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D82AFB-35C9-48D1-930B-2454223A8B72}" type="datetimeFigureOut">
              <a:rPr lang="en-IN" smtClean="0"/>
              <a:t>30-05-2022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D22025F-8DF9-4CEB-A365-FA29F683383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682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D82AFB-35C9-48D1-930B-2454223A8B72}"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025F-8DF9-4CEB-A365-FA29F683383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3523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D82AFB-35C9-48D1-930B-2454223A8B72}"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025F-8DF9-4CEB-A365-FA29F683383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284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D82AFB-35C9-48D1-930B-2454223A8B72}"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025F-8DF9-4CEB-A365-FA29F683383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456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82AFB-35C9-48D1-930B-2454223A8B72}"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025F-8DF9-4CEB-A365-FA29F683383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341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D82AFB-35C9-48D1-930B-2454223A8B72}"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2025F-8DF9-4CEB-A365-FA29F683383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7986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D82AFB-35C9-48D1-930B-2454223A8B72}" type="datetimeFigureOut">
              <a:rPr lang="en-IN" smtClean="0"/>
              <a:t>30-05-2022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22025F-8DF9-4CEB-A365-FA29F683383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069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D82AFB-35C9-48D1-930B-2454223A8B72}" type="datetimeFigureOut">
              <a:rPr lang="en-IN" smtClean="0"/>
              <a:t>30-05-2022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22025F-8DF9-4CEB-A365-FA29F683383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508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82AFB-35C9-48D1-930B-2454223A8B72}" type="datetimeFigureOut">
              <a:rPr lang="en-IN" smtClean="0"/>
              <a:t>30-05-2022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22025F-8DF9-4CEB-A365-FA29F6833831}" type="slidenum">
              <a:rPr lang="en-IN" smtClean="0"/>
              <a:t>‹#›</a:t>
            </a:fld>
            <a:endParaRPr lang="en-IN"/>
          </a:p>
        </p:txBody>
      </p:sp>
    </p:spTree>
    <p:extLst>
      <p:ext uri="{BB962C8B-B14F-4D97-AF65-F5344CB8AC3E}">
        <p14:creationId xmlns:p14="http://schemas.microsoft.com/office/powerpoint/2010/main" val="2177055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D82AFB-35C9-48D1-930B-2454223A8B72}"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2025F-8DF9-4CEB-A365-FA29F683383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874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8D82AFB-35C9-48D1-930B-2454223A8B72}" type="datetimeFigureOut">
              <a:rPr lang="en-IN" smtClean="0"/>
              <a:t>30-05-2022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D22025F-8DF9-4CEB-A365-FA29F683383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95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8D82AFB-35C9-48D1-930B-2454223A8B72}" type="datetimeFigureOut">
              <a:rPr lang="en-IN" smtClean="0"/>
              <a:t>30-05-2022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D22025F-8DF9-4CEB-A365-FA29F683383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7803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1752-9373-06E3-83CD-2C3DB60C6FAD}"/>
              </a:ext>
            </a:extLst>
          </p:cNvPr>
          <p:cNvSpPr>
            <a:spLocks noGrp="1"/>
          </p:cNvSpPr>
          <p:nvPr>
            <p:ph type="ctrTitle"/>
          </p:nvPr>
        </p:nvSpPr>
        <p:spPr/>
        <p:txBody>
          <a:bodyPr/>
          <a:lstStyle/>
          <a:p>
            <a:r>
              <a:rPr lang="en-US" sz="6000" dirty="0"/>
              <a:t>Micro Credit Defaulter Case Study</a:t>
            </a:r>
            <a:endParaRPr lang="en-IN" dirty="0"/>
          </a:p>
        </p:txBody>
      </p:sp>
      <p:sp>
        <p:nvSpPr>
          <p:cNvPr id="3" name="Subtitle 2">
            <a:extLst>
              <a:ext uri="{FF2B5EF4-FFF2-40B4-BE49-F238E27FC236}">
                <a16:creationId xmlns:a16="http://schemas.microsoft.com/office/drawing/2014/main" id="{F882881A-1B5C-614E-8FE4-992DFFBA0960}"/>
              </a:ext>
            </a:extLst>
          </p:cNvPr>
          <p:cNvSpPr>
            <a:spLocks noGrp="1"/>
          </p:cNvSpPr>
          <p:nvPr>
            <p:ph type="subTitle" idx="1"/>
          </p:nvPr>
        </p:nvSpPr>
        <p:spPr/>
        <p:txBody>
          <a:bodyPr/>
          <a:lstStyle/>
          <a:p>
            <a:r>
              <a:rPr lang="en-IN" dirty="0"/>
              <a:t>Regina George</a:t>
            </a:r>
          </a:p>
        </p:txBody>
      </p:sp>
    </p:spTree>
    <p:extLst>
      <p:ext uri="{BB962C8B-B14F-4D97-AF65-F5344CB8AC3E}">
        <p14:creationId xmlns:p14="http://schemas.microsoft.com/office/powerpoint/2010/main" val="194393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37BB70-ABE5-C710-B785-531D48F76D78}"/>
              </a:ext>
            </a:extLst>
          </p:cNvPr>
          <p:cNvPicPr>
            <a:picLocks noChangeAspect="1"/>
          </p:cNvPicPr>
          <p:nvPr/>
        </p:nvPicPr>
        <p:blipFill>
          <a:blip r:embed="rId2"/>
          <a:stretch>
            <a:fillRect/>
          </a:stretch>
        </p:blipFill>
        <p:spPr>
          <a:xfrm>
            <a:off x="1102659" y="541867"/>
            <a:ext cx="4101353" cy="2286000"/>
          </a:xfrm>
          <a:prstGeom prst="rect">
            <a:avLst/>
          </a:prstGeom>
        </p:spPr>
      </p:pic>
      <p:pic>
        <p:nvPicPr>
          <p:cNvPr id="3" name="Picture 2">
            <a:extLst>
              <a:ext uri="{FF2B5EF4-FFF2-40B4-BE49-F238E27FC236}">
                <a16:creationId xmlns:a16="http://schemas.microsoft.com/office/drawing/2014/main" id="{399CFA24-DA29-F1C5-986D-99347701C57F}"/>
              </a:ext>
            </a:extLst>
          </p:cNvPr>
          <p:cNvPicPr>
            <a:picLocks noChangeAspect="1"/>
          </p:cNvPicPr>
          <p:nvPr/>
        </p:nvPicPr>
        <p:blipFill>
          <a:blip r:embed="rId3"/>
          <a:stretch>
            <a:fillRect/>
          </a:stretch>
        </p:blipFill>
        <p:spPr>
          <a:xfrm>
            <a:off x="6347012" y="541868"/>
            <a:ext cx="4101353" cy="2147896"/>
          </a:xfrm>
          <a:prstGeom prst="rect">
            <a:avLst/>
          </a:prstGeom>
        </p:spPr>
      </p:pic>
      <p:sp>
        <p:nvSpPr>
          <p:cNvPr id="5" name="TextBox 4">
            <a:extLst>
              <a:ext uri="{FF2B5EF4-FFF2-40B4-BE49-F238E27FC236}">
                <a16:creationId xmlns:a16="http://schemas.microsoft.com/office/drawing/2014/main" id="{30F24260-55F9-AE61-148C-2C6521BF2908}"/>
              </a:ext>
            </a:extLst>
          </p:cNvPr>
          <p:cNvSpPr txBox="1"/>
          <p:nvPr/>
        </p:nvSpPr>
        <p:spPr>
          <a:xfrm>
            <a:off x="1007533" y="3107267"/>
            <a:ext cx="8142816" cy="1555169"/>
          </a:xfrm>
          <a:prstGeom prst="rect">
            <a:avLst/>
          </a:prstGeom>
          <a:noFill/>
        </p:spPr>
        <p:txBody>
          <a:bodyPr wrap="square">
            <a:spAutoFit/>
          </a:bodyPr>
          <a:lstStyle/>
          <a:p>
            <a:pPr lvl="0">
              <a:lnSpc>
                <a:spcPct val="107000"/>
              </a:lnSpc>
              <a:spcAft>
                <a:spcPts val="800"/>
              </a:spcAft>
            </a:pPr>
            <a:r>
              <a:rPr lang="en-IN" sz="1800" dirty="0">
                <a:effectLst/>
                <a:ea typeface="Calibri" panose="020F0502020204030204" pitchFamily="34" charset="0"/>
                <a:cs typeface="Times New Roman" panose="02020603050405020304" pitchFamily="18" charset="0"/>
              </a:rPr>
              <a:t>Distribution Plot: It is mostly used for univariant sets of observations and visualises them using a histogram, i.e. just one observation is used, and hence one column of the dataset is chosen. </a:t>
            </a:r>
            <a:r>
              <a:rPr lang="en-US" sz="1800" dirty="0">
                <a:effectLst/>
                <a:ea typeface="Calibri" panose="020F0502020204030204" pitchFamily="34" charset="0"/>
                <a:cs typeface="Times New Roman" panose="02020603050405020304" pitchFamily="18" charset="0"/>
              </a:rPr>
              <a:t>There is skewness in three columns which are ‘cnt_da_rech30’, ‘fr_da_rech90’ and ‘cnt_loans90’. To treat the skewness we will have to apply power transformation technique.</a:t>
            </a: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981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F26D-015F-0BB5-994B-82FEBE8C472C}"/>
              </a:ext>
            </a:extLst>
          </p:cNvPr>
          <p:cNvSpPr txBox="1">
            <a:spLocks/>
          </p:cNvSpPr>
          <p:nvPr/>
        </p:nvSpPr>
        <p:spPr>
          <a:xfrm>
            <a:off x="514853" y="763702"/>
            <a:ext cx="5707899" cy="1675559"/>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a:t>Pie Chart</a:t>
            </a:r>
            <a:br>
              <a:rPr lang="en-IN"/>
            </a:br>
            <a:endParaRPr lang="en-IN" dirty="0"/>
          </a:p>
        </p:txBody>
      </p:sp>
      <p:sp>
        <p:nvSpPr>
          <p:cNvPr id="5" name="TextBox 4">
            <a:extLst>
              <a:ext uri="{FF2B5EF4-FFF2-40B4-BE49-F238E27FC236}">
                <a16:creationId xmlns:a16="http://schemas.microsoft.com/office/drawing/2014/main" id="{0D8F647A-D0F5-CC0A-583A-3D5DF67AA8FC}"/>
              </a:ext>
            </a:extLst>
          </p:cNvPr>
          <p:cNvSpPr txBox="1"/>
          <p:nvPr/>
        </p:nvSpPr>
        <p:spPr>
          <a:xfrm>
            <a:off x="514853" y="1794933"/>
            <a:ext cx="6537880" cy="1754326"/>
          </a:xfrm>
          <a:prstGeom prst="rect">
            <a:avLst/>
          </a:prstGeom>
          <a:noFill/>
        </p:spPr>
        <p:txBody>
          <a:bodyPr wrap="square">
            <a:spAutoFit/>
          </a:bodyPr>
          <a:lstStyle/>
          <a:p>
            <a:r>
              <a:rPr lang="en-US" sz="1800" dirty="0"/>
              <a:t>A Pie Chart is a circular statistical layout that can only show one set of data at a time. The overall percentage of the provided data is represented by the chart's area. The proportion of sections of the data is represented by the area of the pie slices. Pie wedges are the pieces of the pie. The length of the wedge's arc determines the area of the wedge. </a:t>
            </a:r>
            <a:endParaRPr lang="en-IN" sz="1800" dirty="0"/>
          </a:p>
        </p:txBody>
      </p:sp>
      <p:pic>
        <p:nvPicPr>
          <p:cNvPr id="6" name="Picture 5">
            <a:extLst>
              <a:ext uri="{FF2B5EF4-FFF2-40B4-BE49-F238E27FC236}">
                <a16:creationId xmlns:a16="http://schemas.microsoft.com/office/drawing/2014/main" id="{73DA6C90-D2B2-77E5-1505-D116D43ECE58}"/>
              </a:ext>
            </a:extLst>
          </p:cNvPr>
          <p:cNvPicPr>
            <a:picLocks noChangeAspect="1"/>
          </p:cNvPicPr>
          <p:nvPr/>
        </p:nvPicPr>
        <p:blipFill>
          <a:blip r:embed="rId2"/>
          <a:stretch>
            <a:fillRect/>
          </a:stretch>
        </p:blipFill>
        <p:spPr>
          <a:xfrm>
            <a:off x="6633180" y="107758"/>
            <a:ext cx="5330294" cy="2079700"/>
          </a:xfrm>
          <a:prstGeom prst="rect">
            <a:avLst/>
          </a:prstGeom>
        </p:spPr>
      </p:pic>
      <p:pic>
        <p:nvPicPr>
          <p:cNvPr id="7" name="Picture 6">
            <a:extLst>
              <a:ext uri="{FF2B5EF4-FFF2-40B4-BE49-F238E27FC236}">
                <a16:creationId xmlns:a16="http://schemas.microsoft.com/office/drawing/2014/main" id="{EACB89EF-D414-5C71-B9A0-9E57BBABADA6}"/>
              </a:ext>
            </a:extLst>
          </p:cNvPr>
          <p:cNvPicPr>
            <a:picLocks noChangeAspect="1"/>
          </p:cNvPicPr>
          <p:nvPr/>
        </p:nvPicPr>
        <p:blipFill>
          <a:blip r:embed="rId3"/>
          <a:stretch>
            <a:fillRect/>
          </a:stretch>
        </p:blipFill>
        <p:spPr>
          <a:xfrm>
            <a:off x="6621695" y="2424922"/>
            <a:ext cx="5330294" cy="2079699"/>
          </a:xfrm>
          <a:prstGeom prst="rect">
            <a:avLst/>
          </a:prstGeom>
        </p:spPr>
      </p:pic>
      <p:pic>
        <p:nvPicPr>
          <p:cNvPr id="8" name="Picture 7">
            <a:extLst>
              <a:ext uri="{FF2B5EF4-FFF2-40B4-BE49-F238E27FC236}">
                <a16:creationId xmlns:a16="http://schemas.microsoft.com/office/drawing/2014/main" id="{42F5E13C-34CF-3F05-04C1-F1A68BE7F5AD}"/>
              </a:ext>
            </a:extLst>
          </p:cNvPr>
          <p:cNvPicPr>
            <a:picLocks noChangeAspect="1"/>
          </p:cNvPicPr>
          <p:nvPr/>
        </p:nvPicPr>
        <p:blipFill>
          <a:blip r:embed="rId4"/>
          <a:stretch>
            <a:fillRect/>
          </a:stretch>
        </p:blipFill>
        <p:spPr>
          <a:xfrm>
            <a:off x="6633180" y="4636676"/>
            <a:ext cx="5330294" cy="2079699"/>
          </a:xfrm>
          <a:prstGeom prst="rect">
            <a:avLst/>
          </a:prstGeom>
        </p:spPr>
      </p:pic>
    </p:spTree>
    <p:extLst>
      <p:ext uri="{BB962C8B-B14F-4D97-AF65-F5344CB8AC3E}">
        <p14:creationId xmlns:p14="http://schemas.microsoft.com/office/powerpoint/2010/main" val="3288609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05A239-2C94-54FE-2B0F-F6E6E7671294}"/>
              </a:ext>
            </a:extLst>
          </p:cNvPr>
          <p:cNvPicPr>
            <a:picLocks noChangeAspect="1"/>
          </p:cNvPicPr>
          <p:nvPr/>
        </p:nvPicPr>
        <p:blipFill>
          <a:blip r:embed="rId2"/>
          <a:stretch>
            <a:fillRect/>
          </a:stretch>
        </p:blipFill>
        <p:spPr>
          <a:xfrm>
            <a:off x="829205" y="196228"/>
            <a:ext cx="8449266" cy="2918012"/>
          </a:xfrm>
          <a:prstGeom prst="rect">
            <a:avLst/>
          </a:prstGeom>
        </p:spPr>
      </p:pic>
      <p:pic>
        <p:nvPicPr>
          <p:cNvPr id="3" name="Picture 2">
            <a:extLst>
              <a:ext uri="{FF2B5EF4-FFF2-40B4-BE49-F238E27FC236}">
                <a16:creationId xmlns:a16="http://schemas.microsoft.com/office/drawing/2014/main" id="{A89EDBAA-74E1-D332-0C9B-56598FA4574A}"/>
              </a:ext>
            </a:extLst>
          </p:cNvPr>
          <p:cNvPicPr>
            <a:picLocks noChangeAspect="1"/>
          </p:cNvPicPr>
          <p:nvPr/>
        </p:nvPicPr>
        <p:blipFill>
          <a:blip r:embed="rId3"/>
          <a:stretch>
            <a:fillRect/>
          </a:stretch>
        </p:blipFill>
        <p:spPr>
          <a:xfrm>
            <a:off x="829204" y="3285067"/>
            <a:ext cx="8449266" cy="3351306"/>
          </a:xfrm>
          <a:prstGeom prst="rect">
            <a:avLst/>
          </a:prstGeom>
        </p:spPr>
      </p:pic>
    </p:spTree>
    <p:extLst>
      <p:ext uri="{BB962C8B-B14F-4D97-AF65-F5344CB8AC3E}">
        <p14:creationId xmlns:p14="http://schemas.microsoft.com/office/powerpoint/2010/main" val="422186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75BDDA-7DD6-E6AB-52FA-81B6A9FC2F92}"/>
              </a:ext>
            </a:extLst>
          </p:cNvPr>
          <p:cNvSpPr txBox="1"/>
          <p:nvPr/>
        </p:nvSpPr>
        <p:spPr>
          <a:xfrm>
            <a:off x="2946400" y="211667"/>
            <a:ext cx="6203949" cy="523220"/>
          </a:xfrm>
          <a:prstGeom prst="rect">
            <a:avLst/>
          </a:prstGeom>
          <a:noFill/>
        </p:spPr>
        <p:txBody>
          <a:bodyPr wrap="square">
            <a:spAutoFit/>
          </a:bodyPr>
          <a:lstStyle/>
          <a:p>
            <a:pPr algn="ctr"/>
            <a:r>
              <a:rPr lang="en-IN" sz="2800" dirty="0"/>
              <a:t>Strip Plot</a:t>
            </a:r>
          </a:p>
        </p:txBody>
      </p:sp>
      <p:pic>
        <p:nvPicPr>
          <p:cNvPr id="4" name="Picture 3">
            <a:extLst>
              <a:ext uri="{FF2B5EF4-FFF2-40B4-BE49-F238E27FC236}">
                <a16:creationId xmlns:a16="http://schemas.microsoft.com/office/drawing/2014/main" id="{954D6958-A48E-94A4-62F6-CF7B2E2F9B7A}"/>
              </a:ext>
            </a:extLst>
          </p:cNvPr>
          <p:cNvPicPr>
            <a:picLocks noChangeAspect="1"/>
          </p:cNvPicPr>
          <p:nvPr/>
        </p:nvPicPr>
        <p:blipFill>
          <a:blip r:embed="rId2"/>
          <a:stretch>
            <a:fillRect/>
          </a:stretch>
        </p:blipFill>
        <p:spPr>
          <a:xfrm>
            <a:off x="913794" y="1757802"/>
            <a:ext cx="3371153" cy="1965188"/>
          </a:xfrm>
          <a:prstGeom prst="rect">
            <a:avLst/>
          </a:prstGeom>
        </p:spPr>
      </p:pic>
      <p:pic>
        <p:nvPicPr>
          <p:cNvPr id="5" name="Picture 4">
            <a:extLst>
              <a:ext uri="{FF2B5EF4-FFF2-40B4-BE49-F238E27FC236}">
                <a16:creationId xmlns:a16="http://schemas.microsoft.com/office/drawing/2014/main" id="{6B96DC2E-3C11-8FF4-AA11-F4F311BDA8D0}"/>
              </a:ext>
            </a:extLst>
          </p:cNvPr>
          <p:cNvPicPr>
            <a:picLocks noChangeAspect="1"/>
          </p:cNvPicPr>
          <p:nvPr/>
        </p:nvPicPr>
        <p:blipFill>
          <a:blip r:embed="rId3"/>
          <a:stretch>
            <a:fillRect/>
          </a:stretch>
        </p:blipFill>
        <p:spPr>
          <a:xfrm>
            <a:off x="4389255" y="1757802"/>
            <a:ext cx="3371153" cy="1951534"/>
          </a:xfrm>
          <a:prstGeom prst="rect">
            <a:avLst/>
          </a:prstGeom>
        </p:spPr>
      </p:pic>
      <p:pic>
        <p:nvPicPr>
          <p:cNvPr id="6" name="Picture 5">
            <a:extLst>
              <a:ext uri="{FF2B5EF4-FFF2-40B4-BE49-F238E27FC236}">
                <a16:creationId xmlns:a16="http://schemas.microsoft.com/office/drawing/2014/main" id="{398F0744-0DFB-B8C9-F1FE-8DA126A219A0}"/>
              </a:ext>
            </a:extLst>
          </p:cNvPr>
          <p:cNvPicPr>
            <a:picLocks noChangeAspect="1"/>
          </p:cNvPicPr>
          <p:nvPr/>
        </p:nvPicPr>
        <p:blipFill>
          <a:blip r:embed="rId4"/>
          <a:stretch>
            <a:fillRect/>
          </a:stretch>
        </p:blipFill>
        <p:spPr>
          <a:xfrm>
            <a:off x="7896403" y="1757802"/>
            <a:ext cx="3371153" cy="1951534"/>
          </a:xfrm>
          <a:prstGeom prst="rect">
            <a:avLst/>
          </a:prstGeom>
        </p:spPr>
      </p:pic>
      <p:pic>
        <p:nvPicPr>
          <p:cNvPr id="7" name="Picture 6">
            <a:extLst>
              <a:ext uri="{FF2B5EF4-FFF2-40B4-BE49-F238E27FC236}">
                <a16:creationId xmlns:a16="http://schemas.microsoft.com/office/drawing/2014/main" id="{BD097D1A-5DF9-8718-6181-632666549B90}"/>
              </a:ext>
            </a:extLst>
          </p:cNvPr>
          <p:cNvPicPr>
            <a:picLocks noChangeAspect="1"/>
          </p:cNvPicPr>
          <p:nvPr/>
        </p:nvPicPr>
        <p:blipFill>
          <a:blip r:embed="rId5"/>
          <a:stretch>
            <a:fillRect/>
          </a:stretch>
        </p:blipFill>
        <p:spPr>
          <a:xfrm>
            <a:off x="903146" y="3839667"/>
            <a:ext cx="3371153" cy="1951533"/>
          </a:xfrm>
          <a:prstGeom prst="rect">
            <a:avLst/>
          </a:prstGeom>
        </p:spPr>
      </p:pic>
      <p:pic>
        <p:nvPicPr>
          <p:cNvPr id="8" name="Picture 7">
            <a:extLst>
              <a:ext uri="{FF2B5EF4-FFF2-40B4-BE49-F238E27FC236}">
                <a16:creationId xmlns:a16="http://schemas.microsoft.com/office/drawing/2014/main" id="{A56E0F1E-8489-35EB-391F-C0185CA6C565}"/>
              </a:ext>
            </a:extLst>
          </p:cNvPr>
          <p:cNvPicPr>
            <a:picLocks noChangeAspect="1"/>
          </p:cNvPicPr>
          <p:nvPr/>
        </p:nvPicPr>
        <p:blipFill>
          <a:blip r:embed="rId6"/>
          <a:stretch>
            <a:fillRect/>
          </a:stretch>
        </p:blipFill>
        <p:spPr>
          <a:xfrm>
            <a:off x="4371266" y="3843482"/>
            <a:ext cx="3371153" cy="1947718"/>
          </a:xfrm>
          <a:prstGeom prst="rect">
            <a:avLst/>
          </a:prstGeom>
        </p:spPr>
      </p:pic>
      <p:pic>
        <p:nvPicPr>
          <p:cNvPr id="9" name="Picture 8">
            <a:extLst>
              <a:ext uri="{FF2B5EF4-FFF2-40B4-BE49-F238E27FC236}">
                <a16:creationId xmlns:a16="http://schemas.microsoft.com/office/drawing/2014/main" id="{C1E92A43-AF02-3386-6F0C-2F3B6D406D36}"/>
              </a:ext>
            </a:extLst>
          </p:cNvPr>
          <p:cNvPicPr>
            <a:picLocks noChangeAspect="1"/>
          </p:cNvPicPr>
          <p:nvPr/>
        </p:nvPicPr>
        <p:blipFill>
          <a:blip r:embed="rId7"/>
          <a:stretch>
            <a:fillRect/>
          </a:stretch>
        </p:blipFill>
        <p:spPr>
          <a:xfrm>
            <a:off x="7907052" y="3843481"/>
            <a:ext cx="3371153" cy="1951534"/>
          </a:xfrm>
          <a:prstGeom prst="rect">
            <a:avLst/>
          </a:prstGeom>
        </p:spPr>
      </p:pic>
    </p:spTree>
    <p:extLst>
      <p:ext uri="{BB962C8B-B14F-4D97-AF65-F5344CB8AC3E}">
        <p14:creationId xmlns:p14="http://schemas.microsoft.com/office/powerpoint/2010/main" val="3402685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1FA0E-DB3B-B28A-36A5-7F5251315B43}"/>
              </a:ext>
            </a:extLst>
          </p:cNvPr>
          <p:cNvSpPr txBox="1"/>
          <p:nvPr/>
        </p:nvSpPr>
        <p:spPr>
          <a:xfrm>
            <a:off x="821267" y="533400"/>
            <a:ext cx="2396066" cy="369332"/>
          </a:xfrm>
          <a:prstGeom prst="rect">
            <a:avLst/>
          </a:prstGeom>
          <a:noFill/>
        </p:spPr>
        <p:txBody>
          <a:bodyPr wrap="square">
            <a:spAutoFit/>
          </a:bodyPr>
          <a:lstStyle/>
          <a:p>
            <a:r>
              <a:rPr lang="en-IN" dirty="0"/>
              <a:t>Box Plot</a:t>
            </a:r>
          </a:p>
        </p:txBody>
      </p:sp>
      <p:sp>
        <p:nvSpPr>
          <p:cNvPr id="5" name="TextBox 4">
            <a:extLst>
              <a:ext uri="{FF2B5EF4-FFF2-40B4-BE49-F238E27FC236}">
                <a16:creationId xmlns:a16="http://schemas.microsoft.com/office/drawing/2014/main" id="{34F12163-17FB-4EE5-303A-CD57FA92D530}"/>
              </a:ext>
            </a:extLst>
          </p:cNvPr>
          <p:cNvSpPr txBox="1"/>
          <p:nvPr/>
        </p:nvSpPr>
        <p:spPr>
          <a:xfrm>
            <a:off x="821267" y="1667933"/>
            <a:ext cx="4258733" cy="2031325"/>
          </a:xfrm>
          <a:prstGeom prst="rect">
            <a:avLst/>
          </a:prstGeom>
          <a:noFill/>
        </p:spPr>
        <p:txBody>
          <a:bodyPr wrap="square">
            <a:spAutoFit/>
          </a:bodyPr>
          <a:lstStyle/>
          <a:p>
            <a:r>
              <a:rPr lang="en-US" sz="1800" dirty="0"/>
              <a:t>A single box plot can be used to illustrate multiple statistics from a vast quantity of data. It uses a number line to show the range and distribution of data. Box plots provide some insight into the symmetry and skewness of the data. Outliers are also visible in box plots.</a:t>
            </a:r>
            <a:endParaRPr lang="en-IN" sz="1800" dirty="0"/>
          </a:p>
        </p:txBody>
      </p:sp>
      <p:pic>
        <p:nvPicPr>
          <p:cNvPr id="6" name="Content Placeholder 4">
            <a:extLst>
              <a:ext uri="{FF2B5EF4-FFF2-40B4-BE49-F238E27FC236}">
                <a16:creationId xmlns:a16="http://schemas.microsoft.com/office/drawing/2014/main" id="{3CA509B0-AD98-76E5-8EEF-20B688396292}"/>
              </a:ext>
            </a:extLst>
          </p:cNvPr>
          <p:cNvPicPr>
            <a:picLocks noChangeAspect="1"/>
          </p:cNvPicPr>
          <p:nvPr/>
        </p:nvPicPr>
        <p:blipFill>
          <a:blip r:embed="rId2"/>
          <a:stretch>
            <a:fillRect/>
          </a:stretch>
        </p:blipFill>
        <p:spPr>
          <a:xfrm>
            <a:off x="5225786" y="609600"/>
            <a:ext cx="5672666" cy="5080000"/>
          </a:xfrm>
          <a:prstGeom prst="rect">
            <a:avLst/>
          </a:prstGeom>
        </p:spPr>
      </p:pic>
    </p:spTree>
    <p:extLst>
      <p:ext uri="{BB962C8B-B14F-4D97-AF65-F5344CB8AC3E}">
        <p14:creationId xmlns:p14="http://schemas.microsoft.com/office/powerpoint/2010/main" val="3838442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97A3C-7BC1-E654-F130-2BF079B55A56}"/>
              </a:ext>
            </a:extLst>
          </p:cNvPr>
          <p:cNvSpPr txBox="1"/>
          <p:nvPr/>
        </p:nvSpPr>
        <p:spPr>
          <a:xfrm>
            <a:off x="1151467" y="431800"/>
            <a:ext cx="2878666" cy="369332"/>
          </a:xfrm>
          <a:prstGeom prst="rect">
            <a:avLst/>
          </a:prstGeom>
          <a:noFill/>
        </p:spPr>
        <p:txBody>
          <a:bodyPr wrap="square">
            <a:spAutoFit/>
          </a:bodyPr>
          <a:lstStyle/>
          <a:p>
            <a:r>
              <a:rPr lang="en-IN" dirty="0"/>
              <a:t>Box Plot</a:t>
            </a:r>
          </a:p>
        </p:txBody>
      </p:sp>
      <p:sp>
        <p:nvSpPr>
          <p:cNvPr id="7" name="TextBox 6">
            <a:extLst>
              <a:ext uri="{FF2B5EF4-FFF2-40B4-BE49-F238E27FC236}">
                <a16:creationId xmlns:a16="http://schemas.microsoft.com/office/drawing/2014/main" id="{2FFBC6D8-182C-2987-D23E-BF769B400B1C}"/>
              </a:ext>
            </a:extLst>
          </p:cNvPr>
          <p:cNvSpPr txBox="1"/>
          <p:nvPr/>
        </p:nvSpPr>
        <p:spPr>
          <a:xfrm>
            <a:off x="999067" y="1244600"/>
            <a:ext cx="4580466" cy="2031325"/>
          </a:xfrm>
          <a:prstGeom prst="rect">
            <a:avLst/>
          </a:prstGeom>
          <a:noFill/>
        </p:spPr>
        <p:txBody>
          <a:bodyPr wrap="square">
            <a:spAutoFit/>
          </a:bodyPr>
          <a:lstStyle/>
          <a:p>
            <a:r>
              <a:rPr lang="en-IN" sz="1800" dirty="0">
                <a:effectLst/>
                <a:ea typeface="Calibri" panose="020F0502020204030204" pitchFamily="34" charset="0"/>
                <a:cs typeface="Times New Roman" panose="02020603050405020304" pitchFamily="18" charset="0"/>
              </a:rPr>
              <a:t>There are so many outliers in the dataset and if we remove all the outliers, we will lose almost 18% of the data and we can’t afford to lose that much of data, hence we will remove the outliers with </a:t>
            </a:r>
            <a:r>
              <a:rPr lang="en-IN" sz="1800" dirty="0" err="1">
                <a:effectLst/>
                <a:ea typeface="Calibri" panose="020F0502020204030204" pitchFamily="34" charset="0"/>
                <a:cs typeface="Times New Roman" panose="02020603050405020304" pitchFamily="18" charset="0"/>
              </a:rPr>
              <a:t>zscore</a:t>
            </a:r>
            <a:r>
              <a:rPr lang="en-IN" sz="1800" dirty="0">
                <a:effectLst/>
                <a:ea typeface="Calibri" panose="020F0502020204030204" pitchFamily="34" charset="0"/>
                <a:cs typeface="Times New Roman" panose="02020603050405020304" pitchFamily="18" charset="0"/>
              </a:rPr>
              <a:t> value more than 5 and in this way, we will lose only 7.5% of the data which is in acceptable range. </a:t>
            </a:r>
          </a:p>
        </p:txBody>
      </p:sp>
      <p:pic>
        <p:nvPicPr>
          <p:cNvPr id="8" name="Picture Placeholder 4">
            <a:extLst>
              <a:ext uri="{FF2B5EF4-FFF2-40B4-BE49-F238E27FC236}">
                <a16:creationId xmlns:a16="http://schemas.microsoft.com/office/drawing/2014/main" id="{EF0FD90C-AEAD-0BB0-188A-14103B541FD7}"/>
              </a:ext>
            </a:extLst>
          </p:cNvPr>
          <p:cNvPicPr>
            <a:picLocks noChangeAspect="1"/>
          </p:cNvPicPr>
          <p:nvPr/>
        </p:nvPicPr>
        <p:blipFill>
          <a:blip r:embed="rId2"/>
          <a:srcRect l="20046" r="20046"/>
          <a:stretch>
            <a:fillRect/>
          </a:stretch>
        </p:blipFill>
        <p:spPr>
          <a:xfrm>
            <a:off x="6938682" y="591671"/>
            <a:ext cx="4588094" cy="5405717"/>
          </a:xfrm>
          <a:prstGeom prst="rect">
            <a:avLst/>
          </a:prstGeom>
        </p:spPr>
      </p:pic>
    </p:spTree>
    <p:extLst>
      <p:ext uri="{BB962C8B-B14F-4D97-AF65-F5344CB8AC3E}">
        <p14:creationId xmlns:p14="http://schemas.microsoft.com/office/powerpoint/2010/main" val="33334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B1A6C0-AECE-824A-AAB1-B499410A10C3}"/>
              </a:ext>
            </a:extLst>
          </p:cNvPr>
          <p:cNvSpPr txBox="1"/>
          <p:nvPr/>
        </p:nvSpPr>
        <p:spPr>
          <a:xfrm>
            <a:off x="3412067" y="440267"/>
            <a:ext cx="5738282" cy="461665"/>
          </a:xfrm>
          <a:prstGeom prst="rect">
            <a:avLst/>
          </a:prstGeom>
          <a:noFill/>
        </p:spPr>
        <p:txBody>
          <a:bodyPr wrap="square">
            <a:spAutoFit/>
          </a:bodyPr>
          <a:lstStyle/>
          <a:p>
            <a:pPr algn="ctr"/>
            <a:r>
              <a:rPr lang="en-IN" sz="2400"/>
              <a:t>Bar Graph</a:t>
            </a:r>
          </a:p>
        </p:txBody>
      </p:sp>
      <p:pic>
        <p:nvPicPr>
          <p:cNvPr id="5" name="Picture 4">
            <a:extLst>
              <a:ext uri="{FF2B5EF4-FFF2-40B4-BE49-F238E27FC236}">
                <a16:creationId xmlns:a16="http://schemas.microsoft.com/office/drawing/2014/main" id="{5A3A55BA-CEA8-BAF5-9354-9CE99BCF38FA}"/>
              </a:ext>
            </a:extLst>
          </p:cNvPr>
          <p:cNvPicPr>
            <a:picLocks noChangeAspect="1"/>
          </p:cNvPicPr>
          <p:nvPr/>
        </p:nvPicPr>
        <p:blipFill>
          <a:blip r:embed="rId2"/>
          <a:stretch>
            <a:fillRect/>
          </a:stretch>
        </p:blipFill>
        <p:spPr>
          <a:xfrm>
            <a:off x="107575" y="1866900"/>
            <a:ext cx="6792757" cy="3807759"/>
          </a:xfrm>
          <a:prstGeom prst="rect">
            <a:avLst/>
          </a:prstGeom>
        </p:spPr>
      </p:pic>
      <p:sp>
        <p:nvSpPr>
          <p:cNvPr id="7" name="TextBox 6">
            <a:extLst>
              <a:ext uri="{FF2B5EF4-FFF2-40B4-BE49-F238E27FC236}">
                <a16:creationId xmlns:a16="http://schemas.microsoft.com/office/drawing/2014/main" id="{2AC34B70-B3D0-A84D-982A-8611B5A9B8AF}"/>
              </a:ext>
            </a:extLst>
          </p:cNvPr>
          <p:cNvSpPr txBox="1"/>
          <p:nvPr/>
        </p:nvSpPr>
        <p:spPr>
          <a:xfrm>
            <a:off x="6900332" y="1866900"/>
            <a:ext cx="5088467" cy="2308324"/>
          </a:xfrm>
          <a:prstGeom prst="rect">
            <a:avLst/>
          </a:prstGeom>
          <a:noFill/>
        </p:spPr>
        <p:txBody>
          <a:bodyPr wrap="square">
            <a:spAutoFit/>
          </a:bodyPr>
          <a:lstStyle/>
          <a:p>
            <a:r>
              <a:rPr lang="en-IN" sz="1800" dirty="0">
                <a:effectLst/>
                <a:ea typeface="Calibri" panose="020F0502020204030204" pitchFamily="34" charset="0"/>
                <a:cs typeface="Times New Roman" panose="02020603050405020304" pitchFamily="18" charset="0"/>
              </a:rPr>
              <a:t>While checking the correlation using </a:t>
            </a:r>
            <a:r>
              <a:rPr lang="en-IN" sz="1800" dirty="0" err="1">
                <a:effectLst/>
                <a:ea typeface="Calibri" panose="020F0502020204030204" pitchFamily="34" charset="0"/>
                <a:cs typeface="Times New Roman" panose="02020603050405020304" pitchFamily="18" charset="0"/>
              </a:rPr>
              <a:t>Corr</a:t>
            </a:r>
            <a:r>
              <a:rPr lang="en-IN" sz="1800" dirty="0">
                <a:effectLst/>
                <a:ea typeface="Calibri" panose="020F0502020204030204" pitchFamily="34" charset="0"/>
                <a:cs typeface="Times New Roman" panose="02020603050405020304" pitchFamily="18" charset="0"/>
              </a:rPr>
              <a:t>(), we found out that, two features have negligible correlation with the target, which we can happily drop to make our model more effective.  These features are : ‘maxamnt_loans30’ (maximum amount of loan taken by the user in last 30 days) and ‘fr_da_rech30’ (Frequency of data account recharged in last 30 days).</a:t>
            </a:r>
          </a:p>
        </p:txBody>
      </p:sp>
    </p:spTree>
    <p:extLst>
      <p:ext uri="{BB962C8B-B14F-4D97-AF65-F5344CB8AC3E}">
        <p14:creationId xmlns:p14="http://schemas.microsoft.com/office/powerpoint/2010/main" val="3075649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6FCE80-F63C-FDF0-EF02-6CB0CFAC82E3}"/>
              </a:ext>
            </a:extLst>
          </p:cNvPr>
          <p:cNvSpPr txBox="1"/>
          <p:nvPr/>
        </p:nvSpPr>
        <p:spPr>
          <a:xfrm>
            <a:off x="2802467" y="76200"/>
            <a:ext cx="6347882" cy="646331"/>
          </a:xfrm>
          <a:prstGeom prst="rect">
            <a:avLst/>
          </a:prstGeom>
          <a:noFill/>
        </p:spPr>
        <p:txBody>
          <a:bodyPr wrap="square">
            <a:spAutoFit/>
          </a:bodyPr>
          <a:lstStyle/>
          <a:p>
            <a:pPr algn="ctr"/>
            <a:r>
              <a:rPr lang="en-IN" sz="3600" dirty="0"/>
              <a:t>Heat Map</a:t>
            </a:r>
          </a:p>
        </p:txBody>
      </p:sp>
      <p:sp>
        <p:nvSpPr>
          <p:cNvPr id="7" name="TextBox 6">
            <a:extLst>
              <a:ext uri="{FF2B5EF4-FFF2-40B4-BE49-F238E27FC236}">
                <a16:creationId xmlns:a16="http://schemas.microsoft.com/office/drawing/2014/main" id="{A2475F21-9BE8-8D41-911F-E081FE7CA6AD}"/>
              </a:ext>
            </a:extLst>
          </p:cNvPr>
          <p:cNvSpPr txBox="1"/>
          <p:nvPr/>
        </p:nvSpPr>
        <p:spPr>
          <a:xfrm>
            <a:off x="541867" y="855134"/>
            <a:ext cx="4250266" cy="3970318"/>
          </a:xfrm>
          <a:prstGeom prst="rect">
            <a:avLst/>
          </a:prstGeom>
          <a:noFill/>
        </p:spPr>
        <p:txBody>
          <a:bodyPr wrap="square">
            <a:spAutoFit/>
          </a:bodyPr>
          <a:lstStyle/>
          <a:p>
            <a:pPr algn="just"/>
            <a:r>
              <a:rPr lang="en-IN" dirty="0">
                <a:effectLst/>
                <a:ea typeface="Calibri" panose="020F0502020204030204" pitchFamily="34" charset="0"/>
                <a:cs typeface="Times New Roman" panose="02020603050405020304" pitchFamily="18" charset="0"/>
              </a:rPr>
              <a:t>From the above heatmap we conclude that ‘cnt_ma_rech90’ has the maximum positive correlation with the target. As the value of  ‘cnt_ma_rech90’ increases, there are more chances of a customer being a non-defaulter. ‘sumamnt_ma_rech90’, ‘amnt_loans90’ and ‘cnt_loans30’ have same positive correlation with the target and it’s second highest. Rest all the features have comparatively less correlation with the target. Moreover, ‘</a:t>
            </a:r>
            <a:r>
              <a:rPr lang="en-IN" dirty="0" err="1">
                <a:effectLst/>
                <a:ea typeface="Calibri" panose="020F0502020204030204" pitchFamily="34" charset="0"/>
                <a:cs typeface="Times New Roman" panose="02020603050405020304" pitchFamily="18" charset="0"/>
              </a:rPr>
              <a:t>aon</a:t>
            </a:r>
            <a:r>
              <a:rPr lang="en-IN" dirty="0">
                <a:effectLst/>
                <a:ea typeface="Calibri" panose="020F0502020204030204" pitchFamily="34" charset="0"/>
                <a:cs typeface="Times New Roman" panose="02020603050405020304" pitchFamily="18" charset="0"/>
              </a:rPr>
              <a:t>’ , ‘fr_da_rech90’ and ‘medianmarechprebal30’ are negatively correlated to the data at a very minimum number. </a:t>
            </a:r>
          </a:p>
        </p:txBody>
      </p:sp>
      <p:pic>
        <p:nvPicPr>
          <p:cNvPr id="8" name="Picture 7">
            <a:extLst>
              <a:ext uri="{FF2B5EF4-FFF2-40B4-BE49-F238E27FC236}">
                <a16:creationId xmlns:a16="http://schemas.microsoft.com/office/drawing/2014/main" id="{CF0AFC47-5366-496F-DB3E-A46C9D744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855134"/>
            <a:ext cx="7201269" cy="5424641"/>
          </a:xfrm>
          <a:prstGeom prst="rect">
            <a:avLst/>
          </a:prstGeom>
        </p:spPr>
      </p:pic>
    </p:spTree>
    <p:extLst>
      <p:ext uri="{BB962C8B-B14F-4D97-AF65-F5344CB8AC3E}">
        <p14:creationId xmlns:p14="http://schemas.microsoft.com/office/powerpoint/2010/main" val="2458752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258ADC-41F7-BAA1-952B-7A29AF4E57BC}"/>
              </a:ext>
            </a:extLst>
          </p:cNvPr>
          <p:cNvSpPr txBox="1"/>
          <p:nvPr/>
        </p:nvSpPr>
        <p:spPr>
          <a:xfrm>
            <a:off x="2980267" y="330200"/>
            <a:ext cx="6170082" cy="400110"/>
          </a:xfrm>
          <a:prstGeom prst="rect">
            <a:avLst/>
          </a:prstGeom>
          <a:noFill/>
        </p:spPr>
        <p:txBody>
          <a:bodyPr wrap="square">
            <a:spAutoFit/>
          </a:bodyPr>
          <a:lstStyle/>
          <a:p>
            <a:pPr algn="ctr"/>
            <a:r>
              <a:rPr lang="en-IN" sz="2000" dirty="0"/>
              <a:t>Data</a:t>
            </a:r>
            <a:r>
              <a:rPr lang="en-IN" dirty="0"/>
              <a:t> Cleaning</a:t>
            </a:r>
          </a:p>
        </p:txBody>
      </p:sp>
      <p:sp>
        <p:nvSpPr>
          <p:cNvPr id="5" name="TextBox 4">
            <a:extLst>
              <a:ext uri="{FF2B5EF4-FFF2-40B4-BE49-F238E27FC236}">
                <a16:creationId xmlns:a16="http://schemas.microsoft.com/office/drawing/2014/main" id="{45EB5396-953B-F58C-EDB3-B8092DC547FE}"/>
              </a:ext>
            </a:extLst>
          </p:cNvPr>
          <p:cNvSpPr txBox="1"/>
          <p:nvPr/>
        </p:nvSpPr>
        <p:spPr>
          <a:xfrm>
            <a:off x="3041651" y="730310"/>
            <a:ext cx="6108698" cy="646331"/>
          </a:xfrm>
          <a:prstGeom prst="rect">
            <a:avLst/>
          </a:prstGeom>
          <a:noFill/>
        </p:spPr>
        <p:txBody>
          <a:bodyPr wrap="square">
            <a:spAutoFit/>
          </a:bodyPr>
          <a:lstStyle/>
          <a:p>
            <a:r>
              <a:rPr lang="en-IN" dirty="0"/>
              <a:t>There are no missing values in the dataset. </a:t>
            </a:r>
            <a:br>
              <a:rPr lang="en-IN" dirty="0"/>
            </a:br>
            <a:endParaRPr lang="en-IN" dirty="0"/>
          </a:p>
        </p:txBody>
      </p:sp>
      <p:sp>
        <p:nvSpPr>
          <p:cNvPr id="7" name="TextBox 6">
            <a:extLst>
              <a:ext uri="{FF2B5EF4-FFF2-40B4-BE49-F238E27FC236}">
                <a16:creationId xmlns:a16="http://schemas.microsoft.com/office/drawing/2014/main" id="{57C12239-D91B-3300-9A1B-9551A14B645F}"/>
              </a:ext>
            </a:extLst>
          </p:cNvPr>
          <p:cNvSpPr txBox="1"/>
          <p:nvPr/>
        </p:nvSpPr>
        <p:spPr>
          <a:xfrm>
            <a:off x="3041651" y="1376641"/>
            <a:ext cx="6108698" cy="923330"/>
          </a:xfrm>
          <a:prstGeom prst="rect">
            <a:avLst/>
          </a:prstGeom>
          <a:noFill/>
        </p:spPr>
        <p:txBody>
          <a:bodyPr wrap="square">
            <a:spAutoFit/>
          </a:bodyPr>
          <a:lstStyle/>
          <a:p>
            <a:r>
              <a:rPr lang="en-IN" dirty="0"/>
              <a:t>There are many outliers in the dataset and to remove outliers, we will remove the observations having </a:t>
            </a:r>
            <a:r>
              <a:rPr lang="en-IN" dirty="0" err="1"/>
              <a:t>zscore</a:t>
            </a:r>
            <a:r>
              <a:rPr lang="en-IN" dirty="0"/>
              <a:t> value greater than 5.</a:t>
            </a:r>
          </a:p>
        </p:txBody>
      </p:sp>
      <p:sp>
        <p:nvSpPr>
          <p:cNvPr id="9" name="TextBox 8">
            <a:extLst>
              <a:ext uri="{FF2B5EF4-FFF2-40B4-BE49-F238E27FC236}">
                <a16:creationId xmlns:a16="http://schemas.microsoft.com/office/drawing/2014/main" id="{0B13E840-3271-FF0C-4F16-C56F63472B83}"/>
              </a:ext>
            </a:extLst>
          </p:cNvPr>
          <p:cNvSpPr txBox="1"/>
          <p:nvPr/>
        </p:nvSpPr>
        <p:spPr>
          <a:xfrm>
            <a:off x="3041651" y="2599268"/>
            <a:ext cx="6108698" cy="646331"/>
          </a:xfrm>
          <a:prstGeom prst="rect">
            <a:avLst/>
          </a:prstGeom>
          <a:noFill/>
        </p:spPr>
        <p:txBody>
          <a:bodyPr wrap="square">
            <a:spAutoFit/>
          </a:bodyPr>
          <a:lstStyle/>
          <a:p>
            <a:r>
              <a:rPr lang="en-IN" dirty="0"/>
              <a:t>There is skewness in few features and we will apply power transformation to treat that skew-ness.</a:t>
            </a:r>
          </a:p>
        </p:txBody>
      </p:sp>
    </p:spTree>
    <p:extLst>
      <p:ext uri="{BB962C8B-B14F-4D97-AF65-F5344CB8AC3E}">
        <p14:creationId xmlns:p14="http://schemas.microsoft.com/office/powerpoint/2010/main" val="4004743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C7A50-C4D9-CD29-C1F6-6BDF2E8E8013}"/>
              </a:ext>
            </a:extLst>
          </p:cNvPr>
          <p:cNvSpPr txBox="1"/>
          <p:nvPr/>
        </p:nvSpPr>
        <p:spPr>
          <a:xfrm>
            <a:off x="2921000" y="304800"/>
            <a:ext cx="6229349" cy="523220"/>
          </a:xfrm>
          <a:prstGeom prst="rect">
            <a:avLst/>
          </a:prstGeom>
          <a:noFill/>
        </p:spPr>
        <p:txBody>
          <a:bodyPr wrap="square">
            <a:spAutoFit/>
          </a:bodyPr>
          <a:lstStyle/>
          <a:p>
            <a:pPr algn="ctr"/>
            <a:r>
              <a:rPr lang="en-IN" sz="2800" dirty="0"/>
              <a:t>Data Pre-processing</a:t>
            </a:r>
          </a:p>
        </p:txBody>
      </p:sp>
      <p:sp>
        <p:nvSpPr>
          <p:cNvPr id="5" name="TextBox 4">
            <a:extLst>
              <a:ext uri="{FF2B5EF4-FFF2-40B4-BE49-F238E27FC236}">
                <a16:creationId xmlns:a16="http://schemas.microsoft.com/office/drawing/2014/main" id="{D7C851EC-90B5-8A67-0DFF-3837A8644C2C}"/>
              </a:ext>
            </a:extLst>
          </p:cNvPr>
          <p:cNvSpPr txBox="1"/>
          <p:nvPr/>
        </p:nvSpPr>
        <p:spPr>
          <a:xfrm>
            <a:off x="3056467" y="939800"/>
            <a:ext cx="6093882" cy="2862322"/>
          </a:xfrm>
          <a:prstGeom prst="rect">
            <a:avLst/>
          </a:prstGeom>
          <a:noFill/>
        </p:spPr>
        <p:txBody>
          <a:bodyPr wrap="square">
            <a:spAutoFit/>
          </a:bodyPr>
          <a:lstStyle/>
          <a:p>
            <a:pPr marL="285750" indent="-285750">
              <a:buFont typeface="Wingdings" panose="05000000000000000000" pitchFamily="2" charset="2"/>
              <a:buChar char="§"/>
            </a:pPr>
            <a:r>
              <a:rPr lang="en-IN" dirty="0"/>
              <a:t>We will separate the features and target into x and y, respectively. </a:t>
            </a:r>
          </a:p>
          <a:p>
            <a:pPr marL="285750" indent="-285750">
              <a:buFont typeface="Wingdings" panose="05000000000000000000" pitchFamily="2" charset="2"/>
              <a:buChar char="§"/>
            </a:pPr>
            <a:r>
              <a:rPr lang="en-IN" dirty="0"/>
              <a:t>Now we will standardize the scale of features for better results.</a:t>
            </a:r>
          </a:p>
          <a:p>
            <a:pPr marL="285750" indent="-285750">
              <a:buFont typeface="Wingdings" panose="05000000000000000000" pitchFamily="2" charset="2"/>
              <a:buChar char="§"/>
            </a:pPr>
            <a:r>
              <a:rPr lang="en-IN" dirty="0"/>
              <a:t>Split the dataset into Training model and Testing model. </a:t>
            </a:r>
          </a:p>
          <a:p>
            <a:pPr marL="285750" indent="-285750">
              <a:buFont typeface="Wingdings" panose="05000000000000000000" pitchFamily="2" charset="2"/>
              <a:buChar char="§"/>
            </a:pPr>
            <a:r>
              <a:rPr lang="en-US" b="0" i="0" dirty="0">
                <a:solidFill>
                  <a:schemeClr val="tx1"/>
                </a:solidFill>
                <a:effectLst/>
              </a:rPr>
              <a:t>The answers lie in the data set. In order to test a machine learning algorithm, tester defines three different datasets viz. Training dataset, validation dataset and a test dataset (a subset of training dataset).</a:t>
            </a:r>
          </a:p>
          <a:p>
            <a:pPr marL="285750" indent="-285750">
              <a:buFont typeface="Wingdings" panose="05000000000000000000" pitchFamily="2" charset="2"/>
              <a:buChar char="§"/>
            </a:pPr>
            <a:r>
              <a:rPr lang="en-US" dirty="0">
                <a:solidFill>
                  <a:schemeClr val="tx1"/>
                </a:solidFill>
                <a:effectLst/>
              </a:rPr>
              <a:t>Balancing the class by Over Sampling. </a:t>
            </a:r>
            <a:endParaRPr lang="en-IN" dirty="0">
              <a:solidFill>
                <a:schemeClr val="tx1"/>
              </a:solidFill>
            </a:endParaRPr>
          </a:p>
        </p:txBody>
      </p:sp>
    </p:spTree>
    <p:extLst>
      <p:ext uri="{BB962C8B-B14F-4D97-AF65-F5344CB8AC3E}">
        <p14:creationId xmlns:p14="http://schemas.microsoft.com/office/powerpoint/2010/main" val="1752886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86F70-3809-72DD-2183-AE5D142359AE}"/>
              </a:ext>
            </a:extLst>
          </p:cNvPr>
          <p:cNvSpPr txBox="1"/>
          <p:nvPr/>
        </p:nvSpPr>
        <p:spPr>
          <a:xfrm>
            <a:off x="3107267" y="118533"/>
            <a:ext cx="5342466" cy="523220"/>
          </a:xfrm>
          <a:prstGeom prst="rect">
            <a:avLst/>
          </a:prstGeom>
          <a:noFill/>
        </p:spPr>
        <p:txBody>
          <a:bodyPr wrap="square">
            <a:spAutoFit/>
          </a:bodyPr>
          <a:lstStyle/>
          <a:p>
            <a:pPr algn="ctr"/>
            <a:r>
              <a:rPr lang="en-IN" sz="2800" dirty="0"/>
              <a:t>Problem Statement  </a:t>
            </a:r>
          </a:p>
        </p:txBody>
      </p:sp>
      <p:sp>
        <p:nvSpPr>
          <p:cNvPr id="5" name="TextBox 4">
            <a:extLst>
              <a:ext uri="{FF2B5EF4-FFF2-40B4-BE49-F238E27FC236}">
                <a16:creationId xmlns:a16="http://schemas.microsoft.com/office/drawing/2014/main" id="{61CDAFF8-CE78-75EB-4D5E-5E39A25BB160}"/>
              </a:ext>
            </a:extLst>
          </p:cNvPr>
          <p:cNvSpPr txBox="1"/>
          <p:nvPr/>
        </p:nvSpPr>
        <p:spPr>
          <a:xfrm>
            <a:off x="3050117" y="974355"/>
            <a:ext cx="6100232" cy="4917757"/>
          </a:xfrm>
          <a:prstGeom prst="rect">
            <a:avLst/>
          </a:prstGeom>
          <a:noFill/>
        </p:spPr>
        <p:txBody>
          <a:bodyPr wrap="square">
            <a:spAutoFit/>
          </a:bodyPr>
          <a:lstStyle/>
          <a:p>
            <a:pPr marL="228600" algn="just">
              <a:lnSpc>
                <a:spcPct val="107000"/>
              </a:lnSpc>
              <a:spcAft>
                <a:spcPts val="800"/>
              </a:spcAft>
            </a:pPr>
            <a:r>
              <a:rPr lang="en-IN" sz="1800" dirty="0">
                <a:effectLst/>
                <a:ea typeface="Calibri" panose="020F0502020204030204" pitchFamily="34" charset="0"/>
                <a:cs typeface="Times New Roman" panose="02020603050405020304" pitchFamily="18" charset="0"/>
              </a:rPr>
              <a:t>Microfinance Institutions (MFIs) are businesses that provide financial services to low-income people. When addressing unbanked poor families living in rural places with few sources of income, MFS becomes quite effective. Group Loans, Agricultural Loans, Individual Business Loans, and other Microfinance Services (MFS) are some of the Microfinance Services (MFS) provided by MFI.</a:t>
            </a:r>
          </a:p>
          <a:p>
            <a:pPr marL="228600" algn="just">
              <a:lnSpc>
                <a:spcPct val="107000"/>
              </a:lnSpc>
              <a:spcAft>
                <a:spcPts val="800"/>
              </a:spcAft>
            </a:pPr>
            <a:r>
              <a:rPr lang="en-IN" sz="1800" dirty="0">
                <a:effectLst/>
                <a:ea typeface="Calibri" panose="020F0502020204030204" pitchFamily="34" charset="0"/>
                <a:cs typeface="Times New Roman" panose="02020603050405020304" pitchFamily="18" charset="0"/>
              </a:rPr>
              <a:t>Many microfinance institutions (MFI), experts, and donors promote the use of mobile financial services (MFS), which they believe are more convenient, efficient, and cost-effective than the traditional high-touch strategy used to deliver microfinance services for a long time. Despite the fact that the MFI industry focuses primarily on low-income households and is particularly valuable in these areas, MFS implementation has been uneven, with both substantial successes and failures.</a:t>
            </a:r>
          </a:p>
        </p:txBody>
      </p:sp>
    </p:spTree>
    <p:extLst>
      <p:ext uri="{BB962C8B-B14F-4D97-AF65-F5344CB8AC3E}">
        <p14:creationId xmlns:p14="http://schemas.microsoft.com/office/powerpoint/2010/main" val="1577691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E35818-EE00-F72A-C09B-BC66D870EEEE}"/>
              </a:ext>
            </a:extLst>
          </p:cNvPr>
          <p:cNvSpPr txBox="1"/>
          <p:nvPr/>
        </p:nvSpPr>
        <p:spPr>
          <a:xfrm>
            <a:off x="3107267" y="220133"/>
            <a:ext cx="6043082" cy="523220"/>
          </a:xfrm>
          <a:prstGeom prst="rect">
            <a:avLst/>
          </a:prstGeom>
          <a:noFill/>
        </p:spPr>
        <p:txBody>
          <a:bodyPr wrap="square">
            <a:spAutoFit/>
          </a:bodyPr>
          <a:lstStyle/>
          <a:p>
            <a:pPr algn="ctr"/>
            <a:r>
              <a:rPr lang="en-IN" sz="2800" dirty="0"/>
              <a:t>Model Building</a:t>
            </a:r>
          </a:p>
        </p:txBody>
      </p:sp>
      <p:sp>
        <p:nvSpPr>
          <p:cNvPr id="5" name="TextBox 4">
            <a:extLst>
              <a:ext uri="{FF2B5EF4-FFF2-40B4-BE49-F238E27FC236}">
                <a16:creationId xmlns:a16="http://schemas.microsoft.com/office/drawing/2014/main" id="{4EEEA1B7-68AC-56EC-EC11-112D8B882279}"/>
              </a:ext>
            </a:extLst>
          </p:cNvPr>
          <p:cNvSpPr txBox="1"/>
          <p:nvPr/>
        </p:nvSpPr>
        <p:spPr>
          <a:xfrm>
            <a:off x="2345267" y="914400"/>
            <a:ext cx="6805082" cy="646331"/>
          </a:xfrm>
          <a:prstGeom prst="rect">
            <a:avLst/>
          </a:prstGeom>
          <a:noFill/>
        </p:spPr>
        <p:txBody>
          <a:bodyPr wrap="square">
            <a:spAutoFit/>
          </a:bodyPr>
          <a:lstStyle/>
          <a:p>
            <a:r>
              <a:rPr lang="en-IN" sz="1800" dirty="0">
                <a:effectLst/>
                <a:ea typeface="Times New Roman" panose="02020603050405020304" pitchFamily="18" charset="0"/>
                <a:cs typeface="Calibri" panose="020F0502020204030204" pitchFamily="34" charset="0"/>
              </a:rPr>
              <a:t>Since the dataset is quite large in size and it’s a classification problem, we will choose following algorithms to apply on our model:</a:t>
            </a:r>
            <a:endParaRPr lang="en-IN" dirty="0"/>
          </a:p>
        </p:txBody>
      </p:sp>
      <p:sp>
        <p:nvSpPr>
          <p:cNvPr id="7" name="TextBox 6">
            <a:extLst>
              <a:ext uri="{FF2B5EF4-FFF2-40B4-BE49-F238E27FC236}">
                <a16:creationId xmlns:a16="http://schemas.microsoft.com/office/drawing/2014/main" id="{51ED108B-3DA1-012B-844C-5CAE177920FC}"/>
              </a:ext>
            </a:extLst>
          </p:cNvPr>
          <p:cNvSpPr txBox="1"/>
          <p:nvPr/>
        </p:nvSpPr>
        <p:spPr>
          <a:xfrm>
            <a:off x="2438400" y="1820333"/>
            <a:ext cx="6711949" cy="2941574"/>
          </a:xfrm>
          <a:prstGeom prst="rect">
            <a:avLst/>
          </a:prstGeom>
          <a:noFill/>
        </p:spPr>
        <p:txBody>
          <a:bodyPr wrap="square">
            <a:spAutoFit/>
          </a:bodyPr>
          <a:lstStyle/>
          <a:p>
            <a:pPr marL="342900" lvl="0" indent="-342900">
              <a:lnSpc>
                <a:spcPct val="107000"/>
              </a:lnSpc>
              <a:spcAft>
                <a:spcPts val="1660"/>
              </a:spcAft>
              <a:buFont typeface="+mj-lt"/>
              <a:buAutoNum type="arabicPeriod"/>
            </a:pPr>
            <a:r>
              <a:rPr lang="en-IN" sz="1800" dirty="0">
                <a:effectLst/>
                <a:ea typeface="Times New Roman" panose="02020603050405020304" pitchFamily="18" charset="0"/>
                <a:cs typeface="Calibri" panose="020F0502020204030204" pitchFamily="34" charset="0"/>
              </a:rPr>
              <a:t>Gaussian Naïve Bayes</a:t>
            </a:r>
            <a:endParaRPr lang="en-IN" sz="18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1800" dirty="0">
                <a:effectLst/>
                <a:ea typeface="Times New Roman" panose="02020603050405020304" pitchFamily="18" charset="0"/>
                <a:cs typeface="Calibri" panose="020F0502020204030204" pitchFamily="34" charset="0"/>
              </a:rPr>
              <a:t>Logistic Regression</a:t>
            </a:r>
            <a:endParaRPr lang="en-IN" sz="18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1800" dirty="0">
                <a:effectLst/>
                <a:ea typeface="Times New Roman" panose="02020603050405020304" pitchFamily="18" charset="0"/>
                <a:cs typeface="Calibri" panose="020F0502020204030204" pitchFamily="34" charset="0"/>
              </a:rPr>
              <a:t>Stochastic Gradient Descent Classifier</a:t>
            </a:r>
            <a:endParaRPr lang="en-IN" sz="18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1800" dirty="0">
                <a:effectLst/>
                <a:ea typeface="Times New Roman" panose="02020603050405020304" pitchFamily="18" charset="0"/>
                <a:cs typeface="Calibri" panose="020F0502020204030204" pitchFamily="34" charset="0"/>
              </a:rPr>
              <a:t>Decision Tree Classifier</a:t>
            </a:r>
            <a:endParaRPr lang="en-IN" sz="18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1800" dirty="0">
                <a:effectLst/>
                <a:ea typeface="Times New Roman" panose="02020603050405020304" pitchFamily="18" charset="0"/>
                <a:cs typeface="Calibri" panose="020F0502020204030204" pitchFamily="34" charset="0"/>
              </a:rPr>
              <a:t>Gradient Boosting Classifier</a:t>
            </a:r>
            <a:endParaRPr lang="en-IN" sz="18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1800" dirty="0">
                <a:effectLst/>
                <a:ea typeface="Times New Roman" panose="02020603050405020304" pitchFamily="18" charset="0"/>
                <a:cs typeface="Calibri" panose="020F0502020204030204" pitchFamily="34" charset="0"/>
              </a:rPr>
              <a:t>Random Forest Classifier</a:t>
            </a: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3748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2A60A3-8AD8-DBF6-F72C-CA401AE8D8FA}"/>
              </a:ext>
            </a:extLst>
          </p:cNvPr>
          <p:cNvSpPr txBox="1"/>
          <p:nvPr/>
        </p:nvSpPr>
        <p:spPr>
          <a:xfrm>
            <a:off x="2946400" y="372533"/>
            <a:ext cx="6203949" cy="400110"/>
          </a:xfrm>
          <a:prstGeom prst="rect">
            <a:avLst/>
          </a:prstGeom>
          <a:noFill/>
        </p:spPr>
        <p:txBody>
          <a:bodyPr wrap="square">
            <a:spAutoFit/>
          </a:bodyPr>
          <a:lstStyle/>
          <a:p>
            <a:pPr algn="ctr"/>
            <a:r>
              <a:rPr lang="en-IN" sz="2000" dirty="0"/>
              <a:t>Gaussian Naïve Bayes</a:t>
            </a:r>
          </a:p>
        </p:txBody>
      </p:sp>
      <p:pic>
        <p:nvPicPr>
          <p:cNvPr id="4" name="Picture 3">
            <a:extLst>
              <a:ext uri="{FF2B5EF4-FFF2-40B4-BE49-F238E27FC236}">
                <a16:creationId xmlns:a16="http://schemas.microsoft.com/office/drawing/2014/main" id="{C7FC8E4B-C2BB-FB10-0155-B6B19065C1D2}"/>
              </a:ext>
            </a:extLst>
          </p:cNvPr>
          <p:cNvPicPr>
            <a:picLocks noChangeAspect="1"/>
          </p:cNvPicPr>
          <p:nvPr/>
        </p:nvPicPr>
        <p:blipFill>
          <a:blip r:embed="rId2"/>
          <a:stretch>
            <a:fillRect/>
          </a:stretch>
        </p:blipFill>
        <p:spPr>
          <a:xfrm>
            <a:off x="1288676" y="1640789"/>
            <a:ext cx="9614647" cy="3644153"/>
          </a:xfrm>
          <a:prstGeom prst="rect">
            <a:avLst/>
          </a:prstGeom>
        </p:spPr>
      </p:pic>
    </p:spTree>
    <p:extLst>
      <p:ext uri="{BB962C8B-B14F-4D97-AF65-F5344CB8AC3E}">
        <p14:creationId xmlns:p14="http://schemas.microsoft.com/office/powerpoint/2010/main" val="1721316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A5106B-62B7-C82E-AE85-608F3F56A6ED}"/>
              </a:ext>
            </a:extLst>
          </p:cNvPr>
          <p:cNvSpPr txBox="1"/>
          <p:nvPr/>
        </p:nvSpPr>
        <p:spPr>
          <a:xfrm>
            <a:off x="3505200" y="211667"/>
            <a:ext cx="4250268" cy="523220"/>
          </a:xfrm>
          <a:prstGeom prst="rect">
            <a:avLst/>
          </a:prstGeom>
          <a:noFill/>
        </p:spPr>
        <p:txBody>
          <a:bodyPr wrap="square">
            <a:spAutoFit/>
          </a:bodyPr>
          <a:lstStyle/>
          <a:p>
            <a:pPr algn="ctr"/>
            <a:r>
              <a:rPr lang="en-IN" sz="2800" dirty="0"/>
              <a:t>Logistic Regression</a:t>
            </a:r>
          </a:p>
        </p:txBody>
      </p:sp>
      <p:pic>
        <p:nvPicPr>
          <p:cNvPr id="4" name="Content Placeholder 3">
            <a:extLst>
              <a:ext uri="{FF2B5EF4-FFF2-40B4-BE49-F238E27FC236}">
                <a16:creationId xmlns:a16="http://schemas.microsoft.com/office/drawing/2014/main" id="{2069F9A1-AFB8-92CC-A306-304189CB221A}"/>
              </a:ext>
            </a:extLst>
          </p:cNvPr>
          <p:cNvPicPr>
            <a:picLocks noChangeAspect="1"/>
          </p:cNvPicPr>
          <p:nvPr/>
        </p:nvPicPr>
        <p:blipFill>
          <a:blip r:embed="rId2"/>
          <a:stretch>
            <a:fillRect/>
          </a:stretch>
        </p:blipFill>
        <p:spPr>
          <a:xfrm>
            <a:off x="913795" y="855133"/>
            <a:ext cx="10353675" cy="2573867"/>
          </a:xfrm>
          <a:prstGeom prst="rect">
            <a:avLst/>
          </a:prstGeom>
        </p:spPr>
      </p:pic>
      <p:sp>
        <p:nvSpPr>
          <p:cNvPr id="6" name="TextBox 5">
            <a:extLst>
              <a:ext uri="{FF2B5EF4-FFF2-40B4-BE49-F238E27FC236}">
                <a16:creationId xmlns:a16="http://schemas.microsoft.com/office/drawing/2014/main" id="{E5FCC56E-2D9B-4073-D5F4-3D4903C0F8CA}"/>
              </a:ext>
            </a:extLst>
          </p:cNvPr>
          <p:cNvSpPr txBox="1"/>
          <p:nvPr/>
        </p:nvSpPr>
        <p:spPr>
          <a:xfrm>
            <a:off x="1016000" y="3920067"/>
            <a:ext cx="9922933" cy="646331"/>
          </a:xfrm>
          <a:prstGeom prst="rect">
            <a:avLst/>
          </a:prstGeom>
          <a:noFill/>
        </p:spPr>
        <p:txBody>
          <a:bodyPr wrap="square">
            <a:spAutoFit/>
          </a:bodyPr>
          <a:lstStyle/>
          <a:p>
            <a:r>
              <a:rPr lang="en-IN" dirty="0"/>
              <a:t>The accuracy of Logistic Regression is 0.76 and the performance of the model based on precision and recall is also okay</a:t>
            </a:r>
          </a:p>
        </p:txBody>
      </p:sp>
    </p:spTree>
    <p:extLst>
      <p:ext uri="{BB962C8B-B14F-4D97-AF65-F5344CB8AC3E}">
        <p14:creationId xmlns:p14="http://schemas.microsoft.com/office/powerpoint/2010/main" val="1667506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7C5C94-5891-F674-ACF7-FCB5507B9223}"/>
              </a:ext>
            </a:extLst>
          </p:cNvPr>
          <p:cNvSpPr txBox="1"/>
          <p:nvPr/>
        </p:nvSpPr>
        <p:spPr>
          <a:xfrm>
            <a:off x="1862667" y="220133"/>
            <a:ext cx="7287682" cy="584775"/>
          </a:xfrm>
          <a:prstGeom prst="rect">
            <a:avLst/>
          </a:prstGeom>
          <a:noFill/>
        </p:spPr>
        <p:txBody>
          <a:bodyPr wrap="square">
            <a:spAutoFit/>
          </a:bodyPr>
          <a:lstStyle/>
          <a:p>
            <a:pPr algn="ctr"/>
            <a:r>
              <a:rPr lang="en-IN" sz="3200" dirty="0"/>
              <a:t>Stochastic Gradient Descent Classifier</a:t>
            </a:r>
          </a:p>
        </p:txBody>
      </p:sp>
      <p:pic>
        <p:nvPicPr>
          <p:cNvPr id="4" name="Content Placeholder 3">
            <a:extLst>
              <a:ext uri="{FF2B5EF4-FFF2-40B4-BE49-F238E27FC236}">
                <a16:creationId xmlns:a16="http://schemas.microsoft.com/office/drawing/2014/main" id="{80E4DCA2-92BE-AE2A-FE34-2CA4CAC17582}"/>
              </a:ext>
            </a:extLst>
          </p:cNvPr>
          <p:cNvPicPr>
            <a:picLocks noChangeAspect="1"/>
          </p:cNvPicPr>
          <p:nvPr/>
        </p:nvPicPr>
        <p:blipFill>
          <a:blip r:embed="rId2"/>
          <a:stretch>
            <a:fillRect/>
          </a:stretch>
        </p:blipFill>
        <p:spPr>
          <a:xfrm>
            <a:off x="1035424" y="999068"/>
            <a:ext cx="10353675" cy="2895600"/>
          </a:xfrm>
          <a:prstGeom prst="rect">
            <a:avLst/>
          </a:prstGeom>
        </p:spPr>
      </p:pic>
    </p:spTree>
    <p:extLst>
      <p:ext uri="{BB962C8B-B14F-4D97-AF65-F5344CB8AC3E}">
        <p14:creationId xmlns:p14="http://schemas.microsoft.com/office/powerpoint/2010/main" val="2261977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DCF711-7CF7-44DA-C1E0-1DF67434328D}"/>
              </a:ext>
            </a:extLst>
          </p:cNvPr>
          <p:cNvSpPr txBox="1"/>
          <p:nvPr/>
        </p:nvSpPr>
        <p:spPr>
          <a:xfrm>
            <a:off x="3412067" y="169333"/>
            <a:ext cx="5738282" cy="461665"/>
          </a:xfrm>
          <a:prstGeom prst="rect">
            <a:avLst/>
          </a:prstGeom>
          <a:noFill/>
        </p:spPr>
        <p:txBody>
          <a:bodyPr wrap="square">
            <a:spAutoFit/>
          </a:bodyPr>
          <a:lstStyle/>
          <a:p>
            <a:pPr algn="ctr"/>
            <a:r>
              <a:rPr lang="en-IN" sz="2400" dirty="0"/>
              <a:t>Decision Tree Classifier</a:t>
            </a:r>
          </a:p>
        </p:txBody>
      </p:sp>
      <p:pic>
        <p:nvPicPr>
          <p:cNvPr id="4" name="Content Placeholder 4">
            <a:extLst>
              <a:ext uri="{FF2B5EF4-FFF2-40B4-BE49-F238E27FC236}">
                <a16:creationId xmlns:a16="http://schemas.microsoft.com/office/drawing/2014/main" id="{CFB85E17-DCD8-1026-3D36-13978155A2C7}"/>
              </a:ext>
            </a:extLst>
          </p:cNvPr>
          <p:cNvPicPr>
            <a:picLocks noChangeAspect="1"/>
          </p:cNvPicPr>
          <p:nvPr/>
        </p:nvPicPr>
        <p:blipFill>
          <a:blip r:embed="rId2"/>
          <a:stretch>
            <a:fillRect/>
          </a:stretch>
        </p:blipFill>
        <p:spPr>
          <a:xfrm>
            <a:off x="1100394" y="821268"/>
            <a:ext cx="9981686" cy="2853266"/>
          </a:xfrm>
          <a:prstGeom prst="rect">
            <a:avLst/>
          </a:prstGeom>
        </p:spPr>
      </p:pic>
      <p:sp>
        <p:nvSpPr>
          <p:cNvPr id="6" name="TextBox 5">
            <a:extLst>
              <a:ext uri="{FF2B5EF4-FFF2-40B4-BE49-F238E27FC236}">
                <a16:creationId xmlns:a16="http://schemas.microsoft.com/office/drawing/2014/main" id="{033C19DD-9732-5D95-2A32-7279B09DDB82}"/>
              </a:ext>
            </a:extLst>
          </p:cNvPr>
          <p:cNvSpPr txBox="1"/>
          <p:nvPr/>
        </p:nvSpPr>
        <p:spPr>
          <a:xfrm>
            <a:off x="1100394" y="4696028"/>
            <a:ext cx="8695539" cy="646331"/>
          </a:xfrm>
          <a:prstGeom prst="rect">
            <a:avLst/>
          </a:prstGeom>
          <a:noFill/>
        </p:spPr>
        <p:txBody>
          <a:bodyPr wrap="square">
            <a:spAutoFit/>
          </a:bodyPr>
          <a:lstStyle/>
          <a:p>
            <a:r>
              <a:rPr lang="en-IN" dirty="0"/>
              <a:t>The accuracy of Decision Tree Classifier is 0.88 and the performance of the model based on precision and recall is better than all the previous algorithms used.</a:t>
            </a:r>
          </a:p>
        </p:txBody>
      </p:sp>
    </p:spTree>
    <p:extLst>
      <p:ext uri="{BB962C8B-B14F-4D97-AF65-F5344CB8AC3E}">
        <p14:creationId xmlns:p14="http://schemas.microsoft.com/office/powerpoint/2010/main" val="2331628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22970B-302A-CC3C-B0BD-910A3B735F7D}"/>
              </a:ext>
            </a:extLst>
          </p:cNvPr>
          <p:cNvSpPr txBox="1"/>
          <p:nvPr/>
        </p:nvSpPr>
        <p:spPr>
          <a:xfrm>
            <a:off x="3386667" y="67733"/>
            <a:ext cx="5763682" cy="400110"/>
          </a:xfrm>
          <a:prstGeom prst="rect">
            <a:avLst/>
          </a:prstGeom>
          <a:noFill/>
        </p:spPr>
        <p:txBody>
          <a:bodyPr wrap="square">
            <a:spAutoFit/>
          </a:bodyPr>
          <a:lstStyle/>
          <a:p>
            <a:pPr algn="ctr"/>
            <a:r>
              <a:rPr lang="en-IN" sz="2000" dirty="0"/>
              <a:t>Gradient Boosting Classifier</a:t>
            </a:r>
          </a:p>
        </p:txBody>
      </p:sp>
      <p:pic>
        <p:nvPicPr>
          <p:cNvPr id="6" name="Content Placeholder 3">
            <a:extLst>
              <a:ext uri="{FF2B5EF4-FFF2-40B4-BE49-F238E27FC236}">
                <a16:creationId xmlns:a16="http://schemas.microsoft.com/office/drawing/2014/main" id="{B108405A-D343-0F68-0467-BF65B5942A3F}"/>
              </a:ext>
            </a:extLst>
          </p:cNvPr>
          <p:cNvPicPr>
            <a:picLocks noChangeAspect="1"/>
          </p:cNvPicPr>
          <p:nvPr/>
        </p:nvPicPr>
        <p:blipFill>
          <a:blip r:embed="rId2"/>
          <a:stretch>
            <a:fillRect/>
          </a:stretch>
        </p:blipFill>
        <p:spPr>
          <a:xfrm>
            <a:off x="1037881" y="567268"/>
            <a:ext cx="10106713" cy="2768600"/>
          </a:xfrm>
          <a:prstGeom prst="rect">
            <a:avLst/>
          </a:prstGeom>
        </p:spPr>
      </p:pic>
      <p:sp>
        <p:nvSpPr>
          <p:cNvPr id="8" name="TextBox 7">
            <a:extLst>
              <a:ext uri="{FF2B5EF4-FFF2-40B4-BE49-F238E27FC236}">
                <a16:creationId xmlns:a16="http://schemas.microsoft.com/office/drawing/2014/main" id="{4A4B21A1-ADF4-D8DC-2423-7AB346E31F75}"/>
              </a:ext>
            </a:extLst>
          </p:cNvPr>
          <p:cNvSpPr txBox="1"/>
          <p:nvPr/>
        </p:nvSpPr>
        <p:spPr>
          <a:xfrm>
            <a:off x="1037881" y="2833067"/>
            <a:ext cx="9757118" cy="923330"/>
          </a:xfrm>
          <a:prstGeom prst="rect">
            <a:avLst/>
          </a:prstGeom>
          <a:noFill/>
        </p:spPr>
        <p:txBody>
          <a:bodyPr wrap="square">
            <a:spAutoFit/>
          </a:bodyPr>
          <a:lstStyle/>
          <a:p>
            <a:r>
              <a:rPr lang="en-IN" dirty="0"/>
              <a:t>The accuracy of Gradient Boosting Classifier is 0.87 which is quite appreciable. The confusion matrix for this algorithm is also in good shape. On the basis of F1 Score, Precision and Recall we can say that model performs quite well. </a:t>
            </a:r>
          </a:p>
        </p:txBody>
      </p:sp>
    </p:spTree>
    <p:extLst>
      <p:ext uri="{BB962C8B-B14F-4D97-AF65-F5344CB8AC3E}">
        <p14:creationId xmlns:p14="http://schemas.microsoft.com/office/powerpoint/2010/main" val="64486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0C956A-94E5-E426-A6F0-ED37F149165B}"/>
              </a:ext>
            </a:extLst>
          </p:cNvPr>
          <p:cNvSpPr txBox="1"/>
          <p:nvPr/>
        </p:nvSpPr>
        <p:spPr>
          <a:xfrm>
            <a:off x="2997200" y="152400"/>
            <a:ext cx="6153149" cy="400110"/>
          </a:xfrm>
          <a:prstGeom prst="rect">
            <a:avLst/>
          </a:prstGeom>
          <a:noFill/>
        </p:spPr>
        <p:txBody>
          <a:bodyPr wrap="square">
            <a:spAutoFit/>
          </a:bodyPr>
          <a:lstStyle/>
          <a:p>
            <a:pPr algn="ctr"/>
            <a:r>
              <a:rPr lang="en-IN" sz="2000" dirty="0"/>
              <a:t>Random Forest Classifier</a:t>
            </a:r>
          </a:p>
        </p:txBody>
      </p:sp>
      <p:pic>
        <p:nvPicPr>
          <p:cNvPr id="4" name="Content Placeholder 4">
            <a:extLst>
              <a:ext uri="{FF2B5EF4-FFF2-40B4-BE49-F238E27FC236}">
                <a16:creationId xmlns:a16="http://schemas.microsoft.com/office/drawing/2014/main" id="{7DFF8815-B4AE-CC7F-F823-BFBAF0C9630B}"/>
              </a:ext>
            </a:extLst>
          </p:cNvPr>
          <p:cNvPicPr>
            <a:picLocks noChangeAspect="1"/>
          </p:cNvPicPr>
          <p:nvPr/>
        </p:nvPicPr>
        <p:blipFill>
          <a:blip r:embed="rId2"/>
          <a:stretch>
            <a:fillRect/>
          </a:stretch>
        </p:blipFill>
        <p:spPr>
          <a:xfrm>
            <a:off x="819150" y="982133"/>
            <a:ext cx="10353675" cy="3090334"/>
          </a:xfrm>
          <a:prstGeom prst="rect">
            <a:avLst/>
          </a:prstGeom>
        </p:spPr>
      </p:pic>
    </p:spTree>
    <p:extLst>
      <p:ext uri="{BB962C8B-B14F-4D97-AF65-F5344CB8AC3E}">
        <p14:creationId xmlns:p14="http://schemas.microsoft.com/office/powerpoint/2010/main" val="224486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A65500-223A-7DC6-4EA3-4E7DF0269D63}"/>
              </a:ext>
            </a:extLst>
          </p:cNvPr>
          <p:cNvSpPr txBox="1"/>
          <p:nvPr/>
        </p:nvSpPr>
        <p:spPr>
          <a:xfrm>
            <a:off x="3674533" y="127000"/>
            <a:ext cx="5475816" cy="461665"/>
          </a:xfrm>
          <a:prstGeom prst="rect">
            <a:avLst/>
          </a:prstGeom>
          <a:noFill/>
        </p:spPr>
        <p:txBody>
          <a:bodyPr wrap="square">
            <a:spAutoFit/>
          </a:bodyPr>
          <a:lstStyle/>
          <a:p>
            <a:pPr algn="ctr"/>
            <a:r>
              <a:rPr lang="en-IN" sz="2400" dirty="0"/>
              <a:t>Cross Validation Score</a:t>
            </a:r>
          </a:p>
        </p:txBody>
      </p:sp>
      <p:pic>
        <p:nvPicPr>
          <p:cNvPr id="6" name="Content Placeholder 4">
            <a:extLst>
              <a:ext uri="{FF2B5EF4-FFF2-40B4-BE49-F238E27FC236}">
                <a16:creationId xmlns:a16="http://schemas.microsoft.com/office/drawing/2014/main" id="{F5D84772-DCE4-130E-5B78-F7E6C75B650B}"/>
              </a:ext>
            </a:extLst>
          </p:cNvPr>
          <p:cNvPicPr>
            <a:picLocks noChangeAspect="1"/>
          </p:cNvPicPr>
          <p:nvPr/>
        </p:nvPicPr>
        <p:blipFill>
          <a:blip r:embed="rId2"/>
          <a:stretch>
            <a:fillRect/>
          </a:stretch>
        </p:blipFill>
        <p:spPr>
          <a:xfrm>
            <a:off x="1320955" y="682352"/>
            <a:ext cx="10353675" cy="2343695"/>
          </a:xfrm>
          <a:prstGeom prst="rect">
            <a:avLst/>
          </a:prstGeom>
        </p:spPr>
      </p:pic>
      <p:sp>
        <p:nvSpPr>
          <p:cNvPr id="8" name="TextBox 7">
            <a:extLst>
              <a:ext uri="{FF2B5EF4-FFF2-40B4-BE49-F238E27FC236}">
                <a16:creationId xmlns:a16="http://schemas.microsoft.com/office/drawing/2014/main" id="{25261E10-530B-8F56-D4F5-E3A5F1D39E62}"/>
              </a:ext>
            </a:extLst>
          </p:cNvPr>
          <p:cNvSpPr txBox="1"/>
          <p:nvPr/>
        </p:nvSpPr>
        <p:spPr>
          <a:xfrm>
            <a:off x="1227667" y="3922236"/>
            <a:ext cx="10650007" cy="923330"/>
          </a:xfrm>
          <a:prstGeom prst="rect">
            <a:avLst/>
          </a:prstGeom>
          <a:noFill/>
        </p:spPr>
        <p:txBody>
          <a:bodyPr wrap="square">
            <a:spAutoFit/>
          </a:bodyPr>
          <a:lstStyle/>
          <a:p>
            <a:r>
              <a:rPr lang="en-IN" dirty="0"/>
              <a:t>Since the accuracy and model performance for Random Forest Classifier is highest; and the difference between accuracy and cross validation score for this algorithm is lowest, Hence we will choose Random Forest Classifier for Hyper Parameter Tuning</a:t>
            </a:r>
          </a:p>
        </p:txBody>
      </p:sp>
    </p:spTree>
    <p:extLst>
      <p:ext uri="{BB962C8B-B14F-4D97-AF65-F5344CB8AC3E}">
        <p14:creationId xmlns:p14="http://schemas.microsoft.com/office/powerpoint/2010/main" val="1530944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B2FCC0-7168-ABDA-C98F-74D70F1BB942}"/>
              </a:ext>
            </a:extLst>
          </p:cNvPr>
          <p:cNvSpPr txBox="1"/>
          <p:nvPr/>
        </p:nvSpPr>
        <p:spPr>
          <a:xfrm>
            <a:off x="3454399" y="152400"/>
            <a:ext cx="5695949" cy="461665"/>
          </a:xfrm>
          <a:prstGeom prst="rect">
            <a:avLst/>
          </a:prstGeom>
          <a:noFill/>
        </p:spPr>
        <p:txBody>
          <a:bodyPr wrap="square">
            <a:spAutoFit/>
          </a:bodyPr>
          <a:lstStyle/>
          <a:p>
            <a:pPr algn="ctr"/>
            <a:r>
              <a:rPr lang="en-IN" sz="2400" dirty="0"/>
              <a:t>Hyper Parameter Tuning</a:t>
            </a:r>
          </a:p>
        </p:txBody>
      </p:sp>
      <p:pic>
        <p:nvPicPr>
          <p:cNvPr id="4" name="Content Placeholder 5">
            <a:extLst>
              <a:ext uri="{FF2B5EF4-FFF2-40B4-BE49-F238E27FC236}">
                <a16:creationId xmlns:a16="http://schemas.microsoft.com/office/drawing/2014/main" id="{6D3E894F-5E9F-1166-2F76-07394803A7FC}"/>
              </a:ext>
            </a:extLst>
          </p:cNvPr>
          <p:cNvPicPr>
            <a:picLocks noChangeAspect="1"/>
          </p:cNvPicPr>
          <p:nvPr/>
        </p:nvPicPr>
        <p:blipFill>
          <a:blip r:embed="rId2"/>
          <a:stretch>
            <a:fillRect/>
          </a:stretch>
        </p:blipFill>
        <p:spPr>
          <a:xfrm>
            <a:off x="1251323" y="711199"/>
            <a:ext cx="9689353" cy="3642107"/>
          </a:xfrm>
          <a:prstGeom prst="rect">
            <a:avLst/>
          </a:prstGeom>
        </p:spPr>
      </p:pic>
    </p:spTree>
    <p:extLst>
      <p:ext uri="{BB962C8B-B14F-4D97-AF65-F5344CB8AC3E}">
        <p14:creationId xmlns:p14="http://schemas.microsoft.com/office/powerpoint/2010/main" val="3341701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77A44D-3459-5A37-ACA2-DF52C3643241}"/>
              </a:ext>
            </a:extLst>
          </p:cNvPr>
          <p:cNvSpPr txBox="1"/>
          <p:nvPr/>
        </p:nvSpPr>
        <p:spPr>
          <a:xfrm>
            <a:off x="2760133" y="321734"/>
            <a:ext cx="6390216" cy="830997"/>
          </a:xfrm>
          <a:prstGeom prst="rect">
            <a:avLst/>
          </a:prstGeom>
          <a:noFill/>
        </p:spPr>
        <p:txBody>
          <a:bodyPr wrap="square">
            <a:spAutoFit/>
          </a:bodyPr>
          <a:lstStyle/>
          <a:p>
            <a:pPr algn="ctr"/>
            <a:r>
              <a:rPr lang="en-IN" sz="2400" dirty="0"/>
              <a:t>Area Under the Curve – Receiver Operating Characteristic Curve</a:t>
            </a:r>
          </a:p>
        </p:txBody>
      </p:sp>
      <p:sp>
        <p:nvSpPr>
          <p:cNvPr id="5" name="TextBox 4">
            <a:extLst>
              <a:ext uri="{FF2B5EF4-FFF2-40B4-BE49-F238E27FC236}">
                <a16:creationId xmlns:a16="http://schemas.microsoft.com/office/drawing/2014/main" id="{5956DA2F-467A-2A0E-268E-A78B8587ED11}"/>
              </a:ext>
            </a:extLst>
          </p:cNvPr>
          <p:cNvSpPr txBox="1"/>
          <p:nvPr/>
        </p:nvSpPr>
        <p:spPr>
          <a:xfrm>
            <a:off x="2760133" y="1574800"/>
            <a:ext cx="6390216" cy="2308324"/>
          </a:xfrm>
          <a:prstGeom prst="rect">
            <a:avLst/>
          </a:prstGeom>
          <a:noFill/>
        </p:spPr>
        <p:txBody>
          <a:bodyPr wrap="square">
            <a:spAutoFit/>
          </a:bodyPr>
          <a:lstStyle/>
          <a:p>
            <a:r>
              <a:rPr lang="en-IN" sz="1800" dirty="0">
                <a:solidFill>
                  <a:schemeClr val="tx1"/>
                </a:solidFill>
                <a:effectLst/>
                <a:ea typeface="Calibri" panose="020F0502020204030204" pitchFamily="34" charset="0"/>
                <a:cs typeface="Times New Roman" panose="02020603050405020304" pitchFamily="18" charset="0"/>
              </a:rPr>
              <a:t>AUC assesses how well predictions are ranked. Regardless of the classification threshold used, AUC also assesses the accuracy of the model's predictions. </a:t>
            </a:r>
          </a:p>
          <a:p>
            <a:r>
              <a:rPr lang="en-IN" sz="1800" dirty="0">
                <a:solidFill>
                  <a:schemeClr val="tx1"/>
                </a:solidFill>
                <a:effectLst/>
                <a:ea typeface="Calibri" panose="020F0502020204030204" pitchFamily="34" charset="0"/>
              </a:rPr>
              <a:t>A ROC curve is a graph that shows how well a classification model performs across all categorization levels. </a:t>
            </a:r>
          </a:p>
          <a:p>
            <a:r>
              <a:rPr lang="en-IN" sz="1800" dirty="0">
                <a:solidFill>
                  <a:schemeClr val="tx1"/>
                </a:solidFill>
                <a:effectLst/>
                <a:ea typeface="Calibri" panose="020F0502020204030204" pitchFamily="34" charset="0"/>
              </a:rPr>
              <a:t>By lowering the classification threshold, the model is able to classify more items as positive, resulting in a higher number of False Positives and True Positives.</a:t>
            </a:r>
            <a:endParaRPr lang="en-IN" dirty="0">
              <a:solidFill>
                <a:schemeClr val="tx1"/>
              </a:solidFill>
            </a:endParaRPr>
          </a:p>
        </p:txBody>
      </p:sp>
    </p:spTree>
    <p:extLst>
      <p:ext uri="{BB962C8B-B14F-4D97-AF65-F5344CB8AC3E}">
        <p14:creationId xmlns:p14="http://schemas.microsoft.com/office/powerpoint/2010/main" val="327703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73C4F4-B990-6FF8-AD84-FAFE1E58F236}"/>
              </a:ext>
            </a:extLst>
          </p:cNvPr>
          <p:cNvSpPr txBox="1"/>
          <p:nvPr/>
        </p:nvSpPr>
        <p:spPr>
          <a:xfrm>
            <a:off x="2861733" y="84667"/>
            <a:ext cx="6288616" cy="5613075"/>
          </a:xfrm>
          <a:prstGeom prst="rect">
            <a:avLst/>
          </a:prstGeom>
          <a:noFill/>
        </p:spPr>
        <p:txBody>
          <a:bodyPr wrap="square">
            <a:spAutoFit/>
          </a:bodyPr>
          <a:lstStyle/>
          <a:p>
            <a:pPr marL="228600" algn="just">
              <a:lnSpc>
                <a:spcPct val="107000"/>
              </a:lnSpc>
              <a:spcAft>
                <a:spcPts val="800"/>
              </a:spcAft>
            </a:pPr>
            <a:r>
              <a:rPr lang="en-IN" sz="1800" dirty="0">
                <a:effectLst/>
                <a:ea typeface="Calibri" panose="020F0502020204030204" pitchFamily="34" charset="0"/>
                <a:cs typeface="Times New Roman" panose="02020603050405020304" pitchFamily="18" charset="0"/>
              </a:rPr>
              <a:t>They recognise the value of communication and how it influences a person's life, thus they focus on giving low-income families and impoverished consumers with services and products that can assist them in their time of need.</a:t>
            </a:r>
          </a:p>
          <a:p>
            <a:pPr marL="228600" algn="just">
              <a:lnSpc>
                <a:spcPct val="107000"/>
              </a:lnSpc>
              <a:spcAft>
                <a:spcPts val="800"/>
              </a:spcAft>
            </a:pPr>
            <a:r>
              <a:rPr lang="en-IN" sz="1800" dirty="0">
                <a:effectLst/>
                <a:ea typeface="Calibri" panose="020F0502020204030204" pitchFamily="34" charset="0"/>
                <a:cs typeface="Times New Roman" panose="02020603050405020304" pitchFamily="18" charset="0"/>
              </a:rPr>
              <a:t>They've teamed up with a microfinance institution to offer micro-credit on mobile balances that must be paid back in five days. If the Consumer deviates from the course of repaying the loaned amount within the time period of 5 days, he is considered a defaulter. The payback amount for a loan of 5 (in Indonesian Rupiah) should be 6 (in Indonesian Rupiah), whereas the payback amount for a loan of 10 (in Indonesian Rupiah) should be 12. (in Indonesian Rupiah).</a:t>
            </a:r>
          </a:p>
          <a:p>
            <a:pPr marL="228600" algn="just">
              <a:lnSpc>
                <a:spcPct val="107000"/>
              </a:lnSpc>
              <a:spcAft>
                <a:spcPts val="800"/>
              </a:spcAft>
            </a:pPr>
            <a:r>
              <a:rPr lang="en-IN" sz="1800" dirty="0">
                <a:effectLst/>
                <a:ea typeface="Calibri" panose="020F0502020204030204" pitchFamily="34" charset="0"/>
                <a:cs typeface="Times New Roman" panose="02020603050405020304" pitchFamily="18" charset="0"/>
              </a:rPr>
              <a:t>Here, we need to create a model that can be used to predict if a client would pay back the lent amount within 5 days of loan insurance in terms of probability for each loan transaction. Label '1' shows that the loan has been paid, indicating that it is a non-defaulter, whereas Label '0' indicates that the loan has not been paid, indicating that it is a defaulter.</a:t>
            </a:r>
          </a:p>
        </p:txBody>
      </p:sp>
    </p:spTree>
    <p:extLst>
      <p:ext uri="{BB962C8B-B14F-4D97-AF65-F5344CB8AC3E}">
        <p14:creationId xmlns:p14="http://schemas.microsoft.com/office/powerpoint/2010/main" val="283094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A3617-ACE0-D208-8A28-5CFC8EC9FCEB}"/>
              </a:ext>
            </a:extLst>
          </p:cNvPr>
          <p:cNvSpPr txBox="1"/>
          <p:nvPr/>
        </p:nvSpPr>
        <p:spPr>
          <a:xfrm>
            <a:off x="3632199" y="338667"/>
            <a:ext cx="5518149" cy="523220"/>
          </a:xfrm>
          <a:prstGeom prst="rect">
            <a:avLst/>
          </a:prstGeom>
          <a:noFill/>
        </p:spPr>
        <p:txBody>
          <a:bodyPr wrap="square">
            <a:spAutoFit/>
          </a:bodyPr>
          <a:lstStyle/>
          <a:p>
            <a:pPr algn="ctr"/>
            <a:r>
              <a:rPr lang="en-IN" sz="2800" dirty="0"/>
              <a:t>Conclusion</a:t>
            </a:r>
          </a:p>
        </p:txBody>
      </p:sp>
      <p:sp>
        <p:nvSpPr>
          <p:cNvPr id="7" name="TextBox 6">
            <a:extLst>
              <a:ext uri="{FF2B5EF4-FFF2-40B4-BE49-F238E27FC236}">
                <a16:creationId xmlns:a16="http://schemas.microsoft.com/office/drawing/2014/main" id="{87C82380-8F28-2829-8D24-5309CBB4517F}"/>
              </a:ext>
            </a:extLst>
          </p:cNvPr>
          <p:cNvSpPr txBox="1"/>
          <p:nvPr/>
        </p:nvSpPr>
        <p:spPr>
          <a:xfrm>
            <a:off x="1727200" y="948267"/>
            <a:ext cx="7423149" cy="923330"/>
          </a:xfrm>
          <a:prstGeom prst="rect">
            <a:avLst/>
          </a:prstGeom>
          <a:noFill/>
        </p:spPr>
        <p:txBody>
          <a:bodyPr wrap="square">
            <a:spAutoFit/>
          </a:bodyPr>
          <a:lstStyle/>
          <a:p>
            <a:r>
              <a:rPr lang="en-IN" dirty="0"/>
              <a:t>We conclude that our finalized hyper parameter tuned Random Forest Classifier Model is working really well. The values it has predicted are same as the original values. </a:t>
            </a:r>
          </a:p>
        </p:txBody>
      </p:sp>
      <p:sp>
        <p:nvSpPr>
          <p:cNvPr id="9" name="TextBox 8">
            <a:extLst>
              <a:ext uri="{FF2B5EF4-FFF2-40B4-BE49-F238E27FC236}">
                <a16:creationId xmlns:a16="http://schemas.microsoft.com/office/drawing/2014/main" id="{2D56BD1D-1B5B-A13B-5086-C3F99857557B}"/>
              </a:ext>
            </a:extLst>
          </p:cNvPr>
          <p:cNvSpPr txBox="1"/>
          <p:nvPr/>
        </p:nvSpPr>
        <p:spPr>
          <a:xfrm>
            <a:off x="1727200" y="2328334"/>
            <a:ext cx="7423149" cy="646331"/>
          </a:xfrm>
          <a:prstGeom prst="rect">
            <a:avLst/>
          </a:prstGeom>
          <a:noFill/>
        </p:spPr>
        <p:txBody>
          <a:bodyPr wrap="square">
            <a:spAutoFit/>
          </a:bodyPr>
          <a:lstStyle/>
          <a:p>
            <a:r>
              <a:rPr lang="en-IN" dirty="0"/>
              <a:t>Now we will save this model so that we can use this model for future prediction purpose. </a:t>
            </a:r>
          </a:p>
        </p:txBody>
      </p:sp>
    </p:spTree>
    <p:extLst>
      <p:ext uri="{BB962C8B-B14F-4D97-AF65-F5344CB8AC3E}">
        <p14:creationId xmlns:p14="http://schemas.microsoft.com/office/powerpoint/2010/main" val="2754942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140CF-34C7-8209-6157-72F0655887D0}"/>
              </a:ext>
            </a:extLst>
          </p:cNvPr>
          <p:cNvSpPr txBox="1"/>
          <p:nvPr/>
        </p:nvSpPr>
        <p:spPr>
          <a:xfrm>
            <a:off x="2751667" y="922867"/>
            <a:ext cx="6398682" cy="1015663"/>
          </a:xfrm>
          <a:prstGeom prst="rect">
            <a:avLst/>
          </a:prstGeom>
          <a:noFill/>
        </p:spPr>
        <p:txBody>
          <a:bodyPr wrap="square">
            <a:spAutoFit/>
          </a:bodyPr>
          <a:lstStyle/>
          <a:p>
            <a:pPr algn="ctr"/>
            <a:r>
              <a:rPr lang="en-US" sz="6000" b="1" dirty="0">
                <a:ln/>
                <a:solidFill>
                  <a:schemeClr val="accent3"/>
                </a:solidFill>
              </a:rPr>
              <a:t>Thank You</a:t>
            </a:r>
          </a:p>
        </p:txBody>
      </p:sp>
    </p:spTree>
    <p:extLst>
      <p:ext uri="{BB962C8B-B14F-4D97-AF65-F5344CB8AC3E}">
        <p14:creationId xmlns:p14="http://schemas.microsoft.com/office/powerpoint/2010/main" val="199494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19186B-5760-EFC5-BFFD-8E3F70E70ACD}"/>
              </a:ext>
            </a:extLst>
          </p:cNvPr>
          <p:cNvSpPr txBox="1"/>
          <p:nvPr/>
        </p:nvSpPr>
        <p:spPr>
          <a:xfrm>
            <a:off x="3361267" y="423333"/>
            <a:ext cx="6299199" cy="400110"/>
          </a:xfrm>
          <a:prstGeom prst="rect">
            <a:avLst/>
          </a:prstGeom>
          <a:noFill/>
        </p:spPr>
        <p:txBody>
          <a:bodyPr wrap="square">
            <a:spAutoFit/>
          </a:bodyPr>
          <a:lstStyle/>
          <a:p>
            <a:r>
              <a:rPr lang="en-IN" sz="2000" u="sng" dirty="0"/>
              <a:t>Reading &amp; Understanding the Data</a:t>
            </a:r>
          </a:p>
        </p:txBody>
      </p:sp>
      <p:sp>
        <p:nvSpPr>
          <p:cNvPr id="7" name="TextBox 6">
            <a:extLst>
              <a:ext uri="{FF2B5EF4-FFF2-40B4-BE49-F238E27FC236}">
                <a16:creationId xmlns:a16="http://schemas.microsoft.com/office/drawing/2014/main" id="{AFF76274-6BDA-A97B-7DC8-B3C392F633F9}"/>
              </a:ext>
            </a:extLst>
          </p:cNvPr>
          <p:cNvSpPr txBox="1"/>
          <p:nvPr/>
        </p:nvSpPr>
        <p:spPr>
          <a:xfrm>
            <a:off x="3050117" y="943706"/>
            <a:ext cx="6100232" cy="4979055"/>
          </a:xfrm>
          <a:prstGeom prst="rect">
            <a:avLst/>
          </a:prstGeom>
          <a:noFill/>
        </p:spPr>
        <p:txBody>
          <a:bodyPr wrap="square">
            <a:spAutoFit/>
          </a:bodyPr>
          <a:lstStyle/>
          <a:p>
            <a:pPr marL="228600" algn="just">
              <a:lnSpc>
                <a:spcPct val="107000"/>
              </a:lnSpc>
              <a:spcAft>
                <a:spcPts val="800"/>
              </a:spcAft>
            </a:pPr>
            <a:r>
              <a:rPr lang="en-IN" sz="1800" dirty="0">
                <a:solidFill>
                  <a:schemeClr val="tx1"/>
                </a:solidFill>
                <a:effectLst/>
                <a:ea typeface="Calibri" panose="020F0502020204030204" pitchFamily="34" charset="0"/>
                <a:cs typeface="Times New Roman" panose="02020603050405020304" pitchFamily="18" charset="0"/>
              </a:rPr>
              <a:t>To begin with we will read and understand the dataset. While reading the dataset we see that the target is already available in the dataset, which makes it a problem of Supervised Machine Learning. Based on the type of target, we will decide what kind of algorithms to be used. Here the target is classified hence we will use Classification algorithm on the dataset. Before applying algorithms we will have to clean and </a:t>
            </a:r>
            <a:r>
              <a:rPr lang="en-IN" sz="1800" dirty="0" err="1">
                <a:solidFill>
                  <a:schemeClr val="tx1"/>
                </a:solidFill>
                <a:effectLst/>
                <a:ea typeface="Calibri" panose="020F0502020204030204" pitchFamily="34" charset="0"/>
                <a:cs typeface="Times New Roman" panose="02020603050405020304" pitchFamily="18" charset="0"/>
              </a:rPr>
              <a:t>preprocess</a:t>
            </a:r>
            <a:r>
              <a:rPr lang="en-IN" sz="1800" dirty="0">
                <a:solidFill>
                  <a:schemeClr val="tx1"/>
                </a:solidFill>
                <a:effectLst/>
                <a:ea typeface="Calibri" panose="020F0502020204030204" pitchFamily="34" charset="0"/>
                <a:cs typeface="Times New Roman" panose="02020603050405020304" pitchFamily="18" charset="0"/>
              </a:rPr>
              <a:t> the data. Then we will have to split the dataset into training model and testing model. Only then we can apply algorithms on it. </a:t>
            </a:r>
          </a:p>
          <a:p>
            <a:pPr marL="228600" algn="just">
              <a:lnSpc>
                <a:spcPct val="107000"/>
              </a:lnSpc>
              <a:spcAft>
                <a:spcPts val="1660"/>
              </a:spcAft>
            </a:pPr>
            <a:r>
              <a:rPr lang="en-IN" sz="1800" dirty="0">
                <a:solidFill>
                  <a:schemeClr val="tx1"/>
                </a:solidFill>
                <a:effectLst/>
                <a:ea typeface="Times New Roman" panose="02020603050405020304" pitchFamily="18" charset="0"/>
                <a:cs typeface="Calibri" panose="020F0502020204030204" pitchFamily="34" charset="0"/>
              </a:rPr>
              <a:t>Machine Learning Tools are consists of:</a:t>
            </a:r>
            <a:endParaRPr lang="en-IN" sz="1800" dirty="0">
              <a:solidFill>
                <a:schemeClr val="tx1"/>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1660"/>
              </a:spcAft>
              <a:buFont typeface="+mj-lt"/>
              <a:buAutoNum type="arabicPeriod"/>
              <a:tabLst>
                <a:tab pos="685800" algn="l"/>
              </a:tabLst>
            </a:pPr>
            <a:r>
              <a:rPr lang="en-IN" sz="1800" dirty="0">
                <a:solidFill>
                  <a:schemeClr val="tx1"/>
                </a:solidFill>
                <a:effectLst/>
                <a:ea typeface="Times New Roman" panose="02020603050405020304" pitchFamily="18" charset="0"/>
                <a:cs typeface="Calibri" panose="020F0502020204030204" pitchFamily="34" charset="0"/>
              </a:rPr>
              <a:t>Preparation and data collection</a:t>
            </a:r>
          </a:p>
          <a:p>
            <a:pPr marL="342900" lvl="0" indent="-342900" algn="just">
              <a:lnSpc>
                <a:spcPct val="107000"/>
              </a:lnSpc>
              <a:spcAft>
                <a:spcPts val="1660"/>
              </a:spcAft>
              <a:buFont typeface="+mj-lt"/>
              <a:buAutoNum type="arabicPeriod"/>
              <a:tabLst>
                <a:tab pos="685800" algn="l"/>
              </a:tabLst>
            </a:pPr>
            <a:r>
              <a:rPr lang="en-IN" sz="1800" dirty="0">
                <a:solidFill>
                  <a:schemeClr val="tx1"/>
                </a:solidFill>
                <a:effectLst/>
                <a:ea typeface="Times New Roman" panose="02020603050405020304" pitchFamily="18" charset="0"/>
                <a:cs typeface="Calibri" panose="020F0502020204030204" pitchFamily="34" charset="0"/>
              </a:rPr>
              <a:t>Building models</a:t>
            </a:r>
          </a:p>
          <a:p>
            <a:pPr marL="342900" lvl="0" indent="-342900" algn="just">
              <a:lnSpc>
                <a:spcPct val="107000"/>
              </a:lnSpc>
              <a:spcAft>
                <a:spcPts val="1660"/>
              </a:spcAft>
              <a:buFont typeface="+mj-lt"/>
              <a:buAutoNum type="arabicPeriod"/>
              <a:tabLst>
                <a:tab pos="685800" algn="l"/>
              </a:tabLst>
            </a:pPr>
            <a:r>
              <a:rPr lang="en-IN" sz="1800" dirty="0">
                <a:solidFill>
                  <a:schemeClr val="tx1"/>
                </a:solidFill>
                <a:effectLst/>
                <a:ea typeface="Times New Roman" panose="02020603050405020304" pitchFamily="18" charset="0"/>
                <a:cs typeface="Calibri" panose="020F0502020204030204" pitchFamily="34" charset="0"/>
              </a:rPr>
              <a:t>Application deployment and Training</a:t>
            </a:r>
          </a:p>
        </p:txBody>
      </p:sp>
    </p:spTree>
    <p:extLst>
      <p:ext uri="{BB962C8B-B14F-4D97-AF65-F5344CB8AC3E}">
        <p14:creationId xmlns:p14="http://schemas.microsoft.com/office/powerpoint/2010/main" val="295618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884B9-6B30-888B-CA08-BC841B9409AA}"/>
              </a:ext>
            </a:extLst>
          </p:cNvPr>
          <p:cNvSpPr txBox="1"/>
          <p:nvPr/>
        </p:nvSpPr>
        <p:spPr>
          <a:xfrm>
            <a:off x="2015067" y="649838"/>
            <a:ext cx="7679266" cy="646331"/>
          </a:xfrm>
          <a:prstGeom prst="rect">
            <a:avLst/>
          </a:prstGeom>
          <a:noFill/>
        </p:spPr>
        <p:txBody>
          <a:bodyPr wrap="square">
            <a:spAutoFit/>
          </a:bodyPr>
          <a:lstStyle/>
          <a:p>
            <a:endParaRPr lang="en-IN" sz="1800" dirty="0">
              <a:solidFill>
                <a:schemeClr val="tx1"/>
              </a:solidFill>
              <a:effectLst/>
              <a:ea typeface="Calibri" panose="020F0502020204030204" pitchFamily="34" charset="0"/>
              <a:cs typeface="Times New Roman" panose="02020603050405020304" pitchFamily="18" charset="0"/>
            </a:endParaRPr>
          </a:p>
          <a:p>
            <a:r>
              <a:rPr lang="en-IN" sz="1800" dirty="0">
                <a:solidFill>
                  <a:schemeClr val="tx1"/>
                </a:solidFill>
                <a:effectLst/>
                <a:ea typeface="Calibri" panose="020F0502020204030204" pitchFamily="34" charset="0"/>
                <a:cs typeface="Times New Roman" panose="02020603050405020304" pitchFamily="18" charset="0"/>
              </a:rPr>
              <a:t>The dataset has 209593 rows</a:t>
            </a:r>
            <a:endParaRPr lang="en-IN" dirty="0"/>
          </a:p>
        </p:txBody>
      </p:sp>
      <p:sp>
        <p:nvSpPr>
          <p:cNvPr id="5" name="TextBox 4">
            <a:extLst>
              <a:ext uri="{FF2B5EF4-FFF2-40B4-BE49-F238E27FC236}">
                <a16:creationId xmlns:a16="http://schemas.microsoft.com/office/drawing/2014/main" id="{366838AD-1FE3-C19C-E837-9E6B60001611}"/>
              </a:ext>
            </a:extLst>
          </p:cNvPr>
          <p:cNvSpPr txBox="1"/>
          <p:nvPr/>
        </p:nvSpPr>
        <p:spPr>
          <a:xfrm>
            <a:off x="3268133" y="93133"/>
            <a:ext cx="5882216" cy="369332"/>
          </a:xfrm>
          <a:prstGeom prst="rect">
            <a:avLst/>
          </a:prstGeom>
          <a:noFill/>
        </p:spPr>
        <p:txBody>
          <a:bodyPr wrap="square">
            <a:spAutoFit/>
          </a:bodyPr>
          <a:lstStyle/>
          <a:p>
            <a:pPr algn="ctr"/>
            <a:r>
              <a:rPr lang="en-IN" dirty="0"/>
              <a:t>Exploratory Data Analysis</a:t>
            </a:r>
          </a:p>
        </p:txBody>
      </p:sp>
      <p:sp>
        <p:nvSpPr>
          <p:cNvPr id="9" name="TextBox 8">
            <a:extLst>
              <a:ext uri="{FF2B5EF4-FFF2-40B4-BE49-F238E27FC236}">
                <a16:creationId xmlns:a16="http://schemas.microsoft.com/office/drawing/2014/main" id="{53A09E2D-B2B3-863D-BB5B-B33FCD161B66}"/>
              </a:ext>
            </a:extLst>
          </p:cNvPr>
          <p:cNvSpPr txBox="1"/>
          <p:nvPr/>
        </p:nvSpPr>
        <p:spPr>
          <a:xfrm>
            <a:off x="1794933" y="1296169"/>
            <a:ext cx="7355416" cy="369717"/>
          </a:xfrm>
          <a:prstGeom prst="rect">
            <a:avLst/>
          </a:prstGeom>
          <a:noFill/>
        </p:spPr>
        <p:txBody>
          <a:bodyPr wrap="square">
            <a:spAutoFit/>
          </a:bodyPr>
          <a:lstStyle/>
          <a:p>
            <a:pPr marL="228600">
              <a:lnSpc>
                <a:spcPct val="107000"/>
              </a:lnSpc>
              <a:spcAft>
                <a:spcPts val="800"/>
              </a:spcAft>
            </a:pPr>
            <a:r>
              <a:rPr lang="en-IN" sz="1800" dirty="0">
                <a:solidFill>
                  <a:schemeClr val="tx1"/>
                </a:solidFill>
                <a:effectLst/>
                <a:ea typeface="Calibri" panose="020F0502020204030204" pitchFamily="34" charset="0"/>
                <a:cs typeface="Times New Roman" panose="02020603050405020304" pitchFamily="18" charset="0"/>
              </a:rPr>
              <a:t>There are 36 features and 1 target in the dataset.  These are as follows:</a:t>
            </a:r>
          </a:p>
        </p:txBody>
      </p:sp>
      <p:sp>
        <p:nvSpPr>
          <p:cNvPr id="11" name="TextBox 10">
            <a:extLst>
              <a:ext uri="{FF2B5EF4-FFF2-40B4-BE49-F238E27FC236}">
                <a16:creationId xmlns:a16="http://schemas.microsoft.com/office/drawing/2014/main" id="{32D5BD4C-C0EC-D5D2-06E1-4A4191E6F937}"/>
              </a:ext>
            </a:extLst>
          </p:cNvPr>
          <p:cNvSpPr txBox="1"/>
          <p:nvPr/>
        </p:nvSpPr>
        <p:spPr>
          <a:xfrm>
            <a:off x="1625600" y="1665886"/>
            <a:ext cx="8627533" cy="2843214"/>
          </a:xfrm>
          <a:prstGeom prst="rect">
            <a:avLst/>
          </a:prstGeom>
          <a:noFill/>
        </p:spPr>
        <p:txBody>
          <a:bodyPr wrap="square">
            <a:spAutoFit/>
          </a:bodyPr>
          <a:lstStyle/>
          <a:p>
            <a:pPr marL="377100" lvl="1" indent="0" algn="just">
              <a:lnSpc>
                <a:spcPct val="107000"/>
              </a:lnSpc>
              <a:spcAft>
                <a:spcPts val="800"/>
              </a:spcAft>
              <a:buNone/>
            </a:pPr>
            <a:r>
              <a:rPr lang="en-IN" sz="1800" dirty="0">
                <a:solidFill>
                  <a:schemeClr val="tx1"/>
                </a:solidFill>
                <a:effectLst/>
                <a:ea typeface="Calibri" panose="020F0502020204030204" pitchFamily="34" charset="0"/>
                <a:cs typeface="Times New Roman" panose="02020603050405020304" pitchFamily="18" charset="0"/>
              </a:rPr>
              <a:t>'Unnamed: 0', 'label', '</a:t>
            </a:r>
            <a:r>
              <a:rPr lang="en-IN" sz="1800" dirty="0" err="1">
                <a:solidFill>
                  <a:schemeClr val="tx1"/>
                </a:solidFill>
                <a:effectLst/>
                <a:ea typeface="Calibri" panose="020F0502020204030204" pitchFamily="34" charset="0"/>
                <a:cs typeface="Times New Roman" panose="02020603050405020304" pitchFamily="18" charset="0"/>
              </a:rPr>
              <a:t>msisdn</a:t>
            </a:r>
            <a:r>
              <a:rPr lang="en-IN" sz="1800" dirty="0">
                <a:solidFill>
                  <a:schemeClr val="tx1"/>
                </a:solidFill>
                <a:effectLst/>
                <a:ea typeface="Calibri" panose="020F0502020204030204" pitchFamily="34" charset="0"/>
                <a:cs typeface="Times New Roman" panose="02020603050405020304" pitchFamily="18" charset="0"/>
              </a:rPr>
              <a:t>', '</a:t>
            </a:r>
            <a:r>
              <a:rPr lang="en-IN" sz="1800" dirty="0" err="1">
                <a:solidFill>
                  <a:schemeClr val="tx1"/>
                </a:solidFill>
                <a:effectLst/>
                <a:ea typeface="Calibri" panose="020F0502020204030204" pitchFamily="34" charset="0"/>
                <a:cs typeface="Times New Roman" panose="02020603050405020304" pitchFamily="18" charset="0"/>
              </a:rPr>
              <a:t>aon</a:t>
            </a:r>
            <a:r>
              <a:rPr lang="en-IN" sz="1800" dirty="0">
                <a:solidFill>
                  <a:schemeClr val="tx1"/>
                </a:solidFill>
                <a:effectLst/>
                <a:ea typeface="Calibri" panose="020F0502020204030204" pitchFamily="34" charset="0"/>
                <a:cs typeface="Times New Roman" panose="02020603050405020304" pitchFamily="18" charset="0"/>
              </a:rPr>
              <a:t>', 'daily_decr30', 'daily_decr90’,  'rental30', 'rental90', '</a:t>
            </a:r>
            <a:r>
              <a:rPr lang="en-IN" sz="1800" dirty="0" err="1">
                <a:solidFill>
                  <a:schemeClr val="tx1"/>
                </a:solidFill>
                <a:effectLst/>
                <a:ea typeface="Calibri" panose="020F0502020204030204" pitchFamily="34" charset="0"/>
                <a:cs typeface="Times New Roman" panose="02020603050405020304" pitchFamily="18" charset="0"/>
              </a:rPr>
              <a:t>last_rech_date_ma</a:t>
            </a:r>
            <a:r>
              <a:rPr lang="en-IN" sz="1800" dirty="0">
                <a:solidFill>
                  <a:schemeClr val="tx1"/>
                </a:solidFill>
                <a:effectLst/>
                <a:ea typeface="Calibri" panose="020F0502020204030204" pitchFamily="34" charset="0"/>
                <a:cs typeface="Times New Roman" panose="02020603050405020304" pitchFamily="18" charset="0"/>
              </a:rPr>
              <a:t>', '</a:t>
            </a:r>
            <a:r>
              <a:rPr lang="en-IN" sz="1800" dirty="0" err="1">
                <a:solidFill>
                  <a:schemeClr val="tx1"/>
                </a:solidFill>
                <a:effectLst/>
                <a:ea typeface="Calibri" panose="020F0502020204030204" pitchFamily="34" charset="0"/>
                <a:cs typeface="Times New Roman" panose="02020603050405020304" pitchFamily="18" charset="0"/>
              </a:rPr>
              <a:t>last_rech_date_da</a:t>
            </a:r>
            <a:r>
              <a:rPr lang="en-IN" sz="1800" dirty="0">
                <a:solidFill>
                  <a:schemeClr val="tx1"/>
                </a:solidFill>
                <a:effectLst/>
                <a:ea typeface="Calibri" panose="020F0502020204030204" pitchFamily="34" charset="0"/>
                <a:cs typeface="Times New Roman" panose="02020603050405020304" pitchFamily="18" charset="0"/>
              </a:rPr>
              <a:t>'   '</a:t>
            </a:r>
            <a:r>
              <a:rPr lang="en-IN" sz="1800" dirty="0" err="1">
                <a:solidFill>
                  <a:schemeClr val="tx1"/>
                </a:solidFill>
                <a:effectLst/>
                <a:ea typeface="Calibri" panose="020F0502020204030204" pitchFamily="34" charset="0"/>
                <a:cs typeface="Times New Roman" panose="02020603050405020304" pitchFamily="18" charset="0"/>
              </a:rPr>
              <a:t>last_rech_amt_ma</a:t>
            </a:r>
            <a:r>
              <a:rPr lang="en-IN" sz="1800" dirty="0">
                <a:solidFill>
                  <a:schemeClr val="tx1"/>
                </a:solidFill>
                <a:effectLst/>
                <a:ea typeface="Calibri" panose="020F0502020204030204" pitchFamily="34" charset="0"/>
                <a:cs typeface="Times New Roman" panose="02020603050405020304" pitchFamily="18" charset="0"/>
              </a:rPr>
              <a:t>', 'cnt_ma_rech30', 'fr_ma_rech30’,  'sumamnt_ma_rech30', 'medianamnt_ma_rech30', 'medianmarechprebal30’, 'cnt_ma_rech90', 'fr_ma_rech90', 'sumamnt_ma_rech90', 'medianamnt_ma_rech90', 'medianmarechprebal90', 'cnt_da_rech30’, 'fr_da_rech30', 'cnt_da_rech90', 'fr_da_rech90', 'cnt_loans30’, 'amnt_loans30', 'maxamnt_loans30', 'medianamnt_loans30', 'cnt_loans90’, 'amnt_loans90', 'maxamnt_loans90', 'medianamnt_loans90', 'payback30’, 'payback90', '</a:t>
            </a:r>
            <a:r>
              <a:rPr lang="en-IN" sz="1800" dirty="0" err="1">
                <a:solidFill>
                  <a:schemeClr val="tx1"/>
                </a:solidFill>
                <a:effectLst/>
                <a:ea typeface="Calibri" panose="020F0502020204030204" pitchFamily="34" charset="0"/>
                <a:cs typeface="Times New Roman" panose="02020603050405020304" pitchFamily="18" charset="0"/>
              </a:rPr>
              <a:t>pcircle</a:t>
            </a:r>
            <a:r>
              <a:rPr lang="en-IN" sz="1800" dirty="0">
                <a:solidFill>
                  <a:schemeClr val="tx1"/>
                </a:solidFill>
                <a:effectLst/>
                <a:ea typeface="Calibri" panose="020F0502020204030204" pitchFamily="34" charset="0"/>
                <a:cs typeface="Times New Roman" panose="02020603050405020304" pitchFamily="18" charset="0"/>
              </a:rPr>
              <a:t>', '</a:t>
            </a:r>
            <a:r>
              <a:rPr lang="en-IN" sz="1800" dirty="0" err="1">
                <a:solidFill>
                  <a:schemeClr val="tx1"/>
                </a:solidFill>
                <a:effectLst/>
                <a:ea typeface="Calibri" panose="020F0502020204030204" pitchFamily="34" charset="0"/>
                <a:cs typeface="Times New Roman" panose="02020603050405020304" pitchFamily="18" charset="0"/>
              </a:rPr>
              <a:t>pdate</a:t>
            </a:r>
            <a:r>
              <a:rPr lang="en-IN" sz="1800" dirty="0">
                <a:solidFill>
                  <a:schemeClr val="tx1"/>
                </a:solidFill>
                <a:effectLst/>
                <a:ea typeface="Calibri" panose="020F0502020204030204" pitchFamily="34" charset="0"/>
                <a:cs typeface="Times New Roman" panose="02020603050405020304" pitchFamily="18" charset="0"/>
              </a:rPr>
              <a:t>’</a:t>
            </a:r>
          </a:p>
          <a:p>
            <a:pPr marL="377100" lvl="1" indent="0" algn="just">
              <a:lnSpc>
                <a:spcPct val="107000"/>
              </a:lnSpc>
              <a:spcAft>
                <a:spcPts val="800"/>
              </a:spcAft>
              <a:buNone/>
            </a:pPr>
            <a:endParaRPr lang="en-IN" sz="1800" dirty="0">
              <a:solidFill>
                <a:schemeClr val="tx1"/>
              </a:solidFill>
              <a:effectLst/>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AA5204D5-F9FB-6F89-AAB4-BE1BBCC699A3}"/>
              </a:ext>
            </a:extLst>
          </p:cNvPr>
          <p:cNvSpPr txBox="1"/>
          <p:nvPr/>
        </p:nvSpPr>
        <p:spPr>
          <a:xfrm>
            <a:off x="2015067" y="3987228"/>
            <a:ext cx="9804399" cy="369332"/>
          </a:xfrm>
          <a:prstGeom prst="rect">
            <a:avLst/>
          </a:prstGeom>
          <a:noFill/>
        </p:spPr>
        <p:txBody>
          <a:bodyPr wrap="square">
            <a:spAutoFit/>
          </a:bodyPr>
          <a:lstStyle/>
          <a:p>
            <a:r>
              <a:rPr lang="en-IN" dirty="0"/>
              <a:t>Here, Label is our target column</a:t>
            </a:r>
          </a:p>
        </p:txBody>
      </p:sp>
    </p:spTree>
    <p:extLst>
      <p:ext uri="{BB962C8B-B14F-4D97-AF65-F5344CB8AC3E}">
        <p14:creationId xmlns:p14="http://schemas.microsoft.com/office/powerpoint/2010/main" val="58041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E8B328-3C3A-A9A6-BEA9-CFDF2029130A}"/>
              </a:ext>
            </a:extLst>
          </p:cNvPr>
          <p:cNvPicPr>
            <a:picLocks noChangeAspect="1"/>
          </p:cNvPicPr>
          <p:nvPr/>
        </p:nvPicPr>
        <p:blipFill>
          <a:blip r:embed="rId2"/>
          <a:stretch>
            <a:fillRect/>
          </a:stretch>
        </p:blipFill>
        <p:spPr>
          <a:xfrm>
            <a:off x="1447800" y="558801"/>
            <a:ext cx="8339667" cy="4361070"/>
          </a:xfrm>
          <a:prstGeom prst="rect">
            <a:avLst/>
          </a:prstGeom>
        </p:spPr>
      </p:pic>
      <p:sp>
        <p:nvSpPr>
          <p:cNvPr id="5" name="TextBox 4">
            <a:extLst>
              <a:ext uri="{FF2B5EF4-FFF2-40B4-BE49-F238E27FC236}">
                <a16:creationId xmlns:a16="http://schemas.microsoft.com/office/drawing/2014/main" id="{2F53BD14-164B-C485-4841-9229A48E1C45}"/>
              </a:ext>
            </a:extLst>
          </p:cNvPr>
          <p:cNvSpPr txBox="1"/>
          <p:nvPr/>
        </p:nvSpPr>
        <p:spPr>
          <a:xfrm>
            <a:off x="0" y="893571"/>
            <a:ext cx="965200" cy="3970318"/>
          </a:xfrm>
          <a:prstGeom prst="rect">
            <a:avLst/>
          </a:prstGeom>
          <a:noFill/>
        </p:spPr>
        <p:txBody>
          <a:bodyPr wrap="square">
            <a:spAutoFit/>
          </a:bodyPr>
          <a:lstStyle/>
          <a:p>
            <a:pPr algn="ct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
            </a:r>
          </a:p>
          <a:p>
            <a:pPr algn="ctr"/>
            <a:r>
              <a:rPr lang="en-US"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a:t>
            </a:r>
          </a:p>
          <a:p>
            <a:pPr algn="ct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p>
          <a:p>
            <a:pPr algn="ctr"/>
            <a:r>
              <a:rPr lang="en-US"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a:t>
            </a:r>
          </a:p>
          <a:p>
            <a:pPr algn="ct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a:t>
            </a:r>
          </a:p>
          <a:p>
            <a:pPr algn="ctr"/>
            <a:r>
              <a:rPr lang="en-US"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E</a:t>
            </a:r>
          </a:p>
          <a:p>
            <a:pPr algn="ct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endParaRPr lang="en-IN" sz="3600" dirty="0"/>
          </a:p>
        </p:txBody>
      </p:sp>
    </p:spTree>
    <p:extLst>
      <p:ext uri="{BB962C8B-B14F-4D97-AF65-F5344CB8AC3E}">
        <p14:creationId xmlns:p14="http://schemas.microsoft.com/office/powerpoint/2010/main" val="244221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7C293A-BD05-A829-82AD-FAE3759D6216}"/>
              </a:ext>
            </a:extLst>
          </p:cNvPr>
          <p:cNvSpPr txBox="1"/>
          <p:nvPr/>
        </p:nvSpPr>
        <p:spPr>
          <a:xfrm>
            <a:off x="2717800" y="423333"/>
            <a:ext cx="4089400" cy="584775"/>
          </a:xfrm>
          <a:prstGeom prst="rect">
            <a:avLst/>
          </a:prstGeom>
          <a:noFill/>
        </p:spPr>
        <p:txBody>
          <a:bodyPr wrap="square">
            <a:spAutoFit/>
          </a:bodyPr>
          <a:lstStyle/>
          <a:p>
            <a:r>
              <a:rPr lang="en-IN" sz="3200" dirty="0"/>
              <a:t>Univariate Analysis</a:t>
            </a:r>
          </a:p>
        </p:txBody>
      </p:sp>
      <p:sp>
        <p:nvSpPr>
          <p:cNvPr id="5" name="TextBox 4">
            <a:extLst>
              <a:ext uri="{FF2B5EF4-FFF2-40B4-BE49-F238E27FC236}">
                <a16:creationId xmlns:a16="http://schemas.microsoft.com/office/drawing/2014/main" id="{15FC0EAC-5A51-A4D7-2CB0-6A106BC78A86}"/>
              </a:ext>
            </a:extLst>
          </p:cNvPr>
          <p:cNvSpPr txBox="1"/>
          <p:nvPr/>
        </p:nvSpPr>
        <p:spPr>
          <a:xfrm>
            <a:off x="1803400" y="1253068"/>
            <a:ext cx="7346949" cy="646331"/>
          </a:xfrm>
          <a:prstGeom prst="rect">
            <a:avLst/>
          </a:prstGeom>
          <a:noFill/>
        </p:spPr>
        <p:txBody>
          <a:bodyPr wrap="square">
            <a:spAutoFit/>
          </a:bodyPr>
          <a:lstStyle/>
          <a:p>
            <a:r>
              <a:rPr lang="en-IN" sz="1800" dirty="0">
                <a:effectLst/>
                <a:ea typeface="Calibri" panose="020F0502020204030204" pitchFamily="34" charset="0"/>
                <a:cs typeface="Times New Roman" panose="02020603050405020304" pitchFamily="18" charset="0"/>
              </a:rPr>
              <a:t>We have drawn count plot, histogram, distribution plot, </a:t>
            </a:r>
            <a:r>
              <a:rPr lang="en-IN" sz="1800" dirty="0" err="1">
                <a:effectLst/>
                <a:ea typeface="Calibri" panose="020F0502020204030204" pitchFamily="34" charset="0"/>
                <a:cs typeface="Times New Roman" panose="02020603050405020304" pitchFamily="18" charset="0"/>
              </a:rPr>
              <a:t>kde</a:t>
            </a:r>
            <a:r>
              <a:rPr lang="en-IN" sz="1800" dirty="0">
                <a:effectLst/>
                <a:ea typeface="Calibri" panose="020F0502020204030204" pitchFamily="34" charset="0"/>
                <a:cs typeface="Times New Roman" panose="02020603050405020304" pitchFamily="18" charset="0"/>
              </a:rPr>
              <a:t> plot, pie charts, strip plot and box plot. </a:t>
            </a:r>
          </a:p>
        </p:txBody>
      </p:sp>
      <p:sp>
        <p:nvSpPr>
          <p:cNvPr id="7" name="TextBox 6">
            <a:extLst>
              <a:ext uri="{FF2B5EF4-FFF2-40B4-BE49-F238E27FC236}">
                <a16:creationId xmlns:a16="http://schemas.microsoft.com/office/drawing/2014/main" id="{78CF366F-C739-33F2-0445-501735CA8E9A}"/>
              </a:ext>
            </a:extLst>
          </p:cNvPr>
          <p:cNvSpPr txBox="1"/>
          <p:nvPr/>
        </p:nvSpPr>
        <p:spPr>
          <a:xfrm>
            <a:off x="1888067" y="2269067"/>
            <a:ext cx="7262282" cy="1200329"/>
          </a:xfrm>
          <a:prstGeom prst="rect">
            <a:avLst/>
          </a:prstGeom>
          <a:noFill/>
        </p:spPr>
        <p:txBody>
          <a:bodyPr wrap="square">
            <a:spAutoFit/>
          </a:bodyPr>
          <a:lstStyle/>
          <a:p>
            <a:r>
              <a:rPr lang="en-IN" sz="1800" dirty="0">
                <a:effectLst/>
                <a:ea typeface="Calibri" panose="020F0502020204030204" pitchFamily="34" charset="0"/>
                <a:cs typeface="Times New Roman" panose="02020603050405020304" pitchFamily="18" charset="0"/>
              </a:rPr>
              <a:t>A count plot counts the categories and </a:t>
            </a:r>
          </a:p>
          <a:p>
            <a:pPr marL="36900" indent="0">
              <a:buNone/>
            </a:pPr>
            <a:r>
              <a:rPr lang="en-IN" sz="1800" dirty="0">
                <a:effectLst/>
                <a:ea typeface="Calibri" panose="020F0502020204030204" pitchFamily="34" charset="0"/>
                <a:cs typeface="Times New Roman" panose="02020603050405020304" pitchFamily="18" charset="0"/>
              </a:rPr>
              <a:t>       returns the number of times they occur. </a:t>
            </a:r>
          </a:p>
          <a:p>
            <a:pPr marL="36900" indent="0">
              <a:buNone/>
            </a:pPr>
            <a:r>
              <a:rPr lang="en-IN" sz="1800" dirty="0">
                <a:effectLst/>
                <a:ea typeface="Calibri" panose="020F0502020204030204" pitchFamily="34" charset="0"/>
                <a:cs typeface="Times New Roman" panose="02020603050405020304" pitchFamily="18" charset="0"/>
              </a:rPr>
              <a:t>       It's one of the seaborn library's more </a:t>
            </a:r>
          </a:p>
          <a:p>
            <a:pPr marL="36900" indent="0">
              <a:buNone/>
            </a:pPr>
            <a:r>
              <a:rPr lang="en-IN" sz="1800" dirty="0">
                <a:effectLst/>
                <a:ea typeface="Calibri" panose="020F0502020204030204" pitchFamily="34" charset="0"/>
                <a:cs typeface="Times New Roman" panose="02020603050405020304" pitchFamily="18" charset="0"/>
              </a:rPr>
              <a:t>       straightforward plots</a:t>
            </a:r>
            <a:r>
              <a:rPr lang="en-IN" sz="1600" dirty="0">
                <a:effectLst/>
                <a:ea typeface="Calibri" panose="020F0502020204030204" pitchFamily="34" charset="0"/>
                <a:cs typeface="Times New Roman" panose="02020603050405020304" pitchFamily="18" charset="0"/>
              </a:rPr>
              <a:t>.</a:t>
            </a:r>
          </a:p>
        </p:txBody>
      </p:sp>
      <p:pic>
        <p:nvPicPr>
          <p:cNvPr id="8" name="Picture 7">
            <a:extLst>
              <a:ext uri="{FF2B5EF4-FFF2-40B4-BE49-F238E27FC236}">
                <a16:creationId xmlns:a16="http://schemas.microsoft.com/office/drawing/2014/main" id="{7D7845E1-8B84-1678-8418-94FF5337F0A1}"/>
              </a:ext>
            </a:extLst>
          </p:cNvPr>
          <p:cNvPicPr>
            <a:picLocks noChangeAspect="1"/>
          </p:cNvPicPr>
          <p:nvPr/>
        </p:nvPicPr>
        <p:blipFill>
          <a:blip r:embed="rId2"/>
          <a:stretch>
            <a:fillRect/>
          </a:stretch>
        </p:blipFill>
        <p:spPr>
          <a:xfrm>
            <a:off x="5785528" y="2336801"/>
            <a:ext cx="5777865" cy="2579686"/>
          </a:xfrm>
          <a:prstGeom prst="rect">
            <a:avLst/>
          </a:prstGeom>
        </p:spPr>
      </p:pic>
    </p:spTree>
    <p:extLst>
      <p:ext uri="{BB962C8B-B14F-4D97-AF65-F5344CB8AC3E}">
        <p14:creationId xmlns:p14="http://schemas.microsoft.com/office/powerpoint/2010/main" val="155951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D1B3CB-A4C2-69D6-AA5B-07162456408D}"/>
              </a:ext>
            </a:extLst>
          </p:cNvPr>
          <p:cNvSpPr txBox="1"/>
          <p:nvPr/>
        </p:nvSpPr>
        <p:spPr>
          <a:xfrm>
            <a:off x="2887133" y="237067"/>
            <a:ext cx="6263216" cy="646331"/>
          </a:xfrm>
          <a:prstGeom prst="rect">
            <a:avLst/>
          </a:prstGeom>
          <a:noFill/>
        </p:spPr>
        <p:txBody>
          <a:bodyPr wrap="square">
            <a:spAutoFit/>
          </a:bodyPr>
          <a:lstStyle/>
          <a:p>
            <a:pPr algn="ctr"/>
            <a:r>
              <a:rPr lang="en-IN" sz="3600" dirty="0"/>
              <a:t>Histogram</a:t>
            </a:r>
          </a:p>
        </p:txBody>
      </p:sp>
      <p:pic>
        <p:nvPicPr>
          <p:cNvPr id="6" name="Content Placeholder 3">
            <a:extLst>
              <a:ext uri="{FF2B5EF4-FFF2-40B4-BE49-F238E27FC236}">
                <a16:creationId xmlns:a16="http://schemas.microsoft.com/office/drawing/2014/main" id="{ED124F0C-6AE8-E075-8EE4-38308D4686E7}"/>
              </a:ext>
            </a:extLst>
          </p:cNvPr>
          <p:cNvPicPr>
            <a:picLocks noChangeAspect="1"/>
          </p:cNvPicPr>
          <p:nvPr/>
        </p:nvPicPr>
        <p:blipFill>
          <a:blip r:embed="rId2"/>
          <a:stretch>
            <a:fillRect/>
          </a:stretch>
        </p:blipFill>
        <p:spPr>
          <a:xfrm>
            <a:off x="121024" y="1159933"/>
            <a:ext cx="3385905" cy="1871134"/>
          </a:xfrm>
          <a:prstGeom prst="rect">
            <a:avLst/>
          </a:prstGeom>
        </p:spPr>
      </p:pic>
      <p:pic>
        <p:nvPicPr>
          <p:cNvPr id="7" name="Picture 6">
            <a:extLst>
              <a:ext uri="{FF2B5EF4-FFF2-40B4-BE49-F238E27FC236}">
                <a16:creationId xmlns:a16="http://schemas.microsoft.com/office/drawing/2014/main" id="{CF7925E2-B7BD-3F70-A5C6-20852EDDD0B3}"/>
              </a:ext>
            </a:extLst>
          </p:cNvPr>
          <p:cNvPicPr>
            <a:picLocks noChangeAspect="1"/>
          </p:cNvPicPr>
          <p:nvPr/>
        </p:nvPicPr>
        <p:blipFill>
          <a:blip r:embed="rId3"/>
          <a:stretch>
            <a:fillRect/>
          </a:stretch>
        </p:blipFill>
        <p:spPr>
          <a:xfrm>
            <a:off x="3536576" y="1159934"/>
            <a:ext cx="3385905" cy="1871134"/>
          </a:xfrm>
          <a:prstGeom prst="rect">
            <a:avLst/>
          </a:prstGeom>
        </p:spPr>
      </p:pic>
      <p:pic>
        <p:nvPicPr>
          <p:cNvPr id="8" name="Picture 7">
            <a:extLst>
              <a:ext uri="{FF2B5EF4-FFF2-40B4-BE49-F238E27FC236}">
                <a16:creationId xmlns:a16="http://schemas.microsoft.com/office/drawing/2014/main" id="{C431E715-D5BA-7F27-63E3-3F309E863EA5}"/>
              </a:ext>
            </a:extLst>
          </p:cNvPr>
          <p:cNvPicPr>
            <a:picLocks noChangeAspect="1"/>
          </p:cNvPicPr>
          <p:nvPr/>
        </p:nvPicPr>
        <p:blipFill>
          <a:blip r:embed="rId4"/>
          <a:stretch>
            <a:fillRect/>
          </a:stretch>
        </p:blipFill>
        <p:spPr>
          <a:xfrm>
            <a:off x="121025" y="3098801"/>
            <a:ext cx="3385904" cy="2599266"/>
          </a:xfrm>
          <a:prstGeom prst="rect">
            <a:avLst/>
          </a:prstGeom>
        </p:spPr>
      </p:pic>
      <p:pic>
        <p:nvPicPr>
          <p:cNvPr id="9" name="Picture 8">
            <a:extLst>
              <a:ext uri="{FF2B5EF4-FFF2-40B4-BE49-F238E27FC236}">
                <a16:creationId xmlns:a16="http://schemas.microsoft.com/office/drawing/2014/main" id="{10739BAE-7DDC-7144-7B6E-B86E90F7AD19}"/>
              </a:ext>
            </a:extLst>
          </p:cNvPr>
          <p:cNvPicPr>
            <a:picLocks noChangeAspect="1"/>
          </p:cNvPicPr>
          <p:nvPr/>
        </p:nvPicPr>
        <p:blipFill>
          <a:blip r:embed="rId5"/>
          <a:stretch>
            <a:fillRect/>
          </a:stretch>
        </p:blipFill>
        <p:spPr>
          <a:xfrm>
            <a:off x="3536576" y="3098802"/>
            <a:ext cx="3385904" cy="2599264"/>
          </a:xfrm>
          <a:prstGeom prst="rect">
            <a:avLst/>
          </a:prstGeom>
        </p:spPr>
      </p:pic>
      <p:sp>
        <p:nvSpPr>
          <p:cNvPr id="11" name="TextBox 10">
            <a:extLst>
              <a:ext uri="{FF2B5EF4-FFF2-40B4-BE49-F238E27FC236}">
                <a16:creationId xmlns:a16="http://schemas.microsoft.com/office/drawing/2014/main" id="{28ED392F-9AE3-DE0E-EC77-4895ECC4611F}"/>
              </a:ext>
            </a:extLst>
          </p:cNvPr>
          <p:cNvSpPr txBox="1"/>
          <p:nvPr/>
        </p:nvSpPr>
        <p:spPr>
          <a:xfrm>
            <a:off x="7315961" y="1159934"/>
            <a:ext cx="3385906" cy="4801314"/>
          </a:xfrm>
          <a:prstGeom prst="rect">
            <a:avLst/>
          </a:prstGeom>
          <a:noFill/>
        </p:spPr>
        <p:txBody>
          <a:bodyPr wrap="square">
            <a:spAutoFit/>
          </a:bodyPr>
          <a:lstStyle/>
          <a:p>
            <a:r>
              <a:rPr lang="en-IN" sz="1800" dirty="0">
                <a:effectLst/>
                <a:ea typeface="Calibri" panose="020F0502020204030204" pitchFamily="34" charset="0"/>
                <a:cs typeface="Times New Roman" panose="02020603050405020304" pitchFamily="18" charset="0"/>
              </a:rPr>
              <a:t>Histogram: A histogram is a graphical representation of continuous data in a categorical format. Unlike a bar graph, there are no gaps between the bars in a histogram. The bins are all the same width.</a:t>
            </a:r>
          </a:p>
          <a:p>
            <a:endParaRPr lang="en-IN" dirty="0">
              <a:cs typeface="Times New Roman" panose="02020603050405020304" pitchFamily="18" charset="0"/>
            </a:endParaRPr>
          </a:p>
          <a:p>
            <a:r>
              <a:rPr lang="en-IN" dirty="0">
                <a:cs typeface="Times New Roman" panose="02020603050405020304" pitchFamily="18" charset="0"/>
              </a:rPr>
              <a:t>Here we observe that the mobile number and date have very wide range of data which does not contribute much in prediction of ‘label’. And the feature ‘</a:t>
            </a:r>
            <a:r>
              <a:rPr lang="en-IN" dirty="0" err="1">
                <a:cs typeface="Times New Roman" panose="02020603050405020304" pitchFamily="18" charset="0"/>
              </a:rPr>
              <a:t>pcircle</a:t>
            </a:r>
            <a:r>
              <a:rPr lang="en-IN" dirty="0">
                <a:cs typeface="Times New Roman" panose="02020603050405020304" pitchFamily="18" charset="0"/>
              </a:rPr>
              <a:t>’ has only one type of value which also does not contribute in ‘label’ prediction. Hence we will drop all three. </a:t>
            </a:r>
            <a:endParaRPr lang="en-IN" dirty="0"/>
          </a:p>
        </p:txBody>
      </p:sp>
    </p:spTree>
    <p:extLst>
      <p:ext uri="{BB962C8B-B14F-4D97-AF65-F5344CB8AC3E}">
        <p14:creationId xmlns:p14="http://schemas.microsoft.com/office/powerpoint/2010/main" val="176758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D7D891-CFB1-7D64-A96C-85DB12012E5A}"/>
              </a:ext>
            </a:extLst>
          </p:cNvPr>
          <p:cNvSpPr txBox="1"/>
          <p:nvPr/>
        </p:nvSpPr>
        <p:spPr>
          <a:xfrm>
            <a:off x="3251199" y="372533"/>
            <a:ext cx="3657601" cy="523220"/>
          </a:xfrm>
          <a:prstGeom prst="rect">
            <a:avLst/>
          </a:prstGeom>
          <a:noFill/>
        </p:spPr>
        <p:txBody>
          <a:bodyPr wrap="square">
            <a:spAutoFit/>
          </a:bodyPr>
          <a:lstStyle/>
          <a:p>
            <a:r>
              <a:rPr lang="en-IN" sz="2800" dirty="0"/>
              <a:t>Distribution Plot</a:t>
            </a:r>
          </a:p>
        </p:txBody>
      </p:sp>
      <p:pic>
        <p:nvPicPr>
          <p:cNvPr id="4" name="Picture 3">
            <a:extLst>
              <a:ext uri="{FF2B5EF4-FFF2-40B4-BE49-F238E27FC236}">
                <a16:creationId xmlns:a16="http://schemas.microsoft.com/office/drawing/2014/main" id="{BC13C685-19D7-3BA4-00FE-A2B5018C4E68}"/>
              </a:ext>
            </a:extLst>
          </p:cNvPr>
          <p:cNvPicPr>
            <a:picLocks noChangeAspect="1"/>
          </p:cNvPicPr>
          <p:nvPr/>
        </p:nvPicPr>
        <p:blipFill>
          <a:blip r:embed="rId2"/>
          <a:stretch>
            <a:fillRect/>
          </a:stretch>
        </p:blipFill>
        <p:spPr>
          <a:xfrm>
            <a:off x="913793" y="1176868"/>
            <a:ext cx="3300985" cy="1862666"/>
          </a:xfrm>
          <a:prstGeom prst="rect">
            <a:avLst/>
          </a:prstGeom>
        </p:spPr>
      </p:pic>
      <p:pic>
        <p:nvPicPr>
          <p:cNvPr id="5" name="Picture 4">
            <a:extLst>
              <a:ext uri="{FF2B5EF4-FFF2-40B4-BE49-F238E27FC236}">
                <a16:creationId xmlns:a16="http://schemas.microsoft.com/office/drawing/2014/main" id="{6DA931F1-36E7-BC1A-5499-E6AE44DF60A7}"/>
              </a:ext>
            </a:extLst>
          </p:cNvPr>
          <p:cNvPicPr>
            <a:picLocks noChangeAspect="1"/>
          </p:cNvPicPr>
          <p:nvPr/>
        </p:nvPicPr>
        <p:blipFill>
          <a:blip r:embed="rId3"/>
          <a:stretch>
            <a:fillRect/>
          </a:stretch>
        </p:blipFill>
        <p:spPr>
          <a:xfrm>
            <a:off x="4441435" y="1176869"/>
            <a:ext cx="3300984" cy="1862666"/>
          </a:xfrm>
          <a:prstGeom prst="rect">
            <a:avLst/>
          </a:prstGeom>
        </p:spPr>
      </p:pic>
      <p:pic>
        <p:nvPicPr>
          <p:cNvPr id="6" name="Picture 5">
            <a:extLst>
              <a:ext uri="{FF2B5EF4-FFF2-40B4-BE49-F238E27FC236}">
                <a16:creationId xmlns:a16="http://schemas.microsoft.com/office/drawing/2014/main" id="{80D6247C-9268-E4A5-6369-B74F7AC55617}"/>
              </a:ext>
            </a:extLst>
          </p:cNvPr>
          <p:cNvPicPr>
            <a:picLocks noChangeAspect="1"/>
          </p:cNvPicPr>
          <p:nvPr/>
        </p:nvPicPr>
        <p:blipFill>
          <a:blip r:embed="rId4"/>
          <a:stretch>
            <a:fillRect/>
          </a:stretch>
        </p:blipFill>
        <p:spPr>
          <a:xfrm>
            <a:off x="7966572" y="1176869"/>
            <a:ext cx="3311635" cy="1862666"/>
          </a:xfrm>
          <a:prstGeom prst="rect">
            <a:avLst/>
          </a:prstGeom>
        </p:spPr>
      </p:pic>
      <p:pic>
        <p:nvPicPr>
          <p:cNvPr id="7" name="Picture 6">
            <a:extLst>
              <a:ext uri="{FF2B5EF4-FFF2-40B4-BE49-F238E27FC236}">
                <a16:creationId xmlns:a16="http://schemas.microsoft.com/office/drawing/2014/main" id="{62FAED0E-5A9F-748D-3366-258BF23D2740}"/>
              </a:ext>
            </a:extLst>
          </p:cNvPr>
          <p:cNvPicPr>
            <a:picLocks noChangeAspect="1"/>
          </p:cNvPicPr>
          <p:nvPr/>
        </p:nvPicPr>
        <p:blipFill>
          <a:blip r:embed="rId5"/>
          <a:stretch>
            <a:fillRect/>
          </a:stretch>
        </p:blipFill>
        <p:spPr>
          <a:xfrm>
            <a:off x="913793" y="3880190"/>
            <a:ext cx="3308449" cy="1911010"/>
          </a:xfrm>
          <a:prstGeom prst="rect">
            <a:avLst/>
          </a:prstGeom>
        </p:spPr>
      </p:pic>
      <p:pic>
        <p:nvPicPr>
          <p:cNvPr id="8" name="Picture 7">
            <a:extLst>
              <a:ext uri="{FF2B5EF4-FFF2-40B4-BE49-F238E27FC236}">
                <a16:creationId xmlns:a16="http://schemas.microsoft.com/office/drawing/2014/main" id="{603DB322-C584-0F8E-7ACC-A604BBB71AB0}"/>
              </a:ext>
            </a:extLst>
          </p:cNvPr>
          <p:cNvPicPr>
            <a:picLocks noChangeAspect="1"/>
          </p:cNvPicPr>
          <p:nvPr/>
        </p:nvPicPr>
        <p:blipFill>
          <a:blip r:embed="rId6"/>
          <a:stretch>
            <a:fillRect/>
          </a:stretch>
        </p:blipFill>
        <p:spPr>
          <a:xfrm>
            <a:off x="4437703" y="3904106"/>
            <a:ext cx="3316594" cy="1887094"/>
          </a:xfrm>
          <a:prstGeom prst="rect">
            <a:avLst/>
          </a:prstGeom>
        </p:spPr>
      </p:pic>
      <p:pic>
        <p:nvPicPr>
          <p:cNvPr id="9" name="Picture 8">
            <a:extLst>
              <a:ext uri="{FF2B5EF4-FFF2-40B4-BE49-F238E27FC236}">
                <a16:creationId xmlns:a16="http://schemas.microsoft.com/office/drawing/2014/main" id="{8C641671-B76A-A17A-A78B-5AFB8AFE58E3}"/>
              </a:ext>
            </a:extLst>
          </p:cNvPr>
          <p:cNvPicPr>
            <a:picLocks noChangeAspect="1"/>
          </p:cNvPicPr>
          <p:nvPr/>
        </p:nvPicPr>
        <p:blipFill>
          <a:blip r:embed="rId7"/>
          <a:stretch>
            <a:fillRect/>
          </a:stretch>
        </p:blipFill>
        <p:spPr>
          <a:xfrm>
            <a:off x="7961612" y="3880190"/>
            <a:ext cx="3316594" cy="1911009"/>
          </a:xfrm>
          <a:prstGeom prst="rect">
            <a:avLst/>
          </a:prstGeom>
        </p:spPr>
      </p:pic>
    </p:spTree>
    <p:extLst>
      <p:ext uri="{BB962C8B-B14F-4D97-AF65-F5344CB8AC3E}">
        <p14:creationId xmlns:p14="http://schemas.microsoft.com/office/powerpoint/2010/main" val="7330725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78</TotalTime>
  <Words>1792</Words>
  <Application>Microsoft Office PowerPoint</Application>
  <PresentationFormat>Widescreen</PresentationFormat>
  <Paragraphs>88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Gill Sans MT</vt:lpstr>
      <vt:lpstr>Wingdings</vt:lpstr>
      <vt:lpstr>Gallery</vt:lpstr>
      <vt:lpstr>Micro Credit Defaulter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Case Study</dc:title>
  <dc:creator>Ajay Mathew</dc:creator>
  <cp:lastModifiedBy>Ajay Mathew</cp:lastModifiedBy>
  <cp:revision>4</cp:revision>
  <dcterms:created xsi:type="dcterms:W3CDTF">2022-05-30T15:32:26Z</dcterms:created>
  <dcterms:modified xsi:type="dcterms:W3CDTF">2022-05-30T16:51:01Z</dcterms:modified>
</cp:coreProperties>
</file>