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
  </p:notesMasterIdLst>
  <p:sldIdLst>
    <p:sldId id="256" r:id="rId2"/>
    <p:sldId id="257" r:id="rId3"/>
    <p:sldId id="261" r:id="rId4"/>
    <p:sldId id="260" r:id="rId5"/>
    <p:sldId id="259" r:id="rId6"/>
  </p:sldIdLst>
  <p:sldSz cx="12192000" cy="6858000"/>
  <p:notesSz cx="6858000" cy="9144000"/>
  <p:embeddedFontLst>
    <p:embeddedFont>
      <p:font typeface="Lato Black" panose="020F0502020204030203" pitchFamily="34" charset="0"/>
      <p:bold r:id="rId8"/>
      <p:boldItalic r:id="rId9"/>
    </p:embeddedFont>
    <p:embeddedFont>
      <p:font typeface="Libre Baskerville" panose="02000000000000000000" pitchFamily="2" charset="0"/>
      <p:regular r:id="rId10"/>
      <p:bold r:id="rId11"/>
      <p: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egina2100"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linkedin.com/in/reginamar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b="1" i="0" u="none" strike="noStrike" cap="none" dirty="0">
                <a:solidFill>
                  <a:schemeClr val="dk1"/>
                </a:solidFill>
                <a:latin typeface="Calibri"/>
                <a:ea typeface="Calibri"/>
                <a:cs typeface="Calibri"/>
                <a:sym typeface="Calibri"/>
              </a:rPr>
              <a:t>Exploratory Data Analysis on AMCAT’s 2015 Employment Outcome Data.</a:t>
            </a:r>
            <a:endParaRPr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1299172"/>
            <a:ext cx="10879225" cy="2862282"/>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IN" sz="1800" b="1" i="0" u="none" strike="noStrike" cap="none" dirty="0">
                <a:solidFill>
                  <a:schemeClr val="dk1"/>
                </a:solidFill>
                <a:latin typeface="Calibri"/>
                <a:ea typeface="Calibri"/>
                <a:cs typeface="Calibri"/>
                <a:sym typeface="Calibri"/>
              </a:rPr>
              <a:t>Name : Regina Mary B</a:t>
            </a:r>
          </a:p>
          <a:p>
            <a:pPr marR="0" lvl="0" algn="l" rtl="0">
              <a:spcBef>
                <a:spcPts val="0"/>
              </a:spcBef>
              <a:spcAft>
                <a:spcPts val="0"/>
              </a:spcAft>
              <a:buClr>
                <a:schemeClr val="dk1"/>
              </a:buClr>
              <a:buSzPts val="1800"/>
            </a:pPr>
            <a:endParaRPr lang="en-US" sz="1800" b="1" i="0" u="none" strike="noStrike" cap="none"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US" sz="1800" b="1" dirty="0">
                <a:latin typeface="Calibri" panose="020F0502020204030204" pitchFamily="34" charset="0"/>
                <a:ea typeface="Calibri" panose="020F0502020204030204" pitchFamily="34" charset="0"/>
                <a:cs typeface="Calibri" panose="020F0502020204030204" pitchFamily="34" charset="0"/>
              </a:rPr>
              <a:t>I am Regina Mary, a final-year Computer Science student with a passion for data science. As the AI/ML lead of Google Developer Group (GDG) 2024-25, I am enthusiastic about exploring innovative solutions in the field of artificial intelligence and machine learning. My strong interest in data science drives me to constantly seek opportunities for hands-on projects, as I believe practical experience is key to mastering this evolving </a:t>
            </a:r>
            <a:r>
              <a:rPr lang="en-US" sz="1800" b="1" dirty="0" err="1">
                <a:latin typeface="Calibri" panose="020F0502020204030204" pitchFamily="34" charset="0"/>
                <a:ea typeface="Calibri" panose="020F0502020204030204" pitchFamily="34" charset="0"/>
                <a:cs typeface="Calibri" panose="020F0502020204030204" pitchFamily="34" charset="0"/>
              </a:rPr>
              <a:t>domain</a:t>
            </a:r>
            <a:r>
              <a:rPr lang="en-US" sz="1800" dirty="0" err="1">
                <a:latin typeface="Calibri" panose="020F0502020204030204" pitchFamily="34" charset="0"/>
                <a:ea typeface="Calibri" panose="020F0502020204030204" pitchFamily="34" charset="0"/>
                <a:cs typeface="Calibri" panose="020F0502020204030204" pitchFamily="34" charset="0"/>
              </a:rPr>
              <a:t>.</a:t>
            </a:r>
            <a:r>
              <a:rPr lang="en-US" sz="1800" b="1" i="0" u="none" strike="noStrike" cap="none" dirty="0" err="1">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I</a:t>
            </a:r>
            <a:r>
              <a:rPr lang="en-US" sz="18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a:t>
            </a:r>
            <a:r>
              <a:rPr lang="en-US" sz="1800" b="1" i="0" u="none" strike="noStrike" cap="none" dirty="0">
                <a:solidFill>
                  <a:schemeClr val="dk1"/>
                </a:solidFill>
                <a:latin typeface="Calibri"/>
                <a:ea typeface="Calibri"/>
                <a:cs typeface="Calibri"/>
                <a:sym typeface="Calibri"/>
              </a:rPr>
              <a:t>enjoy learning new things, solving problems, and sharing my knowledge with </a:t>
            </a:r>
            <a:r>
              <a:rPr lang="en-US" sz="1800" b="1" i="0" u="none" strike="noStrike" cap="none">
                <a:solidFill>
                  <a:schemeClr val="dk1"/>
                </a:solidFill>
                <a:latin typeface="Calibri"/>
                <a:ea typeface="Calibri"/>
                <a:cs typeface="Calibri"/>
                <a:sym typeface="Calibri"/>
              </a:rPr>
              <a:t>others.</a:t>
            </a:r>
            <a:endParaRPr lang="en-IN" sz="1800" b="1"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endParaRPr lang="en-IN"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dirty="0">
                <a:solidFill>
                  <a:schemeClr val="dk1"/>
                </a:solidFill>
                <a:latin typeface="Calibri"/>
                <a:ea typeface="Calibri"/>
                <a:cs typeface="Calibri"/>
                <a:sym typeface="Calibri"/>
              </a:rPr>
              <a:t>GitHub : </a:t>
            </a:r>
            <a:r>
              <a:rPr lang="en-IN" sz="1800" b="1" dirty="0">
                <a:solidFill>
                  <a:schemeClr val="dk1"/>
                </a:solidFill>
                <a:latin typeface="Calibri"/>
                <a:ea typeface="Calibri"/>
                <a:cs typeface="Calibri"/>
                <a:sym typeface="Calibri"/>
                <a:hlinkClick r:id="rId3"/>
              </a:rPr>
              <a:t>https://github.com/Regina2100 </a:t>
            </a:r>
            <a:endParaRPr lang="en-IN" sz="1800" b="1"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LinkedIn : </a:t>
            </a:r>
            <a:r>
              <a:rPr lang="en-IN" sz="1800" b="1" i="0" u="none" strike="noStrike" cap="none" dirty="0">
                <a:solidFill>
                  <a:schemeClr val="dk1"/>
                </a:solidFill>
                <a:latin typeface="Calibri"/>
                <a:ea typeface="Calibri"/>
                <a:cs typeface="Calibri"/>
                <a:sym typeface="Calibri"/>
                <a:hlinkClick r:id="rId4"/>
              </a:rPr>
              <a:t>https://www.linkedin.com/in/reginamary</a:t>
            </a:r>
            <a:endParaRPr lang="en-IN" sz="1800" b="1" i="0" u="none" strike="noStrike" cap="none"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5C2A5-BC1A-00A6-70A0-3EBD926D5DD9}"/>
              </a:ext>
            </a:extLst>
          </p:cNvPr>
          <p:cNvSpPr>
            <a:spLocks noGrp="1"/>
          </p:cNvSpPr>
          <p:nvPr>
            <p:ph type="title"/>
          </p:nvPr>
        </p:nvSpPr>
        <p:spPr>
          <a:xfrm>
            <a:off x="413657" y="223611"/>
            <a:ext cx="2155371" cy="756104"/>
          </a:xfrm>
        </p:spPr>
        <p:txBody>
          <a:bodyPr>
            <a:normAutofit/>
          </a:bodyPr>
          <a:lstStyle/>
          <a:p>
            <a:r>
              <a:rPr lang="en-US" sz="2800" b="1" dirty="0">
                <a:solidFill>
                  <a:srgbClr val="FF0000"/>
                </a:solidFill>
              </a:rPr>
              <a:t>Objective</a:t>
            </a:r>
            <a:endParaRPr lang="en-IN" sz="3200" b="1" dirty="0">
              <a:solidFill>
                <a:srgbClr val="FF0000"/>
              </a:solidFill>
            </a:endParaRPr>
          </a:p>
        </p:txBody>
      </p:sp>
      <p:sp>
        <p:nvSpPr>
          <p:cNvPr id="3" name="Text Placeholder 2">
            <a:extLst>
              <a:ext uri="{FF2B5EF4-FFF2-40B4-BE49-F238E27FC236}">
                <a16:creationId xmlns:a16="http://schemas.microsoft.com/office/drawing/2014/main" id="{D96064D3-9917-39B7-6343-A0444855255D}"/>
              </a:ext>
            </a:extLst>
          </p:cNvPr>
          <p:cNvSpPr>
            <a:spLocks noGrp="1"/>
          </p:cNvSpPr>
          <p:nvPr>
            <p:ph type="body" idx="1"/>
          </p:nvPr>
        </p:nvSpPr>
        <p:spPr>
          <a:xfrm>
            <a:off x="413657" y="863826"/>
            <a:ext cx="6063345" cy="2100942"/>
          </a:xfrm>
        </p:spPr>
        <p:txBody>
          <a:bodyPr>
            <a:normAutofit lnSpcReduction="10000"/>
          </a:bodyPr>
          <a:lstStyle/>
          <a:p>
            <a:pPr marL="114300" marR="0" lvl="0" indent="0" algn="just" defTabSz="914400" rtl="0" eaLnBrk="1" fontAlgn="auto" latinLnBrk="0" hangingPunct="1">
              <a:lnSpc>
                <a:spcPct val="90000"/>
              </a:lnSpc>
              <a:spcBef>
                <a:spcPts val="1000"/>
              </a:spcBef>
              <a:spcAft>
                <a:spcPts val="0"/>
              </a:spcAft>
              <a:buClr>
                <a:srgbClr val="000000"/>
              </a:buClr>
              <a:buSzPts val="1800"/>
              <a:buFont typeface="Arial"/>
              <a:buNone/>
              <a:tabLst/>
              <a:defRPr/>
            </a:pPr>
            <a:r>
              <a:rPr kumimoji="0" lang="en-US" sz="1700" b="0" i="0" u="none" strike="noStrike" kern="0" cap="none" spc="0" normalizeH="0" baseline="0" noProof="0" dirty="0">
                <a:ln>
                  <a:noFill/>
                </a:ln>
                <a:solidFill>
                  <a:srgbClr val="000000"/>
                </a:solidFill>
                <a:effectLst/>
                <a:uLnTx/>
                <a:uFillTx/>
                <a:latin typeface="Calibri"/>
                <a:ea typeface="Calibri"/>
                <a:cs typeface="Calibri"/>
                <a:sym typeface="Calibri"/>
              </a:rPr>
              <a:t>The aim of this project is to conduct Exploratory Data Analysis (EDA) on the provided dataset, focusing on understanding the data's characteristics, identifying patterns and relationships within the variables, exploring distributions, detecting outliers, and addressing specific research questions related to earnings based on specialization and the relationship between gender and specialization. The insights gained from this analysis will contribute to a deeper understanding of the dataset and inform decision-making processes or further analysis.</a:t>
            </a:r>
            <a:endParaRPr kumimoji="0" lang="en-IN" sz="17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114300" indent="0" algn="just">
              <a:buNone/>
            </a:pPr>
            <a:endParaRPr lang="en-IN" sz="1800" dirty="0"/>
          </a:p>
        </p:txBody>
      </p:sp>
      <p:sp>
        <p:nvSpPr>
          <p:cNvPr id="9" name="TextBox 8">
            <a:extLst>
              <a:ext uri="{FF2B5EF4-FFF2-40B4-BE49-F238E27FC236}">
                <a16:creationId xmlns:a16="http://schemas.microsoft.com/office/drawing/2014/main" id="{7BA28CED-EDB5-4807-1397-7DCBC86F1BF7}"/>
              </a:ext>
            </a:extLst>
          </p:cNvPr>
          <p:cNvSpPr txBox="1"/>
          <p:nvPr/>
        </p:nvSpPr>
        <p:spPr>
          <a:xfrm>
            <a:off x="397329" y="2967335"/>
            <a:ext cx="6096000" cy="461665"/>
          </a:xfrm>
          <a:prstGeom prst="rect">
            <a:avLst/>
          </a:prstGeom>
          <a:noFill/>
        </p:spPr>
        <p:txBody>
          <a:bodyPr wrap="square">
            <a:spAutoFit/>
          </a:bodyPr>
          <a:lstStyle/>
          <a:p>
            <a:r>
              <a:rPr lang="en-US" sz="2400" b="1" dirty="0">
                <a:solidFill>
                  <a:srgbClr val="FF0000"/>
                </a:solidFill>
              </a:rPr>
              <a:t>Summary of Data</a:t>
            </a:r>
            <a:endParaRPr lang="en-IN" sz="2400" dirty="0"/>
          </a:p>
        </p:txBody>
      </p:sp>
      <p:sp>
        <p:nvSpPr>
          <p:cNvPr id="13" name="TextBox 12">
            <a:extLst>
              <a:ext uri="{FF2B5EF4-FFF2-40B4-BE49-F238E27FC236}">
                <a16:creationId xmlns:a16="http://schemas.microsoft.com/office/drawing/2014/main" id="{7F122897-1BD6-34C5-B118-0E5D572E185F}"/>
              </a:ext>
            </a:extLst>
          </p:cNvPr>
          <p:cNvSpPr txBox="1"/>
          <p:nvPr/>
        </p:nvSpPr>
        <p:spPr>
          <a:xfrm>
            <a:off x="500743" y="3392491"/>
            <a:ext cx="6096000" cy="3231654"/>
          </a:xfrm>
          <a:prstGeom prst="rect">
            <a:avLst/>
          </a:prstGeom>
          <a:noFill/>
        </p:spPr>
        <p:txBody>
          <a:bodyPr wrap="square">
            <a:spAutoFit/>
          </a:bodyPr>
          <a:lstStyle/>
          <a:p>
            <a:pPr algn="just"/>
            <a:r>
              <a:rPr lang="en-US" sz="1700" dirty="0">
                <a:latin typeface="Calibri" panose="020F0502020204030204" pitchFamily="34" charset="0"/>
                <a:ea typeface="Calibri" panose="020F0502020204030204" pitchFamily="34" charset="0"/>
                <a:cs typeface="Calibri" panose="020F0502020204030204" pitchFamily="34" charset="0"/>
              </a:rPr>
              <a:t>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 Below mentioned table contains the details for the original dataset.  </a:t>
            </a:r>
          </a:p>
        </p:txBody>
      </p:sp>
      <p:sp>
        <p:nvSpPr>
          <p:cNvPr id="23" name="TextBox 22">
            <a:extLst>
              <a:ext uri="{FF2B5EF4-FFF2-40B4-BE49-F238E27FC236}">
                <a16:creationId xmlns:a16="http://schemas.microsoft.com/office/drawing/2014/main" id="{6D3CF6F0-D7E0-5348-0AD3-E264BA2C1A53}"/>
              </a:ext>
            </a:extLst>
          </p:cNvPr>
          <p:cNvSpPr txBox="1"/>
          <p:nvPr/>
        </p:nvSpPr>
        <p:spPr>
          <a:xfrm>
            <a:off x="6596743" y="370830"/>
            <a:ext cx="609600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FF0000"/>
                </a:solidFill>
                <a:effectLst/>
                <a:uLnTx/>
                <a:uFillTx/>
                <a:latin typeface="Arial"/>
                <a:cs typeface="Arial"/>
                <a:sym typeface="Arial"/>
              </a:rPr>
              <a:t>EDA</a:t>
            </a:r>
          </a:p>
        </p:txBody>
      </p:sp>
      <p:sp>
        <p:nvSpPr>
          <p:cNvPr id="27" name="TextBox 26">
            <a:extLst>
              <a:ext uri="{FF2B5EF4-FFF2-40B4-BE49-F238E27FC236}">
                <a16:creationId xmlns:a16="http://schemas.microsoft.com/office/drawing/2014/main" id="{F4BE8E03-AF8F-E97B-B0B1-F18840EDD002}"/>
              </a:ext>
            </a:extLst>
          </p:cNvPr>
          <p:cNvSpPr txBox="1"/>
          <p:nvPr/>
        </p:nvSpPr>
        <p:spPr>
          <a:xfrm>
            <a:off x="6787243" y="1105286"/>
            <a:ext cx="5187043" cy="5047536"/>
          </a:xfrm>
          <a:prstGeom prst="rect">
            <a:avLst/>
          </a:prstGeom>
          <a:noFill/>
        </p:spPr>
        <p:txBody>
          <a:bodyPr wrap="square">
            <a:spAutoFit/>
          </a:bodyPr>
          <a:lstStyle/>
          <a:p>
            <a:r>
              <a:rPr lang="en-IN" b="1" dirty="0"/>
              <a:t>Handling Missing Values:</a:t>
            </a:r>
          </a:p>
          <a:p>
            <a:endParaRPr lang="en-IN" dirty="0"/>
          </a:p>
          <a:p>
            <a:pPr marL="285750" indent="-285750">
              <a:buFont typeface="Arial" panose="020B0604020202020204" pitchFamily="34" charset="0"/>
              <a:buChar char="•"/>
            </a:pPr>
            <a:r>
              <a:rPr lang="en-IN" dirty="0"/>
              <a:t>Identify missing values in the dataset.</a:t>
            </a:r>
          </a:p>
          <a:p>
            <a:pPr marL="285750" indent="-285750">
              <a:buFont typeface="Arial" panose="020B0604020202020204" pitchFamily="34" charset="0"/>
              <a:buChar char="•"/>
            </a:pPr>
            <a:r>
              <a:rPr lang="en-IN" dirty="0"/>
              <a:t>Decide on appropriate strategies for handling missing values (e.g., imputation, deletion).</a:t>
            </a:r>
          </a:p>
          <a:p>
            <a:pPr marL="285750" indent="-285750">
              <a:buFont typeface="Arial" panose="020B0604020202020204" pitchFamily="34" charset="0"/>
              <a:buChar char="•"/>
            </a:pPr>
            <a:endParaRPr lang="en-IN" dirty="0"/>
          </a:p>
          <a:p>
            <a:r>
              <a:rPr lang="en-IN" b="1" dirty="0"/>
              <a:t>Data Type Conversion:</a:t>
            </a:r>
          </a:p>
          <a:p>
            <a:endParaRPr lang="en-IN" dirty="0"/>
          </a:p>
          <a:p>
            <a:pPr marL="285750" indent="-285750">
              <a:buFont typeface="Arial" panose="020B0604020202020204" pitchFamily="34" charset="0"/>
              <a:buChar char="•"/>
            </a:pPr>
            <a:r>
              <a:rPr lang="en-IN" dirty="0"/>
              <a:t>Check the data types of each column.</a:t>
            </a:r>
          </a:p>
          <a:p>
            <a:pPr marL="285750" indent="-285750">
              <a:buFont typeface="Arial" panose="020B0604020202020204" pitchFamily="34" charset="0"/>
              <a:buChar char="•"/>
            </a:pPr>
            <a:r>
              <a:rPr lang="en-IN" dirty="0"/>
              <a:t>Convert data types to their appropriate formats (e.g., converting string/object types to numerical or categorical types).</a:t>
            </a:r>
          </a:p>
          <a:p>
            <a:pPr marL="285750" indent="-285750">
              <a:buFont typeface="Arial" panose="020B0604020202020204" pitchFamily="34" charset="0"/>
              <a:buChar char="•"/>
            </a:pPr>
            <a:endParaRPr lang="en-IN" dirty="0"/>
          </a:p>
          <a:p>
            <a:r>
              <a:rPr lang="en-IN" b="1" dirty="0"/>
              <a:t>Removing Duplicates:</a:t>
            </a:r>
          </a:p>
          <a:p>
            <a:endParaRPr lang="en-IN" dirty="0"/>
          </a:p>
          <a:p>
            <a:pPr marL="285750" indent="-285750">
              <a:buFont typeface="Arial" panose="020B0604020202020204" pitchFamily="34" charset="0"/>
              <a:buChar char="•"/>
            </a:pPr>
            <a:r>
              <a:rPr lang="en-IN" dirty="0"/>
              <a:t>Identify and remove any duplicate rows from the dataset.</a:t>
            </a:r>
          </a:p>
          <a:p>
            <a:pPr marL="285750" indent="-285750">
              <a:buFont typeface="Arial" panose="020B0604020202020204" pitchFamily="34" charset="0"/>
              <a:buChar char="•"/>
            </a:pPr>
            <a:endParaRPr lang="en-IN" dirty="0"/>
          </a:p>
          <a:p>
            <a:r>
              <a:rPr lang="en-IN" b="1" dirty="0"/>
              <a:t>Addressing Outliers:</a:t>
            </a:r>
          </a:p>
          <a:p>
            <a:endParaRPr lang="en-IN" dirty="0"/>
          </a:p>
          <a:p>
            <a:pPr marL="285750" indent="-285750">
              <a:buFont typeface="Arial" panose="020B0604020202020204" pitchFamily="34" charset="0"/>
              <a:buChar char="•"/>
            </a:pPr>
            <a:r>
              <a:rPr lang="en-IN" dirty="0"/>
              <a:t>Identify outliers in numerical variables using statistical methods (e.g., IQR, z-score).</a:t>
            </a:r>
          </a:p>
          <a:p>
            <a:pPr marL="285750" indent="-285750">
              <a:buFont typeface="Arial" panose="020B0604020202020204" pitchFamily="34" charset="0"/>
              <a:buChar char="•"/>
            </a:pPr>
            <a:r>
              <a:rPr lang="en-IN" dirty="0"/>
              <a:t>Decide on appropriate strategies for handling outliers (e.g., capping, transformation, removal).</a:t>
            </a:r>
          </a:p>
        </p:txBody>
      </p:sp>
    </p:spTree>
    <p:extLst>
      <p:ext uri="{BB962C8B-B14F-4D97-AF65-F5344CB8AC3E}">
        <p14:creationId xmlns:p14="http://schemas.microsoft.com/office/powerpoint/2010/main" val="2101652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B0CC-6800-F7AE-A219-6812C6AF57B6}"/>
              </a:ext>
            </a:extLst>
          </p:cNvPr>
          <p:cNvSpPr>
            <a:spLocks noGrp="1"/>
          </p:cNvSpPr>
          <p:nvPr>
            <p:ph type="title"/>
          </p:nvPr>
        </p:nvSpPr>
        <p:spPr/>
        <p:txBody>
          <a:bodyPr/>
          <a:lstStyle/>
          <a:p>
            <a:r>
              <a:rPr lang="en-US" dirty="0"/>
              <a:t> </a:t>
            </a:r>
            <a:endParaRPr lang="en-IN" dirty="0"/>
          </a:p>
        </p:txBody>
      </p:sp>
      <p:sp>
        <p:nvSpPr>
          <p:cNvPr id="3" name="Text Placeholder 2">
            <a:extLst>
              <a:ext uri="{FF2B5EF4-FFF2-40B4-BE49-F238E27FC236}">
                <a16:creationId xmlns:a16="http://schemas.microsoft.com/office/drawing/2014/main" id="{5AE9E63C-0386-B995-D9B9-B74D0217E689}"/>
              </a:ext>
            </a:extLst>
          </p:cNvPr>
          <p:cNvSpPr>
            <a:spLocks noGrp="1"/>
          </p:cNvSpPr>
          <p:nvPr>
            <p:ph type="body" idx="1"/>
          </p:nvPr>
        </p:nvSpPr>
        <p:spPr>
          <a:xfrm>
            <a:off x="359230" y="138339"/>
            <a:ext cx="5943601" cy="2996747"/>
          </a:xfrm>
        </p:spPr>
        <p:txBody>
          <a:bodyPr>
            <a:noAutofit/>
          </a:bodyPr>
          <a:lstStyle/>
          <a:p>
            <a:pPr marL="114300" indent="0">
              <a:lnSpc>
                <a:spcPct val="100000"/>
              </a:lnSpc>
              <a:buNone/>
            </a:pPr>
            <a:r>
              <a:rPr lang="en-IN" sz="1400" b="1" dirty="0">
                <a:latin typeface="+mj-lt"/>
              </a:rPr>
              <a:t>Data Aggregation:</a:t>
            </a:r>
          </a:p>
          <a:p>
            <a:pPr marL="114300" indent="0">
              <a:lnSpc>
                <a:spcPct val="120000"/>
              </a:lnSpc>
              <a:buNone/>
            </a:pPr>
            <a:r>
              <a:rPr lang="en-IN" sz="1400" dirty="0">
                <a:latin typeface="+mj-lt"/>
              </a:rPr>
              <a:t>Aggregate data if necessary (e.g., group by categorical variables and calculate summary statistics).</a:t>
            </a:r>
          </a:p>
          <a:p>
            <a:pPr marL="114300" indent="0">
              <a:lnSpc>
                <a:spcPct val="120000"/>
              </a:lnSpc>
              <a:buNone/>
            </a:pPr>
            <a:r>
              <a:rPr lang="en-IN" sz="1400" b="1" dirty="0">
                <a:latin typeface="+mj-lt"/>
              </a:rPr>
              <a:t>Encoding Categorical Variables:</a:t>
            </a:r>
          </a:p>
          <a:p>
            <a:pPr marL="114300" indent="0">
              <a:lnSpc>
                <a:spcPct val="120000"/>
              </a:lnSpc>
              <a:buNone/>
            </a:pPr>
            <a:r>
              <a:rPr lang="en-IN" sz="1400" dirty="0">
                <a:latin typeface="+mj-lt"/>
              </a:rPr>
              <a:t>Encode categorical variables using techniques such as one-hot encoding or label encoding.</a:t>
            </a:r>
          </a:p>
          <a:p>
            <a:pPr marL="114300" indent="0">
              <a:lnSpc>
                <a:spcPct val="120000"/>
              </a:lnSpc>
              <a:buNone/>
            </a:pPr>
            <a:r>
              <a:rPr lang="en-IN" sz="1400" b="1" dirty="0">
                <a:latin typeface="+mj-lt"/>
              </a:rPr>
              <a:t>Feature Scaling:</a:t>
            </a:r>
          </a:p>
          <a:p>
            <a:pPr marL="114300" indent="0">
              <a:lnSpc>
                <a:spcPct val="120000"/>
              </a:lnSpc>
              <a:buNone/>
            </a:pPr>
            <a:r>
              <a:rPr lang="en-IN" sz="1400" dirty="0">
                <a:latin typeface="+mj-lt"/>
              </a:rPr>
              <a:t>Scale numerical features if required for certain machine learning algorithms (e.g., normalization).</a:t>
            </a:r>
          </a:p>
        </p:txBody>
      </p:sp>
      <p:sp>
        <p:nvSpPr>
          <p:cNvPr id="7" name="TextBox 6">
            <a:extLst>
              <a:ext uri="{FF2B5EF4-FFF2-40B4-BE49-F238E27FC236}">
                <a16:creationId xmlns:a16="http://schemas.microsoft.com/office/drawing/2014/main" id="{E422CC31-0509-3F85-3BBA-5A3170993686}"/>
              </a:ext>
            </a:extLst>
          </p:cNvPr>
          <p:cNvSpPr txBox="1"/>
          <p:nvPr/>
        </p:nvSpPr>
        <p:spPr>
          <a:xfrm>
            <a:off x="478973" y="3361872"/>
            <a:ext cx="5943600" cy="3108543"/>
          </a:xfrm>
          <a:prstGeom prst="rect">
            <a:avLst/>
          </a:prstGeom>
          <a:noFill/>
        </p:spPr>
        <p:txBody>
          <a:bodyPr wrap="square">
            <a:spAutoFit/>
          </a:bodyPr>
          <a:lstStyle/>
          <a:p>
            <a:r>
              <a:rPr lang="en-US" b="1" dirty="0"/>
              <a:t>Probability Density Function (PDF):</a:t>
            </a:r>
            <a:endParaRPr lang="en-US" dirty="0"/>
          </a:p>
          <a:p>
            <a:r>
              <a:rPr lang="en-US" dirty="0"/>
              <a:t>Plot PDFs for numerical variables to visualize their distributions.</a:t>
            </a:r>
          </a:p>
          <a:p>
            <a:endParaRPr lang="en-US" dirty="0"/>
          </a:p>
          <a:p>
            <a:r>
              <a:rPr lang="en-US" b="1" dirty="0"/>
              <a:t>Histograms:</a:t>
            </a:r>
            <a:endParaRPr lang="en-US" dirty="0"/>
          </a:p>
          <a:p>
            <a:r>
              <a:rPr lang="en-US" dirty="0"/>
              <a:t>Create histograms to visualize the frequency distribution of numerical variables.</a:t>
            </a:r>
          </a:p>
          <a:p>
            <a:endParaRPr lang="en-US" dirty="0"/>
          </a:p>
          <a:p>
            <a:r>
              <a:rPr lang="en-US" b="1" dirty="0"/>
              <a:t>Boxplots:</a:t>
            </a:r>
            <a:endParaRPr lang="en-US" dirty="0"/>
          </a:p>
          <a:p>
            <a:r>
              <a:rPr lang="en-US" dirty="0"/>
              <a:t>Generate boxplots to visualize the spread of numerical variables and identify outliers.</a:t>
            </a:r>
          </a:p>
          <a:p>
            <a:endParaRPr lang="en-US" dirty="0"/>
          </a:p>
          <a:p>
            <a:r>
              <a:rPr lang="en-US" b="1" dirty="0" err="1"/>
              <a:t>Countplots</a:t>
            </a:r>
            <a:r>
              <a:rPr lang="en-US" b="1" dirty="0"/>
              <a:t>:</a:t>
            </a:r>
            <a:endParaRPr lang="en-US" dirty="0"/>
          </a:p>
          <a:p>
            <a:r>
              <a:rPr lang="en-US" dirty="0"/>
              <a:t>Use </a:t>
            </a:r>
            <a:r>
              <a:rPr lang="en-US" dirty="0" err="1"/>
              <a:t>countplots</a:t>
            </a:r>
            <a:r>
              <a:rPr lang="en-US" dirty="0"/>
              <a:t> to understand the frequency distribution of categorical variables.</a:t>
            </a:r>
            <a:endParaRPr lang="en-IN" dirty="0"/>
          </a:p>
        </p:txBody>
      </p:sp>
      <p:sp>
        <p:nvSpPr>
          <p:cNvPr id="11" name="TextBox 10">
            <a:extLst>
              <a:ext uri="{FF2B5EF4-FFF2-40B4-BE49-F238E27FC236}">
                <a16:creationId xmlns:a16="http://schemas.microsoft.com/office/drawing/2014/main" id="{2C749F09-A3AE-3F75-F2E7-20E41E5C5A22}"/>
              </a:ext>
            </a:extLst>
          </p:cNvPr>
          <p:cNvSpPr txBox="1"/>
          <p:nvPr/>
        </p:nvSpPr>
        <p:spPr>
          <a:xfrm>
            <a:off x="6302831" y="524656"/>
            <a:ext cx="6096000" cy="1600438"/>
          </a:xfrm>
          <a:prstGeom prst="rect">
            <a:avLst/>
          </a:prstGeom>
          <a:noFill/>
        </p:spPr>
        <p:txBody>
          <a:bodyPr wrap="square">
            <a:spAutoFit/>
          </a:bodyPr>
          <a:lstStyle/>
          <a:p>
            <a:r>
              <a:rPr lang="en-US" b="1"/>
              <a:t>Stacked Bar Plots:</a:t>
            </a:r>
            <a:endParaRPr lang="en-US"/>
          </a:p>
          <a:p>
            <a:r>
              <a:rPr lang="en-US"/>
              <a:t>Analyze relationships between categorical variables using stacked bar plots.</a:t>
            </a:r>
          </a:p>
          <a:p>
            <a:endParaRPr lang="en-US"/>
          </a:p>
          <a:p>
            <a:r>
              <a:rPr lang="en-US" b="1"/>
              <a:t>Correlation Analysis:</a:t>
            </a:r>
            <a:endParaRPr lang="en-US"/>
          </a:p>
          <a:p>
            <a:r>
              <a:rPr lang="en-US"/>
              <a:t>Calculate and visualize correlations between numerical variables using correlation matrices or heatmaps.</a:t>
            </a:r>
            <a:endParaRPr lang="en-IN" dirty="0"/>
          </a:p>
        </p:txBody>
      </p:sp>
      <p:sp>
        <p:nvSpPr>
          <p:cNvPr id="15" name="TextBox 14">
            <a:extLst>
              <a:ext uri="{FF2B5EF4-FFF2-40B4-BE49-F238E27FC236}">
                <a16:creationId xmlns:a16="http://schemas.microsoft.com/office/drawing/2014/main" id="{EF4FC26A-5B61-6341-0CFF-AFF8D645A3A4}"/>
              </a:ext>
            </a:extLst>
          </p:cNvPr>
          <p:cNvSpPr txBox="1"/>
          <p:nvPr/>
        </p:nvSpPr>
        <p:spPr>
          <a:xfrm>
            <a:off x="6302831" y="2197893"/>
            <a:ext cx="5889169" cy="2462213"/>
          </a:xfrm>
          <a:prstGeom prst="rect">
            <a:avLst/>
          </a:prstGeom>
          <a:noFill/>
        </p:spPr>
        <p:txBody>
          <a:bodyPr wrap="square">
            <a:spAutoFit/>
          </a:bodyPr>
          <a:lstStyle/>
          <a:p>
            <a:r>
              <a:rPr lang="en-US" b="1" dirty="0"/>
              <a:t>Times of India Claim Evaluation:</a:t>
            </a:r>
          </a:p>
          <a:p>
            <a:r>
              <a:rPr lang="en-US" dirty="0"/>
              <a:t>Tested the claim regarding earnings based on specialization by analyzing salary data within the dataset.</a:t>
            </a:r>
          </a:p>
          <a:p>
            <a:r>
              <a:rPr lang="en-US" dirty="0"/>
              <a:t>Conducted statistical tests or visual comparisons to evaluate the validity of the claim.</a:t>
            </a:r>
          </a:p>
          <a:p>
            <a:endParaRPr lang="en-US" dirty="0"/>
          </a:p>
          <a:p>
            <a:r>
              <a:rPr lang="en-US" b="1" dirty="0"/>
              <a:t>Gender-Specialization Relationship:</a:t>
            </a:r>
            <a:endParaRPr lang="en-US" dirty="0"/>
          </a:p>
          <a:p>
            <a:r>
              <a:rPr lang="en-US" dirty="0"/>
              <a:t>Investigated the relationship between gender and specialization preferences.</a:t>
            </a:r>
          </a:p>
          <a:p>
            <a:r>
              <a:rPr lang="en-US" dirty="0"/>
              <a:t>Analyzed specialization choices among different genders to assess any gender-based preferences or disparities.</a:t>
            </a:r>
            <a:endParaRPr lang="en-IN" dirty="0"/>
          </a:p>
        </p:txBody>
      </p:sp>
      <p:sp>
        <p:nvSpPr>
          <p:cNvPr id="19" name="TextBox 18">
            <a:extLst>
              <a:ext uri="{FF2B5EF4-FFF2-40B4-BE49-F238E27FC236}">
                <a16:creationId xmlns:a16="http://schemas.microsoft.com/office/drawing/2014/main" id="{5C0412B6-A75B-DD3D-B8F1-AB7B4F1B9ADD}"/>
              </a:ext>
            </a:extLst>
          </p:cNvPr>
          <p:cNvSpPr txBox="1"/>
          <p:nvPr/>
        </p:nvSpPr>
        <p:spPr>
          <a:xfrm>
            <a:off x="6302831" y="4862143"/>
            <a:ext cx="5683521" cy="1384995"/>
          </a:xfrm>
          <a:prstGeom prst="rect">
            <a:avLst/>
          </a:prstGeom>
          <a:noFill/>
        </p:spPr>
        <p:txBody>
          <a:bodyPr wrap="square">
            <a:spAutoFit/>
          </a:bodyPr>
          <a:lstStyle/>
          <a:p>
            <a:r>
              <a:rPr lang="en-US" b="1" dirty="0"/>
              <a:t>Conclusion</a:t>
            </a:r>
          </a:p>
          <a:p>
            <a:endParaRPr lang="en-US" dirty="0"/>
          </a:p>
          <a:p>
            <a:r>
              <a:rPr lang="en-US" dirty="0"/>
              <a:t>Summarized key findings and insights obtained from the EDA process.</a:t>
            </a:r>
          </a:p>
          <a:p>
            <a:r>
              <a:rPr lang="en-US" dirty="0"/>
              <a:t>Highlighted significant patterns, relationships, and outliers identified within the dataset.</a:t>
            </a:r>
            <a:endParaRPr lang="en-IN" dirty="0"/>
          </a:p>
        </p:txBody>
      </p:sp>
    </p:spTree>
    <p:extLst>
      <p:ext uri="{BB962C8B-B14F-4D97-AF65-F5344CB8AC3E}">
        <p14:creationId xmlns:p14="http://schemas.microsoft.com/office/powerpoint/2010/main" val="1276486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690</Words>
  <Application>Microsoft Office PowerPoint</Application>
  <PresentationFormat>Widescreen</PresentationFormat>
  <Paragraphs>66</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Arial</vt:lpstr>
      <vt:lpstr>Libre Baskerville</vt:lpstr>
      <vt:lpstr>Lato Black</vt:lpstr>
      <vt:lpstr>Office Theme</vt:lpstr>
      <vt:lpstr>PowerPoint Presentation</vt:lpstr>
      <vt:lpstr>PowerPoint Presentation</vt:lpstr>
      <vt:lpstr>Objective</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Regina Mary b</cp:lastModifiedBy>
  <cp:revision>3</cp:revision>
  <dcterms:created xsi:type="dcterms:W3CDTF">2021-02-16T05:19:01Z</dcterms:created>
  <dcterms:modified xsi:type="dcterms:W3CDTF">2024-10-04T15:40:46Z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2024-02-18T08:33:55Z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d55ef280-4567-433e-b0d5-ed33f0169b57</vt:lpwstr>
  </property>
  <property fmtid="{D5CDD505-2E9C-101B-9397-08002B2CF9AE}" pid="7" name="MSIP_Label_defa4170-0d19-0005-0004-bc88714345d2_ActionId">
    <vt:lpwstr>ed981f80-397d-4a12-9a38-35ae802e6422</vt:lpwstr>
  </property>
  <property fmtid="{D5CDD505-2E9C-101B-9397-08002B2CF9AE}" pid="8" name="MSIP_Label_defa4170-0d19-0005-0004-bc88714345d2_ContentBits">
    <vt:lpwstr>0</vt:lpwstr>
  </property>
</Properties>
</file>