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3" r:id="rId16"/>
    <p:sldId id="1294" r:id="rId17"/>
    <p:sldId id="1295" r:id="rId18"/>
    <p:sldId id="1296" r:id="rId19"/>
    <p:sldId id="1297" r:id="rId20"/>
    <p:sldId id="1288" r:id="rId21"/>
    <p:sldId id="1249" r:id="rId22"/>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2" y="9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977787" y="3927870"/>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Arunachala College Of Engineering For Women</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
        <p:nvSpPr>
          <p:cNvPr id="5" name="TextBox 4">
            <a:extLst>
              <a:ext uri="{FF2B5EF4-FFF2-40B4-BE49-F238E27FC236}">
                <a16:creationId xmlns:a16="http://schemas.microsoft.com/office/drawing/2014/main" id="{869306E8-7CE9-6A3E-CEC3-1A5CD7423362}"/>
              </a:ext>
            </a:extLst>
          </p:cNvPr>
          <p:cNvSpPr txBox="1"/>
          <p:nvPr/>
        </p:nvSpPr>
        <p:spPr>
          <a:xfrm>
            <a:off x="1865074" y="4086873"/>
            <a:ext cx="1973128" cy="307777"/>
          </a:xfrm>
          <a:prstGeom prst="rect">
            <a:avLst/>
          </a:prstGeom>
          <a:noFill/>
        </p:spPr>
        <p:txBody>
          <a:bodyPr wrap="square" rtlCol="0">
            <a:spAutoFit/>
          </a:bodyPr>
          <a:lstStyle/>
          <a:p>
            <a:r>
              <a:rPr lang="en-IN" dirty="0"/>
              <a:t>au960221104040</a:t>
            </a:r>
          </a:p>
        </p:txBody>
      </p:sp>
      <p:sp>
        <p:nvSpPr>
          <p:cNvPr id="8" name="TextBox 7">
            <a:extLst>
              <a:ext uri="{FF2B5EF4-FFF2-40B4-BE49-F238E27FC236}">
                <a16:creationId xmlns:a16="http://schemas.microsoft.com/office/drawing/2014/main" id="{FAC418EF-D5DA-536E-34DF-5F4C45AF6E79}"/>
              </a:ext>
            </a:extLst>
          </p:cNvPr>
          <p:cNvSpPr txBox="1"/>
          <p:nvPr/>
        </p:nvSpPr>
        <p:spPr>
          <a:xfrm>
            <a:off x="2025564" y="3902601"/>
            <a:ext cx="862737" cy="307777"/>
          </a:xfrm>
          <a:prstGeom prst="rect">
            <a:avLst/>
          </a:prstGeom>
          <a:noFill/>
        </p:spPr>
        <p:txBody>
          <a:bodyPr wrap="none" rtlCol="0">
            <a:spAutoFit/>
          </a:bodyPr>
          <a:lstStyle/>
          <a:p>
            <a:r>
              <a:rPr lang="en-IN" dirty="0"/>
              <a:t>Bavya R</a:t>
            </a:r>
          </a:p>
        </p:txBody>
      </p:sp>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D582E62-14CC-619C-DE38-40371601DC19}"/>
              </a:ext>
            </a:extLst>
          </p:cNvPr>
          <p:cNvSpPr txBox="1"/>
          <p:nvPr/>
        </p:nvSpPr>
        <p:spPr>
          <a:xfrm>
            <a:off x="138652" y="909756"/>
            <a:ext cx="8791496" cy="3323987"/>
          </a:xfrm>
          <a:prstGeom prst="rect">
            <a:avLst/>
          </a:prstGeom>
          <a:noFill/>
        </p:spPr>
        <p:txBody>
          <a:bodyPr wrap="square">
            <a:spAutoFit/>
          </a:bodyPr>
          <a:lstStyle/>
          <a:p>
            <a:pPr marL="285750" indent="-285750">
              <a:buFont typeface="Arial" panose="020B0604020202020204" pitchFamily="34" charset="0"/>
              <a:buChar char="•"/>
            </a:pPr>
            <a:r>
              <a:rPr lang="en-US" dirty="0"/>
              <a:t>Car Dealer Panel : A dealer can simply check his/her earnings history, orders, and vehicle list. In order to post a vehicle, the user should provide the vehicle name, color, address, seat capacity, etc. As soon as a customer confirms an order, the dealer earns the total rental amount from it.</a:t>
            </a:r>
          </a:p>
          <a:p>
            <a:pPr marL="285750" indent="-285750">
              <a:buFont typeface="Arial" panose="020B0604020202020204" pitchFamily="34" charset="0"/>
              <a:buChar char="•"/>
            </a:pPr>
            <a:r>
              <a:rPr lang="en-US" dirty="0"/>
              <a:t>User Interface (UI): Design an intuitive interface for users to search for available cars, view details, and make bookings.</a:t>
            </a:r>
          </a:p>
          <a:p>
            <a:pPr marL="285750" indent="-285750">
              <a:buFont typeface="Arial" panose="020B0604020202020204" pitchFamily="34" charset="0"/>
              <a:buChar char="•"/>
            </a:pPr>
            <a:r>
              <a:rPr lang="en-US" dirty="0"/>
              <a:t>Database: Develop a database to store information about cars, users, bookings, payments, and availability.</a:t>
            </a:r>
          </a:p>
          <a:p>
            <a:pPr marL="285750" indent="-285750">
              <a:buFont typeface="Arial" panose="020B0604020202020204" pitchFamily="34" charset="0"/>
              <a:buChar char="•"/>
            </a:pPr>
            <a:r>
              <a:rPr lang="en-US" dirty="0"/>
              <a:t>Authentication and Authorization: Implement user authentication to ensure secure access to the application. Authorization controls what actions each user can perform.</a:t>
            </a:r>
          </a:p>
          <a:p>
            <a:pPr marL="285750" indent="-285750">
              <a:buFont typeface="Arial" panose="020B0604020202020204" pitchFamily="34" charset="0"/>
              <a:buChar char="•"/>
            </a:pPr>
            <a:r>
              <a:rPr lang="en-US" dirty="0"/>
              <a:t>Booking System: Allow users to select rental dates, choose cars, and confirm bookings. Handle conflicts in case of overlapping bookings.</a:t>
            </a:r>
          </a:p>
          <a:p>
            <a:pPr marL="285750" indent="-285750">
              <a:buFont typeface="Arial" panose="020B0604020202020204" pitchFamily="34" charset="0"/>
              <a:buChar char="•"/>
            </a:pPr>
            <a:r>
              <a:rPr lang="en-US" dirty="0"/>
              <a:t>Payment Integration: Integrate payment gateways for secure transactions. Allow users to pay for bookings online.</a:t>
            </a:r>
          </a:p>
          <a:p>
            <a:pPr marL="285750" indent="-285750">
              <a:buFont typeface="Arial" panose="020B0604020202020204" pitchFamily="34" charset="0"/>
              <a:buChar char="•"/>
            </a:pPr>
            <a:r>
              <a:rPr lang="en-US" dirty="0"/>
              <a:t>Admin Panel: Build an administrative dashboard to manage users, cars, bookings, and payments. Admins should have the ability to resolve disputes and view reports.</a:t>
            </a:r>
            <a:endParaRPr lang="en-IN" dirty="0"/>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5" name="Picture 4">
            <a:extLst>
              <a:ext uri="{FF2B5EF4-FFF2-40B4-BE49-F238E27FC236}">
                <a16:creationId xmlns:a16="http://schemas.microsoft.com/office/drawing/2014/main" id="{D769B813-4C4F-E8FC-CC06-C3D6ABA2D644}"/>
              </a:ext>
            </a:extLst>
          </p:cNvPr>
          <p:cNvPicPr>
            <a:picLocks noChangeAspect="1"/>
          </p:cNvPicPr>
          <p:nvPr/>
        </p:nvPicPr>
        <p:blipFill>
          <a:blip r:embed="rId2"/>
          <a:stretch>
            <a:fillRect/>
          </a:stretch>
        </p:blipFill>
        <p:spPr>
          <a:xfrm>
            <a:off x="561431" y="1389600"/>
            <a:ext cx="5175692" cy="2474477"/>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Car dealer Login Registration Form page</a:t>
            </a:r>
          </a:p>
        </p:txBody>
      </p:sp>
      <p:pic>
        <p:nvPicPr>
          <p:cNvPr id="4" name="Picture 3">
            <a:extLst>
              <a:ext uri="{FF2B5EF4-FFF2-40B4-BE49-F238E27FC236}">
                <a16:creationId xmlns:a16="http://schemas.microsoft.com/office/drawing/2014/main" id="{B7EF3444-751B-92AD-73E0-E480341DED03}"/>
              </a:ext>
            </a:extLst>
          </p:cNvPr>
          <p:cNvPicPr>
            <a:picLocks noChangeAspect="1"/>
          </p:cNvPicPr>
          <p:nvPr/>
        </p:nvPicPr>
        <p:blipFill>
          <a:blip r:embed="rId2"/>
          <a:stretch>
            <a:fillRect/>
          </a:stretch>
        </p:blipFill>
        <p:spPr>
          <a:xfrm>
            <a:off x="191504" y="1106125"/>
            <a:ext cx="5007302" cy="2949681"/>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Customer Login Page</a:t>
            </a:r>
          </a:p>
        </p:txBody>
      </p:sp>
      <p:pic>
        <p:nvPicPr>
          <p:cNvPr id="8" name="Picture 7">
            <a:extLst>
              <a:ext uri="{FF2B5EF4-FFF2-40B4-BE49-F238E27FC236}">
                <a16:creationId xmlns:a16="http://schemas.microsoft.com/office/drawing/2014/main" id="{E3E6FA4C-6AEC-E36F-F9E8-757EB2366B9F}"/>
              </a:ext>
            </a:extLst>
          </p:cNvPr>
          <p:cNvPicPr>
            <a:picLocks noChangeAspect="1"/>
          </p:cNvPicPr>
          <p:nvPr/>
        </p:nvPicPr>
        <p:blipFill>
          <a:blip r:embed="rId2"/>
          <a:stretch>
            <a:fillRect/>
          </a:stretch>
        </p:blipFill>
        <p:spPr>
          <a:xfrm>
            <a:off x="870155" y="1373087"/>
            <a:ext cx="4962832" cy="2852326"/>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Rental Cars Search Page</a:t>
            </a:r>
          </a:p>
        </p:txBody>
      </p:sp>
      <p:pic>
        <p:nvPicPr>
          <p:cNvPr id="4" name="Picture 3">
            <a:extLst>
              <a:ext uri="{FF2B5EF4-FFF2-40B4-BE49-F238E27FC236}">
                <a16:creationId xmlns:a16="http://schemas.microsoft.com/office/drawing/2014/main" id="{EA011689-C8A4-B8A7-FFCB-290AA03E1A87}"/>
              </a:ext>
            </a:extLst>
          </p:cNvPr>
          <p:cNvPicPr>
            <a:picLocks noChangeAspect="1"/>
          </p:cNvPicPr>
          <p:nvPr/>
        </p:nvPicPr>
        <p:blipFill>
          <a:blip r:embed="rId2"/>
          <a:stretch>
            <a:fillRect/>
          </a:stretch>
        </p:blipFill>
        <p:spPr>
          <a:xfrm>
            <a:off x="480259" y="1133504"/>
            <a:ext cx="5376256" cy="292324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Ordered Details in Manage Page </a:t>
            </a:r>
          </a:p>
        </p:txBody>
      </p:sp>
      <p:pic>
        <p:nvPicPr>
          <p:cNvPr id="4" name="Picture 3">
            <a:extLst>
              <a:ext uri="{FF2B5EF4-FFF2-40B4-BE49-F238E27FC236}">
                <a16:creationId xmlns:a16="http://schemas.microsoft.com/office/drawing/2014/main" id="{A687409E-D231-A2DC-F750-7FCFB9D998A4}"/>
              </a:ext>
            </a:extLst>
          </p:cNvPr>
          <p:cNvPicPr>
            <a:picLocks noChangeAspect="1"/>
          </p:cNvPicPr>
          <p:nvPr/>
        </p:nvPicPr>
        <p:blipFill>
          <a:blip r:embed="rId2"/>
          <a:stretch>
            <a:fillRect/>
          </a:stretch>
        </p:blipFill>
        <p:spPr>
          <a:xfrm>
            <a:off x="892629" y="1361376"/>
            <a:ext cx="4978400" cy="2920338"/>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361071" y="841829"/>
            <a:ext cx="8421857" cy="3621313"/>
          </a:xfrm>
        </p:spPr>
        <p:txBody>
          <a:bodyPr/>
          <a:lstStyle/>
          <a:p>
            <a:pPr marL="285750" indent="-285750">
              <a:buFont typeface="Arial" panose="020B0604020202020204" pitchFamily="34" charset="0"/>
              <a:buChar char="•"/>
            </a:pPr>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r>
              <a:rPr lang="en-US" b="0" i="0" dirty="0">
                <a:solidFill>
                  <a:srgbClr val="374151"/>
                </a:solidFill>
                <a:effectLst/>
                <a:latin typeface="Söhne"/>
              </a:rPr>
              <a:t>1.Peer-to-Peer Rentals: Exploring the possibility of incorporating peer-to-peer rental options, allowing individuals to rent out their own vehicles through the platform.</a:t>
            </a:r>
            <a:br>
              <a:rPr lang="en-US" b="0" i="0" dirty="0">
                <a:solidFill>
                  <a:srgbClr val="374151"/>
                </a:solidFill>
                <a:effectLst/>
                <a:latin typeface="Söhne"/>
              </a:rPr>
            </a:br>
            <a:r>
              <a:rPr lang="en-US" b="0" i="0" dirty="0">
                <a:solidFill>
                  <a:srgbClr val="374151"/>
                </a:solidFill>
                <a:effectLst/>
                <a:latin typeface="Söhne"/>
              </a:rPr>
              <a:t>2.Subscription Models: Introducing subscription-based rental plans, where users pay a monthly fee for access to a certain number of rental days or miles.</a:t>
            </a:r>
            <a:br>
              <a:rPr lang="en-US" b="0" i="0" dirty="0">
                <a:solidFill>
                  <a:srgbClr val="374151"/>
                </a:solidFill>
                <a:effectLst/>
                <a:latin typeface="Söhne"/>
              </a:rPr>
            </a:br>
            <a:r>
              <a:rPr lang="en-US" b="0" i="0" dirty="0">
                <a:solidFill>
                  <a:srgbClr val="374151"/>
                </a:solidFill>
                <a:effectLst/>
                <a:latin typeface="Söhne"/>
              </a:rPr>
              <a:t>3.Expanded Insurance Options: Offering a variety of insurance options tailored to different user needs, including coverage for ride-sharing and long-term rentals.</a:t>
            </a:r>
            <a:br>
              <a:rPr lang="en-US" b="0" i="0" dirty="0">
                <a:solidFill>
                  <a:srgbClr val="374151"/>
                </a:solidFill>
                <a:effectLst/>
                <a:latin typeface="Söhne"/>
              </a:rPr>
            </a:br>
            <a:r>
              <a:rPr lang="en-US" b="0" i="0" dirty="0">
                <a:solidFill>
                  <a:srgbClr val="374151"/>
                </a:solidFill>
                <a:effectLst/>
                <a:latin typeface="Söhne"/>
              </a:rPr>
              <a:t>4.International Expansion: Expanding into new markets and offering multi-language support to cater to a diverse customer base.</a:t>
            </a:r>
            <a:br>
              <a:rPr lang="en-US" b="0" i="0" dirty="0">
                <a:solidFill>
                  <a:srgbClr val="374151"/>
                </a:solidFill>
                <a:effectLst/>
                <a:latin typeface="Söhne"/>
              </a:rPr>
            </a:br>
            <a:r>
              <a:rPr lang="en-US" b="0" i="0" dirty="0">
                <a:solidFill>
                  <a:srgbClr val="374151"/>
                </a:solidFill>
                <a:effectLst/>
                <a:latin typeface="Söhne"/>
              </a:rPr>
              <a:t>5. Personalization: Utilizing machine learning algorithms to personalize recommendations for users based on their past rental history and preferences.</a:t>
            </a:r>
            <a:br>
              <a:rPr lang="en-US" b="0" i="0" dirty="0">
                <a:solidFill>
                  <a:srgbClr val="374151"/>
                </a:solidFill>
                <a:effectLst/>
                <a:latin typeface="Söhne"/>
              </a:rPr>
            </a:br>
            <a:br>
              <a:rPr lang="en-US" b="0" i="0" dirty="0">
                <a:solidFill>
                  <a:srgbClr val="374151"/>
                </a:solidFill>
                <a:effectLst/>
                <a:latin typeface="Söhne"/>
              </a:rPr>
            </a:br>
            <a:br>
              <a:rPr lang="en-US" b="0" i="0" dirty="0">
                <a:solidFill>
                  <a:srgbClr val="374151"/>
                </a:solidFill>
                <a:effectLst/>
                <a:latin typeface="Söhne"/>
              </a:rPr>
            </a:br>
            <a:endParaRPr lang="en-US" dirty="0"/>
          </a:p>
        </p:txBody>
      </p:sp>
    </p:spTree>
    <p:extLst>
      <p:ext uri="{BB962C8B-B14F-4D97-AF65-F5344CB8AC3E}">
        <p14:creationId xmlns:p14="http://schemas.microsoft.com/office/powerpoint/2010/main" val="1323128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74873"/>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07C40896-5E1B-7920-B651-C5A1C58C82E9}"/>
              </a:ext>
            </a:extLst>
          </p:cNvPr>
          <p:cNvPicPr>
            <a:picLocks noChangeAspect="1"/>
          </p:cNvPicPr>
          <p:nvPr/>
        </p:nvPicPr>
        <p:blipFill>
          <a:blip r:embed="rId3"/>
          <a:stretch>
            <a:fillRect/>
          </a:stretch>
        </p:blipFill>
        <p:spPr>
          <a:xfrm>
            <a:off x="654980" y="1712139"/>
            <a:ext cx="7834039" cy="1719221"/>
          </a:xfrm>
          <a:prstGeom prst="rect">
            <a:avLst/>
          </a:prstGeom>
        </p:spPr>
      </p:pic>
      <p:sp>
        <p:nvSpPr>
          <p:cNvPr id="8" name="TextBox 7">
            <a:extLst>
              <a:ext uri="{FF2B5EF4-FFF2-40B4-BE49-F238E27FC236}">
                <a16:creationId xmlns:a16="http://schemas.microsoft.com/office/drawing/2014/main" id="{6404F2CF-C348-B7AD-DF4E-4232BAE400ED}"/>
              </a:ext>
            </a:extLst>
          </p:cNvPr>
          <p:cNvSpPr txBox="1"/>
          <p:nvPr/>
        </p:nvSpPr>
        <p:spPr>
          <a:xfrm>
            <a:off x="508000" y="1348808"/>
            <a:ext cx="7032171" cy="1169551"/>
          </a:xfrm>
          <a:prstGeom prst="rect">
            <a:avLst/>
          </a:prstGeom>
          <a:noFill/>
        </p:spPr>
        <p:txBody>
          <a:bodyPr wrap="square">
            <a:spAutoFit/>
          </a:bodyPr>
          <a:lstStyle/>
          <a:p>
            <a:r>
              <a:rPr lang="en-US" dirty="0"/>
              <a:t>The car rental application offers a convenient and efficient solution for users to access transportation services. With its user-friendly interface, diverse vehicle options, secure payment system, and seamless booking process, it enhances the overall experience of renting a car. Overall, the car rental application is poised to revolutionize the way people access rental vehicles, making it a valuable asset in today's fast-paced world.</a:t>
            </a:r>
          </a:p>
        </p:txBody>
      </p:sp>
    </p:spTree>
    <p:extLst>
      <p:ext uri="{BB962C8B-B14F-4D97-AF65-F5344CB8AC3E}">
        <p14:creationId xmlns:p14="http://schemas.microsoft.com/office/powerpoint/2010/main" val="201887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t>Car Rentals Application with Django Framework</a:t>
            </a:r>
            <a:r>
              <a:rPr lang="en-US" sz="1600" b="1" dirty="0">
                <a:latin typeface="+mj-lt"/>
              </a:rPr>
              <a:t> </a:t>
            </a:r>
            <a:endParaRPr lang="en-US" sz="1600" b="1"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
        <p:nvSpPr>
          <p:cNvPr id="2" name="TextBox 1">
            <a:extLst>
              <a:ext uri="{FF2B5EF4-FFF2-40B4-BE49-F238E27FC236}">
                <a16:creationId xmlns:a16="http://schemas.microsoft.com/office/drawing/2014/main" id="{6A29FBB1-1BA8-CFB2-42BB-8CCC904DC48F}"/>
              </a:ext>
            </a:extLst>
          </p:cNvPr>
          <p:cNvSpPr txBox="1"/>
          <p:nvPr/>
        </p:nvSpPr>
        <p:spPr>
          <a:xfrm>
            <a:off x="289417" y="1787963"/>
            <a:ext cx="8311891" cy="1600438"/>
          </a:xfrm>
          <a:prstGeom prst="rect">
            <a:avLst/>
          </a:prstGeom>
          <a:noFill/>
        </p:spPr>
        <p:txBody>
          <a:bodyPr wrap="none" rtlCol="0" anchor="b">
            <a:spAutoFit/>
          </a:bodyPr>
          <a:lstStyle/>
          <a:p>
            <a:r>
              <a:rPr lang="en-US" dirty="0"/>
              <a:t>Car Rental System is a revolutionary  application designed to streamline the car rental process offering</a:t>
            </a:r>
          </a:p>
          <a:p>
            <a:r>
              <a:rPr lang="en-US" dirty="0"/>
              <a:t>users a convenient and efficient way to rent vehicles. Through Car Rental System, users can easily</a:t>
            </a:r>
          </a:p>
          <a:p>
            <a:r>
              <a:rPr lang="en-US" dirty="0"/>
              <a:t>browse, select, and reserve cars from a disparate fleet of vehicles available at various locations.</a:t>
            </a:r>
          </a:p>
          <a:p>
            <a:r>
              <a:rPr lang="en-US" dirty="0"/>
              <a:t>The application integrates advanced features such as real-time availability tracking, secure payment </a:t>
            </a:r>
          </a:p>
          <a:p>
            <a:r>
              <a:rPr lang="en-US" dirty="0"/>
              <a:t>processing, and seamless communication between users and rental providers. With its user-friendly </a:t>
            </a:r>
          </a:p>
          <a:p>
            <a:r>
              <a:rPr lang="en-US" dirty="0"/>
              <a:t>interface and comprehensive functionalities, Car Rental System sets a new standard for modern</a:t>
            </a:r>
          </a:p>
          <a:p>
            <a:r>
              <a:rPr lang="en-US" dirty="0"/>
              <a:t>car rental services, catering to the needs of both individuals and businesses alike.</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FE885575-E55E-9C20-7D50-5ED97EE27931}"/>
              </a:ext>
            </a:extLst>
          </p:cNvPr>
          <p:cNvSpPr txBox="1"/>
          <p:nvPr/>
        </p:nvSpPr>
        <p:spPr>
          <a:xfrm>
            <a:off x="326571" y="1187232"/>
            <a:ext cx="7721600" cy="2246769"/>
          </a:xfrm>
          <a:prstGeom prst="rect">
            <a:avLst/>
          </a:prstGeom>
          <a:noFill/>
        </p:spPr>
        <p:txBody>
          <a:bodyPr wrap="square" anchor="t" anchorCtr="1">
            <a:spAutoFit/>
          </a:bodyPr>
          <a:lstStyle/>
          <a:p>
            <a:r>
              <a:rPr lang="en-US" dirty="0"/>
              <a:t>The Manual car rental system provides services only during office hours. So customers have limited time to make any transactions or reservations of the cars. The existence of the online car rental systems nowadays has overcome the limitations of the business operation hour. Most of the systems offered reservation service for tourists or travelers. Besides that, there are some customers who faced a problem in choosing car to be rented which suitable with some of the important requirements,</a:t>
            </a:r>
          </a:p>
          <a:p>
            <a:r>
              <a:rPr lang="en-US" dirty="0"/>
              <a:t>             1.To rent a car a prospective renter must first go to the nearest office to register as a client.</a:t>
            </a:r>
          </a:p>
          <a:p>
            <a:r>
              <a:rPr lang="en-US" dirty="0"/>
              <a:t>             2. Cars that provide difficulties to rent out are normally advertised in local or national newspaper. It involves a lot of paperwork and consumes time.</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40B6AA15-9A6D-38ED-554F-2D0EAD47B727}"/>
              </a:ext>
            </a:extLst>
          </p:cNvPr>
          <p:cNvSpPr txBox="1"/>
          <p:nvPr/>
        </p:nvSpPr>
        <p:spPr>
          <a:xfrm>
            <a:off x="492236" y="1225368"/>
            <a:ext cx="7454900" cy="3108543"/>
          </a:xfrm>
          <a:prstGeom prst="rect">
            <a:avLst/>
          </a:prstGeom>
          <a:noFill/>
        </p:spPr>
        <p:txBody>
          <a:bodyPr wrap="square">
            <a:spAutoFit/>
          </a:bodyPr>
          <a:lstStyle/>
          <a:p>
            <a:pPr marL="285750" indent="-285750">
              <a:buFont typeface="Wingdings" panose="05000000000000000000" pitchFamily="2" charset="2"/>
              <a:buChar char="§"/>
            </a:pPr>
            <a:r>
              <a:rPr lang="en-US" dirty="0"/>
              <a:t>This car rental system  focuses mainly on dealing with customers and dealers. Also, the system displays all the available vehicles with their respective names, colors, addresses, etc. </a:t>
            </a:r>
          </a:p>
          <a:p>
            <a:pPr marL="285750" indent="-285750">
              <a:buFont typeface="Wingdings" panose="05000000000000000000" pitchFamily="2" charset="2"/>
              <a:buChar char="§"/>
            </a:pPr>
            <a:r>
              <a:rPr lang="en-US" dirty="0"/>
              <a:t>This project is divided into two categories: </a:t>
            </a:r>
          </a:p>
          <a:p>
            <a:r>
              <a:rPr lang="en-US" dirty="0"/>
              <a:t>                        1.Customer Panel and </a:t>
            </a:r>
          </a:p>
          <a:p>
            <a:r>
              <a:rPr lang="en-US" dirty="0"/>
              <a:t>                        2.Dealer Panel.</a:t>
            </a:r>
          </a:p>
          <a:p>
            <a:pPr marL="285750" indent="-285750">
              <a:buFont typeface="Wingdings" panose="05000000000000000000" pitchFamily="2" charset="2"/>
              <a:buChar char="§"/>
            </a:pPr>
            <a:r>
              <a:rPr lang="en-US" dirty="0"/>
              <a:t>A customer can simply register into the system and use it. </a:t>
            </a:r>
          </a:p>
          <a:p>
            <a:pPr marL="285750" indent="-285750">
              <a:buFont typeface="Wingdings" panose="05000000000000000000" pitchFamily="2" charset="2"/>
              <a:buChar char="§"/>
            </a:pPr>
            <a:r>
              <a:rPr lang="en-US" dirty="0"/>
              <a:t>The customers can perform actions like searching vehicles and managing their orders.</a:t>
            </a:r>
          </a:p>
          <a:p>
            <a:pPr marL="285750" indent="-285750">
              <a:buFont typeface="Wingdings" panose="05000000000000000000" pitchFamily="2" charset="2"/>
              <a:buChar char="§"/>
            </a:pPr>
            <a:r>
              <a:rPr lang="en-US" dirty="0"/>
              <a:t>For searching a rental vehicle, he/she should enter a city name. </a:t>
            </a:r>
          </a:p>
          <a:p>
            <a:pPr marL="285750" indent="-285750">
              <a:buFont typeface="Wingdings" panose="05000000000000000000" pitchFamily="2" charset="2"/>
              <a:buChar char="§"/>
            </a:pPr>
            <a:r>
              <a:rPr lang="en-US" dirty="0"/>
              <a:t>A vehicle’s rent is calculated according to the number of seat capacity and rental days. </a:t>
            </a:r>
          </a:p>
          <a:p>
            <a:pPr marL="285750" indent="-285750">
              <a:buFont typeface="Wingdings" panose="05000000000000000000" pitchFamily="2" charset="2"/>
              <a:buChar char="§"/>
            </a:pPr>
            <a:r>
              <a:rPr lang="en-US" dirty="0"/>
              <a:t>A customer can simply select a car from the search result and confirm the rental order. </a:t>
            </a:r>
          </a:p>
          <a:p>
            <a:pPr marL="285750" indent="-285750">
              <a:buFont typeface="Wingdings" panose="05000000000000000000" pitchFamily="2" charset="2"/>
              <a:buChar char="§"/>
            </a:pPr>
            <a:r>
              <a:rPr lang="en-US" dirty="0"/>
              <a:t>The confirmation order displays the car’s name with dealer information and much more. </a:t>
            </a:r>
          </a:p>
          <a:p>
            <a:pPr marL="285750" indent="-285750">
              <a:buFont typeface="Wingdings" panose="05000000000000000000" pitchFamily="2" charset="2"/>
              <a:buChar char="§"/>
            </a:pPr>
            <a:r>
              <a:rPr lang="en-US" dirty="0"/>
              <a:t>As soon as, he/she confirms the order, the user can view all his/her orders in the order list.</a:t>
            </a:r>
            <a:endParaRPr lang="en-IN"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324465" y="948181"/>
            <a:ext cx="8979130" cy="4254819"/>
          </a:xfrm>
          <a:prstGeom prst="rect">
            <a:avLst/>
          </a:prstGeom>
          <a:noFill/>
        </p:spPr>
        <p:txBody>
          <a:bodyPr wrap="square">
            <a:spAutoFit/>
          </a:bodyPr>
          <a:lstStyle/>
          <a:p>
            <a:pPr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The Solution to the problem is , Online Car Rental System, the users will able for searching and reserving their favorite cars easily through the Internet and it can be accessed at anytime. Hence, the company is able to improve their customer satisfaction level, increasing efficiency by providing better services to their customers</a:t>
            </a:r>
          </a:p>
          <a:p>
            <a:pPr algn="l">
              <a:lnSpc>
                <a:spcPct val="150000"/>
              </a:lnSpc>
            </a:pPr>
            <a:r>
              <a:rPr lang="en-US" dirty="0">
                <a:solidFill>
                  <a:srgbClr val="374151"/>
                </a:solidFill>
                <a:latin typeface="Times New Roman" panose="02020603050405020304" pitchFamily="18" charset="0"/>
                <a:cs typeface="Times New Roman" panose="02020603050405020304" pitchFamily="18" charset="0"/>
              </a:rPr>
              <a:t>    </a:t>
            </a:r>
            <a:r>
              <a:rPr lang="en-US" b="0" i="0" dirty="0">
                <a:solidFill>
                  <a:srgbClr val="374151"/>
                </a:solidFill>
                <a:effectLst/>
                <a:latin typeface="Times New Roman" panose="02020603050405020304" pitchFamily="18" charset="0"/>
                <a:cs typeface="Times New Roman" panose="02020603050405020304" pitchFamily="18" charset="0"/>
              </a:rPr>
              <a:t>ACTORS: </a:t>
            </a:r>
          </a:p>
          <a:p>
            <a:pPr algn="l">
              <a:lnSpc>
                <a:spcPct val="150000"/>
              </a:lnSpc>
            </a:pPr>
            <a:r>
              <a:rPr lang="en-US" dirty="0">
                <a:solidFill>
                  <a:srgbClr val="374151"/>
                </a:solidFill>
                <a:latin typeface="Times New Roman" panose="02020603050405020304" pitchFamily="18" charset="0"/>
                <a:cs typeface="Times New Roman" panose="02020603050405020304" pitchFamily="18" charset="0"/>
              </a:rPr>
              <a:t>             </a:t>
            </a:r>
            <a:r>
              <a:rPr lang="en-US" b="0" i="0" dirty="0">
                <a:solidFill>
                  <a:srgbClr val="374151"/>
                </a:solidFill>
                <a:effectLst/>
                <a:latin typeface="Times New Roman" panose="02020603050405020304" pitchFamily="18" charset="0"/>
                <a:cs typeface="Times New Roman" panose="02020603050405020304" pitchFamily="18" charset="0"/>
              </a:rPr>
              <a:t>● Customer </a:t>
            </a:r>
          </a:p>
          <a:p>
            <a:pPr algn="l">
              <a:lnSpc>
                <a:spcPct val="150000"/>
              </a:lnSpc>
            </a:pPr>
            <a:r>
              <a:rPr lang="en-US" dirty="0">
                <a:solidFill>
                  <a:srgbClr val="374151"/>
                </a:solidFill>
                <a:latin typeface="Times New Roman" panose="02020603050405020304" pitchFamily="18" charset="0"/>
                <a:cs typeface="Times New Roman" panose="02020603050405020304" pitchFamily="18" charset="0"/>
              </a:rPr>
              <a:t>             </a:t>
            </a:r>
            <a:r>
              <a:rPr lang="en-US" b="0" i="0" dirty="0">
                <a:solidFill>
                  <a:srgbClr val="374151"/>
                </a:solidFill>
                <a:effectLst/>
                <a:latin typeface="Times New Roman" panose="02020603050405020304" pitchFamily="18" charset="0"/>
                <a:cs typeface="Times New Roman" panose="02020603050405020304" pitchFamily="18" charset="0"/>
              </a:rPr>
              <a:t>● Administrator </a:t>
            </a:r>
          </a:p>
          <a:p>
            <a:pPr algn="l">
              <a:lnSpc>
                <a:spcPct val="150000"/>
              </a:lnSpc>
            </a:pPr>
            <a:r>
              <a:rPr lang="en-US" dirty="0">
                <a:solidFill>
                  <a:srgbClr val="374151"/>
                </a:solidFill>
                <a:latin typeface="Times New Roman" panose="02020603050405020304" pitchFamily="18" charset="0"/>
                <a:cs typeface="Times New Roman" panose="02020603050405020304" pitchFamily="18" charset="0"/>
              </a:rPr>
              <a:t>     </a:t>
            </a:r>
            <a:r>
              <a:rPr lang="en-US" b="0" i="0" dirty="0">
                <a:solidFill>
                  <a:srgbClr val="374151"/>
                </a:solidFill>
                <a:effectLst/>
                <a:latin typeface="Times New Roman" panose="02020603050405020304" pitchFamily="18" charset="0"/>
                <a:cs typeface="Times New Roman" panose="02020603050405020304" pitchFamily="18" charset="0"/>
              </a:rPr>
              <a:t>FUNCTIONAL REQUIREMENTS:</a:t>
            </a:r>
          </a:p>
          <a:p>
            <a:pPr algn="l">
              <a:lnSpc>
                <a:spcPct val="150000"/>
              </a:lnSpc>
            </a:pPr>
            <a:r>
              <a:rPr lang="en-US" dirty="0">
                <a:solidFill>
                  <a:srgbClr val="374151"/>
                </a:solidFill>
                <a:latin typeface="Times New Roman" panose="02020603050405020304" pitchFamily="18" charset="0"/>
                <a:cs typeface="Times New Roman" panose="02020603050405020304" pitchFamily="18" charset="0"/>
              </a:rPr>
              <a:t>             </a:t>
            </a:r>
            <a:r>
              <a:rPr lang="en-US" b="0" i="0" dirty="0">
                <a:solidFill>
                  <a:srgbClr val="374151"/>
                </a:solidFill>
                <a:effectLst/>
                <a:latin typeface="Times New Roman" panose="02020603050405020304" pitchFamily="18" charset="0"/>
                <a:cs typeface="Times New Roman" panose="02020603050405020304" pitchFamily="18" charset="0"/>
              </a:rPr>
              <a:t>● User Registration: Allow users to register an account with their personal information, contact </a:t>
            </a:r>
          </a:p>
          <a:p>
            <a:pPr algn="l">
              <a:lnSpc>
                <a:spcPct val="150000"/>
              </a:lnSpc>
            </a:pPr>
            <a:r>
              <a:rPr lang="en-US" dirty="0">
                <a:solidFill>
                  <a:srgbClr val="374151"/>
                </a:solidFill>
                <a:latin typeface="Times New Roman" panose="02020603050405020304" pitchFamily="18" charset="0"/>
                <a:cs typeface="Times New Roman" panose="02020603050405020304" pitchFamily="18" charset="0"/>
              </a:rPr>
              <a:t>details and payment methods.</a:t>
            </a:r>
            <a:r>
              <a:rPr lang="en-US" b="0" i="0" dirty="0">
                <a:solidFill>
                  <a:srgbClr val="374151"/>
                </a:solidFill>
                <a:effectLst/>
                <a:latin typeface="Times New Roman" panose="02020603050405020304" pitchFamily="18" charset="0"/>
                <a:cs typeface="Times New Roman" panose="02020603050405020304" pitchFamily="18" charset="0"/>
              </a:rPr>
              <a:t> </a:t>
            </a:r>
          </a:p>
          <a:p>
            <a:pPr algn="l">
              <a:lnSpc>
                <a:spcPct val="150000"/>
              </a:lnSpc>
            </a:pPr>
            <a:r>
              <a:rPr lang="en-US" dirty="0">
                <a:solidFill>
                  <a:srgbClr val="374151"/>
                </a:solidFill>
                <a:latin typeface="Times New Roman" panose="02020603050405020304" pitchFamily="18" charset="0"/>
                <a:cs typeface="Times New Roman" panose="02020603050405020304" pitchFamily="18" charset="0"/>
              </a:rPr>
              <a:t>             </a:t>
            </a:r>
            <a:r>
              <a:rPr lang="en-US" b="0" i="0" dirty="0">
                <a:solidFill>
                  <a:srgbClr val="374151"/>
                </a:solidFill>
                <a:effectLst/>
                <a:latin typeface="Times New Roman" panose="02020603050405020304" pitchFamily="18" charset="0"/>
                <a:cs typeface="Times New Roman" panose="02020603050405020304" pitchFamily="18" charset="0"/>
              </a:rPr>
              <a:t>● Vehicle Availability: Provide a mechanism for users to search and check the availability of vehicles based on location, date, and time.</a:t>
            </a:r>
          </a:p>
          <a:p>
            <a:pPr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algn="l">
              <a:lnSpc>
                <a:spcPct val="150000"/>
              </a:lnSpc>
            </a:pPr>
            <a:r>
              <a:rPr lang="en-US" dirty="0">
                <a:solidFill>
                  <a:srgbClr val="374151"/>
                </a:solidFill>
                <a:latin typeface="Times New Roman" panose="02020603050405020304" pitchFamily="18" charset="0"/>
                <a:cs typeface="Times New Roman" panose="02020603050405020304" pitchFamily="18" charset="0"/>
              </a:rPr>
              <a:t>                                                             </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3931654"/>
          </a:xfrm>
          <a:prstGeom prst="rect">
            <a:avLst/>
          </a:prstGeom>
          <a:noFill/>
        </p:spPr>
        <p:txBody>
          <a:bodyPr wrap="square">
            <a:spAutoFit/>
          </a:bodyPr>
          <a:lstStyle/>
          <a:p>
            <a:pPr marL="457200" lvl="1"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 Vehicle Booking: Allow users to select a vehicle, specify the rental period, and make a reservation.</a:t>
            </a:r>
          </a:p>
          <a:p>
            <a:pPr marL="457200" lvl="1"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 Reservation Management: Enable users to view, modify, and cancel their reservations.</a:t>
            </a:r>
          </a:p>
          <a:p>
            <a:pPr marL="457200" lvl="1"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 Online Payment: Integrate a secure payment gateway to facilitate online payment for vehicle rentals.</a:t>
            </a:r>
          </a:p>
          <a:p>
            <a:pPr marL="457200" lvl="1"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 Vehicle Pick-up and Return: Provide a process for users to pick up the reserved vehicle at the designated location and return it at the end of the rental period.</a:t>
            </a:r>
          </a:p>
          <a:p>
            <a:pPr marL="457200" lvl="1"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 Vehicle Inspection: Include a vehicle inspection process to assess and record the condition of the vehicle before and after the rental.</a:t>
            </a:r>
          </a:p>
          <a:p>
            <a:pPr marL="457200" lvl="1"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 Customer Feedback: Allow users to provide feedback and ratings for the rented vehicles and overall experience.</a:t>
            </a:r>
          </a:p>
          <a:p>
            <a:pPr marL="457200" lvl="1" algn="l">
              <a:lnSpc>
                <a:spcPct val="150000"/>
              </a:lnSpc>
            </a:pPr>
            <a:r>
              <a:rPr lang="en-US" dirty="0">
                <a:solidFill>
                  <a:srgbClr val="374151"/>
                </a:solidFill>
                <a:latin typeface="Times New Roman" panose="02020603050405020304" pitchFamily="18" charset="0"/>
                <a:cs typeface="Times New Roman" panose="02020603050405020304" pitchFamily="18" charset="0"/>
              </a:rPr>
              <a:t>NON-FUNCTIONAL REQUIREMENTS:</a:t>
            </a:r>
          </a:p>
          <a:p>
            <a:pPr marL="457200" lvl="1"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 Performance: Response times for user actions such as searching, booking, and payment should be within an acceptable range.</a:t>
            </a: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2315827"/>
          </a:xfrm>
          <a:prstGeom prst="rect">
            <a:avLst/>
          </a:prstGeom>
          <a:noFill/>
        </p:spPr>
        <p:txBody>
          <a:bodyPr wrap="square">
            <a:spAutoFit/>
          </a:bodyPr>
          <a:lstStyle/>
          <a:p>
            <a:pPr marL="457200" lvl="1"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 Security: Implement strong security measures to protect user information and payment transactions.</a:t>
            </a:r>
          </a:p>
          <a:p>
            <a:pPr marL="457200" lvl="1"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 Usability: Provide clear instructions and guidance throughout the rental process.</a:t>
            </a:r>
          </a:p>
          <a:p>
            <a:pPr marL="457200" lvl="1"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 Reliability: Ensure the system is available and accessible 24/7 to accommodate user bookings.</a:t>
            </a:r>
          </a:p>
          <a:p>
            <a:pPr marL="457200" lvl="1"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 Scalability: Design the system to handle an increasing number of vehicles, users, and transactions as the business grow and</a:t>
            </a:r>
            <a:r>
              <a:rPr lang="en-US" dirty="0">
                <a:solidFill>
                  <a:srgbClr val="374151"/>
                </a:solidFill>
                <a:latin typeface="Times New Roman" panose="02020603050405020304" pitchFamily="18" charset="0"/>
                <a:cs typeface="Times New Roman" panose="02020603050405020304" pitchFamily="18" charset="0"/>
              </a:rPr>
              <a:t> s</a:t>
            </a:r>
            <a:r>
              <a:rPr lang="en-US" b="0" i="0" dirty="0">
                <a:solidFill>
                  <a:srgbClr val="374151"/>
                </a:solidFill>
                <a:effectLst/>
                <a:latin typeface="Times New Roman" panose="02020603050405020304" pitchFamily="18" charset="0"/>
                <a:cs typeface="Times New Roman" panose="02020603050405020304" pitchFamily="18" charset="0"/>
              </a:rPr>
              <a:t>hould meet requirements when time peak periods.</a:t>
            </a:r>
          </a:p>
          <a:p>
            <a:pPr marL="457200" lvl="1" algn="l">
              <a:lnSpc>
                <a:spcPct val="150000"/>
              </a:lnSpc>
            </a:pPr>
            <a:r>
              <a:rPr lang="en-US" b="0" i="0" dirty="0">
                <a:solidFill>
                  <a:srgbClr val="374151"/>
                </a:solidFill>
                <a:effectLst/>
                <a:latin typeface="Times New Roman" panose="02020603050405020304" pitchFamily="18" charset="0"/>
                <a:cs typeface="Times New Roman" panose="02020603050405020304" pitchFamily="18" charset="0"/>
              </a:rPr>
              <a:t>● Availability: Maintain high system availability with minimal planned or unplanned downtime to avoid disruptions in service</a:t>
            </a:r>
            <a:r>
              <a:rPr lang="en-US" dirty="0">
                <a:solidFill>
                  <a:srgbClr val="374151"/>
                </a:solidFill>
                <a:latin typeface="Times New Roman" panose="02020603050405020304" pitchFamily="18" charset="0"/>
                <a:cs typeface="Times New Roman" panose="02020603050405020304" pitchFamily="18" charset="0"/>
              </a:rPr>
              <a:t>.</a:t>
            </a: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125</TotalTime>
  <Words>1306</Words>
  <Application>Microsoft Office PowerPoint</Application>
  <PresentationFormat>On-screen Show (16:9)</PresentationFormat>
  <Paragraphs>93</Paragraphs>
  <Slides>18</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18</vt:i4>
      </vt:variant>
      <vt:variant>
        <vt:lpstr>Custom Shows</vt:lpstr>
      </vt:variant>
      <vt:variant>
        <vt:i4>1</vt:i4>
      </vt:variant>
    </vt:vector>
  </HeadingPairs>
  <TitlesOfParts>
    <vt:vector size="26" baseType="lpstr">
      <vt:lpstr>Arial</vt:lpstr>
      <vt:lpstr>Arial MT</vt:lpstr>
      <vt:lpstr>Calibri</vt:lpstr>
      <vt:lpstr>Söhne</vt:lpstr>
      <vt:lpstr>Times New Roman</vt:lpstr>
      <vt:lpstr>Wingdings</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Car dealer Login Registration Form page</vt:lpstr>
      <vt:lpstr>Customer Login Page</vt:lpstr>
      <vt:lpstr>Rental Cars Search Page</vt:lpstr>
      <vt:lpstr>Ordered Details in Manage Page </vt:lpstr>
      <vt:lpstr>Future Enhancements:   1.Peer-to-Peer Rentals: Exploring the possibility of incorporating peer-to-peer rental options, allowing individuals to rent out their own vehicles through the platform. 2.Subscription Models: Introducing subscription-based rental plans, where users pay a monthly fee for access to a certain number of rental days or miles. 3.Expanded Insurance Options: Offering a variety of insurance options tailored to different user needs, including coverage for ride-sharing and long-term rentals. 4.International Expansion: Expanding into new markets and offering multi-language support to cater to a diverse customer base. 5. Personalization: Utilizing machine learning algorithms to personalize recommendations for users based on their past rental history and preferences.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Bavya R</cp:lastModifiedBy>
  <cp:revision>8</cp:revision>
  <dcterms:modified xsi:type="dcterms:W3CDTF">2024-04-11T00:06:49Z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