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8" r:id="rId6"/>
    <p:sldId id="278" r:id="rId7"/>
    <p:sldId id="261" r:id="rId8"/>
    <p:sldId id="267" r:id="rId9"/>
    <p:sldId id="260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4" r:id="rId21"/>
    <p:sldId id="263" r:id="rId22"/>
    <p:sldId id="26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9900AB-D2D8-4E58-B66D-EB9AD872DB34}" type="datetimeFigureOut">
              <a:rPr lang="pt-BR" smtClean="0"/>
              <a:t>07/12/2014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1098E94-995A-4BDB-8A29-441E1955EA4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562/flyweight-pattern-in-java-example-tutorial" TargetMode="External"/><Relationship Id="rId2" Type="http://schemas.openxmlformats.org/officeDocument/2006/relationships/hyperlink" Target="http://brizeno.wordpress.com/2011/11/13/mao-na-massa-flyweigh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design_pattern/flyweight_pattern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aipHBS9n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Flyweight</a:t>
            </a:r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4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Papel:  </a:t>
            </a:r>
            <a:r>
              <a:rPr lang="pt-BR" dirty="0" err="1" smtClean="0"/>
              <a:t>shape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public interface Shape {</a:t>
            </a:r>
          </a:p>
          <a:p>
            <a:pPr marL="114300" indent="0">
              <a:buNone/>
            </a:pPr>
            <a:r>
              <a:rPr lang="en-US" dirty="0"/>
              <a:t>    </a:t>
            </a:r>
          </a:p>
          <a:p>
            <a:pPr marL="114300" indent="0">
              <a:buNone/>
            </a:pPr>
            <a:r>
              <a:rPr lang="en-US" dirty="0"/>
              <a:t>    public void draw(Graphics g,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height,Color</a:t>
            </a:r>
            <a:r>
              <a:rPr lang="en-US" dirty="0"/>
              <a:t> color);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papel</a:t>
            </a:r>
            <a:r>
              <a:rPr lang="en-US" dirty="0" smtClean="0"/>
              <a:t> da Shape (forma) é </a:t>
            </a:r>
            <a:r>
              <a:rPr lang="en-US" dirty="0" err="1" smtClean="0"/>
              <a:t>fornecer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implementada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concreta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3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Papel: </a:t>
            </a:r>
            <a:r>
              <a:rPr lang="pt-BR" dirty="0" smtClean="0"/>
              <a:t> </a:t>
            </a:r>
            <a:r>
              <a:rPr lang="pt-BR" dirty="0" err="1" smtClean="0"/>
              <a:t>ShapeFactory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 </a:t>
            </a:r>
            <a:r>
              <a:rPr lang="pt-BR" sz="1100" dirty="0" err="1"/>
              <a:t>ShapeFactory</a:t>
            </a:r>
            <a:r>
              <a:rPr lang="pt-BR" sz="1100" dirty="0"/>
              <a:t> {</a:t>
            </a:r>
          </a:p>
          <a:p>
            <a:pPr marL="114300" indent="0">
              <a:buNone/>
            </a:pPr>
            <a:r>
              <a:rPr lang="pt-BR" sz="1100" dirty="0"/>
              <a:t>    </a:t>
            </a:r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err="1"/>
              <a:t>private</a:t>
            </a:r>
            <a:r>
              <a:rPr lang="pt-BR" sz="1100" dirty="0"/>
              <a:t> </a:t>
            </a:r>
            <a:r>
              <a:rPr lang="pt-BR" sz="1100" dirty="0" err="1"/>
              <a:t>static</a:t>
            </a:r>
            <a:r>
              <a:rPr lang="pt-BR" sz="1100" dirty="0"/>
              <a:t> final </a:t>
            </a:r>
            <a:r>
              <a:rPr lang="pt-BR" sz="1100" dirty="0" err="1"/>
              <a:t>HashMap</a:t>
            </a:r>
            <a:r>
              <a:rPr lang="pt-BR" sz="1100" dirty="0"/>
              <a:t>&lt;</a:t>
            </a:r>
            <a:r>
              <a:rPr lang="pt-BR" sz="1100" dirty="0" err="1"/>
              <a:t>ShapeType,Shape</a:t>
            </a:r>
            <a:r>
              <a:rPr lang="pt-BR" sz="1100" dirty="0"/>
              <a:t>&gt; </a:t>
            </a:r>
            <a:r>
              <a:rPr lang="pt-BR" sz="1100" dirty="0" err="1"/>
              <a:t>shapes</a:t>
            </a:r>
            <a:r>
              <a:rPr lang="pt-BR" sz="1100" dirty="0"/>
              <a:t> = new </a:t>
            </a:r>
            <a:r>
              <a:rPr lang="pt-BR" sz="1100" dirty="0" err="1"/>
              <a:t>HashMap</a:t>
            </a:r>
            <a:r>
              <a:rPr lang="pt-BR" sz="1100" dirty="0"/>
              <a:t>&lt;</a:t>
            </a:r>
            <a:r>
              <a:rPr lang="pt-BR" sz="1100" dirty="0" err="1"/>
              <a:t>ShapeType,Shape</a:t>
            </a:r>
            <a:r>
              <a:rPr lang="pt-BR" sz="1100" dirty="0"/>
              <a:t>&gt;();</a:t>
            </a:r>
          </a:p>
          <a:p>
            <a:pPr marL="114300" indent="0">
              <a:buNone/>
            </a:pPr>
            <a:r>
              <a:rPr lang="pt-BR" sz="1100" dirty="0"/>
              <a:t> </a:t>
            </a:r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static</a:t>
            </a:r>
            <a:r>
              <a:rPr lang="pt-BR" sz="1100" dirty="0"/>
              <a:t> </a:t>
            </a:r>
            <a:r>
              <a:rPr lang="pt-BR" sz="1100" dirty="0" err="1"/>
              <a:t>Shape</a:t>
            </a:r>
            <a:r>
              <a:rPr lang="pt-BR" sz="1100" dirty="0"/>
              <a:t> </a:t>
            </a:r>
            <a:r>
              <a:rPr lang="pt-BR" sz="1100" dirty="0" err="1"/>
              <a:t>getShape</a:t>
            </a:r>
            <a:r>
              <a:rPr lang="pt-BR" sz="1100" dirty="0"/>
              <a:t>(</a:t>
            </a:r>
            <a:r>
              <a:rPr lang="pt-BR" sz="1100" dirty="0" err="1"/>
              <a:t>ShapeType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) {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Shape</a:t>
            </a:r>
            <a:r>
              <a:rPr lang="pt-BR" sz="1100" dirty="0"/>
              <a:t> </a:t>
            </a:r>
            <a:r>
              <a:rPr lang="pt-BR" sz="1100" dirty="0" err="1"/>
              <a:t>shapeImpl</a:t>
            </a:r>
            <a:r>
              <a:rPr lang="pt-BR" sz="1100" dirty="0"/>
              <a:t> = </a:t>
            </a:r>
            <a:r>
              <a:rPr lang="pt-BR" sz="1100" dirty="0" err="1"/>
              <a:t>shapes.get</a:t>
            </a:r>
            <a:r>
              <a:rPr lang="pt-BR" sz="1100" dirty="0"/>
              <a:t>(</a:t>
            </a:r>
            <a:r>
              <a:rPr lang="pt-BR" sz="1100" dirty="0" err="1"/>
              <a:t>type</a:t>
            </a:r>
            <a:r>
              <a:rPr lang="pt-BR" sz="1100" dirty="0"/>
              <a:t>);</a:t>
            </a:r>
          </a:p>
          <a:p>
            <a:pPr marL="114300" indent="0">
              <a:buNone/>
            </a:pPr>
            <a:r>
              <a:rPr lang="pt-BR" sz="1100" dirty="0"/>
              <a:t> 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shapeImpl</a:t>
            </a:r>
            <a:r>
              <a:rPr lang="pt-BR" sz="1100" dirty="0"/>
              <a:t> == </a:t>
            </a:r>
            <a:r>
              <a:rPr lang="pt-BR" sz="1100" dirty="0" err="1"/>
              <a:t>null</a:t>
            </a:r>
            <a:r>
              <a:rPr lang="pt-BR" sz="1100" dirty="0"/>
              <a:t>) {</a:t>
            </a:r>
          </a:p>
          <a:p>
            <a:pPr marL="114300" indent="0">
              <a:buNone/>
            </a:pPr>
            <a:r>
              <a:rPr lang="pt-BR" sz="1100" dirty="0"/>
              <a:t>           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type.equals</a:t>
            </a:r>
            <a:r>
              <a:rPr lang="pt-BR" sz="1100" dirty="0"/>
              <a:t>(</a:t>
            </a:r>
            <a:r>
              <a:rPr lang="pt-BR" sz="1100" dirty="0" err="1"/>
              <a:t>ShapeType</a:t>
            </a:r>
            <a:r>
              <a:rPr lang="pt-BR" sz="1100" dirty="0"/>
              <a:t>. RET_FILL)) {</a:t>
            </a:r>
          </a:p>
          <a:p>
            <a:pPr marL="114300" indent="0">
              <a:buNone/>
            </a:pPr>
            <a:r>
              <a:rPr lang="pt-BR" sz="1100" dirty="0"/>
              <a:t>                </a:t>
            </a:r>
            <a:r>
              <a:rPr lang="pt-BR" sz="1100" dirty="0" err="1"/>
              <a:t>shapeImpl</a:t>
            </a:r>
            <a:r>
              <a:rPr lang="pt-BR" sz="1100" dirty="0"/>
              <a:t> = new </a:t>
            </a:r>
            <a:r>
              <a:rPr lang="pt-BR" sz="1100" dirty="0" err="1"/>
              <a:t>FillRetangulo</a:t>
            </a:r>
            <a:r>
              <a:rPr lang="pt-BR" sz="1100" dirty="0"/>
              <a:t>(</a:t>
            </a:r>
            <a:r>
              <a:rPr lang="pt-BR" sz="1100" dirty="0" err="1"/>
              <a:t>true</a:t>
            </a:r>
            <a:r>
              <a:rPr lang="pt-BR" sz="1100" dirty="0"/>
              <a:t>);</a:t>
            </a:r>
          </a:p>
          <a:p>
            <a:pPr marL="114300" indent="0">
              <a:buNone/>
            </a:pPr>
            <a:r>
              <a:rPr lang="pt-BR" sz="1100" dirty="0"/>
              <a:t>            } </a:t>
            </a:r>
            <a:r>
              <a:rPr lang="pt-BR" sz="1100" dirty="0" err="1"/>
              <a:t>else</a:t>
            </a:r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type.equals</a:t>
            </a:r>
            <a:r>
              <a:rPr lang="pt-BR" sz="1100" dirty="0"/>
              <a:t>(</a:t>
            </a:r>
            <a:r>
              <a:rPr lang="pt-BR" sz="1100" dirty="0" err="1"/>
              <a:t>ShapeType.RET_NOFILL</a:t>
            </a:r>
            <a:r>
              <a:rPr lang="pt-BR" sz="1100" dirty="0"/>
              <a:t>)) {</a:t>
            </a:r>
          </a:p>
          <a:p>
            <a:pPr marL="114300" indent="0">
              <a:buNone/>
            </a:pPr>
            <a:r>
              <a:rPr lang="pt-BR" sz="1100" dirty="0"/>
              <a:t>                </a:t>
            </a:r>
            <a:r>
              <a:rPr lang="pt-BR" sz="1100" dirty="0" err="1"/>
              <a:t>shapeImpl</a:t>
            </a:r>
            <a:r>
              <a:rPr lang="pt-BR" sz="1100" dirty="0"/>
              <a:t> = new </a:t>
            </a:r>
            <a:r>
              <a:rPr lang="pt-BR" sz="1100" dirty="0" err="1"/>
              <a:t>FillRetangulo</a:t>
            </a:r>
            <a:r>
              <a:rPr lang="pt-BR" sz="1100" dirty="0"/>
              <a:t>(false);</a:t>
            </a:r>
          </a:p>
          <a:p>
            <a:pPr marL="114300" indent="0">
              <a:buNone/>
            </a:pPr>
            <a:r>
              <a:rPr lang="pt-BR" sz="1100" dirty="0"/>
              <a:t>            } </a:t>
            </a:r>
            <a:r>
              <a:rPr lang="pt-BR" sz="1100" dirty="0" err="1"/>
              <a:t>else</a:t>
            </a:r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(</a:t>
            </a:r>
            <a:r>
              <a:rPr lang="pt-BR" sz="1100" dirty="0" err="1"/>
              <a:t>type.equals</a:t>
            </a:r>
            <a:r>
              <a:rPr lang="pt-BR" sz="1100" dirty="0"/>
              <a:t>(</a:t>
            </a:r>
            <a:r>
              <a:rPr lang="pt-BR" sz="1100" dirty="0" err="1"/>
              <a:t>ShapeType.RET</a:t>
            </a:r>
            <a:r>
              <a:rPr lang="pt-BR" sz="1100" dirty="0"/>
              <a:t>)) {</a:t>
            </a:r>
          </a:p>
          <a:p>
            <a:pPr marL="114300" indent="0">
              <a:buNone/>
            </a:pPr>
            <a:r>
              <a:rPr lang="pt-BR" sz="1100" dirty="0"/>
              <a:t>                </a:t>
            </a:r>
            <a:r>
              <a:rPr lang="pt-BR" sz="1100" dirty="0" err="1"/>
              <a:t>shapeImpl</a:t>
            </a:r>
            <a:r>
              <a:rPr lang="pt-BR" sz="1100" dirty="0"/>
              <a:t> = new </a:t>
            </a:r>
            <a:r>
              <a:rPr lang="pt-BR" sz="1100" dirty="0" err="1"/>
              <a:t>Retangulo</a:t>
            </a:r>
            <a:r>
              <a:rPr lang="pt-BR" sz="1100" dirty="0"/>
              <a:t>();</a:t>
            </a:r>
          </a:p>
          <a:p>
            <a:pPr marL="114300" indent="0">
              <a:buNone/>
            </a:pPr>
            <a:r>
              <a:rPr lang="pt-BR" sz="1100" dirty="0"/>
              <a:t>            }</a:t>
            </a:r>
          </a:p>
          <a:p>
            <a:pPr marL="114300" indent="0">
              <a:buNone/>
            </a:pPr>
            <a:r>
              <a:rPr lang="pt-BR" sz="1100" dirty="0"/>
              <a:t>            </a:t>
            </a:r>
            <a:r>
              <a:rPr lang="pt-BR" sz="1100" dirty="0" err="1"/>
              <a:t>shapes.put</a:t>
            </a:r>
            <a:r>
              <a:rPr lang="pt-BR" sz="1100" dirty="0"/>
              <a:t>(</a:t>
            </a:r>
            <a:r>
              <a:rPr lang="pt-BR" sz="1100" dirty="0" err="1"/>
              <a:t>type</a:t>
            </a:r>
            <a:r>
              <a:rPr lang="pt-BR" sz="1100" dirty="0"/>
              <a:t>, </a:t>
            </a:r>
            <a:r>
              <a:rPr lang="pt-BR" sz="1100" dirty="0" err="1"/>
              <a:t>shapeImpl</a:t>
            </a:r>
            <a:r>
              <a:rPr lang="pt-BR" sz="1100" dirty="0"/>
              <a:t>);</a:t>
            </a:r>
          </a:p>
          <a:p>
            <a:pPr marL="114300" indent="0">
              <a:buNone/>
            </a:pPr>
            <a:r>
              <a:rPr lang="pt-BR" sz="1100" dirty="0"/>
              <a:t>        }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return</a:t>
            </a:r>
            <a:r>
              <a:rPr lang="pt-BR" sz="1100" dirty="0"/>
              <a:t> </a:t>
            </a:r>
            <a:r>
              <a:rPr lang="pt-BR" sz="1100" dirty="0" err="1"/>
              <a:t>shapeImpl</a:t>
            </a:r>
            <a:r>
              <a:rPr lang="pt-BR" sz="1100" dirty="0"/>
              <a:t>;</a:t>
            </a:r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smtClean="0"/>
              <a:t>}</a:t>
            </a:r>
          </a:p>
          <a:p>
            <a:pPr marL="11430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static</a:t>
            </a:r>
            <a:r>
              <a:rPr lang="pt-BR" sz="1100" dirty="0"/>
              <a:t> </a:t>
            </a:r>
            <a:r>
              <a:rPr lang="pt-BR" sz="1100" dirty="0" err="1"/>
              <a:t>enum</a:t>
            </a:r>
            <a:r>
              <a:rPr lang="pt-BR" sz="1100" dirty="0"/>
              <a:t> </a:t>
            </a:r>
            <a:r>
              <a:rPr lang="pt-BR" sz="1100" dirty="0" err="1"/>
              <a:t>ShapeType</a:t>
            </a:r>
            <a:r>
              <a:rPr lang="pt-BR" sz="1100" dirty="0"/>
              <a:t>{</a:t>
            </a:r>
          </a:p>
          <a:p>
            <a:pPr marL="114300" indent="0">
              <a:buNone/>
            </a:pPr>
            <a:r>
              <a:rPr lang="pt-BR" sz="1100" dirty="0"/>
              <a:t>        RET_FILL,RET_NOFILL,RET;</a:t>
            </a:r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smtClean="0"/>
              <a:t>}</a:t>
            </a:r>
          </a:p>
          <a:p>
            <a:pPr marL="114300" indent="0">
              <a:buNone/>
            </a:pPr>
            <a:r>
              <a:rPr lang="pt-B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</a:t>
            </a:r>
            <a:r>
              <a:rPr lang="pt-BR" dirty="0" smtClean="0"/>
              <a:t>:  </a:t>
            </a:r>
            <a:r>
              <a:rPr lang="pt-BR" dirty="0" err="1" smtClean="0"/>
              <a:t>ShapeFactory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pt-BR" sz="2800" dirty="0" smtClean="0"/>
              <a:t>A </a:t>
            </a:r>
            <a:r>
              <a:rPr lang="pt-BR" sz="2800" dirty="0" err="1" smtClean="0"/>
              <a:t>ShapeFactory</a:t>
            </a:r>
            <a:r>
              <a:rPr lang="pt-BR" sz="2800" dirty="0" smtClean="0"/>
              <a:t> é uma fábrica de objetos que serão requisitados pelo cliente, Ela  tem um método </a:t>
            </a:r>
            <a:r>
              <a:rPr lang="pt-BR" sz="2800" dirty="0" err="1" smtClean="0"/>
              <a:t>static</a:t>
            </a:r>
            <a:r>
              <a:rPr lang="pt-BR" sz="2800" dirty="0" smtClean="0"/>
              <a:t> e um </a:t>
            </a:r>
            <a:r>
              <a:rPr lang="pt-BR" sz="2800" dirty="0" err="1" smtClean="0"/>
              <a:t>HashMap</a:t>
            </a:r>
            <a:r>
              <a:rPr lang="pt-BR" sz="2800" dirty="0" smtClean="0"/>
              <a:t> de objetos, que guarda a chave dos objetos criados, sendo assim o objeto criado não poderá ser recriado, pois estruturas </a:t>
            </a:r>
            <a:r>
              <a:rPr lang="pt-BR" sz="2800" dirty="0" err="1" smtClean="0"/>
              <a:t>HashMap</a:t>
            </a:r>
            <a:r>
              <a:rPr lang="pt-BR" sz="2800" dirty="0" smtClean="0"/>
              <a:t> não suportam chaves com valores repetidos. Ou seja, um cliente solicita uma instância e esse é devolvido a partir do </a:t>
            </a:r>
            <a:r>
              <a:rPr lang="pt-BR" sz="2800" dirty="0" err="1" smtClean="0"/>
              <a:t>HashMap</a:t>
            </a:r>
            <a:r>
              <a:rPr lang="pt-BR" sz="2800" dirty="0" smtClean="0"/>
              <a:t>, se este não existe ele é criado.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958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Papel: </a:t>
            </a:r>
            <a:r>
              <a:rPr lang="pt-BR" dirty="0" err="1" smtClean="0"/>
              <a:t>RetÂngulo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 </a:t>
            </a:r>
            <a:r>
              <a:rPr lang="pt-BR" sz="1100" dirty="0" err="1"/>
              <a:t>Retangulo</a:t>
            </a:r>
            <a:r>
              <a:rPr lang="pt-BR" sz="1100" dirty="0"/>
              <a:t> </a:t>
            </a:r>
            <a:r>
              <a:rPr lang="pt-BR" sz="1100" dirty="0" err="1"/>
              <a:t>implements</a:t>
            </a:r>
            <a:r>
              <a:rPr lang="pt-BR" sz="1100" dirty="0"/>
              <a:t> </a:t>
            </a:r>
            <a:r>
              <a:rPr lang="pt-BR" sz="1100" dirty="0" err="1"/>
              <a:t>Shape</a:t>
            </a:r>
            <a:r>
              <a:rPr lang="pt-BR" sz="1100" dirty="0"/>
              <a:t>{</a:t>
            </a:r>
          </a:p>
          <a:p>
            <a:pPr marL="114300" indent="0">
              <a:buNone/>
            </a:pP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Retangulo</a:t>
            </a:r>
            <a:r>
              <a:rPr lang="pt-BR" sz="1100" dirty="0"/>
              <a:t>() {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System.out.println</a:t>
            </a:r>
            <a:r>
              <a:rPr lang="pt-BR" sz="1100" dirty="0"/>
              <a:t>("Criando Objeto Retângulo.");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try</a:t>
            </a:r>
            <a:r>
              <a:rPr lang="pt-BR" sz="1100" dirty="0"/>
              <a:t> {</a:t>
            </a:r>
          </a:p>
          <a:p>
            <a:pPr marL="114300" indent="0">
              <a:buNone/>
            </a:pPr>
            <a:r>
              <a:rPr lang="pt-BR" sz="1100" dirty="0"/>
              <a:t>            </a:t>
            </a:r>
            <a:r>
              <a:rPr lang="pt-BR" sz="1100" dirty="0" err="1"/>
              <a:t>Thread.sleep</a:t>
            </a:r>
            <a:r>
              <a:rPr lang="pt-BR" sz="1100" dirty="0"/>
              <a:t>(2000);</a:t>
            </a:r>
          </a:p>
          <a:p>
            <a:pPr marL="114300" indent="0">
              <a:buNone/>
            </a:pPr>
            <a:r>
              <a:rPr lang="pt-BR" sz="1100" dirty="0"/>
              <a:t>        } catch (</a:t>
            </a:r>
            <a:r>
              <a:rPr lang="pt-BR" sz="1100" dirty="0" err="1"/>
              <a:t>InterruptedException</a:t>
            </a:r>
            <a:r>
              <a:rPr lang="pt-BR" sz="1100" dirty="0"/>
              <a:t> e) {</a:t>
            </a:r>
          </a:p>
          <a:p>
            <a:pPr marL="114300" indent="0">
              <a:buNone/>
            </a:pPr>
            <a:r>
              <a:rPr lang="pt-BR" sz="1100" dirty="0"/>
              <a:t>            </a:t>
            </a:r>
            <a:r>
              <a:rPr lang="pt-BR" sz="1100" dirty="0" err="1"/>
              <a:t>e.printStackTrace</a:t>
            </a:r>
            <a:r>
              <a:rPr lang="pt-BR" sz="1100" dirty="0"/>
              <a:t>();</a:t>
            </a:r>
          </a:p>
          <a:p>
            <a:pPr marL="114300" indent="0">
              <a:buNone/>
            </a:pPr>
            <a:r>
              <a:rPr lang="pt-BR" sz="1100" dirty="0"/>
              <a:t>        }</a:t>
            </a:r>
          </a:p>
          <a:p>
            <a:pPr marL="114300" indent="0">
              <a:buNone/>
            </a:pPr>
            <a:r>
              <a:rPr lang="pt-BR" sz="1100" dirty="0"/>
              <a:t>    }</a:t>
            </a:r>
          </a:p>
          <a:p>
            <a:pPr marL="114300" indent="0">
              <a:buNone/>
            </a:pP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    @</a:t>
            </a:r>
            <a:r>
              <a:rPr lang="pt-BR" sz="1100" dirty="0" err="1"/>
              <a:t>Override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    </a:t>
            </a: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draw</a:t>
            </a:r>
            <a:r>
              <a:rPr lang="pt-BR" sz="1100" dirty="0"/>
              <a:t>(</a:t>
            </a:r>
            <a:r>
              <a:rPr lang="pt-BR" sz="1100" dirty="0" err="1"/>
              <a:t>Graphics</a:t>
            </a:r>
            <a:r>
              <a:rPr lang="pt-BR" sz="1100" dirty="0"/>
              <a:t> r, </a:t>
            </a:r>
            <a:r>
              <a:rPr lang="pt-BR" sz="1100" dirty="0" err="1"/>
              <a:t>int</a:t>
            </a:r>
            <a:r>
              <a:rPr lang="pt-BR" sz="1100" dirty="0"/>
              <a:t> x, </a:t>
            </a:r>
            <a:r>
              <a:rPr lang="pt-BR" sz="1100" dirty="0" err="1"/>
              <a:t>int</a:t>
            </a:r>
            <a:r>
              <a:rPr lang="pt-BR" sz="1100" dirty="0"/>
              <a:t> y, </a:t>
            </a: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width</a:t>
            </a:r>
            <a:r>
              <a:rPr lang="pt-BR" sz="1100" dirty="0"/>
              <a:t>, </a:t>
            </a: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heigth</a:t>
            </a:r>
            <a:r>
              <a:rPr lang="pt-BR" sz="1100" dirty="0"/>
              <a:t> ,Color </a:t>
            </a:r>
            <a:r>
              <a:rPr lang="pt-BR" sz="1100" dirty="0" err="1"/>
              <a:t>color</a:t>
            </a:r>
            <a:r>
              <a:rPr lang="pt-BR" sz="1100" dirty="0"/>
              <a:t>) {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r.setColor</a:t>
            </a:r>
            <a:r>
              <a:rPr lang="pt-BR" sz="1100" dirty="0"/>
              <a:t>(color);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  <a:r>
              <a:rPr lang="pt-BR" sz="1100" dirty="0" err="1"/>
              <a:t>r.drawRect</a:t>
            </a:r>
            <a:r>
              <a:rPr lang="pt-BR" sz="1100" dirty="0"/>
              <a:t>(x, y, </a:t>
            </a:r>
            <a:r>
              <a:rPr lang="pt-BR" sz="1100" dirty="0" err="1"/>
              <a:t>width</a:t>
            </a:r>
            <a:r>
              <a:rPr lang="pt-BR" sz="1100" dirty="0"/>
              <a:t>, </a:t>
            </a:r>
            <a:r>
              <a:rPr lang="pt-BR" sz="1100" dirty="0" err="1"/>
              <a:t>heigth</a:t>
            </a:r>
            <a:r>
              <a:rPr lang="pt-BR" sz="1100" dirty="0"/>
              <a:t>);</a:t>
            </a:r>
          </a:p>
          <a:p>
            <a:pPr marL="114300" indent="0">
              <a:buNone/>
            </a:pPr>
            <a:r>
              <a:rPr lang="pt-BR" sz="1100" dirty="0"/>
              <a:t>                        </a:t>
            </a:r>
          </a:p>
          <a:p>
            <a:pPr marL="114300" indent="0">
              <a:buNone/>
            </a:pPr>
            <a:r>
              <a:rPr lang="pt-BR" sz="1100" dirty="0"/>
              <a:t>    }</a:t>
            </a:r>
          </a:p>
          <a:p>
            <a:pPr marL="114300" indent="0">
              <a:buNone/>
            </a:pPr>
            <a:r>
              <a:rPr lang="pt-BR" sz="1100" dirty="0"/>
              <a:t>        </a:t>
            </a:r>
          </a:p>
          <a:p>
            <a:pPr marL="114300" indent="0">
              <a:buNone/>
            </a:pPr>
            <a:r>
              <a:rPr lang="pt-BR" sz="1100" dirty="0"/>
              <a:t>}</a:t>
            </a:r>
          </a:p>
          <a:p>
            <a:pPr marL="114300" indent="0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2631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Papel:Retângulo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pt-BR" sz="2800" dirty="0" smtClean="0"/>
              <a:t>A classe Retângulo realiza a interface </a:t>
            </a:r>
            <a:r>
              <a:rPr lang="pt-BR" sz="2800" dirty="0" err="1" smtClean="0"/>
              <a:t>Shape</a:t>
            </a:r>
            <a:r>
              <a:rPr lang="pt-BR" sz="2800" dirty="0" smtClean="0"/>
              <a:t> e implementa o método </a:t>
            </a:r>
            <a:r>
              <a:rPr lang="pt-BR" sz="2800" dirty="0" err="1" smtClean="0"/>
              <a:t>draw</a:t>
            </a:r>
            <a:r>
              <a:rPr lang="pt-BR" sz="2800" dirty="0" smtClean="0"/>
              <a:t>.</a:t>
            </a:r>
          </a:p>
          <a:p>
            <a:pPr marL="114300" indent="0">
              <a:buNone/>
            </a:pPr>
            <a:r>
              <a:rPr lang="pt-BR" sz="2800" dirty="0" smtClean="0"/>
              <a:t>O método que desenha o objeto retângulo de acordo com as características do objeto.</a:t>
            </a:r>
          </a:p>
        </p:txBody>
      </p:sp>
    </p:spTree>
    <p:extLst>
      <p:ext uri="{BB962C8B-B14F-4D97-AF65-F5344CB8AC3E}">
        <p14:creationId xmlns:p14="http://schemas.microsoft.com/office/powerpoint/2010/main" val="14650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Papel:FillRetangulo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5672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class</a:t>
            </a:r>
            <a:r>
              <a:rPr lang="pt-BR" sz="1000" dirty="0"/>
              <a:t> </a:t>
            </a:r>
            <a:r>
              <a:rPr lang="pt-BR" sz="1000" dirty="0" err="1"/>
              <a:t>FillRetangulo</a:t>
            </a:r>
            <a:r>
              <a:rPr lang="pt-BR" sz="1000" dirty="0"/>
              <a:t> </a:t>
            </a:r>
            <a:r>
              <a:rPr lang="pt-BR" sz="1000" dirty="0" err="1"/>
              <a:t>implements</a:t>
            </a:r>
            <a:r>
              <a:rPr lang="pt-BR" sz="1000" dirty="0"/>
              <a:t> </a:t>
            </a:r>
            <a:r>
              <a:rPr lang="pt-BR" sz="1000" dirty="0" err="1"/>
              <a:t>Shape</a:t>
            </a:r>
            <a:r>
              <a:rPr lang="pt-BR" sz="1000" dirty="0"/>
              <a:t>{</a:t>
            </a:r>
          </a:p>
          <a:p>
            <a:pPr marL="114300" indent="0">
              <a:buNone/>
            </a:pPr>
            <a:r>
              <a:rPr lang="pt-BR" sz="1000" dirty="0"/>
              <a:t>    </a:t>
            </a:r>
          </a:p>
          <a:p>
            <a:pPr marL="114300" indent="0">
              <a:buNone/>
            </a:pPr>
            <a:endParaRPr lang="pt-BR" sz="1000" dirty="0"/>
          </a:p>
          <a:p>
            <a:pPr marL="114300" indent="0">
              <a:buNone/>
            </a:pPr>
            <a:r>
              <a:rPr lang="pt-BR" sz="1000" dirty="0"/>
              <a:t>    </a:t>
            </a:r>
            <a:r>
              <a:rPr lang="pt-BR" sz="1000" dirty="0" err="1"/>
              <a:t>private</a:t>
            </a:r>
            <a:r>
              <a:rPr lang="pt-BR" sz="1000" dirty="0"/>
              <a:t> </a:t>
            </a:r>
            <a:r>
              <a:rPr lang="pt-BR" sz="1000" dirty="0" err="1"/>
              <a:t>boolean</a:t>
            </a:r>
            <a:r>
              <a:rPr lang="pt-BR" sz="1000" dirty="0"/>
              <a:t> </a:t>
            </a:r>
            <a:r>
              <a:rPr lang="pt-BR" sz="1000" dirty="0" err="1"/>
              <a:t>fill</a:t>
            </a:r>
            <a:r>
              <a:rPr lang="pt-BR" sz="1000" dirty="0"/>
              <a:t>;</a:t>
            </a:r>
          </a:p>
          <a:p>
            <a:pPr marL="114300" indent="0">
              <a:buNone/>
            </a:pPr>
            <a:r>
              <a:rPr lang="pt-BR" sz="1000" dirty="0"/>
              <a:t>    </a:t>
            </a:r>
          </a:p>
          <a:p>
            <a:pPr marL="114300" indent="0">
              <a:buNone/>
            </a:pPr>
            <a:r>
              <a:rPr lang="pt-BR" sz="1000" dirty="0"/>
              <a:t>   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FillRetangulo</a:t>
            </a:r>
            <a:r>
              <a:rPr lang="pt-BR" sz="1000" dirty="0"/>
              <a:t>(</a:t>
            </a:r>
            <a:r>
              <a:rPr lang="pt-BR" sz="1000" dirty="0" err="1"/>
              <a:t>boolean</a:t>
            </a:r>
            <a:r>
              <a:rPr lang="pt-BR" sz="1000" dirty="0"/>
              <a:t> f) {</a:t>
            </a:r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this.fill</a:t>
            </a:r>
            <a:r>
              <a:rPr lang="pt-BR" sz="1000" dirty="0"/>
              <a:t>=f;</a:t>
            </a:r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System.out.println</a:t>
            </a:r>
            <a:r>
              <a:rPr lang="pt-BR" sz="1000" dirty="0"/>
              <a:t>("Criando Objeto Retângulo com preenchimento = "+f);</a:t>
            </a:r>
          </a:p>
          <a:p>
            <a:pPr marL="114300" indent="0">
              <a:buNone/>
            </a:pPr>
            <a:r>
              <a:rPr lang="pt-BR" sz="1000" dirty="0"/>
              <a:t>        //</a:t>
            </a:r>
            <a:r>
              <a:rPr lang="pt-BR" sz="1000" dirty="0" err="1"/>
              <a:t>adding</a:t>
            </a:r>
            <a:r>
              <a:rPr lang="pt-BR" sz="1000" dirty="0"/>
              <a:t> time </a:t>
            </a:r>
            <a:r>
              <a:rPr lang="pt-BR" sz="1000" dirty="0" err="1"/>
              <a:t>delay</a:t>
            </a:r>
            <a:endParaRPr lang="pt-BR" sz="1000" dirty="0"/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try</a:t>
            </a:r>
            <a:r>
              <a:rPr lang="pt-BR" sz="1000" dirty="0"/>
              <a:t> {</a:t>
            </a:r>
          </a:p>
          <a:p>
            <a:pPr marL="114300" indent="0">
              <a:buNone/>
            </a:pPr>
            <a:r>
              <a:rPr lang="pt-BR" sz="1000" dirty="0"/>
              <a:t>            </a:t>
            </a:r>
            <a:r>
              <a:rPr lang="pt-BR" sz="1000" dirty="0" err="1"/>
              <a:t>Thread.sleep</a:t>
            </a:r>
            <a:r>
              <a:rPr lang="pt-BR" sz="1000" dirty="0"/>
              <a:t>(2000);</a:t>
            </a:r>
          </a:p>
          <a:p>
            <a:pPr marL="114300" indent="0">
              <a:buNone/>
            </a:pPr>
            <a:r>
              <a:rPr lang="pt-BR" sz="1000" dirty="0"/>
              <a:t>        } catch (</a:t>
            </a:r>
            <a:r>
              <a:rPr lang="pt-BR" sz="1000" dirty="0" err="1"/>
              <a:t>InterruptedException</a:t>
            </a:r>
            <a:r>
              <a:rPr lang="pt-BR" sz="1000" dirty="0"/>
              <a:t> e) {</a:t>
            </a:r>
          </a:p>
          <a:p>
            <a:pPr marL="114300" indent="0">
              <a:buNone/>
            </a:pPr>
            <a:r>
              <a:rPr lang="pt-BR" sz="1000" dirty="0"/>
              <a:t>            </a:t>
            </a:r>
            <a:r>
              <a:rPr lang="pt-BR" sz="1000" dirty="0" err="1"/>
              <a:t>e.printStackTrace</a:t>
            </a:r>
            <a:r>
              <a:rPr lang="pt-BR" sz="1000" dirty="0"/>
              <a:t>();</a:t>
            </a:r>
          </a:p>
          <a:p>
            <a:pPr marL="114300" indent="0">
              <a:buNone/>
            </a:pPr>
            <a:r>
              <a:rPr lang="pt-BR" sz="1000" dirty="0"/>
              <a:t>        }</a:t>
            </a:r>
          </a:p>
          <a:p>
            <a:pPr marL="114300" indent="0">
              <a:buNone/>
            </a:pPr>
            <a:r>
              <a:rPr lang="pt-BR" sz="1000" dirty="0"/>
              <a:t>    }</a:t>
            </a:r>
          </a:p>
          <a:p>
            <a:pPr marL="114300" indent="0">
              <a:buNone/>
            </a:pPr>
            <a:r>
              <a:rPr lang="pt-BR" sz="1000" dirty="0"/>
              <a:t>    </a:t>
            </a:r>
          </a:p>
          <a:p>
            <a:pPr marL="114300" indent="0">
              <a:buNone/>
            </a:pPr>
            <a:r>
              <a:rPr lang="pt-BR" sz="1000" dirty="0"/>
              <a:t>    </a:t>
            </a:r>
          </a:p>
          <a:p>
            <a:pPr marL="114300" indent="0">
              <a:buNone/>
            </a:pPr>
            <a:r>
              <a:rPr lang="pt-BR" sz="1000" dirty="0"/>
              <a:t>    @</a:t>
            </a:r>
            <a:r>
              <a:rPr lang="pt-BR" sz="1000" dirty="0" err="1"/>
              <a:t>Override</a:t>
            </a:r>
            <a:endParaRPr lang="pt-BR" sz="1000" dirty="0"/>
          </a:p>
          <a:p>
            <a:pPr marL="114300" indent="0">
              <a:buNone/>
            </a:pPr>
            <a:r>
              <a:rPr lang="pt-BR" sz="1000" dirty="0"/>
              <a:t>   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void</a:t>
            </a:r>
            <a:r>
              <a:rPr lang="pt-BR" sz="1000" dirty="0"/>
              <a:t> </a:t>
            </a:r>
            <a:r>
              <a:rPr lang="pt-BR" sz="1000" dirty="0" err="1"/>
              <a:t>draw</a:t>
            </a:r>
            <a:r>
              <a:rPr lang="pt-BR" sz="1000" dirty="0"/>
              <a:t>(</a:t>
            </a:r>
            <a:r>
              <a:rPr lang="pt-BR" sz="1000" dirty="0" err="1"/>
              <a:t>Graphics</a:t>
            </a:r>
            <a:r>
              <a:rPr lang="pt-BR" sz="1000" dirty="0"/>
              <a:t> r, </a:t>
            </a:r>
            <a:r>
              <a:rPr lang="pt-BR" sz="1000" dirty="0" err="1"/>
              <a:t>int</a:t>
            </a:r>
            <a:r>
              <a:rPr lang="pt-BR" sz="1000" dirty="0"/>
              <a:t> x, </a:t>
            </a:r>
            <a:r>
              <a:rPr lang="pt-BR" sz="1000" dirty="0" err="1"/>
              <a:t>int</a:t>
            </a:r>
            <a:r>
              <a:rPr lang="pt-BR" sz="1000" dirty="0"/>
              <a:t> y, </a:t>
            </a:r>
            <a:r>
              <a:rPr lang="pt-BR" sz="1000" dirty="0" err="1"/>
              <a:t>int</a:t>
            </a:r>
            <a:r>
              <a:rPr lang="pt-BR" sz="1000" dirty="0"/>
              <a:t> </a:t>
            </a:r>
            <a:r>
              <a:rPr lang="pt-BR" sz="1000" dirty="0" err="1"/>
              <a:t>width</a:t>
            </a:r>
            <a:r>
              <a:rPr lang="pt-BR" sz="1000" dirty="0"/>
              <a:t>, </a:t>
            </a:r>
            <a:r>
              <a:rPr lang="pt-BR" sz="1000" dirty="0" err="1"/>
              <a:t>int</a:t>
            </a:r>
            <a:r>
              <a:rPr lang="pt-BR" sz="1000" dirty="0"/>
              <a:t> </a:t>
            </a:r>
            <a:r>
              <a:rPr lang="pt-BR" sz="1000" dirty="0" err="1"/>
              <a:t>height</a:t>
            </a:r>
            <a:r>
              <a:rPr lang="pt-BR" sz="1000" dirty="0"/>
              <a:t>, Color </a:t>
            </a:r>
            <a:r>
              <a:rPr lang="pt-BR" sz="1000" dirty="0" err="1"/>
              <a:t>color</a:t>
            </a:r>
            <a:r>
              <a:rPr lang="pt-BR" sz="1000" dirty="0"/>
              <a:t>) {</a:t>
            </a:r>
          </a:p>
          <a:p>
            <a:pPr marL="114300" indent="0">
              <a:buNone/>
            </a:pPr>
            <a:r>
              <a:rPr lang="pt-BR" sz="1000" dirty="0"/>
              <a:t>     </a:t>
            </a:r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r.setColor</a:t>
            </a:r>
            <a:r>
              <a:rPr lang="pt-BR" sz="1000" dirty="0"/>
              <a:t>(color);</a:t>
            </a:r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r.drawRect</a:t>
            </a:r>
            <a:r>
              <a:rPr lang="pt-BR" sz="1000" dirty="0"/>
              <a:t>(x, y, </a:t>
            </a:r>
            <a:r>
              <a:rPr lang="pt-BR" sz="1000" dirty="0" err="1"/>
              <a:t>width</a:t>
            </a:r>
            <a:r>
              <a:rPr lang="pt-BR" sz="1000" dirty="0"/>
              <a:t>, </a:t>
            </a:r>
            <a:r>
              <a:rPr lang="pt-BR" sz="1000" dirty="0" err="1"/>
              <a:t>height</a:t>
            </a:r>
            <a:r>
              <a:rPr lang="pt-BR" sz="1000" dirty="0"/>
              <a:t>);</a:t>
            </a:r>
          </a:p>
          <a:p>
            <a:pPr marL="114300" indent="0">
              <a:buNone/>
            </a:pPr>
            <a:r>
              <a:rPr lang="pt-BR" sz="1000" dirty="0"/>
              <a:t>        </a:t>
            </a:r>
            <a:r>
              <a:rPr lang="pt-BR" sz="1000" dirty="0" err="1"/>
              <a:t>if</a:t>
            </a:r>
            <a:r>
              <a:rPr lang="pt-BR" sz="1000" dirty="0"/>
              <a:t>(</a:t>
            </a:r>
            <a:r>
              <a:rPr lang="pt-BR" sz="1000" dirty="0" err="1"/>
              <a:t>fill</a:t>
            </a:r>
            <a:r>
              <a:rPr lang="pt-BR" sz="1000" dirty="0"/>
              <a:t>){</a:t>
            </a:r>
          </a:p>
          <a:p>
            <a:pPr marL="114300" indent="0">
              <a:buNone/>
            </a:pPr>
            <a:r>
              <a:rPr lang="pt-BR" sz="1000" dirty="0"/>
              <a:t>            </a:t>
            </a:r>
            <a:r>
              <a:rPr lang="pt-BR" sz="1000" dirty="0" err="1"/>
              <a:t>r.fillRect</a:t>
            </a:r>
            <a:r>
              <a:rPr lang="pt-BR" sz="1000" dirty="0"/>
              <a:t>(x, y, </a:t>
            </a:r>
            <a:r>
              <a:rPr lang="pt-BR" sz="1000" dirty="0" err="1"/>
              <a:t>width</a:t>
            </a:r>
            <a:r>
              <a:rPr lang="pt-BR" sz="1000" dirty="0"/>
              <a:t>, </a:t>
            </a:r>
            <a:r>
              <a:rPr lang="pt-BR" sz="1000" dirty="0" err="1"/>
              <a:t>height</a:t>
            </a:r>
            <a:r>
              <a:rPr lang="pt-BR" sz="1000" dirty="0"/>
              <a:t>);</a:t>
            </a:r>
          </a:p>
          <a:p>
            <a:pPr marL="114300" indent="0">
              <a:buNone/>
            </a:pPr>
            <a:r>
              <a:rPr lang="pt-BR" sz="1000" dirty="0"/>
              <a:t>        }</a:t>
            </a:r>
          </a:p>
          <a:p>
            <a:pPr marL="114300" indent="0">
              <a:buNone/>
            </a:pPr>
            <a:r>
              <a:rPr lang="pt-BR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127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Papel:FillRetangulo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3244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pt-BR" sz="2800" dirty="0" smtClean="0"/>
              <a:t>A classe </a:t>
            </a:r>
            <a:r>
              <a:rPr lang="pt-BR" sz="2800" dirty="0" err="1" smtClean="0"/>
              <a:t>FillRetangulo</a:t>
            </a:r>
            <a:r>
              <a:rPr lang="pt-BR" sz="2800" dirty="0" smtClean="0"/>
              <a:t> também implementa a interface </a:t>
            </a:r>
            <a:r>
              <a:rPr lang="pt-BR" sz="2800" dirty="0" err="1" smtClean="0"/>
              <a:t>Shape</a:t>
            </a:r>
            <a:r>
              <a:rPr lang="pt-BR" sz="2800" dirty="0" smtClean="0"/>
              <a:t> , mas diferente da classe retângulo ela possui um atributo que é só dela, um atributo intrínseco.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182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Papel:clienteflyweigth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5672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actionPerformed</a:t>
            </a:r>
            <a:r>
              <a:rPr lang="pt-BR" sz="2000" dirty="0"/>
              <a:t>(</a:t>
            </a:r>
            <a:r>
              <a:rPr lang="pt-BR" sz="2000" dirty="0" err="1"/>
              <a:t>ActionEvent</a:t>
            </a:r>
            <a:r>
              <a:rPr lang="pt-BR" sz="2000" dirty="0"/>
              <a:t> </a:t>
            </a:r>
            <a:r>
              <a:rPr lang="pt-BR" sz="2000" dirty="0" err="1"/>
              <a:t>event</a:t>
            </a:r>
            <a:r>
              <a:rPr lang="pt-BR" sz="2000" dirty="0"/>
              <a:t>) {</a:t>
            </a:r>
          </a:p>
          <a:p>
            <a:pPr marL="114300" indent="0" algn="just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Graphics</a:t>
            </a:r>
            <a:r>
              <a:rPr lang="pt-BR" sz="2000" dirty="0"/>
              <a:t> g = </a:t>
            </a:r>
            <a:r>
              <a:rPr lang="pt-BR" sz="2000" dirty="0" err="1"/>
              <a:t>panel.getGraphics</a:t>
            </a:r>
            <a:r>
              <a:rPr lang="pt-BR" sz="2000" dirty="0"/>
              <a:t>();</a:t>
            </a:r>
          </a:p>
          <a:p>
            <a:pPr marL="114300" indent="0" algn="just">
              <a:buNone/>
            </a:pPr>
            <a:r>
              <a:rPr lang="pt-BR" sz="2000" dirty="0"/>
              <a:t>                for (</a:t>
            </a:r>
            <a:r>
              <a:rPr lang="pt-BR" sz="2000" dirty="0" err="1"/>
              <a:t>int</a:t>
            </a:r>
            <a:r>
              <a:rPr lang="pt-BR" sz="2000" dirty="0"/>
              <a:t> i = 0; i &lt; 100; ++i) {</a:t>
            </a:r>
          </a:p>
          <a:p>
            <a:pPr marL="114300" indent="0" algn="just">
              <a:buNone/>
            </a:pPr>
            <a:r>
              <a:rPr lang="pt-BR" sz="2000" dirty="0"/>
              <a:t>                    </a:t>
            </a:r>
            <a:r>
              <a:rPr lang="pt-BR" sz="2000" dirty="0" err="1"/>
              <a:t>Shape</a:t>
            </a:r>
            <a:r>
              <a:rPr lang="pt-BR" sz="2000" dirty="0"/>
              <a:t> </a:t>
            </a:r>
            <a:r>
              <a:rPr lang="pt-BR" sz="2000" dirty="0" err="1"/>
              <a:t>shape</a:t>
            </a:r>
            <a:r>
              <a:rPr lang="pt-BR" sz="2000" dirty="0"/>
              <a:t> = </a:t>
            </a:r>
            <a:r>
              <a:rPr lang="pt-BR" sz="2000" dirty="0" err="1"/>
              <a:t>ShapeFactory.getShape</a:t>
            </a:r>
            <a:r>
              <a:rPr lang="pt-BR" sz="2000" dirty="0"/>
              <a:t>(</a:t>
            </a:r>
            <a:r>
              <a:rPr lang="pt-BR" sz="2000" dirty="0" err="1"/>
              <a:t>getRandomShape</a:t>
            </a:r>
            <a:r>
              <a:rPr lang="pt-BR" sz="2000" dirty="0"/>
              <a:t>());</a:t>
            </a:r>
          </a:p>
          <a:p>
            <a:pPr marL="114300" indent="0" algn="just">
              <a:buNone/>
            </a:pPr>
            <a:r>
              <a:rPr lang="pt-BR" sz="2000" dirty="0"/>
              <a:t>                    </a:t>
            </a:r>
            <a:r>
              <a:rPr lang="pt-BR" sz="2000" dirty="0" err="1"/>
              <a:t>shape.draw</a:t>
            </a:r>
            <a:r>
              <a:rPr lang="pt-BR" sz="2000" dirty="0"/>
              <a:t>(g, </a:t>
            </a:r>
            <a:r>
              <a:rPr lang="pt-BR" sz="2000" dirty="0" err="1"/>
              <a:t>getRandomX</a:t>
            </a:r>
            <a:r>
              <a:rPr lang="pt-BR" sz="2000" dirty="0"/>
              <a:t>(), </a:t>
            </a:r>
            <a:r>
              <a:rPr lang="pt-BR" sz="2000" dirty="0" err="1"/>
              <a:t>getRandomY</a:t>
            </a:r>
            <a:r>
              <a:rPr lang="pt-BR" sz="2000" dirty="0"/>
              <a:t>(), </a:t>
            </a:r>
            <a:r>
              <a:rPr lang="pt-BR" sz="2000" dirty="0" err="1"/>
              <a:t>getRandomWidth</a:t>
            </a:r>
            <a:r>
              <a:rPr lang="pt-BR" sz="2000" dirty="0"/>
              <a:t>(),</a:t>
            </a:r>
          </a:p>
          <a:p>
            <a:pPr marL="114300" indent="0" algn="just">
              <a:buNone/>
            </a:pPr>
            <a:r>
              <a:rPr lang="pt-BR" sz="2000" dirty="0"/>
              <a:t>                            </a:t>
            </a:r>
            <a:r>
              <a:rPr lang="pt-BR" sz="2000" dirty="0" err="1"/>
              <a:t>getRandomHeight</a:t>
            </a:r>
            <a:r>
              <a:rPr lang="pt-BR" sz="2000" dirty="0"/>
              <a:t>(), </a:t>
            </a:r>
            <a:r>
              <a:rPr lang="pt-BR" sz="2000" dirty="0" err="1"/>
              <a:t>getRandomColor</a:t>
            </a:r>
            <a:r>
              <a:rPr lang="pt-BR" sz="2000" dirty="0"/>
              <a:t>());</a:t>
            </a:r>
          </a:p>
          <a:p>
            <a:pPr marL="114300" indent="0" algn="just">
              <a:buNone/>
            </a:pPr>
            <a:r>
              <a:rPr lang="pt-BR" sz="2000" dirty="0"/>
              <a:t>                }</a:t>
            </a:r>
          </a:p>
          <a:p>
            <a:pPr marL="114300" indent="0" algn="just">
              <a:buNone/>
            </a:pPr>
            <a:r>
              <a:rPr lang="pt-BR" sz="2000" dirty="0"/>
              <a:t>            </a:t>
            </a:r>
            <a:r>
              <a:rPr lang="pt-BR" sz="2000" dirty="0" smtClean="0"/>
              <a:t>}</a:t>
            </a:r>
          </a:p>
          <a:p>
            <a:pPr marL="114300" indent="0" algn="just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47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Papel:clienteflyweigth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48472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pt-BR" sz="2800" dirty="0" smtClean="0"/>
              <a:t>A classe cliente vai solicitar a fábrica( </a:t>
            </a:r>
            <a:r>
              <a:rPr lang="pt-BR" sz="2800" dirty="0" err="1" smtClean="0"/>
              <a:t>ShapeFactory</a:t>
            </a:r>
            <a:r>
              <a:rPr lang="pt-BR" sz="2800" dirty="0" smtClean="0"/>
              <a:t>) objetos do tipo </a:t>
            </a:r>
            <a:r>
              <a:rPr lang="pt-BR" sz="2800" dirty="0" err="1" smtClean="0"/>
              <a:t>Shape</a:t>
            </a:r>
            <a:r>
              <a:rPr lang="pt-BR" sz="2800" dirty="0" smtClean="0"/>
              <a:t> e instancia-los.</a:t>
            </a:r>
          </a:p>
          <a:p>
            <a:pPr marL="114300" indent="0" algn="just">
              <a:buNone/>
            </a:pPr>
            <a:r>
              <a:rPr lang="pt-BR" sz="2800" dirty="0" smtClean="0"/>
              <a:t>A classe também é composto por um botão que ao ser clicado gera os objetos da </a:t>
            </a:r>
            <a:r>
              <a:rPr lang="pt-BR" sz="2800" dirty="0" err="1" smtClean="0"/>
              <a:t>ShapeFactory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70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positivos e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 smtClean="0"/>
              <a:t>POSITIVOS:</a:t>
            </a:r>
          </a:p>
          <a:p>
            <a:r>
              <a:rPr lang="pt-BR" dirty="0" smtClean="0"/>
              <a:t>Compartilhamento de memória;</a:t>
            </a:r>
          </a:p>
          <a:p>
            <a:r>
              <a:rPr lang="pt-BR" dirty="0" smtClean="0"/>
              <a:t>Menor custo dos recursos alocados;</a:t>
            </a:r>
          </a:p>
          <a:p>
            <a:r>
              <a:rPr lang="pt-BR" dirty="0" smtClean="0"/>
              <a:t>Redução no tempo de execução e consumo de memória.</a:t>
            </a:r>
          </a:p>
          <a:p>
            <a:pPr marL="114300" indent="0">
              <a:buNone/>
            </a:pPr>
            <a:endParaRPr lang="pt-BR" dirty="0"/>
          </a:p>
          <a:p>
            <a:pPr marL="114300" indent="0" algn="ctr">
              <a:buNone/>
            </a:pPr>
            <a:r>
              <a:rPr lang="pt-BR" dirty="0" smtClean="0"/>
              <a:t>NEGATIVOS:</a:t>
            </a:r>
          </a:p>
          <a:p>
            <a:r>
              <a:rPr lang="pt-BR" dirty="0" smtClean="0"/>
              <a:t>Alta complexidade;</a:t>
            </a:r>
          </a:p>
          <a:p>
            <a:r>
              <a:rPr lang="pt-BR" dirty="0" smtClean="0"/>
              <a:t>Um grande número de objetos compartilhados tem-se um comércio entre a memória e o tempo;</a:t>
            </a:r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dirty="0" smtClean="0"/>
              <a:t>Faculdade de </a:t>
            </a:r>
            <a:r>
              <a:rPr lang="pt-BR" sz="1800" dirty="0" err="1" smtClean="0"/>
              <a:t>tecnologiA</a:t>
            </a:r>
            <a:r>
              <a:rPr lang="pt-BR" sz="1800" dirty="0" smtClean="0"/>
              <a:t> </a:t>
            </a:r>
            <a:r>
              <a:rPr lang="pt-BR" sz="1800" dirty="0" err="1" smtClean="0"/>
              <a:t>senai</a:t>
            </a:r>
            <a:r>
              <a:rPr lang="pt-BR" sz="1800" dirty="0" smtClean="0"/>
              <a:t> </a:t>
            </a:r>
            <a:r>
              <a:rPr lang="pt-BR" sz="1800" dirty="0" err="1" smtClean="0"/>
              <a:t>cimatec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docente: Eduardo </a:t>
            </a:r>
            <a:r>
              <a:rPr lang="pt-BR" sz="1800" dirty="0" err="1" smtClean="0"/>
              <a:t>jorge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disciplina: arquitetura de software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Juliana Campos </a:t>
            </a:r>
            <a:endParaRPr lang="pt-BR" dirty="0"/>
          </a:p>
          <a:p>
            <a:pPr marL="114300" indent="0">
              <a:buNone/>
            </a:pPr>
            <a:r>
              <a:rPr lang="pt-BR" dirty="0" smtClean="0"/>
              <a:t>Regina Pereira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8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 </a:t>
            </a:r>
            <a:r>
              <a:rPr lang="pt-BR" sz="4400" dirty="0" err="1" smtClean="0"/>
              <a:t>Factory</a:t>
            </a:r>
            <a:r>
              <a:rPr lang="pt-BR" sz="4400" dirty="0" smtClean="0"/>
              <a:t>;</a:t>
            </a:r>
          </a:p>
          <a:p>
            <a:r>
              <a:rPr lang="pt-BR" sz="4400" dirty="0" smtClean="0"/>
              <a:t> </a:t>
            </a:r>
            <a:r>
              <a:rPr lang="pt-BR" sz="4400" dirty="0" err="1" smtClean="0"/>
              <a:t>Singleton</a:t>
            </a:r>
            <a:r>
              <a:rPr lang="pt-BR" sz="4400" dirty="0" smtClean="0"/>
              <a:t>;</a:t>
            </a:r>
          </a:p>
          <a:p>
            <a:r>
              <a:rPr lang="pt-BR" sz="4400" dirty="0"/>
              <a:t> </a:t>
            </a:r>
            <a:r>
              <a:rPr lang="pt-BR" sz="4400" dirty="0" err="1" smtClean="0"/>
              <a:t>Facade</a:t>
            </a:r>
            <a:r>
              <a:rPr lang="pt-BR" sz="4400" dirty="0" smtClean="0"/>
              <a:t>;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732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Interface </a:t>
            </a:r>
            <a:r>
              <a:rPr lang="pt-BR" sz="3600" dirty="0" err="1" smtClean="0"/>
              <a:t>Shape</a:t>
            </a:r>
            <a:r>
              <a:rPr lang="pt-BR" sz="3600" dirty="0" smtClean="0"/>
              <a:t>;</a:t>
            </a:r>
          </a:p>
          <a:p>
            <a:r>
              <a:rPr lang="pt-BR" sz="3600" dirty="0" err="1" smtClean="0"/>
              <a:t>Class</a:t>
            </a:r>
            <a:r>
              <a:rPr lang="pt-BR" sz="3600" dirty="0" smtClean="0"/>
              <a:t> </a:t>
            </a:r>
            <a:r>
              <a:rPr lang="pt-BR" sz="3600" dirty="0" err="1" smtClean="0"/>
              <a:t>Line</a:t>
            </a:r>
            <a:r>
              <a:rPr lang="pt-BR" sz="3600" dirty="0" smtClean="0"/>
              <a:t>;</a:t>
            </a:r>
          </a:p>
          <a:p>
            <a:r>
              <a:rPr lang="pt-BR" sz="3600" dirty="0" err="1" smtClean="0"/>
              <a:t>Class</a:t>
            </a:r>
            <a:r>
              <a:rPr lang="pt-BR" sz="3600" dirty="0" smtClean="0"/>
              <a:t> Oval;</a:t>
            </a:r>
          </a:p>
          <a:p>
            <a:r>
              <a:rPr lang="pt-BR" sz="3600" dirty="0" err="1" smtClean="0"/>
              <a:t>Class</a:t>
            </a:r>
            <a:r>
              <a:rPr lang="pt-BR" sz="3600" dirty="0" smtClean="0"/>
              <a:t> </a:t>
            </a:r>
            <a:r>
              <a:rPr lang="pt-BR" sz="3600" dirty="0" err="1" smtClean="0"/>
              <a:t>Shape</a:t>
            </a:r>
            <a:r>
              <a:rPr lang="pt-BR" sz="3600" dirty="0" smtClean="0"/>
              <a:t> </a:t>
            </a:r>
            <a:r>
              <a:rPr lang="pt-BR" sz="3600" dirty="0" err="1" smtClean="0"/>
              <a:t>Factory</a:t>
            </a:r>
            <a:r>
              <a:rPr lang="pt-B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4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http://brizeno.wordpress.com/2011/11/13/mao-na-massa-flyweight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www.journaldev.com/1562/flyweight-pattern-in-java-example-tutorial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www.tutorialspoint.com/design_pattern/flyweight_pattern.htm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9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 smtClean="0"/>
              <a:t>Objetivos</a:t>
            </a:r>
          </a:p>
          <a:p>
            <a:r>
              <a:rPr lang="pt-BR" sz="3200" dirty="0" smtClean="0"/>
              <a:t>Papeis</a:t>
            </a:r>
          </a:p>
          <a:p>
            <a:r>
              <a:rPr lang="pt-BR" sz="3200" dirty="0" smtClean="0"/>
              <a:t> YUML</a:t>
            </a:r>
          </a:p>
          <a:p>
            <a:r>
              <a:rPr lang="pt-BR" sz="3200" dirty="0" smtClean="0"/>
              <a:t>Impactos </a:t>
            </a:r>
            <a:r>
              <a:rPr lang="pt-BR" sz="3200" dirty="0"/>
              <a:t>positivos e negativos do </a:t>
            </a:r>
            <a:r>
              <a:rPr lang="pt-BR" sz="3200" dirty="0" smtClean="0"/>
              <a:t>padrão e</a:t>
            </a:r>
          </a:p>
          <a:p>
            <a:r>
              <a:rPr lang="pt-BR" sz="3200" dirty="0" smtClean="0"/>
              <a:t>Padrões relacionados</a:t>
            </a:r>
          </a:p>
          <a:p>
            <a:r>
              <a:rPr lang="pt-BR" sz="3200" dirty="0" smtClean="0"/>
              <a:t>Exercícios</a:t>
            </a:r>
          </a:p>
          <a:p>
            <a:r>
              <a:rPr lang="pt-BR" sz="3200" dirty="0" smtClean="0"/>
              <a:t>Referências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9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padrão de projeto </a:t>
            </a:r>
            <a:r>
              <a:rPr lang="pt-BR" dirty="0" err="1" smtClean="0"/>
              <a:t>Flyweight</a:t>
            </a:r>
            <a:r>
              <a:rPr lang="pt-BR" dirty="0" smtClean="0"/>
              <a:t>  está classificado como um padrão estrutural , e tem como objetivo proporcionar </a:t>
            </a:r>
            <a:r>
              <a:rPr lang="pt-BR" dirty="0"/>
              <a:t>o uso compartilhado de grande quantidade de objetos de granularidade fina de forma eficiente</a:t>
            </a:r>
            <a:r>
              <a:rPr lang="pt-BR" dirty="0" smtClean="0"/>
              <a:t>.</a:t>
            </a:r>
          </a:p>
          <a:p>
            <a:pPr marL="114300" indent="0" algn="just">
              <a:buNone/>
            </a:pPr>
            <a:endParaRPr lang="pt-BR" dirty="0"/>
          </a:p>
          <a:p>
            <a:pPr algn="just"/>
            <a:r>
              <a:rPr lang="pt-BR" dirty="0" err="1" smtClean="0"/>
              <a:t>Flyweight</a:t>
            </a:r>
            <a:r>
              <a:rPr lang="pt-BR" dirty="0" smtClean="0"/>
              <a:t> </a:t>
            </a:r>
            <a:r>
              <a:rPr lang="pt-BR" dirty="0"/>
              <a:t>é um padrão de projeto de software apropriado </a:t>
            </a:r>
            <a:r>
              <a:rPr lang="pt-BR" dirty="0" smtClean="0"/>
              <a:t>quando vários </a:t>
            </a:r>
            <a:r>
              <a:rPr lang="pt-BR" dirty="0"/>
              <a:t>objetos devem ser </a:t>
            </a:r>
            <a:r>
              <a:rPr lang="pt-BR" dirty="0" smtClean="0"/>
              <a:t>manipulados.</a:t>
            </a:r>
          </a:p>
        </p:txBody>
      </p:sp>
    </p:spTree>
    <p:extLst>
      <p:ext uri="{BB962C8B-B14F-4D97-AF65-F5344CB8AC3E}">
        <p14:creationId xmlns:p14="http://schemas.microsoft.com/office/powerpoint/2010/main" val="11714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pt-BR" dirty="0" smtClean="0"/>
              <a:t>Reduzir o grande número de objetos criados e manipulados com características em comum;  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smtClean="0"/>
              <a:t>Exemplo de Aplicabilidade: muito usado em jogos, para replicar objetos com as mesmas características.</a:t>
            </a:r>
          </a:p>
          <a:p>
            <a:r>
              <a:rPr lang="pt-BR" dirty="0">
                <a:hlinkClick r:id="rId2"/>
              </a:rPr>
              <a:t>Jogo </a:t>
            </a:r>
            <a:r>
              <a:rPr lang="pt-BR" dirty="0" err="1">
                <a:hlinkClick r:id="rId2"/>
              </a:rPr>
              <a:t>Zelda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Hyrule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Warriors</a:t>
            </a: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0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Flyweight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52600"/>
            <a:ext cx="8208912" cy="4373563"/>
          </a:xfrm>
        </p:spPr>
        <p:txBody>
          <a:bodyPr/>
          <a:lstStyle/>
          <a:p>
            <a:pPr lvl="1" algn="just"/>
            <a:r>
              <a:rPr lang="pt-BR" altLang="pt-BR" dirty="0"/>
              <a:t>O </a:t>
            </a:r>
            <a:r>
              <a:rPr lang="pt-BR" altLang="pt-BR" dirty="0" err="1" smtClean="0"/>
              <a:t>Flyweight</a:t>
            </a:r>
            <a:r>
              <a:rPr lang="pt-BR" altLang="pt-BR" dirty="0" smtClean="0"/>
              <a:t> tem o propósito de fatorar </a:t>
            </a:r>
            <a:r>
              <a:rPr lang="pt-BR" altLang="pt-BR" dirty="0"/>
              <a:t>as informações comuns </a:t>
            </a:r>
            <a:r>
              <a:rPr lang="pt-BR" altLang="pt-BR" dirty="0" smtClean="0"/>
              <a:t>aos vários objetos. </a:t>
            </a:r>
            <a:endParaRPr lang="pt-BR" altLang="pt-BR" dirty="0"/>
          </a:p>
          <a:p>
            <a:pPr lvl="1" algn="just">
              <a:buFontTx/>
              <a:buNone/>
            </a:pPr>
            <a:endParaRPr lang="pt-BR" altLang="pt-BR" dirty="0"/>
          </a:p>
          <a:p>
            <a:pPr lvl="2" algn="just"/>
            <a:r>
              <a:rPr lang="pt-BR" dirty="0" smtClean="0"/>
              <a:t>Estado </a:t>
            </a:r>
            <a:r>
              <a:rPr lang="pt-BR" dirty="0"/>
              <a:t>intrínseco é armazenado no </a:t>
            </a:r>
            <a:r>
              <a:rPr lang="pt-BR" dirty="0" smtClean="0"/>
              <a:t>contrapeso, ela </a:t>
            </a:r>
            <a:r>
              <a:rPr lang="pt-BR" dirty="0"/>
              <a:t>consiste de informações que é independente do contexto do peso mosca, tornando assim compartilhável</a:t>
            </a:r>
            <a:r>
              <a:rPr lang="pt-BR" dirty="0" smtClean="0"/>
              <a:t>. </a:t>
            </a:r>
            <a:r>
              <a:rPr lang="pt-BR" altLang="pt-BR" dirty="0" smtClean="0"/>
              <a:t>Essas </a:t>
            </a:r>
            <a:r>
              <a:rPr lang="pt-BR" altLang="pt-BR" dirty="0"/>
              <a:t>informações são armazenadas no </a:t>
            </a:r>
            <a:r>
              <a:rPr lang="pt-BR" altLang="pt-BR" dirty="0" err="1"/>
              <a:t>flyweight</a:t>
            </a:r>
            <a:r>
              <a:rPr lang="pt-BR" altLang="pt-BR" dirty="0"/>
              <a:t>.</a:t>
            </a:r>
          </a:p>
          <a:p>
            <a:pPr lvl="2" algn="just">
              <a:buFontTx/>
              <a:buNone/>
            </a:pPr>
            <a:endParaRPr lang="pt-BR" altLang="pt-BR" dirty="0"/>
          </a:p>
          <a:p>
            <a:pPr lvl="2" algn="just"/>
            <a:r>
              <a:rPr lang="pt-BR" altLang="pt-BR" dirty="0"/>
              <a:t>Extrínseco: depende e varia com o contexto, não podendo, por isso, ser compartilhado. Tal estado é armazenado no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4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YUML – Diagrama de Classe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87624" y="1844824"/>
            <a:ext cx="6264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[&lt;&lt;</a:t>
            </a:r>
            <a:r>
              <a:rPr lang="en-US" sz="2800" dirty="0"/>
              <a:t>Shape&gt;&gt;]^-.-[</a:t>
            </a:r>
            <a:r>
              <a:rPr lang="en-US" sz="2800" dirty="0" err="1"/>
              <a:t>FillRetangulo</a:t>
            </a:r>
            <a:r>
              <a:rPr lang="en-US" sz="2800" dirty="0"/>
              <a:t>] &gt;</a:t>
            </a:r>
          </a:p>
          <a:p>
            <a:r>
              <a:rPr lang="en-US" sz="2800" dirty="0"/>
              <a:t>[&lt;&lt;Shape&gt;&gt;]^-.-[</a:t>
            </a:r>
            <a:r>
              <a:rPr lang="en-US" sz="2800" dirty="0" err="1"/>
              <a:t>Retangulo</a:t>
            </a:r>
            <a:r>
              <a:rPr lang="en-US" sz="2800" dirty="0"/>
              <a:t>] &gt;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ShapeFactory</a:t>
            </a:r>
            <a:r>
              <a:rPr lang="en-US" sz="2800" dirty="0"/>
              <a:t>]&lt;&gt;-&gt;[&lt;&lt;Shape&gt;&gt;]</a:t>
            </a:r>
          </a:p>
          <a:p>
            <a:r>
              <a:rPr lang="en-US" sz="2800" dirty="0"/>
              <a:t>[Client]-&gt;[</a:t>
            </a:r>
            <a:r>
              <a:rPr lang="en-US" sz="2800" dirty="0" err="1"/>
              <a:t>ShapeFactory</a:t>
            </a:r>
            <a:r>
              <a:rPr lang="en-US" sz="2800" dirty="0"/>
              <a:t>]</a:t>
            </a:r>
          </a:p>
          <a:p>
            <a:r>
              <a:rPr lang="en-US" sz="2800" dirty="0"/>
              <a:t>[Client]-&gt;[</a:t>
            </a:r>
            <a:r>
              <a:rPr lang="en-US" sz="2800" dirty="0" err="1"/>
              <a:t>FillRetangulo</a:t>
            </a:r>
            <a:r>
              <a:rPr lang="en-US" sz="2800" dirty="0"/>
              <a:t>]</a:t>
            </a:r>
          </a:p>
          <a:p>
            <a:r>
              <a:rPr lang="en-US" sz="2800" dirty="0"/>
              <a:t>[Client]-&gt;[</a:t>
            </a:r>
            <a:r>
              <a:rPr lang="en-US" sz="2800" dirty="0" err="1"/>
              <a:t>Retangulo</a:t>
            </a:r>
            <a:r>
              <a:rPr lang="en-US" sz="2800" dirty="0"/>
              <a:t>]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445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YUML – Diagrama de Classe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328592" cy="4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Shape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ShapeFactory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Retangulo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FillRetangulo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ClientFlyweigth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7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rmacêutico">
  <a:themeElements>
    <a:clrScheme name="Farmacêutic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Farmacêutic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rmacêut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2024</TotalTime>
  <Words>902</Words>
  <Application>Microsoft Office PowerPoint</Application>
  <PresentationFormat>Apresentação na tela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Farmacêutico</vt:lpstr>
      <vt:lpstr>Design patterns</vt:lpstr>
      <vt:lpstr>Faculdade de tecnologiA senai cimatec docente: Eduardo jorge disciplina: arquitetura de software</vt:lpstr>
      <vt:lpstr>sumário</vt:lpstr>
      <vt:lpstr>Objetivo:</vt:lpstr>
      <vt:lpstr>Motivação</vt:lpstr>
      <vt:lpstr>Flyweight</vt:lpstr>
      <vt:lpstr>YUML – Diagrama de Classe</vt:lpstr>
      <vt:lpstr>YUML – Diagrama de Classe</vt:lpstr>
      <vt:lpstr>Papéis:</vt:lpstr>
      <vt:lpstr>Papel:  shape</vt:lpstr>
      <vt:lpstr>Papel:  ShapeFactory</vt:lpstr>
      <vt:lpstr>Papel:  ShapeFactory</vt:lpstr>
      <vt:lpstr>Papel: RetÂngulo</vt:lpstr>
      <vt:lpstr>Papel:Retângulo</vt:lpstr>
      <vt:lpstr>Papel:FillRetangulo</vt:lpstr>
      <vt:lpstr>Papel:FillRetangulo</vt:lpstr>
      <vt:lpstr>Papel:clienteflyweigth</vt:lpstr>
      <vt:lpstr>Papel:clienteflyweigth</vt:lpstr>
      <vt:lpstr>Impactos positivos e negativos</vt:lpstr>
      <vt:lpstr>Padrões relacionados:</vt:lpstr>
      <vt:lpstr>exercícios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Regina Biode</dc:creator>
  <cp:lastModifiedBy>Regina Biode</cp:lastModifiedBy>
  <cp:revision>30</cp:revision>
  <dcterms:created xsi:type="dcterms:W3CDTF">2014-10-28T16:57:07Z</dcterms:created>
  <dcterms:modified xsi:type="dcterms:W3CDTF">2014-12-07T22:06:02Z</dcterms:modified>
</cp:coreProperties>
</file>