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63" r:id="rId10"/>
    <p:sldId id="281" r:id="rId11"/>
    <p:sldId id="282" r:id="rId12"/>
    <p:sldId id="283" r:id="rId13"/>
    <p:sldId id="279" r:id="rId14"/>
    <p:sldId id="285" r:id="rId15"/>
    <p:sldId id="286" r:id="rId16"/>
    <p:sldId id="288" r:id="rId17"/>
    <p:sldId id="287" r:id="rId18"/>
    <p:sldId id="264" r:id="rId19"/>
    <p:sldId id="277" r:id="rId20"/>
    <p:sldId id="276" r:id="rId21"/>
    <p:sldId id="278" r:id="rId22"/>
    <p:sldId id="284" r:id="rId23"/>
    <p:sldId id="280" r:id="rId24"/>
    <p:sldId id="265" r:id="rId25"/>
    <p:sldId id="259" r:id="rId26"/>
    <p:sldId id="260" r:id="rId27"/>
    <p:sldId id="261" r:id="rId28"/>
    <p:sldId id="262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668-5AEC-0B11-8D6B-E40BF3B74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EC338-8C30-6E48-B26F-89C7674B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BCBB-E904-6E0C-B955-BEE1A306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7F01-6AD7-82A4-E4C3-C3B79A3E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D97C-3F88-AD76-9D4B-D5C0744D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4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3248-0491-F55A-D87C-D914AE93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BC0A5-839E-F42D-68D3-91655A0DD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9AFE-918D-70D3-7A25-7279581A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BFD9-918A-B253-8280-C8C1762B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C650-C245-D8C4-C9D8-FA2CE5B0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1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615A-1644-7632-3BED-BA8011691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A2DC9-4625-4C7F-1B85-9827F4985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0D80-2739-6333-23FE-E3C55DB9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88A8-4A73-7A84-8581-053AAC2F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1C3A-CBDE-F2FF-1190-B5A12534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2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FF57-52CA-0448-0248-A37C3863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9CD2-47A7-1163-DB06-75833808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7826-234E-BECD-A749-A14E975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FCEF-060C-FCB8-F4AD-273B674E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3757-51C4-E1F6-586B-12F40248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E90E-7457-EB0B-2EC9-D78221D3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261C1-D6B9-9EFF-C05E-72D7F95B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25F1-3FB4-94B0-BB78-9D6B2CE0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1BC1-ABF2-599B-1A34-CB8E377E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DB6E-9B86-C6FB-1B5E-41FD7129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9BE-AE79-7037-5E55-62280E2E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ADED-8FF4-5895-AF44-4EDCD1C7B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98E3E-915F-7F02-BACE-26E959239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49180-6D1C-906C-D753-BF7AE907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C4F02-CE6F-05D3-2C23-823413B5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24AF-F4C7-85FD-7BB7-AB07D461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F7E9-31E7-FC38-F043-83F2436A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E697-1DA4-B473-108E-C08964F5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BEFC0-8359-D68C-37F9-4FBBF5F7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FFC42-B04A-6D75-ADAF-69431320D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6E3E9-E274-FA4C-D46F-6E0432D77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0690A-7595-35C6-5942-696BD9BD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D60C4-FF67-F9F6-2788-0088FB10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1A802-1F1E-62B2-6CDC-E03C311C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4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463D-4EEA-6E33-45E4-F444A85B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63FFB-2E0C-3FA2-85DA-85D7FB02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1C70E-18FB-85D0-EAF0-FEEACF88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4053B-90E8-BA10-A46F-1A55FED6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32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F0E89-A90C-E649-30CF-DE4DEBB6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FA3F0-6D90-2B21-A90B-D0181B07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712C-7F36-2FAC-4FD1-A6DC5E1A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5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C877-73EA-61EA-7DC7-56BCEE39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4B65-445B-471E-98C7-8590D8B4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B370C-FA84-B261-1075-4FA0B5F7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77577-5E21-BB79-74D8-36A0FE2F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7D273-1DF3-9A77-3A5D-066747CD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75452-0CDC-C67F-FCDE-29902ACF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B3EC-C555-7F7A-3E7F-5F63699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9EF7F-02DD-6F38-6F29-C6DBABC03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9B16-5F18-F05E-5E75-27600CF7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1150-0120-9719-6489-88C0FAC4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292A5-FFD6-BFBF-999D-353E3C8B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6BDBA-58BF-2E21-D8AF-75A6E534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4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6209C-081A-53DE-A6B8-67E61CC0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EA472-E996-30D6-48F5-BC5F72AD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858B2-7562-44F3-12A5-5380ECF49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C1B4-D293-4164-A443-EB8002BEE2BE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9DED-3F03-3685-6C9B-F07D446B2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7417-7285-0B5E-9D2B-44B527853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C422-CD80-4826-9DC1-6390C7912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3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9154-F0C8-DC1E-9CFF-A233D67D4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H" b="1" dirty="0"/>
              <a:t>COVID-19 ANALYSIS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2AB00-31ED-3081-D822-95F04D2F0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H" b="1" dirty="0"/>
              <a:t>BY REGINA EDITH ARTHUR </a:t>
            </a:r>
          </a:p>
          <a:p>
            <a:r>
              <a:rPr lang="en-GH" dirty="0"/>
              <a:t>ADVANCED DATA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58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E968B-5760-5222-BF13-5361B90A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6778-FAEC-B746-BC71-4F8A1C3A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GH" b="1" dirty="0"/>
              <a:t>PIPELINE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D117-3E01-03C6-2CB7-030146F5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GH" dirty="0"/>
              <a:t>Secondary Data Collection</a:t>
            </a:r>
          </a:p>
          <a:p>
            <a:pPr>
              <a:lnSpc>
                <a:spcPct val="250000"/>
              </a:lnSpc>
            </a:pPr>
            <a:r>
              <a:rPr lang="en-US" dirty="0"/>
              <a:t>Data Cleaning and EDA</a:t>
            </a:r>
          </a:p>
          <a:p>
            <a:pPr>
              <a:lnSpc>
                <a:spcPct val="250000"/>
              </a:lnSpc>
            </a:pPr>
            <a:r>
              <a:rPr lang="en-US" dirty="0"/>
              <a:t>Graphical Models Implementation</a:t>
            </a:r>
          </a:p>
          <a:p>
            <a:pPr>
              <a:lnSpc>
                <a:spcPct val="250000"/>
              </a:lnSpc>
            </a:pPr>
            <a:r>
              <a:rPr lang="en-GB" dirty="0"/>
              <a:t>Key Findings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02660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415E9-DAC3-A11F-8966-D811FEC84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59DB-A6EF-9604-3F80-1E7DE748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904875"/>
          </a:xfrm>
        </p:spPr>
        <p:txBody>
          <a:bodyPr/>
          <a:lstStyle/>
          <a:p>
            <a:r>
              <a:rPr lang="en-GH" b="1" dirty="0"/>
              <a:t>Secondary Data Collection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CDDE8-AB4B-99BA-BE55-98F2D5FA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7625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Data Source: WHO, ECDC, Johns Hopkins CSSE(Link: </a:t>
            </a:r>
            <a:r>
              <a:rPr lang="en-GB" dirty="0" err="1"/>
              <a:t>DataHub</a:t>
            </a:r>
            <a:r>
              <a:rPr lang="en-GB" dirty="0"/>
              <a:t> COVID-19 Dataset)</a:t>
            </a:r>
          </a:p>
          <a:p>
            <a:pPr>
              <a:lnSpc>
                <a:spcPct val="150000"/>
              </a:lnSpc>
            </a:pPr>
            <a:r>
              <a:rPr lang="en-GB" dirty="0"/>
              <a:t>Key Variables: Confirmed cases, Deaths, Recovered cases</a:t>
            </a:r>
          </a:p>
          <a:p>
            <a:pPr>
              <a:lnSpc>
                <a:spcPct val="150000"/>
              </a:lnSpc>
            </a:pPr>
            <a:r>
              <a:rPr lang="en-GB" dirty="0"/>
              <a:t>Format: Clean, normalized, country-level time series (CSV)</a:t>
            </a:r>
          </a:p>
          <a:p>
            <a:pPr>
              <a:lnSpc>
                <a:spcPct val="150000"/>
              </a:lnSpc>
            </a:pPr>
            <a:r>
              <a:rPr lang="en-GB" dirty="0"/>
              <a:t>Why This Dataset? Reputable source, High inter-variable dependency, Well-suited for both Bayesian Networks (directed) &amp; MRFs (undirected)</a:t>
            </a:r>
          </a:p>
        </p:txBody>
      </p:sp>
    </p:spTree>
    <p:extLst>
      <p:ext uri="{BB962C8B-B14F-4D97-AF65-F5344CB8AC3E}">
        <p14:creationId xmlns:p14="http://schemas.microsoft.com/office/powerpoint/2010/main" val="138656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07EB4-D269-8CFC-4E31-143688A1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E30D-CF56-E6B6-D491-AB7EC26B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GB" b="1" dirty="0"/>
              <a:t>Data Cleaning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FDEF-D2D3-3191-02DF-B9343331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19200"/>
            <a:ext cx="10617200" cy="52736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Removed rows with NA values in key columns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Performed descriptive statistics to understand distributions</a:t>
            </a:r>
          </a:p>
          <a:p>
            <a:pPr>
              <a:lnSpc>
                <a:spcPct val="150000"/>
              </a:lnSpc>
            </a:pPr>
            <a:r>
              <a:rPr lang="en-US" dirty="0"/>
              <a:t>Correlation Insights: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Confirmed–Deaths: Strong (0.92)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Confirmed–Recovered: Moderate (0.28–0.32)</a:t>
            </a:r>
          </a:p>
        </p:txBody>
      </p:sp>
    </p:spTree>
    <p:extLst>
      <p:ext uri="{BB962C8B-B14F-4D97-AF65-F5344CB8AC3E}">
        <p14:creationId xmlns:p14="http://schemas.microsoft.com/office/powerpoint/2010/main" val="268625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86D64-1D3F-4C65-FA2D-B992CE163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BD56-3FEB-2E69-3DBB-0225A4DD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14375"/>
          </a:xfrm>
        </p:spPr>
        <p:txBody>
          <a:bodyPr>
            <a:normAutofit/>
          </a:bodyPr>
          <a:lstStyle/>
          <a:p>
            <a:r>
              <a:rPr lang="en-GH" b="1" dirty="0"/>
              <a:t>Graphical Models Implementation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0809-484E-0443-1A67-351C6B8E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50418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Directed Model (Bayesian Network):</a:t>
            </a:r>
          </a:p>
          <a:p>
            <a:pPr>
              <a:lnSpc>
                <a:spcPct val="150000"/>
              </a:lnSpc>
            </a:pPr>
            <a:r>
              <a:rPr lang="en-GB" dirty="0"/>
              <a:t>Built with </a:t>
            </a:r>
            <a:r>
              <a:rPr lang="en-GB" dirty="0" err="1"/>
              <a:t>bnlearn</a:t>
            </a:r>
            <a:r>
              <a:rPr lang="en-GB" dirty="0"/>
              <a:t> using hill-climbing</a:t>
            </a:r>
          </a:p>
          <a:p>
            <a:pPr>
              <a:lnSpc>
                <a:spcPct val="150000"/>
              </a:lnSpc>
            </a:pPr>
            <a:r>
              <a:rPr lang="en-GB" dirty="0"/>
              <a:t>Captures direct influence: Confirmed → Deaths</a:t>
            </a:r>
          </a:p>
          <a:p>
            <a:pPr>
              <a:lnSpc>
                <a:spcPct val="150000"/>
              </a:lnSpc>
            </a:pPr>
            <a:r>
              <a:rPr lang="en-GB" dirty="0"/>
              <a:t>Query Result: P(Deaths &gt; 1000 | Confirmed &gt; 50,000) ≈ 0.90</a:t>
            </a:r>
          </a:p>
          <a:p>
            <a:pPr>
              <a:lnSpc>
                <a:spcPct val="150000"/>
              </a:lnSpc>
            </a:pPr>
            <a:r>
              <a:rPr lang="en-GB" dirty="0"/>
              <a:t>Undirected Model (MRF):Derived by moralizing Bayesian network</a:t>
            </a:r>
          </a:p>
          <a:p>
            <a:pPr>
              <a:lnSpc>
                <a:spcPct val="150000"/>
              </a:lnSpc>
            </a:pPr>
            <a:r>
              <a:rPr lang="en-GB" dirty="0"/>
              <a:t>Plotted using </a:t>
            </a:r>
            <a:r>
              <a:rPr lang="en-GB" dirty="0" err="1"/>
              <a:t>igraph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Offers symmetric co-dependency structure</a:t>
            </a:r>
          </a:p>
        </p:txBody>
      </p:sp>
    </p:spTree>
    <p:extLst>
      <p:ext uri="{BB962C8B-B14F-4D97-AF65-F5344CB8AC3E}">
        <p14:creationId xmlns:p14="http://schemas.microsoft.com/office/powerpoint/2010/main" val="12119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1B251-6326-4869-A8D2-D948839FC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663-3B60-F318-A2C0-682484AC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Findings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AE66-F70A-38F6-F806-B0B8DEB1F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1"/>
            <a:ext cx="10515600" cy="469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Bayesian Network: Highlights conditional probabilities &amp; potential causality</a:t>
            </a:r>
          </a:p>
          <a:p>
            <a:pPr>
              <a:lnSpc>
                <a:spcPct val="150000"/>
              </a:lnSpc>
            </a:pPr>
            <a:r>
              <a:rPr lang="en-GB" dirty="0"/>
              <a:t>Markov Random Field: Focuses on joint distributions without directionality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Conclusion: Graphical models reveal interpretable relationships, Useful for pandemic preparedness and understanding dynamics</a:t>
            </a:r>
          </a:p>
        </p:txBody>
      </p:sp>
    </p:spTree>
    <p:extLst>
      <p:ext uri="{BB962C8B-B14F-4D97-AF65-F5344CB8AC3E}">
        <p14:creationId xmlns:p14="http://schemas.microsoft.com/office/powerpoint/2010/main" val="159924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EE9EB8-1F0A-BFED-A746-A3FC8A4E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785443"/>
            <a:ext cx="980290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6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39B94-A366-F9ED-4C95-A964A2EAD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285576"/>
            <a:ext cx="689706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3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D13FC-FA5E-9973-D16D-D332B7D72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914049"/>
            <a:ext cx="7840169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4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AE821F-FD9D-A661-73D8-3FF6F071E3D1}"/>
              </a:ext>
            </a:extLst>
          </p:cNvPr>
          <p:cNvSpPr/>
          <p:nvPr/>
        </p:nvSpPr>
        <p:spPr>
          <a:xfrm>
            <a:off x="1727200" y="2152650"/>
            <a:ext cx="8343900" cy="2552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CF7C1-9EEF-0EE1-2E52-DEA1C02A0D2E}"/>
              </a:ext>
            </a:extLst>
          </p:cNvPr>
          <p:cNvSpPr txBox="1"/>
          <p:nvPr/>
        </p:nvSpPr>
        <p:spPr>
          <a:xfrm>
            <a:off x="3737340" y="2367171"/>
            <a:ext cx="43236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H" sz="6600" dirty="0"/>
              <a:t>Time Series </a:t>
            </a:r>
          </a:p>
          <a:p>
            <a:pPr algn="ctr"/>
            <a:r>
              <a:rPr lang="en-GH" sz="6600" dirty="0"/>
              <a:t> Modelling </a:t>
            </a:r>
          </a:p>
        </p:txBody>
      </p:sp>
    </p:spTree>
    <p:extLst>
      <p:ext uri="{BB962C8B-B14F-4D97-AF65-F5344CB8AC3E}">
        <p14:creationId xmlns:p14="http://schemas.microsoft.com/office/powerpoint/2010/main" val="55222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F82BC-2036-6D25-1A21-52B5BC511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A596-BD29-42BC-D617-FEE85389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GH" b="1" dirty="0"/>
              <a:t>PIPELINE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F950-F9A0-CD0C-6B3E-D295141F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GH" dirty="0"/>
              <a:t>Secondary Data Collection</a:t>
            </a:r>
          </a:p>
          <a:p>
            <a:pPr>
              <a:lnSpc>
                <a:spcPct val="250000"/>
              </a:lnSpc>
            </a:pPr>
            <a:r>
              <a:rPr lang="en-US" dirty="0"/>
              <a:t>Data Cleaning and Stationarity Analysis</a:t>
            </a:r>
          </a:p>
          <a:p>
            <a:pPr>
              <a:lnSpc>
                <a:spcPct val="250000"/>
              </a:lnSpc>
            </a:pPr>
            <a:r>
              <a:rPr lang="en-GB" dirty="0"/>
              <a:t>Model Fitting and Diagnostics</a:t>
            </a:r>
          </a:p>
          <a:p>
            <a:pPr>
              <a:lnSpc>
                <a:spcPct val="250000"/>
              </a:lnSpc>
            </a:pPr>
            <a:r>
              <a:rPr lang="en-GB" dirty="0"/>
              <a:t>Forecasting and Key Findings</a:t>
            </a:r>
          </a:p>
        </p:txBody>
      </p:sp>
    </p:spTree>
    <p:extLst>
      <p:ext uri="{BB962C8B-B14F-4D97-AF65-F5344CB8AC3E}">
        <p14:creationId xmlns:p14="http://schemas.microsoft.com/office/powerpoint/2010/main" val="20670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5591-21C7-62F6-96F3-5E61854B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GH" b="1" dirty="0"/>
              <a:t>TABLE OF CONTENT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6D57-5699-77B4-993F-02BA1E7E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690562"/>
            <a:ext cx="10337800" cy="47926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H" dirty="0"/>
          </a:p>
          <a:p>
            <a:pPr>
              <a:lnSpc>
                <a:spcPct val="250000"/>
              </a:lnSpc>
            </a:pPr>
            <a:r>
              <a:rPr lang="en-GH" dirty="0"/>
              <a:t>Topic Modelling</a:t>
            </a:r>
          </a:p>
          <a:p>
            <a:pPr>
              <a:lnSpc>
                <a:spcPct val="250000"/>
              </a:lnSpc>
            </a:pPr>
            <a:r>
              <a:rPr lang="en-GH" dirty="0"/>
              <a:t>Directed and Undirected Graph Modelling</a:t>
            </a:r>
          </a:p>
          <a:p>
            <a:pPr>
              <a:lnSpc>
                <a:spcPct val="250000"/>
              </a:lnSpc>
            </a:pPr>
            <a:r>
              <a:rPr lang="en-GH" dirty="0"/>
              <a:t>Time Series Modelling </a:t>
            </a:r>
          </a:p>
          <a:p>
            <a:pPr>
              <a:lnSpc>
                <a:spcPct val="250000"/>
              </a:lnSpc>
            </a:pPr>
            <a:r>
              <a:rPr lang="en-GH" dirty="0"/>
              <a:t>Spatial Modelling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10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765B7-B023-816F-EAF3-E01976E2E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55E0-B751-6F33-A1D0-828D3276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904875"/>
          </a:xfrm>
        </p:spPr>
        <p:txBody>
          <a:bodyPr/>
          <a:lstStyle/>
          <a:p>
            <a:r>
              <a:rPr lang="en-GH" b="1" dirty="0"/>
              <a:t>Secondary Data Collection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BEC3-6847-32FB-76E6-7A0CE594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762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Objective: Analyze and forecast global daily new COVID-19 cases using time series methods.</a:t>
            </a:r>
          </a:p>
          <a:p>
            <a:pPr>
              <a:lnSpc>
                <a:spcPct val="150000"/>
              </a:lnSpc>
            </a:pPr>
            <a:r>
              <a:rPr lang="en-US" dirty="0"/>
              <a:t>Dataset Source: WHO-COVID-19-global-data.csv</a:t>
            </a:r>
          </a:p>
          <a:p>
            <a:pPr>
              <a:lnSpc>
                <a:spcPct val="150000"/>
              </a:lnSpc>
            </a:pPr>
            <a:r>
              <a:rPr lang="en-US" dirty="0"/>
              <a:t>Time Period: Jan 3, 2020 – April 2025</a:t>
            </a:r>
          </a:p>
          <a:p>
            <a:pPr>
              <a:lnSpc>
                <a:spcPct val="150000"/>
              </a:lnSpc>
            </a:pPr>
            <a:r>
              <a:rPr lang="en-US" dirty="0"/>
              <a:t>Frequency: Daily</a:t>
            </a:r>
          </a:p>
          <a:p>
            <a:pPr>
              <a:lnSpc>
                <a:spcPct val="150000"/>
              </a:lnSpc>
            </a:pPr>
            <a:r>
              <a:rPr lang="en-US" dirty="0"/>
              <a:t>Variable of Interest: New_cases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A92B-BEC4-3AB4-B60D-8A3E98ADE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D88B-E10A-56EE-9322-050DBE45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GB" b="1" dirty="0"/>
              <a:t>Data Cleaning and Stationarity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E3D5-80AF-E22A-93AA-355BBA14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19200"/>
            <a:ext cx="10617200" cy="52736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Cleaning: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Corrected negative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Replaced missing values with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Aggregated globally and formatted dates</a:t>
            </a:r>
          </a:p>
          <a:p>
            <a:pPr>
              <a:lnSpc>
                <a:spcPct val="150000"/>
              </a:lnSpc>
            </a:pPr>
            <a:r>
              <a:rPr lang="en-US" dirty="0"/>
              <a:t>Stationarity Tests: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ADF &amp; PP Tests: Indicated stationarity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KPSS Test: Suggested non-stationarity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Action Taken: First-order differencing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Outcome: All tests confirmed stationarity after differencing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18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067D-89E2-A568-9488-BAE6BFA94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EEBA-21C6-4CE5-01F1-BF544A5D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14375"/>
          </a:xfrm>
        </p:spPr>
        <p:txBody>
          <a:bodyPr>
            <a:normAutofit/>
          </a:bodyPr>
          <a:lstStyle/>
          <a:p>
            <a:r>
              <a:rPr lang="en-GH" b="1" dirty="0"/>
              <a:t>Model Fitting </a:t>
            </a:r>
            <a:r>
              <a:rPr lang="en-US" b="1" dirty="0"/>
              <a:t>and</a:t>
            </a:r>
            <a:r>
              <a:rPr lang="en-GH" b="1" dirty="0"/>
              <a:t> Diagnostics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D80C-2E9A-8016-AAE3-A30F7C9F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50418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Model Selection: Informed by ACF &amp; PACF</a:t>
            </a:r>
          </a:p>
          <a:p>
            <a:pPr>
              <a:lnSpc>
                <a:spcPct val="150000"/>
              </a:lnSpc>
            </a:pPr>
            <a:r>
              <a:rPr lang="en-GB" dirty="0"/>
              <a:t>Suggested: ARIMA(5,0,5)</a:t>
            </a:r>
          </a:p>
          <a:p>
            <a:pPr>
              <a:lnSpc>
                <a:spcPct val="150000"/>
              </a:lnSpc>
            </a:pPr>
            <a:r>
              <a:rPr lang="en-GB" dirty="0"/>
              <a:t>Model Fit : Applied to original series</a:t>
            </a:r>
          </a:p>
          <a:p>
            <a:pPr>
              <a:lnSpc>
                <a:spcPct val="150000"/>
              </a:lnSpc>
            </a:pPr>
            <a:r>
              <a:rPr lang="en-GB" dirty="0"/>
              <a:t>All coefficients significant</a:t>
            </a:r>
          </a:p>
          <a:p>
            <a:pPr>
              <a:lnSpc>
                <a:spcPct val="150000"/>
              </a:lnSpc>
            </a:pPr>
            <a:r>
              <a:rPr lang="en-GB" dirty="0"/>
              <a:t>Diagnostics : Ljung-Box </a:t>
            </a:r>
          </a:p>
          <a:p>
            <a:pPr>
              <a:lnSpc>
                <a:spcPct val="150000"/>
              </a:lnSpc>
            </a:pPr>
            <a:r>
              <a:rPr lang="en-GB" dirty="0"/>
              <a:t>Test: Significant residual autocorrelation → structure remains</a:t>
            </a:r>
          </a:p>
        </p:txBody>
      </p:sp>
    </p:spTree>
    <p:extLst>
      <p:ext uri="{BB962C8B-B14F-4D97-AF65-F5344CB8AC3E}">
        <p14:creationId xmlns:p14="http://schemas.microsoft.com/office/powerpoint/2010/main" val="102105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ABA2D-DA75-F28C-C1CD-21207BDA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A7BD-F3CD-327C-866F-9F23E76F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Forecasting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121C-AAAA-A28D-D26A-107F0EA4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1"/>
            <a:ext cx="10515600" cy="4699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Forecast Horizon: 1 year</a:t>
            </a:r>
          </a:p>
          <a:p>
            <a:pPr>
              <a:lnSpc>
                <a:spcPct val="150000"/>
              </a:lnSpc>
            </a:pPr>
            <a:r>
              <a:rPr lang="en-US" dirty="0"/>
              <a:t>Findings: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High uncertainty (wide confidence intervals)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Captures broad seasonal patterns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ARIMA models are useful but require cautious interpretation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Valuable for strategic planning, not precise predictions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63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AE821F-FD9D-A661-73D8-3FF6F071E3D1}"/>
              </a:ext>
            </a:extLst>
          </p:cNvPr>
          <p:cNvSpPr/>
          <p:nvPr/>
        </p:nvSpPr>
        <p:spPr>
          <a:xfrm>
            <a:off x="1727200" y="2152650"/>
            <a:ext cx="8343900" cy="2552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CF7C1-9EEF-0EE1-2E52-DEA1C02A0D2E}"/>
              </a:ext>
            </a:extLst>
          </p:cNvPr>
          <p:cNvSpPr txBox="1"/>
          <p:nvPr/>
        </p:nvSpPr>
        <p:spPr>
          <a:xfrm>
            <a:off x="3173147" y="2895600"/>
            <a:ext cx="5452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H" sz="4800" b="1" dirty="0"/>
              <a:t>SPATIAL MODELLING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42977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521D-C637-5D4F-1323-C8052627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GH" b="1" dirty="0"/>
              <a:t>PIPELINE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9867-E161-F52E-AABB-BBE4D704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GH" dirty="0"/>
              <a:t>Secondary Data Collection</a:t>
            </a:r>
          </a:p>
          <a:p>
            <a:pPr>
              <a:lnSpc>
                <a:spcPct val="250000"/>
              </a:lnSpc>
            </a:pPr>
            <a:r>
              <a:rPr lang="en-GB" dirty="0"/>
              <a:t>Data Cleaning and Transformation</a:t>
            </a:r>
            <a:endParaRPr lang="en-GH" dirty="0"/>
          </a:p>
          <a:p>
            <a:pPr>
              <a:lnSpc>
                <a:spcPct val="250000"/>
              </a:lnSpc>
            </a:pPr>
            <a:r>
              <a:rPr lang="en-GH" dirty="0"/>
              <a:t>Data Preparation </a:t>
            </a:r>
            <a:r>
              <a:rPr lang="en-GB" dirty="0"/>
              <a:t>for Spatial Mode</a:t>
            </a:r>
            <a:r>
              <a:rPr lang="en-GH" dirty="0"/>
              <a:t>l</a:t>
            </a:r>
            <a:r>
              <a:rPr lang="en-GB" dirty="0"/>
              <a:t>ling</a:t>
            </a:r>
            <a:endParaRPr lang="en-GH" dirty="0"/>
          </a:p>
          <a:p>
            <a:pPr>
              <a:lnSpc>
                <a:spcPct val="250000"/>
              </a:lnSpc>
            </a:pPr>
            <a:r>
              <a:rPr lang="en-GB" dirty="0"/>
              <a:t>Key Findings and Spatial Insights</a:t>
            </a:r>
          </a:p>
        </p:txBody>
      </p:sp>
    </p:spTree>
    <p:extLst>
      <p:ext uri="{BB962C8B-B14F-4D97-AF65-F5344CB8AC3E}">
        <p14:creationId xmlns:p14="http://schemas.microsoft.com/office/powerpoint/2010/main" val="3936611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A8FB-4F2B-80B3-9BF7-4FD65219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904875"/>
          </a:xfrm>
        </p:spPr>
        <p:txBody>
          <a:bodyPr/>
          <a:lstStyle/>
          <a:p>
            <a:r>
              <a:rPr lang="en-GH" b="1" dirty="0"/>
              <a:t>Secondary Data Collection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D6AC-25B2-64C9-00A8-E3790627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5334000"/>
          </a:xfrm>
        </p:spPr>
        <p:txBody>
          <a:bodyPr>
            <a:normAutofit/>
          </a:bodyPr>
          <a:lstStyle/>
          <a:p>
            <a:r>
              <a:rPr lang="en-GB" dirty="0"/>
              <a:t>COVID-19 Data:</a:t>
            </a:r>
            <a:endParaRPr lang="en-GH" dirty="0"/>
          </a:p>
          <a:p>
            <a:pPr marL="0" indent="0">
              <a:buNone/>
            </a:pPr>
            <a:r>
              <a:rPr lang="en-GH" dirty="0"/>
              <a:t> </a:t>
            </a:r>
            <a:r>
              <a:rPr lang="en-GB" dirty="0"/>
              <a:t>Source: Humanitarian Data Exchange (HDX)</a:t>
            </a:r>
            <a:r>
              <a:rPr lang="en-GH" dirty="0"/>
              <a:t> </a:t>
            </a:r>
          </a:p>
          <a:p>
            <a:pPr marL="0" indent="0">
              <a:buNone/>
            </a:pPr>
            <a:r>
              <a:rPr lang="en-GH" dirty="0"/>
              <a:t> </a:t>
            </a:r>
            <a:r>
              <a:rPr lang="en-GB" dirty="0"/>
              <a:t>Details: Region-level confirmed cases, deaths, gender breakdown (Mar 2020 – May 2021)</a:t>
            </a:r>
            <a:endParaRPr lang="en-GH" dirty="0"/>
          </a:p>
          <a:p>
            <a:r>
              <a:rPr lang="en-GB" dirty="0"/>
              <a:t>Population Data:</a:t>
            </a:r>
            <a:endParaRPr lang="en-GH" dirty="0"/>
          </a:p>
          <a:p>
            <a:pPr marL="0" indent="0">
              <a:buNone/>
            </a:pPr>
            <a:r>
              <a:rPr lang="en-GH" dirty="0"/>
              <a:t> </a:t>
            </a:r>
            <a:r>
              <a:rPr lang="en-GB" dirty="0"/>
              <a:t>Source: UNFPA via HDX</a:t>
            </a:r>
            <a:endParaRPr lang="en-GH" dirty="0"/>
          </a:p>
          <a:p>
            <a:pPr marL="0" indent="0">
              <a:buNone/>
            </a:pPr>
            <a:r>
              <a:rPr lang="en-GH" dirty="0"/>
              <a:t> </a:t>
            </a:r>
            <a:r>
              <a:rPr lang="en-GB" dirty="0"/>
              <a:t>Details: 2021 regional population estimates for case normalization and comparisons</a:t>
            </a:r>
            <a:endParaRPr lang="en-GH" dirty="0"/>
          </a:p>
          <a:p>
            <a:r>
              <a:rPr lang="en-GB" dirty="0"/>
              <a:t>Shapefile:</a:t>
            </a:r>
            <a:endParaRPr lang="en-GH" dirty="0"/>
          </a:p>
          <a:p>
            <a:pPr marL="0" indent="0">
              <a:buNone/>
            </a:pPr>
            <a:r>
              <a:rPr lang="en-GH" dirty="0"/>
              <a:t>  </a:t>
            </a:r>
            <a:r>
              <a:rPr lang="en-GB" dirty="0"/>
              <a:t>Source: </a:t>
            </a:r>
            <a:r>
              <a:rPr lang="en-GB" dirty="0" err="1"/>
              <a:t>GeoBoundaries</a:t>
            </a:r>
            <a:endParaRPr lang="en-GH" dirty="0"/>
          </a:p>
          <a:p>
            <a:pPr marL="0" indent="0">
              <a:buNone/>
            </a:pPr>
            <a:r>
              <a:rPr lang="en-GH" dirty="0"/>
              <a:t>  </a:t>
            </a:r>
            <a:r>
              <a:rPr lang="en-GB" dirty="0"/>
              <a:t>Details: Defines administrative boundaries of Ghana's 16 regions</a:t>
            </a:r>
          </a:p>
        </p:txBody>
      </p:sp>
    </p:spTree>
    <p:extLst>
      <p:ext uri="{BB962C8B-B14F-4D97-AF65-F5344CB8AC3E}">
        <p14:creationId xmlns:p14="http://schemas.microsoft.com/office/powerpoint/2010/main" val="2954357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952F-8486-72E7-CEE4-DC49B259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GB" b="1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C65A-E66A-C629-C250-9456AB9E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19200"/>
            <a:ext cx="10617200" cy="52736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Standardized column names and fixed inconsistencies across datasets</a:t>
            </a:r>
            <a:r>
              <a:rPr lang="en-GH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Removed records with undefined or invalid regional data</a:t>
            </a:r>
            <a:r>
              <a:rPr lang="en-GH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Verified and aligned coordinate reference systems across spatial layers</a:t>
            </a:r>
            <a:r>
              <a:rPr lang="en-GH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Aggregated total confirmed cases and deaths at regional level</a:t>
            </a:r>
            <a:r>
              <a:rPr lang="en-GH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Matched shapefile region names with tabular data for seamless joins</a:t>
            </a:r>
          </a:p>
        </p:txBody>
      </p:sp>
    </p:spTree>
    <p:extLst>
      <p:ext uri="{BB962C8B-B14F-4D97-AF65-F5344CB8AC3E}">
        <p14:creationId xmlns:p14="http://schemas.microsoft.com/office/powerpoint/2010/main" val="2195914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B413-50FB-E5D6-6579-BE4DB737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14375"/>
          </a:xfrm>
        </p:spPr>
        <p:txBody>
          <a:bodyPr>
            <a:normAutofit/>
          </a:bodyPr>
          <a:lstStyle/>
          <a:p>
            <a:r>
              <a:rPr lang="en-GH" b="1" dirty="0"/>
              <a:t>Data Preparation </a:t>
            </a:r>
            <a:r>
              <a:rPr lang="en-GB" b="1" dirty="0"/>
              <a:t>for Spatial Mode</a:t>
            </a:r>
            <a:r>
              <a:rPr lang="en-GH" b="1" dirty="0"/>
              <a:t>l</a:t>
            </a:r>
            <a:r>
              <a:rPr lang="en-GB" b="1" dirty="0"/>
              <a:t>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EE9B-6F8D-F22E-F3C9-4416AE24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5041899"/>
          </a:xfrm>
        </p:spPr>
        <p:txBody>
          <a:bodyPr>
            <a:normAutofit/>
          </a:bodyPr>
          <a:lstStyle/>
          <a:p>
            <a:r>
              <a:rPr lang="en-GB" dirty="0"/>
              <a:t>Used </a:t>
            </a:r>
            <a:r>
              <a:rPr lang="en-GB" dirty="0" err="1"/>
              <a:t>tmap</a:t>
            </a:r>
            <a:r>
              <a:rPr lang="en-GB" dirty="0"/>
              <a:t> to generate choropleth maps of regional cases</a:t>
            </a:r>
            <a:r>
              <a:rPr lang="en-GH" dirty="0"/>
              <a:t>:</a:t>
            </a:r>
          </a:p>
          <a:p>
            <a:pPr marL="0" indent="0">
              <a:buNone/>
            </a:pPr>
            <a:r>
              <a:rPr lang="en-GH" dirty="0"/>
              <a:t>   </a:t>
            </a:r>
            <a:r>
              <a:rPr lang="en-GB" dirty="0"/>
              <a:t>Observed high concentrations in Greater Accra and Ashanti regions</a:t>
            </a:r>
            <a:endParaRPr lang="en-GH" dirty="0"/>
          </a:p>
          <a:p>
            <a:r>
              <a:rPr lang="en-GB" dirty="0"/>
              <a:t>Created spatial weight matrix using queen contiguity to define neighbours</a:t>
            </a:r>
            <a:r>
              <a:rPr lang="en-GH" dirty="0"/>
              <a:t>.</a:t>
            </a:r>
          </a:p>
          <a:p>
            <a:r>
              <a:rPr lang="en-GB" dirty="0"/>
              <a:t>Detected spatial clustering, justifying use of spatial lag model (</a:t>
            </a:r>
            <a:r>
              <a:rPr lang="en-GB" dirty="0" err="1"/>
              <a:t>lagsarlm</a:t>
            </a:r>
            <a:r>
              <a:rPr lang="en-GB" dirty="0"/>
              <a:t>)</a:t>
            </a:r>
            <a:endParaRPr lang="en-GH" dirty="0"/>
          </a:p>
          <a:p>
            <a:r>
              <a:rPr lang="en-GB" dirty="0"/>
              <a:t>Built regression model:</a:t>
            </a:r>
            <a:endParaRPr lang="en-GH" dirty="0"/>
          </a:p>
          <a:p>
            <a:pPr marL="0" indent="0">
              <a:buNone/>
            </a:pPr>
            <a:r>
              <a:rPr lang="en-GH" dirty="0"/>
              <a:t>   </a:t>
            </a:r>
            <a:r>
              <a:rPr lang="en-GB" dirty="0"/>
              <a:t>Dependent variable: Total COVID-19 cases</a:t>
            </a:r>
            <a:endParaRPr lang="en-GH" dirty="0"/>
          </a:p>
          <a:p>
            <a:pPr marL="0" indent="0">
              <a:buNone/>
            </a:pPr>
            <a:r>
              <a:rPr lang="en-GH" dirty="0"/>
              <a:t>   </a:t>
            </a:r>
            <a:r>
              <a:rPr lang="en-GB" dirty="0"/>
              <a:t>Independent variable: Regional population</a:t>
            </a:r>
            <a:endParaRPr lang="en-GH" dirty="0"/>
          </a:p>
          <a:p>
            <a:pPr marL="0" indent="0">
              <a:buNone/>
            </a:pPr>
            <a:r>
              <a:rPr lang="en-GH" dirty="0"/>
              <a:t>   </a:t>
            </a:r>
            <a:r>
              <a:rPr lang="en-GB" dirty="0"/>
              <a:t>Model feature: Accounts for spatial autocorrelation in outcomes</a:t>
            </a:r>
          </a:p>
        </p:txBody>
      </p:sp>
    </p:spTree>
    <p:extLst>
      <p:ext uri="{BB962C8B-B14F-4D97-AF65-F5344CB8AC3E}">
        <p14:creationId xmlns:p14="http://schemas.microsoft.com/office/powerpoint/2010/main" val="1475169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3FB2-B40A-ED74-0ACB-3317D15A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Findings and Spatial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3498-704E-EE49-024A-0940125F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1"/>
            <a:ext cx="10515600" cy="4699000"/>
          </a:xfrm>
        </p:spPr>
        <p:txBody>
          <a:bodyPr>
            <a:normAutofit/>
          </a:bodyPr>
          <a:lstStyle/>
          <a:p>
            <a:r>
              <a:rPr lang="en-GB" dirty="0"/>
              <a:t>Strong positive correlation between population size and reported cases</a:t>
            </a:r>
            <a:endParaRPr lang="en-GH" dirty="0"/>
          </a:p>
          <a:p>
            <a:r>
              <a:rPr lang="en-GB" dirty="0"/>
              <a:t>Southern regions showed spatial clustering of high case counts (urban density &amp; mobility)</a:t>
            </a:r>
            <a:endParaRPr lang="en-GH" dirty="0"/>
          </a:p>
          <a:p>
            <a:r>
              <a:rPr lang="en-GB" dirty="0"/>
              <a:t>Residual maps indicated:</a:t>
            </a:r>
            <a:r>
              <a:rPr lang="en-GH" dirty="0"/>
              <a:t> </a:t>
            </a:r>
            <a:r>
              <a:rPr lang="en-GB" dirty="0"/>
              <a:t>Potential underreporting in Northern and Volta regions</a:t>
            </a:r>
            <a:r>
              <a:rPr lang="en-GH" dirty="0"/>
              <a:t> </a:t>
            </a:r>
            <a:r>
              <a:rPr lang="en-GB" dirty="0"/>
              <a:t>Or regional factors (testing access, reporting gaps) influencing patterns</a:t>
            </a:r>
            <a:r>
              <a:rPr lang="en-GH" dirty="0"/>
              <a:t>.</a:t>
            </a:r>
          </a:p>
          <a:p>
            <a:r>
              <a:rPr lang="en-GB" dirty="0"/>
              <a:t>Findings support targeted interventions:</a:t>
            </a:r>
            <a:r>
              <a:rPr lang="en-GH" dirty="0"/>
              <a:t> </a:t>
            </a:r>
          </a:p>
          <a:p>
            <a:pPr marL="0" indent="0">
              <a:buNone/>
            </a:pPr>
            <a:r>
              <a:rPr lang="en-GH" dirty="0"/>
              <a:t>   </a:t>
            </a:r>
            <a:r>
              <a:rPr lang="en-GB" dirty="0"/>
              <a:t>Focus on urban centres for testing, resources, vaccination</a:t>
            </a:r>
            <a:endParaRPr lang="en-GH" dirty="0"/>
          </a:p>
          <a:p>
            <a:pPr marL="0" indent="0">
              <a:buNone/>
            </a:pPr>
            <a:r>
              <a:rPr lang="en-GH" dirty="0"/>
              <a:t>   </a:t>
            </a:r>
            <a:r>
              <a:rPr lang="en-GB" dirty="0"/>
              <a:t>Monitor discrepancies in low-reporting regions</a:t>
            </a:r>
          </a:p>
        </p:txBody>
      </p:sp>
    </p:spTree>
    <p:extLst>
      <p:ext uri="{BB962C8B-B14F-4D97-AF65-F5344CB8AC3E}">
        <p14:creationId xmlns:p14="http://schemas.microsoft.com/office/powerpoint/2010/main" val="298954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AE821F-FD9D-A661-73D8-3FF6F071E3D1}"/>
              </a:ext>
            </a:extLst>
          </p:cNvPr>
          <p:cNvSpPr/>
          <p:nvPr/>
        </p:nvSpPr>
        <p:spPr>
          <a:xfrm>
            <a:off x="1727200" y="2152650"/>
            <a:ext cx="8343900" cy="2552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CF7C1-9EEF-0EE1-2E52-DEA1C02A0D2E}"/>
              </a:ext>
            </a:extLst>
          </p:cNvPr>
          <p:cNvSpPr txBox="1"/>
          <p:nvPr/>
        </p:nvSpPr>
        <p:spPr>
          <a:xfrm>
            <a:off x="3173147" y="2895600"/>
            <a:ext cx="5612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H" sz="6600" dirty="0"/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404352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521D-C637-5D4F-1323-C8052627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GH" b="1" dirty="0"/>
              <a:t>PIPELINE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9867-E161-F52E-AABB-BBE4D704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GH" dirty="0"/>
              <a:t>Secondary Data Collection</a:t>
            </a:r>
          </a:p>
          <a:p>
            <a:pPr>
              <a:lnSpc>
                <a:spcPct val="250000"/>
              </a:lnSpc>
            </a:pPr>
            <a:r>
              <a:rPr lang="en-GB" dirty="0"/>
              <a:t>Data Cleaning and Transformation</a:t>
            </a:r>
            <a:endParaRPr lang="en-GH" dirty="0"/>
          </a:p>
          <a:p>
            <a:pPr>
              <a:lnSpc>
                <a:spcPct val="250000"/>
              </a:lnSpc>
            </a:pPr>
            <a:r>
              <a:rPr lang="en-GB" dirty="0"/>
              <a:t>Topic Modelling with LDA</a:t>
            </a:r>
            <a:endParaRPr lang="en-GH" dirty="0"/>
          </a:p>
          <a:p>
            <a:pPr>
              <a:lnSpc>
                <a:spcPct val="250000"/>
              </a:lnSpc>
            </a:pPr>
            <a:r>
              <a:rPr lang="en-GB" dirty="0"/>
              <a:t>Key Findings and Insights</a:t>
            </a:r>
          </a:p>
        </p:txBody>
      </p:sp>
    </p:spTree>
    <p:extLst>
      <p:ext uri="{BB962C8B-B14F-4D97-AF65-F5344CB8AC3E}">
        <p14:creationId xmlns:p14="http://schemas.microsoft.com/office/powerpoint/2010/main" val="26038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A8FB-4F2B-80B3-9BF7-4FD65219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904875"/>
          </a:xfrm>
        </p:spPr>
        <p:txBody>
          <a:bodyPr/>
          <a:lstStyle/>
          <a:p>
            <a:r>
              <a:rPr lang="en-GH" b="1" dirty="0"/>
              <a:t>Secondary Data Collection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D6AC-25B2-64C9-00A8-E3790627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7625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dataset, originally published on Kaggle by Gabriel </a:t>
            </a:r>
            <a:r>
              <a:rPr lang="en-GB" dirty="0" err="1"/>
              <a:t>Preda</a:t>
            </a:r>
            <a:r>
              <a:rPr lang="en-GB" dirty="0"/>
              <a:t>, contains over 179,000 tweets collected through the Twitter API between March and April 2020. Each tweet includes: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tweet text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User metadata (e.g., screen name, location, verification status)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Timestamps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Language and engagement metrics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For this project, a representative</a:t>
            </a:r>
            <a:r>
              <a:rPr lang="en-GB" b="1" dirty="0"/>
              <a:t> sample of 2,000 tweets</a:t>
            </a:r>
            <a:r>
              <a:rPr lang="en-GB" dirty="0"/>
              <a:t> was selected to balance computational efficiency with analytical depth.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1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952F-8486-72E7-CEE4-DC49B259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GB" b="1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C65A-E66A-C629-C250-9456AB9E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19200"/>
            <a:ext cx="10617200" cy="52736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Data pre-processing was performed in R using base functions and packages such as </a:t>
            </a:r>
            <a:r>
              <a:rPr lang="en-GB" dirty="0" err="1"/>
              <a:t>textmineR</a:t>
            </a:r>
            <a:r>
              <a:rPr lang="en-GB" dirty="0"/>
              <a:t>, tm, and </a:t>
            </a:r>
            <a:r>
              <a:rPr lang="en-GB" dirty="0" err="1"/>
              <a:t>textclean</a:t>
            </a:r>
            <a:r>
              <a:rPr lang="en-GB" dirty="0"/>
              <a:t>. </a:t>
            </a:r>
            <a:endParaRPr lang="en-GH" dirty="0"/>
          </a:p>
          <a:p>
            <a:pPr>
              <a:lnSpc>
                <a:spcPct val="150000"/>
              </a:lnSpc>
            </a:pPr>
            <a:r>
              <a:rPr lang="en-GB" dirty="0"/>
              <a:t>Key pre-processing steps included:</a:t>
            </a:r>
            <a:endParaRPr lang="en-GH" dirty="0"/>
          </a:p>
          <a:p>
            <a:pPr>
              <a:lnSpc>
                <a:spcPct val="150000"/>
              </a:lnSpc>
            </a:pPr>
            <a:r>
              <a:rPr lang="en-GH" dirty="0"/>
              <a:t> </a:t>
            </a:r>
            <a:r>
              <a:rPr lang="en-GB" dirty="0"/>
              <a:t>Lowercasing all text</a:t>
            </a:r>
            <a:endParaRPr lang="en-GH" dirty="0"/>
          </a:p>
          <a:p>
            <a:pPr>
              <a:lnSpc>
                <a:spcPct val="150000"/>
              </a:lnSpc>
            </a:pPr>
            <a:r>
              <a:rPr lang="en-GH" dirty="0"/>
              <a:t> </a:t>
            </a:r>
            <a:r>
              <a:rPr lang="en-GB" dirty="0"/>
              <a:t>Removal of:</a:t>
            </a:r>
            <a:r>
              <a:rPr lang="en-GH" dirty="0"/>
              <a:t> </a:t>
            </a:r>
            <a:r>
              <a:rPr lang="en-GB" dirty="0"/>
              <a:t>URLs</a:t>
            </a:r>
            <a:r>
              <a:rPr lang="en-GH" dirty="0"/>
              <a:t>, </a:t>
            </a:r>
            <a:r>
              <a:rPr lang="en-GB" dirty="0"/>
              <a:t>punctuation and special characters</a:t>
            </a:r>
            <a:r>
              <a:rPr lang="en-GH" dirty="0"/>
              <a:t>, </a:t>
            </a:r>
            <a:r>
              <a:rPr lang="en-GH" dirty="0" err="1"/>
              <a:t>stopwords</a:t>
            </a:r>
            <a:r>
              <a:rPr lang="en-GH" dirty="0"/>
              <a:t>, words</a:t>
            </a:r>
            <a:r>
              <a:rPr lang="en-GB" dirty="0"/>
              <a:t> with less than three characters</a:t>
            </a:r>
            <a:endParaRPr lang="en-GH" dirty="0"/>
          </a:p>
          <a:p>
            <a:pPr>
              <a:lnSpc>
                <a:spcPct val="150000"/>
              </a:lnSpc>
            </a:pPr>
            <a:r>
              <a:rPr lang="en-GB" dirty="0"/>
              <a:t>Tokenization and lemmatization</a:t>
            </a:r>
            <a:endParaRPr lang="en-GH" dirty="0"/>
          </a:p>
          <a:p>
            <a:pPr>
              <a:lnSpc>
                <a:spcPct val="150000"/>
              </a:lnSpc>
            </a:pPr>
            <a:r>
              <a:rPr lang="en-GB" dirty="0"/>
              <a:t>Construction of a document-term matrix (DTM)</a:t>
            </a:r>
            <a:endParaRPr lang="en-GH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After pre-processing, the DTM consisted of 2,000 documents (tweets) and 3,442 unique terms</a:t>
            </a:r>
          </a:p>
        </p:txBody>
      </p:sp>
    </p:spTree>
    <p:extLst>
      <p:ext uri="{BB962C8B-B14F-4D97-AF65-F5344CB8AC3E}">
        <p14:creationId xmlns:p14="http://schemas.microsoft.com/office/powerpoint/2010/main" val="181765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B413-50FB-E5D6-6579-BE4DB737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14375"/>
          </a:xfrm>
        </p:spPr>
        <p:txBody>
          <a:bodyPr>
            <a:normAutofit/>
          </a:bodyPr>
          <a:lstStyle/>
          <a:p>
            <a:r>
              <a:rPr lang="en-GB" b="1" dirty="0"/>
              <a:t>Topic Modelling with LDA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EE9B-6F8D-F22E-F3C9-4416AE24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5041899"/>
          </a:xfrm>
        </p:spPr>
        <p:txBody>
          <a:bodyPr>
            <a:normAutofit/>
          </a:bodyPr>
          <a:lstStyle/>
          <a:p>
            <a:r>
              <a:rPr lang="en-GB" dirty="0"/>
              <a:t>Latent Dirichlet Allocation (LDA) was applied to the pre-processed DTM to identify latent topics. </a:t>
            </a:r>
            <a:endParaRPr lang="en-GH" dirty="0"/>
          </a:p>
          <a:p>
            <a:pPr marL="0" indent="0">
              <a:buNone/>
            </a:pPr>
            <a:endParaRPr lang="en-GH" dirty="0"/>
          </a:p>
          <a:p>
            <a:r>
              <a:rPr lang="en-GB" dirty="0"/>
              <a:t>Multiple LDA models were trained with topic numbers k = 2, 4, 6, and 8 to evaluate model quality based on coherence scores.</a:t>
            </a:r>
            <a:endParaRPr lang="en-GH" dirty="0"/>
          </a:p>
          <a:p>
            <a:pPr marL="0" indent="0">
              <a:buNone/>
            </a:pPr>
            <a:endParaRPr lang="en-GH" dirty="0"/>
          </a:p>
          <a:p>
            <a:r>
              <a:rPr lang="en-GB" dirty="0"/>
              <a:t>Topic Coherence Evaluation</a:t>
            </a:r>
            <a:endParaRPr lang="en-GH" dirty="0"/>
          </a:p>
          <a:p>
            <a:pPr marL="0" indent="0">
              <a:buNone/>
            </a:pPr>
            <a:r>
              <a:rPr lang="en-GH" dirty="0"/>
              <a:t>   </a:t>
            </a:r>
            <a:r>
              <a:rPr lang="en-GB" dirty="0"/>
              <a:t>The model with six topics (k = 6) was selected as optimal due to its</a:t>
            </a:r>
            <a:r>
              <a:rPr lang="en-GH" dirty="0"/>
              <a:t>  </a:t>
            </a:r>
            <a:r>
              <a:rPr lang="en-GB" dirty="0"/>
              <a:t>relatively high coherence, suggesting more interpretable and</a:t>
            </a:r>
            <a:r>
              <a:rPr lang="en-GH" dirty="0"/>
              <a:t> </a:t>
            </a:r>
            <a:r>
              <a:rPr lang="en-GB" dirty="0"/>
              <a:t>semantically meaningful topics.</a:t>
            </a:r>
          </a:p>
        </p:txBody>
      </p:sp>
    </p:spTree>
    <p:extLst>
      <p:ext uri="{BB962C8B-B14F-4D97-AF65-F5344CB8AC3E}">
        <p14:creationId xmlns:p14="http://schemas.microsoft.com/office/powerpoint/2010/main" val="419831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3FB2-B40A-ED74-0ACB-3317D15A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Key 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3498-704E-EE49-024A-0940125F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753099"/>
          </a:xfrm>
        </p:spPr>
        <p:txBody>
          <a:bodyPr>
            <a:normAutofit lnSpcReduction="10000"/>
          </a:bodyPr>
          <a:lstStyle/>
          <a:p>
            <a:r>
              <a:rPr lang="en-GH" dirty="0"/>
              <a:t>S</a:t>
            </a:r>
            <a:r>
              <a:rPr lang="en-GB" dirty="0"/>
              <a:t>ix main themes were identified from COVID-19 tweets using LDA: Public Health, Political Commentary, Medical Updates, Economic Impact, Global News, and Personal Sentiment.</a:t>
            </a:r>
            <a:endParaRPr lang="en-GH" dirty="0"/>
          </a:p>
          <a:p>
            <a:r>
              <a:rPr lang="en-GB" dirty="0"/>
              <a:t>Top keywords for each topic revealed distinct thematic clusters, such as "mask" and "safety" for public health, and "vaccine" and "trial" for medical updates.</a:t>
            </a:r>
            <a:endParaRPr lang="en-GH" dirty="0"/>
          </a:p>
          <a:p>
            <a:r>
              <a:rPr lang="en-GB" dirty="0"/>
              <a:t>Dominant topic classification allowed each tweet to be categorized by its most prominent theme, enhancing interpretability.</a:t>
            </a:r>
            <a:endParaRPr lang="en-GH" dirty="0"/>
          </a:p>
          <a:p>
            <a:r>
              <a:rPr lang="en-GB" dirty="0"/>
              <a:t>Word frequency analysis confirmed model validity, with high-frequency terms like "covid", "mask", and "vaccine" aligning closely with topic keywords.</a:t>
            </a:r>
            <a:endParaRPr lang="en-GH" dirty="0"/>
          </a:p>
          <a:p>
            <a:r>
              <a:rPr lang="en-GB" dirty="0"/>
              <a:t>Overall, the project demonstrated how LDA and R tools can effectively uncover meaningful structure in social media data on complex events like the COVID-19 pandemic.</a:t>
            </a:r>
          </a:p>
        </p:txBody>
      </p:sp>
    </p:spTree>
    <p:extLst>
      <p:ext uri="{BB962C8B-B14F-4D97-AF65-F5344CB8AC3E}">
        <p14:creationId xmlns:p14="http://schemas.microsoft.com/office/powerpoint/2010/main" val="409146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AE821F-FD9D-A661-73D8-3FF6F071E3D1}"/>
              </a:ext>
            </a:extLst>
          </p:cNvPr>
          <p:cNvSpPr/>
          <p:nvPr/>
        </p:nvSpPr>
        <p:spPr>
          <a:xfrm>
            <a:off x="1727200" y="2152650"/>
            <a:ext cx="8343900" cy="2552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CF7C1-9EEF-0EE1-2E52-DEA1C02A0D2E}"/>
              </a:ext>
            </a:extLst>
          </p:cNvPr>
          <p:cNvSpPr txBox="1"/>
          <p:nvPr/>
        </p:nvSpPr>
        <p:spPr>
          <a:xfrm>
            <a:off x="2672465" y="2644170"/>
            <a:ext cx="6453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H" sz="4800" dirty="0"/>
              <a:t>Directed and Undirected </a:t>
            </a:r>
          </a:p>
          <a:p>
            <a:r>
              <a:rPr lang="en-GH" sz="4800" dirty="0"/>
              <a:t>       Graph Modelling</a:t>
            </a:r>
          </a:p>
        </p:txBody>
      </p:sp>
    </p:spTree>
    <p:extLst>
      <p:ext uri="{BB962C8B-B14F-4D97-AF65-F5344CB8AC3E}">
        <p14:creationId xmlns:p14="http://schemas.microsoft.com/office/powerpoint/2010/main" val="103735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1134</Words>
  <Application>Microsoft Office PowerPoint</Application>
  <PresentationFormat>Widescreen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COVID-19 ANALYSIS</vt:lpstr>
      <vt:lpstr>TABLE OF CONTENT</vt:lpstr>
      <vt:lpstr>PowerPoint Presentation</vt:lpstr>
      <vt:lpstr>PIPELINE </vt:lpstr>
      <vt:lpstr>Secondary Data Collection</vt:lpstr>
      <vt:lpstr>Data Cleaning and Transformation</vt:lpstr>
      <vt:lpstr>Topic Modelling with LDA</vt:lpstr>
      <vt:lpstr>Key Findings and Insights</vt:lpstr>
      <vt:lpstr>PowerPoint Presentation</vt:lpstr>
      <vt:lpstr>PIPELINE </vt:lpstr>
      <vt:lpstr>Secondary Data Collection</vt:lpstr>
      <vt:lpstr>Data Cleaning and EDA</vt:lpstr>
      <vt:lpstr>Graphical Models Implementation</vt:lpstr>
      <vt:lpstr>Key Findings and Conclusion</vt:lpstr>
      <vt:lpstr>PowerPoint Presentation</vt:lpstr>
      <vt:lpstr>PowerPoint Presentation</vt:lpstr>
      <vt:lpstr>PowerPoint Presentation</vt:lpstr>
      <vt:lpstr>PowerPoint Presentation</vt:lpstr>
      <vt:lpstr>PIPELINE </vt:lpstr>
      <vt:lpstr>Secondary Data Collection</vt:lpstr>
      <vt:lpstr>Data Cleaning and Stationarity Analysis</vt:lpstr>
      <vt:lpstr>Model Fitting and Diagnostics</vt:lpstr>
      <vt:lpstr>Forecasting and Key Findings</vt:lpstr>
      <vt:lpstr>PowerPoint Presentation</vt:lpstr>
      <vt:lpstr>PIPELINE </vt:lpstr>
      <vt:lpstr>Secondary Data Collection</vt:lpstr>
      <vt:lpstr>Data Cleaning and Transformation</vt:lpstr>
      <vt:lpstr>Data Preparation for Spatial Modelling</vt:lpstr>
      <vt:lpstr>Key Findings and Spatial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</dc:title>
  <dc:creator>Regina Arthur</dc:creator>
  <cp:lastModifiedBy>LENOVO</cp:lastModifiedBy>
  <cp:revision>11</cp:revision>
  <dcterms:created xsi:type="dcterms:W3CDTF">2025-04-21T05:15:26Z</dcterms:created>
  <dcterms:modified xsi:type="dcterms:W3CDTF">2025-07-11T12:21:05Z</dcterms:modified>
</cp:coreProperties>
</file>