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9A15-72C1-AE4D-BF42-6E9585EF8820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C1003-843E-734A-A50B-5763F4051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8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from sequencing= 883</a:t>
            </a:r>
          </a:p>
          <a:p>
            <a:r>
              <a:rPr lang="en-GB" dirty="0"/>
              <a:t>Total </a:t>
            </a:r>
            <a:r>
              <a:rPr lang="en-GB" dirty="0" err="1"/>
              <a:t>analysised</a:t>
            </a:r>
            <a:r>
              <a:rPr lang="en-GB" dirty="0"/>
              <a:t>= 875</a:t>
            </a:r>
          </a:p>
          <a:p>
            <a:r>
              <a:rPr lang="en-GB" dirty="0"/>
              <a:t>AZM = 441 samples in all</a:t>
            </a:r>
          </a:p>
          <a:p>
            <a:r>
              <a:rPr lang="en-GB" dirty="0"/>
              <a:t>Placebo= 434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8F490-1341-EE4E-A3A6-F3E86FC9B9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B24-5676-484B-AE10-92265E65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56A4-E826-FD4D-89B0-8FCE7A9B8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E2CD-D4D6-E74F-8AA7-E655C8D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8B29-EB13-E64D-8059-523A205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8603-77E6-B943-B5F9-D3F853B5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0F54-471F-EE40-930E-7D08E3C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233AD-B8A1-1247-8248-7102C87D1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770-353E-0A4E-A069-84DD4ED7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03DA-2B6C-2845-8D64-42F558F3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81ACD-72E4-2741-B40A-79048F4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0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0A48F-5F1D-7143-ACAE-5679B6387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E754-B14B-BB4A-8B8C-C5E29589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CA1D-1163-CE47-8894-57556496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31F2-BF12-8D4E-B177-FD7F14DE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4E85-A485-1E4B-8B37-7F3C27B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5E5A-4A43-9249-AD2E-E4BF9539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0A72-8737-4D4F-AD53-4E9B18A8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A8F0-CF69-774C-89E3-0A3B95A9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1CC6-00EA-6F46-AE43-BC0E8E10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BE3F-4682-F248-BCD7-11D91F3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1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FDF1-8F45-0640-8529-3D457B5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BA8B-EC6B-C542-B826-A0DB9D69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8296-7187-1546-8732-223549D8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B327-D591-F443-9752-679A23EC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9319-3E4A-F94E-954B-E9B5D9B3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AEA-F7B6-5D45-BC0E-693422B5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4AB6-F962-CD4B-87BD-A583E1959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DD84-B006-304B-A942-03A6215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83A2-661F-F049-8BDE-986D144B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D911-D14E-904B-BF12-206558C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9957-76AD-CF42-84A8-AAAD0B16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8BA2-8BEC-C543-8074-217264E3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A131-A7FA-5846-A5BF-761BFD8C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B2327-0F90-A448-8B89-3AAE5397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3DA68-DDDA-FB46-A3B9-FE2816630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877D4-19DC-5347-8A54-CF42312F9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94666-83AB-5B4A-B261-748EE70C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AE2E3-3E74-6741-B063-FD816D42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51EB2-902C-394F-938D-C567FF87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B9CF-94B7-6F42-8C15-BE630B6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2CE7-FEEF-EA40-A5F7-80DA427C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74231-0423-624E-9175-BE5504E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9C01F-5729-6547-88F7-C9F864C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B1503-74E6-CB49-A859-748FCCA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4DFB-F00B-084A-90D6-4BFB61F1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8DA99-73EF-CC4F-9553-F60A3ED2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6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FDD7-3A8A-434C-88FA-1F2F4256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772C-91EC-0847-ABBB-B707A4BC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A3894-7385-B04C-931E-29A48038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4EF99-2E36-324E-BE69-FB90D60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04C4-26D3-2848-8DD3-C1B02B1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DF42-C9B4-2F46-AEF9-94790313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8121-A275-5D49-AA84-3E0EFF55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402F-3B82-1447-8977-CB1B16410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28A71-4DF6-4B46-9448-78CB22B9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8D68-43B4-0948-B94B-144F62B8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FA14-C00E-B24B-925E-C19E33E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A8F40-FCEC-1642-A12D-77D4CEE8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7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FE7B5-6324-5A49-9C69-F57AF86E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06E1B-AB98-EB46-AE81-C46B91A1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53D6-D66E-574E-9343-5FDE61C54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74A0-3ADF-EF4C-9342-E072C05A1B08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6CCB-BB83-DE46-B85D-8AF7F944D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5642-388B-7042-8BC8-039432087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EBEE-9BE1-7541-8C72-95C3C0D4D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522BBB-69B3-0B48-A26F-D632A1F175E6}"/>
              </a:ext>
            </a:extLst>
          </p:cNvPr>
          <p:cNvGrpSpPr/>
          <p:nvPr/>
        </p:nvGrpSpPr>
        <p:grpSpPr>
          <a:xfrm>
            <a:off x="1731048" y="404751"/>
            <a:ext cx="9308465" cy="6048497"/>
            <a:chOff x="1731048" y="768526"/>
            <a:chExt cx="9308465" cy="60484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45EA4D-136E-7A4C-9214-05C8C6E69872}"/>
                </a:ext>
              </a:extLst>
            </p:cNvPr>
            <p:cNvGrpSpPr/>
            <p:nvPr/>
          </p:nvGrpSpPr>
          <p:grpSpPr>
            <a:xfrm>
              <a:off x="1731048" y="768526"/>
              <a:ext cx="9308465" cy="6048497"/>
              <a:chOff x="1731048" y="768526"/>
              <a:chExt cx="9308465" cy="60484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AD1E9E-2545-9043-BBE0-9553A189B9A1}"/>
                  </a:ext>
                </a:extLst>
              </p:cNvPr>
              <p:cNvGrpSpPr/>
              <p:nvPr/>
            </p:nvGrpSpPr>
            <p:grpSpPr>
              <a:xfrm>
                <a:off x="1731048" y="768526"/>
                <a:ext cx="9308465" cy="6048497"/>
                <a:chOff x="1744903" y="440943"/>
                <a:chExt cx="9308465" cy="604849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8F4D19D-BC73-5E48-87FF-B5435F15AA80}"/>
                    </a:ext>
                  </a:extLst>
                </p:cNvPr>
                <p:cNvGrpSpPr/>
                <p:nvPr/>
              </p:nvGrpSpPr>
              <p:grpSpPr>
                <a:xfrm>
                  <a:off x="1744903" y="440943"/>
                  <a:ext cx="9308465" cy="6048497"/>
                  <a:chOff x="1820208" y="346620"/>
                  <a:chExt cx="9308465" cy="6048497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48058C11-9E80-6F47-89A8-C5737CB9011D}"/>
                      </a:ext>
                    </a:extLst>
                  </p:cNvPr>
                  <p:cNvGrpSpPr/>
                  <p:nvPr/>
                </p:nvGrpSpPr>
                <p:grpSpPr>
                  <a:xfrm>
                    <a:off x="1820208" y="1065305"/>
                    <a:ext cx="8961925" cy="5329812"/>
                    <a:chOff x="2798623" y="831050"/>
                    <a:chExt cx="10515094" cy="6610254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BDCACBB6-1ECB-A145-9044-1E9E051E6C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9866" y="831050"/>
                      <a:ext cx="10093851" cy="6610254"/>
                      <a:chOff x="2471421" y="733399"/>
                      <a:chExt cx="10093851" cy="6610254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B7B60BDC-15EF-BB4A-A748-18ADA9949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71421" y="733399"/>
                        <a:ext cx="10093851" cy="6610254"/>
                        <a:chOff x="2113612" y="733399"/>
                        <a:chExt cx="10093851" cy="6610254"/>
                      </a:xfrm>
                    </p:grpSpPr>
                    <p:sp>
                      <p:nvSpPr>
                        <p:cNvPr id="2" name="Oval 1">
                          <a:extLst>
                            <a:ext uri="{FF2B5EF4-FFF2-40B4-BE49-F238E27FC236}">
                              <a16:creationId xmlns:a16="http://schemas.microsoft.com/office/drawing/2014/main" id="{167E96C9-8C97-C347-A344-32700F737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59549" y="733399"/>
                          <a:ext cx="4557505" cy="11660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347 enrolled and randomised</a:t>
                          </a:r>
                        </a:p>
                      </p:txBody>
                    </p:sp>
                    <p:grpSp>
                      <p:nvGrpSpPr>
                        <p:cNvPr id="54" name="Group 53">
                          <a:extLst>
                            <a:ext uri="{FF2B5EF4-FFF2-40B4-BE49-F238E27FC236}">
                              <a16:creationId xmlns:a16="http://schemas.microsoft.com/office/drawing/2014/main" id="{F0F85AB9-0A9C-0E4D-BEB4-7297535B32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13612" y="1461289"/>
                          <a:ext cx="10093851" cy="5882364"/>
                          <a:chOff x="2113612" y="1461289"/>
                          <a:chExt cx="10093851" cy="5882364"/>
                        </a:xfrm>
                      </p:grpSpPr>
                      <p:sp>
                        <p:nvSpPr>
                          <p:cNvPr id="3" name="Rectangle 2">
                            <a:extLst>
                              <a:ext uri="{FF2B5EF4-FFF2-40B4-BE49-F238E27FC236}">
                                <a16:creationId xmlns:a16="http://schemas.microsoft.com/office/drawing/2014/main" id="{919727F7-3279-A44B-B85D-F3C1F9B0A8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3612" y="2004077"/>
                            <a:ext cx="4904845" cy="67586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400" dirty="0">
                                <a:solidFill>
                                  <a:schemeClr val="tx1"/>
                                </a:solidFill>
                              </a:rPr>
                              <a:t>173 allocated to AZM</a:t>
                            </a:r>
                          </a:p>
                          <a:p>
                            <a:pPr algn="ctr"/>
                            <a:r>
                              <a:rPr lang="en-GB" sz="1400" dirty="0">
                                <a:solidFill>
                                  <a:schemeClr val="tx1"/>
                                </a:solidFill>
                              </a:rPr>
                              <a:t>173 received ≥ 1 dose AZM</a:t>
                            </a:r>
                          </a:p>
                        </p:txBody>
                      </p:sp>
                      <p:sp>
                        <p:nvSpPr>
                          <p:cNvPr id="4" name="Rectangle 3">
                            <a:extLst>
                              <a:ext uri="{FF2B5EF4-FFF2-40B4-BE49-F238E27FC236}">
                                <a16:creationId xmlns:a16="http://schemas.microsoft.com/office/drawing/2014/main" id="{F1DB2299-2BD6-124E-8E28-4F711F0807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77328" y="1998039"/>
                            <a:ext cx="4930135" cy="67586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400" dirty="0">
                                <a:solidFill>
                                  <a:schemeClr val="tx1"/>
                                </a:solidFill>
                              </a:rPr>
                              <a:t>174 allocated to Placebo</a:t>
                            </a:r>
                          </a:p>
                          <a:p>
                            <a:pPr algn="ctr"/>
                            <a:r>
                              <a:rPr lang="en-GB" sz="1400" dirty="0">
                                <a:solidFill>
                                  <a:schemeClr val="tx1"/>
                                </a:solidFill>
                              </a:rPr>
                              <a:t>174 received ≥ 1 dose Placebo</a:t>
                            </a:r>
                          </a:p>
                        </p:txBody>
                      </p:sp>
                      <p:sp>
                        <p:nvSpPr>
                          <p:cNvPr id="12" name="Rectangle 11">
                            <a:extLst>
                              <a:ext uri="{FF2B5EF4-FFF2-40B4-BE49-F238E27FC236}">
                                <a16:creationId xmlns:a16="http://schemas.microsoft.com/office/drawing/2014/main" id="{9D51202F-FC58-D440-8D4B-03189B8E49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99817" y="3621764"/>
                            <a:ext cx="2407627" cy="94208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200" b="1" dirty="0">
                                <a:solidFill>
                                  <a:schemeClr val="tx1"/>
                                </a:solidFill>
                              </a:rPr>
                              <a:t>48 analysed</a:t>
                            </a:r>
                          </a:p>
                          <a:p>
                            <a:pPr algn="ctr"/>
                            <a:r>
                              <a:rPr lang="en-GB" sz="1200" dirty="0">
                                <a:solidFill>
                                  <a:schemeClr val="tx1"/>
                                </a:solidFill>
                              </a:rPr>
                              <a:t> 1 final reads&lt;1000, 4 missing</a:t>
                            </a:r>
                          </a:p>
                        </p:txBody>
                      </p:sp>
                      <p:sp>
                        <p:nvSpPr>
                          <p:cNvPr id="16" name="Rectangle 15">
                            <a:extLst>
                              <a:ext uri="{FF2B5EF4-FFF2-40B4-BE49-F238E27FC236}">
                                <a16:creationId xmlns:a16="http://schemas.microsoft.com/office/drawing/2014/main" id="{6BB0CE86-FF1A-934C-9233-A68EEF7C1A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94137" y="4954416"/>
                            <a:ext cx="2407627" cy="94208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200" b="1" dirty="0">
                                <a:solidFill>
                                  <a:schemeClr val="tx1"/>
                                </a:solidFill>
                              </a:rPr>
                              <a:t>43 analysed</a:t>
                            </a:r>
                          </a:p>
                          <a:p>
                            <a:pPr algn="ctr"/>
                            <a:r>
                              <a:rPr lang="en-GB" sz="1200" dirty="0">
                                <a:solidFill>
                                  <a:schemeClr val="tx1"/>
                                </a:solidFill>
                              </a:rPr>
                              <a:t>8 missing, 1 LTFU,  </a:t>
                            </a:r>
                          </a:p>
                          <a:p>
                            <a:pPr algn="ctr"/>
                            <a:r>
                              <a:rPr lang="en-GB" sz="1200" dirty="0">
                                <a:solidFill>
                                  <a:schemeClr val="tx1"/>
                                </a:solidFill>
                              </a:rPr>
                              <a:t>1 study ended</a:t>
                            </a:r>
                          </a:p>
                        </p:txBody>
                      </p:sp>
                      <p:sp>
                        <p:nvSpPr>
                          <p:cNvPr id="18" name="Rectangle 17">
                            <a:extLst>
                              <a:ext uri="{FF2B5EF4-FFF2-40B4-BE49-F238E27FC236}">
                                <a16:creationId xmlns:a16="http://schemas.microsoft.com/office/drawing/2014/main" id="{E5EE1E2E-CBE8-CA4C-AD94-E8E7A5952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8797" y="6401566"/>
                            <a:ext cx="2407627" cy="94208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200" b="1" dirty="0">
                                <a:solidFill>
                                  <a:schemeClr val="tx1"/>
                                </a:solidFill>
                              </a:rPr>
                              <a:t>30 analysed</a:t>
                            </a:r>
                          </a:p>
                          <a:p>
                            <a:pPr algn="ctr"/>
                            <a:r>
                              <a:rPr lang="en-GB" sz="1200" dirty="0">
                                <a:solidFill>
                                  <a:schemeClr val="tx1"/>
                                </a:solidFill>
                              </a:rPr>
                              <a:t>5 missing, 3 LTFU, </a:t>
                            </a:r>
                          </a:p>
                          <a:p>
                            <a:pPr algn="ctr"/>
                            <a:r>
                              <a:rPr lang="en-GB" sz="1200" dirty="0">
                                <a:solidFill>
                                  <a:schemeClr val="tx1"/>
                                </a:solidFill>
                              </a:rPr>
                              <a:t>15 study ended</a:t>
                            </a:r>
                          </a:p>
                        </p:txBody>
                      </p:sp>
                      <p:cxnSp>
                        <p:nvCxnSpPr>
                          <p:cNvPr id="29" name="Straight Arrow Connector 28">
                            <a:extLst>
                              <a:ext uri="{FF2B5EF4-FFF2-40B4-BE49-F238E27FC236}">
                                <a16:creationId xmlns:a16="http://schemas.microsoft.com/office/drawing/2014/main" id="{C71B6FD1-CC29-4D4F-A34E-1EEC6257FC1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4582291" y="1461289"/>
                            <a:ext cx="246227" cy="54278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Straight Arrow Connector 30">
                            <a:extLst>
                              <a:ext uri="{FF2B5EF4-FFF2-40B4-BE49-F238E27FC236}">
                                <a16:creationId xmlns:a16="http://schemas.microsoft.com/office/drawing/2014/main" id="{A97F4FFE-D720-1549-B55B-102AE7D874F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228380" y="1489755"/>
                            <a:ext cx="464630" cy="49113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>
                            <a:extLst>
                              <a:ext uri="{FF2B5EF4-FFF2-40B4-BE49-F238E27FC236}">
                                <a16:creationId xmlns:a16="http://schemas.microsoft.com/office/drawing/2014/main" id="{35EB1B50-D2E5-5B48-BB53-BE6D283ABDC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81298" y="5905355"/>
                            <a:ext cx="1" cy="35719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59" name="Straight Arrow Connector 58">
                        <a:extLst>
                          <a:ext uri="{FF2B5EF4-FFF2-40B4-BE49-F238E27FC236}">
                            <a16:creationId xmlns:a16="http://schemas.microsoft.com/office/drawing/2014/main" id="{FECF49D6-CB63-0D4D-9D8F-4B69E83767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039108" y="4555738"/>
                        <a:ext cx="1" cy="35719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438BF75-27EF-914A-B505-27A799FA4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8623" y="6379868"/>
                      <a:ext cx="185530" cy="104061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72 weeks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C037B6C2-D5E5-7947-9988-23E0E8845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8623" y="4996722"/>
                      <a:ext cx="185530" cy="104061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48 weeks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34A8390B-00D0-4B48-BA47-B56C312B3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8623" y="3709672"/>
                      <a:ext cx="185530" cy="104061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tx1"/>
                          </a:solidFill>
                        </a:rPr>
                        <a:t>Baseline</a:t>
                      </a:r>
                    </a:p>
                  </p:txBody>
                </p:sp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F7BDC35F-9B18-0F49-8EC4-665D96E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2207716" y="346620"/>
                    <a:ext cx="8601943" cy="36933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Perinatally HIV-infected children 6-19 years on ART &gt;6 months in Zimbabwe and Malawi</a:t>
                    </a: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6456AB9-99FB-B946-925C-55F612BAB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82736" y="723290"/>
                    <a:ext cx="0" cy="324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57BF54C2-5A40-9C42-8779-2D415D3F21F3}"/>
                      </a:ext>
                    </a:extLst>
                  </p:cNvPr>
                  <p:cNvSpPr/>
                  <p:nvPr/>
                </p:nvSpPr>
                <p:spPr>
                  <a:xfrm>
                    <a:off x="10970547" y="5555485"/>
                    <a:ext cx="158126" cy="83904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72 weeks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BC58A6DC-9543-9A46-9928-7974539B46CF}"/>
                      </a:ext>
                    </a:extLst>
                  </p:cNvPr>
                  <p:cNvSpPr/>
                  <p:nvPr/>
                </p:nvSpPr>
                <p:spPr>
                  <a:xfrm>
                    <a:off x="10956443" y="4398296"/>
                    <a:ext cx="158126" cy="83904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48 weeks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1A9A0E6-9E17-A344-891A-E9870572BD91}"/>
                      </a:ext>
                    </a:extLst>
                  </p:cNvPr>
                  <p:cNvSpPr/>
                  <p:nvPr/>
                </p:nvSpPr>
                <p:spPr>
                  <a:xfrm>
                    <a:off x="10941583" y="3358290"/>
                    <a:ext cx="158126" cy="83904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Baseline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B404D8D-8B97-6044-86CF-15940CE70E83}"/>
                    </a:ext>
                  </a:extLst>
                </p:cNvPr>
                <p:cNvGrpSpPr/>
                <p:nvPr/>
              </p:nvGrpSpPr>
              <p:grpSpPr>
                <a:xfrm>
                  <a:off x="2099279" y="3490580"/>
                  <a:ext cx="2073555" cy="2998859"/>
                  <a:chOff x="1669322" y="3640429"/>
                  <a:chExt cx="2073555" cy="2998859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21739BE-D78C-F54F-B35B-5791852B3FE3}"/>
                      </a:ext>
                    </a:extLst>
                  </p:cNvPr>
                  <p:cNvSpPr/>
                  <p:nvPr/>
                </p:nvSpPr>
                <p:spPr>
                  <a:xfrm>
                    <a:off x="1690877" y="3640429"/>
                    <a:ext cx="2052000" cy="759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116 analysed</a:t>
                    </a:r>
                  </a:p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1 final reads&lt;1000, 3 missing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92328EB1-6842-3145-A4F4-ED6B548AEBE9}"/>
                      </a:ext>
                    </a:extLst>
                  </p:cNvPr>
                  <p:cNvSpPr/>
                  <p:nvPr/>
                </p:nvSpPr>
                <p:spPr>
                  <a:xfrm>
                    <a:off x="1690874" y="4705614"/>
                    <a:ext cx="2052000" cy="759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111 analysed</a:t>
                    </a:r>
                  </a:p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1 final reads&lt;1000, 1 missing, 1 LTFU, 6 withdrawal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B785E72-D967-9144-AAD8-6134D4A129EB}"/>
                      </a:ext>
                    </a:extLst>
                  </p:cNvPr>
                  <p:cNvSpPr/>
                  <p:nvPr/>
                </p:nvSpPr>
                <p:spPr>
                  <a:xfrm>
                    <a:off x="1669322" y="5879688"/>
                    <a:ext cx="2052000" cy="7596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b="1" dirty="0">
                        <a:solidFill>
                          <a:schemeClr val="tx1"/>
                        </a:solidFill>
                      </a:rPr>
                      <a:t>93 analysed</a:t>
                    </a:r>
                  </a:p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4 LTFU, 6 withdrawal, </a:t>
                    </a:r>
                  </a:p>
                  <a:p>
                    <a:pPr algn="ctr"/>
                    <a:r>
                      <a:rPr lang="en-GB" sz="1200" dirty="0">
                        <a:solidFill>
                          <a:schemeClr val="tx1"/>
                        </a:solidFill>
                      </a:rPr>
                      <a:t>17 study ended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F4545865-E24D-7E40-BF1C-EBE35E10A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138" y="4400003"/>
                    <a:ext cx="1" cy="288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96FA8BD2-BEB4-A147-A64C-35D018AFE185}"/>
                    </a:ext>
                  </a:extLst>
                </p:cNvPr>
                <p:cNvSpPr/>
                <p:nvPr/>
              </p:nvSpPr>
              <p:spPr>
                <a:xfrm rot="5400000">
                  <a:off x="3927566" y="1971856"/>
                  <a:ext cx="504000" cy="2088000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68EDD-F255-4747-82EC-D71AD404D5A3}"/>
                  </a:ext>
                </a:extLst>
              </p:cNvPr>
              <p:cNvSpPr txBox="1"/>
              <p:nvPr/>
            </p:nvSpPr>
            <p:spPr>
              <a:xfrm>
                <a:off x="2550965" y="3536087"/>
                <a:ext cx="15381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Zimbabwe (n=120)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0E287C-B47E-3344-B879-140693AAEEAE}"/>
                  </a:ext>
                </a:extLst>
              </p:cNvPr>
              <p:cNvSpPr txBox="1"/>
              <p:nvPr/>
            </p:nvSpPr>
            <p:spPr>
              <a:xfrm>
                <a:off x="4808319" y="3537878"/>
                <a:ext cx="1225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+mj-lt"/>
                  </a:rPr>
                  <a:t>Malawi (n=53)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DCF753-7CEA-774D-A311-16D074AA8504}"/>
                </a:ext>
              </a:extLst>
            </p:cNvPr>
            <p:cNvGrpSpPr/>
            <p:nvPr/>
          </p:nvGrpSpPr>
          <p:grpSpPr>
            <a:xfrm>
              <a:off x="6518584" y="3536087"/>
              <a:ext cx="4170772" cy="3280935"/>
              <a:chOff x="2237824" y="3688487"/>
              <a:chExt cx="4170772" cy="32809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C7FB2A1-3B44-6F4E-8EF4-4F0B90F19CBF}"/>
                  </a:ext>
                </a:extLst>
              </p:cNvPr>
              <p:cNvSpPr/>
              <p:nvPr/>
            </p:nvSpPr>
            <p:spPr>
              <a:xfrm>
                <a:off x="4352010" y="3968484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48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 5 missing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EB41D95-0296-5540-8CA2-AC3D51F9A082}"/>
                  </a:ext>
                </a:extLst>
              </p:cNvPr>
              <p:cNvSpPr/>
              <p:nvPr/>
            </p:nvSpPr>
            <p:spPr>
              <a:xfrm>
                <a:off x="4356596" y="5033567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40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1 &lt;100 16S copies, 6 missing,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3 LTFU, 1 withdrawal, 2 dead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50CFC61-BDD1-474E-B077-9DAF5C17757F}"/>
                  </a:ext>
                </a:extLst>
              </p:cNvPr>
              <p:cNvSpPr/>
              <p:nvPr/>
            </p:nvSpPr>
            <p:spPr>
              <a:xfrm>
                <a:off x="4354356" y="6209822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25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1 &lt;100 16S copies, 6 LTFU, 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2 withdrawal, 17 study ended, 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2 death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661124C-ECB9-BC41-B11E-0F1FC4684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870" y="5793167"/>
                <a:ext cx="1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B2E8DF7-9ED6-1240-A881-C3926880B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7870" y="4726541"/>
                <a:ext cx="1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7E3E85B-A84C-3B47-9104-933CA2320EBD}"/>
                  </a:ext>
                </a:extLst>
              </p:cNvPr>
              <p:cNvSpPr/>
              <p:nvPr/>
            </p:nvSpPr>
            <p:spPr>
              <a:xfrm>
                <a:off x="2259379" y="3970563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119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1 final reads&lt;1000, 1 missing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95C2544-D06A-D54E-8E86-2F50F9419BDC}"/>
                  </a:ext>
                </a:extLst>
              </p:cNvPr>
              <p:cNvSpPr/>
              <p:nvPr/>
            </p:nvSpPr>
            <p:spPr>
              <a:xfrm>
                <a:off x="2259376" y="5035748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111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1 final reads&lt;1000, 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9 withdrawal, 1 dead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A30310-B9CD-0B4F-BB49-48CE2832EF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37824" y="6209822"/>
                <a:ext cx="2052000" cy="75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</a:rPr>
                  <a:t>92 analysed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 1 missing, 1 LTFU,  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9 withdrawal, 17 study ended, 1 death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FDF9F23-C0B6-9B47-BAB9-EEBE7B2D5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0958" y="4730137"/>
                <a:ext cx="1" cy="2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949AB5B-7506-2047-B138-C5F49AE9A2EA}"/>
                  </a:ext>
                </a:extLst>
              </p:cNvPr>
              <p:cNvSpPr txBox="1"/>
              <p:nvPr/>
            </p:nvSpPr>
            <p:spPr>
              <a:xfrm>
                <a:off x="2703365" y="3688487"/>
                <a:ext cx="15381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+mj-lt"/>
                  </a:rPr>
                  <a:t>Zimbabwe (n=121)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FE0DA20-59AE-D04D-9ECB-C2DBF23F7C02}"/>
                  </a:ext>
                </a:extLst>
              </p:cNvPr>
              <p:cNvSpPr txBox="1"/>
              <p:nvPr/>
            </p:nvSpPr>
            <p:spPr>
              <a:xfrm>
                <a:off x="4960719" y="3690278"/>
                <a:ext cx="1225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+mj-lt"/>
                  </a:rPr>
                  <a:t>Malawi (n=53)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4D088F65-1B83-A242-9066-E14D4951C20F}"/>
                </a:ext>
              </a:extLst>
            </p:cNvPr>
            <p:cNvSpPr/>
            <p:nvPr/>
          </p:nvSpPr>
          <p:spPr>
            <a:xfrm rot="5400000">
              <a:off x="8244287" y="2299153"/>
              <a:ext cx="504000" cy="20880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0C6C8A-BFA8-8948-BA10-8504EA71076B}"/>
              </a:ext>
            </a:extLst>
          </p:cNvPr>
          <p:cNvCxnSpPr>
            <a:cxnSpLocks/>
          </p:cNvCxnSpPr>
          <p:nvPr/>
        </p:nvCxnSpPr>
        <p:spPr>
          <a:xfrm>
            <a:off x="7521719" y="5281684"/>
            <a:ext cx="1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E63E1-C63F-4B40-BADA-F7FFC2CE6103}"/>
              </a:ext>
            </a:extLst>
          </p:cNvPr>
          <p:cNvCxnSpPr>
            <a:cxnSpLocks/>
          </p:cNvCxnSpPr>
          <p:nvPr/>
        </p:nvCxnSpPr>
        <p:spPr>
          <a:xfrm>
            <a:off x="3058052" y="5292471"/>
            <a:ext cx="1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Abotsi</dc:creator>
  <cp:lastModifiedBy>Regina Abotsi</cp:lastModifiedBy>
  <cp:revision>1</cp:revision>
  <dcterms:created xsi:type="dcterms:W3CDTF">2021-12-26T07:55:29Z</dcterms:created>
  <dcterms:modified xsi:type="dcterms:W3CDTF">2021-12-26T07:56:40Z</dcterms:modified>
</cp:coreProperties>
</file>