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1" r:id="rId5"/>
    <p:sldId id="257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5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0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8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0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1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3A76-EAA0-4967-A989-30B630FF915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B33C-EDE5-4CAB-8803-B715CC58D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6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JCyDZAQowgRYzNJ22U8lUq2WR3dFy5K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NpZxVkvwqN_eAue59PKFjNd-llu-moO/view?usp=sharing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-gv2jgZUYSpRsI3stzvADozz047DH_M?usp=shar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Как построить воронку самому в </a:t>
            </a:r>
            <a:r>
              <a:rPr lang="en-US" sz="4800" dirty="0" smtClean="0"/>
              <a:t>Python </a:t>
            </a:r>
            <a:r>
              <a:rPr lang="ru-RU" sz="4800" dirty="0" smtClean="0"/>
              <a:t>по сырым данным</a:t>
            </a:r>
            <a:r>
              <a:rPr lang="en-US" sz="4800" dirty="0" smtClean="0"/>
              <a:t>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33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3027" y="1311966"/>
            <a:ext cx="9144000" cy="5019261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Все показатели по каналу из </a:t>
            </a:r>
            <a:r>
              <a:rPr lang="en-US" dirty="0" smtClean="0"/>
              <a:t>FB </a:t>
            </a:r>
            <a:r>
              <a:rPr lang="ru-RU" dirty="0" smtClean="0"/>
              <a:t>значительно выше</a:t>
            </a:r>
            <a:r>
              <a:rPr lang="en-US" dirty="0" smtClean="0"/>
              <a:t>, </a:t>
            </a:r>
            <a:r>
              <a:rPr lang="ru-RU" dirty="0" smtClean="0"/>
              <a:t>чем показатели по трафику из </a:t>
            </a:r>
            <a:r>
              <a:rPr lang="en-US" dirty="0" smtClean="0"/>
              <a:t>VK, </a:t>
            </a:r>
            <a:r>
              <a:rPr lang="ru-RU" dirty="0" smtClean="0"/>
              <a:t>а именно все цифры по конверсиям на всех ступенях воронки</a:t>
            </a:r>
            <a:r>
              <a:rPr lang="en-US" dirty="0" smtClean="0"/>
              <a:t>. </a:t>
            </a:r>
            <a:r>
              <a:rPr lang="ru-RU" dirty="0" smtClean="0"/>
              <a:t>И охват самого трафика изначально</a:t>
            </a:r>
            <a:r>
              <a:rPr lang="en-US" dirty="0" smtClean="0"/>
              <a:t>. </a:t>
            </a:r>
            <a:endParaRPr lang="ru-RU" dirty="0" smtClean="0"/>
          </a:p>
          <a:p>
            <a:pPr algn="l"/>
            <a:r>
              <a:rPr lang="ru-RU" dirty="0" smtClean="0"/>
              <a:t>То есть канал </a:t>
            </a:r>
            <a:r>
              <a:rPr lang="en-US" dirty="0" smtClean="0"/>
              <a:t>FB </a:t>
            </a:r>
            <a:r>
              <a:rPr lang="ru-RU" dirty="0" smtClean="0"/>
              <a:t>для продвижения магазина мотоциклов является более эффективным</a:t>
            </a:r>
            <a:r>
              <a:rPr lang="en-US" dirty="0" smtClean="0"/>
              <a:t> </a:t>
            </a:r>
            <a:r>
              <a:rPr lang="ru-RU" dirty="0" smtClean="0"/>
              <a:t>и основным</a:t>
            </a:r>
            <a:r>
              <a:rPr lang="en-US" dirty="0" smtClean="0"/>
              <a:t>, </a:t>
            </a:r>
            <a:r>
              <a:rPr lang="ru-RU" dirty="0" smtClean="0"/>
              <a:t>чем </a:t>
            </a:r>
            <a:r>
              <a:rPr lang="en-US" dirty="0" smtClean="0"/>
              <a:t>VK. VK </a:t>
            </a:r>
            <a:r>
              <a:rPr lang="ru-RU" dirty="0" smtClean="0"/>
              <a:t>– является дополнительным источником трафика</a:t>
            </a:r>
            <a:r>
              <a:rPr lang="en-US" dirty="0" smtClean="0"/>
              <a:t>. </a:t>
            </a:r>
            <a:r>
              <a:rPr lang="ru-RU" dirty="0" smtClean="0"/>
              <a:t>Мы должны проанализировать целесообразность затрат на канал </a:t>
            </a:r>
            <a:r>
              <a:rPr lang="en-US" dirty="0" smtClean="0"/>
              <a:t>VK.</a:t>
            </a:r>
          </a:p>
        </p:txBody>
      </p:sp>
    </p:spTree>
    <p:extLst>
      <p:ext uri="{BB962C8B-B14F-4D97-AF65-F5344CB8AC3E}">
        <p14:creationId xmlns:p14="http://schemas.microsoft.com/office/powerpoint/2010/main" val="5508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27043" y="176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Открытая воронка по типу канал</a:t>
            </a:r>
            <a:r>
              <a:rPr lang="ru-RU" sz="3600" dirty="0"/>
              <a:t>а</a:t>
            </a:r>
            <a:r>
              <a:rPr lang="ru-RU" sz="3600" dirty="0" smtClean="0"/>
              <a:t> трафика</a:t>
            </a:r>
            <a:r>
              <a:rPr lang="en-US" sz="3600" dirty="0" smtClean="0"/>
              <a:t>.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1" y="1335430"/>
            <a:ext cx="1100291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981201" y="944217"/>
            <a:ext cx="9144000" cy="477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Открытая воронка показывает</a:t>
            </a:r>
            <a:r>
              <a:rPr lang="en-US" dirty="0" smtClean="0"/>
              <a:t>, </a:t>
            </a:r>
            <a:r>
              <a:rPr lang="ru-RU" dirty="0" smtClean="0"/>
              <a:t>что основной поток трафика из рекламной кампании приходит сразу в каталог магазина</a:t>
            </a:r>
            <a:r>
              <a:rPr lang="en-US" dirty="0" smtClean="0"/>
              <a:t>. </a:t>
            </a:r>
            <a:endParaRPr lang="ru-RU" dirty="0" smtClean="0"/>
          </a:p>
          <a:p>
            <a:pPr algn="l"/>
            <a:r>
              <a:rPr lang="ru-RU" dirty="0" smtClean="0"/>
              <a:t>Активнее на рекламу откликаются пользователи </a:t>
            </a:r>
            <a:r>
              <a:rPr lang="en-US" dirty="0" smtClean="0"/>
              <a:t>FB. </a:t>
            </a:r>
            <a:r>
              <a:rPr lang="ru-RU" dirty="0" smtClean="0"/>
              <a:t>Количественно по заказу обратного звонка цифры </a:t>
            </a:r>
            <a:r>
              <a:rPr lang="en-US" dirty="0" smtClean="0"/>
              <a:t>Facebook </a:t>
            </a:r>
            <a:r>
              <a:rPr lang="ru-RU" dirty="0" smtClean="0"/>
              <a:t>выше</a:t>
            </a:r>
            <a:r>
              <a:rPr lang="en-US" dirty="0" smtClean="0"/>
              <a:t>, </a:t>
            </a:r>
            <a:r>
              <a:rPr lang="ru-RU" dirty="0" smtClean="0"/>
              <a:t>несмотря на то</a:t>
            </a:r>
            <a:r>
              <a:rPr lang="en-US" dirty="0" smtClean="0"/>
              <a:t>,</a:t>
            </a:r>
            <a:r>
              <a:rPr lang="ru-RU" dirty="0" smtClean="0"/>
              <a:t> что конверсия последней ступени в Событие немного ниже</a:t>
            </a:r>
            <a:r>
              <a:rPr lang="en-US" dirty="0" smtClean="0"/>
              <a:t>, </a:t>
            </a:r>
            <a:r>
              <a:rPr lang="ru-RU" dirty="0" smtClean="0"/>
              <a:t>чем у пользователей </a:t>
            </a:r>
            <a:r>
              <a:rPr lang="en-US" dirty="0" smtClean="0"/>
              <a:t>VK. </a:t>
            </a:r>
          </a:p>
          <a:p>
            <a:pPr algn="l"/>
            <a:endParaRPr lang="en-US" dirty="0"/>
          </a:p>
          <a:p>
            <a:pPr algn="l"/>
            <a:r>
              <a:rPr lang="ru-RU" dirty="0" smtClean="0"/>
              <a:t>В целом </a:t>
            </a:r>
            <a:r>
              <a:rPr lang="en-US" dirty="0" smtClean="0"/>
              <a:t>FB </a:t>
            </a:r>
            <a:r>
              <a:rPr lang="ru-RU" dirty="0" smtClean="0"/>
              <a:t> - наиболее эффективный инструмент для магазина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3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27043" y="176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Закрытая воронка по типу географии </a:t>
            </a:r>
            <a:r>
              <a:rPr lang="ru-RU" sz="2400" dirty="0" smtClean="0"/>
              <a:t>(Москва</a:t>
            </a:r>
            <a:r>
              <a:rPr lang="en-US" sz="2400" dirty="0" smtClean="0"/>
              <a:t>, </a:t>
            </a:r>
            <a:r>
              <a:rPr lang="ru-RU" sz="2400" dirty="0" smtClean="0"/>
              <a:t>Санкт-Петербург</a:t>
            </a:r>
            <a:r>
              <a:rPr lang="en-US" sz="2400" dirty="0" smtClean="0"/>
              <a:t>, </a:t>
            </a:r>
            <a:r>
              <a:rPr lang="ru-RU" sz="2400" dirty="0" smtClean="0"/>
              <a:t>Калининград)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5" y="1424056"/>
            <a:ext cx="1098385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981201" y="944217"/>
            <a:ext cx="9144000" cy="477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Воронка показывает похожее поведение пользователей разных городов</a:t>
            </a:r>
            <a:r>
              <a:rPr lang="en-US" dirty="0" smtClean="0"/>
              <a:t>. </a:t>
            </a:r>
            <a:r>
              <a:rPr lang="ru-RU" dirty="0" smtClean="0"/>
              <a:t>Цифры конверсии по этапам продвижения по сайту  схожи</a:t>
            </a:r>
            <a:r>
              <a:rPr lang="en-US" dirty="0" smtClean="0"/>
              <a:t>. </a:t>
            </a:r>
            <a:r>
              <a:rPr lang="ru-RU" dirty="0" smtClean="0"/>
              <a:t>Московский трафик самый большой</a:t>
            </a:r>
            <a:r>
              <a:rPr lang="en-US" dirty="0" smtClean="0"/>
              <a:t>, </a:t>
            </a:r>
            <a:r>
              <a:rPr lang="ru-RU" dirty="0" smtClean="0"/>
              <a:t>так как изначально потенциально является самым большим по</a:t>
            </a:r>
            <a:r>
              <a:rPr lang="ru-RU" dirty="0"/>
              <a:t>к</a:t>
            </a:r>
            <a:r>
              <a:rPr lang="ru-RU" dirty="0" smtClean="0"/>
              <a:t>упательским рынком</a:t>
            </a:r>
            <a:r>
              <a:rPr lang="en-US" dirty="0" smtClean="0"/>
              <a:t>. </a:t>
            </a:r>
            <a:endParaRPr lang="ru-RU" dirty="0" smtClean="0"/>
          </a:p>
          <a:p>
            <a:pPr algn="l"/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0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27043" y="176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Открытая воронка по типу географии </a:t>
            </a:r>
            <a:r>
              <a:rPr lang="ru-RU" sz="2400" dirty="0" smtClean="0"/>
              <a:t>(Москва</a:t>
            </a:r>
            <a:r>
              <a:rPr lang="en-US" sz="2400" dirty="0" smtClean="0"/>
              <a:t>, </a:t>
            </a:r>
            <a:r>
              <a:rPr lang="ru-RU" sz="2400" dirty="0" smtClean="0"/>
              <a:t>Санкт-Петербург</a:t>
            </a:r>
            <a:r>
              <a:rPr lang="en-US" sz="2400" dirty="0" smtClean="0"/>
              <a:t>, </a:t>
            </a:r>
            <a:r>
              <a:rPr lang="ru-RU" sz="2400" dirty="0" smtClean="0"/>
              <a:t>Калининград)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952154"/>
            <a:ext cx="1093622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981201" y="944217"/>
            <a:ext cx="9144000" cy="477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Открытую воронку по городам можно охарактеризовать</a:t>
            </a:r>
            <a:r>
              <a:rPr lang="en-US" dirty="0" smtClean="0"/>
              <a:t>, </a:t>
            </a:r>
            <a:r>
              <a:rPr lang="ru-RU" dirty="0" smtClean="0"/>
              <a:t>как похожую на закрытую – показатели конверсии городов схожи по активности пользователей</a:t>
            </a:r>
            <a:r>
              <a:rPr lang="en-US" dirty="0" smtClean="0"/>
              <a:t>. </a:t>
            </a:r>
            <a:r>
              <a:rPr lang="ru-RU" dirty="0" smtClean="0"/>
              <a:t>По открытой воронке мы видим</a:t>
            </a:r>
            <a:r>
              <a:rPr lang="en-US" dirty="0" smtClean="0"/>
              <a:t>, </a:t>
            </a:r>
            <a:r>
              <a:rPr lang="ru-RU" dirty="0" smtClean="0"/>
              <a:t>что основной поток пользователей сначала приводится в каталог</a:t>
            </a:r>
            <a:r>
              <a:rPr lang="en-US" dirty="0" smtClean="0"/>
              <a:t>. </a:t>
            </a:r>
            <a:endParaRPr lang="ru-RU" dirty="0" smtClean="0"/>
          </a:p>
          <a:p>
            <a:pPr algn="l"/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8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 и задача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У нас есть</a:t>
            </a:r>
            <a:r>
              <a:rPr lang="en-US" sz="2600" dirty="0" smtClean="0"/>
              <a:t> </a:t>
            </a:r>
            <a:r>
              <a:rPr lang="en-US" sz="2600" b="1" dirty="0" smtClean="0"/>
              <a:t>data</a:t>
            </a:r>
            <a:r>
              <a:rPr lang="ru-RU" sz="2600" b="1" dirty="0" smtClean="0"/>
              <a:t>_</a:t>
            </a:r>
            <a:r>
              <a:rPr lang="en-US" sz="2600" b="1" dirty="0"/>
              <a:t>set 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drive.google.com/file/d/1QJCyDZAQowgRYzNJ22U8lUq2WR3dFy5K/view?usp=sharing</a:t>
            </a:r>
            <a:r>
              <a:rPr lang="en-US" sz="1100" dirty="0" smtClean="0"/>
              <a:t> </a:t>
            </a:r>
            <a:r>
              <a:rPr lang="ru-RU" sz="1100" dirty="0" smtClean="0"/>
              <a:t> </a:t>
            </a:r>
            <a:r>
              <a:rPr lang="ru-RU" sz="2600" b="1" dirty="0" smtClean="0"/>
              <a:t>с сырыми данными</a:t>
            </a:r>
            <a:r>
              <a:rPr lang="en-US" sz="2600" dirty="0" smtClean="0"/>
              <a:t> </a:t>
            </a:r>
            <a:r>
              <a:rPr lang="ru-RU" sz="2600" dirty="0" smtClean="0"/>
              <a:t>о поведении пользователей</a:t>
            </a:r>
            <a:r>
              <a:rPr lang="en-US" sz="2600" dirty="0" smtClean="0"/>
              <a:t> </a:t>
            </a:r>
            <a:r>
              <a:rPr lang="ru-RU" sz="2600" dirty="0" smtClean="0"/>
              <a:t>за 5 месяцев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ru-RU" sz="2400" u="sng" dirty="0" smtClean="0"/>
              <a:t>Ситуация</a:t>
            </a:r>
            <a:r>
              <a:rPr lang="ru-RU" sz="2400" u="sng" dirty="0"/>
              <a:t>: </a:t>
            </a:r>
            <a:r>
              <a:rPr lang="ru-RU" sz="2400" dirty="0"/>
              <a:t> </a:t>
            </a:r>
            <a:r>
              <a:rPr lang="ru-RU" sz="2400" dirty="0" err="1"/>
              <a:t>Реселлер</a:t>
            </a:r>
            <a:r>
              <a:rPr lang="ru-RU" sz="2400" dirty="0"/>
              <a:t> мотоциклов и комплектующих </a:t>
            </a:r>
            <a:r>
              <a:rPr lang="ru-RU" sz="2400" dirty="0" err="1"/>
              <a:t>Harley</a:t>
            </a:r>
            <a:r>
              <a:rPr lang="ru-RU" sz="2400" dirty="0"/>
              <a:t> </a:t>
            </a:r>
            <a:r>
              <a:rPr lang="ru-RU" sz="2400" dirty="0" err="1"/>
              <a:t>Davidson</a:t>
            </a:r>
            <a:r>
              <a:rPr lang="ru-RU" sz="2400" dirty="0"/>
              <a:t> ведёт свой бизнес в трёх городах — Москва, Санкт-Петербург и Калининград. Пользователи приходят, главным образом, с двух рекламных каналов — </a:t>
            </a:r>
            <a:r>
              <a:rPr lang="ru-RU" sz="2400" dirty="0" err="1"/>
              <a:t>Facebook</a:t>
            </a:r>
            <a:r>
              <a:rPr lang="ru-RU" sz="2400" dirty="0"/>
              <a:t> и «</a:t>
            </a:r>
            <a:r>
              <a:rPr lang="ru-RU" sz="2400" dirty="0" err="1"/>
              <a:t>ВКонтакте</a:t>
            </a:r>
            <a:r>
              <a:rPr lang="ru-RU" sz="2400" dirty="0"/>
              <a:t>». Кроме того, есть данные о типе устройства, с которого пользователь зашел на сайт.</a:t>
            </a:r>
          </a:p>
          <a:p>
            <a:pPr marL="0" indent="0">
              <a:buNone/>
            </a:pPr>
            <a:r>
              <a:rPr lang="ru-RU" sz="2400" dirty="0" smtClean="0"/>
              <a:t>Владелец </a:t>
            </a:r>
            <a:r>
              <a:rPr lang="ru-RU" sz="2400" dirty="0"/>
              <a:t>бизнеса интересуется, как устроено поведение пользователя от его появления в магазине до обработки его заявки на обратную связь. Так как доход формируется преимущественно с продаж мотоциклов, то интересны в первую очередь они.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6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1. </a:t>
            </a:r>
            <a:r>
              <a:rPr lang="ru-RU" dirty="0" smtClean="0"/>
              <a:t>При помощи </a:t>
            </a:r>
            <a:r>
              <a:rPr lang="en-US" dirty="0" smtClean="0"/>
              <a:t>Google </a:t>
            </a:r>
            <a:r>
              <a:rPr lang="ru-RU" dirty="0"/>
              <a:t>С</a:t>
            </a:r>
            <a:r>
              <a:rPr lang="en-US" dirty="0" err="1" smtClean="0"/>
              <a:t>olab</a:t>
            </a:r>
            <a:r>
              <a:rPr lang="ru-RU" dirty="0"/>
              <a:t> </a:t>
            </a:r>
            <a:r>
              <a:rPr lang="en-US" sz="1050" dirty="0">
                <a:hlinkClick r:id="rId2"/>
              </a:rPr>
              <a:t>https://</a:t>
            </a:r>
            <a:r>
              <a:rPr lang="en-US" sz="1050" dirty="0" smtClean="0">
                <a:hlinkClick r:id="rId2"/>
              </a:rPr>
              <a:t>colab.research.google.com</a:t>
            </a:r>
            <a:r>
              <a:rPr lang="ru-RU" sz="1050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и готового кода</a:t>
            </a:r>
            <a:r>
              <a:rPr lang="ru-RU" dirty="0"/>
              <a:t> </a:t>
            </a:r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drive.google.com/file/d/1dNpZxVkvwqN_eAue59PKFjNd-llu-moO/view?usp=sharing</a:t>
            </a:r>
            <a:r>
              <a:rPr lang="en-US" sz="1050" dirty="0" smtClean="0"/>
              <a:t> </a:t>
            </a:r>
            <a:r>
              <a:rPr lang="ru-RU" dirty="0"/>
              <a:t> </a:t>
            </a:r>
            <a:r>
              <a:rPr lang="ru-RU" dirty="0" smtClean="0"/>
              <a:t>мы загружаем и обрабатываем файл с сырыми данными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ru-RU" b="1" dirty="0" smtClean="0"/>
              <a:t>.</a:t>
            </a:r>
            <a:r>
              <a:rPr lang="ru-RU" dirty="0"/>
              <a:t> </a:t>
            </a:r>
            <a:r>
              <a:rPr lang="ru-RU" dirty="0" smtClean="0"/>
              <a:t>Выделяем </a:t>
            </a:r>
            <a:r>
              <a:rPr lang="ru-RU" dirty="0"/>
              <a:t>основные этапы взаимодействия пользователя с сайтом.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ru-RU" b="1" dirty="0" smtClean="0"/>
              <a:t>.</a:t>
            </a:r>
            <a:r>
              <a:rPr lang="ru-RU" dirty="0" smtClean="0"/>
              <a:t>  Чтобы провести анализ и ответить на поставленный владельцем магазина вопрос</a:t>
            </a:r>
            <a:r>
              <a:rPr lang="en-US" dirty="0" smtClean="0"/>
              <a:t>: </a:t>
            </a:r>
            <a:r>
              <a:rPr lang="ru-RU" dirty="0" smtClean="0"/>
              <a:t>каково поведение в онлайн магазине покупателей мотоциклов</a:t>
            </a:r>
            <a:r>
              <a:rPr lang="en-US" dirty="0" smtClean="0"/>
              <a:t>. </a:t>
            </a:r>
            <a:r>
              <a:rPr lang="ru-RU" dirty="0" smtClean="0"/>
              <a:t>Строим Постройте открытую и закрытую воронки.</a:t>
            </a:r>
          </a:p>
          <a:p>
            <a:pPr marL="0" indent="0">
              <a:buNone/>
            </a:pPr>
            <a:r>
              <a:rPr lang="en-US" b="1" dirty="0"/>
              <a:t>4</a:t>
            </a:r>
            <a:r>
              <a:rPr lang="ru-RU" b="1" dirty="0" smtClean="0"/>
              <a:t>.</a:t>
            </a:r>
            <a:r>
              <a:rPr lang="ru-RU" dirty="0" smtClean="0"/>
              <a:t> </a:t>
            </a:r>
            <a:r>
              <a:rPr lang="ru-RU" dirty="0"/>
              <a:t>А</a:t>
            </a:r>
            <a:r>
              <a:rPr lang="ru-RU" dirty="0" smtClean="0"/>
              <a:t>нализируйте воронки в разрезе трёх параметров:</a:t>
            </a:r>
          </a:p>
          <a:p>
            <a:r>
              <a:rPr lang="ru-RU" dirty="0" smtClean="0"/>
              <a:t>город</a:t>
            </a:r>
            <a:r>
              <a:rPr lang="ru-RU" dirty="0"/>
              <a:t>,</a:t>
            </a:r>
          </a:p>
          <a:p>
            <a:r>
              <a:rPr lang="ru-RU" dirty="0"/>
              <a:t>рекламный канал, с которого он пришел,</a:t>
            </a:r>
          </a:p>
          <a:p>
            <a:r>
              <a:rPr lang="ru-RU" dirty="0"/>
              <a:t>тип устройства.</a:t>
            </a:r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ru-RU" b="1" dirty="0" smtClean="0"/>
              <a:t>.</a:t>
            </a:r>
            <a:r>
              <a:rPr lang="ru-RU" dirty="0"/>
              <a:t> </a:t>
            </a:r>
            <a:r>
              <a:rPr lang="ru-RU" dirty="0" smtClean="0"/>
              <a:t>Смотрим есть </a:t>
            </a:r>
            <a:r>
              <a:rPr lang="ru-RU" dirty="0"/>
              <a:t>ли проблемы в конверсии пользователей из разных сегментов? </a:t>
            </a:r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ru-RU" dirty="0"/>
              <a:t>каких этапах и с чем это может быть связано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9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1133" y="1690688"/>
            <a:ext cx="9144000" cy="445273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Анализируем закрытую и открытые воронки  продаж по трем </a:t>
            </a:r>
            <a:r>
              <a:rPr lang="ru-RU" dirty="0" smtClean="0"/>
              <a:t>параметрам</a:t>
            </a:r>
            <a:r>
              <a:rPr lang="en-US" dirty="0" smtClean="0"/>
              <a:t> :</a:t>
            </a:r>
            <a:endParaRPr lang="en-US" dirty="0" smtClean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 По типу устройства</a:t>
            </a:r>
            <a:endParaRPr lang="en-US" dirty="0" smtClean="0"/>
          </a:p>
          <a:p>
            <a:pPr algn="l"/>
            <a:r>
              <a:rPr lang="en-US" dirty="0" smtClean="0"/>
              <a:t>2.</a:t>
            </a:r>
            <a:r>
              <a:rPr lang="ru-RU" dirty="0" smtClean="0"/>
              <a:t> По каналу трафика</a:t>
            </a:r>
          </a:p>
          <a:p>
            <a:pPr algn="l"/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По географии на три города – Москва</a:t>
            </a:r>
            <a:r>
              <a:rPr lang="en-US" dirty="0" smtClean="0"/>
              <a:t>, </a:t>
            </a:r>
            <a:r>
              <a:rPr lang="ru-RU" dirty="0" smtClean="0"/>
              <a:t>Санкт-Петербург</a:t>
            </a:r>
            <a:r>
              <a:rPr lang="en-US" dirty="0" smtClean="0"/>
              <a:t>, </a:t>
            </a:r>
            <a:r>
              <a:rPr lang="ru-RU" dirty="0" smtClean="0"/>
              <a:t>Екатеринбург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В приоритете для владельца бизнеса – продажа мотоциклов</a:t>
            </a:r>
            <a:r>
              <a:rPr lang="en-US" dirty="0" smtClean="0"/>
              <a:t>, </a:t>
            </a:r>
            <a:r>
              <a:rPr lang="ru-RU" dirty="0" smtClean="0"/>
              <a:t>рассматриваем именно этот аспект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/>
              <a:t>Пошаговое выполнение действий</a:t>
            </a:r>
            <a:r>
              <a:rPr lang="en-US" sz="3600" dirty="0" smtClean="0"/>
              <a:t>, </a:t>
            </a:r>
            <a:r>
              <a:rPr lang="ru-RU" sz="3600" dirty="0" smtClean="0"/>
              <a:t>комментарии и выводы</a:t>
            </a:r>
            <a:r>
              <a:rPr lang="en-US" sz="3600" dirty="0"/>
              <a:t>. 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colab.research.google.com/drive/1y-gv2jgZUYSpRsI3stzvADozz047DH_M?usp=sharing</a:t>
            </a:r>
            <a:r>
              <a:rPr lang="en-US" sz="1100" dirty="0" smtClean="0"/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294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043" y="176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Закрытая воронка по типу устройства пользователя</a:t>
            </a:r>
            <a:r>
              <a:rPr lang="en-US" sz="3600" dirty="0" smtClean="0"/>
              <a:t>.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41" y="1760192"/>
            <a:ext cx="816406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3574" y="185992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Самое большое количество приходов с устройств </a:t>
            </a:r>
            <a:r>
              <a:rPr lang="en-US" dirty="0" smtClean="0"/>
              <a:t>Android, </a:t>
            </a:r>
            <a:r>
              <a:rPr lang="ru-RU" dirty="0" smtClean="0"/>
              <a:t>на порядок меньше и почти в равном количестве заходят на сайт пользователи </a:t>
            </a:r>
            <a:r>
              <a:rPr lang="en-US" dirty="0" smtClean="0"/>
              <a:t>IOS</a:t>
            </a:r>
            <a:r>
              <a:rPr lang="ru-RU" dirty="0" smtClean="0"/>
              <a:t> и </a:t>
            </a:r>
            <a:r>
              <a:rPr lang="en-US" dirty="0" smtClean="0"/>
              <a:t>PC . </a:t>
            </a:r>
            <a:r>
              <a:rPr lang="ru-RU" dirty="0" smtClean="0"/>
              <a:t>Порядок конверсии </a:t>
            </a:r>
            <a:r>
              <a:rPr lang="en-US" dirty="0" smtClean="0"/>
              <a:t>c </a:t>
            </a:r>
            <a:r>
              <a:rPr lang="ru-RU" dirty="0" smtClean="0"/>
              <a:t>Главной страницы сайта в каталог со всех устройств 34-39% и самый большой с </a:t>
            </a:r>
            <a:r>
              <a:rPr lang="en-US" dirty="0" smtClean="0"/>
              <a:t>Android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7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85" y="1940183"/>
            <a:ext cx="8965715" cy="36750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27043" y="176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Открытая воронка по типу устройства пользователя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76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2600" y="1063487"/>
            <a:ext cx="9144000" cy="508883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По открытой воронке мы видим более результативные показатели по конверсии</a:t>
            </a:r>
            <a:r>
              <a:rPr lang="en-US" dirty="0" smtClean="0"/>
              <a:t>. </a:t>
            </a:r>
            <a:r>
              <a:rPr lang="ru-RU" dirty="0" smtClean="0"/>
              <a:t>Очевидно</a:t>
            </a:r>
            <a:r>
              <a:rPr lang="en-US" dirty="0" smtClean="0"/>
              <a:t>, </a:t>
            </a:r>
            <a:r>
              <a:rPr lang="ru-RU" dirty="0" smtClean="0"/>
              <a:t>что пользователи по рекламе приходят сразу в </a:t>
            </a:r>
            <a:r>
              <a:rPr lang="ru-RU" dirty="0" err="1" smtClean="0"/>
              <a:t>каталоговые</a:t>
            </a:r>
            <a:r>
              <a:rPr lang="ru-RU" dirty="0" smtClean="0"/>
              <a:t> страницы</a:t>
            </a:r>
            <a:r>
              <a:rPr lang="en-US" dirty="0" smtClean="0"/>
              <a:t>. </a:t>
            </a:r>
            <a:r>
              <a:rPr lang="ru-RU" dirty="0" smtClean="0"/>
              <a:t>И самая высокая конверсия</a:t>
            </a:r>
            <a:r>
              <a:rPr lang="en-US" dirty="0" smtClean="0"/>
              <a:t> 25%</a:t>
            </a:r>
            <a:r>
              <a:rPr lang="ru-RU" dirty="0" smtClean="0"/>
              <a:t> в заказанный звонок от посетителей с </a:t>
            </a:r>
            <a:r>
              <a:rPr lang="en-US" dirty="0" smtClean="0"/>
              <a:t>PC. </a:t>
            </a:r>
            <a:r>
              <a:rPr lang="ru-RU" dirty="0" smtClean="0"/>
              <a:t>И только 6% с </a:t>
            </a:r>
            <a:r>
              <a:rPr lang="en-US" dirty="0" smtClean="0"/>
              <a:t>IOS </a:t>
            </a:r>
            <a:r>
              <a:rPr lang="ru-RU" dirty="0" smtClean="0"/>
              <a:t>и </a:t>
            </a:r>
            <a:r>
              <a:rPr lang="en-US" dirty="0" smtClean="0"/>
              <a:t>5% c Android.</a:t>
            </a:r>
            <a:r>
              <a:rPr lang="ru-RU" dirty="0" smtClean="0"/>
              <a:t> Возможно</a:t>
            </a:r>
            <a:r>
              <a:rPr lang="en-US" dirty="0" smtClean="0"/>
              <a:t>,</a:t>
            </a:r>
            <a:r>
              <a:rPr lang="ru-RU" dirty="0" smtClean="0"/>
              <a:t> в данном случае нужно посмотреть</a:t>
            </a:r>
            <a:r>
              <a:rPr lang="en-US" dirty="0" smtClean="0"/>
              <a:t>, </a:t>
            </a:r>
            <a:r>
              <a:rPr lang="ru-RU" dirty="0" smtClean="0"/>
              <a:t>что мешает пользователям</a:t>
            </a:r>
            <a:r>
              <a:rPr lang="en-US" dirty="0" smtClean="0"/>
              <a:t>, </a:t>
            </a:r>
            <a:r>
              <a:rPr lang="ru-RU" dirty="0" smtClean="0"/>
              <a:t>которые пришли с </a:t>
            </a:r>
            <a:r>
              <a:rPr lang="en-US" dirty="0" smtClean="0"/>
              <a:t>IOS </a:t>
            </a:r>
            <a:r>
              <a:rPr lang="ru-RU" dirty="0" smtClean="0"/>
              <a:t>и </a:t>
            </a:r>
            <a:r>
              <a:rPr lang="en-US" dirty="0" smtClean="0"/>
              <a:t>Android </a:t>
            </a:r>
            <a:r>
              <a:rPr lang="ru-RU" dirty="0" smtClean="0"/>
              <a:t>конвертироваться также успешно</a:t>
            </a:r>
            <a:r>
              <a:rPr lang="en-US" dirty="0" smtClean="0"/>
              <a:t>, </a:t>
            </a:r>
            <a:r>
              <a:rPr lang="ru-RU" dirty="0" smtClean="0"/>
              <a:t>как с </a:t>
            </a:r>
            <a:r>
              <a:rPr lang="en-US" dirty="0" smtClean="0"/>
              <a:t>PC</a:t>
            </a:r>
            <a:r>
              <a:rPr lang="ru-RU" dirty="0" smtClean="0"/>
              <a:t> на последней ступени к заказу обратного звонка</a:t>
            </a:r>
            <a:r>
              <a:rPr lang="en-US" dirty="0" smtClean="0"/>
              <a:t>, </a:t>
            </a:r>
            <a:r>
              <a:rPr lang="ru-RU" dirty="0" smtClean="0"/>
              <a:t>возможно пользователям смартфонов удобнее сразу совершать звонок</a:t>
            </a:r>
            <a:r>
              <a:rPr lang="en-US" dirty="0" smtClean="0"/>
              <a:t>, </a:t>
            </a:r>
            <a:r>
              <a:rPr lang="ru-RU" dirty="0" smtClean="0"/>
              <a:t>чем его заказывать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ru-RU" dirty="0" smtClean="0"/>
              <a:t>Показатели открытой воронки совсем не совпадают с результатами закрытой воронки</a:t>
            </a:r>
            <a:r>
              <a:rPr lang="en-US" dirty="0" smtClean="0"/>
              <a:t>. </a:t>
            </a:r>
            <a:r>
              <a:rPr lang="ru-RU" dirty="0" smtClean="0"/>
              <a:t>И путь по открытой воронке выглядит наиболее эффективным по конечному</a:t>
            </a:r>
            <a:r>
              <a:rPr lang="en-US" dirty="0" smtClean="0"/>
              <a:t> </a:t>
            </a:r>
            <a:r>
              <a:rPr lang="ru-RU" dirty="0" smtClean="0"/>
              <a:t>событию</a:t>
            </a:r>
            <a:r>
              <a:rPr lang="en-US" dirty="0" smtClean="0"/>
              <a:t>  </a:t>
            </a:r>
            <a:r>
              <a:rPr lang="ru-RU" dirty="0" smtClean="0"/>
              <a:t>«Заказ обратного звонка»</a:t>
            </a:r>
            <a:r>
              <a:rPr lang="en-US" dirty="0" smtClean="0"/>
              <a:t>. </a:t>
            </a:r>
            <a:r>
              <a:rPr lang="ru-RU" dirty="0" smtClean="0"/>
              <a:t>В абсолютных цифрах показатель заказа обратного звонка по открытой воронке составляет – 1922</a:t>
            </a:r>
            <a:r>
              <a:rPr lang="en-US" dirty="0" smtClean="0"/>
              <a:t>, </a:t>
            </a:r>
            <a:r>
              <a:rPr lang="ru-RU" dirty="0" smtClean="0"/>
              <a:t>в то время как показатель заказа обратного звонка по закрытой воронке составил – 583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2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9" y="1175514"/>
            <a:ext cx="10477234" cy="4754147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27043" y="176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Закрытая воронка по типу канала трафика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358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566</Words>
  <Application>Microsoft Office PowerPoint</Application>
  <PresentationFormat>Широкоэкранный</PresentationFormat>
  <Paragraphs>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Как построить воронку самому в Python по сырым данным.</vt:lpstr>
      <vt:lpstr>Исходные данные и задача.</vt:lpstr>
      <vt:lpstr>План выполнения действий</vt:lpstr>
      <vt:lpstr>Презентация PowerPoint</vt:lpstr>
      <vt:lpstr>Закрытая воронка по типу устройства пользователя.</vt:lpstr>
      <vt:lpstr>Презентация PowerPoint</vt:lpstr>
      <vt:lpstr>Презентация PowerPoint</vt:lpstr>
      <vt:lpstr>Презентация PowerPoint</vt:lpstr>
      <vt:lpstr>Закрытая воронка по типу канала трафика.</vt:lpstr>
      <vt:lpstr>Презентация PowerPoint</vt:lpstr>
      <vt:lpstr>Открытая воронка по типу канала трафика.</vt:lpstr>
      <vt:lpstr>Презентация PowerPoint</vt:lpstr>
      <vt:lpstr>Закрытая воронка по типу географии (Москва, Санкт-Петербург, Калининград).</vt:lpstr>
      <vt:lpstr>Презентация PowerPoint</vt:lpstr>
      <vt:lpstr>Открытая воронка по типу географии (Москва, Санкт-Петербург, Калининград).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30</cp:revision>
  <dcterms:created xsi:type="dcterms:W3CDTF">2021-06-05T15:02:59Z</dcterms:created>
  <dcterms:modified xsi:type="dcterms:W3CDTF">2021-09-20T17:40:43Z</dcterms:modified>
</cp:coreProperties>
</file>