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45720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45720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5400" strike="noStrike">
                <a:solidFill>
                  <a:srgbClr val="ffffff"/>
                </a:solidFill>
                <a:latin typeface="Corbel"/>
              </a:rPr>
              <a:t>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AU" sz="2800" strike="noStrike">
                <a:solidFill>
                  <a:srgbClr val="e9eaf0"/>
                </a:solidFill>
                <a:latin typeface="Corbel"/>
              </a:rPr>
              <a:t>Click to edit Master subtitle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AU" sz="1200" strike="noStrike">
                <a:solidFill>
                  <a:srgbClr val="ffffff"/>
                </a:solidFill>
                <a:latin typeface="Corbel"/>
              </a:rPr>
              <a:t>23/03/15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7A056A8-9879-4CA6-AEC6-AE26BC637DA3}" type="slidenum">
              <a:rPr lang="en-AU" sz="1200" strike="noStrike">
                <a:solidFill>
                  <a:srgbClr val="ffffff"/>
                </a:solidFill>
                <a:latin typeface="Corbel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orbe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orbe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1426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5000" strike="noStrike">
                <a:solidFill>
                  <a:srgbClr val="ffffff"/>
                </a:solidFill>
                <a:latin typeface="Corbel"/>
              </a:rPr>
              <a:t>Click to edit Master title style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ffffff"/>
                </a:solidFill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ffffff"/>
                </a:solidFill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ffffff"/>
                </a:solidFill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ffffff"/>
                </a:solidFill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ffffff"/>
                </a:solidFill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ffffff"/>
                </a:solidFill>
                <a:latin typeface="Corbe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ffffff"/>
                </a:solidFill>
                <a:latin typeface="Corbe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ffffff"/>
                </a:solidFill>
                <a:latin typeface="Corbe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ffffff"/>
                </a:solidFill>
                <a:latin typeface="Corbe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 strike="noStrike">
                <a:solidFill>
                  <a:srgbClr val="ffffff"/>
                </a:solidFill>
                <a:latin typeface="Corbe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 strike="noStrike">
                <a:solidFill>
                  <a:srgbClr val="ffffff"/>
                </a:solidFill>
                <a:latin typeface="Corbel"/>
              </a:rPr>
              <a:t>Fifth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AU" sz="1200" strike="noStrike">
                <a:solidFill>
                  <a:srgbClr val="ffffff"/>
                </a:solidFill>
                <a:latin typeface="Corbel"/>
              </a:rPr>
              <a:t>23/03/15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0AB8C78-22B3-476D-A29D-5B04D1E584CA}" type="slidenum">
              <a:rPr lang="en-AU" sz="1200" strike="noStrike">
                <a:solidFill>
                  <a:srgbClr val="ffffff"/>
                </a:solidFill>
                <a:latin typeface="Corbe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5800" y="2637000"/>
            <a:ext cx="7772040" cy="963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5400" strike="noStrike">
                <a:solidFill>
                  <a:srgbClr val="ffffff"/>
                </a:solidFill>
                <a:latin typeface="Corbel"/>
              </a:rPr>
              <a:t>Health Overflow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257400" y="1152000"/>
            <a:ext cx="7488360" cy="13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AU" sz="5400" strike="noStrike">
                <a:solidFill>
                  <a:srgbClr val="ffffff"/>
                </a:solidFill>
                <a:latin typeface="Corbel"/>
              </a:rPr>
              <a:t>Motivations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178920" y="3285000"/>
            <a:ext cx="825552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AU" strike="noStrike">
                <a:solidFill>
                  <a:srgbClr val="ffffff"/>
                </a:solidFill>
                <a:latin typeface="Corbel"/>
              </a:rPr>
              <a:t>-The world is facing a crisis of health </a:t>
            </a:r>
            <a:endParaRPr/>
          </a:p>
          <a:p>
            <a:pPr>
              <a:lnSpc>
                <a:spcPct val="100000"/>
              </a:lnSpc>
            </a:pPr>
            <a:r>
              <a:rPr lang="en-AU" strike="noStrike">
                <a:solidFill>
                  <a:srgbClr val="ffffff"/>
                </a:solidFill>
                <a:latin typeface="Corbel"/>
              </a:rPr>
              <a:t>	</a:t>
            </a:r>
            <a:r>
              <a:rPr lang="en-AU" strike="noStrike">
                <a:solidFill>
                  <a:srgbClr val="ffffff"/>
                </a:solidFill>
                <a:latin typeface="Corbel"/>
              </a:rPr>
              <a:t>-Obesity rate and death from preventable "lifestyle diseases” is rising</a:t>
            </a:r>
            <a:endParaRPr/>
          </a:p>
          <a:p>
            <a:pPr>
              <a:lnSpc>
                <a:spcPct val="100000"/>
              </a:lnSpc>
            </a:pPr>
            <a:r>
              <a:rPr lang="en-AU" strike="noStrike">
                <a:solidFill>
                  <a:srgbClr val="ffffff"/>
                </a:solidFill>
                <a:latin typeface="Corbel"/>
              </a:rPr>
              <a:t>- The trend of health related applications and wearable devices is strong</a:t>
            </a:r>
            <a:endParaRPr/>
          </a:p>
          <a:p>
            <a:pPr>
              <a:lnSpc>
                <a:spcPct val="100000"/>
              </a:lnSpc>
            </a:pPr>
            <a:r>
              <a:rPr lang="en-AU" strike="noStrike">
                <a:solidFill>
                  <a:srgbClr val="ffffff"/>
                </a:solidFill>
                <a:latin typeface="Corbel"/>
              </a:rPr>
              <a:t>	</a:t>
            </a:r>
            <a:r>
              <a:rPr lang="en-AU" strike="noStrike">
                <a:solidFill>
                  <a:srgbClr val="ffffff"/>
                </a:solidFill>
                <a:latin typeface="Corbel"/>
              </a:rPr>
              <a:t>-HealthKit, Fitbit ,Apple Watch.</a:t>
            </a:r>
            <a:endParaRPr/>
          </a:p>
          <a:p>
            <a:pPr>
              <a:lnSpc>
                <a:spcPct val="100000"/>
              </a:lnSpc>
            </a:pPr>
            <a:r>
              <a:rPr lang="en-AU" strike="noStrike">
                <a:solidFill>
                  <a:srgbClr val="ffffff"/>
                </a:solidFill>
                <a:latin typeface="Corbel"/>
              </a:rPr>
              <a:t>-Currently existing health related website does not satisfied users overall</a:t>
            </a:r>
            <a:r>
              <a:rPr lang="en-AU" strike="noStrike">
                <a:solidFill>
                  <a:srgbClr val="ffffff"/>
                </a:solidFill>
                <a:latin typeface="Corbel"/>
              </a:rPr>
              <a:t> health needs</a:t>
            </a:r>
            <a:endParaRPr/>
          </a:p>
          <a:p>
            <a:pPr>
              <a:lnSpc>
                <a:spcPct val="100000"/>
              </a:lnSpc>
            </a:pPr>
            <a:r>
              <a:rPr lang="en-AU" strike="noStrike">
                <a:solidFill>
                  <a:srgbClr val="ffffff"/>
                </a:solidFill>
                <a:latin typeface="Corbel"/>
              </a:rPr>
              <a:t>	</a:t>
            </a:r>
            <a:r>
              <a:rPr lang="en-AU" strike="noStrike">
                <a:solidFill>
                  <a:srgbClr val="ffffff"/>
                </a:solidFill>
                <a:latin typeface="Corbel"/>
              </a:rPr>
              <a:t>-i.e. only focused on certain functionality (e.g. health news)</a:t>
            </a:r>
            <a:endParaRPr/>
          </a:p>
          <a:p>
            <a:pPr>
              <a:lnSpc>
                <a:spcPct val="100000"/>
              </a:lnSpc>
            </a:pPr>
            <a:r>
              <a:rPr lang="en-AU" strike="noStrike">
                <a:solidFill>
                  <a:srgbClr val="ffffff"/>
                </a:solidFill>
                <a:latin typeface="Corbel"/>
              </a:rPr>
              <a:t>-Large potential pool of loyal users</a:t>
            </a:r>
            <a:endParaRPr/>
          </a:p>
          <a:p>
            <a:pPr>
              <a:lnSpc>
                <a:spcPct val="100000"/>
              </a:lnSpc>
            </a:pPr>
            <a:r>
              <a:rPr lang="en-AU" strike="noStrike">
                <a:solidFill>
                  <a:srgbClr val="ffffff"/>
                </a:solidFill>
                <a:latin typeface="Corbel"/>
              </a:rPr>
              <a:t>	</a:t>
            </a:r>
            <a:r>
              <a:rPr lang="en-AU" strike="noStrike">
                <a:solidFill>
                  <a:srgbClr val="ffffff"/>
                </a:solidFill>
                <a:latin typeface="Corbel"/>
              </a:rPr>
              <a:t>-Health and diet is relevant to everyone, everyday; everyone eats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2054520" y="2938680"/>
            <a:ext cx="5034600" cy="98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AU" sz="5400" strike="noStrike">
                <a:solidFill>
                  <a:srgbClr val="ffffff"/>
                </a:solidFill>
                <a:latin typeface="Corbel"/>
              </a:rPr>
              <a:t>How to Achieve?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257400" y="1152000"/>
            <a:ext cx="7488360" cy="13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AU" sz="5400" strike="noStrike">
                <a:solidFill>
                  <a:srgbClr val="ffffff"/>
                </a:solidFill>
                <a:latin typeface="Corbel"/>
              </a:rPr>
              <a:t>Architecture &amp; Design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331560" y="2209680"/>
            <a:ext cx="859248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AU" strike="noStrike">
                <a:solidFill>
                  <a:srgbClr val="ffffff"/>
                </a:solidFill>
                <a:latin typeface="Corbel"/>
              </a:rPr>
              <a:t>Micro-service based approach</a:t>
            </a:r>
            <a:endParaRPr/>
          </a:p>
          <a:p>
            <a:pPr>
              <a:lnSpc>
                <a:spcPct val="100000"/>
              </a:lnSpc>
            </a:pPr>
            <a:r>
              <a:rPr lang="en-AU" strike="noStrike">
                <a:solidFill>
                  <a:srgbClr val="ffffff"/>
                </a:solidFill>
                <a:latin typeface="Corbel"/>
              </a:rPr>
              <a:t> </a:t>
            </a:r>
            <a:r>
              <a:rPr lang="en-AU" strike="noStrike">
                <a:solidFill>
                  <a:srgbClr val="ffffff"/>
                </a:solidFill>
                <a:latin typeface="Corbel"/>
              </a:rPr>
              <a:t>	</a:t>
            </a:r>
            <a:r>
              <a:rPr lang="en-AU" strike="noStrike">
                <a:solidFill>
                  <a:srgbClr val="ffffff"/>
                </a:solidFill>
                <a:latin typeface="Corbel"/>
              </a:rPr>
              <a:t>-Enhances code decoupling</a:t>
            </a:r>
            <a:endParaRPr/>
          </a:p>
          <a:p>
            <a:pPr>
              <a:lnSpc>
                <a:spcPct val="100000"/>
              </a:lnSpc>
            </a:pPr>
            <a:r>
              <a:rPr lang="en-AU" strike="noStrike">
                <a:solidFill>
                  <a:srgbClr val="ffffff"/>
                </a:solidFill>
                <a:latin typeface="Corbel"/>
              </a:rPr>
              <a:t>	</a:t>
            </a:r>
            <a:r>
              <a:rPr lang="en-AU" strike="noStrike">
                <a:solidFill>
                  <a:srgbClr val="ffffff"/>
                </a:solidFill>
                <a:latin typeface="Corbel"/>
              </a:rPr>
              <a:t>-Services are robust, more scalable</a:t>
            </a:r>
            <a:endParaRPr/>
          </a:p>
          <a:p>
            <a:pPr>
              <a:lnSpc>
                <a:spcPct val="100000"/>
              </a:lnSpc>
            </a:pPr>
            <a:r>
              <a:rPr lang="en-AU" strike="noStrike">
                <a:solidFill>
                  <a:srgbClr val="ffffff"/>
                </a:solidFill>
                <a:latin typeface="Corbel"/>
              </a:rPr>
              <a:t>	</a:t>
            </a:r>
            <a:r>
              <a:rPr lang="en-AU" strike="noStrike">
                <a:solidFill>
                  <a:srgbClr val="ffffff"/>
                </a:solidFill>
                <a:latin typeface="Corbel"/>
              </a:rPr>
              <a:t>-Allows team members to make optimal use of their various different languages proficiencies and backgrounds.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 strike="noStrike">
                <a:solidFill>
                  <a:srgbClr val="ffffff"/>
                </a:solidFill>
                <a:latin typeface="Corbel"/>
              </a:rPr>
              <a:t>Frontend</a:t>
            </a:r>
            <a:endParaRPr/>
          </a:p>
          <a:p>
            <a:pPr>
              <a:lnSpc>
                <a:spcPct val="100000"/>
              </a:lnSpc>
            </a:pPr>
            <a:r>
              <a:rPr lang="en-AU" strike="noStrike">
                <a:solidFill>
                  <a:srgbClr val="ffffff"/>
                </a:solidFill>
                <a:latin typeface="Corbel"/>
              </a:rPr>
              <a:t>	</a:t>
            </a:r>
            <a:r>
              <a:rPr lang="en-AU" strike="noStrike">
                <a:solidFill>
                  <a:srgbClr val="ffffff"/>
                </a:solidFill>
                <a:latin typeface="Corbel"/>
              </a:rPr>
              <a:t>-JavaScript,HTML</a:t>
            </a:r>
            <a:r>
              <a:rPr lang="en-AU" strike="noStrike">
                <a:solidFill>
                  <a:srgbClr val="ffffff"/>
                </a:solidFill>
                <a:latin typeface="Arial"/>
              </a:rPr>
              <a:t>5</a:t>
            </a:r>
            <a:r>
              <a:rPr lang="en-AU" strike="noStrike">
                <a:solidFill>
                  <a:srgbClr val="ffffff"/>
                </a:solidFill>
                <a:latin typeface="Corbel"/>
              </a:rPr>
              <a:t>,CSS</a:t>
            </a:r>
            <a:r>
              <a:rPr lang="en-AU" strike="noStrike">
                <a:solidFill>
                  <a:srgbClr val="ffffff"/>
                </a:solidFill>
                <a:latin typeface="Arial"/>
              </a:rPr>
              <a:t>3</a:t>
            </a:r>
            <a:endParaRPr/>
          </a:p>
          <a:p>
            <a:pPr>
              <a:lnSpc>
                <a:spcPct val="100000"/>
              </a:lnSpc>
            </a:pPr>
            <a:r>
              <a:rPr lang="en-AU" strike="noStrike">
                <a:solidFill>
                  <a:srgbClr val="ffffff"/>
                </a:solidFill>
                <a:latin typeface="Corbel"/>
              </a:rPr>
              <a:t>Backend</a:t>
            </a:r>
            <a:endParaRPr/>
          </a:p>
          <a:p>
            <a:pPr>
              <a:lnSpc>
                <a:spcPct val="100000"/>
              </a:lnSpc>
            </a:pPr>
            <a:r>
              <a:rPr lang="en-AU" strike="noStrike">
                <a:solidFill>
                  <a:srgbClr val="ffffff"/>
                </a:solidFill>
                <a:latin typeface="Corbel"/>
              </a:rPr>
              <a:t>	</a:t>
            </a:r>
            <a:r>
              <a:rPr lang="en-AU" strike="noStrike">
                <a:solidFill>
                  <a:srgbClr val="ffffff"/>
                </a:solidFill>
                <a:latin typeface="Corbel"/>
              </a:rPr>
              <a:t>-Python, Java, Haskell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257400" y="1152000"/>
            <a:ext cx="7488360" cy="13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AU" sz="5400" strike="noStrike">
                <a:solidFill>
                  <a:srgbClr val="ff0000"/>
                </a:solidFill>
                <a:latin typeface="Corbel"/>
              </a:rPr>
              <a:t>Cost </a:t>
            </a:r>
            <a:r>
              <a:rPr lang="en-AU" sz="5400" strike="noStrike">
                <a:solidFill>
                  <a:srgbClr val="ffffff"/>
                </a:solidFill>
                <a:latin typeface="Corbel"/>
              </a:rPr>
              <a:t>&amp; </a:t>
            </a:r>
            <a:r>
              <a:rPr lang="en-AU" sz="5400" strike="noStrike">
                <a:solidFill>
                  <a:srgbClr val="0000ff"/>
                </a:solidFill>
                <a:latin typeface="Corbel"/>
              </a:rPr>
              <a:t>Benefit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276480" y="3250080"/>
            <a:ext cx="85924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AU" strike="noStrike">
                <a:solidFill>
                  <a:srgbClr val="ffffff"/>
                </a:solidFill>
                <a:latin typeface="Corbel"/>
              </a:rPr>
              <a:t>Innovation</a:t>
            </a:r>
            <a:endParaRPr/>
          </a:p>
          <a:p>
            <a:pPr>
              <a:lnSpc>
                <a:spcPct val="100000"/>
              </a:lnSpc>
            </a:pPr>
            <a:r>
              <a:rPr lang="en-AU" strike="noStrike">
                <a:solidFill>
                  <a:srgbClr val="ffffff"/>
                </a:solidFill>
                <a:latin typeface="Corbel"/>
              </a:rPr>
              <a:t>	</a:t>
            </a:r>
            <a:r>
              <a:rPr lang="en-AU" strike="noStrike">
                <a:solidFill>
                  <a:srgbClr val="ffffff"/>
                </a:solidFill>
                <a:latin typeface="Corbel"/>
              </a:rPr>
              <a:t>-</a:t>
            </a:r>
            <a:r>
              <a:rPr lang="en-AU" strike="noStrike">
                <a:solidFill>
                  <a:srgbClr val="ff0000"/>
                </a:solidFill>
                <a:latin typeface="Corbel"/>
              </a:rPr>
              <a:t>Implementing both forum and health application will take more time and effort</a:t>
            </a:r>
            <a:endParaRPr/>
          </a:p>
          <a:p>
            <a:pPr>
              <a:lnSpc>
                <a:spcPct val="100000"/>
              </a:lnSpc>
            </a:pPr>
            <a:r>
              <a:rPr lang="en-AU" strike="noStrike">
                <a:solidFill>
                  <a:srgbClr val="ffffff"/>
                </a:solidFill>
                <a:latin typeface="Corbel"/>
              </a:rPr>
              <a:t>	</a:t>
            </a:r>
            <a:r>
              <a:rPr lang="en-AU" strike="noStrike">
                <a:solidFill>
                  <a:srgbClr val="ffffff"/>
                </a:solidFill>
                <a:latin typeface="Corbel"/>
              </a:rPr>
              <a:t>-</a:t>
            </a:r>
            <a:r>
              <a:rPr lang="en-AU" strike="noStrike">
                <a:solidFill>
                  <a:srgbClr val="0000ff"/>
                </a:solidFill>
                <a:latin typeface="Corbel"/>
              </a:rPr>
              <a:t>Open API won't lock in users, but  better for the community</a:t>
            </a:r>
            <a:endParaRPr/>
          </a:p>
          <a:p>
            <a:pPr>
              <a:lnSpc>
                <a:spcPct val="100000"/>
              </a:lnSpc>
            </a:pPr>
            <a:r>
              <a:rPr lang="en-AU" strike="noStrike">
                <a:solidFill>
                  <a:srgbClr val="ffffff"/>
                </a:solidFill>
                <a:latin typeface="Corbel"/>
              </a:rPr>
              <a:t>	</a:t>
            </a:r>
            <a:r>
              <a:rPr lang="en-AU" strike="noStrike">
                <a:solidFill>
                  <a:srgbClr val="ffffff"/>
                </a:solidFill>
                <a:latin typeface="Corbel"/>
              </a:rPr>
              <a:t>-</a:t>
            </a:r>
            <a:r>
              <a:rPr lang="en-AU" strike="noStrike">
                <a:solidFill>
                  <a:srgbClr val="ff0000"/>
                </a:solidFill>
                <a:latin typeface="Corbel"/>
              </a:rPr>
              <a:t>Advanced, democratic forum requires more effort than simply moderated one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879640" y="2900520"/>
            <a:ext cx="3384000" cy="10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AU" sz="5400" strike="noStrike">
                <a:solidFill>
                  <a:srgbClr val="ffffff"/>
                </a:solidFill>
                <a:latin typeface="Corbel"/>
              </a:rPr>
              <a:t>Thank You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76480" y="3080520"/>
            <a:ext cx="5164920" cy="26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AU" sz="2000" strike="noStrike">
                <a:solidFill>
                  <a:srgbClr val="ffffff"/>
                </a:solidFill>
                <a:latin typeface="Corbel"/>
              </a:rPr>
              <a:t>Jonathan Barnard</a:t>
            </a:r>
            <a:endParaRPr/>
          </a:p>
          <a:p>
            <a:pPr>
              <a:lnSpc>
                <a:spcPct val="100000"/>
              </a:lnSpc>
            </a:pPr>
            <a:r>
              <a:rPr lang="en-AU" sz="2000" strike="noStrike">
                <a:solidFill>
                  <a:srgbClr val="ffffff"/>
                </a:solidFill>
                <a:latin typeface="Corbel"/>
              </a:rPr>
              <a:t>Regina Zhang</a:t>
            </a:r>
            <a:endParaRPr/>
          </a:p>
          <a:p>
            <a:pPr>
              <a:lnSpc>
                <a:spcPct val="100000"/>
              </a:lnSpc>
            </a:pPr>
            <a:r>
              <a:rPr lang="en-AU" sz="2000" strike="noStrike">
                <a:solidFill>
                  <a:srgbClr val="ffffff"/>
                </a:solidFill>
                <a:latin typeface="Corbel"/>
              </a:rPr>
              <a:t>Ray Huang</a:t>
            </a:r>
            <a:endParaRPr/>
          </a:p>
          <a:p>
            <a:pPr>
              <a:lnSpc>
                <a:spcPct val="100000"/>
              </a:lnSpc>
            </a:pPr>
            <a:r>
              <a:rPr lang="en-AU" sz="2000" strike="noStrike">
                <a:solidFill>
                  <a:srgbClr val="ffffff"/>
                </a:solidFill>
                <a:latin typeface="Corbel"/>
              </a:rPr>
              <a:t>Lina Lin</a:t>
            </a:r>
            <a:endParaRPr/>
          </a:p>
          <a:p>
            <a:pPr>
              <a:lnSpc>
                <a:spcPct val="100000"/>
              </a:lnSpc>
            </a:pPr>
            <a:r>
              <a:rPr lang="en-AU" sz="2000" strike="noStrike">
                <a:solidFill>
                  <a:srgbClr val="ffffff"/>
                </a:solidFill>
                <a:latin typeface="Corbel"/>
              </a:rPr>
              <a:t>Bingfeng Liu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253440" y="1172520"/>
            <a:ext cx="4896360" cy="9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AU" sz="5400" strike="noStrike">
                <a:solidFill>
                  <a:srgbClr val="ffffff"/>
                </a:solidFill>
                <a:latin typeface="Corbel"/>
              </a:rPr>
              <a:t>Group Members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57400" y="1152000"/>
            <a:ext cx="7488360" cy="13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AU" sz="5400" strike="noStrike">
                <a:solidFill>
                  <a:srgbClr val="ffffff"/>
                </a:solidFill>
                <a:latin typeface="Corbel"/>
              </a:rPr>
              <a:t>What is Health Overflow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291960" y="3285000"/>
            <a:ext cx="77738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AU" sz="2800" strike="noStrike">
                <a:solidFill>
                  <a:srgbClr val="ffffff"/>
                </a:solidFill>
                <a:latin typeface="Corbel"/>
              </a:rPr>
              <a:t> </a:t>
            </a:r>
            <a:r>
              <a:rPr lang="en-AU" sz="2800" strike="noStrike">
                <a:solidFill>
                  <a:srgbClr val="ffffff"/>
                </a:solidFill>
                <a:latin typeface="Corbel"/>
              </a:rPr>
              <a:t>An </a:t>
            </a:r>
            <a:r>
              <a:rPr lang="en-AU" sz="2800" strike="noStrike">
                <a:solidFill>
                  <a:srgbClr val="ff0000"/>
                </a:solidFill>
                <a:latin typeface="Corbel"/>
              </a:rPr>
              <a:t>Innovative</a:t>
            </a:r>
            <a:r>
              <a:rPr lang="en-AU" sz="2800" strike="noStrike">
                <a:solidFill>
                  <a:srgbClr val="ffffff"/>
                </a:solidFill>
                <a:latin typeface="Corbel"/>
              </a:rPr>
              <a:t> online </a:t>
            </a:r>
            <a:r>
              <a:rPr lang="en-AU" sz="2800" strike="noStrike">
                <a:solidFill>
                  <a:srgbClr val="ff0000"/>
                </a:solidFill>
                <a:latin typeface="Corbel"/>
              </a:rPr>
              <a:t>Health</a:t>
            </a:r>
            <a:r>
              <a:rPr lang="en-AU" sz="2800" strike="noStrike">
                <a:solidFill>
                  <a:srgbClr val="ffffff"/>
                </a:solidFill>
                <a:latin typeface="Corbel"/>
              </a:rPr>
              <a:t> and </a:t>
            </a:r>
            <a:r>
              <a:rPr lang="en-AU" sz="2800" strike="noStrike">
                <a:solidFill>
                  <a:srgbClr val="ff0000"/>
                </a:solidFill>
                <a:latin typeface="Corbel"/>
              </a:rPr>
              <a:t>Fitness</a:t>
            </a:r>
            <a:r>
              <a:rPr lang="en-AU" sz="2800" strike="noStrike">
                <a:solidFill>
                  <a:srgbClr val="ffffff"/>
                </a:solidFill>
                <a:latin typeface="Corbel"/>
              </a:rPr>
              <a:t> community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57400" y="1152000"/>
            <a:ext cx="7488360" cy="13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AU" sz="5400" strike="noStrike">
                <a:solidFill>
                  <a:srgbClr val="ffffff"/>
                </a:solidFill>
                <a:latin typeface="Corbel"/>
              </a:rPr>
              <a:t>What is Health Overflow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2121480" y="4725000"/>
            <a:ext cx="11473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AU" sz="2800" strike="noStrike">
                <a:solidFill>
                  <a:srgbClr val="ffffff"/>
                </a:solidFill>
                <a:latin typeface="Corbel"/>
              </a:rPr>
              <a:t>Forum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5892840" y="4725000"/>
            <a:ext cx="2546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AU" sz="2800" strike="noStrike">
                <a:solidFill>
                  <a:srgbClr val="ffffff"/>
                </a:solidFill>
                <a:latin typeface="Corbel"/>
              </a:rPr>
              <a:t>Health Manager</a:t>
            </a:r>
            <a:endParaRPr/>
          </a:p>
        </p:txBody>
      </p:sp>
      <p:sp>
        <p:nvSpPr>
          <p:cNvPr id="87" name="CustomShape 4"/>
          <p:cNvSpPr/>
          <p:nvPr/>
        </p:nvSpPr>
        <p:spPr>
          <a:xfrm>
            <a:off x="3287880" y="3357720"/>
            <a:ext cx="25783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AU" sz="2800" strike="noStrike">
                <a:solidFill>
                  <a:srgbClr val="ffffff"/>
                </a:solidFill>
                <a:latin typeface="Corbel"/>
              </a:rPr>
              <a:t>Health Overflow</a:t>
            </a:r>
            <a:endParaRPr/>
          </a:p>
        </p:txBody>
      </p:sp>
      <p:sp>
        <p:nvSpPr>
          <p:cNvPr id="88" name="CustomShape 5"/>
          <p:cNvSpPr/>
          <p:nvPr/>
        </p:nvSpPr>
        <p:spPr>
          <a:xfrm flipH="1">
            <a:off x="3275640" y="4004280"/>
            <a:ext cx="647640" cy="863640"/>
          </a:xfrm>
          <a:prstGeom prst="straightConnector1">
            <a:avLst/>
          </a:prstGeom>
          <a:noFill/>
          <a:ln w="76320">
            <a:solidFill>
              <a:srgbClr val="ff0000"/>
            </a:solidFill>
            <a:round/>
            <a:tailEnd len="med" type="triangle" w="med"/>
          </a:ln>
          <a:effectLst>
            <a:outerShdw algn="tl" dir="5400000" dist="19939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9" name="CustomShape 6"/>
          <p:cNvSpPr/>
          <p:nvPr/>
        </p:nvSpPr>
        <p:spPr>
          <a:xfrm>
            <a:off x="5302080" y="4004280"/>
            <a:ext cx="575640" cy="863640"/>
          </a:xfrm>
          <a:prstGeom prst="straightConnector1">
            <a:avLst/>
          </a:prstGeom>
          <a:noFill/>
          <a:ln w="76320">
            <a:solidFill>
              <a:srgbClr val="ff0000"/>
            </a:solidFill>
            <a:round/>
            <a:tailEnd len="med" type="triangle" w="med"/>
          </a:ln>
          <a:effectLst>
            <a:outerShdw algn="tl" dir="5400000" dist="19939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57400" y="1152000"/>
            <a:ext cx="7488360" cy="13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AU" sz="5400" strike="noStrike">
                <a:solidFill>
                  <a:srgbClr val="ffffff"/>
                </a:solidFill>
                <a:latin typeface="Corbel"/>
              </a:rPr>
              <a:t>Our Forum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489240" y="3247920"/>
            <a:ext cx="801648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AU" strike="noStrike">
                <a:solidFill>
                  <a:srgbClr val="ffffff"/>
                </a:solidFill>
                <a:latin typeface="Corbel"/>
              </a:rPr>
              <a:t>Stack Overflow style Q&amp;A forum </a:t>
            </a:r>
            <a:endParaRPr/>
          </a:p>
          <a:p>
            <a:pPr>
              <a:lnSpc>
                <a:spcPct val="100000"/>
              </a:lnSpc>
            </a:pPr>
            <a:r>
              <a:rPr lang="en-AU" strike="noStrike">
                <a:solidFill>
                  <a:srgbClr val="ffffff"/>
                </a:solidFill>
                <a:latin typeface="Corbel"/>
              </a:rPr>
              <a:t>	</a:t>
            </a:r>
            <a:r>
              <a:rPr lang="en-AU" strike="noStrike">
                <a:solidFill>
                  <a:srgbClr val="ffffff"/>
                </a:solidFill>
                <a:latin typeface="Corbel"/>
              </a:rPr>
              <a:t>-Upvote or Downvote answers</a:t>
            </a:r>
            <a:endParaRPr/>
          </a:p>
          <a:p>
            <a:pPr>
              <a:lnSpc>
                <a:spcPct val="100000"/>
              </a:lnSpc>
            </a:pPr>
            <a:r>
              <a:rPr lang="en-AU" strike="noStrike">
                <a:solidFill>
                  <a:srgbClr val="ffffff"/>
                </a:solidFill>
                <a:latin typeface="Corbel"/>
              </a:rPr>
              <a:t>Dynamically create filters comments by their tags</a:t>
            </a:r>
            <a:endParaRPr/>
          </a:p>
          <a:p>
            <a:pPr>
              <a:lnSpc>
                <a:spcPct val="100000"/>
              </a:lnSpc>
            </a:pPr>
            <a:r>
              <a:rPr lang="en-AU" strike="noStrike">
                <a:solidFill>
                  <a:srgbClr val="ffffff"/>
                </a:solidFill>
                <a:latin typeface="Corbel"/>
              </a:rPr>
              <a:t>	</a:t>
            </a:r>
            <a:r>
              <a:rPr lang="en-AU" strike="noStrike">
                <a:solidFill>
                  <a:srgbClr val="ffffff"/>
                </a:solidFill>
                <a:latin typeface="Corbel"/>
              </a:rPr>
              <a:t>-Only display what the individual want to see</a:t>
            </a:r>
            <a:endParaRPr/>
          </a:p>
          <a:p>
            <a:pPr>
              <a:lnSpc>
                <a:spcPct val="100000"/>
              </a:lnSpc>
            </a:pPr>
            <a:r>
              <a:rPr lang="en-AU" strike="noStrike">
                <a:solidFill>
                  <a:srgbClr val="ff0000"/>
                </a:solidFill>
                <a:latin typeface="Corbel"/>
              </a:rPr>
              <a:t>Revolutionary comment system</a:t>
            </a:r>
            <a:endParaRPr/>
          </a:p>
          <a:p>
            <a:pPr>
              <a:lnSpc>
                <a:spcPct val="100000"/>
              </a:lnSpc>
            </a:pPr>
            <a:r>
              <a:rPr lang="en-AU" strike="noStrike">
                <a:solidFill>
                  <a:srgbClr val="ffffff"/>
                </a:solidFill>
                <a:latin typeface="Corbel"/>
              </a:rPr>
              <a:t>	</a:t>
            </a:r>
            <a:r>
              <a:rPr lang="en-AU" strike="noStrike">
                <a:solidFill>
                  <a:srgbClr val="ffffff"/>
                </a:solidFill>
                <a:latin typeface="Corbel"/>
              </a:rPr>
              <a:t>-Smart algorithm for classifying and displaying relevant posts/replies/answers. 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57400" y="1152000"/>
            <a:ext cx="7488360" cy="13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AU" sz="5400" strike="noStrike">
                <a:solidFill>
                  <a:srgbClr val="ffffff"/>
                </a:solidFill>
                <a:latin typeface="Corbel"/>
              </a:rPr>
              <a:t>Our Forum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285120" y="3273480"/>
            <a:ext cx="85348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AU" strike="noStrike">
                <a:solidFill>
                  <a:srgbClr val="ffffff"/>
                </a:solidFill>
                <a:latin typeface="Corbel"/>
              </a:rPr>
              <a:t>A place for people to </a:t>
            </a:r>
            <a:r>
              <a:rPr lang="en-AU" strike="noStrike">
                <a:solidFill>
                  <a:srgbClr val="ff0000"/>
                </a:solidFill>
                <a:latin typeface="Corbel"/>
              </a:rPr>
              <a:t>freely</a:t>
            </a:r>
            <a:r>
              <a:rPr lang="en-AU" strike="noStrike">
                <a:solidFill>
                  <a:srgbClr val="ffffff"/>
                </a:solidFill>
                <a:latin typeface="Corbel"/>
              </a:rPr>
              <a:t> and </a:t>
            </a:r>
            <a:r>
              <a:rPr lang="en-AU" strike="noStrike">
                <a:solidFill>
                  <a:srgbClr val="ff0000"/>
                </a:solidFill>
                <a:latin typeface="Corbel"/>
              </a:rPr>
              <a:t>conveniently</a:t>
            </a:r>
            <a:r>
              <a:rPr lang="en-AU" strike="noStrike">
                <a:solidFill>
                  <a:srgbClr val="ffffff"/>
                </a:solidFill>
                <a:latin typeface="Corbel"/>
              </a:rPr>
              <a:t> express and exchange health ideas, knowledge and experience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257400" y="1152000"/>
            <a:ext cx="7488360" cy="13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AU" sz="5400" strike="noStrike">
                <a:solidFill>
                  <a:srgbClr val="ffffff"/>
                </a:solidFill>
                <a:latin typeface="Corbel"/>
              </a:rPr>
              <a:t>Health Manager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542520" y="3251160"/>
            <a:ext cx="49258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AU" strike="noStrike">
                <a:solidFill>
                  <a:srgbClr val="ffffff"/>
                </a:solidFill>
                <a:latin typeface="Corbel"/>
              </a:rPr>
              <a:t>Users input health and exercise data</a:t>
            </a:r>
            <a:endParaRPr/>
          </a:p>
          <a:p>
            <a:pPr>
              <a:lnSpc>
                <a:spcPct val="100000"/>
              </a:lnSpc>
            </a:pPr>
            <a:r>
              <a:rPr lang="en-AU" strike="noStrike">
                <a:solidFill>
                  <a:srgbClr val="ffffff"/>
                </a:solidFill>
                <a:latin typeface="Corbel"/>
              </a:rPr>
              <a:t>	</a:t>
            </a:r>
            <a:r>
              <a:rPr lang="en-AU" strike="noStrike">
                <a:solidFill>
                  <a:srgbClr val="ffffff"/>
                </a:solidFill>
                <a:latin typeface="Corbel"/>
              </a:rPr>
              <a:t>-analyse data in visual form</a:t>
            </a:r>
            <a:endParaRPr/>
          </a:p>
          <a:p>
            <a:pPr>
              <a:lnSpc>
                <a:spcPct val="100000"/>
              </a:lnSpc>
            </a:pPr>
            <a:r>
              <a:rPr lang="en-AU" strike="noStrike">
                <a:solidFill>
                  <a:srgbClr val="ffffff"/>
                </a:solidFill>
                <a:latin typeface="Corbel"/>
              </a:rPr>
              <a:t>	</a:t>
            </a:r>
            <a:r>
              <a:rPr lang="en-AU" strike="noStrike">
                <a:solidFill>
                  <a:srgbClr val="ffffff"/>
                </a:solidFill>
                <a:latin typeface="Corbel"/>
              </a:rPr>
              <a:t>-provide health suggestions (e.g. diet advisor)</a:t>
            </a:r>
            <a:endParaRPr/>
          </a:p>
          <a:p>
            <a:pPr>
              <a:lnSpc>
                <a:spcPct val="100000"/>
              </a:lnSpc>
            </a:pPr>
            <a:r>
              <a:rPr lang="en-AU" strike="noStrike">
                <a:solidFill>
                  <a:srgbClr val="ffffff"/>
                </a:solidFill>
                <a:latin typeface="Corbel"/>
              </a:rPr>
              <a:t>	</a:t>
            </a:r>
            <a:r>
              <a:rPr lang="en-AU" strike="noStrike">
                <a:solidFill>
                  <a:srgbClr val="ffffff"/>
                </a:solidFill>
                <a:latin typeface="Corbel"/>
              </a:rPr>
              <a:t>- easily scan and check items via barcodes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57400" y="1152000"/>
            <a:ext cx="7488360" cy="13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AU" sz="5400" strike="noStrike">
                <a:solidFill>
                  <a:srgbClr val="ffffff"/>
                </a:solidFill>
                <a:latin typeface="Corbel"/>
              </a:rPr>
              <a:t>Health Manager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375840" y="3273480"/>
            <a:ext cx="5608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AU" strike="noStrike">
                <a:solidFill>
                  <a:srgbClr val="ffffff"/>
                </a:solidFill>
                <a:latin typeface="Corbel"/>
              </a:rPr>
              <a:t>A tool for users exploring and improving their health state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27640" y="2732040"/>
            <a:ext cx="7488360" cy="13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AU" sz="5400" strike="noStrike">
                <a:solidFill>
                  <a:srgbClr val="ffffff"/>
                </a:solidFill>
                <a:latin typeface="Corbel"/>
              </a:rPr>
              <a:t>Why </a:t>
            </a:r>
            <a:r>
              <a:rPr lang="en-AU" sz="5400" strike="noStrike">
                <a:solidFill>
                  <a:srgbClr val="ff0000"/>
                </a:solidFill>
                <a:latin typeface="Corbel"/>
              </a:rPr>
              <a:t>Health Overflow </a:t>
            </a:r>
            <a:endParaRPr/>
          </a:p>
          <a:p>
            <a:pPr>
              <a:lnSpc>
                <a:spcPct val="100000"/>
              </a:lnSpc>
            </a:pPr>
            <a:r>
              <a:rPr lang="en-AU" sz="5400" strike="noStrike">
                <a:solidFill>
                  <a:srgbClr val="ffffff"/>
                </a:solidFill>
                <a:latin typeface="Corbel"/>
              </a:rPr>
              <a:t>	</a:t>
            </a:r>
            <a:r>
              <a:rPr lang="en-AU" sz="5400" strike="noStrike">
                <a:solidFill>
                  <a:srgbClr val="ffffff"/>
                </a:solidFill>
                <a:latin typeface="Corbel"/>
              </a:rPr>
              <a:t>not </a:t>
            </a:r>
            <a:r>
              <a:rPr lang="en-AU" sz="5400" strike="noStrike">
                <a:solidFill>
                  <a:srgbClr val="0000ff"/>
                </a:solidFill>
                <a:latin typeface="Corbel"/>
              </a:rPr>
              <a:t>Game Overflow</a:t>
            </a:r>
            <a:r>
              <a:rPr lang="en-AU" sz="5400" strike="noStrike">
                <a:solidFill>
                  <a:srgbClr val="ffffff"/>
                </a:solidFill>
                <a:latin typeface="Corbel"/>
              </a:rPr>
              <a:t>?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505</TotalTime>
  <Application>LibreOffice/4.4.0.3$Windows_x86 LibreOffice_project/de093506bcdc5fafd9023ee680b8c60e3e0645d7</Application>
  <Paragraphs>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2015-03-22T03:49:11Z</dcterms:created>
  <dc:creator>刘 冰</dc:creator>
  <dc:language>en-AU</dc:language>
  <dcterms:modified xsi:type="dcterms:W3CDTF">2015-03-23T23:04:43Z</dcterms:modified>
  <cp:revision>77</cp:revision>
  <dc:title>Health Overflow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