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64" r:id="rId4"/>
    <p:sldId id="265" r:id="rId5"/>
    <p:sldId id="266" r:id="rId6"/>
    <p:sldId id="259" r:id="rId7"/>
    <p:sldId id="4433" r:id="rId8"/>
    <p:sldId id="260" r:id="rId9"/>
    <p:sldId id="4434" r:id="rId10"/>
    <p:sldId id="4435" r:id="rId11"/>
    <p:sldId id="4436" r:id="rId12"/>
    <p:sldId id="258" r:id="rId13"/>
    <p:sldId id="4437" r:id="rId14"/>
    <p:sldId id="4441" r:id="rId15"/>
    <p:sldId id="4438" r:id="rId16"/>
    <p:sldId id="4442" r:id="rId17"/>
    <p:sldId id="4445" r:id="rId18"/>
    <p:sldId id="4439" r:id="rId19"/>
    <p:sldId id="4443" r:id="rId20"/>
    <p:sldId id="4447" r:id="rId21"/>
    <p:sldId id="4446" r:id="rId22"/>
    <p:sldId id="4448" r:id="rId23"/>
    <p:sldId id="4440" r:id="rId24"/>
    <p:sldId id="4444" r:id="rId25"/>
    <p:sldId id="4449" r:id="rId26"/>
    <p:sldId id="4454" r:id="rId27"/>
    <p:sldId id="4450" r:id="rId28"/>
    <p:sldId id="4451" r:id="rId29"/>
    <p:sldId id="4452" r:id="rId30"/>
    <p:sldId id="4453" r:id="rId31"/>
    <p:sldId id="4455" r:id="rId32"/>
    <p:sldId id="4456" r:id="rId33"/>
    <p:sldId id="4457" r:id="rId34"/>
    <p:sldId id="4458" r:id="rId35"/>
    <p:sldId id="4462" r:id="rId36"/>
    <p:sldId id="4463" r:id="rId37"/>
    <p:sldId id="4464" r:id="rId38"/>
    <p:sldId id="4465" r:id="rId39"/>
    <p:sldId id="4466" r:id="rId40"/>
    <p:sldId id="262" r:id="rId41"/>
    <p:sldId id="4467" r:id="rId4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2" d="100"/>
          <a:sy n="92" d="100"/>
        </p:scale>
        <p:origin x="4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3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111842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742580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74683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891001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9351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125676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880369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318556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9992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894934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186755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523353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307272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574339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488039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259372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4277244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049898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2982533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950946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2907707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3486891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2858943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860734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490296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878468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3349307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841428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41505709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93810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45019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6499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95985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9628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radimrehurek.com/gensim/" TargetMode="External"/><Relationship Id="rId5" Type="http://schemas.openxmlformats.org/officeDocument/2006/relationships/hyperlink" Target="https://spacy.io/" TargetMode="External"/><Relationship Id="rId4" Type="http://schemas.openxmlformats.org/officeDocument/2006/relationships/hyperlink" Target="https://www.nltk.or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8697191" y="0"/>
            <a:ext cx="5940829" cy="8229600"/>
          </a:xfrm>
          <a:prstGeom prst="rect">
            <a:avLst/>
          </a:prstGeom>
        </p:spPr>
      </p:pic>
      <p:sp>
        <p:nvSpPr>
          <p:cNvPr id="5" name="Text 1"/>
          <p:cNvSpPr/>
          <p:nvPr/>
        </p:nvSpPr>
        <p:spPr>
          <a:xfrm>
            <a:off x="833199" y="1524953"/>
            <a:ext cx="7477601" cy="2874645"/>
          </a:xfrm>
          <a:prstGeom prst="rect">
            <a:avLst/>
          </a:prstGeom>
          <a:noFill/>
          <a:ln/>
        </p:spPr>
        <p:txBody>
          <a:bodyPr wrap="square" rtlCol="0" anchor="t"/>
          <a:lstStyle/>
          <a:p>
            <a:pPr marL="0" indent="0">
              <a:lnSpc>
                <a:spcPts val="7545"/>
              </a:lnSpc>
              <a:buNone/>
            </a:pPr>
            <a:r>
              <a:rPr lang="en-US" sz="6036" dirty="0">
                <a:solidFill>
                  <a:srgbClr val="F2F0F4"/>
                </a:solidFill>
                <a:latin typeface="Montserrat" pitchFamily="34" charset="0"/>
                <a:ea typeface="Montserrat" pitchFamily="34" charset="-122"/>
                <a:cs typeface="Montserrat" pitchFamily="34" charset="-120"/>
              </a:rPr>
              <a:t>Introduction to Natural Language Processing</a:t>
            </a:r>
            <a:endParaRPr lang="en-US" sz="6036" dirty="0"/>
          </a:p>
        </p:txBody>
      </p:sp>
      <p:sp>
        <p:nvSpPr>
          <p:cNvPr id="6" name="Text 2"/>
          <p:cNvSpPr/>
          <p:nvPr/>
        </p:nvSpPr>
        <p:spPr>
          <a:xfrm>
            <a:off x="833199" y="4732853"/>
            <a:ext cx="7477601" cy="1333024"/>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Natural Language Processing (NLP) is a field of artificial intelligence that enables computers to understand, interpret and generate human language. It combines linguistics, computer science and machine learning to create intelligent systems that can communicate with people.</a:t>
            </a:r>
            <a:endParaRPr lang="en-US" sz="1750" dirty="0"/>
          </a:p>
        </p:txBody>
      </p:sp>
      <p:sp>
        <p:nvSpPr>
          <p:cNvPr id="7" name="Shape 3"/>
          <p:cNvSpPr/>
          <p:nvPr/>
        </p:nvSpPr>
        <p:spPr>
          <a:xfrm>
            <a:off x="833199" y="6332458"/>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6340078"/>
            <a:ext cx="340162" cy="340162"/>
          </a:xfrm>
          <a:prstGeom prst="rect">
            <a:avLst/>
          </a:prstGeom>
        </p:spPr>
      </p:pic>
      <p:sp>
        <p:nvSpPr>
          <p:cNvPr id="9" name="Text 4"/>
          <p:cNvSpPr/>
          <p:nvPr/>
        </p:nvSpPr>
        <p:spPr>
          <a:xfrm>
            <a:off x="1299686" y="6315789"/>
            <a:ext cx="2005132" cy="388858"/>
          </a:xfrm>
          <a:prstGeom prst="rect">
            <a:avLst/>
          </a:prstGeom>
          <a:noFill/>
          <a:ln/>
        </p:spPr>
        <p:txBody>
          <a:bodyPr wrap="none" rtlCol="0" anchor="t"/>
          <a:lstStyle/>
          <a:p>
            <a:pPr marL="0" indent="0" algn="l">
              <a:lnSpc>
                <a:spcPts val="3062"/>
              </a:lnSpc>
              <a:buNone/>
            </a:pPr>
            <a:r>
              <a:rPr lang="en-US" sz="2187" b="1" dirty="0">
                <a:solidFill>
                  <a:srgbClr val="DCD7E5"/>
                </a:solidFill>
                <a:latin typeface="Heebo" pitchFamily="34" charset="0"/>
                <a:ea typeface="Heebo" pitchFamily="34" charset="-122"/>
                <a:cs typeface="Heebo" pitchFamily="34" charset="-120"/>
              </a:rPr>
              <a:t>by Regina SABS</a:t>
            </a:r>
            <a:endParaRPr lang="en-US" sz="2187" dirty="0"/>
          </a:p>
        </p:txBody>
      </p:sp>
      <p:pic>
        <p:nvPicPr>
          <p:cNvPr id="10"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050856" y="886214"/>
            <a:ext cx="104342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Pipeline View of NLP Components</a:t>
            </a:r>
            <a:endParaRPr lang="en-US" sz="4374" dirty="0"/>
          </a:p>
        </p:txBody>
      </p:sp>
      <p:pic>
        <p:nvPicPr>
          <p:cNvPr id="17" name="Image 5"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E8CC5A4D-7195-4A1D-9A17-3CEC7B3DD0B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672937" y="1911926"/>
            <a:ext cx="10434280" cy="5538355"/>
          </a:xfrm>
          <a:prstGeom prst="rect">
            <a:avLst/>
          </a:prstGeom>
          <a:noFill/>
          <a:ln>
            <a:noFill/>
          </a:ln>
        </p:spPr>
      </p:pic>
    </p:spTree>
    <p:extLst>
      <p:ext uri="{BB962C8B-B14F-4D97-AF65-F5344CB8AC3E}">
        <p14:creationId xmlns:p14="http://schemas.microsoft.com/office/powerpoint/2010/main" val="31881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050856" y="886214"/>
            <a:ext cx="104342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Stages in NLP</a:t>
            </a:r>
            <a:endParaRPr lang="en-US" sz="4374" dirty="0"/>
          </a:p>
        </p:txBody>
      </p:sp>
      <p:pic>
        <p:nvPicPr>
          <p:cNvPr id="17" name="Image 5"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FA9BC787-5A6A-4B6C-8296-D9DB6BCCEC2A}"/>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7089" y="1806950"/>
            <a:ext cx="3229438" cy="5362777"/>
          </a:xfrm>
          <a:prstGeom prst="rect">
            <a:avLst/>
          </a:prstGeom>
          <a:noFill/>
          <a:ln>
            <a:noFill/>
          </a:ln>
        </p:spPr>
      </p:pic>
      <p:pic>
        <p:nvPicPr>
          <p:cNvPr id="9" name="Picture 8">
            <a:extLst>
              <a:ext uri="{FF2B5EF4-FFF2-40B4-BE49-F238E27FC236}">
                <a16:creationId xmlns:a16="http://schemas.microsoft.com/office/drawing/2014/main" id="{ADE8AA6B-D2EB-449E-807E-F5AB8556762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303519" y="1806950"/>
            <a:ext cx="8129791" cy="5362777"/>
          </a:xfrm>
          <a:prstGeom prst="rect">
            <a:avLst/>
          </a:prstGeom>
          <a:noFill/>
          <a:ln>
            <a:noFill/>
          </a:ln>
        </p:spPr>
      </p:pic>
    </p:spTree>
    <p:extLst>
      <p:ext uri="{BB962C8B-B14F-4D97-AF65-F5344CB8AC3E}">
        <p14:creationId xmlns:p14="http://schemas.microsoft.com/office/powerpoint/2010/main" val="204638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Text Preprocessing Techniques</a:t>
            </a:r>
            <a:endParaRPr lang="en-US" sz="4374" dirty="0"/>
          </a:p>
        </p:txBody>
      </p:sp>
      <p:sp>
        <p:nvSpPr>
          <p:cNvPr id="5" name="Shape 2"/>
          <p:cNvSpPr/>
          <p:nvPr/>
        </p:nvSpPr>
        <p:spPr>
          <a:xfrm>
            <a:off x="2037993" y="3259455"/>
            <a:ext cx="499943" cy="499943"/>
          </a:xfrm>
          <a:prstGeom prst="roundRect">
            <a:avLst>
              <a:gd name="adj" fmla="val 20000"/>
            </a:avLst>
          </a:prstGeom>
          <a:solidFill>
            <a:srgbClr val="3C136D"/>
          </a:solidFill>
          <a:ln w="7620">
            <a:solidFill>
              <a:srgbClr val="552C86"/>
            </a:solidFill>
            <a:prstDash val="solid"/>
          </a:ln>
        </p:spPr>
      </p:sp>
      <p:sp>
        <p:nvSpPr>
          <p:cNvPr id="6" name="Text 3"/>
          <p:cNvSpPr/>
          <p:nvPr/>
        </p:nvSpPr>
        <p:spPr>
          <a:xfrm>
            <a:off x="2227778" y="3301127"/>
            <a:ext cx="120372"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7" name="Text 4"/>
          <p:cNvSpPr/>
          <p:nvPr/>
        </p:nvSpPr>
        <p:spPr>
          <a:xfrm>
            <a:off x="2760107" y="3259455"/>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Tokenization</a:t>
            </a:r>
            <a:endParaRPr lang="en-US" sz="2187" dirty="0"/>
          </a:p>
        </p:txBody>
      </p:sp>
      <p:sp>
        <p:nvSpPr>
          <p:cNvPr id="8" name="Text 5"/>
          <p:cNvSpPr/>
          <p:nvPr/>
        </p:nvSpPr>
        <p:spPr>
          <a:xfrm>
            <a:off x="2760107" y="3739872"/>
            <a:ext cx="4444008" cy="666512"/>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Breaking text into individual words, phrases or other meaningful elements.</a:t>
            </a:r>
            <a:endParaRPr lang="en-US" sz="1750" dirty="0"/>
          </a:p>
        </p:txBody>
      </p:sp>
      <p:sp>
        <p:nvSpPr>
          <p:cNvPr id="9" name="Shape 6"/>
          <p:cNvSpPr/>
          <p:nvPr/>
        </p:nvSpPr>
        <p:spPr>
          <a:xfrm>
            <a:off x="7426285" y="3259455"/>
            <a:ext cx="499943" cy="499943"/>
          </a:xfrm>
          <a:prstGeom prst="roundRect">
            <a:avLst>
              <a:gd name="adj" fmla="val 20000"/>
            </a:avLst>
          </a:prstGeom>
          <a:solidFill>
            <a:srgbClr val="3C136D"/>
          </a:solidFill>
          <a:ln w="7620">
            <a:solidFill>
              <a:srgbClr val="552C86"/>
            </a:solidFill>
            <a:prstDash val="solid"/>
          </a:ln>
        </p:spPr>
      </p:sp>
      <p:sp>
        <p:nvSpPr>
          <p:cNvPr id="10" name="Text 7"/>
          <p:cNvSpPr/>
          <p:nvPr/>
        </p:nvSpPr>
        <p:spPr>
          <a:xfrm>
            <a:off x="7581543" y="3301127"/>
            <a:ext cx="189309"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1" name="Text 8"/>
          <p:cNvSpPr/>
          <p:nvPr/>
        </p:nvSpPr>
        <p:spPr>
          <a:xfrm>
            <a:off x="8148399" y="3259455"/>
            <a:ext cx="277749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Stemming</a:t>
            </a:r>
            <a:endParaRPr lang="en-US" sz="2187" dirty="0"/>
          </a:p>
        </p:txBody>
      </p:sp>
      <p:sp>
        <p:nvSpPr>
          <p:cNvPr id="12" name="Text 9"/>
          <p:cNvSpPr/>
          <p:nvPr/>
        </p:nvSpPr>
        <p:spPr>
          <a:xfrm>
            <a:off x="8148399" y="3739872"/>
            <a:ext cx="4444008" cy="666512"/>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Reducing words to their base or root form to improve pattern matching.</a:t>
            </a:r>
            <a:endParaRPr lang="en-US" sz="1750" dirty="0"/>
          </a:p>
        </p:txBody>
      </p:sp>
      <p:sp>
        <p:nvSpPr>
          <p:cNvPr id="13" name="Shape 10"/>
          <p:cNvSpPr/>
          <p:nvPr/>
        </p:nvSpPr>
        <p:spPr>
          <a:xfrm>
            <a:off x="2037993" y="4878467"/>
            <a:ext cx="499943" cy="499943"/>
          </a:xfrm>
          <a:prstGeom prst="roundRect">
            <a:avLst>
              <a:gd name="adj" fmla="val 20000"/>
            </a:avLst>
          </a:prstGeom>
          <a:solidFill>
            <a:srgbClr val="3C136D"/>
          </a:solidFill>
          <a:ln w="7620">
            <a:solidFill>
              <a:srgbClr val="552C86"/>
            </a:solidFill>
            <a:prstDash val="solid"/>
          </a:ln>
        </p:spPr>
      </p:sp>
      <p:sp>
        <p:nvSpPr>
          <p:cNvPr id="14" name="Text 11"/>
          <p:cNvSpPr/>
          <p:nvPr/>
        </p:nvSpPr>
        <p:spPr>
          <a:xfrm>
            <a:off x="2193965" y="4920139"/>
            <a:ext cx="1880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5" name="Text 12"/>
          <p:cNvSpPr/>
          <p:nvPr/>
        </p:nvSpPr>
        <p:spPr>
          <a:xfrm>
            <a:off x="2760107" y="4878467"/>
            <a:ext cx="3705106"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Lemmatization</a:t>
            </a:r>
            <a:endParaRPr lang="en-US" sz="2187" dirty="0"/>
          </a:p>
        </p:txBody>
      </p:sp>
      <p:sp>
        <p:nvSpPr>
          <p:cNvPr id="16" name="Text 13"/>
          <p:cNvSpPr/>
          <p:nvPr/>
        </p:nvSpPr>
        <p:spPr>
          <a:xfrm>
            <a:off x="2760107" y="5358884"/>
            <a:ext cx="4444008" cy="666512"/>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Lemmatization is the process of reducing words to their base or dictionary form </a:t>
            </a:r>
            <a:endParaRPr lang="en-US" sz="1750" dirty="0"/>
          </a:p>
        </p:txBody>
      </p:sp>
      <p:sp>
        <p:nvSpPr>
          <p:cNvPr id="17" name="Shape 14"/>
          <p:cNvSpPr/>
          <p:nvPr/>
        </p:nvSpPr>
        <p:spPr>
          <a:xfrm>
            <a:off x="7426285" y="4878467"/>
            <a:ext cx="499943" cy="499943"/>
          </a:xfrm>
          <a:prstGeom prst="roundRect">
            <a:avLst>
              <a:gd name="adj" fmla="val 20000"/>
            </a:avLst>
          </a:prstGeom>
          <a:solidFill>
            <a:srgbClr val="3C136D"/>
          </a:solidFill>
          <a:ln w="7620">
            <a:solidFill>
              <a:srgbClr val="552C86"/>
            </a:solidFill>
            <a:prstDash val="solid"/>
          </a:ln>
        </p:spPr>
      </p:sp>
      <p:sp>
        <p:nvSpPr>
          <p:cNvPr id="18" name="Text 15"/>
          <p:cNvSpPr/>
          <p:nvPr/>
        </p:nvSpPr>
        <p:spPr>
          <a:xfrm>
            <a:off x="7566065" y="4920139"/>
            <a:ext cx="220385"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4</a:t>
            </a:r>
            <a:endParaRPr lang="en-US" sz="2624" dirty="0"/>
          </a:p>
        </p:txBody>
      </p:sp>
      <p:sp>
        <p:nvSpPr>
          <p:cNvPr id="19" name="Text 16"/>
          <p:cNvSpPr/>
          <p:nvPr/>
        </p:nvSpPr>
        <p:spPr>
          <a:xfrm>
            <a:off x="8148399" y="4878467"/>
            <a:ext cx="308417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Stop Word Removal</a:t>
            </a:r>
            <a:endParaRPr lang="en-US" sz="2187" dirty="0"/>
          </a:p>
        </p:txBody>
      </p:sp>
      <p:sp>
        <p:nvSpPr>
          <p:cNvPr id="20" name="Text 17"/>
          <p:cNvSpPr/>
          <p:nvPr/>
        </p:nvSpPr>
        <p:spPr>
          <a:xfrm>
            <a:off x="8148399" y="5358884"/>
            <a:ext cx="4444008" cy="999768"/>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Removing common words that don't carry much meaning, like "the", "a", "and".</a:t>
            </a:r>
            <a:endParaRPr lang="en-US" sz="175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Tokenization</a:t>
            </a:r>
            <a:endParaRPr lang="en-US" sz="4374" dirty="0"/>
          </a:p>
        </p:txBody>
      </p:sp>
      <p:sp>
        <p:nvSpPr>
          <p:cNvPr id="8" name="Text 5"/>
          <p:cNvSpPr/>
          <p:nvPr/>
        </p:nvSpPr>
        <p:spPr>
          <a:xfrm>
            <a:off x="2143785" y="2927134"/>
            <a:ext cx="10342829" cy="4398457"/>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Tokenization is the process of breaking down a text into smaller units called tokens.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Tokens can be words, phrases, or even characters.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Tokenization is a fundamental step in text pre-processing that prepares the text for further analysis.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It helps in transforming the text into a format that is easier to analyze, such as by a machine learning model.</a:t>
            </a:r>
            <a:endParaRPr lang="en-US" sz="240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80981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113202" y="769194"/>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Types of Tokenization</a:t>
            </a:r>
            <a:endParaRPr lang="en-US" sz="4374" dirty="0"/>
          </a:p>
        </p:txBody>
      </p:sp>
      <p:sp>
        <p:nvSpPr>
          <p:cNvPr id="8" name="Text 5"/>
          <p:cNvSpPr/>
          <p:nvPr/>
        </p:nvSpPr>
        <p:spPr>
          <a:xfrm>
            <a:off x="1374858" y="1732180"/>
            <a:ext cx="12663260" cy="5177775"/>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Word Tokenization: Splits text into individual words.</a:t>
            </a:r>
          </a:p>
          <a:p>
            <a:pPr marL="800100" lvl="1"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Example: "Natural Language Processing is fun!" becomes ["Natural", "Language", "Processing", "is", "fun",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Sentence Tokenization: Splits text into individual sentences.</a:t>
            </a:r>
          </a:p>
          <a:p>
            <a:pPr marL="800100" lvl="1"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Example: "Hello world. NLP is fascinating." becomes ["Hello world.", "NLP is fascinating."]</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Tokenize sentences of different languages.</a:t>
            </a:r>
          </a:p>
          <a:p>
            <a:pPr marL="800100" lvl="1"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One can also tokenize sentences from different languages using different pickle file other than English</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72473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Stemming</a:t>
            </a:r>
            <a:endParaRPr lang="en-US" sz="4374" dirty="0"/>
          </a:p>
        </p:txBody>
      </p:sp>
      <p:sp>
        <p:nvSpPr>
          <p:cNvPr id="8" name="Text 5"/>
          <p:cNvSpPr/>
          <p:nvPr/>
        </p:nvSpPr>
        <p:spPr>
          <a:xfrm>
            <a:off x="2037993" y="2807379"/>
            <a:ext cx="11007848" cy="4040230"/>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Stemming is the process of reducing words to their base or root form, often by removing suffixes.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Stemming reduces inflectional forms and derivationally related forms of a word to a common base form.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It helps in reducing the complexity of the text and improving the efficiency of text-processing tasks.</a:t>
            </a:r>
          </a:p>
          <a:p>
            <a:pPr marL="342900" indent="-342900">
              <a:lnSpc>
                <a:spcPct val="150000"/>
              </a:lnSpc>
              <a:buFont typeface="Arial" panose="020B0604020202020204" pitchFamily="34" charset="0"/>
              <a:buChar char="•"/>
            </a:pPr>
            <a:r>
              <a:rPr lang="en-US" sz="2800" dirty="0">
                <a:solidFill>
                  <a:schemeClr val="bg1"/>
                </a:solidFill>
              </a:rPr>
              <a:t>The input to the stemmer is tokenized words</a:t>
            </a:r>
          </a:p>
          <a:p>
            <a:pPr marL="342900" indent="-342900">
              <a:lnSpc>
                <a:spcPct val="150000"/>
              </a:lnSpc>
              <a:buFont typeface="Arial" panose="020B0604020202020204" pitchFamily="34" charset="0"/>
              <a:buChar char="•"/>
            </a:pPr>
            <a:endParaRPr lang="en-US" sz="240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67662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400" dirty="0">
                <a:solidFill>
                  <a:schemeClr val="bg1"/>
                </a:solidFill>
              </a:rPr>
              <a:t>Common Algorithms for </a:t>
            </a:r>
            <a:r>
              <a:rPr lang="en-US" sz="4374" dirty="0">
                <a:solidFill>
                  <a:srgbClr val="F2F0F4"/>
                </a:solidFill>
                <a:latin typeface="Montserrat" pitchFamily="34" charset="0"/>
              </a:rPr>
              <a:t>Stemming</a:t>
            </a:r>
            <a:endParaRPr lang="en-US" sz="4374" dirty="0"/>
          </a:p>
        </p:txBody>
      </p:sp>
      <p:sp>
        <p:nvSpPr>
          <p:cNvPr id="8" name="Text 5"/>
          <p:cNvSpPr/>
          <p:nvPr/>
        </p:nvSpPr>
        <p:spPr>
          <a:xfrm>
            <a:off x="2037993" y="2807379"/>
            <a:ext cx="12218334" cy="4985803"/>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2800" dirty="0">
                <a:solidFill>
                  <a:schemeClr val="bg1"/>
                </a:solidFill>
              </a:rPr>
              <a:t>Porter Stemmer: Uses a series of rules to iteratively reduce words to their stems.</a:t>
            </a:r>
          </a:p>
          <a:p>
            <a:pPr marL="457200" indent="-457200">
              <a:lnSpc>
                <a:spcPct val="150000"/>
              </a:lnSpc>
              <a:buFont typeface="Arial" panose="020B0604020202020204" pitchFamily="34" charset="0"/>
              <a:buChar char="•"/>
            </a:pPr>
            <a:r>
              <a:rPr lang="en-US" sz="2800" dirty="0">
                <a:solidFill>
                  <a:schemeClr val="bg1"/>
                </a:solidFill>
              </a:rPr>
              <a:t>Snowball Stemmer: An improvement on the Porter Stemmer with more rules.</a:t>
            </a:r>
          </a:p>
          <a:p>
            <a:pPr marL="457200" indent="-457200">
              <a:lnSpc>
                <a:spcPct val="150000"/>
              </a:lnSpc>
              <a:buFont typeface="Arial" panose="020B0604020202020204" pitchFamily="34" charset="0"/>
              <a:buChar char="•"/>
            </a:pPr>
            <a:r>
              <a:rPr lang="en-US" sz="2800" dirty="0">
                <a:solidFill>
                  <a:schemeClr val="bg1"/>
                </a:solidFill>
              </a:rPr>
              <a:t>Example:</a:t>
            </a:r>
          </a:p>
          <a:p>
            <a:pPr marL="914400" lvl="1" indent="-457200">
              <a:lnSpc>
                <a:spcPct val="150000"/>
              </a:lnSpc>
              <a:buFont typeface="Wingdings" panose="05000000000000000000" pitchFamily="2" charset="2"/>
              <a:buChar char="Ø"/>
            </a:pPr>
            <a:r>
              <a:rPr lang="en-US" sz="2400" dirty="0">
                <a:solidFill>
                  <a:schemeClr val="bg1"/>
                </a:solidFill>
              </a:rPr>
              <a:t>Words: "running", "runner", "ran“</a:t>
            </a:r>
          </a:p>
          <a:p>
            <a:pPr marL="1371600" lvl="2" indent="-457200">
              <a:lnSpc>
                <a:spcPct val="150000"/>
              </a:lnSpc>
              <a:buFont typeface="Courier New" panose="02070309020205020404" pitchFamily="49" charset="0"/>
              <a:buChar char="o"/>
            </a:pPr>
            <a:r>
              <a:rPr lang="en-US" sz="2400" dirty="0">
                <a:solidFill>
                  <a:schemeClr val="bg1"/>
                </a:solidFill>
              </a:rPr>
              <a:t>Stemmed: "run“</a:t>
            </a:r>
          </a:p>
          <a:p>
            <a:pPr marL="914400" lvl="1" indent="-457200">
              <a:lnSpc>
                <a:spcPct val="150000"/>
              </a:lnSpc>
              <a:buFont typeface="Wingdings" panose="05000000000000000000" pitchFamily="2" charset="2"/>
              <a:buChar char="Ø"/>
            </a:pPr>
            <a:r>
              <a:rPr lang="en-US" sz="2400" dirty="0">
                <a:solidFill>
                  <a:schemeClr val="bg1"/>
                </a:solidFill>
              </a:rPr>
              <a:t>Words: “flying”, ”flies”, “flew”</a:t>
            </a:r>
          </a:p>
          <a:p>
            <a:pPr marL="1371600" lvl="2" indent="-457200">
              <a:lnSpc>
                <a:spcPct val="150000"/>
              </a:lnSpc>
              <a:buFont typeface="Wingdings" panose="05000000000000000000" pitchFamily="2" charset="2"/>
              <a:buChar char="Ø"/>
            </a:pPr>
            <a:r>
              <a:rPr lang="en-US" sz="2400" dirty="0">
                <a:solidFill>
                  <a:schemeClr val="bg1"/>
                </a:solidFill>
              </a:rPr>
              <a:t>Stemmed: “fly”</a:t>
            </a:r>
          </a:p>
          <a:p>
            <a:pPr>
              <a:lnSpc>
                <a:spcPct val="150000"/>
              </a:lnSpc>
            </a:pPr>
            <a:endParaRPr lang="en-US" sz="2400" dirty="0">
              <a:solidFill>
                <a:schemeClr val="bg1"/>
              </a:solidFill>
            </a:endParaRPr>
          </a:p>
          <a:p>
            <a:pPr>
              <a:lnSpc>
                <a:spcPct val="150000"/>
              </a:lnSpc>
            </a:pPr>
            <a:endParaRPr lang="en-US" sz="2400" dirty="0">
              <a:solidFill>
                <a:schemeClr val="bg1"/>
              </a:solidFill>
            </a:endParaRPr>
          </a:p>
          <a:p>
            <a:pPr>
              <a:lnSpc>
                <a:spcPct val="150000"/>
              </a:lnSpc>
            </a:pPr>
            <a:endParaRPr lang="en-US" sz="240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57531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79557" y="1523642"/>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Porter’s Stemmer Algorithm</a:t>
            </a:r>
            <a:endParaRPr lang="en-US" sz="4374" dirty="0"/>
          </a:p>
        </p:txBody>
      </p:sp>
      <p:sp>
        <p:nvSpPr>
          <p:cNvPr id="8" name="Text 5"/>
          <p:cNvSpPr/>
          <p:nvPr/>
        </p:nvSpPr>
        <p:spPr>
          <a:xfrm>
            <a:off x="2037993" y="2807379"/>
            <a:ext cx="11007848" cy="3811629"/>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It is one of the most popular stemming methods proposed in 1980</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It is based on the idea that the suffixes in the English language are made up of a combination of smaller and simpler suffixes.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This stemmer is known for its speed and simplicity.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The main applications of Porter Stemmer include data mining and Information retrieval.</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Applications are only limited to English words</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54144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800" dirty="0">
                <a:solidFill>
                  <a:srgbClr val="F2F0F4"/>
                </a:solidFill>
                <a:latin typeface="Montserrat" pitchFamily="34" charset="0"/>
                <a:ea typeface="Montserrat" pitchFamily="34" charset="-122"/>
                <a:cs typeface="Montserrat" pitchFamily="34" charset="-120"/>
              </a:rPr>
              <a:t>Lemmatization</a:t>
            </a:r>
            <a:endParaRPr lang="en-US" sz="4800" dirty="0"/>
          </a:p>
        </p:txBody>
      </p:sp>
      <p:sp>
        <p:nvSpPr>
          <p:cNvPr id="8" name="Text 5"/>
          <p:cNvSpPr/>
          <p:nvPr/>
        </p:nvSpPr>
        <p:spPr>
          <a:xfrm>
            <a:off x="2037993" y="2877425"/>
            <a:ext cx="11163711" cy="4398289"/>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Lemmatization is the process of reducing words to their base or dictionary form (lemma). </a:t>
            </a:r>
          </a:p>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Unlike stemming, lemmatization considers the context and the morphological analysis of the words. </a:t>
            </a:r>
          </a:p>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Lemmatization provides more accurate base forms of words compared to stemming. </a:t>
            </a:r>
          </a:p>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It is particularly useful in tasks that require understanding the context and meaning of words.</a:t>
            </a:r>
            <a:endParaRPr lang="en-US" sz="240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89696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800" dirty="0">
                <a:solidFill>
                  <a:srgbClr val="F2F0F4"/>
                </a:solidFill>
                <a:latin typeface="Montserrat" pitchFamily="34" charset="0"/>
                <a:ea typeface="Montserrat" pitchFamily="34" charset="-122"/>
                <a:cs typeface="Montserrat" pitchFamily="34" charset="-120"/>
              </a:rPr>
              <a:t>Lemmatization Example</a:t>
            </a:r>
            <a:endParaRPr lang="en-US" sz="4800" dirty="0"/>
          </a:p>
        </p:txBody>
      </p:sp>
      <p:sp>
        <p:nvSpPr>
          <p:cNvPr id="8" name="Text 5"/>
          <p:cNvSpPr/>
          <p:nvPr/>
        </p:nvSpPr>
        <p:spPr>
          <a:xfrm>
            <a:off x="2037993" y="2877425"/>
            <a:ext cx="11163711" cy="4398289"/>
          </a:xfrm>
          <a:prstGeom prst="rect">
            <a:avLst/>
          </a:prstGeom>
          <a:noFill/>
          <a:ln/>
        </p:spPr>
        <p:txBody>
          <a:bodyPr wrap="square" rtlCol="0" anchor="t"/>
          <a:lstStyle/>
          <a:p>
            <a:pPr marL="800100" lvl="1" indent="-342900">
              <a:lnSpc>
                <a:spcPct val="150000"/>
              </a:lnSpc>
              <a:buFont typeface="Arial" panose="020B0604020202020204" pitchFamily="34" charset="0"/>
              <a:buChar char="•"/>
            </a:pPr>
            <a:r>
              <a:rPr lang="en-US" sz="2400" dirty="0">
                <a:solidFill>
                  <a:schemeClr val="bg1"/>
                </a:solidFill>
              </a:rPr>
              <a:t>Wordnet links words into semantic relations. ( </a:t>
            </a:r>
            <a:r>
              <a:rPr lang="en-US" sz="2400" dirty="0" err="1">
                <a:solidFill>
                  <a:schemeClr val="bg1"/>
                </a:solidFill>
              </a:rPr>
              <a:t>eg.</a:t>
            </a:r>
            <a:r>
              <a:rPr lang="en-US" sz="2400" dirty="0">
                <a:solidFill>
                  <a:schemeClr val="bg1"/>
                </a:solidFill>
              </a:rPr>
              <a:t> synonyms )</a:t>
            </a:r>
          </a:p>
          <a:p>
            <a:pPr marL="800100" lvl="1" indent="-342900">
              <a:lnSpc>
                <a:spcPct val="150000"/>
              </a:lnSpc>
              <a:buFont typeface="Arial" panose="020B0604020202020204" pitchFamily="34" charset="0"/>
              <a:buChar char="•"/>
            </a:pPr>
            <a:r>
              <a:rPr lang="en-US" sz="2400" dirty="0">
                <a:solidFill>
                  <a:schemeClr val="bg1"/>
                </a:solidFill>
              </a:rPr>
              <a:t>It groups synonyms in the form of </a:t>
            </a:r>
            <a:r>
              <a:rPr lang="en-US" sz="2400" dirty="0" err="1">
                <a:solidFill>
                  <a:schemeClr val="bg1"/>
                </a:solidFill>
              </a:rPr>
              <a:t>synsets</a:t>
            </a:r>
            <a:r>
              <a:rPr lang="en-US" sz="2400" dirty="0">
                <a:solidFill>
                  <a:schemeClr val="bg1"/>
                </a:solidFill>
              </a:rPr>
              <a:t>.</a:t>
            </a:r>
          </a:p>
          <a:p>
            <a:pPr marL="1257300" lvl="2" indent="-342900">
              <a:lnSpc>
                <a:spcPct val="150000"/>
              </a:lnSpc>
              <a:buFont typeface="Arial" panose="020B0604020202020204" pitchFamily="34" charset="0"/>
              <a:buChar char="•"/>
            </a:pPr>
            <a:r>
              <a:rPr lang="en-US" sz="2400" dirty="0" err="1">
                <a:solidFill>
                  <a:schemeClr val="bg1"/>
                </a:solidFill>
              </a:rPr>
              <a:t>synsets</a:t>
            </a:r>
            <a:r>
              <a:rPr lang="en-US" sz="2400" dirty="0">
                <a:solidFill>
                  <a:schemeClr val="bg1"/>
                </a:solidFill>
              </a:rPr>
              <a:t> : a group of data elements that are semantically equivalent. </a:t>
            </a:r>
          </a:p>
          <a:p>
            <a:pPr marL="800100" lvl="1" indent="-342900">
              <a:lnSpc>
                <a:spcPct val="150000"/>
              </a:lnSpc>
              <a:buFont typeface="Arial" panose="020B0604020202020204" pitchFamily="34" charset="0"/>
              <a:buChar char="•"/>
            </a:pPr>
            <a:endParaRPr lang="en-US" sz="2400" dirty="0">
              <a:solidFill>
                <a:schemeClr val="bg1"/>
              </a:solidFill>
            </a:endParaRPr>
          </a:p>
          <a:p>
            <a:pPr marL="800100" lvl="1" indent="-342900">
              <a:lnSpc>
                <a:spcPct val="150000"/>
              </a:lnSpc>
              <a:buFont typeface="Arial" panose="020B0604020202020204" pitchFamily="34" charset="0"/>
              <a:buChar char="•"/>
            </a:pPr>
            <a:r>
              <a:rPr lang="en-US" sz="2400" dirty="0">
                <a:solidFill>
                  <a:schemeClr val="bg1"/>
                </a:solidFill>
              </a:rPr>
              <a:t>Words: “am”</a:t>
            </a:r>
          </a:p>
          <a:p>
            <a:pPr marL="1257300" lvl="2" indent="-342900">
              <a:lnSpc>
                <a:spcPct val="150000"/>
              </a:lnSpc>
              <a:buFont typeface="Arial" panose="020B0604020202020204" pitchFamily="34" charset="0"/>
              <a:buChar char="•"/>
            </a:pPr>
            <a:r>
              <a:rPr lang="en-US" sz="2400" dirty="0">
                <a:solidFill>
                  <a:schemeClr val="bg1"/>
                </a:solidFill>
              </a:rPr>
              <a:t>Lemmatized: “me”</a:t>
            </a:r>
          </a:p>
          <a:p>
            <a:pPr marL="800100" lvl="1" indent="-342900">
              <a:lnSpc>
                <a:spcPct val="150000"/>
              </a:lnSpc>
              <a:buFont typeface="Arial" panose="020B0604020202020204" pitchFamily="34" charset="0"/>
              <a:buChar char="•"/>
            </a:pPr>
            <a:r>
              <a:rPr lang="en-US" sz="2400" dirty="0">
                <a:solidFill>
                  <a:schemeClr val="bg1"/>
                </a:solidFill>
              </a:rPr>
              <a:t>Words: “better”</a:t>
            </a:r>
          </a:p>
          <a:p>
            <a:pPr marL="1257300" lvl="2" indent="-342900">
              <a:lnSpc>
                <a:spcPct val="150000"/>
              </a:lnSpc>
              <a:buFont typeface="Arial" panose="020B0604020202020204" pitchFamily="34" charset="0"/>
              <a:buChar char="•"/>
            </a:pPr>
            <a:r>
              <a:rPr lang="en-US" sz="2400" dirty="0">
                <a:solidFill>
                  <a:schemeClr val="bg1"/>
                </a:solidFill>
              </a:rPr>
              <a:t>Lemmatized: “good”</a:t>
            </a:r>
          </a:p>
          <a:p>
            <a:pPr marL="800100" lvl="1" indent="-342900">
              <a:lnSpc>
                <a:spcPct val="150000"/>
              </a:lnSpc>
              <a:buFont typeface="Arial" panose="020B0604020202020204" pitchFamily="34" charset="0"/>
              <a:buChar char="•"/>
            </a:pPr>
            <a:endParaRPr lang="en-US" sz="2400" dirty="0">
              <a:solidFill>
                <a:schemeClr val="bg1"/>
              </a:solidFill>
            </a:endParaRPr>
          </a:p>
          <a:p>
            <a:pPr>
              <a:lnSpc>
                <a:spcPct val="150000"/>
              </a:lnSpc>
            </a:pPr>
            <a:endParaRPr lang="en-US" sz="240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74715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098477"/>
            <a:ext cx="6073616"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Fundamentals of NLP</a:t>
            </a:r>
            <a:endParaRPr lang="en-US" sz="4374" dirty="0"/>
          </a:p>
        </p:txBody>
      </p:sp>
      <p:sp>
        <p:nvSpPr>
          <p:cNvPr id="5" name="Text 2"/>
          <p:cNvSpPr/>
          <p:nvPr/>
        </p:nvSpPr>
        <p:spPr>
          <a:xfrm>
            <a:off x="2037993" y="3348276"/>
            <a:ext cx="2777490"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Linguistic Analysis</a:t>
            </a:r>
            <a:endParaRPr lang="en-US" sz="2187" dirty="0"/>
          </a:p>
        </p:txBody>
      </p:sp>
      <p:sp>
        <p:nvSpPr>
          <p:cNvPr id="6" name="Text 3"/>
          <p:cNvSpPr/>
          <p:nvPr/>
        </p:nvSpPr>
        <p:spPr>
          <a:xfrm>
            <a:off x="2037993" y="3917633"/>
            <a:ext cx="3156347" cy="1999536"/>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NLP systems break down language into its core components like phonemes, morphemes, words, sentences and paragraphs to understand the structure and meaning.</a:t>
            </a:r>
            <a:endParaRPr lang="en-US" sz="1750" dirty="0"/>
          </a:p>
        </p:txBody>
      </p:sp>
      <p:sp>
        <p:nvSpPr>
          <p:cNvPr id="7" name="Text 4"/>
          <p:cNvSpPr/>
          <p:nvPr/>
        </p:nvSpPr>
        <p:spPr>
          <a:xfrm>
            <a:off x="5743932" y="3348276"/>
            <a:ext cx="2777490" cy="347186"/>
          </a:xfrm>
          <a:prstGeom prst="rect">
            <a:avLst/>
          </a:prstGeom>
          <a:noFill/>
          <a:ln/>
        </p:spPr>
        <p:txBody>
          <a:bodyPr wrap="non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Statistical Modeling</a:t>
            </a:r>
            <a:endParaRPr lang="en-US" sz="2187" dirty="0"/>
          </a:p>
        </p:txBody>
      </p:sp>
      <p:sp>
        <p:nvSpPr>
          <p:cNvPr id="8" name="Text 5"/>
          <p:cNvSpPr/>
          <p:nvPr/>
        </p:nvSpPr>
        <p:spPr>
          <a:xfrm>
            <a:off x="5743932" y="3917633"/>
            <a:ext cx="3156347" cy="1666280"/>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Machine learning algorithms are used to train NLP models on large language datasets, allowing them to recognize patterns and make predictions.</a:t>
            </a:r>
            <a:endParaRPr lang="en-US" sz="1750" dirty="0"/>
          </a:p>
        </p:txBody>
      </p:sp>
      <p:sp>
        <p:nvSpPr>
          <p:cNvPr id="9" name="Text 6"/>
          <p:cNvSpPr/>
          <p:nvPr/>
        </p:nvSpPr>
        <p:spPr>
          <a:xfrm>
            <a:off x="9449871" y="3348276"/>
            <a:ext cx="4234955"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Semantic Understanding</a:t>
            </a:r>
            <a:endParaRPr lang="en-US" sz="2187" dirty="0"/>
          </a:p>
        </p:txBody>
      </p:sp>
      <p:sp>
        <p:nvSpPr>
          <p:cNvPr id="10" name="Text 7"/>
          <p:cNvSpPr/>
          <p:nvPr/>
        </p:nvSpPr>
        <p:spPr>
          <a:xfrm>
            <a:off x="9449872" y="3932570"/>
            <a:ext cx="3156347" cy="1666280"/>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NLP goes beyond just recognizing words, but also comprehends the contextual meaning and relationships between them.</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934084" y="995915"/>
            <a:ext cx="8585240" cy="694373"/>
          </a:xfrm>
          <a:prstGeom prst="rect">
            <a:avLst/>
          </a:prstGeom>
          <a:noFill/>
          <a:ln/>
        </p:spPr>
        <p:txBody>
          <a:bodyPr wrap="none" rtlCol="0" anchor="t"/>
          <a:lstStyle/>
          <a:p>
            <a:pPr marL="0" indent="0">
              <a:lnSpc>
                <a:spcPts val="5468"/>
              </a:lnSpc>
              <a:buNone/>
            </a:pPr>
            <a:r>
              <a:rPr lang="en-US" sz="4800" dirty="0">
                <a:solidFill>
                  <a:srgbClr val="F2F0F4"/>
                </a:solidFill>
                <a:latin typeface="Montserrat" pitchFamily="34" charset="0"/>
                <a:ea typeface="Montserrat" pitchFamily="34" charset="-122"/>
                <a:cs typeface="Montserrat" pitchFamily="34" charset="-120"/>
              </a:rPr>
              <a:t>Lemmatization Libraries</a:t>
            </a:r>
            <a:endParaRPr lang="en-US" sz="4800" dirty="0"/>
          </a:p>
        </p:txBody>
      </p:sp>
      <p:sp>
        <p:nvSpPr>
          <p:cNvPr id="8" name="Text 5"/>
          <p:cNvSpPr/>
          <p:nvPr/>
        </p:nvSpPr>
        <p:spPr>
          <a:xfrm>
            <a:off x="2037993" y="2150061"/>
            <a:ext cx="11163711" cy="5861330"/>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WordNet: WordNet is a lexical database for the English language that helps in finding the base form of words (lemmas). The WordNet </a:t>
            </a:r>
            <a:r>
              <a:rPr lang="en-US" sz="2400" dirty="0" err="1">
                <a:solidFill>
                  <a:srgbClr val="DCD7E5"/>
                </a:solidFill>
                <a:latin typeface="Heebo" pitchFamily="34" charset="0"/>
                <a:ea typeface="Heebo" pitchFamily="34" charset="-122"/>
                <a:cs typeface="Heebo" pitchFamily="34" charset="-120"/>
              </a:rPr>
              <a:t>lemmatizer</a:t>
            </a:r>
            <a:r>
              <a:rPr lang="en-US" sz="2400" dirty="0">
                <a:solidFill>
                  <a:srgbClr val="DCD7E5"/>
                </a:solidFill>
                <a:latin typeface="Heebo" pitchFamily="34" charset="0"/>
                <a:ea typeface="Heebo" pitchFamily="34" charset="-122"/>
                <a:cs typeface="Heebo" pitchFamily="34" charset="-120"/>
              </a:rPr>
              <a:t> uses this database to perform lemmatization.</a:t>
            </a:r>
          </a:p>
          <a:p>
            <a:pPr marL="457200" indent="-4572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TextBlob</a:t>
            </a:r>
            <a:r>
              <a:rPr lang="en-US" sz="2400" dirty="0">
                <a:solidFill>
                  <a:srgbClr val="DCD7E5"/>
                </a:solidFill>
                <a:latin typeface="Heebo" pitchFamily="34" charset="0"/>
                <a:ea typeface="Heebo" pitchFamily="34" charset="-122"/>
                <a:cs typeface="Heebo" pitchFamily="34" charset="-120"/>
              </a:rPr>
              <a:t>: A simple NLP library built on top of NLTK and Pattern. It provides a basic </a:t>
            </a:r>
            <a:r>
              <a:rPr lang="en-US" sz="2400" dirty="0" err="1">
                <a:solidFill>
                  <a:srgbClr val="DCD7E5"/>
                </a:solidFill>
                <a:latin typeface="Heebo" pitchFamily="34" charset="0"/>
                <a:ea typeface="Heebo" pitchFamily="34" charset="-122"/>
                <a:cs typeface="Heebo" pitchFamily="34" charset="-120"/>
              </a:rPr>
              <a:t>lemmatizer</a:t>
            </a:r>
            <a:r>
              <a:rPr lang="en-US" sz="2400" dirty="0">
                <a:solidFill>
                  <a:srgbClr val="DCD7E5"/>
                </a:solidFill>
                <a:latin typeface="Heebo" pitchFamily="34" charset="0"/>
                <a:ea typeface="Heebo" pitchFamily="34" charset="-122"/>
                <a:cs typeface="Heebo" pitchFamily="34" charset="-120"/>
              </a:rPr>
              <a:t> that can convert words to their lemmas</a:t>
            </a:r>
          </a:p>
          <a:p>
            <a:pPr marL="457200" indent="-4572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TextBlob</a:t>
            </a:r>
            <a:r>
              <a:rPr lang="en-US" sz="2400" dirty="0">
                <a:solidFill>
                  <a:srgbClr val="DCD7E5"/>
                </a:solidFill>
                <a:latin typeface="Heebo" pitchFamily="34" charset="0"/>
                <a:ea typeface="Heebo" pitchFamily="34" charset="-122"/>
                <a:cs typeface="Heebo" pitchFamily="34" charset="-120"/>
              </a:rPr>
              <a:t> (with POS tag): When provided with part-of-speech (POS) tags, </a:t>
            </a:r>
            <a:r>
              <a:rPr lang="en-US" sz="2400" dirty="0" err="1">
                <a:solidFill>
                  <a:srgbClr val="DCD7E5"/>
                </a:solidFill>
                <a:latin typeface="Heebo" pitchFamily="34" charset="0"/>
                <a:ea typeface="Heebo" pitchFamily="34" charset="-122"/>
                <a:cs typeface="Heebo" pitchFamily="34" charset="-120"/>
              </a:rPr>
              <a:t>TextBlob's</a:t>
            </a:r>
            <a:r>
              <a:rPr lang="en-US" sz="2400" dirty="0">
                <a:solidFill>
                  <a:srgbClr val="DCD7E5"/>
                </a:solidFill>
                <a:latin typeface="Heebo" pitchFamily="34" charset="0"/>
                <a:ea typeface="Heebo" pitchFamily="34" charset="-122"/>
                <a:cs typeface="Heebo" pitchFamily="34" charset="-120"/>
              </a:rPr>
              <a:t> </a:t>
            </a:r>
            <a:r>
              <a:rPr lang="en-US" sz="2400" dirty="0" err="1">
                <a:solidFill>
                  <a:srgbClr val="DCD7E5"/>
                </a:solidFill>
                <a:latin typeface="Heebo" pitchFamily="34" charset="0"/>
                <a:ea typeface="Heebo" pitchFamily="34" charset="-122"/>
                <a:cs typeface="Heebo" pitchFamily="34" charset="-120"/>
              </a:rPr>
              <a:t>lemmatizer</a:t>
            </a:r>
            <a:r>
              <a:rPr lang="en-US" sz="2400" dirty="0">
                <a:solidFill>
                  <a:srgbClr val="DCD7E5"/>
                </a:solidFill>
                <a:latin typeface="Heebo" pitchFamily="34" charset="0"/>
                <a:ea typeface="Heebo" pitchFamily="34" charset="-122"/>
                <a:cs typeface="Heebo" pitchFamily="34" charset="-120"/>
              </a:rPr>
              <a:t> can perform more accurate lemmatization, as the correct lemma often depends on the word's POS.</a:t>
            </a:r>
          </a:p>
          <a:p>
            <a:pPr marL="457200" indent="-4572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spaCy</a:t>
            </a:r>
            <a:r>
              <a:rPr lang="en-US" sz="2400" dirty="0">
                <a:solidFill>
                  <a:srgbClr val="DCD7E5"/>
                </a:solidFill>
                <a:latin typeface="Heebo" pitchFamily="34" charset="0"/>
                <a:ea typeface="Heebo" pitchFamily="34" charset="-122"/>
                <a:cs typeface="Heebo" pitchFamily="34" charset="-120"/>
              </a:rPr>
              <a:t>: A robust NLP library that includes a powerful </a:t>
            </a:r>
            <a:r>
              <a:rPr lang="en-US" sz="2400" dirty="0" err="1">
                <a:solidFill>
                  <a:srgbClr val="DCD7E5"/>
                </a:solidFill>
                <a:latin typeface="Heebo" pitchFamily="34" charset="0"/>
                <a:ea typeface="Heebo" pitchFamily="34" charset="-122"/>
                <a:cs typeface="Heebo" pitchFamily="34" charset="-120"/>
              </a:rPr>
              <a:t>lemmatizer</a:t>
            </a:r>
            <a:r>
              <a:rPr lang="en-US" sz="2400" dirty="0">
                <a:solidFill>
                  <a:srgbClr val="DCD7E5"/>
                </a:solidFill>
                <a:latin typeface="Heebo" pitchFamily="34" charset="0"/>
                <a:ea typeface="Heebo" pitchFamily="34" charset="-122"/>
                <a:cs typeface="Heebo" pitchFamily="34" charset="-120"/>
              </a:rPr>
              <a:t>. It uses both rules and lookup tables for lemmatization and can handle various languages</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54614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934084" y="995915"/>
            <a:ext cx="8585240" cy="694373"/>
          </a:xfrm>
          <a:prstGeom prst="rect">
            <a:avLst/>
          </a:prstGeom>
          <a:noFill/>
          <a:ln/>
        </p:spPr>
        <p:txBody>
          <a:bodyPr wrap="none" rtlCol="0" anchor="t"/>
          <a:lstStyle/>
          <a:p>
            <a:pPr marL="0" indent="0">
              <a:lnSpc>
                <a:spcPts val="5468"/>
              </a:lnSpc>
              <a:buNone/>
            </a:pPr>
            <a:r>
              <a:rPr lang="en-US" sz="4800" dirty="0">
                <a:solidFill>
                  <a:srgbClr val="F2F0F4"/>
                </a:solidFill>
                <a:latin typeface="Montserrat" pitchFamily="34" charset="0"/>
                <a:ea typeface="Montserrat" pitchFamily="34" charset="-122"/>
                <a:cs typeface="Montserrat" pitchFamily="34" charset="-120"/>
              </a:rPr>
              <a:t>Lemmatization Tools</a:t>
            </a:r>
            <a:endParaRPr lang="en-US" sz="4800" dirty="0"/>
          </a:p>
        </p:txBody>
      </p:sp>
      <p:sp>
        <p:nvSpPr>
          <p:cNvPr id="8" name="Text 5"/>
          <p:cNvSpPr/>
          <p:nvPr/>
        </p:nvSpPr>
        <p:spPr>
          <a:xfrm>
            <a:off x="2037993" y="2150061"/>
            <a:ext cx="11163711" cy="4398289"/>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TreeTagger</a:t>
            </a:r>
            <a:r>
              <a:rPr lang="en-US" sz="2400" dirty="0">
                <a:solidFill>
                  <a:srgbClr val="DCD7E5"/>
                </a:solidFill>
                <a:latin typeface="Heebo" pitchFamily="34" charset="0"/>
                <a:ea typeface="Heebo" pitchFamily="34" charset="-122"/>
                <a:cs typeface="Heebo" pitchFamily="34" charset="-120"/>
              </a:rPr>
              <a:t>: A tool for annotating text with POS and lemma information. It is not a Python library but can be interfaced with Python. It supports multiple languages and is known for its accuracy.</a:t>
            </a:r>
          </a:p>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Pattern: A  web mining module for Python that includes tools for NLP. It provides a </a:t>
            </a:r>
            <a:r>
              <a:rPr lang="en-US" sz="2400" dirty="0" err="1">
                <a:solidFill>
                  <a:srgbClr val="DCD7E5"/>
                </a:solidFill>
                <a:latin typeface="Heebo" pitchFamily="34" charset="0"/>
                <a:ea typeface="Heebo" pitchFamily="34" charset="-122"/>
                <a:cs typeface="Heebo" pitchFamily="34" charset="-120"/>
              </a:rPr>
              <a:t>lemmatizer</a:t>
            </a:r>
            <a:r>
              <a:rPr lang="en-US" sz="2400" dirty="0">
                <a:solidFill>
                  <a:srgbClr val="DCD7E5"/>
                </a:solidFill>
                <a:latin typeface="Heebo" pitchFamily="34" charset="0"/>
                <a:ea typeface="Heebo" pitchFamily="34" charset="-122"/>
                <a:cs typeface="Heebo" pitchFamily="34" charset="-120"/>
              </a:rPr>
              <a:t> that is useful for basic text processing tasks</a:t>
            </a:r>
          </a:p>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Stanford </a:t>
            </a:r>
            <a:r>
              <a:rPr lang="en-US" sz="2400" dirty="0" err="1">
                <a:solidFill>
                  <a:srgbClr val="DCD7E5"/>
                </a:solidFill>
                <a:latin typeface="Heebo" pitchFamily="34" charset="0"/>
                <a:ea typeface="Heebo" pitchFamily="34" charset="-122"/>
                <a:cs typeface="Heebo" pitchFamily="34" charset="-120"/>
              </a:rPr>
              <a:t>CoreNLP</a:t>
            </a:r>
            <a:r>
              <a:rPr lang="en-US" sz="2400" dirty="0">
                <a:solidFill>
                  <a:srgbClr val="DCD7E5"/>
                </a:solidFill>
                <a:latin typeface="Heebo" pitchFamily="34" charset="0"/>
                <a:ea typeface="Heebo" pitchFamily="34" charset="-122"/>
                <a:cs typeface="Heebo" pitchFamily="34" charset="-120"/>
              </a:rPr>
              <a:t>: A suite of NLP tools that provides state-of-the-art lemmatization among other features. It can be used via a Python wrapper and supports multiple languages.</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79337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800" dirty="0">
                <a:solidFill>
                  <a:srgbClr val="F2F0F4"/>
                </a:solidFill>
                <a:latin typeface="Montserrat" pitchFamily="34" charset="0"/>
                <a:ea typeface="Montserrat" pitchFamily="34" charset="-122"/>
                <a:cs typeface="Montserrat" pitchFamily="34" charset="-120"/>
              </a:rPr>
              <a:t>Wordnet </a:t>
            </a:r>
            <a:r>
              <a:rPr lang="en-US" sz="4800" dirty="0" err="1">
                <a:solidFill>
                  <a:srgbClr val="F2F0F4"/>
                </a:solidFill>
                <a:latin typeface="Montserrat" pitchFamily="34" charset="0"/>
                <a:ea typeface="Montserrat" pitchFamily="34" charset="-122"/>
                <a:cs typeface="Montserrat" pitchFamily="34" charset="-120"/>
              </a:rPr>
              <a:t>Lemmatizer</a:t>
            </a:r>
            <a:r>
              <a:rPr lang="en-US" sz="4800" dirty="0">
                <a:solidFill>
                  <a:srgbClr val="F2F0F4"/>
                </a:solidFill>
                <a:latin typeface="Montserrat" pitchFamily="34" charset="0"/>
                <a:ea typeface="Montserrat" pitchFamily="34" charset="-122"/>
                <a:cs typeface="Montserrat" pitchFamily="34" charset="-120"/>
              </a:rPr>
              <a:t> </a:t>
            </a:r>
            <a:endParaRPr lang="en-US" sz="4800" dirty="0"/>
          </a:p>
        </p:txBody>
      </p:sp>
      <p:sp>
        <p:nvSpPr>
          <p:cNvPr id="8" name="Text 5"/>
          <p:cNvSpPr/>
          <p:nvPr/>
        </p:nvSpPr>
        <p:spPr>
          <a:xfrm>
            <a:off x="2037993" y="2877425"/>
            <a:ext cx="11163711" cy="4398289"/>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Wordnet is a publicly available lexical database of over 200 languages that provides semantic relationships between its words.</a:t>
            </a:r>
          </a:p>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It is one of the earliest and most commonly used </a:t>
            </a:r>
            <a:r>
              <a:rPr lang="en-US" sz="2400" dirty="0" err="1">
                <a:solidFill>
                  <a:srgbClr val="DCD7E5"/>
                </a:solidFill>
                <a:latin typeface="Heebo" pitchFamily="34" charset="0"/>
                <a:ea typeface="Heebo" pitchFamily="34" charset="-122"/>
                <a:cs typeface="Heebo" pitchFamily="34" charset="-120"/>
              </a:rPr>
              <a:t>lemmatizer</a:t>
            </a:r>
            <a:r>
              <a:rPr lang="en-US" sz="2400" dirty="0">
                <a:solidFill>
                  <a:srgbClr val="DCD7E5"/>
                </a:solidFill>
                <a:latin typeface="Heebo" pitchFamily="34" charset="0"/>
                <a:ea typeface="Heebo" pitchFamily="34" charset="-122"/>
                <a:cs typeface="Heebo" pitchFamily="34" charset="-120"/>
              </a:rPr>
              <a:t> technique.  </a:t>
            </a:r>
          </a:p>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It is present in the </a:t>
            </a:r>
            <a:r>
              <a:rPr lang="en-US" sz="2400" dirty="0" err="1">
                <a:solidFill>
                  <a:srgbClr val="DCD7E5"/>
                </a:solidFill>
                <a:latin typeface="Heebo" pitchFamily="34" charset="0"/>
                <a:ea typeface="Heebo" pitchFamily="34" charset="-122"/>
                <a:cs typeface="Heebo" pitchFamily="34" charset="-120"/>
              </a:rPr>
              <a:t>nltk</a:t>
            </a:r>
            <a:r>
              <a:rPr lang="en-US" sz="2400" dirty="0">
                <a:solidFill>
                  <a:srgbClr val="DCD7E5"/>
                </a:solidFill>
                <a:latin typeface="Heebo" pitchFamily="34" charset="0"/>
                <a:ea typeface="Heebo" pitchFamily="34" charset="-122"/>
                <a:cs typeface="Heebo" pitchFamily="34" charset="-120"/>
              </a:rPr>
              <a:t> library in python.</a:t>
            </a:r>
          </a:p>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Wordnet links words into semantic relations. ( </a:t>
            </a:r>
            <a:r>
              <a:rPr lang="en-US" sz="2400" dirty="0" err="1">
                <a:solidFill>
                  <a:srgbClr val="DCD7E5"/>
                </a:solidFill>
                <a:latin typeface="Heebo" pitchFamily="34" charset="0"/>
                <a:ea typeface="Heebo" pitchFamily="34" charset="-122"/>
                <a:cs typeface="Heebo" pitchFamily="34" charset="-120"/>
              </a:rPr>
              <a:t>eg.</a:t>
            </a:r>
            <a:r>
              <a:rPr lang="en-US" sz="2400" dirty="0">
                <a:solidFill>
                  <a:srgbClr val="DCD7E5"/>
                </a:solidFill>
                <a:latin typeface="Heebo" pitchFamily="34" charset="0"/>
                <a:ea typeface="Heebo" pitchFamily="34" charset="-122"/>
                <a:cs typeface="Heebo" pitchFamily="34" charset="-120"/>
              </a:rPr>
              <a:t> synonyms )</a:t>
            </a:r>
          </a:p>
          <a:p>
            <a:pPr marL="457200" indent="-4572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It groups synonyms in the form of </a:t>
            </a:r>
            <a:r>
              <a:rPr lang="en-US" sz="2400" dirty="0" err="1">
                <a:solidFill>
                  <a:srgbClr val="DCD7E5"/>
                </a:solidFill>
                <a:latin typeface="Heebo" pitchFamily="34" charset="0"/>
                <a:ea typeface="Heebo" pitchFamily="34" charset="-122"/>
                <a:cs typeface="Heebo" pitchFamily="34" charset="-120"/>
              </a:rPr>
              <a:t>synsets</a:t>
            </a:r>
            <a:r>
              <a:rPr lang="en-US" sz="2400" dirty="0">
                <a:solidFill>
                  <a:srgbClr val="DCD7E5"/>
                </a:solidFill>
                <a:latin typeface="Heebo" pitchFamily="34" charset="0"/>
                <a:ea typeface="Heebo" pitchFamily="34" charset="-122"/>
                <a:cs typeface="Heebo" pitchFamily="34" charset="-120"/>
              </a:rPr>
              <a:t>.</a:t>
            </a:r>
          </a:p>
          <a:p>
            <a:pPr marL="914400" lvl="1" indent="-4572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synsets</a:t>
            </a:r>
            <a:r>
              <a:rPr lang="en-US" sz="2400" dirty="0">
                <a:solidFill>
                  <a:srgbClr val="DCD7E5"/>
                </a:solidFill>
                <a:latin typeface="Heebo" pitchFamily="34" charset="0"/>
                <a:ea typeface="Heebo" pitchFamily="34" charset="-122"/>
                <a:cs typeface="Heebo" pitchFamily="34" charset="-120"/>
              </a:rPr>
              <a:t> : a group of data elements that are semantically equivalent. </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290862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Stop Word Removal</a:t>
            </a:r>
            <a:endParaRPr lang="en-US" sz="4374" dirty="0"/>
          </a:p>
        </p:txBody>
      </p:sp>
      <p:sp>
        <p:nvSpPr>
          <p:cNvPr id="8" name="Text 5"/>
          <p:cNvSpPr/>
          <p:nvPr/>
        </p:nvSpPr>
        <p:spPr>
          <a:xfrm>
            <a:off x="2147043" y="3010262"/>
            <a:ext cx="10706511" cy="4034773"/>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Stop words are commonly used words (such as "the", "is", "in") that carry little meaningful information.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Stop word removal is the process of filtering out these words from the text.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Removing stop words reduces the dimensionality of the text data. </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It helps in focusing on the more meaningful words, which can improve the performance of text analysis tasks.</a:t>
            </a:r>
            <a:endParaRPr lang="en-US" sz="240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767549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400" dirty="0">
                <a:solidFill>
                  <a:srgbClr val="DCD7E5"/>
                </a:solidFill>
                <a:latin typeface="Heebo" pitchFamily="34" charset="0"/>
                <a:ea typeface="Heebo" pitchFamily="34" charset="-122"/>
                <a:cs typeface="Heebo" pitchFamily="34" charset="-120"/>
              </a:rPr>
              <a:t>List of Stop Words</a:t>
            </a:r>
            <a:endParaRPr lang="en-US" sz="4374" dirty="0"/>
          </a:p>
        </p:txBody>
      </p:sp>
      <p:sp>
        <p:nvSpPr>
          <p:cNvPr id="8" name="Text 5"/>
          <p:cNvSpPr/>
          <p:nvPr/>
        </p:nvSpPr>
        <p:spPr>
          <a:xfrm>
            <a:off x="2147043" y="3010262"/>
            <a:ext cx="10789639" cy="4034773"/>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Most NLP libraries (like NLTK, </a:t>
            </a:r>
            <a:r>
              <a:rPr lang="en-US" sz="2400" dirty="0" err="1">
                <a:solidFill>
                  <a:srgbClr val="DCD7E5"/>
                </a:solidFill>
                <a:latin typeface="Heebo" pitchFamily="34" charset="0"/>
                <a:ea typeface="Heebo" pitchFamily="34" charset="-122"/>
                <a:cs typeface="Heebo" pitchFamily="34" charset="-120"/>
              </a:rPr>
              <a:t>SpaCy</a:t>
            </a:r>
            <a:r>
              <a:rPr lang="en-US" sz="2400" dirty="0">
                <a:solidFill>
                  <a:srgbClr val="DCD7E5"/>
                </a:solidFill>
                <a:latin typeface="Heebo" pitchFamily="34" charset="0"/>
                <a:ea typeface="Heebo" pitchFamily="34" charset="-122"/>
                <a:cs typeface="Heebo" pitchFamily="34" charset="-120"/>
              </a:rPr>
              <a:t>) provide pre-defined lists of stop words.</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Example:</a:t>
            </a:r>
          </a:p>
          <a:p>
            <a:pPr marL="800100" lvl="1"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Original text: "This is an example of text pre-processing."</a:t>
            </a:r>
          </a:p>
          <a:p>
            <a:pPr marL="1257300" lvl="2"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After stop word removal: "example text pre-processing.“</a:t>
            </a:r>
          </a:p>
          <a:p>
            <a:pPr marL="800100" lvl="1"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Original text: "The cat sat on the mat."</a:t>
            </a:r>
          </a:p>
          <a:p>
            <a:pPr marL="1257300" lvl="2"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After stop word removal: “cat sat mat."</a:t>
            </a:r>
          </a:p>
          <a:p>
            <a:pPr marL="1257300" lvl="2" indent="-342900">
              <a:lnSpc>
                <a:spcPct val="150000"/>
              </a:lnSpc>
              <a:buFont typeface="Arial" panose="020B0604020202020204" pitchFamily="34" charset="0"/>
              <a:buChar char="•"/>
            </a:pPr>
            <a:endParaRPr lang="en-US" sz="2400" dirty="0">
              <a:solidFill>
                <a:srgbClr val="DCD7E5"/>
              </a:solidFill>
              <a:latin typeface="Heebo" pitchFamily="34" charset="0"/>
              <a:ea typeface="Heebo" pitchFamily="34" charset="-122"/>
              <a:cs typeface="Heebo" pitchFamily="34" charset="-120"/>
            </a:endParaRP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402473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 Python</a:t>
            </a:r>
            <a:endParaRPr lang="en-US" sz="4374" dirty="0"/>
          </a:p>
        </p:txBody>
      </p:sp>
      <p:sp>
        <p:nvSpPr>
          <p:cNvPr id="8" name="Text 5"/>
          <p:cNvSpPr/>
          <p:nvPr/>
        </p:nvSpPr>
        <p:spPr>
          <a:xfrm>
            <a:off x="2147043" y="3010262"/>
            <a:ext cx="10706511" cy="4034773"/>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import </a:t>
            </a:r>
            <a:r>
              <a:rPr lang="en-US" sz="2400" dirty="0" err="1">
                <a:solidFill>
                  <a:srgbClr val="DCD7E5"/>
                </a:solidFill>
                <a:latin typeface="Heebo" pitchFamily="34" charset="0"/>
                <a:ea typeface="Heebo" pitchFamily="34" charset="-122"/>
                <a:cs typeface="Heebo" pitchFamily="34" charset="-120"/>
              </a:rPr>
              <a:t>nltk</a:t>
            </a:r>
            <a:endParaRPr lang="en-US" sz="2400" dirty="0">
              <a:solidFill>
                <a:srgbClr val="DCD7E5"/>
              </a:solidFill>
              <a:latin typeface="Heebo" pitchFamily="34" charset="0"/>
              <a:ea typeface="Heebo" pitchFamily="34" charset="-122"/>
              <a:cs typeface="Heebo" pitchFamily="34" charset="-120"/>
            </a:endParaRPr>
          </a:p>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nltk.download</a:t>
            </a:r>
            <a:r>
              <a:rPr lang="en-US" sz="2400" dirty="0">
                <a:solidFill>
                  <a:srgbClr val="DCD7E5"/>
                </a:solidFill>
                <a:latin typeface="Heebo" pitchFamily="34" charset="0"/>
                <a:ea typeface="Heebo" pitchFamily="34" charset="-122"/>
                <a:cs typeface="Heebo" pitchFamily="34" charset="-120"/>
              </a:rPr>
              <a:t>('</a:t>
            </a:r>
            <a:r>
              <a:rPr lang="en-US" sz="2400" dirty="0" err="1">
                <a:solidFill>
                  <a:srgbClr val="DCD7E5"/>
                </a:solidFill>
                <a:latin typeface="Heebo" pitchFamily="34" charset="0"/>
                <a:ea typeface="Heebo" pitchFamily="34" charset="-122"/>
                <a:cs typeface="Heebo" pitchFamily="34" charset="-120"/>
              </a:rPr>
              <a:t>punkt</a:t>
            </a:r>
            <a:r>
              <a:rPr lang="en-US" sz="2400" dirty="0">
                <a:solidFill>
                  <a:srgbClr val="DCD7E5"/>
                </a:solidFill>
                <a:latin typeface="Heebo" pitchFamily="34" charset="0"/>
                <a:ea typeface="Heebo" pitchFamily="34" charset="-122"/>
                <a:cs typeface="Heebo" pitchFamily="34" charset="-120"/>
              </a:rPr>
              <a:t>')</a:t>
            </a:r>
          </a:p>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nltk.download</a:t>
            </a:r>
            <a:r>
              <a:rPr lang="en-US" sz="2400" dirty="0">
                <a:solidFill>
                  <a:srgbClr val="DCD7E5"/>
                </a:solidFill>
                <a:latin typeface="Heebo" pitchFamily="34" charset="0"/>
                <a:ea typeface="Heebo" pitchFamily="34" charset="-122"/>
                <a:cs typeface="Heebo" pitchFamily="34" charset="-120"/>
              </a:rPr>
              <a:t>('wordnet')</a:t>
            </a:r>
          </a:p>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nltk.download</a:t>
            </a:r>
            <a:r>
              <a:rPr lang="en-US" sz="2400" dirty="0">
                <a:solidFill>
                  <a:srgbClr val="DCD7E5"/>
                </a:solidFill>
                <a:latin typeface="Heebo" pitchFamily="34" charset="0"/>
                <a:ea typeface="Heebo" pitchFamily="34" charset="-122"/>
                <a:cs typeface="Heebo" pitchFamily="34" charset="-120"/>
              </a:rPr>
              <a:t>('</a:t>
            </a:r>
            <a:r>
              <a:rPr lang="en-US" sz="2400" dirty="0" err="1">
                <a:solidFill>
                  <a:srgbClr val="DCD7E5"/>
                </a:solidFill>
                <a:latin typeface="Heebo" pitchFamily="34" charset="0"/>
                <a:ea typeface="Heebo" pitchFamily="34" charset="-122"/>
                <a:cs typeface="Heebo" pitchFamily="34" charset="-120"/>
              </a:rPr>
              <a:t>stopwords</a:t>
            </a:r>
            <a:r>
              <a:rPr lang="en-US" sz="2400" dirty="0">
                <a:solidFill>
                  <a:srgbClr val="DCD7E5"/>
                </a:solidFill>
                <a:latin typeface="Heebo" pitchFamily="34" charset="0"/>
                <a:ea typeface="Heebo" pitchFamily="34" charset="-122"/>
                <a:cs typeface="Heebo" pitchFamily="34" charset="-120"/>
              </a:rPr>
              <a:t>')</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429976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985185" y="829268"/>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 Python</a:t>
            </a:r>
            <a:endParaRPr lang="en-US" sz="4374" dirty="0"/>
          </a:p>
        </p:txBody>
      </p:sp>
      <p:sp>
        <p:nvSpPr>
          <p:cNvPr id="8" name="Text 5"/>
          <p:cNvSpPr/>
          <p:nvPr/>
        </p:nvSpPr>
        <p:spPr>
          <a:xfrm>
            <a:off x="985185" y="1870828"/>
            <a:ext cx="13177624" cy="6065879"/>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Punkt</a:t>
            </a:r>
            <a:r>
              <a:rPr lang="en-US" sz="2400" dirty="0">
                <a:solidFill>
                  <a:srgbClr val="DCD7E5"/>
                </a:solidFill>
                <a:latin typeface="Heebo" pitchFamily="34" charset="0"/>
                <a:ea typeface="Heebo" pitchFamily="34" charset="-122"/>
                <a:cs typeface="Heebo" pitchFamily="34" charset="-120"/>
              </a:rPr>
              <a:t> Tokenizer: This is used for dividing a text into a list of sentences. It’s trained to understand the abbreviations, initials, and acronyms to decide where sentences end. It’s essential for tokenization because it helps in accurately finding sentence boundaries.</a:t>
            </a:r>
          </a:p>
          <a:p>
            <a:pPr marL="342900" indent="-342900">
              <a:lnSpc>
                <a:spcPct val="150000"/>
              </a:lnSpc>
              <a:buFont typeface="Arial" panose="020B0604020202020204" pitchFamily="34" charset="0"/>
              <a:buChar char="•"/>
            </a:pPr>
            <a:endParaRPr lang="en-US" sz="2400" dirty="0">
              <a:solidFill>
                <a:srgbClr val="DCD7E5"/>
              </a:solidFill>
              <a:latin typeface="Heebo" pitchFamily="34" charset="0"/>
              <a:ea typeface="Heebo" pitchFamily="34" charset="-122"/>
              <a:cs typeface="Heebo" pitchFamily="34" charset="-120"/>
            </a:endParaRP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WordNet: It’s a large lexical database of English. Nouns, verbs, adjectives, and adverbs are grouped into sets of cognitive synonyms (</a:t>
            </a:r>
            <a:r>
              <a:rPr lang="en-US" sz="2400" dirty="0" err="1">
                <a:solidFill>
                  <a:srgbClr val="DCD7E5"/>
                </a:solidFill>
                <a:latin typeface="Heebo" pitchFamily="34" charset="0"/>
                <a:ea typeface="Heebo" pitchFamily="34" charset="-122"/>
                <a:cs typeface="Heebo" pitchFamily="34" charset="-120"/>
              </a:rPr>
              <a:t>synsets</a:t>
            </a:r>
            <a:r>
              <a:rPr lang="en-US" sz="2400" dirty="0">
                <a:solidFill>
                  <a:srgbClr val="DCD7E5"/>
                </a:solidFill>
                <a:latin typeface="Heebo" pitchFamily="34" charset="0"/>
                <a:ea typeface="Heebo" pitchFamily="34" charset="-122"/>
                <a:cs typeface="Heebo" pitchFamily="34" charset="-120"/>
              </a:rPr>
              <a:t>), each expressing a distinct concept. WordNet can be used for lemmatization as it provides the base or root form of words.</a:t>
            </a:r>
          </a:p>
          <a:p>
            <a:pPr marL="342900" indent="-342900">
              <a:lnSpc>
                <a:spcPct val="150000"/>
              </a:lnSpc>
              <a:buFont typeface="Arial" panose="020B0604020202020204" pitchFamily="34" charset="0"/>
              <a:buChar char="•"/>
            </a:pPr>
            <a:endParaRPr lang="en-US" sz="2400" dirty="0">
              <a:solidFill>
                <a:srgbClr val="DCD7E5"/>
              </a:solidFill>
              <a:latin typeface="Heebo" pitchFamily="34" charset="0"/>
              <a:ea typeface="Heebo" pitchFamily="34" charset="-122"/>
              <a:cs typeface="Heebo" pitchFamily="34" charset="-120"/>
            </a:endParaRPr>
          </a:p>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Stopwords</a:t>
            </a:r>
            <a:r>
              <a:rPr lang="en-US" sz="2400" dirty="0">
                <a:solidFill>
                  <a:srgbClr val="DCD7E5"/>
                </a:solidFill>
                <a:latin typeface="Heebo" pitchFamily="34" charset="0"/>
                <a:ea typeface="Heebo" pitchFamily="34" charset="-122"/>
                <a:cs typeface="Heebo" pitchFamily="34" charset="-120"/>
              </a:rPr>
              <a:t>: These are common words that are usually filtered out before processing natural language data (text). They are words like ‘is’, ‘and’, ‘the’, etc., which don’t contribute much to the meaning of a sentence and are thus removed during preprocessing.</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78009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Tokenization</a:t>
            </a:r>
            <a:endParaRPr lang="en-US" sz="4374" dirty="0"/>
          </a:p>
        </p:txBody>
      </p:sp>
      <p:sp>
        <p:nvSpPr>
          <p:cNvPr id="8" name="Text 5"/>
          <p:cNvSpPr/>
          <p:nvPr/>
        </p:nvSpPr>
        <p:spPr>
          <a:xfrm>
            <a:off x="2147043" y="3010262"/>
            <a:ext cx="10706511" cy="4034773"/>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from </a:t>
            </a:r>
            <a:r>
              <a:rPr lang="en-US" sz="2400" dirty="0" err="1">
                <a:solidFill>
                  <a:srgbClr val="DCD7E5"/>
                </a:solidFill>
                <a:latin typeface="Heebo" pitchFamily="34" charset="0"/>
                <a:ea typeface="Heebo" pitchFamily="34" charset="-122"/>
                <a:cs typeface="Heebo" pitchFamily="34" charset="-120"/>
              </a:rPr>
              <a:t>nltk.tokenize</a:t>
            </a:r>
            <a:r>
              <a:rPr lang="en-US" sz="2400" dirty="0">
                <a:solidFill>
                  <a:srgbClr val="DCD7E5"/>
                </a:solidFill>
                <a:latin typeface="Heebo" pitchFamily="34" charset="0"/>
                <a:ea typeface="Heebo" pitchFamily="34" charset="-122"/>
                <a:cs typeface="Heebo" pitchFamily="34" charset="-120"/>
              </a:rPr>
              <a:t> import </a:t>
            </a:r>
            <a:r>
              <a:rPr lang="en-US" sz="2400" dirty="0" err="1">
                <a:solidFill>
                  <a:srgbClr val="DCD7E5"/>
                </a:solidFill>
                <a:latin typeface="Heebo" pitchFamily="34" charset="0"/>
                <a:ea typeface="Heebo" pitchFamily="34" charset="-122"/>
                <a:cs typeface="Heebo" pitchFamily="34" charset="-120"/>
              </a:rPr>
              <a:t>word_tokenize</a:t>
            </a:r>
            <a:endParaRPr lang="en-US" sz="2400" dirty="0">
              <a:solidFill>
                <a:srgbClr val="DCD7E5"/>
              </a:solidFill>
              <a:latin typeface="Heebo" pitchFamily="34" charset="0"/>
              <a:ea typeface="Heebo" pitchFamily="34" charset="-122"/>
              <a:cs typeface="Heebo" pitchFamily="34" charset="-120"/>
            </a:endParaRP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text = "Your example sentence here."</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tokens = </a:t>
            </a:r>
            <a:r>
              <a:rPr lang="en-US" sz="2400" dirty="0" err="1">
                <a:solidFill>
                  <a:srgbClr val="DCD7E5"/>
                </a:solidFill>
                <a:latin typeface="Heebo" pitchFamily="34" charset="0"/>
                <a:ea typeface="Heebo" pitchFamily="34" charset="-122"/>
                <a:cs typeface="Heebo" pitchFamily="34" charset="-120"/>
              </a:rPr>
              <a:t>word_tokenize</a:t>
            </a:r>
            <a:r>
              <a:rPr lang="en-US" sz="2400" dirty="0">
                <a:solidFill>
                  <a:srgbClr val="DCD7E5"/>
                </a:solidFill>
                <a:latin typeface="Heebo" pitchFamily="34" charset="0"/>
                <a:ea typeface="Heebo" pitchFamily="34" charset="-122"/>
                <a:cs typeface="Heebo" pitchFamily="34" charset="-120"/>
              </a:rPr>
              <a:t>(text)</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843118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Stemming</a:t>
            </a:r>
            <a:endParaRPr lang="en-US" sz="4374" dirty="0"/>
          </a:p>
        </p:txBody>
      </p:sp>
      <p:sp>
        <p:nvSpPr>
          <p:cNvPr id="8" name="Text 5"/>
          <p:cNvSpPr/>
          <p:nvPr/>
        </p:nvSpPr>
        <p:spPr>
          <a:xfrm>
            <a:off x="2147043" y="3010262"/>
            <a:ext cx="10706511" cy="4034773"/>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nb-NO" sz="2400" dirty="0">
                <a:solidFill>
                  <a:srgbClr val="DCD7E5"/>
                </a:solidFill>
                <a:latin typeface="Heebo" pitchFamily="34" charset="0"/>
                <a:ea typeface="Heebo" pitchFamily="34" charset="-122"/>
                <a:cs typeface="Heebo" pitchFamily="34" charset="-120"/>
              </a:rPr>
              <a:t>from nltk.stem import PorterStemmer</a:t>
            </a:r>
          </a:p>
          <a:p>
            <a:pPr marL="342900" indent="-342900">
              <a:lnSpc>
                <a:spcPct val="150000"/>
              </a:lnSpc>
              <a:buFont typeface="Arial" panose="020B0604020202020204" pitchFamily="34" charset="0"/>
              <a:buChar char="•"/>
            </a:pPr>
            <a:r>
              <a:rPr lang="nb-NO" sz="2400" dirty="0">
                <a:solidFill>
                  <a:srgbClr val="DCD7E5"/>
                </a:solidFill>
                <a:latin typeface="Heebo" pitchFamily="34" charset="0"/>
                <a:ea typeface="Heebo" pitchFamily="34" charset="-122"/>
                <a:cs typeface="Heebo" pitchFamily="34" charset="-120"/>
              </a:rPr>
              <a:t>stemmer = PorterStemmer()</a:t>
            </a:r>
          </a:p>
          <a:p>
            <a:pPr marL="342900" indent="-342900">
              <a:lnSpc>
                <a:spcPct val="150000"/>
              </a:lnSpc>
              <a:buFont typeface="Arial" panose="020B0604020202020204" pitchFamily="34" charset="0"/>
              <a:buChar char="•"/>
            </a:pPr>
            <a:r>
              <a:rPr lang="nb-NO" sz="2400" dirty="0">
                <a:solidFill>
                  <a:srgbClr val="DCD7E5"/>
                </a:solidFill>
                <a:latin typeface="Heebo" pitchFamily="34" charset="0"/>
                <a:ea typeface="Heebo" pitchFamily="34" charset="-122"/>
                <a:cs typeface="Heebo" pitchFamily="34" charset="-120"/>
              </a:rPr>
              <a:t>stems = [stemmer.stem(token) for token in tokens]</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90219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Lemmatization</a:t>
            </a:r>
            <a:endParaRPr lang="en-US" sz="4374" dirty="0"/>
          </a:p>
        </p:txBody>
      </p:sp>
      <p:sp>
        <p:nvSpPr>
          <p:cNvPr id="8" name="Text 5"/>
          <p:cNvSpPr/>
          <p:nvPr/>
        </p:nvSpPr>
        <p:spPr>
          <a:xfrm>
            <a:off x="2147043" y="3010262"/>
            <a:ext cx="10706511" cy="4034773"/>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from </a:t>
            </a:r>
            <a:r>
              <a:rPr lang="en-US" sz="2400" dirty="0" err="1">
                <a:solidFill>
                  <a:srgbClr val="DCD7E5"/>
                </a:solidFill>
                <a:latin typeface="Heebo" pitchFamily="34" charset="0"/>
                <a:ea typeface="Heebo" pitchFamily="34" charset="-122"/>
                <a:cs typeface="Heebo" pitchFamily="34" charset="-120"/>
              </a:rPr>
              <a:t>nltk.stem</a:t>
            </a:r>
            <a:r>
              <a:rPr lang="en-US" sz="2400" dirty="0">
                <a:solidFill>
                  <a:srgbClr val="DCD7E5"/>
                </a:solidFill>
                <a:latin typeface="Heebo" pitchFamily="34" charset="0"/>
                <a:ea typeface="Heebo" pitchFamily="34" charset="-122"/>
                <a:cs typeface="Heebo" pitchFamily="34" charset="-120"/>
              </a:rPr>
              <a:t> import </a:t>
            </a:r>
            <a:r>
              <a:rPr lang="en-US" sz="2400" dirty="0" err="1">
                <a:solidFill>
                  <a:srgbClr val="DCD7E5"/>
                </a:solidFill>
                <a:latin typeface="Heebo" pitchFamily="34" charset="0"/>
                <a:ea typeface="Heebo" pitchFamily="34" charset="-122"/>
                <a:cs typeface="Heebo" pitchFamily="34" charset="-120"/>
              </a:rPr>
              <a:t>WordNetLemmatizer</a:t>
            </a:r>
            <a:endParaRPr lang="en-US" sz="2400" dirty="0">
              <a:solidFill>
                <a:srgbClr val="DCD7E5"/>
              </a:solidFill>
              <a:latin typeface="Heebo" pitchFamily="34" charset="0"/>
              <a:ea typeface="Heebo" pitchFamily="34" charset="-122"/>
              <a:cs typeface="Heebo" pitchFamily="34" charset="-120"/>
            </a:endParaRPr>
          </a:p>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lemmatizer</a:t>
            </a:r>
            <a:r>
              <a:rPr lang="en-US" sz="2400" dirty="0">
                <a:solidFill>
                  <a:srgbClr val="DCD7E5"/>
                </a:solidFill>
                <a:latin typeface="Heebo" pitchFamily="34" charset="0"/>
                <a:ea typeface="Heebo" pitchFamily="34" charset="-122"/>
                <a:cs typeface="Heebo" pitchFamily="34" charset="-120"/>
              </a:rPr>
              <a:t> = </a:t>
            </a:r>
            <a:r>
              <a:rPr lang="en-US" sz="2400" dirty="0" err="1">
                <a:solidFill>
                  <a:srgbClr val="DCD7E5"/>
                </a:solidFill>
                <a:latin typeface="Heebo" pitchFamily="34" charset="0"/>
                <a:ea typeface="Heebo" pitchFamily="34" charset="-122"/>
                <a:cs typeface="Heebo" pitchFamily="34" charset="-120"/>
              </a:rPr>
              <a:t>WordNetLemmatizer</a:t>
            </a:r>
            <a:r>
              <a:rPr lang="en-US" sz="2400" dirty="0">
                <a:solidFill>
                  <a:srgbClr val="DCD7E5"/>
                </a:solidFill>
                <a:latin typeface="Heebo" pitchFamily="34" charset="0"/>
                <a:ea typeface="Heebo" pitchFamily="34" charset="-122"/>
                <a:cs typeface="Heebo" pitchFamily="34" charset="-120"/>
              </a:rPr>
              <a:t>()</a:t>
            </a:r>
          </a:p>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lemmas = [</a:t>
            </a:r>
            <a:r>
              <a:rPr lang="en-US" sz="2400" dirty="0" err="1">
                <a:solidFill>
                  <a:srgbClr val="DCD7E5"/>
                </a:solidFill>
                <a:latin typeface="Heebo" pitchFamily="34" charset="0"/>
                <a:ea typeface="Heebo" pitchFamily="34" charset="-122"/>
                <a:cs typeface="Heebo" pitchFamily="34" charset="-120"/>
              </a:rPr>
              <a:t>lemmatizer.lemmatize</a:t>
            </a:r>
            <a:r>
              <a:rPr lang="en-US" sz="2400" dirty="0">
                <a:solidFill>
                  <a:srgbClr val="DCD7E5"/>
                </a:solidFill>
                <a:latin typeface="Heebo" pitchFamily="34" charset="0"/>
                <a:ea typeface="Heebo" pitchFamily="34" charset="-122"/>
                <a:cs typeface="Heebo" pitchFamily="34" charset="-120"/>
              </a:rPr>
              <a:t>(token) for token in tokens]</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93764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926166" y="528361"/>
            <a:ext cx="6073616" cy="694373"/>
          </a:xfrm>
          <a:prstGeom prst="rect">
            <a:avLst/>
          </a:prstGeom>
          <a:noFill/>
          <a:ln/>
        </p:spPr>
        <p:txBody>
          <a:bodyPr wrap="none" rtlCol="0" anchor="t"/>
          <a:lstStyle/>
          <a:p>
            <a:pPr marL="0" indent="0">
              <a:lnSpc>
                <a:spcPts val="2734"/>
              </a:lnSpc>
              <a:buNone/>
            </a:pPr>
            <a:r>
              <a:rPr lang="en-US" sz="4400" dirty="0">
                <a:solidFill>
                  <a:srgbClr val="F2F0F4"/>
                </a:solidFill>
                <a:latin typeface="Montserrat" pitchFamily="34" charset="0"/>
                <a:ea typeface="Montserrat" pitchFamily="34" charset="-122"/>
                <a:cs typeface="Montserrat" pitchFamily="34" charset="-120"/>
              </a:rPr>
              <a:t>Linguistic Analysis</a:t>
            </a:r>
            <a:endParaRPr lang="en-US" sz="440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2" name="TextBox 11">
            <a:extLst>
              <a:ext uri="{FF2B5EF4-FFF2-40B4-BE49-F238E27FC236}">
                <a16:creationId xmlns:a16="http://schemas.microsoft.com/office/drawing/2014/main" id="{6FF13735-B855-45C6-AB3F-698DDC00CFC5}"/>
              </a:ext>
            </a:extLst>
          </p:cNvPr>
          <p:cNvSpPr txBox="1"/>
          <p:nvPr/>
        </p:nvSpPr>
        <p:spPr>
          <a:xfrm>
            <a:off x="926166" y="1096467"/>
            <a:ext cx="12540452" cy="830997"/>
          </a:xfrm>
          <a:prstGeom prst="rect">
            <a:avLst/>
          </a:prstGeom>
          <a:noFill/>
        </p:spPr>
        <p:txBody>
          <a:bodyPr wrap="square" rtlCol="0">
            <a:spAutoFit/>
          </a:bodyPr>
          <a:lstStyle/>
          <a:p>
            <a:r>
              <a:rPr lang="en-US" sz="2400" dirty="0">
                <a:solidFill>
                  <a:schemeClr val="bg1"/>
                </a:solidFill>
              </a:rPr>
              <a:t>Linguistic analysis involves understanding the structure, grammar, and semantics of human language. It provides </a:t>
            </a:r>
            <a:r>
              <a:rPr lang="en-US" sz="2400" i="0" dirty="0">
                <a:solidFill>
                  <a:schemeClr val="bg1"/>
                </a:solidFill>
                <a:effectLst/>
                <a:latin typeface="-apple-system"/>
              </a:rPr>
              <a:t>the foundation for NLP tasks. </a:t>
            </a:r>
            <a:endParaRPr lang="en-IN" sz="2400" dirty="0">
              <a:solidFill>
                <a:schemeClr val="bg1"/>
              </a:solidFill>
            </a:endParaRPr>
          </a:p>
        </p:txBody>
      </p:sp>
      <p:sp>
        <p:nvSpPr>
          <p:cNvPr id="14" name="TextBox 13">
            <a:extLst>
              <a:ext uri="{FF2B5EF4-FFF2-40B4-BE49-F238E27FC236}">
                <a16:creationId xmlns:a16="http://schemas.microsoft.com/office/drawing/2014/main" id="{64ACF796-2640-4784-8667-77A777162AA8}"/>
              </a:ext>
            </a:extLst>
          </p:cNvPr>
          <p:cNvSpPr txBox="1"/>
          <p:nvPr/>
        </p:nvSpPr>
        <p:spPr>
          <a:xfrm>
            <a:off x="926166" y="2234208"/>
            <a:ext cx="13091170" cy="5632311"/>
          </a:xfrm>
          <a:prstGeom prst="rect">
            <a:avLst/>
          </a:prstGeom>
          <a:noFill/>
        </p:spPr>
        <p:txBody>
          <a:bodyPr wrap="square">
            <a:spAutoFit/>
          </a:bodyPr>
          <a:lstStyle/>
          <a:p>
            <a:r>
              <a:rPr lang="en-US" dirty="0">
                <a:solidFill>
                  <a:schemeClr val="bg1"/>
                </a:solidFill>
              </a:rPr>
              <a:t>1. Morphology: Study of word formation and structure.</a:t>
            </a:r>
          </a:p>
          <a:p>
            <a:r>
              <a:rPr lang="en-US" dirty="0">
                <a:solidFill>
                  <a:schemeClr val="bg1"/>
                </a:solidFill>
              </a:rPr>
              <a:t>Example: Breaking down 'unhappiness' into 'un-', 'happy', and '-ness'.</a:t>
            </a:r>
          </a:p>
          <a:p>
            <a:endParaRPr lang="en-US" dirty="0">
              <a:solidFill>
                <a:schemeClr val="bg1"/>
              </a:solidFill>
            </a:endParaRPr>
          </a:p>
          <a:p>
            <a:r>
              <a:rPr lang="en-US" dirty="0">
                <a:solidFill>
                  <a:schemeClr val="bg1"/>
                </a:solidFill>
              </a:rPr>
              <a:t>2. Syntax: Analysis of sentence structure and grammatical relationships.</a:t>
            </a:r>
          </a:p>
          <a:p>
            <a:r>
              <a:rPr lang="en-US" dirty="0">
                <a:solidFill>
                  <a:schemeClr val="bg1"/>
                </a:solidFill>
              </a:rPr>
              <a:t>Example: Identifying the subject, verb, and object in 'The cat sat on the mat.'</a:t>
            </a:r>
          </a:p>
          <a:p>
            <a:endParaRPr lang="en-US" dirty="0">
              <a:solidFill>
                <a:schemeClr val="bg1"/>
              </a:solidFill>
            </a:endParaRPr>
          </a:p>
          <a:p>
            <a:r>
              <a:rPr lang="en-US" dirty="0">
                <a:solidFill>
                  <a:schemeClr val="bg1"/>
                </a:solidFill>
              </a:rPr>
              <a:t>3. Semantics: Understanding the meaning of words and sentences.</a:t>
            </a:r>
          </a:p>
          <a:p>
            <a:r>
              <a:rPr lang="en-US" dirty="0">
                <a:solidFill>
                  <a:schemeClr val="bg1"/>
                </a:solidFill>
              </a:rPr>
              <a:t>Example: Differentiating between synonyms like 'big' and 'large' based on context.</a:t>
            </a:r>
          </a:p>
          <a:p>
            <a:endParaRPr lang="en-US" dirty="0">
              <a:solidFill>
                <a:schemeClr val="bg1"/>
              </a:solidFill>
            </a:endParaRPr>
          </a:p>
          <a:p>
            <a:r>
              <a:rPr lang="en-US" dirty="0">
                <a:solidFill>
                  <a:schemeClr val="bg1"/>
                </a:solidFill>
              </a:rPr>
              <a:t>4. Pragmatics: Understanding language in context and intended meaning.</a:t>
            </a:r>
          </a:p>
          <a:p>
            <a:r>
              <a:rPr lang="en-US" dirty="0">
                <a:solidFill>
                  <a:schemeClr val="bg1"/>
                </a:solidFill>
              </a:rPr>
              <a:t>Example: Interpreting 'Can you pass the salt?' as a request, not a question about ability.</a:t>
            </a:r>
          </a:p>
          <a:p>
            <a:endParaRPr lang="en-US" dirty="0">
              <a:solidFill>
                <a:schemeClr val="bg1"/>
              </a:solidFill>
            </a:endParaRPr>
          </a:p>
          <a:p>
            <a:r>
              <a:rPr lang="en-US" dirty="0">
                <a:solidFill>
                  <a:schemeClr val="bg1"/>
                </a:solidFill>
              </a:rPr>
              <a:t>5. Phonology and Phonetics: Study of sounds in spoken language and their production.</a:t>
            </a:r>
          </a:p>
          <a:p>
            <a:r>
              <a:rPr lang="en-US" dirty="0">
                <a:solidFill>
                  <a:schemeClr val="bg1"/>
                </a:solidFill>
              </a:rPr>
              <a:t>Example: Analyzing the phonetic structure of 'cat' to understand pronunciation.</a:t>
            </a:r>
          </a:p>
          <a:p>
            <a:endParaRPr lang="en-US" dirty="0">
              <a:solidFill>
                <a:schemeClr val="bg1"/>
              </a:solidFill>
            </a:endParaRPr>
          </a:p>
          <a:p>
            <a:r>
              <a:rPr lang="en-US" dirty="0">
                <a:solidFill>
                  <a:schemeClr val="bg1"/>
                </a:solidFill>
              </a:rPr>
              <a:t>6. Tokenization: Breaking text into smaller units (tokens).</a:t>
            </a:r>
          </a:p>
          <a:p>
            <a:r>
              <a:rPr lang="en-US" dirty="0">
                <a:solidFill>
                  <a:schemeClr val="bg1"/>
                </a:solidFill>
              </a:rPr>
              <a:t>Example: </a:t>
            </a:r>
            <a:r>
              <a:rPr lang="en-US" b="0" i="0" dirty="0">
                <a:solidFill>
                  <a:srgbClr val="ECECEC"/>
                </a:solidFill>
                <a:effectLst/>
                <a:latin typeface="ui-sans-serif"/>
              </a:rPr>
              <a:t>"The cat sat on the mat." becomes ["The", "cat", "sat", "on", "the", "mat", "."]</a:t>
            </a:r>
          </a:p>
          <a:p>
            <a:endParaRPr lang="en-US" dirty="0">
              <a:solidFill>
                <a:srgbClr val="ECECEC"/>
              </a:solidFill>
              <a:latin typeface="ui-sans-serif"/>
            </a:endParaRPr>
          </a:p>
          <a:p>
            <a:r>
              <a:rPr lang="en-US" dirty="0">
                <a:solidFill>
                  <a:schemeClr val="bg1"/>
                </a:solidFill>
              </a:rPr>
              <a:t>7. Part-of-Speech Tagging (POS): Labeling words as nouns, verbs, etc.</a:t>
            </a:r>
          </a:p>
          <a:p>
            <a:r>
              <a:rPr lang="en-US" dirty="0">
                <a:solidFill>
                  <a:schemeClr val="bg1"/>
                </a:solidFill>
              </a:rPr>
              <a:t>Example: “Everything to permit us.” will be labelled as noun, infinite marker, verb, personal pronoun</a:t>
            </a:r>
          </a:p>
        </p:txBody>
      </p:sp>
    </p:spTree>
    <p:extLst>
      <p:ext uri="{BB962C8B-B14F-4D97-AF65-F5344CB8AC3E}">
        <p14:creationId xmlns:p14="http://schemas.microsoft.com/office/powerpoint/2010/main" val="2309954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Stop Word Removal</a:t>
            </a:r>
            <a:endParaRPr lang="en-US" sz="4374" dirty="0"/>
          </a:p>
        </p:txBody>
      </p:sp>
      <p:sp>
        <p:nvSpPr>
          <p:cNvPr id="8" name="Text 5"/>
          <p:cNvSpPr/>
          <p:nvPr/>
        </p:nvSpPr>
        <p:spPr>
          <a:xfrm>
            <a:off x="2147043" y="3010262"/>
            <a:ext cx="10706511" cy="4034773"/>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from </a:t>
            </a:r>
            <a:r>
              <a:rPr lang="en-US" sz="2400" dirty="0" err="1">
                <a:solidFill>
                  <a:srgbClr val="DCD7E5"/>
                </a:solidFill>
                <a:latin typeface="Heebo" pitchFamily="34" charset="0"/>
                <a:ea typeface="Heebo" pitchFamily="34" charset="-122"/>
                <a:cs typeface="Heebo" pitchFamily="34" charset="-120"/>
              </a:rPr>
              <a:t>nltk.corpus</a:t>
            </a:r>
            <a:r>
              <a:rPr lang="en-US" sz="2400" dirty="0">
                <a:solidFill>
                  <a:srgbClr val="DCD7E5"/>
                </a:solidFill>
                <a:latin typeface="Heebo" pitchFamily="34" charset="0"/>
                <a:ea typeface="Heebo" pitchFamily="34" charset="-122"/>
                <a:cs typeface="Heebo" pitchFamily="34" charset="-120"/>
              </a:rPr>
              <a:t> import </a:t>
            </a:r>
            <a:r>
              <a:rPr lang="en-US" sz="2400" dirty="0" err="1">
                <a:solidFill>
                  <a:srgbClr val="DCD7E5"/>
                </a:solidFill>
                <a:latin typeface="Heebo" pitchFamily="34" charset="0"/>
                <a:ea typeface="Heebo" pitchFamily="34" charset="-122"/>
                <a:cs typeface="Heebo" pitchFamily="34" charset="-120"/>
              </a:rPr>
              <a:t>stopwords</a:t>
            </a:r>
            <a:endParaRPr lang="en-US" sz="2400" dirty="0">
              <a:solidFill>
                <a:srgbClr val="DCD7E5"/>
              </a:solidFill>
              <a:latin typeface="Heebo" pitchFamily="34" charset="0"/>
              <a:ea typeface="Heebo" pitchFamily="34" charset="-122"/>
              <a:cs typeface="Heebo" pitchFamily="34" charset="-120"/>
            </a:endParaRPr>
          </a:p>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stop_words</a:t>
            </a:r>
            <a:r>
              <a:rPr lang="en-US" sz="2400" dirty="0">
                <a:solidFill>
                  <a:srgbClr val="DCD7E5"/>
                </a:solidFill>
                <a:latin typeface="Heebo" pitchFamily="34" charset="0"/>
                <a:ea typeface="Heebo" pitchFamily="34" charset="-122"/>
                <a:cs typeface="Heebo" pitchFamily="34" charset="-120"/>
              </a:rPr>
              <a:t> = set(</a:t>
            </a:r>
            <a:r>
              <a:rPr lang="en-US" sz="2400" dirty="0" err="1">
                <a:solidFill>
                  <a:srgbClr val="DCD7E5"/>
                </a:solidFill>
                <a:latin typeface="Heebo" pitchFamily="34" charset="0"/>
                <a:ea typeface="Heebo" pitchFamily="34" charset="-122"/>
                <a:cs typeface="Heebo" pitchFamily="34" charset="-120"/>
              </a:rPr>
              <a:t>stopwords.words</a:t>
            </a:r>
            <a:r>
              <a:rPr lang="en-US" sz="2400" dirty="0">
                <a:solidFill>
                  <a:srgbClr val="DCD7E5"/>
                </a:solidFill>
                <a:latin typeface="Heebo" pitchFamily="34" charset="0"/>
                <a:ea typeface="Heebo" pitchFamily="34" charset="-122"/>
                <a:cs typeface="Heebo" pitchFamily="34" charset="-120"/>
              </a:rPr>
              <a:t>('</a:t>
            </a:r>
            <a:r>
              <a:rPr lang="en-US" sz="2400" dirty="0" err="1">
                <a:solidFill>
                  <a:srgbClr val="DCD7E5"/>
                </a:solidFill>
                <a:latin typeface="Heebo" pitchFamily="34" charset="0"/>
                <a:ea typeface="Heebo" pitchFamily="34" charset="-122"/>
                <a:cs typeface="Heebo" pitchFamily="34" charset="-120"/>
              </a:rPr>
              <a:t>english</a:t>
            </a:r>
            <a:r>
              <a:rPr lang="en-US" sz="2400" dirty="0">
                <a:solidFill>
                  <a:srgbClr val="DCD7E5"/>
                </a:solidFill>
                <a:latin typeface="Heebo" pitchFamily="34" charset="0"/>
                <a:ea typeface="Heebo" pitchFamily="34" charset="-122"/>
                <a:cs typeface="Heebo" pitchFamily="34" charset="-120"/>
              </a:rPr>
              <a:t>'))</a:t>
            </a:r>
          </a:p>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filtered_tokens</a:t>
            </a:r>
            <a:r>
              <a:rPr lang="en-US" sz="2400" dirty="0">
                <a:solidFill>
                  <a:srgbClr val="DCD7E5"/>
                </a:solidFill>
                <a:latin typeface="Heebo" pitchFamily="34" charset="0"/>
                <a:ea typeface="Heebo" pitchFamily="34" charset="-122"/>
                <a:cs typeface="Heebo" pitchFamily="34" charset="-120"/>
              </a:rPr>
              <a:t> = [token for token in tokens if not token in </a:t>
            </a:r>
            <a:r>
              <a:rPr lang="en-US" sz="2400" dirty="0" err="1">
                <a:solidFill>
                  <a:srgbClr val="DCD7E5"/>
                </a:solidFill>
                <a:latin typeface="Heebo" pitchFamily="34" charset="0"/>
                <a:ea typeface="Heebo" pitchFamily="34" charset="-122"/>
                <a:cs typeface="Heebo" pitchFamily="34" charset="-120"/>
              </a:rPr>
              <a:t>stop_words</a:t>
            </a:r>
            <a:r>
              <a:rPr lang="en-US" sz="2400" dirty="0">
                <a:solidFill>
                  <a:srgbClr val="DCD7E5"/>
                </a:solidFill>
                <a:latin typeface="Heebo" pitchFamily="34" charset="0"/>
                <a:ea typeface="Heebo" pitchFamily="34" charset="-122"/>
                <a:cs typeface="Heebo" pitchFamily="34" charset="-120"/>
              </a:rPr>
              <a:t>]</a:t>
            </a: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239549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870829"/>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NLP Libraries from Python</a:t>
            </a:r>
            <a:endParaRPr lang="en-US" sz="4374" dirty="0"/>
          </a:p>
        </p:txBody>
      </p:sp>
      <p:sp>
        <p:nvSpPr>
          <p:cNvPr id="8" name="Text 5"/>
          <p:cNvSpPr/>
          <p:nvPr/>
        </p:nvSpPr>
        <p:spPr>
          <a:xfrm>
            <a:off x="2147043" y="3010262"/>
            <a:ext cx="10706511" cy="4034773"/>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2400" dirty="0">
                <a:solidFill>
                  <a:srgbClr val="DCD7E5"/>
                </a:solidFill>
                <a:latin typeface="Heebo" pitchFamily="34" charset="0"/>
                <a:ea typeface="Heebo" pitchFamily="34" charset="-122"/>
                <a:cs typeface="Heebo" pitchFamily="34" charset="-120"/>
              </a:rPr>
              <a:t>NLTK </a:t>
            </a:r>
            <a:r>
              <a:rPr lang="en-US" sz="2400" dirty="0">
                <a:solidFill>
                  <a:srgbClr val="DCD7E5"/>
                </a:solidFill>
                <a:latin typeface="Heebo" pitchFamily="34" charset="0"/>
                <a:ea typeface="Heebo" pitchFamily="34" charset="-122"/>
                <a:cs typeface="Heebo" pitchFamily="34" charset="-120"/>
                <a:hlinkClick r:id="rId4"/>
              </a:rPr>
              <a:t>https://www.nltk.org/ </a:t>
            </a:r>
            <a:endParaRPr lang="en-US" sz="2400" dirty="0">
              <a:solidFill>
                <a:srgbClr val="DCD7E5"/>
              </a:solidFill>
              <a:latin typeface="Heebo" pitchFamily="34" charset="0"/>
              <a:ea typeface="Heebo" pitchFamily="34" charset="-122"/>
              <a:cs typeface="Heebo" pitchFamily="34" charset="-120"/>
            </a:endParaRPr>
          </a:p>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SpaCy</a:t>
            </a:r>
            <a:r>
              <a:rPr lang="en-US" sz="2400" dirty="0">
                <a:solidFill>
                  <a:srgbClr val="DCD7E5"/>
                </a:solidFill>
                <a:latin typeface="Heebo" pitchFamily="34" charset="0"/>
                <a:ea typeface="Heebo" pitchFamily="34" charset="-122"/>
                <a:cs typeface="Heebo" pitchFamily="34" charset="-120"/>
              </a:rPr>
              <a:t> </a:t>
            </a:r>
            <a:r>
              <a:rPr lang="en-US" sz="2400" dirty="0">
                <a:solidFill>
                  <a:srgbClr val="DCD7E5"/>
                </a:solidFill>
                <a:latin typeface="Heebo" pitchFamily="34" charset="0"/>
                <a:ea typeface="Heebo" pitchFamily="34" charset="-122"/>
                <a:cs typeface="Heebo" pitchFamily="34" charset="-120"/>
                <a:hlinkClick r:id="rId5"/>
              </a:rPr>
              <a:t>https://spacy.io/ </a:t>
            </a:r>
            <a:endParaRPr lang="en-US" sz="2400" dirty="0">
              <a:solidFill>
                <a:srgbClr val="DCD7E5"/>
              </a:solidFill>
              <a:latin typeface="Heebo" pitchFamily="34" charset="0"/>
              <a:ea typeface="Heebo" pitchFamily="34" charset="-122"/>
              <a:cs typeface="Heebo" pitchFamily="34" charset="-120"/>
            </a:endParaRPr>
          </a:p>
          <a:p>
            <a:pPr marL="342900" indent="-342900">
              <a:lnSpc>
                <a:spcPct val="150000"/>
              </a:lnSpc>
              <a:buFont typeface="Arial" panose="020B0604020202020204" pitchFamily="34" charset="0"/>
              <a:buChar char="•"/>
            </a:pPr>
            <a:r>
              <a:rPr lang="en-US" sz="2400" dirty="0" err="1">
                <a:solidFill>
                  <a:srgbClr val="DCD7E5"/>
                </a:solidFill>
                <a:latin typeface="Heebo" pitchFamily="34" charset="0"/>
                <a:ea typeface="Heebo" pitchFamily="34" charset="-122"/>
                <a:cs typeface="Heebo" pitchFamily="34" charset="-120"/>
              </a:rPr>
              <a:t>Gensim</a:t>
            </a:r>
            <a:r>
              <a:rPr lang="en-US" sz="2400" dirty="0">
                <a:solidFill>
                  <a:srgbClr val="DCD7E5"/>
                </a:solidFill>
                <a:latin typeface="Heebo" pitchFamily="34" charset="0"/>
                <a:ea typeface="Heebo" pitchFamily="34" charset="-122"/>
                <a:cs typeface="Heebo" pitchFamily="34" charset="-120"/>
              </a:rPr>
              <a:t> </a:t>
            </a:r>
            <a:r>
              <a:rPr lang="en-US" sz="2400" dirty="0">
                <a:solidFill>
                  <a:srgbClr val="DCD7E5"/>
                </a:solidFill>
                <a:latin typeface="Heebo" pitchFamily="34" charset="0"/>
                <a:ea typeface="Heebo" pitchFamily="34" charset="-122"/>
                <a:cs typeface="Heebo" pitchFamily="34" charset="-120"/>
                <a:hlinkClick r:id="rId6"/>
              </a:rPr>
              <a:t>https://radimrehurek.com/gensim/</a:t>
            </a:r>
            <a:endParaRPr lang="en-US" sz="2400" dirty="0">
              <a:solidFill>
                <a:srgbClr val="DCD7E5"/>
              </a:solidFill>
              <a:latin typeface="Heebo" pitchFamily="34" charset="0"/>
              <a:ea typeface="Heebo" pitchFamily="34" charset="-122"/>
              <a:cs typeface="Heebo" pitchFamily="34" charset="-120"/>
            </a:endParaRPr>
          </a:p>
        </p:txBody>
      </p:sp>
      <p:pic>
        <p:nvPicPr>
          <p:cNvPr id="21" name="Image 1"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78184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420090" y="1523642"/>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Tokenization Packages</a:t>
            </a:r>
            <a:endParaRPr lang="en-US" sz="437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graphicFrame>
        <p:nvGraphicFramePr>
          <p:cNvPr id="7" name="Table 4">
            <a:extLst>
              <a:ext uri="{FF2B5EF4-FFF2-40B4-BE49-F238E27FC236}">
                <a16:creationId xmlns:a16="http://schemas.microsoft.com/office/drawing/2014/main" id="{EE9CE345-214A-4878-AC05-53282D49F19C}"/>
              </a:ext>
            </a:extLst>
          </p:cNvPr>
          <p:cNvGraphicFramePr>
            <a:graphicFrameLocks/>
          </p:cNvGraphicFramePr>
          <p:nvPr>
            <p:extLst>
              <p:ext uri="{D42A27DB-BD31-4B8C-83A1-F6EECF244321}">
                <p14:modId xmlns:p14="http://schemas.microsoft.com/office/powerpoint/2010/main" val="1537873399"/>
              </p:ext>
            </p:extLst>
          </p:nvPr>
        </p:nvGraphicFramePr>
        <p:xfrm>
          <a:off x="1478971" y="2784762"/>
          <a:ext cx="11672458" cy="3385660"/>
        </p:xfrm>
        <a:graphic>
          <a:graphicData uri="http://schemas.openxmlformats.org/drawingml/2006/table">
            <a:tbl>
              <a:tblPr firstRow="1" bandRow="1">
                <a:tableStyleId>{5C22544A-7EE6-4342-B048-85BDC9FD1C3A}</a:tableStyleId>
              </a:tblPr>
              <a:tblGrid>
                <a:gridCol w="1418578">
                  <a:extLst>
                    <a:ext uri="{9D8B030D-6E8A-4147-A177-3AD203B41FA5}">
                      <a16:colId xmlns:a16="http://schemas.microsoft.com/office/drawing/2014/main" val="1872233089"/>
                    </a:ext>
                  </a:extLst>
                </a:gridCol>
                <a:gridCol w="1701327">
                  <a:extLst>
                    <a:ext uri="{9D8B030D-6E8A-4147-A177-3AD203B41FA5}">
                      <a16:colId xmlns:a16="http://schemas.microsoft.com/office/drawing/2014/main" val="3453427203"/>
                    </a:ext>
                  </a:extLst>
                </a:gridCol>
                <a:gridCol w="3228655">
                  <a:extLst>
                    <a:ext uri="{9D8B030D-6E8A-4147-A177-3AD203B41FA5}">
                      <a16:colId xmlns:a16="http://schemas.microsoft.com/office/drawing/2014/main" val="2041148310"/>
                    </a:ext>
                  </a:extLst>
                </a:gridCol>
                <a:gridCol w="5323898">
                  <a:extLst>
                    <a:ext uri="{9D8B030D-6E8A-4147-A177-3AD203B41FA5}">
                      <a16:colId xmlns:a16="http://schemas.microsoft.com/office/drawing/2014/main" val="3211172482"/>
                    </a:ext>
                  </a:extLst>
                </a:gridCol>
              </a:tblGrid>
              <a:tr h="522578">
                <a:tc>
                  <a:txBody>
                    <a:bodyPr/>
                    <a:lstStyle/>
                    <a:p>
                      <a:r>
                        <a:rPr lang="en-IN" sz="2000" b="1"/>
                        <a:t>Library</a:t>
                      </a:r>
                      <a:endParaRPr lang="en-IN" sz="2000"/>
                    </a:p>
                  </a:txBody>
                  <a:tcPr anchor="ctr"/>
                </a:tc>
                <a:tc>
                  <a:txBody>
                    <a:bodyPr/>
                    <a:lstStyle/>
                    <a:p>
                      <a:r>
                        <a:rPr lang="en-IN" sz="2000" b="1"/>
                        <a:t>Package</a:t>
                      </a:r>
                      <a:endParaRPr lang="en-IN" sz="2000"/>
                    </a:p>
                  </a:txBody>
                  <a:tcPr anchor="ctr"/>
                </a:tc>
                <a:tc>
                  <a:txBody>
                    <a:bodyPr/>
                    <a:lstStyle/>
                    <a:p>
                      <a:r>
                        <a:rPr lang="en-IN" sz="2000" b="1"/>
                        <a:t>Tokenization Function</a:t>
                      </a:r>
                      <a:endParaRPr lang="en-IN" sz="2000"/>
                    </a:p>
                  </a:txBody>
                  <a:tcPr anchor="ctr"/>
                </a:tc>
                <a:tc>
                  <a:txBody>
                    <a:bodyPr/>
                    <a:lstStyle/>
                    <a:p>
                      <a:r>
                        <a:rPr lang="en-IN" sz="2000" b="1"/>
                        <a:t>Example</a:t>
                      </a:r>
                      <a:endParaRPr lang="en-IN" sz="2000"/>
                    </a:p>
                  </a:txBody>
                  <a:tcPr anchor="ctr"/>
                </a:tc>
                <a:extLst>
                  <a:ext uri="{0D108BD9-81ED-4DB2-BD59-A6C34878D82A}">
                    <a16:rowId xmlns:a16="http://schemas.microsoft.com/office/drawing/2014/main" val="961675893"/>
                  </a:ext>
                </a:extLst>
              </a:tr>
              <a:tr h="515781">
                <a:tc>
                  <a:txBody>
                    <a:bodyPr/>
                    <a:lstStyle/>
                    <a:p>
                      <a:r>
                        <a:rPr lang="en-IN" sz="2000" dirty="0"/>
                        <a:t>NLTK</a:t>
                      </a:r>
                    </a:p>
                  </a:txBody>
                  <a:tcPr anchor="ctr"/>
                </a:tc>
                <a:tc>
                  <a:txBody>
                    <a:bodyPr/>
                    <a:lstStyle/>
                    <a:p>
                      <a:r>
                        <a:rPr lang="en-IN" sz="2000"/>
                        <a:t>nltk.tokenize</a:t>
                      </a:r>
                    </a:p>
                  </a:txBody>
                  <a:tcPr anchor="ctr"/>
                </a:tc>
                <a:tc>
                  <a:txBody>
                    <a:bodyPr/>
                    <a:lstStyle/>
                    <a:p>
                      <a:r>
                        <a:rPr lang="en-IN" sz="2000"/>
                        <a:t>word_tokenize, sent_tokenize</a:t>
                      </a:r>
                    </a:p>
                  </a:txBody>
                  <a:tcPr anchor="ctr"/>
                </a:tc>
                <a:tc>
                  <a:txBody>
                    <a:bodyPr/>
                    <a:lstStyle/>
                    <a:p>
                      <a:r>
                        <a:rPr lang="en-US" sz="2000" dirty="0"/>
                        <a:t>nltk.tokenize.word_tokenize("This is a test.")</a:t>
                      </a:r>
                    </a:p>
                  </a:txBody>
                  <a:tcPr anchor="ctr"/>
                </a:tc>
                <a:extLst>
                  <a:ext uri="{0D108BD9-81ED-4DB2-BD59-A6C34878D82A}">
                    <a16:rowId xmlns:a16="http://schemas.microsoft.com/office/drawing/2014/main" val="3863264721"/>
                  </a:ext>
                </a:extLst>
              </a:tr>
              <a:tr h="1271790">
                <a:tc>
                  <a:txBody>
                    <a:bodyPr/>
                    <a:lstStyle/>
                    <a:p>
                      <a:r>
                        <a:rPr lang="en-IN" sz="2000" dirty="0" err="1"/>
                        <a:t>SpaCy</a:t>
                      </a:r>
                      <a:endParaRPr lang="en-IN" sz="2000" dirty="0"/>
                    </a:p>
                  </a:txBody>
                  <a:tcPr anchor="ctr"/>
                </a:tc>
                <a:tc>
                  <a:txBody>
                    <a:bodyPr/>
                    <a:lstStyle/>
                    <a:p>
                      <a:r>
                        <a:rPr lang="en-IN" sz="2000"/>
                        <a:t>spacy</a:t>
                      </a:r>
                    </a:p>
                  </a:txBody>
                  <a:tcPr anchor="ctr"/>
                </a:tc>
                <a:tc>
                  <a:txBody>
                    <a:bodyPr/>
                    <a:lstStyle/>
                    <a:p>
                      <a:r>
                        <a:rPr lang="en-IN" sz="2000"/>
                        <a:t>nlp, nlp.tokenizer</a:t>
                      </a:r>
                    </a:p>
                  </a:txBody>
                  <a:tcPr anchor="ctr"/>
                </a:tc>
                <a:tc>
                  <a:txBody>
                    <a:bodyPr/>
                    <a:lstStyle/>
                    <a:p>
                      <a:r>
                        <a:rPr lang="en-US" sz="2000" dirty="0" err="1"/>
                        <a:t>nlp</a:t>
                      </a:r>
                      <a:r>
                        <a:rPr lang="en-US" sz="2000" dirty="0"/>
                        <a:t> = </a:t>
                      </a:r>
                      <a:r>
                        <a:rPr lang="en-US" sz="2000" dirty="0" err="1"/>
                        <a:t>spacy.load</a:t>
                      </a:r>
                      <a:r>
                        <a:rPr lang="en-US" sz="2000" dirty="0"/>
                        <a:t>("</a:t>
                      </a:r>
                      <a:r>
                        <a:rPr lang="en-US" sz="2000" dirty="0" err="1"/>
                        <a:t>en_core_web_sm</a:t>
                      </a:r>
                      <a:r>
                        <a:rPr lang="en-US" sz="2000" dirty="0"/>
                        <a:t>")</a:t>
                      </a:r>
                    </a:p>
                    <a:p>
                      <a:r>
                        <a:rPr lang="en-US" sz="2000" dirty="0"/>
                        <a:t>doc = </a:t>
                      </a:r>
                      <a:r>
                        <a:rPr lang="en-US" sz="2000" dirty="0" err="1"/>
                        <a:t>nlp</a:t>
                      </a:r>
                      <a:r>
                        <a:rPr lang="en-US" sz="2000" dirty="0"/>
                        <a:t>("This is a test.")</a:t>
                      </a:r>
                    </a:p>
                    <a:p>
                      <a:r>
                        <a:rPr lang="en-US" sz="2000" dirty="0"/>
                        <a:t>[</a:t>
                      </a:r>
                      <a:r>
                        <a:rPr lang="en-US" sz="2000" dirty="0" err="1"/>
                        <a:t>token.text</a:t>
                      </a:r>
                      <a:r>
                        <a:rPr lang="en-US" sz="2000" dirty="0"/>
                        <a:t> for token in doc]</a:t>
                      </a:r>
                    </a:p>
                  </a:txBody>
                  <a:tcPr anchor="ctr"/>
                </a:tc>
                <a:extLst>
                  <a:ext uri="{0D108BD9-81ED-4DB2-BD59-A6C34878D82A}">
                    <a16:rowId xmlns:a16="http://schemas.microsoft.com/office/drawing/2014/main" val="806454795"/>
                  </a:ext>
                </a:extLst>
              </a:tr>
              <a:tr h="890252">
                <a:tc>
                  <a:txBody>
                    <a:bodyPr/>
                    <a:lstStyle/>
                    <a:p>
                      <a:r>
                        <a:rPr lang="en-IN" sz="2000" dirty="0" err="1"/>
                        <a:t>Gensim</a:t>
                      </a:r>
                      <a:endParaRPr lang="en-IN" sz="2000" dirty="0"/>
                    </a:p>
                  </a:txBody>
                  <a:tcPr anchor="ctr"/>
                </a:tc>
                <a:tc>
                  <a:txBody>
                    <a:bodyPr/>
                    <a:lstStyle/>
                    <a:p>
                      <a:r>
                        <a:rPr lang="en-IN" sz="2000" dirty="0" err="1"/>
                        <a:t>gensim.utils</a:t>
                      </a:r>
                      <a:endParaRPr lang="en-IN" sz="2000" dirty="0"/>
                    </a:p>
                  </a:txBody>
                  <a:tcPr anchor="ctr"/>
                </a:tc>
                <a:tc>
                  <a:txBody>
                    <a:bodyPr/>
                    <a:lstStyle/>
                    <a:p>
                      <a:r>
                        <a:rPr lang="en-IN" sz="2000" dirty="0"/>
                        <a:t>tokenize, </a:t>
                      </a:r>
                      <a:r>
                        <a:rPr lang="en-IN" sz="2000" dirty="0" err="1"/>
                        <a:t>simple_preprocess</a:t>
                      </a:r>
                      <a:endParaRPr lang="en-IN" sz="2000" dirty="0"/>
                    </a:p>
                  </a:txBody>
                  <a:tcPr anchor="ctr"/>
                </a:tc>
                <a:tc>
                  <a:txBody>
                    <a:bodyPr/>
                    <a:lstStyle/>
                    <a:p>
                      <a:r>
                        <a:rPr lang="en-US" sz="2000" dirty="0" err="1"/>
                        <a:t>gensim.utils.tokenize</a:t>
                      </a:r>
                      <a:r>
                        <a:rPr lang="en-US" sz="2000" dirty="0"/>
                        <a:t>("This is a test.")</a:t>
                      </a:r>
                    </a:p>
                    <a:p>
                      <a:r>
                        <a:rPr lang="en-US" sz="2000" dirty="0" err="1"/>
                        <a:t>gensim.utils.simple_preprocess</a:t>
                      </a:r>
                      <a:r>
                        <a:rPr lang="en-US" sz="2000" dirty="0"/>
                        <a:t>("This is a test.")</a:t>
                      </a:r>
                      <a:endParaRPr lang="en-IN" sz="2000" dirty="0"/>
                    </a:p>
                  </a:txBody>
                  <a:tcPr anchor="ctr"/>
                </a:tc>
                <a:extLst>
                  <a:ext uri="{0D108BD9-81ED-4DB2-BD59-A6C34878D82A}">
                    <a16:rowId xmlns:a16="http://schemas.microsoft.com/office/drawing/2014/main" val="3301403648"/>
                  </a:ext>
                </a:extLst>
              </a:tr>
            </a:tbl>
          </a:graphicData>
        </a:graphic>
      </p:graphicFrame>
    </p:spTree>
    <p:extLst>
      <p:ext uri="{BB962C8B-B14F-4D97-AF65-F5344CB8AC3E}">
        <p14:creationId xmlns:p14="http://schemas.microsoft.com/office/powerpoint/2010/main" val="1711623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426027" y="644701"/>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Tokenization Examples</a:t>
            </a:r>
            <a:endParaRPr lang="en-US" sz="437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0" name="TextBox 9">
            <a:extLst>
              <a:ext uri="{FF2B5EF4-FFF2-40B4-BE49-F238E27FC236}">
                <a16:creationId xmlns:a16="http://schemas.microsoft.com/office/drawing/2014/main" id="{0DF4FCC1-7580-4105-A6C9-8AFBA0B45AFE}"/>
              </a:ext>
            </a:extLst>
          </p:cNvPr>
          <p:cNvSpPr txBox="1"/>
          <p:nvPr/>
        </p:nvSpPr>
        <p:spPr>
          <a:xfrm>
            <a:off x="426027" y="1793439"/>
            <a:ext cx="7315200" cy="2585323"/>
          </a:xfrm>
          <a:prstGeom prst="rect">
            <a:avLst/>
          </a:prstGeom>
          <a:noFill/>
        </p:spPr>
        <p:txBody>
          <a:bodyPr wrap="square">
            <a:spAutoFit/>
          </a:bodyPr>
          <a:lstStyle/>
          <a:p>
            <a:r>
              <a:rPr lang="en-US" dirty="0">
                <a:solidFill>
                  <a:schemeClr val="bg1"/>
                </a:solidFill>
              </a:rPr>
              <a:t>import </a:t>
            </a:r>
            <a:r>
              <a:rPr lang="en-US" dirty="0" err="1">
                <a:solidFill>
                  <a:schemeClr val="bg1"/>
                </a:solidFill>
              </a:rPr>
              <a:t>nltk</a:t>
            </a:r>
            <a:endParaRPr lang="en-US" dirty="0">
              <a:solidFill>
                <a:schemeClr val="bg1"/>
              </a:solidFill>
            </a:endParaRPr>
          </a:p>
          <a:p>
            <a:r>
              <a:rPr lang="en-US" dirty="0">
                <a:solidFill>
                  <a:schemeClr val="bg1"/>
                </a:solidFill>
              </a:rPr>
              <a:t>from </a:t>
            </a:r>
            <a:r>
              <a:rPr lang="en-US" dirty="0" err="1">
                <a:solidFill>
                  <a:schemeClr val="bg1"/>
                </a:solidFill>
              </a:rPr>
              <a:t>nltk.tokenize</a:t>
            </a:r>
            <a:r>
              <a:rPr lang="en-US" dirty="0">
                <a:solidFill>
                  <a:schemeClr val="bg1"/>
                </a:solidFill>
              </a:rPr>
              <a:t> import </a:t>
            </a:r>
            <a:r>
              <a:rPr lang="en-US" dirty="0" err="1">
                <a:solidFill>
                  <a:schemeClr val="bg1"/>
                </a:solidFill>
              </a:rPr>
              <a:t>word_tokenize</a:t>
            </a:r>
            <a:r>
              <a:rPr lang="en-US" dirty="0">
                <a:solidFill>
                  <a:schemeClr val="bg1"/>
                </a:solidFill>
              </a:rPr>
              <a:t>, </a:t>
            </a:r>
            <a:r>
              <a:rPr lang="en-US" dirty="0" err="1">
                <a:solidFill>
                  <a:schemeClr val="bg1"/>
                </a:solidFill>
              </a:rPr>
              <a:t>sent_tokenize</a:t>
            </a:r>
            <a:endParaRPr lang="en-US" dirty="0">
              <a:solidFill>
                <a:schemeClr val="bg1"/>
              </a:solidFill>
            </a:endParaRPr>
          </a:p>
          <a:p>
            <a:endParaRPr lang="en-US" dirty="0">
              <a:solidFill>
                <a:schemeClr val="bg1"/>
              </a:solidFill>
            </a:endParaRPr>
          </a:p>
          <a:p>
            <a:r>
              <a:rPr lang="en-US" dirty="0">
                <a:solidFill>
                  <a:schemeClr val="bg1"/>
                </a:solidFill>
              </a:rPr>
              <a:t>text = "This is a test. This is another test."</a:t>
            </a:r>
          </a:p>
          <a:p>
            <a:r>
              <a:rPr lang="en-US" dirty="0" err="1">
                <a:solidFill>
                  <a:schemeClr val="bg1"/>
                </a:solidFill>
              </a:rPr>
              <a:t>word_tokens</a:t>
            </a:r>
            <a:r>
              <a:rPr lang="en-US" dirty="0">
                <a:solidFill>
                  <a:schemeClr val="bg1"/>
                </a:solidFill>
              </a:rPr>
              <a:t> = </a:t>
            </a:r>
            <a:r>
              <a:rPr lang="en-US" dirty="0" err="1">
                <a:solidFill>
                  <a:schemeClr val="bg1"/>
                </a:solidFill>
              </a:rPr>
              <a:t>word_tokenize</a:t>
            </a:r>
            <a:r>
              <a:rPr lang="en-US" dirty="0">
                <a:solidFill>
                  <a:schemeClr val="bg1"/>
                </a:solidFill>
              </a:rPr>
              <a:t>(text)</a:t>
            </a:r>
          </a:p>
          <a:p>
            <a:r>
              <a:rPr lang="en-US" dirty="0" err="1">
                <a:solidFill>
                  <a:schemeClr val="bg1"/>
                </a:solidFill>
              </a:rPr>
              <a:t>sentence_tokens</a:t>
            </a:r>
            <a:r>
              <a:rPr lang="en-US" dirty="0">
                <a:solidFill>
                  <a:schemeClr val="bg1"/>
                </a:solidFill>
              </a:rPr>
              <a:t> = </a:t>
            </a:r>
            <a:r>
              <a:rPr lang="en-US" dirty="0" err="1">
                <a:solidFill>
                  <a:schemeClr val="bg1"/>
                </a:solidFill>
              </a:rPr>
              <a:t>sent_tokenize</a:t>
            </a:r>
            <a:r>
              <a:rPr lang="en-US" dirty="0">
                <a:solidFill>
                  <a:schemeClr val="bg1"/>
                </a:solidFill>
              </a:rPr>
              <a:t>(text)</a:t>
            </a:r>
          </a:p>
          <a:p>
            <a:endParaRPr lang="en-US" dirty="0">
              <a:solidFill>
                <a:schemeClr val="bg1"/>
              </a:solidFill>
            </a:endParaRPr>
          </a:p>
          <a:p>
            <a:r>
              <a:rPr lang="en-US" dirty="0">
                <a:solidFill>
                  <a:schemeClr val="bg1"/>
                </a:solidFill>
              </a:rPr>
              <a:t>print("Word Tokens:", </a:t>
            </a:r>
            <a:r>
              <a:rPr lang="en-US" dirty="0" err="1">
                <a:solidFill>
                  <a:schemeClr val="bg1"/>
                </a:solidFill>
              </a:rPr>
              <a:t>word_tokens</a:t>
            </a:r>
            <a:r>
              <a:rPr lang="en-US" dirty="0">
                <a:solidFill>
                  <a:schemeClr val="bg1"/>
                </a:solidFill>
              </a:rPr>
              <a:t>)</a:t>
            </a:r>
          </a:p>
          <a:p>
            <a:r>
              <a:rPr lang="en-US" dirty="0">
                <a:solidFill>
                  <a:schemeClr val="bg1"/>
                </a:solidFill>
              </a:rPr>
              <a:t>print("Sentence Tokens:", </a:t>
            </a:r>
            <a:r>
              <a:rPr lang="en-US" dirty="0" err="1">
                <a:solidFill>
                  <a:schemeClr val="bg1"/>
                </a:solidFill>
              </a:rPr>
              <a:t>sentence_tokens</a:t>
            </a:r>
            <a:r>
              <a:rPr lang="en-US" dirty="0">
                <a:solidFill>
                  <a:schemeClr val="bg1"/>
                </a:solidFill>
              </a:rPr>
              <a:t>)</a:t>
            </a:r>
          </a:p>
        </p:txBody>
      </p:sp>
      <p:sp>
        <p:nvSpPr>
          <p:cNvPr id="12" name="TextBox 11">
            <a:extLst>
              <a:ext uri="{FF2B5EF4-FFF2-40B4-BE49-F238E27FC236}">
                <a16:creationId xmlns:a16="http://schemas.microsoft.com/office/drawing/2014/main" id="{DCA7FB6D-1AE9-450A-B32F-396BC635E9AF}"/>
              </a:ext>
            </a:extLst>
          </p:cNvPr>
          <p:cNvSpPr txBox="1"/>
          <p:nvPr/>
        </p:nvSpPr>
        <p:spPr>
          <a:xfrm>
            <a:off x="7741227" y="1824612"/>
            <a:ext cx="5382491" cy="2031325"/>
          </a:xfrm>
          <a:prstGeom prst="rect">
            <a:avLst/>
          </a:prstGeom>
          <a:noFill/>
        </p:spPr>
        <p:txBody>
          <a:bodyPr wrap="square">
            <a:spAutoFit/>
          </a:bodyPr>
          <a:lstStyle/>
          <a:p>
            <a:r>
              <a:rPr lang="en-IN" dirty="0">
                <a:solidFill>
                  <a:schemeClr val="bg1"/>
                </a:solidFill>
              </a:rPr>
              <a:t>import spacy</a:t>
            </a:r>
          </a:p>
          <a:p>
            <a:endParaRPr lang="en-IN" dirty="0">
              <a:solidFill>
                <a:schemeClr val="bg1"/>
              </a:solidFill>
            </a:endParaRPr>
          </a:p>
          <a:p>
            <a:r>
              <a:rPr lang="en-IN" dirty="0" err="1">
                <a:solidFill>
                  <a:schemeClr val="bg1"/>
                </a:solidFill>
              </a:rPr>
              <a:t>nlp</a:t>
            </a:r>
            <a:r>
              <a:rPr lang="en-IN" dirty="0">
                <a:solidFill>
                  <a:schemeClr val="bg1"/>
                </a:solidFill>
              </a:rPr>
              <a:t> = </a:t>
            </a:r>
            <a:r>
              <a:rPr lang="en-IN" dirty="0" err="1">
                <a:solidFill>
                  <a:schemeClr val="bg1"/>
                </a:solidFill>
              </a:rPr>
              <a:t>spacy.load</a:t>
            </a:r>
            <a:r>
              <a:rPr lang="en-IN" dirty="0">
                <a:solidFill>
                  <a:schemeClr val="bg1"/>
                </a:solidFill>
              </a:rPr>
              <a:t>("</a:t>
            </a:r>
            <a:r>
              <a:rPr lang="en-IN" dirty="0" err="1">
                <a:solidFill>
                  <a:schemeClr val="bg1"/>
                </a:solidFill>
              </a:rPr>
              <a:t>en_core_web_sm</a:t>
            </a:r>
            <a:r>
              <a:rPr lang="en-IN" dirty="0">
                <a:solidFill>
                  <a:schemeClr val="bg1"/>
                </a:solidFill>
              </a:rPr>
              <a:t>")</a:t>
            </a:r>
          </a:p>
          <a:p>
            <a:r>
              <a:rPr lang="en-IN" dirty="0">
                <a:solidFill>
                  <a:schemeClr val="bg1"/>
                </a:solidFill>
              </a:rPr>
              <a:t>doc = </a:t>
            </a:r>
            <a:r>
              <a:rPr lang="en-IN" dirty="0" err="1">
                <a:solidFill>
                  <a:schemeClr val="bg1"/>
                </a:solidFill>
              </a:rPr>
              <a:t>nlp</a:t>
            </a:r>
            <a:r>
              <a:rPr lang="en-IN" dirty="0">
                <a:solidFill>
                  <a:schemeClr val="bg1"/>
                </a:solidFill>
              </a:rPr>
              <a:t>("This is a test. This is another test.")</a:t>
            </a:r>
          </a:p>
          <a:p>
            <a:endParaRPr lang="en-IN" dirty="0">
              <a:solidFill>
                <a:schemeClr val="bg1"/>
              </a:solidFill>
            </a:endParaRPr>
          </a:p>
          <a:p>
            <a:r>
              <a:rPr lang="en-IN" dirty="0" err="1">
                <a:solidFill>
                  <a:schemeClr val="bg1"/>
                </a:solidFill>
              </a:rPr>
              <a:t>word_tokens</a:t>
            </a:r>
            <a:r>
              <a:rPr lang="en-IN" dirty="0">
                <a:solidFill>
                  <a:schemeClr val="bg1"/>
                </a:solidFill>
              </a:rPr>
              <a:t> = [</a:t>
            </a:r>
            <a:r>
              <a:rPr lang="en-IN" dirty="0" err="1">
                <a:solidFill>
                  <a:schemeClr val="bg1"/>
                </a:solidFill>
              </a:rPr>
              <a:t>token.text</a:t>
            </a:r>
            <a:r>
              <a:rPr lang="en-IN" dirty="0">
                <a:solidFill>
                  <a:schemeClr val="bg1"/>
                </a:solidFill>
              </a:rPr>
              <a:t> for token in doc]</a:t>
            </a:r>
          </a:p>
          <a:p>
            <a:r>
              <a:rPr lang="en-IN" dirty="0">
                <a:solidFill>
                  <a:schemeClr val="bg1"/>
                </a:solidFill>
              </a:rPr>
              <a:t>print("Word Tokens:", </a:t>
            </a:r>
            <a:r>
              <a:rPr lang="en-IN" dirty="0" err="1">
                <a:solidFill>
                  <a:schemeClr val="bg1"/>
                </a:solidFill>
              </a:rPr>
              <a:t>word_tokens</a:t>
            </a:r>
            <a:r>
              <a:rPr lang="en-IN" dirty="0">
                <a:solidFill>
                  <a:schemeClr val="bg1"/>
                </a:solidFill>
              </a:rPr>
              <a:t>)</a:t>
            </a:r>
          </a:p>
        </p:txBody>
      </p:sp>
      <p:sp>
        <p:nvSpPr>
          <p:cNvPr id="14" name="TextBox 13">
            <a:extLst>
              <a:ext uri="{FF2B5EF4-FFF2-40B4-BE49-F238E27FC236}">
                <a16:creationId xmlns:a16="http://schemas.microsoft.com/office/drawing/2014/main" id="{07D6BD14-79EA-43F6-BA2D-0A8B3B948585}"/>
              </a:ext>
            </a:extLst>
          </p:cNvPr>
          <p:cNvSpPr txBox="1"/>
          <p:nvPr/>
        </p:nvSpPr>
        <p:spPr>
          <a:xfrm>
            <a:off x="3927763" y="4844289"/>
            <a:ext cx="7315200" cy="2308324"/>
          </a:xfrm>
          <a:prstGeom prst="rect">
            <a:avLst/>
          </a:prstGeom>
          <a:noFill/>
        </p:spPr>
        <p:txBody>
          <a:bodyPr wrap="square">
            <a:spAutoFit/>
          </a:bodyPr>
          <a:lstStyle/>
          <a:p>
            <a:r>
              <a:rPr lang="en-IN" dirty="0">
                <a:solidFill>
                  <a:schemeClr val="bg1"/>
                </a:solidFill>
              </a:rPr>
              <a:t>from </a:t>
            </a:r>
            <a:r>
              <a:rPr lang="en-IN" dirty="0" err="1">
                <a:solidFill>
                  <a:schemeClr val="bg1"/>
                </a:solidFill>
              </a:rPr>
              <a:t>gensim.utils</a:t>
            </a:r>
            <a:r>
              <a:rPr lang="en-IN" dirty="0">
                <a:solidFill>
                  <a:schemeClr val="bg1"/>
                </a:solidFill>
              </a:rPr>
              <a:t> import tokenize, </a:t>
            </a:r>
            <a:r>
              <a:rPr lang="en-IN" dirty="0" err="1">
                <a:solidFill>
                  <a:schemeClr val="bg1"/>
                </a:solidFill>
              </a:rPr>
              <a:t>simple_preprocess</a:t>
            </a:r>
            <a:endParaRPr lang="en-IN" dirty="0">
              <a:solidFill>
                <a:schemeClr val="bg1"/>
              </a:solidFill>
            </a:endParaRPr>
          </a:p>
          <a:p>
            <a:endParaRPr lang="en-IN" dirty="0">
              <a:solidFill>
                <a:schemeClr val="bg1"/>
              </a:solidFill>
            </a:endParaRPr>
          </a:p>
          <a:p>
            <a:r>
              <a:rPr lang="en-IN" dirty="0">
                <a:solidFill>
                  <a:schemeClr val="bg1"/>
                </a:solidFill>
              </a:rPr>
              <a:t>text = "This is a test. This is another test."</a:t>
            </a:r>
          </a:p>
          <a:p>
            <a:r>
              <a:rPr lang="en-IN" dirty="0">
                <a:solidFill>
                  <a:schemeClr val="bg1"/>
                </a:solidFill>
              </a:rPr>
              <a:t>tokens = list(tokenize(text))</a:t>
            </a:r>
          </a:p>
          <a:p>
            <a:r>
              <a:rPr lang="en-IN" dirty="0" err="1">
                <a:solidFill>
                  <a:schemeClr val="bg1"/>
                </a:solidFill>
              </a:rPr>
              <a:t>simple_tokens</a:t>
            </a:r>
            <a:r>
              <a:rPr lang="en-IN" dirty="0">
                <a:solidFill>
                  <a:schemeClr val="bg1"/>
                </a:solidFill>
              </a:rPr>
              <a:t> = </a:t>
            </a:r>
            <a:r>
              <a:rPr lang="en-IN" dirty="0" err="1">
                <a:solidFill>
                  <a:schemeClr val="bg1"/>
                </a:solidFill>
              </a:rPr>
              <a:t>simple_preprocess</a:t>
            </a:r>
            <a:r>
              <a:rPr lang="en-IN" dirty="0">
                <a:solidFill>
                  <a:schemeClr val="bg1"/>
                </a:solidFill>
              </a:rPr>
              <a:t>(text)</a:t>
            </a:r>
          </a:p>
          <a:p>
            <a:endParaRPr lang="en-IN" dirty="0">
              <a:solidFill>
                <a:schemeClr val="bg1"/>
              </a:solidFill>
            </a:endParaRPr>
          </a:p>
          <a:p>
            <a:r>
              <a:rPr lang="en-IN" dirty="0">
                <a:solidFill>
                  <a:schemeClr val="bg1"/>
                </a:solidFill>
              </a:rPr>
              <a:t>print("Tokens:", tokens)</a:t>
            </a:r>
          </a:p>
          <a:p>
            <a:r>
              <a:rPr lang="en-IN" dirty="0">
                <a:solidFill>
                  <a:schemeClr val="bg1"/>
                </a:solidFill>
              </a:rPr>
              <a:t>print("Simple </a:t>
            </a:r>
            <a:r>
              <a:rPr lang="en-IN" dirty="0" err="1">
                <a:solidFill>
                  <a:schemeClr val="bg1"/>
                </a:solidFill>
              </a:rPr>
              <a:t>Preprocess</a:t>
            </a:r>
            <a:r>
              <a:rPr lang="en-IN" dirty="0">
                <a:solidFill>
                  <a:schemeClr val="bg1"/>
                </a:solidFill>
              </a:rPr>
              <a:t> Tokens:", </a:t>
            </a:r>
            <a:r>
              <a:rPr lang="en-IN" dirty="0" err="1">
                <a:solidFill>
                  <a:schemeClr val="bg1"/>
                </a:solidFill>
              </a:rPr>
              <a:t>simple_tokens</a:t>
            </a:r>
            <a:r>
              <a:rPr lang="en-IN" dirty="0">
                <a:solidFill>
                  <a:schemeClr val="bg1"/>
                </a:solidFill>
              </a:rPr>
              <a:t>)</a:t>
            </a:r>
          </a:p>
        </p:txBody>
      </p:sp>
    </p:spTree>
    <p:extLst>
      <p:ext uri="{BB962C8B-B14F-4D97-AF65-F5344CB8AC3E}">
        <p14:creationId xmlns:p14="http://schemas.microsoft.com/office/powerpoint/2010/main" val="3323441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539230" y="1735747"/>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Stemming Packages</a:t>
            </a:r>
            <a:endParaRPr lang="en-US" sz="437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graphicFrame>
        <p:nvGraphicFramePr>
          <p:cNvPr id="7" name="Table 4">
            <a:extLst>
              <a:ext uri="{FF2B5EF4-FFF2-40B4-BE49-F238E27FC236}">
                <a16:creationId xmlns:a16="http://schemas.microsoft.com/office/drawing/2014/main" id="{48E3F78B-1A0D-4F23-BE25-53022E2799ED}"/>
              </a:ext>
            </a:extLst>
          </p:cNvPr>
          <p:cNvGraphicFramePr>
            <a:graphicFrameLocks/>
          </p:cNvGraphicFramePr>
          <p:nvPr>
            <p:extLst>
              <p:ext uri="{D42A27DB-BD31-4B8C-83A1-F6EECF244321}">
                <p14:modId xmlns:p14="http://schemas.microsoft.com/office/powerpoint/2010/main" val="3912861240"/>
              </p:ext>
            </p:extLst>
          </p:nvPr>
        </p:nvGraphicFramePr>
        <p:xfrm>
          <a:off x="1617518" y="2879011"/>
          <a:ext cx="11443855" cy="2839720"/>
        </p:xfrm>
        <a:graphic>
          <a:graphicData uri="http://schemas.openxmlformats.org/drawingml/2006/table">
            <a:tbl>
              <a:tblPr firstRow="1" bandRow="1">
                <a:tableStyleId>{5C22544A-7EE6-4342-B048-85BDC9FD1C3A}</a:tableStyleId>
              </a:tblPr>
              <a:tblGrid>
                <a:gridCol w="964474">
                  <a:extLst>
                    <a:ext uri="{9D8B030D-6E8A-4147-A177-3AD203B41FA5}">
                      <a16:colId xmlns:a16="http://schemas.microsoft.com/office/drawing/2014/main" val="1872233089"/>
                    </a:ext>
                  </a:extLst>
                </a:gridCol>
                <a:gridCol w="2002972">
                  <a:extLst>
                    <a:ext uri="{9D8B030D-6E8A-4147-A177-3AD203B41FA5}">
                      <a16:colId xmlns:a16="http://schemas.microsoft.com/office/drawing/2014/main" val="3453427203"/>
                    </a:ext>
                  </a:extLst>
                </a:gridCol>
                <a:gridCol w="3405645">
                  <a:extLst>
                    <a:ext uri="{9D8B030D-6E8A-4147-A177-3AD203B41FA5}">
                      <a16:colId xmlns:a16="http://schemas.microsoft.com/office/drawing/2014/main" val="2041148310"/>
                    </a:ext>
                  </a:extLst>
                </a:gridCol>
                <a:gridCol w="5070764">
                  <a:extLst>
                    <a:ext uri="{9D8B030D-6E8A-4147-A177-3AD203B41FA5}">
                      <a16:colId xmlns:a16="http://schemas.microsoft.com/office/drawing/2014/main" val="3211172482"/>
                    </a:ext>
                  </a:extLst>
                </a:gridCol>
              </a:tblGrid>
              <a:tr h="370840">
                <a:tc>
                  <a:txBody>
                    <a:bodyPr/>
                    <a:lstStyle/>
                    <a:p>
                      <a:r>
                        <a:rPr lang="en-IN" b="1"/>
                        <a:t>Library</a:t>
                      </a:r>
                      <a:endParaRPr lang="en-IN"/>
                    </a:p>
                  </a:txBody>
                  <a:tcPr anchor="ctr"/>
                </a:tc>
                <a:tc>
                  <a:txBody>
                    <a:bodyPr/>
                    <a:lstStyle/>
                    <a:p>
                      <a:r>
                        <a:rPr lang="en-IN" b="1"/>
                        <a:t>Package</a:t>
                      </a:r>
                      <a:endParaRPr lang="en-IN"/>
                    </a:p>
                  </a:txBody>
                  <a:tcPr anchor="ctr"/>
                </a:tc>
                <a:tc>
                  <a:txBody>
                    <a:bodyPr/>
                    <a:lstStyle/>
                    <a:p>
                      <a:r>
                        <a:rPr lang="en-IN" b="1"/>
                        <a:t>Tokenization Function</a:t>
                      </a:r>
                      <a:endParaRPr lang="en-IN"/>
                    </a:p>
                  </a:txBody>
                  <a:tcPr anchor="ctr"/>
                </a:tc>
                <a:tc>
                  <a:txBody>
                    <a:bodyPr/>
                    <a:lstStyle/>
                    <a:p>
                      <a:r>
                        <a:rPr lang="en-IN" b="1"/>
                        <a:t>Example</a:t>
                      </a:r>
                      <a:endParaRPr lang="en-IN"/>
                    </a:p>
                  </a:txBody>
                  <a:tcPr anchor="ctr"/>
                </a:tc>
                <a:extLst>
                  <a:ext uri="{0D108BD9-81ED-4DB2-BD59-A6C34878D82A}">
                    <a16:rowId xmlns:a16="http://schemas.microsoft.com/office/drawing/2014/main" val="961675893"/>
                  </a:ext>
                </a:extLst>
              </a:tr>
              <a:tr h="370840">
                <a:tc>
                  <a:txBody>
                    <a:bodyPr/>
                    <a:lstStyle/>
                    <a:p>
                      <a:r>
                        <a:rPr lang="en-IN" dirty="0"/>
                        <a:t>NLTK</a:t>
                      </a:r>
                    </a:p>
                  </a:txBody>
                  <a:tcPr anchor="ctr"/>
                </a:tc>
                <a:tc>
                  <a:txBody>
                    <a:bodyPr/>
                    <a:lstStyle/>
                    <a:p>
                      <a:r>
                        <a:rPr lang="en-IN" dirty="0" err="1"/>
                        <a:t>nltk.stem</a:t>
                      </a:r>
                      <a:endParaRPr lang="en-IN" dirty="0"/>
                    </a:p>
                  </a:txBody>
                  <a:tcPr anchor="ctr"/>
                </a:tc>
                <a:tc>
                  <a:txBody>
                    <a:bodyPr/>
                    <a:lstStyle/>
                    <a:p>
                      <a:r>
                        <a:rPr lang="en-IN" dirty="0" err="1"/>
                        <a:t>PorterStemmer</a:t>
                      </a:r>
                      <a:r>
                        <a:rPr lang="en-IN" dirty="0"/>
                        <a:t>, </a:t>
                      </a:r>
                      <a:r>
                        <a:rPr lang="en-IN" dirty="0" err="1"/>
                        <a:t>LancasterStemmer</a:t>
                      </a:r>
                      <a:endParaRPr lang="en-IN" dirty="0"/>
                    </a:p>
                  </a:txBody>
                  <a:tcPr anchor="ctr"/>
                </a:tc>
                <a:tc>
                  <a:txBody>
                    <a:bodyPr/>
                    <a:lstStyle/>
                    <a:p>
                      <a:r>
                        <a:rPr lang="en-IN" dirty="0" err="1"/>
                        <a:t>PorterStemmer</a:t>
                      </a:r>
                      <a:r>
                        <a:rPr lang="en-IN" dirty="0"/>
                        <a:t>().stem("running")</a:t>
                      </a:r>
                      <a:endParaRPr lang="en-US" dirty="0"/>
                    </a:p>
                  </a:txBody>
                  <a:tcPr anchor="ctr"/>
                </a:tc>
                <a:extLst>
                  <a:ext uri="{0D108BD9-81ED-4DB2-BD59-A6C34878D82A}">
                    <a16:rowId xmlns:a16="http://schemas.microsoft.com/office/drawing/2014/main" val="3863264721"/>
                  </a:ext>
                </a:extLst>
              </a:tr>
              <a:tr h="370840">
                <a:tc>
                  <a:txBody>
                    <a:bodyPr/>
                    <a:lstStyle/>
                    <a:p>
                      <a:r>
                        <a:rPr lang="en-IN" dirty="0" err="1"/>
                        <a:t>SpaCy</a:t>
                      </a:r>
                      <a:endParaRPr lang="en-IN" dirty="0"/>
                    </a:p>
                  </a:txBody>
                  <a:tcPr anchor="ctr"/>
                </a:tc>
                <a:tc>
                  <a:txBody>
                    <a:bodyPr/>
                    <a:lstStyle/>
                    <a:p>
                      <a:r>
                        <a:rPr lang="en-IN"/>
                        <a:t>spacy-lookups-data</a:t>
                      </a:r>
                    </a:p>
                  </a:txBody>
                  <a:tcPr anchor="ctr"/>
                </a:tc>
                <a:tc>
                  <a:txBody>
                    <a:bodyPr/>
                    <a:lstStyle/>
                    <a:p>
                      <a:r>
                        <a:rPr lang="en-US"/>
                        <a:t>Lookups for lemmas and morphs (note: SpaCy primarily supports lemmatization, not stemming directly)</a:t>
                      </a:r>
                    </a:p>
                  </a:txBody>
                  <a:tcPr anchor="ctr"/>
                </a:tc>
                <a:tc>
                  <a:txBody>
                    <a:bodyPr/>
                    <a:lstStyle/>
                    <a:p>
                      <a:r>
                        <a:rPr lang="en-IN" dirty="0" err="1"/>
                        <a:t>nlp.vocab.morphology.tag_map</a:t>
                      </a:r>
                      <a:r>
                        <a:rPr lang="en-IN" dirty="0"/>
                        <a:t>["VBZ"]["lemma"]</a:t>
                      </a:r>
                    </a:p>
                  </a:txBody>
                  <a:tcPr anchor="ctr"/>
                </a:tc>
                <a:extLst>
                  <a:ext uri="{0D108BD9-81ED-4DB2-BD59-A6C34878D82A}">
                    <a16:rowId xmlns:a16="http://schemas.microsoft.com/office/drawing/2014/main" val="806454795"/>
                  </a:ext>
                </a:extLst>
              </a:tr>
              <a:tr h="370840">
                <a:tc>
                  <a:txBody>
                    <a:bodyPr/>
                    <a:lstStyle/>
                    <a:p>
                      <a:r>
                        <a:rPr lang="en-IN"/>
                        <a:t>Gensim</a:t>
                      </a:r>
                    </a:p>
                  </a:txBody>
                  <a:tcPr anchor="ctr"/>
                </a:tc>
                <a:tc>
                  <a:txBody>
                    <a:bodyPr/>
                    <a:lstStyle/>
                    <a:p>
                      <a:r>
                        <a:rPr lang="en-IN" dirty="0" err="1"/>
                        <a:t>gensim.parsing.preprocessing</a:t>
                      </a:r>
                      <a:endParaRPr lang="en-IN" dirty="0"/>
                    </a:p>
                  </a:txBody>
                  <a:tcPr anchor="ctr"/>
                </a:tc>
                <a:tc>
                  <a:txBody>
                    <a:bodyPr/>
                    <a:lstStyle/>
                    <a:p>
                      <a:r>
                        <a:rPr lang="en-US" dirty="0" err="1"/>
                        <a:t>preprocess_string</a:t>
                      </a:r>
                      <a:r>
                        <a:rPr lang="en-US" dirty="0"/>
                        <a:t> (includes a stemmer in its pipeline)</a:t>
                      </a:r>
                      <a:endParaRPr lang="en-IN" dirty="0"/>
                    </a:p>
                  </a:txBody>
                  <a:tcPr anchor="ctr"/>
                </a:tc>
                <a:tc>
                  <a:txBody>
                    <a:bodyPr/>
                    <a:lstStyle/>
                    <a:p>
                      <a:r>
                        <a:rPr lang="en-IN" dirty="0" err="1"/>
                        <a:t>preprocess_string</a:t>
                      </a:r>
                      <a:r>
                        <a:rPr lang="en-IN" dirty="0"/>
                        <a:t>("running")</a:t>
                      </a:r>
                    </a:p>
                  </a:txBody>
                  <a:tcPr anchor="ctr"/>
                </a:tc>
                <a:extLst>
                  <a:ext uri="{0D108BD9-81ED-4DB2-BD59-A6C34878D82A}">
                    <a16:rowId xmlns:a16="http://schemas.microsoft.com/office/drawing/2014/main" val="3301403648"/>
                  </a:ext>
                </a:extLst>
              </a:tr>
            </a:tbl>
          </a:graphicData>
        </a:graphic>
      </p:graphicFrame>
    </p:spTree>
    <p:extLst>
      <p:ext uri="{BB962C8B-B14F-4D97-AF65-F5344CB8AC3E}">
        <p14:creationId xmlns:p14="http://schemas.microsoft.com/office/powerpoint/2010/main" val="3367223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426027" y="644701"/>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Stemming Examples</a:t>
            </a:r>
            <a:endParaRPr lang="en-US" sz="437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0" name="TextBox 9">
            <a:extLst>
              <a:ext uri="{FF2B5EF4-FFF2-40B4-BE49-F238E27FC236}">
                <a16:creationId xmlns:a16="http://schemas.microsoft.com/office/drawing/2014/main" id="{0DF4FCC1-7580-4105-A6C9-8AFBA0B45AFE}"/>
              </a:ext>
            </a:extLst>
          </p:cNvPr>
          <p:cNvSpPr txBox="1"/>
          <p:nvPr/>
        </p:nvSpPr>
        <p:spPr>
          <a:xfrm>
            <a:off x="426027" y="1793439"/>
            <a:ext cx="7315200" cy="2862322"/>
          </a:xfrm>
          <a:prstGeom prst="rect">
            <a:avLst/>
          </a:prstGeom>
          <a:noFill/>
        </p:spPr>
        <p:txBody>
          <a:bodyPr wrap="square">
            <a:spAutoFit/>
          </a:bodyPr>
          <a:lstStyle/>
          <a:p>
            <a:r>
              <a:rPr lang="en-US" dirty="0">
                <a:solidFill>
                  <a:schemeClr val="bg1"/>
                </a:solidFill>
              </a:rPr>
              <a:t>from </a:t>
            </a:r>
            <a:r>
              <a:rPr lang="en-US" dirty="0" err="1">
                <a:solidFill>
                  <a:schemeClr val="bg1"/>
                </a:solidFill>
              </a:rPr>
              <a:t>nltk.stem</a:t>
            </a:r>
            <a:r>
              <a:rPr lang="en-US" dirty="0">
                <a:solidFill>
                  <a:schemeClr val="bg1"/>
                </a:solidFill>
              </a:rPr>
              <a:t> import </a:t>
            </a:r>
            <a:r>
              <a:rPr lang="en-US" dirty="0" err="1">
                <a:solidFill>
                  <a:schemeClr val="bg1"/>
                </a:solidFill>
              </a:rPr>
              <a:t>PorterStemmer</a:t>
            </a:r>
            <a:r>
              <a:rPr lang="en-US" dirty="0">
                <a:solidFill>
                  <a:schemeClr val="bg1"/>
                </a:solidFill>
              </a:rPr>
              <a:t>, </a:t>
            </a:r>
            <a:r>
              <a:rPr lang="en-US" dirty="0" err="1">
                <a:solidFill>
                  <a:schemeClr val="bg1"/>
                </a:solidFill>
              </a:rPr>
              <a:t>LancasterStemmer</a:t>
            </a:r>
            <a:endParaRPr lang="en-US" dirty="0">
              <a:solidFill>
                <a:schemeClr val="bg1"/>
              </a:solidFill>
            </a:endParaRPr>
          </a:p>
          <a:p>
            <a:endParaRPr lang="en-US" dirty="0">
              <a:solidFill>
                <a:schemeClr val="bg1"/>
              </a:solidFill>
            </a:endParaRPr>
          </a:p>
          <a:p>
            <a:r>
              <a:rPr lang="en-US" dirty="0">
                <a:solidFill>
                  <a:schemeClr val="bg1"/>
                </a:solidFill>
              </a:rPr>
              <a:t>text = "running runs ran"</a:t>
            </a:r>
          </a:p>
          <a:p>
            <a:r>
              <a:rPr lang="en-US" dirty="0" err="1">
                <a:solidFill>
                  <a:schemeClr val="bg1"/>
                </a:solidFill>
              </a:rPr>
              <a:t>porter_stemmer</a:t>
            </a:r>
            <a:r>
              <a:rPr lang="en-US" dirty="0">
                <a:solidFill>
                  <a:schemeClr val="bg1"/>
                </a:solidFill>
              </a:rPr>
              <a:t> = </a:t>
            </a:r>
            <a:r>
              <a:rPr lang="en-US" dirty="0" err="1">
                <a:solidFill>
                  <a:schemeClr val="bg1"/>
                </a:solidFill>
              </a:rPr>
              <a:t>PorterStemmer</a:t>
            </a:r>
            <a:r>
              <a:rPr lang="en-US" dirty="0">
                <a:solidFill>
                  <a:schemeClr val="bg1"/>
                </a:solidFill>
              </a:rPr>
              <a:t>()</a:t>
            </a:r>
          </a:p>
          <a:p>
            <a:r>
              <a:rPr lang="en-US" dirty="0" err="1">
                <a:solidFill>
                  <a:schemeClr val="bg1"/>
                </a:solidFill>
              </a:rPr>
              <a:t>lancaster_stemmer</a:t>
            </a:r>
            <a:r>
              <a:rPr lang="en-US" dirty="0">
                <a:solidFill>
                  <a:schemeClr val="bg1"/>
                </a:solidFill>
              </a:rPr>
              <a:t> = </a:t>
            </a:r>
            <a:r>
              <a:rPr lang="en-US" dirty="0" err="1">
                <a:solidFill>
                  <a:schemeClr val="bg1"/>
                </a:solidFill>
              </a:rPr>
              <a:t>LancasterStemmer</a:t>
            </a:r>
            <a:r>
              <a:rPr lang="en-US" dirty="0">
                <a:solidFill>
                  <a:schemeClr val="bg1"/>
                </a:solidFill>
              </a:rPr>
              <a:t>()</a:t>
            </a:r>
          </a:p>
          <a:p>
            <a:endParaRPr lang="en-US" dirty="0">
              <a:solidFill>
                <a:schemeClr val="bg1"/>
              </a:solidFill>
            </a:endParaRPr>
          </a:p>
          <a:p>
            <a:r>
              <a:rPr lang="en-US" dirty="0">
                <a:solidFill>
                  <a:schemeClr val="bg1"/>
                </a:solidFill>
              </a:rPr>
              <a:t>print("Porter Stemmer:", [</a:t>
            </a:r>
            <a:r>
              <a:rPr lang="en-US" dirty="0" err="1">
                <a:solidFill>
                  <a:schemeClr val="bg1"/>
                </a:solidFill>
              </a:rPr>
              <a:t>porter_stemmer.stem</a:t>
            </a:r>
            <a:r>
              <a:rPr lang="en-US" dirty="0">
                <a:solidFill>
                  <a:schemeClr val="bg1"/>
                </a:solidFill>
              </a:rPr>
              <a:t>(word) for word in </a:t>
            </a:r>
            <a:r>
              <a:rPr lang="en-US" dirty="0" err="1">
                <a:solidFill>
                  <a:schemeClr val="bg1"/>
                </a:solidFill>
              </a:rPr>
              <a:t>text.split</a:t>
            </a:r>
            <a:r>
              <a:rPr lang="en-US" dirty="0">
                <a:solidFill>
                  <a:schemeClr val="bg1"/>
                </a:solidFill>
              </a:rPr>
              <a:t>()])</a:t>
            </a:r>
          </a:p>
          <a:p>
            <a:r>
              <a:rPr lang="en-US" dirty="0">
                <a:solidFill>
                  <a:schemeClr val="bg1"/>
                </a:solidFill>
              </a:rPr>
              <a:t>print("Lancaster Stemmer:", [</a:t>
            </a:r>
            <a:r>
              <a:rPr lang="en-US" dirty="0" err="1">
                <a:solidFill>
                  <a:schemeClr val="bg1"/>
                </a:solidFill>
              </a:rPr>
              <a:t>lancaster_stemmer.stem</a:t>
            </a:r>
            <a:r>
              <a:rPr lang="en-US" dirty="0">
                <a:solidFill>
                  <a:schemeClr val="bg1"/>
                </a:solidFill>
              </a:rPr>
              <a:t>(word) for word in </a:t>
            </a:r>
            <a:r>
              <a:rPr lang="en-US" dirty="0" err="1">
                <a:solidFill>
                  <a:schemeClr val="bg1"/>
                </a:solidFill>
              </a:rPr>
              <a:t>text.split</a:t>
            </a:r>
            <a:r>
              <a:rPr lang="en-US" dirty="0">
                <a:solidFill>
                  <a:schemeClr val="bg1"/>
                </a:solidFill>
              </a:rPr>
              <a:t>()])</a:t>
            </a:r>
          </a:p>
        </p:txBody>
      </p:sp>
      <p:sp>
        <p:nvSpPr>
          <p:cNvPr id="12" name="TextBox 11">
            <a:extLst>
              <a:ext uri="{FF2B5EF4-FFF2-40B4-BE49-F238E27FC236}">
                <a16:creationId xmlns:a16="http://schemas.microsoft.com/office/drawing/2014/main" id="{DCA7FB6D-1AE9-450A-B32F-396BC635E9AF}"/>
              </a:ext>
            </a:extLst>
          </p:cNvPr>
          <p:cNvSpPr txBox="1"/>
          <p:nvPr/>
        </p:nvSpPr>
        <p:spPr>
          <a:xfrm>
            <a:off x="8925791" y="1995076"/>
            <a:ext cx="5382491" cy="2031325"/>
          </a:xfrm>
          <a:prstGeom prst="rect">
            <a:avLst/>
          </a:prstGeom>
          <a:noFill/>
        </p:spPr>
        <p:txBody>
          <a:bodyPr wrap="square">
            <a:spAutoFit/>
          </a:bodyPr>
          <a:lstStyle/>
          <a:p>
            <a:r>
              <a:rPr lang="en-IN" dirty="0">
                <a:solidFill>
                  <a:schemeClr val="bg1"/>
                </a:solidFill>
              </a:rPr>
              <a:t>import spacy</a:t>
            </a:r>
          </a:p>
          <a:p>
            <a:endParaRPr lang="en-IN" dirty="0">
              <a:solidFill>
                <a:schemeClr val="bg1"/>
              </a:solidFill>
            </a:endParaRPr>
          </a:p>
          <a:p>
            <a:r>
              <a:rPr lang="en-IN" dirty="0" err="1">
                <a:solidFill>
                  <a:schemeClr val="bg1"/>
                </a:solidFill>
              </a:rPr>
              <a:t>nlp</a:t>
            </a:r>
            <a:r>
              <a:rPr lang="en-IN" dirty="0">
                <a:solidFill>
                  <a:schemeClr val="bg1"/>
                </a:solidFill>
              </a:rPr>
              <a:t> = </a:t>
            </a:r>
            <a:r>
              <a:rPr lang="en-IN" dirty="0" err="1">
                <a:solidFill>
                  <a:schemeClr val="bg1"/>
                </a:solidFill>
              </a:rPr>
              <a:t>spacy.load</a:t>
            </a:r>
            <a:r>
              <a:rPr lang="en-IN" dirty="0">
                <a:solidFill>
                  <a:schemeClr val="bg1"/>
                </a:solidFill>
              </a:rPr>
              <a:t>("</a:t>
            </a:r>
            <a:r>
              <a:rPr lang="en-IN" dirty="0" err="1">
                <a:solidFill>
                  <a:schemeClr val="bg1"/>
                </a:solidFill>
              </a:rPr>
              <a:t>en_core_web_sm</a:t>
            </a:r>
            <a:r>
              <a:rPr lang="en-IN" dirty="0">
                <a:solidFill>
                  <a:schemeClr val="bg1"/>
                </a:solidFill>
              </a:rPr>
              <a:t>")</a:t>
            </a:r>
          </a:p>
          <a:p>
            <a:r>
              <a:rPr lang="en-IN" dirty="0">
                <a:solidFill>
                  <a:schemeClr val="bg1"/>
                </a:solidFill>
              </a:rPr>
              <a:t>doc = </a:t>
            </a:r>
            <a:r>
              <a:rPr lang="en-IN" dirty="0" err="1">
                <a:solidFill>
                  <a:schemeClr val="bg1"/>
                </a:solidFill>
              </a:rPr>
              <a:t>nlp</a:t>
            </a:r>
            <a:r>
              <a:rPr lang="en-IN" dirty="0">
                <a:solidFill>
                  <a:schemeClr val="bg1"/>
                </a:solidFill>
              </a:rPr>
              <a:t>("running runs ran")</a:t>
            </a:r>
          </a:p>
          <a:p>
            <a:endParaRPr lang="en-IN" dirty="0">
              <a:solidFill>
                <a:schemeClr val="bg1"/>
              </a:solidFill>
            </a:endParaRPr>
          </a:p>
          <a:p>
            <a:r>
              <a:rPr lang="en-IN" dirty="0">
                <a:solidFill>
                  <a:schemeClr val="bg1"/>
                </a:solidFill>
              </a:rPr>
              <a:t>lemmas = [</a:t>
            </a:r>
            <a:r>
              <a:rPr lang="en-IN" dirty="0" err="1">
                <a:solidFill>
                  <a:schemeClr val="bg1"/>
                </a:solidFill>
              </a:rPr>
              <a:t>token.lemma</a:t>
            </a:r>
            <a:r>
              <a:rPr lang="en-IN" dirty="0">
                <a:solidFill>
                  <a:schemeClr val="bg1"/>
                </a:solidFill>
              </a:rPr>
              <a:t>_ for token in doc]</a:t>
            </a:r>
          </a:p>
          <a:p>
            <a:r>
              <a:rPr lang="en-IN" dirty="0">
                <a:solidFill>
                  <a:schemeClr val="bg1"/>
                </a:solidFill>
              </a:rPr>
              <a:t>print("Lemmas:", lemmas)</a:t>
            </a:r>
          </a:p>
        </p:txBody>
      </p:sp>
      <p:sp>
        <p:nvSpPr>
          <p:cNvPr id="14" name="TextBox 13">
            <a:extLst>
              <a:ext uri="{FF2B5EF4-FFF2-40B4-BE49-F238E27FC236}">
                <a16:creationId xmlns:a16="http://schemas.microsoft.com/office/drawing/2014/main" id="{07D6BD14-79EA-43F6-BA2D-0A8B3B948585}"/>
              </a:ext>
            </a:extLst>
          </p:cNvPr>
          <p:cNvSpPr txBox="1"/>
          <p:nvPr/>
        </p:nvSpPr>
        <p:spPr>
          <a:xfrm>
            <a:off x="3948545" y="5560545"/>
            <a:ext cx="7315200" cy="1754326"/>
          </a:xfrm>
          <a:prstGeom prst="rect">
            <a:avLst/>
          </a:prstGeom>
          <a:noFill/>
        </p:spPr>
        <p:txBody>
          <a:bodyPr wrap="square">
            <a:spAutoFit/>
          </a:bodyPr>
          <a:lstStyle/>
          <a:p>
            <a:r>
              <a:rPr lang="en-IN" dirty="0">
                <a:solidFill>
                  <a:schemeClr val="bg1"/>
                </a:solidFill>
              </a:rPr>
              <a:t>from </a:t>
            </a:r>
            <a:r>
              <a:rPr lang="en-IN" dirty="0" err="1">
                <a:solidFill>
                  <a:schemeClr val="bg1"/>
                </a:solidFill>
              </a:rPr>
              <a:t>gensim.parsing.preprocessing</a:t>
            </a:r>
            <a:r>
              <a:rPr lang="en-IN" dirty="0">
                <a:solidFill>
                  <a:schemeClr val="bg1"/>
                </a:solidFill>
              </a:rPr>
              <a:t> import </a:t>
            </a:r>
            <a:r>
              <a:rPr lang="en-IN" dirty="0" err="1">
                <a:solidFill>
                  <a:schemeClr val="bg1"/>
                </a:solidFill>
              </a:rPr>
              <a:t>preprocess_string</a:t>
            </a:r>
            <a:endParaRPr lang="en-IN" dirty="0">
              <a:solidFill>
                <a:schemeClr val="bg1"/>
              </a:solidFill>
            </a:endParaRPr>
          </a:p>
          <a:p>
            <a:endParaRPr lang="en-IN" dirty="0">
              <a:solidFill>
                <a:schemeClr val="bg1"/>
              </a:solidFill>
            </a:endParaRPr>
          </a:p>
          <a:p>
            <a:r>
              <a:rPr lang="en-IN" dirty="0">
                <a:solidFill>
                  <a:schemeClr val="bg1"/>
                </a:solidFill>
              </a:rPr>
              <a:t>text = "running runs ran"</a:t>
            </a:r>
          </a:p>
          <a:p>
            <a:r>
              <a:rPr lang="en-IN" dirty="0">
                <a:solidFill>
                  <a:schemeClr val="bg1"/>
                </a:solidFill>
              </a:rPr>
              <a:t>tokens = </a:t>
            </a:r>
            <a:r>
              <a:rPr lang="en-IN" dirty="0" err="1">
                <a:solidFill>
                  <a:schemeClr val="bg1"/>
                </a:solidFill>
              </a:rPr>
              <a:t>preprocess_string</a:t>
            </a:r>
            <a:r>
              <a:rPr lang="en-IN" dirty="0">
                <a:solidFill>
                  <a:schemeClr val="bg1"/>
                </a:solidFill>
              </a:rPr>
              <a:t>(text)</a:t>
            </a:r>
          </a:p>
          <a:p>
            <a:endParaRPr lang="en-IN" dirty="0">
              <a:solidFill>
                <a:schemeClr val="bg1"/>
              </a:solidFill>
            </a:endParaRPr>
          </a:p>
          <a:p>
            <a:r>
              <a:rPr lang="en-IN" dirty="0">
                <a:solidFill>
                  <a:schemeClr val="bg1"/>
                </a:solidFill>
              </a:rPr>
              <a:t>print("</a:t>
            </a:r>
            <a:r>
              <a:rPr lang="en-IN" dirty="0" err="1">
                <a:solidFill>
                  <a:schemeClr val="bg1"/>
                </a:solidFill>
              </a:rPr>
              <a:t>Gensim</a:t>
            </a:r>
            <a:r>
              <a:rPr lang="en-IN" dirty="0">
                <a:solidFill>
                  <a:schemeClr val="bg1"/>
                </a:solidFill>
              </a:rPr>
              <a:t> </a:t>
            </a:r>
            <a:r>
              <a:rPr lang="en-IN" dirty="0" err="1">
                <a:solidFill>
                  <a:schemeClr val="bg1"/>
                </a:solidFill>
              </a:rPr>
              <a:t>Preprocess</a:t>
            </a:r>
            <a:r>
              <a:rPr lang="en-IN" dirty="0">
                <a:solidFill>
                  <a:schemeClr val="bg1"/>
                </a:solidFill>
              </a:rPr>
              <a:t> String:", tokens)</a:t>
            </a:r>
          </a:p>
        </p:txBody>
      </p:sp>
    </p:spTree>
    <p:extLst>
      <p:ext uri="{BB962C8B-B14F-4D97-AF65-F5344CB8AC3E}">
        <p14:creationId xmlns:p14="http://schemas.microsoft.com/office/powerpoint/2010/main" val="3143621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539230" y="1735747"/>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Lemmatization Packages</a:t>
            </a:r>
            <a:endParaRPr lang="en-US" sz="437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graphicFrame>
        <p:nvGraphicFramePr>
          <p:cNvPr id="7" name="Table 4">
            <a:extLst>
              <a:ext uri="{FF2B5EF4-FFF2-40B4-BE49-F238E27FC236}">
                <a16:creationId xmlns:a16="http://schemas.microsoft.com/office/drawing/2014/main" id="{48E3F78B-1A0D-4F23-BE25-53022E2799ED}"/>
              </a:ext>
            </a:extLst>
          </p:cNvPr>
          <p:cNvGraphicFramePr>
            <a:graphicFrameLocks/>
          </p:cNvGraphicFramePr>
          <p:nvPr>
            <p:extLst>
              <p:ext uri="{D42A27DB-BD31-4B8C-83A1-F6EECF244321}">
                <p14:modId xmlns:p14="http://schemas.microsoft.com/office/powerpoint/2010/main" val="3342246080"/>
              </p:ext>
            </p:extLst>
          </p:nvPr>
        </p:nvGraphicFramePr>
        <p:xfrm>
          <a:off x="1593272" y="2910182"/>
          <a:ext cx="11852563" cy="3282798"/>
        </p:xfrm>
        <a:graphic>
          <a:graphicData uri="http://schemas.openxmlformats.org/drawingml/2006/table">
            <a:tbl>
              <a:tblPr firstRow="1" bandRow="1">
                <a:tableStyleId>{5C22544A-7EE6-4342-B048-85BDC9FD1C3A}</a:tableStyleId>
              </a:tblPr>
              <a:tblGrid>
                <a:gridCol w="998919">
                  <a:extLst>
                    <a:ext uri="{9D8B030D-6E8A-4147-A177-3AD203B41FA5}">
                      <a16:colId xmlns:a16="http://schemas.microsoft.com/office/drawing/2014/main" val="1872233089"/>
                    </a:ext>
                  </a:extLst>
                </a:gridCol>
                <a:gridCol w="1700921">
                  <a:extLst>
                    <a:ext uri="{9D8B030D-6E8A-4147-A177-3AD203B41FA5}">
                      <a16:colId xmlns:a16="http://schemas.microsoft.com/office/drawing/2014/main" val="3453427203"/>
                    </a:ext>
                  </a:extLst>
                </a:gridCol>
                <a:gridCol w="2615169">
                  <a:extLst>
                    <a:ext uri="{9D8B030D-6E8A-4147-A177-3AD203B41FA5}">
                      <a16:colId xmlns:a16="http://schemas.microsoft.com/office/drawing/2014/main" val="2041148310"/>
                    </a:ext>
                  </a:extLst>
                </a:gridCol>
                <a:gridCol w="6537554">
                  <a:extLst>
                    <a:ext uri="{9D8B030D-6E8A-4147-A177-3AD203B41FA5}">
                      <a16:colId xmlns:a16="http://schemas.microsoft.com/office/drawing/2014/main" val="3211172482"/>
                    </a:ext>
                  </a:extLst>
                </a:gridCol>
              </a:tblGrid>
              <a:tr h="600612">
                <a:tc>
                  <a:txBody>
                    <a:bodyPr/>
                    <a:lstStyle/>
                    <a:p>
                      <a:r>
                        <a:rPr lang="en-IN" sz="2000" b="1"/>
                        <a:t>Library</a:t>
                      </a:r>
                      <a:endParaRPr lang="en-IN" sz="2000"/>
                    </a:p>
                  </a:txBody>
                  <a:tcPr anchor="ctr"/>
                </a:tc>
                <a:tc>
                  <a:txBody>
                    <a:bodyPr/>
                    <a:lstStyle/>
                    <a:p>
                      <a:r>
                        <a:rPr lang="en-IN" sz="2000" b="1"/>
                        <a:t>Package</a:t>
                      </a:r>
                      <a:endParaRPr lang="en-IN" sz="2000"/>
                    </a:p>
                  </a:txBody>
                  <a:tcPr anchor="ctr"/>
                </a:tc>
                <a:tc>
                  <a:txBody>
                    <a:bodyPr/>
                    <a:lstStyle/>
                    <a:p>
                      <a:r>
                        <a:rPr lang="en-IN" sz="2000" b="1"/>
                        <a:t>Tokenization Function</a:t>
                      </a:r>
                      <a:endParaRPr lang="en-IN" sz="2000"/>
                    </a:p>
                  </a:txBody>
                  <a:tcPr anchor="ctr"/>
                </a:tc>
                <a:tc>
                  <a:txBody>
                    <a:bodyPr/>
                    <a:lstStyle/>
                    <a:p>
                      <a:r>
                        <a:rPr lang="en-IN" sz="2000" b="1"/>
                        <a:t>Example</a:t>
                      </a:r>
                      <a:endParaRPr lang="en-IN" sz="2000"/>
                    </a:p>
                  </a:txBody>
                  <a:tcPr anchor="ctr"/>
                </a:tc>
                <a:extLst>
                  <a:ext uri="{0D108BD9-81ED-4DB2-BD59-A6C34878D82A}">
                    <a16:rowId xmlns:a16="http://schemas.microsoft.com/office/drawing/2014/main" val="961675893"/>
                  </a:ext>
                </a:extLst>
              </a:tr>
              <a:tr h="600612">
                <a:tc>
                  <a:txBody>
                    <a:bodyPr/>
                    <a:lstStyle/>
                    <a:p>
                      <a:r>
                        <a:rPr lang="en-IN" sz="2000" dirty="0"/>
                        <a:t>NLTK</a:t>
                      </a:r>
                    </a:p>
                  </a:txBody>
                  <a:tcPr anchor="ctr"/>
                </a:tc>
                <a:tc>
                  <a:txBody>
                    <a:bodyPr/>
                    <a:lstStyle/>
                    <a:p>
                      <a:r>
                        <a:rPr lang="en-IN" sz="2000"/>
                        <a:t>nltk.stem</a:t>
                      </a:r>
                    </a:p>
                  </a:txBody>
                  <a:tcPr anchor="ctr"/>
                </a:tc>
                <a:tc>
                  <a:txBody>
                    <a:bodyPr/>
                    <a:lstStyle/>
                    <a:p>
                      <a:r>
                        <a:rPr lang="en-IN" sz="2000"/>
                        <a:t>WordNetLemmatizer</a:t>
                      </a:r>
                    </a:p>
                  </a:txBody>
                  <a:tcPr anchor="ctr"/>
                </a:tc>
                <a:tc>
                  <a:txBody>
                    <a:bodyPr/>
                    <a:lstStyle/>
                    <a:p>
                      <a:r>
                        <a:rPr lang="en-IN" sz="2000" dirty="0" err="1"/>
                        <a:t>WordNetLemmatizer</a:t>
                      </a:r>
                      <a:r>
                        <a:rPr lang="en-IN" sz="2000" dirty="0"/>
                        <a:t>().lemmatize("running", </a:t>
                      </a:r>
                      <a:r>
                        <a:rPr lang="en-IN" sz="2000" dirty="0" err="1"/>
                        <a:t>pos</a:t>
                      </a:r>
                      <a:r>
                        <a:rPr lang="en-IN" sz="2000" dirty="0"/>
                        <a:t>='v')</a:t>
                      </a:r>
                    </a:p>
                  </a:txBody>
                  <a:tcPr anchor="ctr"/>
                </a:tc>
                <a:extLst>
                  <a:ext uri="{0D108BD9-81ED-4DB2-BD59-A6C34878D82A}">
                    <a16:rowId xmlns:a16="http://schemas.microsoft.com/office/drawing/2014/main" val="3863264721"/>
                  </a:ext>
                </a:extLst>
              </a:tr>
              <a:tr h="1480962">
                <a:tc>
                  <a:txBody>
                    <a:bodyPr/>
                    <a:lstStyle/>
                    <a:p>
                      <a:r>
                        <a:rPr lang="en-IN" sz="2000" dirty="0" err="1"/>
                        <a:t>SpaCy</a:t>
                      </a:r>
                      <a:endParaRPr lang="en-IN" sz="2000" dirty="0"/>
                    </a:p>
                  </a:txBody>
                  <a:tcPr anchor="ctr"/>
                </a:tc>
                <a:tc>
                  <a:txBody>
                    <a:bodyPr/>
                    <a:lstStyle/>
                    <a:p>
                      <a:r>
                        <a:rPr lang="en-IN" sz="2000"/>
                        <a:t>spacy</a:t>
                      </a:r>
                    </a:p>
                  </a:txBody>
                  <a:tcPr anchor="ctr"/>
                </a:tc>
                <a:tc>
                  <a:txBody>
                    <a:bodyPr/>
                    <a:lstStyle/>
                    <a:p>
                      <a:r>
                        <a:rPr lang="en-IN" sz="2000"/>
                        <a:t>nlp, token.lemma_</a:t>
                      </a:r>
                    </a:p>
                  </a:txBody>
                  <a:tcPr anchor="ctr"/>
                </a:tc>
                <a:tc>
                  <a:txBody>
                    <a:bodyPr/>
                    <a:lstStyle/>
                    <a:p>
                      <a:r>
                        <a:rPr lang="en-US" sz="2000" dirty="0" err="1"/>
                        <a:t>nlp</a:t>
                      </a:r>
                      <a:r>
                        <a:rPr lang="en-US" sz="2000" dirty="0"/>
                        <a:t> = </a:t>
                      </a:r>
                      <a:r>
                        <a:rPr lang="en-US" sz="2000" dirty="0" err="1"/>
                        <a:t>spacy.load</a:t>
                      </a:r>
                      <a:r>
                        <a:rPr lang="en-US" sz="2000" dirty="0"/>
                        <a:t>("</a:t>
                      </a:r>
                      <a:r>
                        <a:rPr lang="en-US" sz="2000" dirty="0" err="1"/>
                        <a:t>en_core_web_sm</a:t>
                      </a:r>
                      <a:r>
                        <a:rPr lang="en-US" sz="2000" dirty="0"/>
                        <a:t>")</a:t>
                      </a:r>
                    </a:p>
                    <a:p>
                      <a:r>
                        <a:rPr lang="en-US" sz="2000" dirty="0"/>
                        <a:t>doc = </a:t>
                      </a:r>
                      <a:r>
                        <a:rPr lang="en-US" sz="2000" dirty="0" err="1"/>
                        <a:t>nlp</a:t>
                      </a:r>
                      <a:r>
                        <a:rPr lang="en-US" sz="2000" dirty="0"/>
                        <a:t>("running")</a:t>
                      </a:r>
                    </a:p>
                    <a:p>
                      <a:r>
                        <a:rPr lang="en-US" sz="2000" dirty="0"/>
                        <a:t>[</a:t>
                      </a:r>
                      <a:r>
                        <a:rPr lang="en-US" sz="2000" dirty="0" err="1"/>
                        <a:t>token.lemma</a:t>
                      </a:r>
                      <a:r>
                        <a:rPr lang="en-US" sz="2000" dirty="0"/>
                        <a:t>_ for token in doc]</a:t>
                      </a:r>
                    </a:p>
                  </a:txBody>
                  <a:tcPr anchor="ctr"/>
                </a:tc>
                <a:extLst>
                  <a:ext uri="{0D108BD9-81ED-4DB2-BD59-A6C34878D82A}">
                    <a16:rowId xmlns:a16="http://schemas.microsoft.com/office/drawing/2014/main" val="806454795"/>
                  </a:ext>
                </a:extLst>
              </a:tr>
              <a:tr h="600612">
                <a:tc>
                  <a:txBody>
                    <a:bodyPr/>
                    <a:lstStyle/>
                    <a:p>
                      <a:r>
                        <a:rPr lang="en-IN" sz="2000" dirty="0" err="1"/>
                        <a:t>Gensim</a:t>
                      </a:r>
                      <a:endParaRPr lang="en-IN" sz="2000" dirty="0"/>
                    </a:p>
                  </a:txBody>
                  <a:tcPr anchor="ctr"/>
                </a:tc>
                <a:tc>
                  <a:txBody>
                    <a:bodyPr/>
                    <a:lstStyle/>
                    <a:p>
                      <a:r>
                        <a:rPr lang="en-IN" sz="2000" dirty="0" err="1"/>
                        <a:t>gensim.utils</a:t>
                      </a:r>
                      <a:endParaRPr lang="en-IN" sz="2000" dirty="0"/>
                    </a:p>
                  </a:txBody>
                  <a:tcPr anchor="ctr"/>
                </a:tc>
                <a:tc>
                  <a:txBody>
                    <a:bodyPr/>
                    <a:lstStyle/>
                    <a:p>
                      <a:r>
                        <a:rPr lang="en-IN" sz="2000"/>
                        <a:t>lemmatize</a:t>
                      </a:r>
                    </a:p>
                  </a:txBody>
                  <a:tcPr anchor="ctr"/>
                </a:tc>
                <a:tc>
                  <a:txBody>
                    <a:bodyPr/>
                    <a:lstStyle/>
                    <a:p>
                      <a:r>
                        <a:rPr lang="en-IN" sz="2000" dirty="0" err="1"/>
                        <a:t>gensim.utils.lemmatize</a:t>
                      </a:r>
                      <a:r>
                        <a:rPr lang="en-IN" sz="2000" dirty="0"/>
                        <a:t>("running")</a:t>
                      </a:r>
                    </a:p>
                  </a:txBody>
                  <a:tcPr anchor="ctr"/>
                </a:tc>
                <a:extLst>
                  <a:ext uri="{0D108BD9-81ED-4DB2-BD59-A6C34878D82A}">
                    <a16:rowId xmlns:a16="http://schemas.microsoft.com/office/drawing/2014/main" val="3301403648"/>
                  </a:ext>
                </a:extLst>
              </a:tr>
            </a:tbl>
          </a:graphicData>
        </a:graphic>
      </p:graphicFrame>
    </p:spTree>
    <p:extLst>
      <p:ext uri="{BB962C8B-B14F-4D97-AF65-F5344CB8AC3E}">
        <p14:creationId xmlns:p14="http://schemas.microsoft.com/office/powerpoint/2010/main" val="2038667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426027" y="644701"/>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Lemmatization Examples</a:t>
            </a:r>
            <a:endParaRPr lang="en-US" sz="437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0" name="TextBox 9">
            <a:extLst>
              <a:ext uri="{FF2B5EF4-FFF2-40B4-BE49-F238E27FC236}">
                <a16:creationId xmlns:a16="http://schemas.microsoft.com/office/drawing/2014/main" id="{0DF4FCC1-7580-4105-A6C9-8AFBA0B45AFE}"/>
              </a:ext>
            </a:extLst>
          </p:cNvPr>
          <p:cNvSpPr txBox="1"/>
          <p:nvPr/>
        </p:nvSpPr>
        <p:spPr>
          <a:xfrm>
            <a:off x="426027" y="1793439"/>
            <a:ext cx="7315200" cy="1754326"/>
          </a:xfrm>
          <a:prstGeom prst="rect">
            <a:avLst/>
          </a:prstGeom>
          <a:noFill/>
        </p:spPr>
        <p:txBody>
          <a:bodyPr wrap="square">
            <a:spAutoFit/>
          </a:bodyPr>
          <a:lstStyle/>
          <a:p>
            <a:r>
              <a:rPr lang="en-US" dirty="0">
                <a:solidFill>
                  <a:schemeClr val="bg1"/>
                </a:solidFill>
              </a:rPr>
              <a:t>from </a:t>
            </a:r>
            <a:r>
              <a:rPr lang="en-US" dirty="0" err="1">
                <a:solidFill>
                  <a:schemeClr val="bg1"/>
                </a:solidFill>
              </a:rPr>
              <a:t>nltk.stem</a:t>
            </a:r>
            <a:r>
              <a:rPr lang="en-US" dirty="0">
                <a:solidFill>
                  <a:schemeClr val="bg1"/>
                </a:solidFill>
              </a:rPr>
              <a:t> import </a:t>
            </a:r>
            <a:r>
              <a:rPr lang="en-US" dirty="0" err="1">
                <a:solidFill>
                  <a:schemeClr val="bg1"/>
                </a:solidFill>
              </a:rPr>
              <a:t>WordNetLemmatizer</a:t>
            </a:r>
            <a:endParaRPr lang="en-US" dirty="0">
              <a:solidFill>
                <a:schemeClr val="bg1"/>
              </a:solidFill>
            </a:endParaRPr>
          </a:p>
          <a:p>
            <a:r>
              <a:rPr lang="en-US" dirty="0">
                <a:solidFill>
                  <a:schemeClr val="bg1"/>
                </a:solidFill>
              </a:rPr>
              <a:t>from </a:t>
            </a:r>
            <a:r>
              <a:rPr lang="en-US" dirty="0" err="1">
                <a:solidFill>
                  <a:schemeClr val="bg1"/>
                </a:solidFill>
              </a:rPr>
              <a:t>nltk.corpus</a:t>
            </a:r>
            <a:r>
              <a:rPr lang="en-US" dirty="0">
                <a:solidFill>
                  <a:schemeClr val="bg1"/>
                </a:solidFill>
              </a:rPr>
              <a:t> import wordnet</a:t>
            </a:r>
          </a:p>
          <a:p>
            <a:endParaRPr lang="en-US" dirty="0">
              <a:solidFill>
                <a:schemeClr val="bg1"/>
              </a:solidFill>
            </a:endParaRPr>
          </a:p>
          <a:p>
            <a:r>
              <a:rPr lang="en-US" dirty="0" err="1">
                <a:solidFill>
                  <a:schemeClr val="bg1"/>
                </a:solidFill>
              </a:rPr>
              <a:t>lemmatizer</a:t>
            </a:r>
            <a:r>
              <a:rPr lang="en-US" dirty="0">
                <a:solidFill>
                  <a:schemeClr val="bg1"/>
                </a:solidFill>
              </a:rPr>
              <a:t> = </a:t>
            </a:r>
            <a:r>
              <a:rPr lang="en-US" dirty="0" err="1">
                <a:solidFill>
                  <a:schemeClr val="bg1"/>
                </a:solidFill>
              </a:rPr>
              <a:t>WordNetLemmatizer</a:t>
            </a:r>
            <a:r>
              <a:rPr lang="en-US" dirty="0">
                <a:solidFill>
                  <a:schemeClr val="bg1"/>
                </a:solidFill>
              </a:rPr>
              <a:t>()</a:t>
            </a:r>
          </a:p>
          <a:p>
            <a:r>
              <a:rPr lang="en-US" dirty="0">
                <a:solidFill>
                  <a:schemeClr val="bg1"/>
                </a:solidFill>
              </a:rPr>
              <a:t>print(</a:t>
            </a:r>
            <a:r>
              <a:rPr lang="en-US" dirty="0" err="1">
                <a:solidFill>
                  <a:schemeClr val="bg1"/>
                </a:solidFill>
              </a:rPr>
              <a:t>lemmatizer.lemmatize</a:t>
            </a:r>
            <a:r>
              <a:rPr lang="en-US" dirty="0">
                <a:solidFill>
                  <a:schemeClr val="bg1"/>
                </a:solidFill>
              </a:rPr>
              <a:t>("running", pos=</a:t>
            </a:r>
            <a:r>
              <a:rPr lang="en-US" dirty="0" err="1">
                <a:solidFill>
                  <a:schemeClr val="bg1"/>
                </a:solidFill>
              </a:rPr>
              <a:t>wordnet.VERB</a:t>
            </a:r>
            <a:r>
              <a:rPr lang="en-US" dirty="0">
                <a:solidFill>
                  <a:schemeClr val="bg1"/>
                </a:solidFill>
              </a:rPr>
              <a:t>))  # Output: 'run'</a:t>
            </a:r>
          </a:p>
          <a:p>
            <a:r>
              <a:rPr lang="en-US" dirty="0">
                <a:solidFill>
                  <a:schemeClr val="bg1"/>
                </a:solidFill>
              </a:rPr>
              <a:t>print(</a:t>
            </a:r>
            <a:r>
              <a:rPr lang="en-US" dirty="0" err="1">
                <a:solidFill>
                  <a:schemeClr val="bg1"/>
                </a:solidFill>
              </a:rPr>
              <a:t>lemmatizer.lemmatize</a:t>
            </a:r>
            <a:r>
              <a:rPr lang="en-US" dirty="0">
                <a:solidFill>
                  <a:schemeClr val="bg1"/>
                </a:solidFill>
              </a:rPr>
              <a:t>("better", pos=</a:t>
            </a:r>
            <a:r>
              <a:rPr lang="en-US" dirty="0" err="1">
                <a:solidFill>
                  <a:schemeClr val="bg1"/>
                </a:solidFill>
              </a:rPr>
              <a:t>wordnet.ADJ</a:t>
            </a:r>
            <a:r>
              <a:rPr lang="en-US" dirty="0">
                <a:solidFill>
                  <a:schemeClr val="bg1"/>
                </a:solidFill>
              </a:rPr>
              <a:t>))    # Output: 'good'</a:t>
            </a:r>
          </a:p>
        </p:txBody>
      </p:sp>
      <p:sp>
        <p:nvSpPr>
          <p:cNvPr id="12" name="TextBox 11">
            <a:extLst>
              <a:ext uri="{FF2B5EF4-FFF2-40B4-BE49-F238E27FC236}">
                <a16:creationId xmlns:a16="http://schemas.microsoft.com/office/drawing/2014/main" id="{DCA7FB6D-1AE9-450A-B32F-396BC635E9AF}"/>
              </a:ext>
            </a:extLst>
          </p:cNvPr>
          <p:cNvSpPr txBox="1"/>
          <p:nvPr/>
        </p:nvSpPr>
        <p:spPr>
          <a:xfrm>
            <a:off x="8063345" y="3491655"/>
            <a:ext cx="6141028" cy="1754326"/>
          </a:xfrm>
          <a:prstGeom prst="rect">
            <a:avLst/>
          </a:prstGeom>
          <a:noFill/>
        </p:spPr>
        <p:txBody>
          <a:bodyPr wrap="square">
            <a:spAutoFit/>
          </a:bodyPr>
          <a:lstStyle/>
          <a:p>
            <a:r>
              <a:rPr lang="en-US" dirty="0">
                <a:solidFill>
                  <a:schemeClr val="bg1"/>
                </a:solidFill>
              </a:rPr>
              <a:t>import spacy</a:t>
            </a:r>
          </a:p>
          <a:p>
            <a:endParaRPr lang="en-US" dirty="0">
              <a:solidFill>
                <a:schemeClr val="bg1"/>
              </a:solidFill>
            </a:endParaRPr>
          </a:p>
          <a:p>
            <a:r>
              <a:rPr lang="en-US" dirty="0" err="1">
                <a:solidFill>
                  <a:schemeClr val="bg1"/>
                </a:solidFill>
              </a:rPr>
              <a:t>nlp</a:t>
            </a:r>
            <a:r>
              <a:rPr lang="en-US" dirty="0">
                <a:solidFill>
                  <a:schemeClr val="bg1"/>
                </a:solidFill>
              </a:rPr>
              <a:t> = </a:t>
            </a:r>
            <a:r>
              <a:rPr lang="en-US" dirty="0" err="1">
                <a:solidFill>
                  <a:schemeClr val="bg1"/>
                </a:solidFill>
              </a:rPr>
              <a:t>spacy.load</a:t>
            </a:r>
            <a:r>
              <a:rPr lang="en-US" dirty="0">
                <a:solidFill>
                  <a:schemeClr val="bg1"/>
                </a:solidFill>
              </a:rPr>
              <a:t>("</a:t>
            </a:r>
            <a:r>
              <a:rPr lang="en-US" dirty="0" err="1">
                <a:solidFill>
                  <a:schemeClr val="bg1"/>
                </a:solidFill>
              </a:rPr>
              <a:t>en_core_web_sm</a:t>
            </a:r>
            <a:r>
              <a:rPr lang="en-US" dirty="0">
                <a:solidFill>
                  <a:schemeClr val="bg1"/>
                </a:solidFill>
              </a:rPr>
              <a:t>")</a:t>
            </a:r>
          </a:p>
          <a:p>
            <a:r>
              <a:rPr lang="en-US" dirty="0">
                <a:solidFill>
                  <a:schemeClr val="bg1"/>
                </a:solidFill>
              </a:rPr>
              <a:t>doc = </a:t>
            </a:r>
            <a:r>
              <a:rPr lang="en-US" dirty="0" err="1">
                <a:solidFill>
                  <a:schemeClr val="bg1"/>
                </a:solidFill>
              </a:rPr>
              <a:t>nlp</a:t>
            </a:r>
            <a:r>
              <a:rPr lang="en-US" dirty="0">
                <a:solidFill>
                  <a:schemeClr val="bg1"/>
                </a:solidFill>
              </a:rPr>
              <a:t>("running runs ran better")</a:t>
            </a:r>
          </a:p>
          <a:p>
            <a:r>
              <a:rPr lang="en-US" dirty="0">
                <a:solidFill>
                  <a:schemeClr val="bg1"/>
                </a:solidFill>
              </a:rPr>
              <a:t>lemmas = [</a:t>
            </a:r>
            <a:r>
              <a:rPr lang="en-US" dirty="0" err="1">
                <a:solidFill>
                  <a:schemeClr val="bg1"/>
                </a:solidFill>
              </a:rPr>
              <a:t>token.lemma</a:t>
            </a:r>
            <a:r>
              <a:rPr lang="en-US" dirty="0">
                <a:solidFill>
                  <a:schemeClr val="bg1"/>
                </a:solidFill>
              </a:rPr>
              <a:t>_ for token in doc]</a:t>
            </a:r>
          </a:p>
          <a:p>
            <a:r>
              <a:rPr lang="en-US" dirty="0">
                <a:solidFill>
                  <a:schemeClr val="bg1"/>
                </a:solidFill>
              </a:rPr>
              <a:t>print("Lemmas:", lemmas)  # Output: ['run', 'run', 'run', 'well']</a:t>
            </a:r>
          </a:p>
        </p:txBody>
      </p:sp>
      <p:sp>
        <p:nvSpPr>
          <p:cNvPr id="14" name="TextBox 13">
            <a:extLst>
              <a:ext uri="{FF2B5EF4-FFF2-40B4-BE49-F238E27FC236}">
                <a16:creationId xmlns:a16="http://schemas.microsoft.com/office/drawing/2014/main" id="{07D6BD14-79EA-43F6-BA2D-0A8B3B948585}"/>
              </a:ext>
            </a:extLst>
          </p:cNvPr>
          <p:cNvSpPr txBox="1"/>
          <p:nvPr/>
        </p:nvSpPr>
        <p:spPr>
          <a:xfrm>
            <a:off x="3948544" y="5560545"/>
            <a:ext cx="9954491" cy="1477328"/>
          </a:xfrm>
          <a:prstGeom prst="rect">
            <a:avLst/>
          </a:prstGeom>
          <a:noFill/>
        </p:spPr>
        <p:txBody>
          <a:bodyPr wrap="square">
            <a:spAutoFit/>
          </a:bodyPr>
          <a:lstStyle/>
          <a:p>
            <a:r>
              <a:rPr lang="en-IN" dirty="0">
                <a:solidFill>
                  <a:schemeClr val="bg1"/>
                </a:solidFill>
              </a:rPr>
              <a:t>from </a:t>
            </a:r>
            <a:r>
              <a:rPr lang="en-IN" dirty="0" err="1">
                <a:solidFill>
                  <a:schemeClr val="bg1"/>
                </a:solidFill>
              </a:rPr>
              <a:t>gensim.utils</a:t>
            </a:r>
            <a:r>
              <a:rPr lang="en-IN" dirty="0">
                <a:solidFill>
                  <a:schemeClr val="bg1"/>
                </a:solidFill>
              </a:rPr>
              <a:t> import lemmatize</a:t>
            </a:r>
          </a:p>
          <a:p>
            <a:endParaRPr lang="en-IN" dirty="0">
              <a:solidFill>
                <a:schemeClr val="bg1"/>
              </a:solidFill>
            </a:endParaRPr>
          </a:p>
          <a:p>
            <a:r>
              <a:rPr lang="en-IN" dirty="0">
                <a:solidFill>
                  <a:schemeClr val="bg1"/>
                </a:solidFill>
              </a:rPr>
              <a:t>text = "running runs ran better"</a:t>
            </a:r>
          </a:p>
          <a:p>
            <a:r>
              <a:rPr lang="en-IN" dirty="0" err="1">
                <a:solidFill>
                  <a:schemeClr val="bg1"/>
                </a:solidFill>
              </a:rPr>
              <a:t>lemmatized_tokens</a:t>
            </a:r>
            <a:r>
              <a:rPr lang="en-IN" dirty="0">
                <a:solidFill>
                  <a:schemeClr val="bg1"/>
                </a:solidFill>
              </a:rPr>
              <a:t> = lemmatize(text)</a:t>
            </a:r>
          </a:p>
          <a:p>
            <a:r>
              <a:rPr lang="en-IN" dirty="0">
                <a:solidFill>
                  <a:schemeClr val="bg1"/>
                </a:solidFill>
              </a:rPr>
              <a:t>print("Lemmatized Tokens:", </a:t>
            </a:r>
            <a:r>
              <a:rPr lang="en-IN" dirty="0" err="1">
                <a:solidFill>
                  <a:schemeClr val="bg1"/>
                </a:solidFill>
              </a:rPr>
              <a:t>lemmatized_tokens</a:t>
            </a:r>
            <a:r>
              <a:rPr lang="en-IN" dirty="0">
                <a:solidFill>
                  <a:schemeClr val="bg1"/>
                </a:solidFill>
              </a:rPr>
              <a:t>)  # Output: ['run/v', 'run/v', 'run/v', 'better/r']</a:t>
            </a:r>
          </a:p>
        </p:txBody>
      </p:sp>
    </p:spTree>
    <p:extLst>
      <p:ext uri="{BB962C8B-B14F-4D97-AF65-F5344CB8AC3E}">
        <p14:creationId xmlns:p14="http://schemas.microsoft.com/office/powerpoint/2010/main" val="1057033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539230" y="1735747"/>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Stop Word Removal Packages</a:t>
            </a:r>
            <a:endParaRPr lang="en-US" sz="437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graphicFrame>
        <p:nvGraphicFramePr>
          <p:cNvPr id="7" name="Table 4">
            <a:extLst>
              <a:ext uri="{FF2B5EF4-FFF2-40B4-BE49-F238E27FC236}">
                <a16:creationId xmlns:a16="http://schemas.microsoft.com/office/drawing/2014/main" id="{48E3F78B-1A0D-4F23-BE25-53022E2799ED}"/>
              </a:ext>
            </a:extLst>
          </p:cNvPr>
          <p:cNvGraphicFramePr>
            <a:graphicFrameLocks/>
          </p:cNvGraphicFramePr>
          <p:nvPr>
            <p:extLst>
              <p:ext uri="{D42A27DB-BD31-4B8C-83A1-F6EECF244321}">
                <p14:modId xmlns:p14="http://schemas.microsoft.com/office/powerpoint/2010/main" val="141108180"/>
              </p:ext>
            </p:extLst>
          </p:nvPr>
        </p:nvGraphicFramePr>
        <p:xfrm>
          <a:off x="1617518" y="2879011"/>
          <a:ext cx="11443855" cy="2565400"/>
        </p:xfrm>
        <a:graphic>
          <a:graphicData uri="http://schemas.openxmlformats.org/drawingml/2006/table">
            <a:tbl>
              <a:tblPr firstRow="1" bandRow="1">
                <a:tableStyleId>{5C22544A-7EE6-4342-B048-85BDC9FD1C3A}</a:tableStyleId>
              </a:tblPr>
              <a:tblGrid>
                <a:gridCol w="964474">
                  <a:extLst>
                    <a:ext uri="{9D8B030D-6E8A-4147-A177-3AD203B41FA5}">
                      <a16:colId xmlns:a16="http://schemas.microsoft.com/office/drawing/2014/main" val="1872233089"/>
                    </a:ext>
                  </a:extLst>
                </a:gridCol>
                <a:gridCol w="2002972">
                  <a:extLst>
                    <a:ext uri="{9D8B030D-6E8A-4147-A177-3AD203B41FA5}">
                      <a16:colId xmlns:a16="http://schemas.microsoft.com/office/drawing/2014/main" val="3453427203"/>
                    </a:ext>
                  </a:extLst>
                </a:gridCol>
                <a:gridCol w="2626327">
                  <a:extLst>
                    <a:ext uri="{9D8B030D-6E8A-4147-A177-3AD203B41FA5}">
                      <a16:colId xmlns:a16="http://schemas.microsoft.com/office/drawing/2014/main" val="2041148310"/>
                    </a:ext>
                  </a:extLst>
                </a:gridCol>
                <a:gridCol w="5850082">
                  <a:extLst>
                    <a:ext uri="{9D8B030D-6E8A-4147-A177-3AD203B41FA5}">
                      <a16:colId xmlns:a16="http://schemas.microsoft.com/office/drawing/2014/main" val="3211172482"/>
                    </a:ext>
                  </a:extLst>
                </a:gridCol>
              </a:tblGrid>
              <a:tr h="370840">
                <a:tc>
                  <a:txBody>
                    <a:bodyPr/>
                    <a:lstStyle/>
                    <a:p>
                      <a:r>
                        <a:rPr lang="en-IN" b="1"/>
                        <a:t>Library</a:t>
                      </a:r>
                      <a:endParaRPr lang="en-IN"/>
                    </a:p>
                  </a:txBody>
                  <a:tcPr anchor="ctr"/>
                </a:tc>
                <a:tc>
                  <a:txBody>
                    <a:bodyPr/>
                    <a:lstStyle/>
                    <a:p>
                      <a:r>
                        <a:rPr lang="en-IN" b="1"/>
                        <a:t>Package</a:t>
                      </a:r>
                      <a:endParaRPr lang="en-IN"/>
                    </a:p>
                  </a:txBody>
                  <a:tcPr anchor="ctr"/>
                </a:tc>
                <a:tc>
                  <a:txBody>
                    <a:bodyPr/>
                    <a:lstStyle/>
                    <a:p>
                      <a:r>
                        <a:rPr lang="en-IN" b="1"/>
                        <a:t>Tokenization Function</a:t>
                      </a:r>
                      <a:endParaRPr lang="en-IN"/>
                    </a:p>
                  </a:txBody>
                  <a:tcPr anchor="ctr"/>
                </a:tc>
                <a:tc>
                  <a:txBody>
                    <a:bodyPr/>
                    <a:lstStyle/>
                    <a:p>
                      <a:r>
                        <a:rPr lang="en-IN" b="1"/>
                        <a:t>Example</a:t>
                      </a:r>
                      <a:endParaRPr lang="en-IN"/>
                    </a:p>
                  </a:txBody>
                  <a:tcPr anchor="ctr"/>
                </a:tc>
                <a:extLst>
                  <a:ext uri="{0D108BD9-81ED-4DB2-BD59-A6C34878D82A}">
                    <a16:rowId xmlns:a16="http://schemas.microsoft.com/office/drawing/2014/main" val="961675893"/>
                  </a:ext>
                </a:extLst>
              </a:tr>
              <a:tr h="370840">
                <a:tc>
                  <a:txBody>
                    <a:bodyPr/>
                    <a:lstStyle/>
                    <a:p>
                      <a:r>
                        <a:rPr lang="en-IN" dirty="0"/>
                        <a:t>NLTK</a:t>
                      </a:r>
                    </a:p>
                  </a:txBody>
                  <a:tcPr anchor="ctr"/>
                </a:tc>
                <a:tc>
                  <a:txBody>
                    <a:bodyPr/>
                    <a:lstStyle/>
                    <a:p>
                      <a:r>
                        <a:rPr lang="en-IN"/>
                        <a:t>nltk.corpus</a:t>
                      </a:r>
                    </a:p>
                  </a:txBody>
                  <a:tcPr anchor="ctr"/>
                </a:tc>
                <a:tc>
                  <a:txBody>
                    <a:bodyPr/>
                    <a:lstStyle/>
                    <a:p>
                      <a:r>
                        <a:rPr lang="en-IN"/>
                        <a:t>stopwords.words</a:t>
                      </a:r>
                    </a:p>
                  </a:txBody>
                  <a:tcPr anchor="ctr"/>
                </a:tc>
                <a:tc>
                  <a:txBody>
                    <a:bodyPr/>
                    <a:lstStyle/>
                    <a:p>
                      <a:r>
                        <a:rPr lang="en-IN" dirty="0"/>
                        <a:t>from </a:t>
                      </a:r>
                      <a:r>
                        <a:rPr lang="en-IN" dirty="0" err="1"/>
                        <a:t>nltk.corpus</a:t>
                      </a:r>
                      <a:r>
                        <a:rPr lang="en-IN" dirty="0"/>
                        <a:t> import </a:t>
                      </a:r>
                      <a:r>
                        <a:rPr lang="en-IN" dirty="0" err="1"/>
                        <a:t>stopwords</a:t>
                      </a:r>
                      <a:endParaRPr lang="en-IN" dirty="0"/>
                    </a:p>
                    <a:p>
                      <a:r>
                        <a:rPr lang="en-IN" dirty="0" err="1"/>
                        <a:t>stopwords.words</a:t>
                      </a:r>
                      <a:r>
                        <a:rPr lang="en-IN" dirty="0"/>
                        <a:t>('</a:t>
                      </a:r>
                      <a:r>
                        <a:rPr lang="en-IN" dirty="0" err="1"/>
                        <a:t>english</a:t>
                      </a:r>
                      <a:r>
                        <a:rPr lang="en-IN" dirty="0"/>
                        <a:t>')</a:t>
                      </a:r>
                    </a:p>
                  </a:txBody>
                  <a:tcPr anchor="ctr"/>
                </a:tc>
                <a:extLst>
                  <a:ext uri="{0D108BD9-81ED-4DB2-BD59-A6C34878D82A}">
                    <a16:rowId xmlns:a16="http://schemas.microsoft.com/office/drawing/2014/main" val="3863264721"/>
                  </a:ext>
                </a:extLst>
              </a:tr>
              <a:tr h="370840">
                <a:tc>
                  <a:txBody>
                    <a:bodyPr/>
                    <a:lstStyle/>
                    <a:p>
                      <a:r>
                        <a:rPr lang="en-IN" dirty="0" err="1"/>
                        <a:t>SpaCy</a:t>
                      </a:r>
                      <a:endParaRPr lang="en-IN" dirty="0"/>
                    </a:p>
                  </a:txBody>
                  <a:tcPr anchor="ctr"/>
                </a:tc>
                <a:tc>
                  <a:txBody>
                    <a:bodyPr/>
                    <a:lstStyle/>
                    <a:p>
                      <a:r>
                        <a:rPr lang="en-IN"/>
                        <a:t>spacy</a:t>
                      </a:r>
                    </a:p>
                  </a:txBody>
                  <a:tcPr anchor="ctr"/>
                </a:tc>
                <a:tc>
                  <a:txBody>
                    <a:bodyPr/>
                    <a:lstStyle/>
                    <a:p>
                      <a:r>
                        <a:rPr lang="en-IN"/>
                        <a:t>nlp.Defaults.stop_words</a:t>
                      </a:r>
                    </a:p>
                  </a:txBody>
                  <a:tcPr anchor="ctr"/>
                </a:tc>
                <a:tc>
                  <a:txBody>
                    <a:bodyPr/>
                    <a:lstStyle/>
                    <a:p>
                      <a:r>
                        <a:rPr lang="en-IN" dirty="0"/>
                        <a:t>import spacy</a:t>
                      </a:r>
                    </a:p>
                    <a:p>
                      <a:r>
                        <a:rPr lang="en-IN" dirty="0" err="1"/>
                        <a:t>nlp</a:t>
                      </a:r>
                      <a:r>
                        <a:rPr lang="en-IN" dirty="0"/>
                        <a:t> = </a:t>
                      </a:r>
                      <a:r>
                        <a:rPr lang="en-IN" dirty="0" err="1"/>
                        <a:t>spacy.load</a:t>
                      </a:r>
                      <a:r>
                        <a:rPr lang="en-IN" dirty="0"/>
                        <a:t>("</a:t>
                      </a:r>
                      <a:r>
                        <a:rPr lang="en-IN" dirty="0" err="1"/>
                        <a:t>en_core_web_sm</a:t>
                      </a:r>
                      <a:r>
                        <a:rPr lang="en-IN" dirty="0"/>
                        <a:t>")</a:t>
                      </a:r>
                    </a:p>
                    <a:p>
                      <a:r>
                        <a:rPr lang="en-IN" dirty="0" err="1"/>
                        <a:t>nlp.Defaults.stop_words</a:t>
                      </a:r>
                      <a:endParaRPr lang="en-IN" dirty="0"/>
                    </a:p>
                  </a:txBody>
                  <a:tcPr anchor="ctr"/>
                </a:tc>
                <a:extLst>
                  <a:ext uri="{0D108BD9-81ED-4DB2-BD59-A6C34878D82A}">
                    <a16:rowId xmlns:a16="http://schemas.microsoft.com/office/drawing/2014/main" val="806454795"/>
                  </a:ext>
                </a:extLst>
              </a:tr>
              <a:tr h="370840">
                <a:tc>
                  <a:txBody>
                    <a:bodyPr/>
                    <a:lstStyle/>
                    <a:p>
                      <a:r>
                        <a:rPr lang="en-IN" dirty="0" err="1"/>
                        <a:t>Gensim</a:t>
                      </a:r>
                      <a:endParaRPr lang="en-IN" dirty="0"/>
                    </a:p>
                  </a:txBody>
                  <a:tcPr anchor="ctr"/>
                </a:tc>
                <a:tc>
                  <a:txBody>
                    <a:bodyPr/>
                    <a:lstStyle/>
                    <a:p>
                      <a:r>
                        <a:rPr lang="en-IN"/>
                        <a:t>gensim.parsing.preprocessing</a:t>
                      </a:r>
                    </a:p>
                  </a:txBody>
                  <a:tcPr anchor="ctr"/>
                </a:tc>
                <a:tc>
                  <a:txBody>
                    <a:bodyPr/>
                    <a:lstStyle/>
                    <a:p>
                      <a:r>
                        <a:rPr lang="en-IN"/>
                        <a:t>STOPWORDS</a:t>
                      </a:r>
                    </a:p>
                  </a:txBody>
                  <a:tcPr anchor="ctr"/>
                </a:tc>
                <a:tc>
                  <a:txBody>
                    <a:bodyPr/>
                    <a:lstStyle/>
                    <a:p>
                      <a:r>
                        <a:rPr lang="en-IN" dirty="0"/>
                        <a:t>from </a:t>
                      </a:r>
                      <a:r>
                        <a:rPr lang="en-IN" dirty="0" err="1"/>
                        <a:t>gensim.parsing.preprocessing</a:t>
                      </a:r>
                      <a:r>
                        <a:rPr lang="en-IN" dirty="0"/>
                        <a:t> import STOPWORDS</a:t>
                      </a:r>
                    </a:p>
                    <a:p>
                      <a:r>
                        <a:rPr lang="en-IN" dirty="0"/>
                        <a:t>STOPWORDS</a:t>
                      </a:r>
                    </a:p>
                  </a:txBody>
                  <a:tcPr anchor="ctr"/>
                </a:tc>
                <a:extLst>
                  <a:ext uri="{0D108BD9-81ED-4DB2-BD59-A6C34878D82A}">
                    <a16:rowId xmlns:a16="http://schemas.microsoft.com/office/drawing/2014/main" val="3301403648"/>
                  </a:ext>
                </a:extLst>
              </a:tr>
            </a:tbl>
          </a:graphicData>
        </a:graphic>
      </p:graphicFrame>
    </p:spTree>
    <p:extLst>
      <p:ext uri="{BB962C8B-B14F-4D97-AF65-F5344CB8AC3E}">
        <p14:creationId xmlns:p14="http://schemas.microsoft.com/office/powerpoint/2010/main" val="583832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426027" y="644701"/>
            <a:ext cx="85852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Stop Word Removal Examples</a:t>
            </a:r>
            <a:endParaRPr lang="en-US" sz="437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0" name="TextBox 9">
            <a:extLst>
              <a:ext uri="{FF2B5EF4-FFF2-40B4-BE49-F238E27FC236}">
                <a16:creationId xmlns:a16="http://schemas.microsoft.com/office/drawing/2014/main" id="{0DF4FCC1-7580-4105-A6C9-8AFBA0B45AFE}"/>
              </a:ext>
            </a:extLst>
          </p:cNvPr>
          <p:cNvSpPr txBox="1"/>
          <p:nvPr/>
        </p:nvSpPr>
        <p:spPr>
          <a:xfrm>
            <a:off x="426027" y="1793439"/>
            <a:ext cx="7315200" cy="3139321"/>
          </a:xfrm>
          <a:prstGeom prst="rect">
            <a:avLst/>
          </a:prstGeom>
          <a:noFill/>
        </p:spPr>
        <p:txBody>
          <a:bodyPr wrap="square">
            <a:spAutoFit/>
          </a:bodyPr>
          <a:lstStyle/>
          <a:p>
            <a:r>
              <a:rPr lang="en-US" dirty="0">
                <a:solidFill>
                  <a:schemeClr val="bg1"/>
                </a:solidFill>
              </a:rPr>
              <a:t>from </a:t>
            </a:r>
            <a:r>
              <a:rPr lang="en-US" dirty="0" err="1">
                <a:solidFill>
                  <a:schemeClr val="bg1"/>
                </a:solidFill>
              </a:rPr>
              <a:t>nltk.corpus</a:t>
            </a:r>
            <a:r>
              <a:rPr lang="en-US" dirty="0">
                <a:solidFill>
                  <a:schemeClr val="bg1"/>
                </a:solidFill>
              </a:rPr>
              <a:t> import </a:t>
            </a:r>
            <a:r>
              <a:rPr lang="en-US" dirty="0" err="1">
                <a:solidFill>
                  <a:schemeClr val="bg1"/>
                </a:solidFill>
              </a:rPr>
              <a:t>stopwords</a:t>
            </a:r>
            <a:endParaRPr lang="en-US" dirty="0">
              <a:solidFill>
                <a:schemeClr val="bg1"/>
              </a:solidFill>
            </a:endParaRPr>
          </a:p>
          <a:p>
            <a:r>
              <a:rPr lang="en-US" dirty="0">
                <a:solidFill>
                  <a:schemeClr val="bg1"/>
                </a:solidFill>
              </a:rPr>
              <a:t>from </a:t>
            </a:r>
            <a:r>
              <a:rPr lang="en-US" dirty="0" err="1">
                <a:solidFill>
                  <a:schemeClr val="bg1"/>
                </a:solidFill>
              </a:rPr>
              <a:t>nltk.tokenize</a:t>
            </a:r>
            <a:r>
              <a:rPr lang="en-US" dirty="0">
                <a:solidFill>
                  <a:schemeClr val="bg1"/>
                </a:solidFill>
              </a:rPr>
              <a:t> import </a:t>
            </a:r>
            <a:r>
              <a:rPr lang="en-US" dirty="0" err="1">
                <a:solidFill>
                  <a:schemeClr val="bg1"/>
                </a:solidFill>
              </a:rPr>
              <a:t>word_tokenize</a:t>
            </a:r>
            <a:endParaRPr lang="en-US" dirty="0">
              <a:solidFill>
                <a:schemeClr val="bg1"/>
              </a:solidFill>
            </a:endParaRPr>
          </a:p>
          <a:p>
            <a:endParaRPr lang="en-US" dirty="0">
              <a:solidFill>
                <a:schemeClr val="bg1"/>
              </a:solidFill>
            </a:endParaRPr>
          </a:p>
          <a:p>
            <a:r>
              <a:rPr lang="en-US" dirty="0" err="1">
                <a:solidFill>
                  <a:schemeClr val="bg1"/>
                </a:solidFill>
              </a:rPr>
              <a:t>stop_words</a:t>
            </a:r>
            <a:r>
              <a:rPr lang="en-US" dirty="0">
                <a:solidFill>
                  <a:schemeClr val="bg1"/>
                </a:solidFill>
              </a:rPr>
              <a:t> = set(</a:t>
            </a:r>
            <a:r>
              <a:rPr lang="en-US" dirty="0" err="1">
                <a:solidFill>
                  <a:schemeClr val="bg1"/>
                </a:solidFill>
              </a:rPr>
              <a:t>stopwords.words</a:t>
            </a:r>
            <a:r>
              <a:rPr lang="en-US" dirty="0">
                <a:solidFill>
                  <a:schemeClr val="bg1"/>
                </a:solidFill>
              </a:rPr>
              <a:t>('</a:t>
            </a:r>
            <a:r>
              <a:rPr lang="en-US" dirty="0" err="1">
                <a:solidFill>
                  <a:schemeClr val="bg1"/>
                </a:solidFill>
              </a:rPr>
              <a:t>english</a:t>
            </a:r>
            <a:r>
              <a:rPr lang="en-US" dirty="0">
                <a:solidFill>
                  <a:schemeClr val="bg1"/>
                </a:solidFill>
              </a:rPr>
              <a:t>'))</a:t>
            </a:r>
          </a:p>
          <a:p>
            <a:r>
              <a:rPr lang="en-US" dirty="0">
                <a:solidFill>
                  <a:schemeClr val="bg1"/>
                </a:solidFill>
              </a:rPr>
              <a:t>text = "This is a sample sentence, showing off the stop words filtration."</a:t>
            </a:r>
          </a:p>
          <a:p>
            <a:r>
              <a:rPr lang="en-US" dirty="0" err="1">
                <a:solidFill>
                  <a:schemeClr val="bg1"/>
                </a:solidFill>
              </a:rPr>
              <a:t>word_tokens</a:t>
            </a:r>
            <a:r>
              <a:rPr lang="en-US" dirty="0">
                <a:solidFill>
                  <a:schemeClr val="bg1"/>
                </a:solidFill>
              </a:rPr>
              <a:t> = </a:t>
            </a:r>
            <a:r>
              <a:rPr lang="en-US" dirty="0" err="1">
                <a:solidFill>
                  <a:schemeClr val="bg1"/>
                </a:solidFill>
              </a:rPr>
              <a:t>word_tokenize</a:t>
            </a:r>
            <a:r>
              <a:rPr lang="en-US" dirty="0">
                <a:solidFill>
                  <a:schemeClr val="bg1"/>
                </a:solidFill>
              </a:rPr>
              <a:t>(text)</a:t>
            </a:r>
          </a:p>
          <a:p>
            <a:endParaRPr lang="en-US" dirty="0">
              <a:solidFill>
                <a:schemeClr val="bg1"/>
              </a:solidFill>
            </a:endParaRPr>
          </a:p>
          <a:p>
            <a:r>
              <a:rPr lang="en-US" dirty="0" err="1">
                <a:solidFill>
                  <a:schemeClr val="bg1"/>
                </a:solidFill>
              </a:rPr>
              <a:t>filtered_sentence</a:t>
            </a:r>
            <a:r>
              <a:rPr lang="en-US" dirty="0">
                <a:solidFill>
                  <a:schemeClr val="bg1"/>
                </a:solidFill>
              </a:rPr>
              <a:t> = [w for w in </a:t>
            </a:r>
            <a:r>
              <a:rPr lang="en-US" dirty="0" err="1">
                <a:solidFill>
                  <a:schemeClr val="bg1"/>
                </a:solidFill>
              </a:rPr>
              <a:t>word_tokens</a:t>
            </a:r>
            <a:r>
              <a:rPr lang="en-US" dirty="0">
                <a:solidFill>
                  <a:schemeClr val="bg1"/>
                </a:solidFill>
              </a:rPr>
              <a:t> if not </a:t>
            </a:r>
            <a:r>
              <a:rPr lang="en-US" dirty="0" err="1">
                <a:solidFill>
                  <a:schemeClr val="bg1"/>
                </a:solidFill>
              </a:rPr>
              <a:t>w.lower</a:t>
            </a:r>
            <a:r>
              <a:rPr lang="en-US" dirty="0">
                <a:solidFill>
                  <a:schemeClr val="bg1"/>
                </a:solidFill>
              </a:rPr>
              <a:t>() in </a:t>
            </a:r>
            <a:r>
              <a:rPr lang="en-US" dirty="0" err="1">
                <a:solidFill>
                  <a:schemeClr val="bg1"/>
                </a:solidFill>
              </a:rPr>
              <a:t>stop_words</a:t>
            </a:r>
            <a:r>
              <a:rPr lang="en-US" dirty="0">
                <a:solidFill>
                  <a:schemeClr val="bg1"/>
                </a:solidFill>
              </a:rPr>
              <a:t>]</a:t>
            </a:r>
          </a:p>
          <a:p>
            <a:r>
              <a:rPr lang="en-US" dirty="0">
                <a:solidFill>
                  <a:schemeClr val="bg1"/>
                </a:solidFill>
              </a:rPr>
              <a:t>print("Filtered Sentence:", </a:t>
            </a:r>
            <a:r>
              <a:rPr lang="en-US" dirty="0" err="1">
                <a:solidFill>
                  <a:schemeClr val="bg1"/>
                </a:solidFill>
              </a:rPr>
              <a:t>filtered_sentence</a:t>
            </a:r>
            <a:r>
              <a:rPr lang="en-US" dirty="0">
                <a:solidFill>
                  <a:schemeClr val="bg1"/>
                </a:solidFill>
              </a:rPr>
              <a:t>)  </a:t>
            </a:r>
          </a:p>
          <a:p>
            <a:r>
              <a:rPr lang="en-US" dirty="0">
                <a:solidFill>
                  <a:schemeClr val="bg1"/>
                </a:solidFill>
              </a:rPr>
              <a:t># Output: ['This', 'sample', 'sentence', ',', 'showing', 'stop', 'words', 'filtration', '.']</a:t>
            </a:r>
          </a:p>
        </p:txBody>
      </p:sp>
      <p:sp>
        <p:nvSpPr>
          <p:cNvPr id="12" name="TextBox 11">
            <a:extLst>
              <a:ext uri="{FF2B5EF4-FFF2-40B4-BE49-F238E27FC236}">
                <a16:creationId xmlns:a16="http://schemas.microsoft.com/office/drawing/2014/main" id="{DCA7FB6D-1AE9-450A-B32F-396BC635E9AF}"/>
              </a:ext>
            </a:extLst>
          </p:cNvPr>
          <p:cNvSpPr txBox="1"/>
          <p:nvPr/>
        </p:nvSpPr>
        <p:spPr>
          <a:xfrm>
            <a:off x="8427027" y="1995076"/>
            <a:ext cx="5881255" cy="3970318"/>
          </a:xfrm>
          <a:prstGeom prst="rect">
            <a:avLst/>
          </a:prstGeom>
          <a:noFill/>
        </p:spPr>
        <p:txBody>
          <a:bodyPr wrap="square">
            <a:spAutoFit/>
          </a:bodyPr>
          <a:lstStyle/>
          <a:p>
            <a:r>
              <a:rPr lang="en-IN" dirty="0">
                <a:solidFill>
                  <a:schemeClr val="bg1"/>
                </a:solidFill>
              </a:rPr>
              <a:t>import spacy</a:t>
            </a:r>
          </a:p>
          <a:p>
            <a:endParaRPr lang="en-IN" dirty="0">
              <a:solidFill>
                <a:schemeClr val="bg1"/>
              </a:solidFill>
            </a:endParaRPr>
          </a:p>
          <a:p>
            <a:r>
              <a:rPr lang="en-IN" dirty="0" err="1">
                <a:solidFill>
                  <a:schemeClr val="bg1"/>
                </a:solidFill>
              </a:rPr>
              <a:t>nlp</a:t>
            </a:r>
            <a:r>
              <a:rPr lang="en-IN" dirty="0">
                <a:solidFill>
                  <a:schemeClr val="bg1"/>
                </a:solidFill>
              </a:rPr>
              <a:t> = </a:t>
            </a:r>
            <a:r>
              <a:rPr lang="en-IN" dirty="0" err="1">
                <a:solidFill>
                  <a:schemeClr val="bg1"/>
                </a:solidFill>
              </a:rPr>
              <a:t>spacy.load</a:t>
            </a:r>
            <a:r>
              <a:rPr lang="en-IN" dirty="0">
                <a:solidFill>
                  <a:schemeClr val="bg1"/>
                </a:solidFill>
              </a:rPr>
              <a:t>("</a:t>
            </a:r>
            <a:r>
              <a:rPr lang="en-IN" dirty="0" err="1">
                <a:solidFill>
                  <a:schemeClr val="bg1"/>
                </a:solidFill>
              </a:rPr>
              <a:t>en_core_web_sm</a:t>
            </a:r>
            <a:r>
              <a:rPr lang="en-IN" dirty="0">
                <a:solidFill>
                  <a:schemeClr val="bg1"/>
                </a:solidFill>
              </a:rPr>
              <a:t>")</a:t>
            </a:r>
          </a:p>
          <a:p>
            <a:r>
              <a:rPr lang="en-IN" dirty="0" err="1">
                <a:solidFill>
                  <a:schemeClr val="bg1"/>
                </a:solidFill>
              </a:rPr>
              <a:t>stop_words</a:t>
            </a:r>
            <a:r>
              <a:rPr lang="en-IN" dirty="0">
                <a:solidFill>
                  <a:schemeClr val="bg1"/>
                </a:solidFill>
              </a:rPr>
              <a:t> = </a:t>
            </a:r>
            <a:r>
              <a:rPr lang="en-IN" dirty="0" err="1">
                <a:solidFill>
                  <a:schemeClr val="bg1"/>
                </a:solidFill>
              </a:rPr>
              <a:t>nlp.Defaults.stop_words</a:t>
            </a:r>
            <a:endParaRPr lang="en-IN" dirty="0">
              <a:solidFill>
                <a:schemeClr val="bg1"/>
              </a:solidFill>
            </a:endParaRPr>
          </a:p>
          <a:p>
            <a:endParaRPr lang="en-IN" dirty="0">
              <a:solidFill>
                <a:schemeClr val="bg1"/>
              </a:solidFill>
            </a:endParaRPr>
          </a:p>
          <a:p>
            <a:r>
              <a:rPr lang="en-IN" dirty="0">
                <a:solidFill>
                  <a:schemeClr val="bg1"/>
                </a:solidFill>
              </a:rPr>
              <a:t>text = "This is a sample sentence, showing off the stop words filtration."</a:t>
            </a:r>
          </a:p>
          <a:p>
            <a:r>
              <a:rPr lang="en-IN" dirty="0">
                <a:solidFill>
                  <a:schemeClr val="bg1"/>
                </a:solidFill>
              </a:rPr>
              <a:t>doc = </a:t>
            </a:r>
            <a:r>
              <a:rPr lang="en-IN" dirty="0" err="1">
                <a:solidFill>
                  <a:schemeClr val="bg1"/>
                </a:solidFill>
              </a:rPr>
              <a:t>nlp</a:t>
            </a:r>
            <a:r>
              <a:rPr lang="en-IN" dirty="0">
                <a:solidFill>
                  <a:schemeClr val="bg1"/>
                </a:solidFill>
              </a:rPr>
              <a:t>(text)</a:t>
            </a:r>
          </a:p>
          <a:p>
            <a:r>
              <a:rPr lang="en-IN" dirty="0" err="1">
                <a:solidFill>
                  <a:schemeClr val="bg1"/>
                </a:solidFill>
              </a:rPr>
              <a:t>filtered_sentence</a:t>
            </a:r>
            <a:r>
              <a:rPr lang="en-IN" dirty="0">
                <a:solidFill>
                  <a:schemeClr val="bg1"/>
                </a:solidFill>
              </a:rPr>
              <a:t> = [</a:t>
            </a:r>
            <a:r>
              <a:rPr lang="en-IN" dirty="0" err="1">
                <a:solidFill>
                  <a:schemeClr val="bg1"/>
                </a:solidFill>
              </a:rPr>
              <a:t>token.text</a:t>
            </a:r>
            <a:r>
              <a:rPr lang="en-IN" dirty="0">
                <a:solidFill>
                  <a:schemeClr val="bg1"/>
                </a:solidFill>
              </a:rPr>
              <a:t> for token in doc if not </a:t>
            </a:r>
            <a:r>
              <a:rPr lang="en-IN" dirty="0" err="1">
                <a:solidFill>
                  <a:schemeClr val="bg1"/>
                </a:solidFill>
              </a:rPr>
              <a:t>token.is_stop</a:t>
            </a:r>
            <a:r>
              <a:rPr lang="en-IN" dirty="0">
                <a:solidFill>
                  <a:schemeClr val="bg1"/>
                </a:solidFill>
              </a:rPr>
              <a:t>]</a:t>
            </a:r>
          </a:p>
          <a:p>
            <a:endParaRPr lang="en-IN" dirty="0">
              <a:solidFill>
                <a:schemeClr val="bg1"/>
              </a:solidFill>
            </a:endParaRPr>
          </a:p>
          <a:p>
            <a:r>
              <a:rPr lang="en-IN" dirty="0">
                <a:solidFill>
                  <a:schemeClr val="bg1"/>
                </a:solidFill>
              </a:rPr>
              <a:t>print("Filtered Sentence:", </a:t>
            </a:r>
            <a:r>
              <a:rPr lang="en-IN" dirty="0" err="1">
                <a:solidFill>
                  <a:schemeClr val="bg1"/>
                </a:solidFill>
              </a:rPr>
              <a:t>filtered_sentence</a:t>
            </a:r>
            <a:r>
              <a:rPr lang="en-IN" dirty="0">
                <a:solidFill>
                  <a:schemeClr val="bg1"/>
                </a:solidFill>
              </a:rPr>
              <a:t>)  </a:t>
            </a:r>
          </a:p>
          <a:p>
            <a:r>
              <a:rPr lang="en-IN" dirty="0">
                <a:solidFill>
                  <a:schemeClr val="bg1"/>
                </a:solidFill>
              </a:rPr>
              <a:t># Output: ['sample', 'sentence', ',', 'showing', 'stop', 'words', 'filtration', '.']</a:t>
            </a:r>
          </a:p>
        </p:txBody>
      </p:sp>
      <p:sp>
        <p:nvSpPr>
          <p:cNvPr id="14" name="TextBox 13">
            <a:extLst>
              <a:ext uri="{FF2B5EF4-FFF2-40B4-BE49-F238E27FC236}">
                <a16:creationId xmlns:a16="http://schemas.microsoft.com/office/drawing/2014/main" id="{07D6BD14-79EA-43F6-BA2D-0A8B3B948585}"/>
              </a:ext>
            </a:extLst>
          </p:cNvPr>
          <p:cNvSpPr txBox="1"/>
          <p:nvPr/>
        </p:nvSpPr>
        <p:spPr>
          <a:xfrm>
            <a:off x="290944" y="5552837"/>
            <a:ext cx="12417137" cy="2308324"/>
          </a:xfrm>
          <a:prstGeom prst="rect">
            <a:avLst/>
          </a:prstGeom>
          <a:noFill/>
        </p:spPr>
        <p:txBody>
          <a:bodyPr wrap="square">
            <a:spAutoFit/>
          </a:bodyPr>
          <a:lstStyle/>
          <a:p>
            <a:r>
              <a:rPr lang="en-IN" dirty="0">
                <a:solidFill>
                  <a:schemeClr val="bg1"/>
                </a:solidFill>
              </a:rPr>
              <a:t>from </a:t>
            </a:r>
            <a:r>
              <a:rPr lang="en-IN" dirty="0" err="1">
                <a:solidFill>
                  <a:schemeClr val="bg1"/>
                </a:solidFill>
              </a:rPr>
              <a:t>gensim.parsing.preprocessing</a:t>
            </a:r>
            <a:r>
              <a:rPr lang="en-IN" dirty="0">
                <a:solidFill>
                  <a:schemeClr val="bg1"/>
                </a:solidFill>
              </a:rPr>
              <a:t> import STOPWORDS</a:t>
            </a:r>
          </a:p>
          <a:p>
            <a:endParaRPr lang="en-IN" dirty="0">
              <a:solidFill>
                <a:schemeClr val="bg1"/>
              </a:solidFill>
            </a:endParaRPr>
          </a:p>
          <a:p>
            <a:r>
              <a:rPr lang="en-IN" dirty="0">
                <a:solidFill>
                  <a:schemeClr val="bg1"/>
                </a:solidFill>
              </a:rPr>
              <a:t>text = "This is a sample sentence, showing off the stop words filtration."</a:t>
            </a:r>
          </a:p>
          <a:p>
            <a:r>
              <a:rPr lang="en-IN" dirty="0">
                <a:solidFill>
                  <a:schemeClr val="bg1"/>
                </a:solidFill>
              </a:rPr>
              <a:t>tokens = </a:t>
            </a:r>
            <a:r>
              <a:rPr lang="en-IN" dirty="0" err="1">
                <a:solidFill>
                  <a:schemeClr val="bg1"/>
                </a:solidFill>
              </a:rPr>
              <a:t>text.split</a:t>
            </a:r>
            <a:r>
              <a:rPr lang="en-IN" dirty="0">
                <a:solidFill>
                  <a:schemeClr val="bg1"/>
                </a:solidFill>
              </a:rPr>
              <a:t>()</a:t>
            </a:r>
          </a:p>
          <a:p>
            <a:r>
              <a:rPr lang="en-IN" dirty="0" err="1">
                <a:solidFill>
                  <a:schemeClr val="bg1"/>
                </a:solidFill>
              </a:rPr>
              <a:t>filtered_sentence</a:t>
            </a:r>
            <a:r>
              <a:rPr lang="en-IN" dirty="0">
                <a:solidFill>
                  <a:schemeClr val="bg1"/>
                </a:solidFill>
              </a:rPr>
              <a:t> = [word for word in tokens if </a:t>
            </a:r>
            <a:r>
              <a:rPr lang="en-IN" dirty="0" err="1">
                <a:solidFill>
                  <a:schemeClr val="bg1"/>
                </a:solidFill>
              </a:rPr>
              <a:t>word.lower</a:t>
            </a:r>
            <a:r>
              <a:rPr lang="en-IN" dirty="0">
                <a:solidFill>
                  <a:schemeClr val="bg1"/>
                </a:solidFill>
              </a:rPr>
              <a:t>() not in STOPWORDS]</a:t>
            </a:r>
          </a:p>
          <a:p>
            <a:endParaRPr lang="en-IN" dirty="0">
              <a:solidFill>
                <a:schemeClr val="bg1"/>
              </a:solidFill>
            </a:endParaRPr>
          </a:p>
          <a:p>
            <a:r>
              <a:rPr lang="en-IN" dirty="0">
                <a:solidFill>
                  <a:schemeClr val="bg1"/>
                </a:solidFill>
              </a:rPr>
              <a:t>print("Filtered Sentence:", </a:t>
            </a:r>
            <a:r>
              <a:rPr lang="en-IN" dirty="0" err="1">
                <a:solidFill>
                  <a:schemeClr val="bg1"/>
                </a:solidFill>
              </a:rPr>
              <a:t>filtered_sentence</a:t>
            </a:r>
            <a:r>
              <a:rPr lang="en-IN" dirty="0">
                <a:solidFill>
                  <a:schemeClr val="bg1"/>
                </a:solidFill>
              </a:rPr>
              <a:t>)  </a:t>
            </a:r>
          </a:p>
          <a:p>
            <a:r>
              <a:rPr lang="en-IN" dirty="0">
                <a:solidFill>
                  <a:schemeClr val="bg1"/>
                </a:solidFill>
              </a:rPr>
              <a:t># Output: ['sample', 'sentence', 'showing', 'stop', 'words', 'filtration.']</a:t>
            </a:r>
          </a:p>
        </p:txBody>
      </p:sp>
    </p:spTree>
    <p:extLst>
      <p:ext uri="{BB962C8B-B14F-4D97-AF65-F5344CB8AC3E}">
        <p14:creationId xmlns:p14="http://schemas.microsoft.com/office/powerpoint/2010/main" val="36856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040467" y="808214"/>
            <a:ext cx="6073616" cy="694373"/>
          </a:xfrm>
          <a:prstGeom prst="rect">
            <a:avLst/>
          </a:prstGeom>
          <a:noFill/>
          <a:ln/>
        </p:spPr>
        <p:txBody>
          <a:bodyPr wrap="none" rtlCol="0" anchor="t"/>
          <a:lstStyle/>
          <a:p>
            <a:pPr marL="0" indent="0">
              <a:lnSpc>
                <a:spcPts val="2734"/>
              </a:lnSpc>
              <a:buNone/>
            </a:pPr>
            <a:r>
              <a:rPr lang="en-US" sz="4400" dirty="0">
                <a:solidFill>
                  <a:srgbClr val="F2F0F4"/>
                </a:solidFill>
                <a:latin typeface="Montserrat" pitchFamily="34" charset="0"/>
                <a:ea typeface="Montserrat" pitchFamily="34" charset="-122"/>
                <a:cs typeface="Montserrat" pitchFamily="34" charset="-120"/>
              </a:rPr>
              <a:t>Statistical Modeling</a:t>
            </a:r>
            <a:endParaRPr lang="en-US" sz="4400" dirty="0"/>
          </a:p>
        </p:txBody>
      </p:sp>
      <p:sp>
        <p:nvSpPr>
          <p:cNvPr id="7" name="Text 4"/>
          <p:cNvSpPr/>
          <p:nvPr/>
        </p:nvSpPr>
        <p:spPr>
          <a:xfrm>
            <a:off x="5743932" y="3348276"/>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40467" y="1745492"/>
            <a:ext cx="12481722" cy="1116974"/>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Statistical models learn patterns from data to make predictions or decisions. Statistical Modeling involves using mathematical techniques to analyze and predict language patterns. It is crucial for building NLP applications that require pattern recognition and data-driven decision-making.</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5" name="TextBox 14">
            <a:extLst>
              <a:ext uri="{FF2B5EF4-FFF2-40B4-BE49-F238E27FC236}">
                <a16:creationId xmlns:a16="http://schemas.microsoft.com/office/drawing/2014/main" id="{F077E6C8-287C-4627-8F73-CE949FB14A06}"/>
              </a:ext>
            </a:extLst>
          </p:cNvPr>
          <p:cNvSpPr txBox="1"/>
          <p:nvPr/>
        </p:nvSpPr>
        <p:spPr>
          <a:xfrm>
            <a:off x="1029387" y="3521869"/>
            <a:ext cx="12571626" cy="3970318"/>
          </a:xfrm>
          <a:prstGeom prst="rect">
            <a:avLst/>
          </a:prstGeom>
          <a:noFill/>
        </p:spPr>
        <p:txBody>
          <a:bodyPr wrap="square">
            <a:spAutoFit/>
          </a:bodyPr>
          <a:lstStyle/>
          <a:p>
            <a:r>
              <a:rPr lang="en-US" dirty="0">
                <a:solidFill>
                  <a:schemeClr val="bg1"/>
                </a:solidFill>
              </a:rPr>
              <a:t>1. N-grams: Models predicting the next item in a sequence based on previous items.</a:t>
            </a:r>
          </a:p>
          <a:p>
            <a:r>
              <a:rPr lang="en-US" dirty="0">
                <a:solidFill>
                  <a:schemeClr val="bg1"/>
                </a:solidFill>
              </a:rPr>
              <a:t>Example: In 'I am going to', a bigram model might predict 'the' or 'school' as the next word.</a:t>
            </a:r>
          </a:p>
          <a:p>
            <a:endParaRPr lang="en-US" dirty="0">
              <a:solidFill>
                <a:schemeClr val="bg1"/>
              </a:solidFill>
            </a:endParaRPr>
          </a:p>
          <a:p>
            <a:r>
              <a:rPr lang="en-US" dirty="0">
                <a:solidFill>
                  <a:schemeClr val="bg1"/>
                </a:solidFill>
              </a:rPr>
              <a:t>2. Probabilistic Models: Use probabilities to model language and predict outcomes.</a:t>
            </a:r>
          </a:p>
          <a:p>
            <a:r>
              <a:rPr lang="en-US" dirty="0">
                <a:solidFill>
                  <a:schemeClr val="bg1"/>
                </a:solidFill>
              </a:rPr>
              <a:t>Example: Hidden Markov Models (HMMs) for part-of-speech tagging.</a:t>
            </a:r>
          </a:p>
          <a:p>
            <a:endParaRPr lang="en-US" dirty="0">
              <a:solidFill>
                <a:schemeClr val="bg1"/>
              </a:solidFill>
            </a:endParaRPr>
          </a:p>
          <a:p>
            <a:r>
              <a:rPr lang="en-US" dirty="0">
                <a:solidFill>
                  <a:schemeClr val="bg1"/>
                </a:solidFill>
              </a:rPr>
              <a:t>3. Machine Learning Algorithms:</a:t>
            </a:r>
          </a:p>
          <a:p>
            <a:r>
              <a:rPr lang="en-US" dirty="0">
                <a:solidFill>
                  <a:schemeClr val="bg1"/>
                </a:solidFill>
              </a:rPr>
              <a:t> - Naive Bayes: Simple probabilistic classifier based on Bayes' theorem.</a:t>
            </a:r>
          </a:p>
          <a:p>
            <a:r>
              <a:rPr lang="en-US" dirty="0">
                <a:solidFill>
                  <a:schemeClr val="bg1"/>
                </a:solidFill>
              </a:rPr>
              <a:t> - Support Vector Machines (SVM): Supervised learning model for classification tasks.</a:t>
            </a:r>
          </a:p>
          <a:p>
            <a:r>
              <a:rPr lang="en-US" dirty="0">
                <a:solidFill>
                  <a:schemeClr val="bg1"/>
                </a:solidFill>
              </a:rPr>
              <a:t> - Random Forest: Ensemble learning method for classification and regression.</a:t>
            </a:r>
          </a:p>
          <a:p>
            <a:endParaRPr lang="en-US" dirty="0">
              <a:solidFill>
                <a:schemeClr val="bg1"/>
              </a:solidFill>
            </a:endParaRPr>
          </a:p>
          <a:p>
            <a:r>
              <a:rPr lang="en-US" dirty="0">
                <a:solidFill>
                  <a:schemeClr val="bg1"/>
                </a:solidFill>
              </a:rPr>
              <a:t>4. Deep Learning Models:</a:t>
            </a:r>
          </a:p>
          <a:p>
            <a:r>
              <a:rPr lang="en-US" dirty="0">
                <a:solidFill>
                  <a:schemeClr val="bg1"/>
                </a:solidFill>
              </a:rPr>
              <a:t> - Neural Networks: Models like RNNs and LSTMs for sequence prediction.</a:t>
            </a:r>
          </a:p>
          <a:p>
            <a:r>
              <a:rPr lang="en-US" dirty="0">
                <a:solidFill>
                  <a:schemeClr val="bg1"/>
                </a:solidFill>
              </a:rPr>
              <a:t> - Transformers: Advanced models like BERT and GPT for understanding context and generating text.</a:t>
            </a:r>
          </a:p>
        </p:txBody>
      </p:sp>
    </p:spTree>
    <p:extLst>
      <p:ext uri="{BB962C8B-B14F-4D97-AF65-F5344CB8AC3E}">
        <p14:creationId xmlns:p14="http://schemas.microsoft.com/office/powerpoint/2010/main" val="2752244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30791"/>
          </a:xfrm>
          <a:prstGeom prst="rect">
            <a:avLst/>
          </a:prstGeom>
        </p:spPr>
      </p:pic>
      <p:sp>
        <p:nvSpPr>
          <p:cNvPr id="5" name="Text 1"/>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dirty="0">
                <a:solidFill>
                  <a:srgbClr val="F2F0F4"/>
                </a:solidFill>
                <a:latin typeface="Montserrat" pitchFamily="34" charset="0"/>
                <a:ea typeface="Montserrat" pitchFamily="34" charset="-122"/>
                <a:cs typeface="Montserrat" pitchFamily="34" charset="-120"/>
              </a:rPr>
              <a:t>Challenges and Limitations in NLP</a:t>
            </a:r>
            <a:endParaRPr lang="en-US" sz="4350" dirty="0"/>
          </a:p>
        </p:txBody>
      </p:sp>
      <p:pic>
        <p:nvPicPr>
          <p:cNvPr id="6" name="Image 2" descr="preencoded.png"/>
          <p:cNvPicPr>
            <a:picLocks noChangeAspect="1"/>
          </p:cNvPicPr>
          <p:nvPr/>
        </p:nvPicPr>
        <p:blipFill>
          <a:blip r:embed="rId5"/>
          <a:stretch>
            <a:fillRect/>
          </a:stretch>
        </p:blipFill>
        <p:spPr>
          <a:xfrm>
            <a:off x="828556" y="2320052"/>
            <a:ext cx="1104781" cy="1767721"/>
          </a:xfrm>
          <a:prstGeom prst="rect">
            <a:avLst/>
          </a:prstGeom>
        </p:spPr>
      </p:pic>
      <p:sp>
        <p:nvSpPr>
          <p:cNvPr id="7" name="Text 2"/>
          <p:cNvSpPr/>
          <p:nvPr/>
        </p:nvSpPr>
        <p:spPr>
          <a:xfrm>
            <a:off x="2264688" y="2540913"/>
            <a:ext cx="2762131" cy="345281"/>
          </a:xfrm>
          <a:prstGeom prst="rect">
            <a:avLst/>
          </a:prstGeom>
          <a:noFill/>
          <a:ln/>
        </p:spPr>
        <p:txBody>
          <a:bodyPr wrap="none" rtlCol="0" anchor="t"/>
          <a:lstStyle/>
          <a:p>
            <a:pPr marL="0" indent="0" algn="l">
              <a:lnSpc>
                <a:spcPts val="2719"/>
              </a:lnSpc>
              <a:buNone/>
            </a:pPr>
            <a:r>
              <a:rPr lang="en-US" sz="2175" dirty="0">
                <a:solidFill>
                  <a:srgbClr val="DCD7E5"/>
                </a:solidFill>
                <a:latin typeface="Montserrat" pitchFamily="34" charset="0"/>
                <a:ea typeface="Montserrat" pitchFamily="34" charset="-122"/>
                <a:cs typeface="Montserrat" pitchFamily="34" charset="-120"/>
              </a:rPr>
              <a:t>Ambiguity</a:t>
            </a:r>
            <a:endParaRPr lang="en-US" sz="2175" dirty="0"/>
          </a:p>
        </p:txBody>
      </p:sp>
      <p:sp>
        <p:nvSpPr>
          <p:cNvPr id="8" name="Text 3"/>
          <p:cNvSpPr/>
          <p:nvPr/>
        </p:nvSpPr>
        <p:spPr>
          <a:xfrm>
            <a:off x="2264688" y="3018711"/>
            <a:ext cx="7879556" cy="662940"/>
          </a:xfrm>
          <a:prstGeom prst="rect">
            <a:avLst/>
          </a:prstGeom>
          <a:noFill/>
          <a:ln/>
        </p:spPr>
        <p:txBody>
          <a:bodyPr wrap="square" rtlCol="0" anchor="t"/>
          <a:lstStyle/>
          <a:p>
            <a:pPr marL="0" indent="0" algn="l">
              <a:lnSpc>
                <a:spcPts val="2610"/>
              </a:lnSpc>
              <a:buNone/>
            </a:pPr>
            <a:r>
              <a:rPr lang="en-US" sz="1740" dirty="0">
                <a:solidFill>
                  <a:srgbClr val="DCD7E5"/>
                </a:solidFill>
                <a:latin typeface="Heebo" pitchFamily="34" charset="0"/>
                <a:ea typeface="Heebo" pitchFamily="34" charset="-122"/>
                <a:cs typeface="Heebo" pitchFamily="34" charset="-120"/>
              </a:rPr>
              <a:t>Text can have multiple meanings depending on context, making it difficult to disambiguate.</a:t>
            </a:r>
            <a:endParaRPr lang="en-US" sz="1740" dirty="0"/>
          </a:p>
        </p:txBody>
      </p:sp>
      <p:pic>
        <p:nvPicPr>
          <p:cNvPr id="9" name="Image 3" descr="preencoded.png"/>
          <p:cNvPicPr>
            <a:picLocks noChangeAspect="1"/>
          </p:cNvPicPr>
          <p:nvPr/>
        </p:nvPicPr>
        <p:blipFill>
          <a:blip r:embed="rId6"/>
          <a:stretch>
            <a:fillRect/>
          </a:stretch>
        </p:blipFill>
        <p:spPr>
          <a:xfrm>
            <a:off x="828556" y="4087773"/>
            <a:ext cx="1104781" cy="1767721"/>
          </a:xfrm>
          <a:prstGeom prst="rect">
            <a:avLst/>
          </a:prstGeom>
        </p:spPr>
      </p:pic>
      <p:sp>
        <p:nvSpPr>
          <p:cNvPr id="10" name="Text 4"/>
          <p:cNvSpPr/>
          <p:nvPr/>
        </p:nvSpPr>
        <p:spPr>
          <a:xfrm>
            <a:off x="2264688" y="4308634"/>
            <a:ext cx="2762131" cy="345281"/>
          </a:xfrm>
          <a:prstGeom prst="rect">
            <a:avLst/>
          </a:prstGeom>
          <a:noFill/>
          <a:ln/>
        </p:spPr>
        <p:txBody>
          <a:bodyPr wrap="none" rtlCol="0" anchor="t"/>
          <a:lstStyle/>
          <a:p>
            <a:pPr marL="0" indent="0" algn="l">
              <a:lnSpc>
                <a:spcPts val="2719"/>
              </a:lnSpc>
              <a:buNone/>
            </a:pPr>
            <a:r>
              <a:rPr lang="en-US" sz="2175" dirty="0">
                <a:solidFill>
                  <a:srgbClr val="DCD7E5"/>
                </a:solidFill>
                <a:latin typeface="Montserrat" pitchFamily="34" charset="0"/>
                <a:ea typeface="Montserrat" pitchFamily="34" charset="-122"/>
                <a:cs typeface="Montserrat" pitchFamily="34" charset="-120"/>
              </a:rPr>
              <a:t>Linguistic Variation</a:t>
            </a:r>
            <a:endParaRPr lang="en-US" sz="2175" dirty="0"/>
          </a:p>
        </p:txBody>
      </p:sp>
      <p:sp>
        <p:nvSpPr>
          <p:cNvPr id="11" name="Text 5"/>
          <p:cNvSpPr/>
          <p:nvPr/>
        </p:nvSpPr>
        <p:spPr>
          <a:xfrm>
            <a:off x="2264688" y="4786432"/>
            <a:ext cx="7879556" cy="331470"/>
          </a:xfrm>
          <a:prstGeom prst="rect">
            <a:avLst/>
          </a:prstGeom>
          <a:noFill/>
          <a:ln/>
        </p:spPr>
        <p:txBody>
          <a:bodyPr wrap="none" rtlCol="0" anchor="t"/>
          <a:lstStyle/>
          <a:p>
            <a:pPr marL="0" indent="0" algn="l">
              <a:lnSpc>
                <a:spcPts val="2610"/>
              </a:lnSpc>
              <a:buNone/>
            </a:pPr>
            <a:r>
              <a:rPr lang="en-US" sz="1740" dirty="0">
                <a:solidFill>
                  <a:srgbClr val="DCD7E5"/>
                </a:solidFill>
                <a:latin typeface="Heebo" pitchFamily="34" charset="0"/>
                <a:ea typeface="Heebo" pitchFamily="34" charset="-122"/>
                <a:cs typeface="Heebo" pitchFamily="34" charset="-120"/>
              </a:rPr>
              <a:t>Dialects, idioms, and informal language pose challenges for NLP systems.</a:t>
            </a:r>
            <a:endParaRPr lang="en-US" sz="1740" dirty="0"/>
          </a:p>
        </p:txBody>
      </p:sp>
      <p:pic>
        <p:nvPicPr>
          <p:cNvPr id="12" name="Image 4" descr="preencoded.png"/>
          <p:cNvPicPr>
            <a:picLocks noChangeAspect="1"/>
          </p:cNvPicPr>
          <p:nvPr/>
        </p:nvPicPr>
        <p:blipFill>
          <a:blip r:embed="rId7"/>
          <a:stretch>
            <a:fillRect/>
          </a:stretch>
        </p:blipFill>
        <p:spPr>
          <a:xfrm>
            <a:off x="828556" y="5855494"/>
            <a:ext cx="1104781" cy="1767721"/>
          </a:xfrm>
          <a:prstGeom prst="rect">
            <a:avLst/>
          </a:prstGeom>
        </p:spPr>
      </p:pic>
      <p:sp>
        <p:nvSpPr>
          <p:cNvPr id="13" name="Text 6"/>
          <p:cNvSpPr/>
          <p:nvPr/>
        </p:nvSpPr>
        <p:spPr>
          <a:xfrm>
            <a:off x="2264688" y="6076355"/>
            <a:ext cx="3642717" cy="345281"/>
          </a:xfrm>
          <a:prstGeom prst="rect">
            <a:avLst/>
          </a:prstGeom>
          <a:noFill/>
          <a:ln/>
        </p:spPr>
        <p:txBody>
          <a:bodyPr wrap="none" rtlCol="0" anchor="t"/>
          <a:lstStyle/>
          <a:p>
            <a:pPr marL="0" indent="0" algn="l">
              <a:lnSpc>
                <a:spcPts val="2719"/>
              </a:lnSpc>
              <a:buNone/>
            </a:pPr>
            <a:r>
              <a:rPr lang="en-US" sz="2175" dirty="0">
                <a:solidFill>
                  <a:srgbClr val="DCD7E5"/>
                </a:solidFill>
                <a:latin typeface="Montserrat" pitchFamily="34" charset="0"/>
                <a:ea typeface="Montserrat" pitchFamily="34" charset="-122"/>
                <a:cs typeface="Montserrat" pitchFamily="34" charset="-120"/>
              </a:rPr>
              <a:t>Commonsense Reasoning</a:t>
            </a:r>
            <a:endParaRPr lang="en-US" sz="2175" dirty="0"/>
          </a:p>
        </p:txBody>
      </p:sp>
      <p:sp>
        <p:nvSpPr>
          <p:cNvPr id="14" name="Text 7"/>
          <p:cNvSpPr/>
          <p:nvPr/>
        </p:nvSpPr>
        <p:spPr>
          <a:xfrm>
            <a:off x="2264688" y="6554153"/>
            <a:ext cx="7879556" cy="662940"/>
          </a:xfrm>
          <a:prstGeom prst="rect">
            <a:avLst/>
          </a:prstGeom>
          <a:noFill/>
          <a:ln/>
        </p:spPr>
        <p:txBody>
          <a:bodyPr wrap="square" rtlCol="0" anchor="t"/>
          <a:lstStyle/>
          <a:p>
            <a:pPr marL="0" indent="0" algn="l">
              <a:lnSpc>
                <a:spcPts val="2610"/>
              </a:lnSpc>
              <a:buNone/>
            </a:pPr>
            <a:r>
              <a:rPr lang="en-US" sz="1740" dirty="0">
                <a:solidFill>
                  <a:srgbClr val="DCD7E5"/>
                </a:solidFill>
                <a:latin typeface="Heebo" pitchFamily="34" charset="0"/>
                <a:ea typeface="Heebo" pitchFamily="34" charset="-122"/>
                <a:cs typeface="Heebo" pitchFamily="34" charset="-120"/>
              </a:rPr>
              <a:t>Extracting deeper, implicit meaning requires human-level understanding that is hard to model.</a:t>
            </a:r>
            <a:endParaRPr lang="en-US" sz="1740"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F76EC-B576-4D1F-B405-24F9DB09FE56}"/>
              </a:ext>
            </a:extLst>
          </p:cNvPr>
          <p:cNvSpPr txBox="1"/>
          <p:nvPr/>
        </p:nvSpPr>
        <p:spPr>
          <a:xfrm>
            <a:off x="1215736" y="1693717"/>
            <a:ext cx="12749645" cy="5583067"/>
          </a:xfrm>
          <a:prstGeom prst="rect">
            <a:avLst/>
          </a:prstGeom>
          <a:noFill/>
        </p:spPr>
        <p:txBody>
          <a:bodyPr wrap="square">
            <a:spAutoFit/>
          </a:bodyPr>
          <a:lstStyle/>
          <a:p>
            <a:pPr marL="0" marR="0">
              <a:lnSpc>
                <a:spcPct val="107000"/>
              </a:lnSpc>
              <a:spcBef>
                <a:spcPts val="0"/>
              </a:spcBef>
              <a:spcAft>
                <a:spcPts val="800"/>
              </a:spcAft>
            </a:pPr>
            <a:r>
              <a:rPr lang="en-IN" sz="4000" kern="100" dirty="0">
                <a:effectLst/>
                <a:latin typeface="Calibri" panose="020F0502020204030204" pitchFamily="34" charset="0"/>
                <a:ea typeface="Calibri" panose="020F0502020204030204" pitchFamily="34" charset="0"/>
                <a:cs typeface="Calibri" panose="020F0502020204030204" pitchFamily="34" charset="0"/>
              </a:rPr>
              <a:t>With a text corpus (e.g., a collection of news articles or social media posts), perform the following pre-processing steps using Python libraries (NLTK, </a:t>
            </a:r>
            <a:r>
              <a:rPr lang="en-IN" sz="4000" kern="100" dirty="0" err="1">
                <a:effectLst/>
                <a:latin typeface="Calibri" panose="020F0502020204030204" pitchFamily="34" charset="0"/>
                <a:ea typeface="Calibri" panose="020F0502020204030204" pitchFamily="34" charset="0"/>
                <a:cs typeface="Calibri" panose="020F0502020204030204" pitchFamily="34" charset="0"/>
              </a:rPr>
              <a:t>SpaCy</a:t>
            </a:r>
            <a:r>
              <a:rPr lang="en-IN" sz="4000" kern="100" dirty="0">
                <a:effectLst/>
                <a:latin typeface="Calibri" panose="020F0502020204030204" pitchFamily="34" charset="0"/>
                <a:ea typeface="Calibri" panose="020F0502020204030204" pitchFamily="34" charset="0"/>
                <a:cs typeface="Calibri" panose="020F0502020204030204" pitchFamily="34" charset="0"/>
              </a:rPr>
              <a:t>):</a:t>
            </a:r>
            <a:endParaRPr lang="en-IN" sz="4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4000" kern="100" dirty="0">
                <a:effectLst/>
                <a:latin typeface="Calibri" panose="020F0502020204030204" pitchFamily="34" charset="0"/>
                <a:ea typeface="Calibri" panose="020F0502020204030204" pitchFamily="34" charset="0"/>
                <a:cs typeface="Calibri" panose="020F0502020204030204" pitchFamily="34" charset="0"/>
              </a:rPr>
              <a:t>Tokenization, Stemming, Lemmatization, and Stop word removal. </a:t>
            </a:r>
          </a:p>
          <a:p>
            <a:pPr marL="0" marR="0">
              <a:lnSpc>
                <a:spcPct val="107000"/>
              </a:lnSpc>
              <a:spcBef>
                <a:spcPts val="0"/>
              </a:spcBef>
              <a:spcAft>
                <a:spcPts val="800"/>
              </a:spcAft>
            </a:pPr>
            <a:endParaRPr lang="en-IN" sz="4000" kern="100" dirty="0">
              <a:effectLst/>
              <a:latin typeface="Calibri" panose="020F0502020204030204" pitchFamily="34" charset="0"/>
              <a:ea typeface="Calibri" panose="020F0502020204030204" pitchFamily="34" charset="0"/>
              <a:cs typeface="Mangal" panose="02040503050203030202" pitchFamily="18" charset="0"/>
            </a:endParaRPr>
          </a:p>
          <a:p>
            <a:r>
              <a:rPr lang="en-IN" sz="4000" dirty="0">
                <a:effectLst/>
                <a:latin typeface="Calibri" panose="020F0502020204030204" pitchFamily="34" charset="0"/>
                <a:ea typeface="Calibri" panose="020F0502020204030204" pitchFamily="34" charset="0"/>
              </a:rPr>
              <a:t>Document the code and the results of each pre-processing step and upload their GitHub link in a </a:t>
            </a:r>
            <a:r>
              <a:rPr lang="en-IN" sz="4000" dirty="0" err="1">
                <a:effectLst/>
                <a:latin typeface="Calibri" panose="020F0502020204030204" pitchFamily="34" charset="0"/>
                <a:ea typeface="Calibri" panose="020F0502020204030204" pitchFamily="34" charset="0"/>
              </a:rPr>
              <a:t>padlet</a:t>
            </a:r>
            <a:r>
              <a:rPr lang="en-IN" sz="4000" dirty="0">
                <a:effectLst/>
                <a:latin typeface="Calibri" panose="020F0502020204030204" pitchFamily="34" charset="0"/>
                <a:ea typeface="Calibri" panose="020F0502020204030204" pitchFamily="34" charset="0"/>
              </a:rPr>
              <a:t>. </a:t>
            </a:r>
            <a:endParaRPr lang="en-IN" sz="4000" dirty="0"/>
          </a:p>
        </p:txBody>
      </p:sp>
      <p:sp>
        <p:nvSpPr>
          <p:cNvPr id="4" name="TextBox 3">
            <a:extLst>
              <a:ext uri="{FF2B5EF4-FFF2-40B4-BE49-F238E27FC236}">
                <a16:creationId xmlns:a16="http://schemas.microsoft.com/office/drawing/2014/main" id="{0A43DE20-5113-466C-909B-093C24751240}"/>
              </a:ext>
            </a:extLst>
          </p:cNvPr>
          <p:cNvSpPr txBox="1"/>
          <p:nvPr/>
        </p:nvSpPr>
        <p:spPr>
          <a:xfrm>
            <a:off x="1298864" y="706582"/>
            <a:ext cx="3667991" cy="830997"/>
          </a:xfrm>
          <a:prstGeom prst="rect">
            <a:avLst/>
          </a:prstGeom>
          <a:solidFill>
            <a:schemeClr val="accent2">
              <a:lumMod val="40000"/>
              <a:lumOff val="60000"/>
            </a:schemeClr>
          </a:solidFill>
        </p:spPr>
        <p:txBody>
          <a:bodyPr wrap="square" rtlCol="0">
            <a:spAutoFit/>
          </a:bodyPr>
          <a:lstStyle/>
          <a:p>
            <a:r>
              <a:rPr lang="en-IN" sz="4800" b="1" dirty="0"/>
              <a:t>CADL 1</a:t>
            </a:r>
          </a:p>
        </p:txBody>
      </p:sp>
    </p:spTree>
    <p:extLst>
      <p:ext uri="{BB962C8B-B14F-4D97-AF65-F5344CB8AC3E}">
        <p14:creationId xmlns:p14="http://schemas.microsoft.com/office/powerpoint/2010/main" val="245490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782"/>
            <a:ext cx="14630400" cy="8229600"/>
          </a:xfrm>
          <a:prstGeom prst="rect">
            <a:avLst/>
          </a:prstGeom>
          <a:solidFill>
            <a:srgbClr val="0D0A2C">
              <a:alpha val="75000"/>
            </a:srgbClr>
          </a:solidFill>
          <a:ln/>
        </p:spPr>
      </p:sp>
      <p:sp>
        <p:nvSpPr>
          <p:cNvPr id="4" name="Text 1"/>
          <p:cNvSpPr/>
          <p:nvPr/>
        </p:nvSpPr>
        <p:spPr>
          <a:xfrm>
            <a:off x="946946" y="632579"/>
            <a:ext cx="7411879" cy="694373"/>
          </a:xfrm>
          <a:prstGeom prst="rect">
            <a:avLst/>
          </a:prstGeom>
          <a:noFill/>
          <a:ln/>
        </p:spPr>
        <p:txBody>
          <a:bodyPr wrap="none" rtlCol="0" anchor="t"/>
          <a:lstStyle/>
          <a:p>
            <a:pPr marL="0" indent="0">
              <a:lnSpc>
                <a:spcPts val="2734"/>
              </a:lnSpc>
              <a:buNone/>
            </a:pPr>
            <a:r>
              <a:rPr lang="en-US" sz="4400" dirty="0">
                <a:solidFill>
                  <a:srgbClr val="F2F0F4"/>
                </a:solidFill>
                <a:latin typeface="Montserrat" pitchFamily="34" charset="0"/>
                <a:ea typeface="Montserrat" pitchFamily="34" charset="-122"/>
                <a:cs typeface="Montserrat" pitchFamily="34" charset="-120"/>
              </a:rPr>
              <a:t>Semantic Understanding</a:t>
            </a:r>
            <a:endParaRPr lang="en-US" sz="4400" dirty="0"/>
          </a:p>
        </p:txBody>
      </p:sp>
      <p:sp>
        <p:nvSpPr>
          <p:cNvPr id="9" name="Text 6"/>
          <p:cNvSpPr/>
          <p:nvPr/>
        </p:nvSpPr>
        <p:spPr>
          <a:xfrm>
            <a:off x="9449872" y="3348276"/>
            <a:ext cx="3156347" cy="694373"/>
          </a:xfrm>
          <a:prstGeom prst="rect">
            <a:avLst/>
          </a:prstGeom>
          <a:noFill/>
          <a:ln/>
        </p:spPr>
        <p:txBody>
          <a:bodyPr wrap="square" rtlCol="0" anchor="t"/>
          <a:lstStyle/>
          <a:p>
            <a:pPr marL="0" indent="0">
              <a:lnSpc>
                <a:spcPts val="2734"/>
              </a:lnSpc>
              <a:buNone/>
            </a:pPr>
            <a:endParaRPr lang="en-US" sz="2187" dirty="0"/>
          </a:p>
        </p:txBody>
      </p:sp>
      <p:sp>
        <p:nvSpPr>
          <p:cNvPr id="10" name="Text 7"/>
          <p:cNvSpPr/>
          <p:nvPr/>
        </p:nvSpPr>
        <p:spPr>
          <a:xfrm>
            <a:off x="946946" y="1326952"/>
            <a:ext cx="11989736" cy="1031784"/>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NLP goes beyond just recognizing words, but also comprehends the contextual meaning and relationships between them. It involves interpreting the meaning behind words, sentences, and larger text structures.</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3" name="TextBox 12">
            <a:extLst>
              <a:ext uri="{FF2B5EF4-FFF2-40B4-BE49-F238E27FC236}">
                <a16:creationId xmlns:a16="http://schemas.microsoft.com/office/drawing/2014/main" id="{7EF02064-6BFB-450C-9548-BD27A1424AD8}"/>
              </a:ext>
            </a:extLst>
          </p:cNvPr>
          <p:cNvSpPr txBox="1"/>
          <p:nvPr/>
        </p:nvSpPr>
        <p:spPr>
          <a:xfrm>
            <a:off x="946946" y="2358736"/>
            <a:ext cx="12936682" cy="5078313"/>
          </a:xfrm>
          <a:prstGeom prst="rect">
            <a:avLst/>
          </a:prstGeom>
          <a:noFill/>
        </p:spPr>
        <p:txBody>
          <a:bodyPr wrap="square">
            <a:spAutoFit/>
          </a:bodyPr>
          <a:lstStyle/>
          <a:p>
            <a:r>
              <a:rPr lang="en-US" dirty="0">
                <a:solidFill>
                  <a:schemeClr val="bg1"/>
                </a:solidFill>
              </a:rPr>
              <a:t>1. Word Sense Disambiguation: Identifying the correct meaning of a word based on context.</a:t>
            </a:r>
          </a:p>
          <a:p>
            <a:r>
              <a:rPr lang="en-US" dirty="0">
                <a:solidFill>
                  <a:schemeClr val="bg1"/>
                </a:solidFill>
              </a:rPr>
              <a:t>Example: Determining whether 'bank' refers to a financial institution or the side of a river.</a:t>
            </a:r>
          </a:p>
          <a:p>
            <a:endParaRPr lang="en-US" dirty="0">
              <a:solidFill>
                <a:schemeClr val="bg1"/>
              </a:solidFill>
            </a:endParaRPr>
          </a:p>
          <a:p>
            <a:r>
              <a:rPr lang="en-US" dirty="0">
                <a:solidFill>
                  <a:schemeClr val="bg1"/>
                </a:solidFill>
              </a:rPr>
              <a:t>2. Named Entity Recognition (NER): Identifying and classifying entities like names, dates, and locations in text.</a:t>
            </a:r>
          </a:p>
          <a:p>
            <a:r>
              <a:rPr lang="en-US" dirty="0">
                <a:solidFill>
                  <a:schemeClr val="bg1"/>
                </a:solidFill>
              </a:rPr>
              <a:t>Example: Extracting 'Barack Obama' as a person and 'Washington D.C.' as a location.</a:t>
            </a:r>
          </a:p>
          <a:p>
            <a:endParaRPr lang="en-US" dirty="0">
              <a:solidFill>
                <a:schemeClr val="bg1"/>
              </a:solidFill>
            </a:endParaRPr>
          </a:p>
          <a:p>
            <a:r>
              <a:rPr lang="en-US" dirty="0">
                <a:solidFill>
                  <a:schemeClr val="bg1"/>
                </a:solidFill>
              </a:rPr>
              <a:t>3. Semantic Role Labeling: Assigning roles to words in a sentence to understand their function.</a:t>
            </a:r>
          </a:p>
          <a:p>
            <a:r>
              <a:rPr lang="en-US" dirty="0">
                <a:solidFill>
                  <a:schemeClr val="bg1"/>
                </a:solidFill>
              </a:rPr>
              <a:t>Example: In 'John gave Mary a book,' identifying 'John' as the giver, 'Mary' as the recipient, and 'book' as the object.</a:t>
            </a:r>
          </a:p>
          <a:p>
            <a:endParaRPr lang="en-US" dirty="0">
              <a:solidFill>
                <a:schemeClr val="bg1"/>
              </a:solidFill>
            </a:endParaRPr>
          </a:p>
          <a:p>
            <a:r>
              <a:rPr lang="en-US" dirty="0">
                <a:solidFill>
                  <a:schemeClr val="bg1"/>
                </a:solidFill>
              </a:rPr>
              <a:t>4. Coreference Resolution: Determining when different words refer to the same entity.</a:t>
            </a:r>
          </a:p>
          <a:p>
            <a:r>
              <a:rPr lang="en-US" dirty="0">
                <a:solidFill>
                  <a:schemeClr val="bg1"/>
                </a:solidFill>
              </a:rPr>
              <a:t>Example: Linking 'he' and 'John' in the sentences 'John went to the store. He bought milk.'</a:t>
            </a:r>
          </a:p>
          <a:p>
            <a:endParaRPr lang="en-US" dirty="0">
              <a:solidFill>
                <a:schemeClr val="bg1"/>
              </a:solidFill>
            </a:endParaRPr>
          </a:p>
          <a:p>
            <a:r>
              <a:rPr lang="en-US" dirty="0">
                <a:solidFill>
                  <a:schemeClr val="bg1"/>
                </a:solidFill>
              </a:rPr>
              <a:t>5. Contextual Embeddings: Using models like BERT to capture word meanings based on context.</a:t>
            </a:r>
          </a:p>
          <a:p>
            <a:r>
              <a:rPr lang="en-US" dirty="0">
                <a:solidFill>
                  <a:schemeClr val="bg1"/>
                </a:solidFill>
              </a:rPr>
              <a:t>Example: Understanding the word 'apple' in 'She ate an apple' vs. 'Apple released a new iPhone.’</a:t>
            </a:r>
          </a:p>
          <a:p>
            <a:endParaRPr lang="en-US" dirty="0">
              <a:solidFill>
                <a:schemeClr val="bg1"/>
              </a:solidFill>
            </a:endParaRPr>
          </a:p>
          <a:p>
            <a:r>
              <a:rPr lang="en-US" dirty="0">
                <a:solidFill>
                  <a:schemeClr val="bg1"/>
                </a:solidFill>
              </a:rPr>
              <a:t>6. Sentiment Analysis: Detecting emotions in text.</a:t>
            </a:r>
          </a:p>
          <a:p>
            <a:r>
              <a:rPr lang="en-US" dirty="0">
                <a:solidFill>
                  <a:schemeClr val="bg1"/>
                </a:solidFill>
              </a:rPr>
              <a:t>Example: </a:t>
            </a:r>
            <a:r>
              <a:rPr lang="en-US" b="0" i="0" dirty="0">
                <a:solidFill>
                  <a:srgbClr val="ECECEC"/>
                </a:solidFill>
                <a:effectLst/>
                <a:latin typeface="ui-sans-serif"/>
              </a:rPr>
              <a:t>"I had a wonderful experience at the new restaurant. The food was delicious, and the staff were very friendly and helpful.“ will give the overall sentiment as positive.</a:t>
            </a:r>
            <a:endParaRPr lang="en-IN" dirty="0">
              <a:solidFill>
                <a:schemeClr val="bg1"/>
              </a:solidFill>
            </a:endParaRPr>
          </a:p>
        </p:txBody>
      </p:sp>
    </p:spTree>
    <p:extLst>
      <p:ext uri="{BB962C8B-B14F-4D97-AF65-F5344CB8AC3E}">
        <p14:creationId xmlns:p14="http://schemas.microsoft.com/office/powerpoint/2010/main" val="149017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5222"/>
            <a:ext cx="14630400" cy="8229600"/>
          </a:xfrm>
          <a:prstGeom prst="rect">
            <a:avLst/>
          </a:prstGeom>
          <a:solidFill>
            <a:srgbClr val="0D0A2C">
              <a:alpha val="75000"/>
            </a:srgbClr>
          </a:solidFill>
          <a:ln/>
        </p:spPr>
      </p:sp>
      <p:sp>
        <p:nvSpPr>
          <p:cNvPr id="4" name="Text 1"/>
          <p:cNvSpPr/>
          <p:nvPr/>
        </p:nvSpPr>
        <p:spPr>
          <a:xfrm>
            <a:off x="2037993" y="1661160"/>
            <a:ext cx="9957673"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Application Areas of NLP</a:t>
            </a:r>
            <a:endParaRPr lang="en-US" sz="4374" dirty="0"/>
          </a:p>
        </p:txBody>
      </p:sp>
      <p:sp>
        <p:nvSpPr>
          <p:cNvPr id="5" name="Shape 2"/>
          <p:cNvSpPr/>
          <p:nvPr/>
        </p:nvSpPr>
        <p:spPr>
          <a:xfrm>
            <a:off x="2037993" y="2799874"/>
            <a:ext cx="5166122" cy="1606510"/>
          </a:xfrm>
          <a:prstGeom prst="roundRect">
            <a:avLst>
              <a:gd name="adj" fmla="val 6224"/>
            </a:avLst>
          </a:prstGeom>
          <a:solidFill>
            <a:srgbClr val="3C136D"/>
          </a:solidFill>
          <a:ln w="7620">
            <a:solidFill>
              <a:srgbClr val="552C86"/>
            </a:solidFill>
            <a:prstDash val="solid"/>
          </a:ln>
        </p:spPr>
      </p:sp>
      <p:sp>
        <p:nvSpPr>
          <p:cNvPr id="7" name="Text 4"/>
          <p:cNvSpPr/>
          <p:nvPr/>
        </p:nvSpPr>
        <p:spPr>
          <a:xfrm>
            <a:off x="2122311" y="2882801"/>
            <a:ext cx="5033438" cy="1422884"/>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Autocorrect and Spell-check: NLP ensures accurate spelling and grammar by auto-correcting misspelled words in text editors and applications like Microsoft Word or Grammarly.</a:t>
            </a:r>
          </a:p>
        </p:txBody>
      </p:sp>
      <p:sp>
        <p:nvSpPr>
          <p:cNvPr id="8" name="Shape 5"/>
          <p:cNvSpPr/>
          <p:nvPr/>
        </p:nvSpPr>
        <p:spPr>
          <a:xfrm>
            <a:off x="7426285" y="2882801"/>
            <a:ext cx="5166122" cy="1606510"/>
          </a:xfrm>
          <a:prstGeom prst="roundRect">
            <a:avLst>
              <a:gd name="adj" fmla="val 6224"/>
            </a:avLst>
          </a:prstGeom>
          <a:solidFill>
            <a:srgbClr val="3C136D"/>
          </a:solidFill>
          <a:ln w="7620">
            <a:solidFill>
              <a:srgbClr val="552C86"/>
            </a:solidFill>
            <a:prstDash val="solid"/>
          </a:ln>
        </p:spPr>
      </p:sp>
      <p:sp>
        <p:nvSpPr>
          <p:cNvPr id="10" name="Text 7"/>
          <p:cNvSpPr/>
          <p:nvPr/>
        </p:nvSpPr>
        <p:spPr>
          <a:xfrm>
            <a:off x="7535612" y="2971130"/>
            <a:ext cx="4972478" cy="1416520"/>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Text Classification: NLP categorizes and organizes text data, making it useful for tasks like survey responses, spam filtering, genre classification, and language identification.</a:t>
            </a:r>
          </a:p>
        </p:txBody>
      </p:sp>
      <p:sp>
        <p:nvSpPr>
          <p:cNvPr id="11" name="Shape 8"/>
          <p:cNvSpPr/>
          <p:nvPr/>
        </p:nvSpPr>
        <p:spPr>
          <a:xfrm>
            <a:off x="2037993" y="4628555"/>
            <a:ext cx="5166122" cy="1939766"/>
          </a:xfrm>
          <a:prstGeom prst="roundRect">
            <a:avLst>
              <a:gd name="adj" fmla="val 5155"/>
            </a:avLst>
          </a:prstGeom>
          <a:solidFill>
            <a:srgbClr val="3C136D"/>
          </a:solidFill>
          <a:ln w="7620">
            <a:solidFill>
              <a:srgbClr val="552C86"/>
            </a:solidFill>
            <a:prstDash val="solid"/>
          </a:ln>
        </p:spPr>
      </p:sp>
      <p:sp>
        <p:nvSpPr>
          <p:cNvPr id="13" name="Text 10"/>
          <p:cNvSpPr/>
          <p:nvPr/>
        </p:nvSpPr>
        <p:spPr>
          <a:xfrm>
            <a:off x="2086359" y="4736268"/>
            <a:ext cx="5069389" cy="1724340"/>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Sentiment Analysis: NLP analyzes patterns in speech and conversation to determine sentiment (positive, negative, neutral). It’s used for social media monitoring, brand reputation analysis, and customer feedback assessment.</a:t>
            </a:r>
          </a:p>
        </p:txBody>
      </p:sp>
      <p:sp>
        <p:nvSpPr>
          <p:cNvPr id="14" name="Shape 11"/>
          <p:cNvSpPr/>
          <p:nvPr/>
        </p:nvSpPr>
        <p:spPr>
          <a:xfrm>
            <a:off x="7426285" y="4628555"/>
            <a:ext cx="5166122" cy="1939766"/>
          </a:xfrm>
          <a:prstGeom prst="roundRect">
            <a:avLst>
              <a:gd name="adj" fmla="val 5155"/>
            </a:avLst>
          </a:prstGeom>
          <a:solidFill>
            <a:srgbClr val="3C136D"/>
          </a:solidFill>
          <a:ln w="7620">
            <a:solidFill>
              <a:srgbClr val="552C86"/>
            </a:solidFill>
            <a:prstDash val="solid"/>
          </a:ln>
        </p:spPr>
      </p:sp>
      <p:sp>
        <p:nvSpPr>
          <p:cNvPr id="16" name="Text 13"/>
          <p:cNvSpPr/>
          <p:nvPr/>
        </p:nvSpPr>
        <p:spPr>
          <a:xfrm>
            <a:off x="7547596" y="4869856"/>
            <a:ext cx="4706541" cy="1229608"/>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Question Answering: NLP powers chatbots and virtual assistants that provide accurate answers to user queries based on context.</a:t>
            </a:r>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0">
            <a:extLst>
              <a:ext uri="{FF2B5EF4-FFF2-40B4-BE49-F238E27FC236}">
                <a16:creationId xmlns:a16="http://schemas.microsoft.com/office/drawing/2014/main" id="{711B051D-2CCC-4CDD-B5D7-D1082C1C343F}"/>
              </a:ext>
            </a:extLst>
          </p:cNvPr>
          <p:cNvSpPr/>
          <p:nvPr/>
        </p:nvSpPr>
        <p:spPr>
          <a:xfrm>
            <a:off x="0" y="35222"/>
            <a:ext cx="14630400" cy="8229600"/>
          </a:xfrm>
          <a:prstGeom prst="rect">
            <a:avLst/>
          </a:prstGeom>
          <a:solidFill>
            <a:srgbClr val="0D0A2C">
              <a:alpha val="75000"/>
            </a:srgbClr>
          </a:solidFill>
          <a:ln/>
        </p:spPr>
      </p:sp>
      <p:pic>
        <p:nvPicPr>
          <p:cNvPr id="33" name="Image 0" descr="preencoded.png">
            <a:extLst>
              <a:ext uri="{FF2B5EF4-FFF2-40B4-BE49-F238E27FC236}">
                <a16:creationId xmlns:a16="http://schemas.microsoft.com/office/drawing/2014/main" id="{38CE18B0-9E3F-4F00-B1D8-6F756C077FC5}"/>
              </a:ext>
            </a:extLst>
          </p:cNvPr>
          <p:cNvPicPr>
            <a:picLocks noChangeAspect="1"/>
          </p:cNvPicPr>
          <p:nvPr/>
        </p:nvPicPr>
        <p:blipFill>
          <a:blip r:embed="rId2"/>
          <a:stretch>
            <a:fillRect/>
          </a:stretch>
        </p:blipFill>
        <p:spPr>
          <a:xfrm>
            <a:off x="0" y="0"/>
            <a:ext cx="14630400" cy="8229600"/>
          </a:xfrm>
          <a:prstGeom prst="rect">
            <a:avLst/>
          </a:prstGeom>
        </p:spPr>
      </p:pic>
      <p:sp>
        <p:nvSpPr>
          <p:cNvPr id="44" name="CuadroTexto 350">
            <a:extLst>
              <a:ext uri="{FF2B5EF4-FFF2-40B4-BE49-F238E27FC236}">
                <a16:creationId xmlns:a16="http://schemas.microsoft.com/office/drawing/2014/main" id="{EB85846B-B4DD-D346-BE0C-37F878C3F360}"/>
              </a:ext>
            </a:extLst>
          </p:cNvPr>
          <p:cNvSpPr txBox="1"/>
          <p:nvPr/>
        </p:nvSpPr>
        <p:spPr>
          <a:xfrm>
            <a:off x="998739" y="841255"/>
            <a:ext cx="9935733" cy="797654"/>
          </a:xfrm>
          <a:prstGeom prst="rect">
            <a:avLst/>
          </a:prstGeom>
          <a:noFill/>
        </p:spPr>
        <p:txBody>
          <a:bodyPr wrap="none" rtlCol="0">
            <a:spAutoFit/>
          </a:bodyPr>
          <a:lstStyle/>
          <a:p>
            <a:pPr marL="0" indent="0">
              <a:lnSpc>
                <a:spcPts val="5468"/>
              </a:lnSpc>
              <a:buNone/>
            </a:pPr>
            <a:r>
              <a:rPr lang="en-US" sz="4800" dirty="0">
                <a:solidFill>
                  <a:srgbClr val="F2F0F4"/>
                </a:solidFill>
                <a:latin typeface="Montserrat" pitchFamily="34" charset="0"/>
                <a:ea typeface="Montserrat" pitchFamily="34" charset="-122"/>
                <a:cs typeface="Montserrat" pitchFamily="34" charset="-120"/>
              </a:rPr>
              <a:t>Application Areas of NLP contd.</a:t>
            </a:r>
            <a:endParaRPr lang="en-US" sz="4800" dirty="0"/>
          </a:p>
        </p:txBody>
      </p:sp>
      <p:sp>
        <p:nvSpPr>
          <p:cNvPr id="45" name="CuadroTexto 351">
            <a:extLst>
              <a:ext uri="{FF2B5EF4-FFF2-40B4-BE49-F238E27FC236}">
                <a16:creationId xmlns:a16="http://schemas.microsoft.com/office/drawing/2014/main" id="{14CCF53B-4E8A-804A-9EAC-C1FF6A3EC7E9}"/>
              </a:ext>
            </a:extLst>
          </p:cNvPr>
          <p:cNvSpPr txBox="1"/>
          <p:nvPr/>
        </p:nvSpPr>
        <p:spPr>
          <a:xfrm>
            <a:off x="1602890" y="1429987"/>
            <a:ext cx="11424621" cy="258532"/>
          </a:xfrm>
          <a:prstGeom prst="rect">
            <a:avLst/>
          </a:prstGeom>
          <a:noFill/>
        </p:spPr>
        <p:txBody>
          <a:bodyPr wrap="square" rtlCol="0">
            <a:spAutoFit/>
          </a:bodyPr>
          <a:lstStyle/>
          <a:p>
            <a:pPr algn="ctr"/>
            <a:r>
              <a:rPr lang="en-US" sz="108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12560937" y="13506431"/>
            <a:ext cx="435441" cy="537583"/>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sz="1080"/>
          </a:p>
        </p:txBody>
      </p:sp>
      <p:sp>
        <p:nvSpPr>
          <p:cNvPr id="2" name="Rounded Rectangle 1">
            <a:extLst>
              <a:ext uri="{FF2B5EF4-FFF2-40B4-BE49-F238E27FC236}">
                <a16:creationId xmlns:a16="http://schemas.microsoft.com/office/drawing/2014/main" id="{53CDCC2E-1EDA-A342-8ACD-079212D3556B}"/>
              </a:ext>
            </a:extLst>
          </p:cNvPr>
          <p:cNvSpPr/>
          <p:nvPr/>
        </p:nvSpPr>
        <p:spPr>
          <a:xfrm>
            <a:off x="1014779" y="2558107"/>
            <a:ext cx="2377440" cy="3657600"/>
          </a:xfrm>
          <a:prstGeom prst="roundRect">
            <a:avLst>
              <a:gd name="adj" fmla="val 237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7" name="Rounded Rectangle 6">
            <a:extLst>
              <a:ext uri="{FF2B5EF4-FFF2-40B4-BE49-F238E27FC236}">
                <a16:creationId xmlns:a16="http://schemas.microsoft.com/office/drawing/2014/main" id="{5E01A3FB-5764-5840-BFDA-9B6FE12B2545}"/>
              </a:ext>
            </a:extLst>
          </p:cNvPr>
          <p:cNvSpPr/>
          <p:nvPr/>
        </p:nvSpPr>
        <p:spPr>
          <a:xfrm>
            <a:off x="3589166" y="2582425"/>
            <a:ext cx="2377440" cy="3633283"/>
          </a:xfrm>
          <a:prstGeom prst="roundRect">
            <a:avLst>
              <a:gd name="adj" fmla="val 28664"/>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80">
              <a:solidFill>
                <a:schemeClr val="bg1"/>
              </a:solidFill>
            </a:endParaRPr>
          </a:p>
        </p:txBody>
      </p:sp>
      <p:sp>
        <p:nvSpPr>
          <p:cNvPr id="9" name="Rounded Rectangle 8">
            <a:extLst>
              <a:ext uri="{FF2B5EF4-FFF2-40B4-BE49-F238E27FC236}">
                <a16:creationId xmlns:a16="http://schemas.microsoft.com/office/drawing/2014/main" id="{C3900362-7792-3749-A10B-D30A7D41AB8F}"/>
              </a:ext>
            </a:extLst>
          </p:cNvPr>
          <p:cNvSpPr/>
          <p:nvPr/>
        </p:nvSpPr>
        <p:spPr>
          <a:xfrm>
            <a:off x="6163554" y="2558107"/>
            <a:ext cx="2377440" cy="3657600"/>
          </a:xfrm>
          <a:prstGeom prst="roundRect">
            <a:avLst>
              <a:gd name="adj" fmla="val 2246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0" name="Rounded Rectangle 9">
            <a:extLst>
              <a:ext uri="{FF2B5EF4-FFF2-40B4-BE49-F238E27FC236}">
                <a16:creationId xmlns:a16="http://schemas.microsoft.com/office/drawing/2014/main" id="{44087C59-5F04-DF42-87FF-73919EA925DA}"/>
              </a:ext>
            </a:extLst>
          </p:cNvPr>
          <p:cNvSpPr/>
          <p:nvPr/>
        </p:nvSpPr>
        <p:spPr>
          <a:xfrm>
            <a:off x="8737942" y="2558106"/>
            <a:ext cx="2377440" cy="3657601"/>
          </a:xfrm>
          <a:prstGeom prst="roundRect">
            <a:avLst>
              <a:gd name="adj" fmla="val 26038"/>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080"/>
          </a:p>
        </p:txBody>
      </p:sp>
      <p:sp>
        <p:nvSpPr>
          <p:cNvPr id="12" name="Rounded Rectangle 11">
            <a:extLst>
              <a:ext uri="{FF2B5EF4-FFF2-40B4-BE49-F238E27FC236}">
                <a16:creationId xmlns:a16="http://schemas.microsoft.com/office/drawing/2014/main" id="{6CED5899-FB19-F546-B63B-6084CDDF6EFA}"/>
              </a:ext>
            </a:extLst>
          </p:cNvPr>
          <p:cNvSpPr/>
          <p:nvPr/>
        </p:nvSpPr>
        <p:spPr>
          <a:xfrm>
            <a:off x="11312329" y="2558107"/>
            <a:ext cx="2377440" cy="3657600"/>
          </a:xfrm>
          <a:prstGeom prst="roundRect">
            <a:avLst>
              <a:gd name="adj" fmla="val 2351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solidFill>
                <a:schemeClr val="bg1"/>
              </a:solidFill>
            </a:endParaRPr>
          </a:p>
        </p:txBody>
      </p:sp>
      <p:sp>
        <p:nvSpPr>
          <p:cNvPr id="46" name="Rectangle 56">
            <a:extLst>
              <a:ext uri="{FF2B5EF4-FFF2-40B4-BE49-F238E27FC236}">
                <a16:creationId xmlns:a16="http://schemas.microsoft.com/office/drawing/2014/main" id="{F8721F43-B6D5-6545-B8FD-C6AF93608CD0}"/>
              </a:ext>
            </a:extLst>
          </p:cNvPr>
          <p:cNvSpPr/>
          <p:nvPr/>
        </p:nvSpPr>
        <p:spPr>
          <a:xfrm>
            <a:off x="1059534" y="2937917"/>
            <a:ext cx="2189100" cy="2800767"/>
          </a:xfrm>
          <a:prstGeom prst="rect">
            <a:avLst/>
          </a:prstGeom>
        </p:spPr>
        <p:txBody>
          <a:bodyPr wrap="square">
            <a:spAutoFit/>
          </a:bodyPr>
          <a:lstStyle/>
          <a:p>
            <a:pPr algn="ctr"/>
            <a:r>
              <a:rPr lang="en-US" sz="1600" b="1" dirty="0">
                <a:solidFill>
                  <a:schemeClr val="bg1"/>
                </a:solidFill>
                <a:ea typeface="Lato Light" panose="020F0502020204030203" pitchFamily="34" charset="0"/>
                <a:cs typeface="Lato Light" panose="020F0502020204030203" pitchFamily="34" charset="0"/>
              </a:rPr>
              <a:t>Named Entity Recognition (NER): </a:t>
            </a:r>
            <a:r>
              <a:rPr lang="en-US" sz="1600" dirty="0">
                <a:solidFill>
                  <a:schemeClr val="bg1"/>
                </a:solidFill>
                <a:ea typeface="Lato Light" panose="020F0502020204030203" pitchFamily="34" charset="0"/>
                <a:cs typeface="Lato Light" panose="020F0502020204030203" pitchFamily="34" charset="0"/>
              </a:rPr>
              <a:t>NLP identifies and extracts entities (such as names of people, organizations, locations) from unstructured text. It’s essential for information retrieval and knowledge extraction.</a:t>
            </a:r>
          </a:p>
        </p:txBody>
      </p:sp>
      <p:sp>
        <p:nvSpPr>
          <p:cNvPr id="47" name="Rectangle 56">
            <a:extLst>
              <a:ext uri="{FF2B5EF4-FFF2-40B4-BE49-F238E27FC236}">
                <a16:creationId xmlns:a16="http://schemas.microsoft.com/office/drawing/2014/main" id="{B80DD235-61B7-AA44-88C5-6DC30DFD78EC}"/>
              </a:ext>
            </a:extLst>
          </p:cNvPr>
          <p:cNvSpPr/>
          <p:nvPr/>
        </p:nvSpPr>
        <p:spPr>
          <a:xfrm>
            <a:off x="3691813" y="3035296"/>
            <a:ext cx="2118208" cy="2585323"/>
          </a:xfrm>
          <a:prstGeom prst="rect">
            <a:avLst/>
          </a:prstGeom>
        </p:spPr>
        <p:txBody>
          <a:bodyPr wrap="square">
            <a:spAutoFit/>
          </a:bodyPr>
          <a:lstStyle/>
          <a:p>
            <a:pPr algn="ctr"/>
            <a:r>
              <a:rPr lang="en-US" b="1" i="0" dirty="0">
                <a:solidFill>
                  <a:srgbClr val="111111"/>
                </a:solidFill>
                <a:effectLst/>
              </a:rPr>
              <a:t>Machine Translation</a:t>
            </a:r>
            <a:r>
              <a:rPr lang="en-US" b="0" i="0" dirty="0">
                <a:solidFill>
                  <a:srgbClr val="111111"/>
                </a:solidFill>
                <a:effectLst/>
              </a:rPr>
              <a:t>: NLP enables automatic translation between languages. Google Translate and other language translation tools rely on NLP techniques</a:t>
            </a:r>
            <a:endParaRPr lang="en-US" sz="1440" dirty="0">
              <a:solidFill>
                <a:schemeClr val="bg1"/>
              </a:solidFill>
              <a:ea typeface="Lato Light" panose="020F0502020204030203" pitchFamily="34" charset="0"/>
              <a:cs typeface="Lato Light" panose="020F0502020204030203" pitchFamily="34" charset="0"/>
            </a:endParaRPr>
          </a:p>
        </p:txBody>
      </p:sp>
      <p:sp>
        <p:nvSpPr>
          <p:cNvPr id="49" name="Rectangle 56">
            <a:extLst>
              <a:ext uri="{FF2B5EF4-FFF2-40B4-BE49-F238E27FC236}">
                <a16:creationId xmlns:a16="http://schemas.microsoft.com/office/drawing/2014/main" id="{E5C75B2E-9BD5-8C4B-9C6B-E1F6FD22B96F}"/>
              </a:ext>
            </a:extLst>
          </p:cNvPr>
          <p:cNvSpPr/>
          <p:nvPr/>
        </p:nvSpPr>
        <p:spPr>
          <a:xfrm>
            <a:off x="6331859" y="2829405"/>
            <a:ext cx="2040830" cy="3139321"/>
          </a:xfrm>
          <a:prstGeom prst="rect">
            <a:avLst/>
          </a:prstGeom>
        </p:spPr>
        <p:txBody>
          <a:bodyPr wrap="square">
            <a:spAutoFit/>
          </a:bodyPr>
          <a:lstStyle/>
          <a:p>
            <a:pPr algn="ctr"/>
            <a:r>
              <a:rPr lang="en-US" b="1" i="0" dirty="0">
                <a:solidFill>
                  <a:schemeClr val="bg1"/>
                </a:solidFill>
                <a:effectLst/>
                <a:ea typeface="Lato Light" panose="020F0502020204030203" pitchFamily="34" charset="0"/>
                <a:cs typeface="Lato Light" panose="020F0502020204030203" pitchFamily="34" charset="0"/>
              </a:rPr>
              <a:t>Topic Modeling</a:t>
            </a:r>
            <a:r>
              <a:rPr lang="en-US" b="0" i="0" dirty="0">
                <a:solidFill>
                  <a:schemeClr val="bg1"/>
                </a:solidFill>
                <a:effectLst/>
                <a:ea typeface="Lato Light" panose="020F0502020204030203" pitchFamily="34" charset="0"/>
                <a:cs typeface="Lato Light" panose="020F0502020204030203" pitchFamily="34" charset="0"/>
              </a:rPr>
              <a:t>: NLP discovers latent topics within a collection of documents. It’s used for content recommendation, news summarization, and understanding document themes.</a:t>
            </a:r>
          </a:p>
        </p:txBody>
      </p:sp>
      <p:sp>
        <p:nvSpPr>
          <p:cNvPr id="50" name="Rectangle 56">
            <a:extLst>
              <a:ext uri="{FF2B5EF4-FFF2-40B4-BE49-F238E27FC236}">
                <a16:creationId xmlns:a16="http://schemas.microsoft.com/office/drawing/2014/main" id="{D52CB568-D1C8-9D4E-92C2-D49E58E3721D}"/>
              </a:ext>
            </a:extLst>
          </p:cNvPr>
          <p:cNvSpPr/>
          <p:nvPr/>
        </p:nvSpPr>
        <p:spPr>
          <a:xfrm>
            <a:off x="11551008" y="2847477"/>
            <a:ext cx="2019858" cy="3139321"/>
          </a:xfrm>
          <a:prstGeom prst="rect">
            <a:avLst/>
          </a:prstGeom>
        </p:spPr>
        <p:txBody>
          <a:bodyPr wrap="square">
            <a:spAutoFit/>
          </a:bodyPr>
          <a:lstStyle/>
          <a:p>
            <a:pPr algn="ctr"/>
            <a:r>
              <a:rPr lang="en-US" b="1" i="0" dirty="0">
                <a:solidFill>
                  <a:schemeClr val="bg1"/>
                </a:solidFill>
                <a:effectLst/>
                <a:ea typeface="Lato Light" panose="020F0502020204030203" pitchFamily="34" charset="0"/>
                <a:cs typeface="Lato Light" panose="020F0502020204030203" pitchFamily="34" charset="0"/>
              </a:rPr>
              <a:t>Information Extraction</a:t>
            </a:r>
            <a:r>
              <a:rPr lang="en-US" b="0" i="0" dirty="0">
                <a:solidFill>
                  <a:schemeClr val="bg1"/>
                </a:solidFill>
                <a:effectLst/>
                <a:ea typeface="Lato Light" panose="020F0502020204030203" pitchFamily="34" charset="0"/>
                <a:cs typeface="Lato Light" panose="020F0502020204030203" pitchFamily="34" charset="0"/>
              </a:rPr>
              <a:t>: NLP extracts structured information from unstructured text. It’s used in extracting facts from news articles, legal documents, and scientific papers.</a:t>
            </a:r>
          </a:p>
        </p:txBody>
      </p:sp>
      <p:sp>
        <p:nvSpPr>
          <p:cNvPr id="51" name="Rectangle 56">
            <a:extLst>
              <a:ext uri="{FF2B5EF4-FFF2-40B4-BE49-F238E27FC236}">
                <a16:creationId xmlns:a16="http://schemas.microsoft.com/office/drawing/2014/main" id="{2183348E-F9DC-E24D-87D2-0C98B287EBC4}"/>
              </a:ext>
            </a:extLst>
          </p:cNvPr>
          <p:cNvSpPr/>
          <p:nvPr/>
        </p:nvSpPr>
        <p:spPr>
          <a:xfrm>
            <a:off x="8824428" y="2782713"/>
            <a:ext cx="2331316" cy="3416320"/>
          </a:xfrm>
          <a:prstGeom prst="rect">
            <a:avLst/>
          </a:prstGeom>
        </p:spPr>
        <p:txBody>
          <a:bodyPr wrap="square">
            <a:spAutoFit/>
          </a:bodyPr>
          <a:lstStyle/>
          <a:p>
            <a:pPr algn="ctr"/>
            <a:r>
              <a:rPr lang="en-US" b="1" i="0" dirty="0">
                <a:solidFill>
                  <a:srgbClr val="111111"/>
                </a:solidFill>
                <a:effectLst/>
                <a:ea typeface="Lato Light" panose="020F0502020204030203" pitchFamily="34" charset="0"/>
                <a:cs typeface="Lato Light" panose="020F0502020204030203" pitchFamily="34" charset="0"/>
              </a:rPr>
              <a:t>Speech Recognition and Synthesis</a:t>
            </a:r>
            <a:r>
              <a:rPr lang="en-US" b="0" i="0" dirty="0">
                <a:solidFill>
                  <a:srgbClr val="111111"/>
                </a:solidFill>
                <a:effectLst/>
                <a:ea typeface="Lato Light" panose="020F0502020204030203" pitchFamily="34" charset="0"/>
                <a:cs typeface="Lato Light" panose="020F0502020204030203" pitchFamily="34" charset="0"/>
              </a:rPr>
              <a:t>: NLP converts spoken language into text (speech-to-text) and vice versa (text-to-speech). Applications include voice assistants, transcription services, and voice-controlled systems.</a:t>
            </a:r>
          </a:p>
        </p:txBody>
      </p:sp>
    </p:spTree>
    <p:extLst>
      <p:ext uri="{BB962C8B-B14F-4D97-AF65-F5344CB8AC3E}">
        <p14:creationId xmlns:p14="http://schemas.microsoft.com/office/powerpoint/2010/main" val="172092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078" y="0"/>
            <a:ext cx="14630400" cy="8229600"/>
          </a:xfrm>
          <a:prstGeom prst="rect">
            <a:avLst/>
          </a:prstGeom>
          <a:solidFill>
            <a:srgbClr val="0D0A2C">
              <a:alpha val="75000"/>
            </a:srgbClr>
          </a:solidFill>
          <a:ln/>
        </p:spPr>
      </p:sp>
      <p:sp>
        <p:nvSpPr>
          <p:cNvPr id="4" name="Text 1"/>
          <p:cNvSpPr/>
          <p:nvPr/>
        </p:nvSpPr>
        <p:spPr>
          <a:xfrm>
            <a:off x="1050856" y="886214"/>
            <a:ext cx="104342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Task to be Done:</a:t>
            </a:r>
            <a:endParaRPr lang="en-US" sz="4374" dirty="0"/>
          </a:p>
        </p:txBody>
      </p:sp>
      <p:sp>
        <p:nvSpPr>
          <p:cNvPr id="6" name="Text 2"/>
          <p:cNvSpPr/>
          <p:nvPr/>
        </p:nvSpPr>
        <p:spPr>
          <a:xfrm>
            <a:off x="1144374" y="1718655"/>
            <a:ext cx="11771525" cy="5349598"/>
          </a:xfrm>
          <a:prstGeom prst="rect">
            <a:avLst/>
          </a:prstGeom>
          <a:noFill/>
          <a:ln/>
        </p:spPr>
        <p:txBody>
          <a:bodyPr wrap="square" rtlCol="0" anchor="t"/>
          <a:lstStyle/>
          <a:p>
            <a:pPr marL="0" indent="0">
              <a:lnSpc>
                <a:spcPct val="150000"/>
              </a:lnSpc>
              <a:buNone/>
            </a:pPr>
            <a:r>
              <a:rPr lang="en-US" sz="2400" dirty="0">
                <a:solidFill>
                  <a:srgbClr val="DCD7E5"/>
                </a:solidFill>
                <a:latin typeface="Montserrat" pitchFamily="34" charset="0"/>
                <a:ea typeface="Montserrat" pitchFamily="34" charset="-122"/>
                <a:cs typeface="Montserrat" pitchFamily="34" charset="-120"/>
              </a:rPr>
              <a:t>Each group should come up with 2 applications (e.g., chatbots, sentiment analysis, machine translation, information retrieval, healthcare, finance) and explain how NLP is used in those scenarios. how NLP improves the functionality of their assigned application. </a:t>
            </a:r>
          </a:p>
          <a:p>
            <a:pPr>
              <a:lnSpc>
                <a:spcPct val="150000"/>
              </a:lnSpc>
            </a:pPr>
            <a:r>
              <a:rPr lang="en-US" sz="2400" dirty="0">
                <a:solidFill>
                  <a:schemeClr val="bg1"/>
                </a:solidFill>
              </a:rPr>
              <a:t>a. How NLP is used in that area.</a:t>
            </a:r>
          </a:p>
          <a:p>
            <a:pPr>
              <a:lnSpc>
                <a:spcPct val="150000"/>
              </a:lnSpc>
            </a:pPr>
            <a:r>
              <a:rPr lang="en-US" sz="2400" dirty="0">
                <a:solidFill>
                  <a:schemeClr val="bg1"/>
                </a:solidFill>
              </a:rPr>
              <a:t>b. List down potential use cases and benefits of the chosen area</a:t>
            </a:r>
          </a:p>
          <a:p>
            <a:pPr marL="0" indent="0">
              <a:lnSpc>
                <a:spcPct val="150000"/>
              </a:lnSpc>
              <a:buNone/>
            </a:pPr>
            <a:r>
              <a:rPr lang="en-US" sz="2400" dirty="0">
                <a:solidFill>
                  <a:schemeClr val="bg1"/>
                </a:solidFill>
              </a:rPr>
              <a:t>c. Examples of systems or applications (include real-world examples )</a:t>
            </a:r>
          </a:p>
          <a:p>
            <a:pPr marL="0" indent="0">
              <a:lnSpc>
                <a:spcPct val="150000"/>
              </a:lnSpc>
              <a:buNone/>
            </a:pPr>
            <a:r>
              <a:rPr lang="en-US" sz="2400" dirty="0">
                <a:solidFill>
                  <a:schemeClr val="bg1"/>
                </a:solidFill>
              </a:rPr>
              <a:t>d. Benefits and challenges.</a:t>
            </a:r>
          </a:p>
          <a:p>
            <a:pPr marL="0" indent="0">
              <a:lnSpc>
                <a:spcPct val="150000"/>
              </a:lnSpc>
              <a:buNone/>
            </a:pPr>
            <a:r>
              <a:rPr lang="en-US" sz="2400" dirty="0">
                <a:solidFill>
                  <a:schemeClr val="bg1"/>
                </a:solidFill>
              </a:rPr>
              <a:t>e. How NLP improves the functionality of their assigned application</a:t>
            </a:r>
          </a:p>
          <a:p>
            <a:pPr marL="0" indent="0">
              <a:lnSpc>
                <a:spcPct val="150000"/>
              </a:lnSpc>
              <a:buNone/>
            </a:pPr>
            <a:endParaRPr lang="en-US" sz="2400" dirty="0"/>
          </a:p>
        </p:txBody>
      </p:sp>
      <p:pic>
        <p:nvPicPr>
          <p:cNvPr id="17" name="Image 5"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1050856" y="886214"/>
            <a:ext cx="104342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NLP Architecture</a:t>
            </a:r>
            <a:endParaRPr lang="en-US" sz="4374" dirty="0"/>
          </a:p>
        </p:txBody>
      </p:sp>
      <p:pic>
        <p:nvPicPr>
          <p:cNvPr id="17" name="Image 5"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7" name="Picture 6">
            <a:extLst>
              <a:ext uri="{FF2B5EF4-FFF2-40B4-BE49-F238E27FC236}">
                <a16:creationId xmlns:a16="http://schemas.microsoft.com/office/drawing/2014/main" id="{81572985-5815-49BF-8AC6-CF3F09B96F04}"/>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353541" y="1797628"/>
            <a:ext cx="9923318" cy="5268190"/>
          </a:xfrm>
          <a:prstGeom prst="rect">
            <a:avLst/>
          </a:prstGeom>
          <a:noFill/>
          <a:ln>
            <a:noFill/>
          </a:ln>
        </p:spPr>
      </p:pic>
    </p:spTree>
    <p:extLst>
      <p:ext uri="{BB962C8B-B14F-4D97-AF65-F5344CB8AC3E}">
        <p14:creationId xmlns:p14="http://schemas.microsoft.com/office/powerpoint/2010/main" val="2467768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TotalTime>
  <Words>3772</Words>
  <Application>Microsoft Office PowerPoint</Application>
  <PresentationFormat>Custom</PresentationFormat>
  <Paragraphs>430</Paragraphs>
  <Slides>41</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-apple-system</vt:lpstr>
      <vt:lpstr>Arial</vt:lpstr>
      <vt:lpstr>Calibri</vt:lpstr>
      <vt:lpstr>Courier New</vt:lpstr>
      <vt:lpstr>Heebo</vt:lpstr>
      <vt:lpstr>Lato Light</vt:lpstr>
      <vt:lpstr>Montserrat</vt:lpstr>
      <vt:lpstr>ui-sans-serif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Regina SABS</cp:lastModifiedBy>
  <cp:revision>53</cp:revision>
  <dcterms:created xsi:type="dcterms:W3CDTF">2024-06-04T04:45:27Z</dcterms:created>
  <dcterms:modified xsi:type="dcterms:W3CDTF">2024-07-11T10:05:50Z</dcterms:modified>
</cp:coreProperties>
</file>