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85" r:id="rId11"/>
    <p:sldId id="286" r:id="rId12"/>
    <p:sldId id="287" r:id="rId13"/>
    <p:sldId id="288" r:id="rId14"/>
    <p:sldId id="279" r:id="rId15"/>
    <p:sldId id="280" r:id="rId16"/>
    <p:sldId id="281" r:id="rId17"/>
    <p:sldId id="282" r:id="rId18"/>
    <p:sldId id="283" r:id="rId19"/>
    <p:sldId id="289" r:id="rId20"/>
    <p:sldId id="357" r:id="rId21"/>
    <p:sldId id="358" r:id="rId22"/>
    <p:sldId id="295" r:id="rId23"/>
    <p:sldId id="296" r:id="rId24"/>
    <p:sldId id="314" r:id="rId25"/>
    <p:sldId id="291" r:id="rId26"/>
    <p:sldId id="294" r:id="rId27"/>
    <p:sldId id="293" r:id="rId28"/>
    <p:sldId id="292" r:id="rId29"/>
    <p:sldId id="269" r:id="rId30"/>
    <p:sldId id="278" r:id="rId31"/>
    <p:sldId id="297" r:id="rId32"/>
    <p:sldId id="271" r:id="rId33"/>
    <p:sldId id="298" r:id="rId34"/>
    <p:sldId id="299" r:id="rId35"/>
    <p:sldId id="300" r:id="rId36"/>
    <p:sldId id="302" r:id="rId37"/>
    <p:sldId id="303" r:id="rId38"/>
    <p:sldId id="305" r:id="rId39"/>
    <p:sldId id="301" r:id="rId40"/>
    <p:sldId id="304" r:id="rId41"/>
    <p:sldId id="306" r:id="rId42"/>
    <p:sldId id="307" r:id="rId43"/>
    <p:sldId id="308" r:id="rId44"/>
    <p:sldId id="309" r:id="rId45"/>
    <p:sldId id="310" r:id="rId46"/>
    <p:sldId id="328" r:id="rId47"/>
    <p:sldId id="329" r:id="rId48"/>
    <p:sldId id="330" r:id="rId49"/>
    <p:sldId id="331" r:id="rId50"/>
    <p:sldId id="332" r:id="rId51"/>
    <p:sldId id="333" r:id="rId52"/>
    <p:sldId id="334" r:id="rId53"/>
    <p:sldId id="335" r:id="rId54"/>
    <p:sldId id="311" r:id="rId55"/>
    <p:sldId id="312" r:id="rId56"/>
    <p:sldId id="313" r:id="rId57"/>
    <p:sldId id="265" r:id="rId58"/>
    <p:sldId id="268" r:id="rId59"/>
    <p:sldId id="266" r:id="rId60"/>
    <p:sldId id="267" r:id="rId61"/>
    <p:sldId id="272" r:id="rId62"/>
    <p:sldId id="273" r:id="rId63"/>
    <p:sldId id="315" r:id="rId64"/>
    <p:sldId id="316" r:id="rId65"/>
    <p:sldId id="317" r:id="rId66"/>
    <p:sldId id="318" r:id="rId67"/>
    <p:sldId id="274" r:id="rId68"/>
    <p:sldId id="323" r:id="rId69"/>
    <p:sldId id="324" r:id="rId70"/>
    <p:sldId id="275" r:id="rId71"/>
    <p:sldId id="276" r:id="rId72"/>
    <p:sldId id="319" r:id="rId73"/>
    <p:sldId id="320" r:id="rId74"/>
    <p:sldId id="321" r:id="rId75"/>
    <p:sldId id="336" r:id="rId76"/>
    <p:sldId id="337" r:id="rId77"/>
    <p:sldId id="338" r:id="rId78"/>
    <p:sldId id="326" r:id="rId79"/>
    <p:sldId id="327" r:id="rId80"/>
    <p:sldId id="325" r:id="rId81"/>
    <p:sldId id="277"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C659BE-3ABD-4FB2-91DC-8B16BE22C7C4}">
          <p14:sldIdLst>
            <p14:sldId id="256"/>
            <p14:sldId id="257"/>
            <p14:sldId id="258"/>
            <p14:sldId id="259"/>
            <p14:sldId id="260"/>
            <p14:sldId id="261"/>
            <p14:sldId id="262"/>
            <p14:sldId id="263"/>
            <p14:sldId id="264"/>
            <p14:sldId id="285"/>
            <p14:sldId id="286"/>
            <p14:sldId id="287"/>
            <p14:sldId id="288"/>
            <p14:sldId id="279"/>
            <p14:sldId id="280"/>
            <p14:sldId id="281"/>
            <p14:sldId id="282"/>
            <p14:sldId id="283"/>
            <p14:sldId id="289"/>
            <p14:sldId id="357"/>
            <p14:sldId id="358"/>
            <p14:sldId id="295"/>
            <p14:sldId id="296"/>
            <p14:sldId id="314"/>
            <p14:sldId id="291"/>
            <p14:sldId id="294"/>
            <p14:sldId id="293"/>
            <p14:sldId id="292"/>
            <p14:sldId id="269"/>
            <p14:sldId id="278"/>
            <p14:sldId id="297"/>
            <p14:sldId id="271"/>
            <p14:sldId id="298"/>
            <p14:sldId id="299"/>
            <p14:sldId id="300"/>
            <p14:sldId id="302"/>
            <p14:sldId id="303"/>
            <p14:sldId id="305"/>
            <p14:sldId id="301"/>
            <p14:sldId id="304"/>
            <p14:sldId id="306"/>
            <p14:sldId id="307"/>
            <p14:sldId id="308"/>
            <p14:sldId id="309"/>
            <p14:sldId id="310"/>
            <p14:sldId id="328"/>
            <p14:sldId id="329"/>
            <p14:sldId id="330"/>
            <p14:sldId id="331"/>
            <p14:sldId id="332"/>
            <p14:sldId id="333"/>
            <p14:sldId id="334"/>
            <p14:sldId id="335"/>
            <p14:sldId id="311"/>
            <p14:sldId id="312"/>
            <p14:sldId id="313"/>
            <p14:sldId id="265"/>
            <p14:sldId id="268"/>
            <p14:sldId id="266"/>
            <p14:sldId id="267"/>
            <p14:sldId id="272"/>
            <p14:sldId id="273"/>
            <p14:sldId id="315"/>
            <p14:sldId id="316"/>
            <p14:sldId id="317"/>
            <p14:sldId id="318"/>
            <p14:sldId id="274"/>
            <p14:sldId id="323"/>
            <p14:sldId id="324"/>
            <p14:sldId id="275"/>
            <p14:sldId id="276"/>
            <p14:sldId id="319"/>
            <p14:sldId id="320"/>
            <p14:sldId id="321"/>
            <p14:sldId id="336"/>
            <p14:sldId id="337"/>
            <p14:sldId id="338"/>
            <p14:sldId id="326"/>
            <p14:sldId id="327"/>
            <p14:sldId id="325"/>
            <p14:sldId id="277"/>
            <p14:sldId id="339"/>
            <p14:sldId id="340"/>
            <p14:sldId id="341"/>
            <p14:sldId id="342"/>
            <p14:sldId id="343"/>
            <p14:sldId id="344"/>
            <p14:sldId id="345"/>
            <p14:sldId id="346"/>
            <p14:sldId id="347"/>
            <p14:sldId id="348"/>
            <p14:sldId id="349"/>
            <p14:sldId id="350"/>
            <p14:sldId id="351"/>
            <p14:sldId id="352"/>
            <p14:sldId id="353"/>
            <p14:sldId id="354"/>
            <p14:sldId id="355"/>
            <p14:sldId id="3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4E627FD-9973-46F9-9E2A-20392CC9ECA9}" type="datetimeFigureOut">
              <a:rPr lang="en-IN" smtClean="0"/>
              <a:t>21-08-2024</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9933857-B466-49E1-AE14-D60E94FCE761}"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914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627FD-9973-46F9-9E2A-20392CC9ECA9}"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933857-B466-49E1-AE14-D60E94FCE761}" type="slidenum">
              <a:rPr lang="en-IN" smtClean="0"/>
              <a:t>‹#›</a:t>
            </a:fld>
            <a:endParaRPr lang="en-IN"/>
          </a:p>
        </p:txBody>
      </p:sp>
    </p:spTree>
    <p:extLst>
      <p:ext uri="{BB962C8B-B14F-4D97-AF65-F5344CB8AC3E}">
        <p14:creationId xmlns:p14="http://schemas.microsoft.com/office/powerpoint/2010/main" val="410383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627FD-9973-46F9-9E2A-20392CC9ECA9}"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933857-B466-49E1-AE14-D60E94FCE761}" type="slidenum">
              <a:rPr lang="en-IN" smtClean="0"/>
              <a:t>‹#›</a:t>
            </a:fld>
            <a:endParaRPr lang="en-IN"/>
          </a:p>
        </p:txBody>
      </p:sp>
    </p:spTree>
    <p:extLst>
      <p:ext uri="{BB962C8B-B14F-4D97-AF65-F5344CB8AC3E}">
        <p14:creationId xmlns:p14="http://schemas.microsoft.com/office/powerpoint/2010/main" val="234235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627FD-9973-46F9-9E2A-20392CC9ECA9}"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933857-B466-49E1-AE14-D60E94FCE761}" type="slidenum">
              <a:rPr lang="en-IN" smtClean="0"/>
              <a:t>‹#›</a:t>
            </a:fld>
            <a:endParaRPr lang="en-IN"/>
          </a:p>
        </p:txBody>
      </p:sp>
    </p:spTree>
    <p:extLst>
      <p:ext uri="{BB962C8B-B14F-4D97-AF65-F5344CB8AC3E}">
        <p14:creationId xmlns:p14="http://schemas.microsoft.com/office/powerpoint/2010/main" val="1408512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E627FD-9973-46F9-9E2A-20392CC9ECA9}"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933857-B466-49E1-AE14-D60E94FCE761}"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451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E627FD-9973-46F9-9E2A-20392CC9ECA9}"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933857-B466-49E1-AE14-D60E94FCE761}" type="slidenum">
              <a:rPr lang="en-IN" smtClean="0"/>
              <a:t>‹#›</a:t>
            </a:fld>
            <a:endParaRPr lang="en-IN"/>
          </a:p>
        </p:txBody>
      </p:sp>
    </p:spTree>
    <p:extLst>
      <p:ext uri="{BB962C8B-B14F-4D97-AF65-F5344CB8AC3E}">
        <p14:creationId xmlns:p14="http://schemas.microsoft.com/office/powerpoint/2010/main" val="154964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E627FD-9973-46F9-9E2A-20392CC9ECA9}" type="datetimeFigureOut">
              <a:rPr lang="en-IN" smtClean="0"/>
              <a:t>21-08-2024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933857-B466-49E1-AE14-D60E94FCE761}" type="slidenum">
              <a:rPr lang="en-IN" smtClean="0"/>
              <a:t>‹#›</a:t>
            </a:fld>
            <a:endParaRPr lang="en-IN"/>
          </a:p>
        </p:txBody>
      </p:sp>
    </p:spTree>
    <p:extLst>
      <p:ext uri="{BB962C8B-B14F-4D97-AF65-F5344CB8AC3E}">
        <p14:creationId xmlns:p14="http://schemas.microsoft.com/office/powerpoint/2010/main" val="423464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E627FD-9973-46F9-9E2A-20392CC9ECA9}" type="datetimeFigureOut">
              <a:rPr lang="en-IN" smtClean="0"/>
              <a:t>21-08-2024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933857-B466-49E1-AE14-D60E94FCE761}" type="slidenum">
              <a:rPr lang="en-IN" smtClean="0"/>
              <a:t>‹#›</a:t>
            </a:fld>
            <a:endParaRPr lang="en-IN"/>
          </a:p>
        </p:txBody>
      </p:sp>
    </p:spTree>
    <p:extLst>
      <p:ext uri="{BB962C8B-B14F-4D97-AF65-F5344CB8AC3E}">
        <p14:creationId xmlns:p14="http://schemas.microsoft.com/office/powerpoint/2010/main" val="3120254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627FD-9973-46F9-9E2A-20392CC9ECA9}" type="datetimeFigureOut">
              <a:rPr lang="en-IN" smtClean="0"/>
              <a:t>21-08-2024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933857-B466-49E1-AE14-D60E94FCE761}" type="slidenum">
              <a:rPr lang="en-IN" smtClean="0"/>
              <a:t>‹#›</a:t>
            </a:fld>
            <a:endParaRPr lang="en-IN"/>
          </a:p>
        </p:txBody>
      </p:sp>
    </p:spTree>
    <p:extLst>
      <p:ext uri="{BB962C8B-B14F-4D97-AF65-F5344CB8AC3E}">
        <p14:creationId xmlns:p14="http://schemas.microsoft.com/office/powerpoint/2010/main" val="519670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E627FD-9973-46F9-9E2A-20392CC9ECA9}"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933857-B466-49E1-AE14-D60E94FCE761}" type="slidenum">
              <a:rPr lang="en-IN" smtClean="0"/>
              <a:t>‹#›</a:t>
            </a:fld>
            <a:endParaRPr lang="en-IN"/>
          </a:p>
        </p:txBody>
      </p:sp>
    </p:spTree>
    <p:extLst>
      <p:ext uri="{BB962C8B-B14F-4D97-AF65-F5344CB8AC3E}">
        <p14:creationId xmlns:p14="http://schemas.microsoft.com/office/powerpoint/2010/main" val="94211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E627FD-9973-46F9-9E2A-20392CC9ECA9}"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933857-B466-49E1-AE14-D60E94FCE761}" type="slidenum">
              <a:rPr lang="en-IN" smtClean="0"/>
              <a:t>‹#›</a:t>
            </a:fld>
            <a:endParaRPr lang="en-IN"/>
          </a:p>
        </p:txBody>
      </p:sp>
    </p:spTree>
    <p:extLst>
      <p:ext uri="{BB962C8B-B14F-4D97-AF65-F5344CB8AC3E}">
        <p14:creationId xmlns:p14="http://schemas.microsoft.com/office/powerpoint/2010/main" val="4290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4E627FD-9973-46F9-9E2A-20392CC9ECA9}" type="datetimeFigureOut">
              <a:rPr lang="en-IN" smtClean="0"/>
              <a:t>21-08-2024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9933857-B466-49E1-AE14-D60E94FCE761}" type="slidenum">
              <a:rPr lang="en-IN" smtClean="0"/>
              <a:t>‹#›</a:t>
            </a:fld>
            <a:endParaRPr lang="en-IN"/>
          </a:p>
        </p:txBody>
      </p:sp>
    </p:spTree>
    <p:extLst>
      <p:ext uri="{BB962C8B-B14F-4D97-AF65-F5344CB8AC3E}">
        <p14:creationId xmlns:p14="http://schemas.microsoft.com/office/powerpoint/2010/main" val="1642177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altexsoft.com/blog/named-entity-recognition/"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www.geeksforgeeks.org/explanation-of-bert-model-nlp/" TargetMode="External"/><Relationship Id="rId2" Type="http://schemas.openxmlformats.org/officeDocument/2006/relationships/hyperlink" Target="https://medium.com/dataness-ai/exploring-bert-feature-extraction-fine-tuning-6d6ad7b829e7"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2A76-40CE-498E-99F3-743CD0CF8636}"/>
              </a:ext>
            </a:extLst>
          </p:cNvPr>
          <p:cNvSpPr>
            <a:spLocks noGrp="1"/>
          </p:cNvSpPr>
          <p:nvPr>
            <p:ph type="ctrTitle"/>
          </p:nvPr>
        </p:nvSpPr>
        <p:spPr/>
        <p:txBody>
          <a:bodyPr>
            <a:normAutofit/>
          </a:bodyPr>
          <a:lstStyle/>
          <a:p>
            <a:r>
              <a:rPr lang="en-IN" sz="5400" b="1" dirty="0"/>
              <a:t>Named Entity Recognition </a:t>
            </a:r>
            <a:br>
              <a:rPr lang="en-IN" sz="5400" b="1" dirty="0"/>
            </a:br>
            <a:r>
              <a:rPr lang="en-IN" sz="5400" b="1" dirty="0"/>
              <a:t>and </a:t>
            </a:r>
            <a:br>
              <a:rPr lang="en-IN" sz="5400" b="1" dirty="0"/>
            </a:br>
            <a:r>
              <a:rPr lang="en-IN" sz="5400" b="1" dirty="0"/>
              <a:t>Information Extraction</a:t>
            </a:r>
          </a:p>
        </p:txBody>
      </p:sp>
      <p:sp>
        <p:nvSpPr>
          <p:cNvPr id="3" name="Subtitle 2">
            <a:extLst>
              <a:ext uri="{FF2B5EF4-FFF2-40B4-BE49-F238E27FC236}">
                <a16:creationId xmlns:a16="http://schemas.microsoft.com/office/drawing/2014/main" id="{BB873E63-2E20-43B8-A57E-B0958357689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34745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DE1B7-31E8-4821-B179-084646B3FDE2}"/>
              </a:ext>
            </a:extLst>
          </p:cNvPr>
          <p:cNvSpPr>
            <a:spLocks noGrp="1"/>
          </p:cNvSpPr>
          <p:nvPr>
            <p:ph type="title"/>
          </p:nvPr>
        </p:nvSpPr>
        <p:spPr>
          <a:xfrm>
            <a:off x="1158240" y="574766"/>
            <a:ext cx="9875520" cy="592183"/>
          </a:xfrm>
        </p:spPr>
        <p:txBody>
          <a:bodyPr>
            <a:normAutofit fontScale="90000"/>
          </a:bodyPr>
          <a:lstStyle/>
          <a:p>
            <a:r>
              <a:rPr lang="en-IN" dirty="0"/>
              <a:t>Some Examples</a:t>
            </a:r>
          </a:p>
        </p:txBody>
      </p:sp>
      <p:sp>
        <p:nvSpPr>
          <p:cNvPr id="3" name="Content Placeholder 2">
            <a:extLst>
              <a:ext uri="{FF2B5EF4-FFF2-40B4-BE49-F238E27FC236}">
                <a16:creationId xmlns:a16="http://schemas.microsoft.com/office/drawing/2014/main" id="{5F81A062-FC84-4414-BF7C-8824E11C3079}"/>
              </a:ext>
            </a:extLst>
          </p:cNvPr>
          <p:cNvSpPr>
            <a:spLocks noGrp="1"/>
          </p:cNvSpPr>
          <p:nvPr>
            <p:ph idx="1"/>
          </p:nvPr>
        </p:nvSpPr>
        <p:spPr>
          <a:xfrm>
            <a:off x="1143000" y="1367246"/>
            <a:ext cx="9872871" cy="5042263"/>
          </a:xfrm>
        </p:spPr>
        <p:txBody>
          <a:bodyPr/>
          <a:lstStyle/>
          <a:p>
            <a:r>
              <a:rPr lang="en-IN" dirty="0"/>
              <a:t>Regular expression for an Indian mobile number:</a:t>
            </a:r>
          </a:p>
          <a:p>
            <a:pPr lvl="1"/>
            <a:r>
              <a:rPr lang="en-IN" dirty="0"/>
              <a:t>^(\+91[\-\s]?)?[6-9]{1}[0-9]{9}$</a:t>
            </a:r>
          </a:p>
          <a:p>
            <a:r>
              <a:rPr lang="en-IN" dirty="0"/>
              <a:t>Validate an Email Address:</a:t>
            </a:r>
          </a:p>
          <a:p>
            <a:pPr lvl="1"/>
            <a:r>
              <a:rPr lang="en-IN" dirty="0"/>
              <a:t>^[a-zA-Z0-9._%+-]+@[a-zA-Z0-9.-]+\.[a-</a:t>
            </a:r>
            <a:r>
              <a:rPr lang="en-IN" dirty="0" err="1"/>
              <a:t>zA</a:t>
            </a:r>
            <a:r>
              <a:rPr lang="en-IN" dirty="0"/>
              <a:t>-Z]{2,}$</a:t>
            </a:r>
          </a:p>
          <a:p>
            <a:r>
              <a:rPr lang="en-IN" dirty="0"/>
              <a:t>Validate a URL:</a:t>
            </a:r>
          </a:p>
          <a:p>
            <a:pPr lvl="1"/>
            <a:r>
              <a:rPr lang="en-IN" dirty="0"/>
              <a:t>^(https?:\/\/)?([\da-z\.-]+)\.([a-z\.]{2,6})([\/\w \.-]*)*\/?$</a:t>
            </a:r>
          </a:p>
          <a:p>
            <a:r>
              <a:rPr lang="en-US" dirty="0"/>
              <a:t>Match a Date in YYYY-MM-DD Format:</a:t>
            </a:r>
          </a:p>
          <a:p>
            <a:pPr lvl="1"/>
            <a:r>
              <a:rPr lang="en-US" dirty="0"/>
              <a:t>^\d{4}-(0[1-9]|1[0-2])-(0[1-9]|[12][0-9]|3[01])$</a:t>
            </a:r>
          </a:p>
          <a:p>
            <a:r>
              <a:rPr lang="en-IN" dirty="0"/>
              <a:t>Validate a Password:</a:t>
            </a:r>
          </a:p>
          <a:p>
            <a:pPr lvl="1"/>
            <a:r>
              <a:rPr lang="en-IN" dirty="0"/>
              <a:t>^(?=.*[a-z])(?=.*[A-Z])(?=.*\d)(?=.*[@$!%*?&amp;])[A-Za-z\d@$!%*?&amp;]{8,}$</a:t>
            </a:r>
          </a:p>
          <a:p>
            <a:r>
              <a:rPr lang="en-US" dirty="0"/>
              <a:t>Match a U.S. ZIP Code</a:t>
            </a:r>
            <a:r>
              <a:rPr lang="en-IN" dirty="0"/>
              <a:t>(5-digit and 5+4 format)</a:t>
            </a:r>
            <a:r>
              <a:rPr lang="en-US" dirty="0"/>
              <a:t>:</a:t>
            </a:r>
          </a:p>
          <a:p>
            <a:pPr lvl="1"/>
            <a:r>
              <a:rPr lang="en-IN" dirty="0"/>
              <a:t>^\d{5}(?:[-\s]\d{4})?$</a:t>
            </a:r>
          </a:p>
        </p:txBody>
      </p:sp>
    </p:spTree>
    <p:extLst>
      <p:ext uri="{BB962C8B-B14F-4D97-AF65-F5344CB8AC3E}">
        <p14:creationId xmlns:p14="http://schemas.microsoft.com/office/powerpoint/2010/main" val="3031934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E1D8F-6C84-43AF-ACCD-70CBB4F74FFE}"/>
              </a:ext>
            </a:extLst>
          </p:cNvPr>
          <p:cNvSpPr>
            <a:spLocks noGrp="1"/>
          </p:cNvSpPr>
          <p:nvPr>
            <p:ph type="title"/>
          </p:nvPr>
        </p:nvSpPr>
        <p:spPr>
          <a:xfrm>
            <a:off x="1143000" y="609600"/>
            <a:ext cx="9875520" cy="740229"/>
          </a:xfrm>
        </p:spPr>
        <p:txBody>
          <a:bodyPr/>
          <a:lstStyle/>
          <a:p>
            <a:r>
              <a:rPr lang="en-IN" dirty="0"/>
              <a:t>Mobile Number and Email Address</a:t>
            </a:r>
          </a:p>
        </p:txBody>
      </p:sp>
      <p:sp>
        <p:nvSpPr>
          <p:cNvPr id="3" name="Content Placeholder 2">
            <a:extLst>
              <a:ext uri="{FF2B5EF4-FFF2-40B4-BE49-F238E27FC236}">
                <a16:creationId xmlns:a16="http://schemas.microsoft.com/office/drawing/2014/main" id="{2BC97ACC-CA83-4970-8492-1AA2CA6EE83F}"/>
              </a:ext>
            </a:extLst>
          </p:cNvPr>
          <p:cNvSpPr>
            <a:spLocks noGrp="1"/>
          </p:cNvSpPr>
          <p:nvPr>
            <p:ph idx="1"/>
          </p:nvPr>
        </p:nvSpPr>
        <p:spPr>
          <a:xfrm>
            <a:off x="1143000" y="2057400"/>
            <a:ext cx="10657114" cy="4038600"/>
          </a:xfrm>
        </p:spPr>
        <p:txBody>
          <a:bodyPr/>
          <a:lstStyle/>
          <a:p>
            <a:r>
              <a:rPr lang="en-IN" sz="3600" dirty="0"/>
              <a:t>Regular expression for an Indian mobile number:</a:t>
            </a:r>
          </a:p>
          <a:p>
            <a:pPr lvl="1"/>
            <a:r>
              <a:rPr lang="en-IN" sz="3600" dirty="0"/>
              <a:t>^(\+91[\-\s]?)?[6-9]{1}[0-9]{9}$</a:t>
            </a:r>
          </a:p>
          <a:p>
            <a:endParaRPr lang="en-IN" sz="3600" dirty="0"/>
          </a:p>
          <a:p>
            <a:r>
              <a:rPr lang="en-IN" sz="3600" dirty="0"/>
              <a:t>Validate an Email Address:</a:t>
            </a:r>
          </a:p>
          <a:p>
            <a:pPr lvl="1"/>
            <a:r>
              <a:rPr lang="en-IN" sz="3600" dirty="0"/>
              <a:t>^[a-zA-Z0-9._%+-]+@[a-zA-Z0-9.-]+\.[a-</a:t>
            </a:r>
            <a:r>
              <a:rPr lang="en-IN" sz="3600" dirty="0" err="1"/>
              <a:t>zA</a:t>
            </a:r>
            <a:r>
              <a:rPr lang="en-IN" sz="3600" dirty="0"/>
              <a:t>-Z]{2,}$</a:t>
            </a:r>
          </a:p>
          <a:p>
            <a:endParaRPr lang="en-IN" dirty="0"/>
          </a:p>
        </p:txBody>
      </p:sp>
    </p:spTree>
    <p:extLst>
      <p:ext uri="{BB962C8B-B14F-4D97-AF65-F5344CB8AC3E}">
        <p14:creationId xmlns:p14="http://schemas.microsoft.com/office/powerpoint/2010/main" val="3529268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E4DF2-1BE5-49AD-9033-3EC0DBE23320}"/>
              </a:ext>
            </a:extLst>
          </p:cNvPr>
          <p:cNvSpPr>
            <a:spLocks noGrp="1"/>
          </p:cNvSpPr>
          <p:nvPr>
            <p:ph type="title"/>
          </p:nvPr>
        </p:nvSpPr>
        <p:spPr>
          <a:xfrm>
            <a:off x="1143000" y="609600"/>
            <a:ext cx="9875520" cy="792480"/>
          </a:xfrm>
        </p:spPr>
        <p:txBody>
          <a:bodyPr/>
          <a:lstStyle/>
          <a:p>
            <a:r>
              <a:rPr lang="en-IN" dirty="0"/>
              <a:t>URL and MMMM-DD-YY format Date</a:t>
            </a:r>
          </a:p>
        </p:txBody>
      </p:sp>
      <p:sp>
        <p:nvSpPr>
          <p:cNvPr id="3" name="Content Placeholder 2">
            <a:extLst>
              <a:ext uri="{FF2B5EF4-FFF2-40B4-BE49-F238E27FC236}">
                <a16:creationId xmlns:a16="http://schemas.microsoft.com/office/drawing/2014/main" id="{51E21CC2-A14B-4753-B963-57E569DFB5DA}"/>
              </a:ext>
            </a:extLst>
          </p:cNvPr>
          <p:cNvSpPr>
            <a:spLocks noGrp="1"/>
          </p:cNvSpPr>
          <p:nvPr>
            <p:ph idx="1"/>
          </p:nvPr>
        </p:nvSpPr>
        <p:spPr>
          <a:xfrm>
            <a:off x="1143000" y="2057400"/>
            <a:ext cx="10874829" cy="4038600"/>
          </a:xfrm>
        </p:spPr>
        <p:txBody>
          <a:bodyPr/>
          <a:lstStyle/>
          <a:p>
            <a:r>
              <a:rPr lang="en-IN" sz="3600" dirty="0"/>
              <a:t>Validate a URL:</a:t>
            </a:r>
          </a:p>
          <a:p>
            <a:pPr lvl="1"/>
            <a:r>
              <a:rPr lang="en-IN" sz="3600" dirty="0"/>
              <a:t>^(https?:\/\/)?([\da-z\.-]+)\.([a-z\.]{2,6})([\/\w \.-]*)*\/?$</a:t>
            </a:r>
          </a:p>
          <a:p>
            <a:endParaRPr lang="en-US" sz="3600" dirty="0"/>
          </a:p>
          <a:p>
            <a:r>
              <a:rPr lang="en-US" sz="3600" dirty="0"/>
              <a:t>Match a Date in YYYY-MM-DD Format:</a:t>
            </a:r>
          </a:p>
          <a:p>
            <a:pPr lvl="1"/>
            <a:r>
              <a:rPr lang="en-US" sz="3600" dirty="0"/>
              <a:t>^\d{4}-(0[1-9]|1[0-2])-(0[1-9]|[12][0-9]|3[01])$</a:t>
            </a:r>
          </a:p>
          <a:p>
            <a:endParaRPr lang="en-IN" dirty="0"/>
          </a:p>
        </p:txBody>
      </p:sp>
    </p:spTree>
    <p:extLst>
      <p:ext uri="{BB962C8B-B14F-4D97-AF65-F5344CB8AC3E}">
        <p14:creationId xmlns:p14="http://schemas.microsoft.com/office/powerpoint/2010/main" val="1688006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2259-7F44-4F7F-B5AA-FA783603F9BF}"/>
              </a:ext>
            </a:extLst>
          </p:cNvPr>
          <p:cNvSpPr>
            <a:spLocks noGrp="1"/>
          </p:cNvSpPr>
          <p:nvPr>
            <p:ph type="title"/>
          </p:nvPr>
        </p:nvSpPr>
        <p:spPr>
          <a:xfrm>
            <a:off x="618309" y="600892"/>
            <a:ext cx="9875520" cy="757645"/>
          </a:xfrm>
        </p:spPr>
        <p:txBody>
          <a:bodyPr/>
          <a:lstStyle/>
          <a:p>
            <a:r>
              <a:rPr lang="en-IN" dirty="0"/>
              <a:t>Password and US Zip Code</a:t>
            </a:r>
          </a:p>
        </p:txBody>
      </p:sp>
      <p:sp>
        <p:nvSpPr>
          <p:cNvPr id="3" name="Content Placeholder 2">
            <a:extLst>
              <a:ext uri="{FF2B5EF4-FFF2-40B4-BE49-F238E27FC236}">
                <a16:creationId xmlns:a16="http://schemas.microsoft.com/office/drawing/2014/main" id="{6C266548-AD1A-49F4-92D1-ED541326F595}"/>
              </a:ext>
            </a:extLst>
          </p:cNvPr>
          <p:cNvSpPr>
            <a:spLocks noGrp="1"/>
          </p:cNvSpPr>
          <p:nvPr>
            <p:ph idx="1"/>
          </p:nvPr>
        </p:nvSpPr>
        <p:spPr>
          <a:xfrm>
            <a:off x="618309" y="2057400"/>
            <a:ext cx="11399519" cy="4038600"/>
          </a:xfrm>
        </p:spPr>
        <p:txBody>
          <a:bodyPr/>
          <a:lstStyle/>
          <a:p>
            <a:r>
              <a:rPr lang="en-IN" sz="2800" dirty="0"/>
              <a:t>Validate a Password:</a:t>
            </a:r>
          </a:p>
          <a:p>
            <a:pPr lvl="1"/>
            <a:r>
              <a:rPr lang="en-IN" sz="2800" dirty="0"/>
              <a:t>^(?=.*[a-z])(?=.*[A-Z])(?=.*\d)(?=.*[@$!%*?&amp;])[A-Za-z\d@$!%*?&amp;]{8,}$</a:t>
            </a:r>
          </a:p>
          <a:p>
            <a:endParaRPr lang="en-US" sz="2800" dirty="0"/>
          </a:p>
          <a:p>
            <a:r>
              <a:rPr lang="en-US" sz="2800" dirty="0"/>
              <a:t>Match a U.S. ZIP Code</a:t>
            </a:r>
            <a:r>
              <a:rPr lang="en-IN" sz="2800" dirty="0"/>
              <a:t>(5-digit and 5+4 format)</a:t>
            </a:r>
            <a:r>
              <a:rPr lang="en-US" sz="2800" dirty="0"/>
              <a:t>:</a:t>
            </a:r>
          </a:p>
          <a:p>
            <a:pPr lvl="1"/>
            <a:r>
              <a:rPr lang="en-IN" sz="2800" dirty="0"/>
              <a:t>^\d{5}(?:[-\s]\d{4})?$</a:t>
            </a:r>
          </a:p>
          <a:p>
            <a:endParaRPr lang="en-IN" dirty="0"/>
          </a:p>
        </p:txBody>
      </p:sp>
    </p:spTree>
    <p:extLst>
      <p:ext uri="{BB962C8B-B14F-4D97-AF65-F5344CB8AC3E}">
        <p14:creationId xmlns:p14="http://schemas.microsoft.com/office/powerpoint/2010/main" val="3380042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5097-10B5-4E67-B6BD-0ED9582979CB}"/>
              </a:ext>
            </a:extLst>
          </p:cNvPr>
          <p:cNvSpPr>
            <a:spLocks noGrp="1"/>
          </p:cNvSpPr>
          <p:nvPr>
            <p:ph type="title"/>
          </p:nvPr>
        </p:nvSpPr>
        <p:spPr>
          <a:xfrm>
            <a:off x="1143000" y="609600"/>
            <a:ext cx="9875520" cy="766354"/>
          </a:xfrm>
        </p:spPr>
        <p:txBody>
          <a:bodyPr/>
          <a:lstStyle/>
          <a:p>
            <a:r>
              <a:rPr lang="en-US" dirty="0"/>
              <a:t>Regular Expression Methods</a:t>
            </a:r>
            <a:endParaRPr lang="en-IN" dirty="0"/>
          </a:p>
        </p:txBody>
      </p:sp>
      <p:sp>
        <p:nvSpPr>
          <p:cNvPr id="3" name="Content Placeholder 2">
            <a:extLst>
              <a:ext uri="{FF2B5EF4-FFF2-40B4-BE49-F238E27FC236}">
                <a16:creationId xmlns:a16="http://schemas.microsoft.com/office/drawing/2014/main" id="{9FF0B69E-F561-4834-993E-69FCCB19FDEC}"/>
              </a:ext>
            </a:extLst>
          </p:cNvPr>
          <p:cNvSpPr>
            <a:spLocks noGrp="1"/>
          </p:cNvSpPr>
          <p:nvPr>
            <p:ph idx="1"/>
          </p:nvPr>
        </p:nvSpPr>
        <p:spPr>
          <a:xfrm>
            <a:off x="1143000" y="1524000"/>
            <a:ext cx="6581503" cy="2664823"/>
          </a:xfrm>
        </p:spPr>
        <p:txBody>
          <a:bodyPr>
            <a:normAutofit/>
          </a:bodyPr>
          <a:lstStyle/>
          <a:p>
            <a:r>
              <a:rPr lang="en-US" sz="2800" dirty="0"/>
              <a:t>Performs queries on an input string</a:t>
            </a:r>
          </a:p>
          <a:p>
            <a:pPr marL="514350" lvl="1" indent="-285750">
              <a:spcBef>
                <a:spcPts val="1000"/>
              </a:spcBef>
              <a:spcAft>
                <a:spcPts val="0"/>
              </a:spcAft>
              <a:buSzPts val="2300"/>
            </a:pPr>
            <a:r>
              <a:rPr lang="en-US" dirty="0" err="1"/>
              <a:t>re.match</a:t>
            </a:r>
            <a:r>
              <a:rPr lang="en-US" dirty="0"/>
              <a:t>()</a:t>
            </a:r>
            <a:endParaRPr lang="en-US" sz="2400" dirty="0"/>
          </a:p>
          <a:p>
            <a:pPr marL="514350" lvl="1" indent="-285750">
              <a:spcBef>
                <a:spcPts val="1000"/>
              </a:spcBef>
              <a:spcAft>
                <a:spcPts val="0"/>
              </a:spcAft>
              <a:buSzPts val="2300"/>
            </a:pPr>
            <a:r>
              <a:rPr lang="en-US" dirty="0" err="1"/>
              <a:t>re.search</a:t>
            </a:r>
            <a:r>
              <a:rPr lang="en-US" dirty="0"/>
              <a:t>()</a:t>
            </a:r>
            <a:endParaRPr lang="en-US" sz="2400" dirty="0"/>
          </a:p>
          <a:p>
            <a:pPr marL="514350" lvl="1" indent="-285750">
              <a:spcBef>
                <a:spcPts val="1000"/>
              </a:spcBef>
              <a:spcAft>
                <a:spcPts val="0"/>
              </a:spcAft>
              <a:buSzPts val="2300"/>
            </a:pPr>
            <a:r>
              <a:rPr lang="en-US" dirty="0" err="1"/>
              <a:t>re.findall</a:t>
            </a:r>
            <a:r>
              <a:rPr lang="en-US" dirty="0"/>
              <a:t>()</a:t>
            </a:r>
            <a:endParaRPr lang="en-US" sz="2400" dirty="0"/>
          </a:p>
          <a:p>
            <a:pPr marL="514350" lvl="1" indent="-285750">
              <a:spcBef>
                <a:spcPts val="1000"/>
              </a:spcBef>
              <a:spcAft>
                <a:spcPts val="0"/>
              </a:spcAft>
              <a:buSzPts val="2300"/>
            </a:pPr>
            <a:r>
              <a:rPr lang="en-US" dirty="0" err="1"/>
              <a:t>re.sub</a:t>
            </a:r>
            <a:r>
              <a:rPr lang="en-US" dirty="0"/>
              <a:t>()</a:t>
            </a:r>
          </a:p>
          <a:p>
            <a:pPr marL="514350" lvl="1" indent="-285750">
              <a:spcBef>
                <a:spcPts val="1000"/>
              </a:spcBef>
              <a:spcAft>
                <a:spcPts val="0"/>
              </a:spcAft>
              <a:buSzPts val="2300"/>
            </a:pPr>
            <a:r>
              <a:rPr lang="en-US" dirty="0" err="1"/>
              <a:t>r</a:t>
            </a:r>
            <a:r>
              <a:rPr lang="en-US" sz="2000" dirty="0" err="1"/>
              <a:t>e.compile</a:t>
            </a:r>
            <a:r>
              <a:rPr lang="en-US" sz="2000" dirty="0"/>
              <a:t>()</a:t>
            </a:r>
          </a:p>
          <a:p>
            <a:endParaRPr lang="en-IN" dirty="0"/>
          </a:p>
        </p:txBody>
      </p:sp>
    </p:spTree>
    <p:extLst>
      <p:ext uri="{BB962C8B-B14F-4D97-AF65-F5344CB8AC3E}">
        <p14:creationId xmlns:p14="http://schemas.microsoft.com/office/powerpoint/2010/main" val="4241663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69146-BEDD-4E2B-B4BE-598A395DB70B}"/>
              </a:ext>
            </a:extLst>
          </p:cNvPr>
          <p:cNvSpPr>
            <a:spLocks noGrp="1"/>
          </p:cNvSpPr>
          <p:nvPr>
            <p:ph type="title"/>
          </p:nvPr>
        </p:nvSpPr>
        <p:spPr>
          <a:xfrm>
            <a:off x="733697" y="609600"/>
            <a:ext cx="9875520" cy="696686"/>
          </a:xfrm>
        </p:spPr>
        <p:txBody>
          <a:bodyPr/>
          <a:lstStyle/>
          <a:p>
            <a:r>
              <a:rPr lang="en-US" dirty="0" err="1"/>
              <a:t>re.match</a:t>
            </a:r>
            <a:r>
              <a:rPr lang="en-US" dirty="0"/>
              <a:t>()</a:t>
            </a:r>
            <a:endParaRPr lang="en-IN" dirty="0"/>
          </a:p>
        </p:txBody>
      </p:sp>
      <p:sp>
        <p:nvSpPr>
          <p:cNvPr id="3" name="Content Placeholder 2">
            <a:extLst>
              <a:ext uri="{FF2B5EF4-FFF2-40B4-BE49-F238E27FC236}">
                <a16:creationId xmlns:a16="http://schemas.microsoft.com/office/drawing/2014/main" id="{B66CC7C8-0437-4129-9617-83683E026DC1}"/>
              </a:ext>
            </a:extLst>
          </p:cNvPr>
          <p:cNvSpPr>
            <a:spLocks noGrp="1"/>
          </p:cNvSpPr>
          <p:nvPr>
            <p:ph idx="1"/>
          </p:nvPr>
        </p:nvSpPr>
        <p:spPr>
          <a:xfrm>
            <a:off x="733698" y="1436915"/>
            <a:ext cx="11162211" cy="2099310"/>
          </a:xfrm>
        </p:spPr>
        <p:txBody>
          <a:bodyPr>
            <a:normAutofit/>
          </a:bodyPr>
          <a:lstStyle/>
          <a:p>
            <a:r>
              <a:rPr lang="en-IN" dirty="0"/>
              <a:t>Syntax: </a:t>
            </a:r>
            <a:r>
              <a:rPr lang="en-US" dirty="0" err="1"/>
              <a:t>re.match</a:t>
            </a:r>
            <a:r>
              <a:rPr lang="en-US" dirty="0"/>
              <a:t>(pattern, sequence, flags = 0)</a:t>
            </a:r>
          </a:p>
          <a:p>
            <a:r>
              <a:rPr lang="en-US" dirty="0"/>
              <a:t>Pattern - This is the regular expression to be matched</a:t>
            </a:r>
          </a:p>
          <a:p>
            <a:r>
              <a:rPr lang="en-US" dirty="0"/>
              <a:t>Sequence - The string that would be searched to match the pattern at the beginning of string.</a:t>
            </a:r>
          </a:p>
          <a:p>
            <a:r>
              <a:rPr lang="en-US" dirty="0"/>
              <a:t>Flags - Different flags are specified using bitwise OR (|).  </a:t>
            </a:r>
          </a:p>
          <a:p>
            <a:endParaRPr lang="en-IN" dirty="0"/>
          </a:p>
        </p:txBody>
      </p:sp>
      <p:sp>
        <p:nvSpPr>
          <p:cNvPr id="6" name="Google Shape;170;g25fef710f7b_0_66">
            <a:extLst>
              <a:ext uri="{FF2B5EF4-FFF2-40B4-BE49-F238E27FC236}">
                <a16:creationId xmlns:a16="http://schemas.microsoft.com/office/drawing/2014/main" id="{95C97AB1-C8E7-41A8-B126-1C149FE1A018}"/>
              </a:ext>
            </a:extLst>
          </p:cNvPr>
          <p:cNvSpPr txBox="1">
            <a:spLocks/>
          </p:cNvSpPr>
          <p:nvPr/>
        </p:nvSpPr>
        <p:spPr>
          <a:xfrm>
            <a:off x="2499361" y="3683572"/>
            <a:ext cx="4058195" cy="2294319"/>
          </a:xfrm>
          <a:prstGeom prst="rect">
            <a:avLst/>
          </a:prstGeom>
          <a:noFill/>
          <a:ln>
            <a:noFill/>
          </a:ln>
        </p:spPr>
        <p:txBody>
          <a:bodyPr spcFirstLastPara="1" vert="horz" wrap="square" lIns="91425" tIns="45700" rIns="91425" bIns="45700" rtlCol="0" anchor="t" anchorCtr="0">
            <a:normAutofit fontScale="92500" lnSpcReduction="1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spcBef>
                <a:spcPts val="0"/>
              </a:spcBef>
              <a:buSzPts val="2760"/>
              <a:buNone/>
            </a:pPr>
            <a:r>
              <a:rPr lang="en-US" dirty="0"/>
              <a:t>import re</a:t>
            </a:r>
          </a:p>
          <a:p>
            <a:pPr marL="0" indent="0">
              <a:spcBef>
                <a:spcPts val="1080"/>
              </a:spcBef>
              <a:buSzPts val="2760"/>
              <a:buNone/>
            </a:pPr>
            <a:r>
              <a:rPr lang="en-US" dirty="0"/>
              <a:t>pattern = </a:t>
            </a:r>
            <a:r>
              <a:rPr lang="en-US" dirty="0" err="1"/>
              <a:t>r"Cookie</a:t>
            </a:r>
            <a:r>
              <a:rPr lang="en-US" dirty="0"/>
              <a:t>"</a:t>
            </a:r>
          </a:p>
          <a:p>
            <a:pPr marL="0" indent="0">
              <a:spcBef>
                <a:spcPts val="1080"/>
              </a:spcBef>
              <a:buSzPts val="2760"/>
              <a:buNone/>
            </a:pPr>
            <a:r>
              <a:rPr lang="en-US" dirty="0"/>
              <a:t>sequence = "Cookie"</a:t>
            </a:r>
          </a:p>
          <a:p>
            <a:pPr marL="0" indent="0">
              <a:spcBef>
                <a:spcPts val="1080"/>
              </a:spcBef>
              <a:buSzPts val="2760"/>
              <a:buNone/>
            </a:pPr>
            <a:r>
              <a:rPr lang="en-US" dirty="0"/>
              <a:t>if </a:t>
            </a:r>
            <a:r>
              <a:rPr lang="en-US" dirty="0" err="1"/>
              <a:t>re.match</a:t>
            </a:r>
            <a:r>
              <a:rPr lang="en-US" dirty="0"/>
              <a:t>(pattern, sequence):</a:t>
            </a:r>
          </a:p>
          <a:p>
            <a:pPr lvl="1" indent="0">
              <a:spcBef>
                <a:spcPts val="1000"/>
              </a:spcBef>
              <a:spcAft>
                <a:spcPts val="0"/>
              </a:spcAft>
              <a:buSzPts val="2300"/>
              <a:buNone/>
            </a:pPr>
            <a:r>
              <a:rPr lang="en-US" dirty="0"/>
              <a:t>print("Match!")</a:t>
            </a:r>
          </a:p>
          <a:p>
            <a:pPr marL="0" indent="0">
              <a:spcBef>
                <a:spcPts val="1080"/>
              </a:spcBef>
              <a:buSzPts val="2760"/>
              <a:buNone/>
            </a:pPr>
            <a:r>
              <a:rPr lang="en-US" dirty="0"/>
              <a:t>else: print("Not a match!")</a:t>
            </a:r>
          </a:p>
        </p:txBody>
      </p:sp>
      <p:sp>
        <p:nvSpPr>
          <p:cNvPr id="10" name="TextBox 9">
            <a:extLst>
              <a:ext uri="{FF2B5EF4-FFF2-40B4-BE49-F238E27FC236}">
                <a16:creationId xmlns:a16="http://schemas.microsoft.com/office/drawing/2014/main" id="{138E5374-E0F5-449A-80BC-D6F8F1D48D8C}"/>
              </a:ext>
            </a:extLst>
          </p:cNvPr>
          <p:cNvSpPr txBox="1"/>
          <p:nvPr/>
        </p:nvSpPr>
        <p:spPr>
          <a:xfrm>
            <a:off x="653142" y="4538343"/>
            <a:ext cx="1846219" cy="584775"/>
          </a:xfrm>
          <a:prstGeom prst="rect">
            <a:avLst/>
          </a:prstGeom>
          <a:noFill/>
        </p:spPr>
        <p:txBody>
          <a:bodyPr wrap="square">
            <a:spAutoFit/>
          </a:bodyPr>
          <a:lstStyle/>
          <a:p>
            <a:r>
              <a:rPr kumimoji="0" lang="en-US" sz="3200" b="0" i="0" u="none" strike="noStrike" kern="1200" cap="none" spc="0" normalizeH="0" baseline="0" noProof="0" dirty="0">
                <a:ln>
                  <a:noFill/>
                </a:ln>
                <a:solidFill>
                  <a:srgbClr val="A6B727"/>
                </a:solidFill>
                <a:effectLst/>
                <a:uLnTx/>
                <a:uFillTx/>
                <a:latin typeface="Corbel" panose="020B0503020204020204"/>
                <a:ea typeface="+mj-ea"/>
                <a:cs typeface="+mj-cs"/>
              </a:rPr>
              <a:t>Examples</a:t>
            </a:r>
            <a:endParaRPr lang="en-IN" dirty="0"/>
          </a:p>
        </p:txBody>
      </p:sp>
      <p:sp>
        <p:nvSpPr>
          <p:cNvPr id="11" name="Google Shape;177;g25fef710f7b_0_72">
            <a:extLst>
              <a:ext uri="{FF2B5EF4-FFF2-40B4-BE49-F238E27FC236}">
                <a16:creationId xmlns:a16="http://schemas.microsoft.com/office/drawing/2014/main" id="{D9BD7851-386F-4742-9B33-E3CDD9D93C7D}"/>
              </a:ext>
            </a:extLst>
          </p:cNvPr>
          <p:cNvSpPr txBox="1">
            <a:spLocks/>
          </p:cNvSpPr>
          <p:nvPr/>
        </p:nvSpPr>
        <p:spPr>
          <a:xfrm>
            <a:off x="6267797" y="3683572"/>
            <a:ext cx="5628112" cy="2099310"/>
          </a:xfrm>
          <a:prstGeom prst="rect">
            <a:avLst/>
          </a:prstGeom>
          <a:noFill/>
          <a:ln>
            <a:noFill/>
          </a:ln>
        </p:spPr>
        <p:txBody>
          <a:bodyPr spcFirstLastPara="1" vert="horz" wrap="square" lIns="91425" tIns="45700" rIns="91425" bIns="45700" rtlCol="0" anchor="t" anchorCtr="0">
            <a:normAutofit fontScale="925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spcBef>
                <a:spcPts val="0"/>
              </a:spcBef>
              <a:buSzPts val="2760"/>
              <a:buNone/>
            </a:pPr>
            <a:r>
              <a:rPr lang="en-US" dirty="0"/>
              <a:t>import re</a:t>
            </a:r>
          </a:p>
          <a:p>
            <a:pPr marL="0" indent="0">
              <a:spcBef>
                <a:spcPts val="1080"/>
              </a:spcBef>
              <a:buSzPts val="2760"/>
              <a:buNone/>
            </a:pPr>
            <a:r>
              <a:rPr lang="en-US" dirty="0"/>
              <a:t>str= "my college is </a:t>
            </a:r>
            <a:r>
              <a:rPr lang="en-US" dirty="0" err="1"/>
              <a:t>marian</a:t>
            </a:r>
            <a:r>
              <a:rPr lang="en-US" dirty="0"/>
              <a:t> college I love my college"</a:t>
            </a:r>
          </a:p>
          <a:p>
            <a:pPr marL="0" indent="0">
              <a:spcBef>
                <a:spcPts val="1080"/>
              </a:spcBef>
              <a:buSzPts val="2760"/>
              <a:buNone/>
            </a:pPr>
            <a:r>
              <a:rPr lang="en-US" dirty="0"/>
              <a:t>print("match")</a:t>
            </a:r>
          </a:p>
          <a:p>
            <a:pPr marL="0" indent="0">
              <a:spcBef>
                <a:spcPts val="1080"/>
              </a:spcBef>
              <a:buSzPts val="2760"/>
              <a:buNone/>
            </a:pPr>
            <a:r>
              <a:rPr lang="en-US" dirty="0"/>
              <a:t>str1=</a:t>
            </a:r>
            <a:r>
              <a:rPr lang="en-US" dirty="0" err="1"/>
              <a:t>re.match</a:t>
            </a:r>
            <a:r>
              <a:rPr lang="en-US" dirty="0"/>
              <a:t>(</a:t>
            </a:r>
            <a:r>
              <a:rPr lang="en-US" dirty="0" err="1"/>
              <a:t>r'college',str</a:t>
            </a:r>
            <a:r>
              <a:rPr lang="en-US" dirty="0"/>
              <a:t>)</a:t>
            </a:r>
          </a:p>
          <a:p>
            <a:pPr marL="0" indent="0">
              <a:spcBef>
                <a:spcPts val="1080"/>
              </a:spcBef>
              <a:buSzPts val="2760"/>
              <a:buNone/>
            </a:pPr>
            <a:r>
              <a:rPr lang="en-US" dirty="0"/>
              <a:t>print(str1)</a:t>
            </a:r>
          </a:p>
        </p:txBody>
      </p:sp>
      <p:pic>
        <p:nvPicPr>
          <p:cNvPr id="5" name="Picture 4">
            <a:extLst>
              <a:ext uri="{FF2B5EF4-FFF2-40B4-BE49-F238E27FC236}">
                <a16:creationId xmlns:a16="http://schemas.microsoft.com/office/drawing/2014/main" id="{333E11DC-37B3-433F-80EB-04B18D0CB772}"/>
              </a:ext>
            </a:extLst>
          </p:cNvPr>
          <p:cNvPicPr>
            <a:picLocks noChangeAspect="1"/>
          </p:cNvPicPr>
          <p:nvPr/>
        </p:nvPicPr>
        <p:blipFill>
          <a:blip r:embed="rId2"/>
          <a:stretch>
            <a:fillRect/>
          </a:stretch>
        </p:blipFill>
        <p:spPr>
          <a:xfrm>
            <a:off x="3441958" y="6080695"/>
            <a:ext cx="762106" cy="257211"/>
          </a:xfrm>
          <a:prstGeom prst="rect">
            <a:avLst/>
          </a:prstGeom>
        </p:spPr>
      </p:pic>
      <p:pic>
        <p:nvPicPr>
          <p:cNvPr id="8" name="Picture 7">
            <a:extLst>
              <a:ext uri="{FF2B5EF4-FFF2-40B4-BE49-F238E27FC236}">
                <a16:creationId xmlns:a16="http://schemas.microsoft.com/office/drawing/2014/main" id="{43676DFB-9E26-48DD-872F-4F85BA5A1091}"/>
              </a:ext>
            </a:extLst>
          </p:cNvPr>
          <p:cNvPicPr>
            <a:picLocks noChangeAspect="1"/>
          </p:cNvPicPr>
          <p:nvPr/>
        </p:nvPicPr>
        <p:blipFill>
          <a:blip r:embed="rId3"/>
          <a:stretch>
            <a:fillRect/>
          </a:stretch>
        </p:blipFill>
        <p:spPr>
          <a:xfrm>
            <a:off x="6367057" y="5972295"/>
            <a:ext cx="866896" cy="400106"/>
          </a:xfrm>
          <a:prstGeom prst="rect">
            <a:avLst/>
          </a:prstGeom>
        </p:spPr>
      </p:pic>
    </p:spTree>
    <p:extLst>
      <p:ext uri="{BB962C8B-B14F-4D97-AF65-F5344CB8AC3E}">
        <p14:creationId xmlns:p14="http://schemas.microsoft.com/office/powerpoint/2010/main" val="54079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668A-59F2-4A20-B52F-9DDC05F61F86}"/>
              </a:ext>
            </a:extLst>
          </p:cNvPr>
          <p:cNvSpPr>
            <a:spLocks noGrp="1"/>
          </p:cNvSpPr>
          <p:nvPr>
            <p:ph type="title"/>
          </p:nvPr>
        </p:nvSpPr>
        <p:spPr>
          <a:xfrm>
            <a:off x="1143000" y="609600"/>
            <a:ext cx="9875520" cy="731520"/>
          </a:xfrm>
        </p:spPr>
        <p:txBody>
          <a:bodyPr/>
          <a:lstStyle/>
          <a:p>
            <a:r>
              <a:rPr lang="en-US" dirty="0" err="1"/>
              <a:t>re.search</a:t>
            </a:r>
            <a:r>
              <a:rPr lang="en-US" dirty="0"/>
              <a:t>()</a:t>
            </a:r>
            <a:endParaRPr lang="en-IN" dirty="0"/>
          </a:p>
        </p:txBody>
      </p:sp>
      <p:sp>
        <p:nvSpPr>
          <p:cNvPr id="3" name="Content Placeholder 2">
            <a:extLst>
              <a:ext uri="{FF2B5EF4-FFF2-40B4-BE49-F238E27FC236}">
                <a16:creationId xmlns:a16="http://schemas.microsoft.com/office/drawing/2014/main" id="{66DAE314-7906-41EC-B044-48F41E0ED8EB}"/>
              </a:ext>
            </a:extLst>
          </p:cNvPr>
          <p:cNvSpPr>
            <a:spLocks noGrp="1"/>
          </p:cNvSpPr>
          <p:nvPr>
            <p:ph idx="1"/>
          </p:nvPr>
        </p:nvSpPr>
        <p:spPr>
          <a:xfrm>
            <a:off x="1143000" y="1436914"/>
            <a:ext cx="9872871" cy="4659086"/>
          </a:xfrm>
        </p:spPr>
        <p:txBody>
          <a:bodyPr/>
          <a:lstStyle/>
          <a:p>
            <a:r>
              <a:rPr lang="en-IN" dirty="0"/>
              <a:t>Syntax: </a:t>
            </a:r>
            <a:r>
              <a:rPr lang="en-US" dirty="0"/>
              <a:t>search(pattern, sequence, flags=0)</a:t>
            </a:r>
          </a:p>
          <a:p>
            <a:r>
              <a:rPr lang="en-US" dirty="0"/>
              <a:t>The match method checks for a match only at the beginning of the string while </a:t>
            </a:r>
            <a:r>
              <a:rPr lang="en-US" b="1" dirty="0"/>
              <a:t>search checks for a match anywhere in the string</a:t>
            </a:r>
            <a:r>
              <a:rPr lang="en-US" dirty="0"/>
              <a:t>. </a:t>
            </a:r>
          </a:p>
          <a:p>
            <a:endParaRPr lang="en-IN" dirty="0"/>
          </a:p>
        </p:txBody>
      </p:sp>
      <p:sp>
        <p:nvSpPr>
          <p:cNvPr id="4" name="Google Shape;189;g25fef710f7b_0_82">
            <a:extLst>
              <a:ext uri="{FF2B5EF4-FFF2-40B4-BE49-F238E27FC236}">
                <a16:creationId xmlns:a16="http://schemas.microsoft.com/office/drawing/2014/main" id="{A6E22A35-B127-490C-BEC7-F6016DA4BC24}"/>
              </a:ext>
            </a:extLst>
          </p:cNvPr>
          <p:cNvSpPr txBox="1">
            <a:spLocks/>
          </p:cNvSpPr>
          <p:nvPr/>
        </p:nvSpPr>
        <p:spPr>
          <a:xfrm>
            <a:off x="1918064" y="3742262"/>
            <a:ext cx="4413068" cy="2311400"/>
          </a:xfrm>
          <a:prstGeom prst="rect">
            <a:avLst/>
          </a:prstGeom>
          <a:noFill/>
          <a:ln>
            <a:noFill/>
          </a:ln>
        </p:spPr>
        <p:txBody>
          <a:bodyPr spcFirstLastPara="1" vert="horz" wrap="square" lIns="91425" tIns="45700" rIns="91425" bIns="45700" rtlCol="0" anchor="t" anchorCtr="0">
            <a:normAutofit lnSpcReduction="1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spcBef>
                <a:spcPts val="0"/>
              </a:spcBef>
              <a:buSzPts val="2760"/>
              <a:buNone/>
            </a:pPr>
            <a:r>
              <a:rPr lang="en-US" dirty="0"/>
              <a:t>import re</a:t>
            </a:r>
          </a:p>
          <a:p>
            <a:pPr marL="0" indent="0">
              <a:spcBef>
                <a:spcPts val="1080"/>
              </a:spcBef>
              <a:buSzPts val="2760"/>
              <a:buNone/>
            </a:pPr>
            <a:r>
              <a:rPr lang="en-US" dirty="0"/>
              <a:t>str= "my college is </a:t>
            </a:r>
            <a:r>
              <a:rPr lang="en-US" dirty="0" err="1"/>
              <a:t>marian</a:t>
            </a:r>
            <a:r>
              <a:rPr lang="en-US" dirty="0"/>
              <a:t> college </a:t>
            </a:r>
            <a:r>
              <a:rPr lang="en-US" dirty="0" err="1"/>
              <a:t>i</a:t>
            </a:r>
            <a:r>
              <a:rPr lang="en-US" dirty="0"/>
              <a:t> love my college"</a:t>
            </a:r>
          </a:p>
          <a:p>
            <a:pPr marL="0" indent="0">
              <a:spcBef>
                <a:spcPts val="1080"/>
              </a:spcBef>
              <a:buSzPts val="2760"/>
              <a:buNone/>
            </a:pPr>
            <a:r>
              <a:rPr lang="en-US" dirty="0"/>
              <a:t>print("search")</a:t>
            </a:r>
          </a:p>
          <a:p>
            <a:pPr marL="0" indent="0">
              <a:spcBef>
                <a:spcPts val="1080"/>
              </a:spcBef>
              <a:buSzPts val="2760"/>
              <a:buNone/>
            </a:pPr>
            <a:r>
              <a:rPr lang="en-US" dirty="0"/>
              <a:t>str2=</a:t>
            </a:r>
            <a:r>
              <a:rPr lang="en-US" dirty="0" err="1"/>
              <a:t>re.search</a:t>
            </a:r>
            <a:r>
              <a:rPr lang="en-US" dirty="0"/>
              <a:t>(</a:t>
            </a:r>
            <a:r>
              <a:rPr lang="en-US" dirty="0" err="1"/>
              <a:t>r'college',str</a:t>
            </a:r>
            <a:r>
              <a:rPr lang="en-US" dirty="0"/>
              <a:t>)</a:t>
            </a:r>
          </a:p>
          <a:p>
            <a:pPr marL="0" indent="0">
              <a:spcBef>
                <a:spcPts val="1080"/>
              </a:spcBef>
              <a:buSzPts val="2760"/>
              <a:buNone/>
            </a:pPr>
            <a:r>
              <a:rPr lang="en-US" dirty="0"/>
              <a:t>print(str2)</a:t>
            </a:r>
          </a:p>
        </p:txBody>
      </p:sp>
      <p:sp>
        <p:nvSpPr>
          <p:cNvPr id="8" name="TextBox 7">
            <a:extLst>
              <a:ext uri="{FF2B5EF4-FFF2-40B4-BE49-F238E27FC236}">
                <a16:creationId xmlns:a16="http://schemas.microsoft.com/office/drawing/2014/main" id="{AC16DFBC-57A5-4752-8D94-6831424630B1}"/>
              </a:ext>
            </a:extLst>
          </p:cNvPr>
          <p:cNvSpPr txBox="1"/>
          <p:nvPr/>
        </p:nvSpPr>
        <p:spPr>
          <a:xfrm>
            <a:off x="6957675" y="3766457"/>
            <a:ext cx="4058196" cy="2208297"/>
          </a:xfrm>
          <a:prstGeom prst="rect">
            <a:avLst/>
          </a:prstGeom>
          <a:noFill/>
        </p:spPr>
        <p:txBody>
          <a:bodyPr wrap="square">
            <a:spAutoFit/>
          </a:bodyPr>
          <a:lstStyle/>
          <a:p>
            <a:pPr lvl="0" algn="l" rtl="0">
              <a:spcBef>
                <a:spcPts val="0"/>
              </a:spcBef>
              <a:spcAft>
                <a:spcPts val="0"/>
              </a:spcAft>
              <a:buSzPts val="2760"/>
            </a:pPr>
            <a:r>
              <a:rPr lang="en-US" sz="2200" dirty="0">
                <a:solidFill>
                  <a:schemeClr val="accent1"/>
                </a:solidFill>
              </a:rPr>
              <a:t>import re</a:t>
            </a:r>
          </a:p>
          <a:p>
            <a:pPr lvl="0" algn="l" rtl="0">
              <a:spcBef>
                <a:spcPts val="1080"/>
              </a:spcBef>
              <a:spcAft>
                <a:spcPts val="0"/>
              </a:spcAft>
              <a:buSzPts val="2760"/>
            </a:pPr>
            <a:r>
              <a:rPr lang="en-US" sz="2200" dirty="0">
                <a:solidFill>
                  <a:schemeClr val="accent1"/>
                </a:solidFill>
              </a:rPr>
              <a:t>pattern = "cookie"</a:t>
            </a:r>
          </a:p>
          <a:p>
            <a:pPr lvl="0" algn="l" rtl="0">
              <a:spcBef>
                <a:spcPts val="1080"/>
              </a:spcBef>
              <a:spcAft>
                <a:spcPts val="0"/>
              </a:spcAft>
              <a:buSzPts val="2760"/>
            </a:pPr>
            <a:r>
              <a:rPr lang="en-US" sz="2200" dirty="0">
                <a:solidFill>
                  <a:schemeClr val="accent1"/>
                </a:solidFill>
              </a:rPr>
              <a:t>sequence = "Cake and cookie"</a:t>
            </a:r>
          </a:p>
          <a:p>
            <a:pPr lvl="0" algn="l" rtl="0">
              <a:spcBef>
                <a:spcPts val="1080"/>
              </a:spcBef>
              <a:spcAft>
                <a:spcPts val="0"/>
              </a:spcAft>
              <a:buSzPts val="2760"/>
            </a:pPr>
            <a:r>
              <a:rPr lang="en-US" sz="2200" dirty="0">
                <a:solidFill>
                  <a:schemeClr val="accent1"/>
                </a:solidFill>
              </a:rPr>
              <a:t>print(</a:t>
            </a:r>
            <a:r>
              <a:rPr lang="en-US" sz="2200" dirty="0" err="1">
                <a:solidFill>
                  <a:schemeClr val="accent1"/>
                </a:solidFill>
              </a:rPr>
              <a:t>re.search</a:t>
            </a:r>
            <a:r>
              <a:rPr lang="en-US" sz="2200" dirty="0">
                <a:solidFill>
                  <a:schemeClr val="accent1"/>
                </a:solidFill>
              </a:rPr>
              <a:t>(pattern, sequence).group())</a:t>
            </a:r>
          </a:p>
        </p:txBody>
      </p:sp>
      <p:sp>
        <p:nvSpPr>
          <p:cNvPr id="9" name="TextBox 8">
            <a:extLst>
              <a:ext uri="{FF2B5EF4-FFF2-40B4-BE49-F238E27FC236}">
                <a16:creationId xmlns:a16="http://schemas.microsoft.com/office/drawing/2014/main" id="{AF2CA0F7-F990-4140-88BF-D725A96A0431}"/>
              </a:ext>
            </a:extLst>
          </p:cNvPr>
          <p:cNvSpPr txBox="1"/>
          <p:nvPr/>
        </p:nvSpPr>
        <p:spPr>
          <a:xfrm>
            <a:off x="1115222" y="2987670"/>
            <a:ext cx="1846219" cy="584775"/>
          </a:xfrm>
          <a:prstGeom prst="rect">
            <a:avLst/>
          </a:prstGeom>
          <a:noFill/>
        </p:spPr>
        <p:txBody>
          <a:bodyPr wrap="square">
            <a:spAutoFit/>
          </a:bodyPr>
          <a:lstStyle/>
          <a:p>
            <a:r>
              <a:rPr kumimoji="0" lang="en-US" sz="3200" b="0" i="0" u="none" strike="noStrike" kern="1200" cap="none" spc="0" normalizeH="0" baseline="0" noProof="0" dirty="0">
                <a:ln>
                  <a:noFill/>
                </a:ln>
                <a:solidFill>
                  <a:srgbClr val="A6B727"/>
                </a:solidFill>
                <a:effectLst/>
                <a:uLnTx/>
                <a:uFillTx/>
                <a:latin typeface="Corbel" panose="020B0503020204020204"/>
                <a:ea typeface="+mj-ea"/>
                <a:cs typeface="+mj-cs"/>
              </a:rPr>
              <a:t>Examples</a:t>
            </a:r>
            <a:endParaRPr lang="en-IN" dirty="0"/>
          </a:p>
        </p:txBody>
      </p:sp>
      <p:pic>
        <p:nvPicPr>
          <p:cNvPr id="6" name="Picture 5">
            <a:extLst>
              <a:ext uri="{FF2B5EF4-FFF2-40B4-BE49-F238E27FC236}">
                <a16:creationId xmlns:a16="http://schemas.microsoft.com/office/drawing/2014/main" id="{36A74B4B-1E68-4DB9-A3D8-61654D0C2391}"/>
              </a:ext>
            </a:extLst>
          </p:cNvPr>
          <p:cNvPicPr>
            <a:picLocks noChangeAspect="1"/>
          </p:cNvPicPr>
          <p:nvPr/>
        </p:nvPicPr>
        <p:blipFill>
          <a:blip r:embed="rId2"/>
          <a:stretch>
            <a:fillRect/>
          </a:stretch>
        </p:blipFill>
        <p:spPr>
          <a:xfrm>
            <a:off x="7071360" y="6053662"/>
            <a:ext cx="981212" cy="276264"/>
          </a:xfrm>
          <a:prstGeom prst="rect">
            <a:avLst/>
          </a:prstGeom>
        </p:spPr>
      </p:pic>
      <p:pic>
        <p:nvPicPr>
          <p:cNvPr id="10" name="Picture 9">
            <a:extLst>
              <a:ext uri="{FF2B5EF4-FFF2-40B4-BE49-F238E27FC236}">
                <a16:creationId xmlns:a16="http://schemas.microsoft.com/office/drawing/2014/main" id="{CF50BACC-6BE3-40B0-800C-F9919720DB8F}"/>
              </a:ext>
            </a:extLst>
          </p:cNvPr>
          <p:cNvPicPr>
            <a:picLocks noChangeAspect="1"/>
          </p:cNvPicPr>
          <p:nvPr/>
        </p:nvPicPr>
        <p:blipFill>
          <a:blip r:embed="rId3"/>
          <a:stretch>
            <a:fillRect/>
          </a:stretch>
        </p:blipFill>
        <p:spPr>
          <a:xfrm>
            <a:off x="2038332" y="6096000"/>
            <a:ext cx="4172532" cy="438211"/>
          </a:xfrm>
          <a:prstGeom prst="rect">
            <a:avLst/>
          </a:prstGeom>
        </p:spPr>
      </p:pic>
    </p:spTree>
    <p:extLst>
      <p:ext uri="{BB962C8B-B14F-4D97-AF65-F5344CB8AC3E}">
        <p14:creationId xmlns:p14="http://schemas.microsoft.com/office/powerpoint/2010/main" val="1523205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4C3CA-EFF6-4703-81D0-16FD0673AEA1}"/>
              </a:ext>
            </a:extLst>
          </p:cNvPr>
          <p:cNvSpPr>
            <a:spLocks noGrp="1"/>
          </p:cNvSpPr>
          <p:nvPr>
            <p:ph type="title"/>
          </p:nvPr>
        </p:nvSpPr>
        <p:spPr>
          <a:xfrm>
            <a:off x="1143000" y="609600"/>
            <a:ext cx="9875520" cy="687977"/>
          </a:xfrm>
        </p:spPr>
        <p:txBody>
          <a:bodyPr>
            <a:normAutofit fontScale="90000"/>
          </a:bodyPr>
          <a:lstStyle/>
          <a:p>
            <a:r>
              <a:rPr lang="en-US" dirty="0" err="1"/>
              <a:t>re.findall</a:t>
            </a:r>
            <a:r>
              <a:rPr lang="en-US" dirty="0"/>
              <a:t>()</a:t>
            </a:r>
            <a:endParaRPr lang="en-IN" dirty="0"/>
          </a:p>
        </p:txBody>
      </p:sp>
      <p:sp>
        <p:nvSpPr>
          <p:cNvPr id="3" name="Content Placeholder 2">
            <a:extLst>
              <a:ext uri="{FF2B5EF4-FFF2-40B4-BE49-F238E27FC236}">
                <a16:creationId xmlns:a16="http://schemas.microsoft.com/office/drawing/2014/main" id="{981C7848-40EE-4072-B987-BA943EA6B09B}"/>
              </a:ext>
            </a:extLst>
          </p:cNvPr>
          <p:cNvSpPr>
            <a:spLocks noGrp="1"/>
          </p:cNvSpPr>
          <p:nvPr>
            <p:ph idx="1"/>
          </p:nvPr>
        </p:nvSpPr>
        <p:spPr>
          <a:xfrm>
            <a:off x="1143000" y="1445623"/>
            <a:ext cx="9872871" cy="4650377"/>
          </a:xfrm>
        </p:spPr>
        <p:txBody>
          <a:bodyPr/>
          <a:lstStyle/>
          <a:p>
            <a:r>
              <a:rPr lang="en-IN" dirty="0"/>
              <a:t>Syntax: </a:t>
            </a:r>
            <a:r>
              <a:rPr lang="en-US" dirty="0" err="1"/>
              <a:t>findall</a:t>
            </a:r>
            <a:r>
              <a:rPr lang="en-US" dirty="0"/>
              <a:t>(pattern, string, flags=0)</a:t>
            </a:r>
          </a:p>
          <a:p>
            <a:r>
              <a:rPr lang="en-US" dirty="0"/>
              <a:t>Finds all the possible matches in the entire sequence and returns them as a list of strings. </a:t>
            </a:r>
          </a:p>
          <a:p>
            <a:endParaRPr lang="en-IN" dirty="0"/>
          </a:p>
        </p:txBody>
      </p:sp>
      <p:sp>
        <p:nvSpPr>
          <p:cNvPr id="7" name="TextBox 6">
            <a:extLst>
              <a:ext uri="{FF2B5EF4-FFF2-40B4-BE49-F238E27FC236}">
                <a16:creationId xmlns:a16="http://schemas.microsoft.com/office/drawing/2014/main" id="{612FA7DD-6B2B-45FD-9B71-08FAAA2B32B9}"/>
              </a:ext>
            </a:extLst>
          </p:cNvPr>
          <p:cNvSpPr txBox="1"/>
          <p:nvPr/>
        </p:nvSpPr>
        <p:spPr>
          <a:xfrm>
            <a:off x="1176129" y="3429000"/>
            <a:ext cx="5712823" cy="2308324"/>
          </a:xfrm>
          <a:prstGeom prst="rect">
            <a:avLst/>
          </a:prstGeom>
          <a:noFill/>
        </p:spPr>
        <p:txBody>
          <a:bodyPr wrap="square">
            <a:spAutoFit/>
          </a:bodyPr>
          <a:lstStyle/>
          <a:p>
            <a:r>
              <a:rPr lang="en-US" dirty="0">
                <a:solidFill>
                  <a:schemeClr val="accent1"/>
                </a:solidFill>
              </a:rPr>
              <a:t>import re</a:t>
            </a:r>
          </a:p>
          <a:p>
            <a:r>
              <a:rPr lang="en-US" dirty="0" err="1">
                <a:solidFill>
                  <a:schemeClr val="accent1"/>
                </a:solidFill>
              </a:rPr>
              <a:t>email_address</a:t>
            </a:r>
            <a:r>
              <a:rPr lang="en-US" dirty="0">
                <a:solidFill>
                  <a:schemeClr val="accent1"/>
                </a:solidFill>
              </a:rPr>
              <a:t> = "Please contact us at: support@mariancollege.com, xyz@mariancollege.com"</a:t>
            </a:r>
          </a:p>
          <a:p>
            <a:br>
              <a:rPr lang="en-US" dirty="0">
                <a:solidFill>
                  <a:schemeClr val="accent1"/>
                </a:solidFill>
              </a:rPr>
            </a:br>
            <a:r>
              <a:rPr lang="en-US" dirty="0">
                <a:solidFill>
                  <a:schemeClr val="accent1"/>
                </a:solidFill>
              </a:rPr>
              <a:t>#'addresses' is a list that stores all the possible match</a:t>
            </a:r>
          </a:p>
          <a:p>
            <a:r>
              <a:rPr lang="en-US" dirty="0">
                <a:solidFill>
                  <a:schemeClr val="accent1"/>
                </a:solidFill>
              </a:rPr>
              <a:t>addresses = </a:t>
            </a:r>
            <a:r>
              <a:rPr lang="en-US" dirty="0" err="1">
                <a:solidFill>
                  <a:schemeClr val="accent1"/>
                </a:solidFill>
              </a:rPr>
              <a:t>re.findall</a:t>
            </a:r>
            <a:r>
              <a:rPr lang="en-US" dirty="0">
                <a:solidFill>
                  <a:schemeClr val="accent1"/>
                </a:solidFill>
              </a:rPr>
              <a:t>(r'[\w\.-]+@[\w\.-]+', </a:t>
            </a:r>
            <a:r>
              <a:rPr lang="en-US" dirty="0" err="1">
                <a:solidFill>
                  <a:schemeClr val="accent1"/>
                </a:solidFill>
              </a:rPr>
              <a:t>email_address</a:t>
            </a:r>
            <a:r>
              <a:rPr lang="en-US" dirty="0">
                <a:solidFill>
                  <a:schemeClr val="accent1"/>
                </a:solidFill>
              </a:rPr>
              <a:t>)</a:t>
            </a:r>
          </a:p>
          <a:p>
            <a:r>
              <a:rPr lang="en-US" dirty="0">
                <a:solidFill>
                  <a:schemeClr val="accent1"/>
                </a:solidFill>
              </a:rPr>
              <a:t>for address in addresses: </a:t>
            </a:r>
          </a:p>
          <a:p>
            <a:r>
              <a:rPr lang="en-US" dirty="0">
                <a:solidFill>
                  <a:schemeClr val="accent1"/>
                </a:solidFill>
              </a:rPr>
              <a:t>print(address)</a:t>
            </a:r>
          </a:p>
        </p:txBody>
      </p:sp>
      <p:sp>
        <p:nvSpPr>
          <p:cNvPr id="9" name="TextBox 8">
            <a:extLst>
              <a:ext uri="{FF2B5EF4-FFF2-40B4-BE49-F238E27FC236}">
                <a16:creationId xmlns:a16="http://schemas.microsoft.com/office/drawing/2014/main" id="{BFF01B5A-08A9-4E9B-84A4-3BAACE4DDD81}"/>
              </a:ext>
            </a:extLst>
          </p:cNvPr>
          <p:cNvSpPr txBox="1"/>
          <p:nvPr/>
        </p:nvSpPr>
        <p:spPr>
          <a:xfrm>
            <a:off x="7219406" y="3429000"/>
            <a:ext cx="3979817" cy="2318583"/>
          </a:xfrm>
          <a:prstGeom prst="rect">
            <a:avLst/>
          </a:prstGeom>
          <a:noFill/>
        </p:spPr>
        <p:txBody>
          <a:bodyPr wrap="square">
            <a:spAutoFit/>
          </a:bodyPr>
          <a:lstStyle/>
          <a:p>
            <a:pPr lvl="0" algn="l" rtl="0">
              <a:spcBef>
                <a:spcPts val="0"/>
              </a:spcBef>
              <a:spcAft>
                <a:spcPts val="0"/>
              </a:spcAft>
              <a:buSzPts val="2760"/>
            </a:pPr>
            <a:r>
              <a:rPr lang="en-US" dirty="0">
                <a:solidFill>
                  <a:schemeClr val="accent1"/>
                </a:solidFill>
              </a:rPr>
              <a:t>import re</a:t>
            </a:r>
          </a:p>
          <a:p>
            <a:pPr lvl="0" algn="l" rtl="0">
              <a:spcBef>
                <a:spcPts val="1080"/>
              </a:spcBef>
              <a:spcAft>
                <a:spcPts val="0"/>
              </a:spcAft>
              <a:buSzPts val="2760"/>
            </a:pPr>
            <a:r>
              <a:rPr lang="en-US" dirty="0">
                <a:solidFill>
                  <a:schemeClr val="accent1"/>
                </a:solidFill>
              </a:rPr>
              <a:t>str= "my college is </a:t>
            </a:r>
            <a:r>
              <a:rPr lang="en-US" dirty="0" err="1">
                <a:solidFill>
                  <a:schemeClr val="accent1"/>
                </a:solidFill>
              </a:rPr>
              <a:t>marian</a:t>
            </a:r>
            <a:r>
              <a:rPr lang="en-US" dirty="0">
                <a:solidFill>
                  <a:schemeClr val="accent1"/>
                </a:solidFill>
              </a:rPr>
              <a:t> college </a:t>
            </a:r>
            <a:r>
              <a:rPr lang="en-US" dirty="0" err="1">
                <a:solidFill>
                  <a:schemeClr val="accent1"/>
                </a:solidFill>
              </a:rPr>
              <a:t>i</a:t>
            </a:r>
            <a:r>
              <a:rPr lang="en-US" dirty="0">
                <a:solidFill>
                  <a:schemeClr val="accent1"/>
                </a:solidFill>
              </a:rPr>
              <a:t> love my college"</a:t>
            </a:r>
          </a:p>
          <a:p>
            <a:pPr lvl="0" algn="l" rtl="0">
              <a:spcBef>
                <a:spcPts val="1080"/>
              </a:spcBef>
              <a:spcAft>
                <a:spcPts val="0"/>
              </a:spcAft>
              <a:buSzPts val="2760"/>
            </a:pPr>
            <a:r>
              <a:rPr lang="en-US" dirty="0">
                <a:solidFill>
                  <a:schemeClr val="accent1"/>
                </a:solidFill>
              </a:rPr>
              <a:t>print("find all....")</a:t>
            </a:r>
          </a:p>
          <a:p>
            <a:pPr lvl="0" algn="l" rtl="0">
              <a:spcBef>
                <a:spcPts val="1080"/>
              </a:spcBef>
              <a:spcAft>
                <a:spcPts val="0"/>
              </a:spcAft>
              <a:buSzPts val="2760"/>
            </a:pPr>
            <a:r>
              <a:rPr lang="en-US" dirty="0">
                <a:solidFill>
                  <a:schemeClr val="accent1"/>
                </a:solidFill>
              </a:rPr>
              <a:t>str3=</a:t>
            </a:r>
            <a:r>
              <a:rPr lang="en-US" dirty="0" err="1">
                <a:solidFill>
                  <a:schemeClr val="accent1"/>
                </a:solidFill>
              </a:rPr>
              <a:t>re.findall</a:t>
            </a:r>
            <a:r>
              <a:rPr lang="en-US" dirty="0">
                <a:solidFill>
                  <a:schemeClr val="accent1"/>
                </a:solidFill>
              </a:rPr>
              <a:t>(</a:t>
            </a:r>
            <a:r>
              <a:rPr lang="en-US" dirty="0" err="1">
                <a:solidFill>
                  <a:schemeClr val="accent1"/>
                </a:solidFill>
              </a:rPr>
              <a:t>r'college',str</a:t>
            </a:r>
            <a:r>
              <a:rPr lang="en-US" dirty="0">
                <a:solidFill>
                  <a:schemeClr val="accent1"/>
                </a:solidFill>
              </a:rPr>
              <a:t>)</a:t>
            </a:r>
          </a:p>
          <a:p>
            <a:pPr lvl="0" algn="l" rtl="0">
              <a:spcBef>
                <a:spcPts val="1080"/>
              </a:spcBef>
              <a:spcAft>
                <a:spcPts val="0"/>
              </a:spcAft>
              <a:buSzPts val="2760"/>
            </a:pPr>
            <a:r>
              <a:rPr lang="en-US" dirty="0">
                <a:solidFill>
                  <a:schemeClr val="accent1"/>
                </a:solidFill>
              </a:rPr>
              <a:t>print(str3)</a:t>
            </a:r>
          </a:p>
        </p:txBody>
      </p:sp>
      <p:sp>
        <p:nvSpPr>
          <p:cNvPr id="10" name="TextBox 9">
            <a:extLst>
              <a:ext uri="{FF2B5EF4-FFF2-40B4-BE49-F238E27FC236}">
                <a16:creationId xmlns:a16="http://schemas.microsoft.com/office/drawing/2014/main" id="{C26BB105-8513-4823-86C8-C3F2DAFE6317}"/>
              </a:ext>
            </a:extLst>
          </p:cNvPr>
          <p:cNvSpPr txBox="1"/>
          <p:nvPr/>
        </p:nvSpPr>
        <p:spPr>
          <a:xfrm>
            <a:off x="1075510" y="2770202"/>
            <a:ext cx="1846219" cy="584775"/>
          </a:xfrm>
          <a:prstGeom prst="rect">
            <a:avLst/>
          </a:prstGeom>
          <a:noFill/>
        </p:spPr>
        <p:txBody>
          <a:bodyPr wrap="square">
            <a:spAutoFit/>
          </a:bodyPr>
          <a:lstStyle/>
          <a:p>
            <a:r>
              <a:rPr kumimoji="0" lang="en-US" sz="3200" b="0" i="0" u="none" strike="noStrike" kern="1200" cap="none" spc="0" normalizeH="0" baseline="0" noProof="0" dirty="0">
                <a:ln>
                  <a:noFill/>
                </a:ln>
                <a:solidFill>
                  <a:srgbClr val="A6B727"/>
                </a:solidFill>
                <a:effectLst/>
                <a:uLnTx/>
                <a:uFillTx/>
                <a:latin typeface="Corbel" panose="020B0503020204020204"/>
                <a:ea typeface="+mj-ea"/>
                <a:cs typeface="+mj-cs"/>
              </a:rPr>
              <a:t>Examples</a:t>
            </a:r>
            <a:endParaRPr lang="en-IN" dirty="0"/>
          </a:p>
        </p:txBody>
      </p:sp>
      <p:pic>
        <p:nvPicPr>
          <p:cNvPr id="6" name="Picture 5">
            <a:extLst>
              <a:ext uri="{FF2B5EF4-FFF2-40B4-BE49-F238E27FC236}">
                <a16:creationId xmlns:a16="http://schemas.microsoft.com/office/drawing/2014/main" id="{9194607B-EC88-435E-B4C7-EA1E4EB163AB}"/>
              </a:ext>
            </a:extLst>
          </p:cNvPr>
          <p:cNvPicPr>
            <a:picLocks noChangeAspect="1"/>
          </p:cNvPicPr>
          <p:nvPr/>
        </p:nvPicPr>
        <p:blipFill>
          <a:blip r:embed="rId2"/>
          <a:stretch>
            <a:fillRect/>
          </a:stretch>
        </p:blipFill>
        <p:spPr>
          <a:xfrm>
            <a:off x="7313494" y="5857842"/>
            <a:ext cx="2981741" cy="476316"/>
          </a:xfrm>
          <a:prstGeom prst="rect">
            <a:avLst/>
          </a:prstGeom>
        </p:spPr>
      </p:pic>
      <p:pic>
        <p:nvPicPr>
          <p:cNvPr id="11" name="Picture 10">
            <a:extLst>
              <a:ext uri="{FF2B5EF4-FFF2-40B4-BE49-F238E27FC236}">
                <a16:creationId xmlns:a16="http://schemas.microsoft.com/office/drawing/2014/main" id="{A5D73D7C-F24B-45BA-AE3C-22BD30DF2D47}"/>
              </a:ext>
            </a:extLst>
          </p:cNvPr>
          <p:cNvPicPr>
            <a:picLocks noChangeAspect="1"/>
          </p:cNvPicPr>
          <p:nvPr/>
        </p:nvPicPr>
        <p:blipFill>
          <a:blip r:embed="rId3"/>
          <a:stretch>
            <a:fillRect/>
          </a:stretch>
        </p:blipFill>
        <p:spPr>
          <a:xfrm>
            <a:off x="1254147" y="5811347"/>
            <a:ext cx="2229161" cy="495369"/>
          </a:xfrm>
          <a:prstGeom prst="rect">
            <a:avLst/>
          </a:prstGeom>
        </p:spPr>
      </p:pic>
    </p:spTree>
    <p:extLst>
      <p:ext uri="{BB962C8B-B14F-4D97-AF65-F5344CB8AC3E}">
        <p14:creationId xmlns:p14="http://schemas.microsoft.com/office/powerpoint/2010/main" val="3330490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96493-BDD2-4E9E-ACB2-61702309C273}"/>
              </a:ext>
            </a:extLst>
          </p:cNvPr>
          <p:cNvSpPr>
            <a:spLocks noGrp="1"/>
          </p:cNvSpPr>
          <p:nvPr>
            <p:ph type="title"/>
          </p:nvPr>
        </p:nvSpPr>
        <p:spPr>
          <a:xfrm>
            <a:off x="1143000" y="609600"/>
            <a:ext cx="9875520" cy="757646"/>
          </a:xfrm>
        </p:spPr>
        <p:txBody>
          <a:bodyPr/>
          <a:lstStyle/>
          <a:p>
            <a:r>
              <a:rPr lang="en-US" dirty="0" err="1"/>
              <a:t>re.sub</a:t>
            </a:r>
            <a:r>
              <a:rPr lang="en-US" dirty="0"/>
              <a:t>()</a:t>
            </a:r>
            <a:endParaRPr lang="en-IN" dirty="0"/>
          </a:p>
        </p:txBody>
      </p:sp>
      <p:sp>
        <p:nvSpPr>
          <p:cNvPr id="3" name="Content Placeholder 2">
            <a:extLst>
              <a:ext uri="{FF2B5EF4-FFF2-40B4-BE49-F238E27FC236}">
                <a16:creationId xmlns:a16="http://schemas.microsoft.com/office/drawing/2014/main" id="{26DBB73D-C63C-4CDC-9512-0B9E46D78129}"/>
              </a:ext>
            </a:extLst>
          </p:cNvPr>
          <p:cNvSpPr>
            <a:spLocks noGrp="1"/>
          </p:cNvSpPr>
          <p:nvPr>
            <p:ph idx="1"/>
          </p:nvPr>
        </p:nvSpPr>
        <p:spPr>
          <a:xfrm>
            <a:off x="1143000" y="1436914"/>
            <a:ext cx="9872871" cy="4659086"/>
          </a:xfrm>
        </p:spPr>
        <p:txBody>
          <a:bodyPr/>
          <a:lstStyle/>
          <a:p>
            <a:r>
              <a:rPr lang="en-IN" dirty="0"/>
              <a:t>Syntax: </a:t>
            </a:r>
            <a:r>
              <a:rPr lang="en-US" dirty="0" err="1"/>
              <a:t>re.sub</a:t>
            </a:r>
            <a:r>
              <a:rPr lang="en-US" dirty="0"/>
              <a:t>(the regular expression, the replacement string, the source string)</a:t>
            </a:r>
          </a:p>
          <a:p>
            <a:r>
              <a:rPr lang="en-US" dirty="0"/>
              <a:t>Performs string replacement, returning a new string based on the groups in the original one</a:t>
            </a:r>
          </a:p>
          <a:p>
            <a:endParaRPr lang="en-IN" dirty="0"/>
          </a:p>
        </p:txBody>
      </p:sp>
      <p:sp>
        <p:nvSpPr>
          <p:cNvPr id="5" name="TextBox 4">
            <a:extLst>
              <a:ext uri="{FF2B5EF4-FFF2-40B4-BE49-F238E27FC236}">
                <a16:creationId xmlns:a16="http://schemas.microsoft.com/office/drawing/2014/main" id="{704D7933-215C-4C09-9AD7-A02B5A55406A}"/>
              </a:ext>
            </a:extLst>
          </p:cNvPr>
          <p:cNvSpPr txBox="1"/>
          <p:nvPr/>
        </p:nvSpPr>
        <p:spPr>
          <a:xfrm>
            <a:off x="1143000" y="3766457"/>
            <a:ext cx="6096000" cy="1623521"/>
          </a:xfrm>
          <a:prstGeom prst="rect">
            <a:avLst/>
          </a:prstGeom>
          <a:noFill/>
        </p:spPr>
        <p:txBody>
          <a:bodyPr wrap="square">
            <a:spAutoFit/>
          </a:bodyPr>
          <a:lstStyle/>
          <a:p>
            <a:pPr lvl="0" algn="l" rtl="0">
              <a:spcBef>
                <a:spcPts val="0"/>
              </a:spcBef>
              <a:spcAft>
                <a:spcPts val="0"/>
              </a:spcAft>
              <a:buSzPts val="2760"/>
            </a:pPr>
            <a:r>
              <a:rPr lang="en-US" dirty="0">
                <a:solidFill>
                  <a:schemeClr val="accent1"/>
                </a:solidFill>
              </a:rPr>
              <a:t>import re</a:t>
            </a:r>
          </a:p>
          <a:p>
            <a:pPr lvl="0" algn="l" rtl="0">
              <a:spcBef>
                <a:spcPts val="1080"/>
              </a:spcBef>
              <a:spcAft>
                <a:spcPts val="0"/>
              </a:spcAft>
              <a:buSzPts val="2760"/>
            </a:pPr>
            <a:r>
              <a:rPr lang="en-US" dirty="0">
                <a:solidFill>
                  <a:schemeClr val="accent1"/>
                </a:solidFill>
              </a:rPr>
              <a:t>str= "my college is </a:t>
            </a:r>
            <a:r>
              <a:rPr lang="en-US" dirty="0" err="1">
                <a:solidFill>
                  <a:schemeClr val="accent1"/>
                </a:solidFill>
              </a:rPr>
              <a:t>marian</a:t>
            </a:r>
            <a:r>
              <a:rPr lang="en-US" dirty="0">
                <a:solidFill>
                  <a:schemeClr val="accent1"/>
                </a:solidFill>
              </a:rPr>
              <a:t> college </a:t>
            </a:r>
            <a:r>
              <a:rPr lang="en-US" dirty="0" err="1">
                <a:solidFill>
                  <a:schemeClr val="accent1"/>
                </a:solidFill>
              </a:rPr>
              <a:t>i</a:t>
            </a:r>
            <a:r>
              <a:rPr lang="en-US" dirty="0">
                <a:solidFill>
                  <a:schemeClr val="accent1"/>
                </a:solidFill>
              </a:rPr>
              <a:t> love my college"</a:t>
            </a:r>
          </a:p>
          <a:p>
            <a:pPr lvl="0" algn="l" rtl="0">
              <a:spcBef>
                <a:spcPts val="1080"/>
              </a:spcBef>
              <a:spcAft>
                <a:spcPts val="0"/>
              </a:spcAft>
              <a:buSzPts val="2760"/>
            </a:pPr>
            <a:r>
              <a:rPr lang="en-US" dirty="0">
                <a:solidFill>
                  <a:schemeClr val="accent1"/>
                </a:solidFill>
              </a:rPr>
              <a:t>str3=</a:t>
            </a:r>
            <a:r>
              <a:rPr lang="en-US" dirty="0" err="1">
                <a:solidFill>
                  <a:schemeClr val="accent1"/>
                </a:solidFill>
              </a:rPr>
              <a:t>re.sub</a:t>
            </a:r>
            <a:r>
              <a:rPr lang="en-US" dirty="0">
                <a:solidFill>
                  <a:schemeClr val="accent1"/>
                </a:solidFill>
              </a:rPr>
              <a:t>(r'college','</a:t>
            </a:r>
            <a:r>
              <a:rPr lang="en-US" dirty="0" err="1">
                <a:solidFill>
                  <a:schemeClr val="accent1"/>
                </a:solidFill>
              </a:rPr>
              <a:t>ddd</a:t>
            </a:r>
            <a:r>
              <a:rPr lang="en-US" dirty="0">
                <a:solidFill>
                  <a:schemeClr val="accent1"/>
                </a:solidFill>
              </a:rPr>
              <a:t>',str)</a:t>
            </a:r>
          </a:p>
          <a:p>
            <a:pPr lvl="0" algn="l" rtl="0">
              <a:spcBef>
                <a:spcPts val="1080"/>
              </a:spcBef>
              <a:spcAft>
                <a:spcPts val="0"/>
              </a:spcAft>
              <a:buSzPts val="2760"/>
            </a:pPr>
            <a:r>
              <a:rPr lang="en-US" dirty="0">
                <a:solidFill>
                  <a:schemeClr val="accent1"/>
                </a:solidFill>
              </a:rPr>
              <a:t>print(str3)</a:t>
            </a:r>
          </a:p>
        </p:txBody>
      </p:sp>
      <p:sp>
        <p:nvSpPr>
          <p:cNvPr id="9" name="TextBox 8">
            <a:extLst>
              <a:ext uri="{FF2B5EF4-FFF2-40B4-BE49-F238E27FC236}">
                <a16:creationId xmlns:a16="http://schemas.microsoft.com/office/drawing/2014/main" id="{CE78DB1D-B074-4603-874F-55B7ADB18B46}"/>
              </a:ext>
            </a:extLst>
          </p:cNvPr>
          <p:cNvSpPr txBox="1"/>
          <p:nvPr/>
        </p:nvSpPr>
        <p:spPr>
          <a:xfrm>
            <a:off x="6609806" y="3766457"/>
            <a:ext cx="5442857" cy="1477328"/>
          </a:xfrm>
          <a:prstGeom prst="rect">
            <a:avLst/>
          </a:prstGeom>
          <a:noFill/>
        </p:spPr>
        <p:txBody>
          <a:bodyPr wrap="square">
            <a:spAutoFit/>
          </a:bodyPr>
          <a:lstStyle/>
          <a:p>
            <a:r>
              <a:rPr lang="en-IN" dirty="0">
                <a:solidFill>
                  <a:schemeClr val="accent1"/>
                </a:solidFill>
              </a:rPr>
              <a:t>import re</a:t>
            </a:r>
          </a:p>
          <a:p>
            <a:r>
              <a:rPr lang="en-IN" dirty="0">
                <a:solidFill>
                  <a:schemeClr val="accent1"/>
                </a:solidFill>
              </a:rPr>
              <a:t>phone = "2004-959-559 # This is Phone Number"</a:t>
            </a:r>
          </a:p>
          <a:p>
            <a:r>
              <a:rPr lang="en-IN" dirty="0">
                <a:solidFill>
                  <a:schemeClr val="accent1"/>
                </a:solidFill>
              </a:rPr>
              <a:t># Delete Python-style comments</a:t>
            </a:r>
          </a:p>
          <a:p>
            <a:r>
              <a:rPr lang="en-IN" dirty="0" err="1">
                <a:solidFill>
                  <a:schemeClr val="accent1"/>
                </a:solidFill>
              </a:rPr>
              <a:t>num</a:t>
            </a:r>
            <a:r>
              <a:rPr lang="en-IN" dirty="0">
                <a:solidFill>
                  <a:schemeClr val="accent1"/>
                </a:solidFill>
              </a:rPr>
              <a:t> = </a:t>
            </a:r>
            <a:r>
              <a:rPr lang="en-IN" dirty="0" err="1">
                <a:solidFill>
                  <a:schemeClr val="accent1"/>
                </a:solidFill>
              </a:rPr>
              <a:t>re.sub</a:t>
            </a:r>
            <a:r>
              <a:rPr lang="en-IN" dirty="0">
                <a:solidFill>
                  <a:schemeClr val="accent1"/>
                </a:solidFill>
              </a:rPr>
              <a:t>(r'#.*$', "", phone)</a:t>
            </a:r>
          </a:p>
          <a:p>
            <a:r>
              <a:rPr lang="en-IN" dirty="0">
                <a:solidFill>
                  <a:schemeClr val="accent1"/>
                </a:solidFill>
              </a:rPr>
              <a:t>print ("Phone </a:t>
            </a:r>
            <a:r>
              <a:rPr lang="en-IN" dirty="0" err="1">
                <a:solidFill>
                  <a:schemeClr val="accent1"/>
                </a:solidFill>
              </a:rPr>
              <a:t>Num</a:t>
            </a:r>
            <a:r>
              <a:rPr lang="en-IN" dirty="0">
                <a:solidFill>
                  <a:schemeClr val="accent1"/>
                </a:solidFill>
              </a:rPr>
              <a:t> : ", </a:t>
            </a:r>
            <a:r>
              <a:rPr lang="en-IN" dirty="0" err="1">
                <a:solidFill>
                  <a:schemeClr val="accent1"/>
                </a:solidFill>
              </a:rPr>
              <a:t>num</a:t>
            </a:r>
            <a:r>
              <a:rPr lang="en-IN" dirty="0">
                <a:solidFill>
                  <a:schemeClr val="accent1"/>
                </a:solidFill>
              </a:rPr>
              <a:t>)</a:t>
            </a:r>
          </a:p>
        </p:txBody>
      </p:sp>
      <p:sp>
        <p:nvSpPr>
          <p:cNvPr id="10" name="TextBox 9">
            <a:extLst>
              <a:ext uri="{FF2B5EF4-FFF2-40B4-BE49-F238E27FC236}">
                <a16:creationId xmlns:a16="http://schemas.microsoft.com/office/drawing/2014/main" id="{FC323A5A-E4DB-42F5-8C14-877429CAD676}"/>
              </a:ext>
            </a:extLst>
          </p:cNvPr>
          <p:cNvSpPr txBox="1"/>
          <p:nvPr/>
        </p:nvSpPr>
        <p:spPr>
          <a:xfrm>
            <a:off x="1075510" y="3066301"/>
            <a:ext cx="1846219" cy="584775"/>
          </a:xfrm>
          <a:prstGeom prst="rect">
            <a:avLst/>
          </a:prstGeom>
          <a:noFill/>
        </p:spPr>
        <p:txBody>
          <a:bodyPr wrap="square">
            <a:spAutoFit/>
          </a:bodyPr>
          <a:lstStyle/>
          <a:p>
            <a:r>
              <a:rPr kumimoji="0" lang="en-US" sz="3200" b="0" i="0" u="none" strike="noStrike" kern="1200" cap="none" spc="0" normalizeH="0" baseline="0" noProof="0" dirty="0">
                <a:ln>
                  <a:noFill/>
                </a:ln>
                <a:solidFill>
                  <a:srgbClr val="A6B727"/>
                </a:solidFill>
                <a:effectLst/>
                <a:uLnTx/>
                <a:uFillTx/>
                <a:latin typeface="Corbel" panose="020B0503020204020204"/>
                <a:ea typeface="+mj-ea"/>
                <a:cs typeface="+mj-cs"/>
              </a:rPr>
              <a:t>Examples</a:t>
            </a:r>
            <a:endParaRPr lang="en-IN" dirty="0"/>
          </a:p>
        </p:txBody>
      </p:sp>
      <p:pic>
        <p:nvPicPr>
          <p:cNvPr id="6" name="Picture 5">
            <a:extLst>
              <a:ext uri="{FF2B5EF4-FFF2-40B4-BE49-F238E27FC236}">
                <a16:creationId xmlns:a16="http://schemas.microsoft.com/office/drawing/2014/main" id="{81377236-B6B2-4D48-9905-B5BE974635BD}"/>
              </a:ext>
            </a:extLst>
          </p:cNvPr>
          <p:cNvPicPr>
            <a:picLocks noChangeAspect="1"/>
          </p:cNvPicPr>
          <p:nvPr/>
        </p:nvPicPr>
        <p:blipFill>
          <a:blip r:embed="rId2"/>
          <a:stretch>
            <a:fillRect/>
          </a:stretch>
        </p:blipFill>
        <p:spPr>
          <a:xfrm>
            <a:off x="1238039" y="5431343"/>
            <a:ext cx="3010320" cy="257211"/>
          </a:xfrm>
          <a:prstGeom prst="rect">
            <a:avLst/>
          </a:prstGeom>
        </p:spPr>
      </p:pic>
      <p:pic>
        <p:nvPicPr>
          <p:cNvPr id="8" name="Picture 7">
            <a:extLst>
              <a:ext uri="{FF2B5EF4-FFF2-40B4-BE49-F238E27FC236}">
                <a16:creationId xmlns:a16="http://schemas.microsoft.com/office/drawing/2014/main" id="{1FE7D7B6-4915-4A0C-8199-48CB4C8130C0}"/>
              </a:ext>
            </a:extLst>
          </p:cNvPr>
          <p:cNvPicPr>
            <a:picLocks noChangeAspect="1"/>
          </p:cNvPicPr>
          <p:nvPr/>
        </p:nvPicPr>
        <p:blipFill>
          <a:blip r:embed="rId3"/>
          <a:stretch>
            <a:fillRect/>
          </a:stretch>
        </p:blipFill>
        <p:spPr>
          <a:xfrm>
            <a:off x="6706391" y="5494473"/>
            <a:ext cx="2314898" cy="314369"/>
          </a:xfrm>
          <a:prstGeom prst="rect">
            <a:avLst/>
          </a:prstGeom>
        </p:spPr>
      </p:pic>
    </p:spTree>
    <p:extLst>
      <p:ext uri="{BB962C8B-B14F-4D97-AF65-F5344CB8AC3E}">
        <p14:creationId xmlns:p14="http://schemas.microsoft.com/office/powerpoint/2010/main" val="3317000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A3F85-E302-44C3-9690-8C7F462C9C55}"/>
              </a:ext>
            </a:extLst>
          </p:cNvPr>
          <p:cNvSpPr>
            <a:spLocks noGrp="1"/>
          </p:cNvSpPr>
          <p:nvPr>
            <p:ph type="title"/>
          </p:nvPr>
        </p:nvSpPr>
        <p:spPr>
          <a:xfrm>
            <a:off x="664029" y="583474"/>
            <a:ext cx="4508862" cy="627017"/>
          </a:xfrm>
        </p:spPr>
        <p:txBody>
          <a:bodyPr>
            <a:normAutofit fontScale="90000"/>
          </a:bodyPr>
          <a:lstStyle/>
          <a:p>
            <a:r>
              <a:rPr lang="en-IN" dirty="0"/>
              <a:t>Example of </a:t>
            </a:r>
            <a:r>
              <a:rPr lang="en-IN" dirty="0" err="1"/>
              <a:t>re.sub</a:t>
            </a:r>
            <a:r>
              <a:rPr lang="en-IN" dirty="0"/>
              <a:t>()</a:t>
            </a:r>
          </a:p>
        </p:txBody>
      </p:sp>
      <p:sp>
        <p:nvSpPr>
          <p:cNvPr id="3" name="Content Placeholder 2">
            <a:extLst>
              <a:ext uri="{FF2B5EF4-FFF2-40B4-BE49-F238E27FC236}">
                <a16:creationId xmlns:a16="http://schemas.microsoft.com/office/drawing/2014/main" id="{68B0A60C-F6BC-4DA1-8E45-B0A1CECBA2B1}"/>
              </a:ext>
            </a:extLst>
          </p:cNvPr>
          <p:cNvSpPr>
            <a:spLocks noGrp="1"/>
          </p:cNvSpPr>
          <p:nvPr>
            <p:ph idx="1"/>
          </p:nvPr>
        </p:nvSpPr>
        <p:spPr>
          <a:xfrm>
            <a:off x="664029" y="1409699"/>
            <a:ext cx="9943011" cy="4642757"/>
          </a:xfrm>
        </p:spPr>
        <p:txBody>
          <a:bodyPr>
            <a:normAutofit fontScale="40000" lnSpcReduction="20000"/>
          </a:bodyPr>
          <a:lstStyle/>
          <a:p>
            <a:pPr marL="45720" indent="0">
              <a:buNone/>
            </a:pPr>
            <a:r>
              <a:rPr lang="en-IN" sz="5600" dirty="0"/>
              <a:t>import re</a:t>
            </a:r>
          </a:p>
          <a:p>
            <a:pPr marL="45720" indent="0">
              <a:buNone/>
            </a:pPr>
            <a:r>
              <a:rPr lang="en-IN" sz="5600" dirty="0"/>
              <a:t># Sample string with dates</a:t>
            </a:r>
          </a:p>
          <a:p>
            <a:pPr marL="45720" indent="0">
              <a:buNone/>
            </a:pPr>
            <a:r>
              <a:rPr lang="en-IN" sz="5600" dirty="0"/>
              <a:t>text = "Today's date is 19-07-2024"</a:t>
            </a:r>
          </a:p>
          <a:p>
            <a:pPr marL="45720" indent="0">
              <a:buNone/>
            </a:pPr>
            <a:r>
              <a:rPr lang="en-IN" sz="5600" dirty="0"/>
              <a:t># Pattern to match dates in the format dd-mm-</a:t>
            </a:r>
            <a:r>
              <a:rPr lang="en-IN" sz="5600" dirty="0" err="1"/>
              <a:t>yyyy</a:t>
            </a:r>
            <a:endParaRPr lang="en-IN" sz="5600" dirty="0"/>
          </a:p>
          <a:p>
            <a:pPr marL="45720" indent="0">
              <a:buNone/>
            </a:pPr>
            <a:r>
              <a:rPr lang="en-IN" sz="5600" dirty="0"/>
              <a:t>pattern = r'(\d{2})-(\d{2})-(\d{4})'</a:t>
            </a:r>
          </a:p>
          <a:p>
            <a:pPr marL="45720" indent="0">
              <a:buNone/>
            </a:pPr>
            <a:r>
              <a:rPr lang="en-IN" sz="5600" dirty="0"/>
              <a:t># Replacement pattern</a:t>
            </a:r>
          </a:p>
          <a:p>
            <a:pPr marL="45720" indent="0">
              <a:buNone/>
            </a:pPr>
            <a:r>
              <a:rPr lang="en-IN" sz="5600" dirty="0"/>
              <a:t>replacement = r'\1/\2/\3'</a:t>
            </a:r>
          </a:p>
          <a:p>
            <a:pPr marL="45720" indent="0">
              <a:buNone/>
            </a:pPr>
            <a:r>
              <a:rPr lang="en-IN" sz="5600" dirty="0"/>
              <a:t># Using </a:t>
            </a:r>
            <a:r>
              <a:rPr lang="en-IN" sz="5600" dirty="0" err="1"/>
              <a:t>re.sub</a:t>
            </a:r>
            <a:r>
              <a:rPr lang="en-IN" sz="5600" dirty="0"/>
              <a:t>() to replace hyphens with slashes</a:t>
            </a:r>
          </a:p>
          <a:p>
            <a:pPr marL="45720" indent="0">
              <a:buNone/>
            </a:pPr>
            <a:r>
              <a:rPr lang="en-IN" sz="5600" dirty="0"/>
              <a:t>result = </a:t>
            </a:r>
            <a:r>
              <a:rPr lang="en-IN" sz="5600" dirty="0" err="1"/>
              <a:t>re.sub</a:t>
            </a:r>
            <a:r>
              <a:rPr lang="en-IN" sz="5600" dirty="0"/>
              <a:t>(pattern, replacement, text)</a:t>
            </a:r>
          </a:p>
          <a:p>
            <a:pPr marL="45720" indent="0">
              <a:buNone/>
            </a:pPr>
            <a:r>
              <a:rPr lang="en-IN" sz="5600" dirty="0"/>
              <a:t>print("Original text:", text)</a:t>
            </a:r>
          </a:p>
          <a:p>
            <a:pPr marL="45720" indent="0">
              <a:buNone/>
            </a:pPr>
            <a:r>
              <a:rPr lang="en-IN" sz="5600" dirty="0"/>
              <a:t>print("Modified text:", result)</a:t>
            </a:r>
          </a:p>
          <a:p>
            <a:pPr marL="45720" indent="0">
              <a:buNone/>
            </a:pPr>
            <a:endParaRPr lang="en-IN" dirty="0"/>
          </a:p>
        </p:txBody>
      </p:sp>
      <p:pic>
        <p:nvPicPr>
          <p:cNvPr id="5" name="Picture 4">
            <a:extLst>
              <a:ext uri="{FF2B5EF4-FFF2-40B4-BE49-F238E27FC236}">
                <a16:creationId xmlns:a16="http://schemas.microsoft.com/office/drawing/2014/main" id="{E19797A3-DDDE-40B6-9676-A7494A119F5F}"/>
              </a:ext>
            </a:extLst>
          </p:cNvPr>
          <p:cNvPicPr>
            <a:picLocks noChangeAspect="1"/>
          </p:cNvPicPr>
          <p:nvPr/>
        </p:nvPicPr>
        <p:blipFill>
          <a:blip r:embed="rId2"/>
          <a:stretch>
            <a:fillRect/>
          </a:stretch>
        </p:blipFill>
        <p:spPr>
          <a:xfrm>
            <a:off x="799298" y="5965748"/>
            <a:ext cx="3696216" cy="447737"/>
          </a:xfrm>
          <a:prstGeom prst="rect">
            <a:avLst/>
          </a:prstGeom>
        </p:spPr>
      </p:pic>
    </p:spTree>
    <p:extLst>
      <p:ext uri="{BB962C8B-B14F-4D97-AF65-F5344CB8AC3E}">
        <p14:creationId xmlns:p14="http://schemas.microsoft.com/office/powerpoint/2010/main" val="4121281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65EA-31DB-4EF8-8FD8-6F4EC22A4DFF}"/>
              </a:ext>
            </a:extLst>
          </p:cNvPr>
          <p:cNvSpPr>
            <a:spLocks noGrp="1"/>
          </p:cNvSpPr>
          <p:nvPr>
            <p:ph type="title"/>
          </p:nvPr>
        </p:nvSpPr>
        <p:spPr/>
        <p:txBody>
          <a:bodyPr/>
          <a:lstStyle/>
          <a:p>
            <a:r>
              <a:rPr lang="en-US" dirty="0"/>
              <a:t>Regular Expressions</a:t>
            </a:r>
            <a:endParaRPr lang="en-IN" dirty="0"/>
          </a:p>
        </p:txBody>
      </p:sp>
      <p:sp>
        <p:nvSpPr>
          <p:cNvPr id="3" name="Content Placeholder 2">
            <a:extLst>
              <a:ext uri="{FF2B5EF4-FFF2-40B4-BE49-F238E27FC236}">
                <a16:creationId xmlns:a16="http://schemas.microsoft.com/office/drawing/2014/main" id="{D8995BA5-55E4-44BF-84E9-9617AC4DCA7C}"/>
              </a:ext>
            </a:extLst>
          </p:cNvPr>
          <p:cNvSpPr>
            <a:spLocks noGrp="1"/>
          </p:cNvSpPr>
          <p:nvPr>
            <p:ph idx="1"/>
          </p:nvPr>
        </p:nvSpPr>
        <p:spPr/>
        <p:txBody>
          <a:bodyPr>
            <a:normAutofit/>
          </a:bodyPr>
          <a:lstStyle/>
          <a:p>
            <a:r>
              <a:rPr lang="en-US" sz="2800" dirty="0"/>
              <a:t>Regular expressions are sequences of characters that define a search pattern.</a:t>
            </a:r>
          </a:p>
          <a:p>
            <a:r>
              <a:rPr lang="en-US" sz="2800" dirty="0"/>
              <a:t>They are used for string matching and manipulation. </a:t>
            </a:r>
          </a:p>
          <a:p>
            <a:r>
              <a:rPr lang="en-US" sz="2800" dirty="0"/>
              <a:t>In Python, the re module provides support for working with regular expressions</a:t>
            </a:r>
            <a:endParaRPr lang="en-IN" sz="2800" dirty="0"/>
          </a:p>
        </p:txBody>
      </p:sp>
    </p:spTree>
    <p:extLst>
      <p:ext uri="{BB962C8B-B14F-4D97-AF65-F5344CB8AC3E}">
        <p14:creationId xmlns:p14="http://schemas.microsoft.com/office/powerpoint/2010/main" val="365233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96493-BDD2-4E9E-ACB2-61702309C273}"/>
              </a:ext>
            </a:extLst>
          </p:cNvPr>
          <p:cNvSpPr>
            <a:spLocks noGrp="1"/>
          </p:cNvSpPr>
          <p:nvPr>
            <p:ph type="title"/>
          </p:nvPr>
        </p:nvSpPr>
        <p:spPr>
          <a:xfrm>
            <a:off x="1143000" y="609600"/>
            <a:ext cx="9875520" cy="757646"/>
          </a:xfrm>
        </p:spPr>
        <p:txBody>
          <a:bodyPr/>
          <a:lstStyle/>
          <a:p>
            <a:r>
              <a:rPr lang="en-US" dirty="0" err="1"/>
              <a:t>re.compile</a:t>
            </a:r>
            <a:r>
              <a:rPr lang="en-US" dirty="0"/>
              <a:t>()</a:t>
            </a:r>
            <a:endParaRPr lang="en-IN" dirty="0"/>
          </a:p>
        </p:txBody>
      </p:sp>
      <p:sp>
        <p:nvSpPr>
          <p:cNvPr id="3" name="Content Placeholder 2">
            <a:extLst>
              <a:ext uri="{FF2B5EF4-FFF2-40B4-BE49-F238E27FC236}">
                <a16:creationId xmlns:a16="http://schemas.microsoft.com/office/drawing/2014/main" id="{26DBB73D-C63C-4CDC-9512-0B9E46D78129}"/>
              </a:ext>
            </a:extLst>
          </p:cNvPr>
          <p:cNvSpPr>
            <a:spLocks noGrp="1"/>
          </p:cNvSpPr>
          <p:nvPr>
            <p:ph idx="1"/>
          </p:nvPr>
        </p:nvSpPr>
        <p:spPr>
          <a:xfrm>
            <a:off x="1143000" y="1436914"/>
            <a:ext cx="9872871" cy="4659086"/>
          </a:xfrm>
        </p:spPr>
        <p:txBody>
          <a:bodyPr/>
          <a:lstStyle/>
          <a:p>
            <a:r>
              <a:rPr lang="en-IN" dirty="0"/>
              <a:t>Syntax: </a:t>
            </a:r>
            <a:r>
              <a:rPr lang="da-DK" dirty="0"/>
              <a:t>re.compile(pattern, flags=0)</a:t>
            </a:r>
          </a:p>
          <a:p>
            <a:pPr lvl="1"/>
            <a:r>
              <a:rPr lang="sv-SE" dirty="0"/>
              <a:t>pattern: regex pattern in string format </a:t>
            </a:r>
          </a:p>
          <a:p>
            <a:pPr lvl="1"/>
            <a:r>
              <a:rPr lang="en-US" altLang="en-US" dirty="0"/>
              <a:t>flags: an optional parameter</a:t>
            </a:r>
            <a:endParaRPr lang="sv-SE" dirty="0"/>
          </a:p>
          <a:p>
            <a:pPr lvl="1"/>
            <a:r>
              <a:rPr lang="en-US" dirty="0" err="1"/>
              <a:t>re.compile</a:t>
            </a:r>
            <a:r>
              <a:rPr lang="en-US" dirty="0"/>
              <a:t>() method returns a pattern object ( i.e., </a:t>
            </a:r>
            <a:r>
              <a:rPr lang="en-US" dirty="0" err="1"/>
              <a:t>re.Pattern</a:t>
            </a:r>
            <a:r>
              <a:rPr lang="en-US" dirty="0"/>
              <a:t>). </a:t>
            </a:r>
            <a:endParaRPr lang="da-DK" dirty="0"/>
          </a:p>
          <a:p>
            <a:r>
              <a:rPr lang="en-US" dirty="0"/>
              <a:t>Used to compile a regular expression pattern provided as a string into a regex pattern object</a:t>
            </a:r>
          </a:p>
          <a:p>
            <a:r>
              <a:rPr lang="en-US" dirty="0"/>
              <a:t>This pattern object can be used to search for a match inside different target strings using regex methods such as a </a:t>
            </a:r>
            <a:r>
              <a:rPr lang="en-US" dirty="0" err="1"/>
              <a:t>re.match</a:t>
            </a:r>
            <a:r>
              <a:rPr lang="en-US" dirty="0"/>
              <a:t>() or </a:t>
            </a:r>
            <a:r>
              <a:rPr lang="en-US" dirty="0" err="1"/>
              <a:t>re.search</a:t>
            </a:r>
            <a:r>
              <a:rPr lang="en-US" dirty="0"/>
              <a:t>() </a:t>
            </a:r>
          </a:p>
          <a:p>
            <a:endParaRPr lang="en-US" dirty="0"/>
          </a:p>
          <a:p>
            <a:endParaRPr lang="en-IN" dirty="0"/>
          </a:p>
        </p:txBody>
      </p:sp>
    </p:spTree>
    <p:extLst>
      <p:ext uri="{BB962C8B-B14F-4D97-AF65-F5344CB8AC3E}">
        <p14:creationId xmlns:p14="http://schemas.microsoft.com/office/powerpoint/2010/main" val="42872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96493-BDD2-4E9E-ACB2-61702309C273}"/>
              </a:ext>
            </a:extLst>
          </p:cNvPr>
          <p:cNvSpPr>
            <a:spLocks noGrp="1"/>
          </p:cNvSpPr>
          <p:nvPr>
            <p:ph type="title"/>
          </p:nvPr>
        </p:nvSpPr>
        <p:spPr>
          <a:xfrm>
            <a:off x="1143000" y="609600"/>
            <a:ext cx="9875520" cy="757646"/>
          </a:xfrm>
        </p:spPr>
        <p:txBody>
          <a:bodyPr/>
          <a:lstStyle/>
          <a:p>
            <a:r>
              <a:rPr lang="en-US" dirty="0" err="1"/>
              <a:t>re.compile</a:t>
            </a:r>
            <a:r>
              <a:rPr lang="en-US" dirty="0"/>
              <a:t>()</a:t>
            </a:r>
            <a:endParaRPr lang="en-IN" dirty="0"/>
          </a:p>
        </p:txBody>
      </p:sp>
      <p:sp>
        <p:nvSpPr>
          <p:cNvPr id="5" name="TextBox 4">
            <a:extLst>
              <a:ext uri="{FF2B5EF4-FFF2-40B4-BE49-F238E27FC236}">
                <a16:creationId xmlns:a16="http://schemas.microsoft.com/office/drawing/2014/main" id="{704D7933-215C-4C09-9AD7-A02B5A55406A}"/>
              </a:ext>
            </a:extLst>
          </p:cNvPr>
          <p:cNvSpPr txBox="1"/>
          <p:nvPr/>
        </p:nvSpPr>
        <p:spPr>
          <a:xfrm>
            <a:off x="1143000" y="1997839"/>
            <a:ext cx="5371011" cy="3139321"/>
          </a:xfrm>
          <a:prstGeom prst="rect">
            <a:avLst/>
          </a:prstGeom>
          <a:noFill/>
        </p:spPr>
        <p:txBody>
          <a:bodyPr wrap="square">
            <a:spAutoFit/>
          </a:bodyPr>
          <a:lstStyle/>
          <a:p>
            <a:pPr lvl="0" algn="l" rtl="0">
              <a:spcBef>
                <a:spcPts val="0"/>
              </a:spcBef>
              <a:spcAft>
                <a:spcPts val="0"/>
              </a:spcAft>
              <a:buSzPts val="2760"/>
            </a:pPr>
            <a:r>
              <a:rPr lang="en-US" dirty="0">
                <a:solidFill>
                  <a:schemeClr val="accent1"/>
                </a:solidFill>
              </a:rPr>
              <a:t>import re</a:t>
            </a:r>
          </a:p>
          <a:p>
            <a:pPr lvl="0" algn="l" rtl="0">
              <a:spcBef>
                <a:spcPts val="0"/>
              </a:spcBef>
              <a:spcAft>
                <a:spcPts val="0"/>
              </a:spcAft>
              <a:buSzPts val="2760"/>
            </a:pPr>
            <a:r>
              <a:rPr lang="en-US" dirty="0">
                <a:solidFill>
                  <a:schemeClr val="accent1"/>
                </a:solidFill>
              </a:rPr>
              <a:t># Sample text</a:t>
            </a:r>
          </a:p>
          <a:p>
            <a:pPr lvl="0" algn="l" rtl="0">
              <a:spcBef>
                <a:spcPts val="0"/>
              </a:spcBef>
              <a:spcAft>
                <a:spcPts val="0"/>
              </a:spcAft>
              <a:buSzPts val="2760"/>
            </a:pPr>
            <a:r>
              <a:rPr lang="en-US" dirty="0">
                <a:solidFill>
                  <a:schemeClr val="accent1"/>
                </a:solidFill>
              </a:rPr>
              <a:t>text = "This is a simple text with words of various lengths. Let's find a five-letter word like 'apple'."</a:t>
            </a:r>
          </a:p>
          <a:p>
            <a:pPr lvl="0" algn="l" rtl="0">
              <a:spcBef>
                <a:spcPts val="0"/>
              </a:spcBef>
              <a:spcAft>
                <a:spcPts val="0"/>
              </a:spcAft>
              <a:buSzPts val="2760"/>
            </a:pPr>
            <a:r>
              <a:rPr lang="en-US" dirty="0">
                <a:solidFill>
                  <a:schemeClr val="accent1"/>
                </a:solidFill>
              </a:rPr>
              <a:t># Compile a regular expression to match a 5-letter word</a:t>
            </a:r>
          </a:p>
          <a:p>
            <a:pPr lvl="0" algn="l" rtl="0">
              <a:spcBef>
                <a:spcPts val="0"/>
              </a:spcBef>
              <a:spcAft>
                <a:spcPts val="0"/>
              </a:spcAft>
              <a:buSzPts val="2760"/>
            </a:pPr>
            <a:r>
              <a:rPr lang="en-US" dirty="0">
                <a:solidFill>
                  <a:schemeClr val="accent1"/>
                </a:solidFill>
              </a:rPr>
              <a:t>pattern = </a:t>
            </a:r>
            <a:r>
              <a:rPr lang="en-US" dirty="0" err="1">
                <a:solidFill>
                  <a:schemeClr val="accent1"/>
                </a:solidFill>
              </a:rPr>
              <a:t>re.compile</a:t>
            </a:r>
            <a:r>
              <a:rPr lang="en-US" dirty="0">
                <a:solidFill>
                  <a:schemeClr val="accent1"/>
                </a:solidFill>
              </a:rPr>
              <a:t>(r'\b\w{5}\b')</a:t>
            </a:r>
          </a:p>
          <a:p>
            <a:pPr lvl="0" algn="l" rtl="0">
              <a:spcBef>
                <a:spcPts val="0"/>
              </a:spcBef>
              <a:spcAft>
                <a:spcPts val="0"/>
              </a:spcAft>
              <a:buSzPts val="2760"/>
            </a:pPr>
            <a:r>
              <a:rPr lang="en-US" dirty="0">
                <a:solidFill>
                  <a:schemeClr val="accent1"/>
                </a:solidFill>
              </a:rPr>
              <a:t># Search for the pattern in the text</a:t>
            </a:r>
          </a:p>
          <a:p>
            <a:pPr lvl="0" algn="l" rtl="0">
              <a:spcBef>
                <a:spcPts val="0"/>
              </a:spcBef>
              <a:spcAft>
                <a:spcPts val="0"/>
              </a:spcAft>
              <a:buSzPts val="2760"/>
            </a:pPr>
            <a:r>
              <a:rPr lang="en-US" dirty="0">
                <a:solidFill>
                  <a:schemeClr val="accent1"/>
                </a:solidFill>
              </a:rPr>
              <a:t>matches = </a:t>
            </a:r>
            <a:r>
              <a:rPr lang="en-US" dirty="0" err="1">
                <a:solidFill>
                  <a:schemeClr val="accent1"/>
                </a:solidFill>
              </a:rPr>
              <a:t>pattern.findall</a:t>
            </a:r>
            <a:r>
              <a:rPr lang="en-US" dirty="0">
                <a:solidFill>
                  <a:schemeClr val="accent1"/>
                </a:solidFill>
              </a:rPr>
              <a:t>(text)</a:t>
            </a:r>
          </a:p>
          <a:p>
            <a:pPr lvl="0" algn="l" rtl="0">
              <a:spcBef>
                <a:spcPts val="0"/>
              </a:spcBef>
              <a:spcAft>
                <a:spcPts val="0"/>
              </a:spcAft>
              <a:buSzPts val="2760"/>
            </a:pPr>
            <a:r>
              <a:rPr lang="en-US" dirty="0">
                <a:solidFill>
                  <a:schemeClr val="accent1"/>
                </a:solidFill>
              </a:rPr>
              <a:t># Print the matches</a:t>
            </a:r>
          </a:p>
          <a:p>
            <a:pPr lvl="0" algn="l" rtl="0">
              <a:spcBef>
                <a:spcPts val="0"/>
              </a:spcBef>
              <a:spcAft>
                <a:spcPts val="0"/>
              </a:spcAft>
              <a:buSzPts val="2760"/>
            </a:pPr>
            <a:r>
              <a:rPr lang="en-US" dirty="0">
                <a:solidFill>
                  <a:schemeClr val="accent1"/>
                </a:solidFill>
              </a:rPr>
              <a:t>print("5-letter words found:", matches)</a:t>
            </a:r>
          </a:p>
        </p:txBody>
      </p:sp>
      <p:sp>
        <p:nvSpPr>
          <p:cNvPr id="9" name="TextBox 8">
            <a:extLst>
              <a:ext uri="{FF2B5EF4-FFF2-40B4-BE49-F238E27FC236}">
                <a16:creationId xmlns:a16="http://schemas.microsoft.com/office/drawing/2014/main" id="{CE78DB1D-B074-4603-874F-55B7ADB18B46}"/>
              </a:ext>
            </a:extLst>
          </p:cNvPr>
          <p:cNvSpPr txBox="1"/>
          <p:nvPr/>
        </p:nvSpPr>
        <p:spPr>
          <a:xfrm>
            <a:off x="6792686" y="2002571"/>
            <a:ext cx="4876800" cy="3416320"/>
          </a:xfrm>
          <a:prstGeom prst="rect">
            <a:avLst/>
          </a:prstGeom>
          <a:noFill/>
        </p:spPr>
        <p:txBody>
          <a:bodyPr wrap="square">
            <a:spAutoFit/>
          </a:bodyPr>
          <a:lstStyle/>
          <a:p>
            <a:r>
              <a:rPr lang="en-US" dirty="0">
                <a:solidFill>
                  <a:schemeClr val="accent1"/>
                </a:solidFill>
              </a:rPr>
              <a:t>import re</a:t>
            </a:r>
          </a:p>
          <a:p>
            <a:r>
              <a:rPr lang="en-US" dirty="0">
                <a:solidFill>
                  <a:schemeClr val="accent1"/>
                </a:solidFill>
              </a:rPr>
              <a:t># Sample text</a:t>
            </a:r>
          </a:p>
          <a:p>
            <a:r>
              <a:rPr lang="en-US" dirty="0">
                <a:solidFill>
                  <a:schemeClr val="accent1"/>
                </a:solidFill>
              </a:rPr>
              <a:t>text = "In 2024, there were 123 students enrolled in the course. The room numbers were 101, 204, and 303."</a:t>
            </a:r>
          </a:p>
          <a:p>
            <a:r>
              <a:rPr lang="en-US" dirty="0">
                <a:solidFill>
                  <a:schemeClr val="accent1"/>
                </a:solidFill>
              </a:rPr>
              <a:t># Compile a regular expression to match a 3-digit number</a:t>
            </a:r>
          </a:p>
          <a:p>
            <a:r>
              <a:rPr lang="en-US" dirty="0" err="1">
                <a:solidFill>
                  <a:schemeClr val="accent1"/>
                </a:solidFill>
              </a:rPr>
              <a:t>rn</a:t>
            </a:r>
            <a:r>
              <a:rPr lang="en-US" dirty="0">
                <a:solidFill>
                  <a:schemeClr val="accent1"/>
                </a:solidFill>
              </a:rPr>
              <a:t> = </a:t>
            </a:r>
            <a:r>
              <a:rPr lang="en-US" dirty="0" err="1">
                <a:solidFill>
                  <a:schemeClr val="accent1"/>
                </a:solidFill>
              </a:rPr>
              <a:t>re.compile</a:t>
            </a:r>
            <a:r>
              <a:rPr lang="en-US" dirty="0">
                <a:solidFill>
                  <a:schemeClr val="accent1"/>
                </a:solidFill>
              </a:rPr>
              <a:t>(r'\b\d{3}\b')</a:t>
            </a:r>
          </a:p>
          <a:p>
            <a:r>
              <a:rPr lang="en-US" dirty="0">
                <a:solidFill>
                  <a:schemeClr val="accent1"/>
                </a:solidFill>
              </a:rPr>
              <a:t># Search for the pattern in the text</a:t>
            </a:r>
          </a:p>
          <a:p>
            <a:r>
              <a:rPr lang="en-US" dirty="0">
                <a:solidFill>
                  <a:schemeClr val="accent1"/>
                </a:solidFill>
              </a:rPr>
              <a:t>matches = </a:t>
            </a:r>
            <a:r>
              <a:rPr lang="en-US" dirty="0" err="1">
                <a:solidFill>
                  <a:schemeClr val="accent1"/>
                </a:solidFill>
              </a:rPr>
              <a:t>pattern.findall</a:t>
            </a:r>
            <a:r>
              <a:rPr lang="en-US" dirty="0">
                <a:solidFill>
                  <a:schemeClr val="accent1"/>
                </a:solidFill>
              </a:rPr>
              <a:t>(text)</a:t>
            </a:r>
          </a:p>
          <a:p>
            <a:r>
              <a:rPr lang="en-US" dirty="0">
                <a:solidFill>
                  <a:schemeClr val="accent1"/>
                </a:solidFill>
              </a:rPr>
              <a:t># Print the matches</a:t>
            </a:r>
          </a:p>
          <a:p>
            <a:r>
              <a:rPr lang="en-US" dirty="0">
                <a:solidFill>
                  <a:schemeClr val="accent1"/>
                </a:solidFill>
              </a:rPr>
              <a:t>print("3-digit numbers found:", matches)</a:t>
            </a:r>
          </a:p>
        </p:txBody>
      </p:sp>
      <p:sp>
        <p:nvSpPr>
          <p:cNvPr id="10" name="TextBox 9">
            <a:extLst>
              <a:ext uri="{FF2B5EF4-FFF2-40B4-BE49-F238E27FC236}">
                <a16:creationId xmlns:a16="http://schemas.microsoft.com/office/drawing/2014/main" id="{FC323A5A-E4DB-42F5-8C14-877429CAD676}"/>
              </a:ext>
            </a:extLst>
          </p:cNvPr>
          <p:cNvSpPr txBox="1"/>
          <p:nvPr/>
        </p:nvSpPr>
        <p:spPr>
          <a:xfrm>
            <a:off x="1143000" y="1430318"/>
            <a:ext cx="1846219" cy="584775"/>
          </a:xfrm>
          <a:prstGeom prst="rect">
            <a:avLst/>
          </a:prstGeom>
          <a:noFill/>
        </p:spPr>
        <p:txBody>
          <a:bodyPr wrap="square">
            <a:spAutoFit/>
          </a:bodyPr>
          <a:lstStyle/>
          <a:p>
            <a:r>
              <a:rPr kumimoji="0" lang="en-US" sz="3200" b="0" i="0" u="none" strike="noStrike" kern="1200" cap="none" spc="0" normalizeH="0" baseline="0" noProof="0" dirty="0">
                <a:ln>
                  <a:noFill/>
                </a:ln>
                <a:solidFill>
                  <a:srgbClr val="A6B727"/>
                </a:solidFill>
                <a:effectLst/>
                <a:uLnTx/>
                <a:uFillTx/>
                <a:latin typeface="Corbel" panose="020B0503020204020204"/>
                <a:ea typeface="+mj-ea"/>
                <a:cs typeface="+mj-cs"/>
              </a:rPr>
              <a:t>Examples</a:t>
            </a:r>
            <a:endParaRPr lang="en-IN" dirty="0"/>
          </a:p>
        </p:txBody>
      </p:sp>
      <p:pic>
        <p:nvPicPr>
          <p:cNvPr id="8" name="Picture 7">
            <a:extLst>
              <a:ext uri="{FF2B5EF4-FFF2-40B4-BE49-F238E27FC236}">
                <a16:creationId xmlns:a16="http://schemas.microsoft.com/office/drawing/2014/main" id="{AA0D2E6A-E5FB-446A-B54A-F1E3F160C899}"/>
              </a:ext>
            </a:extLst>
          </p:cNvPr>
          <p:cNvPicPr>
            <a:picLocks noChangeAspect="1"/>
          </p:cNvPicPr>
          <p:nvPr/>
        </p:nvPicPr>
        <p:blipFill>
          <a:blip r:embed="rId2"/>
          <a:stretch>
            <a:fillRect/>
          </a:stretch>
        </p:blipFill>
        <p:spPr>
          <a:xfrm>
            <a:off x="1203963" y="5418891"/>
            <a:ext cx="3867690" cy="285790"/>
          </a:xfrm>
          <a:prstGeom prst="rect">
            <a:avLst/>
          </a:prstGeom>
        </p:spPr>
      </p:pic>
      <p:pic>
        <p:nvPicPr>
          <p:cNvPr id="12" name="Picture 11">
            <a:extLst>
              <a:ext uri="{FF2B5EF4-FFF2-40B4-BE49-F238E27FC236}">
                <a16:creationId xmlns:a16="http://schemas.microsoft.com/office/drawing/2014/main" id="{AB1E50D9-8E2F-49F3-B8C9-6C8D3B0060A5}"/>
              </a:ext>
            </a:extLst>
          </p:cNvPr>
          <p:cNvPicPr>
            <a:picLocks noChangeAspect="1"/>
          </p:cNvPicPr>
          <p:nvPr/>
        </p:nvPicPr>
        <p:blipFill>
          <a:blip r:embed="rId3"/>
          <a:stretch>
            <a:fillRect/>
          </a:stretch>
        </p:blipFill>
        <p:spPr>
          <a:xfrm>
            <a:off x="6868556" y="5542733"/>
            <a:ext cx="4725059" cy="323895"/>
          </a:xfrm>
          <a:prstGeom prst="rect">
            <a:avLst/>
          </a:prstGeom>
        </p:spPr>
      </p:pic>
    </p:spTree>
    <p:extLst>
      <p:ext uri="{BB962C8B-B14F-4D97-AF65-F5344CB8AC3E}">
        <p14:creationId xmlns:p14="http://schemas.microsoft.com/office/powerpoint/2010/main" val="4053512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DA87B-A6CB-4484-839E-F7F3312314AC}"/>
              </a:ext>
            </a:extLst>
          </p:cNvPr>
          <p:cNvSpPr>
            <a:spLocks noGrp="1"/>
          </p:cNvSpPr>
          <p:nvPr>
            <p:ph type="title"/>
          </p:nvPr>
        </p:nvSpPr>
        <p:spPr>
          <a:xfrm>
            <a:off x="1143000" y="609600"/>
            <a:ext cx="9875520" cy="670560"/>
          </a:xfrm>
        </p:spPr>
        <p:txBody>
          <a:bodyPr>
            <a:normAutofit fontScale="90000"/>
          </a:bodyPr>
          <a:lstStyle/>
          <a:p>
            <a:r>
              <a:rPr lang="en-IN" dirty="0"/>
              <a:t>Difference between [</a:t>
            </a:r>
            <a:r>
              <a:rPr lang="en-IN" dirty="0" err="1"/>
              <a:t>abc</a:t>
            </a:r>
            <a:r>
              <a:rPr lang="en-IN" dirty="0"/>
              <a:t>] and (</a:t>
            </a:r>
            <a:r>
              <a:rPr lang="en-IN" dirty="0" err="1"/>
              <a:t>abc</a:t>
            </a:r>
            <a:r>
              <a:rPr lang="en-IN" dirty="0"/>
              <a:t>)</a:t>
            </a:r>
          </a:p>
        </p:txBody>
      </p:sp>
      <p:sp>
        <p:nvSpPr>
          <p:cNvPr id="3" name="Content Placeholder 2">
            <a:extLst>
              <a:ext uri="{FF2B5EF4-FFF2-40B4-BE49-F238E27FC236}">
                <a16:creationId xmlns:a16="http://schemas.microsoft.com/office/drawing/2014/main" id="{52C9261E-B2AB-46C7-A52D-7C62727C5D01}"/>
              </a:ext>
            </a:extLst>
          </p:cNvPr>
          <p:cNvSpPr>
            <a:spLocks noGrp="1"/>
          </p:cNvSpPr>
          <p:nvPr>
            <p:ph idx="1"/>
          </p:nvPr>
        </p:nvSpPr>
        <p:spPr>
          <a:xfrm>
            <a:off x="1143000" y="1419497"/>
            <a:ext cx="9872871" cy="4676503"/>
          </a:xfrm>
        </p:spPr>
        <p:txBody>
          <a:bodyPr/>
          <a:lstStyle/>
          <a:p>
            <a:r>
              <a:rPr lang="en-US" dirty="0"/>
              <a:t>Character Class [</a:t>
            </a:r>
            <a:r>
              <a:rPr lang="en-US" dirty="0" err="1"/>
              <a:t>abc</a:t>
            </a:r>
            <a:r>
              <a:rPr lang="en-US" dirty="0"/>
              <a:t>]:</a:t>
            </a:r>
          </a:p>
          <a:p>
            <a:pPr lvl="1"/>
            <a:r>
              <a:rPr lang="en-US" dirty="0"/>
              <a:t>[</a:t>
            </a:r>
            <a:r>
              <a:rPr lang="en-US" dirty="0" err="1"/>
              <a:t>abc</a:t>
            </a:r>
            <a:r>
              <a:rPr lang="en-US" dirty="0"/>
              <a:t>] matches any single character that is either a, b, or c.</a:t>
            </a:r>
          </a:p>
          <a:p>
            <a:pPr lvl="1"/>
            <a:r>
              <a:rPr lang="en-US" dirty="0"/>
              <a:t>Used to define a set of characters, any one of which can occur at a specific position in the string.</a:t>
            </a:r>
          </a:p>
          <a:p>
            <a:pPr lvl="1"/>
            <a:r>
              <a:rPr lang="en-US" dirty="0"/>
              <a:t>For example, the pattern [</a:t>
            </a:r>
            <a:r>
              <a:rPr lang="en-US" dirty="0" err="1"/>
              <a:t>abc</a:t>
            </a:r>
            <a:r>
              <a:rPr lang="en-US" dirty="0"/>
              <a:t>] will match a, b, or c in the string.</a:t>
            </a:r>
          </a:p>
          <a:p>
            <a:r>
              <a:rPr lang="en-US" dirty="0"/>
              <a:t>Group (</a:t>
            </a:r>
            <a:r>
              <a:rPr lang="en-US" dirty="0" err="1"/>
              <a:t>abc</a:t>
            </a:r>
            <a:r>
              <a:rPr lang="en-US" dirty="0"/>
              <a:t>):</a:t>
            </a:r>
          </a:p>
          <a:p>
            <a:pPr lvl="1"/>
            <a:r>
              <a:rPr lang="en-US" dirty="0"/>
              <a:t>(</a:t>
            </a:r>
            <a:r>
              <a:rPr lang="en-US" dirty="0" err="1"/>
              <a:t>abc</a:t>
            </a:r>
            <a:r>
              <a:rPr lang="en-US" dirty="0"/>
              <a:t>) matches the exact sequence of characters </a:t>
            </a:r>
            <a:r>
              <a:rPr lang="en-US" dirty="0" err="1"/>
              <a:t>abc</a:t>
            </a:r>
            <a:r>
              <a:rPr lang="en-US" dirty="0"/>
              <a:t> in that order. </a:t>
            </a:r>
          </a:p>
          <a:p>
            <a:pPr lvl="1"/>
            <a:r>
              <a:rPr lang="en-US" dirty="0"/>
              <a:t>Used to create a capturing group, which can be useful for extracting parts of a match or applying quantifiers to the entire group.</a:t>
            </a:r>
          </a:p>
          <a:p>
            <a:pPr lvl="1"/>
            <a:r>
              <a:rPr lang="en-US" dirty="0"/>
              <a:t>For example, the pattern (</a:t>
            </a:r>
            <a:r>
              <a:rPr lang="en-US" dirty="0" err="1"/>
              <a:t>abc</a:t>
            </a:r>
            <a:r>
              <a:rPr lang="en-US" dirty="0"/>
              <a:t>) will match the substring </a:t>
            </a:r>
            <a:r>
              <a:rPr lang="en-US" dirty="0" err="1"/>
              <a:t>abc</a:t>
            </a:r>
            <a:r>
              <a:rPr lang="en-US" dirty="0"/>
              <a:t> exactly in the string.</a:t>
            </a:r>
            <a:endParaRPr lang="en-IN" dirty="0"/>
          </a:p>
        </p:txBody>
      </p:sp>
    </p:spTree>
    <p:extLst>
      <p:ext uri="{BB962C8B-B14F-4D97-AF65-F5344CB8AC3E}">
        <p14:creationId xmlns:p14="http://schemas.microsoft.com/office/powerpoint/2010/main" val="3594154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7D222-53CD-41D6-8659-C75104A27477}"/>
              </a:ext>
            </a:extLst>
          </p:cNvPr>
          <p:cNvSpPr>
            <a:spLocks noGrp="1"/>
          </p:cNvSpPr>
          <p:nvPr>
            <p:ph type="title"/>
          </p:nvPr>
        </p:nvSpPr>
        <p:spPr>
          <a:xfrm>
            <a:off x="1143000" y="609600"/>
            <a:ext cx="9875520" cy="670560"/>
          </a:xfrm>
        </p:spPr>
        <p:txBody>
          <a:bodyPr>
            <a:normAutofit fontScale="90000"/>
          </a:bodyPr>
          <a:lstStyle/>
          <a:p>
            <a:r>
              <a:rPr lang="en-IN" dirty="0"/>
              <a:t>Python Programs for [</a:t>
            </a:r>
            <a:r>
              <a:rPr lang="en-IN" dirty="0" err="1"/>
              <a:t>abc</a:t>
            </a:r>
            <a:r>
              <a:rPr lang="en-IN" dirty="0"/>
              <a:t>] and (</a:t>
            </a:r>
            <a:r>
              <a:rPr lang="en-IN" dirty="0" err="1"/>
              <a:t>abc</a:t>
            </a:r>
            <a:r>
              <a:rPr lang="en-IN" dirty="0"/>
              <a:t>)</a:t>
            </a:r>
          </a:p>
        </p:txBody>
      </p:sp>
      <p:sp>
        <p:nvSpPr>
          <p:cNvPr id="3" name="Content Placeholder 2">
            <a:extLst>
              <a:ext uri="{FF2B5EF4-FFF2-40B4-BE49-F238E27FC236}">
                <a16:creationId xmlns:a16="http://schemas.microsoft.com/office/drawing/2014/main" id="{2002E6BA-5656-415B-8ADC-E8482FA7432C}"/>
              </a:ext>
            </a:extLst>
          </p:cNvPr>
          <p:cNvSpPr>
            <a:spLocks noGrp="1"/>
          </p:cNvSpPr>
          <p:nvPr>
            <p:ph idx="1"/>
          </p:nvPr>
        </p:nvSpPr>
        <p:spPr>
          <a:xfrm>
            <a:off x="1143001" y="1506583"/>
            <a:ext cx="4743994" cy="4589417"/>
          </a:xfrm>
        </p:spPr>
        <p:txBody>
          <a:bodyPr/>
          <a:lstStyle/>
          <a:p>
            <a:pPr marL="45720" indent="0">
              <a:buNone/>
            </a:pPr>
            <a:r>
              <a:rPr lang="en-IN" dirty="0"/>
              <a:t>import re</a:t>
            </a:r>
          </a:p>
          <a:p>
            <a:pPr marL="45720" indent="0">
              <a:buNone/>
            </a:pPr>
            <a:r>
              <a:rPr lang="en-IN" dirty="0"/>
              <a:t>pattern = r’[</a:t>
            </a:r>
            <a:r>
              <a:rPr lang="en-IN" dirty="0" err="1"/>
              <a:t>abc</a:t>
            </a:r>
            <a:r>
              <a:rPr lang="en-IN" dirty="0"/>
              <a:t>]'</a:t>
            </a:r>
          </a:p>
          <a:p>
            <a:pPr marL="45720" indent="0">
              <a:buNone/>
            </a:pPr>
            <a:r>
              <a:rPr lang="en-IN" dirty="0"/>
              <a:t>text = 'apple, banana, cat, dog'</a:t>
            </a:r>
          </a:p>
          <a:p>
            <a:pPr marL="45720" indent="0">
              <a:buNone/>
            </a:pPr>
            <a:r>
              <a:rPr lang="en-IN" dirty="0"/>
              <a:t>matches = </a:t>
            </a:r>
            <a:r>
              <a:rPr lang="en-IN" dirty="0" err="1"/>
              <a:t>re.findall</a:t>
            </a:r>
            <a:r>
              <a:rPr lang="en-IN" dirty="0"/>
              <a:t>(pattern, text)</a:t>
            </a:r>
          </a:p>
          <a:p>
            <a:pPr marL="45720" indent="0">
              <a:buNone/>
            </a:pPr>
            <a:r>
              <a:rPr lang="en-IN" dirty="0"/>
              <a:t>print(matches)</a:t>
            </a:r>
          </a:p>
          <a:p>
            <a:endParaRPr lang="en-IN" dirty="0"/>
          </a:p>
        </p:txBody>
      </p:sp>
      <p:sp>
        <p:nvSpPr>
          <p:cNvPr id="4" name="Content Placeholder 2">
            <a:extLst>
              <a:ext uri="{FF2B5EF4-FFF2-40B4-BE49-F238E27FC236}">
                <a16:creationId xmlns:a16="http://schemas.microsoft.com/office/drawing/2014/main" id="{904E8253-06DD-4AAE-8CD9-E7DB0C8E31E0}"/>
              </a:ext>
            </a:extLst>
          </p:cNvPr>
          <p:cNvSpPr txBox="1">
            <a:spLocks/>
          </p:cNvSpPr>
          <p:nvPr/>
        </p:nvSpPr>
        <p:spPr>
          <a:xfrm>
            <a:off x="6096000" y="1506582"/>
            <a:ext cx="4743994" cy="4589417"/>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Corbel" pitchFamily="34" charset="0"/>
              <a:buNone/>
            </a:pPr>
            <a:r>
              <a:rPr lang="en-IN" dirty="0"/>
              <a:t>import re</a:t>
            </a:r>
          </a:p>
          <a:p>
            <a:pPr marL="45720" indent="0">
              <a:buFont typeface="Corbel" pitchFamily="34" charset="0"/>
              <a:buNone/>
            </a:pPr>
            <a:r>
              <a:rPr lang="en-IN" dirty="0"/>
              <a:t>pattern = r'(</a:t>
            </a:r>
            <a:r>
              <a:rPr lang="en-IN" dirty="0" err="1"/>
              <a:t>abc</a:t>
            </a:r>
            <a:r>
              <a:rPr lang="en-IN" dirty="0"/>
              <a:t>)’</a:t>
            </a:r>
          </a:p>
          <a:p>
            <a:pPr marL="45720" indent="0">
              <a:buFont typeface="Corbel" pitchFamily="34" charset="0"/>
              <a:buNone/>
            </a:pPr>
            <a:r>
              <a:rPr lang="en-IN" dirty="0"/>
              <a:t>text = '</a:t>
            </a:r>
            <a:r>
              <a:rPr lang="it-IT" dirty="0"/>
              <a:t>apple banana abc def abc</a:t>
            </a:r>
            <a:r>
              <a:rPr lang="en-IN" dirty="0"/>
              <a:t>’</a:t>
            </a:r>
          </a:p>
          <a:p>
            <a:pPr marL="45720" indent="0">
              <a:buFont typeface="Corbel" pitchFamily="34" charset="0"/>
              <a:buNone/>
            </a:pPr>
            <a:r>
              <a:rPr lang="en-IN" dirty="0"/>
              <a:t>matches = </a:t>
            </a:r>
            <a:r>
              <a:rPr lang="en-IN" dirty="0" err="1"/>
              <a:t>re.findall</a:t>
            </a:r>
            <a:r>
              <a:rPr lang="en-IN" dirty="0"/>
              <a:t>(pattern, text)</a:t>
            </a:r>
          </a:p>
          <a:p>
            <a:pPr marL="45720" indent="0">
              <a:buFont typeface="Corbel" pitchFamily="34" charset="0"/>
              <a:buNone/>
            </a:pPr>
            <a:r>
              <a:rPr lang="en-IN" dirty="0"/>
              <a:t>print(matches)</a:t>
            </a:r>
          </a:p>
        </p:txBody>
      </p:sp>
      <p:pic>
        <p:nvPicPr>
          <p:cNvPr id="6" name="Picture 5">
            <a:extLst>
              <a:ext uri="{FF2B5EF4-FFF2-40B4-BE49-F238E27FC236}">
                <a16:creationId xmlns:a16="http://schemas.microsoft.com/office/drawing/2014/main" id="{D8577D10-2FE6-4770-A4F5-69E321455F8A}"/>
              </a:ext>
            </a:extLst>
          </p:cNvPr>
          <p:cNvPicPr>
            <a:picLocks noChangeAspect="1"/>
          </p:cNvPicPr>
          <p:nvPr/>
        </p:nvPicPr>
        <p:blipFill>
          <a:blip r:embed="rId2"/>
          <a:stretch>
            <a:fillRect/>
          </a:stretch>
        </p:blipFill>
        <p:spPr>
          <a:xfrm>
            <a:off x="1276389" y="4126074"/>
            <a:ext cx="3334215" cy="295316"/>
          </a:xfrm>
          <a:prstGeom prst="rect">
            <a:avLst/>
          </a:prstGeom>
        </p:spPr>
      </p:pic>
      <p:pic>
        <p:nvPicPr>
          <p:cNvPr id="8" name="Picture 7">
            <a:extLst>
              <a:ext uri="{FF2B5EF4-FFF2-40B4-BE49-F238E27FC236}">
                <a16:creationId xmlns:a16="http://schemas.microsoft.com/office/drawing/2014/main" id="{FAC9F527-58D0-4EB3-A9EB-DAF63615204B}"/>
              </a:ext>
            </a:extLst>
          </p:cNvPr>
          <p:cNvPicPr>
            <a:picLocks noChangeAspect="1"/>
          </p:cNvPicPr>
          <p:nvPr/>
        </p:nvPicPr>
        <p:blipFill>
          <a:blip r:embed="rId3"/>
          <a:stretch>
            <a:fillRect/>
          </a:stretch>
        </p:blipFill>
        <p:spPr>
          <a:xfrm>
            <a:off x="6254692" y="4115187"/>
            <a:ext cx="1587376" cy="317475"/>
          </a:xfrm>
          <a:prstGeom prst="rect">
            <a:avLst/>
          </a:prstGeom>
        </p:spPr>
      </p:pic>
    </p:spTree>
    <p:extLst>
      <p:ext uri="{BB962C8B-B14F-4D97-AF65-F5344CB8AC3E}">
        <p14:creationId xmlns:p14="http://schemas.microsoft.com/office/powerpoint/2010/main" val="1964515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3A2C-E533-491A-906C-71DE9902E489}"/>
              </a:ext>
            </a:extLst>
          </p:cNvPr>
          <p:cNvSpPr>
            <a:spLocks noGrp="1"/>
          </p:cNvSpPr>
          <p:nvPr>
            <p:ph type="title"/>
          </p:nvPr>
        </p:nvSpPr>
        <p:spPr>
          <a:xfrm>
            <a:off x="1143000" y="609600"/>
            <a:ext cx="9875520" cy="844731"/>
          </a:xfrm>
        </p:spPr>
        <p:txBody>
          <a:bodyPr/>
          <a:lstStyle/>
          <a:p>
            <a:r>
              <a:rPr lang="en-IN" dirty="0"/>
              <a:t>Example of Grouping</a:t>
            </a:r>
          </a:p>
        </p:txBody>
      </p:sp>
      <p:sp>
        <p:nvSpPr>
          <p:cNvPr id="3" name="Content Placeholder 2">
            <a:extLst>
              <a:ext uri="{FF2B5EF4-FFF2-40B4-BE49-F238E27FC236}">
                <a16:creationId xmlns:a16="http://schemas.microsoft.com/office/drawing/2014/main" id="{1283073A-7103-4C26-A357-C96AE63664C8}"/>
              </a:ext>
            </a:extLst>
          </p:cNvPr>
          <p:cNvSpPr>
            <a:spLocks noGrp="1"/>
          </p:cNvSpPr>
          <p:nvPr>
            <p:ph idx="1"/>
          </p:nvPr>
        </p:nvSpPr>
        <p:spPr>
          <a:xfrm>
            <a:off x="1143000" y="1454331"/>
            <a:ext cx="9872871" cy="4641669"/>
          </a:xfrm>
        </p:spPr>
        <p:txBody>
          <a:bodyPr>
            <a:normAutofit/>
          </a:bodyPr>
          <a:lstStyle/>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#Examples of Grouping-1</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#capturing groups</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import re</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pattern = r"(\w+)@(\w+)\.(\w+)"</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text = "user@example.com"</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match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re.match</a:t>
            </a:r>
            <a:r>
              <a:rPr lang="en-IN" sz="1800" kern="100" dirty="0">
                <a:effectLst/>
                <a:latin typeface="Calibri" panose="020F0502020204030204" pitchFamily="34" charset="0"/>
                <a:ea typeface="Calibri" panose="020F0502020204030204" pitchFamily="34" charset="0"/>
                <a:cs typeface="Mangal" panose="02040503050203030202" pitchFamily="18" charset="0"/>
              </a:rPr>
              <a:t>(pattern, text)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if match:</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print("Full match:",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match.group</a:t>
            </a:r>
            <a:r>
              <a:rPr lang="en-IN" sz="1800" kern="100" dirty="0">
                <a:effectLst/>
                <a:latin typeface="Calibri" panose="020F0502020204030204" pitchFamily="34" charset="0"/>
                <a:ea typeface="Calibri" panose="020F0502020204030204" pitchFamily="34" charset="0"/>
                <a:cs typeface="Mangal" panose="02040503050203030202" pitchFamily="18" charset="0"/>
              </a:rPr>
              <a:t>(0))  # Full match</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print("Group 1:",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match.group</a:t>
            </a:r>
            <a:r>
              <a:rPr lang="en-IN" sz="1800" kern="100" dirty="0">
                <a:effectLst/>
                <a:latin typeface="Calibri" panose="020F0502020204030204" pitchFamily="34" charset="0"/>
                <a:ea typeface="Calibri" panose="020F0502020204030204" pitchFamily="34" charset="0"/>
                <a:cs typeface="Mangal" panose="02040503050203030202" pitchFamily="18" charset="0"/>
              </a:rPr>
              <a:t>(1))  # 'user'</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print("Group 2:",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match.group</a:t>
            </a:r>
            <a:r>
              <a:rPr lang="en-IN" sz="1800" kern="100" dirty="0">
                <a:effectLst/>
                <a:latin typeface="Calibri" panose="020F0502020204030204" pitchFamily="34" charset="0"/>
                <a:ea typeface="Calibri" panose="020F0502020204030204" pitchFamily="34" charset="0"/>
                <a:cs typeface="Mangal" panose="02040503050203030202" pitchFamily="18" charset="0"/>
              </a:rPr>
              <a:t>(2))  # 'example'</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print("Group 3:",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match.group</a:t>
            </a:r>
            <a:r>
              <a:rPr lang="en-IN" sz="1800" kern="100" dirty="0">
                <a:effectLst/>
                <a:latin typeface="Calibri" panose="020F0502020204030204" pitchFamily="34" charset="0"/>
                <a:ea typeface="Calibri" panose="020F0502020204030204" pitchFamily="34" charset="0"/>
                <a:cs typeface="Mangal" panose="02040503050203030202" pitchFamily="18" charset="0"/>
              </a:rPr>
              <a:t>(3))  # 'com'</a:t>
            </a:r>
          </a:p>
          <a:p>
            <a:endParaRPr lang="en-IN" dirty="0"/>
          </a:p>
        </p:txBody>
      </p:sp>
      <p:pic>
        <p:nvPicPr>
          <p:cNvPr id="5" name="Picture 4">
            <a:extLst>
              <a:ext uri="{FF2B5EF4-FFF2-40B4-BE49-F238E27FC236}">
                <a16:creationId xmlns:a16="http://schemas.microsoft.com/office/drawing/2014/main" id="{33C87CE1-0406-4462-B013-2899FA35FD47}"/>
              </a:ext>
            </a:extLst>
          </p:cNvPr>
          <p:cNvPicPr>
            <a:picLocks noChangeAspect="1"/>
          </p:cNvPicPr>
          <p:nvPr/>
        </p:nvPicPr>
        <p:blipFill>
          <a:blip r:embed="rId2"/>
          <a:stretch>
            <a:fillRect/>
          </a:stretch>
        </p:blipFill>
        <p:spPr>
          <a:xfrm>
            <a:off x="6414775" y="5162420"/>
            <a:ext cx="2514951" cy="933580"/>
          </a:xfrm>
          <a:prstGeom prst="rect">
            <a:avLst/>
          </a:prstGeom>
        </p:spPr>
      </p:pic>
    </p:spTree>
    <p:extLst>
      <p:ext uri="{BB962C8B-B14F-4D97-AF65-F5344CB8AC3E}">
        <p14:creationId xmlns:p14="http://schemas.microsoft.com/office/powerpoint/2010/main" val="3984435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0F215-07E3-4CB6-A8CE-DE39571EAD04}"/>
              </a:ext>
            </a:extLst>
          </p:cNvPr>
          <p:cNvSpPr>
            <a:spLocks noGrp="1"/>
          </p:cNvSpPr>
          <p:nvPr>
            <p:ph type="title"/>
          </p:nvPr>
        </p:nvSpPr>
        <p:spPr>
          <a:xfrm>
            <a:off x="1143000" y="609600"/>
            <a:ext cx="9875520" cy="783771"/>
          </a:xfrm>
        </p:spPr>
        <p:txBody>
          <a:bodyPr/>
          <a:lstStyle/>
          <a:p>
            <a:r>
              <a:rPr lang="en-US" dirty="0"/>
              <a:t>The Regular Expression \b</a:t>
            </a:r>
            <a:endParaRPr lang="en-IN" dirty="0"/>
          </a:p>
        </p:txBody>
      </p:sp>
      <p:sp>
        <p:nvSpPr>
          <p:cNvPr id="3" name="Content Placeholder 2">
            <a:extLst>
              <a:ext uri="{FF2B5EF4-FFF2-40B4-BE49-F238E27FC236}">
                <a16:creationId xmlns:a16="http://schemas.microsoft.com/office/drawing/2014/main" id="{203D0D8A-8180-4448-9D21-649EB3509FA4}"/>
              </a:ext>
            </a:extLst>
          </p:cNvPr>
          <p:cNvSpPr>
            <a:spLocks noGrp="1"/>
          </p:cNvSpPr>
          <p:nvPr>
            <p:ph idx="1"/>
          </p:nvPr>
        </p:nvSpPr>
        <p:spPr>
          <a:xfrm>
            <a:off x="1143000" y="1524000"/>
            <a:ext cx="9872871" cy="4572000"/>
          </a:xfrm>
        </p:spPr>
        <p:txBody>
          <a:bodyPr>
            <a:normAutofit/>
          </a:bodyPr>
          <a:lstStyle/>
          <a:p>
            <a:r>
              <a:rPr lang="en-IN" sz="2400" dirty="0"/>
              <a:t>A word boundary anchor</a:t>
            </a:r>
          </a:p>
          <a:p>
            <a:r>
              <a:rPr lang="en-US" sz="2400" dirty="0"/>
              <a:t>Asserts a position where a word character (usually [A-Za-z0-9_]) is next to a non-word character </a:t>
            </a:r>
          </a:p>
          <a:p>
            <a:r>
              <a:rPr lang="en-US" sz="2400" dirty="0"/>
              <a:t>Word Boundary:</a:t>
            </a:r>
          </a:p>
          <a:p>
            <a:pPr lvl="1"/>
            <a:r>
              <a:rPr lang="en-US" sz="2200" dirty="0"/>
              <a:t>\b matches the position between a word character and a non-word character or between a word character and the start/end of a string.</a:t>
            </a:r>
          </a:p>
          <a:p>
            <a:r>
              <a:rPr lang="en-US" sz="2400" dirty="0"/>
              <a:t>Non-Word Boundary:</a:t>
            </a:r>
          </a:p>
          <a:p>
            <a:pPr lvl="1"/>
            <a:r>
              <a:rPr lang="en-US" sz="2200" dirty="0"/>
              <a:t>\B is the opposite of \b. It matches the position between two word characters or two non-word characters</a:t>
            </a:r>
          </a:p>
          <a:p>
            <a:pPr marL="45720" indent="0">
              <a:buNone/>
            </a:pPr>
            <a:endParaRPr lang="en-US" sz="2400" dirty="0"/>
          </a:p>
        </p:txBody>
      </p:sp>
    </p:spTree>
    <p:extLst>
      <p:ext uri="{BB962C8B-B14F-4D97-AF65-F5344CB8AC3E}">
        <p14:creationId xmlns:p14="http://schemas.microsoft.com/office/powerpoint/2010/main" val="3697578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B5229-E2FE-4A00-878C-610B487CE026}"/>
              </a:ext>
            </a:extLst>
          </p:cNvPr>
          <p:cNvSpPr>
            <a:spLocks noGrp="1"/>
          </p:cNvSpPr>
          <p:nvPr>
            <p:ph type="title"/>
          </p:nvPr>
        </p:nvSpPr>
        <p:spPr>
          <a:xfrm>
            <a:off x="1143000" y="609600"/>
            <a:ext cx="9875520" cy="722811"/>
          </a:xfrm>
        </p:spPr>
        <p:txBody>
          <a:bodyPr/>
          <a:lstStyle/>
          <a:p>
            <a:r>
              <a:rPr lang="en-IN" dirty="0"/>
              <a:t>Examples of \b</a:t>
            </a:r>
          </a:p>
        </p:txBody>
      </p:sp>
      <p:sp>
        <p:nvSpPr>
          <p:cNvPr id="3" name="Content Placeholder 2">
            <a:extLst>
              <a:ext uri="{FF2B5EF4-FFF2-40B4-BE49-F238E27FC236}">
                <a16:creationId xmlns:a16="http://schemas.microsoft.com/office/drawing/2014/main" id="{CF1ADB3D-5EC9-4D91-90CC-076D40E516EA}"/>
              </a:ext>
            </a:extLst>
          </p:cNvPr>
          <p:cNvSpPr>
            <a:spLocks noGrp="1"/>
          </p:cNvSpPr>
          <p:nvPr>
            <p:ph idx="1"/>
          </p:nvPr>
        </p:nvSpPr>
        <p:spPr>
          <a:xfrm>
            <a:off x="1143000" y="1593669"/>
            <a:ext cx="9872871" cy="4502331"/>
          </a:xfrm>
        </p:spPr>
        <p:txBody>
          <a:bodyPr>
            <a:normAutofit/>
          </a:bodyPr>
          <a:lstStyle/>
          <a:p>
            <a:r>
              <a:rPr lang="en-US" sz="2800" dirty="0"/>
              <a:t>Example 1: Matching Whole Words</a:t>
            </a:r>
          </a:p>
          <a:p>
            <a:pPr lvl="1"/>
            <a:r>
              <a:rPr lang="en-US" sz="2800" dirty="0"/>
              <a:t>Pattern: r'\</a:t>
            </a:r>
            <a:r>
              <a:rPr lang="en-US" sz="2800" dirty="0" err="1"/>
              <a:t>bword</a:t>
            </a:r>
            <a:r>
              <a:rPr lang="en-US" sz="2800" dirty="0"/>
              <a:t>\b’</a:t>
            </a:r>
          </a:p>
          <a:p>
            <a:pPr lvl="1"/>
            <a:r>
              <a:rPr lang="en-US" sz="2800" dirty="0"/>
              <a:t>Matches: word, word., word!</a:t>
            </a:r>
          </a:p>
          <a:p>
            <a:pPr lvl="1"/>
            <a:r>
              <a:rPr lang="en-US" sz="2800" dirty="0"/>
              <a:t>Does not match: sword, words</a:t>
            </a:r>
          </a:p>
          <a:p>
            <a:r>
              <a:rPr lang="en-US" sz="2800" dirty="0"/>
              <a:t>Example 2: Word Boundaries in a Sentence</a:t>
            </a:r>
          </a:p>
          <a:p>
            <a:pPr lvl="1"/>
            <a:r>
              <a:rPr lang="en-US" sz="2800" dirty="0"/>
              <a:t>Pattern: r'\</a:t>
            </a:r>
            <a:r>
              <a:rPr lang="en-US" sz="2800" dirty="0" err="1"/>
              <a:t>bcat</a:t>
            </a:r>
            <a:r>
              <a:rPr lang="en-US" sz="2800" dirty="0"/>
              <a:t>\b’</a:t>
            </a:r>
          </a:p>
          <a:p>
            <a:pPr lvl="1"/>
            <a:r>
              <a:rPr lang="en-US" sz="2800" dirty="0"/>
              <a:t>Text: "The cat is on the mat. Concatenate these words.“</a:t>
            </a:r>
          </a:p>
          <a:p>
            <a:pPr lvl="1"/>
            <a:r>
              <a:rPr lang="en-US" sz="2800" dirty="0"/>
              <a:t>Matches: cat</a:t>
            </a:r>
          </a:p>
          <a:p>
            <a:pPr lvl="1"/>
            <a:r>
              <a:rPr lang="en-US" sz="2800" dirty="0"/>
              <a:t>Does not match: Concatenate</a:t>
            </a:r>
            <a:endParaRPr lang="en-IN" sz="2800" dirty="0"/>
          </a:p>
        </p:txBody>
      </p:sp>
    </p:spTree>
    <p:extLst>
      <p:ext uri="{BB962C8B-B14F-4D97-AF65-F5344CB8AC3E}">
        <p14:creationId xmlns:p14="http://schemas.microsoft.com/office/powerpoint/2010/main" val="3067285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0F215-07E3-4CB6-A8CE-DE39571EAD04}"/>
              </a:ext>
            </a:extLst>
          </p:cNvPr>
          <p:cNvSpPr>
            <a:spLocks noGrp="1"/>
          </p:cNvSpPr>
          <p:nvPr>
            <p:ph type="title"/>
          </p:nvPr>
        </p:nvSpPr>
        <p:spPr>
          <a:xfrm>
            <a:off x="1143000" y="609600"/>
            <a:ext cx="9875520" cy="783771"/>
          </a:xfrm>
        </p:spPr>
        <p:txBody>
          <a:bodyPr/>
          <a:lstStyle/>
          <a:p>
            <a:r>
              <a:rPr lang="en-US" dirty="0"/>
              <a:t>Python Program for \b</a:t>
            </a:r>
            <a:endParaRPr lang="en-IN" dirty="0"/>
          </a:p>
        </p:txBody>
      </p:sp>
      <p:sp>
        <p:nvSpPr>
          <p:cNvPr id="3" name="Content Placeholder 2">
            <a:extLst>
              <a:ext uri="{FF2B5EF4-FFF2-40B4-BE49-F238E27FC236}">
                <a16:creationId xmlns:a16="http://schemas.microsoft.com/office/drawing/2014/main" id="{203D0D8A-8180-4448-9D21-649EB3509FA4}"/>
              </a:ext>
            </a:extLst>
          </p:cNvPr>
          <p:cNvSpPr>
            <a:spLocks noGrp="1"/>
          </p:cNvSpPr>
          <p:nvPr>
            <p:ph idx="1"/>
          </p:nvPr>
        </p:nvSpPr>
        <p:spPr>
          <a:xfrm>
            <a:off x="1143000" y="1524000"/>
            <a:ext cx="9872871" cy="4572000"/>
          </a:xfrm>
        </p:spPr>
        <p:txBody>
          <a:bodyPr>
            <a:normAutofit/>
          </a:bodyPr>
          <a:lstStyle/>
          <a:p>
            <a:pPr marL="45720" indent="0">
              <a:buNone/>
            </a:pPr>
            <a:r>
              <a:rPr lang="en-US" sz="2400" dirty="0"/>
              <a:t>import re</a:t>
            </a:r>
          </a:p>
          <a:p>
            <a:pPr marL="45720" indent="0">
              <a:buNone/>
            </a:pPr>
            <a:r>
              <a:rPr lang="en-US" sz="2400" dirty="0"/>
              <a:t># Sample text</a:t>
            </a:r>
          </a:p>
          <a:p>
            <a:pPr marL="45720" indent="0">
              <a:buNone/>
            </a:pPr>
            <a:r>
              <a:rPr lang="en-US" sz="2400" dirty="0"/>
              <a:t>text = "The cat is on the mat. Concatenate these words."</a:t>
            </a:r>
          </a:p>
          <a:p>
            <a:pPr marL="45720" indent="0">
              <a:buNone/>
            </a:pPr>
            <a:r>
              <a:rPr lang="en-US" sz="2400" dirty="0"/>
              <a:t># Pattern to match the word 'cat' as a whole word</a:t>
            </a:r>
          </a:p>
          <a:p>
            <a:pPr marL="45720" indent="0">
              <a:buNone/>
            </a:pPr>
            <a:r>
              <a:rPr lang="en-US" sz="2400" dirty="0"/>
              <a:t>pattern = r'\</a:t>
            </a:r>
            <a:r>
              <a:rPr lang="en-US" sz="2400" dirty="0" err="1"/>
              <a:t>bcat</a:t>
            </a:r>
            <a:r>
              <a:rPr lang="en-US" sz="2400" dirty="0"/>
              <a:t>\b'</a:t>
            </a:r>
          </a:p>
          <a:p>
            <a:pPr marL="45720" indent="0">
              <a:buNone/>
            </a:pPr>
            <a:r>
              <a:rPr lang="en-US" sz="2400" dirty="0"/>
              <a:t># Finding all matches</a:t>
            </a:r>
          </a:p>
          <a:p>
            <a:pPr marL="45720" indent="0">
              <a:buNone/>
            </a:pPr>
            <a:r>
              <a:rPr lang="en-US" sz="2400" dirty="0"/>
              <a:t>matches = </a:t>
            </a:r>
            <a:r>
              <a:rPr lang="en-US" sz="2400" dirty="0" err="1"/>
              <a:t>re.findall</a:t>
            </a:r>
            <a:r>
              <a:rPr lang="en-US" sz="2400" dirty="0"/>
              <a:t>(pattern, text)</a:t>
            </a:r>
          </a:p>
          <a:p>
            <a:pPr marL="45720" indent="0">
              <a:buNone/>
            </a:pPr>
            <a:r>
              <a:rPr lang="en-US" sz="2400" dirty="0"/>
              <a:t>print("Matches:", matches)</a:t>
            </a:r>
          </a:p>
        </p:txBody>
      </p:sp>
      <p:pic>
        <p:nvPicPr>
          <p:cNvPr id="6" name="Picture 5">
            <a:extLst>
              <a:ext uri="{FF2B5EF4-FFF2-40B4-BE49-F238E27FC236}">
                <a16:creationId xmlns:a16="http://schemas.microsoft.com/office/drawing/2014/main" id="{5420BB27-0F72-4A31-BF56-E29A36BE2950}"/>
              </a:ext>
            </a:extLst>
          </p:cNvPr>
          <p:cNvPicPr>
            <a:picLocks noChangeAspect="1"/>
          </p:cNvPicPr>
          <p:nvPr/>
        </p:nvPicPr>
        <p:blipFill>
          <a:blip r:embed="rId2"/>
          <a:stretch>
            <a:fillRect/>
          </a:stretch>
        </p:blipFill>
        <p:spPr>
          <a:xfrm>
            <a:off x="1279644" y="5707088"/>
            <a:ext cx="1533739" cy="285790"/>
          </a:xfrm>
          <a:prstGeom prst="rect">
            <a:avLst/>
          </a:prstGeom>
        </p:spPr>
      </p:pic>
    </p:spTree>
    <p:extLst>
      <p:ext uri="{BB962C8B-B14F-4D97-AF65-F5344CB8AC3E}">
        <p14:creationId xmlns:p14="http://schemas.microsoft.com/office/powerpoint/2010/main" val="2452420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A49C-DF0E-4555-B1B5-52FB944DEE6C}"/>
              </a:ext>
            </a:extLst>
          </p:cNvPr>
          <p:cNvSpPr>
            <a:spLocks noGrp="1"/>
          </p:cNvSpPr>
          <p:nvPr>
            <p:ph type="title"/>
          </p:nvPr>
        </p:nvSpPr>
        <p:spPr>
          <a:xfrm>
            <a:off x="1143000" y="609600"/>
            <a:ext cx="7365274" cy="696686"/>
          </a:xfrm>
        </p:spPr>
        <p:txBody>
          <a:bodyPr>
            <a:normAutofit/>
          </a:bodyPr>
          <a:lstStyle/>
          <a:p>
            <a:r>
              <a:rPr lang="en-IN" sz="4000" dirty="0"/>
              <a:t>Significance of . in Regex</a:t>
            </a:r>
          </a:p>
        </p:txBody>
      </p:sp>
      <p:sp>
        <p:nvSpPr>
          <p:cNvPr id="3" name="Content Placeholder 2">
            <a:extLst>
              <a:ext uri="{FF2B5EF4-FFF2-40B4-BE49-F238E27FC236}">
                <a16:creationId xmlns:a16="http://schemas.microsoft.com/office/drawing/2014/main" id="{1E92E686-8FB2-4014-9CC9-30287AA01B27}"/>
              </a:ext>
            </a:extLst>
          </p:cNvPr>
          <p:cNvSpPr>
            <a:spLocks noGrp="1"/>
          </p:cNvSpPr>
          <p:nvPr>
            <p:ph idx="1"/>
          </p:nvPr>
        </p:nvSpPr>
        <p:spPr>
          <a:xfrm>
            <a:off x="1230087" y="1445622"/>
            <a:ext cx="9916886" cy="4972595"/>
          </a:xfrm>
        </p:spPr>
        <p:txBody>
          <a:bodyPr>
            <a:normAutofit fontScale="92500" lnSpcReduction="10000"/>
          </a:bodyPr>
          <a:lstStyle/>
          <a:p>
            <a:r>
              <a:rPr lang="en-US" dirty="0"/>
              <a:t>A special metacharacter that matches any single character except a newline</a:t>
            </a:r>
          </a:p>
          <a:p>
            <a:r>
              <a:rPr lang="en-US" dirty="0"/>
              <a:t>The dot matches exactly one character of any kind (letters, digits, punctuation, etc.)</a:t>
            </a:r>
          </a:p>
          <a:p>
            <a:r>
              <a:rPr lang="en-US" dirty="0"/>
              <a:t>Example 1: Basic Single Character Match</a:t>
            </a:r>
          </a:p>
          <a:p>
            <a:pPr lvl="1"/>
            <a:r>
              <a:rPr lang="en-US" dirty="0"/>
              <a:t>Pattern: </a:t>
            </a:r>
            <a:r>
              <a:rPr lang="en-US" dirty="0" err="1"/>
              <a:t>a.b</a:t>
            </a:r>
            <a:endParaRPr lang="en-US" dirty="0"/>
          </a:p>
          <a:p>
            <a:pPr lvl="1"/>
            <a:r>
              <a:rPr lang="en-US" dirty="0"/>
              <a:t>Matches: </a:t>
            </a:r>
            <a:r>
              <a:rPr lang="en-US" dirty="0" err="1"/>
              <a:t>acb</a:t>
            </a:r>
            <a:r>
              <a:rPr lang="en-US" dirty="0"/>
              <a:t>, a1b, a-b</a:t>
            </a:r>
          </a:p>
          <a:p>
            <a:r>
              <a:rPr lang="en-US" dirty="0"/>
              <a:t>Example 2: Using Dot in a More Complex Pattern</a:t>
            </a:r>
          </a:p>
          <a:p>
            <a:pPr lvl="1"/>
            <a:r>
              <a:rPr lang="en-US" dirty="0"/>
              <a:t>Pattern: </a:t>
            </a:r>
            <a:r>
              <a:rPr lang="en-US" dirty="0" err="1"/>
              <a:t>a..b</a:t>
            </a:r>
            <a:endParaRPr lang="en-US" dirty="0"/>
          </a:p>
          <a:p>
            <a:pPr lvl="1"/>
            <a:r>
              <a:rPr lang="en-US" dirty="0"/>
              <a:t>Matches: </a:t>
            </a:r>
            <a:r>
              <a:rPr lang="en-US" dirty="0" err="1"/>
              <a:t>axxb</a:t>
            </a:r>
            <a:r>
              <a:rPr lang="en-US" dirty="0"/>
              <a:t>, a12b, a—b</a:t>
            </a:r>
          </a:p>
          <a:p>
            <a:r>
              <a:rPr lang="en-US" dirty="0"/>
              <a:t>Example 3: Combining with Other Metacharacters</a:t>
            </a:r>
          </a:p>
          <a:p>
            <a:pPr lvl="1"/>
            <a:r>
              <a:rPr lang="en-US" dirty="0"/>
              <a:t>Pattern: a.*b</a:t>
            </a:r>
          </a:p>
          <a:p>
            <a:pPr lvl="1"/>
            <a:r>
              <a:rPr lang="en-IN" dirty="0"/>
              <a:t>Matches: ab, </a:t>
            </a:r>
            <a:r>
              <a:rPr lang="en-IN" dirty="0" err="1"/>
              <a:t>axb</a:t>
            </a:r>
            <a:r>
              <a:rPr lang="en-IN" dirty="0"/>
              <a:t>, a123b, a...b</a:t>
            </a:r>
          </a:p>
          <a:p>
            <a:r>
              <a:rPr lang="en-US" dirty="0"/>
              <a:t>Example 4: Dot with ? (Zero or One)</a:t>
            </a:r>
          </a:p>
          <a:p>
            <a:pPr lvl="1"/>
            <a:r>
              <a:rPr lang="en-US" dirty="0"/>
              <a:t>Pattern: </a:t>
            </a:r>
            <a:r>
              <a:rPr lang="en-US" dirty="0" err="1"/>
              <a:t>a.?b</a:t>
            </a:r>
            <a:endParaRPr lang="en-US" dirty="0"/>
          </a:p>
          <a:p>
            <a:pPr lvl="1"/>
            <a:r>
              <a:rPr lang="en-US" dirty="0" err="1"/>
              <a:t>Matches:ab</a:t>
            </a:r>
            <a:r>
              <a:rPr lang="en-US" dirty="0"/>
              <a:t>, </a:t>
            </a:r>
            <a:r>
              <a:rPr lang="en-US" dirty="0" err="1"/>
              <a:t>axb</a:t>
            </a:r>
            <a:endParaRPr lang="en-IN" dirty="0"/>
          </a:p>
        </p:txBody>
      </p:sp>
    </p:spTree>
    <p:extLst>
      <p:ext uri="{BB962C8B-B14F-4D97-AF65-F5344CB8AC3E}">
        <p14:creationId xmlns:p14="http://schemas.microsoft.com/office/powerpoint/2010/main" val="2346968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0A8F-D9D2-43AD-8A12-F8CF56AA338A}"/>
              </a:ext>
            </a:extLst>
          </p:cNvPr>
          <p:cNvSpPr>
            <a:spLocks noGrp="1"/>
          </p:cNvSpPr>
          <p:nvPr>
            <p:ph type="title"/>
          </p:nvPr>
        </p:nvSpPr>
        <p:spPr>
          <a:xfrm>
            <a:off x="1143000" y="609600"/>
            <a:ext cx="9875520" cy="809897"/>
          </a:xfrm>
        </p:spPr>
        <p:txBody>
          <a:bodyPr/>
          <a:lstStyle/>
          <a:p>
            <a:r>
              <a:rPr lang="en-IN" dirty="0"/>
              <a:t>Information Extraction</a:t>
            </a:r>
          </a:p>
        </p:txBody>
      </p:sp>
      <p:sp>
        <p:nvSpPr>
          <p:cNvPr id="3" name="Content Placeholder 2">
            <a:extLst>
              <a:ext uri="{FF2B5EF4-FFF2-40B4-BE49-F238E27FC236}">
                <a16:creationId xmlns:a16="http://schemas.microsoft.com/office/drawing/2014/main" id="{E4AC16CA-A26D-46C9-947A-1F3EC33C2F57}"/>
              </a:ext>
            </a:extLst>
          </p:cNvPr>
          <p:cNvSpPr>
            <a:spLocks noGrp="1"/>
          </p:cNvSpPr>
          <p:nvPr>
            <p:ph idx="1"/>
          </p:nvPr>
        </p:nvSpPr>
        <p:spPr>
          <a:xfrm>
            <a:off x="1143000" y="1489166"/>
            <a:ext cx="10300063" cy="4641668"/>
          </a:xfrm>
        </p:spPr>
        <p:txBody>
          <a:bodyPr/>
          <a:lstStyle/>
          <a:p>
            <a:r>
              <a:rPr lang="en-US" dirty="0"/>
              <a:t>Process of automatically extracting structured information from unstructured text. </a:t>
            </a:r>
          </a:p>
          <a:p>
            <a:r>
              <a:rPr lang="en-US" dirty="0"/>
              <a:t>Includes tasks like identifying relationships between entities and converting text into a structured format.</a:t>
            </a:r>
          </a:p>
          <a:p>
            <a:endParaRPr lang="en-US" dirty="0"/>
          </a:p>
          <a:p>
            <a:pPr>
              <a:lnSpc>
                <a:spcPct val="100000"/>
              </a:lnSpc>
            </a:pPr>
            <a:r>
              <a:rPr lang="en-US" b="1" dirty="0"/>
              <a:t>Key Tasks in IE:</a:t>
            </a:r>
            <a:endParaRPr lang="en-US" dirty="0"/>
          </a:p>
          <a:p>
            <a:pPr lvl="1">
              <a:lnSpc>
                <a:spcPct val="150000"/>
              </a:lnSpc>
              <a:buFont typeface="Arial" panose="020B0604020202020204" pitchFamily="34" charset="0"/>
              <a:buChar char="•"/>
            </a:pPr>
            <a:r>
              <a:rPr lang="en-US" b="1" dirty="0"/>
              <a:t>Named Entity Recognition (NER):</a:t>
            </a:r>
            <a:r>
              <a:rPr lang="en-US" dirty="0"/>
              <a:t> Identifying and classifying entities in text.</a:t>
            </a:r>
          </a:p>
          <a:p>
            <a:pPr lvl="1">
              <a:lnSpc>
                <a:spcPct val="100000"/>
              </a:lnSpc>
              <a:buFont typeface="Arial" panose="020B0604020202020204" pitchFamily="34" charset="0"/>
              <a:buChar char="•"/>
            </a:pPr>
            <a:r>
              <a:rPr lang="en-US" b="1" dirty="0"/>
              <a:t>Relation Extraction:</a:t>
            </a:r>
            <a:r>
              <a:rPr lang="en-US" dirty="0"/>
              <a:t> Identifying relationships between entities (e.g., "John works at Google").</a:t>
            </a:r>
          </a:p>
          <a:p>
            <a:pPr lvl="1">
              <a:lnSpc>
                <a:spcPct val="100000"/>
              </a:lnSpc>
              <a:buFont typeface="Arial" panose="020B0604020202020204" pitchFamily="34" charset="0"/>
              <a:buChar char="•"/>
            </a:pPr>
            <a:r>
              <a:rPr lang="en-US" b="1" dirty="0"/>
              <a:t>Event Extraction:</a:t>
            </a:r>
            <a:r>
              <a:rPr lang="en-US" dirty="0"/>
              <a:t> Identifying events and their participants (e.g., "The conference was held in Paris").</a:t>
            </a:r>
          </a:p>
          <a:p>
            <a:endParaRPr lang="en-IN" dirty="0"/>
          </a:p>
        </p:txBody>
      </p:sp>
    </p:spTree>
    <p:extLst>
      <p:ext uri="{BB962C8B-B14F-4D97-AF65-F5344CB8AC3E}">
        <p14:creationId xmlns:p14="http://schemas.microsoft.com/office/powerpoint/2010/main" val="2089740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AF2FF-76CD-45AB-927F-42787B1D86DE}"/>
              </a:ext>
            </a:extLst>
          </p:cNvPr>
          <p:cNvSpPr>
            <a:spLocks noGrp="1"/>
          </p:cNvSpPr>
          <p:nvPr>
            <p:ph type="title"/>
          </p:nvPr>
        </p:nvSpPr>
        <p:spPr/>
        <p:txBody>
          <a:bodyPr/>
          <a:lstStyle/>
          <a:p>
            <a:r>
              <a:rPr lang="en-US" dirty="0"/>
              <a:t>Basic Components of Regular Expressions</a:t>
            </a:r>
            <a:endParaRPr lang="en-IN" dirty="0"/>
          </a:p>
        </p:txBody>
      </p:sp>
      <p:sp>
        <p:nvSpPr>
          <p:cNvPr id="3" name="Content Placeholder 2">
            <a:extLst>
              <a:ext uri="{FF2B5EF4-FFF2-40B4-BE49-F238E27FC236}">
                <a16:creationId xmlns:a16="http://schemas.microsoft.com/office/drawing/2014/main" id="{26488D9B-D421-4482-AC2A-D585506D6A65}"/>
              </a:ext>
            </a:extLst>
          </p:cNvPr>
          <p:cNvSpPr>
            <a:spLocks noGrp="1"/>
          </p:cNvSpPr>
          <p:nvPr>
            <p:ph idx="1"/>
          </p:nvPr>
        </p:nvSpPr>
        <p:spPr/>
        <p:txBody>
          <a:bodyPr>
            <a:normAutofit/>
          </a:bodyPr>
          <a:lstStyle/>
          <a:p>
            <a:r>
              <a:rPr lang="en-IN" sz="2800" dirty="0"/>
              <a:t>Literals</a:t>
            </a:r>
          </a:p>
          <a:p>
            <a:r>
              <a:rPr lang="en-IN" sz="2800" dirty="0"/>
              <a:t>Metacharacters</a:t>
            </a:r>
          </a:p>
          <a:p>
            <a:r>
              <a:rPr lang="en-IN" sz="2800" dirty="0"/>
              <a:t>Character Classes</a:t>
            </a:r>
          </a:p>
          <a:p>
            <a:r>
              <a:rPr lang="en-IN" sz="2800" dirty="0"/>
              <a:t>Quantifiers</a:t>
            </a:r>
          </a:p>
          <a:p>
            <a:r>
              <a:rPr lang="en-IN" sz="2800" dirty="0"/>
              <a:t>Anchors</a:t>
            </a:r>
          </a:p>
          <a:p>
            <a:r>
              <a:rPr lang="en-IN" sz="2800" dirty="0"/>
              <a:t>Group and Alternation</a:t>
            </a:r>
          </a:p>
        </p:txBody>
      </p:sp>
    </p:spTree>
    <p:extLst>
      <p:ext uri="{BB962C8B-B14F-4D97-AF65-F5344CB8AC3E}">
        <p14:creationId xmlns:p14="http://schemas.microsoft.com/office/powerpoint/2010/main" val="2290343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9C42-5F00-4A73-B5BA-DD778586373F}"/>
              </a:ext>
            </a:extLst>
          </p:cNvPr>
          <p:cNvSpPr>
            <a:spLocks noGrp="1"/>
          </p:cNvSpPr>
          <p:nvPr>
            <p:ph type="title"/>
          </p:nvPr>
        </p:nvSpPr>
        <p:spPr>
          <a:xfrm>
            <a:off x="1143000" y="609600"/>
            <a:ext cx="6485709" cy="748937"/>
          </a:xfrm>
        </p:spPr>
        <p:txBody>
          <a:bodyPr/>
          <a:lstStyle/>
          <a:p>
            <a:r>
              <a:rPr lang="en-IN" dirty="0"/>
              <a:t>Information Extraction</a:t>
            </a:r>
          </a:p>
        </p:txBody>
      </p:sp>
      <p:sp>
        <p:nvSpPr>
          <p:cNvPr id="3" name="Content Placeholder 2">
            <a:extLst>
              <a:ext uri="{FF2B5EF4-FFF2-40B4-BE49-F238E27FC236}">
                <a16:creationId xmlns:a16="http://schemas.microsoft.com/office/drawing/2014/main" id="{08175CC9-DFE0-42B8-96AD-78383186DB29}"/>
              </a:ext>
            </a:extLst>
          </p:cNvPr>
          <p:cNvSpPr>
            <a:spLocks noGrp="1"/>
          </p:cNvSpPr>
          <p:nvPr>
            <p:ph idx="1"/>
          </p:nvPr>
        </p:nvSpPr>
        <p:spPr>
          <a:xfrm>
            <a:off x="1143000" y="1497873"/>
            <a:ext cx="9872871" cy="4972595"/>
          </a:xfrm>
        </p:spPr>
        <p:txBody>
          <a:bodyPr>
            <a:normAutofit/>
          </a:bodyPr>
          <a:lstStyle/>
          <a:p>
            <a:pPr algn="l"/>
            <a:r>
              <a:rPr lang="en-US" sz="2000" b="0" i="0" u="none" strike="noStrike" baseline="0" dirty="0">
                <a:latin typeface="Birka"/>
              </a:rPr>
              <a:t>Given a particular company, we would like to be able to identify the locations where it does business; conversely, given a location, we would like to discover which companies do business in that location.</a:t>
            </a:r>
          </a:p>
          <a:p>
            <a:pPr marL="45720" indent="0" algn="l">
              <a:buNone/>
            </a:pPr>
            <a:r>
              <a:rPr lang="en-US" sz="1800" dirty="0">
                <a:latin typeface="Birka"/>
              </a:rPr>
              <a:t>Structured Text: 			Unstructured Text:</a:t>
            </a:r>
          </a:p>
          <a:p>
            <a:pPr marL="45720" indent="0" algn="l">
              <a:buNone/>
            </a:pPr>
            <a:endParaRPr lang="en-US" sz="1800" dirty="0">
              <a:latin typeface="Birka"/>
            </a:endParaRPr>
          </a:p>
          <a:p>
            <a:pPr marL="45720" indent="0" algn="l">
              <a:buNone/>
            </a:pPr>
            <a:endParaRPr lang="en-US" sz="1800" dirty="0">
              <a:latin typeface="Birka"/>
            </a:endParaRPr>
          </a:p>
          <a:p>
            <a:pPr marL="45720" indent="0" algn="l">
              <a:buNone/>
            </a:pPr>
            <a:endParaRPr lang="en-US" sz="1800" dirty="0">
              <a:latin typeface="Birka"/>
            </a:endParaRPr>
          </a:p>
          <a:p>
            <a:pPr marL="45720" indent="0" algn="l">
              <a:buNone/>
            </a:pPr>
            <a:endParaRPr lang="en-US" sz="1800" dirty="0">
              <a:latin typeface="Birka"/>
            </a:endParaRPr>
          </a:p>
          <a:p>
            <a:r>
              <a:rPr lang="en-US" sz="2400" dirty="0"/>
              <a:t>We first convert the unstructured data of natural language sentences into the structured data of Table 7-1. Then we reap the benefits of powerful query tools such as SQL. This method of getting meaning from text is called Information Extraction.</a:t>
            </a:r>
            <a:endParaRPr lang="en-IN" sz="2400" dirty="0"/>
          </a:p>
        </p:txBody>
      </p:sp>
      <p:pic>
        <p:nvPicPr>
          <p:cNvPr id="5" name="Picture 4">
            <a:extLst>
              <a:ext uri="{FF2B5EF4-FFF2-40B4-BE49-F238E27FC236}">
                <a16:creationId xmlns:a16="http://schemas.microsoft.com/office/drawing/2014/main" id="{85FEDF80-86AC-4A0B-9A69-E84A52DD7ADA}"/>
              </a:ext>
            </a:extLst>
          </p:cNvPr>
          <p:cNvPicPr>
            <a:picLocks noChangeAspect="1"/>
          </p:cNvPicPr>
          <p:nvPr/>
        </p:nvPicPr>
        <p:blipFill>
          <a:blip r:embed="rId2"/>
          <a:stretch>
            <a:fillRect/>
          </a:stretch>
        </p:blipFill>
        <p:spPr>
          <a:xfrm>
            <a:off x="1443185" y="3035108"/>
            <a:ext cx="1781424" cy="1467055"/>
          </a:xfrm>
          <a:prstGeom prst="rect">
            <a:avLst/>
          </a:prstGeom>
        </p:spPr>
      </p:pic>
      <p:pic>
        <p:nvPicPr>
          <p:cNvPr id="7" name="Picture 6">
            <a:extLst>
              <a:ext uri="{FF2B5EF4-FFF2-40B4-BE49-F238E27FC236}">
                <a16:creationId xmlns:a16="http://schemas.microsoft.com/office/drawing/2014/main" id="{41BB95C0-F342-4DF2-9AB1-2F29436BA78C}"/>
              </a:ext>
            </a:extLst>
          </p:cNvPr>
          <p:cNvPicPr>
            <a:picLocks noChangeAspect="1"/>
          </p:cNvPicPr>
          <p:nvPr/>
        </p:nvPicPr>
        <p:blipFill>
          <a:blip r:embed="rId3"/>
          <a:stretch>
            <a:fillRect/>
          </a:stretch>
        </p:blipFill>
        <p:spPr>
          <a:xfrm>
            <a:off x="4882041" y="3035108"/>
            <a:ext cx="4848902" cy="1238423"/>
          </a:xfrm>
          <a:prstGeom prst="rect">
            <a:avLst/>
          </a:prstGeom>
        </p:spPr>
      </p:pic>
    </p:spTree>
    <p:extLst>
      <p:ext uri="{BB962C8B-B14F-4D97-AF65-F5344CB8AC3E}">
        <p14:creationId xmlns:p14="http://schemas.microsoft.com/office/powerpoint/2010/main" val="1528168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2F7D-47EE-405A-987C-3296F3F0D15E}"/>
              </a:ext>
            </a:extLst>
          </p:cNvPr>
          <p:cNvSpPr>
            <a:spLocks noGrp="1"/>
          </p:cNvSpPr>
          <p:nvPr>
            <p:ph type="title"/>
          </p:nvPr>
        </p:nvSpPr>
        <p:spPr>
          <a:xfrm>
            <a:off x="1143000" y="609600"/>
            <a:ext cx="9875520" cy="748937"/>
          </a:xfrm>
        </p:spPr>
        <p:txBody>
          <a:bodyPr/>
          <a:lstStyle/>
          <a:p>
            <a:r>
              <a:rPr lang="en-IN" dirty="0"/>
              <a:t>Information Extraction Architecture</a:t>
            </a:r>
          </a:p>
        </p:txBody>
      </p:sp>
      <p:sp>
        <p:nvSpPr>
          <p:cNvPr id="3" name="Content Placeholder 2">
            <a:extLst>
              <a:ext uri="{FF2B5EF4-FFF2-40B4-BE49-F238E27FC236}">
                <a16:creationId xmlns:a16="http://schemas.microsoft.com/office/drawing/2014/main" id="{149D009C-12F1-4C3F-892C-F8BADB325E7B}"/>
              </a:ext>
            </a:extLst>
          </p:cNvPr>
          <p:cNvSpPr>
            <a:spLocks noGrp="1"/>
          </p:cNvSpPr>
          <p:nvPr>
            <p:ph idx="1"/>
          </p:nvPr>
        </p:nvSpPr>
        <p:spPr>
          <a:xfrm>
            <a:off x="1143002" y="1419497"/>
            <a:ext cx="5797730" cy="5077097"/>
          </a:xfrm>
        </p:spPr>
        <p:txBody>
          <a:bodyPr>
            <a:normAutofit/>
          </a:bodyPr>
          <a:lstStyle/>
          <a:p>
            <a:pPr algn="l"/>
            <a:r>
              <a:rPr lang="en-IN" sz="2000" dirty="0">
                <a:latin typeface="Birka"/>
              </a:rPr>
              <a:t>This</a:t>
            </a:r>
            <a:r>
              <a:rPr lang="en-IN" sz="2000" b="0" i="0" u="none" strike="noStrike" baseline="0" dirty="0">
                <a:latin typeface="Birka"/>
              </a:rPr>
              <a:t> begins </a:t>
            </a:r>
            <a:r>
              <a:rPr lang="en-US" sz="2000" b="0" i="0" u="none" strike="noStrike" baseline="0" dirty="0">
                <a:latin typeface="Birka"/>
              </a:rPr>
              <a:t>by processing a document using several procedures </a:t>
            </a:r>
          </a:p>
          <a:p>
            <a:pPr algn="l"/>
            <a:r>
              <a:rPr lang="en-US" sz="2000" dirty="0">
                <a:latin typeface="Birka"/>
              </a:rPr>
              <a:t>F</a:t>
            </a:r>
            <a:r>
              <a:rPr lang="en-US" sz="2000" b="0" i="0" u="none" strike="noStrike" baseline="0" dirty="0">
                <a:latin typeface="Birka"/>
              </a:rPr>
              <a:t>irst, the raw text of the document is split into sentences using a sentence </a:t>
            </a:r>
            <a:r>
              <a:rPr lang="en-US" sz="2000" b="0" i="0" u="none" strike="noStrike" baseline="0" dirty="0" err="1">
                <a:latin typeface="Birka"/>
              </a:rPr>
              <a:t>segmenter</a:t>
            </a:r>
            <a:endParaRPr lang="en-US" sz="2000" b="0" i="0" u="none" strike="noStrike" baseline="0" dirty="0">
              <a:latin typeface="Birka"/>
            </a:endParaRPr>
          </a:p>
          <a:p>
            <a:pPr algn="l"/>
            <a:r>
              <a:rPr lang="en-US" sz="2000" b="0" i="0" u="none" strike="noStrike" baseline="0" dirty="0">
                <a:latin typeface="Birka"/>
              </a:rPr>
              <a:t>Then each sentence is further subdivided into words using a tokenizer. </a:t>
            </a:r>
          </a:p>
          <a:p>
            <a:pPr algn="l"/>
            <a:r>
              <a:rPr lang="en-US" sz="2000" b="0" i="0" u="none" strike="noStrike" baseline="0" dirty="0">
                <a:latin typeface="Birka"/>
              </a:rPr>
              <a:t>Next, each sentence is tagged with part-of-speech tags</a:t>
            </a:r>
          </a:p>
          <a:p>
            <a:pPr algn="l"/>
            <a:r>
              <a:rPr lang="en-US" sz="2000" dirty="0">
                <a:latin typeface="Birka"/>
              </a:rPr>
              <a:t>Next step is </a:t>
            </a:r>
            <a:r>
              <a:rPr lang="en-US" sz="2000" b="1" i="0" u="none" strike="noStrike" baseline="0" dirty="0">
                <a:latin typeface="Birka-Bold"/>
              </a:rPr>
              <a:t>named entity recognition, </a:t>
            </a:r>
            <a:r>
              <a:rPr lang="en-US" sz="2000" i="0" u="none" strike="noStrike" baseline="0" dirty="0">
                <a:latin typeface="Birka-Bold"/>
              </a:rPr>
              <a:t>where </a:t>
            </a:r>
            <a:r>
              <a:rPr lang="en-US" sz="2000" b="0" i="0" u="none" strike="noStrike" baseline="0" dirty="0">
                <a:latin typeface="Birka"/>
              </a:rPr>
              <a:t>we search for mentions of potentially interesting entities in each sentence. </a:t>
            </a:r>
          </a:p>
          <a:p>
            <a:pPr algn="l"/>
            <a:r>
              <a:rPr lang="en-US" sz="2000" b="0" i="0" u="none" strike="noStrike" baseline="0" dirty="0">
                <a:latin typeface="Birka"/>
              </a:rPr>
              <a:t>Finally, we use </a:t>
            </a:r>
            <a:r>
              <a:rPr lang="en-US" sz="2000" b="1" i="0" u="none" strike="noStrike" baseline="0" dirty="0">
                <a:latin typeface="Birka-Bold"/>
              </a:rPr>
              <a:t>relation recognition </a:t>
            </a:r>
            <a:r>
              <a:rPr lang="en-US" sz="2000" b="0" i="0" u="none" strike="noStrike" baseline="0" dirty="0">
                <a:latin typeface="Birka"/>
              </a:rPr>
              <a:t>to search for likely relations between different entities in the text.</a:t>
            </a:r>
            <a:endParaRPr lang="en-IN" sz="2400" dirty="0"/>
          </a:p>
        </p:txBody>
      </p:sp>
      <p:pic>
        <p:nvPicPr>
          <p:cNvPr id="5" name="Picture 4">
            <a:extLst>
              <a:ext uri="{FF2B5EF4-FFF2-40B4-BE49-F238E27FC236}">
                <a16:creationId xmlns:a16="http://schemas.microsoft.com/office/drawing/2014/main" id="{8C177CF5-B929-492D-8A9A-8D283C71089B}"/>
              </a:ext>
            </a:extLst>
          </p:cNvPr>
          <p:cNvPicPr>
            <a:picLocks noChangeAspect="1"/>
          </p:cNvPicPr>
          <p:nvPr/>
        </p:nvPicPr>
        <p:blipFill>
          <a:blip r:embed="rId2"/>
          <a:stretch>
            <a:fillRect/>
          </a:stretch>
        </p:blipFill>
        <p:spPr>
          <a:xfrm>
            <a:off x="7081172" y="1928809"/>
            <a:ext cx="4806322" cy="3409545"/>
          </a:xfrm>
          <a:prstGeom prst="rect">
            <a:avLst/>
          </a:prstGeom>
        </p:spPr>
      </p:pic>
    </p:spTree>
    <p:extLst>
      <p:ext uri="{BB962C8B-B14F-4D97-AF65-F5344CB8AC3E}">
        <p14:creationId xmlns:p14="http://schemas.microsoft.com/office/powerpoint/2010/main" val="966034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1C25-9C75-4AE4-BCC1-6150C885ED71}"/>
              </a:ext>
            </a:extLst>
          </p:cNvPr>
          <p:cNvSpPr>
            <a:spLocks noGrp="1"/>
          </p:cNvSpPr>
          <p:nvPr>
            <p:ph type="title"/>
          </p:nvPr>
        </p:nvSpPr>
        <p:spPr>
          <a:xfrm>
            <a:off x="871945" y="609600"/>
            <a:ext cx="9875520" cy="783771"/>
          </a:xfrm>
        </p:spPr>
        <p:txBody>
          <a:bodyPr/>
          <a:lstStyle/>
          <a:p>
            <a:r>
              <a:rPr lang="en-IN" dirty="0"/>
              <a:t>How NER works?</a:t>
            </a:r>
          </a:p>
        </p:txBody>
      </p:sp>
      <p:sp>
        <p:nvSpPr>
          <p:cNvPr id="3" name="Content Placeholder 2">
            <a:extLst>
              <a:ext uri="{FF2B5EF4-FFF2-40B4-BE49-F238E27FC236}">
                <a16:creationId xmlns:a16="http://schemas.microsoft.com/office/drawing/2014/main" id="{DC996321-1F4E-4DDE-A44D-2F84F5DF6633}"/>
              </a:ext>
            </a:extLst>
          </p:cNvPr>
          <p:cNvSpPr>
            <a:spLocks noGrp="1"/>
          </p:cNvSpPr>
          <p:nvPr>
            <p:ph idx="1"/>
          </p:nvPr>
        </p:nvSpPr>
        <p:spPr>
          <a:xfrm>
            <a:off x="1073331" y="1439090"/>
            <a:ext cx="10752909" cy="4809310"/>
          </a:xfrm>
        </p:spPr>
        <p:txBody>
          <a:bodyPr>
            <a:normAutofit fontScale="92500" lnSpcReduction="10000"/>
          </a:bodyPr>
          <a:lstStyle/>
          <a:p>
            <a:r>
              <a:rPr lang="en-US" sz="3100" dirty="0"/>
              <a:t>Sentence Segmentation</a:t>
            </a:r>
          </a:p>
          <a:p>
            <a:pPr lvl="1"/>
            <a:r>
              <a:rPr lang="en-US" sz="2300" dirty="0"/>
              <a:t>Raw text is divided into its component sentences. </a:t>
            </a:r>
          </a:p>
          <a:p>
            <a:pPr lvl="1"/>
            <a:r>
              <a:rPr lang="en-US" sz="2300" dirty="0"/>
              <a:t>Assigns sentence boundaries and splits the text whenever punctuation marks or periods are detected.</a:t>
            </a:r>
          </a:p>
          <a:p>
            <a:r>
              <a:rPr lang="en-US" sz="3100" dirty="0"/>
              <a:t>Word Tokenization</a:t>
            </a:r>
          </a:p>
          <a:p>
            <a:pPr lvl="1"/>
            <a:r>
              <a:rPr lang="en-US" sz="2600" dirty="0"/>
              <a:t>Identifying the words that constitute a string of characters before processing a natural language. </a:t>
            </a:r>
          </a:p>
          <a:p>
            <a:r>
              <a:rPr lang="en-US" sz="3100" dirty="0"/>
              <a:t>Part of Speech Tagging (POS) </a:t>
            </a:r>
          </a:p>
          <a:p>
            <a:pPr lvl="1"/>
            <a:r>
              <a:rPr lang="en-US" sz="2600" dirty="0"/>
              <a:t>Describes the characteristic structure of lexical terms within a text or sentence. </a:t>
            </a:r>
          </a:p>
          <a:p>
            <a:pPr lvl="1"/>
            <a:r>
              <a:rPr lang="en-US" sz="2600" dirty="0"/>
              <a:t>It assigns up a word in a text to a corresponding Part of Speech tag according to its context. </a:t>
            </a:r>
          </a:p>
          <a:p>
            <a:pPr lvl="1"/>
            <a:r>
              <a:rPr lang="en-US" sz="2600" dirty="0"/>
              <a:t>With the help of POS tags, we can make assumptions about the text semantics.</a:t>
            </a:r>
          </a:p>
        </p:txBody>
      </p:sp>
    </p:spTree>
    <p:extLst>
      <p:ext uri="{BB962C8B-B14F-4D97-AF65-F5344CB8AC3E}">
        <p14:creationId xmlns:p14="http://schemas.microsoft.com/office/powerpoint/2010/main" val="3902882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DD3A1-3C31-4C79-865B-9D74D7AA7A51}"/>
              </a:ext>
            </a:extLst>
          </p:cNvPr>
          <p:cNvSpPr>
            <a:spLocks noGrp="1"/>
          </p:cNvSpPr>
          <p:nvPr>
            <p:ph type="title"/>
          </p:nvPr>
        </p:nvSpPr>
        <p:spPr>
          <a:xfrm>
            <a:off x="1143000" y="609600"/>
            <a:ext cx="9875520" cy="627017"/>
          </a:xfrm>
        </p:spPr>
        <p:txBody>
          <a:bodyPr>
            <a:normAutofit fontScale="90000"/>
          </a:bodyPr>
          <a:lstStyle/>
          <a:p>
            <a:r>
              <a:rPr lang="en-IN" dirty="0"/>
              <a:t>How NER works? </a:t>
            </a:r>
            <a:r>
              <a:rPr lang="en-IN" dirty="0" err="1"/>
              <a:t>Contd</a:t>
            </a:r>
            <a:r>
              <a:rPr lang="en-IN" dirty="0"/>
              <a:t>…</a:t>
            </a:r>
          </a:p>
        </p:txBody>
      </p:sp>
      <p:sp>
        <p:nvSpPr>
          <p:cNvPr id="3" name="Content Placeholder 2">
            <a:extLst>
              <a:ext uri="{FF2B5EF4-FFF2-40B4-BE49-F238E27FC236}">
                <a16:creationId xmlns:a16="http://schemas.microsoft.com/office/drawing/2014/main" id="{828FAD2C-249C-4F9F-ABFA-E89392CD08A4}"/>
              </a:ext>
            </a:extLst>
          </p:cNvPr>
          <p:cNvSpPr>
            <a:spLocks noGrp="1"/>
          </p:cNvSpPr>
          <p:nvPr>
            <p:ph idx="1"/>
          </p:nvPr>
        </p:nvSpPr>
        <p:spPr>
          <a:xfrm>
            <a:off x="1143000" y="1367246"/>
            <a:ext cx="10456817" cy="4998719"/>
          </a:xfrm>
        </p:spPr>
        <p:txBody>
          <a:bodyPr>
            <a:normAutofit fontScale="92500"/>
          </a:bodyPr>
          <a:lstStyle/>
          <a:p>
            <a:r>
              <a:rPr lang="en-IN" sz="3000" dirty="0"/>
              <a:t>Entity Recognition</a:t>
            </a:r>
          </a:p>
          <a:p>
            <a:pPr lvl="1"/>
            <a:r>
              <a:rPr lang="en-IN" sz="2800" dirty="0"/>
              <a:t>Identification of Named Entities:</a:t>
            </a:r>
          </a:p>
          <a:p>
            <a:pPr lvl="2"/>
            <a:r>
              <a:rPr lang="en-US" sz="2400" dirty="0"/>
              <a:t>Purpose: Entity Recognition focuses on identifying and classifying named entities in text, such as people, organizations, locations, dates, and other specific items.</a:t>
            </a:r>
          </a:p>
          <a:p>
            <a:pPr lvl="2"/>
            <a:r>
              <a:rPr lang="en-US" sz="2400" dirty="0"/>
              <a:t>Example: In the sentence "Barack Obama was born in Hawaii," entity recognition would identify "Barack Obama" as a PERSON and "Hawaii" as a LOCATION.</a:t>
            </a:r>
          </a:p>
          <a:p>
            <a:pPr lvl="1"/>
            <a:r>
              <a:rPr lang="en-US" sz="2800" dirty="0"/>
              <a:t>Classification into Categories:</a:t>
            </a:r>
          </a:p>
          <a:p>
            <a:pPr lvl="2"/>
            <a:r>
              <a:rPr lang="en-US" sz="2400" dirty="0"/>
              <a:t>Purpose: Once entities are recognized, they are classified into predefined categories such as PERSON, ORGANIZATION, LOCATION, etc., based on their context and usage in the text.</a:t>
            </a:r>
          </a:p>
          <a:p>
            <a:pPr lvl="2"/>
            <a:r>
              <a:rPr lang="en-US" sz="2400" dirty="0"/>
              <a:t>Example: In the sentence "Microsoft announced a new product in Seattle," "Microsoft" would be classified as an ORGANIZATION, and "Seattle" would be classified as a LOCATION.</a:t>
            </a:r>
          </a:p>
          <a:p>
            <a:pPr lvl="1"/>
            <a:endParaRPr lang="en-IN" dirty="0"/>
          </a:p>
          <a:p>
            <a:pPr lvl="1"/>
            <a:endParaRPr lang="en-IN" dirty="0"/>
          </a:p>
        </p:txBody>
      </p:sp>
    </p:spTree>
    <p:extLst>
      <p:ext uri="{BB962C8B-B14F-4D97-AF65-F5344CB8AC3E}">
        <p14:creationId xmlns:p14="http://schemas.microsoft.com/office/powerpoint/2010/main" val="2217181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DD3A1-3C31-4C79-865B-9D74D7AA7A51}"/>
              </a:ext>
            </a:extLst>
          </p:cNvPr>
          <p:cNvSpPr>
            <a:spLocks noGrp="1"/>
          </p:cNvSpPr>
          <p:nvPr>
            <p:ph type="title"/>
          </p:nvPr>
        </p:nvSpPr>
        <p:spPr>
          <a:xfrm>
            <a:off x="1143000" y="609600"/>
            <a:ext cx="9875520" cy="627017"/>
          </a:xfrm>
        </p:spPr>
        <p:txBody>
          <a:bodyPr>
            <a:normAutofit fontScale="90000"/>
          </a:bodyPr>
          <a:lstStyle/>
          <a:p>
            <a:r>
              <a:rPr lang="en-IN" dirty="0"/>
              <a:t>How NER works? </a:t>
            </a:r>
            <a:r>
              <a:rPr lang="en-IN" dirty="0" err="1"/>
              <a:t>Contd</a:t>
            </a:r>
            <a:r>
              <a:rPr lang="en-IN" dirty="0"/>
              <a:t>…</a:t>
            </a:r>
          </a:p>
        </p:txBody>
      </p:sp>
      <p:sp>
        <p:nvSpPr>
          <p:cNvPr id="3" name="Content Placeholder 2">
            <a:extLst>
              <a:ext uri="{FF2B5EF4-FFF2-40B4-BE49-F238E27FC236}">
                <a16:creationId xmlns:a16="http://schemas.microsoft.com/office/drawing/2014/main" id="{828FAD2C-249C-4F9F-ABFA-E89392CD08A4}"/>
              </a:ext>
            </a:extLst>
          </p:cNvPr>
          <p:cNvSpPr>
            <a:spLocks noGrp="1"/>
          </p:cNvSpPr>
          <p:nvPr>
            <p:ph idx="1"/>
          </p:nvPr>
        </p:nvSpPr>
        <p:spPr>
          <a:xfrm>
            <a:off x="1143000" y="1367246"/>
            <a:ext cx="10500360" cy="5172891"/>
          </a:xfrm>
        </p:spPr>
        <p:txBody>
          <a:bodyPr>
            <a:normAutofit fontScale="92500" lnSpcReduction="10000"/>
          </a:bodyPr>
          <a:lstStyle/>
          <a:p>
            <a:r>
              <a:rPr lang="en-US" sz="3000" dirty="0"/>
              <a:t>Relation Recognition</a:t>
            </a:r>
          </a:p>
          <a:p>
            <a:pPr lvl="1"/>
            <a:r>
              <a:rPr lang="en-US" sz="2600" dirty="0"/>
              <a:t>Detection of Relationships Between Entities:</a:t>
            </a:r>
          </a:p>
          <a:p>
            <a:pPr lvl="2"/>
            <a:r>
              <a:rPr lang="en-US" sz="2400" dirty="0"/>
              <a:t>Purpose: Relation Recognition aims to identify and categorize the relationships between recognized entities in the text, such as "works for," "located in," or "founded by."</a:t>
            </a:r>
          </a:p>
          <a:p>
            <a:pPr lvl="2"/>
            <a:r>
              <a:rPr lang="en-US" sz="2400" dirty="0"/>
              <a:t>Example: In the sentence "Bill Gates founded Microsoft," the relation recognition process would identify "founded by" as the relationship between "Bill Gates" (PERSON) and "Microsoft" (ORGANIZATION).</a:t>
            </a:r>
          </a:p>
          <a:p>
            <a:pPr lvl="1"/>
            <a:r>
              <a:rPr lang="en-US" sz="2600" dirty="0"/>
              <a:t>Contextual Understanding of Relationships:</a:t>
            </a:r>
          </a:p>
          <a:p>
            <a:pPr lvl="2"/>
            <a:r>
              <a:rPr lang="en-US" sz="2400" dirty="0"/>
              <a:t>Purpose: Understanding the context in which entities appear helps in accurately defining their relationships. This involves analyzing the sentence structure and the semantic meaning of the text.</a:t>
            </a:r>
          </a:p>
          <a:p>
            <a:pPr lvl="2"/>
            <a:r>
              <a:rPr lang="en-US" sz="2400" dirty="0"/>
              <a:t>Example: In the sentence "Amazon acquired Whole Foods," relation recognition would identify the relationship "acquired by" between "Amazon" (ORGANIZATION) and "Whole Foods" (ORGANIZATION).</a:t>
            </a:r>
          </a:p>
          <a:p>
            <a:pPr lvl="1"/>
            <a:endParaRPr lang="en-IN" dirty="0"/>
          </a:p>
        </p:txBody>
      </p:sp>
    </p:spTree>
    <p:extLst>
      <p:ext uri="{BB962C8B-B14F-4D97-AF65-F5344CB8AC3E}">
        <p14:creationId xmlns:p14="http://schemas.microsoft.com/office/powerpoint/2010/main" val="2522325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5A4F-4BF2-46C1-B46D-7448FEA0FAC7}"/>
              </a:ext>
            </a:extLst>
          </p:cNvPr>
          <p:cNvSpPr>
            <a:spLocks noGrp="1"/>
          </p:cNvSpPr>
          <p:nvPr>
            <p:ph type="title"/>
          </p:nvPr>
        </p:nvSpPr>
        <p:spPr>
          <a:xfrm>
            <a:off x="1158240" y="670560"/>
            <a:ext cx="6548846" cy="696686"/>
          </a:xfrm>
        </p:spPr>
        <p:txBody>
          <a:bodyPr>
            <a:normAutofit/>
          </a:bodyPr>
          <a:lstStyle/>
          <a:p>
            <a:r>
              <a:rPr lang="en-IN" dirty="0" err="1"/>
              <a:t>PoS</a:t>
            </a:r>
            <a:r>
              <a:rPr lang="en-IN" dirty="0"/>
              <a:t> Tagging</a:t>
            </a:r>
          </a:p>
        </p:txBody>
      </p:sp>
      <p:sp>
        <p:nvSpPr>
          <p:cNvPr id="3" name="Content Placeholder 2">
            <a:extLst>
              <a:ext uri="{FF2B5EF4-FFF2-40B4-BE49-F238E27FC236}">
                <a16:creationId xmlns:a16="http://schemas.microsoft.com/office/drawing/2014/main" id="{326ED8B0-85FD-4A73-9666-CBB06A6487F1}"/>
              </a:ext>
            </a:extLst>
          </p:cNvPr>
          <p:cNvSpPr>
            <a:spLocks noGrp="1"/>
          </p:cNvSpPr>
          <p:nvPr>
            <p:ph idx="1"/>
          </p:nvPr>
        </p:nvSpPr>
        <p:spPr>
          <a:xfrm>
            <a:off x="1143000" y="1489166"/>
            <a:ext cx="9872871" cy="5007428"/>
          </a:xfrm>
        </p:spPr>
        <p:txBody>
          <a:bodyPr>
            <a:normAutofit fontScale="92500" lnSpcReduction="10000"/>
          </a:bodyPr>
          <a:lstStyle/>
          <a:p>
            <a:r>
              <a:rPr lang="en-US" dirty="0"/>
              <a:t>Involves labeling each word in a sentence with its corresponding part of speech, such as noun, verb, adjective, etc. </a:t>
            </a:r>
          </a:p>
          <a:p>
            <a:r>
              <a:rPr lang="en-US" dirty="0"/>
              <a:t>This tagging helps in understanding the grammatical structure and semantics of the sentence.</a:t>
            </a:r>
          </a:p>
          <a:p>
            <a:r>
              <a:rPr lang="en-IN" b="1" dirty="0"/>
              <a:t>Example Sentence:</a:t>
            </a:r>
            <a:r>
              <a:rPr lang="en-IN" dirty="0"/>
              <a:t> “The quick brown fox jumps over the lazy dog.”</a:t>
            </a:r>
          </a:p>
          <a:p>
            <a:pPr>
              <a:buFont typeface="Arial" panose="020B0604020202020204" pitchFamily="34" charset="0"/>
              <a:buChar char="•"/>
            </a:pPr>
            <a:r>
              <a:rPr lang="en-IN" b="1" dirty="0"/>
              <a:t>Tagged Sentence:</a:t>
            </a:r>
            <a:endParaRPr lang="en-IN" dirty="0"/>
          </a:p>
          <a:p>
            <a:pPr marL="742950" lvl="1" indent="-285750">
              <a:buFont typeface="Arial" panose="020B0604020202020204" pitchFamily="34" charset="0"/>
              <a:buChar char="•"/>
            </a:pPr>
            <a:r>
              <a:rPr lang="en-IN" dirty="0"/>
              <a:t>The/DT (Determiner)</a:t>
            </a:r>
          </a:p>
          <a:p>
            <a:pPr marL="742950" lvl="1" indent="-285750">
              <a:buFont typeface="Arial" panose="020B0604020202020204" pitchFamily="34" charset="0"/>
              <a:buChar char="•"/>
            </a:pPr>
            <a:r>
              <a:rPr lang="en-IN" dirty="0"/>
              <a:t>quick/JJ (Adjective)</a:t>
            </a:r>
          </a:p>
          <a:p>
            <a:pPr marL="742950" lvl="1" indent="-285750">
              <a:buFont typeface="Arial" panose="020B0604020202020204" pitchFamily="34" charset="0"/>
              <a:buChar char="•"/>
            </a:pPr>
            <a:r>
              <a:rPr lang="en-IN" dirty="0"/>
              <a:t>brown/JJ (Adjective)</a:t>
            </a:r>
          </a:p>
          <a:p>
            <a:pPr marL="742950" lvl="1" indent="-285750">
              <a:buFont typeface="Arial" panose="020B0604020202020204" pitchFamily="34" charset="0"/>
              <a:buChar char="•"/>
            </a:pPr>
            <a:r>
              <a:rPr lang="en-IN" dirty="0"/>
              <a:t>fox/NN (Noun, Singular)</a:t>
            </a:r>
          </a:p>
          <a:p>
            <a:pPr marL="742950" lvl="1" indent="-285750">
              <a:buFont typeface="Arial" panose="020B0604020202020204" pitchFamily="34" charset="0"/>
              <a:buChar char="•"/>
            </a:pPr>
            <a:r>
              <a:rPr lang="en-IN" dirty="0"/>
              <a:t>jumps/VBZ (Verb, 3rd Person Singular Present)</a:t>
            </a:r>
          </a:p>
          <a:p>
            <a:pPr marL="742950" lvl="1" indent="-285750">
              <a:buFont typeface="Arial" panose="020B0604020202020204" pitchFamily="34" charset="0"/>
              <a:buChar char="•"/>
            </a:pPr>
            <a:r>
              <a:rPr lang="en-IN" dirty="0"/>
              <a:t>over/IN (Preposition)</a:t>
            </a:r>
          </a:p>
          <a:p>
            <a:pPr marL="742950" lvl="1" indent="-285750">
              <a:buFont typeface="Arial" panose="020B0604020202020204" pitchFamily="34" charset="0"/>
              <a:buChar char="•"/>
            </a:pPr>
            <a:r>
              <a:rPr lang="en-IN" dirty="0"/>
              <a:t>the/DT (Determiner)</a:t>
            </a:r>
          </a:p>
          <a:p>
            <a:pPr marL="742950" lvl="1" indent="-285750">
              <a:buFont typeface="Arial" panose="020B0604020202020204" pitchFamily="34" charset="0"/>
              <a:buChar char="•"/>
            </a:pPr>
            <a:r>
              <a:rPr lang="en-IN" dirty="0"/>
              <a:t>lazy/JJ (Adjective)</a:t>
            </a:r>
          </a:p>
          <a:p>
            <a:pPr marL="742950" lvl="1" indent="-285750">
              <a:buFont typeface="Arial" panose="020B0604020202020204" pitchFamily="34" charset="0"/>
              <a:buChar char="•"/>
            </a:pPr>
            <a:r>
              <a:rPr lang="en-IN" dirty="0"/>
              <a:t>dog/NN (Noun, Singular)</a:t>
            </a:r>
          </a:p>
          <a:p>
            <a:endParaRPr lang="en-IN" dirty="0"/>
          </a:p>
        </p:txBody>
      </p:sp>
    </p:spTree>
    <p:extLst>
      <p:ext uri="{BB962C8B-B14F-4D97-AF65-F5344CB8AC3E}">
        <p14:creationId xmlns:p14="http://schemas.microsoft.com/office/powerpoint/2010/main" val="1649991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6A39-A00E-4D49-B726-1E0B963FED0D}"/>
              </a:ext>
            </a:extLst>
          </p:cNvPr>
          <p:cNvSpPr>
            <a:spLocks noGrp="1"/>
          </p:cNvSpPr>
          <p:nvPr>
            <p:ph type="title"/>
          </p:nvPr>
        </p:nvSpPr>
        <p:spPr>
          <a:xfrm>
            <a:off x="1143000" y="609600"/>
            <a:ext cx="9875520" cy="757646"/>
          </a:xfrm>
        </p:spPr>
        <p:txBody>
          <a:bodyPr/>
          <a:lstStyle/>
          <a:p>
            <a:r>
              <a:rPr lang="en-IN" dirty="0"/>
              <a:t>Another Example of </a:t>
            </a:r>
            <a:r>
              <a:rPr lang="en-IN" dirty="0" err="1"/>
              <a:t>PoS</a:t>
            </a:r>
            <a:endParaRPr lang="en-IN" dirty="0"/>
          </a:p>
        </p:txBody>
      </p:sp>
      <p:sp>
        <p:nvSpPr>
          <p:cNvPr id="3" name="Content Placeholder 2">
            <a:extLst>
              <a:ext uri="{FF2B5EF4-FFF2-40B4-BE49-F238E27FC236}">
                <a16:creationId xmlns:a16="http://schemas.microsoft.com/office/drawing/2014/main" id="{43AF2E19-E351-4317-889F-D8A9B03A94EE}"/>
              </a:ext>
            </a:extLst>
          </p:cNvPr>
          <p:cNvSpPr>
            <a:spLocks noGrp="1"/>
          </p:cNvSpPr>
          <p:nvPr>
            <p:ph idx="1"/>
          </p:nvPr>
        </p:nvSpPr>
        <p:spPr>
          <a:xfrm>
            <a:off x="1143000" y="1558834"/>
            <a:ext cx="9872871" cy="4537166"/>
          </a:xfrm>
        </p:spPr>
        <p:txBody>
          <a:bodyPr/>
          <a:lstStyle/>
          <a:p>
            <a:r>
              <a:rPr lang="en-IN" b="1" dirty="0"/>
              <a:t>Example Sentence:</a:t>
            </a:r>
            <a:r>
              <a:rPr lang="en-IN" dirty="0"/>
              <a:t> “Alice visited New York last summer.”</a:t>
            </a:r>
          </a:p>
          <a:p>
            <a:pPr>
              <a:buFont typeface="Arial" panose="020B0604020202020204" pitchFamily="34" charset="0"/>
              <a:buChar char="•"/>
            </a:pPr>
            <a:r>
              <a:rPr lang="en-IN" b="1" dirty="0"/>
              <a:t>Tagged Sentence:</a:t>
            </a:r>
            <a:endParaRPr lang="en-IN" dirty="0"/>
          </a:p>
          <a:p>
            <a:pPr marL="742950" lvl="1" indent="-285750">
              <a:buFont typeface="Arial" panose="020B0604020202020204" pitchFamily="34" charset="0"/>
              <a:buChar char="•"/>
            </a:pPr>
            <a:r>
              <a:rPr lang="en-IN" dirty="0"/>
              <a:t>Alice/NNP (Proper Noun, Singular)</a:t>
            </a:r>
          </a:p>
          <a:p>
            <a:pPr marL="742950" lvl="1" indent="-285750">
              <a:buFont typeface="Arial" panose="020B0604020202020204" pitchFamily="34" charset="0"/>
              <a:buChar char="•"/>
            </a:pPr>
            <a:r>
              <a:rPr lang="en-IN" dirty="0"/>
              <a:t>visited/VBD (Verb, Past Tense)</a:t>
            </a:r>
          </a:p>
          <a:p>
            <a:pPr marL="742950" lvl="1" indent="-285750">
              <a:buFont typeface="Arial" panose="020B0604020202020204" pitchFamily="34" charset="0"/>
              <a:buChar char="•"/>
            </a:pPr>
            <a:r>
              <a:rPr lang="en-IN" dirty="0"/>
              <a:t>New/NNP (Proper Noun, Singular)</a:t>
            </a:r>
          </a:p>
          <a:p>
            <a:pPr marL="742950" lvl="1" indent="-285750">
              <a:buFont typeface="Arial" panose="020B0604020202020204" pitchFamily="34" charset="0"/>
              <a:buChar char="•"/>
            </a:pPr>
            <a:r>
              <a:rPr lang="en-IN" dirty="0"/>
              <a:t>York/NNP (Proper Noun, Singular)</a:t>
            </a:r>
          </a:p>
          <a:p>
            <a:pPr marL="742950" lvl="1" indent="-285750">
              <a:buFont typeface="Arial" panose="020B0604020202020204" pitchFamily="34" charset="0"/>
              <a:buChar char="•"/>
            </a:pPr>
            <a:r>
              <a:rPr lang="en-IN" dirty="0"/>
              <a:t>last/JJ (Adjective)</a:t>
            </a:r>
          </a:p>
          <a:p>
            <a:pPr marL="742950" lvl="1" indent="-285750">
              <a:buFont typeface="Arial" panose="020B0604020202020204" pitchFamily="34" charset="0"/>
              <a:buChar char="•"/>
            </a:pPr>
            <a:r>
              <a:rPr lang="en-IN" dirty="0"/>
              <a:t>summer/NN (Noun, Singular)</a:t>
            </a:r>
          </a:p>
          <a:p>
            <a:endParaRPr lang="en-IN" dirty="0"/>
          </a:p>
        </p:txBody>
      </p:sp>
    </p:spTree>
    <p:extLst>
      <p:ext uri="{BB962C8B-B14F-4D97-AF65-F5344CB8AC3E}">
        <p14:creationId xmlns:p14="http://schemas.microsoft.com/office/powerpoint/2010/main" val="4061852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E49B-F7B8-4348-B4FD-8081112C9D29}"/>
              </a:ext>
            </a:extLst>
          </p:cNvPr>
          <p:cNvSpPr>
            <a:spLocks noGrp="1"/>
          </p:cNvSpPr>
          <p:nvPr>
            <p:ph type="title"/>
          </p:nvPr>
        </p:nvSpPr>
        <p:spPr>
          <a:xfrm>
            <a:off x="1143000" y="609600"/>
            <a:ext cx="9875520" cy="705394"/>
          </a:xfrm>
        </p:spPr>
        <p:txBody>
          <a:bodyPr/>
          <a:lstStyle/>
          <a:p>
            <a:r>
              <a:rPr lang="en-US" dirty="0"/>
              <a:t>How </a:t>
            </a:r>
            <a:r>
              <a:rPr lang="en-US" dirty="0" err="1"/>
              <a:t>PoS</a:t>
            </a:r>
            <a:r>
              <a:rPr lang="en-US" dirty="0"/>
              <a:t> Tagging Helps with NER</a:t>
            </a:r>
            <a:endParaRPr lang="en-IN" dirty="0"/>
          </a:p>
        </p:txBody>
      </p:sp>
      <p:sp>
        <p:nvSpPr>
          <p:cNvPr id="3" name="Content Placeholder 2">
            <a:extLst>
              <a:ext uri="{FF2B5EF4-FFF2-40B4-BE49-F238E27FC236}">
                <a16:creationId xmlns:a16="http://schemas.microsoft.com/office/drawing/2014/main" id="{329C500B-D722-4CDB-8F31-2FBC8D62B0DA}"/>
              </a:ext>
            </a:extLst>
          </p:cNvPr>
          <p:cNvSpPr>
            <a:spLocks noGrp="1"/>
          </p:cNvSpPr>
          <p:nvPr>
            <p:ph idx="1"/>
          </p:nvPr>
        </p:nvSpPr>
        <p:spPr>
          <a:xfrm>
            <a:off x="1143000" y="1463040"/>
            <a:ext cx="9872871" cy="4632960"/>
          </a:xfrm>
        </p:spPr>
        <p:txBody>
          <a:bodyPr/>
          <a:lstStyle/>
          <a:p>
            <a:r>
              <a:rPr lang="en-US" dirty="0"/>
              <a:t>Identifying Names and Titles</a:t>
            </a:r>
          </a:p>
          <a:p>
            <a:pPr lvl="1"/>
            <a:r>
              <a:rPr lang="en-US" dirty="0"/>
              <a:t>By knowing whether a word is a proper noun, it becomes easier to recognize names of people and places.</a:t>
            </a:r>
          </a:p>
          <a:p>
            <a:r>
              <a:rPr lang="en-US" dirty="0"/>
              <a:t>Understanding Context</a:t>
            </a:r>
          </a:p>
          <a:p>
            <a:pPr lvl="1"/>
            <a:r>
              <a:rPr lang="en-US" dirty="0"/>
              <a:t>Adjectives and verbs can provide additional context to help in distinguishing between different types of entities.</a:t>
            </a:r>
          </a:p>
          <a:p>
            <a:pPr lvl="1"/>
            <a:endParaRPr lang="en-US" dirty="0"/>
          </a:p>
          <a:p>
            <a:r>
              <a:rPr lang="en-US" dirty="0"/>
              <a:t>For instance, in the sentence “Apple is looking at buying U.K. startup for $1 billion,” </a:t>
            </a:r>
            <a:r>
              <a:rPr lang="en-US" dirty="0" err="1"/>
              <a:t>PoS</a:t>
            </a:r>
            <a:r>
              <a:rPr lang="en-US" dirty="0"/>
              <a:t> tagging can help distinguish that “Apple” is a proper noun (likely an organization), “U.K.” is a proper noun (a location), and “$1 billion” is a monetary value.</a:t>
            </a:r>
            <a:endParaRPr lang="en-IN" dirty="0"/>
          </a:p>
        </p:txBody>
      </p:sp>
    </p:spTree>
    <p:extLst>
      <p:ext uri="{BB962C8B-B14F-4D97-AF65-F5344CB8AC3E}">
        <p14:creationId xmlns:p14="http://schemas.microsoft.com/office/powerpoint/2010/main" val="1463954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5457-EA15-4973-9792-B91DACC1B575}"/>
              </a:ext>
            </a:extLst>
          </p:cNvPr>
          <p:cNvSpPr>
            <a:spLocks noGrp="1"/>
          </p:cNvSpPr>
          <p:nvPr>
            <p:ph type="title"/>
          </p:nvPr>
        </p:nvSpPr>
        <p:spPr>
          <a:xfrm>
            <a:off x="1143000" y="609600"/>
            <a:ext cx="9872871" cy="714103"/>
          </a:xfrm>
        </p:spPr>
        <p:txBody>
          <a:bodyPr>
            <a:normAutofit/>
          </a:bodyPr>
          <a:lstStyle/>
          <a:p>
            <a:r>
              <a:rPr lang="en-IN" sz="3600" dirty="0"/>
              <a:t>Abbreviations NN, NNP, VB, VBD, VBG, JJ and RB</a:t>
            </a:r>
          </a:p>
        </p:txBody>
      </p:sp>
      <p:sp>
        <p:nvSpPr>
          <p:cNvPr id="3" name="Content Placeholder 2">
            <a:extLst>
              <a:ext uri="{FF2B5EF4-FFF2-40B4-BE49-F238E27FC236}">
                <a16:creationId xmlns:a16="http://schemas.microsoft.com/office/drawing/2014/main" id="{4FA54093-EB32-47E0-9B74-2245E94F383B}"/>
              </a:ext>
            </a:extLst>
          </p:cNvPr>
          <p:cNvSpPr>
            <a:spLocks noGrp="1"/>
          </p:cNvSpPr>
          <p:nvPr>
            <p:ph idx="1"/>
          </p:nvPr>
        </p:nvSpPr>
        <p:spPr>
          <a:xfrm>
            <a:off x="1143000" y="1402080"/>
            <a:ext cx="9777549" cy="4963886"/>
          </a:xfrm>
        </p:spPr>
        <p:txBody>
          <a:bodyPr>
            <a:normAutofit/>
          </a:bodyPr>
          <a:lstStyle/>
          <a:p>
            <a:r>
              <a:rPr lang="en-IN" sz="2400" b="1" dirty="0"/>
              <a:t>Nouns</a:t>
            </a:r>
          </a:p>
          <a:p>
            <a:pPr lvl="1">
              <a:buFont typeface="Arial" panose="020B0604020202020204" pitchFamily="34" charset="0"/>
              <a:buChar char="•"/>
            </a:pPr>
            <a:r>
              <a:rPr lang="en-IN" sz="2400" b="1" dirty="0"/>
              <a:t>NN</a:t>
            </a:r>
            <a:r>
              <a:rPr lang="en-IN" sz="2400" dirty="0"/>
              <a:t>: Noun, Singular or Mass (e.g., </a:t>
            </a:r>
            <a:r>
              <a:rPr lang="en-IN" sz="2400" i="1" dirty="0"/>
              <a:t>dog</a:t>
            </a:r>
            <a:r>
              <a:rPr lang="en-IN" sz="2400" dirty="0"/>
              <a:t>, </a:t>
            </a:r>
            <a:r>
              <a:rPr lang="en-IN" sz="2400" i="1" dirty="0"/>
              <a:t>city</a:t>
            </a:r>
            <a:r>
              <a:rPr lang="en-IN" sz="2400" dirty="0"/>
              <a:t>)</a:t>
            </a:r>
          </a:p>
          <a:p>
            <a:pPr lvl="1">
              <a:buFont typeface="Arial" panose="020B0604020202020204" pitchFamily="34" charset="0"/>
              <a:buChar char="•"/>
            </a:pPr>
            <a:r>
              <a:rPr lang="en-IN" sz="2400" b="1" dirty="0"/>
              <a:t>NNP</a:t>
            </a:r>
            <a:r>
              <a:rPr lang="en-IN" sz="2400" dirty="0"/>
              <a:t>: Proper Noun, Singular (e.g., </a:t>
            </a:r>
            <a:r>
              <a:rPr lang="en-IN" sz="2400" i="1" dirty="0"/>
              <a:t>Alice</a:t>
            </a:r>
            <a:r>
              <a:rPr lang="en-IN" sz="2400" dirty="0"/>
              <a:t>, </a:t>
            </a:r>
            <a:r>
              <a:rPr lang="en-IN" sz="2400" i="1" dirty="0"/>
              <a:t>Paris</a:t>
            </a:r>
            <a:r>
              <a:rPr lang="en-IN" sz="2400" dirty="0"/>
              <a:t>)</a:t>
            </a:r>
          </a:p>
          <a:p>
            <a:r>
              <a:rPr lang="en-IN" sz="2400" b="1" dirty="0"/>
              <a:t>Verbs</a:t>
            </a:r>
          </a:p>
          <a:p>
            <a:pPr lvl="1">
              <a:buFont typeface="Arial" panose="020B0604020202020204" pitchFamily="34" charset="0"/>
              <a:buChar char="•"/>
            </a:pPr>
            <a:r>
              <a:rPr lang="en-IN" sz="2400" b="1" dirty="0"/>
              <a:t>VB</a:t>
            </a:r>
            <a:r>
              <a:rPr lang="en-IN" sz="2400" dirty="0"/>
              <a:t>: Verb, Base Form (e.g., </a:t>
            </a:r>
            <a:r>
              <a:rPr lang="en-IN" sz="2400" i="1" dirty="0"/>
              <a:t>run</a:t>
            </a:r>
            <a:r>
              <a:rPr lang="en-IN" sz="2400" dirty="0"/>
              <a:t>, </a:t>
            </a:r>
            <a:r>
              <a:rPr lang="en-IN" sz="2400" i="1" dirty="0"/>
              <a:t>eat</a:t>
            </a:r>
            <a:r>
              <a:rPr lang="en-IN" sz="2400" dirty="0"/>
              <a:t>)</a:t>
            </a:r>
          </a:p>
          <a:p>
            <a:pPr lvl="1">
              <a:buFont typeface="Arial" panose="020B0604020202020204" pitchFamily="34" charset="0"/>
              <a:buChar char="•"/>
            </a:pPr>
            <a:r>
              <a:rPr lang="en-IN" sz="2400" b="1" dirty="0"/>
              <a:t>VBD</a:t>
            </a:r>
            <a:r>
              <a:rPr lang="en-IN" sz="2400" dirty="0"/>
              <a:t>: Verb, Past Tense (e.g., </a:t>
            </a:r>
            <a:r>
              <a:rPr lang="en-IN" sz="2400" i="1" dirty="0"/>
              <a:t>ran</a:t>
            </a:r>
            <a:r>
              <a:rPr lang="en-IN" sz="2400" dirty="0"/>
              <a:t>, </a:t>
            </a:r>
            <a:r>
              <a:rPr lang="en-IN" sz="2400" i="1" dirty="0"/>
              <a:t>ate</a:t>
            </a:r>
            <a:r>
              <a:rPr lang="en-IN" sz="2400" dirty="0"/>
              <a:t>)</a:t>
            </a:r>
          </a:p>
          <a:p>
            <a:pPr lvl="1">
              <a:buFont typeface="Arial" panose="020B0604020202020204" pitchFamily="34" charset="0"/>
              <a:buChar char="•"/>
            </a:pPr>
            <a:r>
              <a:rPr lang="en-IN" sz="2400" b="1" dirty="0"/>
              <a:t>VBG</a:t>
            </a:r>
            <a:r>
              <a:rPr lang="en-IN" sz="2400" dirty="0"/>
              <a:t>: Verb, Gerund or Present Participle (e.g., </a:t>
            </a:r>
            <a:r>
              <a:rPr lang="en-IN" sz="2400" i="1" dirty="0"/>
              <a:t>running</a:t>
            </a:r>
            <a:r>
              <a:rPr lang="en-IN" sz="2400" dirty="0"/>
              <a:t>, </a:t>
            </a:r>
            <a:r>
              <a:rPr lang="en-IN" sz="2400" i="1" dirty="0"/>
              <a:t>eating</a:t>
            </a:r>
            <a:r>
              <a:rPr lang="en-IN" sz="2400" dirty="0"/>
              <a:t>)</a:t>
            </a:r>
          </a:p>
          <a:p>
            <a:r>
              <a:rPr lang="en-IN" sz="2400" b="1" dirty="0"/>
              <a:t>Adjectives</a:t>
            </a:r>
          </a:p>
          <a:p>
            <a:pPr lvl="1">
              <a:buFont typeface="Arial" panose="020B0604020202020204" pitchFamily="34" charset="0"/>
              <a:buChar char="•"/>
            </a:pPr>
            <a:r>
              <a:rPr lang="en-IN" sz="2400" b="1" dirty="0"/>
              <a:t>JJ</a:t>
            </a:r>
            <a:r>
              <a:rPr lang="en-IN" sz="2400" dirty="0"/>
              <a:t>: Adjective (e.g., </a:t>
            </a:r>
            <a:r>
              <a:rPr lang="en-IN" sz="2400" i="1" dirty="0"/>
              <a:t>happy</a:t>
            </a:r>
            <a:r>
              <a:rPr lang="en-IN" sz="2400" dirty="0"/>
              <a:t>, </a:t>
            </a:r>
            <a:r>
              <a:rPr lang="en-IN" sz="2400" i="1" dirty="0"/>
              <a:t>blue</a:t>
            </a:r>
            <a:r>
              <a:rPr lang="en-IN" sz="2400" dirty="0"/>
              <a:t>)</a:t>
            </a:r>
          </a:p>
          <a:p>
            <a:r>
              <a:rPr lang="en-IN" sz="2400" b="1" dirty="0"/>
              <a:t>Adverbs</a:t>
            </a:r>
          </a:p>
          <a:p>
            <a:pPr lvl="1">
              <a:buFont typeface="Arial" panose="020B0604020202020204" pitchFamily="34" charset="0"/>
              <a:buChar char="•"/>
            </a:pPr>
            <a:r>
              <a:rPr lang="en-IN" sz="2400" b="1" dirty="0"/>
              <a:t>RB</a:t>
            </a:r>
            <a:r>
              <a:rPr lang="en-IN" sz="2400" dirty="0"/>
              <a:t>: Adverb (e.g., </a:t>
            </a:r>
            <a:r>
              <a:rPr lang="en-IN" sz="2400" i="1" dirty="0"/>
              <a:t>quickly</a:t>
            </a:r>
            <a:r>
              <a:rPr lang="en-IN" sz="2400" dirty="0"/>
              <a:t>, </a:t>
            </a:r>
            <a:r>
              <a:rPr lang="en-IN" sz="2400" i="1" dirty="0"/>
              <a:t>never</a:t>
            </a:r>
            <a:r>
              <a:rPr lang="en-IN" sz="2400" dirty="0"/>
              <a:t>)</a:t>
            </a:r>
          </a:p>
          <a:p>
            <a:endParaRPr lang="en-IN" dirty="0"/>
          </a:p>
        </p:txBody>
      </p:sp>
    </p:spTree>
    <p:extLst>
      <p:ext uri="{BB962C8B-B14F-4D97-AF65-F5344CB8AC3E}">
        <p14:creationId xmlns:p14="http://schemas.microsoft.com/office/powerpoint/2010/main" val="16571340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E718F-61ED-45F7-97C3-8D7A19ADD787}"/>
              </a:ext>
            </a:extLst>
          </p:cNvPr>
          <p:cNvSpPr>
            <a:spLocks noGrp="1"/>
          </p:cNvSpPr>
          <p:nvPr>
            <p:ph type="title"/>
          </p:nvPr>
        </p:nvSpPr>
        <p:spPr>
          <a:xfrm>
            <a:off x="1143000" y="574766"/>
            <a:ext cx="9875520" cy="679269"/>
          </a:xfrm>
        </p:spPr>
        <p:txBody>
          <a:bodyPr>
            <a:normAutofit fontScale="90000"/>
          </a:bodyPr>
          <a:lstStyle/>
          <a:p>
            <a:r>
              <a:rPr lang="en-IN" dirty="0"/>
              <a:t>Basic </a:t>
            </a:r>
            <a:r>
              <a:rPr lang="en-IN" dirty="0" err="1"/>
              <a:t>PoS</a:t>
            </a:r>
            <a:r>
              <a:rPr lang="en-IN" dirty="0"/>
              <a:t> Categories</a:t>
            </a:r>
          </a:p>
        </p:txBody>
      </p:sp>
      <p:sp>
        <p:nvSpPr>
          <p:cNvPr id="3" name="Content Placeholder 2">
            <a:extLst>
              <a:ext uri="{FF2B5EF4-FFF2-40B4-BE49-F238E27FC236}">
                <a16:creationId xmlns:a16="http://schemas.microsoft.com/office/drawing/2014/main" id="{72B8F495-870A-4DAB-A014-659725253F16}"/>
              </a:ext>
            </a:extLst>
          </p:cNvPr>
          <p:cNvSpPr>
            <a:spLocks noGrp="1"/>
          </p:cNvSpPr>
          <p:nvPr>
            <p:ph idx="1"/>
          </p:nvPr>
        </p:nvSpPr>
        <p:spPr>
          <a:xfrm>
            <a:off x="1143000" y="1254035"/>
            <a:ext cx="10369731" cy="5164182"/>
          </a:xfrm>
        </p:spPr>
        <p:txBody>
          <a:bodyPr>
            <a:normAutofit/>
          </a:bodyPr>
          <a:lstStyle/>
          <a:p>
            <a:r>
              <a:rPr lang="en-US" b="1" dirty="0"/>
              <a:t>Nouns (NN, NNP)</a:t>
            </a:r>
          </a:p>
          <a:p>
            <a:pPr lvl="1">
              <a:buFont typeface="Arial" panose="020B0604020202020204" pitchFamily="34" charset="0"/>
              <a:buChar char="•"/>
            </a:pPr>
            <a:r>
              <a:rPr lang="en-US" b="1" dirty="0"/>
              <a:t>Definition:</a:t>
            </a:r>
            <a:r>
              <a:rPr lang="en-US" dirty="0"/>
              <a:t> Words that represent people, places, things, or ideas.</a:t>
            </a:r>
          </a:p>
          <a:p>
            <a:pPr lvl="1">
              <a:buFont typeface="Arial" panose="020B0604020202020204" pitchFamily="34" charset="0"/>
              <a:buChar char="•"/>
            </a:pPr>
            <a:r>
              <a:rPr lang="en-US" b="1" dirty="0"/>
              <a:t>Examples:</a:t>
            </a:r>
            <a:endParaRPr lang="en-US" dirty="0"/>
          </a:p>
          <a:p>
            <a:pPr marL="742950" lvl="1" indent="-285750">
              <a:buFont typeface="Arial" panose="020B0604020202020204" pitchFamily="34" charset="0"/>
              <a:buChar char="•"/>
            </a:pPr>
            <a:r>
              <a:rPr lang="en-US" b="1" dirty="0"/>
              <a:t>Common Nouns:</a:t>
            </a:r>
            <a:r>
              <a:rPr lang="en-US" dirty="0"/>
              <a:t> cat, city, car</a:t>
            </a:r>
          </a:p>
          <a:p>
            <a:pPr marL="742950" lvl="1" indent="-285750">
              <a:buFont typeface="Arial" panose="020B0604020202020204" pitchFamily="34" charset="0"/>
              <a:buChar char="•"/>
            </a:pPr>
            <a:r>
              <a:rPr lang="en-US" b="1" dirty="0"/>
              <a:t>Proper Nouns:</a:t>
            </a:r>
            <a:r>
              <a:rPr lang="en-US" dirty="0"/>
              <a:t> Alice, Paris, Toyota</a:t>
            </a:r>
          </a:p>
          <a:p>
            <a:pPr lvl="1">
              <a:buFont typeface="Arial" panose="020B0604020202020204" pitchFamily="34" charset="0"/>
              <a:buChar char="•"/>
            </a:pPr>
            <a:r>
              <a:rPr lang="en-US" b="1" dirty="0"/>
              <a:t>Function:</a:t>
            </a:r>
            <a:r>
              <a:rPr lang="en-US" dirty="0"/>
              <a:t> Serve as subjects or objects in a sentence.</a:t>
            </a:r>
          </a:p>
          <a:p>
            <a:pPr lvl="1">
              <a:buFont typeface="Arial" panose="020B0604020202020204" pitchFamily="34" charset="0"/>
              <a:buChar char="•"/>
            </a:pPr>
            <a:r>
              <a:rPr lang="en-US" b="1" dirty="0"/>
              <a:t>Usage:</a:t>
            </a:r>
            <a:r>
              <a:rPr lang="en-US" dirty="0"/>
              <a:t> "The </a:t>
            </a:r>
            <a:r>
              <a:rPr lang="en-US" b="1" dirty="0"/>
              <a:t>dog</a:t>
            </a:r>
            <a:r>
              <a:rPr lang="en-US" dirty="0"/>
              <a:t> chased the </a:t>
            </a:r>
            <a:r>
              <a:rPr lang="en-US" b="1" dirty="0"/>
              <a:t>ball</a:t>
            </a:r>
            <a:r>
              <a:rPr lang="en-US" dirty="0"/>
              <a:t>."</a:t>
            </a:r>
          </a:p>
          <a:p>
            <a:r>
              <a:rPr lang="en-US" b="1" dirty="0"/>
              <a:t>Verbs (VB, VBD, VBG)</a:t>
            </a:r>
          </a:p>
          <a:p>
            <a:pPr lvl="1">
              <a:buFont typeface="Arial" panose="020B0604020202020204" pitchFamily="34" charset="0"/>
              <a:buChar char="•"/>
            </a:pPr>
            <a:r>
              <a:rPr lang="en-US" b="1" dirty="0"/>
              <a:t>Definition:</a:t>
            </a:r>
            <a:r>
              <a:rPr lang="en-US" dirty="0"/>
              <a:t> Words that describe actions, states, or occurrences.</a:t>
            </a:r>
          </a:p>
          <a:p>
            <a:pPr lvl="1">
              <a:buFont typeface="Arial" panose="020B0604020202020204" pitchFamily="34" charset="0"/>
              <a:buChar char="•"/>
            </a:pPr>
            <a:r>
              <a:rPr lang="en-US" b="1" dirty="0"/>
              <a:t>Examples:</a:t>
            </a:r>
            <a:endParaRPr lang="en-US" dirty="0"/>
          </a:p>
          <a:p>
            <a:pPr marL="742950" lvl="1" indent="-285750">
              <a:buFont typeface="Arial" panose="020B0604020202020204" pitchFamily="34" charset="0"/>
              <a:buChar char="•"/>
            </a:pPr>
            <a:r>
              <a:rPr lang="en-US" b="1" dirty="0"/>
              <a:t>Action Verbs:</a:t>
            </a:r>
            <a:r>
              <a:rPr lang="en-US" dirty="0"/>
              <a:t> run, eat, write</a:t>
            </a:r>
          </a:p>
          <a:p>
            <a:pPr marL="742950" lvl="1" indent="-285750">
              <a:buFont typeface="Arial" panose="020B0604020202020204" pitchFamily="34" charset="0"/>
              <a:buChar char="•"/>
            </a:pPr>
            <a:r>
              <a:rPr lang="en-US" b="1" dirty="0"/>
              <a:t>State Verbs:</a:t>
            </a:r>
            <a:r>
              <a:rPr lang="en-US" dirty="0"/>
              <a:t> be, seem, know</a:t>
            </a:r>
          </a:p>
          <a:p>
            <a:pPr lvl="1">
              <a:buFont typeface="Arial" panose="020B0604020202020204" pitchFamily="34" charset="0"/>
              <a:buChar char="•"/>
            </a:pPr>
            <a:r>
              <a:rPr lang="en-US" b="1" dirty="0"/>
              <a:t>Function:</a:t>
            </a:r>
            <a:r>
              <a:rPr lang="en-US" dirty="0"/>
              <a:t> Indicate what the subject is doing or experiencing.</a:t>
            </a:r>
          </a:p>
          <a:p>
            <a:pPr lvl="1">
              <a:buFont typeface="Arial" panose="020B0604020202020204" pitchFamily="34" charset="0"/>
              <a:buChar char="•"/>
            </a:pPr>
            <a:r>
              <a:rPr lang="en-US" b="1" dirty="0"/>
              <a:t>Usage:</a:t>
            </a:r>
            <a:r>
              <a:rPr lang="en-US" dirty="0"/>
              <a:t> "She </a:t>
            </a:r>
            <a:r>
              <a:rPr lang="en-US" b="1" dirty="0"/>
              <a:t>runs</a:t>
            </a:r>
            <a:r>
              <a:rPr lang="en-US" dirty="0"/>
              <a:t> every morning."</a:t>
            </a:r>
          </a:p>
          <a:p>
            <a:endParaRPr lang="en-IN" dirty="0"/>
          </a:p>
        </p:txBody>
      </p:sp>
    </p:spTree>
    <p:extLst>
      <p:ext uri="{BB962C8B-B14F-4D97-AF65-F5344CB8AC3E}">
        <p14:creationId xmlns:p14="http://schemas.microsoft.com/office/powerpoint/2010/main" val="67095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4C6A-AF3A-4177-B73C-0DB31FD10749}"/>
              </a:ext>
            </a:extLst>
          </p:cNvPr>
          <p:cNvSpPr>
            <a:spLocks noGrp="1"/>
          </p:cNvSpPr>
          <p:nvPr>
            <p:ph type="title"/>
          </p:nvPr>
        </p:nvSpPr>
        <p:spPr/>
        <p:txBody>
          <a:bodyPr/>
          <a:lstStyle/>
          <a:p>
            <a:r>
              <a:rPr lang="en-IN" dirty="0"/>
              <a:t>Literals</a:t>
            </a:r>
          </a:p>
        </p:txBody>
      </p:sp>
      <p:sp>
        <p:nvSpPr>
          <p:cNvPr id="3" name="Content Placeholder 2">
            <a:extLst>
              <a:ext uri="{FF2B5EF4-FFF2-40B4-BE49-F238E27FC236}">
                <a16:creationId xmlns:a16="http://schemas.microsoft.com/office/drawing/2014/main" id="{97D092BA-1AC3-4D27-8EB8-049CD99D73AE}"/>
              </a:ext>
            </a:extLst>
          </p:cNvPr>
          <p:cNvSpPr>
            <a:spLocks noGrp="1"/>
          </p:cNvSpPr>
          <p:nvPr>
            <p:ph idx="1"/>
          </p:nvPr>
        </p:nvSpPr>
        <p:spPr/>
        <p:txBody>
          <a:bodyPr/>
          <a:lstStyle/>
          <a:p>
            <a:r>
              <a:rPr lang="en-US" sz="3200" dirty="0"/>
              <a:t>Characters that match exactly themselves.</a:t>
            </a:r>
          </a:p>
          <a:p>
            <a:r>
              <a:rPr lang="en-US" sz="3200" dirty="0"/>
              <a:t>Example: a matches the character 'a' in the text.</a:t>
            </a:r>
          </a:p>
          <a:p>
            <a:endParaRPr lang="en-US" dirty="0"/>
          </a:p>
          <a:p>
            <a:pPr marL="45720" indent="0">
              <a:buNone/>
            </a:pPr>
            <a:endParaRPr lang="en-IN" dirty="0"/>
          </a:p>
        </p:txBody>
      </p:sp>
    </p:spTree>
    <p:extLst>
      <p:ext uri="{BB962C8B-B14F-4D97-AF65-F5344CB8AC3E}">
        <p14:creationId xmlns:p14="http://schemas.microsoft.com/office/powerpoint/2010/main" val="1027501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E718F-61ED-45F7-97C3-8D7A19ADD787}"/>
              </a:ext>
            </a:extLst>
          </p:cNvPr>
          <p:cNvSpPr>
            <a:spLocks noGrp="1"/>
          </p:cNvSpPr>
          <p:nvPr>
            <p:ph type="title"/>
          </p:nvPr>
        </p:nvSpPr>
        <p:spPr>
          <a:xfrm>
            <a:off x="1143000" y="574766"/>
            <a:ext cx="9875520" cy="679269"/>
          </a:xfrm>
        </p:spPr>
        <p:txBody>
          <a:bodyPr>
            <a:normAutofit fontScale="90000"/>
          </a:bodyPr>
          <a:lstStyle/>
          <a:p>
            <a:r>
              <a:rPr lang="en-IN" dirty="0"/>
              <a:t>Basic </a:t>
            </a:r>
            <a:r>
              <a:rPr lang="en-IN" dirty="0" err="1"/>
              <a:t>PoS</a:t>
            </a:r>
            <a:r>
              <a:rPr lang="en-IN" dirty="0"/>
              <a:t> Categories </a:t>
            </a:r>
            <a:r>
              <a:rPr lang="en-IN" dirty="0" err="1"/>
              <a:t>contd</a:t>
            </a:r>
            <a:r>
              <a:rPr lang="en-IN" dirty="0"/>
              <a:t>…</a:t>
            </a:r>
          </a:p>
        </p:txBody>
      </p:sp>
      <p:sp>
        <p:nvSpPr>
          <p:cNvPr id="3" name="Content Placeholder 2">
            <a:extLst>
              <a:ext uri="{FF2B5EF4-FFF2-40B4-BE49-F238E27FC236}">
                <a16:creationId xmlns:a16="http://schemas.microsoft.com/office/drawing/2014/main" id="{72B8F495-870A-4DAB-A014-659725253F16}"/>
              </a:ext>
            </a:extLst>
          </p:cNvPr>
          <p:cNvSpPr>
            <a:spLocks noGrp="1"/>
          </p:cNvSpPr>
          <p:nvPr>
            <p:ph idx="1"/>
          </p:nvPr>
        </p:nvSpPr>
        <p:spPr>
          <a:xfrm>
            <a:off x="1143000" y="1254035"/>
            <a:ext cx="10369731" cy="5164182"/>
          </a:xfrm>
        </p:spPr>
        <p:txBody>
          <a:bodyPr>
            <a:normAutofit lnSpcReduction="10000"/>
          </a:bodyPr>
          <a:lstStyle/>
          <a:p>
            <a:r>
              <a:rPr lang="en-US" b="1" dirty="0"/>
              <a:t>Adjectives (JJ)</a:t>
            </a:r>
          </a:p>
          <a:p>
            <a:pPr lvl="1">
              <a:buFont typeface="Arial" panose="020B0604020202020204" pitchFamily="34" charset="0"/>
              <a:buChar char="•"/>
            </a:pPr>
            <a:r>
              <a:rPr lang="en-US" b="1" dirty="0"/>
              <a:t>Definition:</a:t>
            </a:r>
            <a:r>
              <a:rPr lang="en-US" dirty="0"/>
              <a:t> Words that describe or modify nouns.</a:t>
            </a:r>
          </a:p>
          <a:p>
            <a:pPr lvl="1">
              <a:buFont typeface="Arial" panose="020B0604020202020204" pitchFamily="34" charset="0"/>
              <a:buChar char="•"/>
            </a:pPr>
            <a:r>
              <a:rPr lang="en-US" b="1" dirty="0"/>
              <a:t>Examples:</a:t>
            </a:r>
            <a:endParaRPr lang="en-US" dirty="0"/>
          </a:p>
          <a:p>
            <a:pPr marL="742950" lvl="1" indent="-285750">
              <a:buFont typeface="Arial" panose="020B0604020202020204" pitchFamily="34" charset="0"/>
              <a:buChar char="•"/>
            </a:pPr>
            <a:r>
              <a:rPr lang="en-US" b="1" dirty="0"/>
              <a:t>Descriptive Adjectives:</a:t>
            </a:r>
            <a:r>
              <a:rPr lang="en-US" dirty="0"/>
              <a:t> tall, happy, blue</a:t>
            </a:r>
          </a:p>
          <a:p>
            <a:pPr marL="742950" lvl="1" indent="-285750">
              <a:buFont typeface="Arial" panose="020B0604020202020204" pitchFamily="34" charset="0"/>
              <a:buChar char="•"/>
            </a:pPr>
            <a:r>
              <a:rPr lang="en-US" b="1" dirty="0"/>
              <a:t>Quantitative Adjectives:</a:t>
            </a:r>
            <a:r>
              <a:rPr lang="en-US" dirty="0"/>
              <a:t> few, many, several</a:t>
            </a:r>
          </a:p>
          <a:p>
            <a:pPr lvl="1">
              <a:buFont typeface="Arial" panose="020B0604020202020204" pitchFamily="34" charset="0"/>
              <a:buChar char="•"/>
            </a:pPr>
            <a:r>
              <a:rPr lang="en-US" b="1" dirty="0"/>
              <a:t>Function:</a:t>
            </a:r>
            <a:r>
              <a:rPr lang="en-US" dirty="0"/>
              <a:t> Provide more information about a noun.</a:t>
            </a:r>
          </a:p>
          <a:p>
            <a:pPr lvl="1">
              <a:buFont typeface="Arial" panose="020B0604020202020204" pitchFamily="34" charset="0"/>
              <a:buChar char="•"/>
            </a:pPr>
            <a:r>
              <a:rPr lang="en-US" b="1" dirty="0"/>
              <a:t>Usage:</a:t>
            </a:r>
            <a:r>
              <a:rPr lang="en-US" dirty="0"/>
              <a:t> "The </a:t>
            </a:r>
            <a:r>
              <a:rPr lang="en-US" b="1" dirty="0"/>
              <a:t>red</a:t>
            </a:r>
            <a:r>
              <a:rPr lang="en-US" dirty="0"/>
              <a:t> apple is on the table."</a:t>
            </a:r>
          </a:p>
          <a:p>
            <a:r>
              <a:rPr lang="en-US" b="1" dirty="0"/>
              <a:t>Adverbs (RB)</a:t>
            </a:r>
          </a:p>
          <a:p>
            <a:pPr lvl="1">
              <a:buFont typeface="Arial" panose="020B0604020202020204" pitchFamily="34" charset="0"/>
              <a:buChar char="•"/>
            </a:pPr>
            <a:r>
              <a:rPr lang="en-US" b="1" dirty="0"/>
              <a:t>Definition:</a:t>
            </a:r>
            <a:r>
              <a:rPr lang="en-US" dirty="0"/>
              <a:t> Words that modify verbs, adjectives, or other adverbs, often indicating how, when, where, or to what extent.</a:t>
            </a:r>
          </a:p>
          <a:p>
            <a:pPr lvl="1">
              <a:buFont typeface="Arial" panose="020B0604020202020204" pitchFamily="34" charset="0"/>
              <a:buChar char="•"/>
            </a:pPr>
            <a:r>
              <a:rPr lang="en-US" b="1" dirty="0"/>
              <a:t>Examples:</a:t>
            </a:r>
            <a:endParaRPr lang="en-US" dirty="0"/>
          </a:p>
          <a:p>
            <a:pPr marL="742950" lvl="1" indent="-285750">
              <a:buFont typeface="Arial" panose="020B0604020202020204" pitchFamily="34" charset="0"/>
              <a:buChar char="•"/>
            </a:pPr>
            <a:r>
              <a:rPr lang="en-US" b="1" dirty="0"/>
              <a:t>Manner Adverbs:</a:t>
            </a:r>
            <a:r>
              <a:rPr lang="en-US" dirty="0"/>
              <a:t> quickly, carefully, well</a:t>
            </a:r>
          </a:p>
          <a:p>
            <a:pPr marL="742950" lvl="1" indent="-285750">
              <a:buFont typeface="Arial" panose="020B0604020202020204" pitchFamily="34" charset="0"/>
              <a:buChar char="•"/>
            </a:pPr>
            <a:r>
              <a:rPr lang="en-US" b="1" dirty="0"/>
              <a:t>Frequency Adverbs:</a:t>
            </a:r>
            <a:r>
              <a:rPr lang="en-US" dirty="0"/>
              <a:t> always, never, often</a:t>
            </a:r>
          </a:p>
          <a:p>
            <a:pPr lvl="1">
              <a:buFont typeface="Arial" panose="020B0604020202020204" pitchFamily="34" charset="0"/>
              <a:buChar char="•"/>
            </a:pPr>
            <a:r>
              <a:rPr lang="en-US" b="1" dirty="0"/>
              <a:t>Function:</a:t>
            </a:r>
            <a:r>
              <a:rPr lang="en-US" dirty="0"/>
              <a:t> Give details about the action or quality.</a:t>
            </a:r>
          </a:p>
          <a:p>
            <a:pPr lvl="1">
              <a:buFont typeface="Arial" panose="020B0604020202020204" pitchFamily="34" charset="0"/>
              <a:buChar char="•"/>
            </a:pPr>
            <a:r>
              <a:rPr lang="en-US" b="1" dirty="0"/>
              <a:t>Usage:</a:t>
            </a:r>
            <a:r>
              <a:rPr lang="en-US" dirty="0"/>
              <a:t> "He runs </a:t>
            </a:r>
            <a:r>
              <a:rPr lang="en-US" b="1" dirty="0"/>
              <a:t>quickly</a:t>
            </a:r>
            <a:r>
              <a:rPr lang="en-US" dirty="0"/>
              <a:t>."</a:t>
            </a:r>
          </a:p>
          <a:p>
            <a:endParaRPr lang="en-IN" dirty="0"/>
          </a:p>
        </p:txBody>
      </p:sp>
    </p:spTree>
    <p:extLst>
      <p:ext uri="{BB962C8B-B14F-4D97-AF65-F5344CB8AC3E}">
        <p14:creationId xmlns:p14="http://schemas.microsoft.com/office/powerpoint/2010/main" val="2745447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C614A-5E87-4202-9085-36888F3BEF8E}"/>
              </a:ext>
            </a:extLst>
          </p:cNvPr>
          <p:cNvSpPr>
            <a:spLocks noGrp="1"/>
          </p:cNvSpPr>
          <p:nvPr>
            <p:ph type="title"/>
          </p:nvPr>
        </p:nvSpPr>
        <p:spPr>
          <a:xfrm>
            <a:off x="1143000" y="609600"/>
            <a:ext cx="9875520" cy="653143"/>
          </a:xfrm>
        </p:spPr>
        <p:txBody>
          <a:bodyPr>
            <a:normAutofit fontScale="90000"/>
          </a:bodyPr>
          <a:lstStyle/>
          <a:p>
            <a:r>
              <a:rPr lang="en-IN" dirty="0"/>
              <a:t>Other Common </a:t>
            </a:r>
            <a:r>
              <a:rPr lang="en-IN" dirty="0" err="1"/>
              <a:t>PoS</a:t>
            </a:r>
            <a:r>
              <a:rPr lang="en-IN" dirty="0"/>
              <a:t> Tags</a:t>
            </a:r>
          </a:p>
        </p:txBody>
      </p:sp>
      <p:sp>
        <p:nvSpPr>
          <p:cNvPr id="3" name="Content Placeholder 2">
            <a:extLst>
              <a:ext uri="{FF2B5EF4-FFF2-40B4-BE49-F238E27FC236}">
                <a16:creationId xmlns:a16="http://schemas.microsoft.com/office/drawing/2014/main" id="{7A6CFFA5-9688-4709-95DB-3FAB5367D43A}"/>
              </a:ext>
            </a:extLst>
          </p:cNvPr>
          <p:cNvSpPr>
            <a:spLocks noGrp="1"/>
          </p:cNvSpPr>
          <p:nvPr>
            <p:ph idx="1"/>
          </p:nvPr>
        </p:nvSpPr>
        <p:spPr>
          <a:xfrm>
            <a:off x="1143000" y="1436913"/>
            <a:ext cx="9872871" cy="4920343"/>
          </a:xfrm>
        </p:spPr>
        <p:txBody>
          <a:bodyPr>
            <a:normAutofit lnSpcReduction="10000"/>
          </a:bodyPr>
          <a:lstStyle/>
          <a:p>
            <a:r>
              <a:rPr lang="en-US" b="1" dirty="0"/>
              <a:t>Determiners (DET)</a:t>
            </a:r>
          </a:p>
          <a:p>
            <a:pPr>
              <a:buFont typeface="Arial" panose="020B0604020202020204" pitchFamily="34" charset="0"/>
              <a:buChar char="•"/>
            </a:pPr>
            <a:r>
              <a:rPr lang="en-US" b="1" dirty="0"/>
              <a:t>DET</a:t>
            </a:r>
            <a:r>
              <a:rPr lang="en-US" dirty="0"/>
              <a:t>: Determiner</a:t>
            </a:r>
          </a:p>
          <a:p>
            <a:pPr marL="742950" lvl="1" indent="-285750">
              <a:buFont typeface="Arial" panose="020B0604020202020204" pitchFamily="34" charset="0"/>
              <a:buChar char="•"/>
            </a:pPr>
            <a:r>
              <a:rPr lang="en-US" b="1" dirty="0"/>
              <a:t>Definition:</a:t>
            </a:r>
            <a:r>
              <a:rPr lang="en-US" dirty="0"/>
              <a:t> Words that introduce nouns and specify them in terms of definiteness, quantity, etc.</a:t>
            </a:r>
          </a:p>
          <a:p>
            <a:pPr marL="742950" lvl="1" indent="-285750">
              <a:buFont typeface="Arial" panose="020B0604020202020204" pitchFamily="34" charset="0"/>
              <a:buChar char="•"/>
            </a:pPr>
            <a:r>
              <a:rPr lang="en-US" b="1" dirty="0"/>
              <a:t>Examples:</a:t>
            </a:r>
            <a:endParaRPr lang="en-US" dirty="0"/>
          </a:p>
          <a:p>
            <a:pPr marL="1143000" lvl="2" indent="-228600">
              <a:buFont typeface="Arial" panose="020B0604020202020204" pitchFamily="34" charset="0"/>
              <a:buChar char="•"/>
            </a:pPr>
            <a:r>
              <a:rPr lang="en-US" b="1" dirty="0"/>
              <a:t>Articles:</a:t>
            </a:r>
            <a:r>
              <a:rPr lang="en-US" dirty="0"/>
              <a:t> </a:t>
            </a:r>
            <a:r>
              <a:rPr lang="en-US" i="1" dirty="0"/>
              <a:t>the</a:t>
            </a:r>
            <a:r>
              <a:rPr lang="en-US" dirty="0"/>
              <a:t>, </a:t>
            </a:r>
            <a:r>
              <a:rPr lang="en-US" i="1" dirty="0"/>
              <a:t>a</a:t>
            </a:r>
            <a:endParaRPr lang="en-US" dirty="0"/>
          </a:p>
          <a:p>
            <a:pPr marL="1143000" lvl="2" indent="-228600">
              <a:buFont typeface="Arial" panose="020B0604020202020204" pitchFamily="34" charset="0"/>
              <a:buChar char="•"/>
            </a:pPr>
            <a:r>
              <a:rPr lang="en-US" b="1" dirty="0"/>
              <a:t>Demonstratives:</a:t>
            </a:r>
            <a:r>
              <a:rPr lang="en-US" dirty="0"/>
              <a:t> </a:t>
            </a:r>
            <a:r>
              <a:rPr lang="en-US" i="1" dirty="0"/>
              <a:t>this</a:t>
            </a:r>
            <a:r>
              <a:rPr lang="en-US" dirty="0"/>
              <a:t>, </a:t>
            </a:r>
            <a:r>
              <a:rPr lang="en-US" i="1" dirty="0"/>
              <a:t>those</a:t>
            </a:r>
            <a:endParaRPr lang="en-US" dirty="0"/>
          </a:p>
          <a:p>
            <a:pPr marL="1143000" lvl="2" indent="-228600">
              <a:buFont typeface="Arial" panose="020B0604020202020204" pitchFamily="34" charset="0"/>
              <a:buChar char="•"/>
            </a:pPr>
            <a:r>
              <a:rPr lang="en-US" b="1" dirty="0"/>
              <a:t>Quantifiers:</a:t>
            </a:r>
            <a:r>
              <a:rPr lang="en-US" dirty="0"/>
              <a:t> </a:t>
            </a:r>
            <a:r>
              <a:rPr lang="en-US" i="1" dirty="0"/>
              <a:t>some</a:t>
            </a:r>
            <a:r>
              <a:rPr lang="en-US" dirty="0"/>
              <a:t>, </a:t>
            </a:r>
            <a:r>
              <a:rPr lang="en-US" i="1" dirty="0"/>
              <a:t>many</a:t>
            </a:r>
            <a:endParaRPr lang="en-US" dirty="0"/>
          </a:p>
          <a:p>
            <a:r>
              <a:rPr lang="en-US" b="1" dirty="0"/>
              <a:t>Prepositions (IN)</a:t>
            </a:r>
          </a:p>
          <a:p>
            <a:pPr>
              <a:buFont typeface="Arial" panose="020B0604020202020204" pitchFamily="34" charset="0"/>
              <a:buChar char="•"/>
            </a:pPr>
            <a:r>
              <a:rPr lang="en-US" b="1" dirty="0"/>
              <a:t>IN</a:t>
            </a:r>
            <a:r>
              <a:rPr lang="en-US" dirty="0"/>
              <a:t>: Preposition</a:t>
            </a:r>
          </a:p>
          <a:p>
            <a:pPr marL="742950" lvl="1" indent="-285750">
              <a:buFont typeface="Arial" panose="020B0604020202020204" pitchFamily="34" charset="0"/>
              <a:buChar char="•"/>
            </a:pPr>
            <a:r>
              <a:rPr lang="en-US" b="1" dirty="0"/>
              <a:t>Definition:</a:t>
            </a:r>
            <a:r>
              <a:rPr lang="en-US" dirty="0"/>
              <a:t> Words that link nouns, pronouns, or phrases to other words in a sentence.</a:t>
            </a:r>
          </a:p>
          <a:p>
            <a:pPr marL="742950" lvl="1" indent="-285750">
              <a:buFont typeface="Arial" panose="020B0604020202020204" pitchFamily="34" charset="0"/>
              <a:buChar char="•"/>
            </a:pPr>
            <a:r>
              <a:rPr lang="en-US" b="1" dirty="0"/>
              <a:t>Examples:</a:t>
            </a:r>
            <a:endParaRPr lang="en-US" dirty="0"/>
          </a:p>
          <a:p>
            <a:pPr marL="1143000" lvl="2" indent="-228600">
              <a:buFont typeface="Arial" panose="020B0604020202020204" pitchFamily="34" charset="0"/>
              <a:buChar char="•"/>
            </a:pPr>
            <a:r>
              <a:rPr lang="en-US" i="1" dirty="0"/>
              <a:t>in</a:t>
            </a:r>
            <a:r>
              <a:rPr lang="en-US" dirty="0"/>
              <a:t>, </a:t>
            </a:r>
            <a:r>
              <a:rPr lang="en-US" i="1" dirty="0"/>
              <a:t>on</a:t>
            </a:r>
            <a:r>
              <a:rPr lang="en-US" dirty="0"/>
              <a:t>, </a:t>
            </a:r>
            <a:r>
              <a:rPr lang="en-US" i="1" dirty="0"/>
              <a:t>at</a:t>
            </a:r>
            <a:endParaRPr lang="en-US" dirty="0"/>
          </a:p>
          <a:p>
            <a:pPr marL="1143000" lvl="2" indent="-228600">
              <a:buFont typeface="Arial" panose="020B0604020202020204" pitchFamily="34" charset="0"/>
              <a:buChar char="•"/>
            </a:pPr>
            <a:r>
              <a:rPr lang="en-US" i="1" dirty="0"/>
              <a:t>by</a:t>
            </a:r>
            <a:r>
              <a:rPr lang="en-US" dirty="0"/>
              <a:t>, </a:t>
            </a:r>
            <a:r>
              <a:rPr lang="en-US" i="1" dirty="0"/>
              <a:t>with</a:t>
            </a:r>
            <a:r>
              <a:rPr lang="en-US" dirty="0"/>
              <a:t>, </a:t>
            </a:r>
            <a:r>
              <a:rPr lang="en-US" i="1" dirty="0"/>
              <a:t>about</a:t>
            </a:r>
            <a:endParaRPr lang="en-US" dirty="0"/>
          </a:p>
        </p:txBody>
      </p:sp>
    </p:spTree>
    <p:extLst>
      <p:ext uri="{BB962C8B-B14F-4D97-AF65-F5344CB8AC3E}">
        <p14:creationId xmlns:p14="http://schemas.microsoft.com/office/powerpoint/2010/main" val="34145737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6FFE-6D7C-479E-9DA0-EE5DC836224F}"/>
              </a:ext>
            </a:extLst>
          </p:cNvPr>
          <p:cNvSpPr>
            <a:spLocks noGrp="1"/>
          </p:cNvSpPr>
          <p:nvPr>
            <p:ph type="title"/>
          </p:nvPr>
        </p:nvSpPr>
        <p:spPr>
          <a:xfrm>
            <a:off x="1143000" y="609600"/>
            <a:ext cx="9875520" cy="687977"/>
          </a:xfrm>
        </p:spPr>
        <p:txBody>
          <a:bodyPr>
            <a:normAutofit fontScale="90000"/>
          </a:bodyPr>
          <a:lstStyle/>
          <a:p>
            <a:r>
              <a:rPr lang="en-IN" dirty="0"/>
              <a:t>Additional Common POS Tags</a:t>
            </a:r>
          </a:p>
        </p:txBody>
      </p:sp>
      <p:sp>
        <p:nvSpPr>
          <p:cNvPr id="3" name="Content Placeholder 2">
            <a:extLst>
              <a:ext uri="{FF2B5EF4-FFF2-40B4-BE49-F238E27FC236}">
                <a16:creationId xmlns:a16="http://schemas.microsoft.com/office/drawing/2014/main" id="{C20306B7-7179-412D-B335-F097A2727938}"/>
              </a:ext>
            </a:extLst>
          </p:cNvPr>
          <p:cNvSpPr>
            <a:spLocks noGrp="1"/>
          </p:cNvSpPr>
          <p:nvPr>
            <p:ph idx="1"/>
          </p:nvPr>
        </p:nvSpPr>
        <p:spPr>
          <a:xfrm>
            <a:off x="1143000" y="1454331"/>
            <a:ext cx="9872871" cy="4894218"/>
          </a:xfrm>
        </p:spPr>
        <p:txBody>
          <a:bodyPr>
            <a:normAutofit/>
          </a:bodyPr>
          <a:lstStyle/>
          <a:p>
            <a:r>
              <a:rPr lang="en-IN" dirty="0"/>
              <a:t>PRP: Personal Pronoun (e.g., he, they)</a:t>
            </a:r>
          </a:p>
          <a:p>
            <a:r>
              <a:rPr lang="en-IN" dirty="0"/>
              <a:t>PRP$: Possessive Pronoun (e.g., his, their)</a:t>
            </a:r>
          </a:p>
          <a:p>
            <a:r>
              <a:rPr lang="en-IN" dirty="0"/>
              <a:t>CC: Coordinating Conjunction (e.g., and, but)</a:t>
            </a:r>
          </a:p>
          <a:p>
            <a:r>
              <a:rPr lang="en-IN" dirty="0"/>
              <a:t>RB: Adverb (e.g., quickly, very)</a:t>
            </a:r>
          </a:p>
          <a:p>
            <a:r>
              <a:rPr lang="en-IN" dirty="0"/>
              <a:t>RBR: Adverb, Comparative (e.g., faster)</a:t>
            </a:r>
          </a:p>
          <a:p>
            <a:r>
              <a:rPr lang="en-IN" dirty="0"/>
              <a:t>RBS: Adverb, Superlative (e.g., fastest)</a:t>
            </a:r>
          </a:p>
          <a:p>
            <a:r>
              <a:rPr lang="en-IN" dirty="0"/>
              <a:t>JJ: Adjective (e.g., big, blue)</a:t>
            </a:r>
          </a:p>
          <a:p>
            <a:r>
              <a:rPr lang="en-IN" dirty="0"/>
              <a:t>JJR: Adjective, Comparative (e.g., bigger)</a:t>
            </a:r>
          </a:p>
          <a:p>
            <a:r>
              <a:rPr lang="en-IN" dirty="0"/>
              <a:t>JJS: Adjective, Superlative (e.g., biggest)</a:t>
            </a:r>
          </a:p>
          <a:p>
            <a:r>
              <a:rPr lang="en-IN" dirty="0"/>
              <a:t>VBZ: Verb, 3rd Person Singular Present (e.g., runs, eats)</a:t>
            </a:r>
          </a:p>
        </p:txBody>
      </p:sp>
    </p:spTree>
    <p:extLst>
      <p:ext uri="{BB962C8B-B14F-4D97-AF65-F5344CB8AC3E}">
        <p14:creationId xmlns:p14="http://schemas.microsoft.com/office/powerpoint/2010/main" val="1528675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8E08-9120-417B-BB52-9DA2FA33B669}"/>
              </a:ext>
            </a:extLst>
          </p:cNvPr>
          <p:cNvSpPr>
            <a:spLocks noGrp="1"/>
          </p:cNvSpPr>
          <p:nvPr>
            <p:ph type="title"/>
          </p:nvPr>
        </p:nvSpPr>
        <p:spPr>
          <a:xfrm>
            <a:off x="1143000" y="609600"/>
            <a:ext cx="9875520" cy="687977"/>
          </a:xfrm>
        </p:spPr>
        <p:txBody>
          <a:bodyPr>
            <a:normAutofit fontScale="90000"/>
          </a:bodyPr>
          <a:lstStyle/>
          <a:p>
            <a:r>
              <a:rPr lang="en-IN" dirty="0"/>
              <a:t>Chunked Sentences</a:t>
            </a:r>
          </a:p>
        </p:txBody>
      </p:sp>
      <p:sp>
        <p:nvSpPr>
          <p:cNvPr id="3" name="Content Placeholder 2">
            <a:extLst>
              <a:ext uri="{FF2B5EF4-FFF2-40B4-BE49-F238E27FC236}">
                <a16:creationId xmlns:a16="http://schemas.microsoft.com/office/drawing/2014/main" id="{E38E09B1-55E6-4084-B2A3-B74540F99868}"/>
              </a:ext>
            </a:extLst>
          </p:cNvPr>
          <p:cNvSpPr>
            <a:spLocks noGrp="1"/>
          </p:cNvSpPr>
          <p:nvPr>
            <p:ph idx="1"/>
          </p:nvPr>
        </p:nvSpPr>
        <p:spPr>
          <a:xfrm>
            <a:off x="1143000" y="1471749"/>
            <a:ext cx="10378440" cy="4624251"/>
          </a:xfrm>
        </p:spPr>
        <p:txBody>
          <a:bodyPr/>
          <a:lstStyle/>
          <a:p>
            <a:r>
              <a:rPr lang="en-US" b="1" dirty="0"/>
              <a:t>Chunking</a:t>
            </a:r>
            <a:r>
              <a:rPr lang="en-US" dirty="0"/>
              <a:t> is a process in NLP where a sentence is divided into chunks or phrases, typically based on their grammatical functions</a:t>
            </a:r>
          </a:p>
          <a:p>
            <a:r>
              <a:rPr lang="en-US" dirty="0"/>
              <a:t>Chunking builds on </a:t>
            </a:r>
            <a:r>
              <a:rPr lang="en-US" dirty="0" err="1"/>
              <a:t>PoS</a:t>
            </a:r>
            <a:r>
              <a:rPr lang="en-US" dirty="0"/>
              <a:t> tags to group related words into phrases (e.g., noun phrases, verb phrases).</a:t>
            </a:r>
          </a:p>
          <a:p>
            <a:r>
              <a:rPr lang="en-US" dirty="0" err="1"/>
              <a:t>PoS</a:t>
            </a:r>
            <a:r>
              <a:rPr lang="en-US" dirty="0"/>
              <a:t> Tagging provides the basic grammatical information needed to identify chunks. For example, identifying a sequence of words with tags like DT (determiner) and NN (noun) as a noun phrase.</a:t>
            </a:r>
          </a:p>
          <a:p>
            <a:r>
              <a:rPr lang="en-US" dirty="0"/>
              <a:t>Chunking uses these </a:t>
            </a:r>
            <a:r>
              <a:rPr lang="en-US" dirty="0" err="1"/>
              <a:t>PoS</a:t>
            </a:r>
            <a:r>
              <a:rPr lang="en-US" dirty="0"/>
              <a:t> tags to assemble these words into larger units, such as noun phrases or verb phrases, based on predefined rules or patterns. </a:t>
            </a:r>
          </a:p>
          <a:p>
            <a:endParaRPr lang="en-US" dirty="0"/>
          </a:p>
          <a:p>
            <a:endParaRPr lang="en-IN" dirty="0"/>
          </a:p>
        </p:txBody>
      </p:sp>
    </p:spTree>
    <p:extLst>
      <p:ext uri="{BB962C8B-B14F-4D97-AF65-F5344CB8AC3E}">
        <p14:creationId xmlns:p14="http://schemas.microsoft.com/office/powerpoint/2010/main" val="35532274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BC60F-6C83-4A49-9671-D9D1B3A2CEBD}"/>
              </a:ext>
            </a:extLst>
          </p:cNvPr>
          <p:cNvSpPr>
            <a:spLocks noGrp="1"/>
          </p:cNvSpPr>
          <p:nvPr>
            <p:ph type="title"/>
          </p:nvPr>
        </p:nvSpPr>
        <p:spPr>
          <a:xfrm>
            <a:off x="1143000" y="609600"/>
            <a:ext cx="9875520" cy="653143"/>
          </a:xfrm>
        </p:spPr>
        <p:txBody>
          <a:bodyPr>
            <a:normAutofit fontScale="90000"/>
          </a:bodyPr>
          <a:lstStyle/>
          <a:p>
            <a:r>
              <a:rPr lang="en-US" b="1" dirty="0"/>
              <a:t>Types of Chunks</a:t>
            </a:r>
            <a:endParaRPr lang="en-IN" dirty="0"/>
          </a:p>
        </p:txBody>
      </p:sp>
      <p:sp>
        <p:nvSpPr>
          <p:cNvPr id="3" name="Content Placeholder 2">
            <a:extLst>
              <a:ext uri="{FF2B5EF4-FFF2-40B4-BE49-F238E27FC236}">
                <a16:creationId xmlns:a16="http://schemas.microsoft.com/office/drawing/2014/main" id="{008044F6-0F4B-4F2A-8924-B978DA592B29}"/>
              </a:ext>
            </a:extLst>
          </p:cNvPr>
          <p:cNvSpPr>
            <a:spLocks noGrp="1"/>
          </p:cNvSpPr>
          <p:nvPr>
            <p:ph idx="1"/>
          </p:nvPr>
        </p:nvSpPr>
        <p:spPr>
          <a:xfrm>
            <a:off x="1143000" y="1471749"/>
            <a:ext cx="9872871" cy="4624251"/>
          </a:xfrm>
        </p:spPr>
        <p:txBody>
          <a:bodyPr/>
          <a:lstStyle/>
          <a:p>
            <a:r>
              <a:rPr lang="en-US" b="1" dirty="0"/>
              <a:t>Noun Phrases (NP):</a:t>
            </a:r>
            <a:r>
              <a:rPr lang="en-US" dirty="0"/>
              <a:t> Groups of words that function as a noun. </a:t>
            </a:r>
          </a:p>
          <a:p>
            <a:pPr lvl="1"/>
            <a:r>
              <a:rPr lang="en-US" dirty="0"/>
              <a:t>Example: </a:t>
            </a:r>
            <a:r>
              <a:rPr lang="en-US" i="1" dirty="0"/>
              <a:t>The quick brown fox</a:t>
            </a:r>
            <a:endParaRPr lang="en-US" dirty="0"/>
          </a:p>
          <a:p>
            <a:r>
              <a:rPr lang="en-US" b="1" dirty="0"/>
              <a:t>Verb Phrases (VP):</a:t>
            </a:r>
            <a:r>
              <a:rPr lang="en-US" dirty="0"/>
              <a:t> Groups of words that function as a verb. </a:t>
            </a:r>
          </a:p>
          <a:p>
            <a:pPr lvl="1"/>
            <a:r>
              <a:rPr lang="en-US" dirty="0"/>
              <a:t>Example: </a:t>
            </a:r>
            <a:r>
              <a:rPr lang="en-US" i="1" dirty="0"/>
              <a:t>jumps over the lazy dog</a:t>
            </a:r>
            <a:endParaRPr lang="en-US" dirty="0"/>
          </a:p>
          <a:p>
            <a:r>
              <a:rPr lang="en-US" b="1" dirty="0"/>
              <a:t>Prepositional Phrases (PP):</a:t>
            </a:r>
            <a:r>
              <a:rPr lang="en-US" dirty="0"/>
              <a:t> Groups of words that start with a preposition.</a:t>
            </a:r>
          </a:p>
          <a:p>
            <a:pPr lvl="1"/>
            <a:r>
              <a:rPr lang="en-US" dirty="0"/>
              <a:t>Example: </a:t>
            </a:r>
            <a:r>
              <a:rPr lang="en-US" i="1" dirty="0"/>
              <a:t>over the lazy dog</a:t>
            </a:r>
            <a:endParaRPr lang="en-US" dirty="0"/>
          </a:p>
          <a:p>
            <a:endParaRPr lang="en-IN" dirty="0"/>
          </a:p>
        </p:txBody>
      </p:sp>
    </p:spTree>
    <p:extLst>
      <p:ext uri="{BB962C8B-B14F-4D97-AF65-F5344CB8AC3E}">
        <p14:creationId xmlns:p14="http://schemas.microsoft.com/office/powerpoint/2010/main" val="3151342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E3F3-E77B-40EC-BBAB-51ECE0731706}"/>
              </a:ext>
            </a:extLst>
          </p:cNvPr>
          <p:cNvSpPr>
            <a:spLocks noGrp="1"/>
          </p:cNvSpPr>
          <p:nvPr>
            <p:ph type="title"/>
          </p:nvPr>
        </p:nvSpPr>
        <p:spPr>
          <a:xfrm>
            <a:off x="1143000" y="609600"/>
            <a:ext cx="9875520" cy="809897"/>
          </a:xfrm>
        </p:spPr>
        <p:txBody>
          <a:bodyPr/>
          <a:lstStyle/>
          <a:p>
            <a:r>
              <a:rPr lang="en-IN" dirty="0"/>
              <a:t>NLTK Program for </a:t>
            </a:r>
            <a:r>
              <a:rPr lang="en-IN" dirty="0" err="1"/>
              <a:t>PoS</a:t>
            </a:r>
            <a:r>
              <a:rPr lang="en-IN" dirty="0"/>
              <a:t> tagging:</a:t>
            </a:r>
          </a:p>
        </p:txBody>
      </p:sp>
      <p:sp>
        <p:nvSpPr>
          <p:cNvPr id="3" name="Content Placeholder 2">
            <a:extLst>
              <a:ext uri="{FF2B5EF4-FFF2-40B4-BE49-F238E27FC236}">
                <a16:creationId xmlns:a16="http://schemas.microsoft.com/office/drawing/2014/main" id="{DC74DE88-1758-4705-B6C4-4D27AD8DC4A9}"/>
              </a:ext>
            </a:extLst>
          </p:cNvPr>
          <p:cNvSpPr>
            <a:spLocks noGrp="1"/>
          </p:cNvSpPr>
          <p:nvPr>
            <p:ph idx="1"/>
          </p:nvPr>
        </p:nvSpPr>
        <p:spPr>
          <a:xfrm>
            <a:off x="1143000" y="1489166"/>
            <a:ext cx="6058989" cy="2769326"/>
          </a:xfrm>
        </p:spPr>
        <p:txBody>
          <a:bodyPr>
            <a:noAutofit/>
          </a:bodyPr>
          <a:lstStyle/>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import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nltk</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nltk.download</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punkt</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nltk.download</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averaged_perceptron_tagger</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from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nltk.tokenize</a:t>
            </a:r>
            <a:r>
              <a:rPr lang="en-IN" sz="1800" kern="100" dirty="0">
                <a:effectLst/>
                <a:latin typeface="Calibri" panose="020F0502020204030204" pitchFamily="34" charset="0"/>
                <a:ea typeface="Calibri" panose="020F0502020204030204" pitchFamily="34" charset="0"/>
                <a:cs typeface="Mangal" panose="02040503050203030202" pitchFamily="18" charset="0"/>
              </a:rPr>
              <a:t> import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word_tokenize</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from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nltk.tag</a:t>
            </a:r>
            <a:r>
              <a:rPr lang="en-IN" sz="1800" kern="100" dirty="0">
                <a:effectLst/>
                <a:latin typeface="Calibri" panose="020F0502020204030204" pitchFamily="34" charset="0"/>
                <a:ea typeface="Calibri" panose="020F0502020204030204" pitchFamily="34" charset="0"/>
                <a:cs typeface="Mangal" panose="02040503050203030202" pitchFamily="18" charset="0"/>
              </a:rPr>
              <a:t> import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pos_tag</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sentence = "The quick brown fox jumps over the lazy dog"</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words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word_tokenize</a:t>
            </a:r>
            <a:r>
              <a:rPr lang="en-IN" sz="1800" kern="100" dirty="0">
                <a:effectLst/>
                <a:latin typeface="Calibri" panose="020F0502020204030204" pitchFamily="34" charset="0"/>
                <a:ea typeface="Calibri" panose="020F0502020204030204" pitchFamily="34" charset="0"/>
                <a:cs typeface="Mangal" panose="02040503050203030202" pitchFamily="18" charset="0"/>
              </a:rPr>
              <a:t>(sentence)</a:t>
            </a:r>
          </a:p>
        </p:txBody>
      </p:sp>
      <p:pic>
        <p:nvPicPr>
          <p:cNvPr id="6" name="Picture 5">
            <a:extLst>
              <a:ext uri="{FF2B5EF4-FFF2-40B4-BE49-F238E27FC236}">
                <a16:creationId xmlns:a16="http://schemas.microsoft.com/office/drawing/2014/main" id="{628365DC-9C28-4F9B-875E-16E09F2C42AE}"/>
              </a:ext>
            </a:extLst>
          </p:cNvPr>
          <p:cNvPicPr>
            <a:picLocks noChangeAspect="1"/>
          </p:cNvPicPr>
          <p:nvPr/>
        </p:nvPicPr>
        <p:blipFill>
          <a:blip r:embed="rId2"/>
          <a:stretch>
            <a:fillRect/>
          </a:stretch>
        </p:blipFill>
        <p:spPr>
          <a:xfrm>
            <a:off x="1237529" y="5129040"/>
            <a:ext cx="10326541" cy="1028844"/>
          </a:xfrm>
          <a:prstGeom prst="rect">
            <a:avLst/>
          </a:prstGeom>
        </p:spPr>
      </p:pic>
      <p:sp>
        <p:nvSpPr>
          <p:cNvPr id="7" name="Content Placeholder 2">
            <a:extLst>
              <a:ext uri="{FF2B5EF4-FFF2-40B4-BE49-F238E27FC236}">
                <a16:creationId xmlns:a16="http://schemas.microsoft.com/office/drawing/2014/main" id="{3CD4F4EF-9539-4E27-A04E-7EE33F72B4A6}"/>
              </a:ext>
            </a:extLst>
          </p:cNvPr>
          <p:cNvSpPr txBox="1">
            <a:spLocks/>
          </p:cNvSpPr>
          <p:nvPr/>
        </p:nvSpPr>
        <p:spPr>
          <a:xfrm>
            <a:off x="7201989" y="2290045"/>
            <a:ext cx="3568336" cy="2277910"/>
          </a:xfrm>
          <a:prstGeom prst="rect">
            <a:avLst/>
          </a:prstGeom>
        </p:spPr>
        <p:txBody>
          <a:bodyPr vert="horz" lIns="91440" tIns="45720" rIns="91440" bIns="4572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lnSpc>
                <a:spcPct val="107000"/>
              </a:lnSpc>
              <a:spcBef>
                <a:spcPts val="0"/>
              </a:spcBef>
              <a:spcAft>
                <a:spcPts val="800"/>
              </a:spcAft>
              <a:buFont typeface="Corbel" pitchFamily="34" charset="0"/>
              <a:buNone/>
            </a:pPr>
            <a:r>
              <a:rPr lang="en-IN" sz="1800" kern="100" dirty="0">
                <a:latin typeface="Calibri" panose="020F0502020204030204" pitchFamily="34" charset="0"/>
                <a:ea typeface="Calibri" panose="020F0502020204030204" pitchFamily="34" charset="0"/>
                <a:cs typeface="Mangal" panose="02040503050203030202" pitchFamily="18" charset="0"/>
              </a:rPr>
              <a:t>print("Words:")</a:t>
            </a:r>
          </a:p>
          <a:p>
            <a:pPr marL="0" indent="0">
              <a:lnSpc>
                <a:spcPct val="107000"/>
              </a:lnSpc>
              <a:spcBef>
                <a:spcPts val="0"/>
              </a:spcBef>
              <a:spcAft>
                <a:spcPts val="800"/>
              </a:spcAft>
              <a:buFont typeface="Corbel" pitchFamily="34" charset="0"/>
              <a:buNone/>
            </a:pPr>
            <a:r>
              <a:rPr lang="en-IN" sz="1800" kern="100" dirty="0">
                <a:latin typeface="Calibri" panose="020F0502020204030204" pitchFamily="34" charset="0"/>
                <a:ea typeface="Calibri" panose="020F0502020204030204" pitchFamily="34" charset="0"/>
                <a:cs typeface="Mangal" panose="02040503050203030202" pitchFamily="18" charset="0"/>
              </a:rPr>
              <a:t>print(words)</a:t>
            </a:r>
          </a:p>
          <a:p>
            <a:pPr marL="0" indent="0">
              <a:lnSpc>
                <a:spcPct val="107000"/>
              </a:lnSpc>
              <a:spcBef>
                <a:spcPts val="0"/>
              </a:spcBef>
              <a:spcAft>
                <a:spcPts val="800"/>
              </a:spcAft>
              <a:buFont typeface="Corbel" pitchFamily="34" charset="0"/>
              <a:buNone/>
            </a:pPr>
            <a:r>
              <a:rPr lang="en-IN" sz="1800" kern="100" dirty="0" err="1">
                <a:latin typeface="Calibri" panose="020F0502020204030204" pitchFamily="34" charset="0"/>
                <a:ea typeface="Calibri" panose="020F0502020204030204" pitchFamily="34" charset="0"/>
                <a:cs typeface="Mangal" panose="02040503050203030202" pitchFamily="18" charset="0"/>
              </a:rPr>
              <a:t>pos_tags</a:t>
            </a:r>
            <a:r>
              <a:rPr lang="en-IN" sz="1800" kern="100" dirty="0">
                <a:latin typeface="Calibri" panose="020F0502020204030204" pitchFamily="34" charset="0"/>
                <a:ea typeface="Calibri" panose="020F0502020204030204" pitchFamily="34" charset="0"/>
                <a:cs typeface="Mangal" panose="02040503050203030202" pitchFamily="18" charset="0"/>
              </a:rPr>
              <a:t> = </a:t>
            </a:r>
            <a:r>
              <a:rPr lang="en-IN" sz="1800" kern="100" dirty="0" err="1">
                <a:latin typeface="Calibri" panose="020F0502020204030204" pitchFamily="34" charset="0"/>
                <a:ea typeface="Calibri" panose="020F0502020204030204" pitchFamily="34" charset="0"/>
                <a:cs typeface="Mangal" panose="02040503050203030202" pitchFamily="18" charset="0"/>
              </a:rPr>
              <a:t>pos_tag</a:t>
            </a:r>
            <a:r>
              <a:rPr lang="en-IN" sz="1800" kern="100" dirty="0">
                <a:latin typeface="Calibri" panose="020F0502020204030204" pitchFamily="34" charset="0"/>
                <a:ea typeface="Calibri" panose="020F0502020204030204" pitchFamily="34" charset="0"/>
                <a:cs typeface="Mangal" panose="02040503050203030202" pitchFamily="18" charset="0"/>
              </a:rPr>
              <a:t>(words)</a:t>
            </a:r>
          </a:p>
          <a:p>
            <a:pPr marL="0" indent="0">
              <a:lnSpc>
                <a:spcPct val="107000"/>
              </a:lnSpc>
              <a:spcBef>
                <a:spcPts val="0"/>
              </a:spcBef>
              <a:spcAft>
                <a:spcPts val="800"/>
              </a:spcAft>
              <a:buFont typeface="Corbel" pitchFamily="34" charset="0"/>
              <a:buNone/>
            </a:pPr>
            <a:r>
              <a:rPr lang="en-IN" sz="1800" kern="100" dirty="0">
                <a:latin typeface="Calibri" panose="020F0502020204030204" pitchFamily="34" charset="0"/>
                <a:ea typeface="Calibri" panose="020F0502020204030204" pitchFamily="34" charset="0"/>
                <a:cs typeface="Mangal" panose="02040503050203030202" pitchFamily="18" charset="0"/>
              </a:rPr>
              <a:t>print("</a:t>
            </a:r>
            <a:r>
              <a:rPr lang="en-IN" sz="1800" kern="100" dirty="0" err="1">
                <a:latin typeface="Calibri" panose="020F0502020204030204" pitchFamily="34" charset="0"/>
                <a:ea typeface="Calibri" panose="020F0502020204030204" pitchFamily="34" charset="0"/>
                <a:cs typeface="Mangal" panose="02040503050203030202" pitchFamily="18" charset="0"/>
              </a:rPr>
              <a:t>PoS</a:t>
            </a:r>
            <a:r>
              <a:rPr lang="en-IN" sz="1800" kern="100" dirty="0">
                <a:latin typeface="Calibri" panose="020F0502020204030204" pitchFamily="34" charset="0"/>
                <a:ea typeface="Calibri" panose="020F0502020204030204" pitchFamily="34" charset="0"/>
                <a:cs typeface="Mangal" panose="02040503050203030202" pitchFamily="18" charset="0"/>
              </a:rPr>
              <a:t> Tags:")</a:t>
            </a:r>
          </a:p>
          <a:p>
            <a:pPr marL="0" indent="0">
              <a:lnSpc>
                <a:spcPct val="107000"/>
              </a:lnSpc>
              <a:spcBef>
                <a:spcPts val="0"/>
              </a:spcBef>
              <a:spcAft>
                <a:spcPts val="800"/>
              </a:spcAft>
              <a:buFont typeface="Corbel" pitchFamily="34" charset="0"/>
              <a:buNone/>
            </a:pPr>
            <a:r>
              <a:rPr lang="en-IN" sz="1800" kern="100" dirty="0">
                <a:latin typeface="Calibri" panose="020F0502020204030204" pitchFamily="34" charset="0"/>
                <a:ea typeface="Calibri" panose="020F0502020204030204" pitchFamily="34" charset="0"/>
                <a:cs typeface="Mangal" panose="02040503050203030202" pitchFamily="18" charset="0"/>
              </a:rPr>
              <a:t>print(</a:t>
            </a:r>
            <a:r>
              <a:rPr lang="en-IN" sz="1800" kern="100" dirty="0" err="1">
                <a:latin typeface="Calibri" panose="020F0502020204030204" pitchFamily="34" charset="0"/>
                <a:ea typeface="Calibri" panose="020F0502020204030204" pitchFamily="34" charset="0"/>
                <a:cs typeface="Mangal" panose="02040503050203030202" pitchFamily="18" charset="0"/>
              </a:rPr>
              <a:t>pos_tags</a:t>
            </a:r>
            <a:r>
              <a:rPr lang="en-IN" sz="1800" kern="100" dirty="0">
                <a:latin typeface="Calibri" panose="020F0502020204030204" pitchFamily="34" charset="0"/>
                <a:ea typeface="Calibri" panose="020F0502020204030204" pitchFamily="34" charset="0"/>
                <a:cs typeface="Mangal" panose="02040503050203030202" pitchFamily="18" charset="0"/>
              </a:rPr>
              <a:t>)</a:t>
            </a:r>
          </a:p>
        </p:txBody>
      </p:sp>
    </p:spTree>
    <p:extLst>
      <p:ext uri="{BB962C8B-B14F-4D97-AF65-F5344CB8AC3E}">
        <p14:creationId xmlns:p14="http://schemas.microsoft.com/office/powerpoint/2010/main" val="27971129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2ADA574-CC12-4EBA-9747-96536E49F52A}"/>
              </a:ext>
            </a:extLst>
          </p:cNvPr>
          <p:cNvSpPr txBox="1"/>
          <p:nvPr/>
        </p:nvSpPr>
        <p:spPr>
          <a:xfrm>
            <a:off x="1097279" y="793206"/>
            <a:ext cx="10284824" cy="3970318"/>
          </a:xfrm>
          <a:prstGeom prst="rect">
            <a:avLst/>
          </a:prstGeom>
          <a:noFill/>
        </p:spPr>
        <p:txBody>
          <a:bodyPr wrap="square">
            <a:spAutoFit/>
          </a:bodyPr>
          <a:lstStyle/>
          <a:p>
            <a:r>
              <a:rPr lang="en-US" sz="2800" b="1" dirty="0" err="1">
                <a:solidFill>
                  <a:schemeClr val="accent1"/>
                </a:solidFill>
              </a:rPr>
              <a:t>Punkt</a:t>
            </a:r>
            <a:r>
              <a:rPr lang="en-US" sz="2800" dirty="0">
                <a:solidFill>
                  <a:schemeClr val="accent1"/>
                </a:solidFill>
              </a:rPr>
              <a:t> is a sentence tokenizer that uses an unsupervised algorithm to build a model for abbreviation words and collocations. It's part of the </a:t>
            </a:r>
            <a:r>
              <a:rPr lang="en-US" sz="2800" dirty="0" err="1">
                <a:solidFill>
                  <a:schemeClr val="accent1"/>
                </a:solidFill>
              </a:rPr>
              <a:t>nltk.tokenize.punkt</a:t>
            </a:r>
            <a:r>
              <a:rPr lang="en-US" sz="2800" dirty="0">
                <a:solidFill>
                  <a:schemeClr val="accent1"/>
                </a:solidFill>
              </a:rPr>
              <a:t> module, which divides text into a list of sentences. </a:t>
            </a:r>
          </a:p>
          <a:p>
            <a:endParaRPr lang="en-US" sz="2800" dirty="0">
              <a:solidFill>
                <a:schemeClr val="accent1"/>
              </a:solidFill>
            </a:endParaRPr>
          </a:p>
          <a:p>
            <a:r>
              <a:rPr lang="en-US" sz="2800" b="0" i="0" dirty="0">
                <a:solidFill>
                  <a:schemeClr val="accent1"/>
                </a:solidFill>
                <a:effectLst/>
                <a:latin typeface="Google Sans"/>
              </a:rPr>
              <a:t>The </a:t>
            </a:r>
            <a:r>
              <a:rPr lang="en-US" sz="2800" b="1" i="0" dirty="0">
                <a:solidFill>
                  <a:schemeClr val="accent1"/>
                </a:solidFill>
                <a:effectLst/>
                <a:latin typeface="Google Sans"/>
              </a:rPr>
              <a:t>averaged perceptron tagger </a:t>
            </a:r>
            <a:r>
              <a:rPr lang="en-US" sz="2800" b="0" i="0" dirty="0">
                <a:solidFill>
                  <a:schemeClr val="accent1"/>
                </a:solidFill>
                <a:effectLst/>
                <a:latin typeface="Google Sans"/>
              </a:rPr>
              <a:t>in NLTK is a part-of-speech (POS) tagger that uses the averaged perceptron algorithm to classify words in a text according to their grammatical categories. The averaged perceptron tagger has been the default POS tagger in NLTK</a:t>
            </a:r>
            <a:r>
              <a:rPr lang="en-US" sz="2800" b="0" i="0" dirty="0">
                <a:effectLst/>
                <a:latin typeface="Google Sans"/>
              </a:rPr>
              <a:t>.</a:t>
            </a:r>
            <a:endParaRPr lang="en-US" sz="2800" dirty="0"/>
          </a:p>
        </p:txBody>
      </p:sp>
    </p:spTree>
    <p:extLst>
      <p:ext uri="{BB962C8B-B14F-4D97-AF65-F5344CB8AC3E}">
        <p14:creationId xmlns:p14="http://schemas.microsoft.com/office/powerpoint/2010/main" val="2935643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9139A-7BED-4488-9060-DD1263737CC8}"/>
              </a:ext>
            </a:extLst>
          </p:cNvPr>
          <p:cNvSpPr>
            <a:spLocks noGrp="1"/>
          </p:cNvSpPr>
          <p:nvPr>
            <p:ph type="title"/>
          </p:nvPr>
        </p:nvSpPr>
        <p:spPr>
          <a:xfrm>
            <a:off x="1143000" y="609600"/>
            <a:ext cx="9875520" cy="714103"/>
          </a:xfrm>
        </p:spPr>
        <p:txBody>
          <a:bodyPr/>
          <a:lstStyle/>
          <a:p>
            <a:r>
              <a:rPr lang="en-IN" dirty="0" err="1"/>
              <a:t>spaCy</a:t>
            </a:r>
            <a:r>
              <a:rPr lang="en-IN" dirty="0"/>
              <a:t> Program for </a:t>
            </a:r>
            <a:r>
              <a:rPr lang="en-IN" dirty="0" err="1"/>
              <a:t>PoS</a:t>
            </a:r>
            <a:r>
              <a:rPr lang="en-IN" dirty="0"/>
              <a:t> tagging:</a:t>
            </a:r>
          </a:p>
        </p:txBody>
      </p:sp>
      <p:sp>
        <p:nvSpPr>
          <p:cNvPr id="3" name="Content Placeholder 2">
            <a:extLst>
              <a:ext uri="{FF2B5EF4-FFF2-40B4-BE49-F238E27FC236}">
                <a16:creationId xmlns:a16="http://schemas.microsoft.com/office/drawing/2014/main" id="{3104F6A2-D0AC-4BF7-878A-299C473FB48A}"/>
              </a:ext>
            </a:extLst>
          </p:cNvPr>
          <p:cNvSpPr>
            <a:spLocks noGrp="1"/>
          </p:cNvSpPr>
          <p:nvPr>
            <p:ph idx="1"/>
          </p:nvPr>
        </p:nvSpPr>
        <p:spPr>
          <a:xfrm>
            <a:off x="6220098" y="1393371"/>
            <a:ext cx="5893525" cy="4702629"/>
          </a:xfrm>
        </p:spPr>
        <p:txBody>
          <a:bodyPr>
            <a:normAutofit/>
          </a:bodyPr>
          <a:lstStyle/>
          <a:p>
            <a:pPr marL="45720" indent="0">
              <a:buNone/>
            </a:pPr>
            <a:r>
              <a:rPr lang="en-IN" sz="2000" dirty="0"/>
              <a:t># Extract words and their </a:t>
            </a:r>
            <a:r>
              <a:rPr lang="en-IN" sz="2000" dirty="0" err="1"/>
              <a:t>PoS</a:t>
            </a:r>
            <a:r>
              <a:rPr lang="en-IN" sz="2000" dirty="0"/>
              <a:t> tags</a:t>
            </a:r>
          </a:p>
          <a:p>
            <a:pPr marL="45720" indent="0">
              <a:buNone/>
            </a:pPr>
            <a:r>
              <a:rPr lang="en-IN" sz="2000" dirty="0"/>
              <a:t>words = [</a:t>
            </a:r>
            <a:r>
              <a:rPr lang="en-IN" sz="2000" dirty="0" err="1"/>
              <a:t>token.text</a:t>
            </a:r>
            <a:r>
              <a:rPr lang="en-IN" sz="2000" dirty="0"/>
              <a:t> for token in doc]</a:t>
            </a:r>
          </a:p>
          <a:p>
            <a:pPr marL="45720" indent="0">
              <a:buNone/>
            </a:pPr>
            <a:r>
              <a:rPr lang="en-IN" sz="2000" dirty="0" err="1"/>
              <a:t>pos_tags</a:t>
            </a:r>
            <a:r>
              <a:rPr lang="en-IN" sz="2000" dirty="0"/>
              <a:t> = [(</a:t>
            </a:r>
            <a:r>
              <a:rPr lang="en-IN" sz="2000" dirty="0" err="1"/>
              <a:t>token.text</a:t>
            </a:r>
            <a:r>
              <a:rPr lang="en-IN" sz="2000" dirty="0"/>
              <a:t>, </a:t>
            </a:r>
            <a:r>
              <a:rPr lang="en-IN" sz="2000" dirty="0" err="1"/>
              <a:t>token.pos</a:t>
            </a:r>
            <a:r>
              <a:rPr lang="en-IN" sz="2000" dirty="0"/>
              <a:t>_) for token in doc]</a:t>
            </a:r>
          </a:p>
          <a:p>
            <a:pPr marL="45720" indent="0">
              <a:buNone/>
            </a:pPr>
            <a:r>
              <a:rPr lang="en-IN" sz="2000" dirty="0"/>
              <a:t>print("Words:")</a:t>
            </a:r>
          </a:p>
          <a:p>
            <a:pPr marL="45720" indent="0">
              <a:buNone/>
            </a:pPr>
            <a:r>
              <a:rPr lang="en-IN" sz="2000" dirty="0"/>
              <a:t>print(words)</a:t>
            </a:r>
          </a:p>
          <a:p>
            <a:pPr marL="45720" indent="0">
              <a:buNone/>
            </a:pPr>
            <a:r>
              <a:rPr lang="en-IN" sz="2000" dirty="0"/>
              <a:t>print("</a:t>
            </a:r>
            <a:r>
              <a:rPr lang="en-IN" sz="2000" dirty="0" err="1"/>
              <a:t>PoS</a:t>
            </a:r>
            <a:r>
              <a:rPr lang="en-IN" sz="2000" dirty="0"/>
              <a:t> Tags:")</a:t>
            </a:r>
          </a:p>
          <a:p>
            <a:pPr marL="45720" indent="0">
              <a:buNone/>
            </a:pPr>
            <a:r>
              <a:rPr lang="en-IN" sz="2000" dirty="0"/>
              <a:t>print(</a:t>
            </a:r>
            <a:r>
              <a:rPr lang="en-IN" sz="2000" dirty="0" err="1"/>
              <a:t>pos_tags</a:t>
            </a:r>
            <a:r>
              <a:rPr lang="en-IN" sz="2000" dirty="0"/>
              <a:t>)</a:t>
            </a:r>
          </a:p>
        </p:txBody>
      </p:sp>
      <p:sp>
        <p:nvSpPr>
          <p:cNvPr id="4" name="Content Placeholder 2">
            <a:extLst>
              <a:ext uri="{FF2B5EF4-FFF2-40B4-BE49-F238E27FC236}">
                <a16:creationId xmlns:a16="http://schemas.microsoft.com/office/drawing/2014/main" id="{8E693F75-C33F-4423-978E-58FFC7EAB074}"/>
              </a:ext>
            </a:extLst>
          </p:cNvPr>
          <p:cNvSpPr txBox="1">
            <a:spLocks/>
          </p:cNvSpPr>
          <p:nvPr/>
        </p:nvSpPr>
        <p:spPr>
          <a:xfrm>
            <a:off x="385354" y="1393371"/>
            <a:ext cx="6376851" cy="4702629"/>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Corbel" pitchFamily="34" charset="0"/>
              <a:buNone/>
            </a:pPr>
            <a:r>
              <a:rPr lang="en-IN" sz="1800" dirty="0"/>
              <a:t>import spacy</a:t>
            </a:r>
          </a:p>
          <a:p>
            <a:pPr marL="45720" indent="0">
              <a:buFont typeface="Corbel" pitchFamily="34" charset="0"/>
              <a:buNone/>
            </a:pPr>
            <a:r>
              <a:rPr lang="en-IN" sz="1800" dirty="0"/>
              <a:t># Load the </a:t>
            </a:r>
            <a:r>
              <a:rPr lang="en-IN" sz="1800" dirty="0" err="1"/>
              <a:t>spaCy</a:t>
            </a:r>
            <a:r>
              <a:rPr lang="en-IN" sz="1800" dirty="0"/>
              <a:t> model</a:t>
            </a:r>
          </a:p>
          <a:p>
            <a:pPr marL="45720" indent="0">
              <a:buFont typeface="Corbel" pitchFamily="34" charset="0"/>
              <a:buNone/>
            </a:pPr>
            <a:r>
              <a:rPr lang="en-IN" sz="1800" dirty="0" err="1"/>
              <a:t>nlp</a:t>
            </a:r>
            <a:r>
              <a:rPr lang="en-IN" sz="1800" dirty="0"/>
              <a:t> = </a:t>
            </a:r>
            <a:r>
              <a:rPr lang="en-IN" sz="1800" dirty="0" err="1"/>
              <a:t>spacy.load</a:t>
            </a:r>
            <a:r>
              <a:rPr lang="en-IN" sz="1800" dirty="0"/>
              <a:t>("</a:t>
            </a:r>
            <a:r>
              <a:rPr lang="en-IN" sz="1800" dirty="0" err="1"/>
              <a:t>en_core_web_sm</a:t>
            </a:r>
            <a:r>
              <a:rPr lang="en-IN" sz="1800" dirty="0"/>
              <a:t>")</a:t>
            </a:r>
          </a:p>
          <a:p>
            <a:pPr marL="45720" indent="0">
              <a:buFont typeface="Corbel" pitchFamily="34" charset="0"/>
              <a:buNone/>
            </a:pPr>
            <a:r>
              <a:rPr lang="en-IN" sz="1800" dirty="0"/>
              <a:t># Define the sentence</a:t>
            </a:r>
          </a:p>
          <a:p>
            <a:pPr marL="45720" indent="0">
              <a:buFont typeface="Corbel" pitchFamily="34" charset="0"/>
              <a:buNone/>
            </a:pPr>
            <a:r>
              <a:rPr lang="en-IN" sz="1800" dirty="0"/>
              <a:t>sentence = "The quick brown fox jumps over the lazy dog"</a:t>
            </a:r>
          </a:p>
          <a:p>
            <a:pPr marL="45720" indent="0">
              <a:buFont typeface="Corbel" pitchFamily="34" charset="0"/>
              <a:buNone/>
            </a:pPr>
            <a:r>
              <a:rPr lang="en-IN" sz="1800" dirty="0"/>
              <a:t># Process the sentence using the </a:t>
            </a:r>
            <a:r>
              <a:rPr lang="en-IN" sz="1800" dirty="0" err="1"/>
              <a:t>spaCy</a:t>
            </a:r>
            <a:r>
              <a:rPr lang="en-IN" sz="1800" dirty="0"/>
              <a:t> model</a:t>
            </a:r>
          </a:p>
          <a:p>
            <a:pPr marL="45720" indent="0">
              <a:buFont typeface="Corbel" pitchFamily="34" charset="0"/>
              <a:buNone/>
            </a:pPr>
            <a:r>
              <a:rPr lang="en-IN" sz="1800" dirty="0"/>
              <a:t>doc = </a:t>
            </a:r>
            <a:r>
              <a:rPr lang="en-IN" sz="1800" dirty="0" err="1"/>
              <a:t>nlp</a:t>
            </a:r>
            <a:r>
              <a:rPr lang="en-IN" sz="1800" dirty="0"/>
              <a:t>(sentence)</a:t>
            </a:r>
          </a:p>
        </p:txBody>
      </p:sp>
      <p:pic>
        <p:nvPicPr>
          <p:cNvPr id="6" name="Picture 5">
            <a:extLst>
              <a:ext uri="{FF2B5EF4-FFF2-40B4-BE49-F238E27FC236}">
                <a16:creationId xmlns:a16="http://schemas.microsoft.com/office/drawing/2014/main" id="{F2F63932-70B5-4E3D-AAC7-00E60BD31F3F}"/>
              </a:ext>
            </a:extLst>
          </p:cNvPr>
          <p:cNvPicPr>
            <a:picLocks noChangeAspect="1"/>
          </p:cNvPicPr>
          <p:nvPr/>
        </p:nvPicPr>
        <p:blipFill>
          <a:blip r:embed="rId2"/>
          <a:stretch>
            <a:fillRect/>
          </a:stretch>
        </p:blipFill>
        <p:spPr>
          <a:xfrm>
            <a:off x="606242" y="5179274"/>
            <a:ext cx="10412278" cy="1066949"/>
          </a:xfrm>
          <a:prstGeom prst="rect">
            <a:avLst/>
          </a:prstGeom>
        </p:spPr>
      </p:pic>
    </p:spTree>
    <p:extLst>
      <p:ext uri="{BB962C8B-B14F-4D97-AF65-F5344CB8AC3E}">
        <p14:creationId xmlns:p14="http://schemas.microsoft.com/office/powerpoint/2010/main" val="26057845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AD5B1-2071-4F90-AE31-F65CB0875B2A}"/>
              </a:ext>
            </a:extLst>
          </p:cNvPr>
          <p:cNvSpPr>
            <a:spLocks noGrp="1"/>
          </p:cNvSpPr>
          <p:nvPr>
            <p:ph type="title"/>
          </p:nvPr>
        </p:nvSpPr>
        <p:spPr>
          <a:xfrm>
            <a:off x="1143000" y="609600"/>
            <a:ext cx="9875520" cy="653143"/>
          </a:xfrm>
        </p:spPr>
        <p:txBody>
          <a:bodyPr>
            <a:normAutofit fontScale="90000"/>
          </a:bodyPr>
          <a:lstStyle/>
          <a:p>
            <a:r>
              <a:rPr lang="en-IN" dirty="0"/>
              <a:t>Program Explanation</a:t>
            </a:r>
          </a:p>
        </p:txBody>
      </p:sp>
      <p:sp>
        <p:nvSpPr>
          <p:cNvPr id="3" name="Content Placeholder 2">
            <a:extLst>
              <a:ext uri="{FF2B5EF4-FFF2-40B4-BE49-F238E27FC236}">
                <a16:creationId xmlns:a16="http://schemas.microsoft.com/office/drawing/2014/main" id="{C87A0D98-8329-4D0C-A08A-55B838A7CB24}"/>
              </a:ext>
            </a:extLst>
          </p:cNvPr>
          <p:cNvSpPr>
            <a:spLocks noGrp="1"/>
          </p:cNvSpPr>
          <p:nvPr>
            <p:ph idx="1"/>
          </p:nvPr>
        </p:nvSpPr>
        <p:spPr>
          <a:xfrm>
            <a:off x="1140351" y="1393371"/>
            <a:ext cx="9872871" cy="4763589"/>
          </a:xfrm>
        </p:spPr>
        <p:txBody>
          <a:bodyPr>
            <a:normAutofit/>
          </a:bodyPr>
          <a:lstStyle/>
          <a:p>
            <a:r>
              <a:rPr lang="en-US" dirty="0" err="1"/>
              <a:t>nlp</a:t>
            </a:r>
            <a:r>
              <a:rPr lang="en-US" dirty="0"/>
              <a:t>=</a:t>
            </a:r>
            <a:r>
              <a:rPr lang="en-US" dirty="0" err="1"/>
              <a:t>spacy.load</a:t>
            </a:r>
            <a:r>
              <a:rPr lang="en-US" dirty="0"/>
              <a:t>(</a:t>
            </a:r>
            <a:r>
              <a:rPr lang="en-IN" sz="2400" dirty="0"/>
              <a:t>"</a:t>
            </a:r>
            <a:r>
              <a:rPr lang="en-IN" sz="2400" dirty="0" err="1"/>
              <a:t>en_core_web_sm</a:t>
            </a:r>
            <a:r>
              <a:rPr lang="en-IN" sz="2400" dirty="0"/>
              <a:t>")</a:t>
            </a:r>
            <a:r>
              <a:rPr lang="en-US" dirty="0"/>
              <a:t> </a:t>
            </a:r>
          </a:p>
          <a:p>
            <a:pPr lvl="1"/>
            <a:r>
              <a:rPr lang="en-US" dirty="0"/>
              <a:t>loads an NLP model object, called en_core_web_sm that's trained on written web text. </a:t>
            </a:r>
          </a:p>
          <a:p>
            <a:pPr lvl="1"/>
            <a:r>
              <a:rPr lang="en-US" dirty="0"/>
              <a:t>The pipeline includes vocabulary, syntax, and entities</a:t>
            </a:r>
          </a:p>
          <a:p>
            <a:r>
              <a:rPr lang="en-US" dirty="0"/>
              <a:t>doc = </a:t>
            </a:r>
            <a:r>
              <a:rPr lang="en-US" dirty="0" err="1"/>
              <a:t>nlp</a:t>
            </a:r>
            <a:r>
              <a:rPr lang="en-US" dirty="0"/>
              <a:t>(text) </a:t>
            </a:r>
          </a:p>
          <a:p>
            <a:pPr lvl="1"/>
            <a:r>
              <a:rPr lang="en-US" dirty="0"/>
              <a:t>With the </a:t>
            </a:r>
            <a:r>
              <a:rPr lang="en-US" dirty="0" err="1"/>
              <a:t>nlp</a:t>
            </a:r>
            <a:r>
              <a:rPr lang="en-US" dirty="0"/>
              <a:t> object created, we can use it to parse a text. To do this, we create a doc object. This object will contain a lot of data on the text </a:t>
            </a:r>
          </a:p>
          <a:p>
            <a:r>
              <a:rPr lang="en-US" dirty="0"/>
              <a:t>print(doc) vs. for </a:t>
            </a:r>
            <a:r>
              <a:rPr lang="en-US" dirty="0" err="1"/>
              <a:t>ent</a:t>
            </a:r>
            <a:r>
              <a:rPr lang="en-US" dirty="0"/>
              <a:t> in </a:t>
            </a:r>
            <a:r>
              <a:rPr lang="en-US" dirty="0" err="1"/>
              <a:t>doc.ents</a:t>
            </a:r>
            <a:r>
              <a:rPr lang="en-US" dirty="0"/>
              <a:t>: (</a:t>
            </a:r>
            <a:r>
              <a:rPr lang="en-US" dirty="0" err="1"/>
              <a:t>ent</a:t>
            </a:r>
            <a:r>
              <a:rPr lang="en-US" dirty="0"/>
              <a:t>) </a:t>
            </a:r>
          </a:p>
          <a:p>
            <a:pPr lvl="1"/>
            <a:r>
              <a:rPr lang="en-US" dirty="0" err="1"/>
              <a:t>spaCy</a:t>
            </a:r>
            <a:r>
              <a:rPr lang="en-US" dirty="0"/>
              <a:t> sentence tokenizer produces a text correctly broken into sentences</a:t>
            </a:r>
          </a:p>
          <a:p>
            <a:r>
              <a:rPr kumimoji="0" lang="en-US" altLang="en-US" sz="1600" b="0" i="0" u="none" strike="noStrike" cap="none" normalizeH="0" baseline="0" dirty="0">
                <a:ln>
                  <a:noFill/>
                </a:ln>
                <a:solidFill>
                  <a:schemeClr val="tx1"/>
                </a:solidFill>
                <a:effectLst/>
                <a:latin typeface="var(--jp-code-font-family)"/>
              </a:rPr>
              <a:t> </a:t>
            </a:r>
            <a:r>
              <a:rPr lang="en-US" altLang="en-US" dirty="0"/>
              <a:t>for </a:t>
            </a:r>
            <a:r>
              <a:rPr lang="en-US" altLang="en-US" dirty="0" err="1"/>
              <a:t>ent</a:t>
            </a:r>
            <a:r>
              <a:rPr lang="en-US" altLang="en-US" dirty="0"/>
              <a:t> in </a:t>
            </a:r>
            <a:r>
              <a:rPr lang="en-US" altLang="en-US" dirty="0" err="1"/>
              <a:t>doc.ents</a:t>
            </a:r>
            <a:r>
              <a:rPr lang="en-US" altLang="en-US" dirty="0"/>
              <a:t>: print(</a:t>
            </a:r>
            <a:r>
              <a:rPr lang="en-US" altLang="en-US" dirty="0" err="1"/>
              <a:t>ent.text</a:t>
            </a:r>
            <a:r>
              <a:rPr lang="en-US" altLang="en-US" dirty="0"/>
              <a:t>, </a:t>
            </a:r>
            <a:r>
              <a:rPr lang="en-US" altLang="en-US" dirty="0" err="1"/>
              <a:t>ent.label</a:t>
            </a:r>
            <a:r>
              <a:rPr lang="en-US" altLang="en-US" dirty="0"/>
              <a:t>_) </a:t>
            </a:r>
          </a:p>
          <a:p>
            <a:pPr lvl="1"/>
            <a:r>
              <a:rPr lang="en-US" altLang="en-US" dirty="0"/>
              <a:t>Prints each entity’s text (the string itself) and its corresponding label</a:t>
            </a:r>
          </a:p>
          <a:p>
            <a:r>
              <a:rPr lang="en-US" altLang="en-US" dirty="0"/>
              <a:t>for token in doc: (</a:t>
            </a:r>
            <a:r>
              <a:rPr lang="en-US" altLang="en-US" dirty="0" err="1"/>
              <a:t>token.text</a:t>
            </a:r>
            <a:r>
              <a:rPr lang="en-US" altLang="en-US" dirty="0"/>
              <a:t>, </a:t>
            </a:r>
            <a:r>
              <a:rPr lang="en-US" altLang="en-US" dirty="0" err="1"/>
              <a:t>token.pos</a:t>
            </a:r>
            <a:r>
              <a:rPr lang="en-US" altLang="en-US" dirty="0"/>
              <a:t>_) </a:t>
            </a:r>
          </a:p>
          <a:p>
            <a:pPr lvl="1"/>
            <a:r>
              <a:rPr lang="en-US" altLang="en-US" dirty="0"/>
              <a:t>Prints each entity’s text and its corresponding </a:t>
            </a:r>
            <a:r>
              <a:rPr lang="en-US" altLang="en-US" dirty="0" err="1"/>
              <a:t>PoS</a:t>
            </a:r>
            <a:r>
              <a:rPr lang="en-US" altLang="en-US" dirty="0"/>
              <a:t> tags</a:t>
            </a:r>
          </a:p>
          <a:p>
            <a:endParaRPr lang="en-US" dirty="0"/>
          </a:p>
          <a:p>
            <a:pPr marL="45720" indent="0">
              <a:buNone/>
            </a:pPr>
            <a:endParaRPr lang="en-US" dirty="0"/>
          </a:p>
          <a:p>
            <a:endParaRPr lang="en-US" dirty="0"/>
          </a:p>
          <a:p>
            <a:endParaRPr lang="en-US" dirty="0"/>
          </a:p>
          <a:p>
            <a:endParaRPr lang="en-IN" dirty="0"/>
          </a:p>
        </p:txBody>
      </p:sp>
    </p:spTree>
    <p:extLst>
      <p:ext uri="{BB962C8B-B14F-4D97-AF65-F5344CB8AC3E}">
        <p14:creationId xmlns:p14="http://schemas.microsoft.com/office/powerpoint/2010/main" val="14105280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A9C5-B32C-4557-8D15-EA652559650B}"/>
              </a:ext>
            </a:extLst>
          </p:cNvPr>
          <p:cNvSpPr>
            <a:spLocks noGrp="1"/>
          </p:cNvSpPr>
          <p:nvPr>
            <p:ph type="title"/>
          </p:nvPr>
        </p:nvSpPr>
        <p:spPr>
          <a:xfrm>
            <a:off x="1143000" y="609600"/>
            <a:ext cx="9875520" cy="574766"/>
          </a:xfrm>
        </p:spPr>
        <p:txBody>
          <a:bodyPr>
            <a:normAutofit fontScale="90000"/>
          </a:bodyPr>
          <a:lstStyle/>
          <a:p>
            <a:r>
              <a:rPr lang="en-IN" dirty="0"/>
              <a:t>Chunking using </a:t>
            </a:r>
            <a:r>
              <a:rPr lang="en-IN" dirty="0" err="1"/>
              <a:t>spaCy</a:t>
            </a:r>
            <a:endParaRPr lang="en-IN" dirty="0"/>
          </a:p>
        </p:txBody>
      </p:sp>
      <p:sp>
        <p:nvSpPr>
          <p:cNvPr id="3" name="Content Placeholder 2">
            <a:extLst>
              <a:ext uri="{FF2B5EF4-FFF2-40B4-BE49-F238E27FC236}">
                <a16:creationId xmlns:a16="http://schemas.microsoft.com/office/drawing/2014/main" id="{CA891429-68B0-41D2-A334-4406CEFAE1CB}"/>
              </a:ext>
            </a:extLst>
          </p:cNvPr>
          <p:cNvSpPr>
            <a:spLocks noGrp="1"/>
          </p:cNvSpPr>
          <p:nvPr>
            <p:ph idx="1"/>
          </p:nvPr>
        </p:nvSpPr>
        <p:spPr>
          <a:xfrm>
            <a:off x="1143000" y="1184366"/>
            <a:ext cx="9872871" cy="5425440"/>
          </a:xfrm>
        </p:spPr>
        <p:txBody>
          <a:bodyPr>
            <a:normAutofit/>
          </a:bodyPr>
          <a:lstStyle/>
          <a:p>
            <a:pPr marL="0" marR="0" indent="0">
              <a:lnSpc>
                <a:spcPct val="107000"/>
              </a:lnSpc>
              <a:spcBef>
                <a:spcPts val="0"/>
              </a:spcBef>
              <a:spcAft>
                <a:spcPts val="800"/>
              </a:spcAft>
              <a:buNone/>
            </a:pPr>
            <a:r>
              <a:rPr lang="en-IN" sz="1600" kern="100" dirty="0">
                <a:effectLst/>
                <a:latin typeface="Calibri" panose="020F0502020204030204" pitchFamily="34" charset="0"/>
                <a:ea typeface="Calibri" panose="020F0502020204030204" pitchFamily="34" charset="0"/>
                <a:cs typeface="Mangal" panose="02040503050203030202" pitchFamily="18" charset="0"/>
              </a:rPr>
              <a:t>import spacy</a:t>
            </a:r>
          </a:p>
          <a:p>
            <a:pPr marL="0" marR="0" indent="0">
              <a:lnSpc>
                <a:spcPct val="107000"/>
              </a:lnSpc>
              <a:spcBef>
                <a:spcPts val="0"/>
              </a:spcBef>
              <a:spcAft>
                <a:spcPts val="800"/>
              </a:spcAft>
              <a:buNone/>
            </a:pPr>
            <a:r>
              <a:rPr lang="en-IN" sz="1600" kern="100" dirty="0">
                <a:effectLst/>
                <a:latin typeface="Calibri" panose="020F0502020204030204" pitchFamily="34" charset="0"/>
                <a:ea typeface="Calibri" panose="020F0502020204030204" pitchFamily="34" charset="0"/>
                <a:cs typeface="Mangal" panose="02040503050203030202" pitchFamily="18" charset="0"/>
              </a:rPr>
              <a:t>from spacy import </a:t>
            </a:r>
            <a:r>
              <a:rPr lang="en-IN" sz="1600" kern="100" dirty="0" err="1">
                <a:effectLst/>
                <a:latin typeface="Calibri" panose="020F0502020204030204" pitchFamily="34" charset="0"/>
                <a:ea typeface="Calibri" panose="020F0502020204030204" pitchFamily="34" charset="0"/>
                <a:cs typeface="Mangal" panose="02040503050203030202" pitchFamily="18" charset="0"/>
              </a:rPr>
              <a:t>displacy</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1600" kern="100" dirty="0">
                <a:effectLst/>
                <a:latin typeface="Calibri" panose="020F0502020204030204" pitchFamily="34" charset="0"/>
                <a:ea typeface="Calibri" panose="020F0502020204030204" pitchFamily="34" charset="0"/>
                <a:cs typeface="Mangal" panose="02040503050203030202" pitchFamily="18" charset="0"/>
              </a:rPr>
              <a:t># Load the </a:t>
            </a:r>
            <a:r>
              <a:rPr lang="en-IN" sz="1600" kern="100" dirty="0" err="1">
                <a:effectLst/>
                <a:latin typeface="Calibri" panose="020F0502020204030204" pitchFamily="34" charset="0"/>
                <a:ea typeface="Calibri" panose="020F0502020204030204" pitchFamily="34" charset="0"/>
                <a:cs typeface="Mangal" panose="02040503050203030202" pitchFamily="18" charset="0"/>
              </a:rPr>
              <a:t>spaCy</a:t>
            </a:r>
            <a:r>
              <a:rPr lang="en-IN" sz="1600" kern="100" dirty="0">
                <a:effectLst/>
                <a:latin typeface="Calibri" panose="020F0502020204030204" pitchFamily="34" charset="0"/>
                <a:ea typeface="Calibri" panose="020F0502020204030204" pitchFamily="34" charset="0"/>
                <a:cs typeface="Mangal" panose="02040503050203030202" pitchFamily="18" charset="0"/>
              </a:rPr>
              <a:t> model</a:t>
            </a:r>
          </a:p>
          <a:p>
            <a:pPr marL="0" marR="0" indent="0">
              <a:lnSpc>
                <a:spcPct val="107000"/>
              </a:lnSpc>
              <a:spcBef>
                <a:spcPts val="0"/>
              </a:spcBef>
              <a:spcAft>
                <a:spcPts val="800"/>
              </a:spcAft>
              <a:buNone/>
            </a:pPr>
            <a:r>
              <a:rPr lang="en-IN" sz="1600" kern="100" dirty="0" err="1">
                <a:effectLst/>
                <a:latin typeface="Calibri" panose="020F0502020204030204" pitchFamily="34" charset="0"/>
                <a:ea typeface="Calibri" panose="020F0502020204030204" pitchFamily="34" charset="0"/>
                <a:cs typeface="Mangal" panose="02040503050203030202" pitchFamily="18" charset="0"/>
              </a:rPr>
              <a:t>nlp</a:t>
            </a:r>
            <a:r>
              <a:rPr lang="en-IN" sz="1600" kern="100" dirty="0">
                <a:effectLst/>
                <a:latin typeface="Calibri" panose="020F0502020204030204" pitchFamily="34" charset="0"/>
                <a:ea typeface="Calibri" panose="020F0502020204030204" pitchFamily="34" charset="0"/>
                <a:cs typeface="Mangal" panose="02040503050203030202" pitchFamily="18" charset="0"/>
              </a:rPr>
              <a:t> = </a:t>
            </a:r>
            <a:r>
              <a:rPr lang="en-IN" sz="1600" kern="100" dirty="0" err="1">
                <a:effectLst/>
                <a:latin typeface="Calibri" panose="020F0502020204030204" pitchFamily="34" charset="0"/>
                <a:ea typeface="Calibri" panose="020F0502020204030204" pitchFamily="34" charset="0"/>
                <a:cs typeface="Mangal" panose="02040503050203030202" pitchFamily="18" charset="0"/>
              </a:rPr>
              <a:t>spacy.load</a:t>
            </a:r>
            <a:r>
              <a:rPr lang="en-IN" sz="1600" kern="100" dirty="0">
                <a:effectLst/>
                <a:latin typeface="Calibri" panose="020F0502020204030204" pitchFamily="34" charset="0"/>
                <a:ea typeface="Calibri" panose="020F0502020204030204" pitchFamily="34" charset="0"/>
                <a:cs typeface="Mangal" panose="02040503050203030202" pitchFamily="18" charset="0"/>
              </a:rPr>
              <a:t>("</a:t>
            </a:r>
            <a:r>
              <a:rPr lang="en-IN" sz="1600" kern="100" dirty="0" err="1">
                <a:effectLst/>
                <a:latin typeface="Calibri" panose="020F0502020204030204" pitchFamily="34" charset="0"/>
                <a:ea typeface="Calibri" panose="020F0502020204030204" pitchFamily="34" charset="0"/>
                <a:cs typeface="Mangal" panose="02040503050203030202" pitchFamily="18" charset="0"/>
              </a:rPr>
              <a:t>en_core_web_sm</a:t>
            </a:r>
            <a:r>
              <a:rPr lang="en-IN" sz="16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600" kern="100" dirty="0">
                <a:effectLst/>
                <a:latin typeface="Calibri" panose="020F0502020204030204" pitchFamily="34" charset="0"/>
                <a:ea typeface="Calibri" panose="020F0502020204030204" pitchFamily="34" charset="0"/>
                <a:cs typeface="Mangal" panose="02040503050203030202" pitchFamily="18" charset="0"/>
              </a:rPr>
              <a:t># Define the sentence</a:t>
            </a:r>
          </a:p>
          <a:p>
            <a:pPr marL="0" marR="0" indent="0">
              <a:lnSpc>
                <a:spcPct val="107000"/>
              </a:lnSpc>
              <a:spcBef>
                <a:spcPts val="0"/>
              </a:spcBef>
              <a:spcAft>
                <a:spcPts val="800"/>
              </a:spcAft>
              <a:buNone/>
            </a:pPr>
            <a:r>
              <a:rPr lang="en-IN" sz="1600" kern="100" dirty="0">
                <a:effectLst/>
                <a:latin typeface="Calibri" panose="020F0502020204030204" pitchFamily="34" charset="0"/>
                <a:ea typeface="Calibri" panose="020F0502020204030204" pitchFamily="34" charset="0"/>
                <a:cs typeface="Mangal" panose="02040503050203030202" pitchFamily="18" charset="0"/>
              </a:rPr>
              <a:t>sentence = "The quick brown fox jumps over the lazy dog"</a:t>
            </a:r>
          </a:p>
          <a:p>
            <a:pPr marL="0" marR="0" indent="0">
              <a:lnSpc>
                <a:spcPct val="107000"/>
              </a:lnSpc>
              <a:spcBef>
                <a:spcPts val="0"/>
              </a:spcBef>
              <a:spcAft>
                <a:spcPts val="800"/>
              </a:spcAft>
              <a:buNone/>
            </a:pPr>
            <a:r>
              <a:rPr lang="en-IN" sz="1600" kern="100" dirty="0">
                <a:effectLst/>
                <a:latin typeface="Calibri" panose="020F0502020204030204" pitchFamily="34" charset="0"/>
                <a:ea typeface="Calibri" panose="020F0502020204030204" pitchFamily="34" charset="0"/>
                <a:cs typeface="Mangal" panose="02040503050203030202" pitchFamily="18" charset="0"/>
              </a:rPr>
              <a:t># Process the sentence using the </a:t>
            </a:r>
            <a:r>
              <a:rPr lang="en-IN" sz="1600" kern="100" dirty="0" err="1">
                <a:effectLst/>
                <a:latin typeface="Calibri" panose="020F0502020204030204" pitchFamily="34" charset="0"/>
                <a:ea typeface="Calibri" panose="020F0502020204030204" pitchFamily="34" charset="0"/>
                <a:cs typeface="Mangal" panose="02040503050203030202" pitchFamily="18" charset="0"/>
              </a:rPr>
              <a:t>spaCy</a:t>
            </a:r>
            <a:r>
              <a:rPr lang="en-IN" sz="1600" kern="100" dirty="0">
                <a:effectLst/>
                <a:latin typeface="Calibri" panose="020F0502020204030204" pitchFamily="34" charset="0"/>
                <a:ea typeface="Calibri" panose="020F0502020204030204" pitchFamily="34" charset="0"/>
                <a:cs typeface="Mangal" panose="02040503050203030202" pitchFamily="18" charset="0"/>
              </a:rPr>
              <a:t> model</a:t>
            </a:r>
          </a:p>
          <a:p>
            <a:pPr marL="0" marR="0" indent="0">
              <a:lnSpc>
                <a:spcPct val="107000"/>
              </a:lnSpc>
              <a:spcBef>
                <a:spcPts val="0"/>
              </a:spcBef>
              <a:spcAft>
                <a:spcPts val="800"/>
              </a:spcAft>
              <a:buNone/>
            </a:pPr>
            <a:r>
              <a:rPr lang="en-IN" sz="1600" kern="100" dirty="0">
                <a:effectLst/>
                <a:latin typeface="Calibri" panose="020F0502020204030204" pitchFamily="34" charset="0"/>
                <a:ea typeface="Calibri" panose="020F0502020204030204" pitchFamily="34" charset="0"/>
                <a:cs typeface="Mangal" panose="02040503050203030202" pitchFamily="18" charset="0"/>
              </a:rPr>
              <a:t>doc = </a:t>
            </a:r>
            <a:r>
              <a:rPr lang="en-IN" sz="1600" kern="100" dirty="0" err="1">
                <a:effectLst/>
                <a:latin typeface="Calibri" panose="020F0502020204030204" pitchFamily="34" charset="0"/>
                <a:ea typeface="Calibri" panose="020F0502020204030204" pitchFamily="34" charset="0"/>
                <a:cs typeface="Mangal" panose="02040503050203030202" pitchFamily="18" charset="0"/>
              </a:rPr>
              <a:t>nlp</a:t>
            </a:r>
            <a:r>
              <a:rPr lang="en-IN" sz="1600" kern="100" dirty="0">
                <a:effectLst/>
                <a:latin typeface="Calibri" panose="020F0502020204030204" pitchFamily="34" charset="0"/>
                <a:ea typeface="Calibri" panose="020F0502020204030204" pitchFamily="34" charset="0"/>
                <a:cs typeface="Mangal" panose="02040503050203030202" pitchFamily="18" charset="0"/>
              </a:rPr>
              <a:t>(sentence)</a:t>
            </a:r>
          </a:p>
          <a:p>
            <a:pPr marL="0" marR="0" indent="0">
              <a:lnSpc>
                <a:spcPct val="107000"/>
              </a:lnSpc>
              <a:spcBef>
                <a:spcPts val="0"/>
              </a:spcBef>
              <a:spcAft>
                <a:spcPts val="800"/>
              </a:spcAft>
              <a:buNone/>
            </a:pPr>
            <a:r>
              <a:rPr lang="en-IN" sz="1600" kern="100" dirty="0">
                <a:effectLst/>
                <a:latin typeface="Calibri" panose="020F0502020204030204" pitchFamily="34" charset="0"/>
                <a:ea typeface="Calibri" panose="020F0502020204030204" pitchFamily="34" charset="0"/>
                <a:cs typeface="Mangal" panose="02040503050203030202" pitchFamily="18" charset="0"/>
              </a:rPr>
              <a:t># Extract words and their </a:t>
            </a:r>
            <a:r>
              <a:rPr lang="en-IN" sz="1600" kern="100" dirty="0" err="1">
                <a:effectLst/>
                <a:latin typeface="Calibri" panose="020F0502020204030204" pitchFamily="34" charset="0"/>
                <a:ea typeface="Calibri" panose="020F0502020204030204" pitchFamily="34" charset="0"/>
                <a:cs typeface="Mangal" panose="02040503050203030202" pitchFamily="18" charset="0"/>
              </a:rPr>
              <a:t>PoS</a:t>
            </a:r>
            <a:r>
              <a:rPr lang="en-IN" sz="1600" kern="100" dirty="0">
                <a:effectLst/>
                <a:latin typeface="Calibri" panose="020F0502020204030204" pitchFamily="34" charset="0"/>
                <a:ea typeface="Calibri" panose="020F0502020204030204" pitchFamily="34" charset="0"/>
                <a:cs typeface="Mangal" panose="02040503050203030202" pitchFamily="18" charset="0"/>
              </a:rPr>
              <a:t> tags</a:t>
            </a:r>
          </a:p>
          <a:p>
            <a:pPr marL="0" marR="0" indent="0">
              <a:lnSpc>
                <a:spcPct val="107000"/>
              </a:lnSpc>
              <a:spcBef>
                <a:spcPts val="0"/>
              </a:spcBef>
              <a:spcAft>
                <a:spcPts val="800"/>
              </a:spcAft>
              <a:buNone/>
            </a:pPr>
            <a:r>
              <a:rPr lang="en-IN" sz="1600" kern="100" dirty="0">
                <a:effectLst/>
                <a:latin typeface="Calibri" panose="020F0502020204030204" pitchFamily="34" charset="0"/>
                <a:ea typeface="Calibri" panose="020F0502020204030204" pitchFamily="34" charset="0"/>
                <a:cs typeface="Mangal" panose="02040503050203030202" pitchFamily="18" charset="0"/>
              </a:rPr>
              <a:t>words = [</a:t>
            </a:r>
            <a:r>
              <a:rPr lang="en-IN" sz="1600" kern="100" dirty="0" err="1">
                <a:effectLst/>
                <a:latin typeface="Calibri" panose="020F0502020204030204" pitchFamily="34" charset="0"/>
                <a:ea typeface="Calibri" panose="020F0502020204030204" pitchFamily="34" charset="0"/>
                <a:cs typeface="Mangal" panose="02040503050203030202" pitchFamily="18" charset="0"/>
              </a:rPr>
              <a:t>token.text</a:t>
            </a:r>
            <a:r>
              <a:rPr lang="en-IN" sz="1600" kern="100" dirty="0">
                <a:effectLst/>
                <a:latin typeface="Calibri" panose="020F0502020204030204" pitchFamily="34" charset="0"/>
                <a:ea typeface="Calibri" panose="020F0502020204030204" pitchFamily="34" charset="0"/>
                <a:cs typeface="Mangal" panose="02040503050203030202" pitchFamily="18" charset="0"/>
              </a:rPr>
              <a:t> for token in doc]</a:t>
            </a:r>
          </a:p>
          <a:p>
            <a:pPr marL="0" marR="0" indent="0">
              <a:lnSpc>
                <a:spcPct val="107000"/>
              </a:lnSpc>
              <a:spcBef>
                <a:spcPts val="0"/>
              </a:spcBef>
              <a:spcAft>
                <a:spcPts val="800"/>
              </a:spcAft>
              <a:buNone/>
            </a:pPr>
            <a:r>
              <a:rPr lang="en-IN" sz="1600" kern="100" dirty="0" err="1">
                <a:effectLst/>
                <a:latin typeface="Calibri" panose="020F0502020204030204" pitchFamily="34" charset="0"/>
                <a:ea typeface="Calibri" panose="020F0502020204030204" pitchFamily="34" charset="0"/>
                <a:cs typeface="Mangal" panose="02040503050203030202" pitchFamily="18" charset="0"/>
              </a:rPr>
              <a:t>pos_tags</a:t>
            </a:r>
            <a:r>
              <a:rPr lang="en-IN" sz="1600" kern="100" dirty="0">
                <a:effectLst/>
                <a:latin typeface="Calibri" panose="020F0502020204030204" pitchFamily="34" charset="0"/>
                <a:ea typeface="Calibri" panose="020F0502020204030204" pitchFamily="34" charset="0"/>
                <a:cs typeface="Mangal" panose="02040503050203030202" pitchFamily="18" charset="0"/>
              </a:rPr>
              <a:t> = [(</a:t>
            </a:r>
            <a:r>
              <a:rPr lang="en-IN" sz="1600" kern="100" dirty="0" err="1">
                <a:effectLst/>
                <a:latin typeface="Calibri" panose="020F0502020204030204" pitchFamily="34" charset="0"/>
                <a:ea typeface="Calibri" panose="020F0502020204030204" pitchFamily="34" charset="0"/>
                <a:cs typeface="Mangal" panose="02040503050203030202" pitchFamily="18" charset="0"/>
              </a:rPr>
              <a:t>token.text</a:t>
            </a:r>
            <a:r>
              <a:rPr lang="en-IN" sz="1600" kern="100" dirty="0">
                <a:effectLst/>
                <a:latin typeface="Calibri" panose="020F0502020204030204" pitchFamily="34" charset="0"/>
                <a:ea typeface="Calibri" panose="020F0502020204030204" pitchFamily="34" charset="0"/>
                <a:cs typeface="Mangal" panose="02040503050203030202" pitchFamily="18" charset="0"/>
              </a:rPr>
              <a:t>, </a:t>
            </a:r>
            <a:r>
              <a:rPr lang="en-IN" sz="1600" kern="100" dirty="0" err="1">
                <a:effectLst/>
                <a:latin typeface="Calibri" panose="020F0502020204030204" pitchFamily="34" charset="0"/>
                <a:ea typeface="Calibri" panose="020F0502020204030204" pitchFamily="34" charset="0"/>
                <a:cs typeface="Mangal" panose="02040503050203030202" pitchFamily="18" charset="0"/>
              </a:rPr>
              <a:t>token.pos</a:t>
            </a:r>
            <a:r>
              <a:rPr lang="en-IN" sz="1600" kern="100" dirty="0">
                <a:effectLst/>
                <a:latin typeface="Calibri" panose="020F0502020204030204" pitchFamily="34" charset="0"/>
                <a:ea typeface="Calibri" panose="020F0502020204030204" pitchFamily="34" charset="0"/>
                <a:cs typeface="Mangal" panose="02040503050203030202" pitchFamily="18" charset="0"/>
              </a:rPr>
              <a:t>_) for token in doc]</a:t>
            </a:r>
          </a:p>
          <a:p>
            <a:pPr marL="0" marR="0" indent="0">
              <a:lnSpc>
                <a:spcPct val="107000"/>
              </a:lnSpc>
              <a:spcBef>
                <a:spcPts val="0"/>
              </a:spcBef>
              <a:spcAft>
                <a:spcPts val="800"/>
              </a:spcAft>
              <a:buNone/>
            </a:pPr>
            <a:r>
              <a:rPr lang="en-IN" sz="1600" kern="100" dirty="0">
                <a:effectLst/>
                <a:latin typeface="Calibri" panose="020F0502020204030204" pitchFamily="34" charset="0"/>
                <a:ea typeface="Calibri" panose="020F0502020204030204" pitchFamily="34" charset="0"/>
                <a:cs typeface="Mangal" panose="02040503050203030202" pitchFamily="18" charset="0"/>
              </a:rPr>
              <a:t>print("Words:")</a:t>
            </a:r>
          </a:p>
          <a:p>
            <a:pPr marL="0" marR="0" indent="0">
              <a:lnSpc>
                <a:spcPct val="107000"/>
              </a:lnSpc>
              <a:spcBef>
                <a:spcPts val="0"/>
              </a:spcBef>
              <a:spcAft>
                <a:spcPts val="800"/>
              </a:spcAft>
              <a:buNone/>
            </a:pPr>
            <a:r>
              <a:rPr lang="en-IN" sz="1600" kern="100" dirty="0">
                <a:effectLst/>
                <a:latin typeface="Calibri" panose="020F0502020204030204" pitchFamily="34" charset="0"/>
                <a:ea typeface="Calibri" panose="020F0502020204030204" pitchFamily="34" charset="0"/>
                <a:cs typeface="Mangal" panose="02040503050203030202" pitchFamily="18" charset="0"/>
              </a:rPr>
              <a:t>print(words)</a:t>
            </a:r>
          </a:p>
          <a:p>
            <a:pPr marL="0" marR="0" indent="0">
              <a:lnSpc>
                <a:spcPct val="107000"/>
              </a:lnSpc>
              <a:spcBef>
                <a:spcPts val="0"/>
              </a:spcBef>
              <a:spcAft>
                <a:spcPts val="800"/>
              </a:spcAft>
              <a:buNone/>
            </a:pPr>
            <a:r>
              <a:rPr lang="en-IN" sz="1600" kern="100" dirty="0">
                <a:effectLst/>
                <a:latin typeface="Calibri" panose="020F0502020204030204" pitchFamily="34" charset="0"/>
                <a:ea typeface="Calibri" panose="020F0502020204030204" pitchFamily="34" charset="0"/>
                <a:cs typeface="Mangal" panose="02040503050203030202" pitchFamily="18" charset="0"/>
              </a:rPr>
              <a:t>print("</a:t>
            </a:r>
            <a:r>
              <a:rPr lang="en-IN" sz="1600" kern="100" dirty="0" err="1">
                <a:effectLst/>
                <a:latin typeface="Calibri" panose="020F0502020204030204" pitchFamily="34" charset="0"/>
                <a:ea typeface="Calibri" panose="020F0502020204030204" pitchFamily="34" charset="0"/>
                <a:cs typeface="Mangal" panose="02040503050203030202" pitchFamily="18" charset="0"/>
              </a:rPr>
              <a:t>PoS</a:t>
            </a:r>
            <a:r>
              <a:rPr lang="en-IN" sz="1600" kern="100" dirty="0">
                <a:effectLst/>
                <a:latin typeface="Calibri" panose="020F0502020204030204" pitchFamily="34" charset="0"/>
                <a:ea typeface="Calibri" panose="020F0502020204030204" pitchFamily="34" charset="0"/>
                <a:cs typeface="Mangal" panose="02040503050203030202" pitchFamily="18" charset="0"/>
              </a:rPr>
              <a:t> Tags:")</a:t>
            </a:r>
          </a:p>
          <a:p>
            <a:pPr marL="0" marR="0" indent="0">
              <a:lnSpc>
                <a:spcPct val="107000"/>
              </a:lnSpc>
              <a:spcBef>
                <a:spcPts val="0"/>
              </a:spcBef>
              <a:spcAft>
                <a:spcPts val="800"/>
              </a:spcAft>
              <a:buNone/>
            </a:pPr>
            <a:r>
              <a:rPr lang="en-IN" sz="1600" kern="100" dirty="0">
                <a:effectLst/>
                <a:latin typeface="Calibri" panose="020F0502020204030204" pitchFamily="34" charset="0"/>
                <a:ea typeface="Calibri" panose="020F0502020204030204" pitchFamily="34" charset="0"/>
                <a:cs typeface="Mangal" panose="02040503050203030202" pitchFamily="18" charset="0"/>
              </a:rPr>
              <a:t>print(</a:t>
            </a:r>
            <a:r>
              <a:rPr lang="en-IN" sz="1600" kern="100" dirty="0" err="1">
                <a:effectLst/>
                <a:latin typeface="Calibri" panose="020F0502020204030204" pitchFamily="34" charset="0"/>
                <a:ea typeface="Calibri" panose="020F0502020204030204" pitchFamily="34" charset="0"/>
                <a:cs typeface="Mangal" panose="02040503050203030202" pitchFamily="18" charset="0"/>
              </a:rPr>
              <a:t>pos_tags</a:t>
            </a:r>
            <a:r>
              <a:rPr lang="en-IN" sz="1600" kern="100" dirty="0">
                <a:effectLst/>
                <a:latin typeface="Calibri" panose="020F0502020204030204" pitchFamily="34" charset="0"/>
                <a:ea typeface="Calibri" panose="020F0502020204030204" pitchFamily="34" charset="0"/>
                <a:cs typeface="Mangal" panose="02040503050203030202" pitchFamily="18" charset="0"/>
              </a:rPr>
              <a:t>)</a:t>
            </a:r>
          </a:p>
        </p:txBody>
      </p:sp>
    </p:spTree>
    <p:extLst>
      <p:ext uri="{BB962C8B-B14F-4D97-AF65-F5344CB8AC3E}">
        <p14:creationId xmlns:p14="http://schemas.microsoft.com/office/powerpoint/2010/main" val="1118429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5206-86C9-47BA-A133-10AEF31F0AB1}"/>
              </a:ext>
            </a:extLst>
          </p:cNvPr>
          <p:cNvSpPr>
            <a:spLocks noGrp="1"/>
          </p:cNvSpPr>
          <p:nvPr>
            <p:ph type="title"/>
          </p:nvPr>
        </p:nvSpPr>
        <p:spPr/>
        <p:txBody>
          <a:bodyPr/>
          <a:lstStyle/>
          <a:p>
            <a:r>
              <a:rPr lang="en-IN" dirty="0"/>
              <a:t>Metacharacters</a:t>
            </a:r>
          </a:p>
        </p:txBody>
      </p:sp>
      <p:sp>
        <p:nvSpPr>
          <p:cNvPr id="3" name="Content Placeholder 2">
            <a:extLst>
              <a:ext uri="{FF2B5EF4-FFF2-40B4-BE49-F238E27FC236}">
                <a16:creationId xmlns:a16="http://schemas.microsoft.com/office/drawing/2014/main" id="{FF34BC8E-4B5C-4A34-A8CE-BE0C8E7FED9C}"/>
              </a:ext>
            </a:extLst>
          </p:cNvPr>
          <p:cNvSpPr>
            <a:spLocks noGrp="1"/>
          </p:cNvSpPr>
          <p:nvPr>
            <p:ph idx="1"/>
          </p:nvPr>
        </p:nvSpPr>
        <p:spPr/>
        <p:txBody>
          <a:bodyPr>
            <a:normAutofit/>
          </a:bodyPr>
          <a:lstStyle/>
          <a:p>
            <a:r>
              <a:rPr lang="en-US" sz="3200" dirty="0"/>
              <a:t>Characters with special meanings in regex.</a:t>
            </a:r>
          </a:p>
          <a:p>
            <a:r>
              <a:rPr lang="en-US" sz="3200" dirty="0"/>
              <a:t>Common metacharacters include . ^ $ * + ? { } [ ] \ | ( )</a:t>
            </a:r>
          </a:p>
          <a:p>
            <a:r>
              <a:rPr lang="en-US" sz="3200" dirty="0"/>
              <a:t>Used with escape sequence \</a:t>
            </a:r>
            <a:endParaRPr lang="en-IN" sz="3200" dirty="0"/>
          </a:p>
        </p:txBody>
      </p:sp>
    </p:spTree>
    <p:extLst>
      <p:ext uri="{BB962C8B-B14F-4D97-AF65-F5344CB8AC3E}">
        <p14:creationId xmlns:p14="http://schemas.microsoft.com/office/powerpoint/2010/main" val="21554332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A9C5-B32C-4557-8D15-EA652559650B}"/>
              </a:ext>
            </a:extLst>
          </p:cNvPr>
          <p:cNvSpPr>
            <a:spLocks noGrp="1"/>
          </p:cNvSpPr>
          <p:nvPr>
            <p:ph type="title"/>
          </p:nvPr>
        </p:nvSpPr>
        <p:spPr>
          <a:xfrm>
            <a:off x="1143000" y="609600"/>
            <a:ext cx="9875520" cy="574766"/>
          </a:xfrm>
        </p:spPr>
        <p:txBody>
          <a:bodyPr>
            <a:normAutofit fontScale="90000"/>
          </a:bodyPr>
          <a:lstStyle/>
          <a:p>
            <a:r>
              <a:rPr lang="en-IN" dirty="0"/>
              <a:t>Chunking using </a:t>
            </a:r>
            <a:r>
              <a:rPr lang="en-IN" dirty="0" err="1"/>
              <a:t>spaCy</a:t>
            </a:r>
            <a:r>
              <a:rPr lang="en-IN" dirty="0"/>
              <a:t> </a:t>
            </a:r>
            <a:r>
              <a:rPr lang="en-IN" dirty="0" err="1"/>
              <a:t>contd</a:t>
            </a:r>
            <a:r>
              <a:rPr lang="en-IN" dirty="0"/>
              <a:t>…</a:t>
            </a:r>
          </a:p>
        </p:txBody>
      </p:sp>
      <p:sp>
        <p:nvSpPr>
          <p:cNvPr id="3" name="Content Placeholder 2">
            <a:extLst>
              <a:ext uri="{FF2B5EF4-FFF2-40B4-BE49-F238E27FC236}">
                <a16:creationId xmlns:a16="http://schemas.microsoft.com/office/drawing/2014/main" id="{CA891429-68B0-41D2-A334-4406CEFAE1CB}"/>
              </a:ext>
            </a:extLst>
          </p:cNvPr>
          <p:cNvSpPr>
            <a:spLocks noGrp="1"/>
          </p:cNvSpPr>
          <p:nvPr>
            <p:ph idx="1"/>
          </p:nvPr>
        </p:nvSpPr>
        <p:spPr>
          <a:xfrm>
            <a:off x="1143000" y="1184366"/>
            <a:ext cx="9872871" cy="5425440"/>
          </a:xfrm>
        </p:spPr>
        <p:txBody>
          <a:bodyPr>
            <a:normAutofit/>
          </a:bodyPr>
          <a:lstStyle/>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Print the chunks (noun phrases in this case)</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print("Chunks:")</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for chunk in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doc.noun_chunks</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print("Chunk:",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chunk.text</a:t>
            </a:r>
            <a:r>
              <a:rPr lang="en-IN" sz="1800" kern="100" dirty="0">
                <a:effectLst/>
                <a:latin typeface="Calibri" panose="020F0502020204030204" pitchFamily="34" charset="0"/>
                <a:ea typeface="Calibri" panose="020F0502020204030204" pitchFamily="34" charset="0"/>
                <a:cs typeface="Mangal" panose="02040503050203030202" pitchFamily="18" charset="0"/>
              </a:rPr>
              <a:t>, "Root Text:",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chunk.root.text</a:t>
            </a:r>
            <a:r>
              <a:rPr lang="en-IN" sz="1800" kern="100" dirty="0">
                <a:effectLst/>
                <a:latin typeface="Calibri" panose="020F0502020204030204" pitchFamily="34" charset="0"/>
                <a:ea typeface="Calibri" panose="020F0502020204030204" pitchFamily="34" charset="0"/>
                <a:cs typeface="Mangal" panose="02040503050203030202" pitchFamily="18" charset="0"/>
              </a:rPr>
              <a:t>, "Root Dep:",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chunk.root.dep</a:t>
            </a:r>
            <a:r>
              <a:rPr lang="en-IN" sz="1800" kern="100" dirty="0">
                <a:effectLst/>
                <a:latin typeface="Calibri" panose="020F0502020204030204" pitchFamily="34" charset="0"/>
                <a:ea typeface="Calibri" panose="020F0502020204030204" pitchFamily="34" charset="0"/>
                <a:cs typeface="Mangal" panose="02040503050203030202" pitchFamily="18" charset="0"/>
              </a:rPr>
              <a:t>_, "Root Head Text:",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chunk.root.head.text</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Visualize the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PoS</a:t>
            </a:r>
            <a:r>
              <a:rPr lang="en-IN" sz="1800" kern="100" dirty="0">
                <a:effectLst/>
                <a:latin typeface="Calibri" panose="020F0502020204030204" pitchFamily="34" charset="0"/>
                <a:ea typeface="Calibri" panose="020F0502020204030204" pitchFamily="34" charset="0"/>
                <a:cs typeface="Mangal" panose="02040503050203030202" pitchFamily="18" charset="0"/>
              </a:rPr>
              <a:t> tree</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options = {</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"compact": True,</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color</a:t>
            </a:r>
            <a:r>
              <a:rPr lang="en-IN" sz="1800" kern="100" dirty="0">
                <a:effectLst/>
                <a:latin typeface="Calibri" panose="020F0502020204030204" pitchFamily="34" charset="0"/>
                <a:ea typeface="Calibri" panose="020F0502020204030204" pitchFamily="34" charset="0"/>
                <a:cs typeface="Mangal" panose="02040503050203030202" pitchFamily="18" charset="0"/>
              </a:rPr>
              <a:t>": "blue",</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bg</a:t>
            </a:r>
            <a:r>
              <a:rPr lang="en-IN" sz="1800" kern="100" dirty="0">
                <a:effectLst/>
                <a:latin typeface="Calibri" panose="020F0502020204030204" pitchFamily="34" charset="0"/>
                <a:ea typeface="Calibri" panose="020F0502020204030204" pitchFamily="34" charset="0"/>
                <a:cs typeface="Mangal" panose="02040503050203030202" pitchFamily="18" charset="0"/>
              </a:rPr>
              <a:t>": "#f0f0f0",</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"font": "Arial"</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displacy.render</a:t>
            </a:r>
            <a:r>
              <a:rPr lang="en-IN" sz="1800" kern="100" dirty="0">
                <a:effectLst/>
                <a:latin typeface="Calibri" panose="020F0502020204030204" pitchFamily="34" charset="0"/>
                <a:ea typeface="Calibri" panose="020F0502020204030204" pitchFamily="34" charset="0"/>
                <a:cs typeface="Mangal" panose="02040503050203030202" pitchFamily="18" charset="0"/>
              </a:rPr>
              <a:t>(doc, style="dep", options=options)</a:t>
            </a:r>
          </a:p>
        </p:txBody>
      </p:sp>
    </p:spTree>
    <p:extLst>
      <p:ext uri="{BB962C8B-B14F-4D97-AF65-F5344CB8AC3E}">
        <p14:creationId xmlns:p14="http://schemas.microsoft.com/office/powerpoint/2010/main" val="4013428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5CB7D-1B29-4955-BFD8-19AFCB123D3A}"/>
              </a:ext>
            </a:extLst>
          </p:cNvPr>
          <p:cNvSpPr>
            <a:spLocks noGrp="1"/>
          </p:cNvSpPr>
          <p:nvPr>
            <p:ph type="title"/>
          </p:nvPr>
        </p:nvSpPr>
        <p:spPr>
          <a:xfrm>
            <a:off x="1143000" y="609600"/>
            <a:ext cx="9875520" cy="687977"/>
          </a:xfrm>
        </p:spPr>
        <p:txBody>
          <a:bodyPr>
            <a:normAutofit fontScale="90000"/>
          </a:bodyPr>
          <a:lstStyle/>
          <a:p>
            <a:r>
              <a:rPr lang="en-IN" dirty="0"/>
              <a:t>Chunking using </a:t>
            </a:r>
            <a:r>
              <a:rPr lang="en-IN" dirty="0" err="1"/>
              <a:t>spaCy</a:t>
            </a:r>
            <a:r>
              <a:rPr lang="en-IN" dirty="0"/>
              <a:t> Output…</a:t>
            </a:r>
          </a:p>
        </p:txBody>
      </p:sp>
      <p:pic>
        <p:nvPicPr>
          <p:cNvPr id="5" name="Picture 4">
            <a:extLst>
              <a:ext uri="{FF2B5EF4-FFF2-40B4-BE49-F238E27FC236}">
                <a16:creationId xmlns:a16="http://schemas.microsoft.com/office/drawing/2014/main" id="{EC4542C3-69FE-4E32-BCA7-CFAED3A54965}"/>
              </a:ext>
            </a:extLst>
          </p:cNvPr>
          <p:cNvPicPr>
            <a:picLocks noChangeAspect="1"/>
          </p:cNvPicPr>
          <p:nvPr/>
        </p:nvPicPr>
        <p:blipFill>
          <a:blip r:embed="rId2"/>
          <a:stretch>
            <a:fillRect/>
          </a:stretch>
        </p:blipFill>
        <p:spPr>
          <a:xfrm>
            <a:off x="998452" y="1571106"/>
            <a:ext cx="10317015" cy="1590897"/>
          </a:xfrm>
          <a:prstGeom prst="rect">
            <a:avLst/>
          </a:prstGeom>
        </p:spPr>
      </p:pic>
      <p:pic>
        <p:nvPicPr>
          <p:cNvPr id="13" name="Picture 12">
            <a:extLst>
              <a:ext uri="{FF2B5EF4-FFF2-40B4-BE49-F238E27FC236}">
                <a16:creationId xmlns:a16="http://schemas.microsoft.com/office/drawing/2014/main" id="{6EA3EE7A-113A-4B4E-A86D-B5B186123823}"/>
              </a:ext>
            </a:extLst>
          </p:cNvPr>
          <p:cNvPicPr>
            <a:picLocks noChangeAspect="1"/>
          </p:cNvPicPr>
          <p:nvPr/>
        </p:nvPicPr>
        <p:blipFill>
          <a:blip r:embed="rId3"/>
          <a:stretch>
            <a:fillRect/>
          </a:stretch>
        </p:blipFill>
        <p:spPr>
          <a:xfrm>
            <a:off x="1007978" y="3695998"/>
            <a:ext cx="10297962" cy="2000529"/>
          </a:xfrm>
          <a:prstGeom prst="rect">
            <a:avLst/>
          </a:prstGeom>
        </p:spPr>
      </p:pic>
    </p:spTree>
    <p:extLst>
      <p:ext uri="{BB962C8B-B14F-4D97-AF65-F5344CB8AC3E}">
        <p14:creationId xmlns:p14="http://schemas.microsoft.com/office/powerpoint/2010/main" val="5447254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30DF-F323-47DE-8667-03B646CD8259}"/>
              </a:ext>
            </a:extLst>
          </p:cNvPr>
          <p:cNvSpPr>
            <a:spLocks noGrp="1"/>
          </p:cNvSpPr>
          <p:nvPr>
            <p:ph type="title"/>
          </p:nvPr>
        </p:nvSpPr>
        <p:spPr>
          <a:xfrm>
            <a:off x="1143000" y="609600"/>
            <a:ext cx="9875520" cy="644434"/>
          </a:xfrm>
        </p:spPr>
        <p:txBody>
          <a:bodyPr>
            <a:normAutofit fontScale="90000"/>
          </a:bodyPr>
          <a:lstStyle/>
          <a:p>
            <a:r>
              <a:rPr lang="en-IN" dirty="0"/>
              <a:t>Interpretation of Output</a:t>
            </a:r>
          </a:p>
        </p:txBody>
      </p:sp>
      <p:sp>
        <p:nvSpPr>
          <p:cNvPr id="3" name="Content Placeholder 2">
            <a:extLst>
              <a:ext uri="{FF2B5EF4-FFF2-40B4-BE49-F238E27FC236}">
                <a16:creationId xmlns:a16="http://schemas.microsoft.com/office/drawing/2014/main" id="{E1FE88AB-0D25-4828-ACA0-E17934A9E2C6}"/>
              </a:ext>
            </a:extLst>
          </p:cNvPr>
          <p:cNvSpPr>
            <a:spLocks noGrp="1"/>
          </p:cNvSpPr>
          <p:nvPr>
            <p:ph idx="1"/>
          </p:nvPr>
        </p:nvSpPr>
        <p:spPr>
          <a:xfrm>
            <a:off x="1143000" y="1375954"/>
            <a:ext cx="9872871" cy="4720046"/>
          </a:xfrm>
        </p:spPr>
        <p:txBody>
          <a:bodyPr/>
          <a:lstStyle/>
          <a:p>
            <a:r>
              <a:rPr lang="en-US" dirty="0"/>
              <a:t>for chunk in </a:t>
            </a:r>
            <a:r>
              <a:rPr lang="en-US" dirty="0" err="1"/>
              <a:t>doc.noun_chunks</a:t>
            </a:r>
            <a:r>
              <a:rPr lang="en-US" dirty="0"/>
              <a:t>: </a:t>
            </a:r>
          </a:p>
          <a:p>
            <a:pPr lvl="1"/>
            <a:r>
              <a:rPr lang="en-US" dirty="0"/>
              <a:t>Iterate over the noun chunks in the document.</a:t>
            </a:r>
          </a:p>
          <a:p>
            <a:pPr lvl="1"/>
            <a:r>
              <a:rPr lang="en-US" dirty="0"/>
              <a:t>Print each chunk's text, the root text of the chunk, the dependency label of the root, and the head text of the root.</a:t>
            </a:r>
          </a:p>
          <a:p>
            <a:r>
              <a:rPr lang="en-US" b="1" dirty="0"/>
              <a:t>Chunk</a:t>
            </a:r>
            <a:r>
              <a:rPr lang="en-US" dirty="0"/>
              <a:t>: This is a contiguous span of tokens that form a meaningful unit, usually a noun phrase.</a:t>
            </a:r>
          </a:p>
          <a:p>
            <a:r>
              <a:rPr lang="en-US" b="1" dirty="0"/>
              <a:t>Root Text</a:t>
            </a:r>
            <a:r>
              <a:rPr lang="en-US" dirty="0"/>
              <a:t>: This is the central word of the chunk, which usually carries the main semantic weight of the phrase. For noun chunks, this is typically the noun itself.</a:t>
            </a:r>
          </a:p>
          <a:p>
            <a:r>
              <a:rPr lang="en-US" b="1" dirty="0"/>
              <a:t>Root Dep</a:t>
            </a:r>
            <a:r>
              <a:rPr lang="en-US" dirty="0"/>
              <a:t>: This is the dependency label of the root word. It describes the syntactic relationship between the root word of the chunk and the rest of the sentence.</a:t>
            </a:r>
          </a:p>
          <a:p>
            <a:r>
              <a:rPr lang="en-US" b="1" dirty="0"/>
              <a:t>Root Head Text</a:t>
            </a:r>
            <a:r>
              <a:rPr lang="en-US" dirty="0"/>
              <a:t>: This is the word to which the root word is syntactically linked in the dependency parse of the sentence. </a:t>
            </a:r>
          </a:p>
          <a:p>
            <a:endParaRPr lang="en-IN" dirty="0"/>
          </a:p>
        </p:txBody>
      </p:sp>
    </p:spTree>
    <p:extLst>
      <p:ext uri="{BB962C8B-B14F-4D97-AF65-F5344CB8AC3E}">
        <p14:creationId xmlns:p14="http://schemas.microsoft.com/office/powerpoint/2010/main" val="38202647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30DF-F323-47DE-8667-03B646CD8259}"/>
              </a:ext>
            </a:extLst>
          </p:cNvPr>
          <p:cNvSpPr>
            <a:spLocks noGrp="1"/>
          </p:cNvSpPr>
          <p:nvPr>
            <p:ph type="title"/>
          </p:nvPr>
        </p:nvSpPr>
        <p:spPr>
          <a:xfrm>
            <a:off x="1143000" y="609600"/>
            <a:ext cx="9875520" cy="644434"/>
          </a:xfrm>
        </p:spPr>
        <p:txBody>
          <a:bodyPr>
            <a:normAutofit fontScale="90000"/>
          </a:bodyPr>
          <a:lstStyle/>
          <a:p>
            <a:r>
              <a:rPr lang="en-IN" dirty="0"/>
              <a:t>Interpretation of Output</a:t>
            </a:r>
          </a:p>
        </p:txBody>
      </p:sp>
      <p:sp>
        <p:nvSpPr>
          <p:cNvPr id="3" name="Content Placeholder 2">
            <a:extLst>
              <a:ext uri="{FF2B5EF4-FFF2-40B4-BE49-F238E27FC236}">
                <a16:creationId xmlns:a16="http://schemas.microsoft.com/office/drawing/2014/main" id="{E1FE88AB-0D25-4828-ACA0-E17934A9E2C6}"/>
              </a:ext>
            </a:extLst>
          </p:cNvPr>
          <p:cNvSpPr>
            <a:spLocks noGrp="1"/>
          </p:cNvSpPr>
          <p:nvPr>
            <p:ph idx="1"/>
          </p:nvPr>
        </p:nvSpPr>
        <p:spPr>
          <a:xfrm>
            <a:off x="1143000" y="1375953"/>
            <a:ext cx="10387149" cy="5155475"/>
          </a:xfrm>
        </p:spPr>
        <p:txBody>
          <a:bodyPr>
            <a:normAutofit fontScale="85000" lnSpcReduction="20000"/>
          </a:bodyPr>
          <a:lstStyle/>
          <a:p>
            <a:r>
              <a:rPr lang="en-US" dirty="0"/>
              <a:t>First chunk: </a:t>
            </a:r>
          </a:p>
          <a:p>
            <a:pPr marL="274320" lvl="1" indent="0">
              <a:buNone/>
            </a:pPr>
            <a:r>
              <a:rPr lang="en-US" dirty="0"/>
              <a:t> Chunk: The quick brown fox Root Text: fox Root Dep: nsubj Root Head Text: jumps</a:t>
            </a:r>
          </a:p>
          <a:p>
            <a:r>
              <a:rPr lang="en-US" b="1" dirty="0"/>
              <a:t>Root Dep: nsubj (nominal subject)</a:t>
            </a:r>
          </a:p>
          <a:p>
            <a:r>
              <a:rPr lang="en-US" b="1" dirty="0"/>
              <a:t>The noun "fox" is the subject of the verb "jumps".</a:t>
            </a:r>
          </a:p>
          <a:p>
            <a:r>
              <a:rPr lang="en-US" b="1" dirty="0"/>
              <a:t>Root Head Text: "jumps"</a:t>
            </a:r>
          </a:p>
          <a:p>
            <a:r>
              <a:rPr lang="en-US" b="1" dirty="0"/>
              <a:t>The root word "fox" is syntactically linked to the verb "jumps". In other words, "fox" is performing the action described by "jumps".</a:t>
            </a:r>
          </a:p>
          <a:p>
            <a:pPr marL="45720" indent="0">
              <a:buNone/>
            </a:pPr>
            <a:endParaRPr lang="en-US" b="1" dirty="0"/>
          </a:p>
          <a:p>
            <a:r>
              <a:rPr lang="en-US" sz="2600" dirty="0"/>
              <a:t>The parsed chunks and their attributes help us understand the grammatical structure of the sentence. Specifically:</a:t>
            </a:r>
          </a:p>
          <a:p>
            <a:pPr>
              <a:buFont typeface="Arial" panose="020B0604020202020204" pitchFamily="34" charset="0"/>
              <a:buChar char="•"/>
            </a:pPr>
            <a:r>
              <a:rPr lang="en-US" sz="2600" dirty="0"/>
              <a:t>"The quick brown fox" is the subject of the sentence.</a:t>
            </a:r>
          </a:p>
          <a:p>
            <a:pPr>
              <a:buFont typeface="Arial" panose="020B0604020202020204" pitchFamily="34" charset="0"/>
              <a:buChar char="•"/>
            </a:pPr>
            <a:r>
              <a:rPr lang="en-US" sz="2600" dirty="0"/>
              <a:t>"fox" is the main noun, and it is performing the action "jumps".</a:t>
            </a:r>
          </a:p>
          <a:p>
            <a:pPr>
              <a:buFont typeface="Arial" panose="020B0604020202020204" pitchFamily="34" charset="0"/>
              <a:buChar char="•"/>
            </a:pPr>
            <a:r>
              <a:rPr lang="en-US" sz="2600" dirty="0"/>
              <a:t>"the lazy dog" is the object of the preposition "over".</a:t>
            </a:r>
          </a:p>
          <a:p>
            <a:pPr>
              <a:buFont typeface="Arial" panose="020B0604020202020204" pitchFamily="34" charset="0"/>
              <a:buChar char="•"/>
            </a:pPr>
            <a:r>
              <a:rPr lang="en-US" sz="2600" dirty="0"/>
              <a:t>"dog" is the main noun in the prepositional phrase "over the lazy dog".</a:t>
            </a:r>
          </a:p>
          <a:p>
            <a:endParaRPr lang="en-US" b="1" dirty="0"/>
          </a:p>
          <a:p>
            <a:endParaRPr lang="en-IN" dirty="0"/>
          </a:p>
        </p:txBody>
      </p:sp>
    </p:spTree>
    <p:extLst>
      <p:ext uri="{BB962C8B-B14F-4D97-AF65-F5344CB8AC3E}">
        <p14:creationId xmlns:p14="http://schemas.microsoft.com/office/powerpoint/2010/main" val="38930896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E3F3-E77B-40EC-BBAB-51ECE0731706}"/>
              </a:ext>
            </a:extLst>
          </p:cNvPr>
          <p:cNvSpPr>
            <a:spLocks noGrp="1"/>
          </p:cNvSpPr>
          <p:nvPr>
            <p:ph type="title"/>
          </p:nvPr>
        </p:nvSpPr>
        <p:spPr>
          <a:xfrm>
            <a:off x="1143000" y="609600"/>
            <a:ext cx="9875520" cy="809897"/>
          </a:xfrm>
        </p:spPr>
        <p:txBody>
          <a:bodyPr/>
          <a:lstStyle/>
          <a:p>
            <a:r>
              <a:rPr lang="en-IN" dirty="0"/>
              <a:t>NLTK Program for </a:t>
            </a:r>
            <a:r>
              <a:rPr lang="en-IN" dirty="0" err="1"/>
              <a:t>PoS</a:t>
            </a:r>
            <a:r>
              <a:rPr lang="en-IN" dirty="0"/>
              <a:t> in Tree Structure:</a:t>
            </a:r>
          </a:p>
        </p:txBody>
      </p:sp>
      <p:sp>
        <p:nvSpPr>
          <p:cNvPr id="3" name="Content Placeholder 2">
            <a:extLst>
              <a:ext uri="{FF2B5EF4-FFF2-40B4-BE49-F238E27FC236}">
                <a16:creationId xmlns:a16="http://schemas.microsoft.com/office/drawing/2014/main" id="{DC74DE88-1758-4705-B6C4-4D27AD8DC4A9}"/>
              </a:ext>
            </a:extLst>
          </p:cNvPr>
          <p:cNvSpPr>
            <a:spLocks noGrp="1"/>
          </p:cNvSpPr>
          <p:nvPr>
            <p:ph idx="1"/>
          </p:nvPr>
        </p:nvSpPr>
        <p:spPr>
          <a:xfrm>
            <a:off x="594360" y="1514623"/>
            <a:ext cx="9298577" cy="3606017"/>
          </a:xfrm>
        </p:spPr>
        <p:txBody>
          <a:bodyPr>
            <a:noAutofit/>
          </a:bodyPr>
          <a:lstStyle/>
          <a:p>
            <a:pPr marL="0" marR="0" indent="0">
              <a:lnSpc>
                <a:spcPct val="115000"/>
              </a:lnSpc>
              <a:spcBef>
                <a:spcPts val="0"/>
              </a:spcBef>
              <a:spcAft>
                <a:spcPts val="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import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nltk</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15000"/>
              </a:lnSpc>
              <a:spcBef>
                <a:spcPts val="0"/>
              </a:spcBef>
              <a:spcAft>
                <a:spcPts val="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nltk.download</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punkt</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15000"/>
              </a:lnSpc>
              <a:spcBef>
                <a:spcPts val="0"/>
              </a:spcBef>
              <a:spcAft>
                <a:spcPts val="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nltk.download</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averaged_perceptron_tagger</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15000"/>
              </a:lnSpc>
              <a:spcBef>
                <a:spcPts val="0"/>
              </a:spcBef>
              <a:spcAft>
                <a:spcPts val="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from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nltk.tokenize</a:t>
            </a:r>
            <a:r>
              <a:rPr lang="en-IN" sz="1800" kern="100" dirty="0">
                <a:effectLst/>
                <a:latin typeface="Calibri" panose="020F0502020204030204" pitchFamily="34" charset="0"/>
                <a:ea typeface="Calibri" panose="020F0502020204030204" pitchFamily="34" charset="0"/>
                <a:cs typeface="Mangal" panose="02040503050203030202" pitchFamily="18" charset="0"/>
              </a:rPr>
              <a:t> import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word_tokenize</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15000"/>
              </a:lnSpc>
              <a:spcBef>
                <a:spcPts val="0"/>
              </a:spcBef>
              <a:spcAft>
                <a:spcPts val="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from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nltk.tag</a:t>
            </a:r>
            <a:r>
              <a:rPr lang="en-IN" sz="1800" kern="100" dirty="0">
                <a:effectLst/>
                <a:latin typeface="Calibri" panose="020F0502020204030204" pitchFamily="34" charset="0"/>
                <a:ea typeface="Calibri" panose="020F0502020204030204" pitchFamily="34" charset="0"/>
                <a:cs typeface="Mangal" panose="02040503050203030202" pitchFamily="18" charset="0"/>
              </a:rPr>
              <a:t> import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pos_tag</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15000"/>
              </a:lnSpc>
              <a:spcBef>
                <a:spcPts val="0"/>
              </a:spcBef>
              <a:spcAft>
                <a:spcPts val="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from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nltk</a:t>
            </a:r>
            <a:r>
              <a:rPr lang="en-IN" sz="1800" kern="100" dirty="0">
                <a:effectLst/>
                <a:latin typeface="Calibri" panose="020F0502020204030204" pitchFamily="34" charset="0"/>
                <a:ea typeface="Calibri" panose="020F0502020204030204" pitchFamily="34" charset="0"/>
                <a:cs typeface="Mangal" panose="02040503050203030202" pitchFamily="18" charset="0"/>
              </a:rPr>
              <a:t> import Tree</a:t>
            </a:r>
          </a:p>
          <a:p>
            <a:pPr marL="0" marR="0" indent="0">
              <a:lnSpc>
                <a:spcPct val="115000"/>
              </a:lnSpc>
              <a:spcBef>
                <a:spcPts val="0"/>
              </a:spcBef>
              <a:spcAft>
                <a:spcPts val="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sentence = "The quick brown fox jumps over the lazy dog"</a:t>
            </a:r>
          </a:p>
          <a:p>
            <a:pPr marL="0" marR="0" indent="0">
              <a:lnSpc>
                <a:spcPct val="115000"/>
              </a:lnSpc>
              <a:spcBef>
                <a:spcPts val="0"/>
              </a:spcBef>
              <a:spcAft>
                <a:spcPts val="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words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word_tokenize</a:t>
            </a:r>
            <a:r>
              <a:rPr lang="en-IN" sz="1800" kern="100" dirty="0">
                <a:effectLst/>
                <a:latin typeface="Calibri" panose="020F0502020204030204" pitchFamily="34" charset="0"/>
                <a:ea typeface="Calibri" panose="020F0502020204030204" pitchFamily="34" charset="0"/>
                <a:cs typeface="Mangal" panose="02040503050203030202" pitchFamily="18" charset="0"/>
              </a:rPr>
              <a:t>(sentence)</a:t>
            </a:r>
          </a:p>
          <a:p>
            <a:pPr marL="0" marR="0" indent="0">
              <a:lnSpc>
                <a:spcPct val="115000"/>
              </a:lnSpc>
              <a:spcBef>
                <a:spcPts val="0"/>
              </a:spcBef>
              <a:spcAft>
                <a:spcPts val="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pos_tags</a:t>
            </a: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pos_tag</a:t>
            </a:r>
            <a:r>
              <a:rPr lang="en-IN" sz="1800" kern="100" dirty="0">
                <a:effectLst/>
                <a:latin typeface="Calibri" panose="020F0502020204030204" pitchFamily="34" charset="0"/>
                <a:ea typeface="Calibri" panose="020F0502020204030204" pitchFamily="34" charset="0"/>
                <a:cs typeface="Mangal" panose="02040503050203030202" pitchFamily="18" charset="0"/>
              </a:rPr>
              <a:t>(words)</a:t>
            </a:r>
          </a:p>
          <a:p>
            <a:pPr marL="0" indent="0">
              <a:lnSpc>
                <a:spcPct val="115000"/>
              </a:lnSpc>
              <a:spcBef>
                <a:spcPts val="0"/>
              </a:spcBef>
              <a:buFont typeface="Corbel" pitchFamily="34" charset="0"/>
              <a:buNone/>
            </a:pPr>
            <a:r>
              <a:rPr lang="en-IN" sz="1800" kern="100" dirty="0">
                <a:latin typeface="Calibri" panose="020F0502020204030204" pitchFamily="34" charset="0"/>
                <a:ea typeface="Calibri" panose="020F0502020204030204" pitchFamily="34" charset="0"/>
                <a:cs typeface="Mangal" panose="02040503050203030202" pitchFamily="18" charset="0"/>
              </a:rPr>
              <a:t># Create a tree structure</a:t>
            </a:r>
          </a:p>
          <a:p>
            <a:pPr marL="0" indent="0">
              <a:lnSpc>
                <a:spcPct val="115000"/>
              </a:lnSpc>
              <a:spcBef>
                <a:spcPts val="0"/>
              </a:spcBef>
              <a:buFont typeface="Corbel" pitchFamily="34" charset="0"/>
              <a:buNone/>
            </a:pPr>
            <a:r>
              <a:rPr lang="en-IN" sz="1800" kern="100" dirty="0" err="1">
                <a:latin typeface="Calibri" panose="020F0502020204030204" pitchFamily="34" charset="0"/>
                <a:ea typeface="Calibri" panose="020F0502020204030204" pitchFamily="34" charset="0"/>
                <a:cs typeface="Mangal" panose="02040503050203030202" pitchFamily="18" charset="0"/>
              </a:rPr>
              <a:t>tree_structure</a:t>
            </a:r>
            <a:r>
              <a:rPr lang="en-IN" sz="1800" kern="100" dirty="0">
                <a:latin typeface="Calibri" panose="020F0502020204030204" pitchFamily="34" charset="0"/>
                <a:ea typeface="Calibri" panose="020F0502020204030204" pitchFamily="34" charset="0"/>
                <a:cs typeface="Mangal" panose="02040503050203030202" pitchFamily="18" charset="0"/>
              </a:rPr>
              <a:t> = "(S " + " ".join(f"({tag} {word})" for word, tag in </a:t>
            </a:r>
            <a:r>
              <a:rPr lang="en-IN" sz="1800" kern="100" dirty="0" err="1">
                <a:latin typeface="Calibri" panose="020F0502020204030204" pitchFamily="34" charset="0"/>
                <a:ea typeface="Calibri" panose="020F0502020204030204" pitchFamily="34" charset="0"/>
                <a:cs typeface="Mangal" panose="02040503050203030202" pitchFamily="18" charset="0"/>
              </a:rPr>
              <a:t>pos_tags</a:t>
            </a:r>
            <a:r>
              <a:rPr lang="en-IN" sz="1800" kern="100" dirty="0">
                <a:latin typeface="Calibri" panose="020F0502020204030204" pitchFamily="34" charset="0"/>
                <a:ea typeface="Calibri" panose="020F0502020204030204" pitchFamily="34" charset="0"/>
                <a:cs typeface="Mangal" panose="02040503050203030202" pitchFamily="18" charset="0"/>
              </a:rPr>
              <a:t>) + ")“</a:t>
            </a:r>
          </a:p>
        </p:txBody>
      </p:sp>
      <p:sp>
        <p:nvSpPr>
          <p:cNvPr id="5" name="Content Placeholder 2">
            <a:extLst>
              <a:ext uri="{FF2B5EF4-FFF2-40B4-BE49-F238E27FC236}">
                <a16:creationId xmlns:a16="http://schemas.microsoft.com/office/drawing/2014/main" id="{D99A6B0C-2BF6-4C40-87E5-965C6B62ABEC}"/>
              </a:ext>
            </a:extLst>
          </p:cNvPr>
          <p:cNvSpPr txBox="1">
            <a:spLocks/>
          </p:cNvSpPr>
          <p:nvPr/>
        </p:nvSpPr>
        <p:spPr>
          <a:xfrm>
            <a:off x="6803092" y="1514623"/>
            <a:ext cx="4846799" cy="1750424"/>
          </a:xfrm>
          <a:prstGeom prst="rect">
            <a:avLst/>
          </a:prstGeom>
        </p:spPr>
        <p:txBody>
          <a:bodyPr vert="horz" lIns="91440" tIns="45720" rIns="91440" bIns="4572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lnSpc>
                <a:spcPct val="115000"/>
              </a:lnSpc>
              <a:spcBef>
                <a:spcPts val="0"/>
              </a:spcBef>
              <a:buFont typeface="Corbel" pitchFamily="34" charset="0"/>
              <a:buNone/>
            </a:pPr>
            <a:r>
              <a:rPr lang="en-IN" sz="1800" kern="100" dirty="0">
                <a:latin typeface="Calibri" panose="020F0502020204030204" pitchFamily="34" charset="0"/>
                <a:ea typeface="Calibri" panose="020F0502020204030204" pitchFamily="34" charset="0"/>
                <a:cs typeface="Mangal" panose="02040503050203030202" pitchFamily="18" charset="0"/>
              </a:rPr>
              <a:t>print(</a:t>
            </a:r>
            <a:r>
              <a:rPr lang="en-IN" sz="1800" kern="100" dirty="0" err="1">
                <a:latin typeface="Calibri" panose="020F0502020204030204" pitchFamily="34" charset="0"/>
                <a:ea typeface="Calibri" panose="020F0502020204030204" pitchFamily="34" charset="0"/>
                <a:cs typeface="Mangal" panose="02040503050203030202" pitchFamily="18" charset="0"/>
              </a:rPr>
              <a:t>tree_structure</a:t>
            </a:r>
            <a:r>
              <a:rPr lang="en-IN" sz="1800" kern="100" dirty="0">
                <a:latin typeface="Calibri" panose="020F0502020204030204" pitchFamily="34" charset="0"/>
                <a:ea typeface="Calibri" panose="020F0502020204030204" pitchFamily="34" charset="0"/>
                <a:cs typeface="Mangal" panose="02040503050203030202" pitchFamily="18" charset="0"/>
              </a:rPr>
              <a:t>)</a:t>
            </a:r>
          </a:p>
          <a:p>
            <a:pPr marL="0" indent="0">
              <a:lnSpc>
                <a:spcPct val="115000"/>
              </a:lnSpc>
              <a:spcBef>
                <a:spcPts val="0"/>
              </a:spcBef>
              <a:buFont typeface="Corbel" pitchFamily="34" charset="0"/>
              <a:buNone/>
            </a:pPr>
            <a:r>
              <a:rPr lang="en-IN" sz="1800" kern="100" dirty="0">
                <a:latin typeface="Calibri" panose="020F0502020204030204" pitchFamily="34" charset="0"/>
                <a:ea typeface="Calibri" panose="020F0502020204030204" pitchFamily="34" charset="0"/>
                <a:cs typeface="Mangal" panose="02040503050203030202" pitchFamily="18" charset="0"/>
              </a:rPr>
              <a:t># Create a tree from the structure</a:t>
            </a:r>
          </a:p>
          <a:p>
            <a:pPr marL="0" indent="0">
              <a:lnSpc>
                <a:spcPct val="115000"/>
              </a:lnSpc>
              <a:spcBef>
                <a:spcPts val="0"/>
              </a:spcBef>
              <a:buFont typeface="Corbel" pitchFamily="34" charset="0"/>
              <a:buNone/>
            </a:pPr>
            <a:r>
              <a:rPr lang="en-IN" sz="1800" kern="100" dirty="0">
                <a:latin typeface="Calibri" panose="020F0502020204030204" pitchFamily="34" charset="0"/>
                <a:ea typeface="Calibri" panose="020F0502020204030204" pitchFamily="34" charset="0"/>
                <a:cs typeface="Mangal" panose="02040503050203030202" pitchFamily="18" charset="0"/>
              </a:rPr>
              <a:t>tree = </a:t>
            </a:r>
            <a:r>
              <a:rPr lang="en-IN" sz="1800" kern="100" dirty="0" err="1">
                <a:latin typeface="Calibri" panose="020F0502020204030204" pitchFamily="34" charset="0"/>
                <a:ea typeface="Calibri" panose="020F0502020204030204" pitchFamily="34" charset="0"/>
                <a:cs typeface="Mangal" panose="02040503050203030202" pitchFamily="18" charset="0"/>
              </a:rPr>
              <a:t>Tree.fromstring</a:t>
            </a:r>
            <a:r>
              <a:rPr lang="en-IN" sz="1800" kern="100" dirty="0">
                <a:latin typeface="Calibri" panose="020F0502020204030204" pitchFamily="34" charset="0"/>
                <a:ea typeface="Calibri" panose="020F0502020204030204" pitchFamily="34" charset="0"/>
                <a:cs typeface="Mangal" panose="02040503050203030202" pitchFamily="18" charset="0"/>
              </a:rPr>
              <a:t>(</a:t>
            </a:r>
            <a:r>
              <a:rPr lang="en-IN" sz="1800" kern="100" dirty="0" err="1">
                <a:latin typeface="Calibri" panose="020F0502020204030204" pitchFamily="34" charset="0"/>
                <a:ea typeface="Calibri" panose="020F0502020204030204" pitchFamily="34" charset="0"/>
                <a:cs typeface="Mangal" panose="02040503050203030202" pitchFamily="18" charset="0"/>
              </a:rPr>
              <a:t>tree_structure</a:t>
            </a:r>
            <a:r>
              <a:rPr lang="en-IN" sz="1800" kern="100" dirty="0">
                <a:latin typeface="Calibri" panose="020F0502020204030204" pitchFamily="34" charset="0"/>
                <a:ea typeface="Calibri" panose="020F0502020204030204" pitchFamily="34" charset="0"/>
                <a:cs typeface="Mangal" panose="02040503050203030202" pitchFamily="18" charset="0"/>
              </a:rPr>
              <a:t>)</a:t>
            </a:r>
          </a:p>
          <a:p>
            <a:pPr marL="0" indent="0">
              <a:lnSpc>
                <a:spcPct val="115000"/>
              </a:lnSpc>
              <a:spcBef>
                <a:spcPts val="0"/>
              </a:spcBef>
              <a:buFont typeface="Corbel" pitchFamily="34" charset="0"/>
              <a:buNone/>
            </a:pPr>
            <a:r>
              <a:rPr lang="en-IN" sz="1800" kern="100" dirty="0">
                <a:latin typeface="Calibri" panose="020F0502020204030204" pitchFamily="34" charset="0"/>
                <a:ea typeface="Calibri" panose="020F0502020204030204" pitchFamily="34" charset="0"/>
                <a:cs typeface="Mangal" panose="02040503050203030202" pitchFamily="18" charset="0"/>
              </a:rPr>
              <a:t># Visualize the tree</a:t>
            </a:r>
          </a:p>
          <a:p>
            <a:pPr marL="0" indent="0">
              <a:lnSpc>
                <a:spcPct val="115000"/>
              </a:lnSpc>
              <a:spcBef>
                <a:spcPts val="0"/>
              </a:spcBef>
              <a:buFont typeface="Corbel" pitchFamily="34" charset="0"/>
              <a:buNone/>
            </a:pPr>
            <a:r>
              <a:rPr lang="en-IN" sz="1800" kern="100" dirty="0" err="1">
                <a:latin typeface="Calibri" panose="020F0502020204030204" pitchFamily="34" charset="0"/>
                <a:ea typeface="Calibri" panose="020F0502020204030204" pitchFamily="34" charset="0"/>
                <a:cs typeface="Mangal" panose="02040503050203030202" pitchFamily="18" charset="0"/>
              </a:rPr>
              <a:t>tree.pretty_print</a:t>
            </a:r>
            <a:r>
              <a:rPr lang="en-IN" sz="1800" kern="100" dirty="0">
                <a:latin typeface="Calibri" panose="020F0502020204030204" pitchFamily="34" charset="0"/>
                <a:ea typeface="Calibri" panose="020F0502020204030204" pitchFamily="34" charset="0"/>
                <a:cs typeface="Mangal" panose="02040503050203030202" pitchFamily="18" charset="0"/>
              </a:rPr>
              <a:t>()</a:t>
            </a:r>
          </a:p>
        </p:txBody>
      </p:sp>
      <p:pic>
        <p:nvPicPr>
          <p:cNvPr id="7" name="Picture 6">
            <a:extLst>
              <a:ext uri="{FF2B5EF4-FFF2-40B4-BE49-F238E27FC236}">
                <a16:creationId xmlns:a16="http://schemas.microsoft.com/office/drawing/2014/main" id="{E0CF7AFD-3776-476A-84E4-3AD3BEE0B310}"/>
              </a:ext>
            </a:extLst>
          </p:cNvPr>
          <p:cNvPicPr>
            <a:picLocks noChangeAspect="1"/>
          </p:cNvPicPr>
          <p:nvPr/>
        </p:nvPicPr>
        <p:blipFill>
          <a:blip r:embed="rId2"/>
          <a:stretch>
            <a:fillRect/>
          </a:stretch>
        </p:blipFill>
        <p:spPr>
          <a:xfrm>
            <a:off x="1777201" y="5120640"/>
            <a:ext cx="8202170" cy="1381318"/>
          </a:xfrm>
          <a:prstGeom prst="rect">
            <a:avLst/>
          </a:prstGeom>
        </p:spPr>
      </p:pic>
    </p:spTree>
    <p:extLst>
      <p:ext uri="{BB962C8B-B14F-4D97-AF65-F5344CB8AC3E}">
        <p14:creationId xmlns:p14="http://schemas.microsoft.com/office/powerpoint/2010/main" val="1647996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E3F3-E77B-40EC-BBAB-51ECE0731706}"/>
              </a:ext>
            </a:extLst>
          </p:cNvPr>
          <p:cNvSpPr>
            <a:spLocks noGrp="1"/>
          </p:cNvSpPr>
          <p:nvPr>
            <p:ph type="title"/>
          </p:nvPr>
        </p:nvSpPr>
        <p:spPr>
          <a:xfrm>
            <a:off x="1143000" y="609600"/>
            <a:ext cx="9875520" cy="809897"/>
          </a:xfrm>
        </p:spPr>
        <p:txBody>
          <a:bodyPr/>
          <a:lstStyle/>
          <a:p>
            <a:r>
              <a:rPr lang="en-IN" dirty="0"/>
              <a:t>Python Program for Chunked Sentences:</a:t>
            </a:r>
          </a:p>
        </p:txBody>
      </p:sp>
      <p:sp>
        <p:nvSpPr>
          <p:cNvPr id="3" name="Content Placeholder 2">
            <a:extLst>
              <a:ext uri="{FF2B5EF4-FFF2-40B4-BE49-F238E27FC236}">
                <a16:creationId xmlns:a16="http://schemas.microsoft.com/office/drawing/2014/main" id="{DC74DE88-1758-4705-B6C4-4D27AD8DC4A9}"/>
              </a:ext>
            </a:extLst>
          </p:cNvPr>
          <p:cNvSpPr>
            <a:spLocks noGrp="1"/>
          </p:cNvSpPr>
          <p:nvPr>
            <p:ph idx="1"/>
          </p:nvPr>
        </p:nvSpPr>
        <p:spPr>
          <a:xfrm>
            <a:off x="526869" y="1419497"/>
            <a:ext cx="9594669" cy="4537166"/>
          </a:xfrm>
        </p:spPr>
        <p:txBody>
          <a:bodyPr>
            <a:noAutofit/>
          </a:bodyPr>
          <a:lstStyle/>
          <a:p>
            <a:pPr marL="0" marR="0" indent="0">
              <a:lnSpc>
                <a:spcPct val="107000"/>
              </a:lnSpc>
              <a:spcBef>
                <a:spcPts val="0"/>
              </a:spcBef>
              <a:spcAft>
                <a:spcPts val="800"/>
              </a:spcAft>
              <a:buNone/>
            </a:pPr>
            <a:r>
              <a:rPr lang="en-IN" sz="2000" kern="100" dirty="0">
                <a:effectLst/>
                <a:latin typeface="Calibri" panose="020F0502020204030204" pitchFamily="34" charset="0"/>
                <a:ea typeface="Calibri" panose="020F0502020204030204" pitchFamily="34" charset="0"/>
                <a:cs typeface="Mangal" panose="02040503050203030202" pitchFamily="18" charset="0"/>
              </a:rPr>
              <a:t>import </a:t>
            </a:r>
            <a:r>
              <a:rPr lang="en-IN" sz="2000" kern="100" dirty="0" err="1">
                <a:effectLst/>
                <a:latin typeface="Calibri" panose="020F0502020204030204" pitchFamily="34" charset="0"/>
                <a:ea typeface="Calibri" panose="020F0502020204030204" pitchFamily="34" charset="0"/>
                <a:cs typeface="Mangal" panose="02040503050203030202" pitchFamily="18" charset="0"/>
              </a:rPr>
              <a:t>nltk</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2000" kern="100" dirty="0" err="1">
                <a:effectLst/>
                <a:latin typeface="Calibri" panose="020F0502020204030204" pitchFamily="34" charset="0"/>
                <a:ea typeface="Calibri" panose="020F0502020204030204" pitchFamily="34" charset="0"/>
                <a:cs typeface="Mangal" panose="02040503050203030202" pitchFamily="18" charset="0"/>
              </a:rPr>
              <a:t>nltk.download</a:t>
            </a:r>
            <a:r>
              <a:rPr lang="en-IN" sz="2000" kern="100" dirty="0">
                <a:effectLst/>
                <a:latin typeface="Calibri" panose="020F0502020204030204" pitchFamily="34" charset="0"/>
                <a:ea typeface="Calibri" panose="020F0502020204030204" pitchFamily="34" charset="0"/>
                <a:cs typeface="Mangal" panose="02040503050203030202" pitchFamily="18" charset="0"/>
              </a:rPr>
              <a:t>('</a:t>
            </a:r>
            <a:r>
              <a:rPr lang="en-IN" sz="2000" kern="100" dirty="0" err="1">
                <a:effectLst/>
                <a:latin typeface="Calibri" panose="020F0502020204030204" pitchFamily="34" charset="0"/>
                <a:ea typeface="Calibri" panose="020F0502020204030204" pitchFamily="34" charset="0"/>
                <a:cs typeface="Mangal" panose="02040503050203030202" pitchFamily="18" charset="0"/>
              </a:rPr>
              <a:t>punkt</a:t>
            </a:r>
            <a:r>
              <a:rPr lang="en-IN" sz="20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2000" kern="100" dirty="0" err="1">
                <a:effectLst/>
                <a:latin typeface="Calibri" panose="020F0502020204030204" pitchFamily="34" charset="0"/>
                <a:ea typeface="Calibri" panose="020F0502020204030204" pitchFamily="34" charset="0"/>
                <a:cs typeface="Mangal" panose="02040503050203030202" pitchFamily="18" charset="0"/>
              </a:rPr>
              <a:t>nltk.download</a:t>
            </a:r>
            <a:r>
              <a:rPr lang="en-IN" sz="2000" kern="100" dirty="0">
                <a:effectLst/>
                <a:latin typeface="Calibri" panose="020F0502020204030204" pitchFamily="34" charset="0"/>
                <a:ea typeface="Calibri" panose="020F0502020204030204" pitchFamily="34" charset="0"/>
                <a:cs typeface="Mangal" panose="02040503050203030202" pitchFamily="18" charset="0"/>
              </a:rPr>
              <a:t>('</a:t>
            </a:r>
            <a:r>
              <a:rPr lang="en-IN" sz="2000" kern="100" dirty="0" err="1">
                <a:effectLst/>
                <a:latin typeface="Calibri" panose="020F0502020204030204" pitchFamily="34" charset="0"/>
                <a:ea typeface="Calibri" panose="020F0502020204030204" pitchFamily="34" charset="0"/>
                <a:cs typeface="Mangal" panose="02040503050203030202" pitchFamily="18" charset="0"/>
              </a:rPr>
              <a:t>averaged_perceptron_tagger</a:t>
            </a:r>
            <a:r>
              <a:rPr lang="en-IN" sz="20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2000" kern="100" dirty="0">
                <a:effectLst/>
                <a:latin typeface="Calibri" panose="020F0502020204030204" pitchFamily="34" charset="0"/>
                <a:ea typeface="Calibri" panose="020F0502020204030204" pitchFamily="34" charset="0"/>
                <a:cs typeface="Mangal" panose="02040503050203030202" pitchFamily="18" charset="0"/>
              </a:rPr>
              <a:t>from </a:t>
            </a:r>
            <a:r>
              <a:rPr lang="en-IN" sz="2000" kern="100" dirty="0" err="1">
                <a:effectLst/>
                <a:latin typeface="Calibri" panose="020F0502020204030204" pitchFamily="34" charset="0"/>
                <a:ea typeface="Calibri" panose="020F0502020204030204" pitchFamily="34" charset="0"/>
                <a:cs typeface="Mangal" panose="02040503050203030202" pitchFamily="18" charset="0"/>
              </a:rPr>
              <a:t>nltk.tokenize</a:t>
            </a:r>
            <a:r>
              <a:rPr lang="en-IN" sz="2000" kern="100" dirty="0">
                <a:effectLst/>
                <a:latin typeface="Calibri" panose="020F0502020204030204" pitchFamily="34" charset="0"/>
                <a:ea typeface="Calibri" panose="020F0502020204030204" pitchFamily="34" charset="0"/>
                <a:cs typeface="Mangal" panose="02040503050203030202" pitchFamily="18" charset="0"/>
              </a:rPr>
              <a:t> import </a:t>
            </a:r>
            <a:r>
              <a:rPr lang="en-IN" sz="2000" kern="100" dirty="0" err="1">
                <a:effectLst/>
                <a:latin typeface="Calibri" panose="020F0502020204030204" pitchFamily="34" charset="0"/>
                <a:ea typeface="Calibri" panose="020F0502020204030204" pitchFamily="34" charset="0"/>
                <a:cs typeface="Mangal" panose="02040503050203030202" pitchFamily="18" charset="0"/>
              </a:rPr>
              <a:t>word_tokenize</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2000" kern="100" dirty="0">
                <a:effectLst/>
                <a:latin typeface="Calibri" panose="020F0502020204030204" pitchFamily="34" charset="0"/>
                <a:ea typeface="Calibri" panose="020F0502020204030204" pitchFamily="34" charset="0"/>
                <a:cs typeface="Mangal" panose="02040503050203030202" pitchFamily="18" charset="0"/>
              </a:rPr>
              <a:t>from </a:t>
            </a:r>
            <a:r>
              <a:rPr lang="en-IN" sz="2000" kern="100" dirty="0" err="1">
                <a:effectLst/>
                <a:latin typeface="Calibri" panose="020F0502020204030204" pitchFamily="34" charset="0"/>
                <a:ea typeface="Calibri" panose="020F0502020204030204" pitchFamily="34" charset="0"/>
                <a:cs typeface="Mangal" panose="02040503050203030202" pitchFamily="18" charset="0"/>
              </a:rPr>
              <a:t>nltk.tag</a:t>
            </a:r>
            <a:r>
              <a:rPr lang="en-IN" sz="2000" kern="100" dirty="0">
                <a:effectLst/>
                <a:latin typeface="Calibri" panose="020F0502020204030204" pitchFamily="34" charset="0"/>
                <a:ea typeface="Calibri" panose="020F0502020204030204" pitchFamily="34" charset="0"/>
                <a:cs typeface="Mangal" panose="02040503050203030202" pitchFamily="18" charset="0"/>
              </a:rPr>
              <a:t> import </a:t>
            </a:r>
            <a:r>
              <a:rPr lang="en-IN" sz="2000" kern="100" dirty="0" err="1">
                <a:effectLst/>
                <a:latin typeface="Calibri" panose="020F0502020204030204" pitchFamily="34" charset="0"/>
                <a:ea typeface="Calibri" panose="020F0502020204030204" pitchFamily="34" charset="0"/>
                <a:cs typeface="Mangal" panose="02040503050203030202" pitchFamily="18" charset="0"/>
              </a:rPr>
              <a:t>pos_tag</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2000" kern="100" dirty="0">
                <a:effectLst/>
                <a:latin typeface="Calibri" panose="020F0502020204030204" pitchFamily="34" charset="0"/>
                <a:ea typeface="Calibri" panose="020F0502020204030204" pitchFamily="34" charset="0"/>
                <a:cs typeface="Mangal" panose="02040503050203030202" pitchFamily="18" charset="0"/>
              </a:rPr>
              <a:t>from </a:t>
            </a:r>
            <a:r>
              <a:rPr lang="en-IN" sz="2000" kern="100" dirty="0" err="1">
                <a:effectLst/>
                <a:latin typeface="Calibri" panose="020F0502020204030204" pitchFamily="34" charset="0"/>
                <a:ea typeface="Calibri" panose="020F0502020204030204" pitchFamily="34" charset="0"/>
                <a:cs typeface="Mangal" panose="02040503050203030202" pitchFamily="18" charset="0"/>
              </a:rPr>
              <a:t>nltk</a:t>
            </a:r>
            <a:r>
              <a:rPr lang="en-IN" sz="2000" kern="100" dirty="0">
                <a:effectLst/>
                <a:latin typeface="Calibri" panose="020F0502020204030204" pitchFamily="34" charset="0"/>
                <a:ea typeface="Calibri" panose="020F0502020204030204" pitchFamily="34" charset="0"/>
                <a:cs typeface="Mangal" panose="02040503050203030202" pitchFamily="18" charset="0"/>
              </a:rPr>
              <a:t> import </a:t>
            </a:r>
            <a:r>
              <a:rPr lang="en-IN" sz="2000" kern="100" dirty="0" err="1">
                <a:effectLst/>
                <a:latin typeface="Calibri" panose="020F0502020204030204" pitchFamily="34" charset="0"/>
                <a:ea typeface="Calibri" panose="020F0502020204030204" pitchFamily="34" charset="0"/>
                <a:cs typeface="Mangal" panose="02040503050203030202" pitchFamily="18" charset="0"/>
              </a:rPr>
              <a:t>RegexpParser</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2000" kern="100" dirty="0">
                <a:effectLst/>
                <a:latin typeface="Calibri" panose="020F0502020204030204" pitchFamily="34" charset="0"/>
                <a:ea typeface="Calibri" panose="020F0502020204030204" pitchFamily="34" charset="0"/>
                <a:cs typeface="Mangal" panose="02040503050203030202" pitchFamily="18" charset="0"/>
              </a:rPr>
              <a:t>sentence = "The quick brown fox jumps over the lazy dog"</a:t>
            </a:r>
          </a:p>
          <a:p>
            <a:pPr marL="0" marR="0" indent="0">
              <a:lnSpc>
                <a:spcPct val="107000"/>
              </a:lnSpc>
              <a:spcBef>
                <a:spcPts val="0"/>
              </a:spcBef>
              <a:spcAft>
                <a:spcPts val="800"/>
              </a:spcAft>
              <a:buNone/>
            </a:pPr>
            <a:r>
              <a:rPr lang="en-IN" sz="2000" kern="100" dirty="0">
                <a:effectLst/>
                <a:latin typeface="Calibri" panose="020F0502020204030204" pitchFamily="34" charset="0"/>
                <a:ea typeface="Calibri" panose="020F0502020204030204" pitchFamily="34" charset="0"/>
                <a:cs typeface="Mangal" panose="02040503050203030202" pitchFamily="18" charset="0"/>
              </a:rPr>
              <a:t>words = </a:t>
            </a:r>
            <a:r>
              <a:rPr lang="en-IN" sz="2000" kern="100" dirty="0" err="1">
                <a:effectLst/>
                <a:latin typeface="Calibri" panose="020F0502020204030204" pitchFamily="34" charset="0"/>
                <a:ea typeface="Calibri" panose="020F0502020204030204" pitchFamily="34" charset="0"/>
                <a:cs typeface="Mangal" panose="02040503050203030202" pitchFamily="18" charset="0"/>
              </a:rPr>
              <a:t>word_tokenize</a:t>
            </a:r>
            <a:r>
              <a:rPr lang="en-IN" sz="2000" kern="100" dirty="0">
                <a:effectLst/>
                <a:latin typeface="Calibri" panose="020F0502020204030204" pitchFamily="34" charset="0"/>
                <a:ea typeface="Calibri" panose="020F0502020204030204" pitchFamily="34" charset="0"/>
                <a:cs typeface="Mangal" panose="02040503050203030202" pitchFamily="18" charset="0"/>
              </a:rPr>
              <a:t>(sentence)</a:t>
            </a:r>
          </a:p>
          <a:p>
            <a:pPr marL="0" marR="0" indent="0">
              <a:lnSpc>
                <a:spcPct val="107000"/>
              </a:lnSpc>
              <a:spcBef>
                <a:spcPts val="0"/>
              </a:spcBef>
              <a:spcAft>
                <a:spcPts val="800"/>
              </a:spcAft>
              <a:buNone/>
            </a:pPr>
            <a:r>
              <a:rPr lang="en-IN" sz="2000" kern="100" dirty="0" err="1">
                <a:effectLst/>
                <a:latin typeface="Calibri" panose="020F0502020204030204" pitchFamily="34" charset="0"/>
                <a:ea typeface="Calibri" panose="020F0502020204030204" pitchFamily="34" charset="0"/>
                <a:cs typeface="Mangal" panose="02040503050203030202" pitchFamily="18" charset="0"/>
              </a:rPr>
              <a:t>pos_tags</a:t>
            </a:r>
            <a:r>
              <a:rPr lang="en-IN" sz="2000" kern="100" dirty="0">
                <a:effectLst/>
                <a:latin typeface="Calibri" panose="020F0502020204030204" pitchFamily="34" charset="0"/>
                <a:ea typeface="Calibri" panose="020F0502020204030204" pitchFamily="34" charset="0"/>
                <a:cs typeface="Mangal" panose="02040503050203030202" pitchFamily="18" charset="0"/>
              </a:rPr>
              <a:t> = </a:t>
            </a:r>
            <a:r>
              <a:rPr lang="en-IN" sz="2000" kern="100" dirty="0" err="1">
                <a:effectLst/>
                <a:latin typeface="Calibri" panose="020F0502020204030204" pitchFamily="34" charset="0"/>
                <a:ea typeface="Calibri" panose="020F0502020204030204" pitchFamily="34" charset="0"/>
                <a:cs typeface="Mangal" panose="02040503050203030202" pitchFamily="18" charset="0"/>
              </a:rPr>
              <a:t>pos_tag</a:t>
            </a:r>
            <a:r>
              <a:rPr lang="en-IN" sz="2000" kern="100" dirty="0">
                <a:effectLst/>
                <a:latin typeface="Calibri" panose="020F0502020204030204" pitchFamily="34" charset="0"/>
                <a:ea typeface="Calibri" panose="020F0502020204030204" pitchFamily="34" charset="0"/>
                <a:cs typeface="Mangal" panose="02040503050203030202" pitchFamily="18" charset="0"/>
              </a:rPr>
              <a:t>(words)</a:t>
            </a:r>
          </a:p>
          <a:p>
            <a:pPr marL="0" marR="0" indent="0">
              <a:lnSpc>
                <a:spcPct val="107000"/>
              </a:lnSpc>
              <a:spcBef>
                <a:spcPts val="0"/>
              </a:spcBef>
              <a:spcAft>
                <a:spcPts val="800"/>
              </a:spcAft>
              <a:buNone/>
            </a:pPr>
            <a:r>
              <a:rPr lang="en-IN" sz="2000" kern="100" dirty="0">
                <a:effectLst/>
                <a:latin typeface="Calibri" panose="020F0502020204030204" pitchFamily="34" charset="0"/>
                <a:ea typeface="Calibri" panose="020F0502020204030204" pitchFamily="34" charset="0"/>
                <a:cs typeface="Mangal" panose="02040503050203030202" pitchFamily="18" charset="0"/>
              </a:rPr>
              <a:t># Define a simple grammar for chunking</a:t>
            </a:r>
          </a:p>
        </p:txBody>
      </p:sp>
      <p:sp>
        <p:nvSpPr>
          <p:cNvPr id="5" name="Content Placeholder 2">
            <a:extLst>
              <a:ext uri="{FF2B5EF4-FFF2-40B4-BE49-F238E27FC236}">
                <a16:creationId xmlns:a16="http://schemas.microsoft.com/office/drawing/2014/main" id="{AB8500BA-CBFF-4F0B-803A-E8257444899D}"/>
              </a:ext>
            </a:extLst>
          </p:cNvPr>
          <p:cNvSpPr txBox="1">
            <a:spLocks/>
          </p:cNvSpPr>
          <p:nvPr/>
        </p:nvSpPr>
        <p:spPr>
          <a:xfrm>
            <a:off x="6552719" y="1419497"/>
            <a:ext cx="5436327" cy="5050972"/>
          </a:xfrm>
          <a:prstGeom prst="rect">
            <a:avLst/>
          </a:prstGeom>
        </p:spPr>
        <p:txBody>
          <a:bodyPr vert="horz" lIns="91440" tIns="45720" rIns="91440" bIns="4572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lnSpc>
                <a:spcPct val="107000"/>
              </a:lnSpc>
              <a:spcBef>
                <a:spcPts val="0"/>
              </a:spcBef>
              <a:spcAft>
                <a:spcPts val="800"/>
              </a:spcAft>
              <a:buFont typeface="Corbel" pitchFamily="34" charset="0"/>
              <a:buNone/>
            </a:pPr>
            <a:r>
              <a:rPr lang="en-IN" sz="2000" kern="100" dirty="0">
                <a:latin typeface="Calibri" panose="020F0502020204030204" pitchFamily="34" charset="0"/>
                <a:ea typeface="Calibri" panose="020F0502020204030204" pitchFamily="34" charset="0"/>
                <a:cs typeface="Mangal" panose="02040503050203030202" pitchFamily="18" charset="0"/>
              </a:rPr>
              <a:t>grammar = r"""</a:t>
            </a:r>
          </a:p>
          <a:p>
            <a:pPr marL="0" indent="0">
              <a:lnSpc>
                <a:spcPct val="107000"/>
              </a:lnSpc>
              <a:spcBef>
                <a:spcPts val="0"/>
              </a:spcBef>
              <a:spcAft>
                <a:spcPts val="800"/>
              </a:spcAft>
              <a:buFont typeface="Corbel" pitchFamily="34" charset="0"/>
              <a:buNone/>
            </a:pPr>
            <a:r>
              <a:rPr lang="en-IN" sz="2000" kern="100" dirty="0">
                <a:latin typeface="Calibri" panose="020F0502020204030204" pitchFamily="34" charset="0"/>
                <a:ea typeface="Calibri" panose="020F0502020204030204" pitchFamily="34" charset="0"/>
                <a:cs typeface="Mangal" panose="02040503050203030202" pitchFamily="18" charset="0"/>
              </a:rPr>
              <a:t>    NP: {&lt;DT|JJ|NN.*&gt;+} # Noun phrases</a:t>
            </a:r>
          </a:p>
          <a:p>
            <a:pPr marL="0" indent="0">
              <a:lnSpc>
                <a:spcPct val="107000"/>
              </a:lnSpc>
              <a:spcBef>
                <a:spcPts val="0"/>
              </a:spcBef>
              <a:spcAft>
                <a:spcPts val="800"/>
              </a:spcAft>
              <a:buFont typeface="Corbel" pitchFamily="34" charset="0"/>
              <a:buNone/>
            </a:pPr>
            <a:r>
              <a:rPr lang="en-IN" sz="2000" kern="100" dirty="0">
                <a:latin typeface="Calibri" panose="020F0502020204030204" pitchFamily="34" charset="0"/>
                <a:ea typeface="Calibri" panose="020F0502020204030204" pitchFamily="34" charset="0"/>
                <a:cs typeface="Mangal" panose="02040503050203030202" pitchFamily="18" charset="0"/>
              </a:rPr>
              <a:t>    VP: {&lt;VB.*&gt;&lt;NP|PP|CLAUSE&gt;+} # Verb phrases</a:t>
            </a:r>
          </a:p>
          <a:p>
            <a:pPr marL="0" indent="0">
              <a:lnSpc>
                <a:spcPct val="107000"/>
              </a:lnSpc>
              <a:spcBef>
                <a:spcPts val="0"/>
              </a:spcBef>
              <a:spcAft>
                <a:spcPts val="800"/>
              </a:spcAft>
              <a:buFont typeface="Corbel" pitchFamily="34" charset="0"/>
              <a:buNone/>
            </a:pPr>
            <a:r>
              <a:rPr lang="en-IN" sz="2000" kern="100" dirty="0">
                <a:latin typeface="Calibri" panose="020F0502020204030204" pitchFamily="34" charset="0"/>
                <a:ea typeface="Calibri" panose="020F0502020204030204" pitchFamily="34" charset="0"/>
                <a:cs typeface="Mangal" panose="02040503050203030202" pitchFamily="18" charset="0"/>
              </a:rPr>
              <a:t>    CLAUSE: {&lt;NP&gt;&lt;VP&gt;} # Clauses</a:t>
            </a:r>
          </a:p>
          <a:p>
            <a:pPr marL="0" indent="0">
              <a:lnSpc>
                <a:spcPct val="107000"/>
              </a:lnSpc>
              <a:spcBef>
                <a:spcPts val="0"/>
              </a:spcBef>
              <a:spcAft>
                <a:spcPts val="800"/>
              </a:spcAft>
              <a:buFont typeface="Corbel" pitchFamily="34" charset="0"/>
              <a:buNone/>
            </a:pPr>
            <a:r>
              <a:rPr lang="en-IN" sz="2000" kern="100" dirty="0">
                <a:latin typeface="Calibri" panose="020F0502020204030204" pitchFamily="34" charset="0"/>
                <a:ea typeface="Calibri" panose="020F0502020204030204" pitchFamily="34" charset="0"/>
                <a:cs typeface="Mangal" panose="02040503050203030202" pitchFamily="18" charset="0"/>
              </a:rPr>
              <a:t>"""</a:t>
            </a:r>
          </a:p>
          <a:p>
            <a:pPr marL="0" indent="0">
              <a:lnSpc>
                <a:spcPct val="107000"/>
              </a:lnSpc>
              <a:spcBef>
                <a:spcPts val="0"/>
              </a:spcBef>
              <a:spcAft>
                <a:spcPts val="800"/>
              </a:spcAft>
              <a:buFont typeface="Corbel" pitchFamily="34" charset="0"/>
              <a:buNone/>
            </a:pPr>
            <a:r>
              <a:rPr lang="en-IN" sz="2000" kern="100" dirty="0" err="1">
                <a:latin typeface="Calibri" panose="020F0502020204030204" pitchFamily="34" charset="0"/>
                <a:ea typeface="Calibri" panose="020F0502020204030204" pitchFamily="34" charset="0"/>
                <a:cs typeface="Mangal" panose="02040503050203030202" pitchFamily="18" charset="0"/>
              </a:rPr>
              <a:t>chunk_parser</a:t>
            </a:r>
            <a:r>
              <a:rPr lang="en-IN" sz="2000" kern="100" dirty="0">
                <a:latin typeface="Calibri" panose="020F0502020204030204" pitchFamily="34" charset="0"/>
                <a:ea typeface="Calibri" panose="020F0502020204030204" pitchFamily="34" charset="0"/>
                <a:cs typeface="Mangal" panose="02040503050203030202" pitchFamily="18" charset="0"/>
              </a:rPr>
              <a:t> = </a:t>
            </a:r>
            <a:r>
              <a:rPr lang="en-IN" sz="2000" kern="100" dirty="0" err="1">
                <a:latin typeface="Calibri" panose="020F0502020204030204" pitchFamily="34" charset="0"/>
                <a:ea typeface="Calibri" panose="020F0502020204030204" pitchFamily="34" charset="0"/>
                <a:cs typeface="Mangal" panose="02040503050203030202" pitchFamily="18" charset="0"/>
              </a:rPr>
              <a:t>RegexpParser</a:t>
            </a:r>
            <a:r>
              <a:rPr lang="en-IN" sz="2000" kern="100" dirty="0">
                <a:latin typeface="Calibri" panose="020F0502020204030204" pitchFamily="34" charset="0"/>
                <a:ea typeface="Calibri" panose="020F0502020204030204" pitchFamily="34" charset="0"/>
                <a:cs typeface="Mangal" panose="02040503050203030202" pitchFamily="18" charset="0"/>
              </a:rPr>
              <a:t>(grammar)</a:t>
            </a:r>
          </a:p>
          <a:p>
            <a:pPr marL="0" indent="0">
              <a:lnSpc>
                <a:spcPct val="107000"/>
              </a:lnSpc>
              <a:spcBef>
                <a:spcPts val="0"/>
              </a:spcBef>
              <a:spcAft>
                <a:spcPts val="800"/>
              </a:spcAft>
              <a:buFont typeface="Corbel" pitchFamily="34" charset="0"/>
              <a:buNone/>
            </a:pPr>
            <a:r>
              <a:rPr lang="en-IN" sz="2000" kern="100" dirty="0">
                <a:latin typeface="Calibri" panose="020F0502020204030204" pitchFamily="34" charset="0"/>
                <a:ea typeface="Calibri" panose="020F0502020204030204" pitchFamily="34" charset="0"/>
                <a:cs typeface="Mangal" panose="02040503050203030202" pitchFamily="18" charset="0"/>
              </a:rPr>
              <a:t>chunks = </a:t>
            </a:r>
            <a:r>
              <a:rPr lang="en-IN" sz="2000" kern="100" dirty="0" err="1">
                <a:latin typeface="Calibri" panose="020F0502020204030204" pitchFamily="34" charset="0"/>
                <a:ea typeface="Calibri" panose="020F0502020204030204" pitchFamily="34" charset="0"/>
                <a:cs typeface="Mangal" panose="02040503050203030202" pitchFamily="18" charset="0"/>
              </a:rPr>
              <a:t>chunk_parser.parse</a:t>
            </a:r>
            <a:r>
              <a:rPr lang="en-IN" sz="2000" kern="100" dirty="0">
                <a:latin typeface="Calibri" panose="020F0502020204030204" pitchFamily="34" charset="0"/>
                <a:ea typeface="Calibri" panose="020F0502020204030204" pitchFamily="34" charset="0"/>
                <a:cs typeface="Mangal" panose="02040503050203030202" pitchFamily="18" charset="0"/>
              </a:rPr>
              <a:t>(</a:t>
            </a:r>
            <a:r>
              <a:rPr lang="en-IN" sz="2000" kern="100" dirty="0" err="1">
                <a:latin typeface="Calibri" panose="020F0502020204030204" pitchFamily="34" charset="0"/>
                <a:ea typeface="Calibri" panose="020F0502020204030204" pitchFamily="34" charset="0"/>
                <a:cs typeface="Mangal" panose="02040503050203030202" pitchFamily="18" charset="0"/>
              </a:rPr>
              <a:t>pos_tags</a:t>
            </a:r>
            <a:r>
              <a:rPr lang="en-IN" sz="2000" kern="100" dirty="0">
                <a:latin typeface="Calibri" panose="020F0502020204030204" pitchFamily="34" charset="0"/>
                <a:ea typeface="Calibri" panose="020F0502020204030204" pitchFamily="34" charset="0"/>
                <a:cs typeface="Mangal" panose="02040503050203030202" pitchFamily="18" charset="0"/>
              </a:rPr>
              <a:t>)</a:t>
            </a:r>
          </a:p>
          <a:p>
            <a:pPr marL="0" indent="0">
              <a:lnSpc>
                <a:spcPct val="107000"/>
              </a:lnSpc>
              <a:spcBef>
                <a:spcPts val="0"/>
              </a:spcBef>
              <a:spcAft>
                <a:spcPts val="800"/>
              </a:spcAft>
              <a:buFont typeface="Corbel" pitchFamily="34" charset="0"/>
              <a:buNone/>
            </a:pPr>
            <a:r>
              <a:rPr lang="en-IN" sz="2000" kern="100" dirty="0">
                <a:latin typeface="Calibri" panose="020F0502020204030204" pitchFamily="34" charset="0"/>
                <a:ea typeface="Calibri" panose="020F0502020204030204" pitchFamily="34" charset="0"/>
                <a:cs typeface="Mangal" panose="02040503050203030202" pitchFamily="18" charset="0"/>
              </a:rPr>
              <a:t># Print the chunks</a:t>
            </a:r>
          </a:p>
          <a:p>
            <a:pPr marL="0" indent="0">
              <a:lnSpc>
                <a:spcPct val="107000"/>
              </a:lnSpc>
              <a:spcBef>
                <a:spcPts val="0"/>
              </a:spcBef>
              <a:spcAft>
                <a:spcPts val="800"/>
              </a:spcAft>
              <a:buFont typeface="Corbel" pitchFamily="34" charset="0"/>
              <a:buNone/>
            </a:pPr>
            <a:r>
              <a:rPr lang="en-IN" sz="2000" kern="100" dirty="0">
                <a:latin typeface="Calibri" panose="020F0502020204030204" pitchFamily="34" charset="0"/>
                <a:ea typeface="Calibri" panose="020F0502020204030204" pitchFamily="34" charset="0"/>
                <a:cs typeface="Mangal" panose="02040503050203030202" pitchFamily="18" charset="0"/>
              </a:rPr>
              <a:t>for chunk in chunks:</a:t>
            </a:r>
          </a:p>
          <a:p>
            <a:pPr marL="0" indent="0">
              <a:lnSpc>
                <a:spcPct val="107000"/>
              </a:lnSpc>
              <a:spcBef>
                <a:spcPts val="0"/>
              </a:spcBef>
              <a:spcAft>
                <a:spcPts val="800"/>
              </a:spcAft>
              <a:buFont typeface="Corbel" pitchFamily="34" charset="0"/>
              <a:buNone/>
            </a:pPr>
            <a:r>
              <a:rPr lang="en-IN" sz="2000" kern="100" dirty="0">
                <a:latin typeface="Calibri" panose="020F0502020204030204" pitchFamily="34" charset="0"/>
                <a:ea typeface="Calibri" panose="020F0502020204030204" pitchFamily="34" charset="0"/>
                <a:cs typeface="Mangal" panose="02040503050203030202" pitchFamily="18" charset="0"/>
              </a:rPr>
              <a:t>    if </a:t>
            </a:r>
            <a:r>
              <a:rPr lang="en-IN" sz="2000" kern="100" dirty="0" err="1">
                <a:latin typeface="Calibri" panose="020F0502020204030204" pitchFamily="34" charset="0"/>
                <a:ea typeface="Calibri" panose="020F0502020204030204" pitchFamily="34" charset="0"/>
                <a:cs typeface="Mangal" panose="02040503050203030202" pitchFamily="18" charset="0"/>
              </a:rPr>
              <a:t>isinstance</a:t>
            </a:r>
            <a:r>
              <a:rPr lang="en-IN" sz="2000" kern="100" dirty="0">
                <a:latin typeface="Calibri" panose="020F0502020204030204" pitchFamily="34" charset="0"/>
                <a:ea typeface="Calibri" panose="020F0502020204030204" pitchFamily="34" charset="0"/>
                <a:cs typeface="Mangal" panose="02040503050203030202" pitchFamily="18" charset="0"/>
              </a:rPr>
              <a:t>(chunk, </a:t>
            </a:r>
            <a:r>
              <a:rPr lang="en-IN" sz="2000" kern="100" dirty="0" err="1">
                <a:latin typeface="Calibri" panose="020F0502020204030204" pitchFamily="34" charset="0"/>
                <a:ea typeface="Calibri" panose="020F0502020204030204" pitchFamily="34" charset="0"/>
                <a:cs typeface="Mangal" panose="02040503050203030202" pitchFamily="18" charset="0"/>
              </a:rPr>
              <a:t>nltk.Tree</a:t>
            </a:r>
            <a:r>
              <a:rPr lang="en-IN" sz="2000" kern="100" dirty="0">
                <a:latin typeface="Calibri" panose="020F0502020204030204" pitchFamily="34" charset="0"/>
                <a:ea typeface="Calibri" panose="020F0502020204030204" pitchFamily="34" charset="0"/>
                <a:cs typeface="Mangal" panose="02040503050203030202" pitchFamily="18" charset="0"/>
              </a:rPr>
              <a:t>):</a:t>
            </a:r>
          </a:p>
          <a:p>
            <a:pPr marL="0" indent="0">
              <a:lnSpc>
                <a:spcPct val="107000"/>
              </a:lnSpc>
              <a:spcBef>
                <a:spcPts val="0"/>
              </a:spcBef>
              <a:spcAft>
                <a:spcPts val="800"/>
              </a:spcAft>
              <a:buFont typeface="Corbel" pitchFamily="34" charset="0"/>
              <a:buNone/>
            </a:pPr>
            <a:r>
              <a:rPr lang="en-IN" sz="2000" kern="100" dirty="0">
                <a:latin typeface="Calibri" panose="020F0502020204030204" pitchFamily="34" charset="0"/>
                <a:ea typeface="Calibri" panose="020F0502020204030204" pitchFamily="34" charset="0"/>
                <a:cs typeface="Mangal" panose="02040503050203030202" pitchFamily="18" charset="0"/>
              </a:rPr>
              <a:t>        print(</a:t>
            </a:r>
            <a:r>
              <a:rPr lang="en-IN" sz="2000" kern="100" dirty="0" err="1">
                <a:latin typeface="Calibri" panose="020F0502020204030204" pitchFamily="34" charset="0"/>
                <a:ea typeface="Calibri" panose="020F0502020204030204" pitchFamily="34" charset="0"/>
                <a:cs typeface="Mangal" panose="02040503050203030202" pitchFamily="18" charset="0"/>
              </a:rPr>
              <a:t>chunk.label</a:t>
            </a:r>
            <a:r>
              <a:rPr lang="en-IN" sz="2000" kern="100" dirty="0">
                <a:latin typeface="Calibri" panose="020F0502020204030204" pitchFamily="34" charset="0"/>
                <a:ea typeface="Calibri" panose="020F0502020204030204" pitchFamily="34" charset="0"/>
                <a:cs typeface="Mangal" panose="02040503050203030202" pitchFamily="18" charset="0"/>
              </a:rPr>
              <a:t>(), " ".join(word for word, _ in </a:t>
            </a:r>
            <a:r>
              <a:rPr lang="en-IN" sz="2000" kern="100" dirty="0" err="1">
                <a:latin typeface="Calibri" panose="020F0502020204030204" pitchFamily="34" charset="0"/>
                <a:ea typeface="Calibri" panose="020F0502020204030204" pitchFamily="34" charset="0"/>
                <a:cs typeface="Mangal" panose="02040503050203030202" pitchFamily="18" charset="0"/>
              </a:rPr>
              <a:t>chunk.leaves</a:t>
            </a:r>
            <a:r>
              <a:rPr lang="en-IN" sz="2000" kern="100" dirty="0">
                <a:latin typeface="Calibri" panose="020F0502020204030204" pitchFamily="34" charset="0"/>
                <a:ea typeface="Calibri" panose="020F0502020204030204" pitchFamily="34" charset="0"/>
                <a:cs typeface="Mangal" panose="02040503050203030202" pitchFamily="18" charset="0"/>
              </a:rPr>
              <a:t>()))</a:t>
            </a:r>
          </a:p>
        </p:txBody>
      </p:sp>
      <p:pic>
        <p:nvPicPr>
          <p:cNvPr id="7" name="Picture 6">
            <a:extLst>
              <a:ext uri="{FF2B5EF4-FFF2-40B4-BE49-F238E27FC236}">
                <a16:creationId xmlns:a16="http://schemas.microsoft.com/office/drawing/2014/main" id="{2C318CF3-DDBE-4866-B813-65775A51A09E}"/>
              </a:ext>
            </a:extLst>
          </p:cNvPr>
          <p:cNvPicPr>
            <a:picLocks noChangeAspect="1"/>
          </p:cNvPicPr>
          <p:nvPr/>
        </p:nvPicPr>
        <p:blipFill>
          <a:blip r:embed="rId2"/>
          <a:stretch>
            <a:fillRect/>
          </a:stretch>
        </p:blipFill>
        <p:spPr>
          <a:xfrm>
            <a:off x="4205008" y="6024531"/>
            <a:ext cx="2057687" cy="447737"/>
          </a:xfrm>
          <a:prstGeom prst="rect">
            <a:avLst/>
          </a:prstGeom>
        </p:spPr>
      </p:pic>
    </p:spTree>
    <p:extLst>
      <p:ext uri="{BB962C8B-B14F-4D97-AF65-F5344CB8AC3E}">
        <p14:creationId xmlns:p14="http://schemas.microsoft.com/office/powerpoint/2010/main" val="14757077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8066-92CF-4107-8318-70337572FEFA}"/>
              </a:ext>
            </a:extLst>
          </p:cNvPr>
          <p:cNvSpPr>
            <a:spLocks noGrp="1"/>
          </p:cNvSpPr>
          <p:nvPr>
            <p:ph type="title"/>
          </p:nvPr>
        </p:nvSpPr>
        <p:spPr>
          <a:xfrm>
            <a:off x="1143000" y="609600"/>
            <a:ext cx="9875520" cy="653143"/>
          </a:xfrm>
        </p:spPr>
        <p:txBody>
          <a:bodyPr>
            <a:normAutofit fontScale="90000"/>
          </a:bodyPr>
          <a:lstStyle/>
          <a:p>
            <a:r>
              <a:rPr lang="en-IN" dirty="0"/>
              <a:t>NER Python Program</a:t>
            </a:r>
          </a:p>
        </p:txBody>
      </p:sp>
      <p:sp>
        <p:nvSpPr>
          <p:cNvPr id="3" name="Content Placeholder 2">
            <a:extLst>
              <a:ext uri="{FF2B5EF4-FFF2-40B4-BE49-F238E27FC236}">
                <a16:creationId xmlns:a16="http://schemas.microsoft.com/office/drawing/2014/main" id="{8F503AAD-4C58-4E14-9A67-568E37FE2FA3}"/>
              </a:ext>
            </a:extLst>
          </p:cNvPr>
          <p:cNvSpPr>
            <a:spLocks noGrp="1"/>
          </p:cNvSpPr>
          <p:nvPr>
            <p:ph idx="1"/>
          </p:nvPr>
        </p:nvSpPr>
        <p:spPr>
          <a:xfrm>
            <a:off x="1143000" y="1262743"/>
            <a:ext cx="9872871" cy="4833257"/>
          </a:xfrm>
        </p:spPr>
        <p:txBody>
          <a:bodyPr/>
          <a:lstStyle/>
          <a:p>
            <a:pPr marL="0" marR="0" indent="0">
              <a:spcBef>
                <a:spcPts val="0"/>
              </a:spcBef>
              <a:spcAft>
                <a:spcPts val="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import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nltk</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spcBef>
                <a:spcPts val="0"/>
              </a:spcBef>
              <a:spcAft>
                <a:spcPts val="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nltk.download</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punkt</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spcBef>
                <a:spcPts val="0"/>
              </a:spcBef>
              <a:spcAft>
                <a:spcPts val="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nltk.download</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averaged_perceptron_tagger</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spcBef>
                <a:spcPts val="0"/>
              </a:spcBef>
              <a:spcAft>
                <a:spcPts val="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nltk.download</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maxent_ne_chunker</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spcBef>
                <a:spcPts val="0"/>
              </a:spcBef>
              <a:spcAft>
                <a:spcPts val="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nltk.download</a:t>
            </a:r>
            <a:r>
              <a:rPr lang="en-IN" sz="1800" kern="100" dirty="0">
                <a:effectLst/>
                <a:latin typeface="Calibri" panose="020F0502020204030204" pitchFamily="34" charset="0"/>
                <a:ea typeface="Calibri" panose="020F0502020204030204" pitchFamily="34" charset="0"/>
                <a:cs typeface="Mangal" panose="02040503050203030202" pitchFamily="18" charset="0"/>
              </a:rPr>
              <a:t>('words')</a:t>
            </a:r>
          </a:p>
          <a:p>
            <a:pPr marL="0" marR="0" indent="0">
              <a:spcBef>
                <a:spcPts val="0"/>
              </a:spcBef>
              <a:spcAft>
                <a:spcPts val="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from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nltk</a:t>
            </a:r>
            <a:r>
              <a:rPr lang="en-IN" sz="1800" kern="100" dirty="0">
                <a:effectLst/>
                <a:latin typeface="Calibri" panose="020F0502020204030204" pitchFamily="34" charset="0"/>
                <a:ea typeface="Calibri" panose="020F0502020204030204" pitchFamily="34" charset="0"/>
                <a:cs typeface="Mangal" panose="02040503050203030202" pitchFamily="18" charset="0"/>
              </a:rPr>
              <a:t> import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ne_chunk</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spcBef>
                <a:spcPts val="0"/>
              </a:spcBef>
              <a:spcAft>
                <a:spcPts val="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from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nltk.tokenize</a:t>
            </a:r>
            <a:r>
              <a:rPr lang="en-IN" sz="1800" kern="100" dirty="0">
                <a:effectLst/>
                <a:latin typeface="Calibri" panose="020F0502020204030204" pitchFamily="34" charset="0"/>
                <a:ea typeface="Calibri" panose="020F0502020204030204" pitchFamily="34" charset="0"/>
                <a:cs typeface="Mangal" panose="02040503050203030202" pitchFamily="18" charset="0"/>
              </a:rPr>
              <a:t> import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word_tokenize</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spcBef>
                <a:spcPts val="0"/>
              </a:spcBef>
              <a:spcAft>
                <a:spcPts val="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Example sentence</a:t>
            </a:r>
          </a:p>
          <a:p>
            <a:pPr marL="0" marR="0" indent="0">
              <a:spcBef>
                <a:spcPts val="0"/>
              </a:spcBef>
              <a:spcAft>
                <a:spcPts val="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sentence = "Microsoft Corporation is headquartered in Redmond, Washington."</a:t>
            </a:r>
          </a:p>
          <a:p>
            <a:pPr marL="0" marR="0" indent="0">
              <a:spcBef>
                <a:spcPts val="0"/>
              </a:spcBef>
              <a:spcAft>
                <a:spcPts val="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Tokenize the sentence</a:t>
            </a:r>
          </a:p>
          <a:p>
            <a:pPr marL="0" marR="0" indent="0">
              <a:spcBef>
                <a:spcPts val="0"/>
              </a:spcBef>
              <a:spcAft>
                <a:spcPts val="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words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word_tokenize</a:t>
            </a:r>
            <a:r>
              <a:rPr lang="en-IN" sz="1800" kern="100" dirty="0">
                <a:effectLst/>
                <a:latin typeface="Calibri" panose="020F0502020204030204" pitchFamily="34" charset="0"/>
                <a:ea typeface="Calibri" panose="020F0502020204030204" pitchFamily="34" charset="0"/>
                <a:cs typeface="Mangal" panose="02040503050203030202" pitchFamily="18" charset="0"/>
              </a:rPr>
              <a:t>(sentence)</a:t>
            </a:r>
          </a:p>
          <a:p>
            <a:pPr marL="0" marR="0" indent="0">
              <a:spcBef>
                <a:spcPts val="0"/>
              </a:spcBef>
              <a:spcAft>
                <a:spcPts val="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Perform NER</a:t>
            </a:r>
          </a:p>
          <a:p>
            <a:pPr marL="0" marR="0" indent="0">
              <a:spcBef>
                <a:spcPts val="0"/>
              </a:spcBef>
              <a:spcAft>
                <a:spcPts val="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ner_tags</a:t>
            </a: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ne_chunk</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nltk.pos_tag</a:t>
            </a:r>
            <a:r>
              <a:rPr lang="en-IN" sz="1800" kern="100" dirty="0">
                <a:effectLst/>
                <a:latin typeface="Calibri" panose="020F0502020204030204" pitchFamily="34" charset="0"/>
                <a:ea typeface="Calibri" panose="020F0502020204030204" pitchFamily="34" charset="0"/>
                <a:cs typeface="Mangal" panose="02040503050203030202" pitchFamily="18" charset="0"/>
              </a:rPr>
              <a:t>(words))</a:t>
            </a:r>
          </a:p>
          <a:p>
            <a:pPr marL="0" marR="0" indent="0">
              <a:spcBef>
                <a:spcPts val="0"/>
              </a:spcBef>
              <a:spcAft>
                <a:spcPts val="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Print named entities</a:t>
            </a:r>
          </a:p>
          <a:p>
            <a:pPr marL="0" marR="0" indent="0">
              <a:spcBef>
                <a:spcPts val="0"/>
              </a:spcBef>
              <a:spcAft>
                <a:spcPts val="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for subtree in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ner_tags</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spcBef>
                <a:spcPts val="0"/>
              </a:spcBef>
              <a:spcAft>
                <a:spcPts val="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if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isinstance</a:t>
            </a:r>
            <a:r>
              <a:rPr lang="en-IN" sz="1800" kern="100" dirty="0">
                <a:effectLst/>
                <a:latin typeface="Calibri" panose="020F0502020204030204" pitchFamily="34" charset="0"/>
                <a:ea typeface="Calibri" panose="020F0502020204030204" pitchFamily="34" charset="0"/>
                <a:cs typeface="Mangal" panose="02040503050203030202" pitchFamily="18" charset="0"/>
              </a:rPr>
              <a:t>(subtree,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nltk.Tree</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spcBef>
                <a:spcPts val="0"/>
              </a:spcBef>
              <a:spcAft>
                <a:spcPts val="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entity = " ".join(word for word, tag in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subtree.leaves</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spcBef>
                <a:spcPts val="0"/>
              </a:spcBef>
              <a:spcAft>
                <a:spcPts val="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print(f"{entity}: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subtree.label</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p:txBody>
      </p:sp>
      <p:pic>
        <p:nvPicPr>
          <p:cNvPr id="5" name="Picture 4">
            <a:extLst>
              <a:ext uri="{FF2B5EF4-FFF2-40B4-BE49-F238E27FC236}">
                <a16:creationId xmlns:a16="http://schemas.microsoft.com/office/drawing/2014/main" id="{1D06AB96-2781-4D79-B270-04B468850D73}"/>
              </a:ext>
            </a:extLst>
          </p:cNvPr>
          <p:cNvPicPr>
            <a:picLocks noChangeAspect="1"/>
          </p:cNvPicPr>
          <p:nvPr/>
        </p:nvPicPr>
        <p:blipFill>
          <a:blip r:embed="rId2"/>
          <a:stretch>
            <a:fillRect/>
          </a:stretch>
        </p:blipFill>
        <p:spPr>
          <a:xfrm>
            <a:off x="7603905" y="4815723"/>
            <a:ext cx="2505425" cy="838317"/>
          </a:xfrm>
          <a:prstGeom prst="rect">
            <a:avLst/>
          </a:prstGeom>
        </p:spPr>
      </p:pic>
    </p:spTree>
    <p:extLst>
      <p:ext uri="{BB962C8B-B14F-4D97-AF65-F5344CB8AC3E}">
        <p14:creationId xmlns:p14="http://schemas.microsoft.com/office/powerpoint/2010/main" val="23556540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C9E6-F87B-4D9A-834C-25A7DA05B4AB}"/>
              </a:ext>
            </a:extLst>
          </p:cNvPr>
          <p:cNvSpPr>
            <a:spLocks noGrp="1"/>
          </p:cNvSpPr>
          <p:nvPr>
            <p:ph type="title"/>
          </p:nvPr>
        </p:nvSpPr>
        <p:spPr>
          <a:xfrm>
            <a:off x="1143000" y="609600"/>
            <a:ext cx="9875520" cy="890451"/>
          </a:xfrm>
        </p:spPr>
        <p:txBody>
          <a:bodyPr/>
          <a:lstStyle/>
          <a:p>
            <a:r>
              <a:rPr lang="en-IN" dirty="0"/>
              <a:t>Named Entity Recognition</a:t>
            </a:r>
          </a:p>
        </p:txBody>
      </p:sp>
      <p:sp>
        <p:nvSpPr>
          <p:cNvPr id="3" name="Content Placeholder 2">
            <a:extLst>
              <a:ext uri="{FF2B5EF4-FFF2-40B4-BE49-F238E27FC236}">
                <a16:creationId xmlns:a16="http://schemas.microsoft.com/office/drawing/2014/main" id="{8EF13883-BCB1-4DDD-95EF-5216A80B6326}"/>
              </a:ext>
            </a:extLst>
          </p:cNvPr>
          <p:cNvSpPr>
            <a:spLocks noGrp="1"/>
          </p:cNvSpPr>
          <p:nvPr>
            <p:ph idx="1"/>
          </p:nvPr>
        </p:nvSpPr>
        <p:spPr>
          <a:xfrm>
            <a:off x="1143000" y="1500051"/>
            <a:ext cx="9872871" cy="1042852"/>
          </a:xfrm>
        </p:spPr>
        <p:txBody>
          <a:bodyPr>
            <a:normAutofit/>
          </a:bodyPr>
          <a:lstStyle/>
          <a:p>
            <a:r>
              <a:rPr lang="en-US" dirty="0"/>
              <a:t>Process of identifying and classifying named entities in text into predefined categories such as names of people, organizations, locations, dates, and quantities.</a:t>
            </a:r>
          </a:p>
        </p:txBody>
      </p:sp>
      <p:pic>
        <p:nvPicPr>
          <p:cNvPr id="6" name="Picture 5">
            <a:extLst>
              <a:ext uri="{FF2B5EF4-FFF2-40B4-BE49-F238E27FC236}">
                <a16:creationId xmlns:a16="http://schemas.microsoft.com/office/drawing/2014/main" id="{C7551189-A86F-4DF9-8D03-AA26A5B09BC6}"/>
              </a:ext>
            </a:extLst>
          </p:cNvPr>
          <p:cNvPicPr>
            <a:picLocks noChangeAspect="1"/>
          </p:cNvPicPr>
          <p:nvPr/>
        </p:nvPicPr>
        <p:blipFill rotWithShape="1">
          <a:blip r:embed="rId2"/>
          <a:srcRect t="12544" b="14553"/>
          <a:stretch/>
        </p:blipFill>
        <p:spPr>
          <a:xfrm>
            <a:off x="1933302" y="2542903"/>
            <a:ext cx="8471349" cy="3705497"/>
          </a:xfrm>
          <a:prstGeom prst="rect">
            <a:avLst/>
          </a:prstGeom>
        </p:spPr>
      </p:pic>
    </p:spTree>
    <p:extLst>
      <p:ext uri="{BB962C8B-B14F-4D97-AF65-F5344CB8AC3E}">
        <p14:creationId xmlns:p14="http://schemas.microsoft.com/office/powerpoint/2010/main" val="21158398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C9E6-F87B-4D9A-834C-25A7DA05B4AB}"/>
              </a:ext>
            </a:extLst>
          </p:cNvPr>
          <p:cNvSpPr>
            <a:spLocks noGrp="1"/>
          </p:cNvSpPr>
          <p:nvPr>
            <p:ph type="title"/>
          </p:nvPr>
        </p:nvSpPr>
        <p:spPr/>
        <p:txBody>
          <a:bodyPr/>
          <a:lstStyle/>
          <a:p>
            <a:r>
              <a:rPr lang="en-IN" dirty="0"/>
              <a:t>NER Applications</a:t>
            </a:r>
          </a:p>
        </p:txBody>
      </p:sp>
      <p:sp>
        <p:nvSpPr>
          <p:cNvPr id="3" name="Content Placeholder 2">
            <a:extLst>
              <a:ext uri="{FF2B5EF4-FFF2-40B4-BE49-F238E27FC236}">
                <a16:creationId xmlns:a16="http://schemas.microsoft.com/office/drawing/2014/main" id="{8EF13883-BCB1-4DDD-95EF-5216A80B6326}"/>
              </a:ext>
            </a:extLst>
          </p:cNvPr>
          <p:cNvSpPr>
            <a:spLocks noGrp="1"/>
          </p:cNvSpPr>
          <p:nvPr>
            <p:ph idx="1"/>
          </p:nvPr>
        </p:nvSpPr>
        <p:spPr>
          <a:xfrm>
            <a:off x="1003663" y="2057399"/>
            <a:ext cx="9872871" cy="4395651"/>
          </a:xfrm>
        </p:spPr>
        <p:txBody>
          <a:bodyPr>
            <a:normAutofit/>
          </a:bodyPr>
          <a:lstStyle/>
          <a:p>
            <a:pPr lvl="1"/>
            <a:r>
              <a:rPr lang="en-US" altLang="en-US" sz="2400" dirty="0"/>
              <a:t>Content Recommendation</a:t>
            </a:r>
          </a:p>
          <a:p>
            <a:pPr lvl="2"/>
            <a:r>
              <a:rPr lang="en-US" altLang="en-US" sz="2000" dirty="0"/>
              <a:t> Suggests relevant content based on identified entities. </a:t>
            </a:r>
          </a:p>
          <a:p>
            <a:pPr lvl="1"/>
            <a:r>
              <a:rPr lang="en-US" altLang="en-US" sz="2400" dirty="0"/>
              <a:t>Information Retrieval</a:t>
            </a:r>
          </a:p>
          <a:p>
            <a:pPr lvl="2"/>
            <a:r>
              <a:rPr lang="en-US" altLang="en-US" sz="2000" dirty="0"/>
              <a:t>Enhances search results by identifying relevant entities.</a:t>
            </a:r>
          </a:p>
          <a:p>
            <a:pPr lvl="1"/>
            <a:r>
              <a:rPr lang="en-US" altLang="en-US" sz="2400" dirty="0"/>
              <a:t>Question Answering</a:t>
            </a:r>
          </a:p>
          <a:p>
            <a:pPr lvl="2"/>
            <a:r>
              <a:rPr lang="en-US" altLang="en-US" sz="2000" dirty="0"/>
              <a:t>Improves accuracy by focusing on specific entities.</a:t>
            </a:r>
          </a:p>
          <a:p>
            <a:pPr lvl="1"/>
            <a:r>
              <a:rPr lang="en-US" altLang="en-US" sz="2400" dirty="0"/>
              <a:t>Text Summarization</a:t>
            </a:r>
          </a:p>
          <a:p>
            <a:pPr lvl="2"/>
            <a:r>
              <a:rPr lang="en-US" altLang="en-US" sz="2000" dirty="0"/>
              <a:t>Identifies key entities for summary creation.</a:t>
            </a:r>
          </a:p>
        </p:txBody>
      </p:sp>
      <p:pic>
        <p:nvPicPr>
          <p:cNvPr id="4098" name="Picture 2" descr="NER tagging: How to tag data &amp; recognize entities [+ Tools]">
            <a:extLst>
              <a:ext uri="{FF2B5EF4-FFF2-40B4-BE49-F238E27FC236}">
                <a16:creationId xmlns:a16="http://schemas.microsoft.com/office/drawing/2014/main" id="{6BBD477B-8D3A-4CEE-ADE3-015524289C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437" t="7771" r="19828" b="13202"/>
          <a:stretch/>
        </p:blipFill>
        <p:spPr bwMode="auto">
          <a:xfrm>
            <a:off x="7750629" y="2057399"/>
            <a:ext cx="4049486" cy="256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4857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C71F-9112-4DB8-8B2B-6C8F1B337CED}"/>
              </a:ext>
            </a:extLst>
          </p:cNvPr>
          <p:cNvSpPr>
            <a:spLocks noGrp="1"/>
          </p:cNvSpPr>
          <p:nvPr>
            <p:ph type="title"/>
          </p:nvPr>
        </p:nvSpPr>
        <p:spPr>
          <a:xfrm>
            <a:off x="1143000" y="609600"/>
            <a:ext cx="9875520" cy="1024436"/>
          </a:xfrm>
        </p:spPr>
        <p:txBody>
          <a:bodyPr/>
          <a:lstStyle/>
          <a:p>
            <a:r>
              <a:rPr lang="en-IN" b="1" dirty="0"/>
              <a:t>Categories of Named Entities:</a:t>
            </a:r>
            <a:endParaRPr lang="en-IN" dirty="0"/>
          </a:p>
        </p:txBody>
      </p:sp>
      <p:sp>
        <p:nvSpPr>
          <p:cNvPr id="3" name="Content Placeholder 2">
            <a:extLst>
              <a:ext uri="{FF2B5EF4-FFF2-40B4-BE49-F238E27FC236}">
                <a16:creationId xmlns:a16="http://schemas.microsoft.com/office/drawing/2014/main" id="{76114A3D-434E-45BB-9C80-1431A0E232F6}"/>
              </a:ext>
            </a:extLst>
          </p:cNvPr>
          <p:cNvSpPr>
            <a:spLocks noGrp="1"/>
          </p:cNvSpPr>
          <p:nvPr>
            <p:ph idx="1"/>
          </p:nvPr>
        </p:nvSpPr>
        <p:spPr>
          <a:xfrm>
            <a:off x="1143000" y="1634036"/>
            <a:ext cx="9872871" cy="2302238"/>
          </a:xfrm>
        </p:spPr>
        <p:txBody>
          <a:bodyPr>
            <a:normAutofit lnSpcReduction="10000"/>
          </a:bodyPr>
          <a:lstStyle/>
          <a:p>
            <a:r>
              <a:rPr lang="en-US" dirty="0"/>
              <a:t>Person: Names of individuals (e.g., "Albert Einstein").</a:t>
            </a:r>
          </a:p>
          <a:p>
            <a:r>
              <a:rPr lang="en-US" dirty="0"/>
              <a:t>Organization: Names of companies, institutions (e.g., "Google"). </a:t>
            </a:r>
          </a:p>
          <a:p>
            <a:r>
              <a:rPr lang="en-US" dirty="0"/>
              <a:t>Location: Geographic entities (e.g., "New York").</a:t>
            </a:r>
          </a:p>
          <a:p>
            <a:r>
              <a:rPr lang="en-US" dirty="0"/>
              <a:t>Date/Time: Specific dates and times (e.g., "2024-07-09").</a:t>
            </a:r>
          </a:p>
          <a:p>
            <a:r>
              <a:rPr lang="en-US" dirty="0"/>
              <a:t>Monetary Values: Financial amounts (e.g., "$100").</a:t>
            </a:r>
            <a:endParaRPr lang="en-IN" dirty="0"/>
          </a:p>
        </p:txBody>
      </p:sp>
      <p:pic>
        <p:nvPicPr>
          <p:cNvPr id="2051" name="Picture 3" descr="What is Named Entity Recognition?">
            <a:extLst>
              <a:ext uri="{FF2B5EF4-FFF2-40B4-BE49-F238E27FC236}">
                <a16:creationId xmlns:a16="http://schemas.microsoft.com/office/drawing/2014/main" id="{80CC91EA-D74C-4194-879F-89D7F7407E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85" t="4431" r="3750" b="8022"/>
          <a:stretch/>
        </p:blipFill>
        <p:spPr bwMode="auto">
          <a:xfrm>
            <a:off x="3230881" y="4076700"/>
            <a:ext cx="5730238" cy="2442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45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797E0-26A2-45A9-AA3D-0A77D31F4FDC}"/>
              </a:ext>
            </a:extLst>
          </p:cNvPr>
          <p:cNvSpPr>
            <a:spLocks noGrp="1"/>
          </p:cNvSpPr>
          <p:nvPr>
            <p:ph type="title"/>
          </p:nvPr>
        </p:nvSpPr>
        <p:spPr>
          <a:xfrm>
            <a:off x="1143000" y="609600"/>
            <a:ext cx="9875520" cy="696686"/>
          </a:xfrm>
        </p:spPr>
        <p:txBody>
          <a:bodyPr/>
          <a:lstStyle/>
          <a:p>
            <a:r>
              <a:rPr lang="en-IN" dirty="0"/>
              <a:t>Character Classes</a:t>
            </a:r>
          </a:p>
        </p:txBody>
      </p:sp>
      <p:sp>
        <p:nvSpPr>
          <p:cNvPr id="3" name="Content Placeholder 2">
            <a:extLst>
              <a:ext uri="{FF2B5EF4-FFF2-40B4-BE49-F238E27FC236}">
                <a16:creationId xmlns:a16="http://schemas.microsoft.com/office/drawing/2014/main" id="{A26C961C-788F-489E-AABE-DE57C43AD1DF}"/>
              </a:ext>
            </a:extLst>
          </p:cNvPr>
          <p:cNvSpPr>
            <a:spLocks noGrp="1"/>
          </p:cNvSpPr>
          <p:nvPr>
            <p:ph idx="1"/>
          </p:nvPr>
        </p:nvSpPr>
        <p:spPr>
          <a:xfrm>
            <a:off x="1143000" y="1436914"/>
            <a:ext cx="9872871" cy="5024845"/>
          </a:xfrm>
        </p:spPr>
        <p:txBody>
          <a:bodyPr>
            <a:normAutofit/>
          </a:bodyPr>
          <a:lstStyle/>
          <a:p>
            <a:r>
              <a:rPr lang="en-US" sz="2400" dirty="0"/>
              <a:t>Define a set of characters that you want to match.</a:t>
            </a:r>
          </a:p>
          <a:p>
            <a:r>
              <a:rPr lang="en-US" sz="2400" dirty="0"/>
              <a:t>[</a:t>
            </a:r>
            <a:r>
              <a:rPr lang="en-US" sz="2400" dirty="0" err="1"/>
              <a:t>abc</a:t>
            </a:r>
            <a:r>
              <a:rPr lang="en-US" sz="2400" dirty="0"/>
              <a:t>] matches any one of the characters 'a', 'b', or 'c’.</a:t>
            </a:r>
          </a:p>
          <a:p>
            <a:r>
              <a:rPr lang="en-US" sz="2400" dirty="0"/>
              <a:t>[a-z] matches any lowercase letter.</a:t>
            </a:r>
          </a:p>
          <a:p>
            <a:r>
              <a:rPr lang="en-US" sz="2400" dirty="0"/>
              <a:t>\d matches any digit (equivalent to [0-9]).</a:t>
            </a:r>
          </a:p>
          <a:p>
            <a:r>
              <a:rPr lang="en-US" sz="2400" dirty="0"/>
              <a:t>\D matches ^\d</a:t>
            </a:r>
          </a:p>
          <a:p>
            <a:r>
              <a:rPr lang="en-US" sz="2400" dirty="0"/>
              <a:t>\w matches any word character (alphanumeric + underscore, equivalent to [A-Za-z0-9_]).</a:t>
            </a:r>
          </a:p>
          <a:p>
            <a:r>
              <a:rPr lang="en-US" sz="2400" dirty="0"/>
              <a:t>\W matches ^\w</a:t>
            </a:r>
          </a:p>
          <a:p>
            <a:r>
              <a:rPr lang="en-US" sz="2400" dirty="0"/>
              <a:t>\s matches any whitespace character (spaces, tabs, newlines).</a:t>
            </a:r>
          </a:p>
          <a:p>
            <a:r>
              <a:rPr lang="en-US" sz="2400" dirty="0"/>
              <a:t>\S matches ^\s</a:t>
            </a:r>
            <a:endParaRPr lang="en-IN" sz="2400" dirty="0"/>
          </a:p>
        </p:txBody>
      </p:sp>
    </p:spTree>
    <p:extLst>
      <p:ext uri="{BB962C8B-B14F-4D97-AF65-F5344CB8AC3E}">
        <p14:creationId xmlns:p14="http://schemas.microsoft.com/office/powerpoint/2010/main" val="36961989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6BE4-F6C6-4524-82FD-9DEC13D050D5}"/>
              </a:ext>
            </a:extLst>
          </p:cNvPr>
          <p:cNvSpPr>
            <a:spLocks noGrp="1"/>
          </p:cNvSpPr>
          <p:nvPr>
            <p:ph type="title"/>
          </p:nvPr>
        </p:nvSpPr>
        <p:spPr>
          <a:xfrm>
            <a:off x="1143000" y="609600"/>
            <a:ext cx="9875520" cy="696686"/>
          </a:xfrm>
        </p:spPr>
        <p:txBody>
          <a:bodyPr>
            <a:normAutofit fontScale="90000"/>
          </a:bodyPr>
          <a:lstStyle/>
          <a:p>
            <a:r>
              <a:rPr lang="en-IN" sz="6000" dirty="0"/>
              <a:t>2</a:t>
            </a:r>
            <a:r>
              <a:rPr lang="en-IN" dirty="0"/>
              <a:t> Steps in NER</a:t>
            </a:r>
          </a:p>
        </p:txBody>
      </p:sp>
      <p:sp>
        <p:nvSpPr>
          <p:cNvPr id="3" name="Content Placeholder 2">
            <a:extLst>
              <a:ext uri="{FF2B5EF4-FFF2-40B4-BE49-F238E27FC236}">
                <a16:creationId xmlns:a16="http://schemas.microsoft.com/office/drawing/2014/main" id="{CD45397B-B4A5-43A3-888E-8A16D235A7D7}"/>
              </a:ext>
            </a:extLst>
          </p:cNvPr>
          <p:cNvSpPr>
            <a:spLocks noGrp="1"/>
          </p:cNvSpPr>
          <p:nvPr>
            <p:ph idx="1"/>
          </p:nvPr>
        </p:nvSpPr>
        <p:spPr>
          <a:xfrm>
            <a:off x="1143000" y="1419498"/>
            <a:ext cx="4796246" cy="966651"/>
          </a:xfrm>
        </p:spPr>
        <p:txBody>
          <a:bodyPr/>
          <a:lstStyle/>
          <a:p>
            <a:r>
              <a:rPr lang="en-IN" dirty="0"/>
              <a:t>Entity Detection</a:t>
            </a:r>
          </a:p>
          <a:p>
            <a:r>
              <a:rPr lang="en-IN" dirty="0"/>
              <a:t>Entity Classification</a:t>
            </a:r>
          </a:p>
        </p:txBody>
      </p:sp>
      <p:pic>
        <p:nvPicPr>
          <p:cNvPr id="5" name="Picture 4">
            <a:extLst>
              <a:ext uri="{FF2B5EF4-FFF2-40B4-BE49-F238E27FC236}">
                <a16:creationId xmlns:a16="http://schemas.microsoft.com/office/drawing/2014/main" id="{EF2E35CB-F4D3-4917-8422-52F3388B04C3}"/>
              </a:ext>
            </a:extLst>
          </p:cNvPr>
          <p:cNvPicPr>
            <a:picLocks noChangeAspect="1"/>
          </p:cNvPicPr>
          <p:nvPr/>
        </p:nvPicPr>
        <p:blipFill rotWithShape="1">
          <a:blip r:embed="rId2"/>
          <a:srcRect l="762" t="18190" r="851" b="15576"/>
          <a:stretch/>
        </p:blipFill>
        <p:spPr>
          <a:xfrm>
            <a:off x="1143000" y="2608217"/>
            <a:ext cx="9605554" cy="3640183"/>
          </a:xfrm>
          <a:prstGeom prst="rect">
            <a:avLst/>
          </a:prstGeom>
        </p:spPr>
      </p:pic>
    </p:spTree>
    <p:extLst>
      <p:ext uri="{BB962C8B-B14F-4D97-AF65-F5344CB8AC3E}">
        <p14:creationId xmlns:p14="http://schemas.microsoft.com/office/powerpoint/2010/main" val="28885872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50D6-BA09-404F-9B26-9D6A3135B2CD}"/>
              </a:ext>
            </a:extLst>
          </p:cNvPr>
          <p:cNvSpPr>
            <a:spLocks noGrp="1"/>
          </p:cNvSpPr>
          <p:nvPr>
            <p:ph type="title"/>
          </p:nvPr>
        </p:nvSpPr>
        <p:spPr>
          <a:xfrm>
            <a:off x="1158240" y="566057"/>
            <a:ext cx="9875520" cy="783771"/>
          </a:xfrm>
        </p:spPr>
        <p:txBody>
          <a:bodyPr/>
          <a:lstStyle/>
          <a:p>
            <a:r>
              <a:rPr lang="en-IN" dirty="0"/>
              <a:t>Entity Detection</a:t>
            </a:r>
          </a:p>
        </p:txBody>
      </p:sp>
      <p:sp>
        <p:nvSpPr>
          <p:cNvPr id="3" name="Content Placeholder 2">
            <a:extLst>
              <a:ext uri="{FF2B5EF4-FFF2-40B4-BE49-F238E27FC236}">
                <a16:creationId xmlns:a16="http://schemas.microsoft.com/office/drawing/2014/main" id="{1123DB4C-4A0C-4F92-BF85-408B2550218A}"/>
              </a:ext>
            </a:extLst>
          </p:cNvPr>
          <p:cNvSpPr>
            <a:spLocks noGrp="1"/>
          </p:cNvSpPr>
          <p:nvPr>
            <p:ph idx="1"/>
          </p:nvPr>
        </p:nvSpPr>
        <p:spPr>
          <a:xfrm>
            <a:off x="1158240" y="1428206"/>
            <a:ext cx="9872871" cy="4998720"/>
          </a:xfrm>
        </p:spPr>
        <p:txBody>
          <a:bodyPr>
            <a:normAutofit/>
          </a:bodyPr>
          <a:lstStyle/>
          <a:p>
            <a:r>
              <a:rPr lang="en-US" dirty="0"/>
              <a:t>Initial and fundamental phase in the NER process. </a:t>
            </a:r>
          </a:p>
          <a:p>
            <a:r>
              <a:rPr lang="en-US" dirty="0"/>
              <a:t>Involves systematically scanning and identifying chunks of text that potentially represent meaningful entities.</a:t>
            </a:r>
          </a:p>
          <a:p>
            <a:r>
              <a:rPr lang="en-US" dirty="0"/>
              <a:t>Tokenization</a:t>
            </a:r>
          </a:p>
          <a:p>
            <a:pPr lvl="1"/>
            <a:r>
              <a:rPr lang="en-US" dirty="0"/>
              <a:t>Process of breaking this string into meaningful pieces called tokens</a:t>
            </a:r>
          </a:p>
          <a:p>
            <a:pPr lvl="1"/>
            <a:r>
              <a:rPr lang="en-US" dirty="0"/>
              <a:t>Simplifies the subsequent analytical steps by converting the text into manageable units</a:t>
            </a:r>
          </a:p>
          <a:p>
            <a:r>
              <a:rPr lang="en-US" dirty="0"/>
              <a:t>Feature Extraction</a:t>
            </a:r>
          </a:p>
          <a:p>
            <a:pPr lvl="1"/>
            <a:r>
              <a:rPr lang="en-US" dirty="0"/>
              <a:t>Understanding the significance of these tokens</a:t>
            </a:r>
          </a:p>
          <a:p>
            <a:pPr lvl="1"/>
            <a:r>
              <a:rPr lang="en-US" dirty="0"/>
              <a:t>Involves analyzing the properties of tokens, such as:</a:t>
            </a:r>
          </a:p>
          <a:p>
            <a:pPr lvl="2"/>
            <a:r>
              <a:rPr lang="en-US" dirty="0"/>
              <a:t>morphological features that deal with the form of words, like their root forms or prefixes</a:t>
            </a:r>
          </a:p>
          <a:p>
            <a:pPr lvl="2"/>
            <a:r>
              <a:rPr lang="en-US" dirty="0"/>
              <a:t>syntactic features that focus on the arrangement and relationships of words in sentences</a:t>
            </a:r>
          </a:p>
          <a:p>
            <a:pPr lvl="2"/>
            <a:r>
              <a:rPr lang="en-US" dirty="0"/>
              <a:t>semantic features that capture the inherent meaning of words and can sometimes tap into broader world knowledge or context to better understand a token's role.</a:t>
            </a:r>
            <a:endParaRPr lang="en-IN" dirty="0"/>
          </a:p>
        </p:txBody>
      </p:sp>
    </p:spTree>
    <p:extLst>
      <p:ext uri="{BB962C8B-B14F-4D97-AF65-F5344CB8AC3E}">
        <p14:creationId xmlns:p14="http://schemas.microsoft.com/office/powerpoint/2010/main" val="29692203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89C5-554F-426A-80E4-FBFBEFAAFAC8}"/>
              </a:ext>
            </a:extLst>
          </p:cNvPr>
          <p:cNvSpPr>
            <a:spLocks noGrp="1"/>
          </p:cNvSpPr>
          <p:nvPr>
            <p:ph type="title"/>
          </p:nvPr>
        </p:nvSpPr>
        <p:spPr>
          <a:xfrm>
            <a:off x="1158240" y="783771"/>
            <a:ext cx="9875520" cy="827314"/>
          </a:xfrm>
        </p:spPr>
        <p:txBody>
          <a:bodyPr/>
          <a:lstStyle/>
          <a:p>
            <a:r>
              <a:rPr lang="en-IN" dirty="0"/>
              <a:t>Entity Classification</a:t>
            </a:r>
          </a:p>
        </p:txBody>
      </p:sp>
      <p:sp>
        <p:nvSpPr>
          <p:cNvPr id="3" name="Content Placeholder 2">
            <a:extLst>
              <a:ext uri="{FF2B5EF4-FFF2-40B4-BE49-F238E27FC236}">
                <a16:creationId xmlns:a16="http://schemas.microsoft.com/office/drawing/2014/main" id="{1E30111F-4D5A-4864-90CD-5701B4288327}"/>
              </a:ext>
            </a:extLst>
          </p:cNvPr>
          <p:cNvSpPr>
            <a:spLocks noGrp="1"/>
          </p:cNvSpPr>
          <p:nvPr>
            <p:ph idx="1"/>
          </p:nvPr>
        </p:nvSpPr>
        <p:spPr>
          <a:xfrm>
            <a:off x="1160889" y="1733005"/>
            <a:ext cx="9872871" cy="4110446"/>
          </a:xfrm>
        </p:spPr>
        <p:txBody>
          <a:bodyPr/>
          <a:lstStyle/>
          <a:p>
            <a:r>
              <a:rPr lang="en-US" dirty="0"/>
              <a:t> Involves assigning the identified entities to specific categories or classes based on their semantic significance and context</a:t>
            </a:r>
          </a:p>
          <a:p>
            <a:endParaRPr lang="en-US" dirty="0"/>
          </a:p>
          <a:p>
            <a:r>
              <a:rPr lang="en-US" dirty="0">
                <a:hlinkClick r:id="rId2"/>
              </a:rPr>
              <a:t>https://www.altexsoft.com/blog/named-entity-recognition/</a:t>
            </a:r>
            <a:r>
              <a:rPr lang="en-US" dirty="0"/>
              <a:t> </a:t>
            </a:r>
          </a:p>
          <a:p>
            <a:endParaRPr lang="en-IN" dirty="0"/>
          </a:p>
        </p:txBody>
      </p:sp>
    </p:spTree>
    <p:extLst>
      <p:ext uri="{BB962C8B-B14F-4D97-AF65-F5344CB8AC3E}">
        <p14:creationId xmlns:p14="http://schemas.microsoft.com/office/powerpoint/2010/main" val="1823180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919B-32B5-45C7-93A6-7E97C40FFA0B}"/>
              </a:ext>
            </a:extLst>
          </p:cNvPr>
          <p:cNvSpPr>
            <a:spLocks noGrp="1"/>
          </p:cNvSpPr>
          <p:nvPr>
            <p:ph type="title"/>
          </p:nvPr>
        </p:nvSpPr>
        <p:spPr>
          <a:xfrm>
            <a:off x="1143000" y="609600"/>
            <a:ext cx="9875520" cy="801189"/>
          </a:xfrm>
        </p:spPr>
        <p:txBody>
          <a:bodyPr/>
          <a:lstStyle/>
          <a:p>
            <a:r>
              <a:rPr lang="en-IN" dirty="0"/>
              <a:t>Identifying Named Entities</a:t>
            </a:r>
          </a:p>
        </p:txBody>
      </p:sp>
      <p:sp>
        <p:nvSpPr>
          <p:cNvPr id="3" name="Content Placeholder 2">
            <a:extLst>
              <a:ext uri="{FF2B5EF4-FFF2-40B4-BE49-F238E27FC236}">
                <a16:creationId xmlns:a16="http://schemas.microsoft.com/office/drawing/2014/main" id="{15EB2677-C5EC-4DDB-B7DC-80A8F4BC3120}"/>
              </a:ext>
            </a:extLst>
          </p:cNvPr>
          <p:cNvSpPr>
            <a:spLocks noGrp="1"/>
          </p:cNvSpPr>
          <p:nvPr>
            <p:ph idx="1"/>
          </p:nvPr>
        </p:nvSpPr>
        <p:spPr>
          <a:xfrm>
            <a:off x="1143000" y="1604554"/>
            <a:ext cx="9872871" cy="3280954"/>
          </a:xfrm>
        </p:spPr>
        <p:txBody>
          <a:bodyPr/>
          <a:lstStyle/>
          <a:p>
            <a:pPr marL="27432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import spacy</a:t>
            </a:r>
          </a:p>
          <a:p>
            <a:pPr marL="27432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Load pre-trained NER model</a:t>
            </a:r>
          </a:p>
          <a:p>
            <a:pPr marL="274320" marR="0" indent="0">
              <a:lnSpc>
                <a:spcPct val="107000"/>
              </a:lnSpc>
              <a:spcBef>
                <a:spcPts val="0"/>
              </a:spcBef>
              <a:spcAft>
                <a:spcPts val="80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nlp</a:t>
            </a: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spacy.load</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en_core_web_sm</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27432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text = "Apple Inc. was founded by Steve Jobs and Steve Wozniak in Cupertino."</a:t>
            </a:r>
          </a:p>
          <a:p>
            <a:pPr marL="27432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doc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nlp</a:t>
            </a:r>
            <a:r>
              <a:rPr lang="en-IN" sz="1800" kern="100" dirty="0">
                <a:effectLst/>
                <a:latin typeface="Calibri" panose="020F0502020204030204" pitchFamily="34" charset="0"/>
                <a:ea typeface="Calibri" panose="020F0502020204030204" pitchFamily="34" charset="0"/>
                <a:cs typeface="Mangal" panose="02040503050203030202" pitchFamily="18" charset="0"/>
              </a:rPr>
              <a:t>(text)</a:t>
            </a:r>
          </a:p>
          <a:p>
            <a:pPr marL="27432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Extract named entities</a:t>
            </a:r>
          </a:p>
          <a:p>
            <a:pPr marL="27432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for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a:t>
            </a:r>
            <a:r>
              <a:rPr lang="en-IN" sz="1800" kern="100" dirty="0">
                <a:effectLst/>
                <a:latin typeface="Calibri" panose="020F0502020204030204" pitchFamily="34" charset="0"/>
                <a:ea typeface="Calibri" panose="020F0502020204030204" pitchFamily="34" charset="0"/>
                <a:cs typeface="Mangal" panose="02040503050203030202" pitchFamily="18" charset="0"/>
              </a:rPr>
              <a:t> in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doc.ents</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27432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print(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ent.text</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ent.label</a:t>
            </a:r>
            <a:r>
              <a:rPr lang="en-IN" sz="1800" kern="100" dirty="0">
                <a:effectLst/>
                <a:latin typeface="Calibri" panose="020F0502020204030204" pitchFamily="34" charset="0"/>
                <a:ea typeface="Calibri" panose="020F0502020204030204" pitchFamily="34" charset="0"/>
                <a:cs typeface="Mangal" panose="02040503050203030202" pitchFamily="18" charset="0"/>
              </a:rPr>
              <a:t>_)</a:t>
            </a:r>
          </a:p>
        </p:txBody>
      </p:sp>
      <p:pic>
        <p:nvPicPr>
          <p:cNvPr id="5" name="Picture 4">
            <a:extLst>
              <a:ext uri="{FF2B5EF4-FFF2-40B4-BE49-F238E27FC236}">
                <a16:creationId xmlns:a16="http://schemas.microsoft.com/office/drawing/2014/main" id="{924248E0-3787-4E03-9409-8971CC251847}"/>
              </a:ext>
            </a:extLst>
          </p:cNvPr>
          <p:cNvPicPr>
            <a:picLocks noChangeAspect="1"/>
          </p:cNvPicPr>
          <p:nvPr/>
        </p:nvPicPr>
        <p:blipFill>
          <a:blip r:embed="rId2"/>
          <a:stretch>
            <a:fillRect/>
          </a:stretch>
        </p:blipFill>
        <p:spPr>
          <a:xfrm>
            <a:off x="1517718" y="5155278"/>
            <a:ext cx="2276793" cy="866896"/>
          </a:xfrm>
          <a:prstGeom prst="rect">
            <a:avLst/>
          </a:prstGeom>
        </p:spPr>
      </p:pic>
    </p:spTree>
    <p:extLst>
      <p:ext uri="{BB962C8B-B14F-4D97-AF65-F5344CB8AC3E}">
        <p14:creationId xmlns:p14="http://schemas.microsoft.com/office/powerpoint/2010/main" val="7124436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75388-F1FB-4BA8-8A87-F4B77BB0AA34}"/>
              </a:ext>
            </a:extLst>
          </p:cNvPr>
          <p:cNvSpPr>
            <a:spLocks noGrp="1"/>
          </p:cNvSpPr>
          <p:nvPr>
            <p:ph type="title"/>
          </p:nvPr>
        </p:nvSpPr>
        <p:spPr>
          <a:xfrm>
            <a:off x="1143000" y="609600"/>
            <a:ext cx="9875520" cy="766354"/>
          </a:xfrm>
        </p:spPr>
        <p:txBody>
          <a:bodyPr/>
          <a:lstStyle/>
          <a:p>
            <a:r>
              <a:rPr lang="en-IN" dirty="0"/>
              <a:t>Identifying Named Entities</a:t>
            </a:r>
          </a:p>
        </p:txBody>
      </p:sp>
      <p:sp>
        <p:nvSpPr>
          <p:cNvPr id="3" name="Content Placeholder 2">
            <a:extLst>
              <a:ext uri="{FF2B5EF4-FFF2-40B4-BE49-F238E27FC236}">
                <a16:creationId xmlns:a16="http://schemas.microsoft.com/office/drawing/2014/main" id="{8AB729D0-2A8C-4ED4-A07A-24C45FCA9FE3}"/>
              </a:ext>
            </a:extLst>
          </p:cNvPr>
          <p:cNvSpPr>
            <a:spLocks noGrp="1"/>
          </p:cNvSpPr>
          <p:nvPr>
            <p:ph idx="1"/>
          </p:nvPr>
        </p:nvSpPr>
        <p:spPr>
          <a:xfrm>
            <a:off x="1159564" y="1656806"/>
            <a:ext cx="9872871" cy="3159034"/>
          </a:xfrm>
        </p:spPr>
        <p:txBody>
          <a:bodyPr/>
          <a:lstStyle/>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import spacy</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Load pre-trained NER model</a:t>
            </a:r>
          </a:p>
          <a:p>
            <a:pPr marL="0" marR="0" indent="0">
              <a:lnSpc>
                <a:spcPct val="107000"/>
              </a:lnSpc>
              <a:spcBef>
                <a:spcPts val="0"/>
              </a:spcBef>
              <a:spcAft>
                <a:spcPts val="80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nlp</a:t>
            </a: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spacy.load</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en_core_web_sm</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doc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nlp</a:t>
            </a:r>
            <a:r>
              <a:rPr lang="en-IN" sz="1800" kern="100" dirty="0">
                <a:effectLst/>
                <a:latin typeface="Calibri" panose="020F0502020204030204" pitchFamily="34" charset="0"/>
                <a:ea typeface="Calibri" panose="020F0502020204030204" pitchFamily="34" charset="0"/>
                <a:cs typeface="Mangal" panose="02040503050203030202" pitchFamily="18" charset="0"/>
              </a:rPr>
              <a:t>("Apple is looking at buying UK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startup</a:t>
            </a:r>
            <a:r>
              <a:rPr lang="en-IN" sz="1800" kern="100" dirty="0">
                <a:effectLst/>
                <a:latin typeface="Calibri" panose="020F0502020204030204" pitchFamily="34" charset="0"/>
                <a:ea typeface="Calibri" panose="020F0502020204030204" pitchFamily="34" charset="0"/>
                <a:cs typeface="Mangal" panose="02040503050203030202" pitchFamily="18" charset="0"/>
              </a:rPr>
              <a:t> for $1 billion")</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Extract named entities</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for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a:t>
            </a:r>
            <a:r>
              <a:rPr lang="en-IN" sz="1800" kern="100" dirty="0">
                <a:effectLst/>
                <a:latin typeface="Calibri" panose="020F0502020204030204" pitchFamily="34" charset="0"/>
                <a:ea typeface="Calibri" panose="020F0502020204030204" pitchFamily="34" charset="0"/>
                <a:cs typeface="Mangal" panose="02040503050203030202" pitchFamily="18" charset="0"/>
              </a:rPr>
              <a:t> in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doc.ents</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print(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ent.text</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ent.start_char</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ent.end_char</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ent.label</a:t>
            </a:r>
            <a:r>
              <a:rPr lang="en-IN" sz="1800" kern="100" dirty="0">
                <a:effectLst/>
                <a:latin typeface="Calibri" panose="020F0502020204030204" pitchFamily="34" charset="0"/>
                <a:ea typeface="Calibri" panose="020F0502020204030204" pitchFamily="34" charset="0"/>
                <a:cs typeface="Mangal" panose="02040503050203030202" pitchFamily="18" charset="0"/>
              </a:rPr>
              <a:t>_)</a:t>
            </a:r>
          </a:p>
        </p:txBody>
      </p:sp>
      <p:pic>
        <p:nvPicPr>
          <p:cNvPr id="5" name="Picture 4">
            <a:extLst>
              <a:ext uri="{FF2B5EF4-FFF2-40B4-BE49-F238E27FC236}">
                <a16:creationId xmlns:a16="http://schemas.microsoft.com/office/drawing/2014/main" id="{5ADDC491-23C4-4F45-B07B-08C6FA418520}"/>
              </a:ext>
            </a:extLst>
          </p:cNvPr>
          <p:cNvPicPr>
            <a:picLocks noChangeAspect="1"/>
          </p:cNvPicPr>
          <p:nvPr/>
        </p:nvPicPr>
        <p:blipFill>
          <a:blip r:embed="rId2"/>
          <a:stretch>
            <a:fillRect/>
          </a:stretch>
        </p:blipFill>
        <p:spPr>
          <a:xfrm>
            <a:off x="1224467" y="5096692"/>
            <a:ext cx="2514951" cy="685896"/>
          </a:xfrm>
          <a:prstGeom prst="rect">
            <a:avLst/>
          </a:prstGeom>
        </p:spPr>
      </p:pic>
    </p:spTree>
    <p:extLst>
      <p:ext uri="{BB962C8B-B14F-4D97-AF65-F5344CB8AC3E}">
        <p14:creationId xmlns:p14="http://schemas.microsoft.com/office/powerpoint/2010/main" val="31385772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7B545-681E-4C48-B9F2-79CF85F6E373}"/>
              </a:ext>
            </a:extLst>
          </p:cNvPr>
          <p:cNvSpPr>
            <a:spLocks noGrp="1"/>
          </p:cNvSpPr>
          <p:nvPr>
            <p:ph type="title"/>
          </p:nvPr>
        </p:nvSpPr>
        <p:spPr>
          <a:xfrm>
            <a:off x="1143000" y="609600"/>
            <a:ext cx="9875520" cy="644434"/>
          </a:xfrm>
        </p:spPr>
        <p:txBody>
          <a:bodyPr>
            <a:normAutofit fontScale="90000"/>
          </a:bodyPr>
          <a:lstStyle/>
          <a:p>
            <a:r>
              <a:rPr lang="en-IN" dirty="0"/>
              <a:t>Identifying Named Entities with Visualization</a:t>
            </a:r>
          </a:p>
        </p:txBody>
      </p:sp>
      <p:sp>
        <p:nvSpPr>
          <p:cNvPr id="3" name="Content Placeholder 2">
            <a:extLst>
              <a:ext uri="{FF2B5EF4-FFF2-40B4-BE49-F238E27FC236}">
                <a16:creationId xmlns:a16="http://schemas.microsoft.com/office/drawing/2014/main" id="{DAC97F53-04E1-4608-9082-CDA5A2B5E858}"/>
              </a:ext>
            </a:extLst>
          </p:cNvPr>
          <p:cNvSpPr>
            <a:spLocks noGrp="1"/>
          </p:cNvSpPr>
          <p:nvPr>
            <p:ph idx="1"/>
          </p:nvPr>
        </p:nvSpPr>
        <p:spPr>
          <a:xfrm>
            <a:off x="1143000" y="1515291"/>
            <a:ext cx="9872871" cy="4119155"/>
          </a:xfrm>
        </p:spPr>
        <p:txBody>
          <a:bodyPr>
            <a:normAutofit/>
          </a:bodyPr>
          <a:lstStyle/>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import spacy</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from spacy import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displacy</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Load pre-trained NER model</a:t>
            </a:r>
          </a:p>
          <a:p>
            <a:pPr marL="0" marR="0" indent="0">
              <a:lnSpc>
                <a:spcPct val="107000"/>
              </a:lnSpc>
              <a:spcBef>
                <a:spcPts val="0"/>
              </a:spcBef>
              <a:spcAft>
                <a:spcPts val="80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nlp</a:t>
            </a: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spacy.load</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en_core_web_sm</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doc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nlp</a:t>
            </a:r>
            <a:r>
              <a:rPr lang="en-IN" sz="1800" kern="100" dirty="0">
                <a:effectLst/>
                <a:latin typeface="Calibri" panose="020F0502020204030204" pitchFamily="34" charset="0"/>
                <a:ea typeface="Calibri" panose="020F0502020204030204" pitchFamily="34" charset="0"/>
                <a:cs typeface="Mangal" panose="02040503050203030202" pitchFamily="18" charset="0"/>
              </a:rPr>
              <a:t>("Apple is looking at buying UK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startup</a:t>
            </a:r>
            <a:r>
              <a:rPr lang="en-IN" sz="1800" kern="100" dirty="0">
                <a:effectLst/>
                <a:latin typeface="Calibri" panose="020F0502020204030204" pitchFamily="34" charset="0"/>
                <a:ea typeface="Calibri" panose="020F0502020204030204" pitchFamily="34" charset="0"/>
                <a:cs typeface="Mangal" panose="02040503050203030202" pitchFamily="18" charset="0"/>
              </a:rPr>
              <a:t> for $1 billion")</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Extract named entities</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for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a:t>
            </a:r>
            <a:r>
              <a:rPr lang="en-IN" sz="1800" kern="100" dirty="0">
                <a:effectLst/>
                <a:latin typeface="Calibri" panose="020F0502020204030204" pitchFamily="34" charset="0"/>
                <a:ea typeface="Calibri" panose="020F0502020204030204" pitchFamily="34" charset="0"/>
                <a:cs typeface="Mangal" panose="02040503050203030202" pitchFamily="18" charset="0"/>
              </a:rPr>
              <a:t> in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doc.ents</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print(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ent.text</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ent.start_char</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ent.end_char</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ent.label</a:t>
            </a:r>
            <a:r>
              <a:rPr lang="en-IN" sz="1800" kern="100" dirty="0">
                <a:effectLst/>
                <a:latin typeface="Calibri" panose="020F0502020204030204" pitchFamily="34" charset="0"/>
                <a:ea typeface="Calibri" panose="020F0502020204030204" pitchFamily="34" charset="0"/>
                <a:cs typeface="Mangal" panose="02040503050203030202" pitchFamily="18" charset="0"/>
              </a:rPr>
              <a:t>_)</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Use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displacy</a:t>
            </a:r>
            <a:r>
              <a:rPr lang="en-IN" sz="1800" kern="100" dirty="0">
                <a:effectLst/>
                <a:latin typeface="Calibri" panose="020F0502020204030204" pitchFamily="34" charset="0"/>
                <a:ea typeface="Calibri" panose="020F0502020204030204" pitchFamily="34" charset="0"/>
                <a:cs typeface="Mangal" panose="02040503050203030202" pitchFamily="18" charset="0"/>
              </a:rPr>
              <a:t> to visualize named entities</a:t>
            </a:r>
          </a:p>
          <a:p>
            <a:pPr marL="0" marR="0" indent="0">
              <a:lnSpc>
                <a:spcPct val="107000"/>
              </a:lnSpc>
              <a:spcBef>
                <a:spcPts val="0"/>
              </a:spcBef>
              <a:spcAft>
                <a:spcPts val="80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displacy.render</a:t>
            </a:r>
            <a:r>
              <a:rPr lang="en-IN" sz="1800" kern="100" dirty="0">
                <a:effectLst/>
                <a:latin typeface="Calibri" panose="020F0502020204030204" pitchFamily="34" charset="0"/>
                <a:ea typeface="Calibri" panose="020F0502020204030204" pitchFamily="34" charset="0"/>
                <a:cs typeface="Mangal" panose="02040503050203030202" pitchFamily="18" charset="0"/>
              </a:rPr>
              <a:t>(doc, style="</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jupyter</a:t>
            </a:r>
            <a:r>
              <a:rPr lang="en-IN" sz="1800" kern="100" dirty="0">
                <a:effectLst/>
                <a:latin typeface="Calibri" panose="020F0502020204030204" pitchFamily="34" charset="0"/>
                <a:ea typeface="Calibri" panose="020F0502020204030204" pitchFamily="34" charset="0"/>
                <a:cs typeface="Mangal" panose="02040503050203030202" pitchFamily="18" charset="0"/>
              </a:rPr>
              <a:t>=True)</a:t>
            </a:r>
          </a:p>
        </p:txBody>
      </p:sp>
      <p:pic>
        <p:nvPicPr>
          <p:cNvPr id="5" name="Picture 4">
            <a:extLst>
              <a:ext uri="{FF2B5EF4-FFF2-40B4-BE49-F238E27FC236}">
                <a16:creationId xmlns:a16="http://schemas.microsoft.com/office/drawing/2014/main" id="{B433AF50-7EB9-4A75-93CE-240B6A1B6975}"/>
              </a:ext>
            </a:extLst>
          </p:cNvPr>
          <p:cNvPicPr>
            <a:picLocks noChangeAspect="1"/>
          </p:cNvPicPr>
          <p:nvPr/>
        </p:nvPicPr>
        <p:blipFill>
          <a:blip r:embed="rId2"/>
          <a:stretch>
            <a:fillRect/>
          </a:stretch>
        </p:blipFill>
        <p:spPr>
          <a:xfrm>
            <a:off x="1242102" y="5518441"/>
            <a:ext cx="5249008" cy="1028844"/>
          </a:xfrm>
          <a:prstGeom prst="rect">
            <a:avLst/>
          </a:prstGeom>
        </p:spPr>
      </p:pic>
    </p:spTree>
    <p:extLst>
      <p:ext uri="{BB962C8B-B14F-4D97-AF65-F5344CB8AC3E}">
        <p14:creationId xmlns:p14="http://schemas.microsoft.com/office/powerpoint/2010/main" val="4926122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C6A6-6643-4FAF-B84E-0DDBB87D36FF}"/>
              </a:ext>
            </a:extLst>
          </p:cNvPr>
          <p:cNvSpPr>
            <a:spLocks noGrp="1"/>
          </p:cNvSpPr>
          <p:nvPr>
            <p:ph type="title"/>
          </p:nvPr>
        </p:nvSpPr>
        <p:spPr>
          <a:xfrm>
            <a:off x="1143000" y="444137"/>
            <a:ext cx="10343606" cy="740229"/>
          </a:xfrm>
        </p:spPr>
        <p:txBody>
          <a:bodyPr>
            <a:normAutofit fontScale="90000"/>
          </a:bodyPr>
          <a:lstStyle/>
          <a:p>
            <a:r>
              <a:rPr lang="en-IN" dirty="0"/>
              <a:t>Identifying Named Entities with Visualization</a:t>
            </a:r>
          </a:p>
        </p:txBody>
      </p:sp>
      <p:sp>
        <p:nvSpPr>
          <p:cNvPr id="3" name="Content Placeholder 2">
            <a:extLst>
              <a:ext uri="{FF2B5EF4-FFF2-40B4-BE49-F238E27FC236}">
                <a16:creationId xmlns:a16="http://schemas.microsoft.com/office/drawing/2014/main" id="{32B1933F-9034-4434-AB21-385CEDA17CEB}"/>
              </a:ext>
            </a:extLst>
          </p:cNvPr>
          <p:cNvSpPr>
            <a:spLocks noGrp="1"/>
          </p:cNvSpPr>
          <p:nvPr>
            <p:ph idx="1"/>
          </p:nvPr>
        </p:nvSpPr>
        <p:spPr>
          <a:xfrm>
            <a:off x="1142999" y="1131028"/>
            <a:ext cx="9872871" cy="4038600"/>
          </a:xfrm>
        </p:spPr>
        <p:txBody>
          <a:bodyPr>
            <a:normAutofit fontScale="85000" lnSpcReduction="10000"/>
          </a:bodyPr>
          <a:lstStyle/>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import spacy</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from spacy import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displacy</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Load pre-trained NER model</a:t>
            </a:r>
          </a:p>
          <a:p>
            <a:pPr marL="0" marR="0" indent="0">
              <a:lnSpc>
                <a:spcPct val="107000"/>
              </a:lnSpc>
              <a:spcBef>
                <a:spcPts val="0"/>
              </a:spcBef>
              <a:spcAft>
                <a:spcPts val="80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nlp</a:t>
            </a: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spacy.load</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en_core_web_sm</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doc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nlp</a:t>
            </a:r>
            <a:r>
              <a:rPr lang="en-IN" sz="1800" kern="100" dirty="0">
                <a:effectLst/>
                <a:latin typeface="Calibri" panose="020F0502020204030204" pitchFamily="34" charset="0"/>
                <a:ea typeface="Calibri" panose="020F0502020204030204" pitchFamily="34" charset="0"/>
                <a:cs typeface="Mangal" panose="02040503050203030202" pitchFamily="18" charset="0"/>
              </a:rPr>
              <a:t>("After blitzing a 47-ball century, Abhishek Sharma said he used the bat of his childhood friend, and now his captain here,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Shubman</a:t>
            </a:r>
            <a:r>
              <a:rPr lang="en-IN" sz="1800" kern="100" dirty="0">
                <a:effectLst/>
                <a:latin typeface="Calibri" panose="020F0502020204030204" pitchFamily="34" charset="0"/>
                <a:ea typeface="Calibri" panose="020F0502020204030204" pitchFamily="34" charset="0"/>
                <a:cs typeface="Mangal" panose="02040503050203030202" pitchFamily="18" charset="0"/>
              </a:rPr>
              <a:t> Gill in the second T20I against Zimbabwe, and the opener termed it as a lucky charm in a “pressure game” for him. After getting dismissed for naught in the first match on Saturday, Abhishek, a day after, hammered seven fours and eight sixes in his even hundred, laying the foundation for India's comprehensive 100-run win")</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Extract named entities</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for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a:t>
            </a:r>
            <a:r>
              <a:rPr lang="en-IN" sz="1800" kern="100" dirty="0">
                <a:effectLst/>
                <a:latin typeface="Calibri" panose="020F0502020204030204" pitchFamily="34" charset="0"/>
                <a:ea typeface="Calibri" panose="020F0502020204030204" pitchFamily="34" charset="0"/>
                <a:cs typeface="Mangal" panose="02040503050203030202" pitchFamily="18" charset="0"/>
              </a:rPr>
              <a:t> in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doc.ents</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print(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ent.text</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ent.start_char</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ent.end_char</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ent.label</a:t>
            </a:r>
            <a:r>
              <a:rPr lang="en-IN" sz="1800" kern="100" dirty="0">
                <a:effectLst/>
                <a:latin typeface="Calibri" panose="020F0502020204030204" pitchFamily="34" charset="0"/>
                <a:ea typeface="Calibri" panose="020F0502020204030204" pitchFamily="34" charset="0"/>
                <a:cs typeface="Mangal" panose="02040503050203030202" pitchFamily="18" charset="0"/>
              </a:rPr>
              <a:t>_)</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Use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displacy</a:t>
            </a:r>
            <a:r>
              <a:rPr lang="en-IN" sz="1800" kern="100" dirty="0">
                <a:effectLst/>
                <a:latin typeface="Calibri" panose="020F0502020204030204" pitchFamily="34" charset="0"/>
                <a:ea typeface="Calibri" panose="020F0502020204030204" pitchFamily="34" charset="0"/>
                <a:cs typeface="Mangal" panose="02040503050203030202" pitchFamily="18" charset="0"/>
              </a:rPr>
              <a:t> to visualize named entities</a:t>
            </a:r>
          </a:p>
          <a:p>
            <a:pPr marL="0" marR="0" indent="0">
              <a:lnSpc>
                <a:spcPct val="107000"/>
              </a:lnSpc>
              <a:spcBef>
                <a:spcPts val="0"/>
              </a:spcBef>
              <a:spcAft>
                <a:spcPts val="80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displacy.serve</a:t>
            </a:r>
            <a:r>
              <a:rPr lang="en-IN" sz="1800" kern="100" dirty="0">
                <a:effectLst/>
                <a:latin typeface="Calibri" panose="020F0502020204030204" pitchFamily="34" charset="0"/>
                <a:ea typeface="Calibri" panose="020F0502020204030204" pitchFamily="34" charset="0"/>
                <a:cs typeface="Mangal" panose="02040503050203030202" pitchFamily="18" charset="0"/>
              </a:rPr>
              <a:t>(doc, style="</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p:txBody>
      </p:sp>
      <p:pic>
        <p:nvPicPr>
          <p:cNvPr id="5" name="Picture 4">
            <a:extLst>
              <a:ext uri="{FF2B5EF4-FFF2-40B4-BE49-F238E27FC236}">
                <a16:creationId xmlns:a16="http://schemas.microsoft.com/office/drawing/2014/main" id="{397E526B-2C7B-44AF-8CD8-D576B24ED67A}"/>
              </a:ext>
            </a:extLst>
          </p:cNvPr>
          <p:cNvPicPr>
            <a:picLocks noChangeAspect="1"/>
          </p:cNvPicPr>
          <p:nvPr/>
        </p:nvPicPr>
        <p:blipFill>
          <a:blip r:embed="rId2"/>
          <a:stretch>
            <a:fillRect/>
          </a:stretch>
        </p:blipFill>
        <p:spPr>
          <a:xfrm>
            <a:off x="1266151" y="5070651"/>
            <a:ext cx="10288436" cy="1343212"/>
          </a:xfrm>
          <a:prstGeom prst="rect">
            <a:avLst/>
          </a:prstGeom>
        </p:spPr>
      </p:pic>
    </p:spTree>
    <p:extLst>
      <p:ext uri="{BB962C8B-B14F-4D97-AF65-F5344CB8AC3E}">
        <p14:creationId xmlns:p14="http://schemas.microsoft.com/office/powerpoint/2010/main" val="29636022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3DB70-CB5A-4CA7-906E-BCD3663F90FF}"/>
              </a:ext>
            </a:extLst>
          </p:cNvPr>
          <p:cNvSpPr>
            <a:spLocks noGrp="1"/>
          </p:cNvSpPr>
          <p:nvPr>
            <p:ph type="title"/>
          </p:nvPr>
        </p:nvSpPr>
        <p:spPr>
          <a:xfrm>
            <a:off x="1143000" y="609600"/>
            <a:ext cx="9875520" cy="748937"/>
          </a:xfrm>
        </p:spPr>
        <p:txBody>
          <a:bodyPr/>
          <a:lstStyle/>
          <a:p>
            <a:r>
              <a:rPr lang="en-IN" dirty="0"/>
              <a:t>NER Approaches</a:t>
            </a:r>
          </a:p>
        </p:txBody>
      </p:sp>
      <p:sp>
        <p:nvSpPr>
          <p:cNvPr id="3" name="Content Placeholder 2">
            <a:extLst>
              <a:ext uri="{FF2B5EF4-FFF2-40B4-BE49-F238E27FC236}">
                <a16:creationId xmlns:a16="http://schemas.microsoft.com/office/drawing/2014/main" id="{F4CC36E4-0F60-4582-B4C7-5EF519226F68}"/>
              </a:ext>
            </a:extLst>
          </p:cNvPr>
          <p:cNvSpPr>
            <a:spLocks noGrp="1"/>
          </p:cNvSpPr>
          <p:nvPr>
            <p:ph idx="1"/>
          </p:nvPr>
        </p:nvSpPr>
        <p:spPr>
          <a:xfrm>
            <a:off x="1143000" y="1436914"/>
            <a:ext cx="9872871" cy="4659086"/>
          </a:xfrm>
        </p:spPr>
        <p:txBody>
          <a:bodyPr/>
          <a:lstStyle/>
          <a:p>
            <a:r>
              <a:rPr lang="en-IN" dirty="0"/>
              <a:t>Rule-Based NER</a:t>
            </a:r>
          </a:p>
          <a:p>
            <a:pPr lvl="1"/>
            <a:r>
              <a:rPr lang="en-US" altLang="en-US" sz="1800" dirty="0"/>
              <a:t>Simple to implement for well-defined problems.</a:t>
            </a:r>
          </a:p>
          <a:p>
            <a:pPr lvl="1"/>
            <a:r>
              <a:rPr lang="en-US" altLang="en-US" sz="1800" dirty="0"/>
              <a:t>Effective in domains where patterns are known and stable.</a:t>
            </a:r>
          </a:p>
          <a:p>
            <a:pPr lvl="1"/>
            <a:r>
              <a:rPr lang="en-US" altLang="en-US" sz="1800" dirty="0"/>
              <a:t>Can be manually fine-tuned to improve accuracy.</a:t>
            </a:r>
          </a:p>
          <a:p>
            <a:pPr lvl="1"/>
            <a:r>
              <a:rPr lang="en-US" altLang="en-US" sz="1800" dirty="0"/>
              <a:t>Example: Using regex to identify dates in text. </a:t>
            </a:r>
          </a:p>
          <a:p>
            <a:pPr marL="274320" lvl="1" indent="0">
              <a:buNone/>
            </a:pPr>
            <a:endParaRPr lang="en-IN" dirty="0"/>
          </a:p>
          <a:p>
            <a:r>
              <a:rPr lang="en-IN" dirty="0"/>
              <a:t>ML-Based NER</a:t>
            </a:r>
          </a:p>
          <a:p>
            <a:pPr lvl="1"/>
            <a:r>
              <a:rPr lang="en-US" altLang="en-US" sz="1800" dirty="0"/>
              <a:t>Capable of handling more complex and varied data.</a:t>
            </a:r>
          </a:p>
          <a:p>
            <a:pPr lvl="1"/>
            <a:r>
              <a:rPr lang="en-US" altLang="en-US" sz="1800" dirty="0"/>
              <a:t>Requires training data and computational resources.</a:t>
            </a:r>
          </a:p>
          <a:p>
            <a:pPr lvl="1"/>
            <a:r>
              <a:rPr lang="en-US" altLang="en-US" sz="1800" dirty="0"/>
              <a:t>Continuously improves with more data and retraining.</a:t>
            </a:r>
          </a:p>
          <a:p>
            <a:pPr lvl="1"/>
            <a:r>
              <a:rPr lang="en-US" altLang="en-US" sz="1800" dirty="0"/>
              <a:t>Example: Using a pre-trained model like </a:t>
            </a:r>
            <a:r>
              <a:rPr lang="en-US" altLang="en-US" sz="1800" dirty="0" err="1"/>
              <a:t>SpaCy</a:t>
            </a:r>
            <a:r>
              <a:rPr lang="en-US" altLang="en-US" sz="1800" dirty="0"/>
              <a:t> or fine-tuning a BERT model for NER. </a:t>
            </a:r>
          </a:p>
        </p:txBody>
      </p:sp>
    </p:spTree>
    <p:extLst>
      <p:ext uri="{BB962C8B-B14F-4D97-AF65-F5344CB8AC3E}">
        <p14:creationId xmlns:p14="http://schemas.microsoft.com/office/powerpoint/2010/main" val="31952729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D5B1-C2AB-4719-9359-28D7164ACD9E}"/>
              </a:ext>
            </a:extLst>
          </p:cNvPr>
          <p:cNvSpPr>
            <a:spLocks noGrp="1"/>
          </p:cNvSpPr>
          <p:nvPr>
            <p:ph type="title"/>
          </p:nvPr>
        </p:nvSpPr>
        <p:spPr>
          <a:xfrm>
            <a:off x="1143000" y="609600"/>
            <a:ext cx="9875520" cy="566057"/>
          </a:xfrm>
        </p:spPr>
        <p:txBody>
          <a:bodyPr>
            <a:normAutofit fontScale="90000"/>
          </a:bodyPr>
          <a:lstStyle/>
          <a:p>
            <a:r>
              <a:rPr lang="en-IN" dirty="0"/>
              <a:t>Rule-Based NER</a:t>
            </a:r>
          </a:p>
        </p:txBody>
      </p:sp>
      <p:sp>
        <p:nvSpPr>
          <p:cNvPr id="3" name="Content Placeholder 2">
            <a:extLst>
              <a:ext uri="{FF2B5EF4-FFF2-40B4-BE49-F238E27FC236}">
                <a16:creationId xmlns:a16="http://schemas.microsoft.com/office/drawing/2014/main" id="{A82EA3E6-1566-4469-A673-E58A664CAB5E}"/>
              </a:ext>
            </a:extLst>
          </p:cNvPr>
          <p:cNvSpPr>
            <a:spLocks noGrp="1"/>
          </p:cNvSpPr>
          <p:nvPr>
            <p:ph idx="1"/>
          </p:nvPr>
        </p:nvSpPr>
        <p:spPr>
          <a:xfrm>
            <a:off x="1143000" y="1367246"/>
            <a:ext cx="9872871" cy="4728754"/>
          </a:xfrm>
        </p:spPr>
        <p:txBody>
          <a:bodyPr>
            <a:normAutofit lnSpcReduction="10000"/>
          </a:bodyPr>
          <a:lstStyle/>
          <a:p>
            <a:r>
              <a:rPr lang="en-US" sz="2400" dirty="0"/>
              <a:t>Rule-based NER uses handcrafted rules and patterns to identify named entities in text</a:t>
            </a:r>
          </a:p>
          <a:p>
            <a:r>
              <a:rPr lang="en-US" sz="2400" dirty="0"/>
              <a:t>Based on regular expressions, dictionaries, and linguistic patterns.</a:t>
            </a:r>
          </a:p>
          <a:p>
            <a:endParaRPr lang="en-US" sz="2400" dirty="0"/>
          </a:p>
          <a:p>
            <a:r>
              <a:rPr lang="en-US" sz="2400" b="1" dirty="0"/>
              <a:t>Components</a:t>
            </a:r>
            <a:r>
              <a:rPr lang="en-US" sz="2400" dirty="0"/>
              <a:t>:</a:t>
            </a:r>
          </a:p>
          <a:p>
            <a:pPr lvl="1">
              <a:buFont typeface="Arial" panose="020B0604020202020204" pitchFamily="34" charset="0"/>
              <a:buChar char="•"/>
            </a:pPr>
            <a:r>
              <a:rPr lang="en-US" sz="2400" b="1" dirty="0"/>
              <a:t>Regular Expressions</a:t>
            </a:r>
            <a:r>
              <a:rPr lang="en-US" sz="2400" dirty="0"/>
              <a:t>: Patterns used to match sequences of characters in text. For example, regex can be used to identify phone numbers or email addresses.</a:t>
            </a:r>
          </a:p>
          <a:p>
            <a:pPr lvl="1">
              <a:buFont typeface="Arial" panose="020B0604020202020204" pitchFamily="34" charset="0"/>
              <a:buChar char="•"/>
            </a:pPr>
            <a:r>
              <a:rPr lang="en-US" sz="2400" b="1" dirty="0"/>
              <a:t>Lexicons/Dictionaries</a:t>
            </a:r>
            <a:r>
              <a:rPr lang="en-US" sz="2400" dirty="0"/>
              <a:t>: Predefined lists of entities (e.g., lists of country names or company names) used to recognize entities in the text.</a:t>
            </a:r>
          </a:p>
          <a:p>
            <a:pPr lvl="1">
              <a:buFont typeface="Arial" panose="020B0604020202020204" pitchFamily="34" charset="0"/>
              <a:buChar char="•"/>
            </a:pPr>
            <a:r>
              <a:rPr lang="en-US" sz="2400" b="1" dirty="0"/>
              <a:t>Pattern Matching</a:t>
            </a:r>
            <a:r>
              <a:rPr lang="en-US" sz="2400" dirty="0"/>
              <a:t>: Rules based on the structure of entities, such as capitalization patterns or specific sequences of words.</a:t>
            </a:r>
          </a:p>
          <a:p>
            <a:endParaRPr lang="en-IN" dirty="0"/>
          </a:p>
        </p:txBody>
      </p:sp>
    </p:spTree>
    <p:extLst>
      <p:ext uri="{BB962C8B-B14F-4D97-AF65-F5344CB8AC3E}">
        <p14:creationId xmlns:p14="http://schemas.microsoft.com/office/powerpoint/2010/main" val="22990927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D5B1-C2AB-4719-9359-28D7164ACD9E}"/>
              </a:ext>
            </a:extLst>
          </p:cNvPr>
          <p:cNvSpPr>
            <a:spLocks noGrp="1"/>
          </p:cNvSpPr>
          <p:nvPr>
            <p:ph type="title"/>
          </p:nvPr>
        </p:nvSpPr>
        <p:spPr>
          <a:xfrm>
            <a:off x="1143000" y="609600"/>
            <a:ext cx="9875520" cy="566057"/>
          </a:xfrm>
        </p:spPr>
        <p:txBody>
          <a:bodyPr>
            <a:normAutofit fontScale="90000"/>
          </a:bodyPr>
          <a:lstStyle/>
          <a:p>
            <a:r>
              <a:rPr lang="en-IN" dirty="0"/>
              <a:t>Rule-Based NER </a:t>
            </a:r>
          </a:p>
        </p:txBody>
      </p:sp>
      <p:sp>
        <p:nvSpPr>
          <p:cNvPr id="3" name="Content Placeholder 2">
            <a:extLst>
              <a:ext uri="{FF2B5EF4-FFF2-40B4-BE49-F238E27FC236}">
                <a16:creationId xmlns:a16="http://schemas.microsoft.com/office/drawing/2014/main" id="{A82EA3E6-1566-4469-A673-E58A664CAB5E}"/>
              </a:ext>
            </a:extLst>
          </p:cNvPr>
          <p:cNvSpPr>
            <a:spLocks noGrp="1"/>
          </p:cNvSpPr>
          <p:nvPr>
            <p:ph idx="1"/>
          </p:nvPr>
        </p:nvSpPr>
        <p:spPr>
          <a:xfrm>
            <a:off x="1143000" y="1367246"/>
            <a:ext cx="9872871" cy="4728754"/>
          </a:xfrm>
        </p:spPr>
        <p:txBody>
          <a:bodyPr>
            <a:normAutofit/>
          </a:bodyPr>
          <a:lstStyle/>
          <a:p>
            <a:r>
              <a:rPr lang="en-US" sz="2400" b="1" dirty="0"/>
              <a:t>Advantages</a:t>
            </a:r>
            <a:r>
              <a:rPr lang="en-US" sz="2400" dirty="0"/>
              <a:t>:</a:t>
            </a:r>
          </a:p>
          <a:p>
            <a:pPr lvl="1">
              <a:buFont typeface="Arial" panose="020B0604020202020204" pitchFamily="34" charset="0"/>
              <a:buChar char="•"/>
            </a:pPr>
            <a:r>
              <a:rPr lang="en-US" sz="2400" b="1" dirty="0"/>
              <a:t>Simplicity</a:t>
            </a:r>
            <a:r>
              <a:rPr lang="en-US" sz="2400" dirty="0"/>
              <a:t>: Easy to implement for well-defined patterns.</a:t>
            </a:r>
          </a:p>
          <a:p>
            <a:pPr lvl="1">
              <a:buFont typeface="Arial" panose="020B0604020202020204" pitchFamily="34" charset="0"/>
              <a:buChar char="•"/>
            </a:pPr>
            <a:r>
              <a:rPr lang="en-US" sz="2400" b="1" dirty="0"/>
              <a:t>Transparency</a:t>
            </a:r>
            <a:r>
              <a:rPr lang="en-US" sz="2400" dirty="0"/>
              <a:t>: Rules and patterns are explicit and can be easily understood.</a:t>
            </a:r>
          </a:p>
          <a:p>
            <a:r>
              <a:rPr lang="en-US" sz="2400" b="1" dirty="0"/>
              <a:t>Disadvantages</a:t>
            </a:r>
            <a:r>
              <a:rPr lang="en-US" sz="2400" dirty="0"/>
              <a:t>:</a:t>
            </a:r>
          </a:p>
          <a:p>
            <a:pPr lvl="1">
              <a:buFont typeface="Arial" panose="020B0604020202020204" pitchFamily="34" charset="0"/>
              <a:buChar char="•"/>
            </a:pPr>
            <a:r>
              <a:rPr lang="en-US" sz="2400" b="1" dirty="0"/>
              <a:t>Scalability</a:t>
            </a:r>
            <a:r>
              <a:rPr lang="en-US" sz="2400" dirty="0"/>
              <a:t>: Difficult to scale to large and diverse datasets.</a:t>
            </a:r>
          </a:p>
          <a:p>
            <a:pPr lvl="1">
              <a:buFont typeface="Arial" panose="020B0604020202020204" pitchFamily="34" charset="0"/>
              <a:buChar char="•"/>
            </a:pPr>
            <a:r>
              <a:rPr lang="en-US" sz="2400" b="1" dirty="0"/>
              <a:t>Flexibility</a:t>
            </a:r>
            <a:r>
              <a:rPr lang="en-US" sz="2400" dirty="0"/>
              <a:t>: Struggles with variations in text and context. Hard to adapt to new types of entities or domains without manual updates.</a:t>
            </a:r>
          </a:p>
          <a:p>
            <a:pPr lvl="1">
              <a:buFont typeface="Arial" panose="020B0604020202020204" pitchFamily="34" charset="0"/>
              <a:buChar char="•"/>
            </a:pPr>
            <a:r>
              <a:rPr lang="en-US" sz="2400" b="1" dirty="0"/>
              <a:t>Maintenance</a:t>
            </a:r>
            <a:r>
              <a:rPr lang="en-US" sz="2400" dirty="0"/>
              <a:t>: Requires continuous updates to handle new patterns or domain-specific terms.</a:t>
            </a:r>
          </a:p>
          <a:p>
            <a:endParaRPr lang="en-IN" dirty="0"/>
          </a:p>
        </p:txBody>
      </p:sp>
    </p:spTree>
    <p:extLst>
      <p:ext uri="{BB962C8B-B14F-4D97-AF65-F5344CB8AC3E}">
        <p14:creationId xmlns:p14="http://schemas.microsoft.com/office/powerpoint/2010/main" val="233548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98E23-1C47-45DB-8B41-70AE31D2F170}"/>
              </a:ext>
            </a:extLst>
          </p:cNvPr>
          <p:cNvSpPr>
            <a:spLocks noGrp="1"/>
          </p:cNvSpPr>
          <p:nvPr>
            <p:ph type="title"/>
          </p:nvPr>
        </p:nvSpPr>
        <p:spPr/>
        <p:txBody>
          <a:bodyPr/>
          <a:lstStyle/>
          <a:p>
            <a:r>
              <a:rPr lang="en-IN" dirty="0"/>
              <a:t>Quantifiers</a:t>
            </a:r>
          </a:p>
        </p:txBody>
      </p:sp>
      <p:sp>
        <p:nvSpPr>
          <p:cNvPr id="3" name="Content Placeholder 2">
            <a:extLst>
              <a:ext uri="{FF2B5EF4-FFF2-40B4-BE49-F238E27FC236}">
                <a16:creationId xmlns:a16="http://schemas.microsoft.com/office/drawing/2014/main" id="{0D2D3FA2-312B-44F9-98A3-2CA7C1E4B909}"/>
              </a:ext>
            </a:extLst>
          </p:cNvPr>
          <p:cNvSpPr>
            <a:spLocks noGrp="1"/>
          </p:cNvSpPr>
          <p:nvPr>
            <p:ph idx="1"/>
          </p:nvPr>
        </p:nvSpPr>
        <p:spPr/>
        <p:txBody>
          <a:bodyPr>
            <a:normAutofit/>
          </a:bodyPr>
          <a:lstStyle/>
          <a:p>
            <a:r>
              <a:rPr lang="en-US" sz="2800" dirty="0"/>
              <a:t>Define how many times an element should be matched.</a:t>
            </a:r>
          </a:p>
          <a:p>
            <a:r>
              <a:rPr lang="en-US" sz="2800" dirty="0"/>
              <a:t>* matches 0 or more times.</a:t>
            </a:r>
          </a:p>
          <a:p>
            <a:r>
              <a:rPr lang="en-US" sz="2800" dirty="0"/>
              <a:t>+ matches 1 or more times.</a:t>
            </a:r>
          </a:p>
          <a:p>
            <a:r>
              <a:rPr lang="en-US" sz="2800" dirty="0"/>
              <a:t>? matches 0 or 1 time.</a:t>
            </a:r>
          </a:p>
          <a:p>
            <a:r>
              <a:rPr lang="en-US" sz="2800" dirty="0"/>
              <a:t>{n} matches exactly n times.</a:t>
            </a:r>
          </a:p>
          <a:p>
            <a:r>
              <a:rPr lang="en-US" sz="2800" dirty="0"/>
              <a:t>{n,} matches n or more times.</a:t>
            </a:r>
          </a:p>
          <a:p>
            <a:r>
              <a:rPr lang="en-US" sz="2800" dirty="0"/>
              <a:t>{</a:t>
            </a:r>
            <a:r>
              <a:rPr lang="en-US" sz="2800" dirty="0" err="1"/>
              <a:t>n,m</a:t>
            </a:r>
            <a:r>
              <a:rPr lang="en-US" sz="2800" dirty="0"/>
              <a:t>} matches between n and m times.</a:t>
            </a:r>
            <a:endParaRPr lang="en-IN" sz="2800" dirty="0"/>
          </a:p>
        </p:txBody>
      </p:sp>
    </p:spTree>
    <p:extLst>
      <p:ext uri="{BB962C8B-B14F-4D97-AF65-F5344CB8AC3E}">
        <p14:creationId xmlns:p14="http://schemas.microsoft.com/office/powerpoint/2010/main" val="31294860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F2F2E-38E0-40ED-8432-310060DD212F}"/>
              </a:ext>
            </a:extLst>
          </p:cNvPr>
          <p:cNvSpPr>
            <a:spLocks noGrp="1"/>
          </p:cNvSpPr>
          <p:nvPr>
            <p:ph type="title"/>
          </p:nvPr>
        </p:nvSpPr>
        <p:spPr>
          <a:xfrm>
            <a:off x="1143000" y="609599"/>
            <a:ext cx="9875520" cy="801189"/>
          </a:xfrm>
        </p:spPr>
        <p:txBody>
          <a:bodyPr>
            <a:normAutofit/>
          </a:bodyPr>
          <a:lstStyle/>
          <a:p>
            <a:r>
              <a:rPr lang="en-IN" dirty="0"/>
              <a:t>Rule-Based Email Extraction</a:t>
            </a:r>
          </a:p>
        </p:txBody>
      </p:sp>
      <p:sp>
        <p:nvSpPr>
          <p:cNvPr id="3" name="Content Placeholder 2">
            <a:extLst>
              <a:ext uri="{FF2B5EF4-FFF2-40B4-BE49-F238E27FC236}">
                <a16:creationId xmlns:a16="http://schemas.microsoft.com/office/drawing/2014/main" id="{A94B28B8-5DF7-4101-88E5-734080374149}"/>
              </a:ext>
            </a:extLst>
          </p:cNvPr>
          <p:cNvSpPr>
            <a:spLocks noGrp="1"/>
          </p:cNvSpPr>
          <p:nvPr>
            <p:ph idx="1"/>
          </p:nvPr>
        </p:nvSpPr>
        <p:spPr>
          <a:xfrm>
            <a:off x="1143000" y="1506583"/>
            <a:ext cx="9872871" cy="4850674"/>
          </a:xfrm>
        </p:spPr>
        <p:txBody>
          <a:bodyPr>
            <a:normAutofit fontScale="92500" lnSpcReduction="20000"/>
          </a:bodyPr>
          <a:lstStyle/>
          <a:p>
            <a:pPr marL="45720" indent="0">
              <a:buNone/>
            </a:pPr>
            <a:r>
              <a:rPr lang="en-US" dirty="0"/>
              <a:t>import re </a:t>
            </a:r>
          </a:p>
          <a:p>
            <a:pPr marL="45720" indent="0">
              <a:buNone/>
            </a:pPr>
            <a:r>
              <a:rPr lang="en-US" dirty="0"/>
              <a:t># Sample text containing email addresses </a:t>
            </a:r>
          </a:p>
          <a:p>
            <a:pPr marL="45720" indent="0">
              <a:buNone/>
            </a:pPr>
            <a:r>
              <a:rPr lang="en-US" dirty="0"/>
              <a:t>text = " Please contact us at support@example.com for further information. You can also reach out to john.doe123@company.net for any queries. Our sales team is available at sales@marketplace.org. " </a:t>
            </a:r>
          </a:p>
          <a:p>
            <a:pPr marL="45720" indent="0">
              <a:buNone/>
            </a:pPr>
            <a:r>
              <a:rPr lang="en-US" dirty="0"/>
              <a:t># Define the regular expression pattern for email addresses </a:t>
            </a:r>
          </a:p>
          <a:p>
            <a:pPr marL="45720" indent="0">
              <a:buNone/>
            </a:pPr>
            <a:r>
              <a:rPr lang="en-US" dirty="0" err="1"/>
              <a:t>email_pattern</a:t>
            </a:r>
            <a:r>
              <a:rPr lang="en-US" dirty="0"/>
              <a:t> = r'\b[A-Za-z0-9._%+-]+@[A-Za-z0-9.-]+\.[</a:t>
            </a:r>
            <a:r>
              <a:rPr lang="en-US" dirty="0" err="1"/>
              <a:t>A-Z|a-z</a:t>
            </a:r>
            <a:r>
              <a:rPr lang="en-US" dirty="0"/>
              <a:t>]{2,}\b’ </a:t>
            </a:r>
          </a:p>
          <a:p>
            <a:pPr marL="45720" indent="0">
              <a:buNone/>
            </a:pPr>
            <a:r>
              <a:rPr lang="en-US" dirty="0"/>
              <a:t># Find all email addresses in the text </a:t>
            </a:r>
          </a:p>
          <a:p>
            <a:pPr marL="45720" indent="0">
              <a:buNone/>
            </a:pPr>
            <a:r>
              <a:rPr lang="en-US" dirty="0" err="1"/>
              <a:t>email_addresses</a:t>
            </a:r>
            <a:r>
              <a:rPr lang="en-US" dirty="0"/>
              <a:t> = </a:t>
            </a:r>
            <a:r>
              <a:rPr lang="en-US" dirty="0" err="1"/>
              <a:t>re.findall</a:t>
            </a:r>
            <a:r>
              <a:rPr lang="en-US" dirty="0"/>
              <a:t>(</a:t>
            </a:r>
            <a:r>
              <a:rPr lang="en-US" dirty="0" err="1"/>
              <a:t>email_pattern</a:t>
            </a:r>
            <a:r>
              <a:rPr lang="en-US" dirty="0"/>
              <a:t>, text) </a:t>
            </a:r>
          </a:p>
          <a:p>
            <a:pPr marL="45720" indent="0">
              <a:buNone/>
            </a:pPr>
            <a:r>
              <a:rPr lang="en-US" dirty="0"/>
              <a:t># Print the extracted email addresses </a:t>
            </a:r>
          </a:p>
          <a:p>
            <a:pPr marL="45720" indent="0">
              <a:buNone/>
            </a:pPr>
            <a:r>
              <a:rPr lang="en-US" dirty="0"/>
              <a:t>print("Extracted Email Addresses:") </a:t>
            </a:r>
          </a:p>
          <a:p>
            <a:pPr marL="45720" indent="0">
              <a:buNone/>
            </a:pPr>
            <a:r>
              <a:rPr lang="en-US" dirty="0"/>
              <a:t>for email in </a:t>
            </a:r>
            <a:r>
              <a:rPr lang="en-US" dirty="0" err="1"/>
              <a:t>email_addresses</a:t>
            </a:r>
            <a:r>
              <a:rPr lang="en-US" dirty="0"/>
              <a:t>: </a:t>
            </a:r>
          </a:p>
          <a:p>
            <a:pPr marL="274320" lvl="1" indent="0">
              <a:buNone/>
            </a:pPr>
            <a:r>
              <a:rPr lang="en-US" dirty="0"/>
              <a:t>print(email)</a:t>
            </a:r>
            <a:endParaRPr lang="en-IN" dirty="0"/>
          </a:p>
        </p:txBody>
      </p:sp>
      <p:pic>
        <p:nvPicPr>
          <p:cNvPr id="5" name="Picture 4">
            <a:extLst>
              <a:ext uri="{FF2B5EF4-FFF2-40B4-BE49-F238E27FC236}">
                <a16:creationId xmlns:a16="http://schemas.microsoft.com/office/drawing/2014/main" id="{C5913B2F-0B36-4278-9675-FFDFFF9470FD}"/>
              </a:ext>
            </a:extLst>
          </p:cNvPr>
          <p:cNvPicPr>
            <a:picLocks noChangeAspect="1"/>
          </p:cNvPicPr>
          <p:nvPr/>
        </p:nvPicPr>
        <p:blipFill>
          <a:blip r:embed="rId2"/>
          <a:stretch>
            <a:fillRect/>
          </a:stretch>
        </p:blipFill>
        <p:spPr>
          <a:xfrm>
            <a:off x="5328269" y="5929269"/>
            <a:ext cx="2162477" cy="638264"/>
          </a:xfrm>
          <a:prstGeom prst="rect">
            <a:avLst/>
          </a:prstGeom>
        </p:spPr>
      </p:pic>
    </p:spTree>
    <p:extLst>
      <p:ext uri="{BB962C8B-B14F-4D97-AF65-F5344CB8AC3E}">
        <p14:creationId xmlns:p14="http://schemas.microsoft.com/office/powerpoint/2010/main" val="11831413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E4E3-7E08-410F-8897-22FF4C5C9900}"/>
              </a:ext>
            </a:extLst>
          </p:cNvPr>
          <p:cNvSpPr>
            <a:spLocks noGrp="1"/>
          </p:cNvSpPr>
          <p:nvPr>
            <p:ph type="title"/>
          </p:nvPr>
        </p:nvSpPr>
        <p:spPr>
          <a:xfrm>
            <a:off x="1143000" y="609600"/>
            <a:ext cx="9875520" cy="740229"/>
          </a:xfrm>
        </p:spPr>
        <p:txBody>
          <a:bodyPr/>
          <a:lstStyle/>
          <a:p>
            <a:r>
              <a:rPr lang="en-IN" dirty="0"/>
              <a:t>Explanation</a:t>
            </a:r>
          </a:p>
        </p:txBody>
      </p:sp>
      <p:sp>
        <p:nvSpPr>
          <p:cNvPr id="3" name="Content Placeholder 2">
            <a:extLst>
              <a:ext uri="{FF2B5EF4-FFF2-40B4-BE49-F238E27FC236}">
                <a16:creationId xmlns:a16="http://schemas.microsoft.com/office/drawing/2014/main" id="{3CB3C438-1D1E-4A8A-A8EE-7C9C50E2BDDA}"/>
              </a:ext>
            </a:extLst>
          </p:cNvPr>
          <p:cNvSpPr>
            <a:spLocks noGrp="1"/>
          </p:cNvSpPr>
          <p:nvPr>
            <p:ph idx="1"/>
          </p:nvPr>
        </p:nvSpPr>
        <p:spPr>
          <a:xfrm>
            <a:off x="1143000" y="1558834"/>
            <a:ext cx="10630989" cy="4537166"/>
          </a:xfrm>
        </p:spPr>
        <p:txBody>
          <a:bodyPr>
            <a:normAutofit fontScale="92500" lnSpcReduction="10000"/>
          </a:bodyPr>
          <a:lstStyle/>
          <a:p>
            <a:pPr marL="45720" indent="0">
              <a:buNone/>
            </a:pPr>
            <a:r>
              <a:rPr lang="en-US" dirty="0"/>
              <a:t>1. Import the re Module: The re module provides support for working with regular expressions.</a:t>
            </a:r>
          </a:p>
          <a:p>
            <a:pPr marL="45720" indent="0">
              <a:buNone/>
            </a:pPr>
            <a:r>
              <a:rPr lang="en-US" dirty="0"/>
              <a:t>2. Sample Text: Define a string containing some email addresses to be extracted.</a:t>
            </a:r>
          </a:p>
          <a:p>
            <a:pPr marL="45720" indent="0">
              <a:buNone/>
            </a:pPr>
            <a:r>
              <a:rPr lang="en-US" dirty="0"/>
              <a:t>3. Define the Regular Expression Pattern:</a:t>
            </a:r>
          </a:p>
          <a:p>
            <a:pPr marL="45720" indent="0">
              <a:buNone/>
            </a:pPr>
            <a:r>
              <a:rPr lang="en-US" dirty="0"/>
              <a:t>	\b: Word boundary to ensure the pattern matches whole words.</a:t>
            </a:r>
          </a:p>
          <a:p>
            <a:pPr marL="45720" indent="0">
              <a:buNone/>
            </a:pPr>
            <a:r>
              <a:rPr lang="en-US" dirty="0"/>
              <a:t>	[A-Za-z0-9._%+-]+: One or more characters that are alphanumeric or any of ._%+-.</a:t>
            </a:r>
          </a:p>
          <a:p>
            <a:pPr marL="45720" indent="0">
              <a:buNone/>
            </a:pPr>
            <a:r>
              <a:rPr lang="en-US" dirty="0"/>
              <a:t>	@: The @ symbol separating the local part and the domain part of the email.</a:t>
            </a:r>
          </a:p>
          <a:p>
            <a:pPr marL="45720" indent="0">
              <a:buNone/>
            </a:pPr>
            <a:r>
              <a:rPr lang="en-US" dirty="0"/>
              <a:t>	[A-Za-z0-9.-]+: One or more characters that are alphanumeric or any of .- in the domain.\.</a:t>
            </a:r>
          </a:p>
          <a:p>
            <a:pPr marL="45720" indent="0">
              <a:buNone/>
            </a:pPr>
            <a:r>
              <a:rPr lang="en-US" dirty="0"/>
              <a:t>	[</a:t>
            </a:r>
            <a:r>
              <a:rPr lang="en-US" dirty="0" err="1"/>
              <a:t>A-Z|a-z</a:t>
            </a:r>
            <a:r>
              <a:rPr lang="en-US" dirty="0"/>
              <a:t>]{2,}: A dot followed by 2 or more alphabetic characters (the TLD).</a:t>
            </a:r>
          </a:p>
          <a:p>
            <a:pPr marL="45720" indent="0">
              <a:buNone/>
            </a:pPr>
            <a:r>
              <a:rPr lang="en-US" dirty="0"/>
              <a:t>4. Extract Email Addresses: Use </a:t>
            </a:r>
            <a:r>
              <a:rPr lang="en-US" dirty="0" err="1"/>
              <a:t>re.findall</a:t>
            </a:r>
            <a:r>
              <a:rPr lang="en-US" dirty="0"/>
              <a:t>() to find all occurrences of the pattern in the text.</a:t>
            </a:r>
          </a:p>
          <a:p>
            <a:pPr marL="45720" indent="0">
              <a:buNone/>
            </a:pPr>
            <a:r>
              <a:rPr lang="en-US" dirty="0"/>
              <a:t>5. Print the Extracted Email Addresses: Iterate through the list of found email addresses and print each one.</a:t>
            </a:r>
            <a:endParaRPr lang="en-IN" dirty="0"/>
          </a:p>
        </p:txBody>
      </p:sp>
    </p:spTree>
    <p:extLst>
      <p:ext uri="{BB962C8B-B14F-4D97-AF65-F5344CB8AC3E}">
        <p14:creationId xmlns:p14="http://schemas.microsoft.com/office/powerpoint/2010/main" val="23487979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717C7-D430-42E1-B235-550112EDBD2C}"/>
              </a:ext>
            </a:extLst>
          </p:cNvPr>
          <p:cNvSpPr>
            <a:spLocks noGrp="1"/>
          </p:cNvSpPr>
          <p:nvPr>
            <p:ph type="title"/>
          </p:nvPr>
        </p:nvSpPr>
        <p:spPr>
          <a:xfrm>
            <a:off x="1143000" y="609600"/>
            <a:ext cx="9875520" cy="618309"/>
          </a:xfrm>
        </p:spPr>
        <p:txBody>
          <a:bodyPr>
            <a:normAutofit fontScale="90000"/>
          </a:bodyPr>
          <a:lstStyle/>
          <a:p>
            <a:r>
              <a:rPr lang="en-IN" dirty="0"/>
              <a:t>Rule-Based NER Using Regex</a:t>
            </a:r>
          </a:p>
        </p:txBody>
      </p:sp>
      <p:sp>
        <p:nvSpPr>
          <p:cNvPr id="3" name="Content Placeholder 2">
            <a:extLst>
              <a:ext uri="{FF2B5EF4-FFF2-40B4-BE49-F238E27FC236}">
                <a16:creationId xmlns:a16="http://schemas.microsoft.com/office/drawing/2014/main" id="{B3CD5693-23ED-4010-AC98-1589E58F7F44}"/>
              </a:ext>
            </a:extLst>
          </p:cNvPr>
          <p:cNvSpPr>
            <a:spLocks noGrp="1"/>
          </p:cNvSpPr>
          <p:nvPr>
            <p:ph idx="1"/>
          </p:nvPr>
        </p:nvSpPr>
        <p:spPr>
          <a:xfrm>
            <a:off x="475129" y="1227909"/>
            <a:ext cx="6468035" cy="4641669"/>
          </a:xfrm>
        </p:spPr>
        <p:txBody>
          <a:bodyPr>
            <a:noAutofit/>
          </a:bodyPr>
          <a:lstStyle/>
          <a:p>
            <a:pPr marL="0" marR="0" indent="0">
              <a:lnSpc>
                <a:spcPct val="107000"/>
              </a:lnSpc>
              <a:spcBef>
                <a:spcPts val="0"/>
              </a:spcBef>
              <a:spcAft>
                <a:spcPts val="800"/>
              </a:spcAft>
              <a:buNone/>
            </a:pPr>
            <a:r>
              <a:rPr lang="en-IN" sz="2000" kern="100" dirty="0">
                <a:effectLst/>
                <a:latin typeface="Calibri" panose="020F0502020204030204" pitchFamily="34" charset="0"/>
                <a:ea typeface="Calibri" panose="020F0502020204030204" pitchFamily="34" charset="0"/>
                <a:cs typeface="Mangal" panose="02040503050203030202" pitchFamily="18" charset="0"/>
              </a:rPr>
              <a:t>import re</a:t>
            </a:r>
          </a:p>
          <a:p>
            <a:pPr marL="0" marR="0" indent="0">
              <a:lnSpc>
                <a:spcPct val="107000"/>
              </a:lnSpc>
              <a:spcBef>
                <a:spcPts val="0"/>
              </a:spcBef>
              <a:spcAft>
                <a:spcPts val="800"/>
              </a:spcAft>
              <a:buNone/>
            </a:pPr>
            <a:r>
              <a:rPr lang="en-IN" sz="2000" kern="100" dirty="0">
                <a:effectLst/>
                <a:latin typeface="Calibri" panose="020F0502020204030204" pitchFamily="34" charset="0"/>
                <a:ea typeface="Calibri" panose="020F0502020204030204" pitchFamily="34" charset="0"/>
                <a:cs typeface="Mangal" panose="02040503050203030202" pitchFamily="18" charset="0"/>
              </a:rPr>
              <a:t># Sample text</a:t>
            </a:r>
          </a:p>
          <a:p>
            <a:pPr marL="0" marR="0" indent="0">
              <a:lnSpc>
                <a:spcPct val="107000"/>
              </a:lnSpc>
              <a:spcBef>
                <a:spcPts val="0"/>
              </a:spcBef>
              <a:spcAft>
                <a:spcPts val="800"/>
              </a:spcAft>
              <a:buNone/>
            </a:pPr>
            <a:r>
              <a:rPr lang="en-IN" sz="2000" kern="100" dirty="0">
                <a:effectLst/>
                <a:latin typeface="Calibri" panose="020F0502020204030204" pitchFamily="34" charset="0"/>
                <a:ea typeface="Calibri" panose="020F0502020204030204" pitchFamily="34" charset="0"/>
                <a:cs typeface="Mangal" panose="02040503050203030202" pitchFamily="18" charset="0"/>
              </a:rPr>
              <a:t>text = "John Doe went to New York on January 10, 2020 to meet with Jane Smith."</a:t>
            </a:r>
          </a:p>
          <a:p>
            <a:pPr marL="0" marR="0" indent="0">
              <a:lnSpc>
                <a:spcPct val="107000"/>
              </a:lnSpc>
              <a:spcBef>
                <a:spcPts val="0"/>
              </a:spcBef>
              <a:spcAft>
                <a:spcPts val="800"/>
              </a:spcAft>
              <a:buNone/>
            </a:pPr>
            <a:r>
              <a:rPr lang="en-IN" sz="2000" kern="100" dirty="0">
                <a:effectLst/>
                <a:latin typeface="Calibri" panose="020F0502020204030204" pitchFamily="34" charset="0"/>
                <a:ea typeface="Calibri" panose="020F0502020204030204" pitchFamily="34" charset="0"/>
                <a:cs typeface="Mangal" panose="02040503050203030202" pitchFamily="18" charset="0"/>
              </a:rPr>
              <a:t># Regular expressions for detecting names, dates, and locations</a:t>
            </a:r>
          </a:p>
          <a:p>
            <a:pPr marL="0" marR="0" indent="0">
              <a:lnSpc>
                <a:spcPct val="107000"/>
              </a:lnSpc>
              <a:spcBef>
                <a:spcPts val="0"/>
              </a:spcBef>
              <a:spcAft>
                <a:spcPts val="800"/>
              </a:spcAft>
              <a:buNone/>
            </a:pPr>
            <a:r>
              <a:rPr lang="en-IN" sz="2000" kern="100" dirty="0" err="1">
                <a:effectLst/>
                <a:latin typeface="Calibri" panose="020F0502020204030204" pitchFamily="34" charset="0"/>
                <a:ea typeface="Calibri" panose="020F0502020204030204" pitchFamily="34" charset="0"/>
                <a:cs typeface="Mangal" panose="02040503050203030202" pitchFamily="18" charset="0"/>
              </a:rPr>
              <a:t>name_pattern</a:t>
            </a:r>
            <a:r>
              <a:rPr lang="en-IN" sz="2000" kern="100" dirty="0">
                <a:effectLst/>
                <a:latin typeface="Calibri" panose="020F0502020204030204" pitchFamily="34" charset="0"/>
                <a:ea typeface="Calibri" panose="020F0502020204030204" pitchFamily="34" charset="0"/>
                <a:cs typeface="Mangal" panose="02040503050203030202" pitchFamily="18" charset="0"/>
              </a:rPr>
              <a:t> = </a:t>
            </a:r>
            <a:r>
              <a:rPr lang="en-IN" sz="2000" kern="100" dirty="0" err="1">
                <a:effectLst/>
                <a:latin typeface="Calibri" panose="020F0502020204030204" pitchFamily="34" charset="0"/>
                <a:ea typeface="Calibri" panose="020F0502020204030204" pitchFamily="34" charset="0"/>
                <a:cs typeface="Mangal" panose="02040503050203030202" pitchFamily="18" charset="0"/>
              </a:rPr>
              <a:t>re.compile</a:t>
            </a:r>
            <a:r>
              <a:rPr lang="en-IN" sz="2000" kern="100" dirty="0">
                <a:effectLst/>
                <a:latin typeface="Calibri" panose="020F0502020204030204" pitchFamily="34" charset="0"/>
                <a:ea typeface="Calibri" panose="020F0502020204030204" pitchFamily="34" charset="0"/>
                <a:cs typeface="Mangal" panose="02040503050203030202" pitchFamily="18" charset="0"/>
              </a:rPr>
              <a:t>(r'\b[A-Z][a-z]+\s[A-Z][a-z]+\b')</a:t>
            </a:r>
          </a:p>
          <a:p>
            <a:pPr marL="0" marR="0" indent="0">
              <a:lnSpc>
                <a:spcPct val="107000"/>
              </a:lnSpc>
              <a:spcBef>
                <a:spcPts val="0"/>
              </a:spcBef>
              <a:spcAft>
                <a:spcPts val="800"/>
              </a:spcAft>
              <a:buNone/>
            </a:pPr>
            <a:r>
              <a:rPr lang="en-IN" sz="2000" kern="100" dirty="0" err="1">
                <a:effectLst/>
                <a:latin typeface="Calibri" panose="020F0502020204030204" pitchFamily="34" charset="0"/>
                <a:ea typeface="Calibri" panose="020F0502020204030204" pitchFamily="34" charset="0"/>
                <a:cs typeface="Mangal" panose="02040503050203030202" pitchFamily="18" charset="0"/>
              </a:rPr>
              <a:t>date_pattern</a:t>
            </a:r>
            <a:r>
              <a:rPr lang="en-IN" sz="2000" kern="100" dirty="0">
                <a:effectLst/>
                <a:latin typeface="Calibri" panose="020F0502020204030204" pitchFamily="34" charset="0"/>
                <a:ea typeface="Calibri" panose="020F0502020204030204" pitchFamily="34" charset="0"/>
                <a:cs typeface="Mangal" panose="02040503050203030202" pitchFamily="18" charset="0"/>
              </a:rPr>
              <a:t> = </a:t>
            </a:r>
            <a:r>
              <a:rPr lang="en-IN" sz="2000" kern="100" dirty="0" err="1">
                <a:effectLst/>
                <a:latin typeface="Calibri" panose="020F0502020204030204" pitchFamily="34" charset="0"/>
                <a:ea typeface="Calibri" panose="020F0502020204030204" pitchFamily="34" charset="0"/>
                <a:cs typeface="Mangal" panose="02040503050203030202" pitchFamily="18" charset="0"/>
              </a:rPr>
              <a:t>re.compile</a:t>
            </a:r>
            <a:r>
              <a:rPr lang="en-IN" sz="2000" kern="100" dirty="0">
                <a:effectLst/>
                <a:latin typeface="Calibri" panose="020F0502020204030204" pitchFamily="34" charset="0"/>
                <a:ea typeface="Calibri" panose="020F0502020204030204" pitchFamily="34" charset="0"/>
                <a:cs typeface="Mangal" panose="02040503050203030202" pitchFamily="18" charset="0"/>
              </a:rPr>
              <a:t>(r'\b\w+\s\d{1,2},\s\d{4}\b')</a:t>
            </a:r>
          </a:p>
          <a:p>
            <a:pPr marL="0" marR="0" indent="0">
              <a:lnSpc>
                <a:spcPct val="107000"/>
              </a:lnSpc>
              <a:spcBef>
                <a:spcPts val="0"/>
              </a:spcBef>
              <a:spcAft>
                <a:spcPts val="800"/>
              </a:spcAft>
              <a:buNone/>
            </a:pPr>
            <a:r>
              <a:rPr lang="en-IN" sz="2000" kern="100" dirty="0" err="1">
                <a:effectLst/>
                <a:latin typeface="Calibri" panose="020F0502020204030204" pitchFamily="34" charset="0"/>
                <a:ea typeface="Calibri" panose="020F0502020204030204" pitchFamily="34" charset="0"/>
                <a:cs typeface="Mangal" panose="02040503050203030202" pitchFamily="18" charset="0"/>
              </a:rPr>
              <a:t>location_pattern</a:t>
            </a:r>
            <a:r>
              <a:rPr lang="en-IN" sz="2000" kern="100" dirty="0">
                <a:effectLst/>
                <a:latin typeface="Calibri" panose="020F0502020204030204" pitchFamily="34" charset="0"/>
                <a:ea typeface="Calibri" panose="020F0502020204030204" pitchFamily="34" charset="0"/>
                <a:cs typeface="Mangal" panose="02040503050203030202" pitchFamily="18" charset="0"/>
              </a:rPr>
              <a:t> = </a:t>
            </a:r>
            <a:r>
              <a:rPr lang="en-IN" sz="2000" kern="100" dirty="0" err="1">
                <a:effectLst/>
                <a:latin typeface="Calibri" panose="020F0502020204030204" pitchFamily="34" charset="0"/>
                <a:ea typeface="Calibri" panose="020F0502020204030204" pitchFamily="34" charset="0"/>
                <a:cs typeface="Mangal" panose="02040503050203030202" pitchFamily="18" charset="0"/>
              </a:rPr>
              <a:t>re.compile</a:t>
            </a:r>
            <a:r>
              <a:rPr lang="en-IN" sz="2000" kern="100" dirty="0">
                <a:effectLst/>
                <a:latin typeface="Calibri" panose="020F0502020204030204" pitchFamily="34" charset="0"/>
                <a:ea typeface="Calibri" panose="020F0502020204030204" pitchFamily="34" charset="0"/>
                <a:cs typeface="Mangal" panose="02040503050203030202" pitchFamily="18" charset="0"/>
              </a:rPr>
              <a:t>(r'\b[A-Z][a-z]+\s[A-Z][a-z]+\b')</a:t>
            </a:r>
          </a:p>
        </p:txBody>
      </p:sp>
      <p:sp>
        <p:nvSpPr>
          <p:cNvPr id="5" name="TextBox 4">
            <a:extLst>
              <a:ext uri="{FF2B5EF4-FFF2-40B4-BE49-F238E27FC236}">
                <a16:creationId xmlns:a16="http://schemas.microsoft.com/office/drawing/2014/main" id="{03AF42FC-6DAE-4233-A817-7A8989BE836A}"/>
              </a:ext>
            </a:extLst>
          </p:cNvPr>
          <p:cNvSpPr txBox="1"/>
          <p:nvPr/>
        </p:nvSpPr>
        <p:spPr>
          <a:xfrm>
            <a:off x="7402286" y="1454331"/>
            <a:ext cx="4314585" cy="3168240"/>
          </a:xfrm>
          <a:prstGeom prst="rect">
            <a:avLst/>
          </a:prstGeom>
          <a:noFill/>
        </p:spPr>
        <p:txBody>
          <a:bodyPr wrap="square">
            <a:spAutoFit/>
          </a:bodyPr>
          <a:lstStyle/>
          <a:p>
            <a:pPr marL="0" marR="0">
              <a:lnSpc>
                <a:spcPct val="107000"/>
              </a:lnSpc>
              <a:spcBef>
                <a:spcPts val="0"/>
              </a:spcBef>
              <a:spcAft>
                <a:spcPts val="800"/>
              </a:spcAft>
            </a:pPr>
            <a:r>
              <a:rPr lang="en-IN" sz="18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 Find all matches</a:t>
            </a:r>
          </a:p>
          <a:p>
            <a:pPr marL="0" marR="0">
              <a:lnSpc>
                <a:spcPct val="107000"/>
              </a:lnSpc>
              <a:spcBef>
                <a:spcPts val="0"/>
              </a:spcBef>
              <a:spcAft>
                <a:spcPts val="800"/>
              </a:spcAft>
            </a:pPr>
            <a:r>
              <a:rPr lang="en-IN" sz="18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names = </a:t>
            </a:r>
            <a:r>
              <a:rPr lang="en-IN" sz="1800" kern="100" dirty="0" err="1">
                <a:solidFill>
                  <a:schemeClr val="accent1"/>
                </a:solidFill>
                <a:effectLst/>
                <a:latin typeface="Calibri" panose="020F0502020204030204" pitchFamily="34" charset="0"/>
                <a:ea typeface="Calibri" panose="020F0502020204030204" pitchFamily="34" charset="0"/>
                <a:cs typeface="Mangal" panose="02040503050203030202" pitchFamily="18" charset="0"/>
              </a:rPr>
              <a:t>name_pattern.findall</a:t>
            </a:r>
            <a:r>
              <a:rPr lang="en-IN" sz="18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(text)</a:t>
            </a:r>
          </a:p>
          <a:p>
            <a:pPr marL="0" marR="0">
              <a:lnSpc>
                <a:spcPct val="107000"/>
              </a:lnSpc>
              <a:spcBef>
                <a:spcPts val="0"/>
              </a:spcBef>
              <a:spcAft>
                <a:spcPts val="800"/>
              </a:spcAft>
            </a:pPr>
            <a:r>
              <a:rPr lang="en-IN" sz="18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dates = </a:t>
            </a:r>
            <a:r>
              <a:rPr lang="en-IN" sz="1800" kern="100" dirty="0" err="1">
                <a:solidFill>
                  <a:schemeClr val="accent1"/>
                </a:solidFill>
                <a:effectLst/>
                <a:latin typeface="Calibri" panose="020F0502020204030204" pitchFamily="34" charset="0"/>
                <a:ea typeface="Calibri" panose="020F0502020204030204" pitchFamily="34" charset="0"/>
                <a:cs typeface="Mangal" panose="02040503050203030202" pitchFamily="18" charset="0"/>
              </a:rPr>
              <a:t>date_pattern.findall</a:t>
            </a:r>
            <a:r>
              <a:rPr lang="en-IN" sz="18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(text)</a:t>
            </a:r>
          </a:p>
          <a:p>
            <a:pPr marL="0" marR="0">
              <a:lnSpc>
                <a:spcPct val="107000"/>
              </a:lnSpc>
              <a:spcBef>
                <a:spcPts val="0"/>
              </a:spcBef>
              <a:spcAft>
                <a:spcPts val="800"/>
              </a:spcAft>
            </a:pPr>
            <a:r>
              <a:rPr lang="en-IN" sz="18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locations = </a:t>
            </a:r>
            <a:r>
              <a:rPr lang="en-IN" sz="1800" kern="100" dirty="0" err="1">
                <a:solidFill>
                  <a:schemeClr val="accent1"/>
                </a:solidFill>
                <a:effectLst/>
                <a:latin typeface="Calibri" panose="020F0502020204030204" pitchFamily="34" charset="0"/>
                <a:ea typeface="Calibri" panose="020F0502020204030204" pitchFamily="34" charset="0"/>
                <a:cs typeface="Mangal" panose="02040503050203030202" pitchFamily="18" charset="0"/>
              </a:rPr>
              <a:t>location_pattern.findall</a:t>
            </a:r>
            <a:r>
              <a:rPr lang="en-IN" sz="18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(text)</a:t>
            </a:r>
          </a:p>
          <a:p>
            <a:pPr marL="0" marR="0">
              <a:lnSpc>
                <a:spcPct val="107000"/>
              </a:lnSpc>
              <a:spcBef>
                <a:spcPts val="0"/>
              </a:spcBef>
              <a:spcAft>
                <a:spcPts val="800"/>
              </a:spcAft>
            </a:pPr>
            <a:r>
              <a:rPr lang="en-IN" sz="18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 Print results</a:t>
            </a:r>
          </a:p>
          <a:p>
            <a:pPr marL="0" marR="0">
              <a:lnSpc>
                <a:spcPct val="107000"/>
              </a:lnSpc>
              <a:spcBef>
                <a:spcPts val="0"/>
              </a:spcBef>
              <a:spcAft>
                <a:spcPts val="800"/>
              </a:spcAft>
            </a:pPr>
            <a:r>
              <a:rPr lang="en-IN" sz="18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print("Names:", names)</a:t>
            </a:r>
          </a:p>
          <a:p>
            <a:pPr marL="0" marR="0">
              <a:lnSpc>
                <a:spcPct val="107000"/>
              </a:lnSpc>
              <a:spcBef>
                <a:spcPts val="0"/>
              </a:spcBef>
              <a:spcAft>
                <a:spcPts val="800"/>
              </a:spcAft>
            </a:pPr>
            <a:r>
              <a:rPr lang="en-IN" sz="18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print("Dates:", dates)</a:t>
            </a:r>
          </a:p>
          <a:p>
            <a:pPr marL="0" marR="0">
              <a:lnSpc>
                <a:spcPct val="107000"/>
              </a:lnSpc>
              <a:spcBef>
                <a:spcPts val="0"/>
              </a:spcBef>
              <a:spcAft>
                <a:spcPts val="800"/>
              </a:spcAft>
            </a:pPr>
            <a:r>
              <a:rPr lang="en-IN" sz="18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print("Locations:", locations)</a:t>
            </a:r>
          </a:p>
        </p:txBody>
      </p:sp>
      <p:pic>
        <p:nvPicPr>
          <p:cNvPr id="7" name="Picture 6">
            <a:extLst>
              <a:ext uri="{FF2B5EF4-FFF2-40B4-BE49-F238E27FC236}">
                <a16:creationId xmlns:a16="http://schemas.microsoft.com/office/drawing/2014/main" id="{84B1A35D-8C38-4ED7-8D6B-8B3CDCECA1FC}"/>
              </a:ext>
            </a:extLst>
          </p:cNvPr>
          <p:cNvPicPr>
            <a:picLocks noChangeAspect="1"/>
          </p:cNvPicPr>
          <p:nvPr/>
        </p:nvPicPr>
        <p:blipFill>
          <a:blip r:embed="rId2"/>
          <a:stretch>
            <a:fillRect/>
          </a:stretch>
        </p:blipFill>
        <p:spPr>
          <a:xfrm>
            <a:off x="575960" y="5412674"/>
            <a:ext cx="4334480" cy="676369"/>
          </a:xfrm>
          <a:prstGeom prst="rect">
            <a:avLst/>
          </a:prstGeom>
        </p:spPr>
      </p:pic>
    </p:spTree>
    <p:extLst>
      <p:ext uri="{BB962C8B-B14F-4D97-AF65-F5344CB8AC3E}">
        <p14:creationId xmlns:p14="http://schemas.microsoft.com/office/powerpoint/2010/main" val="13044512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F8742-CE28-46CB-B944-765AEF196B7A}"/>
              </a:ext>
            </a:extLst>
          </p:cNvPr>
          <p:cNvSpPr>
            <a:spLocks noGrp="1"/>
          </p:cNvSpPr>
          <p:nvPr>
            <p:ph type="title"/>
          </p:nvPr>
        </p:nvSpPr>
        <p:spPr>
          <a:xfrm>
            <a:off x="1143000" y="609600"/>
            <a:ext cx="9875520" cy="618565"/>
          </a:xfrm>
        </p:spPr>
        <p:txBody>
          <a:bodyPr>
            <a:normAutofit fontScale="90000"/>
          </a:bodyPr>
          <a:lstStyle/>
          <a:p>
            <a:r>
              <a:rPr lang="en-US" dirty="0"/>
              <a:t>Rule-based NER using </a:t>
            </a:r>
            <a:r>
              <a:rPr lang="en-US" dirty="0" err="1"/>
              <a:t>SpaCy's</a:t>
            </a:r>
            <a:r>
              <a:rPr lang="en-US" dirty="0"/>
              <a:t> Matcher</a:t>
            </a:r>
            <a:endParaRPr lang="en-IN" dirty="0"/>
          </a:p>
        </p:txBody>
      </p:sp>
      <p:sp>
        <p:nvSpPr>
          <p:cNvPr id="3" name="Content Placeholder 2">
            <a:extLst>
              <a:ext uri="{FF2B5EF4-FFF2-40B4-BE49-F238E27FC236}">
                <a16:creationId xmlns:a16="http://schemas.microsoft.com/office/drawing/2014/main" id="{3D050A04-1B18-4F3F-B66F-98589DF8A188}"/>
              </a:ext>
            </a:extLst>
          </p:cNvPr>
          <p:cNvSpPr>
            <a:spLocks noGrp="1"/>
          </p:cNvSpPr>
          <p:nvPr>
            <p:ph idx="1"/>
          </p:nvPr>
        </p:nvSpPr>
        <p:spPr>
          <a:xfrm>
            <a:off x="1254034" y="1407459"/>
            <a:ext cx="9001589" cy="4805082"/>
          </a:xfrm>
        </p:spPr>
        <p:txBody>
          <a:bodyPr>
            <a:normAutofit fontScale="92500" lnSpcReduction="20000"/>
          </a:bodyPr>
          <a:lstStyle/>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import spacy</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from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spacy.matcher</a:t>
            </a:r>
            <a:r>
              <a:rPr lang="en-IN" sz="1800" kern="100" dirty="0">
                <a:effectLst/>
                <a:latin typeface="Calibri" panose="020F0502020204030204" pitchFamily="34" charset="0"/>
                <a:ea typeface="Calibri" panose="020F0502020204030204" pitchFamily="34" charset="0"/>
                <a:cs typeface="Mangal" panose="02040503050203030202" pitchFamily="18" charset="0"/>
              </a:rPr>
              <a:t> import Matcher</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Load pre-trained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SpaCy</a:t>
            </a:r>
            <a:r>
              <a:rPr lang="en-IN" sz="1800" kern="100" dirty="0">
                <a:effectLst/>
                <a:latin typeface="Calibri" panose="020F0502020204030204" pitchFamily="34" charset="0"/>
                <a:ea typeface="Calibri" panose="020F0502020204030204" pitchFamily="34" charset="0"/>
                <a:cs typeface="Mangal" panose="02040503050203030202" pitchFamily="18" charset="0"/>
              </a:rPr>
              <a:t> model</a:t>
            </a:r>
          </a:p>
          <a:p>
            <a:pPr marL="0" marR="0" indent="0">
              <a:lnSpc>
                <a:spcPct val="107000"/>
              </a:lnSpc>
              <a:spcBef>
                <a:spcPts val="0"/>
              </a:spcBef>
              <a:spcAft>
                <a:spcPts val="80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nlp</a:t>
            </a: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spacy.load</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en_core_web_sm</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Sample text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text = "John Doe went to New York on January 10, 2020 to meet with Jane Smith."</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Create a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SpaCy</a:t>
            </a:r>
            <a:r>
              <a:rPr lang="en-IN" sz="1800" kern="100" dirty="0">
                <a:effectLst/>
                <a:latin typeface="Calibri" panose="020F0502020204030204" pitchFamily="34" charset="0"/>
                <a:ea typeface="Calibri" panose="020F0502020204030204" pitchFamily="34" charset="0"/>
                <a:cs typeface="Mangal" panose="02040503050203030202" pitchFamily="18" charset="0"/>
              </a:rPr>
              <a:t> document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doc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nlp</a:t>
            </a:r>
            <a:r>
              <a:rPr lang="en-IN" sz="1800" kern="100" dirty="0">
                <a:effectLst/>
                <a:latin typeface="Calibri" panose="020F0502020204030204" pitchFamily="34" charset="0"/>
                <a:ea typeface="Calibri" panose="020F0502020204030204" pitchFamily="34" charset="0"/>
                <a:cs typeface="Mangal" panose="02040503050203030202" pitchFamily="18" charset="0"/>
              </a:rPr>
              <a:t>(text)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Initialize the matcher with the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SpaCy</a:t>
            </a:r>
            <a:r>
              <a:rPr lang="en-IN" sz="1800" kern="100" dirty="0">
                <a:effectLst/>
                <a:latin typeface="Calibri" panose="020F0502020204030204" pitchFamily="34" charset="0"/>
                <a:ea typeface="Calibri" panose="020F0502020204030204" pitchFamily="34" charset="0"/>
                <a:cs typeface="Mangal" panose="02040503050203030202" pitchFamily="18" charset="0"/>
              </a:rPr>
              <a:t> vocabulary</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matcher = Matcher(</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nlp.vocab</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Define patterns for matching</a:t>
            </a:r>
          </a:p>
          <a:p>
            <a:pPr marL="0" marR="0" indent="0">
              <a:lnSpc>
                <a:spcPct val="107000"/>
              </a:lnSpc>
              <a:spcBef>
                <a:spcPts val="0"/>
              </a:spcBef>
              <a:spcAft>
                <a:spcPts val="80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name_pattern</a:t>
            </a:r>
            <a:r>
              <a:rPr lang="en-IN" sz="1800" kern="100" dirty="0">
                <a:effectLst/>
                <a:latin typeface="Calibri" panose="020F0502020204030204" pitchFamily="34" charset="0"/>
                <a:ea typeface="Calibri" panose="020F0502020204030204" pitchFamily="34" charset="0"/>
                <a:cs typeface="Mangal" panose="02040503050203030202" pitchFamily="18" charset="0"/>
              </a:rPr>
              <a:t> = [{"POS": "PROPN"}, {"POS": "PROPN"}]</a:t>
            </a:r>
          </a:p>
          <a:p>
            <a:pPr marL="0" marR="0" indent="0">
              <a:lnSpc>
                <a:spcPct val="107000"/>
              </a:lnSpc>
              <a:spcBef>
                <a:spcPts val="0"/>
              </a:spcBef>
              <a:spcAft>
                <a:spcPts val="80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date_pattern</a:t>
            </a:r>
            <a:r>
              <a:rPr lang="en-IN" sz="1800" kern="100" dirty="0">
                <a:effectLst/>
                <a:latin typeface="Calibri" panose="020F0502020204030204" pitchFamily="34" charset="0"/>
                <a:ea typeface="Calibri" panose="020F0502020204030204" pitchFamily="34" charset="0"/>
                <a:cs typeface="Mangal" panose="02040503050203030202" pitchFamily="18" charset="0"/>
              </a:rPr>
              <a:t> = [{"ENT_TYPE": "DATE"}]</a:t>
            </a:r>
          </a:p>
          <a:p>
            <a:pPr marL="0" marR="0" indent="0">
              <a:lnSpc>
                <a:spcPct val="107000"/>
              </a:lnSpc>
              <a:spcBef>
                <a:spcPts val="0"/>
              </a:spcBef>
              <a:spcAft>
                <a:spcPts val="80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location_pattern</a:t>
            </a:r>
            <a:r>
              <a:rPr lang="en-IN" sz="1800" kern="100" dirty="0">
                <a:effectLst/>
                <a:latin typeface="Calibri" panose="020F0502020204030204" pitchFamily="34" charset="0"/>
                <a:ea typeface="Calibri" panose="020F0502020204030204" pitchFamily="34" charset="0"/>
                <a:cs typeface="Mangal" panose="02040503050203030202" pitchFamily="18" charset="0"/>
              </a:rPr>
              <a:t> = [{"ENT_TYPE": "GPE"}]</a:t>
            </a:r>
          </a:p>
        </p:txBody>
      </p:sp>
    </p:spTree>
    <p:extLst>
      <p:ext uri="{BB962C8B-B14F-4D97-AF65-F5344CB8AC3E}">
        <p14:creationId xmlns:p14="http://schemas.microsoft.com/office/powerpoint/2010/main" val="10070147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7DD41-A0E8-4021-AB51-82A2F006B2D8}"/>
              </a:ext>
            </a:extLst>
          </p:cNvPr>
          <p:cNvSpPr>
            <a:spLocks noGrp="1"/>
          </p:cNvSpPr>
          <p:nvPr>
            <p:ph type="title"/>
          </p:nvPr>
        </p:nvSpPr>
        <p:spPr>
          <a:xfrm>
            <a:off x="1143000" y="609600"/>
            <a:ext cx="9875520" cy="661851"/>
          </a:xfrm>
        </p:spPr>
        <p:txBody>
          <a:bodyPr>
            <a:normAutofit/>
          </a:bodyPr>
          <a:lstStyle/>
          <a:p>
            <a:r>
              <a:rPr lang="en-US" sz="3600" dirty="0"/>
              <a:t>Rule-based NER using </a:t>
            </a:r>
            <a:r>
              <a:rPr lang="en-US" sz="3600" dirty="0" err="1"/>
              <a:t>SpaCy's</a:t>
            </a:r>
            <a:r>
              <a:rPr lang="en-US" sz="3600" dirty="0"/>
              <a:t> Matcher - Output</a:t>
            </a:r>
            <a:endParaRPr lang="en-IN" sz="3600" dirty="0"/>
          </a:p>
        </p:txBody>
      </p:sp>
      <p:sp>
        <p:nvSpPr>
          <p:cNvPr id="4" name="Content Placeholder 2">
            <a:extLst>
              <a:ext uri="{FF2B5EF4-FFF2-40B4-BE49-F238E27FC236}">
                <a16:creationId xmlns:a16="http://schemas.microsoft.com/office/drawing/2014/main" id="{4E2AEE29-7D25-45EA-B9EA-1958879841C8}"/>
              </a:ext>
            </a:extLst>
          </p:cNvPr>
          <p:cNvSpPr txBox="1">
            <a:spLocks/>
          </p:cNvSpPr>
          <p:nvPr/>
        </p:nvSpPr>
        <p:spPr>
          <a:xfrm>
            <a:off x="1405281" y="1443318"/>
            <a:ext cx="5652247" cy="4805082"/>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lnSpc>
                <a:spcPct val="107000"/>
              </a:lnSpc>
              <a:spcBef>
                <a:spcPts val="0"/>
              </a:spcBef>
              <a:spcAft>
                <a:spcPts val="800"/>
              </a:spcAft>
              <a:buNone/>
            </a:pPr>
            <a:r>
              <a:rPr lang="en-IN" sz="1800" kern="100" dirty="0">
                <a:latin typeface="Calibri" panose="020F0502020204030204" pitchFamily="34" charset="0"/>
                <a:ea typeface="Calibri" panose="020F0502020204030204" pitchFamily="34" charset="0"/>
                <a:cs typeface="Mangal" panose="02040503050203030202" pitchFamily="18" charset="0"/>
              </a:rPr>
              <a:t># Add patterns to the matcher</a:t>
            </a:r>
          </a:p>
          <a:p>
            <a:pPr marL="0" indent="0">
              <a:lnSpc>
                <a:spcPct val="107000"/>
              </a:lnSpc>
              <a:spcBef>
                <a:spcPts val="0"/>
              </a:spcBef>
              <a:spcAft>
                <a:spcPts val="800"/>
              </a:spcAft>
              <a:buNone/>
            </a:pPr>
            <a:r>
              <a:rPr lang="en-IN" sz="1800" kern="100" dirty="0" err="1">
                <a:latin typeface="Calibri" panose="020F0502020204030204" pitchFamily="34" charset="0"/>
                <a:ea typeface="Calibri" panose="020F0502020204030204" pitchFamily="34" charset="0"/>
                <a:cs typeface="Mangal" panose="02040503050203030202" pitchFamily="18" charset="0"/>
              </a:rPr>
              <a:t>matcher.add</a:t>
            </a:r>
            <a:r>
              <a:rPr lang="en-IN" sz="1800" kern="100" dirty="0">
                <a:latin typeface="Calibri" panose="020F0502020204030204" pitchFamily="34" charset="0"/>
                <a:ea typeface="Calibri" panose="020F0502020204030204" pitchFamily="34" charset="0"/>
                <a:cs typeface="Mangal" panose="02040503050203030202" pitchFamily="18" charset="0"/>
              </a:rPr>
              <a:t>("NAME", [</a:t>
            </a:r>
            <a:r>
              <a:rPr lang="en-IN" sz="1800" kern="100" dirty="0" err="1">
                <a:latin typeface="Calibri" panose="020F0502020204030204" pitchFamily="34" charset="0"/>
                <a:ea typeface="Calibri" panose="020F0502020204030204" pitchFamily="34" charset="0"/>
                <a:cs typeface="Mangal" panose="02040503050203030202" pitchFamily="18" charset="0"/>
              </a:rPr>
              <a:t>name_pattern</a:t>
            </a:r>
            <a:r>
              <a:rPr lang="en-IN" sz="1800" kern="100" dirty="0">
                <a:latin typeface="Calibri" panose="020F0502020204030204" pitchFamily="34" charset="0"/>
                <a:ea typeface="Calibri" panose="020F0502020204030204" pitchFamily="34" charset="0"/>
                <a:cs typeface="Mangal" panose="02040503050203030202" pitchFamily="18" charset="0"/>
              </a:rPr>
              <a:t>])</a:t>
            </a:r>
          </a:p>
          <a:p>
            <a:pPr marL="0" indent="0">
              <a:lnSpc>
                <a:spcPct val="107000"/>
              </a:lnSpc>
              <a:spcBef>
                <a:spcPts val="0"/>
              </a:spcBef>
              <a:spcAft>
                <a:spcPts val="800"/>
              </a:spcAft>
              <a:buNone/>
            </a:pPr>
            <a:r>
              <a:rPr lang="en-IN" sz="1800" kern="100" dirty="0" err="1">
                <a:latin typeface="Calibri" panose="020F0502020204030204" pitchFamily="34" charset="0"/>
                <a:ea typeface="Calibri" panose="020F0502020204030204" pitchFamily="34" charset="0"/>
                <a:cs typeface="Mangal" panose="02040503050203030202" pitchFamily="18" charset="0"/>
              </a:rPr>
              <a:t>matcher.add</a:t>
            </a:r>
            <a:r>
              <a:rPr lang="en-IN" sz="1800" kern="100" dirty="0">
                <a:latin typeface="Calibri" panose="020F0502020204030204" pitchFamily="34" charset="0"/>
                <a:ea typeface="Calibri" panose="020F0502020204030204" pitchFamily="34" charset="0"/>
                <a:cs typeface="Mangal" panose="02040503050203030202" pitchFamily="18" charset="0"/>
              </a:rPr>
              <a:t>("DATE", [</a:t>
            </a:r>
            <a:r>
              <a:rPr lang="en-IN" sz="1800" kern="100" dirty="0" err="1">
                <a:latin typeface="Calibri" panose="020F0502020204030204" pitchFamily="34" charset="0"/>
                <a:ea typeface="Calibri" panose="020F0502020204030204" pitchFamily="34" charset="0"/>
                <a:cs typeface="Mangal" panose="02040503050203030202" pitchFamily="18" charset="0"/>
              </a:rPr>
              <a:t>date_pattern</a:t>
            </a:r>
            <a:r>
              <a:rPr lang="en-IN" sz="1800" kern="100" dirty="0">
                <a:latin typeface="Calibri" panose="020F0502020204030204" pitchFamily="34" charset="0"/>
                <a:ea typeface="Calibri" panose="020F0502020204030204" pitchFamily="34" charset="0"/>
                <a:cs typeface="Mangal" panose="02040503050203030202" pitchFamily="18" charset="0"/>
              </a:rPr>
              <a:t>])</a:t>
            </a:r>
          </a:p>
          <a:p>
            <a:pPr marL="0" indent="0">
              <a:lnSpc>
                <a:spcPct val="107000"/>
              </a:lnSpc>
              <a:spcBef>
                <a:spcPts val="0"/>
              </a:spcBef>
              <a:spcAft>
                <a:spcPts val="800"/>
              </a:spcAft>
              <a:buNone/>
            </a:pPr>
            <a:r>
              <a:rPr lang="en-IN" sz="1800" kern="100" dirty="0" err="1">
                <a:latin typeface="Calibri" panose="020F0502020204030204" pitchFamily="34" charset="0"/>
                <a:ea typeface="Calibri" panose="020F0502020204030204" pitchFamily="34" charset="0"/>
                <a:cs typeface="Mangal" panose="02040503050203030202" pitchFamily="18" charset="0"/>
              </a:rPr>
              <a:t>matcher.add</a:t>
            </a:r>
            <a:r>
              <a:rPr lang="en-IN" sz="1800" kern="100" dirty="0">
                <a:latin typeface="Calibri" panose="020F0502020204030204" pitchFamily="34" charset="0"/>
                <a:ea typeface="Calibri" panose="020F0502020204030204" pitchFamily="34" charset="0"/>
                <a:cs typeface="Mangal" panose="02040503050203030202" pitchFamily="18" charset="0"/>
              </a:rPr>
              <a:t>("LOCATION", [</a:t>
            </a:r>
            <a:r>
              <a:rPr lang="en-IN" sz="1800" kern="100" dirty="0" err="1">
                <a:latin typeface="Calibri" panose="020F0502020204030204" pitchFamily="34" charset="0"/>
                <a:ea typeface="Calibri" panose="020F0502020204030204" pitchFamily="34" charset="0"/>
                <a:cs typeface="Mangal" panose="02040503050203030202" pitchFamily="18" charset="0"/>
              </a:rPr>
              <a:t>location_pattern</a:t>
            </a:r>
            <a:r>
              <a:rPr lang="en-IN" sz="1800" kern="100" dirty="0">
                <a:latin typeface="Calibri" panose="020F0502020204030204" pitchFamily="34" charset="0"/>
                <a:ea typeface="Calibri" panose="020F0502020204030204" pitchFamily="34" charset="0"/>
                <a:cs typeface="Mangal" panose="02040503050203030202" pitchFamily="18" charset="0"/>
              </a:rPr>
              <a:t>])</a:t>
            </a:r>
          </a:p>
          <a:p>
            <a:pPr marL="0" indent="0">
              <a:lnSpc>
                <a:spcPct val="107000"/>
              </a:lnSpc>
              <a:spcBef>
                <a:spcPts val="0"/>
              </a:spcBef>
              <a:spcAft>
                <a:spcPts val="800"/>
              </a:spcAft>
              <a:buNone/>
            </a:pPr>
            <a:r>
              <a:rPr lang="en-IN" sz="1800" kern="100" dirty="0">
                <a:latin typeface="Calibri" panose="020F0502020204030204" pitchFamily="34" charset="0"/>
                <a:ea typeface="Calibri" panose="020F0502020204030204" pitchFamily="34" charset="0"/>
                <a:cs typeface="Mangal" panose="02040503050203030202" pitchFamily="18" charset="0"/>
              </a:rPr>
              <a:t># Apply the matcher to the doc</a:t>
            </a:r>
          </a:p>
          <a:p>
            <a:pPr marL="0" indent="0">
              <a:lnSpc>
                <a:spcPct val="107000"/>
              </a:lnSpc>
              <a:spcBef>
                <a:spcPts val="0"/>
              </a:spcBef>
              <a:spcAft>
                <a:spcPts val="800"/>
              </a:spcAft>
              <a:buNone/>
            </a:pPr>
            <a:r>
              <a:rPr lang="en-IN" sz="1800" kern="100" dirty="0">
                <a:latin typeface="Calibri" panose="020F0502020204030204" pitchFamily="34" charset="0"/>
                <a:ea typeface="Calibri" panose="020F0502020204030204" pitchFamily="34" charset="0"/>
                <a:cs typeface="Mangal" panose="02040503050203030202" pitchFamily="18" charset="0"/>
              </a:rPr>
              <a:t>matches = matcher(doc)</a:t>
            </a:r>
          </a:p>
          <a:p>
            <a:pPr marL="0" indent="0">
              <a:lnSpc>
                <a:spcPct val="107000"/>
              </a:lnSpc>
              <a:spcBef>
                <a:spcPts val="0"/>
              </a:spcBef>
              <a:spcAft>
                <a:spcPts val="800"/>
              </a:spcAft>
              <a:buNone/>
            </a:pPr>
            <a:r>
              <a:rPr lang="en-IN" sz="1800" kern="100" dirty="0">
                <a:latin typeface="Calibri" panose="020F0502020204030204" pitchFamily="34" charset="0"/>
                <a:ea typeface="Calibri" panose="020F0502020204030204" pitchFamily="34" charset="0"/>
                <a:cs typeface="Mangal" panose="02040503050203030202" pitchFamily="18" charset="0"/>
              </a:rPr>
              <a:t># Extract matched spans</a:t>
            </a:r>
          </a:p>
          <a:p>
            <a:pPr marL="0" indent="0">
              <a:lnSpc>
                <a:spcPct val="107000"/>
              </a:lnSpc>
              <a:spcBef>
                <a:spcPts val="0"/>
              </a:spcBef>
              <a:spcAft>
                <a:spcPts val="800"/>
              </a:spcAft>
              <a:buNone/>
            </a:pPr>
            <a:r>
              <a:rPr lang="en-US" sz="1600" dirty="0"/>
              <a:t>for </a:t>
            </a:r>
            <a:r>
              <a:rPr lang="en-US" sz="1600" dirty="0" err="1"/>
              <a:t>match_id</a:t>
            </a:r>
            <a:r>
              <a:rPr lang="en-US" sz="1600" dirty="0"/>
              <a:t>, start, end in matches: </a:t>
            </a:r>
          </a:p>
          <a:p>
            <a:pPr marL="0" indent="0">
              <a:lnSpc>
                <a:spcPct val="107000"/>
              </a:lnSpc>
              <a:spcBef>
                <a:spcPts val="0"/>
              </a:spcBef>
              <a:spcAft>
                <a:spcPts val="800"/>
              </a:spcAft>
              <a:buNone/>
            </a:pPr>
            <a:r>
              <a:rPr lang="en-US" sz="1600" dirty="0"/>
              <a:t>	span = doc[</a:t>
            </a:r>
            <a:r>
              <a:rPr lang="en-US" sz="1600" dirty="0" err="1"/>
              <a:t>start:end</a:t>
            </a:r>
            <a:r>
              <a:rPr lang="en-US" sz="1600" dirty="0"/>
              <a:t>] </a:t>
            </a:r>
          </a:p>
          <a:p>
            <a:pPr marL="0" indent="0">
              <a:lnSpc>
                <a:spcPct val="107000"/>
              </a:lnSpc>
              <a:spcBef>
                <a:spcPts val="0"/>
              </a:spcBef>
              <a:spcAft>
                <a:spcPts val="800"/>
              </a:spcAft>
              <a:buNone/>
            </a:pPr>
            <a:r>
              <a:rPr lang="en-US" sz="1600" dirty="0"/>
              <a:t>	label = </a:t>
            </a:r>
            <a:r>
              <a:rPr lang="en-US" sz="1600" dirty="0" err="1"/>
              <a:t>nlp.vocab.strings</a:t>
            </a:r>
            <a:r>
              <a:rPr lang="en-US" sz="1600" dirty="0"/>
              <a:t>[</a:t>
            </a:r>
            <a:r>
              <a:rPr lang="en-US" sz="1600" dirty="0" err="1"/>
              <a:t>match_id</a:t>
            </a:r>
            <a:r>
              <a:rPr lang="en-US" sz="1600" dirty="0"/>
              <a:t>] </a:t>
            </a:r>
          </a:p>
          <a:p>
            <a:pPr marL="0" indent="0">
              <a:lnSpc>
                <a:spcPct val="107000"/>
              </a:lnSpc>
              <a:spcBef>
                <a:spcPts val="0"/>
              </a:spcBef>
              <a:spcAft>
                <a:spcPts val="800"/>
              </a:spcAft>
              <a:buNone/>
            </a:pPr>
            <a:r>
              <a:rPr lang="en-US" sz="1600" dirty="0"/>
              <a:t>	# Get the string label for the match ID </a:t>
            </a:r>
          </a:p>
          <a:p>
            <a:pPr marL="0" indent="0">
              <a:lnSpc>
                <a:spcPct val="107000"/>
              </a:lnSpc>
              <a:spcBef>
                <a:spcPts val="0"/>
              </a:spcBef>
              <a:spcAft>
                <a:spcPts val="800"/>
              </a:spcAft>
              <a:buNone/>
            </a:pPr>
            <a:r>
              <a:rPr lang="en-US" sz="1600" dirty="0"/>
              <a:t>	print(</a:t>
            </a:r>
            <a:r>
              <a:rPr lang="en-US" sz="1600" dirty="0" err="1"/>
              <a:t>span.text</a:t>
            </a:r>
            <a:r>
              <a:rPr lang="en-US" sz="1600" dirty="0"/>
              <a:t>, label)</a:t>
            </a:r>
            <a:endParaRPr lang="en-IN" sz="2000" kern="100" dirty="0">
              <a:latin typeface="Calibri" panose="020F0502020204030204" pitchFamily="34" charset="0"/>
              <a:ea typeface="Calibri" panose="020F0502020204030204" pitchFamily="34" charset="0"/>
              <a:cs typeface="Mangal" panose="02040503050203030202" pitchFamily="18" charset="0"/>
            </a:endParaRPr>
          </a:p>
        </p:txBody>
      </p:sp>
      <p:pic>
        <p:nvPicPr>
          <p:cNvPr id="6" name="Picture 5">
            <a:extLst>
              <a:ext uri="{FF2B5EF4-FFF2-40B4-BE49-F238E27FC236}">
                <a16:creationId xmlns:a16="http://schemas.microsoft.com/office/drawing/2014/main" id="{23AF7685-C1A3-4095-9C5A-C476C4A701DA}"/>
              </a:ext>
            </a:extLst>
          </p:cNvPr>
          <p:cNvPicPr>
            <a:picLocks noChangeAspect="1"/>
          </p:cNvPicPr>
          <p:nvPr/>
        </p:nvPicPr>
        <p:blipFill>
          <a:blip r:embed="rId2"/>
          <a:stretch>
            <a:fillRect/>
          </a:stretch>
        </p:blipFill>
        <p:spPr>
          <a:xfrm>
            <a:off x="7517673" y="2090057"/>
            <a:ext cx="2387371" cy="2387371"/>
          </a:xfrm>
          <a:prstGeom prst="rect">
            <a:avLst/>
          </a:prstGeom>
        </p:spPr>
      </p:pic>
    </p:spTree>
    <p:extLst>
      <p:ext uri="{BB962C8B-B14F-4D97-AF65-F5344CB8AC3E}">
        <p14:creationId xmlns:p14="http://schemas.microsoft.com/office/powerpoint/2010/main" val="30199130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64FB-5733-4728-BC47-F615BFEAD927}"/>
              </a:ext>
            </a:extLst>
          </p:cNvPr>
          <p:cNvSpPr>
            <a:spLocks noGrp="1"/>
          </p:cNvSpPr>
          <p:nvPr>
            <p:ph type="title"/>
          </p:nvPr>
        </p:nvSpPr>
        <p:spPr>
          <a:xfrm>
            <a:off x="818606" y="452845"/>
            <a:ext cx="9875520" cy="618309"/>
          </a:xfrm>
        </p:spPr>
        <p:txBody>
          <a:bodyPr>
            <a:normAutofit fontScale="90000"/>
          </a:bodyPr>
          <a:lstStyle/>
          <a:p>
            <a:r>
              <a:rPr lang="en-IN" dirty="0"/>
              <a:t>Explanation of the Program</a:t>
            </a:r>
          </a:p>
        </p:txBody>
      </p:sp>
      <p:sp>
        <p:nvSpPr>
          <p:cNvPr id="3" name="Content Placeholder 2">
            <a:extLst>
              <a:ext uri="{FF2B5EF4-FFF2-40B4-BE49-F238E27FC236}">
                <a16:creationId xmlns:a16="http://schemas.microsoft.com/office/drawing/2014/main" id="{89DA56FE-F8D4-4107-B857-30D9683171F5}"/>
              </a:ext>
            </a:extLst>
          </p:cNvPr>
          <p:cNvSpPr>
            <a:spLocks noGrp="1"/>
          </p:cNvSpPr>
          <p:nvPr>
            <p:ph idx="1"/>
          </p:nvPr>
        </p:nvSpPr>
        <p:spPr>
          <a:xfrm>
            <a:off x="818606" y="1171303"/>
            <a:ext cx="10197265" cy="5233849"/>
          </a:xfrm>
        </p:spPr>
        <p:txBody>
          <a:bodyPr>
            <a:normAutofit fontScale="92500" lnSpcReduction="20000"/>
          </a:bodyPr>
          <a:lstStyle/>
          <a:p>
            <a:r>
              <a:rPr lang="en-IN" sz="2600" dirty="0"/>
              <a:t>Import Necessary Libraries</a:t>
            </a:r>
          </a:p>
          <a:p>
            <a:pPr lvl="1"/>
            <a:r>
              <a:rPr lang="en-US" sz="2200" dirty="0"/>
              <a:t>spacy: This is the main library for NLP tasks.</a:t>
            </a:r>
          </a:p>
          <a:p>
            <a:pPr lvl="1"/>
            <a:r>
              <a:rPr lang="en-US" sz="2200" dirty="0"/>
              <a:t>Matcher: A </a:t>
            </a:r>
            <a:r>
              <a:rPr lang="en-US" sz="2200" dirty="0" err="1"/>
              <a:t>spaCy</a:t>
            </a:r>
            <a:r>
              <a:rPr lang="en-US" sz="2200" dirty="0"/>
              <a:t> component for rule-based matching of tokens, based on token attributes. </a:t>
            </a:r>
          </a:p>
          <a:p>
            <a:r>
              <a:rPr lang="en-IN" sz="2600" dirty="0"/>
              <a:t>Load Pre-trained </a:t>
            </a:r>
            <a:r>
              <a:rPr lang="en-IN" sz="2600" dirty="0" err="1"/>
              <a:t>SpaCy</a:t>
            </a:r>
            <a:r>
              <a:rPr lang="en-IN" sz="2600" dirty="0"/>
              <a:t> Model</a:t>
            </a:r>
          </a:p>
          <a:p>
            <a:r>
              <a:rPr lang="en-IN" sz="2600" dirty="0"/>
              <a:t>Define Sample Text</a:t>
            </a:r>
          </a:p>
          <a:p>
            <a:r>
              <a:rPr lang="en-IN" sz="2600" dirty="0"/>
              <a:t>Create a </a:t>
            </a:r>
            <a:r>
              <a:rPr lang="en-IN" sz="2600" dirty="0" err="1"/>
              <a:t>SpaCy</a:t>
            </a:r>
            <a:r>
              <a:rPr lang="en-IN" sz="2600" dirty="0"/>
              <a:t> Document</a:t>
            </a:r>
          </a:p>
          <a:p>
            <a:pPr lvl="1"/>
            <a:r>
              <a:rPr lang="en-US" sz="2200" dirty="0"/>
              <a:t>doc: A </a:t>
            </a:r>
            <a:r>
              <a:rPr lang="en-US" sz="2200" dirty="0" err="1"/>
              <a:t>spaCy</a:t>
            </a:r>
            <a:r>
              <a:rPr lang="en-US" sz="2200" dirty="0"/>
              <a:t> Doc object containing the processed text, including tokenization, </a:t>
            </a:r>
            <a:r>
              <a:rPr lang="en-US" sz="2200" dirty="0" err="1"/>
              <a:t>PoS</a:t>
            </a:r>
            <a:r>
              <a:rPr lang="en-US" sz="2200" dirty="0"/>
              <a:t> tagging, and NER. </a:t>
            </a:r>
          </a:p>
          <a:p>
            <a:r>
              <a:rPr lang="en-IN" sz="2600" dirty="0"/>
              <a:t>Initialize the Matcher</a:t>
            </a:r>
          </a:p>
          <a:p>
            <a:pPr lvl="1"/>
            <a:r>
              <a:rPr lang="en-US" sz="2200" dirty="0"/>
              <a:t>matcher: An instance of the Matcher class, initialized with the </a:t>
            </a:r>
            <a:r>
              <a:rPr lang="en-US" sz="2200" dirty="0" err="1"/>
              <a:t>spaCy</a:t>
            </a:r>
            <a:r>
              <a:rPr lang="en-US" sz="2200" dirty="0"/>
              <a:t> vocabulary. </a:t>
            </a:r>
          </a:p>
          <a:p>
            <a:r>
              <a:rPr lang="en-IN" sz="2600" dirty="0"/>
              <a:t>Define Patterns for Matching</a:t>
            </a:r>
            <a:endParaRPr lang="en-US" sz="2600" dirty="0"/>
          </a:p>
          <a:p>
            <a:pPr lvl="1"/>
            <a:r>
              <a:rPr lang="en-US" sz="2200" dirty="0" err="1"/>
              <a:t>name_pattern</a:t>
            </a:r>
            <a:r>
              <a:rPr lang="en-US" sz="2200" dirty="0"/>
              <a:t>: A pattern to match proper nouns (e.g., "John Doe", "Jane Smith"). It looks for two consecutive tokens with the </a:t>
            </a:r>
            <a:r>
              <a:rPr lang="en-US" sz="2200" dirty="0" err="1"/>
              <a:t>PoS</a:t>
            </a:r>
            <a:r>
              <a:rPr lang="en-US" sz="2200" dirty="0"/>
              <a:t> tag PROPN.</a:t>
            </a:r>
          </a:p>
          <a:p>
            <a:pPr lvl="1"/>
            <a:r>
              <a:rPr lang="en-US" sz="2200" dirty="0" err="1"/>
              <a:t>date_pattern</a:t>
            </a:r>
            <a:r>
              <a:rPr lang="en-US" sz="2200" dirty="0"/>
              <a:t>: A pattern to match dates. It looks for tokens with the entity type DATE.</a:t>
            </a:r>
          </a:p>
          <a:p>
            <a:pPr lvl="1"/>
            <a:r>
              <a:rPr lang="en-US" sz="2200" dirty="0" err="1"/>
              <a:t>location_pattern</a:t>
            </a:r>
            <a:r>
              <a:rPr lang="en-US" sz="2200" dirty="0"/>
              <a:t>: A pattern to match geopolitical entities (e.g., "New York"). It looks for tokens with the entity type GPE. </a:t>
            </a:r>
          </a:p>
          <a:p>
            <a:pPr marL="274320" lvl="1" indent="0">
              <a:buNone/>
            </a:pPr>
            <a:endParaRPr lang="en-US" dirty="0"/>
          </a:p>
          <a:p>
            <a:pPr lvl="1"/>
            <a:endParaRPr lang="en-IN" dirty="0"/>
          </a:p>
        </p:txBody>
      </p:sp>
    </p:spTree>
    <p:extLst>
      <p:ext uri="{BB962C8B-B14F-4D97-AF65-F5344CB8AC3E}">
        <p14:creationId xmlns:p14="http://schemas.microsoft.com/office/powerpoint/2010/main" val="2800143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64FB-5733-4728-BC47-F615BFEAD927}"/>
              </a:ext>
            </a:extLst>
          </p:cNvPr>
          <p:cNvSpPr>
            <a:spLocks noGrp="1"/>
          </p:cNvSpPr>
          <p:nvPr>
            <p:ph type="title"/>
          </p:nvPr>
        </p:nvSpPr>
        <p:spPr>
          <a:xfrm>
            <a:off x="696686" y="452845"/>
            <a:ext cx="9997440" cy="618309"/>
          </a:xfrm>
        </p:spPr>
        <p:txBody>
          <a:bodyPr>
            <a:normAutofit fontScale="90000"/>
          </a:bodyPr>
          <a:lstStyle/>
          <a:p>
            <a:r>
              <a:rPr lang="en-IN" dirty="0"/>
              <a:t>Explanation of the Program</a:t>
            </a:r>
          </a:p>
        </p:txBody>
      </p:sp>
      <p:sp>
        <p:nvSpPr>
          <p:cNvPr id="3" name="Content Placeholder 2">
            <a:extLst>
              <a:ext uri="{FF2B5EF4-FFF2-40B4-BE49-F238E27FC236}">
                <a16:creationId xmlns:a16="http://schemas.microsoft.com/office/drawing/2014/main" id="{89DA56FE-F8D4-4107-B857-30D9683171F5}"/>
              </a:ext>
            </a:extLst>
          </p:cNvPr>
          <p:cNvSpPr>
            <a:spLocks noGrp="1"/>
          </p:cNvSpPr>
          <p:nvPr>
            <p:ph idx="1"/>
          </p:nvPr>
        </p:nvSpPr>
        <p:spPr>
          <a:xfrm>
            <a:off x="696686" y="1171303"/>
            <a:ext cx="10319185" cy="5233849"/>
          </a:xfrm>
        </p:spPr>
        <p:txBody>
          <a:bodyPr>
            <a:normAutofit/>
          </a:bodyPr>
          <a:lstStyle/>
          <a:p>
            <a:r>
              <a:rPr lang="en-US" sz="2400" dirty="0"/>
              <a:t>Add Patterns to the Matcher</a:t>
            </a:r>
          </a:p>
          <a:p>
            <a:pPr lvl="1"/>
            <a:r>
              <a:rPr lang="en-US" sz="2400" dirty="0" err="1"/>
              <a:t>matcher.add</a:t>
            </a:r>
            <a:r>
              <a:rPr lang="en-US" sz="2400" dirty="0"/>
              <a:t>: Adds the patterns to the matcher with labels "NAME", "DATE", and "LOCATION". </a:t>
            </a:r>
          </a:p>
          <a:p>
            <a:r>
              <a:rPr lang="en-US" sz="2400" dirty="0"/>
              <a:t>Apply the Matcher to the Document</a:t>
            </a:r>
          </a:p>
          <a:p>
            <a:pPr lvl="1"/>
            <a:r>
              <a:rPr lang="en-US" sz="2400" dirty="0"/>
              <a:t>matches: A list of match results. Each match is a tuple containing the match ID, start index, and end index of the matched span. </a:t>
            </a:r>
          </a:p>
          <a:p>
            <a:r>
              <a:rPr lang="en-IN" sz="2400" dirty="0"/>
              <a:t>Extract Matched Spans</a:t>
            </a:r>
          </a:p>
          <a:p>
            <a:pPr lvl="1"/>
            <a:r>
              <a:rPr lang="en-US" sz="2400" dirty="0"/>
              <a:t>Iterate through each match and extract the corresponding span from the document.</a:t>
            </a:r>
          </a:p>
          <a:p>
            <a:pPr lvl="1"/>
            <a:r>
              <a:rPr lang="en-US" sz="2400" dirty="0" err="1"/>
              <a:t>span.text</a:t>
            </a:r>
            <a:r>
              <a:rPr lang="en-US" sz="2400" dirty="0"/>
              <a:t>: The text of the matched span.</a:t>
            </a:r>
          </a:p>
          <a:p>
            <a:pPr lvl="1"/>
            <a:r>
              <a:rPr lang="en-US" sz="2400" dirty="0" err="1"/>
              <a:t>span.label</a:t>
            </a:r>
            <a:r>
              <a:rPr lang="en-US" sz="2400" dirty="0"/>
              <a:t>_: The label assigned to the matched pattern. However, this will raise an error since </a:t>
            </a:r>
            <a:r>
              <a:rPr lang="en-US" sz="2400" dirty="0" err="1"/>
              <a:t>span.label</a:t>
            </a:r>
            <a:r>
              <a:rPr lang="en-US" sz="2400" dirty="0"/>
              <a:t> does not exist for the matched span. Instead, it should use the match ID. </a:t>
            </a:r>
          </a:p>
          <a:p>
            <a:pPr lvl="1"/>
            <a:endParaRPr lang="en-IN" sz="2400" dirty="0"/>
          </a:p>
          <a:p>
            <a:pPr lvl="1"/>
            <a:endParaRPr lang="en-US" sz="2400" dirty="0"/>
          </a:p>
          <a:p>
            <a:pPr lvl="1"/>
            <a:endParaRPr lang="en-US" sz="2400" dirty="0"/>
          </a:p>
          <a:p>
            <a:pPr marL="274320" lvl="1" indent="0">
              <a:buNone/>
            </a:pPr>
            <a:endParaRPr lang="en-US" sz="2400" dirty="0"/>
          </a:p>
          <a:p>
            <a:pPr lvl="1"/>
            <a:endParaRPr lang="en-IN" sz="2400" dirty="0"/>
          </a:p>
        </p:txBody>
      </p:sp>
    </p:spTree>
    <p:extLst>
      <p:ext uri="{BB962C8B-B14F-4D97-AF65-F5344CB8AC3E}">
        <p14:creationId xmlns:p14="http://schemas.microsoft.com/office/powerpoint/2010/main" val="27926499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3795-F9DC-4595-938B-D4CE7DDE018E}"/>
              </a:ext>
            </a:extLst>
          </p:cNvPr>
          <p:cNvSpPr>
            <a:spLocks noGrp="1"/>
          </p:cNvSpPr>
          <p:nvPr>
            <p:ph type="title"/>
          </p:nvPr>
        </p:nvSpPr>
        <p:spPr>
          <a:xfrm>
            <a:off x="1143000" y="609600"/>
            <a:ext cx="9875520" cy="557349"/>
          </a:xfrm>
        </p:spPr>
        <p:txBody>
          <a:bodyPr>
            <a:normAutofit fontScale="90000"/>
          </a:bodyPr>
          <a:lstStyle/>
          <a:p>
            <a:r>
              <a:rPr lang="en-IN" dirty="0"/>
              <a:t>Span in NLP</a:t>
            </a:r>
          </a:p>
        </p:txBody>
      </p:sp>
      <p:sp>
        <p:nvSpPr>
          <p:cNvPr id="3" name="Content Placeholder 2">
            <a:extLst>
              <a:ext uri="{FF2B5EF4-FFF2-40B4-BE49-F238E27FC236}">
                <a16:creationId xmlns:a16="http://schemas.microsoft.com/office/drawing/2014/main" id="{A81447C2-4916-4FC7-AC6C-9F15CC7A8B75}"/>
              </a:ext>
            </a:extLst>
          </p:cNvPr>
          <p:cNvSpPr>
            <a:spLocks noGrp="1"/>
          </p:cNvSpPr>
          <p:nvPr>
            <p:ph idx="1"/>
          </p:nvPr>
        </p:nvSpPr>
        <p:spPr>
          <a:xfrm>
            <a:off x="1143000" y="1349829"/>
            <a:ext cx="10369731" cy="4746171"/>
          </a:xfrm>
        </p:spPr>
        <p:txBody>
          <a:bodyPr>
            <a:normAutofit/>
          </a:bodyPr>
          <a:lstStyle/>
          <a:p>
            <a:r>
              <a:rPr lang="en-US" dirty="0"/>
              <a:t>Refers to a contiguous sequence of tokens within a document</a:t>
            </a:r>
          </a:p>
          <a:p>
            <a:r>
              <a:rPr lang="en-US" dirty="0"/>
              <a:t>Spans are essentially sub-sequences or slices of a larger text, represented by the Span object in </a:t>
            </a:r>
            <a:r>
              <a:rPr lang="en-US" dirty="0" err="1"/>
              <a:t>spaCy</a:t>
            </a:r>
            <a:r>
              <a:rPr lang="en-US" dirty="0"/>
              <a:t> </a:t>
            </a:r>
          </a:p>
          <a:p>
            <a:r>
              <a:rPr lang="en-US" dirty="0"/>
              <a:t>Key Characteristics of a Span</a:t>
            </a:r>
          </a:p>
          <a:p>
            <a:pPr lvl="1"/>
            <a:r>
              <a:rPr lang="en-US" dirty="0"/>
              <a:t>Start and End Positions: A span is defined by its start and end token indices within the document. For example, the span from index 2 to 4 in a document represents the sequence of tokens starting from the 2nd token and ending at the 4th token.</a:t>
            </a:r>
          </a:p>
          <a:p>
            <a:pPr lvl="1"/>
            <a:r>
              <a:rPr lang="en-US" dirty="0"/>
              <a:t>Text Representation: The span object has a text attribute, which provides the text covered by the span.</a:t>
            </a:r>
          </a:p>
          <a:p>
            <a:pPr lvl="1"/>
            <a:endParaRPr lang="en-US" dirty="0"/>
          </a:p>
          <a:p>
            <a:pPr lvl="1"/>
            <a:r>
              <a:rPr lang="en-US" dirty="0"/>
              <a:t>Sample Program:</a:t>
            </a:r>
          </a:p>
          <a:p>
            <a:endParaRPr lang="en-US" dirty="0"/>
          </a:p>
          <a:p>
            <a:endParaRPr lang="en-US" dirty="0"/>
          </a:p>
          <a:p>
            <a:endParaRPr lang="en-IN" dirty="0"/>
          </a:p>
        </p:txBody>
      </p:sp>
      <p:sp>
        <p:nvSpPr>
          <p:cNvPr id="7" name="TextBox 6">
            <a:extLst>
              <a:ext uri="{FF2B5EF4-FFF2-40B4-BE49-F238E27FC236}">
                <a16:creationId xmlns:a16="http://schemas.microsoft.com/office/drawing/2014/main" id="{0577F0A7-0204-4241-AD47-15B76220A3A0}"/>
              </a:ext>
            </a:extLst>
          </p:cNvPr>
          <p:cNvSpPr txBox="1"/>
          <p:nvPr/>
        </p:nvSpPr>
        <p:spPr>
          <a:xfrm>
            <a:off x="3901439" y="4367965"/>
            <a:ext cx="5617029" cy="2123658"/>
          </a:xfrm>
          <a:prstGeom prst="rect">
            <a:avLst/>
          </a:prstGeom>
          <a:noFill/>
        </p:spPr>
        <p:txBody>
          <a:bodyPr wrap="square" rtlCol="0">
            <a:spAutoFit/>
          </a:bodyPr>
          <a:lstStyle/>
          <a:p>
            <a:pPr marL="0" marR="0">
              <a:spcBef>
                <a:spcPts val="0"/>
              </a:spcBef>
              <a:spcAft>
                <a:spcPts val="0"/>
              </a:spcAft>
            </a:pPr>
            <a:r>
              <a:rPr lang="en-US"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import spacy</a:t>
            </a:r>
            <a:endParaRPr lang="en-IN"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 Load pre-trained </a:t>
            </a:r>
            <a:r>
              <a:rPr lang="en-US" sz="1200" kern="100" dirty="0" err="1">
                <a:solidFill>
                  <a:schemeClr val="accent1"/>
                </a:solidFill>
                <a:effectLst/>
                <a:latin typeface="Calibri" panose="020F0502020204030204" pitchFamily="34" charset="0"/>
                <a:ea typeface="Calibri" panose="020F0502020204030204" pitchFamily="34" charset="0"/>
                <a:cs typeface="Mangal" panose="02040503050203030202" pitchFamily="18" charset="0"/>
              </a:rPr>
              <a:t>SpaCy</a:t>
            </a:r>
            <a:r>
              <a:rPr lang="en-US"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 model</a:t>
            </a:r>
            <a:endParaRPr lang="en-IN"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200" kern="100" dirty="0" err="1">
                <a:solidFill>
                  <a:schemeClr val="accent1"/>
                </a:solidFill>
                <a:effectLst/>
                <a:latin typeface="Calibri" panose="020F0502020204030204" pitchFamily="34" charset="0"/>
                <a:ea typeface="Calibri" panose="020F0502020204030204" pitchFamily="34" charset="0"/>
                <a:cs typeface="Mangal" panose="02040503050203030202" pitchFamily="18" charset="0"/>
              </a:rPr>
              <a:t>nlp</a:t>
            </a:r>
            <a:r>
              <a:rPr lang="en-US"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 = </a:t>
            </a:r>
            <a:r>
              <a:rPr lang="en-US" sz="1200" kern="100" dirty="0" err="1">
                <a:solidFill>
                  <a:schemeClr val="accent1"/>
                </a:solidFill>
                <a:effectLst/>
                <a:latin typeface="Calibri" panose="020F0502020204030204" pitchFamily="34" charset="0"/>
                <a:ea typeface="Calibri" panose="020F0502020204030204" pitchFamily="34" charset="0"/>
                <a:cs typeface="Mangal" panose="02040503050203030202" pitchFamily="18" charset="0"/>
              </a:rPr>
              <a:t>spacy.load</a:t>
            </a:r>
            <a:r>
              <a:rPr lang="en-US"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a:t>
            </a:r>
            <a:r>
              <a:rPr lang="en-US" sz="1200" kern="100" dirty="0" err="1">
                <a:solidFill>
                  <a:schemeClr val="accent1"/>
                </a:solidFill>
                <a:effectLst/>
                <a:latin typeface="Calibri" panose="020F0502020204030204" pitchFamily="34" charset="0"/>
                <a:ea typeface="Calibri" panose="020F0502020204030204" pitchFamily="34" charset="0"/>
                <a:cs typeface="Mangal" panose="02040503050203030202" pitchFamily="18" charset="0"/>
              </a:rPr>
              <a:t>en_core_web_sm</a:t>
            </a:r>
            <a:r>
              <a:rPr lang="en-US"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a:t>
            </a:r>
            <a:endParaRPr lang="en-IN"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 Sample text</a:t>
            </a:r>
            <a:endParaRPr lang="en-IN"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text = "John Doe went to New York on January 10, 2020 to meet with Jane Smith."</a:t>
            </a:r>
            <a:endParaRPr lang="en-IN"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 Create a </a:t>
            </a:r>
            <a:r>
              <a:rPr lang="en-US" sz="1200" kern="100" dirty="0" err="1">
                <a:solidFill>
                  <a:schemeClr val="accent1"/>
                </a:solidFill>
                <a:effectLst/>
                <a:latin typeface="Calibri" panose="020F0502020204030204" pitchFamily="34" charset="0"/>
                <a:ea typeface="Calibri" panose="020F0502020204030204" pitchFamily="34" charset="0"/>
                <a:cs typeface="Mangal" panose="02040503050203030202" pitchFamily="18" charset="0"/>
              </a:rPr>
              <a:t>SpaCy</a:t>
            </a:r>
            <a:r>
              <a:rPr lang="en-US"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 document</a:t>
            </a:r>
            <a:endParaRPr lang="en-IN"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doc = </a:t>
            </a:r>
            <a:r>
              <a:rPr lang="en-US" sz="1200" kern="100" dirty="0" err="1">
                <a:solidFill>
                  <a:schemeClr val="accent1"/>
                </a:solidFill>
                <a:effectLst/>
                <a:latin typeface="Calibri" panose="020F0502020204030204" pitchFamily="34" charset="0"/>
                <a:ea typeface="Calibri" panose="020F0502020204030204" pitchFamily="34" charset="0"/>
                <a:cs typeface="Mangal" panose="02040503050203030202" pitchFamily="18" charset="0"/>
              </a:rPr>
              <a:t>nlp</a:t>
            </a:r>
            <a:r>
              <a:rPr lang="en-US"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(text)</a:t>
            </a:r>
            <a:endParaRPr lang="en-IN"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 Create a span</a:t>
            </a:r>
            <a:endParaRPr lang="en-IN"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span = doc[0:2]  # This will create a span for "John Doe"</a:t>
            </a:r>
            <a:endParaRPr lang="en-IN"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print("Span text:", </a:t>
            </a:r>
            <a:r>
              <a:rPr lang="en-US" sz="1200" kern="100" dirty="0" err="1">
                <a:solidFill>
                  <a:schemeClr val="accent1"/>
                </a:solidFill>
                <a:effectLst/>
                <a:latin typeface="Calibri" panose="020F0502020204030204" pitchFamily="34" charset="0"/>
                <a:ea typeface="Calibri" panose="020F0502020204030204" pitchFamily="34" charset="0"/>
                <a:cs typeface="Mangal" panose="02040503050203030202" pitchFamily="18" charset="0"/>
              </a:rPr>
              <a:t>span.text</a:t>
            </a:r>
            <a:r>
              <a:rPr lang="en-US"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a:t>
            </a:r>
            <a:endParaRPr lang="en-IN"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endParaRPr lang="en-IN" sz="1200" dirty="0">
              <a:solidFill>
                <a:schemeClr val="accent1"/>
              </a:solidFill>
            </a:endParaRPr>
          </a:p>
        </p:txBody>
      </p:sp>
      <p:pic>
        <p:nvPicPr>
          <p:cNvPr id="9" name="Picture 8">
            <a:extLst>
              <a:ext uri="{FF2B5EF4-FFF2-40B4-BE49-F238E27FC236}">
                <a16:creationId xmlns:a16="http://schemas.microsoft.com/office/drawing/2014/main" id="{41E13BE3-AE54-4E9A-B6D0-03422F885DCB}"/>
              </a:ext>
            </a:extLst>
          </p:cNvPr>
          <p:cNvPicPr>
            <a:picLocks noChangeAspect="1"/>
          </p:cNvPicPr>
          <p:nvPr/>
        </p:nvPicPr>
        <p:blipFill>
          <a:blip r:embed="rId2"/>
          <a:stretch>
            <a:fillRect/>
          </a:stretch>
        </p:blipFill>
        <p:spPr>
          <a:xfrm>
            <a:off x="8973502" y="6131222"/>
            <a:ext cx="1943371" cy="295316"/>
          </a:xfrm>
          <a:prstGeom prst="rect">
            <a:avLst/>
          </a:prstGeom>
        </p:spPr>
      </p:pic>
    </p:spTree>
    <p:extLst>
      <p:ext uri="{BB962C8B-B14F-4D97-AF65-F5344CB8AC3E}">
        <p14:creationId xmlns:p14="http://schemas.microsoft.com/office/powerpoint/2010/main" val="24780676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D1B8-5956-4A52-BBC9-78AA9BA1466C}"/>
              </a:ext>
            </a:extLst>
          </p:cNvPr>
          <p:cNvSpPr>
            <a:spLocks noGrp="1"/>
          </p:cNvSpPr>
          <p:nvPr>
            <p:ph type="title"/>
          </p:nvPr>
        </p:nvSpPr>
        <p:spPr>
          <a:xfrm>
            <a:off x="1143000" y="609600"/>
            <a:ext cx="9875520" cy="687977"/>
          </a:xfrm>
        </p:spPr>
        <p:txBody>
          <a:bodyPr>
            <a:normAutofit fontScale="90000"/>
          </a:bodyPr>
          <a:lstStyle/>
          <a:p>
            <a:r>
              <a:rPr lang="en-IN" dirty="0"/>
              <a:t>ML-Based NER</a:t>
            </a:r>
          </a:p>
        </p:txBody>
      </p:sp>
      <p:sp>
        <p:nvSpPr>
          <p:cNvPr id="3" name="Content Placeholder 2">
            <a:extLst>
              <a:ext uri="{FF2B5EF4-FFF2-40B4-BE49-F238E27FC236}">
                <a16:creationId xmlns:a16="http://schemas.microsoft.com/office/drawing/2014/main" id="{D4B48CD2-7E40-406C-94EA-909B1CEFB43D}"/>
              </a:ext>
            </a:extLst>
          </p:cNvPr>
          <p:cNvSpPr>
            <a:spLocks noGrp="1"/>
          </p:cNvSpPr>
          <p:nvPr>
            <p:ph idx="1"/>
          </p:nvPr>
        </p:nvSpPr>
        <p:spPr>
          <a:xfrm>
            <a:off x="1143000" y="1297577"/>
            <a:ext cx="9872871" cy="4632960"/>
          </a:xfrm>
        </p:spPr>
        <p:txBody>
          <a:bodyPr>
            <a:normAutofit lnSpcReduction="10000"/>
          </a:bodyPr>
          <a:lstStyle/>
          <a:p>
            <a:pPr marL="285750" indent="-28575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Mangal" panose="02040503050203030202" pitchFamily="18" charset="0"/>
              </a:rPr>
              <a:t>ML-based NER uses machine learning models to recognize named entities in text. </a:t>
            </a:r>
          </a:p>
          <a:p>
            <a:pPr marL="285750" indent="-28575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Mangal" panose="02040503050203030202" pitchFamily="18" charset="0"/>
              </a:rPr>
              <a:t>These models are trained on annotated datasets and can learn patterns and dependencies from the data.</a:t>
            </a:r>
          </a:p>
          <a:p>
            <a:r>
              <a:rPr lang="en-US" b="1" dirty="0"/>
              <a:t>Components</a:t>
            </a:r>
            <a:r>
              <a:rPr lang="en-US" dirty="0"/>
              <a:t>:</a:t>
            </a:r>
          </a:p>
          <a:p>
            <a:pPr lvl="1">
              <a:buFont typeface="Arial" panose="020B0604020202020204" pitchFamily="34" charset="0"/>
              <a:buChar char="•"/>
            </a:pPr>
            <a:r>
              <a:rPr lang="en-US" b="1" dirty="0"/>
              <a:t>Features</a:t>
            </a:r>
            <a:r>
              <a:rPr lang="en-US" dirty="0"/>
              <a:t>: Data representations used by ML models. For NER, features might include word embeddings, part-of-speech tags, and context windows.</a:t>
            </a:r>
          </a:p>
          <a:p>
            <a:pPr lvl="1">
              <a:buFont typeface="Arial" panose="020B0604020202020204" pitchFamily="34" charset="0"/>
              <a:buChar char="•"/>
            </a:pPr>
            <a:r>
              <a:rPr lang="en-US" b="1" dirty="0"/>
              <a:t>Models</a:t>
            </a:r>
            <a:r>
              <a:rPr lang="en-US" dirty="0"/>
              <a:t>: Algorithms that learn to predict entities from features. Common models include:</a:t>
            </a:r>
          </a:p>
          <a:p>
            <a:pPr marL="742950" lvl="1" indent="-285750">
              <a:buFont typeface="Arial" panose="020B0604020202020204" pitchFamily="34" charset="0"/>
              <a:buChar char="•"/>
            </a:pPr>
            <a:r>
              <a:rPr lang="en-US" b="1" dirty="0"/>
              <a:t>Conditional Random Fields (CRFs)</a:t>
            </a:r>
            <a:r>
              <a:rPr lang="en-US" dirty="0"/>
              <a:t>: A probabilistic model used for sequence prediction tasks.</a:t>
            </a:r>
          </a:p>
          <a:p>
            <a:pPr marL="742950" lvl="1" indent="-285750">
              <a:buFont typeface="Arial" panose="020B0604020202020204" pitchFamily="34" charset="0"/>
              <a:buChar char="•"/>
            </a:pPr>
            <a:r>
              <a:rPr lang="en-US" b="1" dirty="0"/>
              <a:t>Recurrent Neural Networks (RNNs)</a:t>
            </a:r>
            <a:r>
              <a:rPr lang="en-US" dirty="0"/>
              <a:t>: Networks with memory that capture sequential dependencies.</a:t>
            </a:r>
          </a:p>
          <a:p>
            <a:pPr marL="742950" lvl="1" indent="-285750">
              <a:buFont typeface="Arial" panose="020B0604020202020204" pitchFamily="34" charset="0"/>
              <a:buChar char="•"/>
            </a:pPr>
            <a:r>
              <a:rPr lang="en-US" b="1" dirty="0"/>
              <a:t>Transformers</a:t>
            </a:r>
            <a:r>
              <a:rPr lang="en-US" dirty="0"/>
              <a:t>: Advanced models like </a:t>
            </a:r>
            <a:r>
              <a:rPr lang="en-US" b="1" dirty="0"/>
              <a:t>BERT</a:t>
            </a:r>
            <a:r>
              <a:rPr lang="en-US" dirty="0"/>
              <a:t> that capture contextual information in a bidirectional manner.</a:t>
            </a:r>
          </a:p>
          <a:p>
            <a:pPr marL="285750" indent="-285750">
              <a:lnSpc>
                <a:spcPct val="107000"/>
              </a:lnSpc>
              <a:spcBef>
                <a:spcPts val="0"/>
              </a:spcBef>
              <a:spcAft>
                <a:spcPts val="800"/>
              </a:spcAft>
            </a:pPr>
            <a:endParaRPr lang="en-US" sz="2000" kern="100" dirty="0">
              <a:latin typeface="Calibri" panose="020F0502020204030204" pitchFamily="34" charset="0"/>
              <a:ea typeface="Calibri" panose="020F0502020204030204" pitchFamily="34" charset="0"/>
              <a:cs typeface="Mangal" panose="02040503050203030202" pitchFamily="18" charset="0"/>
            </a:endParaRPr>
          </a:p>
          <a:p>
            <a:pPr marL="285750" indent="-285750">
              <a:lnSpc>
                <a:spcPct val="107000"/>
              </a:lnSpc>
              <a:spcBef>
                <a:spcPts val="0"/>
              </a:spcBef>
              <a:spcAft>
                <a:spcPts val="800"/>
              </a:spcAft>
            </a:pP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7669551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D1B8-5956-4A52-BBC9-78AA9BA1466C}"/>
              </a:ext>
            </a:extLst>
          </p:cNvPr>
          <p:cNvSpPr>
            <a:spLocks noGrp="1"/>
          </p:cNvSpPr>
          <p:nvPr>
            <p:ph type="title"/>
          </p:nvPr>
        </p:nvSpPr>
        <p:spPr>
          <a:xfrm>
            <a:off x="1143000" y="609600"/>
            <a:ext cx="9875520" cy="687977"/>
          </a:xfrm>
        </p:spPr>
        <p:txBody>
          <a:bodyPr>
            <a:normAutofit fontScale="90000"/>
          </a:bodyPr>
          <a:lstStyle/>
          <a:p>
            <a:r>
              <a:rPr lang="en-IN" dirty="0"/>
              <a:t>ML-Based NER</a:t>
            </a:r>
          </a:p>
        </p:txBody>
      </p:sp>
      <p:sp>
        <p:nvSpPr>
          <p:cNvPr id="3" name="Content Placeholder 2">
            <a:extLst>
              <a:ext uri="{FF2B5EF4-FFF2-40B4-BE49-F238E27FC236}">
                <a16:creationId xmlns:a16="http://schemas.microsoft.com/office/drawing/2014/main" id="{D4B48CD2-7E40-406C-94EA-909B1CEFB43D}"/>
              </a:ext>
            </a:extLst>
          </p:cNvPr>
          <p:cNvSpPr>
            <a:spLocks noGrp="1"/>
          </p:cNvSpPr>
          <p:nvPr>
            <p:ph idx="1"/>
          </p:nvPr>
        </p:nvSpPr>
        <p:spPr>
          <a:xfrm>
            <a:off x="1143000" y="1297577"/>
            <a:ext cx="9872871" cy="4632960"/>
          </a:xfrm>
        </p:spPr>
        <p:txBody>
          <a:bodyPr>
            <a:normAutofit/>
          </a:bodyPr>
          <a:lstStyle/>
          <a:p>
            <a:r>
              <a:rPr lang="en-US" sz="2800" b="1" dirty="0"/>
              <a:t>Advantages</a:t>
            </a:r>
            <a:r>
              <a:rPr lang="en-US" sz="2800" dirty="0"/>
              <a:t>:</a:t>
            </a:r>
          </a:p>
          <a:p>
            <a:pPr lvl="1">
              <a:buFont typeface="Arial" panose="020B0604020202020204" pitchFamily="34" charset="0"/>
              <a:buChar char="•"/>
            </a:pPr>
            <a:r>
              <a:rPr lang="en-US" sz="2400" b="1" dirty="0"/>
              <a:t>Accuracy</a:t>
            </a:r>
            <a:r>
              <a:rPr lang="en-US" sz="2400" dirty="0"/>
              <a:t>: Often more accurate and adaptable to different domains and languages.</a:t>
            </a:r>
          </a:p>
          <a:p>
            <a:pPr lvl="1">
              <a:buFont typeface="Arial" panose="020B0604020202020204" pitchFamily="34" charset="0"/>
              <a:buChar char="•"/>
            </a:pPr>
            <a:r>
              <a:rPr lang="en-US" sz="2400" b="1" dirty="0"/>
              <a:t>Scalability</a:t>
            </a:r>
            <a:r>
              <a:rPr lang="en-US" sz="2400" dirty="0"/>
              <a:t>: Can handle large datasets and diverse text.</a:t>
            </a:r>
          </a:p>
          <a:p>
            <a:pPr lvl="1">
              <a:buFont typeface="Arial" panose="020B0604020202020204" pitchFamily="34" charset="0"/>
              <a:buChar char="•"/>
            </a:pPr>
            <a:r>
              <a:rPr lang="en-US" sz="2400" b="1" dirty="0"/>
              <a:t>Context Awareness</a:t>
            </a:r>
            <a:r>
              <a:rPr lang="en-US" sz="2400" dirty="0"/>
              <a:t>: Models can learn complex patterns and contextual relationships.</a:t>
            </a:r>
          </a:p>
          <a:p>
            <a:r>
              <a:rPr lang="en-US" sz="2800" b="1" dirty="0"/>
              <a:t>Disadvantages</a:t>
            </a:r>
            <a:r>
              <a:rPr lang="en-US" sz="2800" dirty="0"/>
              <a:t>:</a:t>
            </a:r>
          </a:p>
          <a:p>
            <a:pPr lvl="1">
              <a:buFont typeface="Arial" panose="020B0604020202020204" pitchFamily="34" charset="0"/>
              <a:buChar char="•"/>
            </a:pPr>
            <a:r>
              <a:rPr lang="en-US" sz="2400" b="1" dirty="0"/>
              <a:t>Complexity</a:t>
            </a:r>
            <a:r>
              <a:rPr lang="en-US" sz="2400" dirty="0"/>
              <a:t>: Requires significant computational resources and expertise to train and fine-tune models.</a:t>
            </a:r>
          </a:p>
          <a:p>
            <a:pPr lvl="1">
              <a:buFont typeface="Arial" panose="020B0604020202020204" pitchFamily="34" charset="0"/>
              <a:buChar char="•"/>
            </a:pPr>
            <a:r>
              <a:rPr lang="en-US" sz="2400" b="1" dirty="0"/>
              <a:t>Data Dependence</a:t>
            </a:r>
            <a:r>
              <a:rPr lang="en-US" sz="2400" dirty="0"/>
              <a:t>: Performance depends on the quality and quantity of training data.</a:t>
            </a:r>
          </a:p>
          <a:p>
            <a:pPr marL="0" marR="0" indent="0">
              <a:lnSpc>
                <a:spcPct val="107000"/>
              </a:lnSpc>
              <a:spcBef>
                <a:spcPts val="0"/>
              </a:spcBef>
              <a:spcAft>
                <a:spcPts val="800"/>
              </a:spcAft>
              <a:buNone/>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381244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3B270-2591-4267-8341-E7E213C3C4D9}"/>
              </a:ext>
            </a:extLst>
          </p:cNvPr>
          <p:cNvSpPr>
            <a:spLocks noGrp="1"/>
          </p:cNvSpPr>
          <p:nvPr>
            <p:ph type="title"/>
          </p:nvPr>
        </p:nvSpPr>
        <p:spPr>
          <a:xfrm>
            <a:off x="1143000" y="609600"/>
            <a:ext cx="9875520" cy="731520"/>
          </a:xfrm>
        </p:spPr>
        <p:txBody>
          <a:bodyPr/>
          <a:lstStyle/>
          <a:p>
            <a:r>
              <a:rPr lang="en-IN" dirty="0"/>
              <a:t>Anchors</a:t>
            </a:r>
          </a:p>
        </p:txBody>
      </p:sp>
      <p:sp>
        <p:nvSpPr>
          <p:cNvPr id="3" name="Content Placeholder 2">
            <a:extLst>
              <a:ext uri="{FF2B5EF4-FFF2-40B4-BE49-F238E27FC236}">
                <a16:creationId xmlns:a16="http://schemas.microsoft.com/office/drawing/2014/main" id="{128F00F5-6A71-4D8F-B56F-51FD66FE2E0A}"/>
              </a:ext>
            </a:extLst>
          </p:cNvPr>
          <p:cNvSpPr>
            <a:spLocks noGrp="1"/>
          </p:cNvSpPr>
          <p:nvPr>
            <p:ph idx="1"/>
          </p:nvPr>
        </p:nvSpPr>
        <p:spPr>
          <a:xfrm>
            <a:off x="1145649" y="1409699"/>
            <a:ext cx="9872871" cy="4625341"/>
          </a:xfrm>
        </p:spPr>
        <p:txBody>
          <a:bodyPr>
            <a:normAutofit/>
          </a:bodyPr>
          <a:lstStyle/>
          <a:p>
            <a:r>
              <a:rPr lang="en-US" sz="2400" dirty="0"/>
              <a:t>Specify positions in the text where matches must occur.</a:t>
            </a:r>
          </a:p>
          <a:p>
            <a:r>
              <a:rPr lang="en-US" sz="2400" dirty="0"/>
              <a:t>^ matches the start of a string.</a:t>
            </a:r>
          </a:p>
          <a:p>
            <a:r>
              <a:rPr lang="en-US" sz="2400" dirty="0"/>
              <a:t>$ matches the end of a string.</a:t>
            </a:r>
          </a:p>
          <a:p>
            <a:endParaRPr lang="en-US" sz="2400" dirty="0"/>
          </a:p>
          <a:p>
            <a:r>
              <a:rPr lang="en-US" sz="2400" dirty="0"/>
              <a:t>Examples: </a:t>
            </a:r>
          </a:p>
          <a:p>
            <a:pPr lvl="1"/>
            <a:r>
              <a:rPr lang="en-IN" sz="2400" dirty="0"/>
              <a:t>^Hello</a:t>
            </a:r>
            <a:r>
              <a:rPr lang="en-US" sz="2400" dirty="0"/>
              <a:t> </a:t>
            </a:r>
          </a:p>
          <a:p>
            <a:pPr lvl="2"/>
            <a:r>
              <a:rPr lang="en-IN" sz="2000" dirty="0"/>
              <a:t>"Hello, world!“ - match</a:t>
            </a:r>
          </a:p>
          <a:p>
            <a:pPr lvl="2"/>
            <a:r>
              <a:rPr lang="en-IN" sz="2000" dirty="0"/>
              <a:t>"Well, Hello there!“ – no match</a:t>
            </a:r>
          </a:p>
          <a:p>
            <a:pPr lvl="1"/>
            <a:r>
              <a:rPr lang="en-IN" sz="2400" dirty="0"/>
              <a:t>world!$</a:t>
            </a:r>
          </a:p>
          <a:p>
            <a:pPr lvl="2"/>
            <a:r>
              <a:rPr lang="en-IN" sz="2000" dirty="0"/>
              <a:t>"Hello, world!“ - match</a:t>
            </a:r>
          </a:p>
          <a:p>
            <a:pPr lvl="2"/>
            <a:r>
              <a:rPr lang="en-IN" sz="2000" dirty="0"/>
              <a:t>"Hello, world.“ – no match</a:t>
            </a:r>
          </a:p>
        </p:txBody>
      </p:sp>
    </p:spTree>
    <p:extLst>
      <p:ext uri="{BB962C8B-B14F-4D97-AF65-F5344CB8AC3E}">
        <p14:creationId xmlns:p14="http://schemas.microsoft.com/office/powerpoint/2010/main" val="35888899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D1B8-5956-4A52-BBC9-78AA9BA1466C}"/>
              </a:ext>
            </a:extLst>
          </p:cNvPr>
          <p:cNvSpPr>
            <a:spLocks noGrp="1"/>
          </p:cNvSpPr>
          <p:nvPr>
            <p:ph type="title"/>
          </p:nvPr>
        </p:nvSpPr>
        <p:spPr>
          <a:xfrm>
            <a:off x="1143000" y="609600"/>
            <a:ext cx="9875520" cy="687977"/>
          </a:xfrm>
        </p:spPr>
        <p:txBody>
          <a:bodyPr>
            <a:normAutofit fontScale="90000"/>
          </a:bodyPr>
          <a:lstStyle/>
          <a:p>
            <a:r>
              <a:rPr lang="en-IN" dirty="0"/>
              <a:t>ML-Based NER – Python Program</a:t>
            </a:r>
          </a:p>
        </p:txBody>
      </p:sp>
      <p:sp>
        <p:nvSpPr>
          <p:cNvPr id="3" name="Content Placeholder 2">
            <a:extLst>
              <a:ext uri="{FF2B5EF4-FFF2-40B4-BE49-F238E27FC236}">
                <a16:creationId xmlns:a16="http://schemas.microsoft.com/office/drawing/2014/main" id="{D4B48CD2-7E40-406C-94EA-909B1CEFB43D}"/>
              </a:ext>
            </a:extLst>
          </p:cNvPr>
          <p:cNvSpPr>
            <a:spLocks noGrp="1"/>
          </p:cNvSpPr>
          <p:nvPr>
            <p:ph idx="1"/>
          </p:nvPr>
        </p:nvSpPr>
        <p:spPr>
          <a:xfrm>
            <a:off x="1143000" y="1297577"/>
            <a:ext cx="10064931" cy="3892732"/>
          </a:xfrm>
        </p:spPr>
        <p:txBody>
          <a:bodyPr>
            <a:normAutofit/>
          </a:bodyPr>
          <a:lstStyle/>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import spacy</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Load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SpaCy's</a:t>
            </a:r>
            <a:r>
              <a:rPr lang="en-IN" sz="1800" kern="100" dirty="0">
                <a:effectLst/>
                <a:latin typeface="Calibri" panose="020F0502020204030204" pitchFamily="34" charset="0"/>
                <a:ea typeface="Calibri" panose="020F0502020204030204" pitchFamily="34" charset="0"/>
                <a:cs typeface="Mangal" panose="02040503050203030202" pitchFamily="18" charset="0"/>
              </a:rPr>
              <a:t> pre-trained NER model</a:t>
            </a:r>
          </a:p>
          <a:p>
            <a:pPr marL="0" marR="0" indent="0">
              <a:lnSpc>
                <a:spcPct val="107000"/>
              </a:lnSpc>
              <a:spcBef>
                <a:spcPts val="0"/>
              </a:spcBef>
              <a:spcAft>
                <a:spcPts val="80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nlp</a:t>
            </a: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spacy.load</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en_core_web_sm</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text = "John Doe works at Microsoft in Redmond. Contact him at john.doe@example.com."</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Process the text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doc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nlp</a:t>
            </a:r>
            <a:r>
              <a:rPr lang="en-IN" sz="1800" kern="100" dirty="0">
                <a:effectLst/>
                <a:latin typeface="Calibri" panose="020F0502020204030204" pitchFamily="34" charset="0"/>
                <a:ea typeface="Calibri" panose="020F0502020204030204" pitchFamily="34" charset="0"/>
                <a:cs typeface="Mangal" panose="02040503050203030202" pitchFamily="18" charset="0"/>
              </a:rPr>
              <a:t>(text)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Extract entities</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entities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ent.label</a:t>
            </a:r>
            <a:r>
              <a:rPr lang="en-IN" sz="1800" kern="100" dirty="0">
                <a:effectLst/>
                <a:latin typeface="Calibri" panose="020F0502020204030204" pitchFamily="34" charset="0"/>
                <a:ea typeface="Calibri" panose="020F0502020204030204" pitchFamily="34" charset="0"/>
                <a:cs typeface="Mangal" panose="02040503050203030202" pitchFamily="18" charset="0"/>
              </a:rPr>
              <a:t>_: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ent.text</a:t>
            </a:r>
            <a:r>
              <a:rPr lang="en-IN" sz="1800" kern="100" dirty="0">
                <a:effectLst/>
                <a:latin typeface="Calibri" panose="020F0502020204030204" pitchFamily="34" charset="0"/>
                <a:ea typeface="Calibri" panose="020F0502020204030204" pitchFamily="34" charset="0"/>
                <a:cs typeface="Mangal" panose="02040503050203030202" pitchFamily="18" charset="0"/>
              </a:rPr>
              <a:t> for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a:t>
            </a:r>
            <a:r>
              <a:rPr lang="en-IN" sz="1800" kern="100" dirty="0">
                <a:effectLst/>
                <a:latin typeface="Calibri" panose="020F0502020204030204" pitchFamily="34" charset="0"/>
                <a:ea typeface="Calibri" panose="020F0502020204030204" pitchFamily="34" charset="0"/>
                <a:cs typeface="Mangal" panose="02040503050203030202" pitchFamily="18" charset="0"/>
              </a:rPr>
              <a:t> in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doc.ents</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print("Entities:", entities)</a:t>
            </a:r>
          </a:p>
        </p:txBody>
      </p:sp>
      <p:pic>
        <p:nvPicPr>
          <p:cNvPr id="6" name="Picture 5">
            <a:extLst>
              <a:ext uri="{FF2B5EF4-FFF2-40B4-BE49-F238E27FC236}">
                <a16:creationId xmlns:a16="http://schemas.microsoft.com/office/drawing/2014/main" id="{1EE165FE-21AF-4E99-9BEC-E92134DD94A2}"/>
              </a:ext>
            </a:extLst>
          </p:cNvPr>
          <p:cNvPicPr>
            <a:picLocks noChangeAspect="1"/>
          </p:cNvPicPr>
          <p:nvPr/>
        </p:nvPicPr>
        <p:blipFill>
          <a:blip r:embed="rId2"/>
          <a:stretch>
            <a:fillRect/>
          </a:stretch>
        </p:blipFill>
        <p:spPr>
          <a:xfrm>
            <a:off x="1226049" y="5560423"/>
            <a:ext cx="7144747" cy="304843"/>
          </a:xfrm>
          <a:prstGeom prst="rect">
            <a:avLst/>
          </a:prstGeom>
        </p:spPr>
      </p:pic>
    </p:spTree>
    <p:extLst>
      <p:ext uri="{BB962C8B-B14F-4D97-AF65-F5344CB8AC3E}">
        <p14:creationId xmlns:p14="http://schemas.microsoft.com/office/powerpoint/2010/main" val="26951256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D1B8-5956-4A52-BBC9-78AA9BA1466C}"/>
              </a:ext>
            </a:extLst>
          </p:cNvPr>
          <p:cNvSpPr>
            <a:spLocks noGrp="1"/>
          </p:cNvSpPr>
          <p:nvPr>
            <p:ph type="title"/>
          </p:nvPr>
        </p:nvSpPr>
        <p:spPr>
          <a:xfrm>
            <a:off x="1143000" y="609600"/>
            <a:ext cx="9875520" cy="687977"/>
          </a:xfrm>
        </p:spPr>
        <p:txBody>
          <a:bodyPr>
            <a:normAutofit fontScale="90000"/>
          </a:bodyPr>
          <a:lstStyle/>
          <a:p>
            <a:r>
              <a:rPr lang="en-IN" dirty="0"/>
              <a:t>ML-Based NER – Program with Visualization</a:t>
            </a:r>
          </a:p>
        </p:txBody>
      </p:sp>
      <p:sp>
        <p:nvSpPr>
          <p:cNvPr id="3" name="Content Placeholder 2">
            <a:extLst>
              <a:ext uri="{FF2B5EF4-FFF2-40B4-BE49-F238E27FC236}">
                <a16:creationId xmlns:a16="http://schemas.microsoft.com/office/drawing/2014/main" id="{D4B48CD2-7E40-406C-94EA-909B1CEFB43D}"/>
              </a:ext>
            </a:extLst>
          </p:cNvPr>
          <p:cNvSpPr>
            <a:spLocks noGrp="1"/>
          </p:cNvSpPr>
          <p:nvPr>
            <p:ph idx="1"/>
          </p:nvPr>
        </p:nvSpPr>
        <p:spPr>
          <a:xfrm>
            <a:off x="1143000" y="1297577"/>
            <a:ext cx="9872871" cy="4632960"/>
          </a:xfrm>
        </p:spPr>
        <p:txBody>
          <a:bodyPr>
            <a:normAutofit fontScale="92500" lnSpcReduction="20000"/>
          </a:bodyPr>
          <a:lstStyle/>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#NER using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SpaCy's</a:t>
            </a:r>
            <a:r>
              <a:rPr lang="en-IN" sz="1800" kern="100" dirty="0">
                <a:effectLst/>
                <a:latin typeface="Calibri" panose="020F0502020204030204" pitchFamily="34" charset="0"/>
                <a:ea typeface="Calibri" panose="020F0502020204030204" pitchFamily="34" charset="0"/>
                <a:cs typeface="Mangal" panose="02040503050203030202" pitchFamily="18" charset="0"/>
              </a:rPr>
              <a:t> Pre-trained Model</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import spacy</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from spacy import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displacy</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Load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SpaCy's</a:t>
            </a:r>
            <a:r>
              <a:rPr lang="en-IN" sz="1800" kern="100" dirty="0">
                <a:effectLst/>
                <a:latin typeface="Calibri" panose="020F0502020204030204" pitchFamily="34" charset="0"/>
                <a:ea typeface="Calibri" panose="020F0502020204030204" pitchFamily="34" charset="0"/>
                <a:cs typeface="Mangal" panose="02040503050203030202" pitchFamily="18" charset="0"/>
              </a:rPr>
              <a:t> pre-trained model</a:t>
            </a:r>
          </a:p>
          <a:p>
            <a:pPr marL="0" marR="0" indent="0">
              <a:lnSpc>
                <a:spcPct val="107000"/>
              </a:lnSpc>
              <a:spcBef>
                <a:spcPts val="0"/>
              </a:spcBef>
              <a:spcAft>
                <a:spcPts val="80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nlp</a:t>
            </a: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spacy.load</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en_core_web_sm</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Sample text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text = "Apple is looking at buying U.K.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startup</a:t>
            </a:r>
            <a:r>
              <a:rPr lang="en-IN" sz="1800" kern="100" dirty="0">
                <a:effectLst/>
                <a:latin typeface="Calibri" panose="020F0502020204030204" pitchFamily="34" charset="0"/>
                <a:ea typeface="Calibri" panose="020F0502020204030204" pitchFamily="34" charset="0"/>
                <a:cs typeface="Mangal" panose="02040503050203030202" pitchFamily="18" charset="0"/>
              </a:rPr>
              <a:t> for $1 billion."</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Process the text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doc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nlp</a:t>
            </a:r>
            <a:r>
              <a:rPr lang="en-IN" sz="1800" kern="100" dirty="0">
                <a:effectLst/>
                <a:latin typeface="Calibri" panose="020F0502020204030204" pitchFamily="34" charset="0"/>
                <a:ea typeface="Calibri" panose="020F0502020204030204" pitchFamily="34" charset="0"/>
                <a:cs typeface="Mangal" panose="02040503050203030202" pitchFamily="18" charset="0"/>
              </a:rPr>
              <a:t>(text)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Print named entities</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for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a:t>
            </a:r>
            <a:r>
              <a:rPr lang="en-IN" sz="1800" kern="100" dirty="0">
                <a:effectLst/>
                <a:latin typeface="Calibri" panose="020F0502020204030204" pitchFamily="34" charset="0"/>
                <a:ea typeface="Calibri" panose="020F0502020204030204" pitchFamily="34" charset="0"/>
                <a:cs typeface="Mangal" panose="02040503050203030202" pitchFamily="18" charset="0"/>
              </a:rPr>
              <a:t> in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doc.ents</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print(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ent.text</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ent.start_char</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ent.end_char</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ent.label</a:t>
            </a:r>
            <a:r>
              <a:rPr lang="en-IN" sz="1800" kern="100" dirty="0">
                <a:effectLst/>
                <a:latin typeface="Calibri" panose="020F0502020204030204" pitchFamily="34" charset="0"/>
                <a:ea typeface="Calibri" panose="020F0502020204030204" pitchFamily="34" charset="0"/>
                <a:cs typeface="Mangal" panose="02040503050203030202" pitchFamily="18" charset="0"/>
              </a:rPr>
              <a:t>_)</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Visualize the entities</a:t>
            </a:r>
          </a:p>
          <a:p>
            <a:pPr marL="0" marR="0" indent="0">
              <a:lnSpc>
                <a:spcPct val="107000"/>
              </a:lnSpc>
              <a:spcBef>
                <a:spcPts val="0"/>
              </a:spcBef>
              <a:spcAft>
                <a:spcPts val="80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displacy.render</a:t>
            </a:r>
            <a:r>
              <a:rPr lang="en-IN" sz="1800" kern="100" dirty="0">
                <a:effectLst/>
                <a:latin typeface="Calibri" panose="020F0502020204030204" pitchFamily="34" charset="0"/>
                <a:ea typeface="Calibri" panose="020F0502020204030204" pitchFamily="34" charset="0"/>
                <a:cs typeface="Mangal" panose="02040503050203030202" pitchFamily="18" charset="0"/>
              </a:rPr>
              <a:t>(doc, style="</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ent</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jupyter</a:t>
            </a:r>
            <a:r>
              <a:rPr lang="en-IN" sz="1800" kern="100" dirty="0">
                <a:effectLst/>
                <a:latin typeface="Calibri" panose="020F0502020204030204" pitchFamily="34" charset="0"/>
                <a:ea typeface="Calibri" panose="020F0502020204030204" pitchFamily="34" charset="0"/>
                <a:cs typeface="Mangal" panose="02040503050203030202" pitchFamily="18" charset="0"/>
              </a:rPr>
              <a:t>=True)</a:t>
            </a:r>
          </a:p>
        </p:txBody>
      </p:sp>
      <p:pic>
        <p:nvPicPr>
          <p:cNvPr id="5" name="Picture 4">
            <a:extLst>
              <a:ext uri="{FF2B5EF4-FFF2-40B4-BE49-F238E27FC236}">
                <a16:creationId xmlns:a16="http://schemas.microsoft.com/office/drawing/2014/main" id="{F23FA8C8-C26A-41B8-AD85-9BA8FA7384CA}"/>
              </a:ext>
            </a:extLst>
          </p:cNvPr>
          <p:cNvPicPr>
            <a:picLocks noChangeAspect="1"/>
          </p:cNvPicPr>
          <p:nvPr/>
        </p:nvPicPr>
        <p:blipFill>
          <a:blip r:embed="rId2"/>
          <a:stretch>
            <a:fillRect/>
          </a:stretch>
        </p:blipFill>
        <p:spPr>
          <a:xfrm>
            <a:off x="5682452" y="5430404"/>
            <a:ext cx="5334744" cy="1000265"/>
          </a:xfrm>
          <a:prstGeom prst="rect">
            <a:avLst/>
          </a:prstGeom>
        </p:spPr>
      </p:pic>
    </p:spTree>
    <p:extLst>
      <p:ext uri="{BB962C8B-B14F-4D97-AF65-F5344CB8AC3E}">
        <p14:creationId xmlns:p14="http://schemas.microsoft.com/office/powerpoint/2010/main" val="11868641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E828-7540-4724-BDB4-314716C5E22A}"/>
              </a:ext>
            </a:extLst>
          </p:cNvPr>
          <p:cNvSpPr>
            <a:spLocks noGrp="1"/>
          </p:cNvSpPr>
          <p:nvPr>
            <p:ph type="title"/>
          </p:nvPr>
        </p:nvSpPr>
        <p:spPr>
          <a:xfrm>
            <a:off x="1158240" y="478971"/>
            <a:ext cx="9875520" cy="618309"/>
          </a:xfrm>
        </p:spPr>
        <p:txBody>
          <a:bodyPr>
            <a:normAutofit fontScale="90000"/>
          </a:bodyPr>
          <a:lstStyle/>
          <a:p>
            <a:r>
              <a:rPr lang="en-IN" dirty="0"/>
              <a:t>BERT</a:t>
            </a:r>
          </a:p>
        </p:txBody>
      </p:sp>
      <p:sp>
        <p:nvSpPr>
          <p:cNvPr id="3" name="Content Placeholder 2">
            <a:extLst>
              <a:ext uri="{FF2B5EF4-FFF2-40B4-BE49-F238E27FC236}">
                <a16:creationId xmlns:a16="http://schemas.microsoft.com/office/drawing/2014/main" id="{E3985EBC-FA70-4BE0-9915-A2241D860902}"/>
              </a:ext>
            </a:extLst>
          </p:cNvPr>
          <p:cNvSpPr>
            <a:spLocks noGrp="1"/>
          </p:cNvSpPr>
          <p:nvPr>
            <p:ph idx="1"/>
          </p:nvPr>
        </p:nvSpPr>
        <p:spPr>
          <a:xfrm>
            <a:off x="1143000" y="1227909"/>
            <a:ext cx="10596154" cy="5294811"/>
          </a:xfrm>
        </p:spPr>
        <p:txBody>
          <a:bodyPr>
            <a:normAutofit fontScale="62500" lnSpcReduction="20000"/>
          </a:bodyPr>
          <a:lstStyle/>
          <a:p>
            <a:r>
              <a:rPr lang="en-IN" sz="2600" dirty="0"/>
              <a:t>Bidirectional Encoder Representations from Transformers</a:t>
            </a:r>
          </a:p>
          <a:p>
            <a:r>
              <a:rPr lang="en-US" sz="2600" dirty="0"/>
              <a:t>A large language model developed by Google AI in 2018</a:t>
            </a:r>
          </a:p>
          <a:p>
            <a:r>
              <a:rPr lang="en-IN" sz="2600" dirty="0"/>
              <a:t>It is:</a:t>
            </a:r>
          </a:p>
          <a:p>
            <a:pPr lvl="1"/>
            <a:r>
              <a:rPr lang="en-US" sz="2600" b="1" dirty="0"/>
              <a:t>Pretrained</a:t>
            </a:r>
            <a:r>
              <a:rPr lang="en-US" sz="2600" dirty="0"/>
              <a:t> with two unsupervised tasks: </a:t>
            </a:r>
            <a:r>
              <a:rPr lang="en-US" sz="2600" b="1" dirty="0"/>
              <a:t>Masked Language Modeling (MLM) </a:t>
            </a:r>
            <a:r>
              <a:rPr lang="en-US" sz="2600" dirty="0"/>
              <a:t>(i.e. prediction of randomly masking words from the input sentence) and </a:t>
            </a:r>
            <a:r>
              <a:rPr lang="en-US" sz="2600" b="1" dirty="0"/>
              <a:t>Next Sentence Prediction (NSP)</a:t>
            </a:r>
            <a:endParaRPr lang="en-US" sz="2600" dirty="0"/>
          </a:p>
          <a:p>
            <a:pPr lvl="1"/>
            <a:r>
              <a:rPr lang="en-US" sz="2600" b="1" dirty="0"/>
              <a:t>Bidirectional</a:t>
            </a:r>
            <a:r>
              <a:rPr lang="en-US" sz="2600" dirty="0"/>
              <a:t>: deeply fuse the left and right context in the learned representation of each token.</a:t>
            </a:r>
          </a:p>
          <a:p>
            <a:pPr lvl="1"/>
            <a:endParaRPr lang="en-US" sz="2600" dirty="0"/>
          </a:p>
          <a:p>
            <a:pPr>
              <a:buFont typeface="Arial" panose="020B0604020202020204" pitchFamily="34" charset="0"/>
              <a:buChar char="•"/>
            </a:pPr>
            <a:r>
              <a:rPr lang="en-US" sz="2600" b="1" dirty="0"/>
              <a:t>Example for MLM</a:t>
            </a:r>
            <a:r>
              <a:rPr lang="en-US" sz="2600" dirty="0"/>
              <a:t>:</a:t>
            </a:r>
          </a:p>
          <a:p>
            <a:pPr lvl="1">
              <a:buFont typeface="Arial" panose="020B0604020202020204" pitchFamily="34" charset="0"/>
              <a:buChar char="•"/>
            </a:pPr>
            <a:r>
              <a:rPr lang="en-US" sz="2600" b="1" dirty="0"/>
              <a:t>Original Sentence</a:t>
            </a:r>
            <a:r>
              <a:rPr lang="en-US" sz="2600" dirty="0"/>
              <a:t>: "The quick brown fox jumps over the lazy dog."</a:t>
            </a:r>
          </a:p>
          <a:p>
            <a:pPr lvl="1">
              <a:buFont typeface="Arial" panose="020B0604020202020204" pitchFamily="34" charset="0"/>
              <a:buChar char="•"/>
            </a:pPr>
            <a:r>
              <a:rPr lang="en-US" sz="2600" b="1" dirty="0"/>
              <a:t>Masked Sentence</a:t>
            </a:r>
            <a:r>
              <a:rPr lang="en-US" sz="2600" dirty="0"/>
              <a:t>: "The quick [MASK] fox jumps over the lazy [MASK]."</a:t>
            </a:r>
          </a:p>
          <a:p>
            <a:pPr lvl="1">
              <a:buFont typeface="Arial" panose="020B0604020202020204" pitchFamily="34" charset="0"/>
              <a:buChar char="•"/>
            </a:pPr>
            <a:r>
              <a:rPr lang="en-US" sz="2600" b="1" dirty="0"/>
              <a:t>Task</a:t>
            </a:r>
            <a:r>
              <a:rPr lang="en-US" sz="2600" dirty="0"/>
              <a:t>: Predict the words "brown" and "dog".</a:t>
            </a:r>
          </a:p>
          <a:p>
            <a:pPr>
              <a:buFont typeface="Arial" panose="020B0604020202020204" pitchFamily="34" charset="0"/>
              <a:buChar char="•"/>
            </a:pPr>
            <a:r>
              <a:rPr lang="en-US" sz="2600" b="1" dirty="0"/>
              <a:t>Example for NSP</a:t>
            </a:r>
            <a:r>
              <a:rPr lang="en-US" sz="2600" dirty="0"/>
              <a:t>:</a:t>
            </a:r>
          </a:p>
          <a:p>
            <a:pPr lvl="1">
              <a:buFont typeface="Arial" panose="020B0604020202020204" pitchFamily="34" charset="0"/>
              <a:buChar char="•"/>
            </a:pPr>
            <a:r>
              <a:rPr lang="en-US" sz="2600" b="1" dirty="0"/>
              <a:t>Sentence A</a:t>
            </a:r>
            <a:r>
              <a:rPr lang="en-US" sz="2600" dirty="0"/>
              <a:t>: "The quick brown fox jumps over the lazy dog."</a:t>
            </a:r>
          </a:p>
          <a:p>
            <a:pPr lvl="1">
              <a:buFont typeface="Arial" panose="020B0604020202020204" pitchFamily="34" charset="0"/>
              <a:buChar char="•"/>
            </a:pPr>
            <a:r>
              <a:rPr lang="en-US" sz="2600" b="1" dirty="0"/>
              <a:t>Sentence B (</a:t>
            </a:r>
            <a:r>
              <a:rPr lang="en-US" sz="2600" b="1" dirty="0" err="1"/>
              <a:t>IsNext</a:t>
            </a:r>
            <a:r>
              <a:rPr lang="en-US" sz="2600" b="1" dirty="0"/>
              <a:t>)</a:t>
            </a:r>
            <a:r>
              <a:rPr lang="en-US" sz="2600" dirty="0"/>
              <a:t>: "The dog did not wake up."</a:t>
            </a:r>
          </a:p>
          <a:p>
            <a:pPr lvl="1">
              <a:buFont typeface="Arial" panose="020B0604020202020204" pitchFamily="34" charset="0"/>
              <a:buChar char="•"/>
            </a:pPr>
            <a:r>
              <a:rPr lang="en-US" sz="2600" b="1" dirty="0"/>
              <a:t>Sentence B (</a:t>
            </a:r>
            <a:r>
              <a:rPr lang="en-US" sz="2600" b="1" dirty="0" err="1"/>
              <a:t>NotNext</a:t>
            </a:r>
            <a:r>
              <a:rPr lang="en-US" sz="2600" b="1" dirty="0"/>
              <a:t>)</a:t>
            </a:r>
            <a:r>
              <a:rPr lang="en-US" sz="2600" dirty="0"/>
              <a:t>: "He went to the market to buy vegetables.</a:t>
            </a:r>
          </a:p>
          <a:p>
            <a:endParaRPr lang="en-US" dirty="0"/>
          </a:p>
          <a:p>
            <a:pPr lvl="1"/>
            <a:endParaRPr lang="en-US" dirty="0"/>
          </a:p>
          <a:p>
            <a:pPr lvl="1"/>
            <a:r>
              <a:rPr lang="en-US" sz="2600" dirty="0">
                <a:hlinkClick r:id="rId2"/>
              </a:rPr>
              <a:t>Read More:</a:t>
            </a:r>
          </a:p>
          <a:p>
            <a:pPr lvl="2"/>
            <a:r>
              <a:rPr lang="en-US" sz="2200" dirty="0">
                <a:hlinkClick r:id="rId2"/>
              </a:rPr>
              <a:t>https://medium.com/dataness-ai/exploring-bert-feature-extraction-fine-tuning-6d6ad7b829e7</a:t>
            </a:r>
            <a:r>
              <a:rPr lang="en-US" sz="2200" dirty="0"/>
              <a:t> </a:t>
            </a:r>
          </a:p>
          <a:p>
            <a:pPr lvl="2"/>
            <a:r>
              <a:rPr lang="en-US" sz="2200" dirty="0">
                <a:hlinkClick r:id="rId3"/>
              </a:rPr>
              <a:t>https://www.geeksforgeeks.org/explanation-of-bert-model-nlp/</a:t>
            </a:r>
            <a:r>
              <a:rPr lang="en-US" sz="2200" dirty="0"/>
              <a:t> </a:t>
            </a:r>
          </a:p>
        </p:txBody>
      </p:sp>
    </p:spTree>
    <p:extLst>
      <p:ext uri="{BB962C8B-B14F-4D97-AF65-F5344CB8AC3E}">
        <p14:creationId xmlns:p14="http://schemas.microsoft.com/office/powerpoint/2010/main" val="6090722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050F2-BAC3-4146-85AB-BD8B694447A0}"/>
              </a:ext>
            </a:extLst>
          </p:cNvPr>
          <p:cNvSpPr>
            <a:spLocks noGrp="1"/>
          </p:cNvSpPr>
          <p:nvPr>
            <p:ph type="title"/>
          </p:nvPr>
        </p:nvSpPr>
        <p:spPr>
          <a:xfrm>
            <a:off x="610080" y="583475"/>
            <a:ext cx="9875520" cy="583474"/>
          </a:xfrm>
        </p:spPr>
        <p:txBody>
          <a:bodyPr>
            <a:normAutofit fontScale="90000"/>
          </a:bodyPr>
          <a:lstStyle/>
          <a:p>
            <a:r>
              <a:rPr lang="en-IN" dirty="0"/>
              <a:t>BERT Architecture</a:t>
            </a:r>
          </a:p>
        </p:txBody>
      </p:sp>
      <p:pic>
        <p:nvPicPr>
          <p:cNvPr id="1026" name="Picture 2">
            <a:extLst>
              <a:ext uri="{FF2B5EF4-FFF2-40B4-BE49-F238E27FC236}">
                <a16:creationId xmlns:a16="http://schemas.microsoft.com/office/drawing/2014/main" id="{C8F1D3F4-A47F-49A1-BBB2-A0E54634E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7193" y="995362"/>
            <a:ext cx="2924175" cy="486727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0147C21-6057-4264-A5A3-0295042A131E}"/>
              </a:ext>
            </a:extLst>
          </p:cNvPr>
          <p:cNvSpPr>
            <a:spLocks noGrp="1"/>
          </p:cNvSpPr>
          <p:nvPr>
            <p:ph idx="1"/>
          </p:nvPr>
        </p:nvSpPr>
        <p:spPr>
          <a:xfrm>
            <a:off x="610081" y="1345474"/>
            <a:ext cx="6827040" cy="5238206"/>
          </a:xfrm>
        </p:spPr>
        <p:txBody>
          <a:bodyPr>
            <a:normAutofit/>
          </a:bodyPr>
          <a:lstStyle/>
          <a:p>
            <a:r>
              <a:rPr lang="en-US" dirty="0"/>
              <a:t>Composed of multiple encoder layers that apply self-attention to its input and pass it to the following layer</a:t>
            </a:r>
          </a:p>
          <a:p>
            <a:pPr lvl="1"/>
            <a:r>
              <a:rPr lang="en-US" dirty="0"/>
              <a:t>The smallest BERT model, BERT BASE, has an architecture composed of 12 encoder layers (cf. Figure 2), 768 hidden units in its feed-forward neural network block, and 12 attention heads.</a:t>
            </a:r>
          </a:p>
          <a:p>
            <a:r>
              <a:rPr lang="en-US" dirty="0"/>
              <a:t>BERT takes as input, sequences that are composed of sentences or pairs of sentences (&lt;question, answer&gt; for question-answering tasks). </a:t>
            </a:r>
          </a:p>
        </p:txBody>
      </p:sp>
    </p:spTree>
    <p:extLst>
      <p:ext uri="{BB962C8B-B14F-4D97-AF65-F5344CB8AC3E}">
        <p14:creationId xmlns:p14="http://schemas.microsoft.com/office/powerpoint/2010/main" val="17648277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7ED9-CDE3-4CBE-8F8A-9D403F890F77}"/>
              </a:ext>
            </a:extLst>
          </p:cNvPr>
          <p:cNvSpPr>
            <a:spLocks noGrp="1"/>
          </p:cNvSpPr>
          <p:nvPr>
            <p:ph type="title"/>
          </p:nvPr>
        </p:nvSpPr>
        <p:spPr>
          <a:xfrm>
            <a:off x="1143000" y="609600"/>
            <a:ext cx="9875520" cy="670560"/>
          </a:xfrm>
        </p:spPr>
        <p:txBody>
          <a:bodyPr>
            <a:normAutofit fontScale="90000"/>
          </a:bodyPr>
          <a:lstStyle/>
          <a:p>
            <a:r>
              <a:rPr lang="en-IN" dirty="0"/>
              <a:t>Input Representations of BERT</a:t>
            </a:r>
          </a:p>
        </p:txBody>
      </p:sp>
      <p:sp>
        <p:nvSpPr>
          <p:cNvPr id="3" name="Content Placeholder 2">
            <a:extLst>
              <a:ext uri="{FF2B5EF4-FFF2-40B4-BE49-F238E27FC236}">
                <a16:creationId xmlns:a16="http://schemas.microsoft.com/office/drawing/2014/main" id="{1D0A8103-58EC-482E-9ACF-AC4F38DE4050}"/>
              </a:ext>
            </a:extLst>
          </p:cNvPr>
          <p:cNvSpPr>
            <a:spLocks noGrp="1"/>
          </p:cNvSpPr>
          <p:nvPr>
            <p:ph idx="1"/>
          </p:nvPr>
        </p:nvSpPr>
        <p:spPr>
          <a:xfrm>
            <a:off x="1143000" y="1393371"/>
            <a:ext cx="10456817" cy="4702629"/>
          </a:xfrm>
        </p:spPr>
        <p:txBody>
          <a:bodyPr>
            <a:normAutofit/>
          </a:bodyPr>
          <a:lstStyle/>
          <a:p>
            <a:pPr algn="l"/>
            <a:r>
              <a:rPr lang="en-US" b="0" i="0" dirty="0">
                <a:effectLst/>
                <a:latin typeface="source-serif-pro"/>
              </a:rPr>
              <a:t>Input sequences are prepared before being fed to the model using </a:t>
            </a:r>
            <a:r>
              <a:rPr lang="en-US" b="0" i="1" dirty="0" err="1">
                <a:effectLst/>
                <a:latin typeface="source-serif-pro"/>
              </a:rPr>
              <a:t>WordPiece</a:t>
            </a:r>
            <a:r>
              <a:rPr lang="en-US" b="0" i="1" dirty="0">
                <a:effectLst/>
                <a:latin typeface="source-serif-pro"/>
              </a:rPr>
              <a:t> Tokenizer </a:t>
            </a:r>
            <a:r>
              <a:rPr lang="en-US" b="0" i="0" dirty="0">
                <a:effectLst/>
                <a:latin typeface="source-serif-pro"/>
              </a:rPr>
              <a:t>with a 30k vocabulary size. </a:t>
            </a:r>
          </a:p>
          <a:p>
            <a:pPr lvl="1"/>
            <a:r>
              <a:rPr lang="en-US" b="0" i="0" dirty="0">
                <a:effectLst/>
                <a:latin typeface="source-serif-pro"/>
              </a:rPr>
              <a:t>It works by splitting a word into several </a:t>
            </a:r>
            <a:r>
              <a:rPr lang="en-US" b="0" i="1" dirty="0" err="1">
                <a:effectLst/>
                <a:latin typeface="source-serif-pro"/>
              </a:rPr>
              <a:t>subwords</a:t>
            </a:r>
            <a:r>
              <a:rPr lang="en-US" b="0" i="1" dirty="0">
                <a:effectLst/>
                <a:latin typeface="source-serif-pro"/>
              </a:rPr>
              <a:t> (Tokens)</a:t>
            </a:r>
            <a:r>
              <a:rPr lang="en-US" b="0" i="0" dirty="0">
                <a:effectLst/>
                <a:latin typeface="source-serif-pro"/>
              </a:rPr>
              <a:t>. </a:t>
            </a:r>
          </a:p>
          <a:p>
            <a:pPr lvl="1"/>
            <a:r>
              <a:rPr lang="en-US" b="0" i="0" dirty="0">
                <a:effectLst/>
                <a:latin typeface="source-serif-pro"/>
              </a:rPr>
              <a:t>The use of </a:t>
            </a:r>
            <a:r>
              <a:rPr lang="en-US" b="0" i="0" dirty="0" err="1">
                <a:effectLst/>
                <a:latin typeface="source-serif-pro"/>
              </a:rPr>
              <a:t>subwords</a:t>
            </a:r>
            <a:r>
              <a:rPr lang="en-US" b="0" i="0" dirty="0">
                <a:effectLst/>
                <a:latin typeface="source-serif-pro"/>
              </a:rPr>
              <a:t> instead of words significantly reduces the total vocabulary size (only 30k) and the number of potential </a:t>
            </a:r>
            <a:r>
              <a:rPr lang="en-US" b="0" i="1" dirty="0">
                <a:effectLst/>
                <a:latin typeface="source-serif-pro"/>
              </a:rPr>
              <a:t>out-of-vocabulary</a:t>
            </a:r>
            <a:r>
              <a:rPr lang="en-US" b="0" i="0" dirty="0">
                <a:effectLst/>
                <a:latin typeface="source-serif-pro"/>
              </a:rPr>
              <a:t> (OOV) tokens.</a:t>
            </a:r>
          </a:p>
          <a:p>
            <a:pPr algn="l"/>
            <a:r>
              <a:rPr lang="en-US" b="0" i="0" dirty="0">
                <a:effectLst/>
                <a:latin typeface="source-serif-pro"/>
              </a:rPr>
              <a:t>Special tokens are:</a:t>
            </a:r>
          </a:p>
          <a:p>
            <a:pPr algn="l">
              <a:buFont typeface="Arial" panose="020B0604020202020204" pitchFamily="34" charset="0"/>
              <a:buChar char="•"/>
            </a:pPr>
            <a:r>
              <a:rPr lang="en-US" b="0" i="0" dirty="0">
                <a:effectLst/>
                <a:latin typeface="source-serif-pro"/>
              </a:rPr>
              <a:t>[CLS] used as the first token of each sequence. </a:t>
            </a:r>
          </a:p>
          <a:p>
            <a:pPr algn="l">
              <a:buFont typeface="Arial" panose="020B0604020202020204" pitchFamily="34" charset="0"/>
              <a:buChar char="•"/>
            </a:pPr>
            <a:r>
              <a:rPr lang="en-US" b="0" i="0" dirty="0">
                <a:effectLst/>
                <a:latin typeface="source-serif-pro"/>
              </a:rPr>
              <a:t>[SEP] used to separate the pair of sentences in the input sequence (e.g. question answering) or as the end token.</a:t>
            </a:r>
          </a:p>
          <a:p>
            <a:pPr algn="l">
              <a:buFont typeface="Arial" panose="020B0604020202020204" pitchFamily="34" charset="0"/>
              <a:buChar char="•"/>
            </a:pPr>
            <a:r>
              <a:rPr lang="en-US" b="0" i="0" dirty="0">
                <a:effectLst/>
                <a:latin typeface="source-serif-pro"/>
              </a:rPr>
              <a:t>[PAD] used to represent paddings in the input sentences (empty tokens). The model expects fixed-length sentences as input. A maximum length is thus fixed depending on the dataset. Shorter sentences are padded, whereas longer sentences are truncated. </a:t>
            </a:r>
          </a:p>
        </p:txBody>
      </p:sp>
    </p:spTree>
    <p:extLst>
      <p:ext uri="{BB962C8B-B14F-4D97-AF65-F5344CB8AC3E}">
        <p14:creationId xmlns:p14="http://schemas.microsoft.com/office/powerpoint/2010/main" val="484937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7DAA7-06D5-44C3-B4CF-2E25919D177C}"/>
              </a:ext>
            </a:extLst>
          </p:cNvPr>
          <p:cNvSpPr>
            <a:spLocks noGrp="1"/>
          </p:cNvSpPr>
          <p:nvPr>
            <p:ph type="title"/>
          </p:nvPr>
        </p:nvSpPr>
        <p:spPr>
          <a:xfrm>
            <a:off x="775063" y="609600"/>
            <a:ext cx="10243457" cy="505097"/>
          </a:xfrm>
        </p:spPr>
        <p:txBody>
          <a:bodyPr>
            <a:normAutofit fontScale="90000"/>
          </a:bodyPr>
          <a:lstStyle/>
          <a:p>
            <a:r>
              <a:rPr lang="en-IN" dirty="0"/>
              <a:t>Sentence Encoding using BERT</a:t>
            </a:r>
          </a:p>
        </p:txBody>
      </p:sp>
      <p:sp>
        <p:nvSpPr>
          <p:cNvPr id="3" name="Content Placeholder 2">
            <a:extLst>
              <a:ext uri="{FF2B5EF4-FFF2-40B4-BE49-F238E27FC236}">
                <a16:creationId xmlns:a16="http://schemas.microsoft.com/office/drawing/2014/main" id="{EE53465D-59F6-4413-B452-549A4B788904}"/>
              </a:ext>
            </a:extLst>
          </p:cNvPr>
          <p:cNvSpPr>
            <a:spLocks noGrp="1"/>
          </p:cNvSpPr>
          <p:nvPr>
            <p:ph idx="1"/>
          </p:nvPr>
        </p:nvSpPr>
        <p:spPr>
          <a:xfrm>
            <a:off x="775063" y="1271451"/>
            <a:ext cx="6278880" cy="5233852"/>
          </a:xfrm>
        </p:spPr>
        <p:txBody>
          <a:bodyPr>
            <a:normAutofit/>
          </a:bodyPr>
          <a:lstStyle/>
          <a:p>
            <a:r>
              <a:rPr lang="en-US" dirty="0"/>
              <a:t>Each token will be then encoded by its ID which corresponds to its index in the vocabulary.</a:t>
            </a:r>
          </a:p>
          <a:p>
            <a:r>
              <a:rPr lang="en-US" dirty="0"/>
              <a:t>For each token, the input representation is the sum of the token, the segmentation, and the positional embeddings</a:t>
            </a:r>
          </a:p>
          <a:p>
            <a:r>
              <a:rPr lang="en-US" dirty="0"/>
              <a:t>A lookup table provides the token embedding</a:t>
            </a:r>
          </a:p>
          <a:p>
            <a:pPr lvl="1"/>
            <a:r>
              <a:rPr lang="en-US" dirty="0"/>
              <a:t>Here rows represent all possible token IDs in the vocabulary (30k rows for instance) and columns represent the embedding size.</a:t>
            </a:r>
          </a:p>
          <a:p>
            <a:r>
              <a:rPr lang="en-US" dirty="0"/>
              <a:t>Segmentation embedding indicates if a given token belongs to the first or second sentence</a:t>
            </a:r>
          </a:p>
          <a:p>
            <a:r>
              <a:rPr lang="en-US" dirty="0"/>
              <a:t>Positional embedding indicates the position of tokens in a sentence</a:t>
            </a:r>
            <a:endParaRPr lang="en-IN" dirty="0"/>
          </a:p>
        </p:txBody>
      </p:sp>
      <p:pic>
        <p:nvPicPr>
          <p:cNvPr id="2050" name="Picture 2">
            <a:extLst>
              <a:ext uri="{FF2B5EF4-FFF2-40B4-BE49-F238E27FC236}">
                <a16:creationId xmlns:a16="http://schemas.microsoft.com/office/drawing/2014/main" id="{C83219C2-911B-42C5-A2EF-2E2C9EB58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6808" y="1787300"/>
            <a:ext cx="4629150"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6130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4F1F2-4934-434A-9566-BCF48DF5D8FD}"/>
              </a:ext>
            </a:extLst>
          </p:cNvPr>
          <p:cNvSpPr>
            <a:spLocks noGrp="1"/>
          </p:cNvSpPr>
          <p:nvPr>
            <p:ph type="title"/>
          </p:nvPr>
        </p:nvSpPr>
        <p:spPr>
          <a:xfrm>
            <a:off x="1143000" y="609600"/>
            <a:ext cx="9875520" cy="574766"/>
          </a:xfrm>
        </p:spPr>
        <p:txBody>
          <a:bodyPr>
            <a:normAutofit fontScale="90000"/>
          </a:bodyPr>
          <a:lstStyle/>
          <a:p>
            <a:r>
              <a:rPr lang="en-US" dirty="0"/>
              <a:t>BERT for NER</a:t>
            </a:r>
            <a:endParaRPr lang="en-IN" dirty="0"/>
          </a:p>
        </p:txBody>
      </p:sp>
      <p:sp>
        <p:nvSpPr>
          <p:cNvPr id="3" name="Content Placeholder 2">
            <a:extLst>
              <a:ext uri="{FF2B5EF4-FFF2-40B4-BE49-F238E27FC236}">
                <a16:creationId xmlns:a16="http://schemas.microsoft.com/office/drawing/2014/main" id="{EA526164-00A3-4C1D-8B12-B74CE57BA3BB}"/>
              </a:ext>
            </a:extLst>
          </p:cNvPr>
          <p:cNvSpPr>
            <a:spLocks noGrp="1"/>
          </p:cNvSpPr>
          <p:nvPr>
            <p:ph idx="1"/>
          </p:nvPr>
        </p:nvSpPr>
        <p:spPr>
          <a:xfrm>
            <a:off x="1143000" y="1419497"/>
            <a:ext cx="9872871" cy="4902926"/>
          </a:xfrm>
        </p:spPr>
        <p:txBody>
          <a:bodyPr>
            <a:normAutofit/>
          </a:bodyPr>
          <a:lstStyle/>
          <a:p>
            <a:pPr marL="45720" indent="0">
              <a:buNone/>
            </a:pPr>
            <a:r>
              <a:rPr lang="en-IN" sz="2400" dirty="0"/>
              <a:t>from transformers import </a:t>
            </a:r>
            <a:r>
              <a:rPr lang="en-IN" sz="2400" dirty="0" err="1"/>
              <a:t>AutoTokenizer</a:t>
            </a:r>
            <a:r>
              <a:rPr lang="en-IN" sz="2400" dirty="0"/>
              <a:t>, </a:t>
            </a:r>
            <a:r>
              <a:rPr lang="en-IN" sz="2400" dirty="0" err="1"/>
              <a:t>AutoModelForTokenClassification</a:t>
            </a:r>
            <a:endParaRPr lang="en-IN" sz="2400" dirty="0"/>
          </a:p>
          <a:p>
            <a:pPr marL="45720" indent="0">
              <a:buNone/>
            </a:pPr>
            <a:r>
              <a:rPr lang="en-IN" sz="2400" dirty="0"/>
              <a:t>from transformers import pipeline</a:t>
            </a:r>
          </a:p>
          <a:p>
            <a:pPr marL="45720" indent="0">
              <a:buNone/>
            </a:pPr>
            <a:r>
              <a:rPr lang="en-IN" sz="2400" dirty="0"/>
              <a:t># Load pre-trained BERT model and tokenizer</a:t>
            </a:r>
          </a:p>
          <a:p>
            <a:pPr marL="45720" indent="0">
              <a:buNone/>
            </a:pPr>
            <a:r>
              <a:rPr lang="en-IN" sz="2400" dirty="0" err="1"/>
              <a:t>model_name</a:t>
            </a:r>
            <a:r>
              <a:rPr lang="en-IN" sz="2400" dirty="0"/>
              <a:t> = "</a:t>
            </a:r>
            <a:r>
              <a:rPr lang="en-IN" sz="2400" dirty="0" err="1"/>
              <a:t>dbmdz</a:t>
            </a:r>
            <a:r>
              <a:rPr lang="en-IN" sz="2400" dirty="0"/>
              <a:t>/bert-large-cased-finetuned-conll03-english"</a:t>
            </a:r>
          </a:p>
          <a:p>
            <a:pPr marL="45720" indent="0">
              <a:buNone/>
            </a:pPr>
            <a:r>
              <a:rPr lang="en-IN" sz="2400" dirty="0"/>
              <a:t>tokenizer = </a:t>
            </a:r>
            <a:r>
              <a:rPr lang="en-IN" sz="2400" dirty="0" err="1"/>
              <a:t>AutoTokenizer.from_pretrained</a:t>
            </a:r>
            <a:r>
              <a:rPr lang="en-IN" sz="2400" dirty="0"/>
              <a:t>(</a:t>
            </a:r>
            <a:r>
              <a:rPr lang="en-IN" sz="2400" dirty="0" err="1"/>
              <a:t>model_name</a:t>
            </a:r>
            <a:r>
              <a:rPr lang="en-IN" sz="2400" dirty="0"/>
              <a:t>)</a:t>
            </a:r>
          </a:p>
          <a:p>
            <a:pPr marL="45720" indent="0">
              <a:buNone/>
            </a:pPr>
            <a:r>
              <a:rPr lang="en-IN" sz="2400" dirty="0"/>
              <a:t>model = </a:t>
            </a:r>
            <a:r>
              <a:rPr lang="en-IN" sz="2400" dirty="0" err="1"/>
              <a:t>AutoModelForTokenClassification.from_pretrained</a:t>
            </a:r>
            <a:r>
              <a:rPr lang="en-IN" sz="2400" dirty="0"/>
              <a:t>(</a:t>
            </a:r>
            <a:r>
              <a:rPr lang="en-IN" sz="2400" dirty="0" err="1"/>
              <a:t>model_name</a:t>
            </a:r>
            <a:r>
              <a:rPr lang="en-IN" sz="2400" dirty="0"/>
              <a:t>)</a:t>
            </a:r>
          </a:p>
          <a:p>
            <a:pPr marL="45720" indent="0">
              <a:buNone/>
            </a:pPr>
            <a:r>
              <a:rPr lang="en-IN" sz="2400" dirty="0"/>
              <a:t># Initialize the NER pipeline</a:t>
            </a:r>
          </a:p>
          <a:p>
            <a:pPr marL="45720" indent="0">
              <a:buNone/>
            </a:pPr>
            <a:r>
              <a:rPr lang="en-IN" sz="2400" dirty="0" err="1"/>
              <a:t>ner_pipeline</a:t>
            </a:r>
            <a:r>
              <a:rPr lang="en-IN" sz="2400" dirty="0"/>
              <a:t> = pipeline("</a:t>
            </a:r>
            <a:r>
              <a:rPr lang="en-IN" sz="2400" dirty="0" err="1"/>
              <a:t>ner</a:t>
            </a:r>
            <a:r>
              <a:rPr lang="en-IN" sz="2400" dirty="0"/>
              <a:t>", model=model, tokenizer=tokenizer, </a:t>
            </a:r>
            <a:r>
              <a:rPr lang="en-IN" sz="2400" dirty="0" err="1"/>
              <a:t>aggregation_strategy</a:t>
            </a:r>
            <a:r>
              <a:rPr lang="en-IN" sz="2400" dirty="0"/>
              <a:t>="simple")</a:t>
            </a:r>
          </a:p>
          <a:p>
            <a:pPr marL="45720" indent="0">
              <a:buNone/>
            </a:pPr>
            <a:endParaRPr lang="en-IN" dirty="0"/>
          </a:p>
        </p:txBody>
      </p:sp>
    </p:spTree>
    <p:extLst>
      <p:ext uri="{BB962C8B-B14F-4D97-AF65-F5344CB8AC3E}">
        <p14:creationId xmlns:p14="http://schemas.microsoft.com/office/powerpoint/2010/main" val="40400537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761A-6EB0-461C-B80B-090549BB71E0}"/>
              </a:ext>
            </a:extLst>
          </p:cNvPr>
          <p:cNvSpPr>
            <a:spLocks noGrp="1"/>
          </p:cNvSpPr>
          <p:nvPr>
            <p:ph type="title"/>
          </p:nvPr>
        </p:nvSpPr>
        <p:spPr>
          <a:xfrm>
            <a:off x="1143000" y="609600"/>
            <a:ext cx="9875520" cy="609600"/>
          </a:xfrm>
        </p:spPr>
        <p:txBody>
          <a:bodyPr>
            <a:normAutofit fontScale="90000"/>
          </a:bodyPr>
          <a:lstStyle/>
          <a:p>
            <a:r>
              <a:rPr lang="en-US" dirty="0"/>
              <a:t>BERT for NER </a:t>
            </a:r>
            <a:r>
              <a:rPr lang="en-US" dirty="0" err="1"/>
              <a:t>contd</a:t>
            </a:r>
            <a:endParaRPr lang="en-IN" dirty="0"/>
          </a:p>
        </p:txBody>
      </p:sp>
      <p:sp>
        <p:nvSpPr>
          <p:cNvPr id="3" name="Content Placeholder 2">
            <a:extLst>
              <a:ext uri="{FF2B5EF4-FFF2-40B4-BE49-F238E27FC236}">
                <a16:creationId xmlns:a16="http://schemas.microsoft.com/office/drawing/2014/main" id="{CCBE6D63-B48D-4744-8765-97CABBCC6FF8}"/>
              </a:ext>
            </a:extLst>
          </p:cNvPr>
          <p:cNvSpPr>
            <a:spLocks noGrp="1"/>
          </p:cNvSpPr>
          <p:nvPr>
            <p:ph idx="1"/>
          </p:nvPr>
        </p:nvSpPr>
        <p:spPr>
          <a:xfrm>
            <a:off x="1143000" y="1471749"/>
            <a:ext cx="10465526" cy="4624251"/>
          </a:xfrm>
        </p:spPr>
        <p:txBody>
          <a:bodyPr>
            <a:normAutofit/>
          </a:bodyPr>
          <a:lstStyle/>
          <a:p>
            <a:pPr marL="45720" indent="0">
              <a:buNone/>
            </a:pPr>
            <a:r>
              <a:rPr lang="en-IN" dirty="0"/>
              <a:t># Sample text</a:t>
            </a:r>
          </a:p>
          <a:p>
            <a:pPr marL="45720" indent="0">
              <a:buNone/>
            </a:pPr>
            <a:r>
              <a:rPr lang="en-IN" dirty="0"/>
              <a:t>text = "John Doe works at Microsoft in Redmond. Contact him at john.doe@example.com."</a:t>
            </a:r>
          </a:p>
          <a:p>
            <a:pPr marL="45720" indent="0">
              <a:buNone/>
            </a:pPr>
            <a:r>
              <a:rPr lang="en-IN" dirty="0"/>
              <a:t># Perform NER</a:t>
            </a:r>
          </a:p>
          <a:p>
            <a:pPr marL="45720" indent="0">
              <a:buNone/>
            </a:pPr>
            <a:r>
              <a:rPr lang="en-IN" dirty="0"/>
              <a:t>results = </a:t>
            </a:r>
            <a:r>
              <a:rPr lang="en-IN" dirty="0" err="1"/>
              <a:t>ner_pipeline</a:t>
            </a:r>
            <a:r>
              <a:rPr lang="en-IN" dirty="0"/>
              <a:t>(text)</a:t>
            </a:r>
          </a:p>
          <a:p>
            <a:pPr marL="45720" indent="0">
              <a:buNone/>
            </a:pPr>
            <a:r>
              <a:rPr lang="en-IN" dirty="0"/>
              <a:t># Extract and print entities</a:t>
            </a:r>
          </a:p>
          <a:p>
            <a:pPr marL="45720" indent="0">
              <a:buNone/>
            </a:pPr>
            <a:r>
              <a:rPr lang="en-IN" dirty="0"/>
              <a:t>for entity in results:</a:t>
            </a:r>
          </a:p>
          <a:p>
            <a:pPr marL="45720" indent="0">
              <a:buNone/>
            </a:pPr>
            <a:r>
              <a:rPr lang="en-IN" dirty="0"/>
              <a:t>    print(</a:t>
            </a:r>
            <a:r>
              <a:rPr lang="en-IN" dirty="0" err="1"/>
              <a:t>f"Entity</a:t>
            </a:r>
            <a:r>
              <a:rPr lang="en-IN" dirty="0"/>
              <a:t>: {entity['</a:t>
            </a:r>
            <a:r>
              <a:rPr lang="en-IN" dirty="0" err="1"/>
              <a:t>entity_group</a:t>
            </a:r>
            <a:r>
              <a:rPr lang="en-IN" dirty="0"/>
              <a:t>']}, Text: {entity['word']}, Score: {entity['score']:.2f}")</a:t>
            </a:r>
          </a:p>
          <a:p>
            <a:pPr marL="45720" indent="0">
              <a:buNone/>
            </a:pPr>
            <a:r>
              <a:rPr lang="en-IN" dirty="0"/>
              <a:t># You can also print the complete results to understand the structure</a:t>
            </a:r>
          </a:p>
          <a:p>
            <a:pPr marL="45720" indent="0">
              <a:buNone/>
            </a:pPr>
            <a:r>
              <a:rPr lang="en-IN" dirty="0"/>
              <a:t>print(results)</a:t>
            </a:r>
          </a:p>
          <a:p>
            <a:pPr marL="45720" indent="0">
              <a:buNone/>
            </a:pPr>
            <a:endParaRPr lang="en-IN" dirty="0"/>
          </a:p>
        </p:txBody>
      </p:sp>
    </p:spTree>
    <p:extLst>
      <p:ext uri="{BB962C8B-B14F-4D97-AF65-F5344CB8AC3E}">
        <p14:creationId xmlns:p14="http://schemas.microsoft.com/office/powerpoint/2010/main" val="32997342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761A-6EB0-461C-B80B-090549BB71E0}"/>
              </a:ext>
            </a:extLst>
          </p:cNvPr>
          <p:cNvSpPr>
            <a:spLocks noGrp="1"/>
          </p:cNvSpPr>
          <p:nvPr>
            <p:ph type="title"/>
          </p:nvPr>
        </p:nvSpPr>
        <p:spPr>
          <a:xfrm>
            <a:off x="759823" y="574766"/>
            <a:ext cx="9875520" cy="609600"/>
          </a:xfrm>
        </p:spPr>
        <p:txBody>
          <a:bodyPr>
            <a:normAutofit fontScale="90000"/>
          </a:bodyPr>
          <a:lstStyle/>
          <a:p>
            <a:r>
              <a:rPr lang="en-US" dirty="0"/>
              <a:t>BERT for NER Output</a:t>
            </a:r>
            <a:endParaRPr lang="en-IN" dirty="0"/>
          </a:p>
        </p:txBody>
      </p:sp>
      <p:pic>
        <p:nvPicPr>
          <p:cNvPr id="7" name="Picture 6">
            <a:extLst>
              <a:ext uri="{FF2B5EF4-FFF2-40B4-BE49-F238E27FC236}">
                <a16:creationId xmlns:a16="http://schemas.microsoft.com/office/drawing/2014/main" id="{D92E6C4C-928E-4375-962D-DAE5DA88761C}"/>
              </a:ext>
            </a:extLst>
          </p:cNvPr>
          <p:cNvPicPr>
            <a:picLocks noChangeAspect="1"/>
          </p:cNvPicPr>
          <p:nvPr/>
        </p:nvPicPr>
        <p:blipFill>
          <a:blip r:embed="rId2"/>
          <a:stretch>
            <a:fillRect/>
          </a:stretch>
        </p:blipFill>
        <p:spPr>
          <a:xfrm>
            <a:off x="851755" y="1760815"/>
            <a:ext cx="10488489" cy="1228896"/>
          </a:xfrm>
          <a:prstGeom prst="rect">
            <a:avLst/>
          </a:prstGeom>
        </p:spPr>
      </p:pic>
    </p:spTree>
    <p:extLst>
      <p:ext uri="{BB962C8B-B14F-4D97-AF65-F5344CB8AC3E}">
        <p14:creationId xmlns:p14="http://schemas.microsoft.com/office/powerpoint/2010/main" val="26175503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761A-6EB0-461C-B80B-090549BB71E0}"/>
              </a:ext>
            </a:extLst>
          </p:cNvPr>
          <p:cNvSpPr>
            <a:spLocks noGrp="1"/>
          </p:cNvSpPr>
          <p:nvPr>
            <p:ph type="title"/>
          </p:nvPr>
        </p:nvSpPr>
        <p:spPr>
          <a:xfrm>
            <a:off x="1143000" y="609600"/>
            <a:ext cx="9875520" cy="609600"/>
          </a:xfrm>
        </p:spPr>
        <p:txBody>
          <a:bodyPr>
            <a:normAutofit fontScale="90000"/>
          </a:bodyPr>
          <a:lstStyle/>
          <a:p>
            <a:r>
              <a:rPr lang="en-US" dirty="0"/>
              <a:t>BERT for NER Explanation</a:t>
            </a:r>
            <a:endParaRPr lang="en-IN" dirty="0"/>
          </a:p>
        </p:txBody>
      </p:sp>
      <p:sp>
        <p:nvSpPr>
          <p:cNvPr id="3" name="Content Placeholder 2">
            <a:extLst>
              <a:ext uri="{FF2B5EF4-FFF2-40B4-BE49-F238E27FC236}">
                <a16:creationId xmlns:a16="http://schemas.microsoft.com/office/drawing/2014/main" id="{CCBE6D63-B48D-4744-8765-97CABBCC6FF8}"/>
              </a:ext>
            </a:extLst>
          </p:cNvPr>
          <p:cNvSpPr>
            <a:spLocks noGrp="1"/>
          </p:cNvSpPr>
          <p:nvPr>
            <p:ph idx="1"/>
          </p:nvPr>
        </p:nvSpPr>
        <p:spPr>
          <a:xfrm>
            <a:off x="1143000" y="1471749"/>
            <a:ext cx="10465526" cy="4624251"/>
          </a:xfrm>
        </p:spPr>
        <p:txBody>
          <a:bodyPr>
            <a:normAutofit/>
          </a:bodyPr>
          <a:lstStyle/>
          <a:p>
            <a:r>
              <a:rPr lang="en-US" dirty="0"/>
              <a:t>Import Libraries:</a:t>
            </a:r>
          </a:p>
          <a:p>
            <a:pPr lvl="1"/>
            <a:r>
              <a:rPr lang="en-US" dirty="0" err="1"/>
              <a:t>AutoTokenizer</a:t>
            </a:r>
            <a:r>
              <a:rPr lang="en-US" dirty="0"/>
              <a:t> and </a:t>
            </a:r>
            <a:r>
              <a:rPr lang="en-US" dirty="0" err="1"/>
              <a:t>AutoModelForTokenClassification</a:t>
            </a:r>
            <a:r>
              <a:rPr lang="en-US" dirty="0"/>
              <a:t>: These are used to load the pre-trained BERT tokenizer and model.</a:t>
            </a:r>
          </a:p>
          <a:p>
            <a:pPr lvl="1"/>
            <a:r>
              <a:rPr lang="en-US" dirty="0"/>
              <a:t>pipeline: This is used to create a high-level NER pipeline</a:t>
            </a:r>
          </a:p>
          <a:p>
            <a:r>
              <a:rPr lang="en-IN" dirty="0"/>
              <a:t>Load Pre-trained Model and Tokenizer:</a:t>
            </a:r>
          </a:p>
          <a:p>
            <a:pPr lvl="1"/>
            <a:r>
              <a:rPr lang="en-IN" dirty="0" err="1"/>
              <a:t>dbmdz</a:t>
            </a:r>
            <a:r>
              <a:rPr lang="en-IN" dirty="0"/>
              <a:t>/bert-large-cased-finetuned-conll03-english: A pre-trained BERT model fine-tuned on the CoNLL-2003 dataset for NER.</a:t>
            </a:r>
          </a:p>
          <a:p>
            <a:r>
              <a:rPr lang="en-IN" dirty="0"/>
              <a:t>Initialize the NER Pipeline:</a:t>
            </a:r>
          </a:p>
          <a:p>
            <a:pPr lvl="1"/>
            <a:r>
              <a:rPr lang="en-IN" dirty="0"/>
              <a:t>The pipeline function initializes the NER pipeline with the specified model and tokenizer.</a:t>
            </a:r>
          </a:p>
          <a:p>
            <a:r>
              <a:rPr lang="en-IN" dirty="0"/>
              <a:t>Sample Text:</a:t>
            </a:r>
          </a:p>
          <a:p>
            <a:pPr lvl="1"/>
            <a:r>
              <a:rPr lang="en-IN" dirty="0"/>
              <a:t>Define a sample text to perform NER on.</a:t>
            </a:r>
          </a:p>
          <a:p>
            <a:endParaRPr lang="en-IN" dirty="0"/>
          </a:p>
        </p:txBody>
      </p:sp>
    </p:spTree>
    <p:extLst>
      <p:ext uri="{BB962C8B-B14F-4D97-AF65-F5344CB8AC3E}">
        <p14:creationId xmlns:p14="http://schemas.microsoft.com/office/powerpoint/2010/main" val="13259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683F-7525-4787-8FD3-8DC2A3F76579}"/>
              </a:ext>
            </a:extLst>
          </p:cNvPr>
          <p:cNvSpPr>
            <a:spLocks noGrp="1"/>
          </p:cNvSpPr>
          <p:nvPr>
            <p:ph type="title"/>
          </p:nvPr>
        </p:nvSpPr>
        <p:spPr/>
        <p:txBody>
          <a:bodyPr/>
          <a:lstStyle/>
          <a:p>
            <a:r>
              <a:rPr lang="en-IN" dirty="0"/>
              <a:t>Group and Alternation</a:t>
            </a:r>
          </a:p>
        </p:txBody>
      </p:sp>
      <p:sp>
        <p:nvSpPr>
          <p:cNvPr id="3" name="Content Placeholder 2">
            <a:extLst>
              <a:ext uri="{FF2B5EF4-FFF2-40B4-BE49-F238E27FC236}">
                <a16:creationId xmlns:a16="http://schemas.microsoft.com/office/drawing/2014/main" id="{0D290ECC-021C-41AD-9DAC-C928E7A9E8E1}"/>
              </a:ext>
            </a:extLst>
          </p:cNvPr>
          <p:cNvSpPr>
            <a:spLocks noGrp="1"/>
          </p:cNvSpPr>
          <p:nvPr>
            <p:ph idx="1"/>
          </p:nvPr>
        </p:nvSpPr>
        <p:spPr/>
        <p:txBody>
          <a:bodyPr/>
          <a:lstStyle/>
          <a:p>
            <a:r>
              <a:rPr lang="en-US" sz="2800" dirty="0"/>
              <a:t>() creates a group.</a:t>
            </a:r>
          </a:p>
          <a:p>
            <a:r>
              <a:rPr lang="en-US" sz="2800" dirty="0"/>
              <a:t>| is used for alternation (logical OR).</a:t>
            </a:r>
          </a:p>
          <a:p>
            <a:endParaRPr lang="en-US" sz="2800" dirty="0"/>
          </a:p>
          <a:p>
            <a:r>
              <a:rPr lang="en-US" sz="2800" dirty="0"/>
              <a:t>(  tells where string extraction is to start</a:t>
            </a:r>
          </a:p>
          <a:p>
            <a:r>
              <a:rPr lang="en-US" sz="2800" dirty="0"/>
              <a:t>)  tells where string extraction is to end</a:t>
            </a:r>
          </a:p>
          <a:p>
            <a:endParaRPr lang="en-IN" dirty="0"/>
          </a:p>
        </p:txBody>
      </p:sp>
    </p:spTree>
    <p:extLst>
      <p:ext uri="{BB962C8B-B14F-4D97-AF65-F5344CB8AC3E}">
        <p14:creationId xmlns:p14="http://schemas.microsoft.com/office/powerpoint/2010/main" val="22632157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761A-6EB0-461C-B80B-090549BB71E0}"/>
              </a:ext>
            </a:extLst>
          </p:cNvPr>
          <p:cNvSpPr>
            <a:spLocks noGrp="1"/>
          </p:cNvSpPr>
          <p:nvPr>
            <p:ph type="title"/>
          </p:nvPr>
        </p:nvSpPr>
        <p:spPr>
          <a:xfrm>
            <a:off x="1143000" y="609600"/>
            <a:ext cx="9875520" cy="609600"/>
          </a:xfrm>
        </p:spPr>
        <p:txBody>
          <a:bodyPr>
            <a:normAutofit fontScale="90000"/>
          </a:bodyPr>
          <a:lstStyle/>
          <a:p>
            <a:r>
              <a:rPr lang="en-US" dirty="0"/>
              <a:t>BERT for NER Explanation</a:t>
            </a:r>
            <a:endParaRPr lang="en-IN" dirty="0"/>
          </a:p>
        </p:txBody>
      </p:sp>
      <p:sp>
        <p:nvSpPr>
          <p:cNvPr id="3" name="Content Placeholder 2">
            <a:extLst>
              <a:ext uri="{FF2B5EF4-FFF2-40B4-BE49-F238E27FC236}">
                <a16:creationId xmlns:a16="http://schemas.microsoft.com/office/drawing/2014/main" id="{CCBE6D63-B48D-4744-8765-97CABBCC6FF8}"/>
              </a:ext>
            </a:extLst>
          </p:cNvPr>
          <p:cNvSpPr>
            <a:spLocks noGrp="1"/>
          </p:cNvSpPr>
          <p:nvPr>
            <p:ph idx="1"/>
          </p:nvPr>
        </p:nvSpPr>
        <p:spPr>
          <a:xfrm>
            <a:off x="1143000" y="1471749"/>
            <a:ext cx="10465526" cy="4624251"/>
          </a:xfrm>
        </p:spPr>
        <p:txBody>
          <a:bodyPr>
            <a:normAutofit/>
          </a:bodyPr>
          <a:lstStyle/>
          <a:p>
            <a:r>
              <a:rPr lang="en-US" dirty="0"/>
              <a:t>Perform NER:</a:t>
            </a:r>
          </a:p>
          <a:p>
            <a:pPr lvl="1"/>
            <a:r>
              <a:rPr lang="en-US" dirty="0"/>
              <a:t>The </a:t>
            </a:r>
            <a:r>
              <a:rPr lang="en-US" dirty="0" err="1"/>
              <a:t>ner_pipeline</a:t>
            </a:r>
            <a:r>
              <a:rPr lang="en-US" dirty="0"/>
              <a:t> function processes the text and identifies named entities.</a:t>
            </a:r>
          </a:p>
          <a:p>
            <a:r>
              <a:rPr lang="en-US" dirty="0"/>
              <a:t>Aggregation Strategy: </a:t>
            </a:r>
          </a:p>
          <a:p>
            <a:pPr lvl="1"/>
            <a:r>
              <a:rPr lang="en-US" dirty="0"/>
              <a:t>The </a:t>
            </a:r>
            <a:r>
              <a:rPr lang="en-US" dirty="0" err="1"/>
              <a:t>aggregation_strategy</a:t>
            </a:r>
            <a:r>
              <a:rPr lang="en-US" dirty="0"/>
              <a:t>="simple" parameter added to the pipeline function merges the </a:t>
            </a:r>
            <a:r>
              <a:rPr lang="en-US" dirty="0" err="1"/>
              <a:t>subword</a:t>
            </a:r>
            <a:r>
              <a:rPr lang="en-US" dirty="0"/>
              <a:t> tokens into complete entities.</a:t>
            </a:r>
          </a:p>
          <a:p>
            <a:r>
              <a:rPr lang="en-US" dirty="0"/>
              <a:t>Iterate and Print Entities: </a:t>
            </a:r>
          </a:p>
          <a:p>
            <a:pPr lvl="1"/>
            <a:r>
              <a:rPr lang="en-US" dirty="0"/>
              <a:t>The loop iterates over the results and prints the entity type, the complete word, and the confidence score.</a:t>
            </a:r>
          </a:p>
          <a:p>
            <a:endParaRPr lang="en-IN" dirty="0"/>
          </a:p>
        </p:txBody>
      </p:sp>
    </p:spTree>
    <p:extLst>
      <p:ext uri="{BB962C8B-B14F-4D97-AF65-F5344CB8AC3E}">
        <p14:creationId xmlns:p14="http://schemas.microsoft.com/office/powerpoint/2010/main" val="27857481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86C6-B759-42A3-A694-6A0E261FE8B8}"/>
              </a:ext>
            </a:extLst>
          </p:cNvPr>
          <p:cNvSpPr>
            <a:spLocks noGrp="1"/>
          </p:cNvSpPr>
          <p:nvPr>
            <p:ph type="title"/>
          </p:nvPr>
        </p:nvSpPr>
        <p:spPr>
          <a:xfrm>
            <a:off x="1143000" y="609600"/>
            <a:ext cx="9875520" cy="670560"/>
          </a:xfrm>
        </p:spPr>
        <p:txBody>
          <a:bodyPr>
            <a:normAutofit fontScale="90000"/>
          </a:bodyPr>
          <a:lstStyle/>
          <a:p>
            <a:r>
              <a:rPr lang="en-IN" dirty="0"/>
              <a:t>Different BERT Models</a:t>
            </a:r>
          </a:p>
        </p:txBody>
      </p:sp>
      <p:sp>
        <p:nvSpPr>
          <p:cNvPr id="3" name="Content Placeholder 2">
            <a:extLst>
              <a:ext uri="{FF2B5EF4-FFF2-40B4-BE49-F238E27FC236}">
                <a16:creationId xmlns:a16="http://schemas.microsoft.com/office/drawing/2014/main" id="{E8B0C7FC-76F7-45BF-A7D0-6E6AF077EFFC}"/>
              </a:ext>
            </a:extLst>
          </p:cNvPr>
          <p:cNvSpPr>
            <a:spLocks noGrp="1"/>
          </p:cNvSpPr>
          <p:nvPr>
            <p:ph idx="1"/>
          </p:nvPr>
        </p:nvSpPr>
        <p:spPr>
          <a:xfrm>
            <a:off x="1143000" y="1349829"/>
            <a:ext cx="10186851" cy="5059680"/>
          </a:xfrm>
        </p:spPr>
        <p:txBody>
          <a:bodyPr>
            <a:normAutofit lnSpcReduction="10000"/>
          </a:bodyPr>
          <a:lstStyle/>
          <a:p>
            <a:r>
              <a:rPr lang="en-US" b="1" dirty="0"/>
              <a:t>BERT-Base and BERT-Large</a:t>
            </a:r>
          </a:p>
          <a:p>
            <a:pPr lvl="1">
              <a:buFont typeface="Arial" panose="020B0604020202020204" pitchFamily="34" charset="0"/>
              <a:buChar char="•"/>
            </a:pPr>
            <a:r>
              <a:rPr lang="en-US" b="1" dirty="0"/>
              <a:t>BERT-Base:</a:t>
            </a:r>
            <a:r>
              <a:rPr lang="en-US" dirty="0"/>
              <a:t> 12 layers, 768 hidden units, 12 attention heads, 110M parameters.</a:t>
            </a:r>
          </a:p>
          <a:p>
            <a:pPr lvl="1">
              <a:buFont typeface="Arial" panose="020B0604020202020204" pitchFamily="34" charset="0"/>
              <a:buChar char="•"/>
            </a:pPr>
            <a:r>
              <a:rPr lang="en-US" b="1" dirty="0"/>
              <a:t>BERT-Large:</a:t>
            </a:r>
            <a:r>
              <a:rPr lang="en-US" dirty="0"/>
              <a:t> 24 layers, 1024 hidden units, 16 attention heads, 340M parameters.</a:t>
            </a:r>
          </a:p>
          <a:p>
            <a:pPr lvl="1">
              <a:buFont typeface="Arial" panose="020B0604020202020204" pitchFamily="34" charset="0"/>
              <a:buChar char="•"/>
            </a:pPr>
            <a:r>
              <a:rPr lang="en-US" b="1" dirty="0"/>
              <a:t>Use Cases:</a:t>
            </a:r>
            <a:r>
              <a:rPr lang="en-US" dirty="0"/>
              <a:t> These models are general-purpose and can be fine-tuned for a variety of NLP tasks, such as text classification, named entity recognition (NER), question answering, and more.</a:t>
            </a:r>
          </a:p>
          <a:p>
            <a:r>
              <a:rPr lang="en-US" b="1" dirty="0" err="1"/>
              <a:t>DistilBERT</a:t>
            </a:r>
            <a:endParaRPr lang="en-US" b="1" dirty="0"/>
          </a:p>
          <a:p>
            <a:pPr lvl="1">
              <a:buFont typeface="Arial" panose="020B0604020202020204" pitchFamily="34" charset="0"/>
              <a:buChar char="•"/>
            </a:pPr>
            <a:r>
              <a:rPr lang="en-US" b="1" dirty="0"/>
              <a:t>Description:</a:t>
            </a:r>
            <a:r>
              <a:rPr lang="en-US" dirty="0"/>
              <a:t> A smaller, faster, and lighter version of BERT with 40% fewer parameters while retaining 97% of its language understanding capabilities.</a:t>
            </a:r>
          </a:p>
          <a:p>
            <a:pPr lvl="1">
              <a:buFont typeface="Arial" panose="020B0604020202020204" pitchFamily="34" charset="0"/>
              <a:buChar char="•"/>
            </a:pPr>
            <a:r>
              <a:rPr lang="en-US" b="1" dirty="0"/>
              <a:t>Use Cases:</a:t>
            </a:r>
            <a:r>
              <a:rPr lang="en-US" dirty="0"/>
              <a:t> Ideal for scenarios where computational resources are limited or low-latency applications like mobile devices and real-time inference.</a:t>
            </a:r>
          </a:p>
          <a:p>
            <a:r>
              <a:rPr lang="en-US" b="1" dirty="0" err="1"/>
              <a:t>RoBERTa</a:t>
            </a:r>
            <a:r>
              <a:rPr lang="en-US" b="1" dirty="0"/>
              <a:t> (Robustly optimized BERT approach)</a:t>
            </a:r>
          </a:p>
          <a:p>
            <a:pPr lvl="1">
              <a:buFont typeface="Arial" panose="020B0604020202020204" pitchFamily="34" charset="0"/>
              <a:buChar char="•"/>
            </a:pPr>
            <a:r>
              <a:rPr lang="en-US" b="1" dirty="0"/>
              <a:t>Description:</a:t>
            </a:r>
            <a:r>
              <a:rPr lang="en-US" dirty="0"/>
              <a:t> A robustly optimized version of BERT that removes the next sentence prediction objective and is trained on more data for longer periods.</a:t>
            </a:r>
          </a:p>
          <a:p>
            <a:pPr lvl="1">
              <a:buFont typeface="Arial" panose="020B0604020202020204" pitchFamily="34" charset="0"/>
              <a:buChar char="•"/>
            </a:pPr>
            <a:r>
              <a:rPr lang="en-US" b="1" dirty="0"/>
              <a:t>Use Cases:</a:t>
            </a:r>
            <a:r>
              <a:rPr lang="en-US" dirty="0"/>
              <a:t> Text classification, sentiment analysis, and other tasks requiring improved performance over the original BERT.</a:t>
            </a:r>
          </a:p>
          <a:p>
            <a:endParaRPr lang="en-IN" dirty="0"/>
          </a:p>
        </p:txBody>
      </p:sp>
    </p:spTree>
    <p:extLst>
      <p:ext uri="{BB962C8B-B14F-4D97-AF65-F5344CB8AC3E}">
        <p14:creationId xmlns:p14="http://schemas.microsoft.com/office/powerpoint/2010/main" val="27874945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86C6-B759-42A3-A694-6A0E261FE8B8}"/>
              </a:ext>
            </a:extLst>
          </p:cNvPr>
          <p:cNvSpPr>
            <a:spLocks noGrp="1"/>
          </p:cNvSpPr>
          <p:nvPr>
            <p:ph type="title"/>
          </p:nvPr>
        </p:nvSpPr>
        <p:spPr>
          <a:xfrm>
            <a:off x="1143000" y="609600"/>
            <a:ext cx="9875520" cy="670560"/>
          </a:xfrm>
        </p:spPr>
        <p:txBody>
          <a:bodyPr>
            <a:normAutofit fontScale="90000"/>
          </a:bodyPr>
          <a:lstStyle/>
          <a:p>
            <a:r>
              <a:rPr lang="en-IN" dirty="0"/>
              <a:t>Different BERT Models </a:t>
            </a:r>
            <a:r>
              <a:rPr lang="en-IN" dirty="0" err="1"/>
              <a:t>contd</a:t>
            </a:r>
            <a:endParaRPr lang="en-IN" dirty="0"/>
          </a:p>
        </p:txBody>
      </p:sp>
      <p:sp>
        <p:nvSpPr>
          <p:cNvPr id="3" name="Content Placeholder 2">
            <a:extLst>
              <a:ext uri="{FF2B5EF4-FFF2-40B4-BE49-F238E27FC236}">
                <a16:creationId xmlns:a16="http://schemas.microsoft.com/office/drawing/2014/main" id="{E8B0C7FC-76F7-45BF-A7D0-6E6AF077EFFC}"/>
              </a:ext>
            </a:extLst>
          </p:cNvPr>
          <p:cNvSpPr>
            <a:spLocks noGrp="1"/>
          </p:cNvSpPr>
          <p:nvPr>
            <p:ph idx="1"/>
          </p:nvPr>
        </p:nvSpPr>
        <p:spPr>
          <a:xfrm>
            <a:off x="1143000" y="1349829"/>
            <a:ext cx="10186851" cy="5059680"/>
          </a:xfrm>
        </p:spPr>
        <p:txBody>
          <a:bodyPr>
            <a:normAutofit fontScale="92500" lnSpcReduction="10000"/>
          </a:bodyPr>
          <a:lstStyle/>
          <a:p>
            <a:r>
              <a:rPr lang="en-IN" b="1" dirty="0" err="1"/>
              <a:t>BioBERT</a:t>
            </a:r>
            <a:endParaRPr lang="en-IN" b="1" dirty="0"/>
          </a:p>
          <a:p>
            <a:pPr lvl="1">
              <a:buFont typeface="Arial" panose="020B0604020202020204" pitchFamily="34" charset="0"/>
              <a:buChar char="•"/>
            </a:pPr>
            <a:r>
              <a:rPr lang="en-IN" b="1" dirty="0"/>
              <a:t>Description:</a:t>
            </a:r>
            <a:r>
              <a:rPr lang="en-IN" dirty="0"/>
              <a:t> BERT model pre-trained on large-scale biomedical corpora.</a:t>
            </a:r>
          </a:p>
          <a:p>
            <a:pPr lvl="1">
              <a:buFont typeface="Arial" panose="020B0604020202020204" pitchFamily="34" charset="0"/>
              <a:buChar char="•"/>
            </a:pPr>
            <a:r>
              <a:rPr lang="en-IN" b="1" dirty="0"/>
              <a:t>Use Cases:</a:t>
            </a:r>
            <a:r>
              <a:rPr lang="en-IN" dirty="0"/>
              <a:t> Biomedical text mining, entity recognition in medical texts, and other biomedical NLP tasks.</a:t>
            </a:r>
          </a:p>
          <a:p>
            <a:r>
              <a:rPr lang="en-IN" b="1" dirty="0" err="1"/>
              <a:t>ClinicalBERT</a:t>
            </a:r>
            <a:endParaRPr lang="en-IN" b="1" dirty="0"/>
          </a:p>
          <a:p>
            <a:pPr lvl="1">
              <a:buFont typeface="Arial" panose="020B0604020202020204" pitchFamily="34" charset="0"/>
              <a:buChar char="•"/>
            </a:pPr>
            <a:r>
              <a:rPr lang="en-IN" b="1" dirty="0"/>
              <a:t>Description:</a:t>
            </a:r>
            <a:r>
              <a:rPr lang="en-IN" dirty="0"/>
              <a:t> A BERT model fine-tuned on clinical notes and medical records.</a:t>
            </a:r>
          </a:p>
          <a:p>
            <a:pPr lvl="1">
              <a:buFont typeface="Arial" panose="020B0604020202020204" pitchFamily="34" charset="0"/>
              <a:buChar char="•"/>
            </a:pPr>
            <a:r>
              <a:rPr lang="en-IN" b="1" dirty="0"/>
              <a:t>Use Cases:</a:t>
            </a:r>
            <a:r>
              <a:rPr lang="en-IN" dirty="0"/>
              <a:t> Extracting information from clinical records, predicting patient outcomes, and other healthcare-related NLP tasks.</a:t>
            </a:r>
          </a:p>
          <a:p>
            <a:r>
              <a:rPr lang="en-IN" b="1" dirty="0" err="1"/>
              <a:t>SciBERT</a:t>
            </a:r>
            <a:endParaRPr lang="en-IN" b="1" dirty="0"/>
          </a:p>
          <a:p>
            <a:pPr lvl="1">
              <a:buFont typeface="Arial" panose="020B0604020202020204" pitchFamily="34" charset="0"/>
              <a:buChar char="•"/>
            </a:pPr>
            <a:r>
              <a:rPr lang="en-IN" b="1" dirty="0"/>
              <a:t>Description:</a:t>
            </a:r>
            <a:r>
              <a:rPr lang="en-IN" dirty="0"/>
              <a:t> BERT model pre-trained on scientific literature.</a:t>
            </a:r>
          </a:p>
          <a:p>
            <a:pPr lvl="1">
              <a:buFont typeface="Arial" panose="020B0604020202020204" pitchFamily="34" charset="0"/>
              <a:buChar char="•"/>
            </a:pPr>
            <a:r>
              <a:rPr lang="en-IN" b="1" dirty="0"/>
              <a:t>Use Cases:</a:t>
            </a:r>
            <a:r>
              <a:rPr lang="en-IN" dirty="0"/>
              <a:t> Scientific text mining, information extraction from research papers, and other scientific NLP tasks.</a:t>
            </a:r>
          </a:p>
          <a:p>
            <a:r>
              <a:rPr lang="en-IN" b="1" dirty="0"/>
              <a:t>M-BERT (Multilingual BERT)</a:t>
            </a:r>
          </a:p>
          <a:p>
            <a:pPr lvl="1">
              <a:buFont typeface="Arial" panose="020B0604020202020204" pitchFamily="34" charset="0"/>
              <a:buChar char="•"/>
            </a:pPr>
            <a:r>
              <a:rPr lang="en-IN" b="1" dirty="0"/>
              <a:t>Description:</a:t>
            </a:r>
            <a:r>
              <a:rPr lang="en-IN" dirty="0"/>
              <a:t> BERT model trained on Wikipedia pages of 104 languages.</a:t>
            </a:r>
          </a:p>
          <a:p>
            <a:pPr lvl="1">
              <a:buFont typeface="Arial" panose="020B0604020202020204" pitchFamily="34" charset="0"/>
              <a:buChar char="•"/>
            </a:pPr>
            <a:r>
              <a:rPr lang="en-IN" b="1" dirty="0"/>
              <a:t>Use Cases:</a:t>
            </a:r>
            <a:r>
              <a:rPr lang="en-IN" dirty="0"/>
              <a:t> Multilingual text classification, cross-lingual transfer learning, and other multilingual NLP tasks.</a:t>
            </a:r>
          </a:p>
          <a:p>
            <a:endParaRPr lang="en-IN" dirty="0"/>
          </a:p>
        </p:txBody>
      </p:sp>
    </p:spTree>
    <p:extLst>
      <p:ext uri="{BB962C8B-B14F-4D97-AF65-F5344CB8AC3E}">
        <p14:creationId xmlns:p14="http://schemas.microsoft.com/office/powerpoint/2010/main" val="14113199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4AB8-DE47-48E7-928D-14ECCE095831}"/>
              </a:ext>
            </a:extLst>
          </p:cNvPr>
          <p:cNvSpPr>
            <a:spLocks noGrp="1"/>
          </p:cNvSpPr>
          <p:nvPr>
            <p:ph type="title"/>
          </p:nvPr>
        </p:nvSpPr>
        <p:spPr>
          <a:xfrm>
            <a:off x="1143000" y="609600"/>
            <a:ext cx="9875520" cy="522514"/>
          </a:xfrm>
        </p:spPr>
        <p:txBody>
          <a:bodyPr>
            <a:normAutofit fontScale="90000"/>
          </a:bodyPr>
          <a:lstStyle/>
          <a:p>
            <a:r>
              <a:rPr lang="en-IN" dirty="0"/>
              <a:t>BERT Use Case Examples</a:t>
            </a:r>
          </a:p>
        </p:txBody>
      </p:sp>
      <p:sp>
        <p:nvSpPr>
          <p:cNvPr id="3" name="Content Placeholder 2">
            <a:extLst>
              <a:ext uri="{FF2B5EF4-FFF2-40B4-BE49-F238E27FC236}">
                <a16:creationId xmlns:a16="http://schemas.microsoft.com/office/drawing/2014/main" id="{D569B294-2CEA-47F5-AFF3-7D833161C76B}"/>
              </a:ext>
            </a:extLst>
          </p:cNvPr>
          <p:cNvSpPr>
            <a:spLocks noGrp="1"/>
          </p:cNvSpPr>
          <p:nvPr>
            <p:ph idx="1"/>
          </p:nvPr>
        </p:nvSpPr>
        <p:spPr>
          <a:xfrm>
            <a:off x="1143000" y="1288869"/>
            <a:ext cx="10456817" cy="5146765"/>
          </a:xfrm>
        </p:spPr>
        <p:txBody>
          <a:bodyPr>
            <a:normAutofit/>
          </a:bodyPr>
          <a:lstStyle/>
          <a:p>
            <a:r>
              <a:rPr lang="en-US" sz="2400" b="1" dirty="0"/>
              <a:t>Text Classification</a:t>
            </a:r>
            <a:r>
              <a:rPr lang="en-US" sz="2400" dirty="0"/>
              <a:t>: Fine-tuning BERT on datasets like IMDB for sentiment analysis or AG News for topic classification.</a:t>
            </a:r>
          </a:p>
          <a:p>
            <a:r>
              <a:rPr lang="en-US" sz="2400" b="1" dirty="0"/>
              <a:t>Named Entity Recognition </a:t>
            </a:r>
            <a:r>
              <a:rPr lang="en-US" sz="2400" dirty="0"/>
              <a:t>(NER): Fine-tuning BERT on datasets like CoNLL-2003 for extracting entities such as names, dates, and locations.</a:t>
            </a:r>
          </a:p>
          <a:p>
            <a:r>
              <a:rPr lang="en-US" sz="2400" b="1" dirty="0"/>
              <a:t>Question Answering</a:t>
            </a:r>
            <a:r>
              <a:rPr lang="en-US" sz="2400" dirty="0"/>
              <a:t>: Using BERT models fine-tuned on </a:t>
            </a:r>
            <a:r>
              <a:rPr lang="en-US" sz="2400" dirty="0" err="1"/>
              <a:t>SQuAD</a:t>
            </a:r>
            <a:r>
              <a:rPr lang="en-US" sz="2400" dirty="0"/>
              <a:t> to build systems that answer questions based on context.</a:t>
            </a:r>
          </a:p>
          <a:p>
            <a:r>
              <a:rPr lang="en-US" sz="2400" b="1" dirty="0"/>
              <a:t>Text Summarization</a:t>
            </a:r>
            <a:r>
              <a:rPr lang="en-US" sz="2400" dirty="0"/>
              <a:t>: While BERT itself is not typically used for summarization, its embeddings can be used in conjunction with other models for extractive summarization.</a:t>
            </a:r>
          </a:p>
          <a:p>
            <a:r>
              <a:rPr lang="en-US" sz="2400" b="1" dirty="0"/>
              <a:t>Text Generation</a:t>
            </a:r>
            <a:r>
              <a:rPr lang="en-US" sz="2400" dirty="0"/>
              <a:t>: Pre-trained BERT models can serve as encoders in encoder-decoder architectures for text generation and translation tasks.</a:t>
            </a:r>
            <a:endParaRPr lang="en-IN" sz="2400" dirty="0"/>
          </a:p>
        </p:txBody>
      </p:sp>
    </p:spTree>
    <p:extLst>
      <p:ext uri="{BB962C8B-B14F-4D97-AF65-F5344CB8AC3E}">
        <p14:creationId xmlns:p14="http://schemas.microsoft.com/office/powerpoint/2010/main" val="8706380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8A206-50FD-4705-BEDE-03644AC4D797}"/>
              </a:ext>
            </a:extLst>
          </p:cNvPr>
          <p:cNvSpPr>
            <a:spLocks noGrp="1"/>
          </p:cNvSpPr>
          <p:nvPr>
            <p:ph type="title"/>
          </p:nvPr>
        </p:nvSpPr>
        <p:spPr>
          <a:xfrm>
            <a:off x="1143000" y="609600"/>
            <a:ext cx="10779034" cy="600891"/>
          </a:xfrm>
        </p:spPr>
        <p:txBody>
          <a:bodyPr>
            <a:normAutofit/>
          </a:bodyPr>
          <a:lstStyle/>
          <a:p>
            <a:r>
              <a:rPr lang="en-US" sz="3400" dirty="0"/>
              <a:t>Extracting Structured Information from Unstructured Text</a:t>
            </a:r>
            <a:endParaRPr lang="en-IN" sz="3400" dirty="0"/>
          </a:p>
        </p:txBody>
      </p:sp>
      <p:sp>
        <p:nvSpPr>
          <p:cNvPr id="3" name="Content Placeholder 2">
            <a:extLst>
              <a:ext uri="{FF2B5EF4-FFF2-40B4-BE49-F238E27FC236}">
                <a16:creationId xmlns:a16="http://schemas.microsoft.com/office/drawing/2014/main" id="{543CC773-E560-4B39-B909-9C3CDBEF3C24}"/>
              </a:ext>
            </a:extLst>
          </p:cNvPr>
          <p:cNvSpPr>
            <a:spLocks noGrp="1"/>
          </p:cNvSpPr>
          <p:nvPr>
            <p:ph idx="1"/>
          </p:nvPr>
        </p:nvSpPr>
        <p:spPr>
          <a:xfrm>
            <a:off x="1143000" y="1288869"/>
            <a:ext cx="9872871" cy="4807131"/>
          </a:xfrm>
        </p:spPr>
        <p:txBody>
          <a:bodyPr/>
          <a:lstStyle/>
          <a:p>
            <a:r>
              <a:rPr lang="en-US" dirty="0"/>
              <a:t>Structured information extraction is a crucial process in natural language processing (NLP)</a:t>
            </a:r>
          </a:p>
          <a:p>
            <a:r>
              <a:rPr lang="en-US" dirty="0"/>
              <a:t>Involves converting unstructured text data into a structured format that can be easily analyzed</a:t>
            </a:r>
          </a:p>
          <a:p>
            <a:r>
              <a:rPr lang="en-US" dirty="0"/>
              <a:t>Refers to the techniques and methodologies used to identify and extract meaningful data from unstructured text</a:t>
            </a:r>
          </a:p>
          <a:p>
            <a:r>
              <a:rPr lang="en-US" dirty="0"/>
              <a:t>Unstructured text, such as documents, emails, or social media posts, often contains valuable information that is not organized in a predefined manner.</a:t>
            </a:r>
          </a:p>
          <a:p>
            <a:r>
              <a:rPr lang="en-US" dirty="0"/>
              <a:t>For businesses and organizations, this process is essential for deriving actionable insights, making informed decisions, and gaining a competitive edge.</a:t>
            </a:r>
            <a:endParaRPr lang="en-IN" dirty="0"/>
          </a:p>
        </p:txBody>
      </p:sp>
    </p:spTree>
    <p:extLst>
      <p:ext uri="{BB962C8B-B14F-4D97-AF65-F5344CB8AC3E}">
        <p14:creationId xmlns:p14="http://schemas.microsoft.com/office/powerpoint/2010/main" val="21810089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907C-AE3C-4CAA-A7DC-1FDC4B06992B}"/>
              </a:ext>
            </a:extLst>
          </p:cNvPr>
          <p:cNvSpPr>
            <a:spLocks noGrp="1"/>
          </p:cNvSpPr>
          <p:nvPr>
            <p:ph type="title"/>
          </p:nvPr>
        </p:nvSpPr>
        <p:spPr>
          <a:xfrm>
            <a:off x="1143000" y="609600"/>
            <a:ext cx="9875520" cy="687977"/>
          </a:xfrm>
        </p:spPr>
        <p:txBody>
          <a:bodyPr>
            <a:normAutofit fontScale="90000"/>
          </a:bodyPr>
          <a:lstStyle/>
          <a:p>
            <a:r>
              <a:rPr lang="en-IN" dirty="0"/>
              <a:t>Examples of Structured Information</a:t>
            </a:r>
          </a:p>
        </p:txBody>
      </p:sp>
      <p:sp>
        <p:nvSpPr>
          <p:cNvPr id="3" name="Content Placeholder 2">
            <a:extLst>
              <a:ext uri="{FF2B5EF4-FFF2-40B4-BE49-F238E27FC236}">
                <a16:creationId xmlns:a16="http://schemas.microsoft.com/office/drawing/2014/main" id="{0AF2D239-7E9A-45AA-8132-963F9449EF30}"/>
              </a:ext>
            </a:extLst>
          </p:cNvPr>
          <p:cNvSpPr>
            <a:spLocks noGrp="1"/>
          </p:cNvSpPr>
          <p:nvPr>
            <p:ph idx="1"/>
          </p:nvPr>
        </p:nvSpPr>
        <p:spPr>
          <a:xfrm>
            <a:off x="1143000" y="1419497"/>
            <a:ext cx="9872871" cy="4676503"/>
          </a:xfrm>
        </p:spPr>
        <p:txBody>
          <a:bodyPr>
            <a:normAutofit/>
          </a:bodyPr>
          <a:lstStyle/>
          <a:p>
            <a:r>
              <a:rPr lang="en-US" b="1" dirty="0"/>
              <a:t>Databases</a:t>
            </a:r>
            <a:r>
              <a:rPr lang="en-US" dirty="0"/>
              <a:t>: Databases are collections of organized data that can be easily retrieved, updated, and managed. They store information in tables with rows and columns, where each column represents a specific attribute, and each row represents a record. </a:t>
            </a:r>
          </a:p>
          <a:p>
            <a:r>
              <a:rPr lang="en-US" b="1" dirty="0"/>
              <a:t>Tables</a:t>
            </a:r>
            <a:r>
              <a:rPr lang="en-US" dirty="0"/>
              <a:t>: Tables are a fundamental way of organizing data in a grid format, where information is arranged in rows and columns. Each column represents a different attribute or field, while each row represents an individual record or instance. </a:t>
            </a:r>
          </a:p>
          <a:p>
            <a:r>
              <a:rPr lang="en-US" b="1" dirty="0"/>
              <a:t>Spreadsheets</a:t>
            </a:r>
            <a:r>
              <a:rPr lang="en-US" dirty="0"/>
              <a:t>: Spreadsheets are electronic documents that organize data into rows and columns, allowing for easy manipulation and analysis. They are commonly used for tasks such as financial modeling, data analysis, and project management. </a:t>
            </a:r>
            <a:endParaRPr lang="en-IN" dirty="0"/>
          </a:p>
        </p:txBody>
      </p:sp>
    </p:spTree>
    <p:extLst>
      <p:ext uri="{BB962C8B-B14F-4D97-AF65-F5344CB8AC3E}">
        <p14:creationId xmlns:p14="http://schemas.microsoft.com/office/powerpoint/2010/main" val="9544007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00A1-D1FB-435B-AC60-BF7BC8702C2C}"/>
              </a:ext>
            </a:extLst>
          </p:cNvPr>
          <p:cNvSpPr>
            <a:spLocks noGrp="1"/>
          </p:cNvSpPr>
          <p:nvPr>
            <p:ph type="title"/>
          </p:nvPr>
        </p:nvSpPr>
        <p:spPr>
          <a:xfrm>
            <a:off x="1142999" y="609600"/>
            <a:ext cx="10604863" cy="618309"/>
          </a:xfrm>
        </p:spPr>
        <p:txBody>
          <a:bodyPr>
            <a:normAutofit fontScale="90000"/>
          </a:bodyPr>
          <a:lstStyle/>
          <a:p>
            <a:r>
              <a:rPr lang="en-US" sz="4000" dirty="0"/>
              <a:t>Techniques for Extracting Structured Information</a:t>
            </a:r>
            <a:endParaRPr lang="en-IN" sz="4000" dirty="0"/>
          </a:p>
        </p:txBody>
      </p:sp>
      <p:sp>
        <p:nvSpPr>
          <p:cNvPr id="3" name="Content Placeholder 2">
            <a:extLst>
              <a:ext uri="{FF2B5EF4-FFF2-40B4-BE49-F238E27FC236}">
                <a16:creationId xmlns:a16="http://schemas.microsoft.com/office/drawing/2014/main" id="{8759D7A9-F3E6-4964-B114-8FCCF34C4634}"/>
              </a:ext>
            </a:extLst>
          </p:cNvPr>
          <p:cNvSpPr>
            <a:spLocks noGrp="1"/>
          </p:cNvSpPr>
          <p:nvPr>
            <p:ph idx="1"/>
          </p:nvPr>
        </p:nvSpPr>
        <p:spPr>
          <a:xfrm>
            <a:off x="1143000" y="1297581"/>
            <a:ext cx="9872871" cy="4868091"/>
          </a:xfrm>
        </p:spPr>
        <p:txBody>
          <a:bodyPr/>
          <a:lstStyle/>
          <a:p>
            <a:r>
              <a:rPr lang="en-US" dirty="0"/>
              <a:t>Entity Extraction</a:t>
            </a:r>
          </a:p>
          <a:p>
            <a:pPr lvl="1"/>
            <a:r>
              <a:rPr lang="en-US" dirty="0"/>
              <a:t>Identifying specific data points (e.g., names, dates, locations)</a:t>
            </a:r>
          </a:p>
          <a:p>
            <a:pPr lvl="1"/>
            <a:r>
              <a:rPr lang="en-US" dirty="0"/>
              <a:t>Also known as Named Entity Recognition (NER)</a:t>
            </a:r>
          </a:p>
          <a:p>
            <a:pPr lvl="1"/>
            <a:r>
              <a:rPr lang="en-US" dirty="0"/>
              <a:t>The goal is to locate the entities within the text and categorize them into predefined classes.</a:t>
            </a:r>
          </a:p>
          <a:p>
            <a:r>
              <a:rPr lang="en-US" dirty="0"/>
              <a:t>Relationship Extraction</a:t>
            </a:r>
          </a:p>
          <a:p>
            <a:pPr lvl="1"/>
            <a:r>
              <a:rPr lang="en-US" dirty="0"/>
              <a:t>Finding and categorizing relationships between entities (e.g., person-to-organization)</a:t>
            </a:r>
          </a:p>
          <a:p>
            <a:pPr lvl="1"/>
            <a:r>
              <a:rPr lang="en-US" dirty="0"/>
              <a:t>Aims to uncover how the entities are connected.</a:t>
            </a:r>
          </a:p>
          <a:p>
            <a:r>
              <a:rPr lang="en-US" dirty="0"/>
              <a:t>Event Extraction</a:t>
            </a:r>
          </a:p>
          <a:p>
            <a:pPr lvl="1"/>
            <a:r>
              <a:rPr lang="en-US" dirty="0"/>
              <a:t>Identifying and categorizing events </a:t>
            </a:r>
            <a:r>
              <a:rPr lang="en-IN" dirty="0"/>
              <a:t>mentioned in the text</a:t>
            </a:r>
          </a:p>
          <a:p>
            <a:pPr lvl="1"/>
            <a:r>
              <a:rPr lang="en-US" dirty="0"/>
              <a:t>Events are occurrences or actions that involve entities and often include temporal and contextual information</a:t>
            </a:r>
            <a:endParaRPr lang="en-IN" dirty="0"/>
          </a:p>
          <a:p>
            <a:pPr lvl="1"/>
            <a:r>
              <a:rPr lang="en-US" dirty="0"/>
              <a:t>Examples of events include product launches, meetings, disasters, and negotiations.</a:t>
            </a:r>
          </a:p>
          <a:p>
            <a:endParaRPr lang="en-IN" dirty="0"/>
          </a:p>
        </p:txBody>
      </p:sp>
    </p:spTree>
    <p:extLst>
      <p:ext uri="{BB962C8B-B14F-4D97-AF65-F5344CB8AC3E}">
        <p14:creationId xmlns:p14="http://schemas.microsoft.com/office/powerpoint/2010/main" val="2821806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B604B-B645-4DF5-919B-DBFCA7E9D3D8}"/>
              </a:ext>
            </a:extLst>
          </p:cNvPr>
          <p:cNvSpPr>
            <a:spLocks noGrp="1"/>
          </p:cNvSpPr>
          <p:nvPr>
            <p:ph type="title"/>
          </p:nvPr>
        </p:nvSpPr>
        <p:spPr>
          <a:xfrm>
            <a:off x="1143000" y="609600"/>
            <a:ext cx="9875520" cy="618309"/>
          </a:xfrm>
        </p:spPr>
        <p:txBody>
          <a:bodyPr>
            <a:normAutofit fontScale="90000"/>
          </a:bodyPr>
          <a:lstStyle/>
          <a:p>
            <a:r>
              <a:rPr lang="en-IN" dirty="0"/>
              <a:t>Entity Extraction Using Spacy</a:t>
            </a:r>
          </a:p>
        </p:txBody>
      </p:sp>
      <p:sp>
        <p:nvSpPr>
          <p:cNvPr id="3" name="Content Placeholder 2">
            <a:extLst>
              <a:ext uri="{FF2B5EF4-FFF2-40B4-BE49-F238E27FC236}">
                <a16:creationId xmlns:a16="http://schemas.microsoft.com/office/drawing/2014/main" id="{BA033532-C682-4ECC-82C2-43DDBED6723B}"/>
              </a:ext>
            </a:extLst>
          </p:cNvPr>
          <p:cNvSpPr>
            <a:spLocks noGrp="1"/>
          </p:cNvSpPr>
          <p:nvPr>
            <p:ph idx="1"/>
          </p:nvPr>
        </p:nvSpPr>
        <p:spPr>
          <a:xfrm>
            <a:off x="1159564" y="1358537"/>
            <a:ext cx="9872871" cy="4746171"/>
          </a:xfrm>
        </p:spPr>
        <p:txBody>
          <a:bodyPr/>
          <a:lstStyle/>
          <a:p>
            <a:pPr marL="45720" indent="0">
              <a:buNone/>
            </a:pPr>
            <a:r>
              <a:rPr lang="en-IN" dirty="0"/>
              <a:t>import spacy</a:t>
            </a:r>
          </a:p>
          <a:p>
            <a:pPr marL="45720" indent="0">
              <a:buNone/>
            </a:pPr>
            <a:r>
              <a:rPr lang="en-IN" dirty="0"/>
              <a:t># Load pre-trained </a:t>
            </a:r>
            <a:r>
              <a:rPr lang="en-IN" dirty="0" err="1"/>
              <a:t>spaCy</a:t>
            </a:r>
            <a:r>
              <a:rPr lang="en-IN" dirty="0"/>
              <a:t> model</a:t>
            </a:r>
          </a:p>
          <a:p>
            <a:pPr marL="45720" indent="0">
              <a:buNone/>
            </a:pPr>
            <a:r>
              <a:rPr lang="en-IN" dirty="0" err="1"/>
              <a:t>nlp</a:t>
            </a:r>
            <a:r>
              <a:rPr lang="en-IN" dirty="0"/>
              <a:t> = </a:t>
            </a:r>
            <a:r>
              <a:rPr lang="en-IN" dirty="0" err="1"/>
              <a:t>spacy.load</a:t>
            </a:r>
            <a:r>
              <a:rPr lang="en-IN" dirty="0"/>
              <a:t>("</a:t>
            </a:r>
            <a:r>
              <a:rPr lang="en-IN" dirty="0" err="1"/>
              <a:t>en_core_web_sm</a:t>
            </a:r>
            <a:r>
              <a:rPr lang="en-IN" dirty="0"/>
              <a:t>")</a:t>
            </a:r>
          </a:p>
          <a:p>
            <a:pPr marL="45720" indent="0">
              <a:buNone/>
            </a:pPr>
            <a:r>
              <a:rPr lang="en-IN" dirty="0"/>
              <a:t># Sample </a:t>
            </a:r>
            <a:r>
              <a:rPr lang="en-IN" dirty="0" err="1"/>
              <a:t>texttext</a:t>
            </a:r>
            <a:r>
              <a:rPr lang="en-IN" dirty="0"/>
              <a:t> = "Apple Inc. is looking at buying U.K. </a:t>
            </a:r>
            <a:r>
              <a:rPr lang="en-IN" dirty="0" err="1"/>
              <a:t>startup</a:t>
            </a:r>
            <a:r>
              <a:rPr lang="en-IN" dirty="0"/>
              <a:t> for $1 billion.“</a:t>
            </a:r>
          </a:p>
          <a:p>
            <a:pPr marL="45720" indent="0">
              <a:buNone/>
            </a:pPr>
            <a:r>
              <a:rPr lang="en-IN" dirty="0"/>
              <a:t># Process text</a:t>
            </a:r>
          </a:p>
          <a:p>
            <a:pPr marL="45720" indent="0">
              <a:buNone/>
            </a:pPr>
            <a:r>
              <a:rPr lang="en-IN" dirty="0"/>
              <a:t>doc = </a:t>
            </a:r>
            <a:r>
              <a:rPr lang="en-IN" dirty="0" err="1"/>
              <a:t>nlp</a:t>
            </a:r>
            <a:r>
              <a:rPr lang="en-IN" dirty="0"/>
              <a:t>(text)</a:t>
            </a:r>
          </a:p>
          <a:p>
            <a:pPr marL="45720" indent="0">
              <a:buNone/>
            </a:pPr>
            <a:r>
              <a:rPr lang="en-IN" dirty="0"/>
              <a:t># Extract entities</a:t>
            </a:r>
          </a:p>
          <a:p>
            <a:pPr marL="45720" indent="0">
              <a:buNone/>
            </a:pPr>
            <a:r>
              <a:rPr lang="en-IN" dirty="0"/>
              <a:t>entities = [(</a:t>
            </a:r>
            <a:r>
              <a:rPr lang="en-IN" dirty="0" err="1"/>
              <a:t>ent.text</a:t>
            </a:r>
            <a:r>
              <a:rPr lang="en-IN" dirty="0"/>
              <a:t>, </a:t>
            </a:r>
            <a:r>
              <a:rPr lang="en-IN" dirty="0" err="1"/>
              <a:t>ent.label</a:t>
            </a:r>
            <a:r>
              <a:rPr lang="en-IN" dirty="0"/>
              <a:t>_) for </a:t>
            </a:r>
            <a:r>
              <a:rPr lang="en-IN" dirty="0" err="1"/>
              <a:t>ent</a:t>
            </a:r>
            <a:r>
              <a:rPr lang="en-IN" dirty="0"/>
              <a:t> in </a:t>
            </a:r>
            <a:r>
              <a:rPr lang="en-IN" dirty="0" err="1"/>
              <a:t>doc.ents</a:t>
            </a:r>
            <a:r>
              <a:rPr lang="en-IN" dirty="0"/>
              <a:t>]</a:t>
            </a:r>
          </a:p>
          <a:p>
            <a:pPr marL="274320" lvl="1" indent="0">
              <a:buNone/>
            </a:pPr>
            <a:r>
              <a:rPr lang="en-IN" dirty="0"/>
              <a:t>print("Entities:", entities)</a:t>
            </a:r>
          </a:p>
        </p:txBody>
      </p:sp>
      <p:pic>
        <p:nvPicPr>
          <p:cNvPr id="5" name="Picture 4">
            <a:extLst>
              <a:ext uri="{FF2B5EF4-FFF2-40B4-BE49-F238E27FC236}">
                <a16:creationId xmlns:a16="http://schemas.microsoft.com/office/drawing/2014/main" id="{91E97AEE-80E6-4A96-A82E-EABA07ADD7FC}"/>
              </a:ext>
            </a:extLst>
          </p:cNvPr>
          <p:cNvPicPr>
            <a:picLocks noChangeAspect="1"/>
          </p:cNvPicPr>
          <p:nvPr/>
        </p:nvPicPr>
        <p:blipFill>
          <a:blip r:embed="rId2"/>
          <a:stretch>
            <a:fillRect/>
          </a:stretch>
        </p:blipFill>
        <p:spPr>
          <a:xfrm>
            <a:off x="1272332" y="5753328"/>
            <a:ext cx="6878010" cy="314369"/>
          </a:xfrm>
          <a:prstGeom prst="rect">
            <a:avLst/>
          </a:prstGeom>
        </p:spPr>
      </p:pic>
    </p:spTree>
    <p:extLst>
      <p:ext uri="{BB962C8B-B14F-4D97-AF65-F5344CB8AC3E}">
        <p14:creationId xmlns:p14="http://schemas.microsoft.com/office/powerpoint/2010/main" val="4398665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3BD0-90E0-4E0F-8FC0-CF1EAEF3312F}"/>
              </a:ext>
            </a:extLst>
          </p:cNvPr>
          <p:cNvSpPr>
            <a:spLocks noGrp="1"/>
          </p:cNvSpPr>
          <p:nvPr>
            <p:ph type="title"/>
          </p:nvPr>
        </p:nvSpPr>
        <p:spPr>
          <a:xfrm>
            <a:off x="515983" y="557348"/>
            <a:ext cx="9875520" cy="627017"/>
          </a:xfrm>
        </p:spPr>
        <p:txBody>
          <a:bodyPr>
            <a:normAutofit fontScale="90000"/>
          </a:bodyPr>
          <a:lstStyle/>
          <a:p>
            <a:r>
              <a:rPr lang="en-IN" dirty="0"/>
              <a:t>Relationship Extraction with scikit-learn</a:t>
            </a:r>
          </a:p>
        </p:txBody>
      </p:sp>
      <p:sp>
        <p:nvSpPr>
          <p:cNvPr id="3" name="Content Placeholder 2">
            <a:extLst>
              <a:ext uri="{FF2B5EF4-FFF2-40B4-BE49-F238E27FC236}">
                <a16:creationId xmlns:a16="http://schemas.microsoft.com/office/drawing/2014/main" id="{6E8CF728-66F2-4B54-BB3B-A40B1FB0B8A2}"/>
              </a:ext>
            </a:extLst>
          </p:cNvPr>
          <p:cNvSpPr>
            <a:spLocks noGrp="1"/>
          </p:cNvSpPr>
          <p:nvPr>
            <p:ph idx="1"/>
          </p:nvPr>
        </p:nvSpPr>
        <p:spPr>
          <a:xfrm>
            <a:off x="6844938" y="1389017"/>
            <a:ext cx="4561114" cy="3661954"/>
          </a:xfrm>
        </p:spPr>
        <p:txBody>
          <a:bodyPr>
            <a:normAutofit/>
          </a:bodyPr>
          <a:lstStyle/>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Train model</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model = SVC(kernel='linear')</a:t>
            </a:r>
          </a:p>
          <a:p>
            <a:pPr marL="0" marR="0" indent="0">
              <a:lnSpc>
                <a:spcPct val="107000"/>
              </a:lnSpc>
              <a:spcBef>
                <a:spcPts val="0"/>
              </a:spcBef>
              <a:spcAft>
                <a:spcPts val="80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model.fit</a:t>
            </a:r>
            <a:r>
              <a:rPr lang="en-IN" sz="1800" kern="100" dirty="0">
                <a:effectLst/>
                <a:latin typeface="Calibri" panose="020F0502020204030204" pitchFamily="34" charset="0"/>
                <a:ea typeface="Calibri" panose="020F0502020204030204" pitchFamily="34" charset="0"/>
                <a:cs typeface="Mangal" panose="02040503050203030202" pitchFamily="18" charset="0"/>
              </a:rPr>
              <a:t>(X, labels)</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Predict relationship</a:t>
            </a:r>
          </a:p>
          <a:p>
            <a:pPr marL="0" marR="0" indent="0">
              <a:lnSpc>
                <a:spcPct val="107000"/>
              </a:lnSpc>
              <a:spcBef>
                <a:spcPts val="0"/>
              </a:spcBef>
              <a:spcAft>
                <a:spcPts val="80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new_text</a:t>
            </a:r>
            <a:r>
              <a:rPr lang="en-IN" sz="1800" kern="100" dirty="0">
                <a:effectLst/>
                <a:latin typeface="Calibri" panose="020F0502020204030204" pitchFamily="34" charset="0"/>
                <a:ea typeface="Calibri" panose="020F0502020204030204" pitchFamily="34" charset="0"/>
                <a:cs typeface="Mangal" panose="02040503050203030202" pitchFamily="18" charset="0"/>
              </a:rPr>
              <a:t> = ["Google is acquiring Fitbit."]</a:t>
            </a:r>
          </a:p>
          <a:p>
            <a:pPr marL="0" marR="0" indent="0">
              <a:lnSpc>
                <a:spcPct val="107000"/>
              </a:lnSpc>
              <a:spcBef>
                <a:spcPts val="0"/>
              </a:spcBef>
              <a:spcAft>
                <a:spcPts val="80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X_new</a:t>
            </a: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vectorizer.transform</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new_text</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prediction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model.predict</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X_new</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print("Predicted Relationship:", prediction[0])</a:t>
            </a:r>
          </a:p>
        </p:txBody>
      </p:sp>
      <p:sp>
        <p:nvSpPr>
          <p:cNvPr id="4" name="Content Placeholder 2">
            <a:extLst>
              <a:ext uri="{FF2B5EF4-FFF2-40B4-BE49-F238E27FC236}">
                <a16:creationId xmlns:a16="http://schemas.microsoft.com/office/drawing/2014/main" id="{114E9616-0CC9-460C-9079-CA4E4E06F17F}"/>
              </a:ext>
            </a:extLst>
          </p:cNvPr>
          <p:cNvSpPr txBox="1">
            <a:spLocks/>
          </p:cNvSpPr>
          <p:nvPr/>
        </p:nvSpPr>
        <p:spPr>
          <a:xfrm>
            <a:off x="581297" y="1389017"/>
            <a:ext cx="5880463" cy="478536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lnSpc>
                <a:spcPct val="107000"/>
              </a:lnSpc>
              <a:spcBef>
                <a:spcPts val="0"/>
              </a:spcBef>
              <a:spcAft>
                <a:spcPts val="800"/>
              </a:spcAft>
              <a:buFont typeface="Corbel" pitchFamily="34" charset="0"/>
              <a:buNone/>
            </a:pPr>
            <a:r>
              <a:rPr lang="en-IN" sz="1800" kern="100" dirty="0">
                <a:latin typeface="Calibri" panose="020F0502020204030204" pitchFamily="34" charset="0"/>
                <a:ea typeface="Calibri" panose="020F0502020204030204" pitchFamily="34" charset="0"/>
                <a:cs typeface="Mangal" panose="02040503050203030202" pitchFamily="18" charset="0"/>
              </a:rPr>
              <a:t>from </a:t>
            </a:r>
            <a:r>
              <a:rPr lang="en-IN" sz="1800" kern="100" dirty="0" err="1">
                <a:latin typeface="Calibri" panose="020F0502020204030204" pitchFamily="34" charset="0"/>
                <a:ea typeface="Calibri" panose="020F0502020204030204" pitchFamily="34" charset="0"/>
                <a:cs typeface="Mangal" panose="02040503050203030202" pitchFamily="18" charset="0"/>
              </a:rPr>
              <a:t>sklearn.feature_extraction.text</a:t>
            </a:r>
            <a:r>
              <a:rPr lang="en-IN" sz="1800" kern="100" dirty="0">
                <a:latin typeface="Calibri" panose="020F0502020204030204" pitchFamily="34" charset="0"/>
                <a:ea typeface="Calibri" panose="020F0502020204030204" pitchFamily="34" charset="0"/>
                <a:cs typeface="Mangal" panose="02040503050203030202" pitchFamily="18" charset="0"/>
              </a:rPr>
              <a:t> import </a:t>
            </a:r>
            <a:r>
              <a:rPr lang="en-IN" sz="1800" kern="100" dirty="0" err="1">
                <a:latin typeface="Calibri" panose="020F0502020204030204" pitchFamily="34" charset="0"/>
                <a:ea typeface="Calibri" panose="020F0502020204030204" pitchFamily="34" charset="0"/>
                <a:cs typeface="Mangal" panose="02040503050203030202" pitchFamily="18" charset="0"/>
              </a:rPr>
              <a:t>CountVectorizer</a:t>
            </a:r>
            <a:endParaRPr lang="en-IN" sz="1800" kern="100" dirty="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Bef>
                <a:spcPts val="0"/>
              </a:spcBef>
              <a:spcAft>
                <a:spcPts val="800"/>
              </a:spcAft>
              <a:buFont typeface="Corbel" pitchFamily="34" charset="0"/>
              <a:buNone/>
            </a:pPr>
            <a:r>
              <a:rPr lang="en-IN" sz="1800" kern="100" dirty="0">
                <a:latin typeface="Calibri" panose="020F0502020204030204" pitchFamily="34" charset="0"/>
                <a:ea typeface="Calibri" panose="020F0502020204030204" pitchFamily="34" charset="0"/>
                <a:cs typeface="Mangal" panose="02040503050203030202" pitchFamily="18" charset="0"/>
              </a:rPr>
              <a:t>from </a:t>
            </a:r>
            <a:r>
              <a:rPr lang="en-IN" sz="1800" kern="100" dirty="0" err="1">
                <a:latin typeface="Calibri" panose="020F0502020204030204" pitchFamily="34" charset="0"/>
                <a:ea typeface="Calibri" panose="020F0502020204030204" pitchFamily="34" charset="0"/>
                <a:cs typeface="Mangal" panose="02040503050203030202" pitchFamily="18" charset="0"/>
              </a:rPr>
              <a:t>sklearn.svm</a:t>
            </a:r>
            <a:r>
              <a:rPr lang="en-IN" sz="1800" kern="100" dirty="0">
                <a:latin typeface="Calibri" panose="020F0502020204030204" pitchFamily="34" charset="0"/>
                <a:ea typeface="Calibri" panose="020F0502020204030204" pitchFamily="34" charset="0"/>
                <a:cs typeface="Mangal" panose="02040503050203030202" pitchFamily="18" charset="0"/>
              </a:rPr>
              <a:t> import SVC</a:t>
            </a:r>
          </a:p>
          <a:p>
            <a:pPr marL="0" indent="0">
              <a:lnSpc>
                <a:spcPct val="107000"/>
              </a:lnSpc>
              <a:spcBef>
                <a:spcPts val="0"/>
              </a:spcBef>
              <a:spcAft>
                <a:spcPts val="800"/>
              </a:spcAft>
              <a:buFont typeface="Corbel" pitchFamily="34" charset="0"/>
              <a:buNone/>
            </a:pPr>
            <a:r>
              <a:rPr lang="en-IN" sz="1800" kern="100" dirty="0">
                <a:latin typeface="Calibri" panose="020F0502020204030204" pitchFamily="34" charset="0"/>
                <a:ea typeface="Calibri" panose="020F0502020204030204" pitchFamily="34" charset="0"/>
                <a:cs typeface="Mangal" panose="02040503050203030202" pitchFamily="18" charset="0"/>
              </a:rPr>
              <a:t>from </a:t>
            </a:r>
            <a:r>
              <a:rPr lang="en-IN" sz="1800" kern="100" dirty="0" err="1">
                <a:latin typeface="Calibri" panose="020F0502020204030204" pitchFamily="34" charset="0"/>
                <a:ea typeface="Calibri" panose="020F0502020204030204" pitchFamily="34" charset="0"/>
                <a:cs typeface="Mangal" panose="02040503050203030202" pitchFamily="18" charset="0"/>
              </a:rPr>
              <a:t>sklearn.pipeline</a:t>
            </a:r>
            <a:r>
              <a:rPr lang="en-IN" sz="1800" kern="100" dirty="0">
                <a:latin typeface="Calibri" panose="020F0502020204030204" pitchFamily="34" charset="0"/>
                <a:ea typeface="Calibri" panose="020F0502020204030204" pitchFamily="34" charset="0"/>
                <a:cs typeface="Mangal" panose="02040503050203030202" pitchFamily="18" charset="0"/>
              </a:rPr>
              <a:t> import </a:t>
            </a:r>
            <a:r>
              <a:rPr lang="en-IN" sz="1800" kern="100" dirty="0" err="1">
                <a:latin typeface="Calibri" panose="020F0502020204030204" pitchFamily="34" charset="0"/>
                <a:ea typeface="Calibri" panose="020F0502020204030204" pitchFamily="34" charset="0"/>
                <a:cs typeface="Mangal" panose="02040503050203030202" pitchFamily="18" charset="0"/>
              </a:rPr>
              <a:t>make_pipeline</a:t>
            </a:r>
            <a:endParaRPr lang="en-IN" sz="1800" kern="100" dirty="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Bef>
                <a:spcPts val="0"/>
              </a:spcBef>
              <a:spcAft>
                <a:spcPts val="800"/>
              </a:spcAft>
              <a:buFont typeface="Corbel" pitchFamily="34" charset="0"/>
              <a:buNone/>
            </a:pPr>
            <a:r>
              <a:rPr lang="en-IN" sz="1800" kern="100" dirty="0">
                <a:latin typeface="Calibri" panose="020F0502020204030204" pitchFamily="34" charset="0"/>
                <a:ea typeface="Calibri" panose="020F0502020204030204" pitchFamily="34" charset="0"/>
                <a:cs typeface="Mangal" panose="02040503050203030202" pitchFamily="18" charset="0"/>
              </a:rPr>
              <a:t>from </a:t>
            </a:r>
            <a:r>
              <a:rPr lang="en-IN" sz="1800" kern="100" dirty="0" err="1">
                <a:latin typeface="Calibri" panose="020F0502020204030204" pitchFamily="34" charset="0"/>
                <a:ea typeface="Calibri" panose="020F0502020204030204" pitchFamily="34" charset="0"/>
                <a:cs typeface="Mangal" panose="02040503050203030202" pitchFamily="18" charset="0"/>
              </a:rPr>
              <a:t>sklearn.model_selection</a:t>
            </a:r>
            <a:r>
              <a:rPr lang="en-IN" sz="1800" kern="100" dirty="0">
                <a:latin typeface="Calibri" panose="020F0502020204030204" pitchFamily="34" charset="0"/>
                <a:ea typeface="Calibri" panose="020F0502020204030204" pitchFamily="34" charset="0"/>
                <a:cs typeface="Mangal" panose="02040503050203030202" pitchFamily="18" charset="0"/>
              </a:rPr>
              <a:t> import </a:t>
            </a:r>
            <a:r>
              <a:rPr lang="en-IN" sz="1800" kern="100" dirty="0" err="1">
                <a:latin typeface="Calibri" panose="020F0502020204030204" pitchFamily="34" charset="0"/>
                <a:ea typeface="Calibri" panose="020F0502020204030204" pitchFamily="34" charset="0"/>
                <a:cs typeface="Mangal" panose="02040503050203030202" pitchFamily="18" charset="0"/>
              </a:rPr>
              <a:t>train_test_split</a:t>
            </a:r>
            <a:endParaRPr lang="en-IN" sz="1800" kern="100" dirty="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Bef>
                <a:spcPts val="0"/>
              </a:spcBef>
              <a:spcAft>
                <a:spcPts val="800"/>
              </a:spcAft>
              <a:buFont typeface="Corbel" pitchFamily="34" charset="0"/>
              <a:buNone/>
            </a:pPr>
            <a:r>
              <a:rPr lang="en-IN" sz="1800" kern="100" dirty="0">
                <a:latin typeface="Calibri" panose="020F0502020204030204" pitchFamily="34" charset="0"/>
                <a:ea typeface="Calibri" panose="020F0502020204030204" pitchFamily="34" charset="0"/>
                <a:cs typeface="Mangal" panose="02040503050203030202" pitchFamily="18" charset="0"/>
              </a:rPr>
              <a:t># Sample data</a:t>
            </a:r>
          </a:p>
          <a:p>
            <a:pPr marL="0" indent="0">
              <a:lnSpc>
                <a:spcPct val="107000"/>
              </a:lnSpc>
              <a:spcBef>
                <a:spcPts val="0"/>
              </a:spcBef>
              <a:spcAft>
                <a:spcPts val="800"/>
              </a:spcAft>
              <a:buFont typeface="Corbel" pitchFamily="34" charset="0"/>
              <a:buNone/>
            </a:pPr>
            <a:r>
              <a:rPr lang="en-IN" sz="1800" kern="100" dirty="0">
                <a:latin typeface="Calibri" panose="020F0502020204030204" pitchFamily="34" charset="0"/>
                <a:ea typeface="Calibri" panose="020F0502020204030204" pitchFamily="34" charset="0"/>
                <a:cs typeface="Mangal" panose="02040503050203030202" pitchFamily="18" charset="0"/>
              </a:rPr>
              <a:t>texts = ["Apple Inc. is buying U.K. </a:t>
            </a:r>
            <a:r>
              <a:rPr lang="en-IN" sz="1800" kern="100" dirty="0" err="1">
                <a:latin typeface="Calibri" panose="020F0502020204030204" pitchFamily="34" charset="0"/>
                <a:ea typeface="Calibri" panose="020F0502020204030204" pitchFamily="34" charset="0"/>
                <a:cs typeface="Mangal" panose="02040503050203030202" pitchFamily="18" charset="0"/>
              </a:rPr>
              <a:t>startup</a:t>
            </a:r>
            <a:r>
              <a:rPr lang="en-IN" sz="1800" kern="100" dirty="0">
                <a:latin typeface="Calibri" panose="020F0502020204030204" pitchFamily="34" charset="0"/>
                <a:ea typeface="Calibri" panose="020F0502020204030204" pitchFamily="34" charset="0"/>
                <a:cs typeface="Mangal" panose="02040503050203030202" pitchFamily="18" charset="0"/>
              </a:rPr>
              <a:t>.",</a:t>
            </a:r>
          </a:p>
          <a:p>
            <a:pPr marL="0" indent="0">
              <a:lnSpc>
                <a:spcPct val="107000"/>
              </a:lnSpc>
              <a:spcBef>
                <a:spcPts val="0"/>
              </a:spcBef>
              <a:spcAft>
                <a:spcPts val="800"/>
              </a:spcAft>
              <a:buFont typeface="Corbel" pitchFamily="34" charset="0"/>
              <a:buNone/>
            </a:pPr>
            <a:r>
              <a:rPr lang="en-IN" sz="1800" kern="100" dirty="0">
                <a:latin typeface="Calibri" panose="020F0502020204030204" pitchFamily="34" charset="0"/>
                <a:ea typeface="Calibri" panose="020F0502020204030204" pitchFamily="34" charset="0"/>
                <a:cs typeface="Mangal" panose="02040503050203030202" pitchFamily="18" charset="0"/>
              </a:rPr>
              <a:t>         "Microsoft is acquiring LinkedIn.",</a:t>
            </a:r>
          </a:p>
          <a:p>
            <a:pPr marL="0" indent="0">
              <a:lnSpc>
                <a:spcPct val="107000"/>
              </a:lnSpc>
              <a:spcBef>
                <a:spcPts val="0"/>
              </a:spcBef>
              <a:spcAft>
                <a:spcPts val="800"/>
              </a:spcAft>
              <a:buFont typeface="Corbel" pitchFamily="34" charset="0"/>
              <a:buNone/>
            </a:pPr>
            <a:r>
              <a:rPr lang="en-IN" sz="1800" kern="100" dirty="0">
                <a:latin typeface="Calibri" panose="020F0502020204030204" pitchFamily="34" charset="0"/>
                <a:ea typeface="Calibri" panose="020F0502020204030204" pitchFamily="34" charset="0"/>
                <a:cs typeface="Mangal" panose="02040503050203030202" pitchFamily="18" charset="0"/>
              </a:rPr>
              <a:t>         "Tesla is investing in renewable energy."]</a:t>
            </a:r>
          </a:p>
          <a:p>
            <a:pPr marL="0" indent="0">
              <a:lnSpc>
                <a:spcPct val="107000"/>
              </a:lnSpc>
              <a:spcBef>
                <a:spcPts val="0"/>
              </a:spcBef>
              <a:spcAft>
                <a:spcPts val="800"/>
              </a:spcAft>
              <a:buFont typeface="Corbel" pitchFamily="34" charset="0"/>
              <a:buNone/>
            </a:pPr>
            <a:r>
              <a:rPr lang="en-IN" sz="1800" kern="100" dirty="0">
                <a:latin typeface="Calibri" panose="020F0502020204030204" pitchFamily="34" charset="0"/>
                <a:ea typeface="Calibri" panose="020F0502020204030204" pitchFamily="34" charset="0"/>
                <a:cs typeface="Mangal" panose="02040503050203030202" pitchFamily="18" charset="0"/>
              </a:rPr>
              <a:t>labels = ["Acquisition", "Acquisition", "Investment"]</a:t>
            </a:r>
          </a:p>
          <a:p>
            <a:pPr marL="0" indent="0">
              <a:lnSpc>
                <a:spcPct val="107000"/>
              </a:lnSpc>
              <a:spcBef>
                <a:spcPts val="0"/>
              </a:spcBef>
              <a:spcAft>
                <a:spcPts val="800"/>
              </a:spcAft>
              <a:buFont typeface="Corbel" pitchFamily="34" charset="0"/>
              <a:buNone/>
            </a:pPr>
            <a:r>
              <a:rPr lang="en-IN" sz="1800" kern="100" dirty="0">
                <a:latin typeface="Calibri" panose="020F0502020204030204" pitchFamily="34" charset="0"/>
                <a:ea typeface="Calibri" panose="020F0502020204030204" pitchFamily="34" charset="0"/>
                <a:cs typeface="Mangal" panose="02040503050203030202" pitchFamily="18" charset="0"/>
              </a:rPr>
              <a:t># Vectorize text</a:t>
            </a:r>
          </a:p>
          <a:p>
            <a:pPr marL="0" indent="0">
              <a:lnSpc>
                <a:spcPct val="107000"/>
              </a:lnSpc>
              <a:spcBef>
                <a:spcPts val="0"/>
              </a:spcBef>
              <a:spcAft>
                <a:spcPts val="800"/>
              </a:spcAft>
              <a:buFont typeface="Corbel" pitchFamily="34" charset="0"/>
              <a:buNone/>
            </a:pPr>
            <a:r>
              <a:rPr lang="en-IN" sz="1800" kern="100" dirty="0">
                <a:latin typeface="Calibri" panose="020F0502020204030204" pitchFamily="34" charset="0"/>
                <a:ea typeface="Calibri" panose="020F0502020204030204" pitchFamily="34" charset="0"/>
                <a:cs typeface="Mangal" panose="02040503050203030202" pitchFamily="18" charset="0"/>
              </a:rPr>
              <a:t>vectorizer = </a:t>
            </a:r>
            <a:r>
              <a:rPr lang="en-IN" sz="1800" kern="100" dirty="0" err="1">
                <a:latin typeface="Calibri" panose="020F0502020204030204" pitchFamily="34" charset="0"/>
                <a:ea typeface="Calibri" panose="020F0502020204030204" pitchFamily="34" charset="0"/>
                <a:cs typeface="Mangal" panose="02040503050203030202" pitchFamily="18" charset="0"/>
              </a:rPr>
              <a:t>CountVectorizer</a:t>
            </a:r>
            <a:r>
              <a:rPr lang="en-IN" sz="1800" kern="100" dirty="0">
                <a:latin typeface="Calibri" panose="020F0502020204030204" pitchFamily="34" charset="0"/>
                <a:ea typeface="Calibri" panose="020F0502020204030204" pitchFamily="34" charset="0"/>
                <a:cs typeface="Mangal" panose="02040503050203030202" pitchFamily="18" charset="0"/>
              </a:rPr>
              <a:t>()</a:t>
            </a:r>
          </a:p>
          <a:p>
            <a:pPr marL="0" indent="0">
              <a:lnSpc>
                <a:spcPct val="107000"/>
              </a:lnSpc>
              <a:spcBef>
                <a:spcPts val="0"/>
              </a:spcBef>
              <a:spcAft>
                <a:spcPts val="800"/>
              </a:spcAft>
              <a:buFont typeface="Corbel" pitchFamily="34" charset="0"/>
              <a:buNone/>
            </a:pPr>
            <a:r>
              <a:rPr lang="en-IN" sz="1800" kern="100" dirty="0">
                <a:latin typeface="Calibri" panose="020F0502020204030204" pitchFamily="34" charset="0"/>
                <a:ea typeface="Calibri" panose="020F0502020204030204" pitchFamily="34" charset="0"/>
                <a:cs typeface="Mangal" panose="02040503050203030202" pitchFamily="18" charset="0"/>
              </a:rPr>
              <a:t>X = </a:t>
            </a:r>
            <a:r>
              <a:rPr lang="en-IN" sz="1800" kern="100" dirty="0" err="1">
                <a:latin typeface="Calibri" panose="020F0502020204030204" pitchFamily="34" charset="0"/>
                <a:ea typeface="Calibri" panose="020F0502020204030204" pitchFamily="34" charset="0"/>
                <a:cs typeface="Mangal" panose="02040503050203030202" pitchFamily="18" charset="0"/>
              </a:rPr>
              <a:t>vectorizer.fit_transform</a:t>
            </a:r>
            <a:r>
              <a:rPr lang="en-IN" sz="1800" kern="100" dirty="0">
                <a:latin typeface="Calibri" panose="020F0502020204030204" pitchFamily="34" charset="0"/>
                <a:ea typeface="Calibri" panose="020F0502020204030204" pitchFamily="34" charset="0"/>
                <a:cs typeface="Mangal" panose="02040503050203030202" pitchFamily="18" charset="0"/>
              </a:rPr>
              <a:t>(texts)</a:t>
            </a:r>
          </a:p>
        </p:txBody>
      </p:sp>
      <p:pic>
        <p:nvPicPr>
          <p:cNvPr id="6" name="Picture 5">
            <a:extLst>
              <a:ext uri="{FF2B5EF4-FFF2-40B4-BE49-F238E27FC236}">
                <a16:creationId xmlns:a16="http://schemas.microsoft.com/office/drawing/2014/main" id="{0756E955-9B8E-4B6F-B2CA-AA5B35599C12}"/>
              </a:ext>
            </a:extLst>
          </p:cNvPr>
          <p:cNvPicPr>
            <a:picLocks noChangeAspect="1"/>
          </p:cNvPicPr>
          <p:nvPr/>
        </p:nvPicPr>
        <p:blipFill>
          <a:blip r:embed="rId2"/>
          <a:stretch>
            <a:fillRect/>
          </a:stretch>
        </p:blipFill>
        <p:spPr>
          <a:xfrm>
            <a:off x="6909486" y="5492932"/>
            <a:ext cx="3162741" cy="285790"/>
          </a:xfrm>
          <a:prstGeom prst="rect">
            <a:avLst/>
          </a:prstGeom>
        </p:spPr>
      </p:pic>
    </p:spTree>
    <p:extLst>
      <p:ext uri="{BB962C8B-B14F-4D97-AF65-F5344CB8AC3E}">
        <p14:creationId xmlns:p14="http://schemas.microsoft.com/office/powerpoint/2010/main" val="38449336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C81E-C9F3-4CE3-9435-093C8ABC0708}"/>
              </a:ext>
            </a:extLst>
          </p:cNvPr>
          <p:cNvSpPr>
            <a:spLocks noGrp="1"/>
          </p:cNvSpPr>
          <p:nvPr>
            <p:ph type="title"/>
          </p:nvPr>
        </p:nvSpPr>
        <p:spPr>
          <a:xfrm>
            <a:off x="1143000" y="609600"/>
            <a:ext cx="10343606" cy="679269"/>
          </a:xfrm>
        </p:spPr>
        <p:txBody>
          <a:bodyPr>
            <a:normAutofit/>
          </a:bodyPr>
          <a:lstStyle/>
          <a:p>
            <a:r>
              <a:rPr lang="en-US" sz="4000" dirty="0"/>
              <a:t>Event Extraction using </a:t>
            </a:r>
            <a:r>
              <a:rPr lang="en-US" sz="4000" dirty="0" err="1"/>
              <a:t>spaCy</a:t>
            </a:r>
            <a:r>
              <a:rPr lang="en-US" sz="4000" dirty="0"/>
              <a:t> with Custom Rules</a:t>
            </a:r>
            <a:endParaRPr lang="en-IN" sz="4000" dirty="0"/>
          </a:p>
        </p:txBody>
      </p:sp>
      <p:sp>
        <p:nvSpPr>
          <p:cNvPr id="3" name="Content Placeholder 2">
            <a:extLst>
              <a:ext uri="{FF2B5EF4-FFF2-40B4-BE49-F238E27FC236}">
                <a16:creationId xmlns:a16="http://schemas.microsoft.com/office/drawing/2014/main" id="{A6DD8906-AE4E-4773-9D9B-660ECE6AE3C5}"/>
              </a:ext>
            </a:extLst>
          </p:cNvPr>
          <p:cNvSpPr>
            <a:spLocks noGrp="1"/>
          </p:cNvSpPr>
          <p:nvPr>
            <p:ph idx="1"/>
          </p:nvPr>
        </p:nvSpPr>
        <p:spPr>
          <a:xfrm>
            <a:off x="1143000" y="1428206"/>
            <a:ext cx="5588726" cy="5094514"/>
          </a:xfrm>
        </p:spPr>
        <p:txBody>
          <a:bodyPr>
            <a:normAutofit/>
          </a:bodyPr>
          <a:lstStyle/>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import spacy</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from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spacy.matcher</a:t>
            </a:r>
            <a:r>
              <a:rPr lang="en-IN" sz="1800" kern="100" dirty="0">
                <a:effectLst/>
                <a:latin typeface="Calibri" panose="020F0502020204030204" pitchFamily="34" charset="0"/>
                <a:ea typeface="Calibri" panose="020F0502020204030204" pitchFamily="34" charset="0"/>
                <a:cs typeface="Mangal" panose="02040503050203030202" pitchFamily="18" charset="0"/>
              </a:rPr>
              <a:t> import Matcher</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Load pre-trained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spaCy</a:t>
            </a:r>
            <a:r>
              <a:rPr lang="en-IN" sz="1800" kern="100" dirty="0">
                <a:effectLst/>
                <a:latin typeface="Calibri" panose="020F0502020204030204" pitchFamily="34" charset="0"/>
                <a:ea typeface="Calibri" panose="020F0502020204030204" pitchFamily="34" charset="0"/>
                <a:cs typeface="Mangal" panose="02040503050203030202" pitchFamily="18" charset="0"/>
              </a:rPr>
              <a:t> model</a:t>
            </a:r>
          </a:p>
          <a:p>
            <a:pPr marL="0" marR="0" indent="0">
              <a:lnSpc>
                <a:spcPct val="107000"/>
              </a:lnSpc>
              <a:spcBef>
                <a:spcPts val="0"/>
              </a:spcBef>
              <a:spcAft>
                <a:spcPts val="80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nlp</a:t>
            </a: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spacy.load</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en_core_web_sm</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Initialize Matcher</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matcher = Matcher(</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nlp.vocab</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Define a very simple pattern for matching</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pattern = [{"LOWER": "launch"}]  # Match just the word "launch"</a:t>
            </a:r>
          </a:p>
          <a:p>
            <a:pPr marL="0" marR="0" indent="0">
              <a:lnSpc>
                <a:spcPct val="107000"/>
              </a:lnSpc>
              <a:spcBef>
                <a:spcPts val="0"/>
              </a:spcBef>
              <a:spcAft>
                <a:spcPts val="800"/>
              </a:spcAft>
              <a:buNone/>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matcher.add</a:t>
            </a:r>
            <a:r>
              <a:rPr lang="en-IN" sz="1800" kern="100" dirty="0">
                <a:effectLst/>
                <a:latin typeface="Calibri" panose="020F0502020204030204" pitchFamily="34" charset="0"/>
                <a:ea typeface="Calibri" panose="020F0502020204030204" pitchFamily="34" charset="0"/>
                <a:cs typeface="Mangal" panose="02040503050203030202" pitchFamily="18" charset="0"/>
              </a:rPr>
              <a:t>("EVENT_SIMPLE", [pattern])</a:t>
            </a:r>
          </a:p>
        </p:txBody>
      </p:sp>
      <p:pic>
        <p:nvPicPr>
          <p:cNvPr id="5" name="Picture 4">
            <a:extLst>
              <a:ext uri="{FF2B5EF4-FFF2-40B4-BE49-F238E27FC236}">
                <a16:creationId xmlns:a16="http://schemas.microsoft.com/office/drawing/2014/main" id="{EF26270D-A4CC-4403-BF02-947E03D299FD}"/>
              </a:ext>
            </a:extLst>
          </p:cNvPr>
          <p:cNvPicPr>
            <a:picLocks noChangeAspect="1"/>
          </p:cNvPicPr>
          <p:nvPr/>
        </p:nvPicPr>
        <p:blipFill>
          <a:blip r:embed="rId2"/>
          <a:stretch>
            <a:fillRect/>
          </a:stretch>
        </p:blipFill>
        <p:spPr>
          <a:xfrm>
            <a:off x="6731726" y="6081689"/>
            <a:ext cx="1781424" cy="333422"/>
          </a:xfrm>
          <a:prstGeom prst="rect">
            <a:avLst/>
          </a:prstGeom>
        </p:spPr>
      </p:pic>
      <p:sp>
        <p:nvSpPr>
          <p:cNvPr id="6" name="Content Placeholder 2">
            <a:extLst>
              <a:ext uri="{FF2B5EF4-FFF2-40B4-BE49-F238E27FC236}">
                <a16:creationId xmlns:a16="http://schemas.microsoft.com/office/drawing/2014/main" id="{0F61BC65-412F-48B4-AAF7-15E25A7F1AF0}"/>
              </a:ext>
            </a:extLst>
          </p:cNvPr>
          <p:cNvSpPr txBox="1">
            <a:spLocks/>
          </p:cNvSpPr>
          <p:nvPr/>
        </p:nvSpPr>
        <p:spPr>
          <a:xfrm>
            <a:off x="6511834" y="1428206"/>
            <a:ext cx="5588726" cy="5094514"/>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lnSpc>
                <a:spcPct val="107000"/>
              </a:lnSpc>
              <a:spcBef>
                <a:spcPts val="0"/>
              </a:spcBef>
              <a:spcAft>
                <a:spcPts val="800"/>
              </a:spcAft>
              <a:buNone/>
            </a:pPr>
            <a:r>
              <a:rPr lang="en-IN" sz="1800" kern="100" dirty="0">
                <a:latin typeface="Calibri" panose="020F0502020204030204" pitchFamily="34" charset="0"/>
                <a:ea typeface="Calibri" panose="020F0502020204030204" pitchFamily="34" charset="0"/>
                <a:cs typeface="Mangal" panose="02040503050203030202" pitchFamily="18" charset="0"/>
              </a:rPr>
              <a:t># Sample text</a:t>
            </a:r>
          </a:p>
          <a:p>
            <a:pPr marL="0" indent="0">
              <a:lnSpc>
                <a:spcPct val="107000"/>
              </a:lnSpc>
              <a:spcBef>
                <a:spcPts val="0"/>
              </a:spcBef>
              <a:spcAft>
                <a:spcPts val="800"/>
              </a:spcAft>
              <a:buNone/>
            </a:pPr>
            <a:r>
              <a:rPr lang="en-IN" sz="1800" kern="100" dirty="0">
                <a:latin typeface="Calibri" panose="020F0502020204030204" pitchFamily="34" charset="0"/>
                <a:ea typeface="Calibri" panose="020F0502020204030204" pitchFamily="34" charset="0"/>
                <a:cs typeface="Mangal" panose="02040503050203030202" pitchFamily="18" charset="0"/>
              </a:rPr>
              <a:t>text = "The launch of the new iPhone was announced last week."</a:t>
            </a:r>
          </a:p>
          <a:p>
            <a:pPr marL="0" indent="0">
              <a:lnSpc>
                <a:spcPct val="107000"/>
              </a:lnSpc>
              <a:spcBef>
                <a:spcPts val="0"/>
              </a:spcBef>
              <a:spcAft>
                <a:spcPts val="800"/>
              </a:spcAft>
              <a:buNone/>
            </a:pPr>
            <a:r>
              <a:rPr lang="en-IN" sz="1800" kern="100" dirty="0">
                <a:latin typeface="Calibri" panose="020F0502020204030204" pitchFamily="34" charset="0"/>
                <a:ea typeface="Calibri" panose="020F0502020204030204" pitchFamily="34" charset="0"/>
                <a:cs typeface="Mangal" panose="02040503050203030202" pitchFamily="18" charset="0"/>
              </a:rPr>
              <a:t># Process text</a:t>
            </a:r>
          </a:p>
          <a:p>
            <a:pPr marL="0" indent="0">
              <a:lnSpc>
                <a:spcPct val="107000"/>
              </a:lnSpc>
              <a:spcBef>
                <a:spcPts val="0"/>
              </a:spcBef>
              <a:spcAft>
                <a:spcPts val="800"/>
              </a:spcAft>
              <a:buNone/>
            </a:pPr>
            <a:r>
              <a:rPr lang="en-IN" sz="1800" kern="100" dirty="0">
                <a:latin typeface="Calibri" panose="020F0502020204030204" pitchFamily="34" charset="0"/>
                <a:ea typeface="Calibri" panose="020F0502020204030204" pitchFamily="34" charset="0"/>
                <a:cs typeface="Mangal" panose="02040503050203030202" pitchFamily="18" charset="0"/>
              </a:rPr>
              <a:t>doc = </a:t>
            </a:r>
            <a:r>
              <a:rPr lang="en-IN" sz="1800" kern="100" dirty="0" err="1">
                <a:latin typeface="Calibri" panose="020F0502020204030204" pitchFamily="34" charset="0"/>
                <a:ea typeface="Calibri" panose="020F0502020204030204" pitchFamily="34" charset="0"/>
                <a:cs typeface="Mangal" panose="02040503050203030202" pitchFamily="18" charset="0"/>
              </a:rPr>
              <a:t>nlp</a:t>
            </a:r>
            <a:r>
              <a:rPr lang="en-IN" sz="1800" kern="100" dirty="0">
                <a:latin typeface="Calibri" panose="020F0502020204030204" pitchFamily="34" charset="0"/>
                <a:ea typeface="Calibri" panose="020F0502020204030204" pitchFamily="34" charset="0"/>
                <a:cs typeface="Mangal" panose="02040503050203030202" pitchFamily="18" charset="0"/>
              </a:rPr>
              <a:t>(text)</a:t>
            </a:r>
          </a:p>
          <a:p>
            <a:pPr marL="0" indent="0">
              <a:lnSpc>
                <a:spcPct val="107000"/>
              </a:lnSpc>
              <a:spcBef>
                <a:spcPts val="0"/>
              </a:spcBef>
              <a:spcAft>
                <a:spcPts val="800"/>
              </a:spcAft>
              <a:buNone/>
            </a:pPr>
            <a:r>
              <a:rPr lang="en-IN" sz="1800" kern="100" dirty="0">
                <a:latin typeface="Calibri" panose="020F0502020204030204" pitchFamily="34" charset="0"/>
                <a:ea typeface="Calibri" panose="020F0502020204030204" pitchFamily="34" charset="0"/>
                <a:cs typeface="Mangal" panose="02040503050203030202" pitchFamily="18" charset="0"/>
              </a:rPr>
              <a:t># Extract events</a:t>
            </a:r>
          </a:p>
          <a:p>
            <a:pPr marL="0" indent="0">
              <a:lnSpc>
                <a:spcPct val="107000"/>
              </a:lnSpc>
              <a:spcBef>
                <a:spcPts val="0"/>
              </a:spcBef>
              <a:spcAft>
                <a:spcPts val="800"/>
              </a:spcAft>
              <a:buNone/>
            </a:pPr>
            <a:r>
              <a:rPr lang="en-IN" sz="1800" kern="100" dirty="0">
                <a:latin typeface="Calibri" panose="020F0502020204030204" pitchFamily="34" charset="0"/>
                <a:ea typeface="Calibri" panose="020F0502020204030204" pitchFamily="34" charset="0"/>
                <a:cs typeface="Mangal" panose="02040503050203030202" pitchFamily="18" charset="0"/>
              </a:rPr>
              <a:t>matches = matcher(doc)</a:t>
            </a:r>
          </a:p>
          <a:p>
            <a:pPr marL="0" indent="0">
              <a:lnSpc>
                <a:spcPct val="107000"/>
              </a:lnSpc>
              <a:spcBef>
                <a:spcPts val="0"/>
              </a:spcBef>
              <a:spcAft>
                <a:spcPts val="800"/>
              </a:spcAft>
              <a:buNone/>
            </a:pPr>
            <a:r>
              <a:rPr lang="en-IN" sz="1800" kern="100" dirty="0">
                <a:latin typeface="Calibri" panose="020F0502020204030204" pitchFamily="34" charset="0"/>
                <a:ea typeface="Calibri" panose="020F0502020204030204" pitchFamily="34" charset="0"/>
                <a:cs typeface="Mangal" panose="02040503050203030202" pitchFamily="18" charset="0"/>
              </a:rPr>
              <a:t># Print events</a:t>
            </a:r>
          </a:p>
          <a:p>
            <a:pPr marL="0" indent="0">
              <a:lnSpc>
                <a:spcPct val="107000"/>
              </a:lnSpc>
              <a:spcBef>
                <a:spcPts val="0"/>
              </a:spcBef>
              <a:spcAft>
                <a:spcPts val="800"/>
              </a:spcAft>
              <a:buNone/>
            </a:pPr>
            <a:r>
              <a:rPr lang="en-IN" sz="1800" kern="100" dirty="0">
                <a:latin typeface="Calibri" panose="020F0502020204030204" pitchFamily="34" charset="0"/>
                <a:ea typeface="Calibri" panose="020F0502020204030204" pitchFamily="34" charset="0"/>
                <a:cs typeface="Mangal" panose="02040503050203030202" pitchFamily="18" charset="0"/>
              </a:rPr>
              <a:t>events = [doc[</a:t>
            </a:r>
            <a:r>
              <a:rPr lang="en-IN" sz="1800" kern="100" dirty="0" err="1">
                <a:latin typeface="Calibri" panose="020F0502020204030204" pitchFamily="34" charset="0"/>
                <a:ea typeface="Calibri" panose="020F0502020204030204" pitchFamily="34" charset="0"/>
                <a:cs typeface="Mangal" panose="02040503050203030202" pitchFamily="18" charset="0"/>
              </a:rPr>
              <a:t>start:end</a:t>
            </a:r>
            <a:r>
              <a:rPr lang="en-IN" sz="1800" kern="100" dirty="0">
                <a:latin typeface="Calibri" panose="020F0502020204030204" pitchFamily="34" charset="0"/>
                <a:ea typeface="Calibri" panose="020F0502020204030204" pitchFamily="34" charset="0"/>
                <a:cs typeface="Mangal" panose="02040503050203030202" pitchFamily="18" charset="0"/>
              </a:rPr>
              <a:t>].text for </a:t>
            </a:r>
            <a:r>
              <a:rPr lang="en-IN" sz="1800" kern="100" dirty="0" err="1">
                <a:latin typeface="Calibri" panose="020F0502020204030204" pitchFamily="34" charset="0"/>
                <a:ea typeface="Calibri" panose="020F0502020204030204" pitchFamily="34" charset="0"/>
                <a:cs typeface="Mangal" panose="02040503050203030202" pitchFamily="18" charset="0"/>
              </a:rPr>
              <a:t>match_id</a:t>
            </a:r>
            <a:r>
              <a:rPr lang="en-IN" sz="1800" kern="100" dirty="0">
                <a:latin typeface="Calibri" panose="020F0502020204030204" pitchFamily="34" charset="0"/>
                <a:ea typeface="Calibri" panose="020F0502020204030204" pitchFamily="34" charset="0"/>
                <a:cs typeface="Mangal" panose="02040503050203030202" pitchFamily="18" charset="0"/>
              </a:rPr>
              <a:t>, start, end in matches]</a:t>
            </a:r>
          </a:p>
          <a:p>
            <a:pPr marL="0" indent="0">
              <a:lnSpc>
                <a:spcPct val="107000"/>
              </a:lnSpc>
              <a:spcBef>
                <a:spcPts val="0"/>
              </a:spcBef>
              <a:spcAft>
                <a:spcPts val="800"/>
              </a:spcAft>
              <a:buNone/>
            </a:pPr>
            <a:r>
              <a:rPr lang="en-IN" sz="1800" kern="100" dirty="0">
                <a:latin typeface="Calibri" panose="020F0502020204030204" pitchFamily="34" charset="0"/>
                <a:ea typeface="Calibri" panose="020F0502020204030204" pitchFamily="34" charset="0"/>
                <a:cs typeface="Mangal" panose="02040503050203030202" pitchFamily="18" charset="0"/>
              </a:rPr>
              <a:t>print("Events:", events)</a:t>
            </a:r>
          </a:p>
        </p:txBody>
      </p:sp>
    </p:spTree>
    <p:extLst>
      <p:ext uri="{BB962C8B-B14F-4D97-AF65-F5344CB8AC3E}">
        <p14:creationId xmlns:p14="http://schemas.microsoft.com/office/powerpoint/2010/main" val="242757903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3376</TotalTime>
  <Words>9920</Words>
  <Application>Microsoft Office PowerPoint</Application>
  <PresentationFormat>Widescreen</PresentationFormat>
  <Paragraphs>1011</Paragraphs>
  <Slides>99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99</vt:i4>
      </vt:variant>
    </vt:vector>
  </HeadingPairs>
  <TitlesOfParts>
    <vt:vector size="108" baseType="lpstr">
      <vt:lpstr>Arial</vt:lpstr>
      <vt:lpstr>Birka</vt:lpstr>
      <vt:lpstr>Birka-Bold</vt:lpstr>
      <vt:lpstr>Calibri</vt:lpstr>
      <vt:lpstr>Corbel</vt:lpstr>
      <vt:lpstr>Google Sans</vt:lpstr>
      <vt:lpstr>source-serif-pro</vt:lpstr>
      <vt:lpstr>var(--jp-code-font-family)</vt:lpstr>
      <vt:lpstr>Basis</vt:lpstr>
      <vt:lpstr>Named Entity Recognition  and  Information Extraction</vt:lpstr>
      <vt:lpstr>Regular Expressions</vt:lpstr>
      <vt:lpstr>Basic Components of Regular Expressions</vt:lpstr>
      <vt:lpstr>Literals</vt:lpstr>
      <vt:lpstr>Metacharacters</vt:lpstr>
      <vt:lpstr>Character Classes</vt:lpstr>
      <vt:lpstr>Quantifiers</vt:lpstr>
      <vt:lpstr>Anchors</vt:lpstr>
      <vt:lpstr>Group and Alternation</vt:lpstr>
      <vt:lpstr>Some Examples</vt:lpstr>
      <vt:lpstr>Mobile Number and Email Address</vt:lpstr>
      <vt:lpstr>URL and MMMM-DD-YY format Date</vt:lpstr>
      <vt:lpstr>Password and US Zip Code</vt:lpstr>
      <vt:lpstr>Regular Expression Methods</vt:lpstr>
      <vt:lpstr>re.match()</vt:lpstr>
      <vt:lpstr>re.search()</vt:lpstr>
      <vt:lpstr>re.findall()</vt:lpstr>
      <vt:lpstr>re.sub()</vt:lpstr>
      <vt:lpstr>Example of re.sub()</vt:lpstr>
      <vt:lpstr>re.compile()</vt:lpstr>
      <vt:lpstr>re.compile()</vt:lpstr>
      <vt:lpstr>Difference between [abc] and (abc)</vt:lpstr>
      <vt:lpstr>Python Programs for [abc] and (abc)</vt:lpstr>
      <vt:lpstr>Example of Grouping</vt:lpstr>
      <vt:lpstr>The Regular Expression \b</vt:lpstr>
      <vt:lpstr>Examples of \b</vt:lpstr>
      <vt:lpstr>Python Program for \b</vt:lpstr>
      <vt:lpstr>Significance of . in Regex</vt:lpstr>
      <vt:lpstr>Information Extraction</vt:lpstr>
      <vt:lpstr>Information Extraction</vt:lpstr>
      <vt:lpstr>Information Extraction Architecture</vt:lpstr>
      <vt:lpstr>How NER works?</vt:lpstr>
      <vt:lpstr>How NER works? Contd…</vt:lpstr>
      <vt:lpstr>How NER works? Contd…</vt:lpstr>
      <vt:lpstr>PoS Tagging</vt:lpstr>
      <vt:lpstr>Another Example of PoS</vt:lpstr>
      <vt:lpstr>How PoS Tagging Helps with NER</vt:lpstr>
      <vt:lpstr>Abbreviations NN, NNP, VB, VBD, VBG, JJ and RB</vt:lpstr>
      <vt:lpstr>Basic PoS Categories</vt:lpstr>
      <vt:lpstr>Basic PoS Categories contd…</vt:lpstr>
      <vt:lpstr>Other Common PoS Tags</vt:lpstr>
      <vt:lpstr>Additional Common POS Tags</vt:lpstr>
      <vt:lpstr>Chunked Sentences</vt:lpstr>
      <vt:lpstr>Types of Chunks</vt:lpstr>
      <vt:lpstr>NLTK Program for PoS tagging:</vt:lpstr>
      <vt:lpstr>PowerPoint Presentation</vt:lpstr>
      <vt:lpstr>spaCy Program for PoS tagging:</vt:lpstr>
      <vt:lpstr>Program Explanation</vt:lpstr>
      <vt:lpstr>Chunking using spaCy</vt:lpstr>
      <vt:lpstr>Chunking using spaCy contd…</vt:lpstr>
      <vt:lpstr>Chunking using spaCy Output…</vt:lpstr>
      <vt:lpstr>Interpretation of Output</vt:lpstr>
      <vt:lpstr>Interpretation of Output</vt:lpstr>
      <vt:lpstr>NLTK Program for PoS in Tree Structure:</vt:lpstr>
      <vt:lpstr>Python Program for Chunked Sentences:</vt:lpstr>
      <vt:lpstr>NER Python Program</vt:lpstr>
      <vt:lpstr>Named Entity Recognition</vt:lpstr>
      <vt:lpstr>NER Applications</vt:lpstr>
      <vt:lpstr>Categories of Named Entities:</vt:lpstr>
      <vt:lpstr>2 Steps in NER</vt:lpstr>
      <vt:lpstr>Entity Detection</vt:lpstr>
      <vt:lpstr>Entity Classification</vt:lpstr>
      <vt:lpstr>Identifying Named Entities</vt:lpstr>
      <vt:lpstr>Identifying Named Entities</vt:lpstr>
      <vt:lpstr>Identifying Named Entities with Visualization</vt:lpstr>
      <vt:lpstr>Identifying Named Entities with Visualization</vt:lpstr>
      <vt:lpstr>NER Approaches</vt:lpstr>
      <vt:lpstr>Rule-Based NER</vt:lpstr>
      <vt:lpstr>Rule-Based NER </vt:lpstr>
      <vt:lpstr>Rule-Based Email Extraction</vt:lpstr>
      <vt:lpstr>Explanation</vt:lpstr>
      <vt:lpstr>Rule-Based NER Using Regex</vt:lpstr>
      <vt:lpstr>Rule-based NER using SpaCy's Matcher</vt:lpstr>
      <vt:lpstr>Rule-based NER using SpaCy's Matcher - Output</vt:lpstr>
      <vt:lpstr>Explanation of the Program</vt:lpstr>
      <vt:lpstr>Explanation of the Program</vt:lpstr>
      <vt:lpstr>Span in NLP</vt:lpstr>
      <vt:lpstr>ML-Based NER</vt:lpstr>
      <vt:lpstr>ML-Based NER</vt:lpstr>
      <vt:lpstr>ML-Based NER – Python Program</vt:lpstr>
      <vt:lpstr>ML-Based NER – Program with Visualization</vt:lpstr>
      <vt:lpstr>BERT</vt:lpstr>
      <vt:lpstr>BERT Architecture</vt:lpstr>
      <vt:lpstr>Input Representations of BERT</vt:lpstr>
      <vt:lpstr>Sentence Encoding using BERT</vt:lpstr>
      <vt:lpstr>BERT for NER</vt:lpstr>
      <vt:lpstr>BERT for NER contd</vt:lpstr>
      <vt:lpstr>BERT for NER Output</vt:lpstr>
      <vt:lpstr>BERT for NER Explanation</vt:lpstr>
      <vt:lpstr>BERT for NER Explanation</vt:lpstr>
      <vt:lpstr>Different BERT Models</vt:lpstr>
      <vt:lpstr>Different BERT Models contd</vt:lpstr>
      <vt:lpstr>BERT Use Case Examples</vt:lpstr>
      <vt:lpstr>Extracting Structured Information from Unstructured Text</vt:lpstr>
      <vt:lpstr>Examples of Structured Information</vt:lpstr>
      <vt:lpstr>Techniques for Extracting Structured Information</vt:lpstr>
      <vt:lpstr>Entity Extraction Using Spacy</vt:lpstr>
      <vt:lpstr>Relationship Extraction with scikit-learn</vt:lpstr>
      <vt:lpstr>Event Extraction using spaCy with Custom Rules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Named Entity Recognition  and  Information Extraction</dc:title>
  <dc:creator>Regina SABS</dc:creator>
  <cp:lastModifiedBy>Regina SABS</cp:lastModifiedBy>
  <cp:revision>128</cp:revision>
  <dcterms:created xsi:type="dcterms:W3CDTF">2024-07-09T12:36:47Z</dcterms:created>
  <dcterms:modified xsi:type="dcterms:W3CDTF">2024-08-21T10:53:26Z</dcterms:modified>
</cp:coreProperties>
</file>