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69" r:id="rId4"/>
    <p:sldId id="258" r:id="rId5"/>
    <p:sldId id="314" r:id="rId6"/>
    <p:sldId id="270" r:id="rId7"/>
    <p:sldId id="271" r:id="rId8"/>
    <p:sldId id="277" r:id="rId9"/>
    <p:sldId id="275" r:id="rId10"/>
    <p:sldId id="276" r:id="rId11"/>
    <p:sldId id="278" r:id="rId12"/>
    <p:sldId id="272" r:id="rId13"/>
    <p:sldId id="273" r:id="rId14"/>
    <p:sldId id="305" r:id="rId15"/>
    <p:sldId id="260" r:id="rId16"/>
    <p:sldId id="279" r:id="rId17"/>
    <p:sldId id="280" r:id="rId18"/>
    <p:sldId id="281" r:id="rId19"/>
    <p:sldId id="282" r:id="rId20"/>
    <p:sldId id="311" r:id="rId21"/>
    <p:sldId id="315" r:id="rId22"/>
    <p:sldId id="283" r:id="rId23"/>
    <p:sldId id="284" r:id="rId24"/>
    <p:sldId id="285" r:id="rId25"/>
    <p:sldId id="286" r:id="rId26"/>
    <p:sldId id="287" r:id="rId27"/>
    <p:sldId id="289" r:id="rId28"/>
    <p:sldId id="290" r:id="rId29"/>
    <p:sldId id="288" r:id="rId30"/>
    <p:sldId id="306" r:id="rId31"/>
    <p:sldId id="313" r:id="rId32"/>
    <p:sldId id="316" r:id="rId33"/>
    <p:sldId id="291" r:id="rId34"/>
    <p:sldId id="292" r:id="rId35"/>
    <p:sldId id="293" r:id="rId36"/>
    <p:sldId id="294" r:id="rId37"/>
    <p:sldId id="295" r:id="rId38"/>
    <p:sldId id="296" r:id="rId39"/>
    <p:sldId id="297" r:id="rId40"/>
    <p:sldId id="307" r:id="rId41"/>
    <p:sldId id="312" r:id="rId42"/>
    <p:sldId id="317" r:id="rId43"/>
    <p:sldId id="318" r:id="rId44"/>
    <p:sldId id="319" r:id="rId45"/>
    <p:sldId id="336" r:id="rId46"/>
    <p:sldId id="337" r:id="rId47"/>
    <p:sldId id="338" r:id="rId48"/>
    <p:sldId id="298" r:id="rId49"/>
    <p:sldId id="309" r:id="rId50"/>
    <p:sldId id="299" r:id="rId51"/>
    <p:sldId id="300" r:id="rId52"/>
    <p:sldId id="301" r:id="rId53"/>
    <p:sldId id="302" r:id="rId54"/>
    <p:sldId id="303" r:id="rId55"/>
    <p:sldId id="304" r:id="rId56"/>
    <p:sldId id="261" r:id="rId57"/>
    <p:sldId id="308" r:id="rId58"/>
    <p:sldId id="262" r:id="rId59"/>
    <p:sldId id="322" r:id="rId60"/>
    <p:sldId id="327" r:id="rId61"/>
    <p:sldId id="339" r:id="rId62"/>
    <p:sldId id="340" r:id="rId63"/>
    <p:sldId id="324" r:id="rId64"/>
    <p:sldId id="323" r:id="rId65"/>
    <p:sldId id="326" r:id="rId66"/>
    <p:sldId id="341" r:id="rId67"/>
    <p:sldId id="325" r:id="rId68"/>
    <p:sldId id="263" r:id="rId69"/>
    <p:sldId id="332" r:id="rId70"/>
    <p:sldId id="343" r:id="rId71"/>
    <p:sldId id="265" r:id="rId72"/>
    <p:sldId id="345" r:id="rId73"/>
    <p:sldId id="344" r:id="rId74"/>
    <p:sldId id="342" r:id="rId75"/>
    <p:sldId id="264" r:id="rId76"/>
    <p:sldId id="328" r:id="rId77"/>
    <p:sldId id="329" r:id="rId78"/>
    <p:sldId id="266" r:id="rId79"/>
    <p:sldId id="330" r:id="rId80"/>
    <p:sldId id="267" r:id="rId81"/>
    <p:sldId id="334" r:id="rId82"/>
    <p:sldId id="331" r:id="rId83"/>
    <p:sldId id="333" r:id="rId84"/>
    <p:sldId id="268" r:id="rId8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E564BE3-4840-4705-AC54-3F3F86386C00}" type="datetimeFigureOut">
              <a:rPr lang="en-IN" smtClean="0"/>
              <a:t>07-09-2024</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DD3F668-FCF6-426D-8976-7FE8D3E215FD}"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2620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564BE3-4840-4705-AC54-3F3F86386C00}"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D3F668-FCF6-426D-8976-7FE8D3E215FD}" type="slidenum">
              <a:rPr lang="en-IN" smtClean="0"/>
              <a:t>‹#›</a:t>
            </a:fld>
            <a:endParaRPr lang="en-IN"/>
          </a:p>
        </p:txBody>
      </p:sp>
    </p:spTree>
    <p:extLst>
      <p:ext uri="{BB962C8B-B14F-4D97-AF65-F5344CB8AC3E}">
        <p14:creationId xmlns:p14="http://schemas.microsoft.com/office/powerpoint/2010/main" val="800115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564BE3-4840-4705-AC54-3F3F86386C00}"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D3F668-FCF6-426D-8976-7FE8D3E215FD}" type="slidenum">
              <a:rPr lang="en-IN" smtClean="0"/>
              <a:t>‹#›</a:t>
            </a:fld>
            <a:endParaRPr lang="en-IN"/>
          </a:p>
        </p:txBody>
      </p:sp>
    </p:spTree>
    <p:extLst>
      <p:ext uri="{BB962C8B-B14F-4D97-AF65-F5344CB8AC3E}">
        <p14:creationId xmlns:p14="http://schemas.microsoft.com/office/powerpoint/2010/main" val="2285097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564BE3-4840-4705-AC54-3F3F86386C00}"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D3F668-FCF6-426D-8976-7FE8D3E215FD}" type="slidenum">
              <a:rPr lang="en-IN" smtClean="0"/>
              <a:t>‹#›</a:t>
            </a:fld>
            <a:endParaRPr lang="en-IN"/>
          </a:p>
        </p:txBody>
      </p:sp>
    </p:spTree>
    <p:extLst>
      <p:ext uri="{BB962C8B-B14F-4D97-AF65-F5344CB8AC3E}">
        <p14:creationId xmlns:p14="http://schemas.microsoft.com/office/powerpoint/2010/main" val="886055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64BE3-4840-4705-AC54-3F3F86386C00}"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D3F668-FCF6-426D-8976-7FE8D3E215FD}"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54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564BE3-4840-4705-AC54-3F3F86386C00}" type="datetimeFigureOut">
              <a:rPr lang="en-IN" smtClean="0"/>
              <a:t>07-09-2024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D3F668-FCF6-426D-8976-7FE8D3E215FD}" type="slidenum">
              <a:rPr lang="en-IN" smtClean="0"/>
              <a:t>‹#›</a:t>
            </a:fld>
            <a:endParaRPr lang="en-IN"/>
          </a:p>
        </p:txBody>
      </p:sp>
    </p:spTree>
    <p:extLst>
      <p:ext uri="{BB962C8B-B14F-4D97-AF65-F5344CB8AC3E}">
        <p14:creationId xmlns:p14="http://schemas.microsoft.com/office/powerpoint/2010/main" val="3423289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564BE3-4840-4705-AC54-3F3F86386C00}" type="datetimeFigureOut">
              <a:rPr lang="en-IN" smtClean="0"/>
              <a:t>07-09-2024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D3F668-FCF6-426D-8976-7FE8D3E215FD}" type="slidenum">
              <a:rPr lang="en-IN" smtClean="0"/>
              <a:t>‹#›</a:t>
            </a:fld>
            <a:endParaRPr lang="en-IN"/>
          </a:p>
        </p:txBody>
      </p:sp>
    </p:spTree>
    <p:extLst>
      <p:ext uri="{BB962C8B-B14F-4D97-AF65-F5344CB8AC3E}">
        <p14:creationId xmlns:p14="http://schemas.microsoft.com/office/powerpoint/2010/main" val="566536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564BE3-4840-4705-AC54-3F3F86386C00}" type="datetimeFigureOut">
              <a:rPr lang="en-IN" smtClean="0"/>
              <a:t>07-09-2024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D3F668-FCF6-426D-8976-7FE8D3E215FD}" type="slidenum">
              <a:rPr lang="en-IN" smtClean="0"/>
              <a:t>‹#›</a:t>
            </a:fld>
            <a:endParaRPr lang="en-IN"/>
          </a:p>
        </p:txBody>
      </p:sp>
    </p:spTree>
    <p:extLst>
      <p:ext uri="{BB962C8B-B14F-4D97-AF65-F5344CB8AC3E}">
        <p14:creationId xmlns:p14="http://schemas.microsoft.com/office/powerpoint/2010/main" val="1209543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564BE3-4840-4705-AC54-3F3F86386C00}" type="datetimeFigureOut">
              <a:rPr lang="en-IN" smtClean="0"/>
              <a:t>07-09-2024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D3F668-FCF6-426D-8976-7FE8D3E215FD}" type="slidenum">
              <a:rPr lang="en-IN" smtClean="0"/>
              <a:t>‹#›</a:t>
            </a:fld>
            <a:endParaRPr lang="en-IN"/>
          </a:p>
        </p:txBody>
      </p:sp>
    </p:spTree>
    <p:extLst>
      <p:ext uri="{BB962C8B-B14F-4D97-AF65-F5344CB8AC3E}">
        <p14:creationId xmlns:p14="http://schemas.microsoft.com/office/powerpoint/2010/main" val="1936174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564BE3-4840-4705-AC54-3F3F86386C00}" type="datetimeFigureOut">
              <a:rPr lang="en-IN" smtClean="0"/>
              <a:t>07-09-2024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D3F668-FCF6-426D-8976-7FE8D3E215FD}" type="slidenum">
              <a:rPr lang="en-IN" smtClean="0"/>
              <a:t>‹#›</a:t>
            </a:fld>
            <a:endParaRPr lang="en-IN"/>
          </a:p>
        </p:txBody>
      </p:sp>
    </p:spTree>
    <p:extLst>
      <p:ext uri="{BB962C8B-B14F-4D97-AF65-F5344CB8AC3E}">
        <p14:creationId xmlns:p14="http://schemas.microsoft.com/office/powerpoint/2010/main" val="2232530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564BE3-4840-4705-AC54-3F3F86386C00}" type="datetimeFigureOut">
              <a:rPr lang="en-IN" smtClean="0"/>
              <a:t>07-09-2024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D3F668-FCF6-426D-8976-7FE8D3E215FD}" type="slidenum">
              <a:rPr lang="en-IN" smtClean="0"/>
              <a:t>‹#›</a:t>
            </a:fld>
            <a:endParaRPr lang="en-IN"/>
          </a:p>
        </p:txBody>
      </p:sp>
    </p:spTree>
    <p:extLst>
      <p:ext uri="{BB962C8B-B14F-4D97-AF65-F5344CB8AC3E}">
        <p14:creationId xmlns:p14="http://schemas.microsoft.com/office/powerpoint/2010/main" val="53885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5E564BE3-4840-4705-AC54-3F3F86386C00}" type="datetimeFigureOut">
              <a:rPr lang="en-IN" smtClean="0"/>
              <a:t>07-09-2024</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1DD3F668-FCF6-426D-8976-7FE8D3E215FD}" type="slidenum">
              <a:rPr lang="en-IN" smtClean="0"/>
              <a:t>‹#›</a:t>
            </a:fld>
            <a:endParaRPr lang="en-IN"/>
          </a:p>
        </p:txBody>
      </p:sp>
    </p:spTree>
    <p:extLst>
      <p:ext uri="{BB962C8B-B14F-4D97-AF65-F5344CB8AC3E}">
        <p14:creationId xmlns:p14="http://schemas.microsoft.com/office/powerpoint/2010/main" val="250102815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Uz3JIp6EvIg&amp;t=10s" TargetMode="External"/><Relationship Id="rId2" Type="http://schemas.openxmlformats.org/officeDocument/2006/relationships/hyperlink" Target="https://www.youtube.com/watch?v=i3AkTO9HLX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youtube.com/watch?v=aircAruvnKk"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1xVmU8Z6Bs&amp;list=PLuhqtP7jdD8CD6rOWy20INGM44kULvrHu&amp;index=3" TargetMode="External"/><Relationship Id="rId7" Type="http://schemas.openxmlformats.org/officeDocument/2006/relationships/hyperlink" Target="https://www.youtube.com/watch?v=VF4BDE7uqY0&amp;list=PLuhqtP7jdD8CD6rOWy20INGM44kULvrHu&amp;index=7" TargetMode="External"/><Relationship Id="rId2" Type="http://schemas.openxmlformats.org/officeDocument/2006/relationships/hyperlink" Target="https://www.youtube.com/watch?v=gLwX3zHkims&amp;list=PLuhqtP7jdD8CD6rOWy20INGM44kULvrHu&amp;index=2" TargetMode="External"/><Relationship Id="rId1" Type="http://schemas.openxmlformats.org/officeDocument/2006/relationships/slideLayout" Target="../slideLayouts/slideLayout2.xml"/><Relationship Id="rId6" Type="http://schemas.openxmlformats.org/officeDocument/2006/relationships/hyperlink" Target="https://www.youtube.com/watch?v=rxSmwM7z0_4&amp;list=PLuhqtP7jdD8CD6rOWy20INGM44kULvrHu&amp;index=6" TargetMode="External"/><Relationship Id="rId5" Type="http://schemas.openxmlformats.org/officeDocument/2006/relationships/hyperlink" Target="https://www.youtube.com/watch?v=zg_AA3fZpE0&amp;list=PLuhqtP7jdD8CD6rOWy20INGM44kULvrHu&amp;index=5" TargetMode="External"/><Relationship Id="rId4" Type="http://schemas.openxmlformats.org/officeDocument/2006/relationships/hyperlink" Target="https://www.youtube.com/watch?v=lxk_nmpqI5M&amp;list=PLuhqtP7jdD8CD6rOWy20INGM44kULvrHu&amp;index=4"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www.youtube.com/watch?v=epUXJE65jh8"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www.youtube.com/watch?v=R2ZhLI2-vHI&amp;list=PLuhqtP7jdD8ARBnzj8SZwNFhwWT89fAFr&amp;index=2" TargetMode="External"/><Relationship Id="rId2" Type="http://schemas.openxmlformats.org/officeDocument/2006/relationships/hyperlink" Target="https://www.youtube.com/watch?v=lWPkNkShNbo&amp;list=PLuhqtP7jdD8ARBnzj8SZwNFhwWT89fAFr" TargetMode="External"/><Relationship Id="rId1" Type="http://schemas.openxmlformats.org/officeDocument/2006/relationships/slideLayout" Target="../slideLayouts/slideLayout2.xml"/><Relationship Id="rId6" Type="http://schemas.openxmlformats.org/officeDocument/2006/relationships/hyperlink" Target="https://www.youtube.com/watch?v=LHXXI4-IEns" TargetMode="External"/><Relationship Id="rId5" Type="http://schemas.openxmlformats.org/officeDocument/2006/relationships/hyperlink" Target="https://www.youtube.com/watch?v=y9PLF2GsD-c" TargetMode="External"/><Relationship Id="rId4" Type="http://schemas.openxmlformats.org/officeDocument/2006/relationships/hyperlink" Target="https://www.youtube.com/watch?v=7ZQgK_MV_t0&amp;list=PLuhqtP7jdD8ARBnzj8SZwNFhwWT89fAFr&amp;index=3"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www.scaler.com/topics/deep-learning/attention-mechanism-deep-learning/" TargetMode="External"/><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hyperlink" Target="https://www.researchgate.net/publication/342542123_Text_Sentiment_Orientation_Analysis_Based_on_Multi-Channel_CNN_and_Bidirectional_GRU_With_Attention_Mechanis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DB563-D5CC-4817-85A4-AA49BF2B1B41}"/>
              </a:ext>
            </a:extLst>
          </p:cNvPr>
          <p:cNvSpPr>
            <a:spLocks noGrp="1"/>
          </p:cNvSpPr>
          <p:nvPr>
            <p:ph type="ctrTitle"/>
          </p:nvPr>
        </p:nvSpPr>
        <p:spPr/>
        <p:txBody>
          <a:bodyPr>
            <a:noAutofit/>
          </a:bodyPr>
          <a:lstStyle/>
          <a:p>
            <a:r>
              <a:rPr lang="en-US" sz="6000" dirty="0"/>
              <a:t>Text Generation</a:t>
            </a:r>
            <a:br>
              <a:rPr lang="en-US" sz="6000" dirty="0"/>
            </a:br>
            <a:r>
              <a:rPr lang="en-US" sz="6000" dirty="0"/>
              <a:t> and</a:t>
            </a:r>
            <a:br>
              <a:rPr lang="en-US" sz="6000" dirty="0"/>
            </a:br>
            <a:r>
              <a:rPr lang="en-US" sz="6000" dirty="0"/>
              <a:t>Language Translation</a:t>
            </a:r>
            <a:endParaRPr lang="en-IN" sz="6000" dirty="0"/>
          </a:p>
        </p:txBody>
      </p:sp>
      <p:sp>
        <p:nvSpPr>
          <p:cNvPr id="3" name="Subtitle 2">
            <a:extLst>
              <a:ext uri="{FF2B5EF4-FFF2-40B4-BE49-F238E27FC236}">
                <a16:creationId xmlns:a16="http://schemas.microsoft.com/office/drawing/2014/main" id="{4A34E4D2-4E42-4438-A2F3-A6A272600FB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13701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D4475-3021-4D63-A551-3B64061526CB}"/>
              </a:ext>
            </a:extLst>
          </p:cNvPr>
          <p:cNvSpPr>
            <a:spLocks noGrp="1"/>
          </p:cNvSpPr>
          <p:nvPr>
            <p:ph type="title"/>
          </p:nvPr>
        </p:nvSpPr>
        <p:spPr>
          <a:xfrm>
            <a:off x="707571" y="487680"/>
            <a:ext cx="9875520" cy="727162"/>
          </a:xfrm>
        </p:spPr>
        <p:txBody>
          <a:bodyPr>
            <a:normAutofit/>
          </a:bodyPr>
          <a:lstStyle/>
          <a:p>
            <a:r>
              <a:rPr lang="en-US" sz="3600" dirty="0"/>
              <a:t>Steps for Text Generation with Markov Chains:</a:t>
            </a:r>
            <a:endParaRPr lang="en-IN" sz="3600" dirty="0"/>
          </a:p>
        </p:txBody>
      </p:sp>
      <p:sp>
        <p:nvSpPr>
          <p:cNvPr id="3" name="Content Placeholder 2">
            <a:extLst>
              <a:ext uri="{FF2B5EF4-FFF2-40B4-BE49-F238E27FC236}">
                <a16:creationId xmlns:a16="http://schemas.microsoft.com/office/drawing/2014/main" id="{8479567C-3C70-458E-BEB7-A70E10C222D0}"/>
              </a:ext>
            </a:extLst>
          </p:cNvPr>
          <p:cNvSpPr>
            <a:spLocks noGrp="1"/>
          </p:cNvSpPr>
          <p:nvPr>
            <p:ph idx="1"/>
          </p:nvPr>
        </p:nvSpPr>
        <p:spPr>
          <a:xfrm>
            <a:off x="710220" y="1332404"/>
            <a:ext cx="9872871" cy="5225150"/>
          </a:xfrm>
        </p:spPr>
        <p:txBody>
          <a:bodyPr>
            <a:normAutofit/>
          </a:bodyPr>
          <a:lstStyle/>
          <a:p>
            <a:r>
              <a:rPr lang="en-US" sz="2600" dirty="0"/>
              <a:t>4. Generate Text</a:t>
            </a:r>
          </a:p>
          <a:p>
            <a:pPr lvl="1">
              <a:buFont typeface="Arial" panose="020B0604020202020204" pitchFamily="34" charset="0"/>
              <a:buChar char="•"/>
            </a:pPr>
            <a:r>
              <a:rPr lang="en-US" dirty="0"/>
              <a:t>Start with an initial word (seed).</a:t>
            </a:r>
          </a:p>
          <a:p>
            <a:pPr lvl="1">
              <a:buFont typeface="Arial" panose="020B0604020202020204" pitchFamily="34" charset="0"/>
              <a:buChar char="•"/>
            </a:pPr>
            <a:r>
              <a:rPr lang="en-US" dirty="0"/>
              <a:t>Use the transition matrix to probabilistically choose the next word based on the current word.</a:t>
            </a:r>
          </a:p>
          <a:p>
            <a:pPr lvl="1">
              <a:buFont typeface="Arial" panose="020B0604020202020204" pitchFamily="34" charset="0"/>
              <a:buChar char="•"/>
            </a:pPr>
            <a:r>
              <a:rPr lang="en-US" dirty="0"/>
              <a:t>Append the chosen word to the generated text.</a:t>
            </a:r>
          </a:p>
          <a:p>
            <a:pPr lvl="1">
              <a:buFont typeface="Arial" panose="020B0604020202020204" pitchFamily="34" charset="0"/>
              <a:buChar char="•"/>
            </a:pPr>
            <a:r>
              <a:rPr lang="en-US" dirty="0"/>
              <a:t>Repeat the process for a desired number of words or until a termination condition is met</a:t>
            </a:r>
            <a:r>
              <a:rPr lang="en-US" sz="1800" dirty="0"/>
              <a:t>.</a:t>
            </a:r>
          </a:p>
          <a:p>
            <a:r>
              <a:rPr lang="en-US" sz="2600" dirty="0"/>
              <a:t>5. Review and Refine</a:t>
            </a:r>
          </a:p>
          <a:p>
            <a:pPr lvl="1">
              <a:buFont typeface="Arial" panose="020B0604020202020204" pitchFamily="34" charset="0"/>
              <a:buChar char="•"/>
            </a:pPr>
            <a:r>
              <a:rPr lang="en-US" dirty="0"/>
              <a:t>Review the generated text and assess the coherence.</a:t>
            </a:r>
          </a:p>
          <a:p>
            <a:pPr lvl="1">
              <a:buFont typeface="Arial" panose="020B0604020202020204" pitchFamily="34" charset="0"/>
              <a:buChar char="•"/>
            </a:pPr>
            <a:r>
              <a:rPr lang="en-US" dirty="0"/>
              <a:t>Adjust the model, input data, or parameters (e.g., seed word, number of generated words) to improve the output.</a:t>
            </a:r>
          </a:p>
          <a:p>
            <a:pPr lvl="1">
              <a:buFont typeface="Arial" panose="020B0604020202020204" pitchFamily="34" charset="0"/>
              <a:buChar char="•"/>
            </a:pPr>
            <a:r>
              <a:rPr lang="en-US" dirty="0"/>
              <a:t>If needed, consider increasing the Markov Chain order (e.g., bigrams, trigrams) to capture more context.</a:t>
            </a:r>
          </a:p>
          <a:p>
            <a:pPr>
              <a:buFont typeface="Arial" panose="020B0604020202020204" pitchFamily="34" charset="0"/>
              <a:buChar char="•"/>
            </a:pPr>
            <a:endParaRPr lang="en-US" sz="2000" dirty="0"/>
          </a:p>
          <a:p>
            <a:pPr marL="274320" lvl="1" indent="0">
              <a:buNone/>
            </a:pPr>
            <a:endParaRPr lang="en-IN" dirty="0"/>
          </a:p>
          <a:p>
            <a:endParaRPr lang="en-IN" dirty="0"/>
          </a:p>
        </p:txBody>
      </p:sp>
    </p:spTree>
    <p:extLst>
      <p:ext uri="{BB962C8B-B14F-4D97-AF65-F5344CB8AC3E}">
        <p14:creationId xmlns:p14="http://schemas.microsoft.com/office/powerpoint/2010/main" val="1240509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D44EE-BC6E-4369-B667-CE431B8ABF3F}"/>
              </a:ext>
            </a:extLst>
          </p:cNvPr>
          <p:cNvSpPr>
            <a:spLocks noGrp="1"/>
          </p:cNvSpPr>
          <p:nvPr>
            <p:ph type="title"/>
          </p:nvPr>
        </p:nvSpPr>
        <p:spPr>
          <a:xfrm>
            <a:off x="576942" y="557348"/>
            <a:ext cx="9875520" cy="679269"/>
          </a:xfrm>
        </p:spPr>
        <p:txBody>
          <a:bodyPr>
            <a:normAutofit fontScale="90000"/>
          </a:bodyPr>
          <a:lstStyle/>
          <a:p>
            <a:r>
              <a:rPr lang="en-IN" dirty="0"/>
              <a:t>Summary of Steps – Markov Chain</a:t>
            </a:r>
          </a:p>
        </p:txBody>
      </p:sp>
      <p:sp>
        <p:nvSpPr>
          <p:cNvPr id="3" name="Content Placeholder 2">
            <a:extLst>
              <a:ext uri="{FF2B5EF4-FFF2-40B4-BE49-F238E27FC236}">
                <a16:creationId xmlns:a16="http://schemas.microsoft.com/office/drawing/2014/main" id="{C279C53E-5216-463A-B57B-1C260987049A}"/>
              </a:ext>
            </a:extLst>
          </p:cNvPr>
          <p:cNvSpPr>
            <a:spLocks noGrp="1"/>
          </p:cNvSpPr>
          <p:nvPr>
            <p:ph idx="1"/>
          </p:nvPr>
        </p:nvSpPr>
        <p:spPr>
          <a:xfrm>
            <a:off x="646611" y="1308463"/>
            <a:ext cx="10813869" cy="4839788"/>
          </a:xfrm>
        </p:spPr>
        <p:txBody>
          <a:bodyPr>
            <a:normAutofit fontScale="92500"/>
          </a:bodyPr>
          <a:lstStyle/>
          <a:p>
            <a:pPr>
              <a:buFont typeface="Arial" panose="020B0604020202020204" pitchFamily="34" charset="0"/>
              <a:buChar char="•"/>
            </a:pPr>
            <a:r>
              <a:rPr lang="en-US" sz="2400" b="1" dirty="0"/>
              <a:t>Text Preparation:</a:t>
            </a:r>
            <a:r>
              <a:rPr lang="en-US" sz="2400" dirty="0"/>
              <a:t> Tokenize and clean the input text.</a:t>
            </a:r>
          </a:p>
          <a:p>
            <a:pPr>
              <a:buFont typeface="Arial" panose="020B0604020202020204" pitchFamily="34" charset="0"/>
              <a:buChar char="•"/>
            </a:pPr>
            <a:r>
              <a:rPr lang="en-US" sz="2400" b="1" dirty="0"/>
              <a:t>Build the Markov Chain:</a:t>
            </a:r>
            <a:r>
              <a:rPr lang="en-US" sz="2400" dirty="0"/>
              <a:t> Create a dictionary linking each word to its possible next words.</a:t>
            </a:r>
          </a:p>
          <a:p>
            <a:pPr>
              <a:buFont typeface="Arial" panose="020B0604020202020204" pitchFamily="34" charset="0"/>
              <a:buChar char="•"/>
            </a:pPr>
            <a:r>
              <a:rPr lang="en-US" sz="2400" b="1" dirty="0"/>
              <a:t>Create the Transition Matrix:</a:t>
            </a:r>
            <a:r>
              <a:rPr lang="en-US" sz="2400" dirty="0"/>
              <a:t> Calculate the probabilities of transitioning from one word to the next.</a:t>
            </a:r>
          </a:p>
          <a:p>
            <a:pPr>
              <a:buFont typeface="Arial" panose="020B0604020202020204" pitchFamily="34" charset="0"/>
              <a:buChar char="•"/>
            </a:pPr>
            <a:r>
              <a:rPr lang="en-US" sz="2400" b="1" dirty="0"/>
              <a:t>Generate Text:</a:t>
            </a:r>
            <a:r>
              <a:rPr lang="en-US" sz="2400" dirty="0"/>
              <a:t> Start from a seed word and use the transition matrix to generate a sequence of words.</a:t>
            </a:r>
          </a:p>
          <a:p>
            <a:pPr>
              <a:buFont typeface="Arial" panose="020B0604020202020204" pitchFamily="34" charset="0"/>
              <a:buChar char="•"/>
            </a:pPr>
            <a:r>
              <a:rPr lang="en-US" sz="2400" b="1" dirty="0"/>
              <a:t>Review and Refine:</a:t>
            </a:r>
            <a:r>
              <a:rPr lang="en-US" sz="2400" dirty="0"/>
              <a:t> Evaluate and refine the generated text for better results.</a:t>
            </a:r>
          </a:p>
          <a:p>
            <a:endParaRPr lang="en-IN" dirty="0"/>
          </a:p>
          <a:p>
            <a:endParaRPr lang="en-IN" dirty="0"/>
          </a:p>
          <a:p>
            <a:r>
              <a:rPr lang="en-US" sz="2000" dirty="0">
                <a:hlinkClick r:id="rId2"/>
              </a:rPr>
              <a:t>https://www.youtube.com/watch?v=i3AkTO9HLXo</a:t>
            </a:r>
            <a:r>
              <a:rPr lang="en-US" sz="2000" dirty="0"/>
              <a:t> </a:t>
            </a:r>
          </a:p>
          <a:p>
            <a:r>
              <a:rPr lang="en-US" sz="2000" dirty="0">
                <a:hlinkClick r:id="rId3"/>
              </a:rPr>
              <a:t>https://www.youtube.com/watch?v=Uz3JIp6EvIg&amp;t=10s</a:t>
            </a:r>
            <a:r>
              <a:rPr lang="en-US" sz="2000" dirty="0"/>
              <a:t> </a:t>
            </a:r>
          </a:p>
          <a:p>
            <a:pPr marL="0" indent="0">
              <a:buNone/>
            </a:pPr>
            <a:endParaRPr lang="en-IN" dirty="0"/>
          </a:p>
        </p:txBody>
      </p:sp>
    </p:spTree>
    <p:extLst>
      <p:ext uri="{BB962C8B-B14F-4D97-AF65-F5344CB8AC3E}">
        <p14:creationId xmlns:p14="http://schemas.microsoft.com/office/powerpoint/2010/main" val="629105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4B3DB-1908-4BDA-BD9A-C791F5C601A1}"/>
              </a:ext>
            </a:extLst>
          </p:cNvPr>
          <p:cNvSpPr>
            <a:spLocks noGrp="1"/>
          </p:cNvSpPr>
          <p:nvPr>
            <p:ph type="title"/>
          </p:nvPr>
        </p:nvSpPr>
        <p:spPr>
          <a:xfrm>
            <a:off x="670560" y="609600"/>
            <a:ext cx="10877006" cy="870857"/>
          </a:xfrm>
        </p:spPr>
        <p:txBody>
          <a:bodyPr>
            <a:normAutofit fontScale="90000"/>
          </a:bodyPr>
          <a:lstStyle/>
          <a:p>
            <a:r>
              <a:rPr lang="en-US" sz="4000" dirty="0"/>
              <a:t>Steps for Text Generation with Markov Chains </a:t>
            </a:r>
            <a:r>
              <a:rPr lang="en-US" sz="4000" dirty="0" err="1"/>
              <a:t>contd</a:t>
            </a:r>
            <a:endParaRPr lang="en-IN" sz="4000" dirty="0"/>
          </a:p>
        </p:txBody>
      </p:sp>
      <p:sp>
        <p:nvSpPr>
          <p:cNvPr id="3" name="Content Placeholder 2">
            <a:extLst>
              <a:ext uri="{FF2B5EF4-FFF2-40B4-BE49-F238E27FC236}">
                <a16:creationId xmlns:a16="http://schemas.microsoft.com/office/drawing/2014/main" id="{7DA75FDC-6E9C-41F7-B0F7-C38061802C9C}"/>
              </a:ext>
            </a:extLst>
          </p:cNvPr>
          <p:cNvSpPr>
            <a:spLocks noGrp="1"/>
          </p:cNvSpPr>
          <p:nvPr>
            <p:ph idx="1"/>
          </p:nvPr>
        </p:nvSpPr>
        <p:spPr>
          <a:xfrm>
            <a:off x="670560" y="1480456"/>
            <a:ext cx="11077303" cy="5007429"/>
          </a:xfrm>
        </p:spPr>
        <p:txBody>
          <a:bodyPr/>
          <a:lstStyle/>
          <a:p>
            <a:r>
              <a:rPr lang="en-US" b="1" dirty="0"/>
              <a:t>Transition Probability:</a:t>
            </a:r>
            <a:endParaRPr lang="en-US" dirty="0"/>
          </a:p>
          <a:p>
            <a:pPr lvl="1">
              <a:buFont typeface="Arial" panose="020B0604020202020204" pitchFamily="34" charset="0"/>
              <a:buChar char="•"/>
            </a:pPr>
            <a:r>
              <a:rPr lang="en-US" dirty="0"/>
              <a:t>Let S={s1,s2,…,</a:t>
            </a:r>
            <a:r>
              <a:rPr lang="en-US" dirty="0" err="1"/>
              <a:t>sn</a:t>
            </a:r>
            <a:r>
              <a:rPr lang="en-US" dirty="0"/>
              <a:t>} be the set of states (words).</a:t>
            </a:r>
          </a:p>
          <a:p>
            <a:pPr>
              <a:spcBef>
                <a:spcPts val="0"/>
              </a:spcBef>
              <a:spcAft>
                <a:spcPts val="0"/>
              </a:spcAft>
            </a:pPr>
            <a:r>
              <a:rPr lang="en-US" dirty="0"/>
              <a:t>Transition probability from state </a:t>
            </a:r>
            <a:r>
              <a:rPr lang="en-US" sz="2200" kern="100" dirty="0" err="1">
                <a:effectLst/>
                <a:latin typeface="Calibri" panose="020F0502020204030204" pitchFamily="34" charset="0"/>
                <a:ea typeface="Calibri" panose="020F0502020204030204" pitchFamily="34" charset="0"/>
                <a:cs typeface="Times New Roman" panose="02020603050405020304" pitchFamily="18" charset="0"/>
              </a:rPr>
              <a:t>s</a:t>
            </a:r>
            <a:r>
              <a:rPr lang="en-US" sz="2200" kern="100" baseline="-250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 to state </a:t>
            </a:r>
            <a:r>
              <a:rPr lang="en-US" sz="2200" kern="100" dirty="0" err="1">
                <a:effectLst/>
                <a:latin typeface="Calibri" panose="020F0502020204030204" pitchFamily="34" charset="0"/>
                <a:ea typeface="Calibri" panose="020F0502020204030204" pitchFamily="34" charset="0"/>
                <a:cs typeface="Times New Roman" panose="02020603050405020304" pitchFamily="18" charset="0"/>
              </a:rPr>
              <a:t>s</a:t>
            </a:r>
            <a:r>
              <a:rPr lang="en-US" sz="2200" kern="100" baseline="-25000" dirty="0" err="1">
                <a:effectLst/>
                <a:latin typeface="Calibri" panose="020F0502020204030204" pitchFamily="34" charset="0"/>
                <a:ea typeface="Calibri" panose="020F0502020204030204" pitchFamily="34" charset="0"/>
                <a:cs typeface="Times New Roman" panose="02020603050405020304" pitchFamily="18" charset="0"/>
              </a:rPr>
              <a:t>j</a:t>
            </a:r>
            <a:r>
              <a:rPr lang="en-US" sz="2200" kern="100" baseline="-25000" dirty="0">
                <a:effectLst/>
                <a:latin typeface="Calibri" panose="020F0502020204030204" pitchFamily="34" charset="0"/>
                <a:ea typeface="Calibri" panose="020F0502020204030204" pitchFamily="34"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IN" b="1" dirty="0"/>
          </a:p>
          <a:p>
            <a:pPr marL="0" marR="0">
              <a:lnSpc>
                <a:spcPct val="107000"/>
              </a:lnSpc>
              <a:spcBef>
                <a:spcPts val="0"/>
              </a:spcBef>
              <a:spcAft>
                <a:spcPts val="800"/>
              </a:spcAft>
            </a:pPr>
            <a:r>
              <a:rPr lang="en-IN" b="1" dirty="0"/>
              <a:t>Transition Matrix (First-Order):</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000" dirty="0"/>
              <a:t>A matrix T where each entry </a:t>
            </a:r>
            <a:r>
              <a:rPr lang="en-IN" sz="1800" kern="0" dirty="0" err="1">
                <a:effectLst/>
                <a:latin typeface="Times New Roman" panose="02020603050405020304" pitchFamily="18" charset="0"/>
                <a:ea typeface="Times New Roman" panose="02020603050405020304" pitchFamily="18" charset="0"/>
              </a:rPr>
              <a:t>T</a:t>
            </a:r>
            <a:r>
              <a:rPr lang="en-IN" sz="1800" kern="0" baseline="-25000" dirty="0" err="1">
                <a:effectLst/>
                <a:latin typeface="Times New Roman" panose="02020603050405020304" pitchFamily="18" charset="0"/>
                <a:ea typeface="Times New Roman" panose="02020603050405020304" pitchFamily="18" charset="0"/>
              </a:rPr>
              <a:t>ij</a:t>
            </a:r>
            <a:r>
              <a:rPr lang="en-IN" sz="1800" kern="0" dirty="0">
                <a:effectLst/>
                <a:latin typeface="Times New Roman" panose="02020603050405020304" pitchFamily="18" charset="0"/>
                <a:ea typeface="Times New Roman" panose="02020603050405020304" pitchFamily="18" charset="0"/>
              </a:rPr>
              <a:t>​ </a:t>
            </a:r>
            <a:r>
              <a:rPr lang="en-IN" sz="1800" kern="0" dirty="0">
                <a:effectLst/>
                <a:ea typeface="Times New Roman" panose="02020603050405020304" pitchFamily="18" charset="0"/>
              </a:rPr>
              <a:t>represents</a:t>
            </a:r>
            <a:r>
              <a:rPr lang="en-IN" sz="1800" kern="0" dirty="0">
                <a:effectLst/>
                <a:latin typeface="Times New Roman" panose="02020603050405020304" pitchFamily="18" charset="0"/>
                <a:ea typeface="Times New Roman" panose="02020603050405020304" pitchFamily="18" charset="0"/>
              </a:rPr>
              <a:t> P(</a:t>
            </a:r>
            <a:r>
              <a:rPr lang="en-IN" sz="1800" kern="0" dirty="0" err="1">
                <a:effectLst/>
                <a:latin typeface="Times New Roman" panose="02020603050405020304" pitchFamily="18" charset="0"/>
                <a:ea typeface="Times New Roman" panose="02020603050405020304" pitchFamily="18" charset="0"/>
              </a:rPr>
              <a:t>s</a:t>
            </a:r>
            <a:r>
              <a:rPr lang="en-IN" sz="1800" kern="0" baseline="-25000" dirty="0" err="1">
                <a:effectLst/>
                <a:latin typeface="Times New Roman" panose="02020603050405020304" pitchFamily="18" charset="0"/>
                <a:ea typeface="Times New Roman" panose="02020603050405020304" pitchFamily="18" charset="0"/>
              </a:rPr>
              <a:t>j</a:t>
            </a:r>
            <a:r>
              <a:rPr lang="en-IN" sz="1800" kern="0" dirty="0" err="1">
                <a:effectLst/>
                <a:latin typeface="Cambria Math" panose="02040503050406030204" pitchFamily="18" charset="0"/>
                <a:ea typeface="Times New Roman" panose="02020603050405020304" pitchFamily="18" charset="0"/>
                <a:cs typeface="Cambria Math" panose="02040503050406030204" pitchFamily="18" charset="0"/>
              </a:rPr>
              <a:t>∣</a:t>
            </a:r>
            <a:r>
              <a:rPr lang="en-IN" sz="1800" kern="0" dirty="0" err="1">
                <a:effectLst/>
                <a:latin typeface="Times New Roman" panose="02020603050405020304" pitchFamily="18" charset="0"/>
                <a:ea typeface="Times New Roman" panose="02020603050405020304" pitchFamily="18" charset="0"/>
              </a:rPr>
              <a:t>s</a:t>
            </a:r>
            <a:r>
              <a:rPr lang="en-IN" sz="1800" kern="0" baseline="-25000" dirty="0" err="1">
                <a:effectLst/>
                <a:latin typeface="Times New Roman" panose="02020603050405020304" pitchFamily="18" charset="0"/>
                <a:ea typeface="Times New Roman" panose="02020603050405020304" pitchFamily="18" charset="0"/>
              </a:rPr>
              <a:t>i</a:t>
            </a:r>
            <a:r>
              <a:rPr lang="en-IN" sz="1800" kern="0" dirty="0">
                <a:effectLst/>
                <a:latin typeface="Times New Roman" panose="02020603050405020304" pitchFamily="18" charset="0"/>
                <a:ea typeface="Times New Roman" panose="02020603050405020304" pitchFamily="18" charset="0"/>
              </a:rPr>
              <a:t>)</a:t>
            </a:r>
          </a:p>
          <a:p>
            <a:r>
              <a:rPr lang="en-US" b="1" dirty="0"/>
              <a:t>Generate Text:</a:t>
            </a:r>
            <a:endParaRPr lang="en-US" dirty="0"/>
          </a:p>
          <a:p>
            <a:pPr lvl="1">
              <a:buFont typeface="Arial" panose="020B0604020202020204" pitchFamily="34" charset="0"/>
              <a:buChar char="•"/>
            </a:pPr>
            <a:r>
              <a:rPr lang="en-US" dirty="0"/>
              <a:t>Start with a seed word or sequence.</a:t>
            </a:r>
          </a:p>
          <a:p>
            <a:pPr lvl="1">
              <a:buFont typeface="Arial" panose="020B0604020202020204" pitchFamily="34" charset="0"/>
              <a:buChar char="•"/>
            </a:pPr>
            <a:r>
              <a:rPr lang="en-US" dirty="0"/>
              <a:t>Use the transition probability matrix to predict the next word by sampling according to the transition probabilities.</a:t>
            </a:r>
          </a:p>
          <a:p>
            <a:pPr lvl="1">
              <a:buFont typeface="Arial" panose="020B0604020202020204" pitchFamily="34" charset="0"/>
              <a:buChar char="•"/>
            </a:pPr>
            <a:r>
              <a:rPr lang="en-US" dirty="0"/>
              <a:t>Continue the process to generate a sequence of words until reaching the desired length or end condition.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IN" dirty="0"/>
          </a:p>
        </p:txBody>
      </p:sp>
      <p:pic>
        <p:nvPicPr>
          <p:cNvPr id="5" name="Picture 4">
            <a:extLst>
              <a:ext uri="{FF2B5EF4-FFF2-40B4-BE49-F238E27FC236}">
                <a16:creationId xmlns:a16="http://schemas.microsoft.com/office/drawing/2014/main" id="{CB3AD93A-26EE-466F-8F73-ADC1EC50FAF1}"/>
              </a:ext>
            </a:extLst>
          </p:cNvPr>
          <p:cNvPicPr>
            <a:picLocks noChangeAspect="1"/>
          </p:cNvPicPr>
          <p:nvPr/>
        </p:nvPicPr>
        <p:blipFill>
          <a:blip r:embed="rId2"/>
          <a:stretch>
            <a:fillRect/>
          </a:stretch>
        </p:blipFill>
        <p:spPr>
          <a:xfrm>
            <a:off x="6696891" y="2015040"/>
            <a:ext cx="3915321" cy="581106"/>
          </a:xfrm>
          <a:prstGeom prst="rect">
            <a:avLst/>
          </a:prstGeom>
        </p:spPr>
      </p:pic>
      <p:pic>
        <p:nvPicPr>
          <p:cNvPr id="7" name="Picture 6">
            <a:extLst>
              <a:ext uri="{FF2B5EF4-FFF2-40B4-BE49-F238E27FC236}">
                <a16:creationId xmlns:a16="http://schemas.microsoft.com/office/drawing/2014/main" id="{D0DF0AA3-C7BA-435D-89F0-9C86B80A4D69}"/>
              </a:ext>
            </a:extLst>
          </p:cNvPr>
          <p:cNvPicPr>
            <a:picLocks noChangeAspect="1"/>
          </p:cNvPicPr>
          <p:nvPr/>
        </p:nvPicPr>
        <p:blipFill>
          <a:blip r:embed="rId3"/>
          <a:stretch>
            <a:fillRect/>
          </a:stretch>
        </p:blipFill>
        <p:spPr>
          <a:xfrm>
            <a:off x="6696891" y="2771683"/>
            <a:ext cx="3781953" cy="1314633"/>
          </a:xfrm>
          <a:prstGeom prst="rect">
            <a:avLst/>
          </a:prstGeom>
        </p:spPr>
      </p:pic>
    </p:spTree>
    <p:extLst>
      <p:ext uri="{BB962C8B-B14F-4D97-AF65-F5344CB8AC3E}">
        <p14:creationId xmlns:p14="http://schemas.microsoft.com/office/powerpoint/2010/main" val="3246790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7743C-6EA5-4D7B-A9EC-42E85B030315}"/>
              </a:ext>
            </a:extLst>
          </p:cNvPr>
          <p:cNvSpPr>
            <a:spLocks noGrp="1"/>
          </p:cNvSpPr>
          <p:nvPr>
            <p:ph type="title"/>
          </p:nvPr>
        </p:nvSpPr>
        <p:spPr>
          <a:xfrm>
            <a:off x="437605" y="522515"/>
            <a:ext cx="9875520" cy="783771"/>
          </a:xfrm>
        </p:spPr>
        <p:txBody>
          <a:bodyPr/>
          <a:lstStyle/>
          <a:p>
            <a:r>
              <a:rPr lang="en-IN" dirty="0"/>
              <a:t>Text Generation Process</a:t>
            </a:r>
          </a:p>
        </p:txBody>
      </p:sp>
      <p:sp>
        <p:nvSpPr>
          <p:cNvPr id="3" name="Content Placeholder 2">
            <a:extLst>
              <a:ext uri="{FF2B5EF4-FFF2-40B4-BE49-F238E27FC236}">
                <a16:creationId xmlns:a16="http://schemas.microsoft.com/office/drawing/2014/main" id="{4FA34B9E-CBDA-48B8-9E33-070D17BA1E11}"/>
              </a:ext>
            </a:extLst>
          </p:cNvPr>
          <p:cNvSpPr>
            <a:spLocks noGrp="1"/>
          </p:cNvSpPr>
          <p:nvPr>
            <p:ph idx="1"/>
          </p:nvPr>
        </p:nvSpPr>
        <p:spPr>
          <a:xfrm>
            <a:off x="440254" y="1409699"/>
            <a:ext cx="10793803" cy="4925785"/>
          </a:xfrm>
        </p:spPr>
        <p:txBody>
          <a:bodyPr>
            <a:normAutofit/>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000" kern="100" dirty="0">
                <a:effectLst/>
                <a:latin typeface="Corbel" panose="020B0503020204020204" pitchFamily="34" charset="0"/>
                <a:ea typeface="Calibri" panose="020F0502020204030204" pitchFamily="34" charset="0"/>
                <a:cs typeface="Times New Roman" panose="02020603050405020304" pitchFamily="18" charset="0"/>
              </a:rPr>
              <a:t>Start with an initial state s</a:t>
            </a:r>
            <a:r>
              <a:rPr lang="en-US" sz="2000" kern="100" baseline="-25000" dirty="0">
                <a:effectLst/>
                <a:latin typeface="Corbel" panose="020B0503020204020204" pitchFamily="34" charset="0"/>
                <a:ea typeface="Calibri" panose="020F0502020204030204" pitchFamily="34" charset="0"/>
                <a:cs typeface="Times New Roman" panose="02020603050405020304" pitchFamily="18" charset="0"/>
              </a:rPr>
              <a:t>0</a:t>
            </a:r>
            <a:r>
              <a:rPr lang="en-US" sz="2000" kern="100" dirty="0">
                <a:effectLst/>
                <a:latin typeface="Arial" panose="020B0604020202020204" pitchFamily="34" charset="0"/>
                <a:ea typeface="Calibri" panose="020F0502020204030204" pitchFamily="34" charset="0"/>
                <a:cs typeface="Times New Roman" panose="02020603050405020304" pitchFamily="18" charset="0"/>
              </a:rPr>
              <a:t>​</a:t>
            </a:r>
            <a:r>
              <a:rPr lang="en-US" sz="2000" kern="100" dirty="0">
                <a:effectLst/>
                <a:latin typeface="Corbel" panose="020B0503020204020204" pitchFamily="34" charset="0"/>
                <a:ea typeface="Calibri" panose="020F0502020204030204" pitchFamily="34" charset="0"/>
                <a:cs typeface="Times New Roman" panose="02020603050405020304" pitchFamily="18" charset="0"/>
              </a:rPr>
              <a: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000" kern="100" dirty="0">
                <a:effectLst/>
                <a:latin typeface="Corbel" panose="020B0503020204020204" pitchFamily="34" charset="0"/>
                <a:ea typeface="Calibri" panose="020F0502020204030204" pitchFamily="34" charset="0"/>
                <a:cs typeface="Times New Roman" panose="02020603050405020304" pitchFamily="18" charset="0"/>
              </a:rPr>
              <a:t>Select the next state s</a:t>
            </a:r>
            <a:r>
              <a:rPr lang="en-US" sz="2000" kern="100" baseline="-25000" dirty="0">
                <a:effectLst/>
                <a:latin typeface="Corbel" panose="020B0503020204020204" pitchFamily="34" charset="0"/>
                <a:ea typeface="Calibri" panose="020F0502020204030204" pitchFamily="34" charset="0"/>
                <a:cs typeface="Times New Roman" panose="02020603050405020304" pitchFamily="18" charset="0"/>
              </a:rPr>
              <a:t>1</a:t>
            </a:r>
            <a:r>
              <a:rPr lang="en-US" sz="2000" kern="100" dirty="0">
                <a:effectLst/>
                <a:latin typeface="Arial" panose="020B0604020202020204" pitchFamily="34" charset="0"/>
                <a:ea typeface="Calibri" panose="020F0502020204030204" pitchFamily="34" charset="0"/>
                <a:cs typeface="Times New Roman" panose="02020603050405020304" pitchFamily="18" charset="0"/>
              </a:rPr>
              <a:t>​</a:t>
            </a:r>
            <a:r>
              <a:rPr lang="en-US" sz="2000" kern="100" dirty="0">
                <a:effectLst/>
                <a:latin typeface="Corbel" panose="020B0503020204020204" pitchFamily="34" charset="0"/>
                <a:ea typeface="Calibri" panose="020F0502020204030204" pitchFamily="34" charset="0"/>
                <a:cs typeface="Times New Roman" panose="02020603050405020304" pitchFamily="18" charset="0"/>
              </a:rPr>
              <a:t> based on T</a:t>
            </a:r>
            <a:r>
              <a:rPr lang="en-US" sz="2000" kern="100" baseline="-25000" dirty="0">
                <a:effectLst/>
                <a:latin typeface="Corbel" panose="020B0503020204020204" pitchFamily="34" charset="0"/>
                <a:ea typeface="Calibri" panose="020F0502020204030204" pitchFamily="34" charset="0"/>
                <a:cs typeface="Times New Roman" panose="02020603050405020304" pitchFamily="18" charset="0"/>
              </a:rPr>
              <a:t>0j</a:t>
            </a:r>
            <a:r>
              <a:rPr lang="en-US" sz="2000" kern="100" dirty="0">
                <a:effectLst/>
                <a:latin typeface="Corbel" panose="020B0503020204020204" pitchFamily="34" charset="0"/>
                <a:ea typeface="Calibri" panose="020F0502020204030204" pitchFamily="34" charset="0"/>
                <a:cs typeface="Times New Roman" panose="02020603050405020304" pitchFamily="18" charset="0"/>
              </a:rPr>
              <a:t> (probabilities of transitioning from s</a:t>
            </a:r>
            <a:r>
              <a:rPr lang="en-US" sz="2000" kern="100" baseline="-25000" dirty="0">
                <a:effectLst/>
                <a:latin typeface="Corbel" panose="020B0503020204020204" pitchFamily="34" charset="0"/>
                <a:ea typeface="Calibri" panose="020F0502020204030204" pitchFamily="34" charset="0"/>
                <a:cs typeface="Times New Roman" panose="02020603050405020304" pitchFamily="18" charset="0"/>
              </a:rPr>
              <a:t>0</a:t>
            </a:r>
            <a:r>
              <a:rPr lang="en-US" sz="2000" kern="100" dirty="0">
                <a:effectLst/>
                <a:latin typeface="Arial" panose="020B0604020202020204" pitchFamily="34" charset="0"/>
                <a:ea typeface="Calibri" panose="020F0502020204030204" pitchFamily="34" charset="0"/>
                <a:cs typeface="Times New Roman" panose="02020603050405020304" pitchFamily="18" charset="0"/>
              </a:rPr>
              <a:t>​</a:t>
            </a:r>
            <a:r>
              <a:rPr lang="en-US" sz="2000" kern="100" dirty="0">
                <a:effectLst/>
                <a:latin typeface="Corbel" panose="020B0503020204020204" pitchFamily="34" charset="0"/>
                <a:ea typeface="Calibri" panose="020F0502020204030204" pitchFamily="34" charset="0"/>
                <a:cs typeface="Times New Roman" panose="02020603050405020304" pitchFamily="18" charset="0"/>
              </a:rPr>
              <a:t> to all possible </a:t>
            </a:r>
            <a:r>
              <a:rPr lang="en-US" sz="2000" kern="100" dirty="0" err="1">
                <a:effectLst/>
                <a:latin typeface="Corbel" panose="020B0503020204020204" pitchFamily="34" charset="0"/>
                <a:ea typeface="Calibri" panose="020F0502020204030204" pitchFamily="34" charset="0"/>
                <a:cs typeface="Times New Roman" panose="02020603050405020304" pitchFamily="18" charset="0"/>
              </a:rPr>
              <a:t>s</a:t>
            </a:r>
            <a:r>
              <a:rPr lang="en-US" sz="2000" kern="100" baseline="-25000" dirty="0" err="1">
                <a:effectLst/>
                <a:latin typeface="Corbel" panose="020B0503020204020204" pitchFamily="34" charset="0"/>
                <a:ea typeface="Calibri" panose="020F0502020204030204" pitchFamily="34" charset="0"/>
                <a:cs typeface="Times New Roman" panose="02020603050405020304" pitchFamily="18" charset="0"/>
              </a:rPr>
              <a:t>j</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000" kern="100" dirty="0">
                <a:effectLst/>
                <a:latin typeface="Corbel" panose="020B0503020204020204" pitchFamily="34" charset="0"/>
                <a:ea typeface="Calibri" panose="020F0502020204030204" pitchFamily="34" charset="0"/>
                <a:cs typeface="Times New Roman" panose="02020603050405020304" pitchFamily="18" charset="0"/>
              </a:rPr>
              <a:t>Continue to generate the sequence using the transition matrix until the text is complete.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IN" sz="1800" kern="100" dirty="0">
                <a:effectLst/>
                <a:latin typeface="Corbel" panose="020B0503020204020204" pitchFamily="34" charset="0"/>
                <a:ea typeface="Calibri" panose="020F0502020204030204" pitchFamily="34" charset="0"/>
                <a:cs typeface="Mangal" panose="02040503050203030202" pitchFamily="18" charset="0"/>
              </a:rPr>
              <a:t> </a:t>
            </a:r>
            <a:r>
              <a:rPr lang="en-IN" b="1" dirty="0"/>
              <a:t>Simple Example:</a:t>
            </a:r>
          </a:p>
          <a:p>
            <a:pPr lvl="1">
              <a:buFont typeface="Arial" panose="020B0604020202020204" pitchFamily="34" charset="0"/>
              <a:buChar char="•"/>
            </a:pPr>
            <a:r>
              <a:rPr lang="en-IN" dirty="0"/>
              <a:t>Suppose you have a small dataset: "I love ice cream", "I love to eat", "I love coding".</a:t>
            </a:r>
          </a:p>
          <a:p>
            <a:pPr lvl="1">
              <a:buFont typeface="Arial" panose="020B0604020202020204" pitchFamily="34" charset="0"/>
              <a:buChar char="•"/>
            </a:pPr>
            <a:r>
              <a:rPr lang="en-IN" dirty="0"/>
              <a:t>The transition probabilities might be:</a:t>
            </a:r>
          </a:p>
          <a:p>
            <a:pPr lvl="1">
              <a:buFont typeface="Arial" panose="020B0604020202020204" pitchFamily="34" charset="0"/>
              <a:buChar char="•"/>
            </a:pPr>
            <a:endParaRPr lang="en-IN" dirty="0"/>
          </a:p>
          <a:p>
            <a:pPr lvl="1">
              <a:buFont typeface="Arial" panose="020B0604020202020204" pitchFamily="34" charset="0"/>
              <a:buChar char="•"/>
            </a:pPr>
            <a:endParaRPr lang="en-IN" dirty="0"/>
          </a:p>
          <a:p>
            <a:pPr lvl="1">
              <a:buFont typeface="Arial" panose="020B0604020202020204" pitchFamily="34" charset="0"/>
              <a:buChar char="•"/>
            </a:pPr>
            <a:endParaRPr lang="en-IN" dirty="0"/>
          </a:p>
          <a:p>
            <a:pPr lvl="1">
              <a:buFont typeface="Arial" panose="020B0604020202020204" pitchFamily="34" charset="0"/>
              <a:buChar char="•"/>
            </a:pPr>
            <a:r>
              <a:rPr lang="en-IN" dirty="0"/>
              <a:t>Text generation could start with "I" and generate "I love coding" or "I love ice cream" based on the transition probabilities.</a:t>
            </a:r>
          </a:p>
          <a:p>
            <a:pPr marL="228600" lvl="1">
              <a:lnSpc>
                <a:spcPct val="107000"/>
              </a:lnSpc>
              <a:spcBef>
                <a:spcPts val="0"/>
              </a:spcBef>
              <a:spcAft>
                <a:spcPts val="800"/>
              </a:spcAft>
            </a:pP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5" name="Picture 4">
            <a:extLst>
              <a:ext uri="{FF2B5EF4-FFF2-40B4-BE49-F238E27FC236}">
                <a16:creationId xmlns:a16="http://schemas.microsoft.com/office/drawing/2014/main" id="{3ABEAFDD-F296-4AAF-8E17-418AD9B296F9}"/>
              </a:ext>
            </a:extLst>
          </p:cNvPr>
          <p:cNvPicPr>
            <a:picLocks noChangeAspect="1"/>
          </p:cNvPicPr>
          <p:nvPr/>
        </p:nvPicPr>
        <p:blipFill>
          <a:blip r:embed="rId2"/>
          <a:stretch>
            <a:fillRect/>
          </a:stretch>
        </p:blipFill>
        <p:spPr>
          <a:xfrm>
            <a:off x="2898282" y="4175213"/>
            <a:ext cx="5877745" cy="733527"/>
          </a:xfrm>
          <a:prstGeom prst="rect">
            <a:avLst/>
          </a:prstGeom>
        </p:spPr>
      </p:pic>
    </p:spTree>
    <p:extLst>
      <p:ext uri="{BB962C8B-B14F-4D97-AF65-F5344CB8AC3E}">
        <p14:creationId xmlns:p14="http://schemas.microsoft.com/office/powerpoint/2010/main" val="2270920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22B5E-A6DA-45BF-BCE5-5EDBD0E222CE}"/>
              </a:ext>
            </a:extLst>
          </p:cNvPr>
          <p:cNvSpPr>
            <a:spLocks noGrp="1"/>
          </p:cNvSpPr>
          <p:nvPr>
            <p:ph type="title"/>
          </p:nvPr>
        </p:nvSpPr>
        <p:spPr>
          <a:xfrm>
            <a:off x="585651" y="566057"/>
            <a:ext cx="9875520" cy="687977"/>
          </a:xfrm>
        </p:spPr>
        <p:txBody>
          <a:bodyPr>
            <a:normAutofit fontScale="90000"/>
          </a:bodyPr>
          <a:lstStyle/>
          <a:p>
            <a:r>
              <a:rPr lang="en-IN" dirty="0"/>
              <a:t>Markov Chains for Predictions</a:t>
            </a:r>
          </a:p>
        </p:txBody>
      </p:sp>
      <p:sp>
        <p:nvSpPr>
          <p:cNvPr id="3" name="Content Placeholder 2">
            <a:extLst>
              <a:ext uri="{FF2B5EF4-FFF2-40B4-BE49-F238E27FC236}">
                <a16:creationId xmlns:a16="http://schemas.microsoft.com/office/drawing/2014/main" id="{181FAECE-9D37-4167-84E4-3D0C3841B887}"/>
              </a:ext>
            </a:extLst>
          </p:cNvPr>
          <p:cNvSpPr>
            <a:spLocks noGrp="1"/>
          </p:cNvSpPr>
          <p:nvPr>
            <p:ph idx="1"/>
          </p:nvPr>
        </p:nvSpPr>
        <p:spPr>
          <a:xfrm>
            <a:off x="585651" y="1317172"/>
            <a:ext cx="9872871" cy="4038600"/>
          </a:xfrm>
        </p:spPr>
        <p:txBody>
          <a:bodyPr/>
          <a:lstStyle/>
          <a:p>
            <a:endParaRPr lang="en-IN"/>
          </a:p>
        </p:txBody>
      </p:sp>
      <p:pic>
        <p:nvPicPr>
          <p:cNvPr id="5" name="Picture 4">
            <a:extLst>
              <a:ext uri="{FF2B5EF4-FFF2-40B4-BE49-F238E27FC236}">
                <a16:creationId xmlns:a16="http://schemas.microsoft.com/office/drawing/2014/main" id="{63BD9E3C-2FC3-49E3-9456-2AE958CA0351}"/>
              </a:ext>
            </a:extLst>
          </p:cNvPr>
          <p:cNvPicPr>
            <a:picLocks noChangeAspect="1"/>
          </p:cNvPicPr>
          <p:nvPr/>
        </p:nvPicPr>
        <p:blipFill>
          <a:blip r:embed="rId2"/>
          <a:stretch>
            <a:fillRect/>
          </a:stretch>
        </p:blipFill>
        <p:spPr>
          <a:xfrm>
            <a:off x="5233022" y="1667919"/>
            <a:ext cx="4077269" cy="2581635"/>
          </a:xfrm>
          <a:prstGeom prst="rect">
            <a:avLst/>
          </a:prstGeom>
        </p:spPr>
      </p:pic>
    </p:spTree>
    <p:extLst>
      <p:ext uri="{BB962C8B-B14F-4D97-AF65-F5344CB8AC3E}">
        <p14:creationId xmlns:p14="http://schemas.microsoft.com/office/powerpoint/2010/main" val="10220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FC0A3-6E78-4DC1-83B7-645D46C1E955}"/>
              </a:ext>
            </a:extLst>
          </p:cNvPr>
          <p:cNvSpPr>
            <a:spLocks noGrp="1"/>
          </p:cNvSpPr>
          <p:nvPr>
            <p:ph type="title"/>
          </p:nvPr>
        </p:nvSpPr>
        <p:spPr>
          <a:xfrm>
            <a:off x="629194" y="505097"/>
            <a:ext cx="9875520" cy="722811"/>
          </a:xfrm>
        </p:spPr>
        <p:txBody>
          <a:bodyPr/>
          <a:lstStyle/>
          <a:p>
            <a:r>
              <a:rPr lang="en-US" dirty="0"/>
              <a:t>Recurrent Neural Networks (RNNs)</a:t>
            </a:r>
            <a:endParaRPr lang="en-IN" dirty="0"/>
          </a:p>
        </p:txBody>
      </p:sp>
      <p:sp>
        <p:nvSpPr>
          <p:cNvPr id="3" name="Content Placeholder 2">
            <a:extLst>
              <a:ext uri="{FF2B5EF4-FFF2-40B4-BE49-F238E27FC236}">
                <a16:creationId xmlns:a16="http://schemas.microsoft.com/office/drawing/2014/main" id="{88B5E909-CC33-4C62-A5D8-61CEB59EBB46}"/>
              </a:ext>
            </a:extLst>
          </p:cNvPr>
          <p:cNvSpPr>
            <a:spLocks noGrp="1"/>
          </p:cNvSpPr>
          <p:nvPr>
            <p:ph idx="1"/>
          </p:nvPr>
        </p:nvSpPr>
        <p:spPr>
          <a:xfrm>
            <a:off x="631843" y="1308462"/>
            <a:ext cx="10715426" cy="4935584"/>
          </a:xfrm>
        </p:spPr>
        <p:txBody>
          <a:bodyPr>
            <a:normAutofit/>
          </a:bodyPr>
          <a:lstStyle/>
          <a:p>
            <a:r>
              <a:rPr lang="en-US" dirty="0"/>
              <a:t>Recurrent Neural Networks (RNNs) are a class of neural networks designed for sequential data. </a:t>
            </a:r>
          </a:p>
          <a:p>
            <a:r>
              <a:rPr lang="en-US" dirty="0"/>
              <a:t>Unlike traditional neural networks, RNNs have connections that form cycles, allowing them to maintain a 'memory' of previous inputs, which helps in capturing temporal dependencies in sequences.</a:t>
            </a:r>
          </a:p>
          <a:p>
            <a:pPr>
              <a:buFont typeface="Arial" panose="020B0604020202020204" pitchFamily="34" charset="0"/>
              <a:buChar char="•"/>
            </a:pPr>
            <a:r>
              <a:rPr lang="en-US" b="1" dirty="0"/>
              <a:t>Architecture:</a:t>
            </a:r>
            <a:r>
              <a:rPr lang="en-US" dirty="0"/>
              <a:t> </a:t>
            </a:r>
          </a:p>
          <a:p>
            <a:pPr lvl="1">
              <a:buFont typeface="Arial" panose="020B0604020202020204" pitchFamily="34" charset="0"/>
              <a:buChar char="•"/>
            </a:pPr>
            <a:r>
              <a:rPr lang="en-US" dirty="0"/>
              <a:t>An RNN processes an input sequence one element at a time, maintaining a hidden state that is updated at each step. The hidden state acts as a memory that captures information about previous inputs in the sequence.</a:t>
            </a:r>
          </a:p>
          <a:p>
            <a:pPr>
              <a:buFont typeface="Arial" panose="020B0604020202020204" pitchFamily="34" charset="0"/>
              <a:buChar char="•"/>
            </a:pPr>
            <a:r>
              <a:rPr lang="en-US" b="1" dirty="0"/>
              <a:t>Training:</a:t>
            </a:r>
            <a:r>
              <a:rPr lang="en-US" dirty="0"/>
              <a:t> </a:t>
            </a:r>
          </a:p>
          <a:p>
            <a:pPr lvl="1">
              <a:buFont typeface="Arial" panose="020B0604020202020204" pitchFamily="34" charset="0"/>
              <a:buChar char="•"/>
            </a:pPr>
            <a:r>
              <a:rPr lang="en-US" dirty="0"/>
              <a:t>RNNs are trained using backpropagation through time (BPTT), a variant of backpropagation that considers the temporal nature of the data. The network learns to predict the next word in a sequence by minimizing the prediction error over time.</a:t>
            </a:r>
          </a:p>
        </p:txBody>
      </p:sp>
    </p:spTree>
    <p:extLst>
      <p:ext uri="{BB962C8B-B14F-4D97-AF65-F5344CB8AC3E}">
        <p14:creationId xmlns:p14="http://schemas.microsoft.com/office/powerpoint/2010/main" val="1529559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C018-133C-42FD-804E-603ED4F37EC2}"/>
              </a:ext>
            </a:extLst>
          </p:cNvPr>
          <p:cNvSpPr>
            <a:spLocks noGrp="1"/>
          </p:cNvSpPr>
          <p:nvPr>
            <p:ph type="title"/>
          </p:nvPr>
        </p:nvSpPr>
        <p:spPr>
          <a:xfrm>
            <a:off x="724988" y="448491"/>
            <a:ext cx="9875520" cy="627017"/>
          </a:xfrm>
        </p:spPr>
        <p:txBody>
          <a:bodyPr>
            <a:normAutofit fontScale="90000"/>
          </a:bodyPr>
          <a:lstStyle/>
          <a:p>
            <a:r>
              <a:rPr lang="en-IN" kern="0" dirty="0">
                <a:latin typeface="Calibri" panose="020F0502020204030204" pitchFamily="34" charset="0"/>
                <a:ea typeface="Times New Roman" panose="02020603050405020304" pitchFamily="18" charset="0"/>
                <a:cs typeface="Calibri" panose="020F0502020204030204" pitchFamily="34" charset="0"/>
              </a:rPr>
              <a:t>What is ANN (Artificial Neural Networks)?</a:t>
            </a:r>
            <a:endParaRPr lang="en-IN" dirty="0"/>
          </a:p>
        </p:txBody>
      </p:sp>
      <p:sp>
        <p:nvSpPr>
          <p:cNvPr id="3" name="Content Placeholder 2">
            <a:extLst>
              <a:ext uri="{FF2B5EF4-FFF2-40B4-BE49-F238E27FC236}">
                <a16:creationId xmlns:a16="http://schemas.microsoft.com/office/drawing/2014/main" id="{77CF1263-9ACB-4698-970E-B6C050659507}"/>
              </a:ext>
            </a:extLst>
          </p:cNvPr>
          <p:cNvSpPr>
            <a:spLocks noGrp="1"/>
          </p:cNvSpPr>
          <p:nvPr>
            <p:ph idx="1"/>
          </p:nvPr>
        </p:nvSpPr>
        <p:spPr>
          <a:xfrm>
            <a:off x="724988" y="1075507"/>
            <a:ext cx="10639698" cy="5490756"/>
          </a:xfrm>
        </p:spPr>
        <p:txBody>
          <a:bodyPr>
            <a:normAutofit/>
          </a:bodyPr>
          <a:lstStyle/>
          <a:p>
            <a:pPr marL="160338" marR="0" lvl="0" indent="-160338">
              <a:lnSpc>
                <a:spcPct val="107000"/>
              </a:lnSpc>
              <a:spcBef>
                <a:spcPts val="0"/>
              </a:spcBef>
              <a:spcAft>
                <a:spcPts val="800"/>
              </a:spcAft>
              <a:buSzPts val="1000"/>
              <a:buFont typeface="Symbol" panose="05050102010706020507" pitchFamily="18" charset="2"/>
              <a:buChar char=""/>
              <a:tabLst>
                <a:tab pos="457200" algn="l"/>
              </a:tabLs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Structure:</a:t>
            </a:r>
            <a:r>
              <a:rPr lang="en-IN" sz="1800" kern="0" dirty="0">
                <a:effectLst/>
                <a:latin typeface="Calibri" panose="020F0502020204030204" pitchFamily="34" charset="0"/>
                <a:ea typeface="Times New Roman" panose="02020603050405020304" pitchFamily="18" charset="0"/>
                <a:cs typeface="Calibri" panose="020F0502020204030204" pitchFamily="34" charset="0"/>
              </a:rPr>
              <a:t> ANNs are the basic form of neural networks, inspired by the way human brains work. They consist of layers of interconnected nodes or "neurons."</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marL="434658" lvl="2" indent="-160338">
              <a:lnSpc>
                <a:spcPct val="107000"/>
              </a:lnSpc>
              <a:spcBef>
                <a:spcPts val="0"/>
              </a:spcBef>
              <a:spcAft>
                <a:spcPts val="800"/>
              </a:spcAft>
              <a:buSzPts val="1000"/>
              <a:buFont typeface="Courier New" panose="02070309020205020404" pitchFamily="49" charset="0"/>
              <a:buChar char="o"/>
              <a:tabLst>
                <a:tab pos="914400" algn="l"/>
              </a:tabLst>
            </a:pPr>
            <a:r>
              <a:rPr lang="en-IN" sz="1600" b="1" kern="0" dirty="0">
                <a:effectLst/>
                <a:latin typeface="Calibri" panose="020F0502020204030204" pitchFamily="34" charset="0"/>
                <a:ea typeface="Times New Roman" panose="02020603050405020304" pitchFamily="18" charset="0"/>
                <a:cs typeface="Calibri" panose="020F0502020204030204" pitchFamily="34" charset="0"/>
              </a:rPr>
              <a:t>Input Layer:</a:t>
            </a:r>
            <a:r>
              <a:rPr lang="en-IN" sz="1600" kern="0" dirty="0">
                <a:effectLst/>
                <a:latin typeface="Calibri" panose="020F0502020204030204" pitchFamily="34" charset="0"/>
                <a:ea typeface="Times New Roman" panose="02020603050405020304" pitchFamily="18" charset="0"/>
                <a:cs typeface="Calibri" panose="020F0502020204030204" pitchFamily="34" charset="0"/>
              </a:rPr>
              <a:t> Receives the input data.</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34658" lvl="2" indent="-160338">
              <a:lnSpc>
                <a:spcPct val="107000"/>
              </a:lnSpc>
              <a:spcBef>
                <a:spcPts val="0"/>
              </a:spcBef>
              <a:spcAft>
                <a:spcPts val="800"/>
              </a:spcAft>
              <a:buSzPts val="1000"/>
              <a:buFont typeface="Courier New" panose="02070309020205020404" pitchFamily="49" charset="0"/>
              <a:buChar char="o"/>
              <a:tabLst>
                <a:tab pos="914400" algn="l"/>
              </a:tabLst>
            </a:pPr>
            <a:r>
              <a:rPr lang="en-IN" sz="1600" b="1" kern="0" dirty="0">
                <a:effectLst/>
                <a:latin typeface="Calibri" panose="020F0502020204030204" pitchFamily="34" charset="0"/>
                <a:ea typeface="Times New Roman" panose="02020603050405020304" pitchFamily="18" charset="0"/>
                <a:cs typeface="Calibri" panose="020F0502020204030204" pitchFamily="34" charset="0"/>
              </a:rPr>
              <a:t>Hidden Layers:</a:t>
            </a:r>
            <a:r>
              <a:rPr lang="en-IN" sz="1600" kern="0" dirty="0">
                <a:effectLst/>
                <a:latin typeface="Calibri" panose="020F0502020204030204" pitchFamily="34" charset="0"/>
                <a:ea typeface="Times New Roman" panose="02020603050405020304" pitchFamily="18" charset="0"/>
                <a:cs typeface="Calibri" panose="020F0502020204030204" pitchFamily="34" charset="0"/>
              </a:rPr>
              <a:t> Process the data through weighted connections.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34658" lvl="2" indent="-160338">
              <a:lnSpc>
                <a:spcPct val="107000"/>
              </a:lnSpc>
              <a:spcBef>
                <a:spcPts val="0"/>
              </a:spcBef>
              <a:spcAft>
                <a:spcPts val="800"/>
              </a:spcAft>
              <a:buSzPts val="1000"/>
              <a:buFont typeface="Courier New" panose="02070309020205020404" pitchFamily="49" charset="0"/>
              <a:buChar char="o"/>
              <a:tabLst>
                <a:tab pos="914400" algn="l"/>
              </a:tabLst>
            </a:pPr>
            <a:r>
              <a:rPr lang="en-IN" sz="1600" b="1" kern="0" dirty="0">
                <a:effectLst/>
                <a:latin typeface="Calibri" panose="020F0502020204030204" pitchFamily="34" charset="0"/>
                <a:ea typeface="Times New Roman" panose="02020603050405020304" pitchFamily="18" charset="0"/>
                <a:cs typeface="Calibri" panose="020F0502020204030204" pitchFamily="34" charset="0"/>
              </a:rPr>
              <a:t>Output Layer:</a:t>
            </a:r>
            <a:r>
              <a:rPr lang="en-IN" sz="1600" kern="0" dirty="0">
                <a:effectLst/>
                <a:latin typeface="Calibri" panose="020F0502020204030204" pitchFamily="34" charset="0"/>
                <a:ea typeface="Times New Roman" panose="02020603050405020304" pitchFamily="18" charset="0"/>
                <a:cs typeface="Calibri" panose="020F0502020204030204" pitchFamily="34" charset="0"/>
              </a:rPr>
              <a:t> Produces the final output.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160338" marR="0" lvl="0" indent="-160338">
              <a:lnSpc>
                <a:spcPct val="107000"/>
              </a:lnSpc>
              <a:spcBef>
                <a:spcPts val="0"/>
              </a:spcBef>
              <a:spcAft>
                <a:spcPts val="800"/>
              </a:spcAft>
              <a:buSzPts val="1000"/>
              <a:buFont typeface="Symbol" panose="05050102010706020507" pitchFamily="18" charset="2"/>
              <a:buChar char=""/>
              <a:tabLst>
                <a:tab pos="457200" algn="l"/>
              </a:tabLs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Function:</a:t>
            </a:r>
            <a:r>
              <a:rPr lang="en-IN" sz="1800" kern="0" dirty="0">
                <a:effectLst/>
                <a:latin typeface="Calibri" panose="020F0502020204030204" pitchFamily="34" charset="0"/>
                <a:ea typeface="Times New Roman" panose="02020603050405020304" pitchFamily="18" charset="0"/>
                <a:cs typeface="Calibri" panose="020F0502020204030204" pitchFamily="34" charset="0"/>
              </a:rPr>
              <a:t> Each neuron processes inputs, applies a weighted sum, and passes the result through an activation function to determine the output.</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marL="160338" marR="0" indent="-160338">
              <a:lnSpc>
                <a:spcPct val="107000"/>
              </a:lnSpc>
              <a:spcBef>
                <a:spcPts val="0"/>
              </a:spcBef>
              <a:spcAft>
                <a:spcPts val="800"/>
              </a:spcAf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Example:</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marL="388938" lvl="1" indent="-160338">
              <a:lnSpc>
                <a:spcPct val="107000"/>
              </a:lnSpc>
              <a:spcBef>
                <a:spcPts val="0"/>
              </a:spcBef>
              <a:spcAft>
                <a:spcPts val="800"/>
              </a:spcAft>
              <a:buSzPts val="1000"/>
              <a:buFont typeface="Symbol" panose="05050102010706020507" pitchFamily="18" charset="2"/>
              <a:buChar char=""/>
              <a:tabLst>
                <a:tab pos="457200" algn="l"/>
              </a:tabLst>
            </a:pPr>
            <a:r>
              <a:rPr lang="en-IN" sz="1600" b="1" kern="0" dirty="0">
                <a:effectLst/>
                <a:latin typeface="Calibri" panose="020F0502020204030204" pitchFamily="34" charset="0"/>
                <a:ea typeface="Times New Roman" panose="02020603050405020304" pitchFamily="18" charset="0"/>
                <a:cs typeface="Calibri" panose="020F0502020204030204" pitchFamily="34" charset="0"/>
              </a:rPr>
              <a:t>Use Case:</a:t>
            </a:r>
            <a:r>
              <a:rPr lang="en-IN" sz="1600" kern="0" dirty="0">
                <a:effectLst/>
                <a:latin typeface="Calibri" panose="020F0502020204030204" pitchFamily="34" charset="0"/>
                <a:ea typeface="Times New Roman" panose="02020603050405020304" pitchFamily="18" charset="0"/>
                <a:cs typeface="Calibri" panose="020F0502020204030204" pitchFamily="34" charset="0"/>
              </a:rPr>
              <a:t> Predicting whether an email is spam or not.</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a:p>
            <a:pPr marL="388938" lvl="1" indent="-160338">
              <a:lnSpc>
                <a:spcPct val="107000"/>
              </a:lnSpc>
              <a:spcBef>
                <a:spcPts val="0"/>
              </a:spcBef>
              <a:spcAft>
                <a:spcPts val="800"/>
              </a:spcAft>
              <a:buSzPts val="1000"/>
              <a:buFont typeface="Symbol" panose="05050102010706020507" pitchFamily="18" charset="2"/>
              <a:buChar char=""/>
              <a:tabLst>
                <a:tab pos="457200" algn="l"/>
              </a:tabLst>
            </a:pPr>
            <a:r>
              <a:rPr lang="en-IN" sz="1600" b="1" kern="0" dirty="0">
                <a:effectLst/>
                <a:latin typeface="Calibri" panose="020F0502020204030204" pitchFamily="34" charset="0"/>
                <a:ea typeface="Times New Roman" panose="02020603050405020304" pitchFamily="18" charset="0"/>
                <a:cs typeface="Calibri" panose="020F0502020204030204" pitchFamily="34" charset="0"/>
              </a:rPr>
              <a:t>Data Input:</a:t>
            </a:r>
            <a:r>
              <a:rPr lang="en-IN" sz="1600" kern="0" dirty="0">
                <a:effectLst/>
                <a:latin typeface="Calibri" panose="020F0502020204030204" pitchFamily="34" charset="0"/>
                <a:ea typeface="Times New Roman" panose="02020603050405020304" pitchFamily="18" charset="0"/>
                <a:cs typeface="Calibri" panose="020F0502020204030204" pitchFamily="34" charset="0"/>
              </a:rPr>
              <a:t> Features like the presence of certain words, frequency of words, etc.</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a:p>
            <a:pPr marL="388938" lvl="1" indent="-160338">
              <a:lnSpc>
                <a:spcPct val="107000"/>
              </a:lnSpc>
              <a:spcBef>
                <a:spcPts val="0"/>
              </a:spcBef>
              <a:spcAft>
                <a:spcPts val="800"/>
              </a:spcAft>
              <a:buSzPts val="1000"/>
              <a:buFont typeface="Symbol" panose="05050102010706020507" pitchFamily="18" charset="2"/>
              <a:buChar char=""/>
              <a:tabLst>
                <a:tab pos="457200" algn="l"/>
              </a:tabLst>
            </a:pPr>
            <a:r>
              <a:rPr lang="en-IN" sz="1600" b="1" kern="0" dirty="0">
                <a:effectLst/>
                <a:latin typeface="Calibri" panose="020F0502020204030204" pitchFamily="34" charset="0"/>
                <a:ea typeface="Times New Roman" panose="02020603050405020304" pitchFamily="18" charset="0"/>
                <a:cs typeface="Calibri" panose="020F0502020204030204" pitchFamily="34" charset="0"/>
              </a:rPr>
              <a:t>Output:</a:t>
            </a:r>
            <a:r>
              <a:rPr lang="en-IN" sz="1600" kern="0" dirty="0">
                <a:effectLst/>
                <a:latin typeface="Calibri" panose="020F0502020204030204" pitchFamily="34" charset="0"/>
                <a:ea typeface="Times New Roman" panose="02020603050405020304" pitchFamily="18" charset="0"/>
                <a:cs typeface="Calibri" panose="020F0502020204030204" pitchFamily="34" charset="0"/>
              </a:rPr>
              <a:t> A binary value indicating spam or not spam.</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a:p>
            <a:pPr marL="160338" marR="0" indent="-160338">
              <a:lnSpc>
                <a:spcPct val="107000"/>
              </a:lnSpc>
              <a:spcBef>
                <a:spcPts val="0"/>
              </a:spcBef>
              <a:spcAft>
                <a:spcPts val="800"/>
              </a:spcAf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Where It's Used:</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marL="388938" lvl="1" indent="-160338">
              <a:lnSpc>
                <a:spcPct val="107000"/>
              </a:lnSpc>
              <a:spcBef>
                <a:spcPts val="0"/>
              </a:spcBef>
              <a:spcAft>
                <a:spcPts val="800"/>
              </a:spcAft>
              <a:buSzPts val="1000"/>
              <a:buFont typeface="Symbol" panose="05050102010706020507" pitchFamily="18" charset="2"/>
              <a:buChar char=""/>
              <a:tabLst>
                <a:tab pos="457200" algn="l"/>
              </a:tabLst>
            </a:pPr>
            <a:r>
              <a:rPr lang="en-IN" sz="1600" kern="0" dirty="0">
                <a:effectLst/>
                <a:latin typeface="Calibri" panose="020F0502020204030204" pitchFamily="34" charset="0"/>
                <a:ea typeface="Times New Roman" panose="02020603050405020304" pitchFamily="18" charset="0"/>
                <a:cs typeface="Calibri" panose="020F0502020204030204" pitchFamily="34" charset="0"/>
              </a:rPr>
              <a:t>Simple pattern recognition tasks.</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a:p>
            <a:pPr marL="388938" lvl="1" indent="-160338">
              <a:lnSpc>
                <a:spcPct val="107000"/>
              </a:lnSpc>
              <a:spcBef>
                <a:spcPts val="0"/>
              </a:spcBef>
              <a:spcAft>
                <a:spcPts val="800"/>
              </a:spcAft>
              <a:buSzPts val="1000"/>
              <a:buFont typeface="Symbol" panose="05050102010706020507" pitchFamily="18" charset="2"/>
              <a:buChar char=""/>
              <a:tabLst>
                <a:tab pos="457200" algn="l"/>
              </a:tabLst>
            </a:pPr>
            <a:r>
              <a:rPr lang="en-IN" sz="1600" kern="0" dirty="0">
                <a:effectLst/>
                <a:latin typeface="Calibri" panose="020F0502020204030204" pitchFamily="34" charset="0"/>
                <a:ea typeface="Times New Roman" panose="02020603050405020304" pitchFamily="18" charset="0"/>
                <a:cs typeface="Calibri" panose="020F0502020204030204" pitchFamily="34" charset="0"/>
              </a:rPr>
              <a:t>Classification problems like spam detection, image recognition, etc.</a:t>
            </a:r>
            <a:endParaRPr lang="en-IN" sz="2600" dirty="0"/>
          </a:p>
        </p:txBody>
      </p:sp>
    </p:spTree>
    <p:extLst>
      <p:ext uri="{BB962C8B-B14F-4D97-AF65-F5344CB8AC3E}">
        <p14:creationId xmlns:p14="http://schemas.microsoft.com/office/powerpoint/2010/main" val="1216789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C018-133C-42FD-804E-603ED4F37EC2}"/>
              </a:ext>
            </a:extLst>
          </p:cNvPr>
          <p:cNvSpPr>
            <a:spLocks noGrp="1"/>
          </p:cNvSpPr>
          <p:nvPr>
            <p:ph type="title"/>
          </p:nvPr>
        </p:nvSpPr>
        <p:spPr>
          <a:xfrm>
            <a:off x="724987" y="448491"/>
            <a:ext cx="10143309" cy="627017"/>
          </a:xfrm>
        </p:spPr>
        <p:txBody>
          <a:bodyPr>
            <a:normAutofit fontScale="90000"/>
          </a:bodyPr>
          <a:lstStyle/>
          <a:p>
            <a:r>
              <a:rPr lang="en-IN" kern="0" dirty="0">
                <a:latin typeface="Calibri" panose="020F0502020204030204" pitchFamily="34" charset="0"/>
                <a:ea typeface="Times New Roman" panose="02020603050405020304" pitchFamily="18" charset="0"/>
                <a:cs typeface="Calibri" panose="020F0502020204030204" pitchFamily="34" charset="0"/>
              </a:rPr>
              <a:t>What is CNN (Convolutional Neural Networks)?</a:t>
            </a:r>
            <a:endParaRPr lang="en-IN" dirty="0"/>
          </a:p>
        </p:txBody>
      </p:sp>
      <p:sp>
        <p:nvSpPr>
          <p:cNvPr id="3" name="Content Placeholder 2">
            <a:extLst>
              <a:ext uri="{FF2B5EF4-FFF2-40B4-BE49-F238E27FC236}">
                <a16:creationId xmlns:a16="http://schemas.microsoft.com/office/drawing/2014/main" id="{77CF1263-9ACB-4698-970E-B6C050659507}"/>
              </a:ext>
            </a:extLst>
          </p:cNvPr>
          <p:cNvSpPr>
            <a:spLocks noGrp="1"/>
          </p:cNvSpPr>
          <p:nvPr>
            <p:ph idx="1"/>
          </p:nvPr>
        </p:nvSpPr>
        <p:spPr>
          <a:xfrm>
            <a:off x="724988" y="1075507"/>
            <a:ext cx="10639698" cy="5490756"/>
          </a:xfrm>
        </p:spPr>
        <p:txBody>
          <a:bodyPr>
            <a:normAutofit/>
          </a:bodyPr>
          <a:lstStyle/>
          <a:p>
            <a:pPr marL="182563" marR="0" lvl="0" indent="-182563">
              <a:lnSpc>
                <a:spcPct val="107000"/>
              </a:lnSpc>
              <a:spcBef>
                <a:spcPts val="0"/>
              </a:spcBef>
              <a:spcAft>
                <a:spcPts val="800"/>
              </a:spcAft>
              <a:buSzPts val="1000"/>
              <a:buFont typeface="Symbol" panose="05050102010706020507" pitchFamily="18" charset="2"/>
              <a:buChar char=""/>
              <a:tabLst>
                <a:tab pos="457200" algn="l"/>
              </a:tabLs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Structure:</a:t>
            </a:r>
            <a:r>
              <a:rPr lang="en-IN" sz="1800" kern="0" dirty="0">
                <a:effectLst/>
                <a:latin typeface="Calibri" panose="020F0502020204030204" pitchFamily="34" charset="0"/>
                <a:ea typeface="Times New Roman" panose="02020603050405020304" pitchFamily="18" charset="0"/>
                <a:cs typeface="Calibri" panose="020F0502020204030204" pitchFamily="34" charset="0"/>
              </a:rPr>
              <a:t> CNNs are specialized neural networks designed for processing grid-like data, such as images.</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marL="456883" lvl="2" indent="-182563">
              <a:lnSpc>
                <a:spcPct val="107000"/>
              </a:lnSpc>
              <a:spcBef>
                <a:spcPts val="0"/>
              </a:spcBef>
              <a:spcAft>
                <a:spcPts val="800"/>
              </a:spcAft>
              <a:buSzPts val="1000"/>
              <a:buFont typeface="Courier New" panose="02070309020205020404" pitchFamily="49" charset="0"/>
              <a:buChar char="o"/>
              <a:tabLst>
                <a:tab pos="914400" algn="l"/>
              </a:tabLst>
            </a:pPr>
            <a:r>
              <a:rPr lang="en-IN" sz="1600" b="1" kern="0" dirty="0">
                <a:effectLst/>
                <a:latin typeface="Calibri" panose="020F0502020204030204" pitchFamily="34" charset="0"/>
                <a:ea typeface="Times New Roman" panose="02020603050405020304" pitchFamily="18" charset="0"/>
                <a:cs typeface="Calibri" panose="020F0502020204030204" pitchFamily="34" charset="0"/>
              </a:rPr>
              <a:t>Convolutional Layers:</a:t>
            </a:r>
            <a:r>
              <a:rPr lang="en-IN" sz="1600" kern="0" dirty="0">
                <a:effectLst/>
                <a:latin typeface="Calibri" panose="020F0502020204030204" pitchFamily="34" charset="0"/>
                <a:ea typeface="Times New Roman" panose="02020603050405020304" pitchFamily="18" charset="0"/>
                <a:cs typeface="Calibri" panose="020F0502020204030204" pitchFamily="34" charset="0"/>
              </a:rPr>
              <a:t> Apply filters (kernels) to the input to detect features like edges, corners, and textures.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6883" lvl="2" indent="-182563">
              <a:lnSpc>
                <a:spcPct val="107000"/>
              </a:lnSpc>
              <a:spcBef>
                <a:spcPts val="0"/>
              </a:spcBef>
              <a:spcAft>
                <a:spcPts val="800"/>
              </a:spcAft>
              <a:buSzPts val="1000"/>
              <a:buFont typeface="Courier New" panose="02070309020205020404" pitchFamily="49" charset="0"/>
              <a:buChar char="o"/>
              <a:tabLst>
                <a:tab pos="914400" algn="l"/>
              </a:tabLst>
            </a:pPr>
            <a:r>
              <a:rPr lang="en-IN" sz="1600" b="1" kern="0" dirty="0">
                <a:effectLst/>
                <a:latin typeface="Calibri" panose="020F0502020204030204" pitchFamily="34" charset="0"/>
                <a:ea typeface="Times New Roman" panose="02020603050405020304" pitchFamily="18" charset="0"/>
                <a:cs typeface="Calibri" panose="020F0502020204030204" pitchFamily="34" charset="0"/>
              </a:rPr>
              <a:t>Pooling Layers:</a:t>
            </a:r>
            <a:r>
              <a:rPr lang="en-IN" sz="1600" kern="0" dirty="0">
                <a:effectLst/>
                <a:latin typeface="Calibri" panose="020F0502020204030204" pitchFamily="34" charset="0"/>
                <a:ea typeface="Times New Roman" panose="02020603050405020304" pitchFamily="18" charset="0"/>
                <a:cs typeface="Calibri" panose="020F0502020204030204" pitchFamily="34" charset="0"/>
              </a:rPr>
              <a:t> Reduce the spatial dimensions of the data, keeping the most important features.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6883" lvl="2" indent="-182563">
              <a:lnSpc>
                <a:spcPct val="107000"/>
              </a:lnSpc>
              <a:spcBef>
                <a:spcPts val="0"/>
              </a:spcBef>
              <a:spcAft>
                <a:spcPts val="800"/>
              </a:spcAft>
              <a:buSzPts val="1000"/>
              <a:buFont typeface="Courier New" panose="02070309020205020404" pitchFamily="49" charset="0"/>
              <a:buChar char="o"/>
              <a:tabLst>
                <a:tab pos="914400" algn="l"/>
              </a:tabLst>
            </a:pPr>
            <a:r>
              <a:rPr lang="en-IN" sz="1600" b="1" kern="0" dirty="0">
                <a:effectLst/>
                <a:latin typeface="Calibri" panose="020F0502020204030204" pitchFamily="34" charset="0"/>
                <a:ea typeface="Times New Roman" panose="02020603050405020304" pitchFamily="18" charset="0"/>
                <a:cs typeface="Calibri" panose="020F0502020204030204" pitchFamily="34" charset="0"/>
              </a:rPr>
              <a:t>Fully Connected Layers:</a:t>
            </a:r>
            <a:r>
              <a:rPr lang="en-IN" sz="1600" kern="0" dirty="0">
                <a:effectLst/>
                <a:latin typeface="Calibri" panose="020F0502020204030204" pitchFamily="34" charset="0"/>
                <a:ea typeface="Times New Roman" panose="02020603050405020304" pitchFamily="18" charset="0"/>
                <a:cs typeface="Calibri" panose="020F0502020204030204" pitchFamily="34" charset="0"/>
              </a:rPr>
              <a:t> Combine features to make a final prediction.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182563" marR="0" lvl="0" indent="-182563">
              <a:lnSpc>
                <a:spcPct val="107000"/>
              </a:lnSpc>
              <a:spcBef>
                <a:spcPts val="0"/>
              </a:spcBef>
              <a:spcAft>
                <a:spcPts val="800"/>
              </a:spcAft>
              <a:buSzPts val="1000"/>
              <a:buFont typeface="Symbol" panose="05050102010706020507" pitchFamily="18" charset="2"/>
              <a:buChar char=""/>
              <a:tabLst>
                <a:tab pos="457200" algn="l"/>
              </a:tabLs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Function:</a:t>
            </a:r>
            <a:r>
              <a:rPr lang="en-IN" sz="1800" kern="0" dirty="0">
                <a:effectLst/>
                <a:latin typeface="Calibri" panose="020F0502020204030204" pitchFamily="34" charset="0"/>
                <a:ea typeface="Times New Roman" panose="02020603050405020304" pitchFamily="18" charset="0"/>
                <a:cs typeface="Calibri" panose="020F0502020204030204" pitchFamily="34" charset="0"/>
              </a:rPr>
              <a:t> CNNs are particularly good at detecting spatial hierarchies in data, like detecting small patterns in an image that combine to form a complete object.</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marL="182563" marR="0" indent="-182563">
              <a:lnSpc>
                <a:spcPct val="107000"/>
              </a:lnSpc>
              <a:spcBef>
                <a:spcPts val="0"/>
              </a:spcBef>
              <a:spcAft>
                <a:spcPts val="800"/>
              </a:spcAf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Example:</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marL="411163" lvl="1" indent="-182563">
              <a:lnSpc>
                <a:spcPct val="107000"/>
              </a:lnSpc>
              <a:spcBef>
                <a:spcPts val="0"/>
              </a:spcBef>
              <a:spcAft>
                <a:spcPts val="800"/>
              </a:spcAft>
              <a:buSzPts val="1000"/>
              <a:buFont typeface="Symbol" panose="05050102010706020507" pitchFamily="18" charset="2"/>
              <a:buChar char=""/>
              <a:tabLst>
                <a:tab pos="457200" algn="l"/>
              </a:tabLst>
            </a:pPr>
            <a:r>
              <a:rPr lang="en-IN" sz="1600" b="1" kern="0" dirty="0">
                <a:effectLst/>
                <a:latin typeface="Calibri" panose="020F0502020204030204" pitchFamily="34" charset="0"/>
                <a:ea typeface="Times New Roman" panose="02020603050405020304" pitchFamily="18" charset="0"/>
                <a:cs typeface="Calibri" panose="020F0502020204030204" pitchFamily="34" charset="0"/>
              </a:rPr>
              <a:t>Use Case:</a:t>
            </a:r>
            <a:r>
              <a:rPr lang="en-IN" sz="1600" kern="0" dirty="0">
                <a:effectLst/>
                <a:latin typeface="Calibri" panose="020F0502020204030204" pitchFamily="34" charset="0"/>
                <a:ea typeface="Times New Roman" panose="02020603050405020304" pitchFamily="18" charset="0"/>
                <a:cs typeface="Calibri" panose="020F0502020204030204" pitchFamily="34" charset="0"/>
              </a:rPr>
              <a:t> Image recognition in a self-driving car.</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a:p>
            <a:pPr marL="411163" lvl="1" indent="-182563">
              <a:lnSpc>
                <a:spcPct val="107000"/>
              </a:lnSpc>
              <a:spcBef>
                <a:spcPts val="0"/>
              </a:spcBef>
              <a:spcAft>
                <a:spcPts val="800"/>
              </a:spcAft>
              <a:buSzPts val="1000"/>
              <a:buFont typeface="Symbol" panose="05050102010706020507" pitchFamily="18" charset="2"/>
              <a:buChar char=""/>
              <a:tabLst>
                <a:tab pos="457200" algn="l"/>
              </a:tabLst>
            </a:pPr>
            <a:r>
              <a:rPr lang="en-IN" sz="1600" b="1" kern="0" dirty="0">
                <a:effectLst/>
                <a:latin typeface="Calibri" panose="020F0502020204030204" pitchFamily="34" charset="0"/>
                <a:ea typeface="Times New Roman" panose="02020603050405020304" pitchFamily="18" charset="0"/>
                <a:cs typeface="Calibri" panose="020F0502020204030204" pitchFamily="34" charset="0"/>
              </a:rPr>
              <a:t>Data Input:</a:t>
            </a:r>
            <a:r>
              <a:rPr lang="en-IN" sz="1600" kern="0" dirty="0">
                <a:effectLst/>
                <a:latin typeface="Calibri" panose="020F0502020204030204" pitchFamily="34" charset="0"/>
                <a:ea typeface="Times New Roman" panose="02020603050405020304" pitchFamily="18" charset="0"/>
                <a:cs typeface="Calibri" panose="020F0502020204030204" pitchFamily="34" charset="0"/>
              </a:rPr>
              <a:t> An image of the road.</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a:p>
            <a:pPr marL="411163" lvl="1" indent="-182563">
              <a:lnSpc>
                <a:spcPct val="107000"/>
              </a:lnSpc>
              <a:spcBef>
                <a:spcPts val="0"/>
              </a:spcBef>
              <a:spcAft>
                <a:spcPts val="800"/>
              </a:spcAft>
              <a:buSzPts val="1000"/>
              <a:buFont typeface="Symbol" panose="05050102010706020507" pitchFamily="18" charset="2"/>
              <a:buChar char=""/>
              <a:tabLst>
                <a:tab pos="457200" algn="l"/>
              </a:tabLst>
            </a:pPr>
            <a:r>
              <a:rPr lang="en-IN" sz="1600" b="1" kern="0" dirty="0">
                <a:effectLst/>
                <a:latin typeface="Calibri" panose="020F0502020204030204" pitchFamily="34" charset="0"/>
                <a:ea typeface="Times New Roman" panose="02020603050405020304" pitchFamily="18" charset="0"/>
                <a:cs typeface="Calibri" panose="020F0502020204030204" pitchFamily="34" charset="0"/>
              </a:rPr>
              <a:t>Output:</a:t>
            </a:r>
            <a:r>
              <a:rPr lang="en-IN" sz="1600" kern="0" dirty="0">
                <a:effectLst/>
                <a:latin typeface="Calibri" panose="020F0502020204030204" pitchFamily="34" charset="0"/>
                <a:ea typeface="Times New Roman" panose="02020603050405020304" pitchFamily="18" charset="0"/>
                <a:cs typeface="Calibri" panose="020F0502020204030204" pitchFamily="34" charset="0"/>
              </a:rPr>
              <a:t> Identifying objects like cars, pedestrians, traffic signs, etc.</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a:p>
            <a:pPr marL="182563" marR="0" indent="-182563">
              <a:lnSpc>
                <a:spcPct val="107000"/>
              </a:lnSpc>
              <a:spcBef>
                <a:spcPts val="0"/>
              </a:spcBef>
              <a:spcAft>
                <a:spcPts val="800"/>
              </a:spcAf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Where It's Used:</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marL="571500" lvl="1" indent="-342900">
              <a:lnSpc>
                <a:spcPct val="107000"/>
              </a:lnSpc>
              <a:spcBef>
                <a:spcPts val="0"/>
              </a:spcBef>
              <a:spcAft>
                <a:spcPts val="800"/>
              </a:spcAft>
              <a:buSzPts val="1000"/>
              <a:buFont typeface="Symbol" panose="05050102010706020507" pitchFamily="18" charset="2"/>
              <a:buChar char=""/>
              <a:tabLst>
                <a:tab pos="457200" algn="l"/>
              </a:tabLst>
            </a:pPr>
            <a:r>
              <a:rPr lang="en-IN" sz="1600" kern="0" dirty="0">
                <a:effectLst/>
                <a:latin typeface="Calibri" panose="020F0502020204030204" pitchFamily="34" charset="0"/>
                <a:ea typeface="Times New Roman" panose="02020603050405020304" pitchFamily="18" charset="0"/>
                <a:cs typeface="Calibri" panose="020F0502020204030204" pitchFamily="34" charset="0"/>
              </a:rPr>
              <a:t>Image and video recognition.</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a:p>
            <a:pPr marL="571500" lvl="1" indent="-342900">
              <a:lnSpc>
                <a:spcPct val="107000"/>
              </a:lnSpc>
              <a:spcBef>
                <a:spcPts val="0"/>
              </a:spcBef>
              <a:spcAft>
                <a:spcPts val="800"/>
              </a:spcAft>
              <a:buSzPts val="1000"/>
              <a:buFont typeface="Symbol" panose="05050102010706020507" pitchFamily="18" charset="2"/>
              <a:buChar char=""/>
              <a:tabLst>
                <a:tab pos="457200" algn="l"/>
              </a:tabLst>
            </a:pPr>
            <a:r>
              <a:rPr lang="en-IN" sz="1600" kern="0" dirty="0">
                <a:effectLst/>
                <a:latin typeface="Calibri" panose="020F0502020204030204" pitchFamily="34" charset="0"/>
                <a:ea typeface="Times New Roman" panose="02020603050405020304" pitchFamily="18" charset="0"/>
                <a:cs typeface="Calibri" panose="020F0502020204030204" pitchFamily="34" charset="0"/>
              </a:rPr>
              <a:t>Medical image analysis.</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a:p>
            <a:pPr marL="571500" lvl="1" indent="-342900">
              <a:lnSpc>
                <a:spcPct val="107000"/>
              </a:lnSpc>
              <a:spcBef>
                <a:spcPts val="0"/>
              </a:spcBef>
              <a:spcAft>
                <a:spcPts val="800"/>
              </a:spcAft>
              <a:buSzPts val="1000"/>
              <a:buFont typeface="Symbol" panose="05050102010706020507" pitchFamily="18" charset="2"/>
              <a:buChar char=""/>
              <a:tabLst>
                <a:tab pos="457200" algn="l"/>
              </a:tabLst>
            </a:pPr>
            <a:r>
              <a:rPr lang="en-IN" sz="1600" kern="0" dirty="0">
                <a:effectLst/>
                <a:latin typeface="Calibri" panose="020F0502020204030204" pitchFamily="34" charset="0"/>
                <a:ea typeface="Times New Roman" panose="02020603050405020304" pitchFamily="18" charset="0"/>
                <a:cs typeface="Calibri" panose="020F0502020204030204" pitchFamily="34" charset="0"/>
              </a:rPr>
              <a:t>Object detection and recognition.</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17623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C018-133C-42FD-804E-603ED4F37EC2}"/>
              </a:ext>
            </a:extLst>
          </p:cNvPr>
          <p:cNvSpPr>
            <a:spLocks noGrp="1"/>
          </p:cNvSpPr>
          <p:nvPr>
            <p:ph type="title"/>
          </p:nvPr>
        </p:nvSpPr>
        <p:spPr>
          <a:xfrm>
            <a:off x="724987" y="448491"/>
            <a:ext cx="10143309" cy="627017"/>
          </a:xfrm>
        </p:spPr>
        <p:txBody>
          <a:bodyPr>
            <a:normAutofit fontScale="90000"/>
          </a:bodyPr>
          <a:lstStyle/>
          <a:p>
            <a:r>
              <a:rPr lang="en-IN" kern="0" dirty="0">
                <a:latin typeface="Calibri" panose="020F0502020204030204" pitchFamily="34" charset="0"/>
                <a:ea typeface="Times New Roman" panose="02020603050405020304" pitchFamily="18" charset="0"/>
                <a:cs typeface="Calibri" panose="020F0502020204030204" pitchFamily="34" charset="0"/>
              </a:rPr>
              <a:t>What is RNN (Recurrent Neural Networks)?</a:t>
            </a:r>
            <a:endParaRPr lang="en-IN" dirty="0"/>
          </a:p>
        </p:txBody>
      </p:sp>
      <p:sp>
        <p:nvSpPr>
          <p:cNvPr id="3" name="Content Placeholder 2">
            <a:extLst>
              <a:ext uri="{FF2B5EF4-FFF2-40B4-BE49-F238E27FC236}">
                <a16:creationId xmlns:a16="http://schemas.microsoft.com/office/drawing/2014/main" id="{77CF1263-9ACB-4698-970E-B6C050659507}"/>
              </a:ext>
            </a:extLst>
          </p:cNvPr>
          <p:cNvSpPr>
            <a:spLocks noGrp="1"/>
          </p:cNvSpPr>
          <p:nvPr>
            <p:ph idx="1"/>
          </p:nvPr>
        </p:nvSpPr>
        <p:spPr>
          <a:xfrm>
            <a:off x="724988" y="1075507"/>
            <a:ext cx="10639698" cy="5490756"/>
          </a:xfrm>
        </p:spPr>
        <p:txBody>
          <a:bodyPr>
            <a:normAutofit/>
          </a:bodyPr>
          <a:lstStyle/>
          <a:p>
            <a:pPr marL="182563" marR="0" lvl="0" indent="-160338">
              <a:lnSpc>
                <a:spcPct val="107000"/>
              </a:lnSpc>
              <a:spcBef>
                <a:spcPts val="0"/>
              </a:spcBef>
              <a:spcAft>
                <a:spcPts val="800"/>
              </a:spcAft>
              <a:buSzPts val="1000"/>
              <a:buFont typeface="Symbol" panose="05050102010706020507" pitchFamily="18" charset="2"/>
              <a:buChar char=""/>
              <a:tabLst>
                <a:tab pos="457200" algn="l"/>
              </a:tabLs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Structure:</a:t>
            </a:r>
            <a:r>
              <a:rPr lang="en-IN" sz="1800" kern="0" dirty="0">
                <a:effectLst/>
                <a:latin typeface="Calibri" panose="020F0502020204030204" pitchFamily="34" charset="0"/>
                <a:ea typeface="Times New Roman" panose="02020603050405020304" pitchFamily="18" charset="0"/>
                <a:cs typeface="Calibri" panose="020F0502020204030204" pitchFamily="34" charset="0"/>
              </a:rPr>
              <a:t> RNNs are designed to handle sequential data. Unlike traditional ANNs, RNNs have connections that form directed cycles, enabling them to maintain a "memory" of previous inputs.</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marL="456883" lvl="2" indent="-160338">
              <a:lnSpc>
                <a:spcPct val="107000"/>
              </a:lnSpc>
              <a:spcBef>
                <a:spcPts val="0"/>
              </a:spcBef>
              <a:spcAft>
                <a:spcPts val="800"/>
              </a:spcAft>
              <a:buSzPts val="1000"/>
              <a:buFont typeface="Courier New" panose="02070309020205020404" pitchFamily="49" charset="0"/>
              <a:buChar char="o"/>
              <a:tabLst>
                <a:tab pos="914400" algn="l"/>
              </a:tabLst>
            </a:pPr>
            <a:r>
              <a:rPr lang="en-IN" sz="1600" b="1" kern="0" dirty="0">
                <a:effectLst/>
                <a:latin typeface="Calibri" panose="020F0502020204030204" pitchFamily="34" charset="0"/>
                <a:ea typeface="Times New Roman" panose="02020603050405020304" pitchFamily="18" charset="0"/>
                <a:cs typeface="Calibri" panose="020F0502020204030204" pitchFamily="34" charset="0"/>
              </a:rPr>
              <a:t>Recurrent Connections:</a:t>
            </a:r>
            <a:r>
              <a:rPr lang="en-IN" sz="1600" kern="0" dirty="0">
                <a:effectLst/>
                <a:latin typeface="Calibri" panose="020F0502020204030204" pitchFamily="34" charset="0"/>
                <a:ea typeface="Times New Roman" panose="02020603050405020304" pitchFamily="18" charset="0"/>
                <a:cs typeface="Calibri" panose="020F0502020204030204" pitchFamily="34" charset="0"/>
              </a:rPr>
              <a:t> Allow information to persist, making RNNs effective for tasks where the context or order matters.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182563" marR="0" lvl="0" indent="-160338">
              <a:lnSpc>
                <a:spcPct val="107000"/>
              </a:lnSpc>
              <a:spcBef>
                <a:spcPts val="0"/>
              </a:spcBef>
              <a:spcAft>
                <a:spcPts val="800"/>
              </a:spcAft>
              <a:buSzPts val="1000"/>
              <a:buFont typeface="Symbol" panose="05050102010706020507" pitchFamily="18" charset="2"/>
              <a:buChar char=""/>
              <a:tabLst>
                <a:tab pos="457200" algn="l"/>
              </a:tabLs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Function:</a:t>
            </a:r>
            <a:r>
              <a:rPr lang="en-IN" sz="1800" kern="0" dirty="0">
                <a:effectLst/>
                <a:latin typeface="Calibri" panose="020F0502020204030204" pitchFamily="34" charset="0"/>
                <a:ea typeface="Times New Roman" panose="02020603050405020304" pitchFamily="18" charset="0"/>
                <a:cs typeface="Calibri" panose="020F0502020204030204" pitchFamily="34" charset="0"/>
              </a:rPr>
              <a:t> RNNs process one element of the sequence at a time, passing information from one step of the sequence to the next.</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marL="182563" marR="0" indent="-160338">
              <a:lnSpc>
                <a:spcPct val="107000"/>
              </a:lnSpc>
              <a:spcBef>
                <a:spcPts val="0"/>
              </a:spcBef>
              <a:spcAft>
                <a:spcPts val="800"/>
              </a:spcAf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Example:</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marL="411163" lvl="1" indent="-160338">
              <a:lnSpc>
                <a:spcPct val="107000"/>
              </a:lnSpc>
              <a:spcBef>
                <a:spcPts val="0"/>
              </a:spcBef>
              <a:spcAft>
                <a:spcPts val="800"/>
              </a:spcAft>
              <a:buSzPts val="1000"/>
              <a:buFont typeface="Symbol" panose="05050102010706020507" pitchFamily="18" charset="2"/>
              <a:buChar char=""/>
              <a:tabLst>
                <a:tab pos="457200" algn="l"/>
              </a:tabLst>
            </a:pPr>
            <a:r>
              <a:rPr lang="en-IN" sz="1600" b="1" kern="0" dirty="0">
                <a:effectLst/>
                <a:latin typeface="Calibri" panose="020F0502020204030204" pitchFamily="34" charset="0"/>
                <a:ea typeface="Times New Roman" panose="02020603050405020304" pitchFamily="18" charset="0"/>
                <a:cs typeface="Calibri" panose="020F0502020204030204" pitchFamily="34" charset="0"/>
              </a:rPr>
              <a:t>Use Case:</a:t>
            </a:r>
            <a:r>
              <a:rPr lang="en-IN" sz="1600" kern="0" dirty="0">
                <a:effectLst/>
                <a:latin typeface="Calibri" panose="020F0502020204030204" pitchFamily="34" charset="0"/>
                <a:ea typeface="Times New Roman" panose="02020603050405020304" pitchFamily="18" charset="0"/>
                <a:cs typeface="Calibri" panose="020F0502020204030204" pitchFamily="34" charset="0"/>
              </a:rPr>
              <a:t> Language translation.</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a:p>
            <a:pPr marL="411163" lvl="1" indent="-160338">
              <a:lnSpc>
                <a:spcPct val="107000"/>
              </a:lnSpc>
              <a:spcBef>
                <a:spcPts val="0"/>
              </a:spcBef>
              <a:spcAft>
                <a:spcPts val="800"/>
              </a:spcAft>
              <a:buSzPts val="1000"/>
              <a:buFont typeface="Symbol" panose="05050102010706020507" pitchFamily="18" charset="2"/>
              <a:buChar char=""/>
              <a:tabLst>
                <a:tab pos="457200" algn="l"/>
              </a:tabLst>
            </a:pPr>
            <a:r>
              <a:rPr lang="en-IN" sz="1600" b="1" kern="0" dirty="0">
                <a:effectLst/>
                <a:latin typeface="Calibri" panose="020F0502020204030204" pitchFamily="34" charset="0"/>
                <a:ea typeface="Times New Roman" panose="02020603050405020304" pitchFamily="18" charset="0"/>
                <a:cs typeface="Calibri" panose="020F0502020204030204" pitchFamily="34" charset="0"/>
              </a:rPr>
              <a:t>Data Input:</a:t>
            </a:r>
            <a:r>
              <a:rPr lang="en-IN" sz="1600" kern="0" dirty="0">
                <a:effectLst/>
                <a:latin typeface="Calibri" panose="020F0502020204030204" pitchFamily="34" charset="0"/>
                <a:ea typeface="Times New Roman" panose="02020603050405020304" pitchFamily="18" charset="0"/>
                <a:cs typeface="Calibri" panose="020F0502020204030204" pitchFamily="34" charset="0"/>
              </a:rPr>
              <a:t> A sequence of words in one language.</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a:p>
            <a:pPr marL="411163" lvl="1" indent="-160338">
              <a:lnSpc>
                <a:spcPct val="107000"/>
              </a:lnSpc>
              <a:spcBef>
                <a:spcPts val="0"/>
              </a:spcBef>
              <a:spcAft>
                <a:spcPts val="800"/>
              </a:spcAft>
              <a:buSzPts val="1000"/>
              <a:buFont typeface="Symbol" panose="05050102010706020507" pitchFamily="18" charset="2"/>
              <a:buChar char=""/>
              <a:tabLst>
                <a:tab pos="457200" algn="l"/>
              </a:tabLst>
            </a:pPr>
            <a:r>
              <a:rPr lang="en-IN" sz="1600" b="1" kern="0" dirty="0">
                <a:effectLst/>
                <a:latin typeface="Calibri" panose="020F0502020204030204" pitchFamily="34" charset="0"/>
                <a:ea typeface="Times New Roman" panose="02020603050405020304" pitchFamily="18" charset="0"/>
                <a:cs typeface="Calibri" panose="020F0502020204030204" pitchFamily="34" charset="0"/>
              </a:rPr>
              <a:t>Output:</a:t>
            </a:r>
            <a:r>
              <a:rPr lang="en-IN" sz="1600" kern="0" dirty="0">
                <a:effectLst/>
                <a:latin typeface="Calibri" panose="020F0502020204030204" pitchFamily="34" charset="0"/>
                <a:ea typeface="Times New Roman" panose="02020603050405020304" pitchFamily="18" charset="0"/>
                <a:cs typeface="Calibri" panose="020F0502020204030204" pitchFamily="34" charset="0"/>
              </a:rPr>
              <a:t> A sequence of words in another language.</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a:p>
            <a:pPr marL="182563" marR="0" indent="-160338">
              <a:lnSpc>
                <a:spcPct val="107000"/>
              </a:lnSpc>
              <a:spcBef>
                <a:spcPts val="0"/>
              </a:spcBef>
              <a:spcAft>
                <a:spcPts val="800"/>
              </a:spcAf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Where It's Used:</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marL="411163" lvl="1" indent="-160338">
              <a:lnSpc>
                <a:spcPct val="107000"/>
              </a:lnSpc>
              <a:spcBef>
                <a:spcPts val="0"/>
              </a:spcBef>
              <a:spcAft>
                <a:spcPts val="800"/>
              </a:spcAft>
              <a:buSzPts val="1000"/>
              <a:buFont typeface="Symbol" panose="05050102010706020507" pitchFamily="18" charset="2"/>
              <a:buChar char=""/>
              <a:tabLst>
                <a:tab pos="457200" algn="l"/>
              </a:tabLst>
            </a:pPr>
            <a:r>
              <a:rPr lang="en-IN" sz="1600" kern="0" dirty="0">
                <a:effectLst/>
                <a:latin typeface="Calibri" panose="020F0502020204030204" pitchFamily="34" charset="0"/>
                <a:ea typeface="Times New Roman" panose="02020603050405020304" pitchFamily="18" charset="0"/>
                <a:cs typeface="Calibri" panose="020F0502020204030204" pitchFamily="34" charset="0"/>
              </a:rPr>
              <a:t>Natural Language Processing (NLP).</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a:p>
            <a:pPr marL="411163" lvl="1" indent="-160338">
              <a:lnSpc>
                <a:spcPct val="107000"/>
              </a:lnSpc>
              <a:spcBef>
                <a:spcPts val="0"/>
              </a:spcBef>
              <a:spcAft>
                <a:spcPts val="800"/>
              </a:spcAft>
              <a:buSzPts val="1000"/>
              <a:buFont typeface="Symbol" panose="05050102010706020507" pitchFamily="18" charset="2"/>
              <a:buChar char=""/>
              <a:tabLst>
                <a:tab pos="457200" algn="l"/>
              </a:tabLst>
            </a:pPr>
            <a:r>
              <a:rPr lang="en-IN" sz="1600" kern="0" dirty="0">
                <a:effectLst/>
                <a:latin typeface="Calibri" panose="020F0502020204030204" pitchFamily="34" charset="0"/>
                <a:ea typeface="Times New Roman" panose="02020603050405020304" pitchFamily="18" charset="0"/>
                <a:cs typeface="Calibri" panose="020F0502020204030204" pitchFamily="34" charset="0"/>
              </a:rPr>
              <a:t>Time-series prediction (e.g., stock prices).</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a:p>
            <a:pPr marL="411163" lvl="1" indent="-160338">
              <a:lnSpc>
                <a:spcPct val="107000"/>
              </a:lnSpc>
              <a:spcBef>
                <a:spcPts val="0"/>
              </a:spcBef>
              <a:spcAft>
                <a:spcPts val="800"/>
              </a:spcAft>
              <a:buSzPts val="1000"/>
              <a:buFont typeface="Symbol" panose="05050102010706020507" pitchFamily="18" charset="2"/>
              <a:buChar char=""/>
              <a:tabLst>
                <a:tab pos="457200" algn="l"/>
              </a:tabLst>
            </a:pPr>
            <a:r>
              <a:rPr lang="en-IN" sz="1600" kern="0" dirty="0">
                <a:effectLst/>
                <a:latin typeface="Calibri" panose="020F0502020204030204" pitchFamily="34" charset="0"/>
                <a:ea typeface="Times New Roman" panose="02020603050405020304" pitchFamily="18" charset="0"/>
                <a:cs typeface="Calibri" panose="020F0502020204030204" pitchFamily="34" charset="0"/>
              </a:rPr>
              <a:t>Speech recognition.</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433901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61F33-8800-47F4-94E0-9354E42199BC}"/>
              </a:ext>
            </a:extLst>
          </p:cNvPr>
          <p:cNvSpPr>
            <a:spLocks noGrp="1"/>
          </p:cNvSpPr>
          <p:nvPr>
            <p:ph type="title"/>
          </p:nvPr>
        </p:nvSpPr>
        <p:spPr>
          <a:xfrm>
            <a:off x="594360" y="609600"/>
            <a:ext cx="9875520" cy="757646"/>
          </a:xfrm>
        </p:spPr>
        <p:txBody>
          <a:bodyPr/>
          <a:lstStyle/>
          <a:p>
            <a:r>
              <a:rPr lang="en-IN" dirty="0"/>
              <a:t>Difference Between ANN, CNN and RNN</a:t>
            </a:r>
          </a:p>
        </p:txBody>
      </p:sp>
      <p:sp>
        <p:nvSpPr>
          <p:cNvPr id="3" name="Content Placeholder 2">
            <a:extLst>
              <a:ext uri="{FF2B5EF4-FFF2-40B4-BE49-F238E27FC236}">
                <a16:creationId xmlns:a16="http://schemas.microsoft.com/office/drawing/2014/main" id="{72171EFE-906B-4FEE-9209-623DB43F359F}"/>
              </a:ext>
            </a:extLst>
          </p:cNvPr>
          <p:cNvSpPr>
            <a:spLocks noGrp="1"/>
          </p:cNvSpPr>
          <p:nvPr>
            <p:ph idx="1"/>
          </p:nvPr>
        </p:nvSpPr>
        <p:spPr>
          <a:xfrm>
            <a:off x="597009" y="1367245"/>
            <a:ext cx="10262580" cy="5042263"/>
          </a:xfrm>
        </p:spPr>
        <p:txBody>
          <a:bodyPr>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Input Type:</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ANN:</a:t>
            </a:r>
            <a:r>
              <a:rPr lang="en-IN" sz="1800" kern="0" dirty="0">
                <a:effectLst/>
                <a:latin typeface="Calibri" panose="020F0502020204030204" pitchFamily="34" charset="0"/>
                <a:ea typeface="Times New Roman" panose="02020603050405020304" pitchFamily="18" charset="0"/>
                <a:cs typeface="Calibri" panose="020F0502020204030204" pitchFamily="34" charset="0"/>
              </a:rPr>
              <a:t> Works with any fixed-size input.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CNN:</a:t>
            </a:r>
            <a:r>
              <a:rPr lang="en-IN" sz="1800" kern="0" dirty="0">
                <a:effectLst/>
                <a:latin typeface="Calibri" panose="020F0502020204030204" pitchFamily="34" charset="0"/>
                <a:ea typeface="Times New Roman" panose="02020603050405020304" pitchFamily="18" charset="0"/>
                <a:cs typeface="Calibri" panose="020F0502020204030204" pitchFamily="34" charset="0"/>
              </a:rPr>
              <a:t> Best for spatial data like images.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RNN:</a:t>
            </a:r>
            <a:r>
              <a:rPr lang="en-IN" sz="1800" kern="0" dirty="0">
                <a:effectLst/>
                <a:latin typeface="Calibri" panose="020F0502020204030204" pitchFamily="34" charset="0"/>
                <a:ea typeface="Times New Roman" panose="02020603050405020304" pitchFamily="18" charset="0"/>
                <a:cs typeface="Calibri" panose="020F0502020204030204" pitchFamily="34" charset="0"/>
              </a:rPr>
              <a:t> Designed for sequential data where order matters, like text or time series.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Data Processing:</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ANN:</a:t>
            </a:r>
            <a:r>
              <a:rPr lang="en-IN" sz="1800" kern="0" dirty="0">
                <a:effectLst/>
                <a:latin typeface="Calibri" panose="020F0502020204030204" pitchFamily="34" charset="0"/>
                <a:ea typeface="Times New Roman" panose="02020603050405020304" pitchFamily="18" charset="0"/>
                <a:cs typeface="Calibri" panose="020F0502020204030204" pitchFamily="34" charset="0"/>
              </a:rPr>
              <a:t> Treats all inputs equally, without considering spatial or temporal relationships.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CNN:</a:t>
            </a:r>
            <a:r>
              <a:rPr lang="en-IN" sz="1800" kern="0" dirty="0">
                <a:effectLst/>
                <a:latin typeface="Calibri" panose="020F0502020204030204" pitchFamily="34" charset="0"/>
                <a:ea typeface="Times New Roman" panose="02020603050405020304" pitchFamily="18" charset="0"/>
                <a:cs typeface="Calibri" panose="020F0502020204030204" pitchFamily="34" charset="0"/>
              </a:rPr>
              <a:t> Focuses on spatial hierarchies, recognizing patterns at different scales.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RNN:</a:t>
            </a:r>
            <a:r>
              <a:rPr lang="en-IN" sz="1800" kern="0" dirty="0">
                <a:effectLst/>
                <a:latin typeface="Calibri" panose="020F0502020204030204" pitchFamily="34" charset="0"/>
                <a:ea typeface="Times New Roman" panose="02020603050405020304" pitchFamily="18" charset="0"/>
                <a:cs typeface="Calibri" panose="020F0502020204030204" pitchFamily="34" charset="0"/>
              </a:rPr>
              <a:t> Focuses on temporal hierarchies, remembering previous inputs to inform future ones.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Memory:</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ANN:</a:t>
            </a:r>
            <a:r>
              <a:rPr lang="en-IN" sz="1800" kern="0" dirty="0">
                <a:effectLst/>
                <a:latin typeface="Calibri" panose="020F0502020204030204" pitchFamily="34" charset="0"/>
                <a:ea typeface="Times New Roman" panose="02020603050405020304" pitchFamily="18" charset="0"/>
                <a:cs typeface="Calibri" panose="020F0502020204030204" pitchFamily="34" charset="0"/>
              </a:rPr>
              <a:t> No memory; each input is independent.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CNN:</a:t>
            </a:r>
            <a:r>
              <a:rPr lang="en-IN" sz="1800" kern="0" dirty="0">
                <a:effectLst/>
                <a:latin typeface="Calibri" panose="020F0502020204030204" pitchFamily="34" charset="0"/>
                <a:ea typeface="Times New Roman" panose="02020603050405020304" pitchFamily="18" charset="0"/>
                <a:cs typeface="Calibri" panose="020F0502020204030204" pitchFamily="34" charset="0"/>
              </a:rPr>
              <a:t> No memory; focuses on spatial features.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RNN:</a:t>
            </a:r>
            <a:r>
              <a:rPr lang="en-IN" sz="1800" kern="0" dirty="0">
                <a:effectLst/>
                <a:latin typeface="Calibri" panose="020F0502020204030204" pitchFamily="34" charset="0"/>
                <a:ea typeface="Times New Roman" panose="02020603050405020304" pitchFamily="18" charset="0"/>
                <a:cs typeface="Calibri" panose="020F0502020204030204" pitchFamily="34" charset="0"/>
              </a:rPr>
              <a:t> Has memory; retains information from previous inputs.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07229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79060-5FD2-4DF8-95AA-E598ACCBDC23}"/>
              </a:ext>
            </a:extLst>
          </p:cNvPr>
          <p:cNvSpPr>
            <a:spLocks noGrp="1"/>
          </p:cNvSpPr>
          <p:nvPr>
            <p:ph type="title"/>
          </p:nvPr>
        </p:nvSpPr>
        <p:spPr>
          <a:xfrm>
            <a:off x="611777" y="522515"/>
            <a:ext cx="9875520" cy="714103"/>
          </a:xfrm>
        </p:spPr>
        <p:txBody>
          <a:bodyPr/>
          <a:lstStyle/>
          <a:p>
            <a:r>
              <a:rPr lang="en-IN" dirty="0"/>
              <a:t>Text Generation</a:t>
            </a:r>
          </a:p>
        </p:txBody>
      </p:sp>
      <p:sp>
        <p:nvSpPr>
          <p:cNvPr id="3" name="Content Placeholder 2">
            <a:extLst>
              <a:ext uri="{FF2B5EF4-FFF2-40B4-BE49-F238E27FC236}">
                <a16:creationId xmlns:a16="http://schemas.microsoft.com/office/drawing/2014/main" id="{AE9F91E4-6AE6-4E58-BC52-68E10BA40A70}"/>
              </a:ext>
            </a:extLst>
          </p:cNvPr>
          <p:cNvSpPr>
            <a:spLocks noGrp="1"/>
          </p:cNvSpPr>
          <p:nvPr>
            <p:ph idx="1"/>
          </p:nvPr>
        </p:nvSpPr>
        <p:spPr>
          <a:xfrm>
            <a:off x="614426" y="1348740"/>
            <a:ext cx="10985391" cy="4986745"/>
          </a:xfrm>
        </p:spPr>
        <p:txBody>
          <a:bodyPr>
            <a:normAutofit lnSpcReduction="10000"/>
          </a:bodyPr>
          <a:lstStyle/>
          <a:p>
            <a:r>
              <a:rPr lang="en-US" sz="2400" dirty="0"/>
              <a:t>Text generation involves creating human-like text based on input data, using algorithms and models to predict and generate coherent sequences of words.</a:t>
            </a:r>
          </a:p>
          <a:p>
            <a:r>
              <a:rPr lang="en-US" sz="2400" b="1" dirty="0"/>
              <a:t>Importance in NLP:</a:t>
            </a:r>
          </a:p>
          <a:p>
            <a:pPr lvl="1"/>
            <a:r>
              <a:rPr lang="en-US" sz="2200" dirty="0"/>
              <a:t>Text generation is a key area in NLP, enabling applications like automated content creation, chatbots, and creative writing by allowing machines to generate natural language text.</a:t>
            </a:r>
          </a:p>
          <a:p>
            <a:r>
              <a:rPr lang="en-US" sz="2400" b="1" dirty="0"/>
              <a:t>Core Techniques:</a:t>
            </a:r>
          </a:p>
          <a:p>
            <a:pPr lvl="1"/>
            <a:r>
              <a:rPr lang="en-US" sz="2200" dirty="0"/>
              <a:t>Ranges from simple probabilistic models like Markov chains to advanced deep learning models like Recurrent Neural Networks (RNNs) and Transformers, each with varying capabilities to handle context and produce fluent text.</a:t>
            </a:r>
          </a:p>
          <a:p>
            <a:r>
              <a:rPr lang="en-US" sz="2400" b="1" dirty="0"/>
              <a:t>Applications:</a:t>
            </a:r>
          </a:p>
          <a:p>
            <a:pPr lvl="1"/>
            <a:r>
              <a:rPr lang="en-US" sz="2200" dirty="0"/>
              <a:t>Text generation is used in a wide range of industries, from generating personalized marketing messages to composing poetry, summarizing documents, and simulating conversations.</a:t>
            </a:r>
          </a:p>
          <a:p>
            <a:endParaRPr lang="en-IN" sz="2400" dirty="0"/>
          </a:p>
        </p:txBody>
      </p:sp>
    </p:spTree>
    <p:extLst>
      <p:ext uri="{BB962C8B-B14F-4D97-AF65-F5344CB8AC3E}">
        <p14:creationId xmlns:p14="http://schemas.microsoft.com/office/powerpoint/2010/main" val="3417066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45733-EAAC-44E9-9F57-9EC9B86DEDDA}"/>
              </a:ext>
            </a:extLst>
          </p:cNvPr>
          <p:cNvSpPr>
            <a:spLocks noGrp="1"/>
          </p:cNvSpPr>
          <p:nvPr>
            <p:ph type="title"/>
          </p:nvPr>
        </p:nvSpPr>
        <p:spPr>
          <a:xfrm>
            <a:off x="646612" y="531223"/>
            <a:ext cx="9875520" cy="783771"/>
          </a:xfrm>
        </p:spPr>
        <p:txBody>
          <a:bodyPr/>
          <a:lstStyle/>
          <a:p>
            <a:r>
              <a:rPr lang="en-IN" dirty="0"/>
              <a:t>ANN Architecture</a:t>
            </a:r>
          </a:p>
        </p:txBody>
      </p:sp>
      <p:sp>
        <p:nvSpPr>
          <p:cNvPr id="3" name="Content Placeholder 2">
            <a:extLst>
              <a:ext uri="{FF2B5EF4-FFF2-40B4-BE49-F238E27FC236}">
                <a16:creationId xmlns:a16="http://schemas.microsoft.com/office/drawing/2014/main" id="{5EB3FEE2-D891-4928-9C87-36C341FD2CAE}"/>
              </a:ext>
            </a:extLst>
          </p:cNvPr>
          <p:cNvSpPr>
            <a:spLocks noGrp="1"/>
          </p:cNvSpPr>
          <p:nvPr>
            <p:ph idx="1"/>
          </p:nvPr>
        </p:nvSpPr>
        <p:spPr>
          <a:xfrm>
            <a:off x="649262" y="1343297"/>
            <a:ext cx="7101368" cy="5109754"/>
          </a:xfrm>
        </p:spPr>
        <p:txBody>
          <a:bodyPr>
            <a:normAutofit/>
          </a:bodyPr>
          <a:lstStyle/>
          <a:p>
            <a:r>
              <a:rPr lang="en-US" b="1" i="0" dirty="0">
                <a:effectLst/>
                <a:latin typeface="Nunito" pitchFamily="2" charset="0"/>
              </a:rPr>
              <a:t>Feedforward Neural Networks </a:t>
            </a:r>
          </a:p>
          <a:p>
            <a:pPr lvl="1"/>
            <a:r>
              <a:rPr lang="en-US" b="0" i="0" dirty="0">
                <a:effectLst/>
                <a:latin typeface="Nunito" pitchFamily="2" charset="0"/>
              </a:rPr>
              <a:t>This is the simplest type of ANN architecture, where the information flows in one direction from input to output. </a:t>
            </a:r>
          </a:p>
          <a:p>
            <a:pPr lvl="1"/>
            <a:r>
              <a:rPr lang="en-US" b="0" i="0" dirty="0">
                <a:effectLst/>
                <a:latin typeface="Nunito" pitchFamily="2" charset="0"/>
              </a:rPr>
              <a:t>The layers are fully connected, meaning each neuron in a layer is connected to all the neurons in the next layer.</a:t>
            </a:r>
          </a:p>
          <a:p>
            <a:endParaRPr lang="en-US" dirty="0">
              <a:latin typeface="Nunito" pitchFamily="2" charset="0"/>
            </a:endParaRPr>
          </a:p>
          <a:p>
            <a:r>
              <a:rPr lang="en-US" b="1" dirty="0"/>
              <a:t>Feedforward</a:t>
            </a:r>
            <a:r>
              <a:rPr lang="en-US" dirty="0"/>
              <a:t>: Process where input flows through the layers to produce an output.</a:t>
            </a:r>
          </a:p>
          <a:p>
            <a:r>
              <a:rPr lang="en-US" b="1" dirty="0"/>
              <a:t>Backpropagation</a:t>
            </a:r>
            <a:r>
              <a:rPr lang="en-US" dirty="0"/>
              <a:t>: Learning mechanism where errors are propagated backward to update weights using gradient descent. </a:t>
            </a:r>
          </a:p>
          <a:p>
            <a:endParaRPr lang="en-IN" dirty="0"/>
          </a:p>
        </p:txBody>
      </p:sp>
      <p:pic>
        <p:nvPicPr>
          <p:cNvPr id="2050" name="Picture 2" descr="Architecture of Artificial Neural Network - Knoldus Blogs">
            <a:extLst>
              <a:ext uri="{FF2B5EF4-FFF2-40B4-BE49-F238E27FC236}">
                <a16:creationId xmlns:a16="http://schemas.microsoft.com/office/drawing/2014/main" id="{24D2CBD5-AB70-404B-BAAA-77849B1D06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863"/>
          <a:stretch/>
        </p:blipFill>
        <p:spPr bwMode="auto">
          <a:xfrm>
            <a:off x="7881409" y="1303020"/>
            <a:ext cx="3989190" cy="3103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861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DEB8-9A01-4A7F-9828-FD01F5B4CE0C}"/>
              </a:ext>
            </a:extLst>
          </p:cNvPr>
          <p:cNvSpPr>
            <a:spLocks noGrp="1"/>
          </p:cNvSpPr>
          <p:nvPr>
            <p:ph type="title"/>
          </p:nvPr>
        </p:nvSpPr>
        <p:spPr>
          <a:xfrm>
            <a:off x="664028" y="470263"/>
            <a:ext cx="9875520" cy="827314"/>
          </a:xfrm>
        </p:spPr>
        <p:txBody>
          <a:bodyPr/>
          <a:lstStyle/>
          <a:p>
            <a:r>
              <a:rPr lang="en-IN" dirty="0"/>
              <a:t>ANN Architecture</a:t>
            </a:r>
          </a:p>
        </p:txBody>
      </p:sp>
      <p:sp>
        <p:nvSpPr>
          <p:cNvPr id="3" name="Content Placeholder 2">
            <a:extLst>
              <a:ext uri="{FF2B5EF4-FFF2-40B4-BE49-F238E27FC236}">
                <a16:creationId xmlns:a16="http://schemas.microsoft.com/office/drawing/2014/main" id="{0D6B12B0-358D-42BC-83CE-4643EBB5BE2B}"/>
              </a:ext>
            </a:extLst>
          </p:cNvPr>
          <p:cNvSpPr>
            <a:spLocks noGrp="1"/>
          </p:cNvSpPr>
          <p:nvPr>
            <p:ph idx="1"/>
          </p:nvPr>
        </p:nvSpPr>
        <p:spPr>
          <a:xfrm>
            <a:off x="664028" y="1360714"/>
            <a:ext cx="10706717" cy="4735285"/>
          </a:xfrm>
        </p:spPr>
        <p:txBody>
          <a:bodyPr>
            <a:normAutofit/>
          </a:bodyPr>
          <a:lstStyle/>
          <a:p>
            <a:r>
              <a:rPr lang="en-US" b="1" dirty="0"/>
              <a:t>Input Layer</a:t>
            </a:r>
            <a:r>
              <a:rPr lang="en-US" dirty="0"/>
              <a:t>: Receives input data (e.g., features like pixel values for an image). Each neuron represents a feature, and data is fed forward to the next layer.</a:t>
            </a:r>
          </a:p>
          <a:p>
            <a:r>
              <a:rPr lang="en-US" b="1" dirty="0"/>
              <a:t>Hidden Layer(s)</a:t>
            </a:r>
            <a:r>
              <a:rPr lang="en-US" dirty="0"/>
              <a:t>: One or more layers where neurons process weighted inputs and apply an activation function (e.g., sigmoid, </a:t>
            </a:r>
            <a:r>
              <a:rPr lang="en-US" dirty="0" err="1"/>
              <a:t>ReLU</a:t>
            </a:r>
            <a:r>
              <a:rPr lang="en-US" dirty="0"/>
              <a:t>) to introduce non-linearity. These layers capture patterns or features from the input data.</a:t>
            </a:r>
          </a:p>
          <a:p>
            <a:r>
              <a:rPr lang="en-US" b="1" dirty="0"/>
              <a:t>Output Layer</a:t>
            </a:r>
            <a:r>
              <a:rPr lang="en-US" dirty="0"/>
              <a:t>: Produces the final prediction or output (e.g., classification label, regression value). The number of neurons corresponds to the number of output categories or values.</a:t>
            </a:r>
          </a:p>
          <a:p>
            <a:r>
              <a:rPr lang="en-US" b="1" dirty="0"/>
              <a:t>Weights &amp; Biases</a:t>
            </a:r>
            <a:r>
              <a:rPr lang="en-US" dirty="0"/>
              <a:t>: Each connection between neurons has an associated weight (importance of the connection) and bias (threshold for activation).</a:t>
            </a:r>
          </a:p>
          <a:p>
            <a:r>
              <a:rPr lang="en-US" b="1" dirty="0"/>
              <a:t>Activation Functions</a:t>
            </a:r>
            <a:r>
              <a:rPr lang="en-US" dirty="0"/>
              <a:t>: Functions (like Sigmoid, </a:t>
            </a:r>
            <a:r>
              <a:rPr lang="en-US" dirty="0" err="1"/>
              <a:t>ReLU</a:t>
            </a:r>
            <a:r>
              <a:rPr lang="en-US" dirty="0"/>
              <a:t>, or Tanh) applied to each neuron’s output to introduce non-linearity, enabling the model to learn complex patterns.</a:t>
            </a:r>
            <a:endParaRPr lang="en-IN" dirty="0"/>
          </a:p>
        </p:txBody>
      </p:sp>
    </p:spTree>
    <p:extLst>
      <p:ext uri="{BB962C8B-B14F-4D97-AF65-F5344CB8AC3E}">
        <p14:creationId xmlns:p14="http://schemas.microsoft.com/office/powerpoint/2010/main" val="2254327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E2780-5B39-42CF-9C03-36039A90A504}"/>
              </a:ext>
            </a:extLst>
          </p:cNvPr>
          <p:cNvSpPr>
            <a:spLocks noGrp="1"/>
          </p:cNvSpPr>
          <p:nvPr>
            <p:ph type="title"/>
          </p:nvPr>
        </p:nvSpPr>
        <p:spPr>
          <a:xfrm>
            <a:off x="629194" y="513806"/>
            <a:ext cx="9875520" cy="687977"/>
          </a:xfrm>
        </p:spPr>
        <p:txBody>
          <a:bodyPr>
            <a:normAutofit fontScale="90000"/>
          </a:bodyPr>
          <a:lstStyle/>
          <a:p>
            <a:r>
              <a:rPr lang="en-IN" dirty="0"/>
              <a:t>Working of ANN:</a:t>
            </a:r>
          </a:p>
        </p:txBody>
      </p:sp>
      <p:sp>
        <p:nvSpPr>
          <p:cNvPr id="3" name="Content Placeholder 2">
            <a:extLst>
              <a:ext uri="{FF2B5EF4-FFF2-40B4-BE49-F238E27FC236}">
                <a16:creationId xmlns:a16="http://schemas.microsoft.com/office/drawing/2014/main" id="{CD94BA7F-5D56-4BF4-963F-D4EE24A2AC85}"/>
              </a:ext>
            </a:extLst>
          </p:cNvPr>
          <p:cNvSpPr>
            <a:spLocks noGrp="1"/>
          </p:cNvSpPr>
          <p:nvPr>
            <p:ph idx="1"/>
          </p:nvPr>
        </p:nvSpPr>
        <p:spPr>
          <a:xfrm>
            <a:off x="629194" y="1317171"/>
            <a:ext cx="9872871" cy="4038600"/>
          </a:xfrm>
        </p:spPr>
        <p:txBody>
          <a:bodyPr/>
          <a:lstStyle/>
          <a:p>
            <a:pPr marL="0" marR="0">
              <a:lnSpc>
                <a:spcPct val="107000"/>
              </a:lnSpc>
              <a:spcBef>
                <a:spcPts val="0"/>
              </a:spcBef>
              <a:spcAft>
                <a:spcPts val="800"/>
              </a:spcAft>
            </a:pPr>
            <a:r>
              <a:rPr lang="en-IN" sz="1800" kern="0" dirty="0">
                <a:effectLst/>
                <a:latin typeface="Calibri" panose="020F0502020204030204" pitchFamily="34" charset="0"/>
                <a:ea typeface="Times New Roman" panose="02020603050405020304" pitchFamily="18" charset="0"/>
                <a:cs typeface="Calibri" panose="020F0502020204030204" pitchFamily="34" charset="0"/>
              </a:rPr>
              <a:t>Predict whether a student will pass (output = 1) or fail (output = 0) based on two input features: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tabLst>
                <a:tab pos="457200" algn="l"/>
              </a:tabLs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Hours Studied</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tabLst>
                <a:tab pos="457200" algn="l"/>
              </a:tabLs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Hours Slept</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ANN Structure:</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Input Layer:</a:t>
            </a:r>
            <a:r>
              <a:rPr lang="en-IN" sz="1800" kern="0" dirty="0">
                <a:effectLst/>
                <a:latin typeface="Calibri" panose="020F0502020204030204" pitchFamily="34" charset="0"/>
                <a:ea typeface="Times New Roman" panose="02020603050405020304" pitchFamily="18" charset="0"/>
                <a:cs typeface="Calibri" panose="020F0502020204030204" pitchFamily="34" charset="0"/>
              </a:rPr>
              <a:t> 2 neurons (Hours Studied, Hours Slept)</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Hidden Layer:</a:t>
            </a:r>
            <a:r>
              <a:rPr lang="en-IN" sz="1800" kern="0" dirty="0">
                <a:effectLst/>
                <a:latin typeface="Calibri" panose="020F0502020204030204" pitchFamily="34" charset="0"/>
                <a:ea typeface="Times New Roman" panose="02020603050405020304" pitchFamily="18" charset="0"/>
                <a:cs typeface="Calibri" panose="020F0502020204030204" pitchFamily="34" charset="0"/>
              </a:rPr>
              <a:t> 2 neurons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Output Layer:</a:t>
            </a:r>
            <a:r>
              <a:rPr lang="en-IN" sz="1800" kern="0" dirty="0">
                <a:effectLst/>
                <a:latin typeface="Calibri" panose="020F0502020204030204" pitchFamily="34" charset="0"/>
                <a:ea typeface="Times New Roman" panose="02020603050405020304" pitchFamily="18" charset="0"/>
                <a:cs typeface="Calibri" panose="020F0502020204030204" pitchFamily="34" charset="0"/>
              </a:rPr>
              <a:t> 1 neuron (Pass/Fail)</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5" name="Picture 4">
            <a:extLst>
              <a:ext uri="{FF2B5EF4-FFF2-40B4-BE49-F238E27FC236}">
                <a16:creationId xmlns:a16="http://schemas.microsoft.com/office/drawing/2014/main" id="{CA1B6DF5-9AB1-4272-AD49-8010ECB04396}"/>
              </a:ext>
            </a:extLst>
          </p:cNvPr>
          <p:cNvPicPr>
            <a:picLocks noChangeAspect="1"/>
          </p:cNvPicPr>
          <p:nvPr/>
        </p:nvPicPr>
        <p:blipFill>
          <a:blip r:embed="rId2"/>
          <a:stretch>
            <a:fillRect/>
          </a:stretch>
        </p:blipFill>
        <p:spPr>
          <a:xfrm>
            <a:off x="5565629" y="3429000"/>
            <a:ext cx="5238750" cy="2381250"/>
          </a:xfrm>
          <a:prstGeom prst="rect">
            <a:avLst/>
          </a:prstGeom>
        </p:spPr>
      </p:pic>
    </p:spTree>
    <p:extLst>
      <p:ext uri="{BB962C8B-B14F-4D97-AF65-F5344CB8AC3E}">
        <p14:creationId xmlns:p14="http://schemas.microsoft.com/office/powerpoint/2010/main" val="1162200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79AD3-CD16-41DB-BC9B-6FF6B931E13C}"/>
              </a:ext>
            </a:extLst>
          </p:cNvPr>
          <p:cNvSpPr>
            <a:spLocks noGrp="1"/>
          </p:cNvSpPr>
          <p:nvPr>
            <p:ph type="title"/>
          </p:nvPr>
        </p:nvSpPr>
        <p:spPr>
          <a:xfrm>
            <a:off x="629194" y="492034"/>
            <a:ext cx="9875520" cy="539931"/>
          </a:xfrm>
        </p:spPr>
        <p:txBody>
          <a:bodyPr>
            <a:normAutofit fontScale="90000"/>
          </a:bodyPr>
          <a:lstStyle/>
          <a:p>
            <a:r>
              <a:rPr lang="en-IN" dirty="0"/>
              <a:t>Step-by-Step Calculation</a:t>
            </a:r>
          </a:p>
        </p:txBody>
      </p:sp>
      <p:sp>
        <p:nvSpPr>
          <p:cNvPr id="3" name="Content Placeholder 2">
            <a:extLst>
              <a:ext uri="{FF2B5EF4-FFF2-40B4-BE49-F238E27FC236}">
                <a16:creationId xmlns:a16="http://schemas.microsoft.com/office/drawing/2014/main" id="{275B1CE4-31D0-468E-B49C-891F30901B60}"/>
              </a:ext>
            </a:extLst>
          </p:cNvPr>
          <p:cNvSpPr>
            <a:spLocks noGrp="1"/>
          </p:cNvSpPr>
          <p:nvPr>
            <p:ph idx="1"/>
          </p:nvPr>
        </p:nvSpPr>
        <p:spPr>
          <a:xfrm>
            <a:off x="631843" y="1177834"/>
            <a:ext cx="10105826" cy="5188132"/>
          </a:xfrm>
        </p:spPr>
        <p:txBody>
          <a:bodyPr>
            <a:normAutofit/>
          </a:bodyPr>
          <a:lstStyle/>
          <a:p>
            <a:pPr marL="0" marR="0">
              <a:lnSpc>
                <a:spcPct val="107000"/>
              </a:lnSpc>
              <a:spcBef>
                <a:spcPts val="0"/>
              </a:spcBef>
              <a:spcAft>
                <a:spcPts val="800"/>
              </a:spcAft>
            </a:pPr>
            <a:r>
              <a:rPr lang="en-IN" sz="1600" b="1" kern="0" dirty="0">
                <a:effectLst/>
                <a:latin typeface="Calibri" panose="020F0502020204030204" pitchFamily="34" charset="0"/>
                <a:ea typeface="Times New Roman" panose="02020603050405020304" pitchFamily="18" charset="0"/>
                <a:cs typeface="Calibri" panose="020F0502020204030204" pitchFamily="34" charset="0"/>
              </a:rPr>
              <a:t>1. Initialize Weights and Biases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600" kern="0" dirty="0">
                <a:effectLst/>
                <a:latin typeface="Calibri" panose="020F0502020204030204" pitchFamily="34" charset="0"/>
                <a:ea typeface="Times New Roman" panose="02020603050405020304" pitchFamily="18" charset="0"/>
                <a:cs typeface="Calibri" panose="020F0502020204030204" pitchFamily="34" charset="0"/>
              </a:rPr>
              <a:t>Let's start with some arbitrary weights and biases: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600" kern="0" dirty="0">
                <a:effectLst/>
                <a:latin typeface="Calibri" panose="020F0502020204030204" pitchFamily="34" charset="0"/>
                <a:ea typeface="Times New Roman" panose="02020603050405020304" pitchFamily="18" charset="0"/>
                <a:cs typeface="Calibri" panose="020F0502020204030204" pitchFamily="34" charset="0"/>
              </a:rPr>
              <a:t>Weights between the input layer and the hidden layer:</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1600" kern="0" dirty="0">
                <a:effectLst/>
                <a:latin typeface="Calibri" panose="020F0502020204030204" pitchFamily="34" charset="0"/>
                <a:ea typeface="Times New Roman" panose="02020603050405020304" pitchFamily="18" charset="0"/>
                <a:cs typeface="Calibri" panose="020F0502020204030204" pitchFamily="34" charset="0"/>
              </a:rPr>
              <a:t>w</a:t>
            </a:r>
            <a:r>
              <a:rPr lang="en-IN" sz="1600" kern="0" baseline="-25000" dirty="0">
                <a:effectLst/>
                <a:latin typeface="Calibri" panose="020F0502020204030204" pitchFamily="34" charset="0"/>
                <a:ea typeface="Times New Roman" panose="02020603050405020304" pitchFamily="18" charset="0"/>
                <a:cs typeface="Calibri" panose="020F0502020204030204" pitchFamily="34" charset="0"/>
              </a:rPr>
              <a:t>11</a:t>
            </a:r>
            <a:r>
              <a:rPr lang="en-IN" sz="1600" kern="0" dirty="0">
                <a:effectLst/>
                <a:latin typeface="Calibri" panose="020F0502020204030204" pitchFamily="34" charset="0"/>
                <a:ea typeface="Times New Roman" panose="02020603050405020304" pitchFamily="18" charset="0"/>
                <a:cs typeface="Calibri" panose="020F0502020204030204" pitchFamily="34" charset="0"/>
              </a:rPr>
              <a:t>=0.2, w</a:t>
            </a:r>
            <a:r>
              <a:rPr lang="en-IN" sz="1600" kern="0" baseline="-25000" dirty="0">
                <a:effectLst/>
                <a:latin typeface="Calibri" panose="020F0502020204030204" pitchFamily="34" charset="0"/>
                <a:ea typeface="Times New Roman" panose="02020603050405020304" pitchFamily="18" charset="0"/>
                <a:cs typeface="Calibri" panose="020F0502020204030204" pitchFamily="34" charset="0"/>
              </a:rPr>
              <a:t>12</a:t>
            </a:r>
            <a:r>
              <a:rPr lang="en-IN" sz="1600" kern="0" dirty="0">
                <a:effectLst/>
                <a:latin typeface="Calibri" panose="020F0502020204030204" pitchFamily="34" charset="0"/>
                <a:ea typeface="Times New Roman" panose="02020603050405020304" pitchFamily="18" charset="0"/>
                <a:cs typeface="Calibri" panose="020F0502020204030204" pitchFamily="34" charset="0"/>
              </a:rPr>
              <a:t>=0.4 (for the first hidden neuron)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1600" kern="0" dirty="0">
                <a:effectLst/>
                <a:latin typeface="Calibri" panose="020F0502020204030204" pitchFamily="34" charset="0"/>
                <a:ea typeface="Times New Roman" panose="02020603050405020304" pitchFamily="18" charset="0"/>
                <a:cs typeface="Calibri" panose="020F0502020204030204" pitchFamily="34" charset="0"/>
              </a:rPr>
              <a:t>w</a:t>
            </a:r>
            <a:r>
              <a:rPr lang="en-IN" sz="1600" kern="0" baseline="-25000" dirty="0">
                <a:effectLst/>
                <a:latin typeface="Calibri" panose="020F0502020204030204" pitchFamily="34" charset="0"/>
                <a:ea typeface="Times New Roman" panose="02020603050405020304" pitchFamily="18" charset="0"/>
                <a:cs typeface="Calibri" panose="020F0502020204030204" pitchFamily="34" charset="0"/>
              </a:rPr>
              <a:t>21</a:t>
            </a:r>
            <a:r>
              <a:rPr lang="en-IN" sz="1600" kern="0" dirty="0">
                <a:effectLst/>
                <a:latin typeface="Calibri" panose="020F0502020204030204" pitchFamily="34" charset="0"/>
                <a:ea typeface="Times New Roman" panose="02020603050405020304" pitchFamily="18" charset="0"/>
                <a:cs typeface="Calibri" panose="020F0502020204030204" pitchFamily="34" charset="0"/>
              </a:rPr>
              <a:t>=0.5, w</a:t>
            </a:r>
            <a:r>
              <a:rPr lang="en-IN" sz="1600" kern="0" baseline="-25000" dirty="0">
                <a:effectLst/>
                <a:latin typeface="Calibri" panose="020F0502020204030204" pitchFamily="34" charset="0"/>
                <a:ea typeface="Times New Roman" panose="02020603050405020304" pitchFamily="18" charset="0"/>
                <a:cs typeface="Calibri" panose="020F0502020204030204" pitchFamily="34" charset="0"/>
              </a:rPr>
              <a:t>22</a:t>
            </a:r>
            <a:r>
              <a:rPr lang="en-IN" sz="1600" kern="0" dirty="0">
                <a:effectLst/>
                <a:latin typeface="Calibri" panose="020F0502020204030204" pitchFamily="34" charset="0"/>
                <a:ea typeface="Times New Roman" panose="02020603050405020304" pitchFamily="18" charset="0"/>
                <a:cs typeface="Calibri" panose="020F0502020204030204" pitchFamily="34" charset="0"/>
              </a:rPr>
              <a:t>=0.9 (for the second hidden neuron)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600" kern="0" dirty="0">
                <a:effectLst/>
                <a:latin typeface="Calibri" panose="020F0502020204030204" pitchFamily="34" charset="0"/>
                <a:ea typeface="Times New Roman" panose="02020603050405020304" pitchFamily="18" charset="0"/>
                <a:cs typeface="Calibri" panose="020F0502020204030204" pitchFamily="34" charset="0"/>
              </a:rPr>
              <a:t>Biases for the hidden layer:</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1600" kern="0" dirty="0">
                <a:effectLst/>
                <a:latin typeface="Calibri" panose="020F0502020204030204" pitchFamily="34" charset="0"/>
                <a:ea typeface="Times New Roman" panose="02020603050405020304" pitchFamily="18" charset="0"/>
                <a:cs typeface="Calibri" panose="020F0502020204030204" pitchFamily="34" charset="0"/>
              </a:rPr>
              <a:t>b</a:t>
            </a:r>
            <a:r>
              <a:rPr lang="en-IN" sz="1600" kern="0" baseline="-25000" dirty="0">
                <a:effectLst/>
                <a:latin typeface="Calibri" panose="020F0502020204030204" pitchFamily="34" charset="0"/>
                <a:ea typeface="Times New Roman" panose="02020603050405020304" pitchFamily="18" charset="0"/>
                <a:cs typeface="Calibri" panose="020F0502020204030204" pitchFamily="34" charset="0"/>
              </a:rPr>
              <a:t>1</a:t>
            </a:r>
            <a:r>
              <a:rPr lang="en-IN" sz="1600" kern="0" dirty="0">
                <a:effectLst/>
                <a:latin typeface="Calibri" panose="020F0502020204030204" pitchFamily="34" charset="0"/>
                <a:ea typeface="Times New Roman" panose="02020603050405020304" pitchFamily="18" charset="0"/>
                <a:cs typeface="Calibri" panose="020F0502020204030204" pitchFamily="34" charset="0"/>
              </a:rPr>
              <a:t>=0.3 (for the first hidden neuron)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1600" kern="0" dirty="0">
                <a:effectLst/>
                <a:latin typeface="Calibri" panose="020F0502020204030204" pitchFamily="34" charset="0"/>
                <a:ea typeface="Times New Roman" panose="02020603050405020304" pitchFamily="18" charset="0"/>
                <a:cs typeface="Calibri" panose="020F0502020204030204" pitchFamily="34" charset="0"/>
              </a:rPr>
              <a:t>b</a:t>
            </a:r>
            <a:r>
              <a:rPr lang="en-IN" sz="1600" kern="0" baseline="-25000" dirty="0">
                <a:effectLst/>
                <a:latin typeface="Calibri" panose="020F0502020204030204" pitchFamily="34" charset="0"/>
                <a:ea typeface="Times New Roman" panose="02020603050405020304" pitchFamily="18" charset="0"/>
                <a:cs typeface="Calibri" panose="020F0502020204030204" pitchFamily="34" charset="0"/>
              </a:rPr>
              <a:t>2</a:t>
            </a:r>
            <a:r>
              <a:rPr lang="en-IN" sz="1600" kern="0" dirty="0">
                <a:effectLst/>
                <a:latin typeface="Calibri" panose="020F0502020204030204" pitchFamily="34" charset="0"/>
                <a:ea typeface="Times New Roman" panose="02020603050405020304" pitchFamily="18" charset="0"/>
                <a:cs typeface="Calibri" panose="020F0502020204030204" pitchFamily="34" charset="0"/>
              </a:rPr>
              <a:t>=0.7 (for the second hidden neuron)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600" kern="0" dirty="0">
                <a:effectLst/>
                <a:latin typeface="Calibri" panose="020F0502020204030204" pitchFamily="34" charset="0"/>
                <a:ea typeface="Times New Roman" panose="02020603050405020304" pitchFamily="18" charset="0"/>
                <a:cs typeface="Calibri" panose="020F0502020204030204" pitchFamily="34" charset="0"/>
              </a:rPr>
              <a:t>Weights between the hidden layer and the output layer:</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1600" kern="0" dirty="0">
                <a:effectLst/>
                <a:latin typeface="Calibri" panose="020F0502020204030204" pitchFamily="34" charset="0"/>
                <a:ea typeface="Times New Roman" panose="02020603050405020304" pitchFamily="18" charset="0"/>
                <a:cs typeface="Calibri" panose="020F0502020204030204" pitchFamily="34" charset="0"/>
              </a:rPr>
              <a:t>w</a:t>
            </a:r>
            <a:r>
              <a:rPr lang="en-IN" sz="1600" kern="0" baseline="-25000" dirty="0">
                <a:effectLst/>
                <a:latin typeface="Calibri" panose="020F0502020204030204" pitchFamily="34" charset="0"/>
                <a:ea typeface="Times New Roman" panose="02020603050405020304" pitchFamily="18" charset="0"/>
                <a:cs typeface="Calibri" panose="020F0502020204030204" pitchFamily="34" charset="0"/>
              </a:rPr>
              <a:t>13</a:t>
            </a:r>
            <a:r>
              <a:rPr lang="en-IN" sz="1600" kern="0" dirty="0">
                <a:effectLst/>
                <a:latin typeface="Calibri" panose="020F0502020204030204" pitchFamily="34" charset="0"/>
                <a:ea typeface="Times New Roman" panose="02020603050405020304" pitchFamily="18" charset="0"/>
                <a:cs typeface="Calibri" panose="020F0502020204030204" pitchFamily="34" charset="0"/>
              </a:rPr>
              <a:t>=0.8 (for the connection from the first hidden neuron to the output neuron)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1600" kern="0" dirty="0">
                <a:effectLst/>
                <a:latin typeface="Calibri" panose="020F0502020204030204" pitchFamily="34" charset="0"/>
                <a:ea typeface="Times New Roman" panose="02020603050405020304" pitchFamily="18" charset="0"/>
                <a:cs typeface="Calibri" panose="020F0502020204030204" pitchFamily="34" charset="0"/>
              </a:rPr>
              <a:t>w</a:t>
            </a:r>
            <a:r>
              <a:rPr lang="en-IN" sz="1600" kern="0" baseline="-25000" dirty="0">
                <a:effectLst/>
                <a:latin typeface="Calibri" panose="020F0502020204030204" pitchFamily="34" charset="0"/>
                <a:ea typeface="Times New Roman" panose="02020603050405020304" pitchFamily="18" charset="0"/>
                <a:cs typeface="Calibri" panose="020F0502020204030204" pitchFamily="34" charset="0"/>
              </a:rPr>
              <a:t>23</a:t>
            </a:r>
            <a:r>
              <a:rPr lang="en-IN" sz="1600" kern="0" dirty="0">
                <a:effectLst/>
                <a:latin typeface="Calibri" panose="020F0502020204030204" pitchFamily="34" charset="0"/>
                <a:ea typeface="Times New Roman" panose="02020603050405020304" pitchFamily="18" charset="0"/>
                <a:cs typeface="Calibri" panose="020F0502020204030204" pitchFamily="34" charset="0"/>
              </a:rPr>
              <a:t>=1.2 (for the connection from the second hidden neuron to the output neuron)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600" kern="0" dirty="0">
                <a:effectLst/>
                <a:latin typeface="Calibri" panose="020F0502020204030204" pitchFamily="34" charset="0"/>
                <a:ea typeface="Times New Roman" panose="02020603050405020304" pitchFamily="18" charset="0"/>
                <a:cs typeface="Calibri" panose="020F0502020204030204" pitchFamily="34" charset="0"/>
              </a:rPr>
              <a:t>Bias for the output layer:</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1600" kern="0" dirty="0">
                <a:effectLst/>
                <a:latin typeface="Calibri" panose="020F0502020204030204" pitchFamily="34" charset="0"/>
                <a:ea typeface="Times New Roman" panose="02020603050405020304" pitchFamily="18" charset="0"/>
                <a:cs typeface="Calibri" panose="020F0502020204030204" pitchFamily="34" charset="0"/>
              </a:rPr>
              <a:t>b</a:t>
            </a:r>
            <a:r>
              <a:rPr lang="en-IN" sz="1600" kern="0" baseline="-25000" dirty="0">
                <a:effectLst/>
                <a:latin typeface="Calibri" panose="020F0502020204030204" pitchFamily="34" charset="0"/>
                <a:ea typeface="Times New Roman" panose="02020603050405020304" pitchFamily="18" charset="0"/>
                <a:cs typeface="Calibri" panose="020F0502020204030204" pitchFamily="34" charset="0"/>
              </a:rPr>
              <a:t>3</a:t>
            </a:r>
            <a:r>
              <a:rPr lang="en-IN" sz="1600" kern="0" dirty="0">
                <a:effectLst/>
                <a:latin typeface="Calibri" panose="020F0502020204030204" pitchFamily="34" charset="0"/>
                <a:ea typeface="Times New Roman" panose="02020603050405020304" pitchFamily="18" charset="0"/>
                <a:cs typeface="Calibri" panose="020F0502020204030204" pitchFamily="34" charset="0"/>
              </a:rPr>
              <a:t>=−0.1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6FC0E18-8C84-4B96-98A6-A61510BE720B}"/>
              </a:ext>
            </a:extLst>
          </p:cNvPr>
          <p:cNvPicPr>
            <a:picLocks noChangeAspect="1"/>
          </p:cNvPicPr>
          <p:nvPr/>
        </p:nvPicPr>
        <p:blipFill>
          <a:blip r:embed="rId2"/>
          <a:stretch>
            <a:fillRect/>
          </a:stretch>
        </p:blipFill>
        <p:spPr>
          <a:xfrm>
            <a:off x="5880463" y="1312817"/>
            <a:ext cx="5238750" cy="2381250"/>
          </a:xfrm>
          <a:prstGeom prst="rect">
            <a:avLst/>
          </a:prstGeom>
        </p:spPr>
      </p:pic>
    </p:spTree>
    <p:extLst>
      <p:ext uri="{BB962C8B-B14F-4D97-AF65-F5344CB8AC3E}">
        <p14:creationId xmlns:p14="http://schemas.microsoft.com/office/powerpoint/2010/main" val="3618622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94A39-2F37-4F64-A5AA-73385CFB8755}"/>
              </a:ext>
            </a:extLst>
          </p:cNvPr>
          <p:cNvSpPr>
            <a:spLocks noGrp="1"/>
          </p:cNvSpPr>
          <p:nvPr>
            <p:ph type="title"/>
          </p:nvPr>
        </p:nvSpPr>
        <p:spPr>
          <a:xfrm>
            <a:off x="620486" y="505097"/>
            <a:ext cx="9875520" cy="714103"/>
          </a:xfrm>
        </p:spPr>
        <p:txBody>
          <a:bodyPr/>
          <a:lstStyle/>
          <a:p>
            <a:r>
              <a:rPr lang="en-IN" dirty="0"/>
              <a:t>Step-by-Step Calculation</a:t>
            </a:r>
          </a:p>
        </p:txBody>
      </p:sp>
      <p:sp>
        <p:nvSpPr>
          <p:cNvPr id="3" name="Content Placeholder 2">
            <a:extLst>
              <a:ext uri="{FF2B5EF4-FFF2-40B4-BE49-F238E27FC236}">
                <a16:creationId xmlns:a16="http://schemas.microsoft.com/office/drawing/2014/main" id="{CCF62126-B0E6-4F8D-AF5F-A46B4E1F01C2}"/>
              </a:ext>
            </a:extLst>
          </p:cNvPr>
          <p:cNvSpPr>
            <a:spLocks noGrp="1"/>
          </p:cNvSpPr>
          <p:nvPr>
            <p:ph idx="1"/>
          </p:nvPr>
        </p:nvSpPr>
        <p:spPr>
          <a:xfrm>
            <a:off x="623135" y="1291045"/>
            <a:ext cx="10506419" cy="5061858"/>
          </a:xfrm>
        </p:spPr>
        <p:txBody>
          <a:bodyPr>
            <a:normAutofit fontScale="92500" lnSpcReduction="10000"/>
          </a:bodyPr>
          <a:lstStyle/>
          <a:p>
            <a:pPr marL="0" marR="0">
              <a:lnSpc>
                <a:spcPct val="107000"/>
              </a:lnSpc>
              <a:spcBef>
                <a:spcPts val="0"/>
              </a:spcBef>
              <a:spcAft>
                <a:spcPts val="800"/>
              </a:spcAf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2. Input Values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800" kern="0" dirty="0">
                <a:effectLst/>
                <a:latin typeface="Calibri" panose="020F0502020204030204" pitchFamily="34" charset="0"/>
                <a:ea typeface="Times New Roman" panose="02020603050405020304" pitchFamily="18" charset="0"/>
                <a:cs typeface="Calibri" panose="020F0502020204030204" pitchFamily="34" charset="0"/>
              </a:rPr>
              <a:t>Let’s consider an example where a </a:t>
            </a:r>
            <a:br>
              <a:rPr lang="en-IN" sz="1800" kern="0" dirty="0">
                <a:effectLst/>
                <a:latin typeface="Calibri" panose="020F0502020204030204" pitchFamily="34" charset="0"/>
                <a:ea typeface="Times New Roman" panose="02020603050405020304" pitchFamily="18" charset="0"/>
                <a:cs typeface="Calibri" panose="020F0502020204030204" pitchFamily="34" charset="0"/>
              </a:rPr>
            </a:br>
            <a:r>
              <a:rPr lang="en-IN" sz="1800" kern="0" dirty="0">
                <a:effectLst/>
                <a:latin typeface="Calibri" panose="020F0502020204030204" pitchFamily="34" charset="0"/>
                <a:ea typeface="Times New Roman" panose="02020603050405020304" pitchFamily="18" charset="0"/>
                <a:cs typeface="Calibri" panose="020F0502020204030204" pitchFamily="34" charset="0"/>
              </a:rPr>
              <a:t>    student studied for 4 hours and slept for 8 hours: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571500" lvl="1" indent="-342900">
              <a:lnSpc>
                <a:spcPct val="107000"/>
              </a:lnSpc>
              <a:spcBef>
                <a:spcPts val="0"/>
              </a:spcBef>
              <a:spcAft>
                <a:spcPts val="800"/>
              </a:spcAft>
              <a:buSzPts val="1000"/>
              <a:buFont typeface="Symbol" panose="05050102010706020507" pitchFamily="18" charset="2"/>
              <a:buChar char=""/>
              <a:tabLst>
                <a:tab pos="457200" algn="l"/>
              </a:tabLst>
            </a:pPr>
            <a:r>
              <a:rPr lang="en-IN" sz="1600" kern="0" dirty="0">
                <a:effectLst/>
                <a:latin typeface="Calibri" panose="020F0502020204030204" pitchFamily="34" charset="0"/>
                <a:ea typeface="Times New Roman" panose="02020603050405020304" pitchFamily="18" charset="0"/>
                <a:cs typeface="Calibri" panose="020F0502020204030204" pitchFamily="34" charset="0"/>
              </a:rPr>
              <a:t>x</a:t>
            </a:r>
            <a:r>
              <a:rPr lang="en-IN" sz="1600" kern="0" baseline="-25000" dirty="0">
                <a:effectLst/>
                <a:latin typeface="Calibri" panose="020F0502020204030204" pitchFamily="34" charset="0"/>
                <a:ea typeface="Times New Roman" panose="02020603050405020304" pitchFamily="18" charset="0"/>
                <a:cs typeface="Calibri" panose="020F0502020204030204" pitchFamily="34" charset="0"/>
              </a:rPr>
              <a:t>1</a:t>
            </a:r>
            <a:r>
              <a:rPr lang="en-IN" sz="1600" kern="0" dirty="0">
                <a:effectLst/>
                <a:latin typeface="Calibri" panose="020F0502020204030204" pitchFamily="34" charset="0"/>
                <a:ea typeface="Times New Roman" panose="02020603050405020304" pitchFamily="18" charset="0"/>
                <a:cs typeface="Calibri" panose="020F0502020204030204" pitchFamily="34" charset="0"/>
              </a:rPr>
              <a:t>=4 (Hours Studied)</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571500" lvl="1" indent="-342900">
              <a:lnSpc>
                <a:spcPct val="107000"/>
              </a:lnSpc>
              <a:spcBef>
                <a:spcPts val="0"/>
              </a:spcBef>
              <a:spcAft>
                <a:spcPts val="800"/>
              </a:spcAft>
              <a:buSzPts val="1000"/>
              <a:buFont typeface="Symbol" panose="05050102010706020507" pitchFamily="18" charset="2"/>
              <a:buChar char=""/>
              <a:tabLst>
                <a:tab pos="457200" algn="l"/>
              </a:tabLst>
            </a:pPr>
            <a:r>
              <a:rPr lang="en-IN" sz="1600" kern="0" dirty="0">
                <a:effectLst/>
                <a:latin typeface="Calibri" panose="020F0502020204030204" pitchFamily="34" charset="0"/>
                <a:ea typeface="Times New Roman" panose="02020603050405020304" pitchFamily="18" charset="0"/>
                <a:cs typeface="Calibri" panose="020F0502020204030204" pitchFamily="34" charset="0"/>
              </a:rPr>
              <a:t>x</a:t>
            </a:r>
            <a:r>
              <a:rPr lang="en-IN" sz="1600" kern="0" baseline="-25000" dirty="0">
                <a:effectLst/>
                <a:latin typeface="Calibri" panose="020F0502020204030204" pitchFamily="34" charset="0"/>
                <a:ea typeface="Times New Roman" panose="02020603050405020304" pitchFamily="18" charset="0"/>
                <a:cs typeface="Calibri" panose="020F0502020204030204" pitchFamily="34" charset="0"/>
              </a:rPr>
              <a:t>2</a:t>
            </a:r>
            <a:r>
              <a:rPr lang="en-IN" sz="1600" kern="0" dirty="0">
                <a:effectLst/>
                <a:latin typeface="Calibri" panose="020F0502020204030204" pitchFamily="34" charset="0"/>
                <a:ea typeface="Times New Roman" panose="02020603050405020304" pitchFamily="18" charset="0"/>
                <a:cs typeface="Calibri" panose="020F0502020204030204" pitchFamily="34" charset="0"/>
              </a:rPr>
              <a:t>=8 (Hours Slept)</a:t>
            </a:r>
          </a:p>
          <a:p>
            <a:pPr marL="0" marR="0"/>
            <a:r>
              <a:rPr lang="en-IN" sz="1600" b="1" dirty="0">
                <a:effectLst/>
                <a:latin typeface="Calibri" panose="020F0502020204030204" pitchFamily="34" charset="0"/>
                <a:ea typeface="Times New Roman" panose="02020603050405020304" pitchFamily="18" charset="0"/>
              </a:rPr>
              <a:t>3. Calculate the Output of the Hidden Layer Neurons</a:t>
            </a:r>
            <a:endParaRPr lang="en-IN" sz="1200" b="1" dirty="0">
              <a:effectLst/>
              <a:latin typeface="Times New Roman" panose="02020603050405020304" pitchFamily="18" charset="0"/>
              <a:ea typeface="Times New Roman" panose="02020603050405020304" pitchFamily="18" charset="0"/>
            </a:endParaRPr>
          </a:p>
          <a:p>
            <a:pPr marL="0" marR="0"/>
            <a:r>
              <a:rPr lang="en-IN" sz="1600" b="1" dirty="0">
                <a:effectLst/>
                <a:latin typeface="Calibri" panose="020F0502020204030204" pitchFamily="34" charset="0"/>
                <a:ea typeface="Times New Roman" panose="02020603050405020304" pitchFamily="18" charset="0"/>
              </a:rPr>
              <a:t>Hidden Layer Calculations</a:t>
            </a:r>
            <a:endParaRPr lang="en-IN" sz="1350" b="1"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Each input is multiplied by a weight: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502920" lvl="2">
              <a:lnSpc>
                <a:spcPct val="107000"/>
              </a:lnSpc>
              <a:spcBef>
                <a:spcPts val="0"/>
              </a:spcBef>
              <a:spcAft>
                <a:spcPts val="800"/>
              </a:spcAft>
            </a:pPr>
            <a:r>
              <a:rPr lang="en-IN" sz="1600" kern="100" dirty="0">
                <a:effectLst/>
                <a:latin typeface="Calibri" panose="020F0502020204030204" pitchFamily="34" charset="0"/>
                <a:ea typeface="Calibri" panose="020F0502020204030204" pitchFamily="34" charset="0"/>
                <a:cs typeface="Calibri" panose="020F0502020204030204" pitchFamily="34" charset="0"/>
              </a:rPr>
              <a:t>x</a:t>
            </a:r>
            <a:r>
              <a:rPr lang="en-IN" sz="1600" kern="100" baseline="-25000" dirty="0">
                <a:effectLst/>
                <a:latin typeface="Calibri" panose="020F0502020204030204" pitchFamily="34" charset="0"/>
                <a:ea typeface="Calibri" panose="020F0502020204030204" pitchFamily="34" charset="0"/>
                <a:cs typeface="Calibri" panose="020F0502020204030204" pitchFamily="34" charset="0"/>
              </a:rPr>
              <a:t>1</a:t>
            </a:r>
            <a:r>
              <a:rPr lang="en-IN" sz="1600" kern="100" dirty="0">
                <a:effectLst/>
                <a:latin typeface="Calibri" panose="020F0502020204030204" pitchFamily="34" charset="0"/>
                <a:ea typeface="Calibri" panose="020F0502020204030204" pitchFamily="34" charset="0"/>
                <a:cs typeface="Calibri" panose="020F0502020204030204" pitchFamily="34" charset="0"/>
              </a:rPr>
              <a:t>→x</a:t>
            </a:r>
            <a:r>
              <a:rPr lang="en-IN" sz="1600" kern="100" baseline="-25000" dirty="0">
                <a:effectLst/>
                <a:latin typeface="Calibri" panose="020F0502020204030204" pitchFamily="34" charset="0"/>
                <a:ea typeface="Calibri" panose="020F0502020204030204" pitchFamily="34" charset="0"/>
                <a:cs typeface="Calibri" panose="020F0502020204030204" pitchFamily="34" charset="0"/>
              </a:rPr>
              <a:t>1</a:t>
            </a:r>
            <a:r>
              <a:rPr lang="en-IN" sz="1600" kern="100" dirty="0">
                <a:effectLst/>
                <a:latin typeface="Cambria Math" panose="02040503050406030204" pitchFamily="18" charset="0"/>
                <a:ea typeface="Calibri" panose="020F0502020204030204" pitchFamily="34" charset="0"/>
                <a:cs typeface="Cambria Math" panose="02040503050406030204" pitchFamily="18" charset="0"/>
              </a:rPr>
              <a:t>∗</a:t>
            </a:r>
            <a:r>
              <a:rPr lang="en-IN" sz="1600" kern="100" dirty="0">
                <a:effectLst/>
                <a:latin typeface="Calibri" panose="020F0502020204030204" pitchFamily="34" charset="0"/>
                <a:ea typeface="Calibri" panose="020F0502020204030204" pitchFamily="34" charset="0"/>
                <a:cs typeface="Calibri" panose="020F0502020204030204" pitchFamily="34" charset="0"/>
              </a:rPr>
              <a:t> w</a:t>
            </a:r>
            <a:r>
              <a:rPr lang="en-IN" sz="1600" kern="100" baseline="-25000" dirty="0">
                <a:effectLst/>
                <a:latin typeface="Calibri" panose="020F0502020204030204" pitchFamily="34" charset="0"/>
                <a:ea typeface="Calibri" panose="020F0502020204030204" pitchFamily="34" charset="0"/>
                <a:cs typeface="Calibri" panose="020F0502020204030204" pitchFamily="34" charset="0"/>
              </a:rPr>
              <a:t>11 </a:t>
            </a:r>
          </a:p>
          <a:p>
            <a:pPr marL="502920" lvl="2">
              <a:lnSpc>
                <a:spcPct val="107000"/>
              </a:lnSpc>
              <a:spcBef>
                <a:spcPts val="0"/>
              </a:spcBef>
              <a:spcAft>
                <a:spcPts val="800"/>
              </a:spcAft>
            </a:pPr>
            <a:r>
              <a:rPr lang="en-IN" sz="1600" kern="100" dirty="0">
                <a:effectLst/>
                <a:latin typeface="Calibri" panose="020F0502020204030204" pitchFamily="34" charset="0"/>
                <a:ea typeface="Calibri" panose="020F0502020204030204" pitchFamily="34" charset="0"/>
                <a:cs typeface="Calibri" panose="020F0502020204030204" pitchFamily="34" charset="0"/>
              </a:rPr>
              <a:t>​x</a:t>
            </a:r>
            <a:r>
              <a:rPr lang="en-IN" sz="1600" kern="100" baseline="-25000" dirty="0">
                <a:effectLst/>
                <a:latin typeface="Calibri" panose="020F0502020204030204" pitchFamily="34" charset="0"/>
                <a:ea typeface="Calibri" panose="020F0502020204030204" pitchFamily="34" charset="0"/>
                <a:cs typeface="Calibri" panose="020F0502020204030204" pitchFamily="34" charset="0"/>
              </a:rPr>
              <a:t>2</a:t>
            </a:r>
            <a:r>
              <a:rPr lang="en-IN" sz="1600" kern="100" dirty="0">
                <a:effectLst/>
                <a:latin typeface="Calibri" panose="020F0502020204030204" pitchFamily="34" charset="0"/>
                <a:ea typeface="Calibri" panose="020F0502020204030204" pitchFamily="34" charset="0"/>
                <a:cs typeface="Calibri" panose="020F0502020204030204" pitchFamily="34" charset="0"/>
              </a:rPr>
              <a:t>→x</a:t>
            </a:r>
            <a:r>
              <a:rPr lang="en-IN" sz="1600" kern="100" baseline="-25000" dirty="0">
                <a:effectLst/>
                <a:latin typeface="Calibri" panose="020F0502020204030204" pitchFamily="34" charset="0"/>
                <a:ea typeface="Calibri" panose="020F0502020204030204" pitchFamily="34" charset="0"/>
                <a:cs typeface="Calibri" panose="020F0502020204030204" pitchFamily="34" charset="0"/>
              </a:rPr>
              <a:t>2</a:t>
            </a:r>
            <a:r>
              <a:rPr lang="en-IN" sz="1600" kern="100" dirty="0">
                <a:effectLst/>
                <a:latin typeface="Cambria Math" panose="02040503050406030204" pitchFamily="18" charset="0"/>
                <a:ea typeface="Calibri" panose="020F0502020204030204" pitchFamily="34" charset="0"/>
                <a:cs typeface="Cambria Math" panose="02040503050406030204" pitchFamily="18" charset="0"/>
              </a:rPr>
              <a:t>∗</a:t>
            </a:r>
            <a:r>
              <a:rPr lang="en-IN" sz="1600" kern="100" dirty="0">
                <a:effectLst/>
                <a:latin typeface="Calibri" panose="020F0502020204030204" pitchFamily="34" charset="0"/>
                <a:ea typeface="Calibri" panose="020F0502020204030204" pitchFamily="34" charset="0"/>
                <a:cs typeface="Calibri" panose="020F0502020204030204" pitchFamily="34" charset="0"/>
              </a:rPr>
              <a:t> w</a:t>
            </a:r>
            <a:r>
              <a:rPr lang="en-IN" sz="1600" kern="100" baseline="-25000" dirty="0">
                <a:effectLst/>
                <a:latin typeface="Calibri" panose="020F0502020204030204" pitchFamily="34" charset="0"/>
                <a:ea typeface="Calibri" panose="020F0502020204030204" pitchFamily="34" charset="0"/>
                <a:cs typeface="Calibri" panose="020F0502020204030204" pitchFamily="34" charset="0"/>
              </a:rPr>
              <a:t>12</a:t>
            </a:r>
            <a:r>
              <a:rPr lang="en-IN" sz="16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Next, all the weighted inputs are added together with a bias b: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228600" lvl="1">
              <a:lnSpc>
                <a:spcPct val="107000"/>
              </a:lnSpc>
              <a:spcBef>
                <a:spcPts val="0"/>
              </a:spcBef>
              <a:spcAft>
                <a:spcPts val="800"/>
              </a:spcAft>
            </a:pPr>
            <a:r>
              <a:rPr lang="en-IN" sz="1600" kern="100" dirty="0">
                <a:effectLst/>
                <a:latin typeface="Calibri" panose="020F0502020204030204" pitchFamily="34" charset="0"/>
                <a:ea typeface="Calibri" panose="020F0502020204030204" pitchFamily="34" charset="0"/>
                <a:cs typeface="Calibri" panose="020F0502020204030204" pitchFamily="34" charset="0"/>
              </a:rPr>
              <a:t>(x</a:t>
            </a:r>
            <a:r>
              <a:rPr lang="en-IN" sz="1600" kern="100" baseline="-25000" dirty="0">
                <a:effectLst/>
                <a:latin typeface="Calibri" panose="020F0502020204030204" pitchFamily="34" charset="0"/>
                <a:ea typeface="Calibri" panose="020F0502020204030204" pitchFamily="34" charset="0"/>
                <a:cs typeface="Calibri" panose="020F0502020204030204" pitchFamily="34" charset="0"/>
              </a:rPr>
              <a:t>1</a:t>
            </a:r>
            <a:r>
              <a:rPr lang="en-IN" sz="1600" kern="100" dirty="0">
                <a:effectLst/>
                <a:latin typeface="Cambria Math" panose="02040503050406030204" pitchFamily="18" charset="0"/>
                <a:ea typeface="Calibri" panose="020F0502020204030204" pitchFamily="34" charset="0"/>
                <a:cs typeface="Cambria Math" panose="02040503050406030204" pitchFamily="18" charset="0"/>
              </a:rPr>
              <a:t>∗</a:t>
            </a:r>
            <a:r>
              <a:rPr lang="en-IN" sz="1600" kern="100" dirty="0">
                <a:effectLst/>
                <a:latin typeface="Calibri" panose="020F0502020204030204" pitchFamily="34" charset="0"/>
                <a:ea typeface="Calibri" panose="020F0502020204030204" pitchFamily="34" charset="0"/>
                <a:cs typeface="Calibri" panose="020F0502020204030204" pitchFamily="34" charset="0"/>
              </a:rPr>
              <a:t>w</a:t>
            </a:r>
            <a:r>
              <a:rPr lang="en-IN" sz="1600" kern="100" baseline="-25000" dirty="0">
                <a:effectLst/>
                <a:latin typeface="Calibri" panose="020F0502020204030204" pitchFamily="34" charset="0"/>
                <a:ea typeface="Calibri" panose="020F0502020204030204" pitchFamily="34" charset="0"/>
                <a:cs typeface="Calibri" panose="020F0502020204030204" pitchFamily="34" charset="0"/>
              </a:rPr>
              <a:t>11</a:t>
            </a:r>
            <a:r>
              <a:rPr lang="en-IN" sz="1600" kern="100" dirty="0">
                <a:effectLst/>
                <a:latin typeface="Calibri" panose="020F0502020204030204" pitchFamily="34" charset="0"/>
                <a:ea typeface="Calibri" panose="020F0502020204030204" pitchFamily="34" charset="0"/>
                <a:cs typeface="Calibri" panose="020F0502020204030204" pitchFamily="34" charset="0"/>
              </a:rPr>
              <a:t>)+(x</a:t>
            </a:r>
            <a:r>
              <a:rPr lang="en-IN" sz="1600" kern="100" baseline="-25000" dirty="0">
                <a:effectLst/>
                <a:latin typeface="Calibri" panose="020F0502020204030204" pitchFamily="34" charset="0"/>
                <a:ea typeface="Calibri" panose="020F0502020204030204" pitchFamily="34" charset="0"/>
                <a:cs typeface="Calibri" panose="020F0502020204030204" pitchFamily="34" charset="0"/>
              </a:rPr>
              <a:t>2</a:t>
            </a:r>
            <a:r>
              <a:rPr lang="en-IN" sz="1600" kern="100" dirty="0">
                <a:effectLst/>
                <a:latin typeface="Cambria Math" panose="02040503050406030204" pitchFamily="18" charset="0"/>
                <a:ea typeface="Calibri" panose="020F0502020204030204" pitchFamily="34" charset="0"/>
                <a:cs typeface="Cambria Math" panose="02040503050406030204" pitchFamily="18" charset="0"/>
              </a:rPr>
              <a:t>∗</a:t>
            </a:r>
            <a:r>
              <a:rPr lang="en-IN" sz="1600" kern="100" dirty="0">
                <a:effectLst/>
                <a:latin typeface="Calibri" panose="020F0502020204030204" pitchFamily="34" charset="0"/>
                <a:ea typeface="Calibri" panose="020F0502020204030204" pitchFamily="34" charset="0"/>
                <a:cs typeface="Calibri" panose="020F0502020204030204" pitchFamily="34" charset="0"/>
              </a:rPr>
              <a:t>w</a:t>
            </a:r>
            <a:r>
              <a:rPr lang="en-IN" sz="1600" kern="100" baseline="-25000" dirty="0">
                <a:effectLst/>
                <a:latin typeface="Calibri" panose="020F0502020204030204" pitchFamily="34" charset="0"/>
                <a:ea typeface="Calibri" panose="020F0502020204030204" pitchFamily="34" charset="0"/>
                <a:cs typeface="Calibri" panose="020F0502020204030204" pitchFamily="34" charset="0"/>
              </a:rPr>
              <a:t>12</a:t>
            </a:r>
            <a:r>
              <a:rPr lang="en-IN" sz="1600" kern="100" dirty="0">
                <a:effectLst/>
                <a:latin typeface="Calibri" panose="020F0502020204030204" pitchFamily="34" charset="0"/>
                <a:ea typeface="Calibri" panose="020F0502020204030204" pitchFamily="34" charset="0"/>
                <a:cs typeface="Calibri" panose="020F0502020204030204" pitchFamily="34" charset="0"/>
              </a:rPr>
              <a:t>)+b</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Finally, the sum is passed through an activation function: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502920" lvl="2">
              <a:lnSpc>
                <a:spcPct val="107000"/>
              </a:lnSpc>
              <a:spcBef>
                <a:spcPts val="0"/>
              </a:spcBef>
              <a:spcAft>
                <a:spcPts val="800"/>
              </a:spcAft>
            </a:pPr>
            <a:r>
              <a:rPr lang="en-IN" sz="1600" kern="100" dirty="0">
                <a:effectLst/>
                <a:latin typeface="Calibri" panose="020F0502020204030204" pitchFamily="34" charset="0"/>
                <a:ea typeface="Calibri" panose="020F0502020204030204" pitchFamily="34" charset="0"/>
                <a:cs typeface="Calibri" panose="020F0502020204030204" pitchFamily="34" charset="0"/>
              </a:rPr>
              <a:t>y=f(x</a:t>
            </a:r>
            <a:r>
              <a:rPr lang="en-IN" sz="1600" kern="100" baseline="-25000" dirty="0">
                <a:effectLst/>
                <a:latin typeface="Calibri" panose="020F0502020204030204" pitchFamily="34" charset="0"/>
                <a:ea typeface="Calibri" panose="020F0502020204030204" pitchFamily="34" charset="0"/>
                <a:cs typeface="Calibri" panose="020F0502020204030204" pitchFamily="34" charset="0"/>
              </a:rPr>
              <a:t>1</a:t>
            </a:r>
            <a:r>
              <a:rPr lang="en-IN" sz="1600" kern="100" dirty="0">
                <a:effectLst/>
                <a:latin typeface="Cambria Math" panose="02040503050406030204" pitchFamily="18" charset="0"/>
                <a:ea typeface="Calibri" panose="020F0502020204030204" pitchFamily="34" charset="0"/>
                <a:cs typeface="Cambria Math" panose="02040503050406030204" pitchFamily="18" charset="0"/>
              </a:rPr>
              <a:t>∗</a:t>
            </a:r>
            <a:r>
              <a:rPr lang="en-IN" sz="1600" kern="100" dirty="0">
                <a:effectLst/>
                <a:latin typeface="Calibri" panose="020F0502020204030204" pitchFamily="34" charset="0"/>
                <a:ea typeface="Calibri" panose="020F0502020204030204" pitchFamily="34" charset="0"/>
                <a:cs typeface="Calibri" panose="020F0502020204030204" pitchFamily="34" charset="0"/>
              </a:rPr>
              <a:t>w</a:t>
            </a:r>
            <a:r>
              <a:rPr lang="en-IN" sz="1600" kern="100" baseline="-25000" dirty="0">
                <a:effectLst/>
                <a:latin typeface="Calibri" panose="020F0502020204030204" pitchFamily="34" charset="0"/>
                <a:ea typeface="Calibri" panose="020F0502020204030204" pitchFamily="34" charset="0"/>
                <a:cs typeface="Calibri" panose="020F0502020204030204" pitchFamily="34" charset="0"/>
              </a:rPr>
              <a:t>11</a:t>
            </a:r>
            <a:r>
              <a:rPr lang="en-IN" sz="1600" kern="100" dirty="0">
                <a:effectLst/>
                <a:latin typeface="Calibri" panose="020F0502020204030204" pitchFamily="34" charset="0"/>
                <a:ea typeface="Calibri" panose="020F0502020204030204" pitchFamily="34" charset="0"/>
                <a:cs typeface="Calibri" panose="020F0502020204030204" pitchFamily="34" charset="0"/>
              </a:rPr>
              <a:t>)+(x</a:t>
            </a:r>
            <a:r>
              <a:rPr lang="en-IN" sz="1600" kern="100" baseline="-25000" dirty="0">
                <a:effectLst/>
                <a:latin typeface="Calibri" panose="020F0502020204030204" pitchFamily="34" charset="0"/>
                <a:ea typeface="Calibri" panose="020F0502020204030204" pitchFamily="34" charset="0"/>
                <a:cs typeface="Calibri" panose="020F0502020204030204" pitchFamily="34" charset="0"/>
              </a:rPr>
              <a:t>2</a:t>
            </a:r>
            <a:r>
              <a:rPr lang="en-IN" sz="1600" kern="100" dirty="0">
                <a:effectLst/>
                <a:latin typeface="Cambria Math" panose="02040503050406030204" pitchFamily="18" charset="0"/>
                <a:ea typeface="Calibri" panose="020F0502020204030204" pitchFamily="34" charset="0"/>
                <a:cs typeface="Cambria Math" panose="02040503050406030204" pitchFamily="18" charset="0"/>
              </a:rPr>
              <a:t>∗</a:t>
            </a:r>
            <a:r>
              <a:rPr lang="en-IN" sz="1600" kern="100" dirty="0">
                <a:effectLst/>
                <a:latin typeface="Calibri" panose="020F0502020204030204" pitchFamily="34" charset="0"/>
                <a:ea typeface="Calibri" panose="020F0502020204030204" pitchFamily="34" charset="0"/>
                <a:cs typeface="Calibri" panose="020F0502020204030204" pitchFamily="34" charset="0"/>
              </a:rPr>
              <a:t>w</a:t>
            </a:r>
            <a:r>
              <a:rPr lang="en-IN" sz="1600" kern="100" baseline="-25000" dirty="0">
                <a:effectLst/>
                <a:latin typeface="Calibri" panose="020F0502020204030204" pitchFamily="34" charset="0"/>
                <a:ea typeface="Calibri" panose="020F0502020204030204" pitchFamily="34" charset="0"/>
                <a:cs typeface="Calibri" panose="020F0502020204030204" pitchFamily="34" charset="0"/>
              </a:rPr>
              <a:t>12</a:t>
            </a:r>
            <a:r>
              <a:rPr lang="en-IN" sz="1600" kern="100" dirty="0">
                <a:effectLst/>
                <a:latin typeface="Calibri" panose="020F0502020204030204" pitchFamily="34" charset="0"/>
                <a:ea typeface="Calibri" panose="020F0502020204030204" pitchFamily="34" charset="0"/>
                <a:cs typeface="Calibri" panose="020F0502020204030204" pitchFamily="34" charset="0"/>
              </a:rPr>
              <a:t>)+b)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5" name="TextBox 4">
            <a:extLst>
              <a:ext uri="{FF2B5EF4-FFF2-40B4-BE49-F238E27FC236}">
                <a16:creationId xmlns:a16="http://schemas.microsoft.com/office/drawing/2014/main" id="{45F32267-79DA-4E62-B984-9018DEB99158}"/>
              </a:ext>
            </a:extLst>
          </p:cNvPr>
          <p:cNvSpPr txBox="1"/>
          <p:nvPr/>
        </p:nvSpPr>
        <p:spPr>
          <a:xfrm>
            <a:off x="7524207" y="4065814"/>
            <a:ext cx="4197530" cy="2509661"/>
          </a:xfrm>
          <a:prstGeom prst="rect">
            <a:avLst/>
          </a:prstGeom>
          <a:noFill/>
        </p:spPr>
        <p:txBody>
          <a:bodyPr wrap="square">
            <a:spAutoFit/>
          </a:bodyPr>
          <a:lstStyle/>
          <a:p>
            <a:pPr marR="0"/>
            <a:r>
              <a:rPr lang="en-IN" sz="1800" dirty="0">
                <a:effectLst/>
                <a:latin typeface="Calibri" panose="020F0502020204030204" pitchFamily="34" charset="0"/>
                <a:ea typeface="Times New Roman" panose="02020603050405020304" pitchFamily="18" charset="0"/>
              </a:rPr>
              <a:t>where:</a:t>
            </a:r>
            <a:endParaRPr lang="en-IN" sz="1200" dirty="0">
              <a:effectLst/>
              <a:latin typeface="Times New Roman" panose="02020603050405020304" pitchFamily="18" charset="0"/>
              <a:ea typeface="Times New Roman" panose="02020603050405020304" pitchFamily="18" charset="0"/>
            </a:endParaRPr>
          </a:p>
          <a:p>
            <a:pPr marL="2857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Calibri" panose="020F0502020204030204" pitchFamily="34" charset="0"/>
              </a:rPr>
              <a:t>x</a:t>
            </a:r>
            <a:r>
              <a:rPr lang="en-IN" sz="1600" kern="100" baseline="-25000" dirty="0">
                <a:effectLst/>
                <a:latin typeface="Calibri" panose="020F0502020204030204" pitchFamily="34" charset="0"/>
                <a:ea typeface="Calibri" panose="020F0502020204030204" pitchFamily="34" charset="0"/>
                <a:cs typeface="Calibri" panose="020F0502020204030204" pitchFamily="34" charset="0"/>
              </a:rPr>
              <a:t>1</a:t>
            </a:r>
            <a:r>
              <a:rPr lang="en-IN" sz="1600" kern="100" dirty="0">
                <a:effectLst/>
                <a:latin typeface="Calibri" panose="020F0502020204030204" pitchFamily="34" charset="0"/>
                <a:ea typeface="Calibri" panose="020F0502020204030204" pitchFamily="34" charset="0"/>
                <a:cs typeface="Calibri" panose="020F0502020204030204" pitchFamily="34" charset="0"/>
              </a:rPr>
              <a:t>​ and x</a:t>
            </a:r>
            <a:r>
              <a:rPr lang="en-IN" sz="1600" kern="100" baseline="-25000" dirty="0">
                <a:effectLst/>
                <a:latin typeface="Calibri" panose="020F0502020204030204" pitchFamily="34" charset="0"/>
                <a:ea typeface="Calibri" panose="020F0502020204030204" pitchFamily="34" charset="0"/>
                <a:cs typeface="Calibri" panose="020F0502020204030204" pitchFamily="34" charset="0"/>
              </a:rPr>
              <a:t>2</a:t>
            </a:r>
            <a:r>
              <a:rPr lang="en-IN" sz="1600" kern="100" dirty="0">
                <a:effectLst/>
                <a:latin typeface="Calibri" panose="020F0502020204030204" pitchFamily="34" charset="0"/>
                <a:ea typeface="Calibri" panose="020F0502020204030204" pitchFamily="34" charset="0"/>
                <a:cs typeface="Calibri" panose="020F0502020204030204" pitchFamily="34" charset="0"/>
              </a:rPr>
              <a:t>​ are the input values (Hours Studied and Hours Slept).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Calibri" panose="020F0502020204030204" pitchFamily="34" charset="0"/>
              </a:rPr>
              <a:t>w</a:t>
            </a:r>
            <a:r>
              <a:rPr lang="en-IN" sz="1600" kern="100" baseline="-25000" dirty="0">
                <a:effectLst/>
                <a:latin typeface="Calibri" panose="020F0502020204030204" pitchFamily="34" charset="0"/>
                <a:ea typeface="Calibri" panose="020F0502020204030204" pitchFamily="34" charset="0"/>
                <a:cs typeface="Calibri" panose="020F0502020204030204" pitchFamily="34" charset="0"/>
              </a:rPr>
              <a:t>1j</a:t>
            </a:r>
            <a:r>
              <a:rPr lang="en-IN" sz="1600" kern="100" dirty="0">
                <a:effectLst/>
                <a:latin typeface="Calibri" panose="020F0502020204030204" pitchFamily="34" charset="0"/>
                <a:ea typeface="Calibri" panose="020F0502020204030204" pitchFamily="34" charset="0"/>
                <a:cs typeface="Calibri" panose="020F0502020204030204" pitchFamily="34" charset="0"/>
              </a:rPr>
              <a:t> and w</a:t>
            </a:r>
            <a:r>
              <a:rPr lang="en-IN" sz="1600" kern="100" baseline="-25000" dirty="0">
                <a:effectLst/>
                <a:latin typeface="Calibri" panose="020F0502020204030204" pitchFamily="34" charset="0"/>
                <a:ea typeface="Calibri" panose="020F0502020204030204" pitchFamily="34" charset="0"/>
                <a:cs typeface="Calibri" panose="020F0502020204030204" pitchFamily="34" charset="0"/>
              </a:rPr>
              <a:t>2j</a:t>
            </a:r>
            <a:r>
              <a:rPr lang="en-IN" sz="1600" kern="100" dirty="0">
                <a:effectLst/>
                <a:latin typeface="Calibri" panose="020F0502020204030204" pitchFamily="34" charset="0"/>
                <a:ea typeface="Calibri" panose="020F0502020204030204" pitchFamily="34" charset="0"/>
                <a:cs typeface="Calibri" panose="020F0502020204030204" pitchFamily="34" charset="0"/>
              </a:rPr>
              <a:t> are the weights connecting the inputs to the hidden neuron j.</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1600" kern="100" dirty="0" err="1">
                <a:effectLst/>
                <a:latin typeface="Calibri" panose="020F0502020204030204" pitchFamily="34" charset="0"/>
                <a:ea typeface="Calibri" panose="020F0502020204030204" pitchFamily="34" charset="0"/>
                <a:cs typeface="Calibri" panose="020F0502020204030204" pitchFamily="34" charset="0"/>
              </a:rPr>
              <a:t>b</a:t>
            </a:r>
            <a:r>
              <a:rPr lang="en-IN" sz="1600" kern="100" baseline="-25000" dirty="0" err="1">
                <a:effectLst/>
                <a:latin typeface="Calibri" panose="020F0502020204030204" pitchFamily="34" charset="0"/>
                <a:ea typeface="Calibri" panose="020F0502020204030204" pitchFamily="34" charset="0"/>
                <a:cs typeface="Calibri" panose="020F0502020204030204" pitchFamily="34" charset="0"/>
              </a:rPr>
              <a:t>j</a:t>
            </a:r>
            <a:r>
              <a:rPr lang="en-IN" sz="1600" kern="100" dirty="0">
                <a:effectLst/>
                <a:latin typeface="Calibri" panose="020F0502020204030204" pitchFamily="34" charset="0"/>
                <a:ea typeface="Calibri" panose="020F0502020204030204" pitchFamily="34" charset="0"/>
                <a:cs typeface="Calibri" panose="020F0502020204030204" pitchFamily="34" charset="0"/>
              </a:rPr>
              <a:t> is the bias for the hidden neuron j</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1600" kern="100" dirty="0" err="1">
                <a:effectLst/>
                <a:latin typeface="Calibri" panose="020F0502020204030204" pitchFamily="34" charset="0"/>
                <a:ea typeface="Calibri" panose="020F0502020204030204" pitchFamily="34" charset="0"/>
                <a:cs typeface="Calibri" panose="020F0502020204030204" pitchFamily="34" charset="0"/>
              </a:rPr>
              <a:t>z</a:t>
            </a:r>
            <a:r>
              <a:rPr lang="en-IN" sz="1600" kern="100" baseline="-25000" dirty="0" err="1">
                <a:effectLst/>
                <a:latin typeface="Calibri" panose="020F0502020204030204" pitchFamily="34" charset="0"/>
                <a:ea typeface="Calibri" panose="020F0502020204030204" pitchFamily="34" charset="0"/>
                <a:cs typeface="Calibri" panose="020F0502020204030204" pitchFamily="34" charset="0"/>
              </a:rPr>
              <a:t>j</a:t>
            </a:r>
            <a:r>
              <a:rPr lang="en-IN" sz="1600" kern="100" baseline="-25000" dirty="0">
                <a:effectLst/>
                <a:latin typeface="Calibri" panose="020F0502020204030204" pitchFamily="34" charset="0"/>
                <a:ea typeface="Calibri" panose="020F0502020204030204" pitchFamily="34" charset="0"/>
                <a:cs typeface="Calibri" panose="020F0502020204030204" pitchFamily="34" charset="0"/>
              </a:rPr>
              <a:t>​ </a:t>
            </a:r>
            <a:r>
              <a:rPr lang="en-IN" sz="1600" kern="100" dirty="0">
                <a:effectLst/>
                <a:latin typeface="Calibri" panose="020F0502020204030204" pitchFamily="34" charset="0"/>
                <a:ea typeface="Calibri" panose="020F0502020204030204" pitchFamily="34" charset="0"/>
                <a:cs typeface="Calibri" panose="020F0502020204030204" pitchFamily="34" charset="0"/>
              </a:rPr>
              <a:t>is the weighted sum before applying the activation function.</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6" name="Picture 5">
            <a:extLst>
              <a:ext uri="{FF2B5EF4-FFF2-40B4-BE49-F238E27FC236}">
                <a16:creationId xmlns:a16="http://schemas.microsoft.com/office/drawing/2014/main" id="{B506CA48-D16E-4B25-BF33-3CABAF0F2F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7165" y="1146849"/>
            <a:ext cx="5467486" cy="2741233"/>
          </a:xfrm>
          <a:prstGeom prst="rect">
            <a:avLst/>
          </a:prstGeom>
        </p:spPr>
      </p:pic>
    </p:spTree>
    <p:extLst>
      <p:ext uri="{BB962C8B-B14F-4D97-AF65-F5344CB8AC3E}">
        <p14:creationId xmlns:p14="http://schemas.microsoft.com/office/powerpoint/2010/main" val="1452092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2E0048-6238-420F-BABD-E9EA89BBA311}"/>
                  </a:ext>
                </a:extLst>
              </p:cNvPr>
              <p:cNvSpPr>
                <a:spLocks noGrp="1"/>
              </p:cNvSpPr>
              <p:nvPr>
                <p:ph idx="1"/>
              </p:nvPr>
            </p:nvSpPr>
            <p:spPr>
              <a:xfrm>
                <a:off x="620486" y="1308462"/>
                <a:ext cx="10195560" cy="5214258"/>
              </a:xfrm>
            </p:spPr>
            <p:txBody>
              <a:bodyPr/>
              <a:lstStyle/>
              <a:p>
                <a:pPr marL="0" marR="0"/>
                <a:r>
                  <a:rPr lang="en-IN" sz="2000" b="1" dirty="0">
                    <a:effectLst/>
                    <a:latin typeface="Calibri" panose="020F0502020204030204" pitchFamily="34" charset="0"/>
                    <a:ea typeface="Times New Roman" panose="02020603050405020304" pitchFamily="18" charset="0"/>
                  </a:rPr>
                  <a:t>Hidden Layer Calculations continued…</a:t>
                </a:r>
              </a:p>
              <a:p>
                <a:pPr marL="342900" marR="0" lvl="0" indent="-342900">
                  <a:tabLst>
                    <a:tab pos="457200" algn="l"/>
                  </a:tabLst>
                </a:pPr>
                <a:r>
                  <a:rPr lang="en-IN" sz="2000" b="1" dirty="0">
                    <a:effectLst/>
                    <a:latin typeface="Calibri" panose="020F0502020204030204" pitchFamily="34" charset="0"/>
                    <a:ea typeface="Times New Roman" panose="02020603050405020304" pitchFamily="18" charset="0"/>
                  </a:rPr>
                  <a:t>Activation Function</a:t>
                </a:r>
                <a:r>
                  <a:rPr lang="en-IN" sz="2000" dirty="0">
                    <a:effectLst/>
                    <a:latin typeface="Calibri" panose="020F0502020204030204" pitchFamily="34" charset="0"/>
                    <a:ea typeface="Times New Roman" panose="02020603050405020304" pitchFamily="18" charset="0"/>
                  </a:rPr>
                  <a:t> (using Sigmoid in this case):</a:t>
                </a:r>
                <a:endParaRPr lang="en-IN" sz="2000" dirty="0">
                  <a:effectLst/>
                  <a:latin typeface="Times New Roman" panose="02020603050405020304" pitchFamily="18" charset="0"/>
                  <a:ea typeface="Times New Roman" panose="02020603050405020304" pitchFamily="18" charset="0"/>
                </a:endParaRPr>
              </a:p>
              <a:p>
                <a:pPr marL="228600" lvl="1"/>
                <a:r>
                  <a:rPr lang="en-IN" sz="1800" dirty="0">
                    <a:effectLst/>
                    <a:latin typeface="Calibri" panose="020F0502020204030204" pitchFamily="34" charset="0"/>
                    <a:ea typeface="Times New Roman" panose="02020603050405020304" pitchFamily="18" charset="0"/>
                  </a:rPr>
                  <a:t>For each neuron in the hidden layer, calculate the weighted sum of inputs, add the bias, and apply an activation function. We'll use the sigmoid activation function:</a:t>
                </a:r>
                <a:endParaRPr lang="en-IN" sz="1800" dirty="0">
                  <a:effectLst/>
                  <a:latin typeface="Times New Roman" panose="02020603050405020304" pitchFamily="18" charset="0"/>
                  <a:ea typeface="Times New Roman" panose="02020603050405020304" pitchFamily="18" charset="0"/>
                </a:endParaRPr>
              </a:p>
              <a:p>
                <a:pPr marL="502920" lvl="2">
                  <a:lnSpc>
                    <a:spcPct val="107000"/>
                  </a:lnSpc>
                  <a:spcBef>
                    <a:spcPts val="0"/>
                  </a:spcBef>
                  <a:spcAft>
                    <a:spcPts val="800"/>
                  </a:spcAft>
                </a:pPr>
                <a14:m>
                  <m:oMath xmlns:m="http://schemas.openxmlformats.org/officeDocument/2006/math">
                    <m:sSub>
                      <m:sSubPr>
                        <m:ctrlPr>
                          <a:rPr lang="en-IN" sz="1600" i="1" kern="0">
                            <a:effectLst/>
                            <a:latin typeface="Cambria Math" panose="02040503050406030204" pitchFamily="18" charset="0"/>
                            <a:ea typeface="Times New Roman" panose="02020603050405020304" pitchFamily="18" charset="0"/>
                            <a:cs typeface="Calibri" panose="020F0502020204030204" pitchFamily="34" charset="0"/>
                          </a:rPr>
                        </m:ctrlPr>
                      </m:sSubPr>
                      <m:e>
                        <m:r>
                          <a:rPr lang="en-IN" sz="1600" i="1" kern="0">
                            <a:effectLst/>
                            <a:latin typeface="Cambria Math" panose="02040503050406030204" pitchFamily="18" charset="0"/>
                            <a:ea typeface="Times New Roman" panose="02020603050405020304" pitchFamily="18" charset="0"/>
                            <a:cs typeface="Calibri" panose="020F0502020204030204" pitchFamily="34" charset="0"/>
                          </a:rPr>
                          <m:t>𝑎</m:t>
                        </m:r>
                      </m:e>
                      <m:sub>
                        <m:r>
                          <a:rPr lang="en-IN" sz="1600" i="1" kern="0">
                            <a:effectLst/>
                            <a:latin typeface="Cambria Math" panose="02040503050406030204" pitchFamily="18" charset="0"/>
                            <a:ea typeface="Times New Roman" panose="02020603050405020304" pitchFamily="18" charset="0"/>
                            <a:cs typeface="Calibri" panose="020F0502020204030204" pitchFamily="34" charset="0"/>
                          </a:rPr>
                          <m:t>𝑗</m:t>
                        </m:r>
                      </m:sub>
                    </m:sSub>
                    <m:r>
                      <a:rPr lang="en-IN" sz="1600" i="1" kern="0">
                        <a:effectLst/>
                        <a:latin typeface="Cambria Math" panose="02040503050406030204" pitchFamily="18" charset="0"/>
                        <a:ea typeface="Times New Roman" panose="02020603050405020304" pitchFamily="18" charset="0"/>
                        <a:cs typeface="Calibri" panose="020F0502020204030204" pitchFamily="34" charset="0"/>
                      </a:rPr>
                      <m:t>=</m:t>
                    </m:r>
                    <m:r>
                      <a:rPr lang="en-IN" sz="1600" i="1" kern="0">
                        <a:effectLst/>
                        <a:latin typeface="Cambria Math" panose="02040503050406030204" pitchFamily="18" charset="0"/>
                        <a:ea typeface="Times New Roman" panose="02020603050405020304" pitchFamily="18" charset="0"/>
                        <a:cs typeface="Calibri" panose="020F0502020204030204" pitchFamily="34" charset="0"/>
                      </a:rPr>
                      <m:t>𝑆𝑖𝑔𝑚𝑜𝑖𝑑</m:t>
                    </m:r>
                    <m:d>
                      <m:dPr>
                        <m:ctrlPr>
                          <a:rPr lang="en-IN" sz="1600" i="1" kern="0">
                            <a:effectLst/>
                            <a:latin typeface="Cambria Math" panose="02040503050406030204" pitchFamily="18" charset="0"/>
                            <a:ea typeface="Times New Roman" panose="02020603050405020304" pitchFamily="18" charset="0"/>
                            <a:cs typeface="Calibri" panose="020F0502020204030204" pitchFamily="34" charset="0"/>
                          </a:rPr>
                        </m:ctrlPr>
                      </m:dPr>
                      <m:e>
                        <m:r>
                          <a:rPr lang="en-IN" sz="1600" i="1" kern="0">
                            <a:effectLst/>
                            <a:latin typeface="Cambria Math" panose="02040503050406030204" pitchFamily="18" charset="0"/>
                            <a:ea typeface="Times New Roman" panose="02020603050405020304" pitchFamily="18" charset="0"/>
                            <a:cs typeface="Calibri" panose="020F0502020204030204" pitchFamily="34" charset="0"/>
                          </a:rPr>
                          <m:t>𝑧</m:t>
                        </m:r>
                      </m:e>
                    </m:d>
                    <m:r>
                      <a:rPr lang="en-IN" sz="1600" i="1" kern="0">
                        <a:effectLst/>
                        <a:latin typeface="Cambria Math" panose="02040503050406030204" pitchFamily="18" charset="0"/>
                        <a:ea typeface="Times New Roman" panose="02020603050405020304" pitchFamily="18" charset="0"/>
                        <a:cs typeface="Calibri" panose="020F0502020204030204" pitchFamily="34" charset="0"/>
                      </a:rPr>
                      <m:t>= </m:t>
                    </m:r>
                    <m:f>
                      <m:fPr>
                        <m:ctrlPr>
                          <a:rPr lang="en-IN" sz="1600" i="1" kern="0">
                            <a:effectLst/>
                            <a:latin typeface="Cambria Math" panose="02040503050406030204" pitchFamily="18" charset="0"/>
                            <a:ea typeface="Times New Roman" panose="02020603050405020304" pitchFamily="18" charset="0"/>
                            <a:cs typeface="Calibri" panose="020F0502020204030204" pitchFamily="34" charset="0"/>
                          </a:rPr>
                        </m:ctrlPr>
                      </m:fPr>
                      <m:num>
                        <m:r>
                          <a:rPr lang="en-IN" sz="1600" i="1" kern="0">
                            <a:effectLst/>
                            <a:latin typeface="Cambria Math" panose="02040503050406030204" pitchFamily="18" charset="0"/>
                            <a:ea typeface="Times New Roman" panose="02020603050405020304" pitchFamily="18" charset="0"/>
                            <a:cs typeface="Calibri" panose="020F0502020204030204" pitchFamily="34" charset="0"/>
                          </a:rPr>
                          <m:t>1</m:t>
                        </m:r>
                      </m:num>
                      <m:den>
                        <m:r>
                          <a:rPr lang="en-IN" sz="1600" i="1" kern="0">
                            <a:effectLst/>
                            <a:latin typeface="Cambria Math" panose="02040503050406030204" pitchFamily="18" charset="0"/>
                            <a:ea typeface="Times New Roman" panose="02020603050405020304" pitchFamily="18" charset="0"/>
                            <a:cs typeface="Calibri" panose="020F0502020204030204" pitchFamily="34" charset="0"/>
                          </a:rPr>
                          <m:t>1+</m:t>
                        </m:r>
                        <m:sSup>
                          <m:sSupPr>
                            <m:ctrlPr>
                              <a:rPr lang="en-IN" sz="1600" i="1" kern="0">
                                <a:effectLst/>
                                <a:latin typeface="Cambria Math" panose="02040503050406030204" pitchFamily="18" charset="0"/>
                                <a:ea typeface="Times New Roman" panose="02020603050405020304" pitchFamily="18" charset="0"/>
                                <a:cs typeface="Calibri" panose="020F0502020204030204" pitchFamily="34" charset="0"/>
                              </a:rPr>
                            </m:ctrlPr>
                          </m:sSupPr>
                          <m:e>
                            <m:r>
                              <a:rPr lang="en-IN" sz="1600" i="1" kern="0">
                                <a:effectLst/>
                                <a:latin typeface="Cambria Math" panose="02040503050406030204" pitchFamily="18" charset="0"/>
                                <a:ea typeface="Times New Roman" panose="02020603050405020304" pitchFamily="18" charset="0"/>
                                <a:cs typeface="Calibri" panose="020F0502020204030204" pitchFamily="34" charset="0"/>
                              </a:rPr>
                              <m:t>𝑒</m:t>
                            </m:r>
                          </m:e>
                          <m:sup>
                            <m:r>
                              <a:rPr lang="en-IN" sz="1600" i="1" kern="0">
                                <a:effectLst/>
                                <a:latin typeface="Cambria Math" panose="02040503050406030204" pitchFamily="18" charset="0"/>
                                <a:ea typeface="Times New Roman" panose="02020603050405020304" pitchFamily="18" charset="0"/>
                                <a:cs typeface="Calibri" panose="020F0502020204030204" pitchFamily="34" charset="0"/>
                              </a:rPr>
                              <m:t>−</m:t>
                            </m:r>
                            <m:r>
                              <a:rPr lang="en-IN" sz="1600" i="1" kern="0">
                                <a:effectLst/>
                                <a:latin typeface="Cambria Math" panose="02040503050406030204" pitchFamily="18" charset="0"/>
                                <a:ea typeface="Times New Roman" panose="02020603050405020304" pitchFamily="18" charset="0"/>
                                <a:cs typeface="Calibri" panose="020F0502020204030204" pitchFamily="34" charset="0"/>
                              </a:rPr>
                              <m:t>𝑧</m:t>
                            </m:r>
                          </m:sup>
                        </m:sSup>
                      </m:den>
                    </m:f>
                  </m:oMath>
                </a14:m>
                <a:endParaRPr lang="en-IN" sz="2000" dirty="0">
                  <a:effectLst/>
                  <a:latin typeface="Calibri" panose="020F0502020204030204" pitchFamily="34" charset="0"/>
                  <a:ea typeface="Times New Roman" panose="02020603050405020304" pitchFamily="18" charset="0"/>
                </a:endParaRPr>
              </a:p>
              <a:p>
                <a:pPr marL="502920" lvl="2">
                  <a:lnSpc>
                    <a:spcPct val="107000"/>
                  </a:lnSpc>
                  <a:spcBef>
                    <a:spcPts val="0"/>
                  </a:spcBef>
                  <a:spcAft>
                    <a:spcPts val="800"/>
                  </a:spcAft>
                </a:pPr>
                <a:r>
                  <a:rPr lang="en-IN" sz="2000" dirty="0">
                    <a:effectLst/>
                    <a:latin typeface="Calibri" panose="020F0502020204030204" pitchFamily="34" charset="0"/>
                    <a:ea typeface="Times New Roman" panose="02020603050405020304" pitchFamily="18" charset="0"/>
                  </a:rPr>
                  <a:t>where, </a:t>
                </a:r>
                <a:r>
                  <a:rPr lang="en-IN" sz="2000" dirty="0" err="1">
                    <a:effectLst/>
                    <a:latin typeface="Calibri" panose="020F0502020204030204" pitchFamily="34" charset="0"/>
                    <a:ea typeface="Times New Roman" panose="02020603050405020304" pitchFamily="18" charset="0"/>
                  </a:rPr>
                  <a:t>a</a:t>
                </a:r>
                <a:r>
                  <a:rPr lang="en-IN" sz="2000" baseline="-25000" dirty="0" err="1">
                    <a:effectLst/>
                    <a:latin typeface="Calibri" panose="020F0502020204030204" pitchFamily="34" charset="0"/>
                    <a:ea typeface="Times New Roman" panose="02020603050405020304" pitchFamily="18" charset="0"/>
                  </a:rPr>
                  <a:t>j</a:t>
                </a:r>
                <a:r>
                  <a:rPr lang="en-IN" sz="2000" dirty="0">
                    <a:effectLst/>
                    <a:latin typeface="Calibri" panose="020F0502020204030204" pitchFamily="34" charset="0"/>
                    <a:ea typeface="Times New Roman" panose="02020603050405020304" pitchFamily="18" charset="0"/>
                  </a:rPr>
                  <a:t>​ is the output of the hidden neuron j after applying the activation function.</a:t>
                </a:r>
                <a:endParaRPr lang="en-IN" sz="2000" dirty="0">
                  <a:effectLst/>
                  <a:latin typeface="Times New Roman" panose="02020603050405020304" pitchFamily="18" charset="0"/>
                  <a:ea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902E0048-6238-420F-BABD-E9EA89BBA311}"/>
                  </a:ext>
                </a:extLst>
              </p:cNvPr>
              <p:cNvSpPr>
                <a:spLocks noGrp="1" noRot="1" noChangeAspect="1" noMove="1" noResize="1" noEditPoints="1" noAdjustHandles="1" noChangeArrowheads="1" noChangeShapeType="1" noTextEdit="1"/>
              </p:cNvSpPr>
              <p:nvPr>
                <p:ph idx="1"/>
              </p:nvPr>
            </p:nvSpPr>
            <p:spPr>
              <a:xfrm>
                <a:off x="620486" y="1308462"/>
                <a:ext cx="10195560" cy="5214258"/>
              </a:xfrm>
              <a:blipFill>
                <a:blip r:embed="rId2"/>
                <a:stretch>
                  <a:fillRect l="-359" t="-1287"/>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971ADF89-064C-41B4-A516-35D2E65B1242}"/>
              </a:ext>
            </a:extLst>
          </p:cNvPr>
          <p:cNvSpPr txBox="1">
            <a:spLocks/>
          </p:cNvSpPr>
          <p:nvPr/>
        </p:nvSpPr>
        <p:spPr>
          <a:xfrm>
            <a:off x="620486" y="505097"/>
            <a:ext cx="9875520" cy="714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dirty="0"/>
              <a:t>Step-by-Step Calculation</a:t>
            </a:r>
          </a:p>
        </p:txBody>
      </p:sp>
      <p:pic>
        <p:nvPicPr>
          <p:cNvPr id="6" name="Picture 5">
            <a:extLst>
              <a:ext uri="{FF2B5EF4-FFF2-40B4-BE49-F238E27FC236}">
                <a16:creationId xmlns:a16="http://schemas.microsoft.com/office/drawing/2014/main" id="{52EA378D-FA44-4F47-8628-D05FEC798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8963" y="3484585"/>
            <a:ext cx="6059668" cy="3038135"/>
          </a:xfrm>
          <a:prstGeom prst="rect">
            <a:avLst/>
          </a:prstGeom>
        </p:spPr>
      </p:pic>
    </p:spTree>
    <p:extLst>
      <p:ext uri="{BB962C8B-B14F-4D97-AF65-F5344CB8AC3E}">
        <p14:creationId xmlns:p14="http://schemas.microsoft.com/office/powerpoint/2010/main" val="2979516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C49A2F5-CD47-4834-8164-4A21411042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219" y="1262742"/>
            <a:ext cx="8231541" cy="4038600"/>
          </a:xfrm>
        </p:spPr>
      </p:pic>
      <p:sp>
        <p:nvSpPr>
          <p:cNvPr id="4" name="Title 1">
            <a:extLst>
              <a:ext uri="{FF2B5EF4-FFF2-40B4-BE49-F238E27FC236}">
                <a16:creationId xmlns:a16="http://schemas.microsoft.com/office/drawing/2014/main" id="{495984F2-DBCB-4937-8E2D-260ADB0C902F}"/>
              </a:ext>
            </a:extLst>
          </p:cNvPr>
          <p:cNvSpPr txBox="1">
            <a:spLocks/>
          </p:cNvSpPr>
          <p:nvPr/>
        </p:nvSpPr>
        <p:spPr>
          <a:xfrm>
            <a:off x="620486" y="505097"/>
            <a:ext cx="9875520" cy="714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dirty="0"/>
              <a:t>Step-by-Step Calculation</a:t>
            </a:r>
          </a:p>
        </p:txBody>
      </p:sp>
    </p:spTree>
    <p:extLst>
      <p:ext uri="{BB962C8B-B14F-4D97-AF65-F5344CB8AC3E}">
        <p14:creationId xmlns:p14="http://schemas.microsoft.com/office/powerpoint/2010/main" val="7533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95984F2-DBCB-4937-8E2D-260ADB0C902F}"/>
              </a:ext>
            </a:extLst>
          </p:cNvPr>
          <p:cNvSpPr txBox="1">
            <a:spLocks/>
          </p:cNvSpPr>
          <p:nvPr/>
        </p:nvSpPr>
        <p:spPr>
          <a:xfrm>
            <a:off x="620486" y="505097"/>
            <a:ext cx="9875520" cy="714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dirty="0"/>
              <a:t>Step-by-Step Calculation</a:t>
            </a:r>
          </a:p>
        </p:txBody>
      </p:sp>
      <p:pic>
        <p:nvPicPr>
          <p:cNvPr id="10" name="Picture 9">
            <a:extLst>
              <a:ext uri="{FF2B5EF4-FFF2-40B4-BE49-F238E27FC236}">
                <a16:creationId xmlns:a16="http://schemas.microsoft.com/office/drawing/2014/main" id="{A8B74DE4-6B4A-4B74-A0B2-ACB5C381A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831" y="1515290"/>
            <a:ext cx="8458911" cy="3684913"/>
          </a:xfrm>
          <a:prstGeom prst="rect">
            <a:avLst/>
          </a:prstGeom>
        </p:spPr>
      </p:pic>
    </p:spTree>
    <p:extLst>
      <p:ext uri="{BB962C8B-B14F-4D97-AF65-F5344CB8AC3E}">
        <p14:creationId xmlns:p14="http://schemas.microsoft.com/office/powerpoint/2010/main" val="3346260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95984F2-DBCB-4937-8E2D-260ADB0C902F}"/>
              </a:ext>
            </a:extLst>
          </p:cNvPr>
          <p:cNvSpPr txBox="1">
            <a:spLocks/>
          </p:cNvSpPr>
          <p:nvPr/>
        </p:nvSpPr>
        <p:spPr>
          <a:xfrm>
            <a:off x="620486" y="505097"/>
            <a:ext cx="9875520" cy="714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dirty="0"/>
              <a:t>Step-by-Step Calculation</a:t>
            </a:r>
          </a:p>
        </p:txBody>
      </p:sp>
      <p:pic>
        <p:nvPicPr>
          <p:cNvPr id="8" name="Picture 7">
            <a:extLst>
              <a:ext uri="{FF2B5EF4-FFF2-40B4-BE49-F238E27FC236}">
                <a16:creationId xmlns:a16="http://schemas.microsoft.com/office/drawing/2014/main" id="{661CA1BE-F963-4109-8880-4949D856D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646" y="1219200"/>
            <a:ext cx="9964560" cy="4976052"/>
          </a:xfrm>
          <a:prstGeom prst="rect">
            <a:avLst/>
          </a:prstGeom>
        </p:spPr>
      </p:pic>
    </p:spTree>
    <p:extLst>
      <p:ext uri="{BB962C8B-B14F-4D97-AF65-F5344CB8AC3E}">
        <p14:creationId xmlns:p14="http://schemas.microsoft.com/office/powerpoint/2010/main" val="3500895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83C349-C0C0-4F7A-BEB7-4A837B49DEC0}"/>
                  </a:ext>
                </a:extLst>
              </p:cNvPr>
              <p:cNvSpPr>
                <a:spLocks noGrp="1"/>
              </p:cNvSpPr>
              <p:nvPr>
                <p:ph idx="1"/>
              </p:nvPr>
            </p:nvSpPr>
            <p:spPr>
              <a:xfrm>
                <a:off x="623135" y="1409699"/>
                <a:ext cx="10489002" cy="4943203"/>
              </a:xfrm>
            </p:spPr>
            <p:txBody>
              <a:bodyPr>
                <a:normAutofit/>
              </a:bodyPr>
              <a:lstStyle/>
              <a:p>
                <a:pPr marL="0" marR="0"/>
                <a:r>
                  <a:rPr lang="en-IN" sz="3200" b="0" dirty="0">
                    <a:effectLst/>
                    <a:latin typeface="Calibri" panose="020F0502020204030204" pitchFamily="34" charset="0"/>
                    <a:ea typeface="Times New Roman" panose="02020603050405020304" pitchFamily="18" charset="0"/>
                  </a:rPr>
                  <a:t>5. Interpretation of the Output</a:t>
                </a:r>
                <a:endParaRPr lang="en-IN" sz="3200" b="1" dirty="0">
                  <a:effectLst/>
                  <a:latin typeface="Times New Roman" panose="02020603050405020304" pitchFamily="18" charset="0"/>
                  <a:ea typeface="Times New Roman" panose="02020603050405020304" pitchFamily="18" charset="0"/>
                </a:endParaRPr>
              </a:p>
              <a:p>
                <a:pPr marL="228600" lvl="1"/>
                <a:r>
                  <a:rPr lang="en-IN" sz="2800" dirty="0">
                    <a:effectLst/>
                    <a:latin typeface="Calibri" panose="020F0502020204030204" pitchFamily="34" charset="0"/>
                    <a:ea typeface="Times New Roman" panose="02020603050405020304" pitchFamily="18" charset="0"/>
                  </a:rPr>
                  <a:t>The output </a:t>
                </a:r>
                <a14:m>
                  <m:oMath xmlns:m="http://schemas.openxmlformats.org/officeDocument/2006/math">
                    <m:sSub>
                      <m:sSubPr>
                        <m:ctrlPr>
                          <a:rPr lang="en-IN" sz="3200" i="1" kern="0" smtClean="0">
                            <a:effectLst/>
                            <a:latin typeface="Cambria Math" panose="02040503050406030204" pitchFamily="18" charset="0"/>
                            <a:ea typeface="Times New Roman" panose="02020603050405020304" pitchFamily="18" charset="0"/>
                            <a:cs typeface="Calibri" panose="020F0502020204030204" pitchFamily="34" charset="0"/>
                          </a:rPr>
                        </m:ctrlPr>
                      </m:sSubPr>
                      <m:e>
                        <m:r>
                          <a:rPr lang="en-IN" sz="3200" i="1" kern="0">
                            <a:effectLst/>
                            <a:latin typeface="Cambria Math" panose="02040503050406030204" pitchFamily="18" charset="0"/>
                            <a:ea typeface="Times New Roman" panose="02020603050405020304" pitchFamily="18" charset="0"/>
                            <a:cs typeface="Calibri" panose="020F0502020204030204" pitchFamily="34" charset="0"/>
                          </a:rPr>
                          <m:t>𝑎</m:t>
                        </m:r>
                      </m:e>
                      <m:sub>
                        <m:r>
                          <a:rPr lang="en-IN" sz="3200" i="1" kern="0">
                            <a:effectLst/>
                            <a:latin typeface="Cambria Math" panose="02040503050406030204" pitchFamily="18" charset="0"/>
                            <a:ea typeface="Times New Roman" panose="02020603050405020304" pitchFamily="18" charset="0"/>
                            <a:cs typeface="Calibri" panose="020F0502020204030204" pitchFamily="34" charset="0"/>
                          </a:rPr>
                          <m:t>3</m:t>
                        </m:r>
                      </m:sub>
                    </m:sSub>
                  </m:oMath>
                </a14:m>
                <a:r>
                  <a:rPr lang="en-IN" sz="2800" dirty="0">
                    <a:effectLst/>
                    <a:latin typeface="Calibri" panose="020F0502020204030204" pitchFamily="34" charset="0"/>
                    <a:ea typeface="Times New Roman" panose="02020603050405020304" pitchFamily="18" charset="0"/>
                  </a:rPr>
                  <a:t>≈0.868 suggests that there is about an 86.8% probability that the student will pass. </a:t>
                </a:r>
              </a:p>
              <a:p>
                <a:pPr marL="228600" lvl="1"/>
                <a:endParaRPr lang="en-IN" sz="2800" dirty="0">
                  <a:latin typeface="Calibri" panose="020F0502020204030204" pitchFamily="34" charset="0"/>
                  <a:ea typeface="Times New Roman" panose="02020603050405020304" pitchFamily="18" charset="0"/>
                </a:endParaRPr>
              </a:p>
              <a:p>
                <a:pPr marL="228600" lvl="1"/>
                <a:r>
                  <a:rPr lang="en-IN" sz="2800" dirty="0">
                    <a:effectLst/>
                    <a:latin typeface="Calibri" panose="020F0502020204030204" pitchFamily="34" charset="0"/>
                    <a:ea typeface="Times New Roman" panose="02020603050405020304" pitchFamily="18" charset="0"/>
                  </a:rPr>
                  <a:t>In binary classification, you can set a threshold (e.g., 0.5) to decide the final output:</a:t>
                </a:r>
                <a:endParaRPr lang="en-IN" sz="28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3200" kern="100" dirty="0">
                    <a:effectLst/>
                    <a:latin typeface="Calibri" panose="020F0502020204030204" pitchFamily="34" charset="0"/>
                    <a:ea typeface="Calibri" panose="020F0502020204030204" pitchFamily="34" charset="0"/>
                    <a:cs typeface="Calibri" panose="020F0502020204030204" pitchFamily="34" charset="0"/>
                  </a:rPr>
                  <a:t>If </a:t>
                </a:r>
                <a14:m>
                  <m:oMath xmlns:m="http://schemas.openxmlformats.org/officeDocument/2006/math">
                    <m:sSub>
                      <m:sSubPr>
                        <m:ctrlPr>
                          <a:rPr lang="en-IN" sz="3200" i="1" kern="0" smtClean="0">
                            <a:effectLst/>
                            <a:latin typeface="Cambria Math" panose="02040503050406030204" pitchFamily="18" charset="0"/>
                            <a:ea typeface="Times New Roman" panose="02020603050405020304" pitchFamily="18" charset="0"/>
                            <a:cs typeface="Calibri" panose="020F0502020204030204" pitchFamily="34" charset="0"/>
                          </a:rPr>
                        </m:ctrlPr>
                      </m:sSubPr>
                      <m:e>
                        <m:r>
                          <a:rPr lang="en-IN" sz="3200" i="1" kern="0">
                            <a:effectLst/>
                            <a:latin typeface="Cambria Math" panose="02040503050406030204" pitchFamily="18" charset="0"/>
                            <a:ea typeface="Times New Roman" panose="02020603050405020304" pitchFamily="18" charset="0"/>
                            <a:cs typeface="Calibri" panose="020F0502020204030204" pitchFamily="34" charset="0"/>
                          </a:rPr>
                          <m:t>𝑎</m:t>
                        </m:r>
                      </m:e>
                      <m:sub>
                        <m:r>
                          <a:rPr lang="en-IN" sz="3200" i="1" kern="0">
                            <a:effectLst/>
                            <a:latin typeface="Cambria Math" panose="02040503050406030204" pitchFamily="18" charset="0"/>
                            <a:ea typeface="Times New Roman" panose="02020603050405020304" pitchFamily="18" charset="0"/>
                            <a:cs typeface="Calibri" panose="020F0502020204030204" pitchFamily="34" charset="0"/>
                          </a:rPr>
                          <m:t>3</m:t>
                        </m:r>
                      </m:sub>
                    </m:sSub>
                  </m:oMath>
                </a14:m>
                <a:r>
                  <a:rPr lang="en-IN" sz="3200" kern="100" dirty="0">
                    <a:effectLst/>
                    <a:latin typeface="Calibri" panose="020F0502020204030204" pitchFamily="34" charset="0"/>
                    <a:ea typeface="Calibri" panose="020F0502020204030204" pitchFamily="34" charset="0"/>
                    <a:cs typeface="Calibri" panose="020F0502020204030204" pitchFamily="34" charset="0"/>
                  </a:rPr>
                  <a:t>≥0.5, predict "Pass" (1).</a:t>
                </a:r>
                <a:endParaRPr lang="en-IN" sz="32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3200" kern="100" dirty="0">
                    <a:effectLst/>
                    <a:latin typeface="Calibri" panose="020F0502020204030204" pitchFamily="34" charset="0"/>
                    <a:ea typeface="Calibri" panose="020F0502020204030204" pitchFamily="34" charset="0"/>
                    <a:cs typeface="Calibri" panose="020F0502020204030204" pitchFamily="34" charset="0"/>
                  </a:rPr>
                  <a:t>If </a:t>
                </a:r>
                <a14:m>
                  <m:oMath xmlns:m="http://schemas.openxmlformats.org/officeDocument/2006/math">
                    <m:sSub>
                      <m:sSubPr>
                        <m:ctrlPr>
                          <a:rPr lang="en-IN" sz="3200" i="1" kern="0" smtClean="0">
                            <a:effectLst/>
                            <a:latin typeface="Cambria Math" panose="02040503050406030204" pitchFamily="18" charset="0"/>
                            <a:ea typeface="Times New Roman" panose="02020603050405020304" pitchFamily="18" charset="0"/>
                            <a:cs typeface="Calibri" panose="020F0502020204030204" pitchFamily="34" charset="0"/>
                          </a:rPr>
                        </m:ctrlPr>
                      </m:sSubPr>
                      <m:e>
                        <m:r>
                          <a:rPr lang="en-IN" sz="3200" i="1" kern="0">
                            <a:effectLst/>
                            <a:latin typeface="Cambria Math" panose="02040503050406030204" pitchFamily="18" charset="0"/>
                            <a:ea typeface="Times New Roman" panose="02020603050405020304" pitchFamily="18" charset="0"/>
                            <a:cs typeface="Calibri" panose="020F0502020204030204" pitchFamily="34" charset="0"/>
                          </a:rPr>
                          <m:t>𝑎</m:t>
                        </m:r>
                      </m:e>
                      <m:sub>
                        <m:r>
                          <a:rPr lang="en-IN" sz="3200" i="1" kern="0">
                            <a:effectLst/>
                            <a:latin typeface="Cambria Math" panose="02040503050406030204" pitchFamily="18" charset="0"/>
                            <a:ea typeface="Times New Roman" panose="02020603050405020304" pitchFamily="18" charset="0"/>
                            <a:cs typeface="Calibri" panose="020F0502020204030204" pitchFamily="34" charset="0"/>
                          </a:rPr>
                          <m:t>3</m:t>
                        </m:r>
                      </m:sub>
                    </m:sSub>
                  </m:oMath>
                </a14:m>
                <a:r>
                  <a:rPr lang="en-IN" sz="3200" kern="100" dirty="0">
                    <a:effectLst/>
                    <a:latin typeface="Calibri" panose="020F0502020204030204" pitchFamily="34" charset="0"/>
                    <a:ea typeface="Calibri" panose="020F0502020204030204" pitchFamily="34" charset="0"/>
                    <a:cs typeface="Calibri" panose="020F0502020204030204" pitchFamily="34" charset="0"/>
                  </a:rPr>
                  <a:t>&lt;0.5, predict "Fail" (0).</a:t>
                </a:r>
                <a:endParaRPr lang="en-IN" sz="3200" kern="100" dirty="0">
                  <a:effectLst/>
                  <a:latin typeface="Calibri" panose="020F0502020204030204" pitchFamily="34" charset="0"/>
                  <a:ea typeface="Calibri" panose="020F0502020204030204" pitchFamily="34" charset="0"/>
                  <a:cs typeface="Mangal" panose="02040503050203030202" pitchFamily="18" charset="0"/>
                </a:endParaRPr>
              </a:p>
              <a:p>
                <a:pPr marL="0" marR="0"/>
                <a:r>
                  <a:rPr lang="en-IN" sz="3200" dirty="0">
                    <a:effectLst/>
                    <a:latin typeface="Calibri" panose="020F0502020204030204" pitchFamily="34" charset="0"/>
                    <a:ea typeface="Times New Roman" panose="02020603050405020304" pitchFamily="18" charset="0"/>
                  </a:rPr>
                  <a:t>Since </a:t>
                </a:r>
                <a14:m>
                  <m:oMath xmlns:m="http://schemas.openxmlformats.org/officeDocument/2006/math">
                    <m:sSub>
                      <m:sSubPr>
                        <m:ctrlPr>
                          <a:rPr lang="en-IN" sz="3600" i="1" kern="0" smtClean="0">
                            <a:effectLst/>
                            <a:latin typeface="Cambria Math" panose="02040503050406030204" pitchFamily="18" charset="0"/>
                            <a:ea typeface="Times New Roman" panose="02020603050405020304" pitchFamily="18" charset="0"/>
                            <a:cs typeface="Calibri" panose="020F0502020204030204" pitchFamily="34" charset="0"/>
                          </a:rPr>
                        </m:ctrlPr>
                      </m:sSubPr>
                      <m:e>
                        <m:r>
                          <a:rPr lang="en-IN" sz="3600" i="1" kern="0">
                            <a:effectLst/>
                            <a:latin typeface="Cambria Math" panose="02040503050406030204" pitchFamily="18" charset="0"/>
                            <a:ea typeface="Times New Roman" panose="02020603050405020304" pitchFamily="18" charset="0"/>
                            <a:cs typeface="Calibri" panose="020F0502020204030204" pitchFamily="34" charset="0"/>
                          </a:rPr>
                          <m:t>𝑎</m:t>
                        </m:r>
                      </m:e>
                      <m:sub>
                        <m:r>
                          <a:rPr lang="en-IN" sz="3600" i="1" kern="0">
                            <a:effectLst/>
                            <a:latin typeface="Cambria Math" panose="02040503050406030204" pitchFamily="18" charset="0"/>
                            <a:ea typeface="Times New Roman" panose="02020603050405020304" pitchFamily="18" charset="0"/>
                            <a:cs typeface="Calibri" panose="020F0502020204030204" pitchFamily="34" charset="0"/>
                          </a:rPr>
                          <m:t>3</m:t>
                        </m:r>
                      </m:sub>
                    </m:sSub>
                  </m:oMath>
                </a14:m>
                <a:r>
                  <a:rPr lang="en-IN" sz="3200" dirty="0">
                    <a:effectLst/>
                    <a:latin typeface="Calibri" panose="020F0502020204030204" pitchFamily="34" charset="0"/>
                    <a:ea typeface="Times New Roman" panose="02020603050405020304" pitchFamily="18" charset="0"/>
                  </a:rPr>
                  <a:t>=0.868, the prediction is "Pass."</a:t>
                </a:r>
                <a:endParaRPr lang="en-IN" sz="3200" dirty="0">
                  <a:effectLst/>
                  <a:latin typeface="Times New Roman" panose="02020603050405020304" pitchFamily="18" charset="0"/>
                  <a:ea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0A83C349-C0C0-4F7A-BEB7-4A837B49DEC0}"/>
                  </a:ext>
                </a:extLst>
              </p:cNvPr>
              <p:cNvSpPr>
                <a:spLocks noGrp="1" noRot="1" noChangeAspect="1" noMove="1" noResize="1" noEditPoints="1" noAdjustHandles="1" noChangeArrowheads="1" noChangeShapeType="1" noTextEdit="1"/>
              </p:cNvSpPr>
              <p:nvPr>
                <p:ph idx="1"/>
              </p:nvPr>
            </p:nvSpPr>
            <p:spPr>
              <a:xfrm>
                <a:off x="623135" y="1409699"/>
                <a:ext cx="10489002" cy="4943203"/>
              </a:xfrm>
              <a:blipFill>
                <a:blip r:embed="rId2"/>
                <a:stretch>
                  <a:fillRect l="-988" t="-2466"/>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EB9152A9-65A8-4893-9D16-FE5F8EF73B77}"/>
              </a:ext>
            </a:extLst>
          </p:cNvPr>
          <p:cNvSpPr txBox="1">
            <a:spLocks/>
          </p:cNvSpPr>
          <p:nvPr/>
        </p:nvSpPr>
        <p:spPr>
          <a:xfrm>
            <a:off x="620486" y="505097"/>
            <a:ext cx="9875520" cy="714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dirty="0"/>
              <a:t>Step-by-Step Calculation</a:t>
            </a:r>
          </a:p>
        </p:txBody>
      </p:sp>
    </p:spTree>
    <p:extLst>
      <p:ext uri="{BB962C8B-B14F-4D97-AF65-F5344CB8AC3E}">
        <p14:creationId xmlns:p14="http://schemas.microsoft.com/office/powerpoint/2010/main" val="2673162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8F53-D603-472F-A5E0-669520C7FA97}"/>
              </a:ext>
            </a:extLst>
          </p:cNvPr>
          <p:cNvSpPr>
            <a:spLocks noGrp="1"/>
          </p:cNvSpPr>
          <p:nvPr>
            <p:ph type="title"/>
          </p:nvPr>
        </p:nvSpPr>
        <p:spPr>
          <a:xfrm>
            <a:off x="542108" y="600892"/>
            <a:ext cx="10718074" cy="714103"/>
          </a:xfrm>
        </p:spPr>
        <p:txBody>
          <a:bodyPr>
            <a:normAutofit/>
          </a:bodyPr>
          <a:lstStyle/>
          <a:p>
            <a:r>
              <a:rPr lang="en-US" dirty="0"/>
              <a:t>Text Generation: Techniques and Applications</a:t>
            </a:r>
            <a:endParaRPr lang="en-IN" dirty="0"/>
          </a:p>
        </p:txBody>
      </p:sp>
      <p:sp>
        <p:nvSpPr>
          <p:cNvPr id="3" name="Content Placeholder 2">
            <a:extLst>
              <a:ext uri="{FF2B5EF4-FFF2-40B4-BE49-F238E27FC236}">
                <a16:creationId xmlns:a16="http://schemas.microsoft.com/office/drawing/2014/main" id="{83EF7B0C-3DF0-4855-AC8E-E65F4A3B1BBE}"/>
              </a:ext>
            </a:extLst>
          </p:cNvPr>
          <p:cNvSpPr>
            <a:spLocks noGrp="1"/>
          </p:cNvSpPr>
          <p:nvPr>
            <p:ph idx="1"/>
          </p:nvPr>
        </p:nvSpPr>
        <p:spPr>
          <a:xfrm>
            <a:off x="542108" y="1409699"/>
            <a:ext cx="10587446" cy="4912723"/>
          </a:xfrm>
        </p:spPr>
        <p:txBody>
          <a:bodyPr>
            <a:normAutofit/>
          </a:bodyPr>
          <a:lstStyle/>
          <a:p>
            <a:pPr>
              <a:buFont typeface="Arial" panose="020B0604020202020204" pitchFamily="34" charset="0"/>
              <a:buChar char="•"/>
            </a:pPr>
            <a:r>
              <a:rPr lang="en-US" b="1" dirty="0"/>
              <a:t>Markov Chains:</a:t>
            </a:r>
            <a:endParaRPr lang="en-US" dirty="0"/>
          </a:p>
          <a:p>
            <a:pPr marL="742950" lvl="1" indent="-285750">
              <a:buFont typeface="Arial" panose="020B0604020202020204" pitchFamily="34" charset="0"/>
              <a:buChar char="•"/>
            </a:pPr>
            <a:r>
              <a:rPr lang="en-US" b="1" dirty="0"/>
              <a:t>Technique:</a:t>
            </a:r>
            <a:r>
              <a:rPr lang="en-US" dirty="0"/>
              <a:t> Generates text by predicting the next word based on the previous word(s).</a:t>
            </a:r>
          </a:p>
          <a:p>
            <a:pPr marL="742950" lvl="1" indent="-285750">
              <a:buFont typeface="Arial" panose="020B0604020202020204" pitchFamily="34" charset="0"/>
              <a:buChar char="•"/>
            </a:pPr>
            <a:r>
              <a:rPr lang="en-US" b="1" dirty="0"/>
              <a:t>Example:</a:t>
            </a:r>
            <a:r>
              <a:rPr lang="en-US" dirty="0"/>
              <a:t> "I love to" → "love to eat" (based on learned probabilities).</a:t>
            </a:r>
          </a:p>
          <a:p>
            <a:pPr marL="742950" lvl="1" indent="-285750">
              <a:buFont typeface="Arial" panose="020B0604020202020204" pitchFamily="34" charset="0"/>
              <a:buChar char="•"/>
            </a:pPr>
            <a:r>
              <a:rPr lang="en-US" b="1" dirty="0"/>
              <a:t>Use Case:</a:t>
            </a:r>
            <a:r>
              <a:rPr lang="en-US" dirty="0"/>
              <a:t> Simple chatbot responses, auto-completion.</a:t>
            </a:r>
          </a:p>
          <a:p>
            <a:pPr>
              <a:buFont typeface="Arial" panose="020B0604020202020204" pitchFamily="34" charset="0"/>
              <a:buChar char="•"/>
            </a:pPr>
            <a:r>
              <a:rPr lang="en-US" b="1" dirty="0"/>
              <a:t>Recurrent Neural Networks (RNNs):</a:t>
            </a:r>
            <a:endParaRPr lang="en-US" dirty="0"/>
          </a:p>
          <a:p>
            <a:pPr marL="742950" lvl="1" indent="-285750">
              <a:buFont typeface="Arial" panose="020B0604020202020204" pitchFamily="34" charset="0"/>
              <a:buChar char="•"/>
            </a:pPr>
            <a:r>
              <a:rPr lang="en-US" b="1" dirty="0"/>
              <a:t>Technique:</a:t>
            </a:r>
            <a:r>
              <a:rPr lang="en-US" dirty="0"/>
              <a:t> Uses a sequence of words to predict the next word while retaining memory of previous inputs.</a:t>
            </a:r>
          </a:p>
          <a:p>
            <a:pPr marL="742950" lvl="1" indent="-285750">
              <a:buFont typeface="Arial" panose="020B0604020202020204" pitchFamily="34" charset="0"/>
              <a:buChar char="•"/>
            </a:pPr>
            <a:r>
              <a:rPr lang="en-US" b="1" dirty="0"/>
              <a:t>Example:</a:t>
            </a:r>
            <a:r>
              <a:rPr lang="en-US" dirty="0"/>
              <a:t> Generating a paragraph that continues a given sentence.</a:t>
            </a:r>
          </a:p>
          <a:p>
            <a:pPr marL="742950" lvl="1" indent="-285750">
              <a:buFont typeface="Arial" panose="020B0604020202020204" pitchFamily="34" charset="0"/>
              <a:buChar char="•"/>
            </a:pPr>
            <a:r>
              <a:rPr lang="en-US" b="1" dirty="0"/>
              <a:t>Use Case:</a:t>
            </a:r>
            <a:r>
              <a:rPr lang="en-US" dirty="0"/>
              <a:t> Creative writing, automated story generation.</a:t>
            </a:r>
          </a:p>
          <a:p>
            <a:endParaRPr lang="en-IN" dirty="0"/>
          </a:p>
        </p:txBody>
      </p:sp>
    </p:spTree>
    <p:extLst>
      <p:ext uri="{BB962C8B-B14F-4D97-AF65-F5344CB8AC3E}">
        <p14:creationId xmlns:p14="http://schemas.microsoft.com/office/powerpoint/2010/main" val="2669182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85C3-29C7-4625-B585-AECA5A250557}"/>
              </a:ext>
            </a:extLst>
          </p:cNvPr>
          <p:cNvSpPr>
            <a:spLocks noGrp="1"/>
          </p:cNvSpPr>
          <p:nvPr>
            <p:ph type="title"/>
          </p:nvPr>
        </p:nvSpPr>
        <p:spPr/>
        <p:txBody>
          <a:bodyPr/>
          <a:lstStyle/>
          <a:p>
            <a:r>
              <a:rPr lang="en-IN" dirty="0"/>
              <a:t>Resources for ANN</a:t>
            </a:r>
          </a:p>
        </p:txBody>
      </p:sp>
      <p:sp>
        <p:nvSpPr>
          <p:cNvPr id="3" name="Content Placeholder 2">
            <a:extLst>
              <a:ext uri="{FF2B5EF4-FFF2-40B4-BE49-F238E27FC236}">
                <a16:creationId xmlns:a16="http://schemas.microsoft.com/office/drawing/2014/main" id="{3E826A2A-9C08-4F8C-8D58-60B606D3B8FE}"/>
              </a:ext>
            </a:extLst>
          </p:cNvPr>
          <p:cNvSpPr>
            <a:spLocks noGrp="1"/>
          </p:cNvSpPr>
          <p:nvPr>
            <p:ph idx="1"/>
          </p:nvPr>
        </p:nvSpPr>
        <p:spPr/>
        <p:txBody>
          <a:bodyPr/>
          <a:lstStyle/>
          <a:p>
            <a:r>
              <a:rPr lang="en-IN" dirty="0">
                <a:hlinkClick r:id="rId2"/>
              </a:rPr>
              <a:t>https://www.youtube.com/watch?v=quCEmM2JBbk </a:t>
            </a:r>
          </a:p>
          <a:p>
            <a:r>
              <a:rPr lang="en-IN" dirty="0">
                <a:hlinkClick r:id="rId2"/>
              </a:rPr>
              <a:t>https://www.youtube.com/watch?v=npeMAZWvjbU </a:t>
            </a:r>
          </a:p>
          <a:p>
            <a:r>
              <a:rPr lang="en-IN" dirty="0">
                <a:hlinkClick r:id="rId2"/>
              </a:rPr>
              <a:t>https://www.youtube.com/watch?v=aircAruvnKk</a:t>
            </a:r>
            <a:endParaRPr lang="en-IN" dirty="0"/>
          </a:p>
          <a:p>
            <a:endParaRPr lang="en-IN" dirty="0"/>
          </a:p>
        </p:txBody>
      </p:sp>
    </p:spTree>
    <p:extLst>
      <p:ext uri="{BB962C8B-B14F-4D97-AF65-F5344CB8AC3E}">
        <p14:creationId xmlns:p14="http://schemas.microsoft.com/office/powerpoint/2010/main" val="4131232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71585-841F-40CA-BF51-5B54497B69C9}"/>
              </a:ext>
            </a:extLst>
          </p:cNvPr>
          <p:cNvSpPr>
            <a:spLocks noGrp="1"/>
          </p:cNvSpPr>
          <p:nvPr>
            <p:ph type="title"/>
          </p:nvPr>
        </p:nvSpPr>
        <p:spPr>
          <a:xfrm>
            <a:off x="568234" y="505097"/>
            <a:ext cx="9875520" cy="705394"/>
          </a:xfrm>
        </p:spPr>
        <p:txBody>
          <a:bodyPr/>
          <a:lstStyle/>
          <a:p>
            <a:r>
              <a:rPr lang="en-IN" dirty="0"/>
              <a:t>CNN Architecture</a:t>
            </a:r>
          </a:p>
        </p:txBody>
      </p:sp>
      <p:sp>
        <p:nvSpPr>
          <p:cNvPr id="3" name="Content Placeholder 2">
            <a:extLst>
              <a:ext uri="{FF2B5EF4-FFF2-40B4-BE49-F238E27FC236}">
                <a16:creationId xmlns:a16="http://schemas.microsoft.com/office/drawing/2014/main" id="{0D251EA8-02AE-4730-B261-29E748EC19BF}"/>
              </a:ext>
            </a:extLst>
          </p:cNvPr>
          <p:cNvSpPr>
            <a:spLocks noGrp="1"/>
          </p:cNvSpPr>
          <p:nvPr>
            <p:ph idx="1"/>
          </p:nvPr>
        </p:nvSpPr>
        <p:spPr>
          <a:xfrm>
            <a:off x="568234" y="1409700"/>
            <a:ext cx="9872871" cy="4038600"/>
          </a:xfrm>
        </p:spPr>
        <p:txBody>
          <a:bodyPr/>
          <a:lstStyle/>
          <a:p>
            <a:r>
              <a:rPr lang="en-US" dirty="0"/>
              <a:t>These networks are designed to process data with a grid-like topology, such as images. </a:t>
            </a:r>
          </a:p>
          <a:p>
            <a:r>
              <a:rPr lang="en-US" dirty="0"/>
              <a:t>The layers consist of convolutional layers, which learn to detect specific features in the data, and pooling layers, which reduce the spatial dimensions of the data.</a:t>
            </a:r>
            <a:endParaRPr lang="en-IN" dirty="0"/>
          </a:p>
        </p:txBody>
      </p:sp>
      <p:pic>
        <p:nvPicPr>
          <p:cNvPr id="4098" name="Picture 2" descr="What is Convolutional Neural Network — CNN (Deep Learning) | by Nafiz  Shahriar | Medium">
            <a:extLst>
              <a:ext uri="{FF2B5EF4-FFF2-40B4-BE49-F238E27FC236}">
                <a16:creationId xmlns:a16="http://schemas.microsoft.com/office/drawing/2014/main" id="{6EFDBD59-1B74-4A41-AC92-0E95358F4E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942"/>
          <a:stretch/>
        </p:blipFill>
        <p:spPr bwMode="auto">
          <a:xfrm>
            <a:off x="1937657" y="3309258"/>
            <a:ext cx="8316686" cy="3200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468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71585-841F-40CA-BF51-5B54497B69C9}"/>
              </a:ext>
            </a:extLst>
          </p:cNvPr>
          <p:cNvSpPr>
            <a:spLocks noGrp="1"/>
          </p:cNvSpPr>
          <p:nvPr>
            <p:ph type="title"/>
          </p:nvPr>
        </p:nvSpPr>
        <p:spPr>
          <a:xfrm>
            <a:off x="568234" y="505097"/>
            <a:ext cx="9875520" cy="705394"/>
          </a:xfrm>
        </p:spPr>
        <p:txBody>
          <a:bodyPr/>
          <a:lstStyle/>
          <a:p>
            <a:r>
              <a:rPr lang="en-IN" dirty="0"/>
              <a:t>CNN Architecture</a:t>
            </a:r>
          </a:p>
        </p:txBody>
      </p:sp>
      <p:sp>
        <p:nvSpPr>
          <p:cNvPr id="4" name="Rectangle 1">
            <a:extLst>
              <a:ext uri="{FF2B5EF4-FFF2-40B4-BE49-F238E27FC236}">
                <a16:creationId xmlns:a16="http://schemas.microsoft.com/office/drawing/2014/main" id="{DD904980-5FF4-4FB3-A988-5C0DB29CD6E5}"/>
              </a:ext>
            </a:extLst>
          </p:cNvPr>
          <p:cNvSpPr>
            <a:spLocks noGrp="1" noChangeArrowheads="1"/>
          </p:cNvSpPr>
          <p:nvPr>
            <p:ph idx="1"/>
          </p:nvPr>
        </p:nvSpPr>
        <p:spPr bwMode="auto">
          <a:xfrm>
            <a:off x="568235" y="1225707"/>
            <a:ext cx="1068324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ClrTx/>
              <a:buSzTx/>
            </a:pPr>
            <a:r>
              <a:rPr kumimoji="0" lang="en-US" altLang="en-US" sz="2000" b="1" i="0" u="none" strike="noStrike" cap="none" normalizeH="0" baseline="0" dirty="0">
                <a:ln>
                  <a:noFill/>
                </a:ln>
                <a:effectLst/>
              </a:rPr>
              <a:t>Input Layer</a:t>
            </a:r>
            <a:r>
              <a:rPr kumimoji="0" lang="en-US" altLang="en-US" sz="2000" b="0" i="0" u="none" strike="noStrike" cap="none" normalizeH="0" baseline="0" dirty="0">
                <a:ln>
                  <a:noFill/>
                </a:ln>
                <a:effectLst/>
              </a:rPr>
              <a:t>: </a:t>
            </a:r>
          </a:p>
          <a:p>
            <a:pPr marL="514350" lvl="1" indent="-285750" eaLnBrk="0" fontAlgn="base" hangingPunct="0">
              <a:lnSpc>
                <a:spcPct val="100000"/>
              </a:lnSpc>
              <a:spcBef>
                <a:spcPct val="0"/>
              </a:spcBef>
              <a:spcAft>
                <a:spcPct val="0"/>
              </a:spcAft>
              <a:buClrTx/>
              <a:buSzTx/>
            </a:pPr>
            <a:r>
              <a:rPr kumimoji="0" lang="en-US" altLang="en-US" sz="1800" b="0" i="0" u="none" strike="noStrike" cap="none" normalizeH="0" baseline="0" dirty="0">
                <a:ln>
                  <a:noFill/>
                </a:ln>
                <a:effectLst/>
              </a:rPr>
              <a:t>Receives input data, typically image pixels (e.g., a 2D matrix of pixel values for an image).</a:t>
            </a:r>
          </a:p>
          <a:p>
            <a:pPr marL="285750" indent="-285750" eaLnBrk="0" fontAlgn="base" hangingPunct="0">
              <a:lnSpc>
                <a:spcPct val="100000"/>
              </a:lnSpc>
              <a:spcBef>
                <a:spcPct val="0"/>
              </a:spcBef>
              <a:spcAft>
                <a:spcPct val="0"/>
              </a:spcAft>
              <a:buClrTx/>
              <a:buSzTx/>
            </a:pPr>
            <a:r>
              <a:rPr kumimoji="0" lang="en-US" altLang="en-US" sz="2000" b="1" i="0" u="none" strike="noStrike" cap="none" normalizeH="0" baseline="0" dirty="0">
                <a:ln>
                  <a:noFill/>
                </a:ln>
                <a:effectLst/>
              </a:rPr>
              <a:t>Convolutional Layer</a:t>
            </a:r>
            <a:r>
              <a:rPr kumimoji="0" lang="en-US" altLang="en-US" sz="2000" b="0" i="0" u="none" strike="noStrike" cap="none" normalizeH="0" baseline="0" dirty="0">
                <a:ln>
                  <a:noFill/>
                </a:ln>
                <a:effectLst/>
              </a:rPr>
              <a:t>:</a:t>
            </a:r>
          </a:p>
          <a:p>
            <a:pPr marL="514350" lvl="1" indent="-285750" eaLnBrk="0" fontAlgn="base" hangingPunct="0">
              <a:lnSpc>
                <a:spcPct val="100000"/>
              </a:lnSpc>
              <a:spcBef>
                <a:spcPct val="0"/>
              </a:spcBef>
              <a:spcAft>
                <a:spcPct val="0"/>
              </a:spcAft>
              <a:buClrTx/>
              <a:buSzTx/>
            </a:pPr>
            <a:r>
              <a:rPr kumimoji="0" lang="en-US" altLang="en-US" sz="1800" b="0" i="0" u="none" strike="noStrike" cap="none" normalizeH="0" baseline="0" dirty="0">
                <a:ln>
                  <a:noFill/>
                </a:ln>
                <a:effectLst/>
              </a:rPr>
              <a:t>Applies </a:t>
            </a:r>
            <a:r>
              <a:rPr kumimoji="0" lang="en-US" altLang="en-US" sz="1800" b="1" i="0" u="none" strike="noStrike" cap="none" normalizeH="0" baseline="0" dirty="0">
                <a:ln>
                  <a:noFill/>
                </a:ln>
                <a:effectLst/>
              </a:rPr>
              <a:t>filters (kernels)</a:t>
            </a:r>
            <a:r>
              <a:rPr kumimoji="0" lang="en-US" altLang="en-US" sz="1800" b="0" i="0" u="none" strike="noStrike" cap="none" normalizeH="0" baseline="0" dirty="0">
                <a:ln>
                  <a:noFill/>
                </a:ln>
                <a:effectLst/>
              </a:rPr>
              <a:t> that slide over the input data to extract local features (edges, textures, etc.).</a:t>
            </a:r>
          </a:p>
          <a:p>
            <a:pPr marL="514350" lvl="1" indent="-285750" eaLnBrk="0" fontAlgn="base" hangingPunct="0">
              <a:lnSpc>
                <a:spcPct val="100000"/>
              </a:lnSpc>
              <a:spcBef>
                <a:spcPct val="0"/>
              </a:spcBef>
              <a:spcAft>
                <a:spcPct val="0"/>
              </a:spcAft>
              <a:buClrTx/>
              <a:buSzTx/>
            </a:pPr>
            <a:r>
              <a:rPr kumimoji="0" lang="en-US" altLang="en-US" sz="1800" b="0" i="0" u="none" strike="noStrike" cap="none" normalizeH="0" baseline="0" dirty="0">
                <a:ln>
                  <a:noFill/>
                </a:ln>
                <a:effectLst/>
              </a:rPr>
              <a:t>Generates a </a:t>
            </a:r>
            <a:r>
              <a:rPr kumimoji="0" lang="en-US" altLang="en-US" sz="1800" b="1" i="0" u="none" strike="noStrike" cap="none" normalizeH="0" baseline="0" dirty="0">
                <a:ln>
                  <a:noFill/>
                </a:ln>
                <a:effectLst/>
              </a:rPr>
              <a:t>feature map</a:t>
            </a:r>
            <a:r>
              <a:rPr kumimoji="0" lang="en-US" altLang="en-US" sz="1800" b="0" i="0" u="none" strike="noStrike" cap="none" normalizeH="0" baseline="0" dirty="0">
                <a:ln>
                  <a:noFill/>
                </a:ln>
                <a:effectLst/>
              </a:rPr>
              <a:t> by performing convolution operations.</a:t>
            </a:r>
          </a:p>
          <a:p>
            <a:pPr marL="514350" lvl="1" indent="-285750" eaLnBrk="0" fontAlgn="base" hangingPunct="0">
              <a:lnSpc>
                <a:spcPct val="100000"/>
              </a:lnSpc>
              <a:spcBef>
                <a:spcPct val="0"/>
              </a:spcBef>
              <a:spcAft>
                <a:spcPct val="0"/>
              </a:spcAft>
              <a:buClrTx/>
              <a:buSzTx/>
            </a:pPr>
            <a:r>
              <a:rPr kumimoji="0" lang="en-US" altLang="en-US" sz="1800" b="0" i="0" u="none" strike="noStrike" cap="none" normalizeH="0" baseline="0" dirty="0">
                <a:ln>
                  <a:noFill/>
                </a:ln>
                <a:effectLst/>
              </a:rPr>
              <a:t>Key parameters: </a:t>
            </a:r>
            <a:r>
              <a:rPr kumimoji="0" lang="en-US" altLang="en-US" sz="1800" b="1" i="0" u="none" strike="noStrike" cap="none" normalizeH="0" baseline="0" dirty="0">
                <a:ln>
                  <a:noFill/>
                </a:ln>
                <a:effectLst/>
              </a:rPr>
              <a:t>filter size, stride, padding</a:t>
            </a:r>
            <a:r>
              <a:rPr kumimoji="0" lang="en-US" altLang="en-US" sz="1800" b="0" i="0" u="none" strike="noStrike" cap="none" normalizeH="0" baseline="0" dirty="0">
                <a:ln>
                  <a:noFill/>
                </a:ln>
                <a:effectLst/>
              </a:rPr>
              <a:t>.</a:t>
            </a:r>
          </a:p>
          <a:p>
            <a:pPr marL="285750" indent="-285750" eaLnBrk="0" fontAlgn="base" hangingPunct="0">
              <a:lnSpc>
                <a:spcPct val="100000"/>
              </a:lnSpc>
              <a:spcBef>
                <a:spcPct val="0"/>
              </a:spcBef>
              <a:spcAft>
                <a:spcPct val="0"/>
              </a:spcAft>
              <a:buClrTx/>
              <a:buSzTx/>
            </a:pPr>
            <a:r>
              <a:rPr kumimoji="0" lang="en-US" altLang="en-US" sz="2000" b="1" i="0" u="none" strike="noStrike" cap="none" normalizeH="0" baseline="0" dirty="0">
                <a:ln>
                  <a:noFill/>
                </a:ln>
                <a:effectLst/>
              </a:rPr>
              <a:t>Activation Function</a:t>
            </a:r>
            <a:r>
              <a:rPr kumimoji="0" lang="en-US" altLang="en-US" sz="2000" b="0" i="0" u="none" strike="noStrike" cap="none" normalizeH="0" baseline="0" dirty="0">
                <a:ln>
                  <a:noFill/>
                </a:ln>
                <a:effectLst/>
              </a:rPr>
              <a:t>:</a:t>
            </a:r>
          </a:p>
          <a:p>
            <a:pPr marL="514350" lvl="1" indent="-285750" eaLnBrk="0" fontAlgn="base" hangingPunct="0">
              <a:lnSpc>
                <a:spcPct val="100000"/>
              </a:lnSpc>
              <a:spcBef>
                <a:spcPct val="0"/>
              </a:spcBef>
              <a:spcAft>
                <a:spcPct val="0"/>
              </a:spcAft>
              <a:buClrTx/>
              <a:buSzTx/>
            </a:pPr>
            <a:r>
              <a:rPr kumimoji="0" lang="en-US" altLang="en-US" sz="1800" b="0" i="0" u="none" strike="noStrike" cap="none" normalizeH="0" baseline="0" dirty="0">
                <a:ln>
                  <a:noFill/>
                </a:ln>
                <a:effectLst/>
              </a:rPr>
              <a:t>Introduces non-linearity (e.g., </a:t>
            </a:r>
            <a:r>
              <a:rPr kumimoji="0" lang="en-US" altLang="en-US" sz="1800" b="1" i="0" u="none" strike="noStrike" cap="none" normalizeH="0" baseline="0" dirty="0" err="1">
                <a:ln>
                  <a:noFill/>
                </a:ln>
                <a:effectLst/>
              </a:rPr>
              <a:t>ReLU</a:t>
            </a:r>
            <a:r>
              <a:rPr kumimoji="0" lang="en-US" altLang="en-US" sz="1800" b="0" i="0" u="none" strike="noStrike" cap="none" normalizeH="0" baseline="0" dirty="0">
                <a:ln>
                  <a:noFill/>
                </a:ln>
                <a:effectLst/>
              </a:rPr>
              <a:t>) to the feature map, allowing the network to capture complex patterns.</a:t>
            </a:r>
          </a:p>
          <a:p>
            <a:pPr marL="285750" indent="-285750" eaLnBrk="0" fontAlgn="base" hangingPunct="0">
              <a:lnSpc>
                <a:spcPct val="100000"/>
              </a:lnSpc>
              <a:spcBef>
                <a:spcPct val="0"/>
              </a:spcBef>
              <a:spcAft>
                <a:spcPct val="0"/>
              </a:spcAft>
              <a:buClrTx/>
              <a:buSzTx/>
            </a:pPr>
            <a:r>
              <a:rPr kumimoji="0" lang="en-US" altLang="en-US" sz="2000" b="1" i="0" u="none" strike="noStrike" cap="none" normalizeH="0" baseline="0" dirty="0">
                <a:ln>
                  <a:noFill/>
                </a:ln>
                <a:effectLst/>
              </a:rPr>
              <a:t>Pooling Layer</a:t>
            </a:r>
            <a:r>
              <a:rPr kumimoji="0" lang="en-US" altLang="en-US" sz="2000" b="0" i="0" u="none" strike="noStrike" cap="none" normalizeH="0" baseline="0" dirty="0">
                <a:ln>
                  <a:noFill/>
                </a:ln>
                <a:effectLst/>
              </a:rPr>
              <a:t>:</a:t>
            </a:r>
          </a:p>
          <a:p>
            <a:pPr marL="514350" lvl="1" indent="-285750" eaLnBrk="0" fontAlgn="base" hangingPunct="0">
              <a:lnSpc>
                <a:spcPct val="100000"/>
              </a:lnSpc>
              <a:spcBef>
                <a:spcPct val="0"/>
              </a:spcBef>
              <a:spcAft>
                <a:spcPct val="0"/>
              </a:spcAft>
              <a:buClrTx/>
              <a:buSzTx/>
            </a:pPr>
            <a:r>
              <a:rPr kumimoji="0" lang="en-US" altLang="en-US" sz="1800" b="0" i="0" u="none" strike="noStrike" cap="none" normalizeH="0" baseline="0" dirty="0">
                <a:ln>
                  <a:noFill/>
                </a:ln>
                <a:effectLst/>
              </a:rPr>
              <a:t>Performs down-sampling (e.g., </a:t>
            </a:r>
            <a:r>
              <a:rPr kumimoji="0" lang="en-US" altLang="en-US" sz="1800" b="1" i="0" u="none" strike="noStrike" cap="none" normalizeH="0" baseline="0" dirty="0">
                <a:ln>
                  <a:noFill/>
                </a:ln>
                <a:effectLst/>
              </a:rPr>
              <a:t>max pooling</a:t>
            </a:r>
            <a:r>
              <a:rPr kumimoji="0" lang="en-US" altLang="en-US" sz="1800" b="0" i="0" u="none" strike="noStrike" cap="none" normalizeH="0" baseline="0" dirty="0">
                <a:ln>
                  <a:noFill/>
                </a:ln>
                <a:effectLst/>
              </a:rPr>
              <a:t>) to reduce the spatial dimensions of the feature maps while retaining important features.</a:t>
            </a:r>
          </a:p>
          <a:p>
            <a:pPr marL="285750" indent="-285750" eaLnBrk="0" fontAlgn="base" hangingPunct="0">
              <a:lnSpc>
                <a:spcPct val="100000"/>
              </a:lnSpc>
              <a:spcBef>
                <a:spcPct val="0"/>
              </a:spcBef>
              <a:spcAft>
                <a:spcPct val="0"/>
              </a:spcAft>
              <a:buClrTx/>
              <a:buSzTx/>
            </a:pPr>
            <a:r>
              <a:rPr kumimoji="0" lang="en-US" altLang="en-US" sz="2000" b="1" i="0" u="none" strike="noStrike" cap="none" normalizeH="0" baseline="0" dirty="0">
                <a:ln>
                  <a:noFill/>
                </a:ln>
                <a:effectLst/>
              </a:rPr>
              <a:t>Fully Connected Layer</a:t>
            </a:r>
            <a:r>
              <a:rPr kumimoji="0" lang="en-US" altLang="en-US" sz="2000" b="0" i="0" u="none" strike="noStrike" cap="none" normalizeH="0" baseline="0" dirty="0">
                <a:ln>
                  <a:noFill/>
                </a:ln>
                <a:effectLst/>
              </a:rPr>
              <a:t>:</a:t>
            </a:r>
          </a:p>
          <a:p>
            <a:pPr marL="514350" lvl="1" indent="-285750" eaLnBrk="0" fontAlgn="base" hangingPunct="0">
              <a:lnSpc>
                <a:spcPct val="100000"/>
              </a:lnSpc>
              <a:spcBef>
                <a:spcPct val="0"/>
              </a:spcBef>
              <a:spcAft>
                <a:spcPct val="0"/>
              </a:spcAft>
              <a:buClrTx/>
              <a:buSzTx/>
            </a:pPr>
            <a:r>
              <a:rPr kumimoji="0" lang="en-US" altLang="en-US" sz="1800" b="0" i="0" u="none" strike="noStrike" cap="none" normalizeH="0" baseline="0" dirty="0">
                <a:ln>
                  <a:noFill/>
                </a:ln>
                <a:effectLst/>
              </a:rPr>
              <a:t>Flattens the feature maps into a vector and passes it through one or more fully connected layers for classification or regression tasks.</a:t>
            </a:r>
          </a:p>
          <a:p>
            <a:pPr marL="285750" indent="-285750" eaLnBrk="0" fontAlgn="base" hangingPunct="0">
              <a:lnSpc>
                <a:spcPct val="100000"/>
              </a:lnSpc>
              <a:spcBef>
                <a:spcPct val="0"/>
              </a:spcBef>
              <a:spcAft>
                <a:spcPct val="0"/>
              </a:spcAft>
              <a:buClrTx/>
              <a:buSzTx/>
            </a:pPr>
            <a:r>
              <a:rPr kumimoji="0" lang="en-US" altLang="en-US" sz="2000" b="1" i="0" u="none" strike="noStrike" cap="none" normalizeH="0" baseline="0" dirty="0">
                <a:ln>
                  <a:noFill/>
                </a:ln>
                <a:effectLst/>
              </a:rPr>
              <a:t>Output Layer</a:t>
            </a:r>
            <a:r>
              <a:rPr kumimoji="0" lang="en-US" altLang="en-US" sz="2000" b="0" i="0" u="none" strike="noStrike" cap="none" normalizeH="0" baseline="0" dirty="0">
                <a:ln>
                  <a:noFill/>
                </a:ln>
                <a:effectLst/>
              </a:rPr>
              <a:t>:</a:t>
            </a:r>
          </a:p>
          <a:p>
            <a:pPr marL="514350" lvl="1" indent="-285750" eaLnBrk="0" fontAlgn="base" hangingPunct="0">
              <a:lnSpc>
                <a:spcPct val="100000"/>
              </a:lnSpc>
              <a:spcBef>
                <a:spcPct val="0"/>
              </a:spcBef>
              <a:spcAft>
                <a:spcPct val="0"/>
              </a:spcAft>
              <a:buClrTx/>
              <a:buSzTx/>
            </a:pPr>
            <a:r>
              <a:rPr kumimoji="0" lang="en-US" altLang="en-US" sz="1800" b="0" i="0" u="none" strike="noStrike" cap="none" normalizeH="0" baseline="0" dirty="0">
                <a:ln>
                  <a:noFill/>
                </a:ln>
                <a:effectLst/>
              </a:rPr>
              <a:t>Provides the final output, such as class probabilities, through a </a:t>
            </a:r>
            <a:r>
              <a:rPr kumimoji="0" lang="en-US" altLang="en-US" sz="1800" b="1" i="0" u="none" strike="noStrike" cap="none" normalizeH="0" baseline="0" dirty="0" err="1">
                <a:ln>
                  <a:noFill/>
                </a:ln>
                <a:effectLst/>
              </a:rPr>
              <a:t>softmax</a:t>
            </a:r>
            <a:r>
              <a:rPr kumimoji="0" lang="en-US" altLang="en-US" sz="1800" b="0" i="0" u="none" strike="noStrike" cap="none" normalizeH="0" baseline="0" dirty="0">
                <a:ln>
                  <a:noFill/>
                </a:ln>
                <a:effectLst/>
              </a:rPr>
              <a:t> or similar function.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713740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5243D-71FA-4F7A-A9C1-707E639E925A}"/>
              </a:ext>
            </a:extLst>
          </p:cNvPr>
          <p:cNvSpPr>
            <a:spLocks noGrp="1"/>
          </p:cNvSpPr>
          <p:nvPr>
            <p:ph type="title"/>
          </p:nvPr>
        </p:nvSpPr>
        <p:spPr>
          <a:xfrm>
            <a:off x="542109" y="574766"/>
            <a:ext cx="9875520" cy="722811"/>
          </a:xfrm>
        </p:spPr>
        <p:txBody>
          <a:bodyPr/>
          <a:lstStyle/>
          <a:p>
            <a:r>
              <a:rPr lang="en-IN" dirty="0"/>
              <a:t>Working of CNN</a:t>
            </a:r>
          </a:p>
        </p:txBody>
      </p:sp>
      <p:sp>
        <p:nvSpPr>
          <p:cNvPr id="3" name="Content Placeholder 2">
            <a:extLst>
              <a:ext uri="{FF2B5EF4-FFF2-40B4-BE49-F238E27FC236}">
                <a16:creationId xmlns:a16="http://schemas.microsoft.com/office/drawing/2014/main" id="{D7C07F72-BC0C-48E4-9316-5A002AB3B7B8}"/>
              </a:ext>
            </a:extLst>
          </p:cNvPr>
          <p:cNvSpPr>
            <a:spLocks noGrp="1"/>
          </p:cNvSpPr>
          <p:nvPr>
            <p:ph idx="1"/>
          </p:nvPr>
        </p:nvSpPr>
        <p:spPr>
          <a:xfrm>
            <a:off x="542109" y="1409700"/>
            <a:ext cx="10691948" cy="4773386"/>
          </a:xfrm>
        </p:spPr>
        <p:txBody>
          <a:bodyPr>
            <a:normAutofit/>
          </a:bodyPr>
          <a:lstStyle/>
          <a:p>
            <a:r>
              <a:rPr lang="en-US" dirty="0"/>
              <a:t>Task: Classification of a small image. </a:t>
            </a:r>
          </a:p>
          <a:p>
            <a:r>
              <a:rPr lang="en-US" dirty="0"/>
              <a:t>Let’s say we have a grayscale image (1 channel) of size 4x4 pixels, and the task is to classify it into one of two classes (e.g., Class A or Class B).</a:t>
            </a:r>
          </a:p>
          <a:p>
            <a:r>
              <a:rPr lang="en-IN" b="1" dirty="0"/>
              <a:t>CNN Structure:</a:t>
            </a:r>
          </a:p>
          <a:p>
            <a:pPr marL="539750" indent="-182563">
              <a:buFont typeface="Arial" panose="020B0604020202020204" pitchFamily="34" charset="0"/>
              <a:buChar char="•"/>
            </a:pPr>
            <a:r>
              <a:rPr lang="en-IN" b="1" dirty="0"/>
              <a:t>Input Layer:</a:t>
            </a:r>
            <a:r>
              <a:rPr lang="en-IN" dirty="0"/>
              <a:t> 4x4 grayscale image (1 channel)</a:t>
            </a:r>
          </a:p>
          <a:p>
            <a:pPr marL="539750" indent="-182563">
              <a:buFont typeface="Arial" panose="020B0604020202020204" pitchFamily="34" charset="0"/>
              <a:buChar char="•"/>
            </a:pPr>
            <a:r>
              <a:rPr lang="en-IN" b="1" dirty="0"/>
              <a:t>Convolutional Layer:</a:t>
            </a:r>
            <a:r>
              <a:rPr lang="en-IN" dirty="0"/>
              <a:t> 1 filter (3x3), stride 1, no padding</a:t>
            </a:r>
          </a:p>
          <a:p>
            <a:pPr marL="539750" indent="-182563">
              <a:buFont typeface="Arial" panose="020B0604020202020204" pitchFamily="34" charset="0"/>
              <a:buChar char="•"/>
            </a:pPr>
            <a:r>
              <a:rPr lang="en-IN" b="1" dirty="0" err="1"/>
              <a:t>ReLU</a:t>
            </a:r>
            <a:r>
              <a:rPr lang="en-IN" b="1" dirty="0"/>
              <a:t> Activation Function</a:t>
            </a:r>
            <a:endParaRPr lang="en-IN" dirty="0"/>
          </a:p>
          <a:p>
            <a:pPr marL="539750" indent="-182563">
              <a:buFont typeface="Arial" panose="020B0604020202020204" pitchFamily="34" charset="0"/>
              <a:buChar char="•"/>
            </a:pPr>
            <a:r>
              <a:rPr lang="en-IN" b="1" dirty="0"/>
              <a:t>Pooling Layer:</a:t>
            </a:r>
            <a:r>
              <a:rPr lang="en-IN" dirty="0"/>
              <a:t> 2x2 max pooling, stride 2</a:t>
            </a:r>
          </a:p>
          <a:p>
            <a:pPr marL="539750" indent="-182563">
              <a:buFont typeface="Arial" panose="020B0604020202020204" pitchFamily="34" charset="0"/>
              <a:buChar char="•"/>
            </a:pPr>
            <a:r>
              <a:rPr lang="en-IN" b="1" dirty="0"/>
              <a:t>Fully Connected Layer:</a:t>
            </a:r>
            <a:r>
              <a:rPr lang="en-IN" dirty="0"/>
              <a:t> 2 neurons (one for each class)</a:t>
            </a:r>
          </a:p>
          <a:p>
            <a:endParaRPr lang="en-IN" dirty="0"/>
          </a:p>
        </p:txBody>
      </p:sp>
    </p:spTree>
    <p:extLst>
      <p:ext uri="{BB962C8B-B14F-4D97-AF65-F5344CB8AC3E}">
        <p14:creationId xmlns:p14="http://schemas.microsoft.com/office/powerpoint/2010/main" val="235882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6A3315-CBEA-450B-B548-9BC849A841FF}"/>
                  </a:ext>
                </a:extLst>
              </p:cNvPr>
              <p:cNvSpPr>
                <a:spLocks noGrp="1"/>
              </p:cNvSpPr>
              <p:nvPr>
                <p:ph idx="1"/>
              </p:nvPr>
            </p:nvSpPr>
            <p:spPr>
              <a:xfrm>
                <a:off x="623135" y="1308463"/>
                <a:ext cx="11046351" cy="5205548"/>
              </a:xfrm>
            </p:spPr>
            <p:txBody>
              <a:bodyPr>
                <a:normAutofit lnSpcReduction="10000"/>
              </a:bodyPr>
              <a:lstStyle/>
              <a:p>
                <a:pPr marL="0" marR="0">
                  <a:lnSpc>
                    <a:spcPct val="107000"/>
                  </a:lnSpc>
                  <a:spcBef>
                    <a:spcPts val="0"/>
                  </a:spcBef>
                  <a:spcAft>
                    <a:spcPts val="800"/>
                  </a:spcAft>
                </a:pPr>
                <a:r>
                  <a:rPr lang="en-IN" sz="2000" b="1" kern="0" dirty="0">
                    <a:effectLst/>
                    <a:latin typeface="Calibri" panose="020F0502020204030204" pitchFamily="34" charset="0"/>
                    <a:ea typeface="Times New Roman" panose="02020603050405020304" pitchFamily="18" charset="0"/>
                    <a:cs typeface="Calibri" panose="020F0502020204030204" pitchFamily="34" charset="0"/>
                  </a:rPr>
                  <a:t>1. Input Image</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2000" kern="0" dirty="0">
                    <a:effectLst/>
                    <a:latin typeface="Calibri" panose="020F0502020204030204" pitchFamily="34" charset="0"/>
                    <a:ea typeface="Times New Roman" panose="02020603050405020304" pitchFamily="18" charset="0"/>
                    <a:cs typeface="Calibri" panose="020F0502020204030204" pitchFamily="34" charset="0"/>
                  </a:rPr>
                  <a:t>Let's start with the input image represented as a 4x4 matrix:</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IN" sz="2000" kern="100" dirty="0">
                    <a:effectLst/>
                    <a:latin typeface="Calibri" panose="020F0502020204030204" pitchFamily="34" charset="0"/>
                    <a:ea typeface="Calibri" panose="020F0502020204030204" pitchFamily="34" charset="0"/>
                    <a:cs typeface="Mangal" panose="02040503050203030202" pitchFamily="18" charset="0"/>
                  </a:rPr>
                  <a:t>Input Image=                        </a:t>
                </a:r>
                <a14:m>
                  <m:oMath xmlns:m="http://schemas.openxmlformats.org/officeDocument/2006/math">
                    <m:d>
                      <m:dPr>
                        <m:begChr m:val="["/>
                        <m:endChr m:val="]"/>
                        <m:ctrlPr>
                          <a:rPr lang="en-IN" sz="2000" b="1"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4"/>
                                  <m:mcJc m:val="center"/>
                                </m:mcPr>
                              </m:mc>
                            </m:mcs>
                            <m:ctrlPr>
                              <a:rPr lang="en-IN" sz="2000" i="1" kern="100">
                                <a:effectLst/>
                                <a:latin typeface="Cambria Math" panose="02040503050406030204" pitchFamily="18" charset="0"/>
                                <a:ea typeface="Calibri" panose="020F0502020204030204" pitchFamily="34" charset="0"/>
                                <a:cs typeface="Mangal" panose="02040503050203030202" pitchFamily="18" charset="0"/>
                              </a:rPr>
                            </m:ctrlPr>
                          </m:mPr>
                          <m:mr>
                            <m:e>
                              <m:r>
                                <m:rPr>
                                  <m:brk m:alnAt="7"/>
                                </m:rPr>
                                <a:rPr lang="en-IN" sz="2000" b="0" i="1" kern="100" smtClean="0">
                                  <a:effectLst/>
                                  <a:latin typeface="Cambria Math" panose="02040503050406030204" pitchFamily="18" charset="0"/>
                                  <a:ea typeface="Calibri" panose="020F0502020204030204" pitchFamily="34" charset="0"/>
                                  <a:cs typeface="Mangal" panose="02040503050203030202" pitchFamily="18" charset="0"/>
                                </a:rPr>
                                <m:t>3</m:t>
                              </m:r>
                            </m:e>
                            <m:e>
                              <m:r>
                                <a:rPr lang="en-IN" sz="2000" i="1" kern="100">
                                  <a:effectLst/>
                                  <a:latin typeface="Cambria Math" panose="02040503050406030204" pitchFamily="18" charset="0"/>
                                  <a:ea typeface="Calibri" panose="020F0502020204030204" pitchFamily="34" charset="0"/>
                                  <a:cs typeface="Mangal" panose="02040503050203030202" pitchFamily="18" charset="0"/>
                                </a:rPr>
                                <m:t>2</m:t>
                              </m:r>
                            </m:e>
                            <m:e>
                              <m:r>
                                <a:rPr lang="en-IN" sz="2000" i="1" kern="100">
                                  <a:effectLst/>
                                  <a:latin typeface="Cambria Math" panose="02040503050406030204" pitchFamily="18" charset="0"/>
                                  <a:ea typeface="Calibri" panose="020F0502020204030204" pitchFamily="34" charset="0"/>
                                  <a:cs typeface="Mangal" panose="02040503050203030202" pitchFamily="18" charset="0"/>
                                </a:rPr>
                                <m:t>0</m:t>
                              </m:r>
                            </m:e>
                            <m:e>
                              <m:r>
                                <a:rPr lang="en-IN" sz="2000" i="1" kern="100">
                                  <a:effectLst/>
                                  <a:latin typeface="Cambria Math" panose="02040503050406030204" pitchFamily="18" charset="0"/>
                                  <a:ea typeface="Calibri" panose="020F0502020204030204" pitchFamily="34" charset="0"/>
                                  <a:cs typeface="Mangal" panose="02040503050203030202" pitchFamily="18" charset="0"/>
                                </a:rPr>
                                <m:t>3</m:t>
                              </m:r>
                            </m:e>
                          </m:mr>
                          <m:mr>
                            <m:e>
                              <m:r>
                                <a:rPr lang="en-IN" sz="2000" i="1" kern="100">
                                  <a:effectLst/>
                                  <a:latin typeface="Cambria Math" panose="02040503050406030204" pitchFamily="18" charset="0"/>
                                  <a:ea typeface="Calibri" panose="020F0502020204030204" pitchFamily="34" charset="0"/>
                                  <a:cs typeface="Mangal" panose="02040503050203030202" pitchFamily="18" charset="0"/>
                                </a:rPr>
                                <m:t>4</m:t>
                              </m:r>
                            </m:e>
                            <m:e>
                              <m:r>
                                <a:rPr lang="en-IN" sz="2000" i="1" kern="100">
                                  <a:effectLst/>
                                  <a:latin typeface="Cambria Math" panose="02040503050406030204" pitchFamily="18" charset="0"/>
                                  <a:ea typeface="Calibri" panose="020F0502020204030204" pitchFamily="34" charset="0"/>
                                  <a:cs typeface="Mangal" panose="02040503050203030202" pitchFamily="18" charset="0"/>
                                </a:rPr>
                                <m:t>1</m:t>
                              </m:r>
                            </m:e>
                            <m:e>
                              <m:r>
                                <a:rPr lang="en-IN" sz="2000" i="1" kern="100">
                                  <a:effectLst/>
                                  <a:latin typeface="Cambria Math" panose="02040503050406030204" pitchFamily="18" charset="0"/>
                                  <a:ea typeface="Calibri" panose="020F0502020204030204" pitchFamily="34" charset="0"/>
                                  <a:cs typeface="Mangal" panose="02040503050203030202" pitchFamily="18" charset="0"/>
                                </a:rPr>
                                <m:t>2</m:t>
                              </m:r>
                            </m:e>
                            <m:e>
                              <m:r>
                                <a:rPr lang="en-IN" sz="2000" i="1" kern="100">
                                  <a:effectLst/>
                                  <a:latin typeface="Cambria Math" panose="02040503050406030204" pitchFamily="18" charset="0"/>
                                  <a:ea typeface="Calibri" panose="020F0502020204030204" pitchFamily="34" charset="0"/>
                                  <a:cs typeface="Mangal" panose="02040503050203030202" pitchFamily="18" charset="0"/>
                                </a:rPr>
                                <m:t>0</m:t>
                              </m:r>
                            </m:e>
                          </m:mr>
                          <m:mr>
                            <m:e>
                              <m:r>
                                <a:rPr lang="en-IN" sz="2000" i="1" kern="100">
                                  <a:effectLst/>
                                  <a:latin typeface="Cambria Math" panose="02040503050406030204" pitchFamily="18" charset="0"/>
                                  <a:ea typeface="Calibri" panose="020F0502020204030204" pitchFamily="34" charset="0"/>
                                  <a:cs typeface="Mangal" panose="02040503050203030202" pitchFamily="18" charset="0"/>
                                </a:rPr>
                                <m:t>1</m:t>
                              </m:r>
                            </m:e>
                            <m:e>
                              <m:r>
                                <a:rPr lang="en-IN" sz="2000" i="1" kern="100">
                                  <a:effectLst/>
                                  <a:latin typeface="Cambria Math" panose="02040503050406030204" pitchFamily="18" charset="0"/>
                                  <a:ea typeface="Calibri" panose="020F0502020204030204" pitchFamily="34" charset="0"/>
                                  <a:cs typeface="Mangal" panose="02040503050203030202" pitchFamily="18" charset="0"/>
                                </a:rPr>
                                <m:t>3</m:t>
                              </m:r>
                            </m:e>
                            <m:e>
                              <m:r>
                                <a:rPr lang="en-IN" sz="2000" i="1" kern="100">
                                  <a:effectLst/>
                                  <a:latin typeface="Cambria Math" panose="02040503050406030204" pitchFamily="18" charset="0"/>
                                  <a:ea typeface="Calibri" panose="020F0502020204030204" pitchFamily="34" charset="0"/>
                                  <a:cs typeface="Mangal" panose="02040503050203030202" pitchFamily="18" charset="0"/>
                                </a:rPr>
                                <m:t>0</m:t>
                              </m:r>
                            </m:e>
                            <m:e>
                              <m:r>
                                <a:rPr lang="en-IN" sz="2000" i="1" kern="100">
                                  <a:effectLst/>
                                  <a:latin typeface="Cambria Math" panose="02040503050406030204" pitchFamily="18" charset="0"/>
                                  <a:ea typeface="Cambria Math" panose="02040503050406030204" pitchFamily="18" charset="0"/>
                                  <a:cs typeface="Cambria Math" panose="02040503050406030204" pitchFamily="18" charset="0"/>
                                </a:rPr>
                                <m:t>2</m:t>
                              </m:r>
                            </m:e>
                          </m:mr>
                          <m:mr>
                            <m:e>
                              <m:r>
                                <a:rPr lang="en-IN" sz="2000" i="1" kern="100">
                                  <a:effectLst/>
                                  <a:latin typeface="Cambria Math" panose="02040503050406030204" pitchFamily="18" charset="0"/>
                                  <a:ea typeface="Cambria Math" panose="02040503050406030204" pitchFamily="18" charset="0"/>
                                  <a:cs typeface="Cambria Math" panose="02040503050406030204" pitchFamily="18" charset="0"/>
                                </a:rPr>
                                <m:t>2</m:t>
                              </m:r>
                            </m:e>
                            <m:e>
                              <m:r>
                                <a:rPr lang="en-IN" sz="2000" i="1" kern="100">
                                  <a:effectLst/>
                                  <a:latin typeface="Cambria Math" panose="02040503050406030204" pitchFamily="18" charset="0"/>
                                  <a:ea typeface="Cambria Math" panose="02040503050406030204" pitchFamily="18" charset="0"/>
                                  <a:cs typeface="Cambria Math" panose="02040503050406030204" pitchFamily="18" charset="0"/>
                                </a:rPr>
                                <m:t>0</m:t>
                              </m:r>
                            </m:e>
                            <m:e>
                              <m:r>
                                <a:rPr lang="en-IN" sz="20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IN" sz="2000" i="1" kern="100">
                                  <a:effectLst/>
                                  <a:latin typeface="Cambria Math" panose="02040503050406030204" pitchFamily="18" charset="0"/>
                                  <a:ea typeface="Cambria Math" panose="02040503050406030204" pitchFamily="18" charset="0"/>
                                  <a:cs typeface="Cambria Math" panose="02040503050406030204" pitchFamily="18" charset="0"/>
                                </a:rPr>
                                <m:t>3</m:t>
                              </m:r>
                            </m:e>
                          </m:mr>
                        </m:m>
                      </m:e>
                    </m:d>
                  </m:oMath>
                </a14:m>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IN" sz="2000" b="1" kern="0" dirty="0">
                    <a:effectLst/>
                    <a:latin typeface="Calibri" panose="020F0502020204030204" pitchFamily="34" charset="0"/>
                    <a:ea typeface="Times New Roman" panose="02020603050405020304" pitchFamily="18" charset="0"/>
                    <a:cs typeface="Calibri" panose="020F0502020204030204" pitchFamily="34" charset="0"/>
                  </a:rPr>
                  <a:t>2. Convolutional Layer</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000" b="1" kern="0" dirty="0">
                    <a:effectLst/>
                    <a:latin typeface="Calibri" panose="020F0502020204030204" pitchFamily="34" charset="0"/>
                    <a:ea typeface="Times New Roman" panose="02020603050405020304" pitchFamily="18" charset="0"/>
                    <a:cs typeface="Calibri" panose="020F0502020204030204" pitchFamily="34" charset="0"/>
                  </a:rPr>
                  <a:t>Filter (Kernel):</a:t>
                </a:r>
                <a:r>
                  <a:rPr lang="en-IN" sz="2000" kern="0" dirty="0">
                    <a:effectLst/>
                    <a:latin typeface="Calibri" panose="020F0502020204030204" pitchFamily="34" charset="0"/>
                    <a:ea typeface="Times New Roman" panose="02020603050405020304" pitchFamily="18" charset="0"/>
                    <a:cs typeface="Calibri" panose="020F0502020204030204" pitchFamily="34" charset="0"/>
                  </a:rPr>
                  <a:t> Let’s define a 3x3 filter with the following weights:</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IN" sz="2000" kern="100" dirty="0">
                    <a:effectLst/>
                    <a:latin typeface="Calibri" panose="020F0502020204030204" pitchFamily="34" charset="0"/>
                    <a:ea typeface="Calibri" panose="020F0502020204030204" pitchFamily="34" charset="0"/>
                    <a:cs typeface="Mangal" panose="02040503050203030202" pitchFamily="18" charset="0"/>
                  </a:rPr>
                  <a:t>Filter =  </a:t>
                </a:r>
                <a14:m>
                  <m:oMath xmlns:m="http://schemas.openxmlformats.org/officeDocument/2006/math">
                    <m:d>
                      <m:dPr>
                        <m:begChr m:val="["/>
                        <m:endChr m:val="]"/>
                        <m:ctrlPr>
                          <a:rPr lang="en-IN" sz="2000" b="1"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3"/>
                                  <m:mcJc m:val="center"/>
                                </m:mcPr>
                              </m:mc>
                            </m:mcs>
                            <m:ctrlPr>
                              <a:rPr lang="en-IN" sz="2000" i="1" kern="100">
                                <a:effectLst/>
                                <a:latin typeface="Cambria Math" panose="02040503050406030204" pitchFamily="18" charset="0"/>
                                <a:ea typeface="Calibri" panose="020F0502020204030204" pitchFamily="34" charset="0"/>
                                <a:cs typeface="Mangal" panose="02040503050203030202" pitchFamily="18" charset="0"/>
                              </a:rPr>
                            </m:ctrlPr>
                          </m:mPr>
                          <m:mr>
                            <m:e>
                              <m:r>
                                <a:rPr lang="en-IN" sz="2000" i="1" kern="100">
                                  <a:effectLst/>
                                  <a:latin typeface="Cambria Math" panose="02040503050406030204" pitchFamily="18" charset="0"/>
                                  <a:ea typeface="Calibri" panose="020F0502020204030204" pitchFamily="34" charset="0"/>
                                  <a:cs typeface="Mangal" panose="02040503050203030202" pitchFamily="18" charset="0"/>
                                </a:rPr>
                                <m:t>1</m:t>
                              </m:r>
                            </m:e>
                            <m:e>
                              <m:r>
                                <a:rPr lang="en-IN" sz="2000" i="1" kern="100">
                                  <a:effectLst/>
                                  <a:latin typeface="Cambria Math" panose="02040503050406030204" pitchFamily="18" charset="0"/>
                                  <a:ea typeface="Calibri" panose="020F0502020204030204" pitchFamily="34" charset="0"/>
                                  <a:cs typeface="Mangal" panose="02040503050203030202" pitchFamily="18" charset="0"/>
                                </a:rPr>
                                <m:t>0</m:t>
                              </m:r>
                            </m:e>
                            <m:e>
                              <m:r>
                                <a:rPr lang="en-IN" sz="2000" i="1" kern="100">
                                  <a:effectLst/>
                                  <a:latin typeface="Cambria Math" panose="02040503050406030204" pitchFamily="18" charset="0"/>
                                  <a:ea typeface="Calibri" panose="020F0502020204030204" pitchFamily="34" charset="0"/>
                                  <a:cs typeface="Mangal" panose="02040503050203030202" pitchFamily="18" charset="0"/>
                                </a:rPr>
                                <m:t>−1</m:t>
                              </m:r>
                            </m:e>
                          </m:mr>
                          <m:mr>
                            <m:e>
                              <m:r>
                                <a:rPr lang="en-IN" sz="2000" i="1" kern="100">
                                  <a:effectLst/>
                                  <a:latin typeface="Cambria Math" panose="02040503050406030204" pitchFamily="18" charset="0"/>
                                  <a:ea typeface="Calibri" panose="020F0502020204030204" pitchFamily="34" charset="0"/>
                                  <a:cs typeface="Mangal" panose="02040503050203030202" pitchFamily="18" charset="0"/>
                                </a:rPr>
                                <m:t>1</m:t>
                              </m:r>
                            </m:e>
                            <m:e>
                              <m:r>
                                <a:rPr lang="en-IN" sz="2000" i="1" kern="100">
                                  <a:effectLst/>
                                  <a:latin typeface="Cambria Math" panose="02040503050406030204" pitchFamily="18" charset="0"/>
                                  <a:ea typeface="Calibri" panose="020F0502020204030204" pitchFamily="34" charset="0"/>
                                  <a:cs typeface="Mangal" panose="02040503050203030202" pitchFamily="18" charset="0"/>
                                </a:rPr>
                                <m:t>0</m:t>
                              </m:r>
                            </m:e>
                            <m:e>
                              <m:r>
                                <a:rPr lang="en-IN" sz="2000" i="1" kern="100">
                                  <a:effectLst/>
                                  <a:latin typeface="Cambria Math" panose="02040503050406030204" pitchFamily="18" charset="0"/>
                                  <a:ea typeface="Calibri" panose="020F0502020204030204" pitchFamily="34" charset="0"/>
                                  <a:cs typeface="Mangal" panose="02040503050203030202" pitchFamily="18" charset="0"/>
                                </a:rPr>
                                <m:t>−1</m:t>
                              </m:r>
                            </m:e>
                          </m:mr>
                          <m:mr>
                            <m:e>
                              <m:r>
                                <a:rPr lang="en-IN" sz="2000" i="1" kern="100">
                                  <a:effectLst/>
                                  <a:latin typeface="Cambria Math" panose="02040503050406030204" pitchFamily="18" charset="0"/>
                                  <a:ea typeface="Calibri" panose="020F0502020204030204" pitchFamily="34" charset="0"/>
                                  <a:cs typeface="Mangal" panose="02040503050203030202" pitchFamily="18" charset="0"/>
                                </a:rPr>
                                <m:t>1</m:t>
                              </m:r>
                            </m:e>
                            <m:e>
                              <m:r>
                                <a:rPr lang="en-IN" sz="2000" i="1" kern="100">
                                  <a:effectLst/>
                                  <a:latin typeface="Cambria Math" panose="02040503050406030204" pitchFamily="18" charset="0"/>
                                  <a:ea typeface="Calibri" panose="020F0502020204030204" pitchFamily="34" charset="0"/>
                                  <a:cs typeface="Mangal" panose="02040503050203030202" pitchFamily="18" charset="0"/>
                                </a:rPr>
                                <m:t>0</m:t>
                              </m:r>
                            </m:e>
                            <m:e>
                              <m:r>
                                <a:rPr lang="en-IN" sz="2000" i="1" kern="100">
                                  <a:effectLst/>
                                  <a:latin typeface="Cambria Math" panose="02040503050406030204" pitchFamily="18" charset="0"/>
                                  <a:ea typeface="Calibri" panose="020F0502020204030204" pitchFamily="34" charset="0"/>
                                  <a:cs typeface="Mangal" panose="02040503050203030202" pitchFamily="18" charset="0"/>
                                </a:rPr>
                                <m:t>−1</m:t>
                              </m:r>
                            </m:e>
                          </m:mr>
                        </m:m>
                      </m:e>
                    </m:d>
                  </m:oMath>
                </a14:m>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0">
                  <a:spcBef>
                    <a:spcPts val="0"/>
                  </a:spcBef>
                  <a:spcAft>
                    <a:spcPts val="0"/>
                  </a:spcAft>
                  <a:buNone/>
                </a:pPr>
                <a:r>
                  <a:rPr lang="en-IN" sz="2000" kern="100" dirty="0">
                    <a:effectLst/>
                    <a:latin typeface="Calibri" panose="020F0502020204030204" pitchFamily="34" charset="0"/>
                    <a:ea typeface="Calibri" panose="020F0502020204030204" pitchFamily="34" charset="0"/>
                    <a:cs typeface="Mangal" panose="02040503050203030202" pitchFamily="18" charset="0"/>
                  </a:rPr>
                  <a:t>          </a:t>
                </a:r>
              </a:p>
              <a:p>
                <a:pPr marL="0" marR="0" indent="0">
                  <a:spcBef>
                    <a:spcPts val="0"/>
                  </a:spcBef>
                  <a:spcAft>
                    <a:spcPts val="0"/>
                  </a:spcAft>
                  <a:buNone/>
                </a:pPr>
                <a:r>
                  <a:rPr lang="en-IN" sz="2000" kern="100" dirty="0">
                    <a:effectLst/>
                    <a:latin typeface="Calibri" panose="020F0502020204030204" pitchFamily="34" charset="0"/>
                    <a:ea typeface="Calibri" panose="020F0502020204030204" pitchFamily="34" charset="0"/>
                    <a:cs typeface="Mangal" panose="02040503050203030202" pitchFamily="18" charset="0"/>
                  </a:rPr>
                  <a:t> ​​</a:t>
                </a:r>
              </a:p>
              <a:p>
                <a:pPr marL="0" marR="0" lvl="0" indent="0">
                  <a:lnSpc>
                    <a:spcPct val="107000"/>
                  </a:lnSpc>
                  <a:spcBef>
                    <a:spcPts val="0"/>
                  </a:spcBef>
                  <a:spcAft>
                    <a:spcPts val="800"/>
                  </a:spcAft>
                  <a:buSzPts val="1000"/>
                  <a:buNone/>
                  <a:tabLst>
                    <a:tab pos="457200" algn="l"/>
                  </a:tabLst>
                </a:pPr>
                <a:r>
                  <a:rPr lang="en-IN" sz="2000" b="1" kern="0" dirty="0">
                    <a:effectLst/>
                    <a:latin typeface="Calibri" panose="020F0502020204030204" pitchFamily="34" charset="0"/>
                    <a:ea typeface="Times New Roman" panose="02020603050405020304" pitchFamily="18" charset="0"/>
                    <a:cs typeface="Calibri" panose="020F0502020204030204" pitchFamily="34" charset="0"/>
                  </a:rPr>
                  <a:t>	Stride:</a:t>
                </a:r>
                <a:r>
                  <a:rPr lang="en-IN" sz="2000" kern="0" dirty="0">
                    <a:effectLst/>
                    <a:latin typeface="Calibri" panose="020F0502020204030204" pitchFamily="34" charset="0"/>
                    <a:ea typeface="Times New Roman" panose="02020603050405020304" pitchFamily="18" charset="0"/>
                    <a:cs typeface="Calibri" panose="020F0502020204030204" pitchFamily="34" charset="0"/>
                  </a:rPr>
                  <a:t> 1 (moves the filter one pixel at a time)</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nSpc>
                    <a:spcPct val="107000"/>
                  </a:lnSpc>
                  <a:spcBef>
                    <a:spcPts val="0"/>
                  </a:spcBef>
                  <a:spcAft>
                    <a:spcPts val="800"/>
                  </a:spcAft>
                  <a:buSzPts val="1000"/>
                  <a:buNone/>
                  <a:tabLst>
                    <a:tab pos="457200" algn="l"/>
                  </a:tabLst>
                </a:pPr>
                <a:r>
                  <a:rPr lang="en-IN" sz="2000" b="1" kern="0" dirty="0">
                    <a:effectLst/>
                    <a:latin typeface="Calibri" panose="020F0502020204030204" pitchFamily="34" charset="0"/>
                    <a:ea typeface="Times New Roman" panose="02020603050405020304" pitchFamily="18" charset="0"/>
                    <a:cs typeface="Calibri" panose="020F0502020204030204" pitchFamily="34" charset="0"/>
                  </a:rPr>
                  <a:t>	Padding:</a:t>
                </a:r>
                <a:r>
                  <a:rPr lang="en-IN" sz="2000" kern="0" dirty="0">
                    <a:effectLst/>
                    <a:latin typeface="Calibri" panose="020F0502020204030204" pitchFamily="34" charset="0"/>
                    <a:ea typeface="Times New Roman" panose="02020603050405020304" pitchFamily="18" charset="0"/>
                    <a:cs typeface="Calibri" panose="020F0502020204030204" pitchFamily="34" charset="0"/>
                  </a:rPr>
                  <a:t> None (valid padding)</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2000" kern="0" dirty="0">
                    <a:effectLst/>
                    <a:latin typeface="Calibri" panose="020F0502020204030204" pitchFamily="34" charset="0"/>
                    <a:ea typeface="Times New Roman" panose="02020603050405020304" pitchFamily="18" charset="0"/>
                    <a:cs typeface="Calibri" panose="020F0502020204030204" pitchFamily="34" charset="0"/>
                  </a:rPr>
                  <a:t>The filter slides over the input image, performing a dot product between the filter and the image patch it covers</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p:txBody>
          </p:sp>
        </mc:Choice>
        <mc:Fallback xmlns="">
          <p:sp>
            <p:nvSpPr>
              <p:cNvPr id="3" name="Content Placeholder 2">
                <a:extLst>
                  <a:ext uri="{FF2B5EF4-FFF2-40B4-BE49-F238E27FC236}">
                    <a16:creationId xmlns:a16="http://schemas.microsoft.com/office/drawing/2014/main" id="{896A3315-CBEA-450B-B548-9BC849A841FF}"/>
                  </a:ext>
                </a:extLst>
              </p:cNvPr>
              <p:cNvSpPr>
                <a:spLocks noGrp="1" noRot="1" noChangeAspect="1" noMove="1" noResize="1" noEditPoints="1" noAdjustHandles="1" noChangeArrowheads="1" noChangeShapeType="1" noTextEdit="1"/>
              </p:cNvSpPr>
              <p:nvPr>
                <p:ph idx="1"/>
              </p:nvPr>
            </p:nvSpPr>
            <p:spPr>
              <a:xfrm>
                <a:off x="623135" y="1308463"/>
                <a:ext cx="11046351" cy="5205548"/>
              </a:xfrm>
              <a:blipFill>
                <a:blip r:embed="rId2"/>
                <a:stretch>
                  <a:fillRect l="-552" t="-820" r="-717"/>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75CE0769-19F1-43EB-8CBA-13EDCCCF92B2}"/>
              </a:ext>
            </a:extLst>
          </p:cNvPr>
          <p:cNvSpPr txBox="1">
            <a:spLocks/>
          </p:cNvSpPr>
          <p:nvPr/>
        </p:nvSpPr>
        <p:spPr>
          <a:xfrm>
            <a:off x="620486" y="505097"/>
            <a:ext cx="9875520" cy="714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dirty="0"/>
              <a:t>Step-by-Step Calculation</a:t>
            </a:r>
          </a:p>
        </p:txBody>
      </p:sp>
    </p:spTree>
    <p:extLst>
      <p:ext uri="{BB962C8B-B14F-4D97-AF65-F5344CB8AC3E}">
        <p14:creationId xmlns:p14="http://schemas.microsoft.com/office/powerpoint/2010/main" val="3019688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6A3315-CBEA-450B-B548-9BC849A841FF}"/>
                  </a:ext>
                </a:extLst>
              </p:cNvPr>
              <p:cNvSpPr>
                <a:spLocks noGrp="1"/>
              </p:cNvSpPr>
              <p:nvPr>
                <p:ph idx="1"/>
              </p:nvPr>
            </p:nvSpPr>
            <p:spPr>
              <a:xfrm>
                <a:off x="623135" y="1308463"/>
                <a:ext cx="11203105" cy="5196840"/>
              </a:xfrm>
            </p:spPr>
            <p:txBody>
              <a:bodyPr/>
              <a:lstStyle/>
              <a:p>
                <a:pPr marL="0" marR="0">
                  <a:lnSpc>
                    <a:spcPct val="107000"/>
                  </a:lnSpc>
                  <a:spcBef>
                    <a:spcPts val="0"/>
                  </a:spcBef>
                  <a:spcAft>
                    <a:spcPts val="800"/>
                  </a:spcAf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Convolution Operation:</a:t>
                </a: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Filter =  </a:t>
                </a:r>
                <a14:m>
                  <m:oMath xmlns:m="http://schemas.openxmlformats.org/officeDocument/2006/math">
                    <m:d>
                      <m:dPr>
                        <m:begChr m:val="["/>
                        <m:endChr m:val="]"/>
                        <m:ctrlPr>
                          <a:rPr lang="en-IN" sz="1800" b="1"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3"/>
                                  <m:mcJc m:val="center"/>
                                </m:mcPr>
                              </m:mc>
                            </m:mcs>
                            <m:ctrlPr>
                              <a:rPr lang="en-IN" sz="1800" i="1" kern="100">
                                <a:effectLst/>
                                <a:latin typeface="Cambria Math" panose="02040503050406030204" pitchFamily="18" charset="0"/>
                                <a:ea typeface="Calibri" panose="020F0502020204030204" pitchFamily="34" charset="0"/>
                                <a:cs typeface="Mangal" panose="02040503050203030202" pitchFamily="18" charset="0"/>
                              </a:rPr>
                            </m:ctrlPr>
                          </m:mPr>
                          <m:mr>
                            <m:e>
                              <m:r>
                                <a:rPr lang="en-IN" sz="1800" i="1" kern="100">
                                  <a:effectLst/>
                                  <a:latin typeface="Cambria Math" panose="02040503050406030204" pitchFamily="18" charset="0"/>
                                  <a:ea typeface="Calibri" panose="020F0502020204030204" pitchFamily="34" charset="0"/>
                                  <a:cs typeface="Mangal" panose="02040503050203030202" pitchFamily="18" charset="0"/>
                                </a:rPr>
                                <m:t>1</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0</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−1</m:t>
                              </m:r>
                            </m:e>
                          </m:mr>
                          <m:mr>
                            <m:e>
                              <m:r>
                                <a:rPr lang="en-IN" sz="1800" i="1" kern="100">
                                  <a:effectLst/>
                                  <a:latin typeface="Cambria Math" panose="02040503050406030204" pitchFamily="18" charset="0"/>
                                  <a:ea typeface="Calibri" panose="020F0502020204030204" pitchFamily="34" charset="0"/>
                                  <a:cs typeface="Mangal" panose="02040503050203030202" pitchFamily="18" charset="0"/>
                                </a:rPr>
                                <m:t>1</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0</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−1</m:t>
                              </m:r>
                            </m:e>
                          </m:mr>
                          <m:mr>
                            <m:e>
                              <m:r>
                                <a:rPr lang="en-IN" sz="1800" i="1" kern="100">
                                  <a:effectLst/>
                                  <a:latin typeface="Cambria Math" panose="02040503050406030204" pitchFamily="18" charset="0"/>
                                  <a:ea typeface="Calibri" panose="020F0502020204030204" pitchFamily="34" charset="0"/>
                                  <a:cs typeface="Mangal" panose="02040503050203030202" pitchFamily="18" charset="0"/>
                                </a:rPr>
                                <m:t>1</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0</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−1</m:t>
                              </m:r>
                            </m:e>
                          </m:mr>
                        </m:m>
                      </m:e>
                    </m:d>
                  </m:oMath>
                </a14:m>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Position (1,1) in Output (Top-left):</a:t>
                </a:r>
              </a:p>
              <a:p>
                <a:pPr marL="0" marR="0">
                  <a:spcBef>
                    <a:spcPts val="0"/>
                  </a:spcBef>
                  <a:spcAft>
                    <a:spcPts val="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Input Patch =  </a:t>
                </a:r>
                <a14:m>
                  <m:oMath xmlns:m="http://schemas.openxmlformats.org/officeDocument/2006/math">
                    <m:d>
                      <m:dPr>
                        <m:begChr m:val="["/>
                        <m:endChr m:val="]"/>
                        <m:ctrlPr>
                          <a:rPr lang="en-IN" sz="1800" b="1"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3"/>
                                  <m:mcJc m:val="center"/>
                                </m:mcPr>
                              </m:mc>
                            </m:mcs>
                            <m:ctrlPr>
                              <a:rPr lang="en-IN" sz="1800" i="1" kern="100">
                                <a:effectLst/>
                                <a:latin typeface="Cambria Math" panose="02040503050406030204" pitchFamily="18" charset="0"/>
                                <a:ea typeface="Calibri" panose="020F0502020204030204" pitchFamily="34" charset="0"/>
                                <a:cs typeface="Mangal" panose="02040503050203030202" pitchFamily="18" charset="0"/>
                              </a:rPr>
                            </m:ctrlPr>
                          </m:mPr>
                          <m:mr>
                            <m:e>
                              <m:r>
                                <m:rPr>
                                  <m:brk m:alnAt="7"/>
                                </m:rPr>
                                <a:rPr lang="en-IN" sz="1800" b="0" i="1" kern="100" smtClean="0">
                                  <a:effectLst/>
                                  <a:latin typeface="Cambria Math" panose="02040503050406030204" pitchFamily="18" charset="0"/>
                                  <a:ea typeface="Calibri" panose="020F0502020204030204" pitchFamily="34" charset="0"/>
                                  <a:cs typeface="Mangal" panose="02040503050203030202" pitchFamily="18" charset="0"/>
                                </a:rPr>
                                <m:t>3</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2</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0</m:t>
                              </m:r>
                            </m:e>
                          </m:mr>
                          <m:mr>
                            <m:e>
                              <m:r>
                                <a:rPr lang="en-IN" sz="1800" i="1" kern="100">
                                  <a:effectLst/>
                                  <a:latin typeface="Cambria Math" panose="02040503050406030204" pitchFamily="18" charset="0"/>
                                  <a:ea typeface="Calibri" panose="020F0502020204030204" pitchFamily="34" charset="0"/>
                                  <a:cs typeface="Mangal" panose="02040503050203030202" pitchFamily="18" charset="0"/>
                                </a:rPr>
                                <m:t>4</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1</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2</m:t>
                              </m:r>
                            </m:e>
                          </m:mr>
                          <m:mr>
                            <m:e>
                              <m:r>
                                <a:rPr lang="en-IN" sz="1800" i="1" kern="100">
                                  <a:effectLst/>
                                  <a:latin typeface="Cambria Math" panose="02040503050406030204" pitchFamily="18" charset="0"/>
                                  <a:ea typeface="Calibri" panose="020F0502020204030204" pitchFamily="34" charset="0"/>
                                  <a:cs typeface="Mangal" panose="02040503050203030202" pitchFamily="18" charset="0"/>
                                </a:rPr>
                                <m:t>1</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3</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0</m:t>
                              </m:r>
                            </m:e>
                          </m:mr>
                        </m:m>
                      </m:e>
                    </m:d>
                  </m:oMath>
                </a14:m>
                <a:endParaRPr lang="en-IN" sz="1800" kern="100" dirty="0">
                  <a:latin typeface="Calibri" panose="020F0502020204030204" pitchFamily="34" charset="0"/>
                  <a:ea typeface="Calibri" panose="020F0502020204030204" pitchFamily="34" charset="0"/>
                  <a:cs typeface="Mangal" panose="02040503050203030202" pitchFamily="18" charset="0"/>
                </a:endParaRPr>
              </a:p>
              <a:p>
                <a:pPr marL="0" marR="0" indent="0">
                  <a:spcBef>
                    <a:spcPts val="0"/>
                  </a:spcBef>
                  <a:spcAft>
                    <a:spcPts val="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marL="0" marR="0">
                  <a:spcBef>
                    <a:spcPts val="0"/>
                  </a:spcBef>
                  <a:spcAft>
                    <a:spcPts val="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Convolution=(1×3)+(0×2)+(−1×0)+(1×4)+(0×1)+(−1×2)+(1×1)+(0×3)+(−1×0)=6</a:t>
                </a:r>
              </a:p>
              <a:p>
                <a:pPr marL="0" marR="0" indent="0">
                  <a:spcBef>
                    <a:spcPts val="0"/>
                  </a:spcBef>
                  <a:spcAft>
                    <a:spcPts val="0"/>
                  </a:spcAft>
                  <a:buNone/>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Position (1,2) in Output:</a:t>
                </a:r>
              </a:p>
              <a:p>
                <a:pPr marL="0" marR="0" indent="0">
                  <a:spcBef>
                    <a:spcPts val="0"/>
                  </a:spcBef>
                  <a:spcAft>
                    <a:spcPts val="0"/>
                  </a:spcAft>
                  <a:buNone/>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Input Patch =   </a:t>
                </a:r>
                <a14:m>
                  <m:oMath xmlns:m="http://schemas.openxmlformats.org/officeDocument/2006/math">
                    <m:d>
                      <m:dPr>
                        <m:begChr m:val="["/>
                        <m:endChr m:val="]"/>
                        <m:ctrlPr>
                          <a:rPr lang="en-IN" sz="1800" b="1"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3"/>
                                  <m:mcJc m:val="center"/>
                                </m:mcPr>
                              </m:mc>
                            </m:mcs>
                            <m:ctrlPr>
                              <a:rPr lang="en-IN" sz="1800" i="1" kern="100">
                                <a:effectLst/>
                                <a:latin typeface="Cambria Math" panose="02040503050406030204" pitchFamily="18" charset="0"/>
                                <a:ea typeface="Calibri" panose="020F0502020204030204" pitchFamily="34" charset="0"/>
                                <a:cs typeface="Mangal" panose="02040503050203030202" pitchFamily="18" charset="0"/>
                              </a:rPr>
                            </m:ctrlPr>
                          </m:mPr>
                          <m:mr>
                            <m:e>
                              <m:r>
                                <a:rPr lang="en-IN" sz="1800" i="1" kern="100">
                                  <a:effectLst/>
                                  <a:latin typeface="Cambria Math" panose="02040503050406030204" pitchFamily="18" charset="0"/>
                                  <a:ea typeface="Calibri" panose="020F0502020204030204" pitchFamily="34" charset="0"/>
                                  <a:cs typeface="Mangal" panose="02040503050203030202" pitchFamily="18" charset="0"/>
                                </a:rPr>
                                <m:t>2</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0</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3</m:t>
                              </m:r>
                            </m:e>
                          </m:mr>
                          <m:mr>
                            <m:e>
                              <m:r>
                                <a:rPr lang="en-IN" sz="1800" i="1" kern="100">
                                  <a:effectLst/>
                                  <a:latin typeface="Cambria Math" panose="02040503050406030204" pitchFamily="18" charset="0"/>
                                  <a:ea typeface="Calibri" panose="020F0502020204030204" pitchFamily="34" charset="0"/>
                                  <a:cs typeface="Mangal" panose="02040503050203030202" pitchFamily="18" charset="0"/>
                                </a:rPr>
                                <m:t>1</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2</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0</m:t>
                              </m:r>
                            </m:e>
                          </m:mr>
                          <m:mr>
                            <m:e>
                              <m:r>
                                <a:rPr lang="en-IN" sz="1800" i="1" kern="100">
                                  <a:effectLst/>
                                  <a:latin typeface="Cambria Math" panose="02040503050406030204" pitchFamily="18" charset="0"/>
                                  <a:ea typeface="Calibri" panose="020F0502020204030204" pitchFamily="34" charset="0"/>
                                  <a:cs typeface="Mangal" panose="02040503050203030202" pitchFamily="18" charset="0"/>
                                </a:rPr>
                                <m:t>3</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0</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2</m:t>
                              </m:r>
                            </m:e>
                          </m:mr>
                        </m:m>
                      </m:e>
                    </m:d>
                  </m:oMath>
                </a14:m>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0">
                  <a:spcBef>
                    <a:spcPts val="0"/>
                  </a:spcBef>
                  <a:spcAft>
                    <a:spcPts val="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marL="342900" marR="0" lvl="0" indent="-342900">
                  <a:spcBef>
                    <a:spcPts val="0"/>
                  </a:spcBef>
                  <a:spcAft>
                    <a:spcPts val="0"/>
                  </a:spcAft>
                  <a:tabLst>
                    <a:tab pos="457200" algn="l"/>
                  </a:tabLst>
                </a:pPr>
                <a:r>
                  <a:rPr lang="en-IN" sz="1800" kern="100" dirty="0">
                    <a:effectLst/>
                    <a:latin typeface="Calibri" panose="020F0502020204030204" pitchFamily="34" charset="0"/>
                    <a:ea typeface="Calibri" panose="020F0502020204030204" pitchFamily="34" charset="0"/>
                    <a:cs typeface="Mangal" panose="02040503050203030202" pitchFamily="18" charset="0"/>
                  </a:rPr>
                  <a:t>Convolution=(1×2)+(0×0)+(−1×3)+(1×1)+(0×2)+(−1×0)+(1×3)+(0×0)+(−1×2)=1</a:t>
                </a:r>
              </a:p>
              <a:p>
                <a:endParaRPr lang="en-IN" dirty="0"/>
              </a:p>
            </p:txBody>
          </p:sp>
        </mc:Choice>
        <mc:Fallback xmlns="">
          <p:sp>
            <p:nvSpPr>
              <p:cNvPr id="3" name="Content Placeholder 2">
                <a:extLst>
                  <a:ext uri="{FF2B5EF4-FFF2-40B4-BE49-F238E27FC236}">
                    <a16:creationId xmlns:a16="http://schemas.microsoft.com/office/drawing/2014/main" id="{896A3315-CBEA-450B-B548-9BC849A841FF}"/>
                  </a:ext>
                </a:extLst>
              </p:cNvPr>
              <p:cNvSpPr>
                <a:spLocks noGrp="1" noRot="1" noChangeAspect="1" noMove="1" noResize="1" noEditPoints="1" noAdjustHandles="1" noChangeArrowheads="1" noChangeShapeType="1" noTextEdit="1"/>
              </p:cNvSpPr>
              <p:nvPr>
                <p:ph idx="1"/>
              </p:nvPr>
            </p:nvSpPr>
            <p:spPr>
              <a:xfrm>
                <a:off x="623135" y="1308463"/>
                <a:ext cx="11203105" cy="5196840"/>
              </a:xfrm>
              <a:blipFill>
                <a:blip r:embed="rId2"/>
                <a:stretch>
                  <a:fillRect l="-218" t="-587"/>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75CE0769-19F1-43EB-8CBA-13EDCCCF92B2}"/>
              </a:ext>
            </a:extLst>
          </p:cNvPr>
          <p:cNvSpPr txBox="1">
            <a:spLocks/>
          </p:cNvSpPr>
          <p:nvPr/>
        </p:nvSpPr>
        <p:spPr>
          <a:xfrm>
            <a:off x="620486" y="505097"/>
            <a:ext cx="9875520" cy="714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dirty="0"/>
              <a:t>Step-by-Step Calculation</a:t>
            </a:r>
          </a:p>
        </p:txBody>
      </p:sp>
    </p:spTree>
    <p:extLst>
      <p:ext uri="{BB962C8B-B14F-4D97-AF65-F5344CB8AC3E}">
        <p14:creationId xmlns:p14="http://schemas.microsoft.com/office/powerpoint/2010/main" val="1413843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6A3315-CBEA-450B-B548-9BC849A841FF}"/>
                  </a:ext>
                </a:extLst>
              </p:cNvPr>
              <p:cNvSpPr>
                <a:spLocks noGrp="1"/>
              </p:cNvSpPr>
              <p:nvPr>
                <p:ph idx="1"/>
              </p:nvPr>
            </p:nvSpPr>
            <p:spPr>
              <a:xfrm>
                <a:off x="623135" y="1308463"/>
                <a:ext cx="10776385" cy="5222966"/>
              </a:xfrm>
            </p:spPr>
            <p:txBody>
              <a:bodyPr/>
              <a:lstStyle/>
              <a:p>
                <a:pPr marL="0" marR="0">
                  <a:lnSpc>
                    <a:spcPct val="107000"/>
                  </a:lnSpc>
                  <a:spcBef>
                    <a:spcPts val="0"/>
                  </a:spcBef>
                  <a:spcAft>
                    <a:spcPts val="800"/>
                  </a:spcAf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Convolution Operation:</a:t>
                </a: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Filter =  </a:t>
                </a:r>
                <a14:m>
                  <m:oMath xmlns:m="http://schemas.openxmlformats.org/officeDocument/2006/math">
                    <m:d>
                      <m:dPr>
                        <m:begChr m:val="["/>
                        <m:endChr m:val="]"/>
                        <m:ctrlPr>
                          <a:rPr lang="en-IN" sz="1800" b="1"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3"/>
                                  <m:mcJc m:val="center"/>
                                </m:mcPr>
                              </m:mc>
                            </m:mcs>
                            <m:ctrlPr>
                              <a:rPr lang="en-IN" sz="1800" i="1" kern="100">
                                <a:effectLst/>
                                <a:latin typeface="Cambria Math" panose="02040503050406030204" pitchFamily="18" charset="0"/>
                                <a:ea typeface="Calibri" panose="020F0502020204030204" pitchFamily="34" charset="0"/>
                                <a:cs typeface="Mangal" panose="02040503050203030202" pitchFamily="18" charset="0"/>
                              </a:rPr>
                            </m:ctrlPr>
                          </m:mPr>
                          <m:mr>
                            <m:e>
                              <m:r>
                                <a:rPr lang="en-IN" sz="1800" i="1" kern="100">
                                  <a:effectLst/>
                                  <a:latin typeface="Cambria Math" panose="02040503050406030204" pitchFamily="18" charset="0"/>
                                  <a:ea typeface="Calibri" panose="020F0502020204030204" pitchFamily="34" charset="0"/>
                                  <a:cs typeface="Mangal" panose="02040503050203030202" pitchFamily="18" charset="0"/>
                                </a:rPr>
                                <m:t>1</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0</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−1</m:t>
                              </m:r>
                            </m:e>
                          </m:mr>
                          <m:mr>
                            <m:e>
                              <m:r>
                                <a:rPr lang="en-IN" sz="1800" i="1" kern="100">
                                  <a:effectLst/>
                                  <a:latin typeface="Cambria Math" panose="02040503050406030204" pitchFamily="18" charset="0"/>
                                  <a:ea typeface="Calibri" panose="020F0502020204030204" pitchFamily="34" charset="0"/>
                                  <a:cs typeface="Mangal" panose="02040503050203030202" pitchFamily="18" charset="0"/>
                                </a:rPr>
                                <m:t>1</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0</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−1</m:t>
                              </m:r>
                            </m:e>
                          </m:mr>
                          <m:mr>
                            <m:e>
                              <m:r>
                                <a:rPr lang="en-IN" sz="1800" i="1" kern="100">
                                  <a:effectLst/>
                                  <a:latin typeface="Cambria Math" panose="02040503050406030204" pitchFamily="18" charset="0"/>
                                  <a:ea typeface="Calibri" panose="020F0502020204030204" pitchFamily="34" charset="0"/>
                                  <a:cs typeface="Mangal" panose="02040503050203030202" pitchFamily="18" charset="0"/>
                                </a:rPr>
                                <m:t>1</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0</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−1</m:t>
                              </m:r>
                            </m:e>
                          </m:mr>
                        </m:m>
                      </m:e>
                    </m:d>
                  </m:oMath>
                </a14:m>
                <a:endParaRPr lang="en-IN" sz="1800" b="1"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endParaRPr lang="en-IN" sz="1800" b="1"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spcBef>
                    <a:spcPts val="0"/>
                  </a:spcBef>
                  <a:spcAft>
                    <a:spcPts val="0"/>
                  </a:spcAft>
                  <a:tabLst>
                    <a:tab pos="45720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Position (2,1) in Output:</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Input Patch =  </a:t>
                </a:r>
                <a14:m>
                  <m:oMath xmlns:m="http://schemas.openxmlformats.org/officeDocument/2006/math">
                    <m:d>
                      <m:dPr>
                        <m:begChr m:val="["/>
                        <m:endChr m:val="]"/>
                        <m:ctrlPr>
                          <a:rPr lang="en-IN" sz="1800" b="1"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3"/>
                                  <m:mcJc m:val="center"/>
                                </m:mcPr>
                              </m:mc>
                            </m:mcs>
                            <m:ctrlPr>
                              <a:rPr lang="en-IN" sz="1800" i="1" kern="100">
                                <a:effectLst/>
                                <a:latin typeface="Cambria Math" panose="02040503050406030204" pitchFamily="18" charset="0"/>
                                <a:ea typeface="Calibri" panose="020F0502020204030204" pitchFamily="34" charset="0"/>
                                <a:cs typeface="Mangal" panose="02040503050203030202" pitchFamily="18" charset="0"/>
                              </a:rPr>
                            </m:ctrlPr>
                          </m:mPr>
                          <m:mr>
                            <m:e>
                              <m:r>
                                <a:rPr lang="en-IN" sz="1800" i="1" kern="100">
                                  <a:effectLst/>
                                  <a:latin typeface="Cambria Math" panose="02040503050406030204" pitchFamily="18" charset="0"/>
                                  <a:ea typeface="Calibri" panose="020F0502020204030204" pitchFamily="34" charset="0"/>
                                  <a:cs typeface="Mangal" panose="02040503050203030202" pitchFamily="18" charset="0"/>
                                </a:rPr>
                                <m:t>4</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1</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2</m:t>
                              </m:r>
                            </m:e>
                          </m:mr>
                          <m:mr>
                            <m:e>
                              <m:r>
                                <a:rPr lang="en-IN" sz="1800" i="1" kern="100">
                                  <a:effectLst/>
                                  <a:latin typeface="Cambria Math" panose="02040503050406030204" pitchFamily="18" charset="0"/>
                                  <a:ea typeface="Calibri" panose="020F0502020204030204" pitchFamily="34" charset="0"/>
                                  <a:cs typeface="Mangal" panose="02040503050203030202" pitchFamily="18" charset="0"/>
                                </a:rPr>
                                <m:t>1</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3</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0</m:t>
                              </m:r>
                            </m:e>
                          </m:mr>
                          <m:mr>
                            <m:e>
                              <m:r>
                                <a:rPr lang="en-IN" sz="1800" i="1" kern="100">
                                  <a:effectLst/>
                                  <a:latin typeface="Cambria Math" panose="02040503050406030204" pitchFamily="18" charset="0"/>
                                  <a:ea typeface="Calibri" panose="020F0502020204030204" pitchFamily="34" charset="0"/>
                                  <a:cs typeface="Mangal" panose="02040503050203030202" pitchFamily="18" charset="0"/>
                                </a:rPr>
                                <m:t>2</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0</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1</m:t>
                              </m:r>
                            </m:e>
                          </m:mr>
                        </m:m>
                      </m:e>
                    </m:d>
                  </m:oMath>
                </a14:m>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0">
                  <a:spcBef>
                    <a:spcPts val="0"/>
                  </a:spcBef>
                  <a:spcAft>
                    <a:spcPts val="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marL="0" marR="0">
                  <a:spcBef>
                    <a:spcPts val="0"/>
                  </a:spcBef>
                  <a:spcAft>
                    <a:spcPts val="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Convolution=(1×4)+(0×1)+(−1×2)+(1×1)+(0×3)+(−1×0)+(1×2)+(0×0)+(−1×1)=4 </a:t>
                </a:r>
              </a:p>
              <a:p>
                <a:pPr marL="0" marR="0">
                  <a:spcBef>
                    <a:spcPts val="0"/>
                  </a:spcBef>
                  <a:spcAft>
                    <a:spcPts val="0"/>
                  </a:spcAft>
                </a:pPr>
                <a:endParaRPr lang="en-IN" sz="1800" b="1" kern="1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Position (2,2) in Output:</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Input Patch =  </a:t>
                </a:r>
                <a14:m>
                  <m:oMath xmlns:m="http://schemas.openxmlformats.org/officeDocument/2006/math">
                    <m:d>
                      <m:dPr>
                        <m:begChr m:val="["/>
                        <m:endChr m:val="]"/>
                        <m:ctrlPr>
                          <a:rPr lang="en-IN" sz="1800" b="1"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3"/>
                                  <m:mcJc m:val="center"/>
                                </m:mcPr>
                              </m:mc>
                            </m:mcs>
                            <m:ctrlPr>
                              <a:rPr lang="en-IN" sz="1800" i="1" kern="100">
                                <a:effectLst/>
                                <a:latin typeface="Cambria Math" panose="02040503050406030204" pitchFamily="18" charset="0"/>
                                <a:ea typeface="Calibri" panose="020F0502020204030204" pitchFamily="34" charset="0"/>
                                <a:cs typeface="Mangal" panose="02040503050203030202" pitchFamily="18" charset="0"/>
                              </a:rPr>
                            </m:ctrlPr>
                          </m:mPr>
                          <m:mr>
                            <m:e>
                              <m:r>
                                <a:rPr lang="en-IN" sz="1800" i="1" kern="100">
                                  <a:effectLst/>
                                  <a:latin typeface="Cambria Math" panose="02040503050406030204" pitchFamily="18" charset="0"/>
                                  <a:ea typeface="Calibri" panose="020F0502020204030204" pitchFamily="34" charset="0"/>
                                  <a:cs typeface="Mangal" panose="02040503050203030202" pitchFamily="18" charset="0"/>
                                </a:rPr>
                                <m:t>1</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2</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0</m:t>
                              </m:r>
                            </m:e>
                          </m:mr>
                          <m:mr>
                            <m:e>
                              <m:r>
                                <a:rPr lang="en-IN" sz="1800" i="1" kern="100">
                                  <a:effectLst/>
                                  <a:latin typeface="Cambria Math" panose="02040503050406030204" pitchFamily="18" charset="0"/>
                                  <a:ea typeface="Calibri" panose="020F0502020204030204" pitchFamily="34" charset="0"/>
                                  <a:cs typeface="Mangal" panose="02040503050203030202" pitchFamily="18" charset="0"/>
                                </a:rPr>
                                <m:t>3</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0</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2</m:t>
                              </m:r>
                            </m:e>
                          </m:mr>
                          <m:mr>
                            <m:e>
                              <m:r>
                                <a:rPr lang="en-IN" sz="1800" i="1" kern="100">
                                  <a:effectLst/>
                                  <a:latin typeface="Cambria Math" panose="02040503050406030204" pitchFamily="18" charset="0"/>
                                  <a:ea typeface="Calibri" panose="020F0502020204030204" pitchFamily="34" charset="0"/>
                                  <a:cs typeface="Mangal" panose="02040503050203030202" pitchFamily="18" charset="0"/>
                                </a:rPr>
                                <m:t>0</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1</m:t>
                              </m:r>
                            </m:e>
                            <m:e>
                              <m:r>
                                <a:rPr lang="en-IN" sz="1800" i="1" kern="100">
                                  <a:effectLst/>
                                  <a:latin typeface="Cambria Math" panose="02040503050406030204" pitchFamily="18" charset="0"/>
                                  <a:ea typeface="Calibri" panose="020F0502020204030204" pitchFamily="34" charset="0"/>
                                  <a:cs typeface="Mangal" panose="02040503050203030202" pitchFamily="18" charset="0"/>
                                </a:rPr>
                                <m:t>3</m:t>
                              </m:r>
                            </m:e>
                          </m:mr>
                        </m:m>
                      </m:e>
                    </m:d>
                  </m:oMath>
                </a14:m>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0">
                  <a:spcBef>
                    <a:spcPts val="0"/>
                  </a:spcBef>
                  <a:spcAft>
                    <a:spcPts val="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marL="0" marR="0">
                  <a:spcBef>
                    <a:spcPts val="0"/>
                  </a:spcBef>
                  <a:spcAft>
                    <a:spcPts val="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Convolution=(1×1)+(0×2)+(−1×0)+(1×3)+(0×0)+(−1×2)+(1×0)+(0×1)+(−1×3)=−1 </a:t>
                </a:r>
              </a:p>
              <a:p>
                <a:endParaRPr lang="en-IN"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896A3315-CBEA-450B-B548-9BC849A841FF}"/>
                  </a:ext>
                </a:extLst>
              </p:cNvPr>
              <p:cNvSpPr>
                <a:spLocks noGrp="1" noRot="1" noChangeAspect="1" noMove="1" noResize="1" noEditPoints="1" noAdjustHandles="1" noChangeArrowheads="1" noChangeShapeType="1" noTextEdit="1"/>
              </p:cNvSpPr>
              <p:nvPr>
                <p:ph idx="1"/>
              </p:nvPr>
            </p:nvSpPr>
            <p:spPr>
              <a:xfrm>
                <a:off x="623135" y="1308463"/>
                <a:ext cx="10776385" cy="5222966"/>
              </a:xfrm>
              <a:blipFill>
                <a:blip r:embed="rId2"/>
                <a:stretch>
                  <a:fillRect l="-226" t="-584"/>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75CE0769-19F1-43EB-8CBA-13EDCCCF92B2}"/>
              </a:ext>
            </a:extLst>
          </p:cNvPr>
          <p:cNvSpPr txBox="1">
            <a:spLocks/>
          </p:cNvSpPr>
          <p:nvPr/>
        </p:nvSpPr>
        <p:spPr>
          <a:xfrm>
            <a:off x="620486" y="505097"/>
            <a:ext cx="9875520" cy="714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dirty="0"/>
              <a:t>Step-by-Step Calculation</a:t>
            </a:r>
          </a:p>
        </p:txBody>
      </p:sp>
    </p:spTree>
    <p:extLst>
      <p:ext uri="{BB962C8B-B14F-4D97-AF65-F5344CB8AC3E}">
        <p14:creationId xmlns:p14="http://schemas.microsoft.com/office/powerpoint/2010/main" val="438880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6A3315-CBEA-450B-B548-9BC849A841FF}"/>
                  </a:ext>
                </a:extLst>
              </p:cNvPr>
              <p:cNvSpPr>
                <a:spLocks noGrp="1"/>
              </p:cNvSpPr>
              <p:nvPr>
                <p:ph idx="1"/>
              </p:nvPr>
            </p:nvSpPr>
            <p:spPr>
              <a:xfrm>
                <a:off x="623135" y="1308463"/>
                <a:ext cx="10445459" cy="5109754"/>
              </a:xfrm>
            </p:spPr>
            <p:txBody>
              <a:bodyPr/>
              <a:lstStyle/>
              <a:p>
                <a:pPr marL="0" marR="0">
                  <a:spcBef>
                    <a:spcPts val="0"/>
                  </a:spcBef>
                  <a:spcAft>
                    <a:spcPts val="0"/>
                  </a:spcAft>
                </a:pPr>
                <a:r>
                  <a:rPr lang="en-IN" sz="2000" b="1" kern="100" dirty="0">
                    <a:effectLst/>
                    <a:latin typeface="Calibri" panose="020F0502020204030204" pitchFamily="34" charset="0"/>
                    <a:ea typeface="Calibri" panose="020F0502020204030204" pitchFamily="34" charset="0"/>
                    <a:cs typeface="Mangal" panose="02040503050203030202" pitchFamily="18" charset="0"/>
                  </a:rPr>
                  <a:t>Output of Convolutional Layer:</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IN" sz="2000" kern="100" dirty="0">
                    <a:effectLst/>
                    <a:latin typeface="Calibri" panose="020F0502020204030204" pitchFamily="34" charset="0"/>
                    <a:ea typeface="Calibri" panose="020F0502020204030204" pitchFamily="34" charset="0"/>
                    <a:cs typeface="Mangal" panose="02040503050203030202" pitchFamily="18" charset="0"/>
                  </a:rPr>
                  <a:t>Convolutional Layer Output =  </a:t>
                </a:r>
                <a14:m>
                  <m:oMath xmlns:m="http://schemas.openxmlformats.org/officeDocument/2006/math">
                    <m:d>
                      <m:dPr>
                        <m:begChr m:val="["/>
                        <m:endChr m:val="]"/>
                        <m:ctrlPr>
                          <a:rPr lang="en-IN" sz="2000" b="1"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2"/>
                                  <m:mcJc m:val="center"/>
                                </m:mcPr>
                              </m:mc>
                            </m:mcs>
                            <m:ctrlPr>
                              <a:rPr lang="en-IN" sz="2000" i="1" kern="100">
                                <a:effectLst/>
                                <a:latin typeface="Cambria Math" panose="02040503050406030204" pitchFamily="18" charset="0"/>
                                <a:ea typeface="Calibri" panose="020F0502020204030204" pitchFamily="34" charset="0"/>
                                <a:cs typeface="Mangal" panose="02040503050203030202" pitchFamily="18" charset="0"/>
                              </a:rPr>
                            </m:ctrlPr>
                          </m:mPr>
                          <m:mr>
                            <m:e>
                              <m:r>
                                <a:rPr lang="en-IN" sz="2000" i="1" kern="100" smtClean="0">
                                  <a:effectLst/>
                                  <a:latin typeface="Cambria Math" panose="02040503050406030204" pitchFamily="18" charset="0"/>
                                  <a:ea typeface="Calibri" panose="020F0502020204030204" pitchFamily="34" charset="0"/>
                                  <a:cs typeface="Mangal" panose="02040503050203030202" pitchFamily="18" charset="0"/>
                                </a:rPr>
                                <m:t>6</m:t>
                              </m:r>
                            </m:e>
                            <m:e>
                              <m:r>
                                <a:rPr lang="en-IN" sz="2000" i="1" kern="100">
                                  <a:effectLst/>
                                  <a:latin typeface="Cambria Math" panose="02040503050406030204" pitchFamily="18" charset="0"/>
                                  <a:ea typeface="Calibri" panose="020F0502020204030204" pitchFamily="34" charset="0"/>
                                  <a:cs typeface="Mangal" panose="02040503050203030202" pitchFamily="18" charset="0"/>
                                </a:rPr>
                                <m:t>1</m:t>
                              </m:r>
                            </m:e>
                          </m:mr>
                          <m:mr>
                            <m:e>
                              <m:r>
                                <a:rPr lang="en-IN" sz="2000" i="1" kern="100">
                                  <a:effectLst/>
                                  <a:latin typeface="Cambria Math" panose="02040503050406030204" pitchFamily="18" charset="0"/>
                                  <a:ea typeface="Calibri" panose="020F0502020204030204" pitchFamily="34" charset="0"/>
                                  <a:cs typeface="Mangal" panose="02040503050203030202" pitchFamily="18" charset="0"/>
                                </a:rPr>
                                <m:t>4</m:t>
                              </m:r>
                            </m:e>
                            <m:e>
                              <m:r>
                                <a:rPr lang="en-IN" sz="2000" i="1" kern="100">
                                  <a:effectLst/>
                                  <a:latin typeface="Cambria Math" panose="02040503050406030204" pitchFamily="18" charset="0"/>
                                  <a:ea typeface="Calibri" panose="020F0502020204030204" pitchFamily="34" charset="0"/>
                                  <a:cs typeface="Mangal" panose="02040503050203030202" pitchFamily="18" charset="0"/>
                                </a:rPr>
                                <m:t>−1</m:t>
                              </m:r>
                            </m:e>
                          </m:mr>
                        </m:m>
                      </m:e>
                    </m:d>
                  </m:oMath>
                </a14:m>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0">
                  <a:spcBef>
                    <a:spcPts val="0"/>
                  </a:spcBef>
                  <a:spcAft>
                    <a:spcPts val="0"/>
                  </a:spcAft>
                  <a:buNone/>
                </a:pPr>
                <a:r>
                  <a:rPr lang="en-IN" sz="2000" kern="100" dirty="0">
                    <a:effectLst/>
                    <a:latin typeface="Calibri" panose="020F0502020204030204" pitchFamily="34" charset="0"/>
                    <a:ea typeface="Calibri" panose="020F0502020204030204" pitchFamily="34" charset="0"/>
                    <a:cs typeface="Mangal" panose="02040503050203030202" pitchFamily="18" charset="0"/>
                  </a:rPr>
                  <a:t>                                                      </a:t>
                </a:r>
              </a:p>
              <a:p>
                <a:pPr marL="0" marR="0">
                  <a:spcBef>
                    <a:spcPts val="0"/>
                  </a:spcBef>
                  <a:spcAft>
                    <a:spcPts val="0"/>
                  </a:spcAft>
                </a:pPr>
                <a:r>
                  <a:rPr lang="en-IN" sz="2000" b="1" kern="100" dirty="0">
                    <a:effectLst/>
                    <a:latin typeface="Calibri" panose="020F0502020204030204" pitchFamily="34" charset="0"/>
                    <a:ea typeface="Calibri" panose="020F0502020204030204" pitchFamily="34" charset="0"/>
                    <a:cs typeface="Mangal" panose="02040503050203030202" pitchFamily="18" charset="0"/>
                  </a:rPr>
                  <a:t>3. Apply </a:t>
                </a:r>
                <a:r>
                  <a:rPr lang="en-IN" sz="2000" b="1" kern="100" dirty="0" err="1">
                    <a:effectLst/>
                    <a:latin typeface="Calibri" panose="020F0502020204030204" pitchFamily="34" charset="0"/>
                    <a:ea typeface="Calibri" panose="020F0502020204030204" pitchFamily="34" charset="0"/>
                    <a:cs typeface="Mangal" panose="02040503050203030202" pitchFamily="18" charset="0"/>
                  </a:rPr>
                  <a:t>ReLU</a:t>
                </a:r>
                <a:r>
                  <a:rPr lang="en-IN" sz="2000" b="1" kern="100" dirty="0">
                    <a:effectLst/>
                    <a:latin typeface="Calibri" panose="020F0502020204030204" pitchFamily="34" charset="0"/>
                    <a:ea typeface="Calibri" panose="020F0502020204030204" pitchFamily="34" charset="0"/>
                    <a:cs typeface="Mangal" panose="02040503050203030202" pitchFamily="18" charset="0"/>
                  </a:rPr>
                  <a:t> Activation Function</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IN" sz="2000" kern="100" dirty="0" err="1">
                    <a:effectLst/>
                    <a:latin typeface="Calibri" panose="020F0502020204030204" pitchFamily="34" charset="0"/>
                    <a:ea typeface="Calibri" panose="020F0502020204030204" pitchFamily="34" charset="0"/>
                    <a:cs typeface="Mangal" panose="02040503050203030202" pitchFamily="18" charset="0"/>
                  </a:rPr>
                  <a:t>ReLU</a:t>
                </a:r>
                <a:r>
                  <a:rPr lang="en-IN" sz="2000" kern="100" dirty="0">
                    <a:effectLst/>
                    <a:latin typeface="Calibri" panose="020F0502020204030204" pitchFamily="34" charset="0"/>
                    <a:ea typeface="Calibri" panose="020F0502020204030204" pitchFamily="34" charset="0"/>
                    <a:cs typeface="Mangal" panose="02040503050203030202" pitchFamily="18" charset="0"/>
                  </a:rPr>
                  <a:t> (Rectified Linear Unit) activation function replaces negative values with zero:</a:t>
                </a:r>
              </a:p>
              <a:p>
                <a:pPr marL="0" marR="0" indent="457200">
                  <a:spcBef>
                    <a:spcPts val="0"/>
                  </a:spcBef>
                  <a:spcAft>
                    <a:spcPts val="0"/>
                  </a:spcAft>
                </a:pPr>
                <a:r>
                  <a:rPr lang="en-IN" sz="2000" kern="100" dirty="0" err="1">
                    <a:effectLst/>
                    <a:latin typeface="Calibri" panose="020F0502020204030204" pitchFamily="34" charset="0"/>
                    <a:ea typeface="Calibri" panose="020F0502020204030204" pitchFamily="34" charset="0"/>
                    <a:cs typeface="Mangal" panose="02040503050203030202" pitchFamily="18" charset="0"/>
                  </a:rPr>
                  <a:t>ReLU</a:t>
                </a:r>
                <a:r>
                  <a:rPr lang="en-IN" sz="2000" kern="100" dirty="0">
                    <a:effectLst/>
                    <a:latin typeface="Calibri" panose="020F0502020204030204" pitchFamily="34" charset="0"/>
                    <a:ea typeface="Calibri" panose="020F0502020204030204" pitchFamily="34" charset="0"/>
                    <a:cs typeface="Mangal" panose="02040503050203030202" pitchFamily="18" charset="0"/>
                  </a:rPr>
                  <a:t> Output =   </a:t>
                </a:r>
                <a14:m>
                  <m:oMath xmlns:m="http://schemas.openxmlformats.org/officeDocument/2006/math">
                    <m:d>
                      <m:dPr>
                        <m:begChr m:val="["/>
                        <m:endChr m:val="]"/>
                        <m:ctrlPr>
                          <a:rPr lang="en-IN" sz="2000" b="1"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2"/>
                                  <m:mcJc m:val="center"/>
                                </m:mcPr>
                              </m:mc>
                            </m:mcs>
                            <m:ctrlPr>
                              <a:rPr lang="en-IN" sz="2000" i="1" kern="100">
                                <a:effectLst/>
                                <a:latin typeface="Cambria Math" panose="02040503050406030204" pitchFamily="18" charset="0"/>
                                <a:ea typeface="Calibri" panose="020F0502020204030204" pitchFamily="34" charset="0"/>
                                <a:cs typeface="Mangal" panose="02040503050203030202" pitchFamily="18" charset="0"/>
                              </a:rPr>
                            </m:ctrlPr>
                          </m:mPr>
                          <m:mr>
                            <m:e>
                              <m:r>
                                <a:rPr lang="en-IN" sz="2000" i="1" kern="100">
                                  <a:effectLst/>
                                  <a:latin typeface="Cambria Math" panose="02040503050406030204" pitchFamily="18" charset="0"/>
                                  <a:ea typeface="Calibri" panose="020F0502020204030204" pitchFamily="34" charset="0"/>
                                  <a:cs typeface="Mangal" panose="02040503050203030202" pitchFamily="18" charset="0"/>
                                </a:rPr>
                                <m:t>6</m:t>
                              </m:r>
                            </m:e>
                            <m:e>
                              <m:r>
                                <a:rPr lang="en-IN" sz="2000" i="1" kern="100">
                                  <a:effectLst/>
                                  <a:latin typeface="Cambria Math" panose="02040503050406030204" pitchFamily="18" charset="0"/>
                                  <a:ea typeface="Calibri" panose="020F0502020204030204" pitchFamily="34" charset="0"/>
                                  <a:cs typeface="Mangal" panose="02040503050203030202" pitchFamily="18" charset="0"/>
                                </a:rPr>
                                <m:t>4</m:t>
                              </m:r>
                            </m:e>
                          </m:mr>
                          <m:mr>
                            <m:e>
                              <m:r>
                                <a:rPr lang="en-IN" sz="2000" i="1" kern="100">
                                  <a:effectLst/>
                                  <a:latin typeface="Cambria Math" panose="02040503050406030204" pitchFamily="18" charset="0"/>
                                  <a:ea typeface="Calibri" panose="020F0502020204030204" pitchFamily="34" charset="0"/>
                                  <a:cs typeface="Mangal" panose="02040503050203030202" pitchFamily="18" charset="0"/>
                                </a:rPr>
                                <m:t>1</m:t>
                              </m:r>
                            </m:e>
                            <m:e>
                              <m:r>
                                <a:rPr lang="en-IN" sz="2000" i="1" kern="100">
                                  <a:effectLst/>
                                  <a:latin typeface="Cambria Math" panose="02040503050406030204" pitchFamily="18" charset="0"/>
                                  <a:ea typeface="Calibri" panose="020F0502020204030204" pitchFamily="34" charset="0"/>
                                  <a:cs typeface="Mangal" panose="02040503050203030202" pitchFamily="18" charset="0"/>
                                </a:rPr>
                                <m:t>0</m:t>
                              </m:r>
                            </m:e>
                          </m:mr>
                        </m:m>
                      </m:e>
                    </m:d>
                  </m:oMath>
                </a14:m>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0">
                  <a:spcBef>
                    <a:spcPts val="0"/>
                  </a:spcBef>
                  <a:spcAft>
                    <a:spcPts val="0"/>
                  </a:spcAft>
                  <a:buNone/>
                </a:pPr>
                <a:r>
                  <a:rPr lang="en-IN" sz="2000" kern="100" dirty="0">
                    <a:effectLst/>
                    <a:latin typeface="Calibri" panose="020F0502020204030204" pitchFamily="34" charset="0"/>
                    <a:ea typeface="Calibri" panose="020F0502020204030204" pitchFamily="34" charset="0"/>
                    <a:cs typeface="Mangal" panose="02040503050203030202" pitchFamily="18" charset="0"/>
                  </a:rPr>
                  <a:t>                          </a:t>
                </a:r>
              </a:p>
              <a:p>
                <a:pPr marL="0" marR="0">
                  <a:spcBef>
                    <a:spcPts val="0"/>
                  </a:spcBef>
                  <a:spcAft>
                    <a:spcPts val="0"/>
                  </a:spcAft>
                </a:pPr>
                <a:r>
                  <a:rPr lang="en-IN" sz="2000" b="1" kern="100" dirty="0">
                    <a:effectLst/>
                    <a:latin typeface="Calibri" panose="020F0502020204030204" pitchFamily="34" charset="0"/>
                    <a:ea typeface="Calibri" panose="020F0502020204030204" pitchFamily="34" charset="0"/>
                    <a:cs typeface="Mangal" panose="02040503050203030202" pitchFamily="18" charset="0"/>
                  </a:rPr>
                  <a:t>4. Pooling Layer (Max Pooling)</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IN" sz="2000" kern="100" dirty="0">
                    <a:effectLst/>
                    <a:latin typeface="Calibri" panose="020F0502020204030204" pitchFamily="34" charset="0"/>
                    <a:ea typeface="Calibri" panose="020F0502020204030204" pitchFamily="34" charset="0"/>
                    <a:cs typeface="Mangal" panose="02040503050203030202" pitchFamily="18" charset="0"/>
                  </a:rPr>
                  <a:t>Pooling reduces the dimensionality of the output. A 2x2 max pooling with stride 2 is applied:</a:t>
                </a:r>
              </a:p>
              <a:p>
                <a:pPr marL="0" marR="0">
                  <a:spcBef>
                    <a:spcPts val="0"/>
                  </a:spcBef>
                  <a:spcAft>
                    <a:spcPts val="0"/>
                  </a:spcAft>
                </a:pPr>
                <a:r>
                  <a:rPr lang="en-IN" sz="2000" kern="100" dirty="0">
                    <a:effectLst/>
                    <a:latin typeface="Calibri" panose="020F0502020204030204" pitchFamily="34" charset="0"/>
                    <a:ea typeface="Calibri" panose="020F0502020204030204" pitchFamily="34" charset="0"/>
                    <a:cs typeface="Mangal" panose="02040503050203030202" pitchFamily="18" charset="0"/>
                  </a:rPr>
                  <a:t>Max Pooling Output=max</a:t>
                </a:r>
                <a14:m>
                  <m:oMath xmlns:m="http://schemas.openxmlformats.org/officeDocument/2006/math">
                    <m:r>
                      <a:rPr lang="en-IN" sz="2000" i="1" kern="100">
                        <a:effectLst/>
                        <a:latin typeface="Cambria Math" panose="02040503050406030204" pitchFamily="18" charset="0"/>
                        <a:ea typeface="Calibri" panose="020F0502020204030204" pitchFamily="34" charset="0"/>
                        <a:cs typeface="Mangal" panose="02040503050203030202" pitchFamily="18" charset="0"/>
                      </a:rPr>
                      <m:t>(</m:t>
                    </m:r>
                    <m:d>
                      <m:dPr>
                        <m:begChr m:val="["/>
                        <m:endChr m:val="]"/>
                        <m:ctrlPr>
                          <a:rPr lang="en-IN" sz="2000" b="1"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2"/>
                                  <m:mcJc m:val="center"/>
                                </m:mcPr>
                              </m:mc>
                            </m:mcs>
                            <m:ctrlPr>
                              <a:rPr lang="en-IN" sz="2000" i="1" kern="100">
                                <a:effectLst/>
                                <a:latin typeface="Cambria Math" panose="02040503050406030204" pitchFamily="18" charset="0"/>
                                <a:ea typeface="Calibri" panose="020F0502020204030204" pitchFamily="34" charset="0"/>
                                <a:cs typeface="Mangal" panose="02040503050203030202" pitchFamily="18" charset="0"/>
                              </a:rPr>
                            </m:ctrlPr>
                          </m:mPr>
                          <m:mr>
                            <m:e>
                              <m:r>
                                <a:rPr lang="en-IN" sz="2000" i="1" kern="100">
                                  <a:effectLst/>
                                  <a:latin typeface="Cambria Math" panose="02040503050406030204" pitchFamily="18" charset="0"/>
                                  <a:ea typeface="Calibri" panose="020F0502020204030204" pitchFamily="34" charset="0"/>
                                  <a:cs typeface="Mangal" panose="02040503050203030202" pitchFamily="18" charset="0"/>
                                </a:rPr>
                                <m:t>6</m:t>
                              </m:r>
                            </m:e>
                            <m:e>
                              <m:r>
                                <a:rPr lang="en-IN" sz="2000" i="1" kern="100">
                                  <a:effectLst/>
                                  <a:latin typeface="Cambria Math" panose="02040503050406030204" pitchFamily="18" charset="0"/>
                                  <a:ea typeface="Calibri" panose="020F0502020204030204" pitchFamily="34" charset="0"/>
                                  <a:cs typeface="Mangal" panose="02040503050203030202" pitchFamily="18" charset="0"/>
                                </a:rPr>
                                <m:t>1</m:t>
                              </m:r>
                            </m:e>
                          </m:mr>
                          <m:mr>
                            <m:e>
                              <m:r>
                                <a:rPr lang="en-IN" sz="2000" i="1" kern="100">
                                  <a:effectLst/>
                                  <a:latin typeface="Cambria Math" panose="02040503050406030204" pitchFamily="18" charset="0"/>
                                  <a:ea typeface="Calibri" panose="020F0502020204030204" pitchFamily="34" charset="0"/>
                                  <a:cs typeface="Mangal" panose="02040503050203030202" pitchFamily="18" charset="0"/>
                                </a:rPr>
                                <m:t>4</m:t>
                              </m:r>
                            </m:e>
                            <m:e>
                              <m:r>
                                <a:rPr lang="en-IN" sz="2000" i="1" kern="100">
                                  <a:effectLst/>
                                  <a:latin typeface="Cambria Math" panose="02040503050406030204" pitchFamily="18" charset="0"/>
                                  <a:ea typeface="Calibri" panose="020F0502020204030204" pitchFamily="34" charset="0"/>
                                  <a:cs typeface="Mangal" panose="02040503050203030202" pitchFamily="18" charset="0"/>
                                </a:rPr>
                                <m:t>0</m:t>
                              </m:r>
                            </m:e>
                          </m:mr>
                        </m:m>
                      </m:e>
                    </m:d>
                  </m:oMath>
                </a14:m>
                <a:r>
                  <a:rPr lang="en-IN" sz="2000" b="1" kern="0" dirty="0">
                    <a:effectLst/>
                    <a:latin typeface="Calibri" panose="020F0502020204030204" pitchFamily="34" charset="0"/>
                    <a:ea typeface="DengXian" panose="02010600030101010101" pitchFamily="2" charset="-122"/>
                    <a:cs typeface="Mangal" panose="02040503050203030202" pitchFamily="18" charset="0"/>
                  </a:rPr>
                  <a:t> </a:t>
                </a:r>
                <a:r>
                  <a:rPr lang="en-IN" sz="2000" kern="0" dirty="0">
                    <a:effectLst/>
                    <a:latin typeface="Calibri" panose="020F0502020204030204" pitchFamily="34" charset="0"/>
                    <a:ea typeface="DengXian" panose="02010600030101010101" pitchFamily="2" charset="-122"/>
                    <a:cs typeface="Mangal" panose="02040503050203030202" pitchFamily="18" charset="0"/>
                  </a:rPr>
                  <a:t>)=</a:t>
                </a:r>
                <a:r>
                  <a:rPr lang="en-IN" sz="2000" b="1" kern="0" dirty="0">
                    <a:effectLst/>
                    <a:latin typeface="Calibri" panose="020F0502020204030204" pitchFamily="34" charset="0"/>
                    <a:ea typeface="DengXian" panose="02010600030101010101" pitchFamily="2" charset="-122"/>
                    <a:cs typeface="Mangal" panose="02040503050203030202" pitchFamily="18" charset="0"/>
                  </a:rPr>
                  <a:t> </a:t>
                </a:r>
                <a:r>
                  <a:rPr lang="en-IN" sz="2000" kern="0" dirty="0">
                    <a:effectLst/>
                    <a:latin typeface="Calibri" panose="020F0502020204030204" pitchFamily="34" charset="0"/>
                    <a:ea typeface="DengXian" panose="02010600030101010101" pitchFamily="2" charset="-122"/>
                    <a:cs typeface="Mangal" panose="02040503050203030202" pitchFamily="18" charset="0"/>
                  </a:rPr>
                  <a:t>6</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0">
                  <a:spcBef>
                    <a:spcPts val="0"/>
                  </a:spcBef>
                  <a:spcAft>
                    <a:spcPts val="0"/>
                  </a:spcAft>
                  <a:buNone/>
                </a:pPr>
                <a:r>
                  <a:rPr lang="en-IN" sz="2000" kern="100" dirty="0">
                    <a:effectLst/>
                    <a:latin typeface="Calibri" panose="020F0502020204030204" pitchFamily="34" charset="0"/>
                    <a:ea typeface="Calibri" panose="020F0502020204030204" pitchFamily="34" charset="0"/>
                    <a:cs typeface="Mangal" panose="02040503050203030202" pitchFamily="18" charset="0"/>
                  </a:rPr>
                  <a:t>                                               </a:t>
                </a:r>
              </a:p>
              <a:p>
                <a:pPr marL="0" marR="0">
                  <a:spcBef>
                    <a:spcPts val="0"/>
                  </a:spcBef>
                  <a:spcAft>
                    <a:spcPts val="0"/>
                  </a:spcAft>
                </a:pPr>
                <a:r>
                  <a:rPr lang="en-IN" sz="2000" kern="100" dirty="0">
                    <a:effectLst/>
                    <a:latin typeface="Calibri" panose="020F0502020204030204" pitchFamily="34" charset="0"/>
                    <a:ea typeface="Calibri" panose="020F0502020204030204" pitchFamily="34" charset="0"/>
                    <a:cs typeface="Mangal" panose="02040503050203030202" pitchFamily="18" charset="0"/>
                  </a:rPr>
                  <a:t>So the final pooled output is: [6] </a:t>
                </a:r>
              </a:p>
              <a:p>
                <a:endParaRPr lang="en-IN" dirty="0"/>
              </a:p>
            </p:txBody>
          </p:sp>
        </mc:Choice>
        <mc:Fallback xmlns="">
          <p:sp>
            <p:nvSpPr>
              <p:cNvPr id="3" name="Content Placeholder 2">
                <a:extLst>
                  <a:ext uri="{FF2B5EF4-FFF2-40B4-BE49-F238E27FC236}">
                    <a16:creationId xmlns:a16="http://schemas.microsoft.com/office/drawing/2014/main" id="{896A3315-CBEA-450B-B548-9BC849A841FF}"/>
                  </a:ext>
                </a:extLst>
              </p:cNvPr>
              <p:cNvSpPr>
                <a:spLocks noGrp="1" noRot="1" noChangeAspect="1" noMove="1" noResize="1" noEditPoints="1" noAdjustHandles="1" noChangeArrowheads="1" noChangeShapeType="1" noTextEdit="1"/>
              </p:cNvSpPr>
              <p:nvPr>
                <p:ph idx="1"/>
              </p:nvPr>
            </p:nvSpPr>
            <p:spPr>
              <a:xfrm>
                <a:off x="623135" y="1308463"/>
                <a:ext cx="10445459" cy="5109754"/>
              </a:xfrm>
              <a:blipFill>
                <a:blip r:embed="rId2"/>
                <a:stretch>
                  <a:fillRect l="-292" t="-1313"/>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75CE0769-19F1-43EB-8CBA-13EDCCCF92B2}"/>
              </a:ext>
            </a:extLst>
          </p:cNvPr>
          <p:cNvSpPr txBox="1">
            <a:spLocks/>
          </p:cNvSpPr>
          <p:nvPr/>
        </p:nvSpPr>
        <p:spPr>
          <a:xfrm>
            <a:off x="620486" y="505097"/>
            <a:ext cx="9875520" cy="714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dirty="0"/>
              <a:t>Step-by-Step Calculation</a:t>
            </a:r>
          </a:p>
        </p:txBody>
      </p:sp>
    </p:spTree>
    <p:extLst>
      <p:ext uri="{BB962C8B-B14F-4D97-AF65-F5344CB8AC3E}">
        <p14:creationId xmlns:p14="http://schemas.microsoft.com/office/powerpoint/2010/main" val="1336647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6A3315-CBEA-450B-B548-9BC849A841FF}"/>
              </a:ext>
            </a:extLst>
          </p:cNvPr>
          <p:cNvSpPr>
            <a:spLocks noGrp="1"/>
          </p:cNvSpPr>
          <p:nvPr>
            <p:ph idx="1"/>
          </p:nvPr>
        </p:nvSpPr>
        <p:spPr>
          <a:xfrm>
            <a:off x="623134" y="1247500"/>
            <a:ext cx="10863471" cy="5327468"/>
          </a:xfrm>
        </p:spPr>
        <p:txBody>
          <a:bodyPr>
            <a:normAutofit/>
          </a:bodyPr>
          <a:lstStyle/>
          <a:p>
            <a:pPr marL="0" marR="0">
              <a:spcBef>
                <a:spcPts val="0"/>
              </a:spcBef>
              <a:spcAft>
                <a:spcPts val="0"/>
              </a:spcAft>
            </a:pPr>
            <a:r>
              <a:rPr lang="en-IN" sz="2000" b="1" kern="100" dirty="0">
                <a:effectLst/>
                <a:latin typeface="Calibri" panose="020F0502020204030204" pitchFamily="34" charset="0"/>
                <a:ea typeface="Calibri" panose="020F0502020204030204" pitchFamily="34" charset="0"/>
                <a:cs typeface="Mangal" panose="02040503050203030202" pitchFamily="18" charset="0"/>
              </a:rPr>
              <a:t>5. Fully Connected Layer</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IN" sz="2000" kern="100" dirty="0">
                <a:effectLst/>
                <a:latin typeface="Calibri" panose="020F0502020204030204" pitchFamily="34" charset="0"/>
                <a:ea typeface="Calibri" panose="020F0502020204030204" pitchFamily="34" charset="0"/>
                <a:cs typeface="Mangal" panose="02040503050203030202" pitchFamily="18" charset="0"/>
              </a:rPr>
              <a:t>In the fully connected layer, the output from the pooling layer is flattened into a single vector and passed through the network.</a:t>
            </a:r>
          </a:p>
          <a:p>
            <a:pPr marL="0" marR="0">
              <a:spcBef>
                <a:spcPts val="0"/>
              </a:spcBef>
              <a:spcAft>
                <a:spcPts val="0"/>
              </a:spcAft>
            </a:pPr>
            <a:r>
              <a:rPr lang="en-IN" sz="2000" kern="100" dirty="0">
                <a:effectLst/>
                <a:latin typeface="Calibri" panose="020F0502020204030204" pitchFamily="34" charset="0"/>
                <a:ea typeface="Calibri" panose="020F0502020204030204" pitchFamily="34" charset="0"/>
                <a:cs typeface="Mangal" panose="02040503050203030202" pitchFamily="18" charset="0"/>
              </a:rPr>
              <a:t>Assume the fully connected layer has weights w</a:t>
            </a:r>
            <a:r>
              <a:rPr lang="en-IN" sz="2000" kern="100" baseline="-25000" dirty="0">
                <a:effectLst/>
                <a:latin typeface="Calibri" panose="020F0502020204030204" pitchFamily="34" charset="0"/>
                <a:ea typeface="Calibri" panose="020F0502020204030204" pitchFamily="34" charset="0"/>
                <a:cs typeface="Mangal" panose="02040503050203030202" pitchFamily="18" charset="0"/>
              </a:rPr>
              <a:t>1</a:t>
            </a:r>
            <a:r>
              <a:rPr lang="en-IN" sz="2000" kern="100" dirty="0">
                <a:effectLst/>
                <a:latin typeface="Calibri" panose="020F0502020204030204" pitchFamily="34" charset="0"/>
                <a:ea typeface="Calibri" panose="020F0502020204030204" pitchFamily="34" charset="0"/>
                <a:cs typeface="Mangal" panose="02040503050203030202" pitchFamily="18" charset="0"/>
              </a:rPr>
              <a:t>=0.5 and w</a:t>
            </a:r>
            <a:r>
              <a:rPr lang="en-IN" sz="2000" kern="100" baseline="-25000" dirty="0">
                <a:effectLst/>
                <a:latin typeface="Calibri" panose="020F0502020204030204" pitchFamily="34" charset="0"/>
                <a:ea typeface="Calibri" panose="020F0502020204030204" pitchFamily="34" charset="0"/>
                <a:cs typeface="Mangal" panose="02040503050203030202" pitchFamily="18" charset="0"/>
              </a:rPr>
              <a:t>2</a:t>
            </a:r>
            <a:r>
              <a:rPr lang="en-IN" sz="2000" kern="100" dirty="0">
                <a:effectLst/>
                <a:latin typeface="Calibri" panose="020F0502020204030204" pitchFamily="34" charset="0"/>
                <a:ea typeface="Calibri" panose="020F0502020204030204" pitchFamily="34" charset="0"/>
                <a:cs typeface="Mangal" panose="02040503050203030202" pitchFamily="18" charset="0"/>
              </a:rPr>
              <a:t>=−0.5 for two classes, and the input from pooling is directly connected:</a:t>
            </a:r>
          </a:p>
          <a:p>
            <a:pPr marL="0" marR="0">
              <a:spcBef>
                <a:spcPts val="0"/>
              </a:spcBef>
              <a:spcAft>
                <a:spcPts val="0"/>
              </a:spcAft>
            </a:pP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spcBef>
                <a:spcPts val="0"/>
              </a:spcBef>
              <a:spcAft>
                <a:spcPts val="0"/>
              </a:spcAft>
              <a:buSzPts val="1000"/>
              <a:buNone/>
              <a:tabLst>
                <a:tab pos="457200" algn="l"/>
              </a:tabLst>
            </a:pPr>
            <a:r>
              <a:rPr lang="en-IN" sz="2000" b="1" kern="100" dirty="0">
                <a:effectLst/>
                <a:latin typeface="Calibri" panose="020F0502020204030204" pitchFamily="34" charset="0"/>
                <a:ea typeface="Calibri" panose="020F0502020204030204" pitchFamily="34" charset="0"/>
                <a:cs typeface="Mangal" panose="02040503050203030202" pitchFamily="18" charset="0"/>
              </a:rPr>
              <a:t>Input to Fully Connected Layer:</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457200">
              <a:spcBef>
                <a:spcPts val="0"/>
              </a:spcBef>
              <a:spcAft>
                <a:spcPts val="0"/>
              </a:spcAft>
            </a:pPr>
            <a:r>
              <a:rPr lang="en-IN" sz="2000" kern="100" dirty="0">
                <a:effectLst/>
                <a:latin typeface="Calibri" panose="020F0502020204030204" pitchFamily="34" charset="0"/>
                <a:ea typeface="Calibri" panose="020F0502020204030204" pitchFamily="34" charset="0"/>
                <a:cs typeface="Mangal" panose="02040503050203030202" pitchFamily="18" charset="0"/>
              </a:rPr>
              <a:t>Input=[6] </a:t>
            </a:r>
          </a:p>
          <a:p>
            <a:pPr marL="0" marR="0" indent="0">
              <a:spcBef>
                <a:spcPts val="0"/>
              </a:spcBef>
              <a:spcAft>
                <a:spcPts val="0"/>
              </a:spcAft>
              <a:buNone/>
            </a:pP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IN" sz="2000" b="1" kern="100" dirty="0">
                <a:effectLst/>
                <a:latin typeface="Calibri" panose="020F0502020204030204" pitchFamily="34" charset="0"/>
                <a:ea typeface="Calibri" panose="020F0502020204030204" pitchFamily="34" charset="0"/>
                <a:cs typeface="Mangal" panose="02040503050203030202" pitchFamily="18" charset="0"/>
              </a:rPr>
              <a:t>Weights:</a:t>
            </a:r>
            <a:r>
              <a:rPr lang="en-IN" sz="2000" kern="100" dirty="0">
                <a:effectLst/>
                <a:latin typeface="Calibri" panose="020F0502020204030204" pitchFamily="34" charset="0"/>
                <a:ea typeface="Calibri" panose="020F0502020204030204" pitchFamily="34" charset="0"/>
                <a:cs typeface="Mangal" panose="02040503050203030202" pitchFamily="18" charset="0"/>
              </a:rPr>
              <a:t> Let’s assume a bias of 1 for simplicity.</a:t>
            </a:r>
          </a:p>
          <a:p>
            <a:pPr marL="0" marR="0">
              <a:spcBef>
                <a:spcPts val="0"/>
              </a:spcBef>
              <a:spcAft>
                <a:spcPts val="0"/>
              </a:spcAft>
            </a:pPr>
            <a:r>
              <a:rPr lang="en-IN" sz="2000" b="1" kern="100" dirty="0">
                <a:effectLst/>
                <a:latin typeface="Calibri" panose="020F0502020204030204" pitchFamily="34" charset="0"/>
                <a:ea typeface="Calibri" panose="020F0502020204030204" pitchFamily="34" charset="0"/>
                <a:cs typeface="Mangal" panose="02040503050203030202" pitchFamily="18" charset="0"/>
              </a:rPr>
              <a:t>Class A Calculation:</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457200">
              <a:spcBef>
                <a:spcPts val="0"/>
              </a:spcBef>
              <a:spcAft>
                <a:spcPts val="0"/>
              </a:spcAft>
            </a:pPr>
            <a:r>
              <a:rPr lang="en-IN" sz="2000" kern="100" dirty="0" err="1">
                <a:effectLst/>
                <a:latin typeface="Calibri" panose="020F0502020204030204" pitchFamily="34" charset="0"/>
                <a:ea typeface="Calibri" panose="020F0502020204030204" pitchFamily="34" charset="0"/>
                <a:cs typeface="Mangal" panose="02040503050203030202" pitchFamily="18" charset="0"/>
              </a:rPr>
              <a:t>z</a:t>
            </a:r>
            <a:r>
              <a:rPr lang="en-IN" sz="2000" kern="100" baseline="-25000" dirty="0" err="1">
                <a:effectLst/>
                <a:latin typeface="Calibri" panose="020F0502020204030204" pitchFamily="34" charset="0"/>
                <a:ea typeface="Calibri" panose="020F0502020204030204" pitchFamily="34" charset="0"/>
                <a:cs typeface="Mangal" panose="02040503050203030202" pitchFamily="18" charset="0"/>
              </a:rPr>
              <a:t>A</a:t>
            </a:r>
            <a:r>
              <a:rPr lang="en-IN" sz="2000" kern="100" dirty="0">
                <a:effectLst/>
                <a:latin typeface="Calibri" panose="020F0502020204030204" pitchFamily="34" charset="0"/>
                <a:ea typeface="Calibri" panose="020F0502020204030204" pitchFamily="34" charset="0"/>
                <a:cs typeface="Mangal" panose="02040503050203030202" pitchFamily="18" charset="0"/>
              </a:rPr>
              <a:t>=6×0.5+1=3+1=4 </a:t>
            </a:r>
          </a:p>
          <a:p>
            <a:pPr marL="0" marR="0" indent="457200">
              <a:spcBef>
                <a:spcPts val="0"/>
              </a:spcBef>
              <a:spcAft>
                <a:spcPts val="0"/>
              </a:spcAft>
            </a:pP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IN" sz="2000" b="1" kern="100" dirty="0">
                <a:effectLst/>
                <a:latin typeface="Calibri" panose="020F0502020204030204" pitchFamily="34" charset="0"/>
                <a:ea typeface="Calibri" panose="020F0502020204030204" pitchFamily="34" charset="0"/>
                <a:cs typeface="Mangal" panose="02040503050203030202" pitchFamily="18" charset="0"/>
              </a:rPr>
              <a:t>Class B Calculation:</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457200">
              <a:spcBef>
                <a:spcPts val="0"/>
              </a:spcBef>
              <a:spcAft>
                <a:spcPts val="0"/>
              </a:spcAft>
            </a:pPr>
            <a:r>
              <a:rPr lang="en-IN" sz="2000" kern="100" dirty="0" err="1">
                <a:effectLst/>
                <a:latin typeface="Calibri" panose="020F0502020204030204" pitchFamily="34" charset="0"/>
                <a:ea typeface="Calibri" panose="020F0502020204030204" pitchFamily="34" charset="0"/>
                <a:cs typeface="Mangal" panose="02040503050203030202" pitchFamily="18" charset="0"/>
              </a:rPr>
              <a:t>z</a:t>
            </a:r>
            <a:r>
              <a:rPr lang="en-IN" sz="2000" kern="100" baseline="-25000" dirty="0" err="1">
                <a:effectLst/>
                <a:latin typeface="Calibri" panose="020F0502020204030204" pitchFamily="34" charset="0"/>
                <a:ea typeface="Calibri" panose="020F0502020204030204" pitchFamily="34" charset="0"/>
                <a:cs typeface="Mangal" panose="02040503050203030202" pitchFamily="18" charset="0"/>
              </a:rPr>
              <a:t>B</a:t>
            </a:r>
            <a:r>
              <a:rPr lang="en-IN" sz="2000" kern="100" dirty="0">
                <a:effectLst/>
                <a:latin typeface="Calibri" panose="020F0502020204030204" pitchFamily="34" charset="0"/>
                <a:ea typeface="Calibri" panose="020F0502020204030204" pitchFamily="34" charset="0"/>
                <a:cs typeface="Mangal" panose="02040503050203030202" pitchFamily="18" charset="0"/>
              </a:rPr>
              <a:t>=6×−0.5+1=−3+1=−2 </a:t>
            </a:r>
          </a:p>
          <a:p>
            <a:pPr marL="0" marR="0" indent="457200">
              <a:spcBef>
                <a:spcPts val="0"/>
              </a:spcBef>
              <a:spcAft>
                <a:spcPts val="0"/>
              </a:spcAft>
            </a:pP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IN" sz="2000" b="1" kern="100" dirty="0">
                <a:effectLst/>
                <a:latin typeface="Calibri" panose="020F0502020204030204" pitchFamily="34" charset="0"/>
                <a:ea typeface="Calibri" panose="020F0502020204030204" pitchFamily="34" charset="0"/>
                <a:cs typeface="Mangal" panose="02040503050203030202" pitchFamily="18" charset="0"/>
              </a:rPr>
              <a:t>6. Output Layer and Prediction</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IN" sz="2000" kern="100" dirty="0">
                <a:effectLst/>
                <a:latin typeface="Calibri" panose="020F0502020204030204" pitchFamily="34" charset="0"/>
                <a:ea typeface="Calibri" panose="020F0502020204030204" pitchFamily="34" charset="0"/>
                <a:cs typeface="Mangal" panose="02040503050203030202" pitchFamily="18" charset="0"/>
              </a:rPr>
              <a:t>Finally, the network's output is fed through a </a:t>
            </a:r>
            <a:r>
              <a:rPr lang="en-IN" sz="2000" kern="100" dirty="0" err="1">
                <a:effectLst/>
                <a:latin typeface="Calibri" panose="020F0502020204030204" pitchFamily="34" charset="0"/>
                <a:ea typeface="Calibri" panose="020F0502020204030204" pitchFamily="34" charset="0"/>
                <a:cs typeface="Mangal" panose="02040503050203030202" pitchFamily="18" charset="0"/>
              </a:rPr>
              <a:t>softmax</a:t>
            </a:r>
            <a:r>
              <a:rPr lang="en-IN" sz="2000" kern="100" dirty="0">
                <a:effectLst/>
                <a:latin typeface="Calibri" panose="020F0502020204030204" pitchFamily="34" charset="0"/>
                <a:ea typeface="Calibri" panose="020F0502020204030204" pitchFamily="34" charset="0"/>
                <a:cs typeface="Mangal" panose="02040503050203030202" pitchFamily="18" charset="0"/>
              </a:rPr>
              <a:t> function to convert the logits into probabilities. However, since Class A has a higher score, the network would classify the image into Class A.</a:t>
            </a:r>
          </a:p>
          <a:p>
            <a:endParaRPr lang="en-IN" dirty="0"/>
          </a:p>
        </p:txBody>
      </p:sp>
      <p:sp>
        <p:nvSpPr>
          <p:cNvPr id="4" name="Title 1">
            <a:extLst>
              <a:ext uri="{FF2B5EF4-FFF2-40B4-BE49-F238E27FC236}">
                <a16:creationId xmlns:a16="http://schemas.microsoft.com/office/drawing/2014/main" id="{75CE0769-19F1-43EB-8CBA-13EDCCCF92B2}"/>
              </a:ext>
            </a:extLst>
          </p:cNvPr>
          <p:cNvSpPr txBox="1">
            <a:spLocks/>
          </p:cNvSpPr>
          <p:nvPr/>
        </p:nvSpPr>
        <p:spPr>
          <a:xfrm>
            <a:off x="620486" y="505097"/>
            <a:ext cx="9875520" cy="714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dirty="0"/>
              <a:t>Step-by-Step Calculation</a:t>
            </a:r>
          </a:p>
        </p:txBody>
      </p:sp>
    </p:spTree>
    <p:extLst>
      <p:ext uri="{BB962C8B-B14F-4D97-AF65-F5344CB8AC3E}">
        <p14:creationId xmlns:p14="http://schemas.microsoft.com/office/powerpoint/2010/main" val="2213570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6A3315-CBEA-450B-B548-9BC849A841FF}"/>
                  </a:ext>
                </a:extLst>
              </p:cNvPr>
              <p:cNvSpPr>
                <a:spLocks noGrp="1"/>
              </p:cNvSpPr>
              <p:nvPr>
                <p:ph idx="1"/>
              </p:nvPr>
            </p:nvSpPr>
            <p:spPr>
              <a:xfrm>
                <a:off x="623135" y="1230082"/>
                <a:ext cx="10506419" cy="5222966"/>
              </a:xfrm>
            </p:spPr>
            <p:txBody>
              <a:bodyPr>
                <a:normAutofit fontScale="85000" lnSpcReduction="20000"/>
              </a:bodyPr>
              <a:lstStyle/>
              <a:p>
                <a:pPr marL="342900" marR="0" lvl="0" indent="-342900">
                  <a:lnSpc>
                    <a:spcPct val="120000"/>
                  </a:lnSpc>
                  <a:spcBef>
                    <a:spcPts val="0"/>
                  </a:spcBef>
                  <a:spcAft>
                    <a:spcPts val="0"/>
                  </a:spcAft>
                  <a:tabLst>
                    <a:tab pos="45720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Convolution Operation:</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502920" lvl="2">
                  <a:lnSpc>
                    <a:spcPct val="120000"/>
                  </a:lnSpc>
                  <a:spcBef>
                    <a:spcPts val="0"/>
                  </a:spcBef>
                  <a:spcAft>
                    <a:spcPts val="0"/>
                  </a:spcAft>
                </a:pPr>
                <a14:m>
                  <m:oMath xmlns:m="http://schemas.openxmlformats.org/officeDocument/2006/math">
                    <m:r>
                      <a:rPr lang="en-IN" i="1" kern="100">
                        <a:effectLst/>
                        <a:latin typeface="Cambria Math" panose="02040503050406030204" pitchFamily="18" charset="0"/>
                        <a:ea typeface="Calibri" panose="020F0502020204030204" pitchFamily="34" charset="0"/>
                        <a:cs typeface="Mangal" panose="02040503050203030202" pitchFamily="18" charset="0"/>
                      </a:rPr>
                      <m:t>𝑧</m:t>
                    </m:r>
                    <m:r>
                      <a:rPr lang="en-IN" i="1" kern="100">
                        <a:effectLst/>
                        <a:latin typeface="Cambria Math" panose="02040503050406030204" pitchFamily="18" charset="0"/>
                        <a:ea typeface="Calibri" panose="020F0502020204030204" pitchFamily="34" charset="0"/>
                        <a:cs typeface="Mangal" panose="02040503050203030202" pitchFamily="18" charset="0"/>
                      </a:rPr>
                      <m:t>=</m:t>
                    </m:r>
                    <m:nary>
                      <m:naryPr>
                        <m:chr m:val="∑"/>
                        <m:limLoc m:val="undOvr"/>
                        <m:ctrlPr>
                          <a:rPr lang="en-IN" i="1" kern="100">
                            <a:effectLst/>
                            <a:latin typeface="Cambria Math" panose="02040503050406030204" pitchFamily="18" charset="0"/>
                            <a:ea typeface="Calibri" panose="020F0502020204030204" pitchFamily="34" charset="0"/>
                            <a:cs typeface="Mangal" panose="02040503050203030202" pitchFamily="18" charset="0"/>
                          </a:rPr>
                        </m:ctrlPr>
                      </m:naryPr>
                      <m:sub>
                        <m:r>
                          <a:rPr lang="en-IN" i="1" kern="100">
                            <a:effectLst/>
                            <a:latin typeface="Cambria Math" panose="02040503050406030204" pitchFamily="18" charset="0"/>
                            <a:ea typeface="Calibri" panose="020F0502020204030204" pitchFamily="34" charset="0"/>
                            <a:cs typeface="Mangal" panose="02040503050203030202" pitchFamily="18" charset="0"/>
                          </a:rPr>
                          <m:t>𝑖</m:t>
                        </m:r>
                        <m:r>
                          <a:rPr lang="en-IN" i="1" kern="100">
                            <a:effectLst/>
                            <a:latin typeface="Cambria Math" panose="02040503050406030204" pitchFamily="18" charset="0"/>
                            <a:ea typeface="Calibri" panose="020F0502020204030204" pitchFamily="34" charset="0"/>
                            <a:cs typeface="Mangal" panose="02040503050203030202" pitchFamily="18" charset="0"/>
                          </a:rPr>
                          <m:t>=1</m:t>
                        </m:r>
                      </m:sub>
                      <m:sup>
                        <m:r>
                          <a:rPr lang="en-IN" i="1" kern="100">
                            <a:effectLst/>
                            <a:latin typeface="Cambria Math" panose="02040503050406030204" pitchFamily="18" charset="0"/>
                            <a:ea typeface="Calibri" panose="020F0502020204030204" pitchFamily="34" charset="0"/>
                            <a:cs typeface="Mangal" panose="02040503050203030202" pitchFamily="18" charset="0"/>
                          </a:rPr>
                          <m:t>𝑛</m:t>
                        </m:r>
                      </m:sup>
                      <m:e>
                        <m:nary>
                          <m:naryPr>
                            <m:chr m:val="∑"/>
                            <m:limLoc m:val="undOvr"/>
                            <m:ctrlPr>
                              <a:rPr lang="en-IN" i="1" kern="100">
                                <a:effectLst/>
                                <a:latin typeface="Cambria Math" panose="02040503050406030204" pitchFamily="18" charset="0"/>
                                <a:ea typeface="Calibri" panose="020F0502020204030204" pitchFamily="34" charset="0"/>
                                <a:cs typeface="Mangal" panose="02040503050203030202" pitchFamily="18" charset="0"/>
                              </a:rPr>
                            </m:ctrlPr>
                          </m:naryPr>
                          <m:sub>
                            <m:r>
                              <a:rPr lang="en-IN" i="1" kern="100">
                                <a:effectLst/>
                                <a:latin typeface="Cambria Math" panose="02040503050406030204" pitchFamily="18" charset="0"/>
                                <a:ea typeface="Calibri" panose="020F0502020204030204" pitchFamily="34" charset="0"/>
                                <a:cs typeface="Mangal" panose="02040503050203030202" pitchFamily="18" charset="0"/>
                              </a:rPr>
                              <m:t>𝑗</m:t>
                            </m:r>
                            <m:r>
                              <a:rPr lang="en-IN" i="1" kern="100">
                                <a:effectLst/>
                                <a:latin typeface="Cambria Math" panose="02040503050406030204" pitchFamily="18" charset="0"/>
                                <a:ea typeface="Calibri" panose="020F0502020204030204" pitchFamily="34" charset="0"/>
                                <a:cs typeface="Mangal" panose="02040503050203030202" pitchFamily="18" charset="0"/>
                              </a:rPr>
                              <m:t>=1</m:t>
                            </m:r>
                          </m:sub>
                          <m:sup>
                            <m:r>
                              <a:rPr lang="en-IN" i="1" kern="100">
                                <a:effectLst/>
                                <a:latin typeface="Cambria Math" panose="02040503050406030204" pitchFamily="18" charset="0"/>
                                <a:ea typeface="Calibri" panose="020F0502020204030204" pitchFamily="34" charset="0"/>
                                <a:cs typeface="Mangal" panose="02040503050203030202" pitchFamily="18" charset="0"/>
                              </a:rPr>
                              <m:t>𝑚</m:t>
                            </m:r>
                          </m:sup>
                          <m:e>
                            <m:d>
                              <m:dPr>
                                <m:ctrlPr>
                                  <a:rPr lang="en-IN" i="1" kern="100">
                                    <a:effectLst/>
                                    <a:latin typeface="Cambria Math" panose="02040503050406030204" pitchFamily="18" charset="0"/>
                                    <a:ea typeface="Calibri" panose="020F0502020204030204" pitchFamily="34" charset="0"/>
                                    <a:cs typeface="Mangal" panose="02040503050203030202" pitchFamily="18" charset="0"/>
                                  </a:rPr>
                                </m:ctrlPr>
                              </m:dPr>
                              <m:e>
                                <m:sSub>
                                  <m:sSubPr>
                                    <m:ctrlPr>
                                      <a:rPr lang="en-IN" i="1" kern="100">
                                        <a:effectLst/>
                                        <a:latin typeface="Cambria Math" panose="02040503050406030204" pitchFamily="18" charset="0"/>
                                        <a:ea typeface="Calibri" panose="020F0502020204030204" pitchFamily="34" charset="0"/>
                                        <a:cs typeface="Mangal" panose="02040503050203030202" pitchFamily="18" charset="0"/>
                                      </a:rPr>
                                    </m:ctrlPr>
                                  </m:sSubPr>
                                  <m:e>
                                    <m:r>
                                      <a:rPr lang="en-IN" i="1" kern="100">
                                        <a:effectLst/>
                                        <a:latin typeface="Cambria Math" panose="02040503050406030204" pitchFamily="18" charset="0"/>
                                        <a:ea typeface="Calibri" panose="020F0502020204030204" pitchFamily="34" charset="0"/>
                                        <a:cs typeface="Mangal" panose="02040503050203030202" pitchFamily="18" charset="0"/>
                                      </a:rPr>
                                      <m:t>𝑖𝑛𝑝𝑢𝑡</m:t>
                                    </m:r>
                                  </m:e>
                                  <m:sub>
                                    <m:r>
                                      <a:rPr lang="en-IN" i="1" kern="100">
                                        <a:effectLst/>
                                        <a:latin typeface="Cambria Math" panose="02040503050406030204" pitchFamily="18" charset="0"/>
                                        <a:ea typeface="Calibri" panose="020F0502020204030204" pitchFamily="34" charset="0"/>
                                        <a:cs typeface="Mangal" panose="02040503050203030202" pitchFamily="18" charset="0"/>
                                      </a:rPr>
                                      <m:t>𝑖𝑗</m:t>
                                    </m:r>
                                  </m:sub>
                                </m:sSub>
                                <m:r>
                                  <a:rPr lang="en-IN" i="1" kern="100">
                                    <a:effectLst/>
                                    <a:latin typeface="Cambria Math" panose="02040503050406030204" pitchFamily="18" charset="0"/>
                                    <a:ea typeface="Calibri" panose="020F0502020204030204" pitchFamily="34" charset="0"/>
                                    <a:cs typeface="Mangal" panose="02040503050203030202" pitchFamily="18" charset="0"/>
                                  </a:rPr>
                                  <m:t>∗</m:t>
                                </m:r>
                                <m:sSub>
                                  <m:sSubPr>
                                    <m:ctrlPr>
                                      <a:rPr lang="en-IN" i="1" kern="100">
                                        <a:effectLst/>
                                        <a:latin typeface="Cambria Math" panose="02040503050406030204" pitchFamily="18" charset="0"/>
                                        <a:ea typeface="Calibri" panose="020F0502020204030204" pitchFamily="34" charset="0"/>
                                        <a:cs typeface="Mangal" panose="02040503050203030202" pitchFamily="18" charset="0"/>
                                      </a:rPr>
                                    </m:ctrlPr>
                                  </m:sSubPr>
                                  <m:e>
                                    <m:r>
                                      <a:rPr lang="en-IN" i="1" kern="100">
                                        <a:effectLst/>
                                        <a:latin typeface="Cambria Math" panose="02040503050406030204" pitchFamily="18" charset="0"/>
                                        <a:ea typeface="Calibri" panose="020F0502020204030204" pitchFamily="34" charset="0"/>
                                        <a:cs typeface="Mangal" panose="02040503050203030202" pitchFamily="18" charset="0"/>
                                      </a:rPr>
                                      <m:t>𝑓𝑖𝑙𝑡𝑒𝑟</m:t>
                                    </m:r>
                                  </m:e>
                                  <m:sub>
                                    <m:r>
                                      <a:rPr lang="en-IN" i="1" kern="100">
                                        <a:effectLst/>
                                        <a:latin typeface="Cambria Math" panose="02040503050406030204" pitchFamily="18" charset="0"/>
                                        <a:ea typeface="Calibri" panose="020F0502020204030204" pitchFamily="34" charset="0"/>
                                        <a:cs typeface="Mangal" panose="02040503050203030202" pitchFamily="18" charset="0"/>
                                      </a:rPr>
                                      <m:t>𝑖𝑗</m:t>
                                    </m:r>
                                  </m:sub>
                                </m:sSub>
                                <m:r>
                                  <a:rPr lang="en-IN" i="1" kern="100">
                                    <a:effectLst/>
                                    <a:latin typeface="Cambria Math" panose="02040503050406030204" pitchFamily="18" charset="0"/>
                                    <a:ea typeface="Calibri" panose="020F0502020204030204" pitchFamily="34" charset="0"/>
                                    <a:cs typeface="Mangal" panose="02040503050203030202" pitchFamily="18" charset="0"/>
                                  </a:rPr>
                                  <m:t>+</m:t>
                                </m:r>
                                <m:r>
                                  <a:rPr lang="en-IN" i="1" kern="100">
                                    <a:effectLst/>
                                    <a:latin typeface="Cambria Math" panose="02040503050406030204" pitchFamily="18" charset="0"/>
                                    <a:ea typeface="Calibri" panose="020F0502020204030204" pitchFamily="34" charset="0"/>
                                    <a:cs typeface="Mangal" panose="02040503050203030202" pitchFamily="18" charset="0"/>
                                  </a:rPr>
                                  <m:t>𝑏𝑖𝑎𝑠</m:t>
                                </m:r>
                              </m:e>
                            </m:d>
                          </m:e>
                        </m:nary>
                      </m:e>
                    </m:nary>
                  </m:oMath>
                </a14:m>
                <a:endParaRPr lang="en-IN" kern="100" dirty="0">
                  <a:effectLst/>
                  <a:latin typeface="Calibri" panose="020F0502020204030204" pitchFamily="34" charset="0"/>
                  <a:ea typeface="Calibri" panose="020F0502020204030204" pitchFamily="34" charset="0"/>
                  <a:cs typeface="Mangal" panose="02040503050203030202" pitchFamily="18" charset="0"/>
                </a:endParaRPr>
              </a:p>
              <a:p>
                <a:pPr marL="777240" lvl="3">
                  <a:lnSpc>
                    <a:spcPct val="120000"/>
                  </a:lnSpc>
                  <a:spcBef>
                    <a:spcPts val="0"/>
                  </a:spcBef>
                  <a:spcAft>
                    <a:spcPts val="0"/>
                  </a:spcAft>
                </a:pPr>
                <a:r>
                  <a:rPr lang="en-IN" sz="1500" kern="100" dirty="0">
                    <a:effectLst/>
                    <a:latin typeface="Calibri" panose="020F0502020204030204" pitchFamily="34" charset="0"/>
                    <a:ea typeface="Calibri" panose="020F0502020204030204" pitchFamily="34" charset="0"/>
                    <a:cs typeface="Mangal" panose="02040503050203030202" pitchFamily="18" charset="0"/>
                  </a:rPr>
                  <a:t>where n and m are the dimensions of the filter.</a:t>
                </a:r>
              </a:p>
              <a:p>
                <a:pPr marL="342900" marR="0" lvl="0" indent="-342900">
                  <a:lnSpc>
                    <a:spcPct val="120000"/>
                  </a:lnSpc>
                  <a:spcBef>
                    <a:spcPts val="0"/>
                  </a:spcBef>
                  <a:spcAft>
                    <a:spcPts val="0"/>
                  </a:spcAft>
                  <a:tabLst>
                    <a:tab pos="457200" algn="l"/>
                  </a:tabLst>
                </a:pPr>
                <a:endParaRPr lang="en-IN" sz="1800" b="1"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20000"/>
                  </a:lnSpc>
                  <a:spcBef>
                    <a:spcPts val="0"/>
                  </a:spcBef>
                  <a:spcAft>
                    <a:spcPts val="0"/>
                  </a:spcAft>
                  <a:tabLst>
                    <a:tab pos="457200" algn="l"/>
                  </a:tabLst>
                </a:pPr>
                <a:r>
                  <a:rPr lang="en-IN" sz="1800" b="1" kern="100" dirty="0" err="1">
                    <a:effectLst/>
                    <a:latin typeface="Calibri" panose="020F0502020204030204" pitchFamily="34" charset="0"/>
                    <a:ea typeface="Calibri" panose="020F0502020204030204" pitchFamily="34" charset="0"/>
                    <a:cs typeface="Mangal" panose="02040503050203030202" pitchFamily="18" charset="0"/>
                  </a:rPr>
                  <a:t>ReLU</a:t>
                </a:r>
                <a:r>
                  <a:rPr lang="en-IN" sz="1800" b="1" kern="100" dirty="0">
                    <a:effectLst/>
                    <a:latin typeface="Calibri" panose="020F0502020204030204" pitchFamily="34" charset="0"/>
                    <a:ea typeface="Calibri" panose="020F0502020204030204" pitchFamily="34" charset="0"/>
                    <a:cs typeface="Mangal" panose="02040503050203030202" pitchFamily="18" charset="0"/>
                  </a:rPr>
                  <a:t> Activation Function:</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502920" lvl="2">
                  <a:lnSpc>
                    <a:spcPct val="120000"/>
                  </a:lnSpc>
                  <a:spcBef>
                    <a:spcPts val="0"/>
                  </a:spcBef>
                  <a:spcAft>
                    <a:spcPts val="0"/>
                  </a:spcAft>
                </a:pPr>
                <a:r>
                  <a:rPr lang="en-IN" kern="100" dirty="0" err="1">
                    <a:effectLst/>
                    <a:latin typeface="Calibri" panose="020F0502020204030204" pitchFamily="34" charset="0"/>
                    <a:ea typeface="Calibri" panose="020F0502020204030204" pitchFamily="34" charset="0"/>
                    <a:cs typeface="Mangal" panose="02040503050203030202" pitchFamily="18" charset="0"/>
                  </a:rPr>
                  <a:t>ReLU</a:t>
                </a:r>
                <a:r>
                  <a:rPr lang="en-IN" kern="100" dirty="0">
                    <a:effectLst/>
                    <a:latin typeface="Calibri" panose="020F0502020204030204" pitchFamily="34" charset="0"/>
                    <a:ea typeface="Calibri" panose="020F0502020204030204" pitchFamily="34" charset="0"/>
                    <a:cs typeface="Mangal" panose="02040503050203030202" pitchFamily="18" charset="0"/>
                  </a:rPr>
                  <a:t>(z)=max(0,z) </a:t>
                </a:r>
              </a:p>
              <a:p>
                <a:pPr marL="502920" lvl="2">
                  <a:lnSpc>
                    <a:spcPct val="120000"/>
                  </a:lnSpc>
                  <a:spcBef>
                    <a:spcPts val="0"/>
                  </a:spcBef>
                  <a:spcAft>
                    <a:spcPts val="0"/>
                  </a:spcAft>
                </a:pPr>
                <a:endParaRPr lang="en-IN"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20000"/>
                  </a:lnSpc>
                  <a:spcBef>
                    <a:spcPts val="0"/>
                  </a:spcBef>
                  <a:spcAft>
                    <a:spcPts val="0"/>
                  </a:spcAft>
                  <a:tabLst>
                    <a:tab pos="45720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Max Pooling:</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502920" lvl="2">
                  <a:lnSpc>
                    <a:spcPct val="120000"/>
                  </a:lnSpc>
                  <a:spcBef>
                    <a:spcPts val="0"/>
                  </a:spcBef>
                  <a:spcAft>
                    <a:spcPts val="0"/>
                  </a:spcAft>
                </a:pPr>
                <a:r>
                  <a:rPr lang="en-IN" sz="1700" kern="100" dirty="0">
                    <a:effectLst/>
                    <a:latin typeface="Calibri" panose="020F0502020204030204" pitchFamily="34" charset="0"/>
                    <a:ea typeface="Calibri" panose="020F0502020204030204" pitchFamily="34" charset="0"/>
                    <a:cs typeface="Mangal" panose="02040503050203030202" pitchFamily="18" charset="0"/>
                  </a:rPr>
                  <a:t>Pooled Output=max(</a:t>
                </a:r>
                <a:r>
                  <a:rPr lang="en-IN" sz="1700" kern="100" dirty="0" err="1">
                    <a:effectLst/>
                    <a:latin typeface="Calibri" panose="020F0502020204030204" pitchFamily="34" charset="0"/>
                    <a:ea typeface="Calibri" panose="020F0502020204030204" pitchFamily="34" charset="0"/>
                    <a:cs typeface="Mangal" panose="02040503050203030202" pitchFamily="18" charset="0"/>
                  </a:rPr>
                  <a:t>ReLU</a:t>
                </a:r>
                <a:r>
                  <a:rPr lang="en-IN" sz="1700" kern="100" dirty="0">
                    <a:effectLst/>
                    <a:latin typeface="Calibri" panose="020F0502020204030204" pitchFamily="34" charset="0"/>
                    <a:ea typeface="Calibri" panose="020F0502020204030204" pitchFamily="34" charset="0"/>
                    <a:cs typeface="Calibri" panose="020F0502020204030204" pitchFamily="34" charset="0"/>
                  </a:rPr>
                  <a:t> </a:t>
                </a:r>
                <a:r>
                  <a:rPr lang="en-IN" sz="1700" kern="100" dirty="0">
                    <a:effectLst/>
                    <a:latin typeface="Calibri" panose="020F0502020204030204" pitchFamily="34" charset="0"/>
                    <a:ea typeface="Calibri" panose="020F0502020204030204" pitchFamily="34" charset="0"/>
                    <a:cs typeface="Mangal" panose="02040503050203030202" pitchFamily="18" charset="0"/>
                  </a:rPr>
                  <a:t>Patch) </a:t>
                </a:r>
              </a:p>
              <a:p>
                <a:pPr marL="502920" lvl="2">
                  <a:lnSpc>
                    <a:spcPct val="120000"/>
                  </a:lnSpc>
                  <a:spcBef>
                    <a:spcPts val="0"/>
                  </a:spcBef>
                  <a:spcAft>
                    <a:spcPts val="0"/>
                  </a:spcAft>
                </a:pP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20000"/>
                  </a:lnSpc>
                  <a:spcBef>
                    <a:spcPts val="0"/>
                  </a:spcBef>
                  <a:spcAft>
                    <a:spcPts val="0"/>
                  </a:spcAft>
                  <a:tabLst>
                    <a:tab pos="457200" algn="l"/>
                  </a:tabLst>
                </a:pPr>
                <a:r>
                  <a:rPr lang="en-IN" sz="1800" b="1" kern="100" dirty="0" err="1">
                    <a:effectLst/>
                    <a:latin typeface="Calibri" panose="020F0502020204030204" pitchFamily="34" charset="0"/>
                    <a:ea typeface="Calibri" panose="020F0502020204030204" pitchFamily="34" charset="0"/>
                    <a:cs typeface="Mangal" panose="02040503050203030202" pitchFamily="18" charset="0"/>
                  </a:rPr>
                  <a:t>Fuly</a:t>
                </a:r>
                <a:r>
                  <a:rPr lang="en-IN" sz="1800" b="1" kern="100" dirty="0">
                    <a:effectLst/>
                    <a:latin typeface="Calibri" panose="020F0502020204030204" pitchFamily="34" charset="0"/>
                    <a:ea typeface="Calibri" panose="020F0502020204030204" pitchFamily="34" charset="0"/>
                    <a:cs typeface="Mangal" panose="02040503050203030202" pitchFamily="18" charset="0"/>
                  </a:rPr>
                  <a:t> Connected Layer:</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502920" lvl="2">
                  <a:lnSpc>
                    <a:spcPct val="120000"/>
                  </a:lnSpc>
                  <a:spcBef>
                    <a:spcPts val="0"/>
                  </a:spcBef>
                  <a:spcAft>
                    <a:spcPts val="0"/>
                  </a:spcAft>
                </a:pPr>
                <a:r>
                  <a:rPr lang="en-IN" sz="1900" kern="100" dirty="0">
                    <a:effectLst/>
                    <a:latin typeface="Calibri" panose="020F0502020204030204" pitchFamily="34" charset="0"/>
                    <a:ea typeface="Calibri" panose="020F0502020204030204" pitchFamily="34" charset="0"/>
                    <a:cs typeface="Mangal" panose="02040503050203030202" pitchFamily="18" charset="0"/>
                  </a:rPr>
                  <a:t>z=∑​(Pooled </a:t>
                </a:r>
                <a:r>
                  <a:rPr lang="en-IN" sz="1900" kern="100" dirty="0" err="1">
                    <a:effectLst/>
                    <a:latin typeface="Calibri" panose="020F0502020204030204" pitchFamily="34" charset="0"/>
                    <a:ea typeface="Calibri" panose="020F0502020204030204" pitchFamily="34" charset="0"/>
                    <a:cs typeface="Mangal" panose="02040503050203030202" pitchFamily="18" charset="0"/>
                  </a:rPr>
                  <a:t>Output</a:t>
                </a:r>
                <a:r>
                  <a:rPr lang="en-IN" sz="1900" kern="100" baseline="-25000" dirty="0" err="1">
                    <a:effectLst/>
                    <a:latin typeface="Calibri" panose="020F0502020204030204" pitchFamily="34" charset="0"/>
                    <a:ea typeface="Calibri" panose="020F0502020204030204" pitchFamily="34" charset="0"/>
                    <a:cs typeface="Mangal" panose="02040503050203030202" pitchFamily="18" charset="0"/>
                  </a:rPr>
                  <a:t>i</a:t>
                </a:r>
                <a:r>
                  <a:rPr lang="en-IN" sz="1900" kern="100" dirty="0">
                    <a:effectLst/>
                    <a:latin typeface="Calibri" panose="020F0502020204030204" pitchFamily="34" charset="0"/>
                    <a:ea typeface="Calibri" panose="020F0502020204030204" pitchFamily="34" charset="0"/>
                    <a:cs typeface="Mangal" panose="02040503050203030202" pitchFamily="18" charset="0"/>
                  </a:rPr>
                  <a:t>​×</a:t>
                </a:r>
                <a:r>
                  <a:rPr lang="en-IN" sz="1900" kern="100" dirty="0" err="1">
                    <a:effectLst/>
                    <a:latin typeface="Calibri" panose="020F0502020204030204" pitchFamily="34" charset="0"/>
                    <a:ea typeface="Calibri" panose="020F0502020204030204" pitchFamily="34" charset="0"/>
                    <a:cs typeface="Mangal" panose="02040503050203030202" pitchFamily="18" charset="0"/>
                  </a:rPr>
                  <a:t>w</a:t>
                </a:r>
                <a:r>
                  <a:rPr lang="en-IN" sz="1900" kern="100" baseline="-25000" dirty="0" err="1">
                    <a:effectLst/>
                    <a:latin typeface="Calibri" panose="020F0502020204030204" pitchFamily="34" charset="0"/>
                    <a:ea typeface="Calibri" panose="020F0502020204030204" pitchFamily="34" charset="0"/>
                    <a:cs typeface="Mangal" panose="02040503050203030202" pitchFamily="18" charset="0"/>
                  </a:rPr>
                  <a:t>i</a:t>
                </a:r>
                <a:r>
                  <a:rPr lang="en-IN" sz="1900" kern="100" baseline="-25000" dirty="0">
                    <a:effectLst/>
                    <a:latin typeface="Calibri" panose="020F0502020204030204" pitchFamily="34" charset="0"/>
                    <a:ea typeface="Calibri" panose="020F0502020204030204" pitchFamily="34" charset="0"/>
                    <a:cs typeface="Mangal" panose="02040503050203030202" pitchFamily="18" charset="0"/>
                  </a:rPr>
                  <a:t>​</a:t>
                </a:r>
                <a:r>
                  <a:rPr lang="en-IN" sz="1900" kern="100" dirty="0">
                    <a:effectLst/>
                    <a:latin typeface="Calibri" panose="020F0502020204030204" pitchFamily="34" charset="0"/>
                    <a:ea typeface="Calibri" panose="020F0502020204030204" pitchFamily="34" charset="0"/>
                    <a:cs typeface="Mangal" panose="02040503050203030202" pitchFamily="18" charset="0"/>
                  </a:rPr>
                  <a:t>)+Bias</a:t>
                </a:r>
              </a:p>
              <a:p>
                <a:pPr marL="0" marR="0">
                  <a:spcBef>
                    <a:spcPts val="0"/>
                  </a:spcBef>
                  <a:spcAft>
                    <a:spcPts val="0"/>
                  </a:spcAf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Each input is multiplied by a weight: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502920" lvl="2">
                  <a:lnSpc>
                    <a:spcPct val="107000"/>
                  </a:lnSpc>
                  <a:spcBef>
                    <a:spcPts val="0"/>
                  </a:spcBef>
                  <a:spcAft>
                    <a:spcPts val="800"/>
                  </a:spcAft>
                </a:pPr>
                <a:r>
                  <a:rPr lang="en-IN" sz="1900" kern="100" dirty="0">
                    <a:effectLst/>
                    <a:latin typeface="Calibri" panose="020F0502020204030204" pitchFamily="34" charset="0"/>
                    <a:ea typeface="Calibri" panose="020F0502020204030204" pitchFamily="34" charset="0"/>
                    <a:cs typeface="Calibri" panose="020F0502020204030204" pitchFamily="34" charset="0"/>
                  </a:rPr>
                  <a:t>x</a:t>
                </a:r>
                <a:r>
                  <a:rPr lang="en-IN" sz="1900" kern="100" baseline="-25000" dirty="0">
                    <a:effectLst/>
                    <a:latin typeface="Calibri" panose="020F0502020204030204" pitchFamily="34" charset="0"/>
                    <a:ea typeface="Calibri" panose="020F0502020204030204" pitchFamily="34" charset="0"/>
                    <a:cs typeface="Calibri" panose="020F0502020204030204" pitchFamily="34" charset="0"/>
                  </a:rPr>
                  <a:t>1</a:t>
                </a:r>
                <a:r>
                  <a:rPr lang="en-IN" sz="1900" kern="100" dirty="0">
                    <a:effectLst/>
                    <a:latin typeface="Calibri" panose="020F0502020204030204" pitchFamily="34" charset="0"/>
                    <a:ea typeface="Calibri" panose="020F0502020204030204" pitchFamily="34" charset="0"/>
                    <a:cs typeface="Calibri" panose="020F0502020204030204" pitchFamily="34" charset="0"/>
                  </a:rPr>
                  <a:t>→x</a:t>
                </a:r>
                <a:r>
                  <a:rPr lang="en-IN" sz="1900" kern="100" baseline="-25000" dirty="0">
                    <a:effectLst/>
                    <a:latin typeface="Calibri" panose="020F0502020204030204" pitchFamily="34" charset="0"/>
                    <a:ea typeface="Calibri" panose="020F0502020204030204" pitchFamily="34" charset="0"/>
                    <a:cs typeface="Calibri" panose="020F0502020204030204" pitchFamily="34" charset="0"/>
                  </a:rPr>
                  <a:t>1</a:t>
                </a:r>
                <a:r>
                  <a:rPr lang="en-IN" sz="1900" kern="100" dirty="0">
                    <a:effectLst/>
                    <a:latin typeface="Cambria Math" panose="02040503050406030204" pitchFamily="18" charset="0"/>
                    <a:ea typeface="Calibri" panose="020F0502020204030204" pitchFamily="34" charset="0"/>
                    <a:cs typeface="Cambria Math" panose="02040503050406030204" pitchFamily="18" charset="0"/>
                  </a:rPr>
                  <a:t>∗</a:t>
                </a:r>
                <a:r>
                  <a:rPr lang="en-IN" sz="1900" kern="100" dirty="0">
                    <a:effectLst/>
                    <a:latin typeface="Calibri" panose="020F0502020204030204" pitchFamily="34" charset="0"/>
                    <a:ea typeface="Calibri" panose="020F0502020204030204" pitchFamily="34" charset="0"/>
                    <a:cs typeface="Calibri" panose="020F0502020204030204" pitchFamily="34" charset="0"/>
                  </a:rPr>
                  <a:t>w</a:t>
                </a:r>
                <a:r>
                  <a:rPr lang="en-IN" sz="1900" kern="100" baseline="-25000" dirty="0">
                    <a:effectLst/>
                    <a:latin typeface="Calibri" panose="020F0502020204030204" pitchFamily="34" charset="0"/>
                    <a:ea typeface="Calibri" panose="020F0502020204030204" pitchFamily="34" charset="0"/>
                    <a:cs typeface="Calibri" panose="020F0502020204030204" pitchFamily="34" charset="0"/>
                  </a:rPr>
                  <a:t>11 </a:t>
                </a:r>
                <a:endParaRPr lang="en-IN" sz="1900" kern="100" dirty="0">
                  <a:effectLst/>
                  <a:latin typeface="Calibri" panose="020F0502020204030204" pitchFamily="34" charset="0"/>
                  <a:ea typeface="Calibri" panose="020F0502020204030204" pitchFamily="34" charset="0"/>
                  <a:cs typeface="Mangal" panose="02040503050203030202" pitchFamily="18" charset="0"/>
                </a:endParaRPr>
              </a:p>
              <a:p>
                <a:pPr marL="502920" lvl="2">
                  <a:lnSpc>
                    <a:spcPct val="107000"/>
                  </a:lnSpc>
                  <a:spcBef>
                    <a:spcPts val="0"/>
                  </a:spcBef>
                  <a:spcAft>
                    <a:spcPts val="800"/>
                  </a:spcAft>
                </a:pPr>
                <a:r>
                  <a:rPr lang="en-IN" sz="1900" kern="100" dirty="0">
                    <a:effectLst/>
                    <a:latin typeface="Calibri" panose="020F0502020204030204" pitchFamily="34" charset="0"/>
                    <a:ea typeface="Calibri" panose="020F0502020204030204" pitchFamily="34" charset="0"/>
                    <a:cs typeface="Calibri" panose="020F0502020204030204" pitchFamily="34" charset="0"/>
                  </a:rPr>
                  <a:t>​x</a:t>
                </a:r>
                <a:r>
                  <a:rPr lang="en-IN" sz="1900" kern="100" baseline="-25000" dirty="0">
                    <a:effectLst/>
                    <a:latin typeface="Calibri" panose="020F0502020204030204" pitchFamily="34" charset="0"/>
                    <a:ea typeface="Calibri" panose="020F0502020204030204" pitchFamily="34" charset="0"/>
                    <a:cs typeface="Calibri" panose="020F0502020204030204" pitchFamily="34" charset="0"/>
                  </a:rPr>
                  <a:t>2</a:t>
                </a:r>
                <a:r>
                  <a:rPr lang="en-IN" sz="1900" kern="100" dirty="0">
                    <a:effectLst/>
                    <a:latin typeface="Calibri" panose="020F0502020204030204" pitchFamily="34" charset="0"/>
                    <a:ea typeface="Calibri" panose="020F0502020204030204" pitchFamily="34" charset="0"/>
                    <a:cs typeface="Calibri" panose="020F0502020204030204" pitchFamily="34" charset="0"/>
                  </a:rPr>
                  <a:t>→x</a:t>
                </a:r>
                <a:r>
                  <a:rPr lang="en-IN" sz="1900" kern="100" baseline="-25000" dirty="0">
                    <a:effectLst/>
                    <a:latin typeface="Calibri" panose="020F0502020204030204" pitchFamily="34" charset="0"/>
                    <a:ea typeface="Calibri" panose="020F0502020204030204" pitchFamily="34" charset="0"/>
                    <a:cs typeface="Calibri" panose="020F0502020204030204" pitchFamily="34" charset="0"/>
                  </a:rPr>
                  <a:t>2</a:t>
                </a:r>
                <a:r>
                  <a:rPr lang="en-IN" sz="1900" kern="100" dirty="0">
                    <a:effectLst/>
                    <a:latin typeface="Cambria Math" panose="02040503050406030204" pitchFamily="18" charset="0"/>
                    <a:ea typeface="Calibri" panose="020F0502020204030204" pitchFamily="34" charset="0"/>
                    <a:cs typeface="Cambria Math" panose="02040503050406030204" pitchFamily="18" charset="0"/>
                  </a:rPr>
                  <a:t>∗</a:t>
                </a:r>
                <a:r>
                  <a:rPr lang="en-IN" sz="1900" kern="100" dirty="0">
                    <a:effectLst/>
                    <a:latin typeface="Calibri" panose="020F0502020204030204" pitchFamily="34" charset="0"/>
                    <a:ea typeface="Calibri" panose="020F0502020204030204" pitchFamily="34" charset="0"/>
                    <a:cs typeface="Calibri" panose="020F0502020204030204" pitchFamily="34" charset="0"/>
                  </a:rPr>
                  <a:t>w</a:t>
                </a:r>
                <a:r>
                  <a:rPr lang="en-IN" sz="1900" kern="100" baseline="-25000" dirty="0">
                    <a:effectLst/>
                    <a:latin typeface="Calibri" panose="020F0502020204030204" pitchFamily="34" charset="0"/>
                    <a:ea typeface="Calibri" panose="020F0502020204030204" pitchFamily="34" charset="0"/>
                    <a:cs typeface="Calibri" panose="020F0502020204030204" pitchFamily="34" charset="0"/>
                  </a:rPr>
                  <a:t>12</a:t>
                </a:r>
                <a:r>
                  <a:rPr lang="en-IN" sz="19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9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Next, all the weighted inputs are added together with a bias b: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502920" lvl="2">
                  <a:lnSpc>
                    <a:spcPct val="107000"/>
                  </a:lnSpc>
                  <a:spcBef>
                    <a:spcPts val="0"/>
                  </a:spcBef>
                  <a:spcAft>
                    <a:spcPts val="800"/>
                  </a:spcAft>
                </a:pPr>
                <a:r>
                  <a:rPr lang="en-IN" sz="1900" kern="100" dirty="0">
                    <a:effectLst/>
                    <a:latin typeface="Calibri" panose="020F0502020204030204" pitchFamily="34" charset="0"/>
                    <a:ea typeface="Calibri" panose="020F0502020204030204" pitchFamily="34" charset="0"/>
                    <a:cs typeface="Calibri" panose="020F0502020204030204" pitchFamily="34" charset="0"/>
                  </a:rPr>
                  <a:t>(x</a:t>
                </a:r>
                <a:r>
                  <a:rPr lang="en-IN" sz="1900" kern="100" baseline="-25000" dirty="0">
                    <a:effectLst/>
                    <a:latin typeface="Calibri" panose="020F0502020204030204" pitchFamily="34" charset="0"/>
                    <a:ea typeface="Calibri" panose="020F0502020204030204" pitchFamily="34" charset="0"/>
                    <a:cs typeface="Calibri" panose="020F0502020204030204" pitchFamily="34" charset="0"/>
                  </a:rPr>
                  <a:t>1</a:t>
                </a:r>
                <a:r>
                  <a:rPr lang="en-IN" sz="1900" kern="100" dirty="0">
                    <a:effectLst/>
                    <a:latin typeface="Cambria Math" panose="02040503050406030204" pitchFamily="18" charset="0"/>
                    <a:ea typeface="Calibri" panose="020F0502020204030204" pitchFamily="34" charset="0"/>
                    <a:cs typeface="Cambria Math" panose="02040503050406030204" pitchFamily="18" charset="0"/>
                  </a:rPr>
                  <a:t>∗</a:t>
                </a:r>
                <a:r>
                  <a:rPr lang="en-IN" sz="1900" kern="100" dirty="0">
                    <a:effectLst/>
                    <a:latin typeface="Calibri" panose="020F0502020204030204" pitchFamily="34" charset="0"/>
                    <a:ea typeface="Calibri" panose="020F0502020204030204" pitchFamily="34" charset="0"/>
                    <a:cs typeface="Calibri" panose="020F0502020204030204" pitchFamily="34" charset="0"/>
                  </a:rPr>
                  <a:t>w</a:t>
                </a:r>
                <a:r>
                  <a:rPr lang="en-IN" sz="1900" kern="100" baseline="-25000" dirty="0">
                    <a:effectLst/>
                    <a:latin typeface="Calibri" panose="020F0502020204030204" pitchFamily="34" charset="0"/>
                    <a:ea typeface="Calibri" panose="020F0502020204030204" pitchFamily="34" charset="0"/>
                    <a:cs typeface="Calibri" panose="020F0502020204030204" pitchFamily="34" charset="0"/>
                  </a:rPr>
                  <a:t>11</a:t>
                </a:r>
                <a:r>
                  <a:rPr lang="en-IN" sz="1900" kern="100" dirty="0">
                    <a:effectLst/>
                    <a:latin typeface="Calibri" panose="020F0502020204030204" pitchFamily="34" charset="0"/>
                    <a:ea typeface="Calibri" panose="020F0502020204030204" pitchFamily="34" charset="0"/>
                    <a:cs typeface="Calibri" panose="020F0502020204030204" pitchFamily="34" charset="0"/>
                  </a:rPr>
                  <a:t>)+(x</a:t>
                </a:r>
                <a:r>
                  <a:rPr lang="en-IN" sz="1900" kern="100" baseline="-25000" dirty="0">
                    <a:effectLst/>
                    <a:latin typeface="Calibri" panose="020F0502020204030204" pitchFamily="34" charset="0"/>
                    <a:ea typeface="Calibri" panose="020F0502020204030204" pitchFamily="34" charset="0"/>
                    <a:cs typeface="Calibri" panose="020F0502020204030204" pitchFamily="34" charset="0"/>
                  </a:rPr>
                  <a:t>2</a:t>
                </a:r>
                <a:r>
                  <a:rPr lang="en-IN" sz="1900" kern="100" dirty="0">
                    <a:effectLst/>
                    <a:latin typeface="Cambria Math" panose="02040503050406030204" pitchFamily="18" charset="0"/>
                    <a:ea typeface="Calibri" panose="020F0502020204030204" pitchFamily="34" charset="0"/>
                    <a:cs typeface="Cambria Math" panose="02040503050406030204" pitchFamily="18" charset="0"/>
                  </a:rPr>
                  <a:t>∗</a:t>
                </a:r>
                <a:r>
                  <a:rPr lang="en-IN" sz="1900" kern="100" dirty="0">
                    <a:effectLst/>
                    <a:latin typeface="Calibri" panose="020F0502020204030204" pitchFamily="34" charset="0"/>
                    <a:ea typeface="Calibri" panose="020F0502020204030204" pitchFamily="34" charset="0"/>
                    <a:cs typeface="Calibri" panose="020F0502020204030204" pitchFamily="34" charset="0"/>
                  </a:rPr>
                  <a:t>w</a:t>
                </a:r>
                <a:r>
                  <a:rPr lang="en-IN" sz="1900" kern="100" baseline="-25000" dirty="0">
                    <a:effectLst/>
                    <a:latin typeface="Calibri" panose="020F0502020204030204" pitchFamily="34" charset="0"/>
                    <a:ea typeface="Calibri" panose="020F0502020204030204" pitchFamily="34" charset="0"/>
                    <a:cs typeface="Calibri" panose="020F0502020204030204" pitchFamily="34" charset="0"/>
                  </a:rPr>
                  <a:t>12</a:t>
                </a:r>
                <a:r>
                  <a:rPr lang="en-IN" sz="1900" kern="100" dirty="0">
                    <a:effectLst/>
                    <a:latin typeface="Calibri" panose="020F0502020204030204" pitchFamily="34" charset="0"/>
                    <a:ea typeface="Calibri" panose="020F0502020204030204" pitchFamily="34" charset="0"/>
                    <a:cs typeface="Calibri" panose="020F0502020204030204" pitchFamily="34" charset="0"/>
                  </a:rPr>
                  <a:t>)+b</a:t>
                </a:r>
                <a:endParaRPr lang="en-IN" sz="19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Finally, the sum is passed through an activation function: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502920" lvl="2">
                  <a:lnSpc>
                    <a:spcPct val="107000"/>
                  </a:lnSpc>
                  <a:spcBef>
                    <a:spcPts val="0"/>
                  </a:spcBef>
                  <a:spcAft>
                    <a:spcPts val="800"/>
                  </a:spcAft>
                </a:pPr>
                <a:r>
                  <a:rPr lang="en-IN" sz="1900" kern="100" dirty="0">
                    <a:effectLst/>
                    <a:latin typeface="Calibri" panose="020F0502020204030204" pitchFamily="34" charset="0"/>
                    <a:ea typeface="Calibri" panose="020F0502020204030204" pitchFamily="34" charset="0"/>
                    <a:cs typeface="Calibri" panose="020F0502020204030204" pitchFamily="34" charset="0"/>
                  </a:rPr>
                  <a:t>y=f(x</a:t>
                </a:r>
                <a:r>
                  <a:rPr lang="en-IN" sz="1900" kern="100" baseline="-25000" dirty="0">
                    <a:effectLst/>
                    <a:latin typeface="Calibri" panose="020F0502020204030204" pitchFamily="34" charset="0"/>
                    <a:ea typeface="Calibri" panose="020F0502020204030204" pitchFamily="34" charset="0"/>
                    <a:cs typeface="Calibri" panose="020F0502020204030204" pitchFamily="34" charset="0"/>
                  </a:rPr>
                  <a:t>1</a:t>
                </a:r>
                <a:r>
                  <a:rPr lang="en-IN" sz="1900" kern="100" dirty="0">
                    <a:effectLst/>
                    <a:latin typeface="Cambria Math" panose="02040503050406030204" pitchFamily="18" charset="0"/>
                    <a:ea typeface="Calibri" panose="020F0502020204030204" pitchFamily="34" charset="0"/>
                    <a:cs typeface="Cambria Math" panose="02040503050406030204" pitchFamily="18" charset="0"/>
                  </a:rPr>
                  <a:t>∗</a:t>
                </a:r>
                <a:r>
                  <a:rPr lang="en-IN" sz="1900" kern="100" dirty="0">
                    <a:effectLst/>
                    <a:latin typeface="Calibri" panose="020F0502020204030204" pitchFamily="34" charset="0"/>
                    <a:ea typeface="Calibri" panose="020F0502020204030204" pitchFamily="34" charset="0"/>
                    <a:cs typeface="Calibri" panose="020F0502020204030204" pitchFamily="34" charset="0"/>
                  </a:rPr>
                  <a:t>w</a:t>
                </a:r>
                <a:r>
                  <a:rPr lang="en-IN" sz="1900" kern="100" baseline="-25000" dirty="0">
                    <a:effectLst/>
                    <a:latin typeface="Calibri" panose="020F0502020204030204" pitchFamily="34" charset="0"/>
                    <a:ea typeface="Calibri" panose="020F0502020204030204" pitchFamily="34" charset="0"/>
                    <a:cs typeface="Calibri" panose="020F0502020204030204" pitchFamily="34" charset="0"/>
                  </a:rPr>
                  <a:t>1</a:t>
                </a:r>
                <a:r>
                  <a:rPr lang="en-IN" sz="1900" kern="100" dirty="0">
                    <a:effectLst/>
                    <a:latin typeface="Calibri" panose="020F0502020204030204" pitchFamily="34" charset="0"/>
                    <a:ea typeface="Calibri" panose="020F0502020204030204" pitchFamily="34" charset="0"/>
                    <a:cs typeface="Calibri" panose="020F0502020204030204" pitchFamily="34" charset="0"/>
                  </a:rPr>
                  <a:t>+x</a:t>
                </a:r>
                <a:r>
                  <a:rPr lang="en-IN" sz="1900" kern="100" baseline="-25000" dirty="0">
                    <a:effectLst/>
                    <a:latin typeface="Calibri" panose="020F0502020204030204" pitchFamily="34" charset="0"/>
                    <a:ea typeface="Calibri" panose="020F0502020204030204" pitchFamily="34" charset="0"/>
                    <a:cs typeface="Calibri" panose="020F0502020204030204" pitchFamily="34" charset="0"/>
                  </a:rPr>
                  <a:t>2</a:t>
                </a:r>
                <a:r>
                  <a:rPr lang="en-IN" sz="1900" kern="100" dirty="0">
                    <a:effectLst/>
                    <a:latin typeface="Cambria Math" panose="02040503050406030204" pitchFamily="18" charset="0"/>
                    <a:ea typeface="Calibri" panose="020F0502020204030204" pitchFamily="34" charset="0"/>
                    <a:cs typeface="Cambria Math" panose="02040503050406030204" pitchFamily="18" charset="0"/>
                  </a:rPr>
                  <a:t>∗</a:t>
                </a:r>
                <a:r>
                  <a:rPr lang="en-IN" sz="1900" kern="100" dirty="0">
                    <a:effectLst/>
                    <a:latin typeface="Calibri" panose="020F0502020204030204" pitchFamily="34" charset="0"/>
                    <a:ea typeface="Calibri" panose="020F0502020204030204" pitchFamily="34" charset="0"/>
                    <a:cs typeface="Calibri" panose="020F0502020204030204" pitchFamily="34" charset="0"/>
                  </a:rPr>
                  <a:t>w</a:t>
                </a:r>
                <a:r>
                  <a:rPr lang="en-IN" sz="1900" kern="100" baseline="-25000" dirty="0">
                    <a:effectLst/>
                    <a:latin typeface="Calibri" panose="020F0502020204030204" pitchFamily="34" charset="0"/>
                    <a:ea typeface="Calibri" panose="020F0502020204030204" pitchFamily="34" charset="0"/>
                    <a:cs typeface="Calibri" panose="020F0502020204030204" pitchFamily="34" charset="0"/>
                  </a:rPr>
                  <a:t>2</a:t>
                </a:r>
                <a:r>
                  <a:rPr lang="en-IN" sz="1900" kern="100" dirty="0">
                    <a:effectLst/>
                    <a:latin typeface="Calibri" panose="020F0502020204030204" pitchFamily="34" charset="0"/>
                    <a:ea typeface="Calibri" panose="020F0502020204030204" pitchFamily="34" charset="0"/>
                    <a:cs typeface="Calibri" panose="020F0502020204030204" pitchFamily="34" charset="0"/>
                  </a:rPr>
                  <a:t>+b) </a:t>
                </a:r>
                <a:endParaRPr lang="en-IN" sz="19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mc:Choice>
        <mc:Fallback xmlns="">
          <p:sp>
            <p:nvSpPr>
              <p:cNvPr id="3" name="Content Placeholder 2">
                <a:extLst>
                  <a:ext uri="{FF2B5EF4-FFF2-40B4-BE49-F238E27FC236}">
                    <a16:creationId xmlns:a16="http://schemas.microsoft.com/office/drawing/2014/main" id="{896A3315-CBEA-450B-B548-9BC849A841FF}"/>
                  </a:ext>
                </a:extLst>
              </p:cNvPr>
              <p:cNvSpPr>
                <a:spLocks noGrp="1" noRot="1" noChangeAspect="1" noMove="1" noResize="1" noEditPoints="1" noAdjustHandles="1" noChangeArrowheads="1" noChangeShapeType="1" noTextEdit="1"/>
              </p:cNvSpPr>
              <p:nvPr>
                <p:ph idx="1"/>
              </p:nvPr>
            </p:nvSpPr>
            <p:spPr>
              <a:xfrm>
                <a:off x="623135" y="1230082"/>
                <a:ext cx="10506419" cy="5222966"/>
              </a:xfrm>
              <a:blipFill>
                <a:blip r:embed="rId2"/>
                <a:stretch>
                  <a:fillRect l="-58" t="-1284"/>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75CE0769-19F1-43EB-8CBA-13EDCCCF92B2}"/>
              </a:ext>
            </a:extLst>
          </p:cNvPr>
          <p:cNvSpPr txBox="1">
            <a:spLocks/>
          </p:cNvSpPr>
          <p:nvPr/>
        </p:nvSpPr>
        <p:spPr>
          <a:xfrm>
            <a:off x="620486" y="505097"/>
            <a:ext cx="9875520" cy="714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marL="0" marR="0">
              <a:spcBef>
                <a:spcPts val="0"/>
              </a:spcBef>
              <a:spcAft>
                <a:spcPts val="0"/>
              </a:spcAft>
            </a:pPr>
            <a:r>
              <a:rPr lang="en-IN" sz="4400" kern="100" dirty="0">
                <a:effectLst/>
                <a:latin typeface="Calibri" panose="020F0502020204030204" pitchFamily="34" charset="0"/>
                <a:ea typeface="Calibri" panose="020F0502020204030204" pitchFamily="34" charset="0"/>
                <a:cs typeface="Mangal" panose="02040503050203030202" pitchFamily="18" charset="0"/>
              </a:rPr>
              <a:t>Summary of Equations:</a:t>
            </a:r>
          </a:p>
        </p:txBody>
      </p:sp>
    </p:spTree>
    <p:extLst>
      <p:ext uri="{BB962C8B-B14F-4D97-AF65-F5344CB8AC3E}">
        <p14:creationId xmlns:p14="http://schemas.microsoft.com/office/powerpoint/2010/main" val="3805664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DB9FE-C371-4EB0-A94D-9152E9A60363}"/>
              </a:ext>
            </a:extLst>
          </p:cNvPr>
          <p:cNvSpPr>
            <a:spLocks noGrp="1"/>
          </p:cNvSpPr>
          <p:nvPr>
            <p:ph type="title"/>
          </p:nvPr>
        </p:nvSpPr>
        <p:spPr>
          <a:xfrm>
            <a:off x="672737" y="522515"/>
            <a:ext cx="9875520" cy="696686"/>
          </a:xfrm>
        </p:spPr>
        <p:txBody>
          <a:bodyPr/>
          <a:lstStyle/>
          <a:p>
            <a:r>
              <a:rPr lang="en-US" dirty="0"/>
              <a:t>Markov Chains</a:t>
            </a:r>
            <a:endParaRPr lang="en-IN" dirty="0"/>
          </a:p>
        </p:txBody>
      </p:sp>
      <p:sp>
        <p:nvSpPr>
          <p:cNvPr id="3" name="Content Placeholder 2">
            <a:extLst>
              <a:ext uri="{FF2B5EF4-FFF2-40B4-BE49-F238E27FC236}">
                <a16:creationId xmlns:a16="http://schemas.microsoft.com/office/drawing/2014/main" id="{2AA89815-88C5-4B05-BDF7-500305A6337D}"/>
              </a:ext>
            </a:extLst>
          </p:cNvPr>
          <p:cNvSpPr>
            <a:spLocks noGrp="1"/>
          </p:cNvSpPr>
          <p:nvPr>
            <p:ph idx="1"/>
          </p:nvPr>
        </p:nvSpPr>
        <p:spPr>
          <a:xfrm>
            <a:off x="675386" y="1282337"/>
            <a:ext cx="10724134" cy="4926874"/>
          </a:xfrm>
        </p:spPr>
        <p:txBody>
          <a:bodyPr>
            <a:normAutofit lnSpcReduction="10000"/>
          </a:bodyPr>
          <a:lstStyle/>
          <a:p>
            <a:r>
              <a:rPr lang="en-US" sz="2400" dirty="0"/>
              <a:t>Markov chains are probabilistic models that predict the next word in a sequence based on the current word or a fixed number of preceding words. </a:t>
            </a:r>
          </a:p>
          <a:p>
            <a:r>
              <a:rPr lang="en-US" sz="2400" dirty="0"/>
              <a:t>They are based on the assumption that the future state (next word) depends only on the current state (current word or phrase) and not on the entire sequence of previous states.</a:t>
            </a:r>
          </a:p>
          <a:p>
            <a:r>
              <a:rPr lang="en-US" sz="2400" dirty="0"/>
              <a:t>Commonly used in text generation to predict the next word in a sequence.</a:t>
            </a:r>
            <a:endParaRPr lang="en-IN" sz="2400" dirty="0"/>
          </a:p>
          <a:p>
            <a:pPr marL="45720" indent="0">
              <a:buNone/>
            </a:pPr>
            <a:endParaRPr lang="en-US" sz="2400" dirty="0"/>
          </a:p>
          <a:p>
            <a:pPr lvl="1">
              <a:buFont typeface="Arial" panose="020B0604020202020204" pitchFamily="34" charset="0"/>
              <a:buChar char="•"/>
            </a:pPr>
            <a:r>
              <a:rPr lang="en-US" sz="2400" b="1" dirty="0"/>
              <a:t>First-Order Markov Chain:</a:t>
            </a:r>
            <a:r>
              <a:rPr lang="en-US" sz="2400" dirty="0"/>
              <a:t> The simplest type where the prediction of the next word depends only on the current word. For example, if we have the sequence "I love," the model will look at the word "love" to predict the next word based on probabilities learned from training data.</a:t>
            </a:r>
          </a:p>
          <a:p>
            <a:pPr lvl="1">
              <a:buFont typeface="Arial" panose="020B0604020202020204" pitchFamily="34" charset="0"/>
              <a:buChar char="•"/>
            </a:pPr>
            <a:r>
              <a:rPr lang="en-US" sz="2400" b="1" dirty="0"/>
              <a:t>Higher-Order Markov Chains:</a:t>
            </a:r>
            <a:r>
              <a:rPr lang="en-US" sz="2400" dirty="0"/>
              <a:t> These consider more than one previous word. For instance, a second-order Markov chain would predict the next word based on the last two words.</a:t>
            </a:r>
          </a:p>
          <a:p>
            <a:endParaRPr lang="en-IN" dirty="0"/>
          </a:p>
        </p:txBody>
      </p:sp>
    </p:spTree>
    <p:extLst>
      <p:ext uri="{BB962C8B-B14F-4D97-AF65-F5344CB8AC3E}">
        <p14:creationId xmlns:p14="http://schemas.microsoft.com/office/powerpoint/2010/main" val="42005478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85C3-29C7-4625-B585-AECA5A250557}"/>
              </a:ext>
            </a:extLst>
          </p:cNvPr>
          <p:cNvSpPr>
            <a:spLocks noGrp="1"/>
          </p:cNvSpPr>
          <p:nvPr>
            <p:ph type="title"/>
          </p:nvPr>
        </p:nvSpPr>
        <p:spPr>
          <a:xfrm>
            <a:off x="716280" y="548640"/>
            <a:ext cx="9875520" cy="722811"/>
          </a:xfrm>
        </p:spPr>
        <p:txBody>
          <a:bodyPr/>
          <a:lstStyle/>
          <a:p>
            <a:r>
              <a:rPr lang="en-IN" dirty="0"/>
              <a:t>Resources for CNN</a:t>
            </a:r>
          </a:p>
        </p:txBody>
      </p:sp>
      <p:sp>
        <p:nvSpPr>
          <p:cNvPr id="3" name="Content Placeholder 2">
            <a:extLst>
              <a:ext uri="{FF2B5EF4-FFF2-40B4-BE49-F238E27FC236}">
                <a16:creationId xmlns:a16="http://schemas.microsoft.com/office/drawing/2014/main" id="{3E826A2A-9C08-4F8C-8D58-60B606D3B8FE}"/>
              </a:ext>
            </a:extLst>
          </p:cNvPr>
          <p:cNvSpPr>
            <a:spLocks noGrp="1"/>
          </p:cNvSpPr>
          <p:nvPr>
            <p:ph idx="1"/>
          </p:nvPr>
        </p:nvSpPr>
        <p:spPr>
          <a:xfrm>
            <a:off x="838201" y="1409699"/>
            <a:ext cx="10500360" cy="5200107"/>
          </a:xfrm>
        </p:spPr>
        <p:txBody>
          <a:bodyPr>
            <a:normAutofit fontScale="92500" lnSpcReduction="10000"/>
          </a:bodyPr>
          <a:lstStyle/>
          <a:p>
            <a:r>
              <a:rPr lang="en-IN" dirty="0"/>
              <a:t>Convolution - </a:t>
            </a:r>
            <a:r>
              <a:rPr lang="en-IN" dirty="0">
                <a:hlinkClick r:id="rId2"/>
              </a:rPr>
              <a:t>https://www.youtube.com/watch?v=gLwX3zHkims&amp;list=PLuhqtP7jdD8CD6rOWy20INGM44kULvrHu&amp;index=2</a:t>
            </a:r>
            <a:r>
              <a:rPr lang="en-IN" dirty="0"/>
              <a:t> </a:t>
            </a:r>
          </a:p>
          <a:p>
            <a:r>
              <a:rPr lang="en-IN" dirty="0"/>
              <a:t>Padding - </a:t>
            </a:r>
            <a:r>
              <a:rPr lang="en-IN" dirty="0">
                <a:hlinkClick r:id="rId3"/>
              </a:rPr>
              <a:t>https://www.youtube.com/watch?v=-1xVmU8Z6Bs&amp;list=PLuhqtP7jdD8CD6rOWy20INGM44kULvrHu&amp;index=3</a:t>
            </a:r>
            <a:endParaRPr lang="en-IN" dirty="0"/>
          </a:p>
          <a:p>
            <a:r>
              <a:rPr lang="en-IN" dirty="0"/>
              <a:t>Stride in CNN - </a:t>
            </a:r>
            <a:r>
              <a:rPr lang="en-IN" dirty="0">
                <a:hlinkClick r:id="rId4"/>
              </a:rPr>
              <a:t>https://www.youtube.com/watch?v=lxk_nmpqI5M&amp;list=PLuhqtP7jdD8CD6rOWy20INGM44kULvrHu&amp;index=4</a:t>
            </a:r>
            <a:endParaRPr lang="en-IN" dirty="0"/>
          </a:p>
          <a:p>
            <a:r>
              <a:rPr lang="en-IN" dirty="0"/>
              <a:t>Max Pooling - </a:t>
            </a:r>
            <a:r>
              <a:rPr lang="en-IN" dirty="0">
                <a:hlinkClick r:id="rId5"/>
              </a:rPr>
              <a:t>https://www.youtube.com/watch?v=zg_AA3fZpE0&amp;list=PLuhqtP7jdD8CD6rOWy20INGM44kULvrHu&amp;index=5</a:t>
            </a:r>
            <a:endParaRPr lang="en-IN" dirty="0"/>
          </a:p>
          <a:p>
            <a:r>
              <a:rPr lang="en-IN" dirty="0"/>
              <a:t>Fully Connected Layer - </a:t>
            </a:r>
            <a:r>
              <a:rPr lang="en-IN" dirty="0">
                <a:hlinkClick r:id="rId6"/>
              </a:rPr>
              <a:t>https://www.youtube.com/watch?v=rxSmwM7z0_4&amp;list=PLuhqtP7jdD8CD6rOWy20INGM44kULvrHu&amp;index=6</a:t>
            </a:r>
            <a:endParaRPr lang="en-IN" dirty="0"/>
          </a:p>
          <a:p>
            <a:r>
              <a:rPr lang="en-IN" dirty="0"/>
              <a:t>CNN Architecture - </a:t>
            </a:r>
            <a:r>
              <a:rPr lang="en-IN" dirty="0">
                <a:hlinkClick r:id="rId7"/>
              </a:rPr>
              <a:t>https://www.youtube.com/watch?v=VF4BDE7uqY0&amp;list=PLuhqtP7jdD8CD6rOWy20INGM44kULvrHu&amp;index=7</a:t>
            </a:r>
            <a:r>
              <a:rPr lang="en-IN" dirty="0"/>
              <a:t> </a:t>
            </a:r>
          </a:p>
          <a:p>
            <a:endParaRPr lang="en-IN" dirty="0"/>
          </a:p>
        </p:txBody>
      </p:sp>
    </p:spTree>
    <p:extLst>
      <p:ext uri="{BB962C8B-B14F-4D97-AF65-F5344CB8AC3E}">
        <p14:creationId xmlns:p14="http://schemas.microsoft.com/office/powerpoint/2010/main" val="27859175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5E5A-AD14-42A5-B497-DDCBB78213E8}"/>
              </a:ext>
            </a:extLst>
          </p:cNvPr>
          <p:cNvSpPr>
            <a:spLocks noGrp="1"/>
          </p:cNvSpPr>
          <p:nvPr>
            <p:ph type="title"/>
          </p:nvPr>
        </p:nvSpPr>
        <p:spPr>
          <a:xfrm>
            <a:off x="603069" y="461555"/>
            <a:ext cx="9875520" cy="775063"/>
          </a:xfrm>
        </p:spPr>
        <p:txBody>
          <a:bodyPr/>
          <a:lstStyle/>
          <a:p>
            <a:r>
              <a:rPr lang="en-IN" dirty="0"/>
              <a:t>RNN Architecture</a:t>
            </a:r>
          </a:p>
        </p:txBody>
      </p:sp>
      <p:sp>
        <p:nvSpPr>
          <p:cNvPr id="3" name="Content Placeholder 2">
            <a:extLst>
              <a:ext uri="{FF2B5EF4-FFF2-40B4-BE49-F238E27FC236}">
                <a16:creationId xmlns:a16="http://schemas.microsoft.com/office/drawing/2014/main" id="{5163386A-BBEB-4359-B5B1-84C7F0B07FAC}"/>
              </a:ext>
            </a:extLst>
          </p:cNvPr>
          <p:cNvSpPr>
            <a:spLocks noGrp="1"/>
          </p:cNvSpPr>
          <p:nvPr>
            <p:ph idx="1"/>
          </p:nvPr>
        </p:nvSpPr>
        <p:spPr>
          <a:xfrm>
            <a:off x="605718" y="1236618"/>
            <a:ext cx="10802511" cy="4038600"/>
          </a:xfrm>
        </p:spPr>
        <p:txBody>
          <a:bodyPr/>
          <a:lstStyle/>
          <a:p>
            <a:r>
              <a:rPr lang="en-US" dirty="0"/>
              <a:t>These networks have a “memory” component, where information can flow in cycles through the network. </a:t>
            </a:r>
          </a:p>
          <a:p>
            <a:r>
              <a:rPr lang="en-US" dirty="0"/>
              <a:t>This allows the network to process sequences of data, such as time series or speech.</a:t>
            </a:r>
            <a:endParaRPr lang="en-IN" dirty="0"/>
          </a:p>
        </p:txBody>
      </p:sp>
      <p:pic>
        <p:nvPicPr>
          <p:cNvPr id="5" name="Picture 4">
            <a:extLst>
              <a:ext uri="{FF2B5EF4-FFF2-40B4-BE49-F238E27FC236}">
                <a16:creationId xmlns:a16="http://schemas.microsoft.com/office/drawing/2014/main" id="{05D5BBBF-A498-451C-A350-01C6E5471296}"/>
              </a:ext>
            </a:extLst>
          </p:cNvPr>
          <p:cNvPicPr>
            <a:picLocks noChangeAspect="1"/>
          </p:cNvPicPr>
          <p:nvPr/>
        </p:nvPicPr>
        <p:blipFill rotWithShape="1">
          <a:blip r:embed="rId2"/>
          <a:srcRect t="21255" b="15576"/>
          <a:stretch/>
        </p:blipFill>
        <p:spPr>
          <a:xfrm>
            <a:off x="2863723" y="3429000"/>
            <a:ext cx="6286500" cy="1985554"/>
          </a:xfrm>
          <a:prstGeom prst="rect">
            <a:avLst/>
          </a:prstGeom>
        </p:spPr>
      </p:pic>
    </p:spTree>
    <p:extLst>
      <p:ext uri="{BB962C8B-B14F-4D97-AF65-F5344CB8AC3E}">
        <p14:creationId xmlns:p14="http://schemas.microsoft.com/office/powerpoint/2010/main" val="34317663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5E5A-AD14-42A5-B497-DDCBB78213E8}"/>
              </a:ext>
            </a:extLst>
          </p:cNvPr>
          <p:cNvSpPr>
            <a:spLocks noGrp="1"/>
          </p:cNvSpPr>
          <p:nvPr>
            <p:ph type="title"/>
          </p:nvPr>
        </p:nvSpPr>
        <p:spPr>
          <a:xfrm>
            <a:off x="603069" y="461555"/>
            <a:ext cx="9875520" cy="775063"/>
          </a:xfrm>
        </p:spPr>
        <p:txBody>
          <a:bodyPr/>
          <a:lstStyle/>
          <a:p>
            <a:r>
              <a:rPr lang="en-IN" dirty="0"/>
              <a:t>RNN Architecture</a:t>
            </a:r>
          </a:p>
        </p:txBody>
      </p:sp>
      <p:sp>
        <p:nvSpPr>
          <p:cNvPr id="3" name="Content Placeholder 2">
            <a:extLst>
              <a:ext uri="{FF2B5EF4-FFF2-40B4-BE49-F238E27FC236}">
                <a16:creationId xmlns:a16="http://schemas.microsoft.com/office/drawing/2014/main" id="{5163386A-BBEB-4359-B5B1-84C7F0B07FAC}"/>
              </a:ext>
            </a:extLst>
          </p:cNvPr>
          <p:cNvSpPr>
            <a:spLocks noGrp="1"/>
          </p:cNvSpPr>
          <p:nvPr>
            <p:ph idx="1"/>
          </p:nvPr>
        </p:nvSpPr>
        <p:spPr>
          <a:xfrm>
            <a:off x="605718" y="1236617"/>
            <a:ext cx="10872179" cy="5159827"/>
          </a:xfrm>
        </p:spPr>
        <p:txBody>
          <a:bodyPr>
            <a:normAutofit fontScale="92500" lnSpcReduction="10000"/>
          </a:bodyPr>
          <a:lstStyle/>
          <a:p>
            <a:r>
              <a:rPr lang="en-US" b="1" dirty="0"/>
              <a:t>Input Layer:</a:t>
            </a:r>
          </a:p>
          <a:p>
            <a:pPr lvl="1"/>
            <a:r>
              <a:rPr lang="en-US" dirty="0"/>
              <a:t>Processes sequential data (e.g., text, time series). Each input is fed one step at a time (e.g., words in a sentence, one after the other).</a:t>
            </a:r>
          </a:p>
          <a:p>
            <a:r>
              <a:rPr lang="en-US" b="1" dirty="0"/>
              <a:t>Hidden Layer(s):</a:t>
            </a:r>
          </a:p>
          <a:p>
            <a:pPr lvl="1"/>
            <a:r>
              <a:rPr lang="en-US" dirty="0"/>
              <a:t>Each hidden layer has recurrent connections that allow information to pass from one step to the next.</a:t>
            </a:r>
          </a:p>
          <a:p>
            <a:pPr lvl="1"/>
            <a:r>
              <a:rPr lang="en-US" dirty="0"/>
              <a:t>At each time step, the hidden state is updated based on the current input and the previous hidden state.</a:t>
            </a:r>
          </a:p>
          <a:p>
            <a:pPr lvl="1"/>
            <a:r>
              <a:rPr lang="en-US" dirty="0"/>
              <a:t>Shared weights across time steps enable learning from sequential dependencies.</a:t>
            </a:r>
          </a:p>
          <a:p>
            <a:r>
              <a:rPr lang="en-US" b="1" dirty="0"/>
              <a:t>Recurrent Connections:</a:t>
            </a:r>
          </a:p>
          <a:p>
            <a:pPr lvl="1"/>
            <a:r>
              <a:rPr lang="en-US" dirty="0"/>
              <a:t>The key feature of RNNs: loops that allow information to persist and handle sequence data. </a:t>
            </a:r>
          </a:p>
          <a:p>
            <a:pPr lvl="1"/>
            <a:r>
              <a:rPr lang="en-US" dirty="0"/>
              <a:t>The hidden state from the previous step is fed back into the network for the next step.</a:t>
            </a:r>
          </a:p>
          <a:p>
            <a:r>
              <a:rPr lang="en-US" b="1" dirty="0"/>
              <a:t>Activation Function: </a:t>
            </a:r>
          </a:p>
          <a:p>
            <a:pPr lvl="1"/>
            <a:r>
              <a:rPr lang="en-US" dirty="0"/>
              <a:t>Typically uses tanh or </a:t>
            </a:r>
            <a:r>
              <a:rPr lang="en-US" dirty="0" err="1"/>
              <a:t>ReLU</a:t>
            </a:r>
            <a:r>
              <a:rPr lang="en-US" dirty="0"/>
              <a:t> to introduce non-linearity in the hidden layers.</a:t>
            </a:r>
          </a:p>
          <a:p>
            <a:r>
              <a:rPr lang="en-US" b="1" dirty="0"/>
              <a:t>Output Layer:</a:t>
            </a:r>
          </a:p>
          <a:p>
            <a:pPr lvl="1"/>
            <a:r>
              <a:rPr lang="en-US" dirty="0"/>
              <a:t>Produces the output at each time step (e.g., next word in a sequence) or a final output after processing the entire sequence (e.g., sentiment classification).</a:t>
            </a:r>
            <a:endParaRPr lang="en-IN" dirty="0"/>
          </a:p>
        </p:txBody>
      </p:sp>
    </p:spTree>
    <p:extLst>
      <p:ext uri="{BB962C8B-B14F-4D97-AF65-F5344CB8AC3E}">
        <p14:creationId xmlns:p14="http://schemas.microsoft.com/office/powerpoint/2010/main" val="4111348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BE0F3-523E-43F4-A470-58295C74EFCF}"/>
              </a:ext>
            </a:extLst>
          </p:cNvPr>
          <p:cNvSpPr>
            <a:spLocks noGrp="1"/>
          </p:cNvSpPr>
          <p:nvPr>
            <p:ph type="title"/>
          </p:nvPr>
        </p:nvSpPr>
        <p:spPr>
          <a:xfrm>
            <a:off x="603069" y="566057"/>
            <a:ext cx="9875520" cy="740229"/>
          </a:xfrm>
        </p:spPr>
        <p:txBody>
          <a:bodyPr/>
          <a:lstStyle/>
          <a:p>
            <a:r>
              <a:rPr lang="en-IN" dirty="0"/>
              <a:t>Types of RNN Architectures</a:t>
            </a:r>
          </a:p>
        </p:txBody>
      </p:sp>
      <p:pic>
        <p:nvPicPr>
          <p:cNvPr id="9218" name="Picture 2" descr="Types of RNN (Recurrent Neural Network)">
            <a:extLst>
              <a:ext uri="{FF2B5EF4-FFF2-40B4-BE49-F238E27FC236}">
                <a16:creationId xmlns:a16="http://schemas.microsoft.com/office/drawing/2014/main" id="{095E8803-7A8A-4B52-88C0-4B4712678F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3114" y="1409700"/>
            <a:ext cx="8754642"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350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BE0F3-523E-43F4-A470-58295C74EFCF}"/>
              </a:ext>
            </a:extLst>
          </p:cNvPr>
          <p:cNvSpPr>
            <a:spLocks noGrp="1"/>
          </p:cNvSpPr>
          <p:nvPr>
            <p:ph type="title"/>
          </p:nvPr>
        </p:nvSpPr>
        <p:spPr>
          <a:xfrm>
            <a:off x="603068" y="566057"/>
            <a:ext cx="10491651" cy="740229"/>
          </a:xfrm>
        </p:spPr>
        <p:txBody>
          <a:bodyPr>
            <a:normAutofit fontScale="90000"/>
          </a:bodyPr>
          <a:lstStyle/>
          <a:p>
            <a:r>
              <a:rPr lang="en-IN" dirty="0"/>
              <a:t>Different RNN Architectures </a:t>
            </a:r>
            <a:r>
              <a:rPr lang="en-US" sz="4400" dirty="0"/>
              <a:t>One-to-One RNN</a:t>
            </a:r>
            <a:endParaRPr lang="en-IN" dirty="0"/>
          </a:p>
        </p:txBody>
      </p:sp>
      <p:sp>
        <p:nvSpPr>
          <p:cNvPr id="3" name="Content Placeholder 2">
            <a:extLst>
              <a:ext uri="{FF2B5EF4-FFF2-40B4-BE49-F238E27FC236}">
                <a16:creationId xmlns:a16="http://schemas.microsoft.com/office/drawing/2014/main" id="{8569CBCA-E9A9-4D30-B6B2-6F96F7EB569C}"/>
              </a:ext>
            </a:extLst>
          </p:cNvPr>
          <p:cNvSpPr>
            <a:spLocks noGrp="1"/>
          </p:cNvSpPr>
          <p:nvPr>
            <p:ph idx="1"/>
          </p:nvPr>
        </p:nvSpPr>
        <p:spPr>
          <a:xfrm>
            <a:off x="605719" y="1409699"/>
            <a:ext cx="8599242" cy="4882243"/>
          </a:xfrm>
        </p:spPr>
        <p:txBody>
          <a:bodyPr>
            <a:normAutofit/>
          </a:bodyPr>
          <a:lstStyle/>
          <a:p>
            <a:pPr marL="269875" lvl="1" indent="-182563">
              <a:buFont typeface="Arial" panose="020B0604020202020204" pitchFamily="34" charset="0"/>
              <a:buChar char="•"/>
            </a:pPr>
            <a:r>
              <a:rPr lang="en-US" sz="2200" b="1" dirty="0"/>
              <a:t>Use Cases</a:t>
            </a:r>
            <a:r>
              <a:rPr lang="en-US" sz="2200" dirty="0"/>
              <a:t>:</a:t>
            </a:r>
          </a:p>
          <a:p>
            <a:pPr marL="742950" lvl="1" indent="-285750">
              <a:buFont typeface="Arial" panose="020B0604020202020204" pitchFamily="34" charset="0"/>
              <a:buChar char="•"/>
            </a:pPr>
            <a:r>
              <a:rPr lang="en-US" b="1" dirty="0"/>
              <a:t>Image Captioning</a:t>
            </a:r>
            <a:r>
              <a:rPr lang="en-US" dirty="0"/>
              <a:t>: One image is the input, and the output is a sequence of words (a caption) describing the image.</a:t>
            </a:r>
          </a:p>
          <a:p>
            <a:pPr marL="742950" lvl="1" indent="-285750">
              <a:buFont typeface="Arial" panose="020B0604020202020204" pitchFamily="34" charset="0"/>
              <a:buChar char="•"/>
            </a:pPr>
            <a:r>
              <a:rPr lang="en-US" b="1" dirty="0"/>
              <a:t>Music Generation</a:t>
            </a:r>
            <a:r>
              <a:rPr lang="en-US" dirty="0"/>
              <a:t>: Given a musical note (or chord), the model generates a sequence of notes as output.</a:t>
            </a:r>
          </a:p>
          <a:p>
            <a:r>
              <a:rPr lang="en-US" b="1" dirty="0"/>
              <a:t>Architecture</a:t>
            </a:r>
            <a:r>
              <a:rPr lang="en-US" dirty="0"/>
              <a:t>: RNN processes a single input and produces a single output.</a:t>
            </a:r>
          </a:p>
          <a:p>
            <a:r>
              <a:rPr lang="en-US" b="1" dirty="0"/>
              <a:t>Explanation</a:t>
            </a:r>
            <a:r>
              <a:rPr lang="en-US" dirty="0"/>
              <a:t>: Not commonly used in RNNs since RNNs are designed for sequences, but a one-to-one RNN would be analogous to a simple neural network where the input and output are not sequences.</a:t>
            </a:r>
          </a:p>
        </p:txBody>
      </p:sp>
      <p:pic>
        <p:nvPicPr>
          <p:cNvPr id="7" name="Picture 6">
            <a:extLst>
              <a:ext uri="{FF2B5EF4-FFF2-40B4-BE49-F238E27FC236}">
                <a16:creationId xmlns:a16="http://schemas.microsoft.com/office/drawing/2014/main" id="{C67F3960-B3E8-4B14-B8BF-B89543B59F29}"/>
              </a:ext>
            </a:extLst>
          </p:cNvPr>
          <p:cNvPicPr>
            <a:picLocks noChangeAspect="1"/>
          </p:cNvPicPr>
          <p:nvPr/>
        </p:nvPicPr>
        <p:blipFill rotWithShape="1">
          <a:blip r:embed="rId2"/>
          <a:srcRect l="25314" r="22572"/>
          <a:stretch/>
        </p:blipFill>
        <p:spPr>
          <a:xfrm>
            <a:off x="9366477" y="1514202"/>
            <a:ext cx="2219804" cy="3379199"/>
          </a:xfrm>
          <a:prstGeom prst="rect">
            <a:avLst/>
          </a:prstGeom>
        </p:spPr>
      </p:pic>
    </p:spTree>
    <p:extLst>
      <p:ext uri="{BB962C8B-B14F-4D97-AF65-F5344CB8AC3E}">
        <p14:creationId xmlns:p14="http://schemas.microsoft.com/office/powerpoint/2010/main" val="35865360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BE0F3-523E-43F4-A470-58295C74EFCF}"/>
              </a:ext>
            </a:extLst>
          </p:cNvPr>
          <p:cNvSpPr>
            <a:spLocks noGrp="1"/>
          </p:cNvSpPr>
          <p:nvPr>
            <p:ph type="title"/>
          </p:nvPr>
        </p:nvSpPr>
        <p:spPr>
          <a:xfrm>
            <a:off x="603068" y="566057"/>
            <a:ext cx="10491651" cy="740229"/>
          </a:xfrm>
        </p:spPr>
        <p:txBody>
          <a:bodyPr>
            <a:normAutofit fontScale="90000"/>
          </a:bodyPr>
          <a:lstStyle/>
          <a:p>
            <a:r>
              <a:rPr lang="en-IN" dirty="0"/>
              <a:t>Different RNN Architectures Many</a:t>
            </a:r>
            <a:r>
              <a:rPr lang="en-US" sz="4400" dirty="0"/>
              <a:t>-to-One RNN</a:t>
            </a:r>
            <a:endParaRPr lang="en-IN" dirty="0"/>
          </a:p>
        </p:txBody>
      </p:sp>
      <p:sp>
        <p:nvSpPr>
          <p:cNvPr id="3" name="Content Placeholder 2">
            <a:extLst>
              <a:ext uri="{FF2B5EF4-FFF2-40B4-BE49-F238E27FC236}">
                <a16:creationId xmlns:a16="http://schemas.microsoft.com/office/drawing/2014/main" id="{8569CBCA-E9A9-4D30-B6B2-6F96F7EB569C}"/>
              </a:ext>
            </a:extLst>
          </p:cNvPr>
          <p:cNvSpPr>
            <a:spLocks noGrp="1"/>
          </p:cNvSpPr>
          <p:nvPr>
            <p:ph idx="1"/>
          </p:nvPr>
        </p:nvSpPr>
        <p:spPr>
          <a:xfrm>
            <a:off x="605719" y="1409699"/>
            <a:ext cx="7258122" cy="4882243"/>
          </a:xfrm>
        </p:spPr>
        <p:txBody>
          <a:bodyPr>
            <a:normAutofit/>
          </a:bodyPr>
          <a:lstStyle/>
          <a:p>
            <a:pPr marL="269875" lvl="1" indent="-182563">
              <a:buFont typeface="Arial" panose="020B0604020202020204" pitchFamily="34" charset="0"/>
              <a:buChar char="•"/>
            </a:pPr>
            <a:r>
              <a:rPr lang="en-US" sz="2200" b="1" dirty="0"/>
              <a:t>Use Cases</a:t>
            </a:r>
            <a:r>
              <a:rPr lang="en-US" sz="2200" dirty="0"/>
              <a:t>:</a:t>
            </a:r>
          </a:p>
          <a:p>
            <a:pPr marL="742950" lvl="1" indent="-285750">
              <a:buFont typeface="Arial" panose="020B0604020202020204" pitchFamily="34" charset="0"/>
              <a:buChar char="•"/>
            </a:pPr>
            <a:r>
              <a:rPr lang="en-US" b="1" dirty="0"/>
              <a:t>Sentiment Analysis</a:t>
            </a:r>
            <a:r>
              <a:rPr lang="en-US" dirty="0"/>
              <a:t>: A sequence of words (from a review or tweet) is processed, and the output is a sentiment label (positive, negative, neutral).</a:t>
            </a:r>
          </a:p>
          <a:p>
            <a:pPr marL="742950" lvl="1" indent="-285750">
              <a:buFont typeface="Arial" panose="020B0604020202020204" pitchFamily="34" charset="0"/>
              <a:buChar char="•"/>
            </a:pPr>
            <a:r>
              <a:rPr lang="en-US" b="1" dirty="0"/>
              <a:t>Spam Detection</a:t>
            </a:r>
            <a:r>
              <a:rPr lang="en-US" dirty="0"/>
              <a:t>: An email (word sequence) is processed to output whether it’s spam or not.</a:t>
            </a:r>
          </a:p>
          <a:p>
            <a:pPr marL="742950" lvl="1" indent="-285750">
              <a:buFont typeface="Arial" panose="020B0604020202020204" pitchFamily="34" charset="0"/>
              <a:buChar char="•"/>
            </a:pPr>
            <a:r>
              <a:rPr lang="en-US" b="1" dirty="0"/>
              <a:t>Sequence Classification</a:t>
            </a:r>
            <a:r>
              <a:rPr lang="en-US" dirty="0"/>
              <a:t>: Text classification, like assigning a category to a news article based on its content.</a:t>
            </a:r>
          </a:p>
          <a:p>
            <a:r>
              <a:rPr lang="en-US" b="1" dirty="0"/>
              <a:t>Architecture</a:t>
            </a:r>
            <a:r>
              <a:rPr lang="en-US" dirty="0"/>
              <a:t>: The RNN processes a sequence of inputs and produces a single output.</a:t>
            </a:r>
          </a:p>
          <a:p>
            <a:r>
              <a:rPr lang="en-US" b="1" dirty="0"/>
              <a:t>Explanation</a:t>
            </a:r>
            <a:r>
              <a:rPr lang="en-US" dirty="0"/>
              <a:t>: The entire input sequence (e.g., a sentence or time series) is processed, and the final hidden state is used to produce the output (e.g., sentiment score, category label).</a:t>
            </a:r>
          </a:p>
        </p:txBody>
      </p:sp>
      <p:pic>
        <p:nvPicPr>
          <p:cNvPr id="5" name="Picture 4">
            <a:extLst>
              <a:ext uri="{FF2B5EF4-FFF2-40B4-BE49-F238E27FC236}">
                <a16:creationId xmlns:a16="http://schemas.microsoft.com/office/drawing/2014/main" id="{B1333302-43FD-4F50-91CF-0D76F0AF4AF3}"/>
              </a:ext>
            </a:extLst>
          </p:cNvPr>
          <p:cNvPicPr>
            <a:picLocks noChangeAspect="1"/>
          </p:cNvPicPr>
          <p:nvPr/>
        </p:nvPicPr>
        <p:blipFill rotWithShape="1">
          <a:blip r:embed="rId2"/>
          <a:srcRect l="9162" r="14953"/>
          <a:stretch/>
        </p:blipFill>
        <p:spPr>
          <a:xfrm>
            <a:off x="8003175" y="1477735"/>
            <a:ext cx="3732937" cy="3902530"/>
          </a:xfrm>
          <a:prstGeom prst="rect">
            <a:avLst/>
          </a:prstGeom>
        </p:spPr>
      </p:pic>
    </p:spTree>
    <p:extLst>
      <p:ext uri="{BB962C8B-B14F-4D97-AF65-F5344CB8AC3E}">
        <p14:creationId xmlns:p14="http://schemas.microsoft.com/office/powerpoint/2010/main" val="32320982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BE0F3-523E-43F4-A470-58295C74EFCF}"/>
              </a:ext>
            </a:extLst>
          </p:cNvPr>
          <p:cNvSpPr>
            <a:spLocks noGrp="1"/>
          </p:cNvSpPr>
          <p:nvPr>
            <p:ph type="title"/>
          </p:nvPr>
        </p:nvSpPr>
        <p:spPr>
          <a:xfrm>
            <a:off x="603068" y="566057"/>
            <a:ext cx="10491651" cy="740229"/>
          </a:xfrm>
        </p:spPr>
        <p:txBody>
          <a:bodyPr>
            <a:normAutofit fontScale="90000"/>
          </a:bodyPr>
          <a:lstStyle/>
          <a:p>
            <a:r>
              <a:rPr lang="en-IN" dirty="0"/>
              <a:t>Different RNN Architectures One</a:t>
            </a:r>
            <a:r>
              <a:rPr lang="en-US" sz="4400" dirty="0"/>
              <a:t>-to-Many RNN</a:t>
            </a:r>
            <a:endParaRPr lang="en-IN" dirty="0"/>
          </a:p>
        </p:txBody>
      </p:sp>
      <p:sp>
        <p:nvSpPr>
          <p:cNvPr id="3" name="Content Placeholder 2">
            <a:extLst>
              <a:ext uri="{FF2B5EF4-FFF2-40B4-BE49-F238E27FC236}">
                <a16:creationId xmlns:a16="http://schemas.microsoft.com/office/drawing/2014/main" id="{8569CBCA-E9A9-4D30-B6B2-6F96F7EB569C}"/>
              </a:ext>
            </a:extLst>
          </p:cNvPr>
          <p:cNvSpPr>
            <a:spLocks noGrp="1"/>
          </p:cNvSpPr>
          <p:nvPr>
            <p:ph idx="1"/>
          </p:nvPr>
        </p:nvSpPr>
        <p:spPr>
          <a:xfrm>
            <a:off x="605719" y="1409699"/>
            <a:ext cx="7406168" cy="4882243"/>
          </a:xfrm>
        </p:spPr>
        <p:txBody>
          <a:bodyPr>
            <a:normAutofit/>
          </a:bodyPr>
          <a:lstStyle/>
          <a:p>
            <a:pPr marL="357188" lvl="1" indent="-182563">
              <a:buFont typeface="Arial" panose="020B0604020202020204" pitchFamily="34" charset="0"/>
              <a:buChar char="•"/>
            </a:pPr>
            <a:r>
              <a:rPr lang="en-US" sz="2200" b="1" dirty="0"/>
              <a:t>Use Cases</a:t>
            </a:r>
            <a:r>
              <a:rPr lang="en-US" sz="2200" dirty="0"/>
              <a:t>:</a:t>
            </a:r>
          </a:p>
          <a:p>
            <a:pPr marL="742950" lvl="1" indent="-285750">
              <a:buFont typeface="Arial" panose="020B0604020202020204" pitchFamily="34" charset="0"/>
              <a:buChar char="•"/>
            </a:pPr>
            <a:r>
              <a:rPr lang="en-IN" b="1" dirty="0"/>
              <a:t>Image Captioning</a:t>
            </a:r>
            <a:r>
              <a:rPr lang="en-IN" dirty="0"/>
              <a:t>: </a:t>
            </a:r>
            <a:r>
              <a:rPr lang="en-US" dirty="0"/>
              <a:t>The RNN generates a sequence of words (a caption) based on the features extracted from an input image.</a:t>
            </a:r>
          </a:p>
          <a:p>
            <a:pPr marL="742950" lvl="1" indent="-285750">
              <a:buFont typeface="Arial" panose="020B0604020202020204" pitchFamily="34" charset="0"/>
              <a:buChar char="•"/>
            </a:pPr>
            <a:r>
              <a:rPr lang="en-IN" b="1" dirty="0"/>
              <a:t>Music Generation: </a:t>
            </a:r>
            <a:r>
              <a:rPr lang="en-US" dirty="0"/>
              <a:t>The RNN produces a sequence of notes or musical elements starting from an initial input note or theme.</a:t>
            </a:r>
            <a:endParaRPr lang="en-IN" dirty="0"/>
          </a:p>
          <a:p>
            <a:pPr marL="357188" indent="-174625"/>
            <a:r>
              <a:rPr lang="en-US" b="1" dirty="0"/>
              <a:t>Architecture</a:t>
            </a:r>
            <a:r>
              <a:rPr lang="en-US" dirty="0"/>
              <a:t>: The RNN takes a single input and produces a sequence of outputs.</a:t>
            </a:r>
          </a:p>
          <a:p>
            <a:pPr marL="357188" indent="-182563"/>
            <a:r>
              <a:rPr lang="en-US" b="1" dirty="0"/>
              <a:t>Explanation</a:t>
            </a:r>
            <a:r>
              <a:rPr lang="en-US" dirty="0"/>
              <a:t>: A single input (e.g., an image) is processed to generate a sequence of outputs (e.g., words forming a caption).</a:t>
            </a:r>
          </a:p>
        </p:txBody>
      </p:sp>
      <p:pic>
        <p:nvPicPr>
          <p:cNvPr id="5" name="Picture 4">
            <a:extLst>
              <a:ext uri="{FF2B5EF4-FFF2-40B4-BE49-F238E27FC236}">
                <a16:creationId xmlns:a16="http://schemas.microsoft.com/office/drawing/2014/main" id="{3C27E6A8-F13E-46C3-9F8E-058317CC8B29}"/>
              </a:ext>
            </a:extLst>
          </p:cNvPr>
          <p:cNvPicPr>
            <a:picLocks noChangeAspect="1"/>
          </p:cNvPicPr>
          <p:nvPr/>
        </p:nvPicPr>
        <p:blipFill rotWithShape="1">
          <a:blip r:embed="rId2"/>
          <a:srcRect l="13124" r="10991"/>
          <a:stretch/>
        </p:blipFill>
        <p:spPr>
          <a:xfrm>
            <a:off x="8373501" y="1660615"/>
            <a:ext cx="3383071" cy="3536770"/>
          </a:xfrm>
          <a:prstGeom prst="rect">
            <a:avLst/>
          </a:prstGeom>
        </p:spPr>
      </p:pic>
    </p:spTree>
    <p:extLst>
      <p:ext uri="{BB962C8B-B14F-4D97-AF65-F5344CB8AC3E}">
        <p14:creationId xmlns:p14="http://schemas.microsoft.com/office/powerpoint/2010/main" val="39295578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BE0F3-523E-43F4-A470-58295C74EFCF}"/>
              </a:ext>
            </a:extLst>
          </p:cNvPr>
          <p:cNvSpPr>
            <a:spLocks noGrp="1"/>
          </p:cNvSpPr>
          <p:nvPr>
            <p:ph type="title"/>
          </p:nvPr>
        </p:nvSpPr>
        <p:spPr>
          <a:xfrm>
            <a:off x="603068" y="566058"/>
            <a:ext cx="10491651" cy="818606"/>
          </a:xfrm>
        </p:spPr>
        <p:txBody>
          <a:bodyPr>
            <a:normAutofit fontScale="90000"/>
          </a:bodyPr>
          <a:lstStyle/>
          <a:p>
            <a:r>
              <a:rPr lang="en-IN" dirty="0"/>
              <a:t>Different RNN Architectures Many</a:t>
            </a:r>
            <a:r>
              <a:rPr lang="en-US" sz="4400" dirty="0"/>
              <a:t>-to-Many RNN </a:t>
            </a:r>
            <a:endParaRPr lang="en-IN" dirty="0"/>
          </a:p>
        </p:txBody>
      </p:sp>
      <p:sp>
        <p:nvSpPr>
          <p:cNvPr id="3" name="Content Placeholder 2">
            <a:extLst>
              <a:ext uri="{FF2B5EF4-FFF2-40B4-BE49-F238E27FC236}">
                <a16:creationId xmlns:a16="http://schemas.microsoft.com/office/drawing/2014/main" id="{8569CBCA-E9A9-4D30-B6B2-6F96F7EB569C}"/>
              </a:ext>
            </a:extLst>
          </p:cNvPr>
          <p:cNvSpPr>
            <a:spLocks noGrp="1"/>
          </p:cNvSpPr>
          <p:nvPr>
            <p:ph idx="1"/>
          </p:nvPr>
        </p:nvSpPr>
        <p:spPr>
          <a:xfrm>
            <a:off x="603068" y="1384664"/>
            <a:ext cx="11083835" cy="5094513"/>
          </a:xfrm>
        </p:spPr>
        <p:txBody>
          <a:bodyPr>
            <a:normAutofit fontScale="92500" lnSpcReduction="20000"/>
          </a:bodyPr>
          <a:lstStyle/>
          <a:p>
            <a:pPr marL="269875" lvl="1" indent="-182563">
              <a:buFont typeface="Arial" panose="020B0604020202020204" pitchFamily="34" charset="0"/>
              <a:buChar char="•"/>
            </a:pPr>
            <a:r>
              <a:rPr lang="en-US" sz="2200" b="1" dirty="0"/>
              <a:t>Use Cases</a:t>
            </a:r>
            <a:r>
              <a:rPr lang="en-US" sz="2200" dirty="0"/>
              <a:t>:</a:t>
            </a:r>
          </a:p>
          <a:p>
            <a:pPr marL="742950" lvl="1" indent="-285750">
              <a:buFont typeface="Arial" panose="020B0604020202020204" pitchFamily="34" charset="0"/>
              <a:buChar char="•"/>
            </a:pPr>
            <a:r>
              <a:rPr lang="en-US" b="1" dirty="0"/>
              <a:t>Named Entity Recognition (NER)</a:t>
            </a:r>
            <a:r>
              <a:rPr lang="en-US" dirty="0"/>
              <a:t>: Each word in a sentence is labeled with a </a:t>
            </a:r>
            <a:br>
              <a:rPr lang="en-US" dirty="0"/>
            </a:br>
            <a:r>
              <a:rPr lang="en-US" dirty="0"/>
              <a:t>category (e.g., "person," "location").</a:t>
            </a:r>
          </a:p>
          <a:p>
            <a:pPr marL="742950" lvl="1" indent="-285750">
              <a:buFont typeface="Arial" panose="020B0604020202020204" pitchFamily="34" charset="0"/>
              <a:buChar char="•"/>
            </a:pPr>
            <a:r>
              <a:rPr lang="en-US" b="1" dirty="0"/>
              <a:t>Video Frame Classification</a:t>
            </a:r>
            <a:r>
              <a:rPr lang="en-US" dirty="0"/>
              <a:t>: Classifying each frame of a video as "action”,</a:t>
            </a:r>
            <a:br>
              <a:rPr lang="en-US" dirty="0"/>
            </a:br>
            <a:r>
              <a:rPr lang="en-US" dirty="0"/>
              <a:t> "non-action," etc.</a:t>
            </a:r>
          </a:p>
          <a:p>
            <a:pPr marL="742950" lvl="1" indent="-285750">
              <a:buFont typeface="Arial" panose="020B0604020202020204" pitchFamily="34" charset="0"/>
              <a:buChar char="•"/>
            </a:pPr>
            <a:r>
              <a:rPr lang="en-US" b="1" dirty="0"/>
              <a:t>Language Translation</a:t>
            </a:r>
            <a:r>
              <a:rPr lang="en-US" dirty="0"/>
              <a:t>: Translating a sentence from one language to </a:t>
            </a:r>
            <a:br>
              <a:rPr lang="en-US" dirty="0"/>
            </a:br>
            <a:r>
              <a:rPr lang="en-US" dirty="0"/>
              <a:t>another (e.g., from English to French). Input and output sentence lengths differ.</a:t>
            </a:r>
          </a:p>
          <a:p>
            <a:pPr marL="742950" lvl="1" indent="-285750">
              <a:buFont typeface="Arial" panose="020B0604020202020204" pitchFamily="34" charset="0"/>
              <a:buChar char="•"/>
            </a:pPr>
            <a:r>
              <a:rPr lang="en-US" b="1" dirty="0"/>
              <a:t>Speech-to-Text</a:t>
            </a:r>
            <a:r>
              <a:rPr lang="en-US" dirty="0"/>
              <a:t>: Processing an audio signal (of varying length) and </a:t>
            </a:r>
          </a:p>
          <a:p>
            <a:pPr marL="742950" lvl="1" indent="-285750">
              <a:buFont typeface="Arial" panose="020B0604020202020204" pitchFamily="34" charset="0"/>
              <a:buChar char="•"/>
            </a:pPr>
            <a:r>
              <a:rPr lang="en-US" dirty="0"/>
              <a:t>producing the corresponding text output. (Unequal length)</a:t>
            </a:r>
          </a:p>
          <a:p>
            <a:r>
              <a:rPr lang="en-US" b="1" dirty="0"/>
              <a:t>Architecture</a:t>
            </a:r>
            <a:r>
              <a:rPr lang="en-US" dirty="0"/>
              <a:t>: The RNN processes a sequence of inputs and produces a sequence of outputs.</a:t>
            </a:r>
          </a:p>
          <a:p>
            <a:r>
              <a:rPr lang="en-US" b="1" dirty="0"/>
              <a:t>Explanation</a:t>
            </a:r>
            <a:r>
              <a:rPr lang="en-US" dirty="0"/>
              <a:t>: The input sequence (e.g., an English sentence) is processed, and a corresponding output sequence (e.g., a French sentence) is generated.</a:t>
            </a:r>
          </a:p>
          <a:p>
            <a:endParaRPr lang="en-US" b="1" dirty="0"/>
          </a:p>
          <a:p>
            <a:r>
              <a:rPr lang="en-US" b="1" dirty="0"/>
              <a:t>Many-to-Many Variants:</a:t>
            </a:r>
            <a:endParaRPr lang="en-US" dirty="0"/>
          </a:p>
          <a:p>
            <a:pPr lvl="1">
              <a:buFont typeface="Arial" panose="020B0604020202020204" pitchFamily="34" charset="0"/>
              <a:buChar char="•"/>
            </a:pPr>
            <a:r>
              <a:rPr lang="en-US" b="1" dirty="0"/>
              <a:t>Equal Length:</a:t>
            </a:r>
            <a:r>
              <a:rPr lang="en-US" dirty="0"/>
              <a:t> Used in cases like video frame labeling, where each frame corresponds to a label.</a:t>
            </a:r>
          </a:p>
          <a:p>
            <a:pPr lvl="1">
              <a:buFont typeface="Arial" panose="020B0604020202020204" pitchFamily="34" charset="0"/>
              <a:buChar char="•"/>
            </a:pPr>
            <a:r>
              <a:rPr lang="en-US" b="1" dirty="0"/>
              <a:t>Unequal Length:</a:t>
            </a:r>
            <a:r>
              <a:rPr lang="en-US" dirty="0"/>
              <a:t> Used in tasks like translation, where the input and output sequences may have different lengths.</a:t>
            </a:r>
          </a:p>
          <a:p>
            <a:endParaRPr lang="en-US" dirty="0"/>
          </a:p>
        </p:txBody>
      </p:sp>
      <p:pic>
        <p:nvPicPr>
          <p:cNvPr id="5" name="Picture 4">
            <a:extLst>
              <a:ext uri="{FF2B5EF4-FFF2-40B4-BE49-F238E27FC236}">
                <a16:creationId xmlns:a16="http://schemas.microsoft.com/office/drawing/2014/main" id="{5531D760-4609-4B9E-96D8-163E008F2D77}"/>
              </a:ext>
            </a:extLst>
          </p:cNvPr>
          <p:cNvPicPr>
            <a:picLocks noChangeAspect="1"/>
          </p:cNvPicPr>
          <p:nvPr/>
        </p:nvPicPr>
        <p:blipFill rotWithShape="1">
          <a:blip r:embed="rId2"/>
          <a:srcRect l="12210" r="12514"/>
          <a:stretch/>
        </p:blipFill>
        <p:spPr>
          <a:xfrm>
            <a:off x="9315363" y="1262743"/>
            <a:ext cx="2371540" cy="2499359"/>
          </a:xfrm>
          <a:prstGeom prst="rect">
            <a:avLst/>
          </a:prstGeom>
        </p:spPr>
      </p:pic>
    </p:spTree>
    <p:extLst>
      <p:ext uri="{BB962C8B-B14F-4D97-AF65-F5344CB8AC3E}">
        <p14:creationId xmlns:p14="http://schemas.microsoft.com/office/powerpoint/2010/main" val="33527885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6A3315-CBEA-450B-B548-9BC849A841FF}"/>
              </a:ext>
            </a:extLst>
          </p:cNvPr>
          <p:cNvSpPr>
            <a:spLocks noGrp="1"/>
          </p:cNvSpPr>
          <p:nvPr>
            <p:ph idx="1"/>
          </p:nvPr>
        </p:nvSpPr>
        <p:spPr>
          <a:xfrm>
            <a:off x="623135" y="1308463"/>
            <a:ext cx="10175494" cy="4674326"/>
          </a:xfrm>
        </p:spPr>
        <p:txBody>
          <a:bodyPr/>
          <a:lstStyle/>
          <a:p>
            <a:r>
              <a:rPr lang="en-US" dirty="0"/>
              <a:t>Task: Predicting the next character in a sequence of letters. </a:t>
            </a:r>
          </a:p>
          <a:p>
            <a:r>
              <a:rPr lang="en-US" dirty="0"/>
              <a:t>Let’s say our input sequence is “CAR" and we want to predict the next letter, which is “D".</a:t>
            </a:r>
          </a:p>
          <a:p>
            <a:r>
              <a:rPr lang="en-US" b="1" dirty="0"/>
              <a:t>RNN Structure:</a:t>
            </a:r>
          </a:p>
          <a:p>
            <a:pPr lvl="1">
              <a:buFont typeface="Arial" panose="020B0604020202020204" pitchFamily="34" charset="0"/>
              <a:buChar char="•"/>
            </a:pPr>
            <a:r>
              <a:rPr lang="en-US" sz="2400" b="1" dirty="0"/>
              <a:t>Input Sequence:</a:t>
            </a:r>
            <a:r>
              <a:rPr lang="en-US" sz="2400" dirty="0"/>
              <a:t> “C”, “A”, “R"</a:t>
            </a:r>
          </a:p>
          <a:p>
            <a:pPr lvl="1">
              <a:buFont typeface="Arial" panose="020B0604020202020204" pitchFamily="34" charset="0"/>
              <a:buChar char="•"/>
            </a:pPr>
            <a:r>
              <a:rPr lang="en-US" sz="2400" b="1" dirty="0"/>
              <a:t>Input Representation:</a:t>
            </a:r>
            <a:r>
              <a:rPr lang="en-US" sz="2400" dirty="0"/>
              <a:t> Each letter is represented as a one-hot vector.</a:t>
            </a:r>
          </a:p>
          <a:p>
            <a:pPr lvl="1">
              <a:buFont typeface="Arial" panose="020B0604020202020204" pitchFamily="34" charset="0"/>
              <a:buChar char="•"/>
            </a:pPr>
            <a:r>
              <a:rPr lang="en-US" sz="2400" b="1" dirty="0"/>
              <a:t>Hidden Layer:</a:t>
            </a:r>
            <a:r>
              <a:rPr lang="en-US" sz="2400" dirty="0"/>
              <a:t> 2 units (to keep calculations simple)</a:t>
            </a:r>
          </a:p>
          <a:p>
            <a:pPr lvl="1">
              <a:buFont typeface="Arial" panose="020B0604020202020204" pitchFamily="34" charset="0"/>
              <a:buChar char="•"/>
            </a:pPr>
            <a:r>
              <a:rPr lang="en-US" sz="2400" b="1" dirty="0"/>
              <a:t>Output Layer:</a:t>
            </a:r>
            <a:r>
              <a:rPr lang="en-US" sz="2400" dirty="0"/>
              <a:t> 1 unit (since we have to predict the character, “D")</a:t>
            </a:r>
          </a:p>
          <a:p>
            <a:endParaRPr lang="en-IN" dirty="0"/>
          </a:p>
        </p:txBody>
      </p:sp>
      <p:sp>
        <p:nvSpPr>
          <p:cNvPr id="4" name="Title 1">
            <a:extLst>
              <a:ext uri="{FF2B5EF4-FFF2-40B4-BE49-F238E27FC236}">
                <a16:creationId xmlns:a16="http://schemas.microsoft.com/office/drawing/2014/main" id="{75CE0769-19F1-43EB-8CBA-13EDCCCF92B2}"/>
              </a:ext>
            </a:extLst>
          </p:cNvPr>
          <p:cNvSpPr txBox="1">
            <a:spLocks/>
          </p:cNvSpPr>
          <p:nvPr/>
        </p:nvSpPr>
        <p:spPr>
          <a:xfrm>
            <a:off x="620486" y="505097"/>
            <a:ext cx="9875520" cy="714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dirty="0"/>
              <a:t>Working of RNN</a:t>
            </a:r>
          </a:p>
        </p:txBody>
      </p:sp>
    </p:spTree>
    <p:extLst>
      <p:ext uri="{BB962C8B-B14F-4D97-AF65-F5344CB8AC3E}">
        <p14:creationId xmlns:p14="http://schemas.microsoft.com/office/powerpoint/2010/main" val="2778213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F831-7F0A-4579-AA5B-D28E456F335F}"/>
              </a:ext>
            </a:extLst>
          </p:cNvPr>
          <p:cNvSpPr>
            <a:spLocks noGrp="1"/>
          </p:cNvSpPr>
          <p:nvPr>
            <p:ph type="title"/>
          </p:nvPr>
        </p:nvSpPr>
        <p:spPr>
          <a:xfrm>
            <a:off x="481148" y="470263"/>
            <a:ext cx="9875520" cy="766354"/>
          </a:xfrm>
        </p:spPr>
        <p:txBody>
          <a:bodyPr/>
          <a:lstStyle/>
          <a:p>
            <a:r>
              <a:rPr lang="en-IN" dirty="0"/>
              <a:t>Initial Parameters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227700-4289-4362-ACE3-CF0C303B533E}"/>
                  </a:ext>
                </a:extLst>
              </p:cNvPr>
              <p:cNvSpPr>
                <a:spLocks noGrp="1"/>
              </p:cNvSpPr>
              <p:nvPr>
                <p:ph idx="1"/>
              </p:nvPr>
            </p:nvSpPr>
            <p:spPr>
              <a:xfrm>
                <a:off x="483797" y="1308463"/>
                <a:ext cx="10227746" cy="5079274"/>
              </a:xfrm>
            </p:spPr>
            <p:txBody>
              <a:bodyPr>
                <a:normAutofit lnSpcReduction="10000"/>
              </a:bodyPr>
              <a:lstStyle/>
              <a:p>
                <a:pPr marL="0" marR="0">
                  <a:lnSpc>
                    <a:spcPct val="107000"/>
                  </a:lnSpc>
                  <a:spcBef>
                    <a:spcPts val="0"/>
                  </a:spcBef>
                  <a:spcAft>
                    <a:spcPts val="800"/>
                  </a:spcAf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Hidden Layer</a:t>
                </a:r>
                <a:r>
                  <a:rPr lang="en-IN" sz="1800" kern="0" dirty="0">
                    <a:effectLst/>
                    <a:latin typeface="Calibri" panose="020F0502020204030204" pitchFamily="34" charset="0"/>
                    <a:ea typeface="Times New Roman" panose="02020603050405020304" pitchFamily="18" charset="0"/>
                    <a:cs typeface="Calibri" panose="020F0502020204030204" pitchFamily="34" charset="0"/>
                  </a:rPr>
                  <a:t>:</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kern="0" dirty="0">
                    <a:effectLst/>
                    <a:latin typeface="Calibri" panose="020F0502020204030204" pitchFamily="34" charset="0"/>
                    <a:ea typeface="Times New Roman" panose="02020603050405020304" pitchFamily="18" charset="0"/>
                    <a:cs typeface="Calibri" panose="020F0502020204030204" pitchFamily="34" charset="0"/>
                  </a:rPr>
                  <a:t>Input-to-hidden weight matrix </a:t>
                </a:r>
                <a:r>
                  <a:rPr lang="en-IN" sz="1800" kern="0" dirty="0" err="1">
                    <a:effectLst/>
                    <a:latin typeface="Calibri" panose="020F0502020204030204" pitchFamily="34" charset="0"/>
                    <a:ea typeface="Times New Roman" panose="02020603050405020304" pitchFamily="18" charset="0"/>
                    <a:cs typeface="Calibri" panose="020F0502020204030204" pitchFamily="34" charset="0"/>
                  </a:rPr>
                  <a:t>W</a:t>
                </a:r>
                <a:r>
                  <a:rPr lang="en-IN" sz="1800" kern="0" baseline="-25000" dirty="0" err="1">
                    <a:effectLst/>
                    <a:latin typeface="Calibri" panose="020F0502020204030204" pitchFamily="34" charset="0"/>
                    <a:ea typeface="Times New Roman" panose="02020603050405020304" pitchFamily="18" charset="0"/>
                    <a:cs typeface="Calibri" panose="020F0502020204030204" pitchFamily="34" charset="0"/>
                  </a:rPr>
                  <a:t>x</a:t>
                </a:r>
                <a:r>
                  <a:rPr lang="en-IN" sz="1800" kern="0" dirty="0">
                    <a:effectLst/>
                    <a:latin typeface="Calibri" panose="020F0502020204030204" pitchFamily="34" charset="0"/>
                    <a:ea typeface="Times New Roman" panose="02020603050405020304" pitchFamily="18" charset="0"/>
                    <a:cs typeface="Calibri" panose="020F0502020204030204" pitchFamily="34" charset="0"/>
                  </a:rPr>
                  <a:t> = :  </a:t>
                </a:r>
                <a14:m>
                  <m:oMath xmlns:m="http://schemas.openxmlformats.org/officeDocument/2006/math">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3"/>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.2</m:t>
                              </m:r>
                            </m:e>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.1</m:t>
                              </m:r>
                            </m:e>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.4</m:t>
                              </m:r>
                            </m:e>
                          </m:mr>
                          <m:mr>
                            <m:e>
                              <m:r>
                                <a:rPr lang="en-IN" sz="1800" i="1" kern="100">
                                  <a:effectLst/>
                                  <a:latin typeface="Cambria Math" panose="02040503050406030204" pitchFamily="18" charset="0"/>
                                  <a:ea typeface="Cambria Math" panose="02040503050406030204" pitchFamily="18" charset="0"/>
                                  <a:cs typeface="Calibri" panose="020F0502020204030204" pitchFamily="34" charset="0"/>
                                </a:rPr>
                                <m:t>.3</m:t>
                              </m:r>
                            </m:e>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.5</m:t>
                              </m:r>
                            </m:e>
                            <m:e>
                              <m:r>
                                <a:rPr lang="en-IN" sz="1800" i="1" kern="100">
                                  <a:effectLst/>
                                  <a:latin typeface="Cambria Math" panose="02040503050406030204" pitchFamily="18" charset="0"/>
                                  <a:ea typeface="Cambria Math" panose="02040503050406030204" pitchFamily="18" charset="0"/>
                                  <a:cs typeface="Calibri" panose="020F0502020204030204" pitchFamily="34" charset="0"/>
                                </a:rPr>
                                <m:t>.6</m:t>
                              </m:r>
                            </m:e>
                          </m:mr>
                        </m:m>
                      </m:e>
                    </m:d>
                  </m:oMath>
                </a14:m>
                <a:r>
                  <a:rPr lang="en-IN" sz="1800" kern="0" dirty="0">
                    <a:effectLst/>
                    <a:latin typeface="Calibri" panose="020F0502020204030204" pitchFamily="34" charset="0"/>
                    <a:ea typeface="Times New Roman" panose="02020603050405020304" pitchFamily="18"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r>
                  <a:rPr lang="en-IN" sz="1800" kern="0" dirty="0">
                    <a:effectLst/>
                    <a:latin typeface="Calibri" panose="020F0502020204030204" pitchFamily="34" charset="0"/>
                    <a:ea typeface="Times New Roman" panose="02020603050405020304" pitchFamily="18" charset="0"/>
                    <a:cs typeface="Calibri" panose="020F0502020204030204" pitchFamily="34" charset="0"/>
                  </a:rPr>
                  <a:t>           (2x3 matrix since the hidden layer has 2 units and there are 3 one-hot vectors as inputs)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kern="0" dirty="0">
                    <a:effectLst/>
                    <a:latin typeface="Calibri" panose="020F0502020204030204" pitchFamily="34" charset="0"/>
                    <a:ea typeface="Times New Roman" panose="02020603050405020304" pitchFamily="18" charset="0"/>
                    <a:cs typeface="Calibri" panose="020F0502020204030204" pitchFamily="34" charset="0"/>
                  </a:rPr>
                  <a:t>Hidden-to-hidden weight matrix </a:t>
                </a:r>
                <a:r>
                  <a:rPr lang="en-IN" sz="1800" kern="0" dirty="0" err="1">
                    <a:effectLst/>
                    <a:latin typeface="Calibri" panose="020F0502020204030204" pitchFamily="34" charset="0"/>
                    <a:ea typeface="Times New Roman" panose="02020603050405020304" pitchFamily="18" charset="0"/>
                    <a:cs typeface="Calibri" panose="020F0502020204030204" pitchFamily="34" charset="0"/>
                  </a:rPr>
                  <a:t>W</a:t>
                </a:r>
                <a:r>
                  <a:rPr lang="en-IN" sz="1800" kern="0" baseline="-25000" dirty="0" err="1">
                    <a:effectLst/>
                    <a:latin typeface="Calibri" panose="020F0502020204030204" pitchFamily="34" charset="0"/>
                    <a:ea typeface="Times New Roman" panose="02020603050405020304" pitchFamily="18" charset="0"/>
                    <a:cs typeface="Calibri" panose="020F0502020204030204" pitchFamily="34" charset="0"/>
                  </a:rPr>
                  <a:t>h</a:t>
                </a:r>
                <a:r>
                  <a:rPr lang="en-IN" sz="1800" kern="0" dirty="0">
                    <a:effectLst/>
                    <a:latin typeface="Calibri" panose="020F0502020204030204" pitchFamily="34" charset="0"/>
                    <a:ea typeface="Times New Roman" panose="02020603050405020304" pitchFamily="18" charset="0"/>
                    <a:cs typeface="Calibri" panose="020F0502020204030204" pitchFamily="34" charset="0"/>
                  </a:rPr>
                  <a:t> = </a:t>
                </a:r>
                <a14:m>
                  <m:oMath xmlns:m="http://schemas.openxmlformats.org/officeDocument/2006/math">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2"/>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.5</m:t>
                              </m:r>
                            </m:e>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−.2</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.1</m:t>
                              </m:r>
                            </m:e>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.3</m:t>
                              </m:r>
                            </m:e>
                          </m:mr>
                        </m:m>
                      </m:e>
                    </m:d>
                  </m:oMath>
                </a14:m>
                <a:r>
                  <a:rPr lang="en-IN" sz="1800" kern="0" dirty="0">
                    <a:effectLst/>
                    <a:latin typeface="Calibri" panose="020F0502020204030204" pitchFamily="34" charset="0"/>
                    <a:ea typeface="Times New Roman" panose="02020603050405020304" pitchFamily="18"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274320" marR="0" indent="0">
                  <a:lnSpc>
                    <a:spcPct val="107000"/>
                  </a:lnSpc>
                  <a:spcBef>
                    <a:spcPts val="0"/>
                  </a:spcBef>
                  <a:spcAft>
                    <a:spcPts val="800"/>
                  </a:spcAft>
                  <a:buNone/>
                </a:pPr>
                <a:r>
                  <a:rPr lang="en-IN" sz="1800" kern="0" dirty="0">
                    <a:effectLst/>
                    <a:latin typeface="Calibri" panose="020F0502020204030204" pitchFamily="34" charset="0"/>
                    <a:ea typeface="Times New Roman" panose="02020603050405020304" pitchFamily="18" charset="0"/>
                    <a:cs typeface="Calibri" panose="020F0502020204030204" pitchFamily="34" charset="0"/>
                  </a:rPr>
                  <a:t>      (2x2 matrix for the recurrent part of the hidden layer)</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1800" kern="0" dirty="0">
                    <a:effectLst/>
                    <a:latin typeface="Calibri" panose="020F0502020204030204" pitchFamily="34" charset="0"/>
                    <a:ea typeface="Times New Roman" panose="02020603050405020304" pitchFamily="18" charset="0"/>
                    <a:cs typeface="Calibri" panose="020F0502020204030204" pitchFamily="34" charset="0"/>
                  </a:rPr>
                  <a:t>Hidden bias </a:t>
                </a:r>
                <a:r>
                  <a:rPr lang="en-IN" sz="1800" kern="0" dirty="0" err="1">
                    <a:effectLst/>
                    <a:latin typeface="Calibri" panose="020F0502020204030204" pitchFamily="34" charset="0"/>
                    <a:ea typeface="Times New Roman" panose="02020603050405020304" pitchFamily="18" charset="0"/>
                    <a:cs typeface="Calibri" panose="020F0502020204030204" pitchFamily="34" charset="0"/>
                  </a:rPr>
                  <a:t>B</a:t>
                </a:r>
                <a:r>
                  <a:rPr lang="en-IN" sz="1800" kern="0" baseline="-25000" dirty="0" err="1">
                    <a:effectLst/>
                    <a:latin typeface="Calibri" panose="020F0502020204030204" pitchFamily="34" charset="0"/>
                    <a:ea typeface="Times New Roman" panose="02020603050405020304" pitchFamily="18" charset="0"/>
                    <a:cs typeface="Calibri" panose="020F0502020204030204" pitchFamily="34" charset="0"/>
                  </a:rPr>
                  <a:t>h</a:t>
                </a:r>
                <a:r>
                  <a:rPr lang="en-IN" sz="1800" kern="0" dirty="0">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.1</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.2</m:t>
                              </m:r>
                            </m:e>
                          </m:mr>
                        </m:m>
                      </m:e>
                    </m:d>
                  </m:oMath>
                </a14:m>
                <a:r>
                  <a:rPr lang="en-IN" sz="1800" kern="0" dirty="0">
                    <a:effectLst/>
                    <a:latin typeface="Calibri" panose="020F0502020204030204" pitchFamily="34" charset="0"/>
                    <a:ea typeface="Times New Roman" panose="02020603050405020304" pitchFamily="18"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Output Layer</a:t>
                </a:r>
                <a:r>
                  <a:rPr lang="en-IN" sz="1800" kern="0" dirty="0">
                    <a:effectLst/>
                    <a:latin typeface="Calibri" panose="020F0502020204030204" pitchFamily="34" charset="0"/>
                    <a:ea typeface="Times New Roman" panose="02020603050405020304" pitchFamily="18" charset="0"/>
                    <a:cs typeface="Calibri" panose="020F0502020204030204" pitchFamily="34" charset="0"/>
                  </a:rPr>
                  <a:t>:</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nSpc>
                    <a:spcPct val="107000"/>
                  </a:lnSpc>
                  <a:spcBef>
                    <a:spcPts val="0"/>
                  </a:spcBef>
                  <a:spcAft>
                    <a:spcPts val="800"/>
                  </a:spcAft>
                  <a:buSzPts val="1000"/>
                  <a:buNone/>
                  <a:tabLst>
                    <a:tab pos="457200" algn="l"/>
                  </a:tabLst>
                </a:pPr>
                <a:r>
                  <a:rPr lang="en-IN" sz="1800" kern="0" dirty="0">
                    <a:effectLst/>
                    <a:latin typeface="Calibri" panose="020F0502020204030204" pitchFamily="34" charset="0"/>
                    <a:ea typeface="Times New Roman" panose="02020603050405020304" pitchFamily="18" charset="0"/>
                    <a:cs typeface="Calibri" panose="020F0502020204030204" pitchFamily="34" charset="0"/>
                  </a:rPr>
                  <a:t>      Hidden-to-output weight matrix W</a:t>
                </a:r>
                <a:r>
                  <a:rPr lang="en-IN" sz="1800" kern="0" baseline="-25000" dirty="0">
                    <a:effectLst/>
                    <a:latin typeface="Calibri" panose="020F0502020204030204" pitchFamily="34" charset="0"/>
                    <a:ea typeface="Times New Roman" panose="02020603050405020304" pitchFamily="18" charset="0"/>
                    <a:cs typeface="Calibri" panose="020F0502020204030204" pitchFamily="34" charset="0"/>
                  </a:rPr>
                  <a:t>y</a:t>
                </a:r>
                <a:r>
                  <a:rPr lang="en-IN" sz="1800" kern="0" dirty="0">
                    <a:effectLst/>
                    <a:latin typeface="Calibri" panose="020F0502020204030204" pitchFamily="34" charset="0"/>
                    <a:ea typeface="Times New Roman" panose="02020603050405020304" pitchFamily="18" charset="0"/>
                    <a:cs typeface="Calibri" panose="020F0502020204030204" pitchFamily="34" charset="0"/>
                  </a:rPr>
                  <a:t>  = </a:t>
                </a:r>
                <a14:m>
                  <m:oMath xmlns:m="http://schemas.openxmlformats.org/officeDocument/2006/math">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2"/>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.4</m:t>
                              </m:r>
                            </m:e>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.7</m:t>
                              </m:r>
                            </m:e>
                          </m:mr>
                        </m:m>
                      </m:e>
                    </m:d>
                  </m:oMath>
                </a14:m>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r>
                  <a:rPr lang="en-IN" sz="1800" kern="0" dirty="0">
                    <a:effectLst/>
                    <a:latin typeface="Calibri" panose="020F0502020204030204" pitchFamily="34" charset="0"/>
                    <a:ea typeface="Times New Roman" panose="02020603050405020304" pitchFamily="18" charset="0"/>
                    <a:cs typeface="Calibri" panose="020F0502020204030204" pitchFamily="34" charset="0"/>
                  </a:rPr>
                  <a:t>          (1x2 matrix since we have 1 output and 2 hidden units)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nSpc>
                    <a:spcPct val="107000"/>
                  </a:lnSpc>
                  <a:spcBef>
                    <a:spcPts val="0"/>
                  </a:spcBef>
                  <a:spcAft>
                    <a:spcPts val="800"/>
                  </a:spcAft>
                  <a:buSzPts val="1000"/>
                  <a:buNone/>
                  <a:tabLst>
                    <a:tab pos="457200" algn="l"/>
                  </a:tabLst>
                </a:pPr>
                <a:r>
                  <a:rPr lang="en-IN" sz="1800" kern="0" dirty="0">
                    <a:effectLst/>
                    <a:latin typeface="Calibri" panose="020F0502020204030204" pitchFamily="34" charset="0"/>
                    <a:ea typeface="Times New Roman" panose="02020603050405020304" pitchFamily="18" charset="0"/>
                    <a:cs typeface="Calibri" panose="020F0502020204030204" pitchFamily="34" charset="0"/>
                  </a:rPr>
                  <a:t>      Output bias B</a:t>
                </a:r>
                <a:r>
                  <a:rPr lang="en-IN" sz="1800" kern="0" baseline="-25000" dirty="0">
                    <a:effectLst/>
                    <a:latin typeface="Calibri" panose="020F0502020204030204" pitchFamily="34" charset="0"/>
                    <a:ea typeface="Times New Roman" panose="02020603050405020304" pitchFamily="18" charset="0"/>
                    <a:cs typeface="Calibri" panose="020F0502020204030204" pitchFamily="34" charset="0"/>
                  </a:rPr>
                  <a:t>y</a:t>
                </a:r>
                <a:r>
                  <a:rPr lang="en-IN" sz="1800" kern="0" dirty="0">
                    <a:effectLst/>
                    <a:latin typeface="Calibri" panose="020F0502020204030204" pitchFamily="34" charset="0"/>
                    <a:ea typeface="Times New Roman" panose="02020603050405020304" pitchFamily="18" charset="0"/>
                    <a:cs typeface="Calibri" panose="020F0502020204030204" pitchFamily="34" charset="0"/>
                  </a:rPr>
                  <a:t> = 0.05</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Initial hidden state H</a:t>
                </a:r>
                <a:r>
                  <a:rPr lang="en-IN" sz="1800" b="1" kern="0" baseline="-25000" dirty="0">
                    <a:effectLst/>
                    <a:latin typeface="Calibri" panose="020F0502020204030204" pitchFamily="34" charset="0"/>
                    <a:ea typeface="Times New Roman" panose="02020603050405020304" pitchFamily="18" charset="0"/>
                    <a:cs typeface="Calibri" panose="020F0502020204030204" pitchFamily="34" charset="0"/>
                  </a:rPr>
                  <a:t>0</a:t>
                </a: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 </a:t>
                </a:r>
                <a:r>
                  <a:rPr lang="en-IN" sz="1800" kern="0" dirty="0">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0</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0</m:t>
                              </m:r>
                            </m:e>
                          </m:mr>
                        </m:m>
                      </m:e>
                    </m:d>
                  </m:oMath>
                </a14:m>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mc:Choice>
        <mc:Fallback xmlns="">
          <p:sp>
            <p:nvSpPr>
              <p:cNvPr id="3" name="Content Placeholder 2">
                <a:extLst>
                  <a:ext uri="{FF2B5EF4-FFF2-40B4-BE49-F238E27FC236}">
                    <a16:creationId xmlns:a16="http://schemas.microsoft.com/office/drawing/2014/main" id="{5D227700-4289-4362-ACE3-CF0C303B533E}"/>
                  </a:ext>
                </a:extLst>
              </p:cNvPr>
              <p:cNvSpPr>
                <a:spLocks noGrp="1" noRot="1" noChangeAspect="1" noMove="1" noResize="1" noEditPoints="1" noAdjustHandles="1" noChangeArrowheads="1" noChangeShapeType="1" noTextEdit="1"/>
              </p:cNvSpPr>
              <p:nvPr>
                <p:ph idx="1"/>
              </p:nvPr>
            </p:nvSpPr>
            <p:spPr>
              <a:xfrm>
                <a:off x="483797" y="1308463"/>
                <a:ext cx="10227746" cy="5079274"/>
              </a:xfrm>
              <a:blipFill>
                <a:blip r:embed="rId2"/>
                <a:stretch>
                  <a:fillRect l="-238" t="-840"/>
                </a:stretch>
              </a:blipFill>
            </p:spPr>
            <p:txBody>
              <a:bodyPr/>
              <a:lstStyle/>
              <a:p>
                <a:r>
                  <a:rPr lang="en-IN">
                    <a:noFill/>
                  </a:rPr>
                  <a:t> </a:t>
                </a:r>
              </a:p>
            </p:txBody>
          </p:sp>
        </mc:Fallback>
      </mc:AlternateContent>
    </p:spTree>
    <p:extLst>
      <p:ext uri="{BB962C8B-B14F-4D97-AF65-F5344CB8AC3E}">
        <p14:creationId xmlns:p14="http://schemas.microsoft.com/office/powerpoint/2010/main" val="319408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33200-17E6-4174-BBBF-E891C07D50F5}"/>
              </a:ext>
            </a:extLst>
          </p:cNvPr>
          <p:cNvSpPr>
            <a:spLocks noGrp="1"/>
          </p:cNvSpPr>
          <p:nvPr>
            <p:ph idx="1"/>
          </p:nvPr>
        </p:nvSpPr>
        <p:spPr>
          <a:xfrm>
            <a:off x="672737" y="1291046"/>
            <a:ext cx="6877594" cy="5109754"/>
          </a:xfrm>
        </p:spPr>
        <p:txBody>
          <a:bodyPr>
            <a:normAutofit fontScale="92500" lnSpcReduction="10000"/>
          </a:bodyPr>
          <a:lstStyle/>
          <a:p>
            <a:pPr marL="0" marR="0"/>
            <a:r>
              <a:rPr lang="en-IN" b="1" dirty="0"/>
              <a:t>States</a:t>
            </a:r>
            <a:r>
              <a:rPr lang="en-IN" dirty="0"/>
              <a:t>: A Markov chain consists of a finite set of states that represent different conditions or scenarios (e.g., weather states: sunny, cloudy, rainy).</a:t>
            </a:r>
          </a:p>
          <a:p>
            <a:pPr marL="0" marR="0"/>
            <a:r>
              <a:rPr lang="en-IN" b="1" dirty="0"/>
              <a:t>Transitions</a:t>
            </a:r>
            <a:r>
              <a:rPr lang="en-IN" dirty="0"/>
              <a:t>: Movement between states occurs via transitions, each assigned a probability based on the current state. Future states depend only on the current state, adhering to the Markov Property ("memoryless" property).</a:t>
            </a:r>
          </a:p>
          <a:p>
            <a:pPr marL="0" marR="0"/>
            <a:r>
              <a:rPr lang="en-IN" b="1" dirty="0"/>
              <a:t>Transition Matrix</a:t>
            </a:r>
            <a:r>
              <a:rPr lang="en-IN" dirty="0"/>
              <a:t>: The transitions between states are represented by a transition probability matrix (P), where each element </a:t>
            </a:r>
            <a:r>
              <a:rPr lang="en-IN" dirty="0" err="1">
                <a:effectLst/>
                <a:latin typeface="Calibri" panose="020F0502020204030204" pitchFamily="34" charset="0"/>
                <a:ea typeface="Calibri" panose="020F0502020204030204" pitchFamily="34" charset="0"/>
                <a:cs typeface="Mangal" panose="02040503050203030202" pitchFamily="18" charset="0"/>
              </a:rPr>
              <a:t>P</a:t>
            </a:r>
            <a:r>
              <a:rPr lang="en-IN" baseline="-25000" dirty="0" err="1">
                <a:effectLst/>
                <a:latin typeface="Calibri" panose="020F0502020204030204" pitchFamily="34" charset="0"/>
                <a:ea typeface="Calibri" panose="020F0502020204030204" pitchFamily="34" charset="0"/>
                <a:cs typeface="Mangal" panose="02040503050203030202" pitchFamily="18" charset="0"/>
              </a:rPr>
              <a:t>ij</a:t>
            </a:r>
            <a:r>
              <a:rPr lang="en-IN" dirty="0"/>
              <a:t> indicates the probability of transitioning from state </a:t>
            </a:r>
            <a:r>
              <a:rPr lang="en-IN" dirty="0" err="1"/>
              <a:t>i</a:t>
            </a:r>
            <a:r>
              <a:rPr lang="en-IN" dirty="0"/>
              <a:t> to state j.</a:t>
            </a:r>
          </a:p>
          <a:p>
            <a:pPr marL="0" marR="0"/>
            <a:r>
              <a:rPr lang="en-IN" b="1" dirty="0"/>
              <a:t>Initial State</a:t>
            </a:r>
            <a:r>
              <a:rPr lang="en-IN" dirty="0"/>
              <a:t>: The chain starts in an initial state, typically represented by an initial probability distribution over the states.</a:t>
            </a:r>
          </a:p>
          <a:p>
            <a:pPr marL="0" marR="0"/>
            <a:r>
              <a:rPr lang="en-IN" b="1" dirty="0"/>
              <a:t>Key Assumption</a:t>
            </a:r>
            <a:r>
              <a:rPr lang="en-IN" dirty="0"/>
              <a:t>: The probability of moving to the next state depends only on the current state, not the sequence of events that preceded it.</a:t>
            </a:r>
          </a:p>
          <a:p>
            <a:endParaRPr lang="en-IN" dirty="0"/>
          </a:p>
        </p:txBody>
      </p:sp>
      <p:sp>
        <p:nvSpPr>
          <p:cNvPr id="4" name="Title 1">
            <a:extLst>
              <a:ext uri="{FF2B5EF4-FFF2-40B4-BE49-F238E27FC236}">
                <a16:creationId xmlns:a16="http://schemas.microsoft.com/office/drawing/2014/main" id="{FF45E3A7-1638-4968-9058-C8EE0E9BE400}"/>
              </a:ext>
            </a:extLst>
          </p:cNvPr>
          <p:cNvSpPr txBox="1">
            <a:spLocks/>
          </p:cNvSpPr>
          <p:nvPr/>
        </p:nvSpPr>
        <p:spPr>
          <a:xfrm>
            <a:off x="672737" y="522515"/>
            <a:ext cx="9875520" cy="6966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a:t>Markov Chains</a:t>
            </a:r>
            <a:endParaRPr lang="en-IN" dirty="0"/>
          </a:p>
        </p:txBody>
      </p:sp>
      <p:pic>
        <p:nvPicPr>
          <p:cNvPr id="5122" name="Picture 2" descr="Markov Chain - an overview | ScienceDirect Topics">
            <a:extLst>
              <a:ext uri="{FF2B5EF4-FFF2-40B4-BE49-F238E27FC236}">
                <a16:creationId xmlns:a16="http://schemas.microsoft.com/office/drawing/2014/main" id="{66C393F0-8B92-41E5-A611-D411169108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2455" y="870858"/>
            <a:ext cx="3476625" cy="2743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6CA77AB-8299-4816-8FDB-4D5504BBADBE}"/>
              </a:ext>
            </a:extLst>
          </p:cNvPr>
          <p:cNvSpPr txBox="1"/>
          <p:nvPr/>
        </p:nvSpPr>
        <p:spPr>
          <a:xfrm>
            <a:off x="8281850" y="3918857"/>
            <a:ext cx="3605349" cy="120032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1"/>
                </a:solidFill>
                <a:effectLst/>
                <a:latin typeface="Arial" panose="020B0604020202020204" pitchFamily="34" charset="0"/>
              </a:rPr>
              <a:t>States</a:t>
            </a:r>
            <a:r>
              <a:rPr kumimoji="0" lang="en-US" altLang="en-US" sz="1800" b="0" i="0" u="none" strike="noStrike" cap="none" normalizeH="0" baseline="0" dirty="0">
                <a:ln>
                  <a:noFill/>
                </a:ln>
                <a:solidFill>
                  <a:schemeClr val="accent1"/>
                </a:solidFill>
                <a:effectLst/>
                <a:latin typeface="Arial" panose="020B0604020202020204" pitchFamily="34" charset="0"/>
              </a:rPr>
              <a:t>: State1, State2 State3</a:t>
            </a:r>
          </a:p>
          <a:p>
            <a:pPr marL="0" marR="0" lvl="0" indent="0" algn="ctr"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accent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1"/>
                </a:solidFill>
                <a:effectLst/>
                <a:latin typeface="Arial" panose="020B0604020202020204" pitchFamily="34" charset="0"/>
              </a:rPr>
              <a:t>Transitions</a:t>
            </a:r>
            <a:r>
              <a:rPr kumimoji="0" lang="en-US" altLang="en-US" sz="1800" b="0" i="0" u="none" strike="noStrike" cap="none" normalizeH="0" baseline="0" dirty="0">
                <a:ln>
                  <a:noFill/>
                </a:ln>
                <a:solidFill>
                  <a:schemeClr val="accent1"/>
                </a:solidFill>
                <a:effectLst/>
                <a:latin typeface="Arial" panose="020B0604020202020204" pitchFamily="34" charset="0"/>
              </a:rPr>
              <a:t>: Arrows between states with probabilities </a:t>
            </a:r>
          </a:p>
        </p:txBody>
      </p:sp>
    </p:spTree>
    <p:extLst>
      <p:ext uri="{BB962C8B-B14F-4D97-AF65-F5344CB8AC3E}">
        <p14:creationId xmlns:p14="http://schemas.microsoft.com/office/powerpoint/2010/main" val="30386552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6A3315-CBEA-450B-B548-9BC849A841FF}"/>
                  </a:ext>
                </a:extLst>
              </p:cNvPr>
              <p:cNvSpPr>
                <a:spLocks noGrp="1"/>
              </p:cNvSpPr>
              <p:nvPr>
                <p:ph idx="1"/>
              </p:nvPr>
            </p:nvSpPr>
            <p:spPr>
              <a:xfrm>
                <a:off x="623134" y="1247500"/>
                <a:ext cx="10863471" cy="5327468"/>
              </a:xfrm>
            </p:spPr>
            <p:txBody>
              <a:bodyPr>
                <a:normAutofit/>
              </a:bodyPr>
              <a:lstStyle/>
              <a:p>
                <a:pPr marL="0" marR="0">
                  <a:lnSpc>
                    <a:spcPct val="107000"/>
                  </a:lnSpc>
                  <a:spcBef>
                    <a:spcPts val="0"/>
                  </a:spcBef>
                  <a:spcAft>
                    <a:spcPts val="800"/>
                  </a:spcAf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1. Input "C" </a:t>
                </a:r>
              </a:p>
              <a:p>
                <a:pPr marL="0" marR="0">
                  <a:lnSpc>
                    <a:spcPct val="107000"/>
                  </a:lnSpc>
                  <a:spcBef>
                    <a:spcPts val="0"/>
                  </a:spcBef>
                  <a:spcAft>
                    <a:spcPts val="800"/>
                  </a:spcAft>
                </a:pPr>
                <a:r>
                  <a:rPr lang="en-IN" sz="1800" b="1" kern="0" dirty="0">
                    <a:latin typeface="Calibri" panose="020F0502020204030204" pitchFamily="34" charset="0"/>
                    <a:ea typeface="Times New Roman" panose="02020603050405020304" pitchFamily="18" charset="0"/>
                    <a:cs typeface="Calibri" panose="020F0502020204030204" pitchFamily="34" charset="0"/>
                  </a:rPr>
                  <a:t>One-Hot encoded Representation for “C” </a:t>
                </a: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1</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0</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0</m:t>
                              </m:r>
                            </m:e>
                          </m:mr>
                        </m:m>
                      </m:e>
                    </m:d>
                  </m:oMath>
                </a14:m>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Hidden State Calculation: </a:t>
                </a:r>
              </a:p>
              <a:p>
                <a:pPr marL="502920" lvl="2">
                  <a:lnSpc>
                    <a:spcPct val="107000"/>
                  </a:lnSpc>
                  <a:spcBef>
                    <a:spcPts val="0"/>
                  </a:spcBef>
                  <a:spcAft>
                    <a:spcPts val="800"/>
                  </a:spcAft>
                </a:pPr>
                <a14:m>
                  <m:oMath xmlns:m="http://schemas.openxmlformats.org/officeDocument/2006/math">
                    <m:sSubSup>
                      <m:sSubSupPr>
                        <m:ctrlPr>
                          <a:rPr lang="en-IN" i="1" kern="100">
                            <a:effectLst/>
                            <a:latin typeface="Cambria Math" panose="02040503050406030204" pitchFamily="18" charset="0"/>
                            <a:ea typeface="Calibri" panose="020F0502020204030204" pitchFamily="34" charset="0"/>
                            <a:cs typeface="Mangal" panose="02040503050203030202" pitchFamily="18" charset="0"/>
                          </a:rPr>
                        </m:ctrlPr>
                      </m:sSubSupPr>
                      <m:e>
                        <m:r>
                          <a:rPr lang="en-IN" i="1" kern="100">
                            <a:effectLst/>
                            <a:latin typeface="Cambria Math" panose="02040503050406030204" pitchFamily="18" charset="0"/>
                            <a:ea typeface="Calibri" panose="020F0502020204030204" pitchFamily="34" charset="0"/>
                            <a:cs typeface="Mangal" panose="02040503050203030202" pitchFamily="18" charset="0"/>
                          </a:rPr>
                          <m:t>𝑍</m:t>
                        </m:r>
                      </m:e>
                      <m:sub>
                        <m:r>
                          <a:rPr lang="en-IN" i="1" kern="100">
                            <a:effectLst/>
                            <a:latin typeface="Cambria Math" panose="02040503050406030204" pitchFamily="18" charset="0"/>
                            <a:ea typeface="Calibri" panose="020F0502020204030204" pitchFamily="34" charset="0"/>
                            <a:cs typeface="Mangal" panose="02040503050203030202" pitchFamily="18" charset="0"/>
                          </a:rPr>
                          <m:t>𝐻</m:t>
                        </m:r>
                      </m:sub>
                      <m:sup>
                        <m:r>
                          <a:rPr lang="en-IN" i="1" kern="100">
                            <a:effectLst/>
                            <a:latin typeface="Cambria Math" panose="02040503050406030204" pitchFamily="18" charset="0"/>
                            <a:ea typeface="Calibri" panose="020F0502020204030204" pitchFamily="34" charset="0"/>
                            <a:cs typeface="Mangal" panose="02040503050203030202" pitchFamily="18" charset="0"/>
                          </a:rPr>
                          <m:t>&lt;</m:t>
                        </m:r>
                        <m:r>
                          <a:rPr lang="en-IN" i="1" kern="100">
                            <a:effectLst/>
                            <a:latin typeface="Cambria Math" panose="02040503050406030204" pitchFamily="18" charset="0"/>
                            <a:ea typeface="Calibri" panose="020F0502020204030204" pitchFamily="34" charset="0"/>
                            <a:cs typeface="Mangal" panose="02040503050203030202" pitchFamily="18" charset="0"/>
                          </a:rPr>
                          <m:t>𝑡</m:t>
                        </m:r>
                        <m:r>
                          <a:rPr lang="en-IN" i="1" kern="100">
                            <a:effectLst/>
                            <a:latin typeface="Cambria Math" panose="02040503050406030204" pitchFamily="18" charset="0"/>
                            <a:ea typeface="Calibri" panose="020F0502020204030204" pitchFamily="34" charset="0"/>
                            <a:cs typeface="Mangal" panose="02040503050203030202" pitchFamily="18" charset="0"/>
                          </a:rPr>
                          <m:t>−1&gt;</m:t>
                        </m:r>
                      </m:sup>
                    </m:sSubSup>
                  </m:oMath>
                </a14:m>
                <a:r>
                  <a:rPr lang="en-IN" kern="100" dirty="0">
                    <a:effectLst/>
                    <a:latin typeface="Calibri" panose="020F0502020204030204" pitchFamily="34" charset="0"/>
                    <a:ea typeface="Calibri" panose="020F0502020204030204" pitchFamily="34" charset="0"/>
                    <a:cs typeface="Mangal" panose="02040503050203030202" pitchFamily="18" charset="0"/>
                  </a:rPr>
                  <a:t>= W</a:t>
                </a:r>
                <a:r>
                  <a:rPr lang="en-IN" kern="100" baseline="-25000" dirty="0">
                    <a:effectLst/>
                    <a:latin typeface="Calibri" panose="020F0502020204030204" pitchFamily="34" charset="0"/>
                    <a:ea typeface="Calibri" panose="020F0502020204030204" pitchFamily="34" charset="0"/>
                    <a:cs typeface="Mangal" panose="02040503050203030202" pitchFamily="18" charset="0"/>
                  </a:rPr>
                  <a:t>x</a:t>
                </a:r>
                <a:r>
                  <a:rPr lang="en-IN" kern="100" dirty="0">
                    <a:effectLst/>
                    <a:latin typeface="Cambria Math" panose="02040503050406030204" pitchFamily="18" charset="0"/>
                    <a:ea typeface="Calibri" panose="020F0502020204030204" pitchFamily="34" charset="0"/>
                    <a:cs typeface="Cambria Math" panose="02040503050406030204" pitchFamily="18" charset="0"/>
                  </a:rPr>
                  <a:t>⋅</a:t>
                </a:r>
                <a:r>
                  <a:rPr lang="en-IN" kern="100" dirty="0">
                    <a:effectLst/>
                    <a:latin typeface="Calibri" panose="020F0502020204030204" pitchFamily="34" charset="0"/>
                    <a:ea typeface="Calibri" panose="020F0502020204030204" pitchFamily="34" charset="0"/>
                    <a:cs typeface="Mangal" panose="02040503050203030202" pitchFamily="18" charset="0"/>
                  </a:rPr>
                  <a:t>X</a:t>
                </a:r>
                <a:r>
                  <a:rPr lang="en-IN" kern="100" baseline="-25000" dirty="0">
                    <a:effectLst/>
                    <a:latin typeface="Calibri" panose="020F0502020204030204" pitchFamily="34" charset="0"/>
                    <a:ea typeface="Calibri" panose="020F0502020204030204" pitchFamily="34" charset="0"/>
                    <a:cs typeface="Mangal" panose="02040503050203030202" pitchFamily="18" charset="0"/>
                  </a:rPr>
                  <a:t>C</a:t>
                </a:r>
                <a:r>
                  <a:rPr lang="en-IN" kern="100" dirty="0">
                    <a:effectLst/>
                    <a:latin typeface="Calibri" panose="020F0502020204030204" pitchFamily="34" charset="0"/>
                    <a:ea typeface="Calibri" panose="020F0502020204030204" pitchFamily="34" charset="0"/>
                    <a:cs typeface="Mangal" panose="02040503050203030202" pitchFamily="18" charset="0"/>
                  </a:rPr>
                  <a:t>+W</a:t>
                </a:r>
                <a:r>
                  <a:rPr lang="en-IN" kern="100" baseline="-25000" dirty="0">
                    <a:effectLst/>
                    <a:latin typeface="Calibri" panose="020F0502020204030204" pitchFamily="34" charset="0"/>
                    <a:ea typeface="Calibri" panose="020F0502020204030204" pitchFamily="34" charset="0"/>
                    <a:cs typeface="Mangal" panose="02040503050203030202" pitchFamily="18" charset="0"/>
                  </a:rPr>
                  <a:t>h</a:t>
                </a:r>
                <a:r>
                  <a:rPr lang="en-IN" kern="100" dirty="0">
                    <a:effectLst/>
                    <a:latin typeface="Cambria Math" panose="02040503050406030204" pitchFamily="18" charset="0"/>
                    <a:ea typeface="Calibri" panose="020F0502020204030204" pitchFamily="34" charset="0"/>
                    <a:cs typeface="Cambria Math" panose="02040503050406030204" pitchFamily="18" charset="0"/>
                  </a:rPr>
                  <a:t>⋅</a:t>
                </a:r>
                <a:r>
                  <a:rPr lang="en-IN" kern="100" dirty="0">
                    <a:effectLst/>
                    <a:latin typeface="Calibri" panose="020F0502020204030204" pitchFamily="34" charset="0"/>
                    <a:ea typeface="Calibri" panose="020F0502020204030204" pitchFamily="34" charset="0"/>
                    <a:cs typeface="Mangal" panose="02040503050203030202" pitchFamily="18" charset="0"/>
                  </a:rPr>
                  <a:t>H</a:t>
                </a:r>
                <a:r>
                  <a:rPr lang="en-IN" kern="100" baseline="-25000" dirty="0">
                    <a:effectLst/>
                    <a:latin typeface="Calibri" panose="020F0502020204030204" pitchFamily="34" charset="0"/>
                    <a:ea typeface="Calibri" panose="020F0502020204030204" pitchFamily="34" charset="0"/>
                    <a:cs typeface="Mangal" panose="02040503050203030202" pitchFamily="18" charset="0"/>
                  </a:rPr>
                  <a:t>0</a:t>
                </a:r>
                <a:r>
                  <a:rPr lang="en-IN" kern="100" dirty="0">
                    <a:effectLst/>
                    <a:latin typeface="Calibri" panose="020F0502020204030204" pitchFamily="34" charset="0"/>
                    <a:ea typeface="Calibri" panose="020F0502020204030204" pitchFamily="34" charset="0"/>
                    <a:cs typeface="Mangal" panose="02040503050203030202" pitchFamily="18" charset="0"/>
                  </a:rPr>
                  <a:t>+B</a:t>
                </a:r>
                <a:r>
                  <a:rPr lang="en-IN" kern="100" baseline="-25000" dirty="0">
                    <a:effectLst/>
                    <a:latin typeface="Calibri" panose="020F0502020204030204" pitchFamily="34" charset="0"/>
                    <a:ea typeface="Calibri" panose="020F0502020204030204" pitchFamily="34" charset="0"/>
                    <a:cs typeface="Mangal" panose="02040503050203030202" pitchFamily="18" charset="0"/>
                  </a:rPr>
                  <a:t>h</a:t>
                </a:r>
                <a:r>
                  <a:rPr lang="en-IN"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14:m>
                  <m:oMath xmlns:m="http://schemas.openxmlformats.org/officeDocument/2006/math">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3"/>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.2</m:t>
                              </m:r>
                            </m:e>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.1</m:t>
                              </m:r>
                            </m:e>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.4</m:t>
                              </m:r>
                            </m:e>
                          </m:mr>
                          <m:mr>
                            <m:e>
                              <m:r>
                                <a:rPr lang="en-IN" sz="1800" i="1" kern="100">
                                  <a:effectLst/>
                                  <a:latin typeface="Cambria Math" panose="02040503050406030204" pitchFamily="18" charset="0"/>
                                  <a:ea typeface="Cambria Math" panose="02040503050406030204" pitchFamily="18" charset="0"/>
                                  <a:cs typeface="Calibri" panose="020F0502020204030204" pitchFamily="34" charset="0"/>
                                </a:rPr>
                                <m:t>.3</m:t>
                              </m:r>
                            </m:e>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.5</m:t>
                              </m:r>
                            </m:e>
                            <m:e>
                              <m:r>
                                <a:rPr lang="en-IN" sz="1800" i="1" kern="100">
                                  <a:effectLst/>
                                  <a:latin typeface="Cambria Math" panose="02040503050406030204" pitchFamily="18" charset="0"/>
                                  <a:ea typeface="Cambria Math" panose="02040503050406030204" pitchFamily="18" charset="0"/>
                                  <a:cs typeface="Calibri" panose="020F0502020204030204" pitchFamily="34" charset="0"/>
                                </a:rPr>
                                <m:t>.6</m:t>
                              </m:r>
                            </m:e>
                          </m:mr>
                        </m:m>
                      </m:e>
                    </m:d>
                    <m:r>
                      <a:rPr lang="en-IN" sz="1800" i="1" kern="0">
                        <a:effectLst/>
                        <a:latin typeface="Cambria Math" panose="02040503050406030204" pitchFamily="18" charset="0"/>
                        <a:ea typeface="Times New Roman" panose="02020603050405020304" pitchFamily="18" charset="0"/>
                        <a:cs typeface="Calibri" panose="020F0502020204030204" pitchFamily="34" charset="0"/>
                      </a:rPr>
                      <m:t>∗ </m:t>
                    </m:r>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1</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0</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0</m:t>
                              </m:r>
                            </m:e>
                          </m:mr>
                        </m:m>
                      </m:e>
                    </m:d>
                    <m:r>
                      <a:rPr lang="en-IN" sz="1800" i="1" kern="0">
                        <a:effectLst/>
                        <a:latin typeface="Cambria Math" panose="02040503050406030204" pitchFamily="18" charset="0"/>
                        <a:ea typeface="Times New Roman" panose="02020603050405020304" pitchFamily="18" charset="0"/>
                        <a:cs typeface="Calibri" panose="020F0502020204030204" pitchFamily="34" charset="0"/>
                      </a:rPr>
                      <m:t>+ </m:t>
                    </m:r>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2"/>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.5</m:t>
                              </m:r>
                            </m:e>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−.2</m:t>
                              </m:r>
                            </m:e>
                          </m:mr>
                          <m:mr>
                            <m:e>
                              <m:r>
                                <a:rPr lang="en-IN"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IN" sz="1800" i="1" kern="100">
                                  <a:effectLst/>
                                  <a:latin typeface="Cambria Math" panose="02040503050406030204" pitchFamily="18" charset="0"/>
                                  <a:ea typeface="Cambria Math" panose="02040503050406030204" pitchFamily="18" charset="0"/>
                                  <a:cs typeface="Cambria Math" panose="02040503050406030204" pitchFamily="18" charset="0"/>
                                </a:rPr>
                                <m:t>.3</m:t>
                              </m:r>
                            </m:e>
                          </m:mr>
                        </m:m>
                      </m:e>
                    </m:d>
                    <m:r>
                      <a:rPr lang="en-IN" sz="1800" i="1" kern="0">
                        <a:effectLst/>
                        <a:latin typeface="Cambria Math" panose="02040503050406030204" pitchFamily="18" charset="0"/>
                        <a:ea typeface="Times New Roman" panose="02020603050405020304" pitchFamily="18" charset="0"/>
                        <a:cs typeface="Calibri" panose="020F0502020204030204" pitchFamily="34" charset="0"/>
                      </a:rPr>
                      <m:t>∗ </m:t>
                    </m:r>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0</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0</m:t>
                              </m:r>
                            </m:e>
                          </m:mr>
                        </m:m>
                      </m:e>
                    </m:d>
                    <m:r>
                      <a:rPr lang="en-IN" sz="1800" i="1" kern="0">
                        <a:effectLst/>
                        <a:latin typeface="Cambria Math" panose="02040503050406030204" pitchFamily="18" charset="0"/>
                        <a:ea typeface="Times New Roman" panose="02020603050405020304" pitchFamily="18" charset="0"/>
                        <a:cs typeface="Calibri" panose="020F0502020204030204" pitchFamily="34" charset="0"/>
                      </a:rPr>
                      <m:t>+ </m:t>
                    </m:r>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.1</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.2</m:t>
                              </m:r>
                            </m:e>
                          </m:mr>
                        </m:m>
                      </m:e>
                    </m:d>
                  </m:oMath>
                </a14:m>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14:m>
                  <m:oMath xmlns:m="http://schemas.openxmlformats.org/officeDocument/2006/math">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.2</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.3</m:t>
                              </m:r>
                            </m:e>
                          </m:mr>
                        </m:m>
                      </m:e>
                    </m:d>
                    <m:r>
                      <a:rPr lang="en-IN" sz="1800" i="1" kern="0">
                        <a:effectLst/>
                        <a:latin typeface="Cambria Math" panose="02040503050406030204" pitchFamily="18" charset="0"/>
                        <a:ea typeface="Times New Roman" panose="02020603050405020304" pitchFamily="18" charset="0"/>
                        <a:cs typeface="Calibri" panose="020F0502020204030204" pitchFamily="34" charset="0"/>
                      </a:rPr>
                      <m:t>+ </m:t>
                    </m:r>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0</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0</m:t>
                              </m:r>
                            </m:e>
                          </m:mr>
                        </m:m>
                      </m:e>
                    </m:d>
                    <m:r>
                      <a:rPr lang="en-IN" sz="1800" i="1" kern="0">
                        <a:effectLst/>
                        <a:latin typeface="Cambria Math" panose="02040503050406030204" pitchFamily="18" charset="0"/>
                        <a:ea typeface="Times New Roman" panose="02020603050405020304" pitchFamily="18" charset="0"/>
                        <a:cs typeface="Calibri" panose="020F0502020204030204" pitchFamily="34" charset="0"/>
                      </a:rPr>
                      <m:t>+ </m:t>
                    </m:r>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.1</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.2</m:t>
                              </m:r>
                            </m:e>
                          </m:mr>
                        </m:m>
                      </m:e>
                    </m:d>
                  </m:oMath>
                </a14:m>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14:m>
                  <m:oMath xmlns:m="http://schemas.openxmlformats.org/officeDocument/2006/math">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.3</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.5</m:t>
                              </m:r>
                            </m:e>
                          </m:mr>
                        </m:m>
                      </m:e>
                    </m:d>
                  </m:oMath>
                </a14:m>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DengXian" panose="02010600030101010101" pitchFamily="2" charset="-122"/>
                    <a:cs typeface="Mangal" panose="02040503050203030202" pitchFamily="18" charset="0"/>
                  </a:rPr>
                  <a:t>Now, </a:t>
                </a:r>
                <a:r>
                  <a:rPr lang="en-IN" sz="1800" kern="100" dirty="0">
                    <a:effectLst/>
                    <a:latin typeface="Calibri" panose="020F0502020204030204" pitchFamily="34" charset="0"/>
                    <a:ea typeface="Calibri" panose="020F0502020204030204" pitchFamily="34" charset="0"/>
                    <a:cs typeface="Mangal" panose="02040503050203030202" pitchFamily="18" charset="0"/>
                  </a:rPr>
                  <a:t>H</a:t>
                </a:r>
                <a:r>
                  <a:rPr lang="en-IN" sz="1800" kern="100" baseline="-25000" dirty="0">
                    <a:effectLst/>
                    <a:latin typeface="Calibri" panose="020F0502020204030204" pitchFamily="34" charset="0"/>
                    <a:ea typeface="Calibri" panose="020F0502020204030204" pitchFamily="34" charset="0"/>
                    <a:cs typeface="Mangal" panose="02040503050203030202" pitchFamily="18" charset="0"/>
                  </a:rPr>
                  <a:t>t-1 </a:t>
                </a:r>
                <a:r>
                  <a:rPr lang="en-IN" sz="1800" kern="100" dirty="0">
                    <a:effectLst/>
                    <a:latin typeface="Calibri" panose="020F0502020204030204" pitchFamily="34" charset="0"/>
                    <a:ea typeface="Calibri" panose="020F0502020204030204" pitchFamily="34" charset="0"/>
                    <a:cs typeface="Mangal" panose="02040503050203030202" pitchFamily="18" charset="0"/>
                  </a:rPr>
                  <a:t>= A( </a:t>
                </a:r>
                <a14:m>
                  <m:oMath xmlns:m="http://schemas.openxmlformats.org/officeDocument/2006/math">
                    <m:sSubSup>
                      <m:sSubSupPr>
                        <m:ctrlPr>
                          <a:rPr lang="en-IN" sz="1800" i="1" kern="100">
                            <a:effectLst/>
                            <a:latin typeface="Cambria Math" panose="02040503050406030204" pitchFamily="18" charset="0"/>
                            <a:ea typeface="Calibri" panose="020F0502020204030204" pitchFamily="34" charset="0"/>
                            <a:cs typeface="Mangal" panose="02040503050203030202" pitchFamily="18" charset="0"/>
                          </a:rPr>
                        </m:ctrlPr>
                      </m:sSubSupPr>
                      <m:e>
                        <m:r>
                          <a:rPr lang="en-IN" sz="1800" i="1" kern="100">
                            <a:effectLst/>
                            <a:latin typeface="Cambria Math" panose="02040503050406030204" pitchFamily="18" charset="0"/>
                            <a:ea typeface="Calibri" panose="020F0502020204030204" pitchFamily="34" charset="0"/>
                            <a:cs typeface="Mangal" panose="02040503050203030202" pitchFamily="18" charset="0"/>
                          </a:rPr>
                          <m:t>𝑍</m:t>
                        </m:r>
                      </m:e>
                      <m:sub>
                        <m:r>
                          <a:rPr lang="en-IN" sz="1800" i="1" kern="100">
                            <a:effectLst/>
                            <a:latin typeface="Cambria Math" panose="02040503050406030204" pitchFamily="18" charset="0"/>
                            <a:ea typeface="Calibri" panose="020F0502020204030204" pitchFamily="34" charset="0"/>
                            <a:cs typeface="Mangal" panose="02040503050203030202" pitchFamily="18" charset="0"/>
                          </a:rPr>
                          <m:t>𝐻</m:t>
                        </m:r>
                      </m:sub>
                      <m:sup>
                        <m:r>
                          <a:rPr lang="en-IN" sz="1800" i="1" kern="100">
                            <a:effectLst/>
                            <a:latin typeface="Cambria Math" panose="02040503050406030204" pitchFamily="18" charset="0"/>
                            <a:ea typeface="Calibri" panose="020F0502020204030204" pitchFamily="34" charset="0"/>
                            <a:cs typeface="Mangal" panose="02040503050203030202" pitchFamily="18" charset="0"/>
                          </a:rPr>
                          <m:t>&lt;</m:t>
                        </m:r>
                        <m:r>
                          <a:rPr lang="en-IN" sz="1800" i="1" kern="100">
                            <a:effectLst/>
                            <a:latin typeface="Cambria Math" panose="02040503050406030204" pitchFamily="18" charset="0"/>
                            <a:ea typeface="Calibri" panose="020F0502020204030204" pitchFamily="34" charset="0"/>
                            <a:cs typeface="Mangal" panose="02040503050203030202" pitchFamily="18" charset="0"/>
                          </a:rPr>
                          <m:t>𝑡</m:t>
                        </m:r>
                        <m:r>
                          <a:rPr lang="en-IN" sz="1800" i="1" kern="100">
                            <a:effectLst/>
                            <a:latin typeface="Cambria Math" panose="02040503050406030204" pitchFamily="18" charset="0"/>
                            <a:ea typeface="Calibri" panose="020F0502020204030204" pitchFamily="34" charset="0"/>
                            <a:cs typeface="Mangal" panose="02040503050203030202" pitchFamily="18" charset="0"/>
                          </a:rPr>
                          <m:t>−1&gt;</m:t>
                        </m:r>
                      </m:sup>
                    </m:sSubSup>
                  </m:oMath>
                </a14:m>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ie</a:t>
                </a:r>
                <a:r>
                  <a:rPr lang="en-IN" sz="1800" kern="100" dirty="0">
                    <a:effectLst/>
                    <a:latin typeface="Calibri" panose="020F0502020204030204" pitchFamily="34" charset="0"/>
                    <a:ea typeface="Calibri" panose="020F0502020204030204" pitchFamily="34" charset="0"/>
                    <a:cs typeface="Mangal" panose="02040503050203030202" pitchFamily="18" charset="0"/>
                  </a:rPr>
                  <a:t>, H</a:t>
                </a:r>
                <a:r>
                  <a:rPr lang="en-IN" sz="1800" kern="100" baseline="-25000" dirty="0">
                    <a:effectLst/>
                    <a:latin typeface="Calibri" panose="020F0502020204030204" pitchFamily="34" charset="0"/>
                    <a:ea typeface="Calibri" panose="020F0502020204030204" pitchFamily="34" charset="0"/>
                    <a:cs typeface="Mangal" panose="02040503050203030202" pitchFamily="18" charset="0"/>
                  </a:rPr>
                  <a:t>t-1 </a:t>
                </a:r>
                <a:r>
                  <a:rPr lang="en-IN" sz="1800" kern="100" dirty="0">
                    <a:effectLst/>
                    <a:latin typeface="Calibri" panose="020F0502020204030204" pitchFamily="34" charset="0"/>
                    <a:ea typeface="Calibri" panose="020F0502020204030204" pitchFamily="34" charset="0"/>
                    <a:cs typeface="Mangal" panose="02040503050203030202" pitchFamily="18" charset="0"/>
                  </a:rPr>
                  <a:t>= tanh(</a:t>
                </a:r>
                <a14:m>
                  <m:oMath xmlns:m="http://schemas.openxmlformats.org/officeDocument/2006/math">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.3</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.5</m:t>
                              </m:r>
                            </m:e>
                          </m:mr>
                        </m:m>
                      </m:e>
                    </m:d>
                  </m:oMath>
                </a14:m>
                <a:r>
                  <a:rPr lang="en-IN" sz="1800" kern="0" dirty="0">
                    <a:effectLst/>
                    <a:latin typeface="Calibri" panose="020F0502020204030204" pitchFamily="34" charset="0"/>
                    <a:ea typeface="DengXian" panose="02010600030101010101" pitchFamily="2" charset="-122"/>
                    <a:cs typeface="Mangal" panose="02040503050203030202" pitchFamily="18" charset="0"/>
                  </a:rPr>
                  <a:t> ) = </a:t>
                </a:r>
                <a14:m>
                  <m:oMath xmlns:m="http://schemas.openxmlformats.org/officeDocument/2006/math">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.2913</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.4621</m:t>
                              </m:r>
                            </m:e>
                          </m:mr>
                        </m:m>
                      </m:e>
                    </m:d>
                  </m:oMath>
                </a14:m>
                <a:r>
                  <a:rPr lang="en-IN" sz="1800" kern="0" dirty="0">
                    <a:effectLst/>
                    <a:latin typeface="Calibri" panose="020F0502020204030204" pitchFamily="34" charset="0"/>
                    <a:ea typeface="DengXian" panose="02010600030101010101" pitchFamily="2" charset="-122"/>
                    <a:cs typeface="Mangal" panose="02040503050203030202" pitchFamily="18" charset="0"/>
                  </a:rPr>
                  <a:t>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mc:Choice>
        <mc:Fallback xmlns="">
          <p:sp>
            <p:nvSpPr>
              <p:cNvPr id="3" name="Content Placeholder 2">
                <a:extLst>
                  <a:ext uri="{FF2B5EF4-FFF2-40B4-BE49-F238E27FC236}">
                    <a16:creationId xmlns:a16="http://schemas.microsoft.com/office/drawing/2014/main" id="{896A3315-CBEA-450B-B548-9BC849A841FF}"/>
                  </a:ext>
                </a:extLst>
              </p:cNvPr>
              <p:cNvSpPr>
                <a:spLocks noGrp="1" noRot="1" noChangeAspect="1" noMove="1" noResize="1" noEditPoints="1" noAdjustHandles="1" noChangeArrowheads="1" noChangeShapeType="1" noTextEdit="1"/>
              </p:cNvSpPr>
              <p:nvPr>
                <p:ph idx="1"/>
              </p:nvPr>
            </p:nvSpPr>
            <p:spPr>
              <a:xfrm>
                <a:off x="623134" y="1247500"/>
                <a:ext cx="10863471" cy="5327468"/>
              </a:xfrm>
              <a:blipFill>
                <a:blip r:embed="rId2"/>
                <a:stretch>
                  <a:fillRect l="-224" t="-572"/>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75CE0769-19F1-43EB-8CBA-13EDCCCF92B2}"/>
              </a:ext>
            </a:extLst>
          </p:cNvPr>
          <p:cNvSpPr txBox="1">
            <a:spLocks/>
          </p:cNvSpPr>
          <p:nvPr/>
        </p:nvSpPr>
        <p:spPr>
          <a:xfrm>
            <a:off x="620486" y="505097"/>
            <a:ext cx="9875520" cy="714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dirty="0"/>
              <a:t>Step-by-Step Calculation</a:t>
            </a:r>
          </a:p>
        </p:txBody>
      </p:sp>
    </p:spTree>
    <p:extLst>
      <p:ext uri="{BB962C8B-B14F-4D97-AF65-F5344CB8AC3E}">
        <p14:creationId xmlns:p14="http://schemas.microsoft.com/office/powerpoint/2010/main" val="1058052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6A3315-CBEA-450B-B548-9BC849A841FF}"/>
                  </a:ext>
                </a:extLst>
              </p:cNvPr>
              <p:cNvSpPr>
                <a:spLocks noGrp="1"/>
              </p:cNvSpPr>
              <p:nvPr>
                <p:ph idx="1"/>
              </p:nvPr>
            </p:nvSpPr>
            <p:spPr>
              <a:xfrm>
                <a:off x="623134" y="1247500"/>
                <a:ext cx="10863471" cy="5327468"/>
              </a:xfrm>
            </p:spPr>
            <p:txBody>
              <a:bodyPr>
                <a:normAutofit/>
              </a:bodyPr>
              <a:lstStyle/>
              <a:p>
                <a:pPr marL="0" marR="0">
                  <a:lnSpc>
                    <a:spcPct val="107000"/>
                  </a:lnSpc>
                  <a:spcBef>
                    <a:spcPts val="0"/>
                  </a:spcBef>
                  <a:spcAft>
                    <a:spcPts val="800"/>
                  </a:spcAf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2. Input "A“</a:t>
                </a:r>
              </a:p>
              <a:p>
                <a:pPr marL="0" marR="0">
                  <a:lnSpc>
                    <a:spcPct val="107000"/>
                  </a:lnSpc>
                  <a:spcBef>
                    <a:spcPts val="0"/>
                  </a:spcBef>
                  <a:spcAft>
                    <a:spcPts val="800"/>
                  </a:spcAft>
                </a:pPr>
                <a:r>
                  <a:rPr lang="en-IN" sz="1800" b="1" kern="0" dirty="0">
                    <a:latin typeface="Calibri" panose="020F0502020204030204" pitchFamily="34" charset="0"/>
                    <a:ea typeface="Times New Roman" panose="02020603050405020304" pitchFamily="18" charset="0"/>
                    <a:cs typeface="Calibri" panose="020F0502020204030204" pitchFamily="34" charset="0"/>
                  </a:rPr>
                  <a:t>One-Hot encoded Representation for “A”</a:t>
                </a: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 = </a:t>
                </a:r>
                <a14:m>
                  <m:oMath xmlns:m="http://schemas.openxmlformats.org/officeDocument/2006/math">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0</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1</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0</m:t>
                              </m:r>
                            </m:e>
                          </m:mr>
                        </m:m>
                      </m:e>
                    </m:d>
                  </m:oMath>
                </a14:m>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Hidden State Calculation: </a:t>
                </a:r>
              </a:p>
              <a:p>
                <a:pPr marL="502920" lvl="2">
                  <a:lnSpc>
                    <a:spcPct val="107000"/>
                  </a:lnSpc>
                  <a:spcBef>
                    <a:spcPts val="0"/>
                  </a:spcBef>
                  <a:spcAft>
                    <a:spcPts val="800"/>
                  </a:spcAft>
                </a:pPr>
                <a:r>
                  <a:rPr lang="en-IN" kern="100" dirty="0">
                    <a:effectLst/>
                    <a:latin typeface="Calibri" panose="020F0502020204030204" pitchFamily="34" charset="0"/>
                    <a:ea typeface="Calibri" panose="020F0502020204030204" pitchFamily="34" charset="0"/>
                    <a:cs typeface="Mangal" panose="02040503050203030202" pitchFamily="18" charset="0"/>
                  </a:rPr>
                  <a:t> </a:t>
                </a:r>
                <a14:m>
                  <m:oMath xmlns:m="http://schemas.openxmlformats.org/officeDocument/2006/math">
                    <m:sSubSup>
                      <m:sSubSupPr>
                        <m:ctrlPr>
                          <a:rPr lang="en-IN" i="1" kern="100">
                            <a:effectLst/>
                            <a:latin typeface="Cambria Math" panose="02040503050406030204" pitchFamily="18" charset="0"/>
                            <a:ea typeface="Calibri" panose="020F0502020204030204" pitchFamily="34" charset="0"/>
                            <a:cs typeface="Mangal" panose="02040503050203030202" pitchFamily="18" charset="0"/>
                          </a:rPr>
                        </m:ctrlPr>
                      </m:sSubSupPr>
                      <m:e>
                        <m:r>
                          <a:rPr lang="en-IN" i="1" kern="100">
                            <a:effectLst/>
                            <a:latin typeface="Cambria Math" panose="02040503050406030204" pitchFamily="18" charset="0"/>
                            <a:ea typeface="Calibri" panose="020F0502020204030204" pitchFamily="34" charset="0"/>
                            <a:cs typeface="Mangal" panose="02040503050203030202" pitchFamily="18" charset="0"/>
                          </a:rPr>
                          <m:t>𝑍</m:t>
                        </m:r>
                      </m:e>
                      <m:sub>
                        <m:r>
                          <a:rPr lang="en-IN" i="1" kern="100">
                            <a:effectLst/>
                            <a:latin typeface="Cambria Math" panose="02040503050406030204" pitchFamily="18" charset="0"/>
                            <a:ea typeface="Calibri" panose="020F0502020204030204" pitchFamily="34" charset="0"/>
                            <a:cs typeface="Mangal" panose="02040503050203030202" pitchFamily="18" charset="0"/>
                          </a:rPr>
                          <m:t>𝐻</m:t>
                        </m:r>
                      </m:sub>
                      <m:sup>
                        <m:r>
                          <a:rPr lang="en-IN" i="1" kern="100">
                            <a:effectLst/>
                            <a:latin typeface="Cambria Math" panose="02040503050406030204" pitchFamily="18" charset="0"/>
                            <a:ea typeface="Calibri" panose="020F0502020204030204" pitchFamily="34" charset="0"/>
                            <a:cs typeface="Mangal" panose="02040503050203030202" pitchFamily="18" charset="0"/>
                          </a:rPr>
                          <m:t>&lt;</m:t>
                        </m:r>
                        <m:r>
                          <a:rPr lang="en-IN" i="1" kern="100">
                            <a:effectLst/>
                            <a:latin typeface="Cambria Math" panose="02040503050406030204" pitchFamily="18" charset="0"/>
                            <a:ea typeface="Calibri" panose="020F0502020204030204" pitchFamily="34" charset="0"/>
                            <a:cs typeface="Mangal" panose="02040503050203030202" pitchFamily="18" charset="0"/>
                          </a:rPr>
                          <m:t>𝑡</m:t>
                        </m:r>
                        <m:r>
                          <a:rPr lang="en-IN" i="1" kern="100">
                            <a:effectLst/>
                            <a:latin typeface="Cambria Math" panose="02040503050406030204" pitchFamily="18" charset="0"/>
                            <a:ea typeface="Calibri" panose="020F0502020204030204" pitchFamily="34" charset="0"/>
                            <a:cs typeface="Mangal" panose="02040503050203030202" pitchFamily="18" charset="0"/>
                          </a:rPr>
                          <m:t>&gt;</m:t>
                        </m:r>
                      </m:sup>
                    </m:sSubSup>
                  </m:oMath>
                </a14:m>
                <a:r>
                  <a:rPr lang="en-IN" kern="100" dirty="0">
                    <a:effectLst/>
                    <a:latin typeface="Calibri" panose="020F0502020204030204" pitchFamily="34" charset="0"/>
                    <a:ea typeface="Calibri" panose="020F0502020204030204" pitchFamily="34" charset="0"/>
                    <a:cs typeface="Mangal" panose="02040503050203030202" pitchFamily="18" charset="0"/>
                  </a:rPr>
                  <a:t>= W</a:t>
                </a:r>
                <a:r>
                  <a:rPr lang="en-IN" kern="100" baseline="-25000" dirty="0">
                    <a:effectLst/>
                    <a:latin typeface="Calibri" panose="020F0502020204030204" pitchFamily="34" charset="0"/>
                    <a:ea typeface="Calibri" panose="020F0502020204030204" pitchFamily="34" charset="0"/>
                    <a:cs typeface="Mangal" panose="02040503050203030202" pitchFamily="18" charset="0"/>
                  </a:rPr>
                  <a:t>x</a:t>
                </a:r>
                <a:r>
                  <a:rPr lang="en-IN" kern="100" dirty="0">
                    <a:effectLst/>
                    <a:latin typeface="Cambria Math" panose="02040503050406030204" pitchFamily="18" charset="0"/>
                    <a:ea typeface="Calibri" panose="020F0502020204030204" pitchFamily="34" charset="0"/>
                    <a:cs typeface="Cambria Math" panose="02040503050406030204" pitchFamily="18" charset="0"/>
                  </a:rPr>
                  <a:t>⋅</a:t>
                </a:r>
                <a:r>
                  <a:rPr lang="en-IN" kern="100" dirty="0">
                    <a:effectLst/>
                    <a:latin typeface="Calibri" panose="020F0502020204030204" pitchFamily="34" charset="0"/>
                    <a:ea typeface="Calibri" panose="020F0502020204030204" pitchFamily="34" charset="0"/>
                    <a:cs typeface="Mangal" panose="02040503050203030202" pitchFamily="18" charset="0"/>
                  </a:rPr>
                  <a:t>X</a:t>
                </a:r>
                <a:r>
                  <a:rPr lang="en-IN" kern="100" baseline="-25000" dirty="0">
                    <a:effectLst/>
                    <a:latin typeface="Calibri" panose="020F0502020204030204" pitchFamily="34" charset="0"/>
                    <a:ea typeface="Calibri" panose="020F0502020204030204" pitchFamily="34" charset="0"/>
                    <a:cs typeface="Mangal" panose="02040503050203030202" pitchFamily="18" charset="0"/>
                  </a:rPr>
                  <a:t>A</a:t>
                </a:r>
                <a:r>
                  <a:rPr lang="en-IN" kern="100" dirty="0">
                    <a:effectLst/>
                    <a:latin typeface="Calibri" panose="020F0502020204030204" pitchFamily="34" charset="0"/>
                    <a:ea typeface="Calibri" panose="020F0502020204030204" pitchFamily="34" charset="0"/>
                    <a:cs typeface="Mangal" panose="02040503050203030202" pitchFamily="18" charset="0"/>
                  </a:rPr>
                  <a:t>+W</a:t>
                </a:r>
                <a:r>
                  <a:rPr lang="en-IN" kern="100" baseline="-25000" dirty="0">
                    <a:effectLst/>
                    <a:latin typeface="Calibri" panose="020F0502020204030204" pitchFamily="34" charset="0"/>
                    <a:ea typeface="Calibri" panose="020F0502020204030204" pitchFamily="34" charset="0"/>
                    <a:cs typeface="Mangal" panose="02040503050203030202" pitchFamily="18" charset="0"/>
                  </a:rPr>
                  <a:t>h</a:t>
                </a:r>
                <a:r>
                  <a:rPr lang="en-IN" kern="100" dirty="0">
                    <a:effectLst/>
                    <a:latin typeface="Cambria Math" panose="02040503050406030204" pitchFamily="18" charset="0"/>
                    <a:ea typeface="Calibri" panose="020F0502020204030204" pitchFamily="34" charset="0"/>
                    <a:cs typeface="Cambria Math" panose="02040503050406030204" pitchFamily="18" charset="0"/>
                  </a:rPr>
                  <a:t>⋅</a:t>
                </a:r>
                <a:r>
                  <a:rPr lang="en-IN" kern="100" dirty="0">
                    <a:effectLst/>
                    <a:latin typeface="Calibri" panose="020F0502020204030204" pitchFamily="34" charset="0"/>
                    <a:ea typeface="Calibri" panose="020F0502020204030204" pitchFamily="34" charset="0"/>
                    <a:cs typeface="Mangal" panose="02040503050203030202" pitchFamily="18" charset="0"/>
                  </a:rPr>
                  <a:t>H</a:t>
                </a:r>
                <a:r>
                  <a:rPr lang="en-IN" kern="100" baseline="-25000" dirty="0">
                    <a:effectLst/>
                    <a:latin typeface="Calibri" panose="020F0502020204030204" pitchFamily="34" charset="0"/>
                    <a:ea typeface="Calibri" panose="020F0502020204030204" pitchFamily="34" charset="0"/>
                    <a:cs typeface="Mangal" panose="02040503050203030202" pitchFamily="18" charset="0"/>
                  </a:rPr>
                  <a:t>t-1</a:t>
                </a:r>
                <a:r>
                  <a:rPr lang="en-IN" kern="100" dirty="0">
                    <a:effectLst/>
                    <a:latin typeface="Calibri" panose="020F0502020204030204" pitchFamily="34" charset="0"/>
                    <a:ea typeface="Calibri" panose="020F0502020204030204" pitchFamily="34" charset="0"/>
                    <a:cs typeface="Mangal" panose="02040503050203030202" pitchFamily="18" charset="0"/>
                  </a:rPr>
                  <a:t>+B</a:t>
                </a:r>
                <a:r>
                  <a:rPr lang="en-IN" kern="100" baseline="-25000" dirty="0">
                    <a:effectLst/>
                    <a:latin typeface="Calibri" panose="020F0502020204030204" pitchFamily="34" charset="0"/>
                    <a:ea typeface="Calibri" panose="020F0502020204030204" pitchFamily="34" charset="0"/>
                    <a:cs typeface="Mangal" panose="02040503050203030202" pitchFamily="18" charset="0"/>
                  </a:rPr>
                  <a:t>h</a:t>
                </a:r>
                <a:r>
                  <a:rPr lang="en-IN"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14:m>
                  <m:oMath xmlns:m="http://schemas.openxmlformats.org/officeDocument/2006/math">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3"/>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.2</m:t>
                              </m:r>
                            </m:e>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.1</m:t>
                              </m:r>
                            </m:e>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.4</m:t>
                              </m:r>
                            </m:e>
                          </m:mr>
                          <m:mr>
                            <m:e>
                              <m:r>
                                <a:rPr lang="en-IN" sz="1800" i="1" kern="100">
                                  <a:effectLst/>
                                  <a:latin typeface="Cambria Math" panose="02040503050406030204" pitchFamily="18" charset="0"/>
                                  <a:ea typeface="Cambria Math" panose="02040503050406030204" pitchFamily="18" charset="0"/>
                                  <a:cs typeface="Calibri" panose="020F0502020204030204" pitchFamily="34" charset="0"/>
                                </a:rPr>
                                <m:t>.3</m:t>
                              </m:r>
                            </m:e>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.5</m:t>
                              </m:r>
                            </m:e>
                            <m:e>
                              <m:r>
                                <a:rPr lang="en-IN" sz="1800" i="1" kern="100">
                                  <a:effectLst/>
                                  <a:latin typeface="Cambria Math" panose="02040503050406030204" pitchFamily="18" charset="0"/>
                                  <a:ea typeface="Cambria Math" panose="02040503050406030204" pitchFamily="18" charset="0"/>
                                  <a:cs typeface="Calibri" panose="020F0502020204030204" pitchFamily="34" charset="0"/>
                                </a:rPr>
                                <m:t>.6</m:t>
                              </m:r>
                            </m:e>
                          </m:mr>
                        </m:m>
                      </m:e>
                    </m:d>
                    <m:r>
                      <a:rPr lang="en-IN" sz="1800" i="1" kern="0">
                        <a:effectLst/>
                        <a:latin typeface="Cambria Math" panose="02040503050406030204" pitchFamily="18" charset="0"/>
                        <a:ea typeface="Times New Roman" panose="02020603050405020304" pitchFamily="18" charset="0"/>
                        <a:cs typeface="Calibri" panose="020F0502020204030204" pitchFamily="34" charset="0"/>
                      </a:rPr>
                      <m:t>∗ </m:t>
                    </m:r>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0</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1</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0</m:t>
                              </m:r>
                            </m:e>
                          </m:mr>
                        </m:m>
                      </m:e>
                    </m:d>
                    <m:r>
                      <a:rPr lang="en-IN" sz="1800" i="1" kern="0">
                        <a:effectLst/>
                        <a:latin typeface="Cambria Math" panose="02040503050406030204" pitchFamily="18" charset="0"/>
                        <a:ea typeface="Times New Roman" panose="02020603050405020304" pitchFamily="18" charset="0"/>
                        <a:cs typeface="Calibri" panose="020F0502020204030204" pitchFamily="34" charset="0"/>
                      </a:rPr>
                      <m:t>+ </m:t>
                    </m:r>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2"/>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.5</m:t>
                              </m:r>
                            </m:e>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−.2</m:t>
                              </m:r>
                            </m:e>
                          </m:mr>
                          <m:mr>
                            <m:e>
                              <m:r>
                                <a:rPr lang="en-IN"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IN" sz="1800" i="1" kern="100">
                                  <a:effectLst/>
                                  <a:latin typeface="Cambria Math" panose="02040503050406030204" pitchFamily="18" charset="0"/>
                                  <a:ea typeface="Cambria Math" panose="02040503050406030204" pitchFamily="18" charset="0"/>
                                  <a:cs typeface="Cambria Math" panose="02040503050406030204" pitchFamily="18" charset="0"/>
                                </a:rPr>
                                <m:t>.3</m:t>
                              </m:r>
                            </m:e>
                          </m:mr>
                        </m:m>
                      </m:e>
                    </m:d>
                    <m:r>
                      <a:rPr lang="en-IN" sz="1800" i="1" kern="0">
                        <a:effectLst/>
                        <a:latin typeface="Cambria Math" panose="02040503050406030204" pitchFamily="18" charset="0"/>
                        <a:ea typeface="Times New Roman" panose="02020603050405020304" pitchFamily="18" charset="0"/>
                        <a:cs typeface="Calibri" panose="020F0502020204030204" pitchFamily="34" charset="0"/>
                      </a:rPr>
                      <m:t>∗ </m:t>
                    </m:r>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0.2913</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0.4621</m:t>
                              </m:r>
                            </m:e>
                          </m:mr>
                        </m:m>
                      </m:e>
                    </m:d>
                    <m:r>
                      <a:rPr lang="en-IN" sz="1800" i="1" kern="0">
                        <a:effectLst/>
                        <a:latin typeface="Cambria Math" panose="02040503050406030204" pitchFamily="18" charset="0"/>
                        <a:ea typeface="Times New Roman" panose="02020603050405020304" pitchFamily="18" charset="0"/>
                        <a:cs typeface="Calibri" panose="020F0502020204030204" pitchFamily="34" charset="0"/>
                      </a:rPr>
                      <m:t>+ </m:t>
                    </m:r>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.1</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.2</m:t>
                              </m:r>
                            </m:e>
                          </m:mr>
                        </m:m>
                      </m:e>
                    </m:d>
                  </m:oMath>
                </a14:m>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14:m>
                  <m:oMath xmlns:m="http://schemas.openxmlformats.org/officeDocument/2006/math">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.1</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.5</m:t>
                              </m:r>
                            </m:e>
                          </m:mr>
                        </m:m>
                      </m:e>
                    </m:d>
                    <m:r>
                      <a:rPr lang="en-IN" sz="1800" i="1" kern="0">
                        <a:effectLst/>
                        <a:latin typeface="Cambria Math" panose="02040503050406030204" pitchFamily="18" charset="0"/>
                        <a:ea typeface="Times New Roman" panose="02020603050405020304" pitchFamily="18" charset="0"/>
                        <a:cs typeface="Calibri" panose="020F0502020204030204" pitchFamily="34" charset="0"/>
                      </a:rPr>
                      <m:t>+ </m:t>
                    </m:r>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.5323</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.1667</m:t>
                              </m:r>
                            </m:e>
                          </m:mr>
                        </m:m>
                      </m:e>
                    </m:d>
                    <m:r>
                      <a:rPr lang="en-IN" sz="1800" i="1" kern="0">
                        <a:effectLst/>
                        <a:latin typeface="Cambria Math" panose="02040503050406030204" pitchFamily="18" charset="0"/>
                        <a:ea typeface="Times New Roman" panose="02020603050405020304" pitchFamily="18" charset="0"/>
                        <a:cs typeface="Calibri" panose="020F0502020204030204" pitchFamily="34" charset="0"/>
                      </a:rPr>
                      <m:t>+ </m:t>
                    </m:r>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.1</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.2</m:t>
                              </m:r>
                            </m:e>
                          </m:mr>
                        </m:m>
                      </m:e>
                    </m:d>
                  </m:oMath>
                </a14:m>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14:m>
                  <m:oMath xmlns:m="http://schemas.openxmlformats.org/officeDocument/2006/math">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.7323</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.8667</m:t>
                              </m:r>
                            </m:e>
                          </m:mr>
                        </m:m>
                      </m:e>
                    </m:d>
                  </m:oMath>
                </a14:m>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DengXian" panose="02010600030101010101" pitchFamily="2" charset="-122"/>
                    <a:cs typeface="Mangal" panose="02040503050203030202" pitchFamily="18" charset="0"/>
                  </a:rPr>
                  <a:t>Now,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H</a:t>
                </a:r>
                <a:r>
                  <a:rPr lang="en-IN" sz="1800" kern="100" baseline="-25000" dirty="0" err="1">
                    <a:effectLst/>
                    <a:latin typeface="Calibri" panose="020F0502020204030204" pitchFamily="34" charset="0"/>
                    <a:ea typeface="Calibri" panose="020F0502020204030204" pitchFamily="34" charset="0"/>
                    <a:cs typeface="Mangal" panose="02040503050203030202" pitchFamily="18" charset="0"/>
                  </a:rPr>
                  <a:t>t</a:t>
                </a:r>
                <a:r>
                  <a:rPr lang="en-IN" sz="1800" kern="100" baseline="-250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a:effectLst/>
                    <a:latin typeface="Calibri" panose="020F0502020204030204" pitchFamily="34" charset="0"/>
                    <a:ea typeface="Calibri" panose="020F0502020204030204" pitchFamily="34" charset="0"/>
                    <a:cs typeface="Mangal" panose="02040503050203030202" pitchFamily="18" charset="0"/>
                  </a:rPr>
                  <a:t>= A( </a:t>
                </a:r>
                <a14:m>
                  <m:oMath xmlns:m="http://schemas.openxmlformats.org/officeDocument/2006/math">
                    <m:sSubSup>
                      <m:sSubSupPr>
                        <m:ctrlPr>
                          <a:rPr lang="en-IN" sz="1800" i="1" kern="100">
                            <a:effectLst/>
                            <a:latin typeface="Cambria Math" panose="02040503050406030204" pitchFamily="18" charset="0"/>
                            <a:ea typeface="Calibri" panose="020F0502020204030204" pitchFamily="34" charset="0"/>
                            <a:cs typeface="Mangal" panose="02040503050203030202" pitchFamily="18" charset="0"/>
                          </a:rPr>
                        </m:ctrlPr>
                      </m:sSubSupPr>
                      <m:e>
                        <m:r>
                          <a:rPr lang="en-IN" sz="1800" i="1" kern="100">
                            <a:effectLst/>
                            <a:latin typeface="Cambria Math" panose="02040503050406030204" pitchFamily="18" charset="0"/>
                            <a:ea typeface="Calibri" panose="020F0502020204030204" pitchFamily="34" charset="0"/>
                            <a:cs typeface="Mangal" panose="02040503050203030202" pitchFamily="18" charset="0"/>
                          </a:rPr>
                          <m:t>𝑍</m:t>
                        </m:r>
                      </m:e>
                      <m:sub>
                        <m:r>
                          <a:rPr lang="en-IN" sz="1800" i="1" kern="100">
                            <a:effectLst/>
                            <a:latin typeface="Cambria Math" panose="02040503050406030204" pitchFamily="18" charset="0"/>
                            <a:ea typeface="Calibri" panose="020F0502020204030204" pitchFamily="34" charset="0"/>
                            <a:cs typeface="Mangal" panose="02040503050203030202" pitchFamily="18" charset="0"/>
                          </a:rPr>
                          <m:t>𝐻</m:t>
                        </m:r>
                      </m:sub>
                      <m:sup>
                        <m:r>
                          <a:rPr lang="en-IN" sz="1800" i="1" kern="100">
                            <a:effectLst/>
                            <a:latin typeface="Cambria Math" panose="02040503050406030204" pitchFamily="18" charset="0"/>
                            <a:ea typeface="Calibri" panose="020F0502020204030204" pitchFamily="34" charset="0"/>
                            <a:cs typeface="Mangal" panose="02040503050203030202" pitchFamily="18" charset="0"/>
                          </a:rPr>
                          <m:t>&lt;</m:t>
                        </m:r>
                        <m:r>
                          <a:rPr lang="en-IN" sz="1800" i="1" kern="100">
                            <a:effectLst/>
                            <a:latin typeface="Cambria Math" panose="02040503050406030204" pitchFamily="18" charset="0"/>
                            <a:ea typeface="Calibri" panose="020F0502020204030204" pitchFamily="34" charset="0"/>
                            <a:cs typeface="Mangal" panose="02040503050203030202" pitchFamily="18" charset="0"/>
                          </a:rPr>
                          <m:t>𝑡</m:t>
                        </m:r>
                        <m:r>
                          <a:rPr lang="en-IN" sz="1800" i="1" kern="100">
                            <a:effectLst/>
                            <a:latin typeface="Cambria Math" panose="02040503050406030204" pitchFamily="18" charset="0"/>
                            <a:ea typeface="Calibri" panose="020F0502020204030204" pitchFamily="34" charset="0"/>
                            <a:cs typeface="Mangal" panose="02040503050203030202" pitchFamily="18" charset="0"/>
                          </a:rPr>
                          <m:t>&gt;</m:t>
                        </m:r>
                      </m:sup>
                    </m:sSubSup>
                  </m:oMath>
                </a14:m>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marL="0" marR="0">
                  <a:lnSpc>
                    <a:spcPct val="107000"/>
                  </a:lnSpc>
                  <a:spcBef>
                    <a:spcPts val="0"/>
                  </a:spcBef>
                  <a:spcAft>
                    <a:spcPts val="800"/>
                  </a:spcAft>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ie</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H</a:t>
                </a:r>
                <a:r>
                  <a:rPr lang="en-IN" sz="1800" kern="100" baseline="-25000" dirty="0" err="1">
                    <a:effectLst/>
                    <a:latin typeface="Calibri" panose="020F0502020204030204" pitchFamily="34" charset="0"/>
                    <a:ea typeface="Calibri" panose="020F0502020204030204" pitchFamily="34" charset="0"/>
                    <a:cs typeface="Mangal" panose="02040503050203030202" pitchFamily="18" charset="0"/>
                  </a:rPr>
                  <a:t>t</a:t>
                </a:r>
                <a:r>
                  <a:rPr lang="en-IN" sz="1800" kern="100" baseline="-250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a:effectLst/>
                    <a:latin typeface="Calibri" panose="020F0502020204030204" pitchFamily="34" charset="0"/>
                    <a:ea typeface="Calibri" panose="020F0502020204030204" pitchFamily="34" charset="0"/>
                    <a:cs typeface="Mangal" panose="02040503050203030202" pitchFamily="18" charset="0"/>
                  </a:rPr>
                  <a:t>= tanh(</a:t>
                </a:r>
                <a14:m>
                  <m:oMath xmlns:m="http://schemas.openxmlformats.org/officeDocument/2006/math">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.7323</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.8667</m:t>
                              </m:r>
                            </m:e>
                          </m:mr>
                        </m:m>
                      </m:e>
                    </m:d>
                  </m:oMath>
                </a14:m>
                <a:r>
                  <a:rPr lang="en-IN" sz="1800" kern="0" dirty="0">
                    <a:effectLst/>
                    <a:latin typeface="Calibri" panose="020F0502020204030204" pitchFamily="34" charset="0"/>
                    <a:ea typeface="DengXian" panose="02010600030101010101" pitchFamily="2" charset="-122"/>
                    <a:cs typeface="Mangal" panose="02040503050203030202" pitchFamily="18" charset="0"/>
                  </a:rPr>
                  <a:t> ) = </a:t>
                </a:r>
                <a14:m>
                  <m:oMath xmlns:m="http://schemas.openxmlformats.org/officeDocument/2006/math">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.6245</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.6997</m:t>
                              </m:r>
                            </m:e>
                          </m:mr>
                        </m:m>
                      </m:e>
                    </m:d>
                  </m:oMath>
                </a14:m>
                <a:r>
                  <a:rPr lang="en-IN" sz="1800" kern="0" dirty="0">
                    <a:effectLst/>
                    <a:latin typeface="Calibri" panose="020F0502020204030204" pitchFamily="34" charset="0"/>
                    <a:ea typeface="DengXian" panose="02010600030101010101" pitchFamily="2" charset="-122"/>
                    <a:cs typeface="Mangal" panose="02040503050203030202" pitchFamily="18" charset="0"/>
                  </a:rPr>
                  <a:t>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mc:Choice>
        <mc:Fallback xmlns="">
          <p:sp>
            <p:nvSpPr>
              <p:cNvPr id="3" name="Content Placeholder 2">
                <a:extLst>
                  <a:ext uri="{FF2B5EF4-FFF2-40B4-BE49-F238E27FC236}">
                    <a16:creationId xmlns:a16="http://schemas.microsoft.com/office/drawing/2014/main" id="{896A3315-CBEA-450B-B548-9BC849A841FF}"/>
                  </a:ext>
                </a:extLst>
              </p:cNvPr>
              <p:cNvSpPr>
                <a:spLocks noGrp="1" noRot="1" noChangeAspect="1" noMove="1" noResize="1" noEditPoints="1" noAdjustHandles="1" noChangeArrowheads="1" noChangeShapeType="1" noTextEdit="1"/>
              </p:cNvSpPr>
              <p:nvPr>
                <p:ph idx="1"/>
              </p:nvPr>
            </p:nvSpPr>
            <p:spPr>
              <a:xfrm>
                <a:off x="623134" y="1247500"/>
                <a:ext cx="10863471" cy="5327468"/>
              </a:xfrm>
              <a:blipFill>
                <a:blip r:embed="rId2"/>
                <a:stretch>
                  <a:fillRect l="-224" t="-572"/>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75CE0769-19F1-43EB-8CBA-13EDCCCF92B2}"/>
              </a:ext>
            </a:extLst>
          </p:cNvPr>
          <p:cNvSpPr txBox="1">
            <a:spLocks/>
          </p:cNvSpPr>
          <p:nvPr/>
        </p:nvSpPr>
        <p:spPr>
          <a:xfrm>
            <a:off x="620486" y="505097"/>
            <a:ext cx="9875520" cy="714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dirty="0"/>
              <a:t>Step-by-Step Calculation</a:t>
            </a:r>
          </a:p>
        </p:txBody>
      </p:sp>
    </p:spTree>
    <p:extLst>
      <p:ext uri="{BB962C8B-B14F-4D97-AF65-F5344CB8AC3E}">
        <p14:creationId xmlns:p14="http://schemas.microsoft.com/office/powerpoint/2010/main" val="23595034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6A3315-CBEA-450B-B548-9BC849A841FF}"/>
                  </a:ext>
                </a:extLst>
              </p:cNvPr>
              <p:cNvSpPr>
                <a:spLocks noGrp="1"/>
              </p:cNvSpPr>
              <p:nvPr>
                <p:ph idx="1"/>
              </p:nvPr>
            </p:nvSpPr>
            <p:spPr>
              <a:xfrm>
                <a:off x="623134" y="1247500"/>
                <a:ext cx="10863471" cy="5327468"/>
              </a:xfrm>
            </p:spPr>
            <p:txBody>
              <a:bodyPr>
                <a:normAutofit/>
              </a:bodyPr>
              <a:lstStyle/>
              <a:p>
                <a:pPr marL="0" marR="0">
                  <a:lnSpc>
                    <a:spcPct val="107000"/>
                  </a:lnSpc>
                  <a:spcBef>
                    <a:spcPts val="0"/>
                  </a:spcBef>
                  <a:spcAft>
                    <a:spcPts val="800"/>
                  </a:spcAft>
                </a:pP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3. Input "R" </a:t>
                </a:r>
              </a:p>
              <a:p>
                <a:pPr marL="0">
                  <a:lnSpc>
                    <a:spcPct val="107000"/>
                  </a:lnSpc>
                  <a:spcBef>
                    <a:spcPts val="0"/>
                  </a:spcBef>
                  <a:spcAft>
                    <a:spcPts val="800"/>
                  </a:spcAft>
                </a:pPr>
                <a:r>
                  <a:rPr lang="en-IN" sz="1800" b="1" kern="0" dirty="0">
                    <a:latin typeface="Calibri" panose="020F0502020204030204" pitchFamily="34" charset="0"/>
                    <a:ea typeface="Times New Roman" panose="02020603050405020304" pitchFamily="18" charset="0"/>
                    <a:cs typeface="Calibri" panose="020F0502020204030204" pitchFamily="34" charset="0"/>
                  </a:rPr>
                  <a:t>One-Hot encoded Representation for “C” </a:t>
                </a:r>
                <a:r>
                  <a:rPr lang="en-IN" sz="1800" b="1" kern="0" dirty="0">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0</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0</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1</m:t>
                              </m:r>
                            </m:e>
                          </m:mr>
                        </m:m>
                      </m:e>
                    </m:d>
                  </m:oMath>
                </a14:m>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Hidden State Calculation: </a:t>
                </a:r>
              </a:p>
              <a:p>
                <a:pPr marL="502920" lvl="2">
                  <a:lnSpc>
                    <a:spcPct val="107000"/>
                  </a:lnSpc>
                  <a:spcBef>
                    <a:spcPts val="0"/>
                  </a:spcBef>
                  <a:spcAft>
                    <a:spcPts val="800"/>
                  </a:spcAft>
                </a:pPr>
                <a14:m>
                  <m:oMath xmlns:m="http://schemas.openxmlformats.org/officeDocument/2006/math">
                    <m:sSubSup>
                      <m:sSubSupPr>
                        <m:ctrlPr>
                          <a:rPr lang="en-IN" i="1" kern="100">
                            <a:effectLst/>
                            <a:latin typeface="Cambria Math" panose="02040503050406030204" pitchFamily="18" charset="0"/>
                            <a:ea typeface="Calibri" panose="020F0502020204030204" pitchFamily="34" charset="0"/>
                            <a:cs typeface="Mangal" panose="02040503050203030202" pitchFamily="18" charset="0"/>
                          </a:rPr>
                        </m:ctrlPr>
                      </m:sSubSupPr>
                      <m:e>
                        <m:r>
                          <a:rPr lang="en-IN" i="1" kern="100">
                            <a:effectLst/>
                            <a:latin typeface="Cambria Math" panose="02040503050406030204" pitchFamily="18" charset="0"/>
                            <a:ea typeface="Calibri" panose="020F0502020204030204" pitchFamily="34" charset="0"/>
                            <a:cs typeface="Mangal" panose="02040503050203030202" pitchFamily="18" charset="0"/>
                          </a:rPr>
                          <m:t>𝑍</m:t>
                        </m:r>
                      </m:e>
                      <m:sub>
                        <m:r>
                          <a:rPr lang="en-IN" i="1" kern="100">
                            <a:effectLst/>
                            <a:latin typeface="Cambria Math" panose="02040503050406030204" pitchFamily="18" charset="0"/>
                            <a:ea typeface="Calibri" panose="020F0502020204030204" pitchFamily="34" charset="0"/>
                            <a:cs typeface="Mangal" panose="02040503050203030202" pitchFamily="18" charset="0"/>
                          </a:rPr>
                          <m:t>𝐻</m:t>
                        </m:r>
                      </m:sub>
                      <m:sup>
                        <m:r>
                          <a:rPr lang="en-IN" i="1" kern="100">
                            <a:effectLst/>
                            <a:latin typeface="Cambria Math" panose="02040503050406030204" pitchFamily="18" charset="0"/>
                            <a:ea typeface="Calibri" panose="020F0502020204030204" pitchFamily="34" charset="0"/>
                            <a:cs typeface="Mangal" panose="02040503050203030202" pitchFamily="18" charset="0"/>
                          </a:rPr>
                          <m:t>&lt;</m:t>
                        </m:r>
                        <m:r>
                          <a:rPr lang="en-IN" i="1" kern="100">
                            <a:effectLst/>
                            <a:latin typeface="Cambria Math" panose="02040503050406030204" pitchFamily="18" charset="0"/>
                            <a:ea typeface="Calibri" panose="020F0502020204030204" pitchFamily="34" charset="0"/>
                            <a:cs typeface="Mangal" panose="02040503050203030202" pitchFamily="18" charset="0"/>
                          </a:rPr>
                          <m:t>𝑡</m:t>
                        </m:r>
                        <m:r>
                          <a:rPr lang="en-IN" i="1" kern="100">
                            <a:effectLst/>
                            <a:latin typeface="Cambria Math" panose="02040503050406030204" pitchFamily="18" charset="0"/>
                            <a:ea typeface="Calibri" panose="020F0502020204030204" pitchFamily="34" charset="0"/>
                            <a:cs typeface="Mangal" panose="02040503050203030202" pitchFamily="18" charset="0"/>
                          </a:rPr>
                          <m:t>+1&gt;</m:t>
                        </m:r>
                      </m:sup>
                    </m:sSubSup>
                  </m:oMath>
                </a14:m>
                <a:r>
                  <a:rPr lang="en-IN" kern="100" dirty="0">
                    <a:effectLst/>
                    <a:latin typeface="Calibri" panose="020F0502020204030204" pitchFamily="34" charset="0"/>
                    <a:ea typeface="Calibri" panose="020F0502020204030204" pitchFamily="34" charset="0"/>
                    <a:cs typeface="Mangal" panose="02040503050203030202" pitchFamily="18" charset="0"/>
                  </a:rPr>
                  <a:t>= W</a:t>
                </a:r>
                <a:r>
                  <a:rPr lang="en-IN" kern="100" baseline="-25000" dirty="0">
                    <a:effectLst/>
                    <a:latin typeface="Calibri" panose="020F0502020204030204" pitchFamily="34" charset="0"/>
                    <a:ea typeface="Calibri" panose="020F0502020204030204" pitchFamily="34" charset="0"/>
                    <a:cs typeface="Mangal" panose="02040503050203030202" pitchFamily="18" charset="0"/>
                  </a:rPr>
                  <a:t>x</a:t>
                </a:r>
                <a:r>
                  <a:rPr lang="en-IN" kern="100" dirty="0">
                    <a:effectLst/>
                    <a:latin typeface="Cambria Math" panose="02040503050406030204" pitchFamily="18" charset="0"/>
                    <a:ea typeface="Calibri" panose="020F0502020204030204" pitchFamily="34" charset="0"/>
                    <a:cs typeface="Cambria Math" panose="02040503050406030204" pitchFamily="18" charset="0"/>
                  </a:rPr>
                  <a:t>⋅</a:t>
                </a:r>
                <a:r>
                  <a:rPr lang="en-IN" kern="100" dirty="0">
                    <a:effectLst/>
                    <a:latin typeface="Calibri" panose="020F0502020204030204" pitchFamily="34" charset="0"/>
                    <a:ea typeface="Calibri" panose="020F0502020204030204" pitchFamily="34" charset="0"/>
                    <a:cs typeface="Mangal" panose="02040503050203030202" pitchFamily="18" charset="0"/>
                  </a:rPr>
                  <a:t>X</a:t>
                </a:r>
                <a:r>
                  <a:rPr lang="en-IN" kern="100" baseline="-25000" dirty="0">
                    <a:effectLst/>
                    <a:latin typeface="Calibri" panose="020F0502020204030204" pitchFamily="34" charset="0"/>
                    <a:ea typeface="Calibri" panose="020F0502020204030204" pitchFamily="34" charset="0"/>
                    <a:cs typeface="Mangal" panose="02040503050203030202" pitchFamily="18" charset="0"/>
                  </a:rPr>
                  <a:t>R</a:t>
                </a:r>
                <a:r>
                  <a:rPr lang="en-IN" kern="100" dirty="0">
                    <a:effectLst/>
                    <a:latin typeface="Calibri" panose="020F0502020204030204" pitchFamily="34" charset="0"/>
                    <a:ea typeface="Calibri" panose="020F0502020204030204" pitchFamily="34" charset="0"/>
                    <a:cs typeface="Mangal" panose="02040503050203030202" pitchFamily="18" charset="0"/>
                  </a:rPr>
                  <a:t>+W</a:t>
                </a:r>
                <a:r>
                  <a:rPr lang="en-IN" kern="100" baseline="-25000" dirty="0">
                    <a:effectLst/>
                    <a:latin typeface="Calibri" panose="020F0502020204030204" pitchFamily="34" charset="0"/>
                    <a:ea typeface="Calibri" panose="020F0502020204030204" pitchFamily="34" charset="0"/>
                    <a:cs typeface="Mangal" panose="02040503050203030202" pitchFamily="18" charset="0"/>
                  </a:rPr>
                  <a:t>h</a:t>
                </a:r>
                <a:r>
                  <a:rPr lang="en-IN" kern="100" dirty="0">
                    <a:effectLst/>
                    <a:latin typeface="Cambria Math" panose="02040503050406030204" pitchFamily="18" charset="0"/>
                    <a:ea typeface="Calibri" panose="020F0502020204030204" pitchFamily="34" charset="0"/>
                    <a:cs typeface="Cambria Math" panose="02040503050406030204" pitchFamily="18" charset="0"/>
                  </a:rPr>
                  <a:t>⋅</a:t>
                </a:r>
                <a:r>
                  <a:rPr lang="en-IN" kern="100" dirty="0">
                    <a:effectLst/>
                    <a:latin typeface="Calibri" panose="020F0502020204030204" pitchFamily="34" charset="0"/>
                    <a:ea typeface="Calibri" panose="020F0502020204030204" pitchFamily="34" charset="0"/>
                    <a:cs typeface="Mangal" panose="02040503050203030202" pitchFamily="18" charset="0"/>
                  </a:rPr>
                  <a:t>H</a:t>
                </a:r>
                <a:r>
                  <a:rPr lang="en-IN" kern="100" baseline="-25000" dirty="0">
                    <a:effectLst/>
                    <a:latin typeface="Calibri" panose="020F0502020204030204" pitchFamily="34" charset="0"/>
                    <a:ea typeface="Calibri" panose="020F0502020204030204" pitchFamily="34" charset="0"/>
                    <a:cs typeface="Mangal" panose="02040503050203030202" pitchFamily="18" charset="0"/>
                  </a:rPr>
                  <a:t>t+1</a:t>
                </a:r>
                <a:r>
                  <a:rPr lang="en-IN" kern="100" dirty="0">
                    <a:effectLst/>
                    <a:latin typeface="Calibri" panose="020F0502020204030204" pitchFamily="34" charset="0"/>
                    <a:ea typeface="Calibri" panose="020F0502020204030204" pitchFamily="34" charset="0"/>
                    <a:cs typeface="Mangal" panose="02040503050203030202" pitchFamily="18" charset="0"/>
                  </a:rPr>
                  <a:t>+B</a:t>
                </a:r>
                <a:r>
                  <a:rPr lang="en-IN" kern="100" baseline="-25000" dirty="0">
                    <a:effectLst/>
                    <a:latin typeface="Calibri" panose="020F0502020204030204" pitchFamily="34" charset="0"/>
                    <a:ea typeface="Calibri" panose="020F0502020204030204" pitchFamily="34" charset="0"/>
                    <a:cs typeface="Mangal" panose="02040503050203030202" pitchFamily="18" charset="0"/>
                  </a:rPr>
                  <a:t>h</a:t>
                </a:r>
                <a:r>
                  <a:rPr lang="en-IN"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14:m>
                  <m:oMath xmlns:m="http://schemas.openxmlformats.org/officeDocument/2006/math">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3"/>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.2</m:t>
                              </m:r>
                            </m:e>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.1</m:t>
                              </m:r>
                            </m:e>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.4</m:t>
                              </m:r>
                            </m:e>
                          </m:mr>
                          <m:mr>
                            <m:e>
                              <m:r>
                                <a:rPr lang="en-IN" sz="1800" i="1" kern="100">
                                  <a:effectLst/>
                                  <a:latin typeface="Cambria Math" panose="02040503050406030204" pitchFamily="18" charset="0"/>
                                  <a:ea typeface="Cambria Math" panose="02040503050406030204" pitchFamily="18" charset="0"/>
                                  <a:cs typeface="Calibri" panose="020F0502020204030204" pitchFamily="34" charset="0"/>
                                </a:rPr>
                                <m:t>.3</m:t>
                              </m:r>
                            </m:e>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.5</m:t>
                              </m:r>
                            </m:e>
                            <m:e>
                              <m:r>
                                <a:rPr lang="en-IN" sz="1800" i="1" kern="100">
                                  <a:effectLst/>
                                  <a:latin typeface="Cambria Math" panose="02040503050406030204" pitchFamily="18" charset="0"/>
                                  <a:ea typeface="Cambria Math" panose="02040503050406030204" pitchFamily="18" charset="0"/>
                                  <a:cs typeface="Calibri" panose="020F0502020204030204" pitchFamily="34" charset="0"/>
                                </a:rPr>
                                <m:t>.6</m:t>
                              </m:r>
                            </m:e>
                          </m:mr>
                        </m:m>
                      </m:e>
                    </m:d>
                    <m:r>
                      <a:rPr lang="en-IN" sz="1800" i="1" kern="0">
                        <a:effectLst/>
                        <a:latin typeface="Cambria Math" panose="02040503050406030204" pitchFamily="18" charset="0"/>
                        <a:ea typeface="Times New Roman" panose="02020603050405020304" pitchFamily="18" charset="0"/>
                        <a:cs typeface="Calibri" panose="020F0502020204030204" pitchFamily="34" charset="0"/>
                      </a:rPr>
                      <m:t>∗ </m:t>
                    </m:r>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0</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0</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1</m:t>
                              </m:r>
                            </m:e>
                          </m:mr>
                        </m:m>
                      </m:e>
                    </m:d>
                    <m:r>
                      <a:rPr lang="en-IN" sz="1800" i="1" kern="0">
                        <a:effectLst/>
                        <a:latin typeface="Cambria Math" panose="02040503050406030204" pitchFamily="18" charset="0"/>
                        <a:ea typeface="Times New Roman" panose="02020603050405020304" pitchFamily="18" charset="0"/>
                        <a:cs typeface="Calibri" panose="020F0502020204030204" pitchFamily="34" charset="0"/>
                      </a:rPr>
                      <m:t>+ </m:t>
                    </m:r>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2"/>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.5</m:t>
                              </m:r>
                            </m:e>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−.2</m:t>
                              </m:r>
                            </m:e>
                          </m:mr>
                          <m:mr>
                            <m:e>
                              <m:r>
                                <a:rPr lang="en-IN" sz="1800" i="1" kern="100">
                                  <a:effectLst/>
                                  <a:latin typeface="Cambria Math" panose="02040503050406030204" pitchFamily="18" charset="0"/>
                                  <a:ea typeface="Cambria Math" panose="02040503050406030204" pitchFamily="18" charset="0"/>
                                  <a:cs typeface="Cambria Math" panose="02040503050406030204" pitchFamily="18" charset="0"/>
                                </a:rPr>
                                <m:t>.1</m:t>
                              </m:r>
                            </m:e>
                            <m:e>
                              <m:r>
                                <a:rPr lang="en-IN" sz="1800" i="1" kern="100">
                                  <a:effectLst/>
                                  <a:latin typeface="Cambria Math" panose="02040503050406030204" pitchFamily="18" charset="0"/>
                                  <a:ea typeface="Cambria Math" panose="02040503050406030204" pitchFamily="18" charset="0"/>
                                  <a:cs typeface="Cambria Math" panose="02040503050406030204" pitchFamily="18" charset="0"/>
                                </a:rPr>
                                <m:t>.3</m:t>
                              </m:r>
                            </m:e>
                          </m:mr>
                        </m:m>
                      </m:e>
                    </m:d>
                    <m:r>
                      <a:rPr lang="en-IN" sz="1800" i="1" kern="0">
                        <a:effectLst/>
                        <a:latin typeface="Cambria Math" panose="02040503050406030204" pitchFamily="18" charset="0"/>
                        <a:ea typeface="Times New Roman" panose="02020603050405020304" pitchFamily="18" charset="0"/>
                        <a:cs typeface="Calibri" panose="020F0502020204030204" pitchFamily="34" charset="0"/>
                      </a:rPr>
                      <m:t>∗ </m:t>
                    </m:r>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.6245</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.6997</m:t>
                              </m:r>
                            </m:e>
                          </m:mr>
                        </m:m>
                      </m:e>
                    </m:d>
                    <m:r>
                      <a:rPr lang="en-IN" sz="1800" i="1" kern="0">
                        <a:effectLst/>
                        <a:latin typeface="Cambria Math" panose="02040503050406030204" pitchFamily="18" charset="0"/>
                        <a:ea typeface="Times New Roman" panose="02020603050405020304" pitchFamily="18" charset="0"/>
                        <a:cs typeface="Calibri" panose="020F0502020204030204" pitchFamily="34" charset="0"/>
                      </a:rPr>
                      <m:t>+ </m:t>
                    </m:r>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.1</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.2</m:t>
                              </m:r>
                            </m:e>
                          </m:mr>
                        </m:m>
                      </m:e>
                    </m:d>
                  </m:oMath>
                </a14:m>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14:m>
                  <m:oMath xmlns:m="http://schemas.openxmlformats.org/officeDocument/2006/math">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.4</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.6</m:t>
                              </m:r>
                            </m:e>
                          </m:mr>
                        </m:m>
                      </m:e>
                    </m:d>
                    <m:r>
                      <a:rPr lang="en-IN" sz="1800" i="1" kern="0">
                        <a:effectLst/>
                        <a:latin typeface="Cambria Math" panose="02040503050406030204" pitchFamily="18" charset="0"/>
                        <a:ea typeface="Times New Roman" panose="02020603050405020304" pitchFamily="18" charset="0"/>
                        <a:cs typeface="Calibri" panose="020F0502020204030204" pitchFamily="34" charset="0"/>
                      </a:rPr>
                      <m:t>+ </m:t>
                    </m:r>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.1724</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.8344</m:t>
                              </m:r>
                            </m:e>
                          </m:mr>
                        </m:m>
                      </m:e>
                    </m:d>
                    <m:r>
                      <a:rPr lang="en-IN" sz="1800" i="1" kern="0">
                        <a:effectLst/>
                        <a:latin typeface="Cambria Math" panose="02040503050406030204" pitchFamily="18" charset="0"/>
                        <a:ea typeface="Times New Roman" panose="02020603050405020304" pitchFamily="18" charset="0"/>
                        <a:cs typeface="Calibri" panose="020F0502020204030204" pitchFamily="34" charset="0"/>
                      </a:rPr>
                      <m:t>+ </m:t>
                    </m:r>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.1</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.2</m:t>
                              </m:r>
                            </m:e>
                          </m:mr>
                        </m:m>
                      </m:e>
                    </m:d>
                  </m:oMath>
                </a14:m>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14:m>
                  <m:oMath xmlns:m="http://schemas.openxmlformats.org/officeDocument/2006/math">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.6724</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1.6344</m:t>
                              </m:r>
                            </m:e>
                          </m:mr>
                        </m:m>
                      </m:e>
                    </m:d>
                  </m:oMath>
                </a14:m>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DengXian" panose="02010600030101010101" pitchFamily="2" charset="-122"/>
                    <a:cs typeface="Mangal" panose="02040503050203030202" pitchFamily="18" charset="0"/>
                  </a:rPr>
                  <a:t>Now, </a:t>
                </a:r>
                <a:r>
                  <a:rPr lang="en-IN" sz="1800" kern="100" dirty="0">
                    <a:effectLst/>
                    <a:latin typeface="Calibri" panose="020F0502020204030204" pitchFamily="34" charset="0"/>
                    <a:ea typeface="Calibri" panose="020F0502020204030204" pitchFamily="34" charset="0"/>
                    <a:cs typeface="Mangal" panose="02040503050203030202" pitchFamily="18" charset="0"/>
                  </a:rPr>
                  <a:t>H</a:t>
                </a:r>
                <a:r>
                  <a:rPr lang="en-IN" sz="1800" kern="100" baseline="-25000" dirty="0">
                    <a:effectLst/>
                    <a:latin typeface="Calibri" panose="020F0502020204030204" pitchFamily="34" charset="0"/>
                    <a:ea typeface="Calibri" panose="020F0502020204030204" pitchFamily="34" charset="0"/>
                    <a:cs typeface="Mangal" panose="02040503050203030202" pitchFamily="18" charset="0"/>
                  </a:rPr>
                  <a:t>t+1 </a:t>
                </a:r>
                <a:r>
                  <a:rPr lang="en-IN" sz="1800" kern="100" dirty="0">
                    <a:effectLst/>
                    <a:latin typeface="Calibri" panose="020F0502020204030204" pitchFamily="34" charset="0"/>
                    <a:ea typeface="Calibri" panose="020F0502020204030204" pitchFamily="34" charset="0"/>
                    <a:cs typeface="Mangal" panose="02040503050203030202" pitchFamily="18" charset="0"/>
                  </a:rPr>
                  <a:t>= A( </a:t>
                </a:r>
                <a14:m>
                  <m:oMath xmlns:m="http://schemas.openxmlformats.org/officeDocument/2006/math">
                    <m:sSubSup>
                      <m:sSubSupPr>
                        <m:ctrlPr>
                          <a:rPr lang="en-IN" sz="1800" i="1" kern="100">
                            <a:effectLst/>
                            <a:latin typeface="Cambria Math" panose="02040503050406030204" pitchFamily="18" charset="0"/>
                            <a:ea typeface="Calibri" panose="020F0502020204030204" pitchFamily="34" charset="0"/>
                            <a:cs typeface="Mangal" panose="02040503050203030202" pitchFamily="18" charset="0"/>
                          </a:rPr>
                        </m:ctrlPr>
                      </m:sSubSupPr>
                      <m:e>
                        <m:r>
                          <a:rPr lang="en-IN" sz="1800" i="1" kern="100">
                            <a:effectLst/>
                            <a:latin typeface="Cambria Math" panose="02040503050406030204" pitchFamily="18" charset="0"/>
                            <a:ea typeface="Calibri" panose="020F0502020204030204" pitchFamily="34" charset="0"/>
                            <a:cs typeface="Mangal" panose="02040503050203030202" pitchFamily="18" charset="0"/>
                          </a:rPr>
                          <m:t>𝑍</m:t>
                        </m:r>
                      </m:e>
                      <m:sub>
                        <m:r>
                          <a:rPr lang="en-IN" sz="1800" i="1" kern="100">
                            <a:effectLst/>
                            <a:latin typeface="Cambria Math" panose="02040503050406030204" pitchFamily="18" charset="0"/>
                            <a:ea typeface="Calibri" panose="020F0502020204030204" pitchFamily="34" charset="0"/>
                            <a:cs typeface="Mangal" panose="02040503050203030202" pitchFamily="18" charset="0"/>
                          </a:rPr>
                          <m:t>𝐻</m:t>
                        </m:r>
                      </m:sub>
                      <m:sup>
                        <m:r>
                          <a:rPr lang="en-IN" sz="1800" i="1" kern="100">
                            <a:effectLst/>
                            <a:latin typeface="Cambria Math" panose="02040503050406030204" pitchFamily="18" charset="0"/>
                            <a:ea typeface="Calibri" panose="020F0502020204030204" pitchFamily="34" charset="0"/>
                            <a:cs typeface="Mangal" panose="02040503050203030202" pitchFamily="18" charset="0"/>
                          </a:rPr>
                          <m:t>&lt;</m:t>
                        </m:r>
                        <m:r>
                          <a:rPr lang="en-IN" sz="1800" i="1" kern="100">
                            <a:effectLst/>
                            <a:latin typeface="Cambria Math" panose="02040503050406030204" pitchFamily="18" charset="0"/>
                            <a:ea typeface="Calibri" panose="020F0502020204030204" pitchFamily="34" charset="0"/>
                            <a:cs typeface="Mangal" panose="02040503050203030202" pitchFamily="18" charset="0"/>
                          </a:rPr>
                          <m:t>𝑡</m:t>
                        </m:r>
                        <m:r>
                          <a:rPr lang="en-IN" sz="1800" i="1" kern="100">
                            <a:effectLst/>
                            <a:latin typeface="Cambria Math" panose="02040503050406030204" pitchFamily="18" charset="0"/>
                            <a:ea typeface="Calibri" panose="020F0502020204030204" pitchFamily="34" charset="0"/>
                            <a:cs typeface="Mangal" panose="02040503050203030202" pitchFamily="18" charset="0"/>
                          </a:rPr>
                          <m:t>+1&gt;</m:t>
                        </m:r>
                      </m:sup>
                    </m:sSubSup>
                  </m:oMath>
                </a14:m>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marL="0" marR="0" indent="0">
                  <a:lnSpc>
                    <a:spcPct val="107000"/>
                  </a:lnSpc>
                  <a:spcBef>
                    <a:spcPts val="0"/>
                  </a:spcBef>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ie</a:t>
                </a:r>
                <a:r>
                  <a:rPr lang="en-IN" sz="1800" kern="100" dirty="0">
                    <a:effectLst/>
                    <a:latin typeface="Calibri" panose="020F0502020204030204" pitchFamily="34" charset="0"/>
                    <a:ea typeface="Calibri" panose="020F0502020204030204" pitchFamily="34" charset="0"/>
                    <a:cs typeface="Mangal" panose="02040503050203030202" pitchFamily="18" charset="0"/>
                  </a:rPr>
                  <a:t>, H</a:t>
                </a:r>
                <a:r>
                  <a:rPr lang="en-IN" sz="1800" kern="100" baseline="-25000" dirty="0">
                    <a:effectLst/>
                    <a:latin typeface="Calibri" panose="020F0502020204030204" pitchFamily="34" charset="0"/>
                    <a:ea typeface="Calibri" panose="020F0502020204030204" pitchFamily="34" charset="0"/>
                    <a:cs typeface="Mangal" panose="02040503050203030202" pitchFamily="18" charset="0"/>
                  </a:rPr>
                  <a:t>t+1 </a:t>
                </a:r>
                <a:r>
                  <a:rPr lang="en-IN" sz="1800" kern="100" dirty="0">
                    <a:effectLst/>
                    <a:latin typeface="Calibri" panose="020F0502020204030204" pitchFamily="34" charset="0"/>
                    <a:ea typeface="Calibri" panose="020F0502020204030204" pitchFamily="34" charset="0"/>
                    <a:cs typeface="Mangal" panose="02040503050203030202" pitchFamily="18" charset="0"/>
                  </a:rPr>
                  <a:t>= tanh(</a:t>
                </a:r>
                <a14:m>
                  <m:oMath xmlns:m="http://schemas.openxmlformats.org/officeDocument/2006/math">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.6724</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1.6344</m:t>
                              </m:r>
                            </m:e>
                          </m:mr>
                        </m:m>
                      </m:e>
                    </m:d>
                  </m:oMath>
                </a14:m>
                <a:r>
                  <a:rPr lang="en-IN" sz="1800" kern="0" dirty="0">
                    <a:effectLst/>
                    <a:latin typeface="Calibri" panose="020F0502020204030204" pitchFamily="34" charset="0"/>
                    <a:ea typeface="DengXian" panose="02010600030101010101" pitchFamily="2" charset="-122"/>
                    <a:cs typeface="Mangal" panose="02040503050203030202" pitchFamily="18" charset="0"/>
                  </a:rPr>
                  <a:t> ) = </a:t>
                </a:r>
                <a14:m>
                  <m:oMath xmlns:m="http://schemas.openxmlformats.org/officeDocument/2006/math">
                    <m:d>
                      <m:dPr>
                        <m:begChr m:val="["/>
                        <m:endChr m:val="]"/>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18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.5866</m:t>
                              </m:r>
                            </m:e>
                          </m:mr>
                          <m:mr>
                            <m:e>
                              <m:r>
                                <a:rPr lang="en-IN" sz="1800" i="1" kern="0">
                                  <a:effectLst/>
                                  <a:latin typeface="Cambria Math" panose="02040503050406030204" pitchFamily="18" charset="0"/>
                                  <a:ea typeface="Times New Roman" panose="02020603050405020304" pitchFamily="18" charset="0"/>
                                  <a:cs typeface="Calibri" panose="020F0502020204030204" pitchFamily="34" charset="0"/>
                                </a:rPr>
                                <m:t>.9267</m:t>
                              </m:r>
                            </m:e>
                          </m:mr>
                        </m:m>
                      </m:e>
                    </m:d>
                  </m:oMath>
                </a14:m>
                <a:r>
                  <a:rPr lang="en-IN" sz="1800" kern="0" dirty="0">
                    <a:effectLst/>
                    <a:latin typeface="Calibri" panose="020F0502020204030204" pitchFamily="34" charset="0"/>
                    <a:ea typeface="DengXian" panose="02010600030101010101" pitchFamily="2" charset="-122"/>
                    <a:cs typeface="Mangal" panose="02040503050203030202" pitchFamily="18" charset="0"/>
                  </a:rPr>
                  <a:t>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mc:Choice>
        <mc:Fallback xmlns="">
          <p:sp>
            <p:nvSpPr>
              <p:cNvPr id="3" name="Content Placeholder 2">
                <a:extLst>
                  <a:ext uri="{FF2B5EF4-FFF2-40B4-BE49-F238E27FC236}">
                    <a16:creationId xmlns:a16="http://schemas.microsoft.com/office/drawing/2014/main" id="{896A3315-CBEA-450B-B548-9BC849A841FF}"/>
                  </a:ext>
                </a:extLst>
              </p:cNvPr>
              <p:cNvSpPr>
                <a:spLocks noGrp="1" noRot="1" noChangeAspect="1" noMove="1" noResize="1" noEditPoints="1" noAdjustHandles="1" noChangeArrowheads="1" noChangeShapeType="1" noTextEdit="1"/>
              </p:cNvSpPr>
              <p:nvPr>
                <p:ph idx="1"/>
              </p:nvPr>
            </p:nvSpPr>
            <p:spPr>
              <a:xfrm>
                <a:off x="623134" y="1247500"/>
                <a:ext cx="10863471" cy="5327468"/>
              </a:xfrm>
              <a:blipFill>
                <a:blip r:embed="rId2"/>
                <a:stretch>
                  <a:fillRect l="-224" t="-572"/>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75CE0769-19F1-43EB-8CBA-13EDCCCF92B2}"/>
              </a:ext>
            </a:extLst>
          </p:cNvPr>
          <p:cNvSpPr txBox="1">
            <a:spLocks/>
          </p:cNvSpPr>
          <p:nvPr/>
        </p:nvSpPr>
        <p:spPr>
          <a:xfrm>
            <a:off x="620486" y="505097"/>
            <a:ext cx="9875520" cy="714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dirty="0"/>
              <a:t>Step-by-Step Calculation</a:t>
            </a:r>
          </a:p>
        </p:txBody>
      </p:sp>
    </p:spTree>
    <p:extLst>
      <p:ext uri="{BB962C8B-B14F-4D97-AF65-F5344CB8AC3E}">
        <p14:creationId xmlns:p14="http://schemas.microsoft.com/office/powerpoint/2010/main" val="13219320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6A3315-CBEA-450B-B548-9BC849A841FF}"/>
                  </a:ext>
                </a:extLst>
              </p:cNvPr>
              <p:cNvSpPr>
                <a:spLocks noGrp="1"/>
              </p:cNvSpPr>
              <p:nvPr>
                <p:ph idx="1"/>
              </p:nvPr>
            </p:nvSpPr>
            <p:spPr>
              <a:xfrm>
                <a:off x="623134" y="1247500"/>
                <a:ext cx="10863471" cy="5327468"/>
              </a:xfrm>
            </p:spPr>
            <p:txBody>
              <a:bodyPr>
                <a:normAutofit/>
              </a:bodyPr>
              <a:lstStyle/>
              <a:p>
                <a:pPr marL="0" marR="0">
                  <a:lnSpc>
                    <a:spcPct val="107000"/>
                  </a:lnSpc>
                  <a:spcBef>
                    <a:spcPts val="0"/>
                  </a:spcBef>
                  <a:spcAft>
                    <a:spcPts val="800"/>
                  </a:spcAft>
                </a:pPr>
                <a:r>
                  <a:rPr lang="en-IN" sz="2400" kern="100" dirty="0">
                    <a:effectLst/>
                    <a:latin typeface="Calibri" panose="020F0502020204030204" pitchFamily="34" charset="0"/>
                    <a:ea typeface="Calibri" panose="020F0502020204030204" pitchFamily="34" charset="0"/>
                    <a:cs typeface="Mangal" panose="02040503050203030202" pitchFamily="18" charset="0"/>
                  </a:rPr>
                  <a:t>Final Output State Calculation</a:t>
                </a:r>
              </a:p>
              <a:p>
                <a:pPr marL="0" marR="0">
                  <a:lnSpc>
                    <a:spcPct val="107000"/>
                  </a:lnSpc>
                  <a:spcBef>
                    <a:spcPts val="0"/>
                  </a:spcBef>
                  <a:spcAft>
                    <a:spcPts val="800"/>
                  </a:spcAft>
                </a:pPr>
                <a:r>
                  <a:rPr lang="en-IN" sz="2400" kern="100" dirty="0">
                    <a:effectLst/>
                    <a:latin typeface="Calibri" panose="020F0502020204030204" pitchFamily="34" charset="0"/>
                    <a:ea typeface="Calibri" panose="020F0502020204030204" pitchFamily="34" charset="0"/>
                    <a:cs typeface="Mangal" panose="02040503050203030202" pitchFamily="18" charset="0"/>
                  </a:rPr>
                  <a:t>Compute the final output Y:</a:t>
                </a:r>
              </a:p>
              <a:p>
                <a:pPr marL="274320" marR="0" indent="0">
                  <a:lnSpc>
                    <a:spcPct val="107000"/>
                  </a:lnSpc>
                  <a:spcBef>
                    <a:spcPts val="0"/>
                  </a:spcBef>
                  <a:spcAft>
                    <a:spcPts val="800"/>
                  </a:spcAft>
                  <a:buNone/>
                </a:pPr>
                <a:r>
                  <a:rPr lang="en-IN" sz="2400" kern="100" dirty="0">
                    <a:effectLst/>
                    <a:latin typeface="Calibri" panose="020F0502020204030204" pitchFamily="34" charset="0"/>
                    <a:ea typeface="Calibri" panose="020F0502020204030204" pitchFamily="34" charset="0"/>
                    <a:cs typeface="Mangal" panose="02040503050203030202" pitchFamily="18" charset="0"/>
                  </a:rPr>
                  <a:t>Y = W</a:t>
                </a:r>
                <a:r>
                  <a:rPr lang="en-IN" sz="2400" kern="100" baseline="-25000" dirty="0">
                    <a:effectLst/>
                    <a:latin typeface="Calibri" panose="020F0502020204030204" pitchFamily="34" charset="0"/>
                    <a:ea typeface="Calibri" panose="020F0502020204030204" pitchFamily="34" charset="0"/>
                    <a:cs typeface="Mangal" panose="02040503050203030202" pitchFamily="18" charset="0"/>
                  </a:rPr>
                  <a:t>y</a:t>
                </a:r>
                <a:r>
                  <a:rPr lang="en-IN" sz="2400" kern="100" dirty="0">
                    <a:effectLst/>
                    <a:latin typeface="Cambria Math" panose="02040503050406030204" pitchFamily="18" charset="0"/>
                    <a:ea typeface="Calibri" panose="020F0502020204030204" pitchFamily="34" charset="0"/>
                    <a:cs typeface="Cambria Math" panose="02040503050406030204" pitchFamily="18" charset="0"/>
                  </a:rPr>
                  <a:t>⋅</a:t>
                </a:r>
                <a:r>
                  <a:rPr lang="en-IN" sz="2400" kern="100" dirty="0">
                    <a:effectLst/>
                    <a:latin typeface="Calibri" panose="020F0502020204030204" pitchFamily="34" charset="0"/>
                    <a:ea typeface="Calibri" panose="020F0502020204030204" pitchFamily="34" charset="0"/>
                    <a:cs typeface="Mangal" panose="02040503050203030202" pitchFamily="18" charset="0"/>
                  </a:rPr>
                  <a:t>H</a:t>
                </a:r>
                <a:r>
                  <a:rPr lang="en-IN" sz="2400" kern="100" baseline="-25000" dirty="0">
                    <a:effectLst/>
                    <a:latin typeface="Calibri" panose="020F0502020204030204" pitchFamily="34" charset="0"/>
                    <a:ea typeface="Calibri" panose="020F0502020204030204" pitchFamily="34" charset="0"/>
                    <a:cs typeface="Mangal" panose="02040503050203030202" pitchFamily="18" charset="0"/>
                  </a:rPr>
                  <a:t>t+1</a:t>
                </a:r>
                <a:r>
                  <a:rPr lang="en-IN" sz="2400" kern="100" dirty="0">
                    <a:effectLst/>
                    <a:latin typeface="Calibri" panose="020F0502020204030204" pitchFamily="34" charset="0"/>
                    <a:ea typeface="Calibri" panose="020F0502020204030204" pitchFamily="34" charset="0"/>
                    <a:cs typeface="Mangal" panose="02040503050203030202" pitchFamily="18" charset="0"/>
                  </a:rPr>
                  <a:t>+B</a:t>
                </a:r>
                <a:r>
                  <a:rPr lang="en-IN" sz="2400" kern="100" baseline="-25000" dirty="0">
                    <a:effectLst/>
                    <a:latin typeface="Calibri" panose="020F0502020204030204" pitchFamily="34" charset="0"/>
                    <a:ea typeface="Calibri" panose="020F0502020204030204" pitchFamily="34" charset="0"/>
                    <a:cs typeface="Mangal" panose="02040503050203030202" pitchFamily="18" charset="0"/>
                  </a:rPr>
                  <a:t>y</a:t>
                </a:r>
                <a:r>
                  <a:rPr lang="en-IN" sz="2400" kern="100" dirty="0">
                    <a:effectLst/>
                    <a:latin typeface="Calibri" panose="020F0502020204030204" pitchFamily="34" charset="0"/>
                    <a:ea typeface="Calibri" panose="020F0502020204030204" pitchFamily="34" charset="0"/>
                    <a:cs typeface="Mangal" panose="02040503050203030202" pitchFamily="18" charset="0"/>
                  </a:rPr>
                  <a:t> </a:t>
                </a:r>
              </a:p>
              <a:p>
                <a:pPr marL="274320" marR="0" indent="0">
                  <a:lnSpc>
                    <a:spcPct val="107000"/>
                  </a:lnSpc>
                  <a:spcBef>
                    <a:spcPts val="0"/>
                  </a:spcBef>
                  <a:spcAft>
                    <a:spcPts val="800"/>
                  </a:spcAft>
                  <a:buNone/>
                </a:pPr>
                <a:r>
                  <a:rPr lang="en-IN" sz="2400" kern="100" dirty="0">
                    <a:effectLst/>
                    <a:latin typeface="Calibri" panose="020F0502020204030204" pitchFamily="34" charset="0"/>
                    <a:ea typeface="Calibri" panose="020F0502020204030204" pitchFamily="34" charset="0"/>
                    <a:cs typeface="Mangal" panose="02040503050203030202" pitchFamily="18" charset="0"/>
                  </a:rPr>
                  <a:t>   = </a:t>
                </a:r>
                <a14:m>
                  <m:oMath xmlns:m="http://schemas.openxmlformats.org/officeDocument/2006/math">
                    <m:d>
                      <m:dPr>
                        <m:begChr m:val="["/>
                        <m:endChr m:val="]"/>
                        <m:ctrlPr>
                          <a:rPr lang="en-IN" sz="24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2"/>
                                  <m:mcJc m:val="center"/>
                                </m:mcPr>
                              </m:mc>
                            </m:mcs>
                            <m:ctrlPr>
                              <a:rPr lang="en-IN" sz="24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2400" i="1" kern="0">
                                  <a:effectLst/>
                                  <a:latin typeface="Cambria Math" panose="02040503050406030204" pitchFamily="18" charset="0"/>
                                  <a:ea typeface="Times New Roman" panose="02020603050405020304" pitchFamily="18" charset="0"/>
                                  <a:cs typeface="Calibri" panose="020F0502020204030204" pitchFamily="34" charset="0"/>
                                </a:rPr>
                                <m:t>.4</m:t>
                              </m:r>
                            </m:e>
                            <m:e>
                              <m:r>
                                <a:rPr lang="en-IN" sz="2400" i="1" kern="0">
                                  <a:effectLst/>
                                  <a:latin typeface="Cambria Math" panose="02040503050406030204" pitchFamily="18" charset="0"/>
                                  <a:ea typeface="Times New Roman" panose="02020603050405020304" pitchFamily="18" charset="0"/>
                                  <a:cs typeface="Calibri" panose="020F0502020204030204" pitchFamily="34" charset="0"/>
                                </a:rPr>
                                <m:t>.7</m:t>
                              </m:r>
                            </m:e>
                          </m:mr>
                        </m:m>
                      </m:e>
                    </m:d>
                  </m:oMath>
                </a14:m>
                <a:r>
                  <a:rPr lang="en-IN" sz="2400" kern="0" dirty="0">
                    <a:effectLst/>
                    <a:latin typeface="Calibri" panose="020F0502020204030204" pitchFamily="34" charset="0"/>
                    <a:ea typeface="DengXian" panose="02010600030101010101" pitchFamily="2" charset="-122"/>
                    <a:cs typeface="Mangal" panose="02040503050203030202" pitchFamily="18" charset="0"/>
                  </a:rPr>
                  <a:t> * </a:t>
                </a:r>
                <a14:m>
                  <m:oMath xmlns:m="http://schemas.openxmlformats.org/officeDocument/2006/math">
                    <m:d>
                      <m:dPr>
                        <m:begChr m:val="["/>
                        <m:endChr m:val="]"/>
                        <m:ctrlPr>
                          <a:rPr lang="en-IN" sz="2400" i="1" kern="0">
                            <a:effectLst/>
                            <a:latin typeface="Cambria Math" panose="02040503050406030204" pitchFamily="18" charset="0"/>
                            <a:ea typeface="Times New Roman" panose="02020603050405020304" pitchFamily="18" charset="0"/>
                            <a:cs typeface="Calibri" panose="020F0502020204030204" pitchFamily="34" charset="0"/>
                          </a:rPr>
                        </m:ctrlPr>
                      </m:dPr>
                      <m:e>
                        <m:m>
                          <m:mPr>
                            <m:mcs>
                              <m:mc>
                                <m:mcPr>
                                  <m:count m:val="1"/>
                                  <m:mcJc m:val="center"/>
                                </m:mcPr>
                              </m:mc>
                            </m:mcs>
                            <m:ctrlPr>
                              <a:rPr lang="en-IN" sz="2400" i="1" kern="0">
                                <a:effectLst/>
                                <a:latin typeface="Cambria Math" panose="02040503050406030204" pitchFamily="18" charset="0"/>
                                <a:ea typeface="Times New Roman" panose="02020603050405020304" pitchFamily="18" charset="0"/>
                                <a:cs typeface="Calibri" panose="020F0502020204030204" pitchFamily="34" charset="0"/>
                              </a:rPr>
                            </m:ctrlPr>
                          </m:mPr>
                          <m:mr>
                            <m:e>
                              <m:r>
                                <a:rPr lang="en-IN" sz="2400" i="1" kern="0">
                                  <a:effectLst/>
                                  <a:latin typeface="Cambria Math" panose="02040503050406030204" pitchFamily="18" charset="0"/>
                                  <a:ea typeface="Times New Roman" panose="02020603050405020304" pitchFamily="18" charset="0"/>
                                  <a:cs typeface="Calibri" panose="020F0502020204030204" pitchFamily="34" charset="0"/>
                                </a:rPr>
                                <m:t>.5866</m:t>
                              </m:r>
                            </m:e>
                          </m:mr>
                          <m:mr>
                            <m:e>
                              <m:r>
                                <a:rPr lang="en-IN" sz="2400" i="1" kern="0">
                                  <a:effectLst/>
                                  <a:latin typeface="Cambria Math" panose="02040503050406030204" pitchFamily="18" charset="0"/>
                                  <a:ea typeface="Times New Roman" panose="02020603050405020304" pitchFamily="18" charset="0"/>
                                  <a:cs typeface="Calibri" panose="020F0502020204030204" pitchFamily="34" charset="0"/>
                                </a:rPr>
                                <m:t>.9267</m:t>
                              </m:r>
                            </m:e>
                          </m:mr>
                        </m:m>
                      </m:e>
                    </m:d>
                  </m:oMath>
                </a14:m>
                <a:r>
                  <a:rPr lang="en-IN" sz="2400" kern="0" dirty="0">
                    <a:effectLst/>
                    <a:latin typeface="Calibri" panose="020F0502020204030204" pitchFamily="34" charset="0"/>
                    <a:ea typeface="DengXian" panose="02010600030101010101" pitchFamily="2" charset="-122"/>
                    <a:cs typeface="Mangal" panose="02040503050203030202" pitchFamily="18" charset="0"/>
                  </a:rPr>
                  <a:t> + 0.05 </a:t>
                </a:r>
                <a:endParaRPr lang="en-IN" sz="2400" kern="100" dirty="0">
                  <a:effectLst/>
                  <a:latin typeface="Calibri" panose="020F0502020204030204" pitchFamily="34" charset="0"/>
                  <a:ea typeface="Calibri" panose="020F0502020204030204" pitchFamily="34" charset="0"/>
                  <a:cs typeface="Mangal" panose="02040503050203030202" pitchFamily="18" charset="0"/>
                </a:endParaRPr>
              </a:p>
              <a:p>
                <a:pPr marL="274320" marR="0" indent="0">
                  <a:lnSpc>
                    <a:spcPct val="107000"/>
                  </a:lnSpc>
                  <a:spcBef>
                    <a:spcPts val="0"/>
                  </a:spcBef>
                  <a:spcAft>
                    <a:spcPts val="800"/>
                  </a:spcAft>
                  <a:buNone/>
                </a:pPr>
                <a:r>
                  <a:rPr lang="en-IN" sz="2400" kern="0" dirty="0">
                    <a:effectLst/>
                    <a:latin typeface="Calibri" panose="020F0502020204030204" pitchFamily="34" charset="0"/>
                    <a:ea typeface="DengXian" panose="02010600030101010101" pitchFamily="2" charset="-122"/>
                    <a:cs typeface="Mangal" panose="02040503050203030202" pitchFamily="18" charset="0"/>
                  </a:rPr>
                  <a:t>   = .8833 * 0.05 = .9333</a:t>
                </a:r>
                <a:endParaRPr lang="en-IN" sz="24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mc:Choice>
        <mc:Fallback xmlns="">
          <p:sp>
            <p:nvSpPr>
              <p:cNvPr id="3" name="Content Placeholder 2">
                <a:extLst>
                  <a:ext uri="{FF2B5EF4-FFF2-40B4-BE49-F238E27FC236}">
                    <a16:creationId xmlns:a16="http://schemas.microsoft.com/office/drawing/2014/main" id="{896A3315-CBEA-450B-B548-9BC849A841FF}"/>
                  </a:ext>
                </a:extLst>
              </p:cNvPr>
              <p:cNvSpPr>
                <a:spLocks noGrp="1" noRot="1" noChangeAspect="1" noMove="1" noResize="1" noEditPoints="1" noAdjustHandles="1" noChangeArrowheads="1" noChangeShapeType="1" noTextEdit="1"/>
              </p:cNvSpPr>
              <p:nvPr>
                <p:ph idx="1"/>
              </p:nvPr>
            </p:nvSpPr>
            <p:spPr>
              <a:xfrm>
                <a:off x="623134" y="1247500"/>
                <a:ext cx="10863471" cy="5327468"/>
              </a:xfrm>
              <a:blipFill>
                <a:blip r:embed="rId2"/>
                <a:stretch>
                  <a:fillRect l="-561" t="-801"/>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75CE0769-19F1-43EB-8CBA-13EDCCCF92B2}"/>
              </a:ext>
            </a:extLst>
          </p:cNvPr>
          <p:cNvSpPr txBox="1">
            <a:spLocks/>
          </p:cNvSpPr>
          <p:nvPr/>
        </p:nvSpPr>
        <p:spPr>
          <a:xfrm>
            <a:off x="620486" y="505097"/>
            <a:ext cx="9875520" cy="714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dirty="0"/>
              <a:t>Step-by-Step Calculation</a:t>
            </a:r>
          </a:p>
        </p:txBody>
      </p:sp>
    </p:spTree>
    <p:extLst>
      <p:ext uri="{BB962C8B-B14F-4D97-AF65-F5344CB8AC3E}">
        <p14:creationId xmlns:p14="http://schemas.microsoft.com/office/powerpoint/2010/main" val="37570218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6A3315-CBEA-450B-B548-9BC849A841FF}"/>
              </a:ext>
            </a:extLst>
          </p:cNvPr>
          <p:cNvSpPr>
            <a:spLocks noGrp="1"/>
          </p:cNvSpPr>
          <p:nvPr>
            <p:ph idx="1"/>
          </p:nvPr>
        </p:nvSpPr>
        <p:spPr>
          <a:xfrm>
            <a:off x="623134" y="1247500"/>
            <a:ext cx="10863471" cy="5327468"/>
          </a:xfrm>
        </p:spPr>
        <p:txBody>
          <a:bodyPr>
            <a:normAutofit/>
          </a:bodyPr>
          <a:lstStyle/>
          <a:p>
            <a:r>
              <a:rPr lang="en-US" dirty="0"/>
              <a:t>In a regression context, the output y ​ should ideally approximate the next number in the sequence. Here, y≈0.9333, which is not close to 8 but demonstrates how the RNN processes inputs.</a:t>
            </a:r>
          </a:p>
          <a:p>
            <a:r>
              <a:rPr lang="en-US" dirty="0"/>
              <a:t>This suggests that the network is not well-trained or that its parameters need adjustment to accurately predict the next number in the sequence.</a:t>
            </a:r>
          </a:p>
          <a:p>
            <a:r>
              <a:rPr lang="en-US" dirty="0"/>
              <a:t>With proper training (e.g., adjusting weights and biases through backpropagation and gradient descent), the RNN would learn to output a value closer to the actual output for this sequence (“D”).</a:t>
            </a:r>
          </a:p>
          <a:p>
            <a:endParaRPr lang="en-IN" dirty="0"/>
          </a:p>
        </p:txBody>
      </p:sp>
      <p:sp>
        <p:nvSpPr>
          <p:cNvPr id="4" name="Title 1">
            <a:extLst>
              <a:ext uri="{FF2B5EF4-FFF2-40B4-BE49-F238E27FC236}">
                <a16:creationId xmlns:a16="http://schemas.microsoft.com/office/drawing/2014/main" id="{75CE0769-19F1-43EB-8CBA-13EDCCCF92B2}"/>
              </a:ext>
            </a:extLst>
          </p:cNvPr>
          <p:cNvSpPr txBox="1">
            <a:spLocks/>
          </p:cNvSpPr>
          <p:nvPr/>
        </p:nvSpPr>
        <p:spPr>
          <a:xfrm>
            <a:off x="620486" y="505097"/>
            <a:ext cx="9875520" cy="714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dirty="0"/>
              <a:t>Step-by-Step Calculation</a:t>
            </a:r>
          </a:p>
        </p:txBody>
      </p:sp>
    </p:spTree>
    <p:extLst>
      <p:ext uri="{BB962C8B-B14F-4D97-AF65-F5344CB8AC3E}">
        <p14:creationId xmlns:p14="http://schemas.microsoft.com/office/powerpoint/2010/main" val="22227410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6A3315-CBEA-450B-B548-9BC849A841FF}"/>
                  </a:ext>
                </a:extLst>
              </p:cNvPr>
              <p:cNvSpPr>
                <a:spLocks noGrp="1"/>
              </p:cNvSpPr>
              <p:nvPr>
                <p:ph idx="1"/>
              </p:nvPr>
            </p:nvSpPr>
            <p:spPr>
              <a:xfrm>
                <a:off x="623134" y="1247500"/>
                <a:ext cx="10863471" cy="5327468"/>
              </a:xfrm>
            </p:spPr>
            <p:txBody>
              <a:bodyPr>
                <a:normAutofit/>
              </a:bodyPr>
              <a:lstStyle/>
              <a:p>
                <a:r>
                  <a:rPr lang="en-US" dirty="0"/>
                  <a:t>Input: Characters are one-hot encoded (e.g., 'C', 'A', 'R' become vectors like [0, 0, 1, ..., 0]).</a:t>
                </a:r>
              </a:p>
              <a:p>
                <a:r>
                  <a:rPr lang="en-US" dirty="0"/>
                  <a:t>RNN Processing: The RNN processes these vectors through its hidden layers.</a:t>
                </a:r>
              </a:p>
              <a:p>
                <a:r>
                  <a:rPr lang="en-US" dirty="0"/>
                  <a:t>Output: The output is a numeric vector (probability distribution).</a:t>
                </a:r>
              </a:p>
              <a:p>
                <a:r>
                  <a:rPr lang="en-US" dirty="0"/>
                  <a:t>Interpretation: The index of the highest value in the output vector is mapped back to a character (e.g., the 4th index might correspond to 'D’).</a:t>
                </a:r>
              </a:p>
              <a:p>
                <a:endParaRPr lang="en-US" dirty="0"/>
              </a:p>
              <a:p>
                <a:r>
                  <a:rPr lang="en-US" dirty="0"/>
                  <a:t>Summary of Equations: </a:t>
                </a:r>
              </a:p>
              <a:p>
                <a:pPr marL="714375" indent="0">
                  <a:buNone/>
                </a:pPr>
                <a14:m>
                  <m:oMath xmlns:m="http://schemas.openxmlformats.org/officeDocument/2006/math">
                    <m:sSubSup>
                      <m:sSubSupPr>
                        <m:ctrlPr>
                          <a:rPr lang="en-IN" sz="2400" i="1" kern="100">
                            <a:effectLst/>
                            <a:latin typeface="Cambria Math" panose="02040503050406030204" pitchFamily="18" charset="0"/>
                            <a:ea typeface="Calibri" panose="020F0502020204030204" pitchFamily="34" charset="0"/>
                            <a:cs typeface="Mangal" panose="02040503050203030202" pitchFamily="18" charset="0"/>
                          </a:rPr>
                        </m:ctrlPr>
                      </m:sSubSupPr>
                      <m:e>
                        <m:r>
                          <a:rPr lang="en-IN" sz="2400" i="1" kern="100">
                            <a:effectLst/>
                            <a:latin typeface="Cambria Math" panose="02040503050406030204" pitchFamily="18" charset="0"/>
                            <a:ea typeface="Calibri" panose="020F0502020204030204" pitchFamily="34" charset="0"/>
                            <a:cs typeface="Mangal" panose="02040503050203030202" pitchFamily="18" charset="0"/>
                          </a:rPr>
                          <m:t>𝑍</m:t>
                        </m:r>
                      </m:e>
                      <m:sub>
                        <m:r>
                          <a:rPr lang="en-IN" sz="2400" i="1" kern="100">
                            <a:effectLst/>
                            <a:latin typeface="Cambria Math" panose="02040503050406030204" pitchFamily="18" charset="0"/>
                            <a:ea typeface="Calibri" panose="020F0502020204030204" pitchFamily="34" charset="0"/>
                            <a:cs typeface="Mangal" panose="02040503050203030202" pitchFamily="18" charset="0"/>
                          </a:rPr>
                          <m:t>𝐻</m:t>
                        </m:r>
                      </m:sub>
                      <m:sup>
                        <m:r>
                          <a:rPr lang="en-IN" sz="2400" i="1" kern="100">
                            <a:effectLst/>
                            <a:latin typeface="Cambria Math" panose="02040503050406030204" pitchFamily="18" charset="0"/>
                            <a:ea typeface="Calibri" panose="020F0502020204030204" pitchFamily="34" charset="0"/>
                            <a:cs typeface="Mangal" panose="02040503050203030202" pitchFamily="18" charset="0"/>
                          </a:rPr>
                          <m:t>&lt;</m:t>
                        </m:r>
                        <m:r>
                          <a:rPr lang="en-IN" sz="2400" i="1" kern="100">
                            <a:effectLst/>
                            <a:latin typeface="Cambria Math" panose="02040503050406030204" pitchFamily="18" charset="0"/>
                            <a:ea typeface="Calibri" panose="020F0502020204030204" pitchFamily="34" charset="0"/>
                            <a:cs typeface="Mangal" panose="02040503050203030202" pitchFamily="18" charset="0"/>
                          </a:rPr>
                          <m:t>𝑡</m:t>
                        </m:r>
                        <m:r>
                          <a:rPr lang="en-IN" sz="2400" i="1" kern="100">
                            <a:effectLst/>
                            <a:latin typeface="Cambria Math" panose="02040503050406030204" pitchFamily="18" charset="0"/>
                            <a:ea typeface="Calibri" panose="020F0502020204030204" pitchFamily="34" charset="0"/>
                            <a:cs typeface="Mangal" panose="02040503050203030202" pitchFamily="18" charset="0"/>
                          </a:rPr>
                          <m:t>&gt;</m:t>
                        </m:r>
                      </m:sup>
                    </m:sSubSup>
                  </m:oMath>
                </a14:m>
                <a:r>
                  <a:rPr lang="en-IN" sz="2400" kern="100" dirty="0">
                    <a:effectLst/>
                    <a:latin typeface="Calibri" panose="020F0502020204030204" pitchFamily="34" charset="0"/>
                    <a:ea typeface="Calibri" panose="020F0502020204030204" pitchFamily="34" charset="0"/>
                    <a:cs typeface="Mangal" panose="02040503050203030202" pitchFamily="18" charset="0"/>
                  </a:rPr>
                  <a:t>= W</a:t>
                </a:r>
                <a:r>
                  <a:rPr lang="en-IN" sz="2400" kern="100" baseline="-25000" dirty="0">
                    <a:effectLst/>
                    <a:latin typeface="Calibri" panose="020F0502020204030204" pitchFamily="34" charset="0"/>
                    <a:ea typeface="Calibri" panose="020F0502020204030204" pitchFamily="34" charset="0"/>
                    <a:cs typeface="Mangal" panose="02040503050203030202" pitchFamily="18" charset="0"/>
                  </a:rPr>
                  <a:t>x</a:t>
                </a:r>
                <a:r>
                  <a:rPr lang="en-IN" sz="2400" kern="100" dirty="0">
                    <a:effectLst/>
                    <a:latin typeface="Cambria Math" panose="02040503050406030204" pitchFamily="18" charset="0"/>
                    <a:ea typeface="Calibri" panose="020F0502020204030204" pitchFamily="34" charset="0"/>
                    <a:cs typeface="Cambria Math" panose="02040503050406030204" pitchFamily="18" charset="0"/>
                  </a:rPr>
                  <a:t>⋅</a:t>
                </a:r>
                <a:r>
                  <a:rPr lang="en-IN" sz="2400" kern="100" dirty="0">
                    <a:effectLst/>
                    <a:latin typeface="Calibri" panose="020F0502020204030204" pitchFamily="34" charset="0"/>
                    <a:ea typeface="Calibri" panose="020F0502020204030204" pitchFamily="34" charset="0"/>
                    <a:cs typeface="Mangal" panose="02040503050203030202" pitchFamily="18" charset="0"/>
                  </a:rPr>
                  <a:t>X</a:t>
                </a:r>
                <a:r>
                  <a:rPr lang="en-IN" sz="2400" kern="100" baseline="-25000" dirty="0">
                    <a:effectLst/>
                    <a:latin typeface="Calibri" panose="020F0502020204030204" pitchFamily="34" charset="0"/>
                    <a:ea typeface="Calibri" panose="020F0502020204030204" pitchFamily="34" charset="0"/>
                    <a:cs typeface="Mangal" panose="02040503050203030202" pitchFamily="18" charset="0"/>
                  </a:rPr>
                  <a:t>A</a:t>
                </a:r>
                <a:r>
                  <a:rPr lang="en-IN" sz="2400" kern="100" dirty="0">
                    <a:effectLst/>
                    <a:latin typeface="Calibri" panose="020F0502020204030204" pitchFamily="34" charset="0"/>
                    <a:ea typeface="Calibri" panose="020F0502020204030204" pitchFamily="34" charset="0"/>
                    <a:cs typeface="Mangal" panose="02040503050203030202" pitchFamily="18" charset="0"/>
                  </a:rPr>
                  <a:t>+W</a:t>
                </a:r>
                <a:r>
                  <a:rPr lang="en-IN" sz="2400" kern="100" baseline="-25000" dirty="0">
                    <a:effectLst/>
                    <a:latin typeface="Calibri" panose="020F0502020204030204" pitchFamily="34" charset="0"/>
                    <a:ea typeface="Calibri" panose="020F0502020204030204" pitchFamily="34" charset="0"/>
                    <a:cs typeface="Mangal" panose="02040503050203030202" pitchFamily="18" charset="0"/>
                  </a:rPr>
                  <a:t>h</a:t>
                </a:r>
                <a:r>
                  <a:rPr lang="en-IN" sz="2400" kern="100" dirty="0">
                    <a:effectLst/>
                    <a:latin typeface="Cambria Math" panose="02040503050406030204" pitchFamily="18" charset="0"/>
                    <a:ea typeface="Calibri" panose="020F0502020204030204" pitchFamily="34" charset="0"/>
                    <a:cs typeface="Cambria Math" panose="02040503050406030204" pitchFamily="18" charset="0"/>
                  </a:rPr>
                  <a:t>⋅</a:t>
                </a:r>
                <a:r>
                  <a:rPr lang="en-IN" sz="2400" kern="100" dirty="0">
                    <a:effectLst/>
                    <a:latin typeface="Calibri" panose="020F0502020204030204" pitchFamily="34" charset="0"/>
                    <a:ea typeface="Calibri" panose="020F0502020204030204" pitchFamily="34" charset="0"/>
                    <a:cs typeface="Mangal" panose="02040503050203030202" pitchFamily="18" charset="0"/>
                  </a:rPr>
                  <a:t>H</a:t>
                </a:r>
                <a:r>
                  <a:rPr lang="en-IN" sz="2400" kern="100" baseline="-25000" dirty="0">
                    <a:effectLst/>
                    <a:latin typeface="Calibri" panose="020F0502020204030204" pitchFamily="34" charset="0"/>
                    <a:ea typeface="Calibri" panose="020F0502020204030204" pitchFamily="34" charset="0"/>
                    <a:cs typeface="Mangal" panose="02040503050203030202" pitchFamily="18" charset="0"/>
                  </a:rPr>
                  <a:t>t-1</a:t>
                </a:r>
                <a:r>
                  <a:rPr lang="en-IN" sz="2400" kern="100" dirty="0">
                    <a:effectLst/>
                    <a:latin typeface="Calibri" panose="020F0502020204030204" pitchFamily="34" charset="0"/>
                    <a:ea typeface="Calibri" panose="020F0502020204030204" pitchFamily="34" charset="0"/>
                    <a:cs typeface="Mangal" panose="02040503050203030202" pitchFamily="18" charset="0"/>
                  </a:rPr>
                  <a:t>+B</a:t>
                </a:r>
                <a:r>
                  <a:rPr lang="en-IN" sz="2400" kern="100" baseline="-25000" dirty="0">
                    <a:effectLst/>
                    <a:latin typeface="Calibri" panose="020F0502020204030204" pitchFamily="34" charset="0"/>
                    <a:ea typeface="Calibri" panose="020F0502020204030204" pitchFamily="34" charset="0"/>
                    <a:cs typeface="Mangal" panose="02040503050203030202" pitchFamily="18" charset="0"/>
                  </a:rPr>
                  <a:t>h</a:t>
                </a:r>
                <a:r>
                  <a:rPr lang="en-IN" sz="2400" kern="100" dirty="0">
                    <a:effectLst/>
                    <a:latin typeface="Calibri" panose="020F0502020204030204" pitchFamily="34" charset="0"/>
                    <a:ea typeface="Calibri" panose="020F0502020204030204" pitchFamily="34" charset="0"/>
                    <a:cs typeface="Mangal" panose="02040503050203030202" pitchFamily="18" charset="0"/>
                  </a:rPr>
                  <a:t>)</a:t>
                </a:r>
              </a:p>
              <a:p>
                <a:pPr marL="714375"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H</a:t>
                </a:r>
                <a:r>
                  <a:rPr lang="en-IN" sz="2800" kern="100" baseline="-25000" dirty="0" err="1">
                    <a:effectLst/>
                    <a:latin typeface="Calibri" panose="020F0502020204030204" pitchFamily="34" charset="0"/>
                    <a:ea typeface="Calibri" panose="020F0502020204030204" pitchFamily="34" charset="0"/>
                    <a:cs typeface="Mangal" panose="02040503050203030202" pitchFamily="18" charset="0"/>
                  </a:rPr>
                  <a:t>t</a:t>
                </a:r>
                <a:r>
                  <a:rPr lang="en-IN" sz="2800" kern="100" baseline="-25000" dirty="0">
                    <a:effectLst/>
                    <a:latin typeface="Calibri" panose="020F0502020204030204" pitchFamily="34" charset="0"/>
                    <a:ea typeface="Calibri" panose="020F0502020204030204" pitchFamily="34" charset="0"/>
                    <a:cs typeface="Mangal" panose="02040503050203030202" pitchFamily="18" charset="0"/>
                  </a:rPr>
                  <a:t> </a:t>
                </a:r>
                <a:r>
                  <a:rPr lang="en-IN" sz="2800" kern="100" dirty="0">
                    <a:effectLst/>
                    <a:latin typeface="Calibri" panose="020F0502020204030204" pitchFamily="34" charset="0"/>
                    <a:ea typeface="Calibri" panose="020F0502020204030204" pitchFamily="34" charset="0"/>
                    <a:cs typeface="Mangal" panose="02040503050203030202" pitchFamily="18" charset="0"/>
                  </a:rPr>
                  <a:t>= A( </a:t>
                </a:r>
                <a14:m>
                  <m:oMath xmlns:m="http://schemas.openxmlformats.org/officeDocument/2006/math">
                    <m:sSubSup>
                      <m:sSubSupPr>
                        <m:ctrlPr>
                          <a:rPr lang="en-IN" sz="2800" i="1" kern="100">
                            <a:effectLst/>
                            <a:latin typeface="Cambria Math" panose="02040503050406030204" pitchFamily="18" charset="0"/>
                            <a:ea typeface="Calibri" panose="020F0502020204030204" pitchFamily="34" charset="0"/>
                            <a:cs typeface="Mangal" panose="02040503050203030202" pitchFamily="18" charset="0"/>
                          </a:rPr>
                        </m:ctrlPr>
                      </m:sSubSupPr>
                      <m:e>
                        <m:r>
                          <a:rPr lang="en-IN" sz="2800" i="1" kern="100">
                            <a:effectLst/>
                            <a:latin typeface="Cambria Math" panose="02040503050406030204" pitchFamily="18" charset="0"/>
                            <a:ea typeface="Calibri" panose="020F0502020204030204" pitchFamily="34" charset="0"/>
                            <a:cs typeface="Mangal" panose="02040503050203030202" pitchFamily="18" charset="0"/>
                          </a:rPr>
                          <m:t>𝑍</m:t>
                        </m:r>
                      </m:e>
                      <m:sub>
                        <m:r>
                          <a:rPr lang="en-IN" sz="2800" i="1" kern="100">
                            <a:effectLst/>
                            <a:latin typeface="Cambria Math" panose="02040503050406030204" pitchFamily="18" charset="0"/>
                            <a:ea typeface="Calibri" panose="020F0502020204030204" pitchFamily="34" charset="0"/>
                            <a:cs typeface="Mangal" panose="02040503050203030202" pitchFamily="18" charset="0"/>
                          </a:rPr>
                          <m:t>𝐻</m:t>
                        </m:r>
                      </m:sub>
                      <m:sup>
                        <m:r>
                          <a:rPr lang="en-IN" sz="2800" i="1" kern="100">
                            <a:effectLst/>
                            <a:latin typeface="Cambria Math" panose="02040503050406030204" pitchFamily="18" charset="0"/>
                            <a:ea typeface="Calibri" panose="020F0502020204030204" pitchFamily="34" charset="0"/>
                            <a:cs typeface="Mangal" panose="02040503050203030202" pitchFamily="18" charset="0"/>
                          </a:rPr>
                          <m:t>&lt;</m:t>
                        </m:r>
                        <m:r>
                          <a:rPr lang="en-IN" sz="2800" i="1" kern="100">
                            <a:effectLst/>
                            <a:latin typeface="Cambria Math" panose="02040503050406030204" pitchFamily="18" charset="0"/>
                            <a:ea typeface="Calibri" panose="020F0502020204030204" pitchFamily="34" charset="0"/>
                            <a:cs typeface="Mangal" panose="02040503050203030202" pitchFamily="18" charset="0"/>
                          </a:rPr>
                          <m:t>𝑡</m:t>
                        </m:r>
                        <m:r>
                          <a:rPr lang="en-IN" sz="2800" i="1" kern="100">
                            <a:effectLst/>
                            <a:latin typeface="Cambria Math" panose="02040503050406030204" pitchFamily="18" charset="0"/>
                            <a:ea typeface="Calibri" panose="020F0502020204030204" pitchFamily="34" charset="0"/>
                            <a:cs typeface="Mangal" panose="02040503050203030202" pitchFamily="18" charset="0"/>
                          </a:rPr>
                          <m:t>&gt;</m:t>
                        </m:r>
                      </m:sup>
                    </m:sSubSup>
                  </m:oMath>
                </a14:m>
                <a:r>
                  <a:rPr lang="en-IN" sz="2800" kern="100" dirty="0">
                    <a:effectLst/>
                    <a:latin typeface="Calibri" panose="020F0502020204030204" pitchFamily="34" charset="0"/>
                    <a:ea typeface="Calibri" panose="020F0502020204030204" pitchFamily="34" charset="0"/>
                    <a:cs typeface="Mangal" panose="02040503050203030202" pitchFamily="18" charset="0"/>
                  </a:rPr>
                  <a:t>) </a:t>
                </a:r>
                <a:r>
                  <a:rPr lang="en-IN" sz="2000" kern="100" dirty="0">
                    <a:effectLst/>
                    <a:latin typeface="Calibri" panose="020F0502020204030204" pitchFamily="34" charset="0"/>
                    <a:ea typeface="Calibri" panose="020F0502020204030204" pitchFamily="34" charset="0"/>
                    <a:cs typeface="Mangal" panose="02040503050203030202" pitchFamily="18" charset="0"/>
                  </a:rPr>
                  <a:t>(the activation function mostly used in the </a:t>
                </a:r>
                <a:r>
                  <a:rPr lang="en-IN" sz="2000" b="1" kern="100" dirty="0">
                    <a:effectLst/>
                    <a:latin typeface="Calibri" panose="020F0502020204030204" pitchFamily="34" charset="0"/>
                    <a:ea typeface="Calibri" panose="020F0502020204030204" pitchFamily="34" charset="0"/>
                    <a:cs typeface="Mangal" panose="02040503050203030202" pitchFamily="18" charset="0"/>
                  </a:rPr>
                  <a:t>tanh</a:t>
                </a:r>
                <a:r>
                  <a:rPr lang="en-IN" sz="2000" kern="100" dirty="0">
                    <a:effectLst/>
                    <a:latin typeface="Calibri" panose="020F0502020204030204" pitchFamily="34" charset="0"/>
                    <a:ea typeface="Calibri" panose="020F0502020204030204" pitchFamily="34" charset="0"/>
                    <a:cs typeface="Mangal" panose="02040503050203030202" pitchFamily="18" charset="0"/>
                  </a:rPr>
                  <a:t> function.)</a:t>
                </a:r>
              </a:p>
              <a:p>
                <a:pPr marL="714375" indent="0">
                  <a:buNone/>
                </a:pPr>
                <a:r>
                  <a:rPr lang="en-IN" sz="2400" kern="100" dirty="0">
                    <a:effectLst/>
                    <a:latin typeface="Calibri" panose="020F0502020204030204" pitchFamily="34" charset="0"/>
                    <a:ea typeface="Calibri" panose="020F0502020204030204" pitchFamily="34" charset="0"/>
                    <a:cs typeface="Mangal" panose="02040503050203030202" pitchFamily="18" charset="0"/>
                  </a:rPr>
                  <a:t>Y = W</a:t>
                </a:r>
                <a:r>
                  <a:rPr lang="en-IN" sz="2400" kern="100" baseline="-25000" dirty="0">
                    <a:effectLst/>
                    <a:latin typeface="Calibri" panose="020F0502020204030204" pitchFamily="34" charset="0"/>
                    <a:ea typeface="Calibri" panose="020F0502020204030204" pitchFamily="34" charset="0"/>
                    <a:cs typeface="Mangal" panose="02040503050203030202" pitchFamily="18" charset="0"/>
                  </a:rPr>
                  <a:t>y</a:t>
                </a:r>
                <a:r>
                  <a:rPr lang="en-IN" sz="2400" kern="100" dirty="0">
                    <a:effectLst/>
                    <a:latin typeface="Cambria Math" panose="02040503050406030204" pitchFamily="18" charset="0"/>
                    <a:ea typeface="Calibri" panose="020F0502020204030204" pitchFamily="34" charset="0"/>
                    <a:cs typeface="Cambria Math" panose="02040503050406030204" pitchFamily="18" charset="0"/>
                  </a:rPr>
                  <a:t>⋅</a:t>
                </a:r>
                <a:r>
                  <a:rPr lang="en-IN" sz="2400" kern="100" dirty="0">
                    <a:effectLst/>
                    <a:latin typeface="Calibri" panose="020F0502020204030204" pitchFamily="34" charset="0"/>
                    <a:ea typeface="Calibri" panose="020F0502020204030204" pitchFamily="34" charset="0"/>
                    <a:cs typeface="Mangal" panose="02040503050203030202" pitchFamily="18" charset="0"/>
                  </a:rPr>
                  <a:t>H</a:t>
                </a:r>
                <a:r>
                  <a:rPr lang="en-IN" sz="2400" kern="100" baseline="-25000" dirty="0">
                    <a:effectLst/>
                    <a:latin typeface="Calibri" panose="020F0502020204030204" pitchFamily="34" charset="0"/>
                    <a:ea typeface="Calibri" panose="020F0502020204030204" pitchFamily="34" charset="0"/>
                    <a:cs typeface="Mangal" panose="02040503050203030202" pitchFamily="18" charset="0"/>
                  </a:rPr>
                  <a:t>t+1</a:t>
                </a:r>
                <a:r>
                  <a:rPr lang="en-IN" sz="2400" kern="100" dirty="0">
                    <a:effectLst/>
                    <a:latin typeface="Calibri" panose="020F0502020204030204" pitchFamily="34" charset="0"/>
                    <a:ea typeface="Calibri" panose="020F0502020204030204" pitchFamily="34" charset="0"/>
                    <a:cs typeface="Mangal" panose="02040503050203030202" pitchFamily="18" charset="0"/>
                  </a:rPr>
                  <a:t>+B</a:t>
                </a:r>
                <a:r>
                  <a:rPr lang="en-IN" sz="2400" kern="100" baseline="-25000" dirty="0">
                    <a:effectLst/>
                    <a:latin typeface="Calibri" panose="020F0502020204030204" pitchFamily="34" charset="0"/>
                    <a:ea typeface="Calibri" panose="020F0502020204030204" pitchFamily="34" charset="0"/>
                    <a:cs typeface="Mangal" panose="02040503050203030202" pitchFamily="18" charset="0"/>
                  </a:rPr>
                  <a:t>y</a:t>
                </a:r>
                <a:r>
                  <a:rPr lang="en-IN" sz="2400" kern="100" dirty="0">
                    <a:effectLst/>
                    <a:latin typeface="Calibri" panose="020F0502020204030204" pitchFamily="34" charset="0"/>
                    <a:ea typeface="Calibri" panose="020F0502020204030204" pitchFamily="34" charset="0"/>
                    <a:cs typeface="Mangal" panose="02040503050203030202" pitchFamily="18" charset="0"/>
                  </a:rPr>
                  <a:t> </a:t>
                </a:r>
              </a:p>
              <a:p>
                <a:endParaRPr lang="en-IN" dirty="0"/>
              </a:p>
            </p:txBody>
          </p:sp>
        </mc:Choice>
        <mc:Fallback xmlns="">
          <p:sp>
            <p:nvSpPr>
              <p:cNvPr id="3" name="Content Placeholder 2">
                <a:extLst>
                  <a:ext uri="{FF2B5EF4-FFF2-40B4-BE49-F238E27FC236}">
                    <a16:creationId xmlns:a16="http://schemas.microsoft.com/office/drawing/2014/main" id="{896A3315-CBEA-450B-B548-9BC849A841FF}"/>
                  </a:ext>
                </a:extLst>
              </p:cNvPr>
              <p:cNvSpPr>
                <a:spLocks noGrp="1" noRot="1" noChangeAspect="1" noMove="1" noResize="1" noEditPoints="1" noAdjustHandles="1" noChangeArrowheads="1" noChangeShapeType="1" noTextEdit="1"/>
              </p:cNvSpPr>
              <p:nvPr>
                <p:ph idx="1"/>
              </p:nvPr>
            </p:nvSpPr>
            <p:spPr>
              <a:xfrm>
                <a:off x="623134" y="1247500"/>
                <a:ext cx="10863471" cy="5327468"/>
              </a:xfrm>
              <a:blipFill>
                <a:blip r:embed="rId2"/>
                <a:stretch>
                  <a:fillRect t="-1487"/>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75CE0769-19F1-43EB-8CBA-13EDCCCF92B2}"/>
              </a:ext>
            </a:extLst>
          </p:cNvPr>
          <p:cNvSpPr txBox="1">
            <a:spLocks/>
          </p:cNvSpPr>
          <p:nvPr/>
        </p:nvSpPr>
        <p:spPr>
          <a:xfrm>
            <a:off x="620486" y="505097"/>
            <a:ext cx="9875520" cy="714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dirty="0"/>
              <a:t>Summary of the Process</a:t>
            </a:r>
          </a:p>
        </p:txBody>
      </p:sp>
    </p:spTree>
    <p:extLst>
      <p:ext uri="{BB962C8B-B14F-4D97-AF65-F5344CB8AC3E}">
        <p14:creationId xmlns:p14="http://schemas.microsoft.com/office/powerpoint/2010/main" val="9607729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ED32-3BF6-4BBE-8530-300817C8B9F7}"/>
              </a:ext>
            </a:extLst>
          </p:cNvPr>
          <p:cNvSpPr>
            <a:spLocks noGrp="1"/>
          </p:cNvSpPr>
          <p:nvPr>
            <p:ph type="title"/>
          </p:nvPr>
        </p:nvSpPr>
        <p:spPr>
          <a:xfrm>
            <a:off x="533400" y="566057"/>
            <a:ext cx="9875520" cy="722811"/>
          </a:xfrm>
        </p:spPr>
        <p:txBody>
          <a:bodyPr/>
          <a:lstStyle/>
          <a:p>
            <a:r>
              <a:rPr lang="en-US" dirty="0"/>
              <a:t>Text Generation with RNNs:</a:t>
            </a:r>
            <a:endParaRPr lang="en-IN" dirty="0"/>
          </a:p>
        </p:txBody>
      </p:sp>
      <p:sp>
        <p:nvSpPr>
          <p:cNvPr id="3" name="Content Placeholder 2">
            <a:extLst>
              <a:ext uri="{FF2B5EF4-FFF2-40B4-BE49-F238E27FC236}">
                <a16:creationId xmlns:a16="http://schemas.microsoft.com/office/drawing/2014/main" id="{6B967222-40E2-4A05-B189-C0BBFDC14692}"/>
              </a:ext>
            </a:extLst>
          </p:cNvPr>
          <p:cNvSpPr>
            <a:spLocks noGrp="1"/>
          </p:cNvSpPr>
          <p:nvPr>
            <p:ph idx="1"/>
          </p:nvPr>
        </p:nvSpPr>
        <p:spPr>
          <a:xfrm>
            <a:off x="777240" y="1409699"/>
            <a:ext cx="10456817" cy="4782095"/>
          </a:xfrm>
        </p:spPr>
        <p:txBody>
          <a:bodyPr>
            <a:normAutofit/>
          </a:bodyPr>
          <a:lstStyle/>
          <a:p>
            <a:pPr marL="285750" lvl="1" indent="-285750">
              <a:buFont typeface="Arial" panose="020B0604020202020204" pitchFamily="34" charset="0"/>
              <a:buChar char="•"/>
            </a:pPr>
            <a:r>
              <a:rPr lang="en-US" sz="2400" b="1" dirty="0"/>
              <a:t>Seed Sequence:</a:t>
            </a:r>
            <a:r>
              <a:rPr lang="en-US" sz="2400" dirty="0"/>
              <a:t> Start with a seed sequence (a few words).</a:t>
            </a:r>
          </a:p>
          <a:p>
            <a:pPr marL="285750" lvl="1" indent="-285750">
              <a:buFont typeface="Arial" panose="020B0604020202020204" pitchFamily="34" charset="0"/>
              <a:buChar char="•"/>
            </a:pPr>
            <a:r>
              <a:rPr lang="en-US" sz="2400" b="1" dirty="0"/>
              <a:t>Predict and Append:</a:t>
            </a:r>
            <a:r>
              <a:rPr lang="en-US" sz="2400" dirty="0"/>
              <a:t> Use the RNN to predict the next word, append it to the sequence, and use the updated sequence as the input for the next prediction.</a:t>
            </a:r>
          </a:p>
          <a:p>
            <a:pPr marL="285750" lvl="1" indent="-285750">
              <a:buFont typeface="Arial" panose="020B0604020202020204" pitchFamily="34" charset="0"/>
              <a:buChar char="•"/>
            </a:pPr>
            <a:r>
              <a:rPr lang="en-US" sz="2400" b="1" dirty="0"/>
              <a:t>Repeat:</a:t>
            </a:r>
            <a:r>
              <a:rPr lang="en-US" sz="2400" dirty="0"/>
              <a:t> Continue the process until the desired length of text is generated.</a:t>
            </a:r>
          </a:p>
          <a:p>
            <a:r>
              <a:rPr lang="en-US" sz="2400" b="1" dirty="0"/>
              <a:t>Challenges:</a:t>
            </a:r>
            <a:endParaRPr lang="en-US" sz="2400" dirty="0"/>
          </a:p>
          <a:p>
            <a:pPr lvl="1">
              <a:buFont typeface="Arial" panose="020B0604020202020204" pitchFamily="34" charset="0"/>
              <a:buChar char="•"/>
            </a:pPr>
            <a:r>
              <a:rPr lang="en-US" sz="2400" b="1" dirty="0"/>
              <a:t>Vanishing/Exploding Gradients:</a:t>
            </a:r>
            <a:r>
              <a:rPr lang="en-US" sz="2400" dirty="0"/>
              <a:t> RNNs can suffer from vanishing or exploding gradients during training, making it difficult to learn long-term dependencies.</a:t>
            </a:r>
          </a:p>
          <a:p>
            <a:pPr lvl="1">
              <a:buFont typeface="Arial" panose="020B0604020202020204" pitchFamily="34" charset="0"/>
              <a:buChar char="•"/>
            </a:pPr>
            <a:r>
              <a:rPr lang="en-US" sz="2400" b="1" dirty="0"/>
              <a:t>Limited Memory:</a:t>
            </a:r>
            <a:r>
              <a:rPr lang="en-US" sz="2400" dirty="0"/>
              <a:t> Standard RNNs have limited capacity to remember long `sequences, leading to challenges in generating coherent long texts.</a:t>
            </a:r>
          </a:p>
          <a:p>
            <a:pPr lvl="1">
              <a:buFont typeface="Arial" panose="020B0604020202020204" pitchFamily="34" charset="0"/>
              <a:buChar char="•"/>
            </a:pPr>
            <a:endParaRPr lang="en-US" sz="2400" dirty="0"/>
          </a:p>
          <a:p>
            <a:pPr lvl="1">
              <a:buFont typeface="Arial" panose="020B0604020202020204" pitchFamily="34" charset="0"/>
              <a:buChar char="•"/>
            </a:pPr>
            <a:r>
              <a:rPr lang="en-US" sz="2400" dirty="0">
                <a:hlinkClick r:id="rId2"/>
              </a:rPr>
              <a:t>https://www.youtube.com/watch?v=epUXJE65jh8</a:t>
            </a:r>
            <a:r>
              <a:rPr lang="en-IN" sz="2400" dirty="0"/>
              <a:t> </a:t>
            </a:r>
            <a:endParaRPr lang="en-US" sz="2400" dirty="0"/>
          </a:p>
        </p:txBody>
      </p:sp>
    </p:spTree>
    <p:extLst>
      <p:ext uri="{BB962C8B-B14F-4D97-AF65-F5344CB8AC3E}">
        <p14:creationId xmlns:p14="http://schemas.microsoft.com/office/powerpoint/2010/main" val="28513413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85C3-29C7-4625-B585-AECA5A250557}"/>
              </a:ext>
            </a:extLst>
          </p:cNvPr>
          <p:cNvSpPr>
            <a:spLocks noGrp="1"/>
          </p:cNvSpPr>
          <p:nvPr>
            <p:ph type="title"/>
          </p:nvPr>
        </p:nvSpPr>
        <p:spPr>
          <a:xfrm>
            <a:off x="716280" y="548640"/>
            <a:ext cx="9875520" cy="722811"/>
          </a:xfrm>
        </p:spPr>
        <p:txBody>
          <a:bodyPr/>
          <a:lstStyle/>
          <a:p>
            <a:r>
              <a:rPr lang="en-IN" dirty="0"/>
              <a:t>Resources for RNN</a:t>
            </a:r>
          </a:p>
        </p:txBody>
      </p:sp>
      <p:sp>
        <p:nvSpPr>
          <p:cNvPr id="3" name="Content Placeholder 2">
            <a:extLst>
              <a:ext uri="{FF2B5EF4-FFF2-40B4-BE49-F238E27FC236}">
                <a16:creationId xmlns:a16="http://schemas.microsoft.com/office/drawing/2014/main" id="{3E826A2A-9C08-4F8C-8D58-60B606D3B8FE}"/>
              </a:ext>
            </a:extLst>
          </p:cNvPr>
          <p:cNvSpPr>
            <a:spLocks noGrp="1"/>
          </p:cNvSpPr>
          <p:nvPr>
            <p:ph idx="1"/>
          </p:nvPr>
        </p:nvSpPr>
        <p:spPr>
          <a:xfrm>
            <a:off x="838201" y="1409699"/>
            <a:ext cx="10500360" cy="5200107"/>
          </a:xfrm>
        </p:spPr>
        <p:txBody>
          <a:bodyPr>
            <a:normAutofit/>
          </a:bodyPr>
          <a:lstStyle/>
          <a:p>
            <a:r>
              <a:rPr lang="en-IN" sz="2400" dirty="0"/>
              <a:t>What is RNN in Deep Learning - </a:t>
            </a:r>
            <a:r>
              <a:rPr lang="en-IN" sz="2400" dirty="0">
                <a:hlinkClick r:id="rId2"/>
              </a:rPr>
              <a:t>https://www.youtube.com/watch?v=lWPkNkShNbo&amp;list=PLuhqtP7jdD8ARBnzj8SZwNFhwWT89fAFr</a:t>
            </a:r>
            <a:endParaRPr lang="en-IN" sz="2400" dirty="0"/>
          </a:p>
          <a:p>
            <a:r>
              <a:rPr lang="en-IN" sz="2400" dirty="0"/>
              <a:t>Types of RNNs - </a:t>
            </a:r>
            <a:r>
              <a:rPr lang="en-IN" sz="2400" dirty="0">
                <a:hlinkClick r:id="rId3"/>
              </a:rPr>
              <a:t>https://www.youtube.com/watch?v=R2ZhLI2-vHI&amp;list=PLuhqtP7jdD8ARBnzj8SZwNFhwWT89fAFr&amp;index=2</a:t>
            </a:r>
            <a:r>
              <a:rPr lang="en-IN" sz="2400" dirty="0"/>
              <a:t> </a:t>
            </a:r>
          </a:p>
          <a:p>
            <a:r>
              <a:rPr lang="en-IN" sz="2400" dirty="0"/>
              <a:t>RNN Model Architecture - </a:t>
            </a:r>
            <a:r>
              <a:rPr lang="en-IN" sz="2400" dirty="0">
                <a:hlinkClick r:id="rId4"/>
              </a:rPr>
              <a:t>https://www.youtube.com/watch?v=7ZQgK_MV_t0&amp;list=PLuhqtP7jdD8ARBnzj8SZwNFhwWT89fAFr&amp;index=3</a:t>
            </a:r>
            <a:endParaRPr lang="en-IN" sz="2400" dirty="0"/>
          </a:p>
          <a:p>
            <a:r>
              <a:rPr lang="en-IN" sz="2400" dirty="0"/>
              <a:t>RNNs: </a:t>
            </a:r>
            <a:r>
              <a:rPr lang="en-IN" sz="2400" dirty="0">
                <a:hlinkClick r:id="rId5"/>
              </a:rPr>
              <a:t>https://www.youtube.com/watch?v=y9PLF2GsD-c</a:t>
            </a:r>
            <a:endParaRPr lang="en-IN" sz="2400" dirty="0"/>
          </a:p>
          <a:p>
            <a:r>
              <a:rPr lang="en-IN" sz="2400" dirty="0">
                <a:hlinkClick r:id="rId6"/>
              </a:rPr>
              <a:t>https://www.youtube.com/watch?v=LHXXI4-IEns</a:t>
            </a:r>
            <a:endParaRPr lang="en-IN" sz="2400" dirty="0"/>
          </a:p>
          <a:p>
            <a:r>
              <a:rPr lang="en-IN" sz="2400" dirty="0"/>
              <a:t>Simple Explanation: </a:t>
            </a:r>
            <a:r>
              <a:rPr lang="en-IN" sz="2400" dirty="0">
                <a:solidFill>
                  <a:srgbClr val="F59E00"/>
                </a:solidFill>
              </a:rPr>
              <a:t>https://www.youtube.com/watch?v=KBftoy0DPxI&amp;t=354s</a:t>
            </a:r>
            <a:endParaRPr lang="en-IN" sz="2400" dirty="0"/>
          </a:p>
          <a:p>
            <a:pPr marL="45720" indent="0">
              <a:buNone/>
            </a:pPr>
            <a:endParaRPr lang="en-IN" sz="2400" dirty="0"/>
          </a:p>
          <a:p>
            <a:endParaRPr lang="en-IN" sz="2400" dirty="0"/>
          </a:p>
          <a:p>
            <a:endParaRPr lang="en-IN" sz="2400" dirty="0"/>
          </a:p>
        </p:txBody>
      </p:sp>
    </p:spTree>
    <p:extLst>
      <p:ext uri="{BB962C8B-B14F-4D97-AF65-F5344CB8AC3E}">
        <p14:creationId xmlns:p14="http://schemas.microsoft.com/office/powerpoint/2010/main" val="7226361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CC75F-158C-42D1-B8C4-3CAE692CC88A}"/>
              </a:ext>
            </a:extLst>
          </p:cNvPr>
          <p:cNvSpPr>
            <a:spLocks noGrp="1"/>
          </p:cNvSpPr>
          <p:nvPr>
            <p:ph type="title"/>
          </p:nvPr>
        </p:nvSpPr>
        <p:spPr>
          <a:xfrm>
            <a:off x="568234" y="487680"/>
            <a:ext cx="9875520" cy="748937"/>
          </a:xfrm>
        </p:spPr>
        <p:txBody>
          <a:bodyPr/>
          <a:lstStyle/>
          <a:p>
            <a:r>
              <a:rPr lang="en-US" dirty="0"/>
              <a:t>Advanced RNN Variants:</a:t>
            </a:r>
            <a:endParaRPr lang="en-IN" dirty="0"/>
          </a:p>
        </p:txBody>
      </p:sp>
      <p:sp>
        <p:nvSpPr>
          <p:cNvPr id="3" name="Content Placeholder 2">
            <a:extLst>
              <a:ext uri="{FF2B5EF4-FFF2-40B4-BE49-F238E27FC236}">
                <a16:creationId xmlns:a16="http://schemas.microsoft.com/office/drawing/2014/main" id="{6A776F91-45C6-46B7-8488-93A006E697C4}"/>
              </a:ext>
            </a:extLst>
          </p:cNvPr>
          <p:cNvSpPr>
            <a:spLocks noGrp="1"/>
          </p:cNvSpPr>
          <p:nvPr>
            <p:ph idx="1"/>
          </p:nvPr>
        </p:nvSpPr>
        <p:spPr>
          <a:xfrm>
            <a:off x="568233" y="1409700"/>
            <a:ext cx="10779035" cy="4960620"/>
          </a:xfrm>
        </p:spPr>
        <p:txBody>
          <a:bodyPr>
            <a:normAutofit/>
          </a:bodyPr>
          <a:lstStyle/>
          <a:p>
            <a:pPr>
              <a:buFont typeface="Arial" panose="020B0604020202020204" pitchFamily="34" charset="0"/>
              <a:buChar char="•"/>
            </a:pPr>
            <a:r>
              <a:rPr lang="en-US" b="1" dirty="0"/>
              <a:t>Long Short-Term Memory (LSTM):</a:t>
            </a:r>
            <a:r>
              <a:rPr lang="en-US" dirty="0"/>
              <a:t> LSTM networks include mechanisms like forget gates, input gates, and output gates to better manage long-term dependencies and mitigate the vanishing gradient problem.</a:t>
            </a:r>
          </a:p>
          <a:p>
            <a:pPr>
              <a:buFont typeface="Arial" panose="020B0604020202020204" pitchFamily="34" charset="0"/>
              <a:buChar char="•"/>
            </a:pPr>
            <a:r>
              <a:rPr lang="en-US" b="1" dirty="0"/>
              <a:t>Gated Recurrent Unit (GRU):</a:t>
            </a:r>
            <a:r>
              <a:rPr lang="en-US" dirty="0"/>
              <a:t> GRUs are a simpler variant of LSTMs with similar capabilities but fewer parameters.</a:t>
            </a:r>
          </a:p>
          <a:p>
            <a:endParaRPr lang="en-IN" dirty="0"/>
          </a:p>
        </p:txBody>
      </p:sp>
    </p:spTree>
    <p:extLst>
      <p:ext uri="{BB962C8B-B14F-4D97-AF65-F5344CB8AC3E}">
        <p14:creationId xmlns:p14="http://schemas.microsoft.com/office/powerpoint/2010/main" val="36299106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CC75F-158C-42D1-B8C4-3CAE692CC88A}"/>
              </a:ext>
            </a:extLst>
          </p:cNvPr>
          <p:cNvSpPr>
            <a:spLocks noGrp="1"/>
          </p:cNvSpPr>
          <p:nvPr>
            <p:ph type="title"/>
          </p:nvPr>
        </p:nvSpPr>
        <p:spPr>
          <a:xfrm>
            <a:off x="568234" y="487680"/>
            <a:ext cx="9875520" cy="748937"/>
          </a:xfrm>
        </p:spPr>
        <p:txBody>
          <a:bodyPr/>
          <a:lstStyle/>
          <a:p>
            <a:r>
              <a:rPr lang="en-US" dirty="0"/>
              <a:t>Long Short-Term Memory (LSTM) </a:t>
            </a:r>
            <a:endParaRPr lang="en-IN" dirty="0"/>
          </a:p>
        </p:txBody>
      </p:sp>
      <p:sp>
        <p:nvSpPr>
          <p:cNvPr id="3" name="Content Placeholder 2">
            <a:extLst>
              <a:ext uri="{FF2B5EF4-FFF2-40B4-BE49-F238E27FC236}">
                <a16:creationId xmlns:a16="http://schemas.microsoft.com/office/drawing/2014/main" id="{6A776F91-45C6-46B7-8488-93A006E697C4}"/>
              </a:ext>
            </a:extLst>
          </p:cNvPr>
          <p:cNvSpPr>
            <a:spLocks noGrp="1"/>
          </p:cNvSpPr>
          <p:nvPr>
            <p:ph idx="1"/>
          </p:nvPr>
        </p:nvSpPr>
        <p:spPr>
          <a:xfrm>
            <a:off x="568233" y="1409700"/>
            <a:ext cx="11057710" cy="4960620"/>
          </a:xfrm>
        </p:spPr>
        <p:txBody>
          <a:bodyPr>
            <a:normAutofit/>
          </a:bodyPr>
          <a:lstStyle/>
          <a:p>
            <a:pPr>
              <a:buFont typeface="Arial" panose="020B0604020202020204" pitchFamily="34" charset="0"/>
              <a:buChar char="•"/>
            </a:pPr>
            <a:r>
              <a:rPr lang="en-US" dirty="0"/>
              <a:t>A type of RNN designed to capture long-term dependencies in sequences with mechanisms like gates that control the flow of information.</a:t>
            </a:r>
          </a:p>
          <a:p>
            <a:pPr>
              <a:buFont typeface="Arial" panose="020B0604020202020204" pitchFamily="34" charset="0"/>
              <a:buChar char="•"/>
            </a:pPr>
            <a:r>
              <a:rPr lang="en-US" dirty="0"/>
              <a:t>Addresses the vanishing gradient problem that standard RNNs face during backpropagation through time.</a:t>
            </a:r>
          </a:p>
          <a:p>
            <a:pPr>
              <a:buFont typeface="Arial" panose="020B0604020202020204" pitchFamily="34" charset="0"/>
              <a:buChar char="•"/>
            </a:pPr>
            <a:r>
              <a:rPr lang="en-US" dirty="0"/>
              <a:t>Capable of remembering information for long periods of time and forgetting irrelevant information.</a:t>
            </a:r>
          </a:p>
          <a:p>
            <a:pPr>
              <a:buFont typeface="Arial" panose="020B0604020202020204" pitchFamily="34" charset="0"/>
              <a:buChar char="•"/>
            </a:pPr>
            <a:r>
              <a:rPr lang="en-US" b="1" dirty="0"/>
              <a:t>Strengths of LSTMs:</a:t>
            </a:r>
          </a:p>
          <a:p>
            <a:pPr lvl="1">
              <a:buFont typeface="Arial" panose="020B0604020202020204" pitchFamily="34" charset="0"/>
              <a:buChar char="•"/>
            </a:pPr>
            <a:r>
              <a:rPr lang="en-US" dirty="0"/>
              <a:t>Handles long sequences better than RNNs.</a:t>
            </a:r>
          </a:p>
          <a:p>
            <a:pPr lvl="1">
              <a:buFont typeface="Arial" panose="020B0604020202020204" pitchFamily="34" charset="0"/>
              <a:buChar char="•"/>
            </a:pPr>
            <a:r>
              <a:rPr lang="en-US" dirty="0"/>
              <a:t>Flexible memory: Can selectively "remember" and "forget" data over time.</a:t>
            </a:r>
          </a:p>
          <a:p>
            <a:pPr lvl="1">
              <a:buFont typeface="Arial" panose="020B0604020202020204" pitchFamily="34" charset="0"/>
              <a:buChar char="•"/>
            </a:pPr>
            <a:r>
              <a:rPr lang="en-US" dirty="0"/>
              <a:t>Effective in sequence prediction and tasks requiring memory of distant information.</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898417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EAF7A-5EF9-45B0-AE94-C256A81AD7E9}"/>
              </a:ext>
            </a:extLst>
          </p:cNvPr>
          <p:cNvSpPr>
            <a:spLocks noGrp="1"/>
          </p:cNvSpPr>
          <p:nvPr>
            <p:ph type="title"/>
          </p:nvPr>
        </p:nvSpPr>
        <p:spPr>
          <a:xfrm>
            <a:off x="550818" y="496388"/>
            <a:ext cx="9875520" cy="818606"/>
          </a:xfrm>
        </p:spPr>
        <p:txBody>
          <a:bodyPr/>
          <a:lstStyle/>
          <a:p>
            <a:r>
              <a:rPr lang="en-IN" dirty="0"/>
              <a:t>Examples and Use Cases</a:t>
            </a:r>
          </a:p>
        </p:txBody>
      </p:sp>
      <p:sp>
        <p:nvSpPr>
          <p:cNvPr id="3" name="Content Placeholder 2">
            <a:extLst>
              <a:ext uri="{FF2B5EF4-FFF2-40B4-BE49-F238E27FC236}">
                <a16:creationId xmlns:a16="http://schemas.microsoft.com/office/drawing/2014/main" id="{C2CC93AF-5F36-45DD-94DE-DEE4930ED202}"/>
              </a:ext>
            </a:extLst>
          </p:cNvPr>
          <p:cNvSpPr>
            <a:spLocks noGrp="1"/>
          </p:cNvSpPr>
          <p:nvPr>
            <p:ph idx="1"/>
          </p:nvPr>
        </p:nvSpPr>
        <p:spPr>
          <a:xfrm>
            <a:off x="553467" y="1409700"/>
            <a:ext cx="9872871" cy="4038600"/>
          </a:xfrm>
        </p:spPr>
        <p:txBody>
          <a:bodyPr/>
          <a:lstStyle/>
          <a:p>
            <a:pPr>
              <a:buFont typeface="Arial" panose="020B0604020202020204" pitchFamily="34" charset="0"/>
              <a:buChar char="•"/>
            </a:pPr>
            <a:r>
              <a:rPr lang="en-US" b="1" dirty="0"/>
              <a:t>Input Sequence:</a:t>
            </a:r>
            <a:r>
              <a:rPr lang="en-US" dirty="0"/>
              <a:t> "I love to"</a:t>
            </a:r>
          </a:p>
          <a:p>
            <a:pPr>
              <a:buFont typeface="Arial" panose="020B0604020202020204" pitchFamily="34" charset="0"/>
              <a:buChar char="•"/>
            </a:pPr>
            <a:r>
              <a:rPr lang="en-US" b="1" dirty="0"/>
              <a:t>Markov Chain Prediction:</a:t>
            </a:r>
            <a:r>
              <a:rPr lang="en-US" dirty="0"/>
              <a:t> "I love to eat"</a:t>
            </a:r>
          </a:p>
          <a:p>
            <a:pPr>
              <a:buFont typeface="Arial" panose="020B0604020202020204" pitchFamily="34" charset="0"/>
              <a:buChar char="•"/>
            </a:pPr>
            <a:r>
              <a:rPr lang="en-US" dirty="0"/>
              <a:t>Prediction based on probabilities from training data.</a:t>
            </a:r>
          </a:p>
          <a:p>
            <a:endParaRPr lang="en-IN" dirty="0"/>
          </a:p>
          <a:p>
            <a:r>
              <a:rPr lang="en-IN" dirty="0"/>
              <a:t>Use Cases:</a:t>
            </a:r>
          </a:p>
          <a:p>
            <a:pPr lvl="1"/>
            <a:r>
              <a:rPr lang="en-US" dirty="0"/>
              <a:t>Simple Chatbot Responses: Generating likely responses based on user input.</a:t>
            </a:r>
          </a:p>
          <a:p>
            <a:pPr lvl="1"/>
            <a:r>
              <a:rPr lang="en-US" dirty="0"/>
              <a:t>Auto-Completion: Predicting and suggesting the next word or phrase as the user types.</a:t>
            </a:r>
          </a:p>
          <a:p>
            <a:pPr lvl="1"/>
            <a:r>
              <a:rPr lang="en-US" dirty="0"/>
              <a:t>Text Generation: Creating text sequences for creative or predictive purposes. </a:t>
            </a:r>
          </a:p>
          <a:p>
            <a:pPr lvl="1"/>
            <a:endParaRPr lang="en-IN" dirty="0"/>
          </a:p>
        </p:txBody>
      </p:sp>
    </p:spTree>
    <p:extLst>
      <p:ext uri="{BB962C8B-B14F-4D97-AF65-F5344CB8AC3E}">
        <p14:creationId xmlns:p14="http://schemas.microsoft.com/office/powerpoint/2010/main" val="22642005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CC75F-158C-42D1-B8C4-3CAE692CC88A}"/>
              </a:ext>
            </a:extLst>
          </p:cNvPr>
          <p:cNvSpPr>
            <a:spLocks noGrp="1"/>
          </p:cNvSpPr>
          <p:nvPr>
            <p:ph type="title"/>
          </p:nvPr>
        </p:nvSpPr>
        <p:spPr>
          <a:xfrm>
            <a:off x="568234" y="487680"/>
            <a:ext cx="9875520" cy="748937"/>
          </a:xfrm>
        </p:spPr>
        <p:txBody>
          <a:bodyPr/>
          <a:lstStyle/>
          <a:p>
            <a:r>
              <a:rPr lang="en-US" dirty="0"/>
              <a:t>LSTM Architecture</a:t>
            </a:r>
            <a:endParaRPr lang="en-IN" dirty="0"/>
          </a:p>
        </p:txBody>
      </p:sp>
      <p:sp>
        <p:nvSpPr>
          <p:cNvPr id="3" name="Content Placeholder 2">
            <a:extLst>
              <a:ext uri="{FF2B5EF4-FFF2-40B4-BE49-F238E27FC236}">
                <a16:creationId xmlns:a16="http://schemas.microsoft.com/office/drawing/2014/main" id="{6A776F91-45C6-46B7-8488-93A006E697C4}"/>
              </a:ext>
            </a:extLst>
          </p:cNvPr>
          <p:cNvSpPr>
            <a:spLocks noGrp="1"/>
          </p:cNvSpPr>
          <p:nvPr>
            <p:ph idx="1"/>
          </p:nvPr>
        </p:nvSpPr>
        <p:spPr>
          <a:xfrm>
            <a:off x="568233" y="1409700"/>
            <a:ext cx="10779035" cy="4960620"/>
          </a:xfrm>
        </p:spPr>
        <p:txBody>
          <a:bodyPr>
            <a:normAutofit/>
          </a:bodyPr>
          <a:lstStyle/>
          <a:p>
            <a:pPr>
              <a:buFont typeface="Arial" panose="020B0604020202020204" pitchFamily="34" charset="0"/>
              <a:buChar char="•"/>
            </a:pPr>
            <a:r>
              <a:rPr lang="en-US" dirty="0"/>
              <a:t>A type of RNN designed to capture long-term dependencies with mechanisms like gates that control the flow of information.</a:t>
            </a:r>
          </a:p>
          <a:p>
            <a:r>
              <a:rPr lang="en-US" b="1" dirty="0"/>
              <a:t>Key Components:</a:t>
            </a:r>
            <a:endParaRPr lang="en-US" dirty="0"/>
          </a:p>
          <a:p>
            <a:pPr>
              <a:buFont typeface="Arial" panose="020B0604020202020204" pitchFamily="34" charset="0"/>
              <a:buChar char="•"/>
            </a:pPr>
            <a:r>
              <a:rPr lang="en-US" b="1" dirty="0"/>
              <a:t>Forget Gate</a:t>
            </a:r>
            <a:r>
              <a:rPr lang="en-US" dirty="0"/>
              <a:t>: Controls which parts of the </a:t>
            </a:r>
            <a:br>
              <a:rPr lang="en-US" dirty="0"/>
            </a:br>
            <a:r>
              <a:rPr lang="en-US" dirty="0"/>
              <a:t>cell state are discarded.</a:t>
            </a:r>
          </a:p>
          <a:p>
            <a:pPr>
              <a:buFont typeface="Arial" panose="020B0604020202020204" pitchFamily="34" charset="0"/>
              <a:buChar char="•"/>
            </a:pPr>
            <a:r>
              <a:rPr lang="en-US" b="1" dirty="0"/>
              <a:t>Input Gate</a:t>
            </a:r>
            <a:r>
              <a:rPr lang="en-US" dirty="0"/>
              <a:t>: Adds new information into </a:t>
            </a:r>
            <a:br>
              <a:rPr lang="en-US" dirty="0"/>
            </a:br>
            <a:r>
              <a:rPr lang="en-US" dirty="0"/>
              <a:t>the cell state.</a:t>
            </a:r>
          </a:p>
          <a:p>
            <a:pPr>
              <a:buFont typeface="Arial" panose="020B0604020202020204" pitchFamily="34" charset="0"/>
              <a:buChar char="•"/>
            </a:pPr>
            <a:r>
              <a:rPr lang="en-US" b="1" dirty="0"/>
              <a:t>Cell State</a:t>
            </a:r>
            <a:r>
              <a:rPr lang="en-US" dirty="0"/>
              <a:t>: The memory unit of LSTM </a:t>
            </a:r>
            <a:br>
              <a:rPr lang="en-US" dirty="0"/>
            </a:br>
            <a:r>
              <a:rPr lang="en-US" dirty="0"/>
              <a:t>that flows through the network, </a:t>
            </a:r>
            <a:br>
              <a:rPr lang="en-US" dirty="0"/>
            </a:br>
            <a:r>
              <a:rPr lang="en-US" dirty="0"/>
              <a:t>updated at each step.</a:t>
            </a:r>
          </a:p>
          <a:p>
            <a:pPr>
              <a:buFont typeface="Arial" panose="020B0604020202020204" pitchFamily="34" charset="0"/>
              <a:buChar char="•"/>
            </a:pPr>
            <a:r>
              <a:rPr lang="en-US" b="1" dirty="0"/>
              <a:t>Output Gate</a:t>
            </a:r>
            <a:r>
              <a:rPr lang="en-US" dirty="0"/>
              <a:t>: Determines the final output </a:t>
            </a:r>
            <a:br>
              <a:rPr lang="en-US" dirty="0"/>
            </a:br>
            <a:r>
              <a:rPr lang="en-US" dirty="0"/>
              <a:t>at each time step based on the cell state </a:t>
            </a:r>
            <a:br>
              <a:rPr lang="en-US" dirty="0"/>
            </a:br>
            <a:r>
              <a:rPr lang="en-US" dirty="0"/>
              <a:t>and hidden state.</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IN" dirty="0"/>
          </a:p>
        </p:txBody>
      </p:sp>
      <p:pic>
        <p:nvPicPr>
          <p:cNvPr id="3074" name="Picture 2" descr="Long Short-Term Memory Networks (LSTM)- simply explained! | Data Basecamp">
            <a:extLst>
              <a:ext uri="{FF2B5EF4-FFF2-40B4-BE49-F238E27FC236}">
                <a16:creationId xmlns:a16="http://schemas.microsoft.com/office/drawing/2014/main" id="{A886C65C-D39F-410C-A466-284615FAA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3967" y="1844067"/>
            <a:ext cx="5952348" cy="4121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2157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CC75F-158C-42D1-B8C4-3CAE692CC88A}"/>
              </a:ext>
            </a:extLst>
          </p:cNvPr>
          <p:cNvSpPr>
            <a:spLocks noGrp="1"/>
          </p:cNvSpPr>
          <p:nvPr>
            <p:ph type="title"/>
          </p:nvPr>
        </p:nvSpPr>
        <p:spPr>
          <a:xfrm>
            <a:off x="568234" y="487680"/>
            <a:ext cx="9875520" cy="748937"/>
          </a:xfrm>
        </p:spPr>
        <p:txBody>
          <a:bodyPr/>
          <a:lstStyle/>
          <a:p>
            <a:r>
              <a:rPr lang="en-US" dirty="0"/>
              <a:t>Flow of Data in LSTM</a:t>
            </a:r>
            <a:endParaRPr lang="en-IN" dirty="0"/>
          </a:p>
        </p:txBody>
      </p:sp>
      <p:sp>
        <p:nvSpPr>
          <p:cNvPr id="3" name="Content Placeholder 2">
            <a:extLst>
              <a:ext uri="{FF2B5EF4-FFF2-40B4-BE49-F238E27FC236}">
                <a16:creationId xmlns:a16="http://schemas.microsoft.com/office/drawing/2014/main" id="{6A776F91-45C6-46B7-8488-93A006E697C4}"/>
              </a:ext>
            </a:extLst>
          </p:cNvPr>
          <p:cNvSpPr>
            <a:spLocks noGrp="1"/>
          </p:cNvSpPr>
          <p:nvPr>
            <p:ph idx="1"/>
          </p:nvPr>
        </p:nvSpPr>
        <p:spPr>
          <a:xfrm>
            <a:off x="568234" y="1409700"/>
            <a:ext cx="5005252" cy="3798026"/>
          </a:xfrm>
        </p:spPr>
        <p:txBody>
          <a:bodyPr>
            <a:normAutofit/>
          </a:bodyPr>
          <a:lstStyle/>
          <a:p>
            <a:pPr>
              <a:buFont typeface="Arial" panose="020B0604020202020204" pitchFamily="34" charset="0"/>
              <a:buChar char="•"/>
            </a:pPr>
            <a:r>
              <a:rPr lang="en-US" b="1" dirty="0"/>
              <a:t>Input gate </a:t>
            </a:r>
            <a:r>
              <a:rPr lang="en-US" dirty="0"/>
              <a:t>selects important information to add to the cell.</a:t>
            </a:r>
          </a:p>
          <a:p>
            <a:pPr>
              <a:buFont typeface="Arial" panose="020B0604020202020204" pitchFamily="34" charset="0"/>
              <a:buChar char="•"/>
            </a:pPr>
            <a:r>
              <a:rPr lang="en-US" b="1" dirty="0"/>
              <a:t>Forget gate </a:t>
            </a:r>
            <a:r>
              <a:rPr lang="en-US" dirty="0"/>
              <a:t>removes unnecessary information from the cell.</a:t>
            </a:r>
          </a:p>
          <a:p>
            <a:pPr>
              <a:buFont typeface="Arial" panose="020B0604020202020204" pitchFamily="34" charset="0"/>
              <a:buChar char="•"/>
            </a:pPr>
            <a:r>
              <a:rPr lang="en-US" b="1" dirty="0"/>
              <a:t>Cell state </a:t>
            </a:r>
            <a:r>
              <a:rPr lang="en-US" dirty="0"/>
              <a:t>is updated with new and retained information.</a:t>
            </a:r>
          </a:p>
          <a:p>
            <a:pPr>
              <a:buFont typeface="Arial" panose="020B0604020202020204" pitchFamily="34" charset="0"/>
              <a:buChar char="•"/>
            </a:pPr>
            <a:r>
              <a:rPr lang="en-US" b="1" dirty="0"/>
              <a:t>Output gate </a:t>
            </a:r>
            <a:r>
              <a:rPr lang="en-US" dirty="0"/>
              <a:t>generates the required output. </a:t>
            </a:r>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IN" dirty="0"/>
          </a:p>
        </p:txBody>
      </p:sp>
      <p:pic>
        <p:nvPicPr>
          <p:cNvPr id="3074" name="Picture 2" descr="Long Short-Term Memory Networks (LSTM)- simply explained! | Data Basecamp">
            <a:extLst>
              <a:ext uri="{FF2B5EF4-FFF2-40B4-BE49-F238E27FC236}">
                <a16:creationId xmlns:a16="http://schemas.microsoft.com/office/drawing/2014/main" id="{A886C65C-D39F-410C-A466-284615FAA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8173" y="1368348"/>
            <a:ext cx="5952348" cy="4121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7338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CC75F-158C-42D1-B8C4-3CAE692CC88A}"/>
              </a:ext>
            </a:extLst>
          </p:cNvPr>
          <p:cNvSpPr>
            <a:spLocks noGrp="1"/>
          </p:cNvSpPr>
          <p:nvPr>
            <p:ph type="title"/>
          </p:nvPr>
        </p:nvSpPr>
        <p:spPr>
          <a:xfrm>
            <a:off x="568234" y="487681"/>
            <a:ext cx="9875520" cy="644434"/>
          </a:xfrm>
        </p:spPr>
        <p:txBody>
          <a:bodyPr>
            <a:normAutofit fontScale="90000"/>
          </a:bodyPr>
          <a:lstStyle/>
          <a:p>
            <a:r>
              <a:rPr lang="en-US" dirty="0"/>
              <a:t>Flow of Data in LSTM</a:t>
            </a:r>
            <a:endParaRPr lang="en-IN" dirty="0"/>
          </a:p>
        </p:txBody>
      </p:sp>
      <p:sp>
        <p:nvSpPr>
          <p:cNvPr id="3" name="Content Placeholder 2">
            <a:extLst>
              <a:ext uri="{FF2B5EF4-FFF2-40B4-BE49-F238E27FC236}">
                <a16:creationId xmlns:a16="http://schemas.microsoft.com/office/drawing/2014/main" id="{6A776F91-45C6-46B7-8488-93A006E697C4}"/>
              </a:ext>
            </a:extLst>
          </p:cNvPr>
          <p:cNvSpPr>
            <a:spLocks noGrp="1"/>
          </p:cNvSpPr>
          <p:nvPr>
            <p:ph idx="1"/>
          </p:nvPr>
        </p:nvSpPr>
        <p:spPr>
          <a:xfrm>
            <a:off x="568234" y="1222465"/>
            <a:ext cx="11118669" cy="5147854"/>
          </a:xfrm>
        </p:spPr>
        <p:txBody>
          <a:bodyPr>
            <a:normAutofit fontScale="92500" lnSpcReduction="20000"/>
          </a:bodyPr>
          <a:lstStyle/>
          <a:p>
            <a:pPr>
              <a:buFont typeface="Arial" panose="020B0604020202020204" pitchFamily="34" charset="0"/>
              <a:buChar char="•"/>
            </a:pPr>
            <a:r>
              <a:rPr lang="en-US" b="1" dirty="0"/>
              <a:t>Forget Gate:</a:t>
            </a:r>
          </a:p>
          <a:p>
            <a:pPr lvl="1">
              <a:buFont typeface="Arial" panose="020B0604020202020204" pitchFamily="34" charset="0"/>
              <a:buChar char="•"/>
            </a:pPr>
            <a:r>
              <a:rPr lang="en-US" dirty="0"/>
              <a:t>Decides what portion of the previous cell state should be forgotten.</a:t>
            </a:r>
          </a:p>
          <a:p>
            <a:pPr lvl="1">
              <a:buFont typeface="Arial" panose="020B0604020202020204" pitchFamily="34" charset="0"/>
              <a:buChar char="•"/>
            </a:pPr>
            <a:r>
              <a:rPr lang="en-US" dirty="0"/>
              <a:t>Takes the hidden state (h{t-1}) and the current input (</a:t>
            </a:r>
            <a:r>
              <a:rPr lang="en-US" dirty="0" err="1"/>
              <a:t>x_t</a:t>
            </a:r>
            <a:r>
              <a:rPr lang="en-US" dirty="0"/>
              <a:t>), processes them with a sigmoid activation function, and outputs a value between 0 and 1 for each number in the cell state.</a:t>
            </a:r>
          </a:p>
          <a:p>
            <a:pPr lvl="1">
              <a:buFont typeface="Arial" panose="020B0604020202020204" pitchFamily="34" charset="0"/>
              <a:buChar char="•"/>
            </a:pPr>
            <a:r>
              <a:rPr lang="en-US" dirty="0"/>
              <a:t>0 means “completely forget” and 1 means “completely retain”.</a:t>
            </a:r>
          </a:p>
          <a:p>
            <a:pPr>
              <a:buFont typeface="Arial" panose="020B0604020202020204" pitchFamily="34" charset="0"/>
              <a:buChar char="•"/>
            </a:pPr>
            <a:r>
              <a:rPr lang="en-US" b="1" dirty="0"/>
              <a:t>Input Gate:</a:t>
            </a:r>
          </a:p>
          <a:p>
            <a:pPr lvl="1">
              <a:buFont typeface="Arial" panose="020B0604020202020204" pitchFamily="34" charset="0"/>
              <a:buChar char="•"/>
            </a:pPr>
            <a:r>
              <a:rPr lang="en-US" dirty="0"/>
              <a:t>Determines which parts of the new information (from the current input) should be added to the cell state.</a:t>
            </a:r>
          </a:p>
          <a:p>
            <a:pPr lvl="1">
              <a:buFont typeface="Arial" panose="020B0604020202020204" pitchFamily="34" charset="0"/>
              <a:buChar char="•"/>
            </a:pPr>
            <a:r>
              <a:rPr lang="en-US" dirty="0"/>
              <a:t>First, a sigmoid function decides which values to update (acts as a filter).</a:t>
            </a:r>
          </a:p>
          <a:p>
            <a:pPr lvl="1">
              <a:buFont typeface="Arial" panose="020B0604020202020204" pitchFamily="34" charset="0"/>
              <a:buChar char="•"/>
            </a:pPr>
            <a:r>
              <a:rPr lang="en-US" dirty="0"/>
              <a:t>Then, a tanh layer creates a vector of candidate values, which are scaled and added to the cell state.</a:t>
            </a:r>
          </a:p>
          <a:p>
            <a:pPr>
              <a:buFont typeface="Arial" panose="020B0604020202020204" pitchFamily="34" charset="0"/>
              <a:buChar char="•"/>
            </a:pPr>
            <a:r>
              <a:rPr lang="en-US" b="1" dirty="0"/>
              <a:t>Update Cell State:</a:t>
            </a:r>
          </a:p>
          <a:p>
            <a:pPr lvl="1">
              <a:buFont typeface="Arial" panose="020B0604020202020204" pitchFamily="34" charset="0"/>
              <a:buChar char="•"/>
            </a:pPr>
            <a:r>
              <a:rPr lang="en-US" dirty="0"/>
              <a:t>The cell state is updated by combining the effect of the forget gate and the input gate.</a:t>
            </a:r>
          </a:p>
          <a:p>
            <a:pPr lvl="1">
              <a:buFont typeface="Arial" panose="020B0604020202020204" pitchFamily="34" charset="0"/>
              <a:buChar char="•"/>
            </a:pPr>
            <a:r>
              <a:rPr lang="en-US" dirty="0"/>
              <a:t>This allows LSTM to retain important long-term information (using the forget gate) and add useful short-term data (through the input gate) to the cell state.</a:t>
            </a:r>
          </a:p>
          <a:p>
            <a:pPr>
              <a:buFont typeface="Arial" panose="020B0604020202020204" pitchFamily="34" charset="0"/>
              <a:buChar char="•"/>
            </a:pPr>
            <a:r>
              <a:rPr lang="en-US" b="1" dirty="0"/>
              <a:t>Output Gate:</a:t>
            </a:r>
          </a:p>
          <a:p>
            <a:pPr lvl="1">
              <a:buFont typeface="Arial" panose="020B0604020202020204" pitchFamily="34" charset="0"/>
              <a:buChar char="•"/>
            </a:pPr>
            <a:r>
              <a:rPr lang="en-US" dirty="0"/>
              <a:t>Produces the output for the current time step, which is also the new hidden state (</a:t>
            </a:r>
            <a:r>
              <a:rPr lang="en-US" dirty="0" err="1"/>
              <a:t>h_t</a:t>
            </a:r>
            <a:r>
              <a:rPr lang="en-US" dirty="0"/>
              <a:t>) passed to the next LSTM unit.</a:t>
            </a:r>
          </a:p>
          <a:p>
            <a:pPr lvl="1">
              <a:buFont typeface="Arial" panose="020B0604020202020204" pitchFamily="34" charset="0"/>
              <a:buChar char="•"/>
            </a:pPr>
            <a:r>
              <a:rPr lang="en-US" dirty="0"/>
              <a:t>The output gate looks at the updated cell state and decides what part of it to output based on the sigmoid function and tanh applied to the cell state.</a:t>
            </a:r>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4675985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CC75F-158C-42D1-B8C4-3CAE692CC88A}"/>
              </a:ext>
            </a:extLst>
          </p:cNvPr>
          <p:cNvSpPr>
            <a:spLocks noGrp="1"/>
          </p:cNvSpPr>
          <p:nvPr>
            <p:ph type="title"/>
          </p:nvPr>
        </p:nvSpPr>
        <p:spPr>
          <a:xfrm>
            <a:off x="568234" y="487680"/>
            <a:ext cx="9875520" cy="748937"/>
          </a:xfrm>
        </p:spPr>
        <p:txBody>
          <a:bodyPr/>
          <a:lstStyle/>
          <a:p>
            <a:r>
              <a:rPr lang="en-US" dirty="0"/>
              <a:t>LSTM - Use Cases</a:t>
            </a:r>
            <a:endParaRPr lang="en-IN" dirty="0"/>
          </a:p>
        </p:txBody>
      </p:sp>
      <p:sp>
        <p:nvSpPr>
          <p:cNvPr id="3" name="Content Placeholder 2">
            <a:extLst>
              <a:ext uri="{FF2B5EF4-FFF2-40B4-BE49-F238E27FC236}">
                <a16:creationId xmlns:a16="http://schemas.microsoft.com/office/drawing/2014/main" id="{6A776F91-45C6-46B7-8488-93A006E697C4}"/>
              </a:ext>
            </a:extLst>
          </p:cNvPr>
          <p:cNvSpPr>
            <a:spLocks noGrp="1"/>
          </p:cNvSpPr>
          <p:nvPr>
            <p:ph idx="1"/>
          </p:nvPr>
        </p:nvSpPr>
        <p:spPr>
          <a:xfrm>
            <a:off x="568233" y="1236617"/>
            <a:ext cx="10979333" cy="5277394"/>
          </a:xfrm>
        </p:spPr>
        <p:txBody>
          <a:bodyPr>
            <a:normAutofit lnSpcReduction="10000"/>
          </a:bodyPr>
          <a:lstStyle/>
          <a:p>
            <a:pPr marR="0" lvl="0" fontAlgn="base">
              <a:spcAft>
                <a:spcPct val="0"/>
              </a:spcAft>
              <a:buFont typeface="Arial" panose="020B0604020202020204" pitchFamily="34" charset="0"/>
              <a:buChar char="•"/>
              <a:tabLst/>
            </a:pPr>
            <a:r>
              <a:rPr lang="en-US" altLang="en-US" b="1" dirty="0"/>
              <a:t>Speech Recognition</a:t>
            </a:r>
            <a:r>
              <a:rPr lang="en-US" altLang="en-US" dirty="0"/>
              <a:t>: Converting spoken words into text by remembering long-term dependencies in speech patterns.</a:t>
            </a:r>
          </a:p>
          <a:p>
            <a:pPr marR="0" lvl="0" fontAlgn="base">
              <a:spcAft>
                <a:spcPct val="0"/>
              </a:spcAft>
              <a:buFont typeface="Arial" panose="020B0604020202020204" pitchFamily="34" charset="0"/>
              <a:buChar char="•"/>
              <a:tabLst/>
            </a:pPr>
            <a:r>
              <a:rPr lang="en-US" altLang="en-US" b="1" dirty="0"/>
              <a:t>Language Translation</a:t>
            </a:r>
            <a:r>
              <a:rPr lang="en-US" altLang="en-US" dirty="0"/>
              <a:t>: Translating sentences from one language to another while maintaining context across entire sentences.</a:t>
            </a:r>
          </a:p>
          <a:p>
            <a:pPr marR="0" lvl="0" fontAlgn="base">
              <a:spcAft>
                <a:spcPct val="0"/>
              </a:spcAft>
              <a:buFont typeface="Arial" panose="020B0604020202020204" pitchFamily="34" charset="0"/>
              <a:buChar char="•"/>
              <a:tabLst/>
            </a:pPr>
            <a:r>
              <a:rPr lang="en-US" altLang="en-US" b="1" dirty="0"/>
              <a:t>Music Composition</a:t>
            </a:r>
            <a:r>
              <a:rPr lang="en-US" altLang="en-US" dirty="0"/>
              <a:t>: Composing music by learning patterns and structures in sequences of notes over time.</a:t>
            </a:r>
          </a:p>
          <a:p>
            <a:pPr marR="0" lvl="0" fontAlgn="base">
              <a:spcAft>
                <a:spcPct val="0"/>
              </a:spcAft>
              <a:buFont typeface="Arial" panose="020B0604020202020204" pitchFamily="34" charset="0"/>
              <a:buChar char="•"/>
              <a:tabLst/>
            </a:pPr>
            <a:r>
              <a:rPr lang="en-US" altLang="en-US" b="1" dirty="0"/>
              <a:t>Sentiment Analysis</a:t>
            </a:r>
            <a:r>
              <a:rPr lang="en-US" altLang="en-US" dirty="0"/>
              <a:t>: </a:t>
            </a:r>
            <a:r>
              <a:rPr lang="en-US" dirty="0"/>
              <a:t>LSTMs are used in many-to-one RNNs to analyze the sentiment of a sentence or document based on its entire content.</a:t>
            </a:r>
          </a:p>
          <a:p>
            <a:pPr marR="0" lvl="0" fontAlgn="base">
              <a:spcAft>
                <a:spcPct val="0"/>
              </a:spcAft>
              <a:buFont typeface="Arial" panose="020B0604020202020204" pitchFamily="34" charset="0"/>
              <a:buChar char="•"/>
              <a:tabLst/>
            </a:pPr>
            <a:r>
              <a:rPr lang="en-US" altLang="en-US" b="1" dirty="0"/>
              <a:t>Speech Recognition</a:t>
            </a:r>
            <a:r>
              <a:rPr lang="en-US" altLang="en-US" dirty="0"/>
              <a:t>: LSTMs can model sequences of acoustic signals to transcribe speech into text.</a:t>
            </a:r>
          </a:p>
          <a:p>
            <a:pPr marR="0" lvl="0" fontAlgn="base">
              <a:spcAft>
                <a:spcPct val="0"/>
              </a:spcAft>
              <a:buFont typeface="Arial" panose="020B0604020202020204" pitchFamily="34" charset="0"/>
              <a:buChar char="•"/>
              <a:tabLst/>
            </a:pPr>
            <a:r>
              <a:rPr lang="en-US" altLang="en-US" b="1" dirty="0"/>
              <a:t>Time Series Forecasting</a:t>
            </a:r>
            <a:r>
              <a:rPr lang="en-US" altLang="en-US" dirty="0"/>
              <a:t>: LSTMs can predict future values in a time series by learning patterns and dependencies from historical data, such as stock prices or weather data.</a:t>
            </a:r>
          </a:p>
          <a:p>
            <a:pPr marR="0" lvl="0" fontAlgn="base">
              <a:spcAft>
                <a:spcPct val="0"/>
              </a:spcAft>
              <a:buFont typeface="Arial" panose="020B0604020202020204" pitchFamily="34" charset="0"/>
              <a:buChar char="•"/>
              <a:tabLst/>
            </a:pPr>
            <a:r>
              <a:rPr lang="en-US" altLang="en-US" b="1" dirty="0"/>
              <a:t>Handwriting Recognition</a:t>
            </a:r>
            <a:r>
              <a:rPr lang="en-US" altLang="en-US" dirty="0"/>
              <a:t>: LSTMs can recognize handwritten text by processing sequences of strokes or pen movements.</a:t>
            </a:r>
          </a:p>
          <a:p>
            <a:pPr marR="0" lvl="0" fontAlgn="base">
              <a:spcAft>
                <a:spcPct val="0"/>
              </a:spcAft>
              <a:buFont typeface="Arial" panose="020B0604020202020204" pitchFamily="34" charset="0"/>
              <a:buChar char="•"/>
              <a:tabLst/>
            </a:pPr>
            <a:endParaRPr lang="en-US" altLang="en-US" dirty="0"/>
          </a:p>
          <a:p>
            <a:pPr marR="0" lvl="0" fontAlgn="base">
              <a:spcAft>
                <a:spcPct val="0"/>
              </a:spcAft>
              <a:buFont typeface="Arial" panose="020B0604020202020204" pitchFamily="34" charset="0"/>
              <a:buChar char="•"/>
              <a:tabLst/>
            </a:pPr>
            <a:endParaRPr lang="en-US" alt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25067272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CC75F-158C-42D1-B8C4-3CAE692CC88A}"/>
              </a:ext>
            </a:extLst>
          </p:cNvPr>
          <p:cNvSpPr>
            <a:spLocks noGrp="1"/>
          </p:cNvSpPr>
          <p:nvPr>
            <p:ph type="title"/>
          </p:nvPr>
        </p:nvSpPr>
        <p:spPr>
          <a:xfrm>
            <a:off x="568234" y="487680"/>
            <a:ext cx="9875520" cy="748937"/>
          </a:xfrm>
        </p:spPr>
        <p:txBody>
          <a:bodyPr/>
          <a:lstStyle/>
          <a:p>
            <a:r>
              <a:rPr lang="en-US" dirty="0"/>
              <a:t>Gated Recurrent Unit (GRU)</a:t>
            </a:r>
            <a:endParaRPr lang="en-IN" dirty="0"/>
          </a:p>
        </p:txBody>
      </p:sp>
      <p:sp>
        <p:nvSpPr>
          <p:cNvPr id="3" name="Content Placeholder 2">
            <a:extLst>
              <a:ext uri="{FF2B5EF4-FFF2-40B4-BE49-F238E27FC236}">
                <a16:creationId xmlns:a16="http://schemas.microsoft.com/office/drawing/2014/main" id="{6A776F91-45C6-46B7-8488-93A006E697C4}"/>
              </a:ext>
            </a:extLst>
          </p:cNvPr>
          <p:cNvSpPr>
            <a:spLocks noGrp="1"/>
          </p:cNvSpPr>
          <p:nvPr>
            <p:ph idx="1"/>
          </p:nvPr>
        </p:nvSpPr>
        <p:spPr>
          <a:xfrm>
            <a:off x="568233" y="1409700"/>
            <a:ext cx="10779035" cy="4960620"/>
          </a:xfrm>
        </p:spPr>
        <p:txBody>
          <a:bodyPr>
            <a:normAutofit/>
          </a:bodyPr>
          <a:lstStyle/>
          <a:p>
            <a:pPr>
              <a:buFont typeface="Arial" panose="020B0604020202020204" pitchFamily="34" charset="0"/>
              <a:buChar char="•"/>
            </a:pPr>
            <a:r>
              <a:rPr lang="en-US" dirty="0"/>
              <a:t>A simpler variant of LSTMs with similar capabilities but fewer parameters.</a:t>
            </a:r>
          </a:p>
          <a:p>
            <a:pPr>
              <a:buFont typeface="Arial" panose="020B0604020202020204" pitchFamily="34" charset="0"/>
              <a:buChar char="•"/>
            </a:pPr>
            <a:r>
              <a:rPr lang="en-US" dirty="0"/>
              <a:t>Developed to address the vanishing gradient problem in standard RNNs while being computationally efficient.</a:t>
            </a:r>
          </a:p>
          <a:p>
            <a:pPr>
              <a:buFont typeface="Arial" panose="020B0604020202020204" pitchFamily="34" charset="0"/>
              <a:buChar char="•"/>
            </a:pPr>
            <a:r>
              <a:rPr lang="en-US" dirty="0"/>
              <a:t>Like LSTMs, GRUs manage long-term dependencies without using separate memory cells.</a:t>
            </a:r>
          </a:p>
          <a:p>
            <a:pPr>
              <a:buFont typeface="Arial" panose="020B0604020202020204" pitchFamily="34" charset="0"/>
              <a:buChar char="•"/>
            </a:pPr>
            <a:r>
              <a:rPr lang="en-US" b="1" dirty="0"/>
              <a:t>Key differences from LSTMs:</a:t>
            </a:r>
          </a:p>
          <a:p>
            <a:pPr lvl="1">
              <a:buFont typeface="Arial" panose="020B0604020202020204" pitchFamily="34" charset="0"/>
              <a:buChar char="•"/>
            </a:pPr>
            <a:r>
              <a:rPr lang="en-US" sz="2400" dirty="0"/>
              <a:t>Fewer gates: GRUs combine the forget and input gates into a single gate.</a:t>
            </a:r>
          </a:p>
          <a:p>
            <a:pPr lvl="1">
              <a:buFont typeface="Arial" panose="020B0604020202020204" pitchFamily="34" charset="0"/>
              <a:buChar char="•"/>
            </a:pPr>
            <a:r>
              <a:rPr lang="en-US" sz="2400" dirty="0"/>
              <a:t>No separate cell state: GRUs directly expose the hidden state.</a:t>
            </a:r>
          </a:p>
          <a:p>
            <a:pPr lvl="1">
              <a:buFont typeface="Arial" panose="020B0604020202020204" pitchFamily="34" charset="0"/>
              <a:buChar char="•"/>
            </a:pPr>
            <a:r>
              <a:rPr lang="en-US" sz="2400" dirty="0"/>
              <a:t>GRUs are simpler, faster, and often perform comparably to LSTMs on tasks like language modeling, machine translation, and speech recognition. </a:t>
            </a:r>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24168941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CC75F-158C-42D1-B8C4-3CAE692CC88A}"/>
              </a:ext>
            </a:extLst>
          </p:cNvPr>
          <p:cNvSpPr>
            <a:spLocks noGrp="1"/>
          </p:cNvSpPr>
          <p:nvPr>
            <p:ph type="title"/>
          </p:nvPr>
        </p:nvSpPr>
        <p:spPr>
          <a:xfrm>
            <a:off x="568234" y="487680"/>
            <a:ext cx="9875520" cy="748937"/>
          </a:xfrm>
        </p:spPr>
        <p:txBody>
          <a:bodyPr/>
          <a:lstStyle/>
          <a:p>
            <a:r>
              <a:rPr lang="en-US" dirty="0"/>
              <a:t>GRU Architecture</a:t>
            </a:r>
            <a:endParaRPr lang="en-IN" dirty="0"/>
          </a:p>
        </p:txBody>
      </p:sp>
      <p:sp>
        <p:nvSpPr>
          <p:cNvPr id="3" name="Content Placeholder 2">
            <a:extLst>
              <a:ext uri="{FF2B5EF4-FFF2-40B4-BE49-F238E27FC236}">
                <a16:creationId xmlns:a16="http://schemas.microsoft.com/office/drawing/2014/main" id="{6A776F91-45C6-46B7-8488-93A006E697C4}"/>
              </a:ext>
            </a:extLst>
          </p:cNvPr>
          <p:cNvSpPr>
            <a:spLocks noGrp="1"/>
          </p:cNvSpPr>
          <p:nvPr>
            <p:ph idx="1"/>
          </p:nvPr>
        </p:nvSpPr>
        <p:spPr>
          <a:xfrm>
            <a:off x="568233" y="1409700"/>
            <a:ext cx="10779035" cy="4960620"/>
          </a:xfrm>
        </p:spPr>
        <p:txBody>
          <a:bodyPr>
            <a:normAutofit/>
          </a:bodyPr>
          <a:lstStyle/>
          <a:p>
            <a:r>
              <a:rPr lang="en-US" dirty="0"/>
              <a:t>Update Gate:</a:t>
            </a:r>
          </a:p>
          <a:p>
            <a:pPr lvl="1"/>
            <a:r>
              <a:rPr lang="en-US" dirty="0"/>
              <a:t>Determines how much of the previous hidden state </a:t>
            </a:r>
            <a:br>
              <a:rPr lang="en-US" dirty="0"/>
            </a:br>
            <a:r>
              <a:rPr lang="en-US" dirty="0"/>
              <a:t>(h{t-1}) should be carried forward to the current time step.</a:t>
            </a:r>
          </a:p>
          <a:p>
            <a:pPr lvl="1"/>
            <a:r>
              <a:rPr lang="en-US" dirty="0"/>
              <a:t>A sigmoid function processes the hidden state (h{t-1}) </a:t>
            </a:r>
            <a:br>
              <a:rPr lang="en-US" dirty="0"/>
            </a:br>
            <a:r>
              <a:rPr lang="en-US" dirty="0"/>
              <a:t>and the current input (</a:t>
            </a:r>
            <a:r>
              <a:rPr lang="en-US" dirty="0" err="1"/>
              <a:t>x_t</a:t>
            </a:r>
            <a:r>
              <a:rPr lang="en-US" dirty="0"/>
              <a:t>) to output a value </a:t>
            </a:r>
            <a:br>
              <a:rPr lang="en-US" dirty="0"/>
            </a:br>
            <a:r>
              <a:rPr lang="en-US" dirty="0"/>
              <a:t>between 0 and 1.</a:t>
            </a:r>
          </a:p>
          <a:p>
            <a:pPr lvl="1"/>
            <a:r>
              <a:rPr lang="en-US" dirty="0"/>
              <a:t>0 means no update (forget entirely) and 1 means </a:t>
            </a:r>
            <a:br>
              <a:rPr lang="en-US" dirty="0"/>
            </a:br>
            <a:r>
              <a:rPr lang="en-US" dirty="0"/>
              <a:t>full retention (carry forward everything).</a:t>
            </a:r>
          </a:p>
          <a:p>
            <a:r>
              <a:rPr lang="en-US" dirty="0"/>
              <a:t>Reset Gate:</a:t>
            </a:r>
          </a:p>
          <a:p>
            <a:pPr lvl="1"/>
            <a:r>
              <a:rPr lang="en-US" dirty="0"/>
              <a:t>Decides how much of the previous hidden state to forget before combining it with the current input.</a:t>
            </a:r>
          </a:p>
          <a:p>
            <a:pPr lvl="1"/>
            <a:r>
              <a:rPr lang="en-US" dirty="0"/>
              <a:t>Uses a sigmoid function similar to the update gate.</a:t>
            </a:r>
          </a:p>
          <a:p>
            <a:pPr lvl="1"/>
            <a:r>
              <a:rPr lang="en-US" dirty="0"/>
              <a:t>Controls the extent to which past information influences the current computation.</a:t>
            </a:r>
            <a:endParaRPr lang="en-IN" dirty="0"/>
          </a:p>
        </p:txBody>
      </p:sp>
      <p:pic>
        <p:nvPicPr>
          <p:cNvPr id="6" name="Picture 5">
            <a:extLst>
              <a:ext uri="{FF2B5EF4-FFF2-40B4-BE49-F238E27FC236}">
                <a16:creationId xmlns:a16="http://schemas.microsoft.com/office/drawing/2014/main" id="{8FFC6BE2-4D5F-4FCE-8DAD-BDE4BA48C536}"/>
              </a:ext>
            </a:extLst>
          </p:cNvPr>
          <p:cNvPicPr>
            <a:picLocks noChangeAspect="1"/>
          </p:cNvPicPr>
          <p:nvPr/>
        </p:nvPicPr>
        <p:blipFill rotWithShape="1">
          <a:blip r:embed="rId2"/>
          <a:srcRect l="8166" t="35302" r="7580" b="24698"/>
          <a:stretch/>
        </p:blipFill>
        <p:spPr>
          <a:xfrm>
            <a:off x="7350035" y="1525165"/>
            <a:ext cx="4345577" cy="1903835"/>
          </a:xfrm>
          <a:prstGeom prst="rect">
            <a:avLst/>
          </a:prstGeom>
        </p:spPr>
      </p:pic>
    </p:spTree>
    <p:extLst>
      <p:ext uri="{BB962C8B-B14F-4D97-AF65-F5344CB8AC3E}">
        <p14:creationId xmlns:p14="http://schemas.microsoft.com/office/powerpoint/2010/main" val="10201074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0F69-BE72-436A-A7D6-4D20BBCD1575}"/>
              </a:ext>
            </a:extLst>
          </p:cNvPr>
          <p:cNvSpPr>
            <a:spLocks noGrp="1"/>
          </p:cNvSpPr>
          <p:nvPr>
            <p:ph type="title"/>
          </p:nvPr>
        </p:nvSpPr>
        <p:spPr>
          <a:xfrm>
            <a:off x="533400" y="487680"/>
            <a:ext cx="9875520" cy="679269"/>
          </a:xfrm>
        </p:spPr>
        <p:txBody>
          <a:bodyPr>
            <a:normAutofit fontScale="90000"/>
          </a:bodyPr>
          <a:lstStyle/>
          <a:p>
            <a:r>
              <a:rPr lang="en-IN" dirty="0"/>
              <a:t>Flow of Data in GRUs</a:t>
            </a:r>
          </a:p>
        </p:txBody>
      </p:sp>
      <p:sp>
        <p:nvSpPr>
          <p:cNvPr id="3" name="Content Placeholder 2">
            <a:extLst>
              <a:ext uri="{FF2B5EF4-FFF2-40B4-BE49-F238E27FC236}">
                <a16:creationId xmlns:a16="http://schemas.microsoft.com/office/drawing/2014/main" id="{4A7B5F6C-959D-4FEA-A418-1479B974B3BD}"/>
              </a:ext>
            </a:extLst>
          </p:cNvPr>
          <p:cNvSpPr>
            <a:spLocks noGrp="1"/>
          </p:cNvSpPr>
          <p:nvPr>
            <p:ph idx="1"/>
          </p:nvPr>
        </p:nvSpPr>
        <p:spPr>
          <a:xfrm>
            <a:off x="536049" y="1282337"/>
            <a:ext cx="11063768" cy="5170714"/>
          </a:xfrm>
        </p:spPr>
        <p:txBody>
          <a:bodyPr>
            <a:normAutofit fontScale="92500" lnSpcReduction="10000"/>
          </a:bodyPr>
          <a:lstStyle/>
          <a:p>
            <a:r>
              <a:rPr lang="en-US" b="1" dirty="0"/>
              <a:t>Reset Gate Operation:</a:t>
            </a:r>
          </a:p>
          <a:p>
            <a:pPr lvl="1"/>
            <a:r>
              <a:rPr lang="en-US" dirty="0"/>
              <a:t>The reset gate decides how much of the hidden state (h_{t-1}) should be mixed with the current input (</a:t>
            </a:r>
            <a:r>
              <a:rPr lang="en-US" dirty="0" err="1"/>
              <a:t>x_t</a:t>
            </a:r>
            <a:r>
              <a:rPr lang="en-US" dirty="0"/>
              <a:t>).</a:t>
            </a:r>
          </a:p>
          <a:p>
            <a:pPr lvl="1"/>
            <a:r>
              <a:rPr lang="en-US" dirty="0"/>
              <a:t>If reset gate is close to 0, the past information is largely ignored, making the model behave as if it’s processing the input independently.</a:t>
            </a:r>
          </a:p>
          <a:p>
            <a:r>
              <a:rPr lang="en-US" b="1" dirty="0"/>
              <a:t>Current Memory Content:</a:t>
            </a:r>
          </a:p>
          <a:p>
            <a:pPr lvl="1"/>
            <a:r>
              <a:rPr lang="en-US" dirty="0"/>
              <a:t>Once the reset gate has determined how much past information is relevant, a tanh activation generates candidate memory content that will form part of the new hidden state.</a:t>
            </a:r>
          </a:p>
          <a:p>
            <a:r>
              <a:rPr lang="en-US" b="1" dirty="0"/>
              <a:t>Update Gate Operation:</a:t>
            </a:r>
          </a:p>
          <a:p>
            <a:pPr lvl="1"/>
            <a:r>
              <a:rPr lang="en-US" dirty="0"/>
              <a:t>The update gate computes the extent to which the hidden state (</a:t>
            </a:r>
            <a:r>
              <a:rPr lang="en-US" dirty="0" err="1"/>
              <a:t>h_t</a:t>
            </a:r>
            <a:r>
              <a:rPr lang="en-US" dirty="0"/>
              <a:t>) will be updated with the new candidate content.</a:t>
            </a:r>
          </a:p>
          <a:p>
            <a:pPr lvl="1"/>
            <a:r>
              <a:rPr lang="en-US" dirty="0"/>
              <a:t>A combination of past hidden state and the new memory content (via the update gate) produces the final hidden state.</a:t>
            </a:r>
          </a:p>
          <a:p>
            <a:r>
              <a:rPr lang="en-US" b="1" dirty="0"/>
              <a:t>Final Hidden State (</a:t>
            </a:r>
            <a:r>
              <a:rPr lang="en-US" b="1" dirty="0" err="1"/>
              <a:t>h_t</a:t>
            </a:r>
            <a:r>
              <a:rPr lang="en-US" b="1" dirty="0"/>
              <a:t>):</a:t>
            </a:r>
          </a:p>
          <a:p>
            <a:pPr lvl="1"/>
            <a:r>
              <a:rPr lang="en-US" dirty="0"/>
              <a:t>Combines old information (carried through by the update gate) and the newly computed memory content.</a:t>
            </a:r>
          </a:p>
          <a:p>
            <a:pPr lvl="1"/>
            <a:r>
              <a:rPr lang="en-US" dirty="0"/>
              <a:t>Unlike LSTMs, GRUs skip the output gate and directly produce the updated hidden state.</a:t>
            </a:r>
            <a:endParaRPr lang="en-IN" dirty="0"/>
          </a:p>
        </p:txBody>
      </p:sp>
    </p:spTree>
    <p:extLst>
      <p:ext uri="{BB962C8B-B14F-4D97-AF65-F5344CB8AC3E}">
        <p14:creationId xmlns:p14="http://schemas.microsoft.com/office/powerpoint/2010/main" val="35741340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CC75F-158C-42D1-B8C4-3CAE692CC88A}"/>
              </a:ext>
            </a:extLst>
          </p:cNvPr>
          <p:cNvSpPr>
            <a:spLocks noGrp="1"/>
          </p:cNvSpPr>
          <p:nvPr>
            <p:ph type="title"/>
          </p:nvPr>
        </p:nvSpPr>
        <p:spPr>
          <a:xfrm>
            <a:off x="568234" y="487680"/>
            <a:ext cx="9875520" cy="748937"/>
          </a:xfrm>
        </p:spPr>
        <p:txBody>
          <a:bodyPr/>
          <a:lstStyle/>
          <a:p>
            <a:r>
              <a:rPr lang="en-US" dirty="0"/>
              <a:t>GRU – Use Cases</a:t>
            </a:r>
            <a:endParaRPr lang="en-IN" dirty="0"/>
          </a:p>
        </p:txBody>
      </p:sp>
      <p:sp>
        <p:nvSpPr>
          <p:cNvPr id="3" name="Content Placeholder 2">
            <a:extLst>
              <a:ext uri="{FF2B5EF4-FFF2-40B4-BE49-F238E27FC236}">
                <a16:creationId xmlns:a16="http://schemas.microsoft.com/office/drawing/2014/main" id="{6A776F91-45C6-46B7-8488-93A006E697C4}"/>
              </a:ext>
            </a:extLst>
          </p:cNvPr>
          <p:cNvSpPr>
            <a:spLocks noGrp="1"/>
          </p:cNvSpPr>
          <p:nvPr>
            <p:ph idx="1"/>
          </p:nvPr>
        </p:nvSpPr>
        <p:spPr>
          <a:xfrm>
            <a:off x="568233" y="1409700"/>
            <a:ext cx="10779035" cy="4960620"/>
          </a:xfrm>
        </p:spPr>
        <p:txBody>
          <a:bodyPr>
            <a:normAutofit/>
          </a:bodyPr>
          <a:lstStyle/>
          <a:p>
            <a:pPr marR="0" lvl="0" fontAlgn="base">
              <a:spcAft>
                <a:spcPct val="0"/>
              </a:spcAft>
              <a:buFont typeface="Arial" panose="020B0604020202020204" pitchFamily="34" charset="0"/>
              <a:buChar char="•"/>
              <a:tabLst/>
            </a:pPr>
            <a:r>
              <a:rPr lang="en-US" altLang="en-US" b="1" dirty="0"/>
              <a:t>Chatbots</a:t>
            </a:r>
            <a:r>
              <a:rPr lang="en-US" altLang="en-US" dirty="0"/>
              <a:t>: Managing conversations by maintaining context over multiple turns in a dialogue (e.g., personal assistants like Siri, Alexa).</a:t>
            </a:r>
          </a:p>
          <a:p>
            <a:pPr marR="0" lvl="0" fontAlgn="base">
              <a:spcAft>
                <a:spcPct val="0"/>
              </a:spcAft>
              <a:buFont typeface="Arial" panose="020B0604020202020204" pitchFamily="34" charset="0"/>
              <a:buChar char="•"/>
              <a:tabLst/>
            </a:pPr>
            <a:r>
              <a:rPr lang="en-US" altLang="en-US" b="1" dirty="0"/>
              <a:t>Video Processing</a:t>
            </a:r>
            <a:r>
              <a:rPr lang="en-US" altLang="en-US" dirty="0"/>
              <a:t>: Understanding sequences of video frames for tasks like action recognition and video captioning.</a:t>
            </a:r>
          </a:p>
          <a:p>
            <a:pPr marR="0" lvl="0" fontAlgn="base">
              <a:spcAft>
                <a:spcPct val="0"/>
              </a:spcAft>
              <a:buFont typeface="Arial" panose="020B0604020202020204" pitchFamily="34" charset="0"/>
              <a:buChar char="•"/>
              <a:tabLst/>
            </a:pPr>
            <a:r>
              <a:rPr lang="en-US" altLang="en-US" b="1" dirty="0"/>
              <a:t>Anomaly Detection</a:t>
            </a:r>
            <a:r>
              <a:rPr lang="en-US" altLang="en-US" dirty="0"/>
              <a:t>: Detecting unusual patterns in time-series data, such as fraud detection in banking transactions or server monitoring. </a:t>
            </a:r>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22065615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4174-5AFF-4B9D-9D5A-9C5E8DBB3C06}"/>
              </a:ext>
            </a:extLst>
          </p:cNvPr>
          <p:cNvSpPr>
            <a:spLocks noGrp="1"/>
          </p:cNvSpPr>
          <p:nvPr>
            <p:ph type="title"/>
          </p:nvPr>
        </p:nvSpPr>
        <p:spPr>
          <a:xfrm>
            <a:off x="594360" y="426720"/>
            <a:ext cx="9875520" cy="801189"/>
          </a:xfrm>
        </p:spPr>
        <p:txBody>
          <a:bodyPr>
            <a:normAutofit/>
          </a:bodyPr>
          <a:lstStyle/>
          <a:p>
            <a:r>
              <a:rPr lang="en-US" sz="4000" dirty="0"/>
              <a:t>Neural Machine Translation (NMT)</a:t>
            </a:r>
            <a:endParaRPr lang="en-IN" sz="4000" dirty="0"/>
          </a:p>
        </p:txBody>
      </p:sp>
      <p:sp>
        <p:nvSpPr>
          <p:cNvPr id="3" name="Content Placeholder 2">
            <a:extLst>
              <a:ext uri="{FF2B5EF4-FFF2-40B4-BE49-F238E27FC236}">
                <a16:creationId xmlns:a16="http://schemas.microsoft.com/office/drawing/2014/main" id="{45DBC3BA-DA6E-4B72-9424-7EC70BFB6F62}"/>
              </a:ext>
            </a:extLst>
          </p:cNvPr>
          <p:cNvSpPr>
            <a:spLocks noGrp="1"/>
          </p:cNvSpPr>
          <p:nvPr>
            <p:ph idx="1"/>
          </p:nvPr>
        </p:nvSpPr>
        <p:spPr>
          <a:xfrm>
            <a:off x="594360" y="1321526"/>
            <a:ext cx="11325025" cy="4656909"/>
          </a:xfrm>
        </p:spPr>
        <p:txBody>
          <a:bodyPr>
            <a:normAutofit lnSpcReduction="10000"/>
          </a:bodyPr>
          <a:lstStyle/>
          <a:p>
            <a:r>
              <a:rPr lang="en-US" sz="2400" dirty="0"/>
              <a:t>Neural Machine Translation (NMT) is a deep learning approach to translating text from one language to another. </a:t>
            </a:r>
          </a:p>
          <a:p>
            <a:r>
              <a:rPr lang="en-US" dirty="0"/>
              <a:t>Architecture: Typically built using an encoder-decoder model (often with RNNs, LSTMs, or GRUs).</a:t>
            </a:r>
          </a:p>
          <a:p>
            <a:pPr lvl="1"/>
            <a:r>
              <a:rPr lang="en-US" dirty="0"/>
              <a:t>Encoder: Processes the input sequence (source language) into a context vector.</a:t>
            </a:r>
          </a:p>
          <a:p>
            <a:pPr lvl="1"/>
            <a:r>
              <a:rPr lang="en-US" dirty="0"/>
              <a:t>Decoder: Translates the context vector into the target language sequence.</a:t>
            </a:r>
          </a:p>
          <a:p>
            <a:r>
              <a:rPr lang="en-US" dirty="0"/>
              <a:t>Advantages:</a:t>
            </a:r>
          </a:p>
          <a:p>
            <a:pPr lvl="1"/>
            <a:r>
              <a:rPr lang="en-US" dirty="0"/>
              <a:t>Learns complex language patterns.</a:t>
            </a:r>
          </a:p>
          <a:p>
            <a:pPr lvl="1"/>
            <a:r>
              <a:rPr lang="en-US" dirty="0"/>
              <a:t>Can handle long-range dependencies.</a:t>
            </a:r>
          </a:p>
          <a:p>
            <a:pPr lvl="1"/>
            <a:r>
              <a:rPr lang="en-US" dirty="0"/>
              <a:t>Outperforms traditional phrase-based methods.</a:t>
            </a:r>
          </a:p>
          <a:p>
            <a:r>
              <a:rPr lang="en-US" dirty="0"/>
              <a:t>Applications:</a:t>
            </a:r>
          </a:p>
          <a:p>
            <a:pPr lvl="1"/>
            <a:r>
              <a:rPr lang="en-US" dirty="0"/>
              <a:t>Google Translate, Microsoft Translator.</a:t>
            </a:r>
          </a:p>
          <a:p>
            <a:pPr lvl="1"/>
            <a:r>
              <a:rPr lang="en-US" dirty="0"/>
              <a:t>Real-time translation in mobile apps and web tools.</a:t>
            </a:r>
          </a:p>
          <a:p>
            <a:endParaRPr lang="en-IN" dirty="0"/>
          </a:p>
        </p:txBody>
      </p:sp>
    </p:spTree>
    <p:extLst>
      <p:ext uri="{BB962C8B-B14F-4D97-AF65-F5344CB8AC3E}">
        <p14:creationId xmlns:p14="http://schemas.microsoft.com/office/powerpoint/2010/main" val="21801415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4174-5AFF-4B9D-9D5A-9C5E8DBB3C06}"/>
              </a:ext>
            </a:extLst>
          </p:cNvPr>
          <p:cNvSpPr>
            <a:spLocks noGrp="1"/>
          </p:cNvSpPr>
          <p:nvPr>
            <p:ph type="title"/>
          </p:nvPr>
        </p:nvSpPr>
        <p:spPr>
          <a:xfrm>
            <a:off x="594360" y="426720"/>
            <a:ext cx="9875520" cy="818606"/>
          </a:xfrm>
        </p:spPr>
        <p:txBody>
          <a:bodyPr>
            <a:normAutofit/>
          </a:bodyPr>
          <a:lstStyle/>
          <a:p>
            <a:r>
              <a:rPr lang="en-US" sz="4000" dirty="0"/>
              <a:t>Sequence-to-Sequence Models</a:t>
            </a:r>
            <a:endParaRPr lang="en-IN" sz="4000" dirty="0"/>
          </a:p>
        </p:txBody>
      </p:sp>
      <p:sp>
        <p:nvSpPr>
          <p:cNvPr id="3" name="Content Placeholder 2">
            <a:extLst>
              <a:ext uri="{FF2B5EF4-FFF2-40B4-BE49-F238E27FC236}">
                <a16:creationId xmlns:a16="http://schemas.microsoft.com/office/drawing/2014/main" id="{45DBC3BA-DA6E-4B72-9424-7EC70BFB6F62}"/>
              </a:ext>
            </a:extLst>
          </p:cNvPr>
          <p:cNvSpPr>
            <a:spLocks noGrp="1"/>
          </p:cNvSpPr>
          <p:nvPr>
            <p:ph idx="1"/>
          </p:nvPr>
        </p:nvSpPr>
        <p:spPr>
          <a:xfrm>
            <a:off x="564115" y="1245326"/>
            <a:ext cx="11122787" cy="5185954"/>
          </a:xfrm>
        </p:spPr>
        <p:txBody>
          <a:bodyPr>
            <a:normAutofit lnSpcReduction="10000"/>
          </a:bodyPr>
          <a:lstStyle/>
          <a:p>
            <a:r>
              <a:rPr lang="en-US" sz="2400" b="1" dirty="0"/>
              <a:t>Seq2Seq (Sequence-to-Sequence) models </a:t>
            </a:r>
            <a:r>
              <a:rPr lang="en-US" sz="2400" dirty="0"/>
              <a:t>are used to convert one sequence to another.</a:t>
            </a:r>
          </a:p>
          <a:p>
            <a:r>
              <a:rPr lang="en-US" sz="2400" dirty="0"/>
              <a:t>Initially designed for tasks like machine translation, but now applied to various tasks like text summarization, speech recognition, and question answering.</a:t>
            </a:r>
          </a:p>
          <a:p>
            <a:r>
              <a:rPr lang="en-US" sz="2400" dirty="0"/>
              <a:t>Consists of two main components:</a:t>
            </a:r>
          </a:p>
          <a:p>
            <a:pPr lvl="1">
              <a:buFont typeface="Arial" panose="020B0604020202020204" pitchFamily="34" charset="0"/>
              <a:buChar char="•"/>
            </a:pPr>
            <a:r>
              <a:rPr lang="en-US" sz="2400" b="1" dirty="0"/>
              <a:t>Encoder</a:t>
            </a:r>
            <a:r>
              <a:rPr lang="en-US" sz="2400" dirty="0"/>
              <a:t>: The encoder processes the input sequence (e.g., a sentence in the source language) and encodes it into a fixed-size context vector (a summary of the entire input sequence).</a:t>
            </a:r>
          </a:p>
          <a:p>
            <a:pPr lvl="1"/>
            <a:r>
              <a:rPr lang="en-US" sz="2200" b="1" dirty="0"/>
              <a:t>Decoder</a:t>
            </a:r>
            <a:r>
              <a:rPr lang="en-US" sz="2200" dirty="0"/>
              <a:t>: The decoder takes the context vector as input and generates the output sequence (e.g., a sentence in the target language) one word at a time. </a:t>
            </a:r>
          </a:p>
          <a:p>
            <a:r>
              <a:rPr lang="en-US" sz="2400" dirty="0"/>
              <a:t>Based on Recurrent Neural Networks (RNNs) but can also use LSTMs or GRUs for better performance.</a:t>
            </a:r>
          </a:p>
          <a:p>
            <a:r>
              <a:rPr lang="en-US" sz="2400" dirty="0"/>
              <a:t>The goal is to transform sequences of variable lengths into other sequences of variable lengths. </a:t>
            </a:r>
          </a:p>
        </p:txBody>
      </p:sp>
    </p:spTree>
    <p:extLst>
      <p:ext uri="{BB962C8B-B14F-4D97-AF65-F5344CB8AC3E}">
        <p14:creationId xmlns:p14="http://schemas.microsoft.com/office/powerpoint/2010/main" val="3536514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BB2BD-B1EC-4B8F-A3CD-A91ABFFE41FF}"/>
              </a:ext>
            </a:extLst>
          </p:cNvPr>
          <p:cNvSpPr>
            <a:spLocks noGrp="1"/>
          </p:cNvSpPr>
          <p:nvPr>
            <p:ph type="title"/>
          </p:nvPr>
        </p:nvSpPr>
        <p:spPr>
          <a:xfrm>
            <a:off x="481148" y="513806"/>
            <a:ext cx="10291354" cy="801189"/>
          </a:xfrm>
        </p:spPr>
        <p:txBody>
          <a:bodyPr>
            <a:normAutofit/>
          </a:bodyPr>
          <a:lstStyle/>
          <a:p>
            <a:r>
              <a:rPr lang="en-US" sz="4000" dirty="0"/>
              <a:t>Steps for Text Generation with Markov Chains:</a:t>
            </a:r>
            <a:endParaRPr lang="en-IN" sz="4000" dirty="0"/>
          </a:p>
        </p:txBody>
      </p:sp>
      <p:sp>
        <p:nvSpPr>
          <p:cNvPr id="3" name="Content Placeholder 2">
            <a:extLst>
              <a:ext uri="{FF2B5EF4-FFF2-40B4-BE49-F238E27FC236}">
                <a16:creationId xmlns:a16="http://schemas.microsoft.com/office/drawing/2014/main" id="{BE171CA4-37C7-4F3F-91D2-514FBBDDA30B}"/>
              </a:ext>
            </a:extLst>
          </p:cNvPr>
          <p:cNvSpPr>
            <a:spLocks noGrp="1"/>
          </p:cNvSpPr>
          <p:nvPr>
            <p:ph idx="1"/>
          </p:nvPr>
        </p:nvSpPr>
        <p:spPr>
          <a:xfrm>
            <a:off x="542108" y="1314996"/>
            <a:ext cx="9185366" cy="4484914"/>
          </a:xfrm>
        </p:spPr>
        <p:txBody>
          <a:bodyPr>
            <a:normAutofit/>
          </a:bodyPr>
          <a:lstStyle/>
          <a:p>
            <a:pPr marL="45720" indent="0">
              <a:buNone/>
            </a:pPr>
            <a:r>
              <a:rPr lang="en-US" sz="2800" dirty="0"/>
              <a:t>Step 1: Collect and Prepare Text Data:</a:t>
            </a:r>
          </a:p>
          <a:p>
            <a:pPr lvl="1"/>
            <a:r>
              <a:rPr lang="en-US" sz="2400" dirty="0"/>
              <a:t>Preprocess the text by:</a:t>
            </a:r>
          </a:p>
          <a:p>
            <a:pPr lvl="2"/>
            <a:r>
              <a:rPr lang="en-US" sz="2400" dirty="0"/>
              <a:t>Converting text to lowercase</a:t>
            </a:r>
          </a:p>
          <a:p>
            <a:pPr lvl="2"/>
            <a:r>
              <a:rPr lang="en-US" sz="2400" dirty="0"/>
              <a:t>Tokenizing it into words or characters.</a:t>
            </a:r>
          </a:p>
          <a:p>
            <a:pPr lvl="2"/>
            <a:r>
              <a:rPr lang="en-US" sz="2400" dirty="0"/>
              <a:t>Removing punctuations</a:t>
            </a:r>
          </a:p>
          <a:p>
            <a:pPr marL="45720" indent="0">
              <a:buNone/>
            </a:pPr>
            <a:r>
              <a:rPr lang="en-US" sz="2800" dirty="0"/>
              <a:t>Step 2: Build the Markov Chain:</a:t>
            </a:r>
          </a:p>
          <a:p>
            <a:pPr lvl="1"/>
            <a:r>
              <a:rPr lang="en-US" sz="2400" dirty="0"/>
              <a:t>Create a data structure to store the Markov Chain, where,</a:t>
            </a:r>
          </a:p>
          <a:p>
            <a:pPr lvl="2"/>
            <a:r>
              <a:rPr lang="en-US" sz="2400" dirty="0"/>
              <a:t>The keys are current words (states)</a:t>
            </a:r>
          </a:p>
          <a:p>
            <a:pPr lvl="2"/>
            <a:r>
              <a:rPr lang="en-US" sz="2400" dirty="0"/>
              <a:t>The values are list of possible next words (transitions)</a:t>
            </a:r>
          </a:p>
        </p:txBody>
      </p:sp>
    </p:spTree>
    <p:extLst>
      <p:ext uri="{BB962C8B-B14F-4D97-AF65-F5344CB8AC3E}">
        <p14:creationId xmlns:p14="http://schemas.microsoft.com/office/powerpoint/2010/main" val="31999055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C336-4423-4296-873C-A31689F22337}"/>
              </a:ext>
            </a:extLst>
          </p:cNvPr>
          <p:cNvSpPr>
            <a:spLocks noGrp="1"/>
          </p:cNvSpPr>
          <p:nvPr>
            <p:ph type="title"/>
          </p:nvPr>
        </p:nvSpPr>
        <p:spPr>
          <a:xfrm>
            <a:off x="576943" y="470263"/>
            <a:ext cx="9875520" cy="748937"/>
          </a:xfrm>
        </p:spPr>
        <p:txBody>
          <a:bodyPr/>
          <a:lstStyle/>
          <a:p>
            <a:r>
              <a:rPr lang="en-IN" dirty="0"/>
              <a:t>Architecture of Seq2Seq Models</a:t>
            </a:r>
          </a:p>
        </p:txBody>
      </p:sp>
      <p:sp>
        <p:nvSpPr>
          <p:cNvPr id="3" name="Content Placeholder 2">
            <a:extLst>
              <a:ext uri="{FF2B5EF4-FFF2-40B4-BE49-F238E27FC236}">
                <a16:creationId xmlns:a16="http://schemas.microsoft.com/office/drawing/2014/main" id="{A02EF86B-D96A-41E9-9FE1-330A0BA3ACBB}"/>
              </a:ext>
            </a:extLst>
          </p:cNvPr>
          <p:cNvSpPr>
            <a:spLocks noGrp="1"/>
          </p:cNvSpPr>
          <p:nvPr>
            <p:ph idx="1"/>
          </p:nvPr>
        </p:nvSpPr>
        <p:spPr>
          <a:xfrm>
            <a:off x="576944" y="1236617"/>
            <a:ext cx="10779034" cy="3936274"/>
          </a:xfrm>
        </p:spPr>
        <p:txBody>
          <a:bodyPr>
            <a:normAutofit lnSpcReduction="10000"/>
          </a:bodyPr>
          <a:lstStyle/>
          <a:p>
            <a:r>
              <a:rPr lang="en-US" b="1" dirty="0"/>
              <a:t>Encoder</a:t>
            </a:r>
            <a:r>
              <a:rPr lang="en-US" dirty="0"/>
              <a:t>:</a:t>
            </a:r>
          </a:p>
          <a:p>
            <a:pPr lvl="1"/>
            <a:r>
              <a:rPr lang="en-US" dirty="0"/>
              <a:t>Processes the input sequence (e.g., a sentence in the source language).</a:t>
            </a:r>
          </a:p>
          <a:p>
            <a:pPr lvl="1"/>
            <a:r>
              <a:rPr lang="en-US" dirty="0"/>
              <a:t>Produces a context vector (also called the hidden state or thought vector) that captures the input sequence’s entire meaning.</a:t>
            </a:r>
          </a:p>
          <a:p>
            <a:pPr lvl="1"/>
            <a:r>
              <a:rPr lang="en-US" dirty="0"/>
              <a:t>This is typically achieved by passing the sequence through an RNN, LSTM, or GRU.</a:t>
            </a:r>
          </a:p>
          <a:p>
            <a:r>
              <a:rPr lang="en-US" b="1" dirty="0"/>
              <a:t>Decoder</a:t>
            </a:r>
            <a:r>
              <a:rPr lang="en-US" dirty="0"/>
              <a:t>:</a:t>
            </a:r>
          </a:p>
          <a:p>
            <a:pPr lvl="1"/>
            <a:r>
              <a:rPr lang="en-US" dirty="0"/>
              <a:t>Takes the context vector generated by the encoder as input.</a:t>
            </a:r>
          </a:p>
          <a:p>
            <a:pPr lvl="1"/>
            <a:r>
              <a:rPr lang="en-US" dirty="0"/>
              <a:t>Produces the output sequence (e.g., a sentence in the target language).</a:t>
            </a:r>
          </a:p>
          <a:p>
            <a:pPr lvl="1"/>
            <a:r>
              <a:rPr lang="en-US" dirty="0"/>
              <a:t>The decoder generates the output one step at a time, relying on the previously generated tokens and the context vector.</a:t>
            </a:r>
          </a:p>
          <a:p>
            <a:r>
              <a:rPr lang="en-US" b="1" dirty="0"/>
              <a:t>Training:</a:t>
            </a:r>
            <a:r>
              <a:rPr lang="en-US" dirty="0"/>
              <a:t> During training, the model learns to map input sequences to output sequences.</a:t>
            </a:r>
          </a:p>
          <a:p>
            <a:endParaRPr lang="en-US" dirty="0"/>
          </a:p>
        </p:txBody>
      </p:sp>
      <p:pic>
        <p:nvPicPr>
          <p:cNvPr id="5" name="Picture 2" descr="seq2seq Model in Machine Learning - GeeksforGeeks">
            <a:extLst>
              <a:ext uri="{FF2B5EF4-FFF2-40B4-BE49-F238E27FC236}">
                <a16:creationId xmlns:a16="http://schemas.microsoft.com/office/drawing/2014/main" id="{578FF0A0-A2C4-4C0D-8208-908247FB5A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7413" y="5007430"/>
            <a:ext cx="6156654" cy="1475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2204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The Attention Mechanism in Natural Language Processing">
            <a:extLst>
              <a:ext uri="{FF2B5EF4-FFF2-40B4-BE49-F238E27FC236}">
                <a16:creationId xmlns:a16="http://schemas.microsoft.com/office/drawing/2014/main" id="{C0EB0192-1CCC-4A9A-8D65-F6D2DD5C7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6920" y="592183"/>
            <a:ext cx="8277384" cy="550381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B7909BB-1447-4919-A8A9-42E84AD69A67}"/>
              </a:ext>
            </a:extLst>
          </p:cNvPr>
          <p:cNvSpPr>
            <a:spLocks noGrp="1"/>
          </p:cNvSpPr>
          <p:nvPr>
            <p:ph type="title"/>
          </p:nvPr>
        </p:nvSpPr>
        <p:spPr>
          <a:xfrm>
            <a:off x="629195" y="513806"/>
            <a:ext cx="9875520" cy="801189"/>
          </a:xfrm>
        </p:spPr>
        <p:txBody>
          <a:bodyPr/>
          <a:lstStyle/>
          <a:p>
            <a:r>
              <a:rPr lang="en-US" dirty="0"/>
              <a:t>Seq2Seq Models</a:t>
            </a:r>
            <a:endParaRPr lang="en-IN" dirty="0"/>
          </a:p>
        </p:txBody>
      </p:sp>
    </p:spTree>
    <p:extLst>
      <p:ext uri="{BB962C8B-B14F-4D97-AF65-F5344CB8AC3E}">
        <p14:creationId xmlns:p14="http://schemas.microsoft.com/office/powerpoint/2010/main" val="31788069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The Attention Mechanism in Natural Language Processing">
            <a:extLst>
              <a:ext uri="{FF2B5EF4-FFF2-40B4-BE49-F238E27FC236}">
                <a16:creationId xmlns:a16="http://schemas.microsoft.com/office/drawing/2014/main" id="{550964CA-5CDA-4671-B940-789F7BB03F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267" y="1130831"/>
            <a:ext cx="10147664" cy="475143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B7909BB-1447-4919-A8A9-42E84AD69A67}"/>
              </a:ext>
            </a:extLst>
          </p:cNvPr>
          <p:cNvSpPr>
            <a:spLocks noGrp="1"/>
          </p:cNvSpPr>
          <p:nvPr>
            <p:ph type="title"/>
          </p:nvPr>
        </p:nvSpPr>
        <p:spPr>
          <a:xfrm>
            <a:off x="629195" y="513806"/>
            <a:ext cx="9875520" cy="801189"/>
          </a:xfrm>
        </p:spPr>
        <p:txBody>
          <a:bodyPr/>
          <a:lstStyle/>
          <a:p>
            <a:r>
              <a:rPr lang="en-US" dirty="0"/>
              <a:t>Seq2Seq Models</a:t>
            </a:r>
            <a:endParaRPr lang="en-IN" dirty="0"/>
          </a:p>
        </p:txBody>
      </p:sp>
    </p:spTree>
    <p:extLst>
      <p:ext uri="{BB962C8B-B14F-4D97-AF65-F5344CB8AC3E}">
        <p14:creationId xmlns:p14="http://schemas.microsoft.com/office/powerpoint/2010/main" val="20451306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E0DC7-4ABE-4A47-8727-AA9E5A2AA5DD}"/>
              </a:ext>
            </a:extLst>
          </p:cNvPr>
          <p:cNvSpPr>
            <a:spLocks noGrp="1"/>
          </p:cNvSpPr>
          <p:nvPr>
            <p:ph type="title"/>
          </p:nvPr>
        </p:nvSpPr>
        <p:spPr>
          <a:xfrm>
            <a:off x="524691" y="566057"/>
            <a:ext cx="9875520" cy="670560"/>
          </a:xfrm>
        </p:spPr>
        <p:txBody>
          <a:bodyPr>
            <a:normAutofit fontScale="90000"/>
          </a:bodyPr>
          <a:lstStyle/>
          <a:p>
            <a:r>
              <a:rPr lang="en-IN" dirty="0"/>
              <a:t>Flow of Data in Seq2Seq Models</a:t>
            </a:r>
          </a:p>
        </p:txBody>
      </p:sp>
      <p:sp>
        <p:nvSpPr>
          <p:cNvPr id="3" name="Content Placeholder 2">
            <a:extLst>
              <a:ext uri="{FF2B5EF4-FFF2-40B4-BE49-F238E27FC236}">
                <a16:creationId xmlns:a16="http://schemas.microsoft.com/office/drawing/2014/main" id="{9C6CA2BE-12B6-4E7C-A62D-4F92DE069C38}"/>
              </a:ext>
            </a:extLst>
          </p:cNvPr>
          <p:cNvSpPr>
            <a:spLocks noGrp="1"/>
          </p:cNvSpPr>
          <p:nvPr>
            <p:ph idx="1"/>
          </p:nvPr>
        </p:nvSpPr>
        <p:spPr>
          <a:xfrm>
            <a:off x="524691" y="1318260"/>
            <a:ext cx="11162212" cy="5126083"/>
          </a:xfrm>
        </p:spPr>
        <p:txBody>
          <a:bodyPr>
            <a:normAutofit fontScale="92500" lnSpcReduction="20000"/>
          </a:bodyPr>
          <a:lstStyle/>
          <a:p>
            <a:r>
              <a:rPr lang="en-US" b="1" dirty="0"/>
              <a:t>Input to Encoder:</a:t>
            </a:r>
          </a:p>
          <a:p>
            <a:pPr lvl="1"/>
            <a:r>
              <a:rPr lang="en-US" dirty="0"/>
              <a:t>The input sequence is passed to the encoder in a step-by-step manner (e.g., words in a sentence or frames in speech).</a:t>
            </a:r>
          </a:p>
          <a:p>
            <a:pPr lvl="1"/>
            <a:r>
              <a:rPr lang="en-US" dirty="0"/>
              <a:t>The hidden state of the encoder RNN is updated at each step based on the current input and the previous hidden state.</a:t>
            </a:r>
          </a:p>
          <a:p>
            <a:r>
              <a:rPr lang="en-US" b="1" dirty="0"/>
              <a:t>Context Vector (Hidden State):</a:t>
            </a:r>
          </a:p>
          <a:p>
            <a:pPr lvl="1"/>
            <a:r>
              <a:rPr lang="en-US" dirty="0"/>
              <a:t>Once the entire input sequence is processed, the final hidden state of the encoder acts as the context vector.</a:t>
            </a:r>
          </a:p>
          <a:p>
            <a:pPr lvl="1"/>
            <a:r>
              <a:rPr lang="en-US" dirty="0"/>
              <a:t>This vector summarizes all the information from the input sequence.</a:t>
            </a:r>
          </a:p>
          <a:p>
            <a:r>
              <a:rPr lang="en-US" b="1" dirty="0"/>
              <a:t>Input to Decoder:</a:t>
            </a:r>
          </a:p>
          <a:p>
            <a:pPr lvl="1"/>
            <a:r>
              <a:rPr lang="en-US" dirty="0"/>
              <a:t>The decoder takes the context vector as the initial hidden state.</a:t>
            </a:r>
          </a:p>
          <a:p>
            <a:pPr lvl="1"/>
            <a:r>
              <a:rPr lang="en-US" dirty="0"/>
              <a:t>At each time step, the decoder predicts the next token in the output sequence.</a:t>
            </a:r>
          </a:p>
          <a:p>
            <a:pPr lvl="1"/>
            <a:r>
              <a:rPr lang="en-US" dirty="0"/>
              <a:t>The predicted token at one step is fed as input to the decoder at the next step (unless teacher forcing is applied).</a:t>
            </a:r>
          </a:p>
          <a:p>
            <a:r>
              <a:rPr lang="en-US" b="1" dirty="0"/>
              <a:t>Output Sequence:</a:t>
            </a:r>
          </a:p>
          <a:p>
            <a:pPr lvl="1"/>
            <a:r>
              <a:rPr lang="en-US" dirty="0"/>
              <a:t>The process continues until the decoder outputs the end-of-sequence token or until the sequence reaches a predefined maximum length.</a:t>
            </a:r>
            <a:endParaRPr lang="en-IN" dirty="0"/>
          </a:p>
        </p:txBody>
      </p:sp>
    </p:spTree>
    <p:extLst>
      <p:ext uri="{BB962C8B-B14F-4D97-AF65-F5344CB8AC3E}">
        <p14:creationId xmlns:p14="http://schemas.microsoft.com/office/powerpoint/2010/main" val="39832644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4174-5AFF-4B9D-9D5A-9C5E8DBB3C06}"/>
              </a:ext>
            </a:extLst>
          </p:cNvPr>
          <p:cNvSpPr>
            <a:spLocks noGrp="1"/>
          </p:cNvSpPr>
          <p:nvPr>
            <p:ph type="title"/>
          </p:nvPr>
        </p:nvSpPr>
        <p:spPr>
          <a:xfrm>
            <a:off x="594360" y="426720"/>
            <a:ext cx="9875520" cy="818606"/>
          </a:xfrm>
        </p:spPr>
        <p:txBody>
          <a:bodyPr>
            <a:normAutofit/>
          </a:bodyPr>
          <a:lstStyle/>
          <a:p>
            <a:r>
              <a:rPr lang="en-US" sz="4000" dirty="0"/>
              <a:t>Sequence-to-Sequence Models</a:t>
            </a:r>
            <a:endParaRPr lang="en-IN" sz="4000" dirty="0"/>
          </a:p>
        </p:txBody>
      </p:sp>
      <p:sp>
        <p:nvSpPr>
          <p:cNvPr id="3" name="Content Placeholder 2">
            <a:extLst>
              <a:ext uri="{FF2B5EF4-FFF2-40B4-BE49-F238E27FC236}">
                <a16:creationId xmlns:a16="http://schemas.microsoft.com/office/drawing/2014/main" id="{45DBC3BA-DA6E-4B72-9424-7EC70BFB6F62}"/>
              </a:ext>
            </a:extLst>
          </p:cNvPr>
          <p:cNvSpPr>
            <a:spLocks noGrp="1"/>
          </p:cNvSpPr>
          <p:nvPr>
            <p:ph idx="1"/>
          </p:nvPr>
        </p:nvSpPr>
        <p:spPr>
          <a:xfrm>
            <a:off x="564115" y="1245326"/>
            <a:ext cx="11122787" cy="5185954"/>
          </a:xfrm>
        </p:spPr>
        <p:txBody>
          <a:bodyPr>
            <a:normAutofit/>
          </a:bodyPr>
          <a:lstStyle/>
          <a:p>
            <a:r>
              <a:rPr lang="en-US" b="1" dirty="0"/>
              <a:t>Applications</a:t>
            </a:r>
            <a:r>
              <a:rPr lang="en-US" dirty="0"/>
              <a:t>:</a:t>
            </a:r>
          </a:p>
          <a:p>
            <a:pPr lvl="1"/>
            <a:r>
              <a:rPr lang="en-US" dirty="0"/>
              <a:t>Neural Machine Translation (NMT): Used for translating text from one language to another.</a:t>
            </a:r>
          </a:p>
          <a:p>
            <a:pPr lvl="1"/>
            <a:r>
              <a:rPr lang="en-US" dirty="0"/>
              <a:t>Text Summarization: Converting long articles into shorter summaries.</a:t>
            </a:r>
          </a:p>
          <a:p>
            <a:pPr lvl="1"/>
            <a:r>
              <a:rPr lang="en-US" dirty="0"/>
              <a:t>Chatbots: Used in conversational AI to generate responses based on user input.</a:t>
            </a:r>
          </a:p>
          <a:p>
            <a:r>
              <a:rPr lang="en-US" b="1" dirty="0"/>
              <a:t>Advantages</a:t>
            </a:r>
            <a:r>
              <a:rPr lang="en-US" dirty="0"/>
              <a:t>:</a:t>
            </a:r>
          </a:p>
          <a:p>
            <a:pPr lvl="1"/>
            <a:r>
              <a:rPr lang="en-US" dirty="0"/>
              <a:t>Can handle variable-length input and output sequences.</a:t>
            </a:r>
          </a:p>
          <a:p>
            <a:pPr lvl="1"/>
            <a:r>
              <a:rPr lang="en-US" dirty="0"/>
              <a:t>Learns the mapping between sequences without the need for heavy hand-crafted rules.</a:t>
            </a:r>
          </a:p>
          <a:p>
            <a:endParaRPr lang="en-IN" dirty="0"/>
          </a:p>
        </p:txBody>
      </p:sp>
    </p:spTree>
    <p:extLst>
      <p:ext uri="{BB962C8B-B14F-4D97-AF65-F5344CB8AC3E}">
        <p14:creationId xmlns:p14="http://schemas.microsoft.com/office/powerpoint/2010/main" val="31356467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1B80-C8D0-468C-A29E-085CB467D28E}"/>
              </a:ext>
            </a:extLst>
          </p:cNvPr>
          <p:cNvSpPr>
            <a:spLocks noGrp="1"/>
          </p:cNvSpPr>
          <p:nvPr>
            <p:ph type="title"/>
          </p:nvPr>
        </p:nvSpPr>
        <p:spPr>
          <a:xfrm>
            <a:off x="550817" y="478971"/>
            <a:ext cx="9875520" cy="783771"/>
          </a:xfrm>
        </p:spPr>
        <p:txBody>
          <a:bodyPr>
            <a:normAutofit/>
          </a:bodyPr>
          <a:lstStyle/>
          <a:p>
            <a:r>
              <a:rPr lang="en-US" dirty="0"/>
              <a:t>Steps in Neural Machine Translation:</a:t>
            </a:r>
            <a:endParaRPr lang="en-IN" dirty="0"/>
          </a:p>
        </p:txBody>
      </p:sp>
      <p:sp>
        <p:nvSpPr>
          <p:cNvPr id="3" name="Content Placeholder 2">
            <a:extLst>
              <a:ext uri="{FF2B5EF4-FFF2-40B4-BE49-F238E27FC236}">
                <a16:creationId xmlns:a16="http://schemas.microsoft.com/office/drawing/2014/main" id="{09915D1B-B6B1-4140-A426-5F661E0E4E99}"/>
              </a:ext>
            </a:extLst>
          </p:cNvPr>
          <p:cNvSpPr>
            <a:spLocks noGrp="1"/>
          </p:cNvSpPr>
          <p:nvPr>
            <p:ph idx="1"/>
          </p:nvPr>
        </p:nvSpPr>
        <p:spPr>
          <a:xfrm>
            <a:off x="553466" y="1343297"/>
            <a:ext cx="9872871" cy="4038600"/>
          </a:xfrm>
        </p:spPr>
        <p:txBody>
          <a:bodyPr/>
          <a:lstStyle/>
          <a:p>
            <a:pPr>
              <a:buFont typeface="+mj-lt"/>
              <a:buAutoNum type="arabicPeriod"/>
            </a:pPr>
            <a:r>
              <a:rPr lang="en-US" b="1" dirty="0"/>
              <a:t>Input Sequence:</a:t>
            </a:r>
            <a:r>
              <a:rPr lang="en-US" dirty="0"/>
              <a:t> The source language sentence is fed into the encoder.</a:t>
            </a:r>
          </a:p>
          <a:p>
            <a:pPr>
              <a:buFont typeface="+mj-lt"/>
              <a:buAutoNum type="arabicPeriod"/>
            </a:pPr>
            <a:r>
              <a:rPr lang="en-US" b="1" dirty="0"/>
              <a:t>Encoding:</a:t>
            </a:r>
            <a:r>
              <a:rPr lang="en-US" dirty="0"/>
              <a:t> The encoder processes the input sequence, updating its hidden state at each step, and finally produces a context vector that represents the entire input sequence.</a:t>
            </a:r>
          </a:p>
          <a:p>
            <a:pPr>
              <a:buFont typeface="+mj-lt"/>
              <a:buAutoNum type="arabicPeriod"/>
            </a:pPr>
            <a:r>
              <a:rPr lang="en-US" b="1" dirty="0"/>
              <a:t>Decoding:</a:t>
            </a:r>
            <a:r>
              <a:rPr lang="en-US" dirty="0"/>
              <a:t> The decoder uses the context vector to generate the translated sentence in the target language.</a:t>
            </a:r>
          </a:p>
          <a:p>
            <a:endParaRPr lang="en-IN" dirty="0"/>
          </a:p>
        </p:txBody>
      </p:sp>
    </p:spTree>
    <p:extLst>
      <p:ext uri="{BB962C8B-B14F-4D97-AF65-F5344CB8AC3E}">
        <p14:creationId xmlns:p14="http://schemas.microsoft.com/office/powerpoint/2010/main" val="13036675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4EDEE-56B9-42A4-BE64-DDF067311446}"/>
              </a:ext>
            </a:extLst>
          </p:cNvPr>
          <p:cNvSpPr>
            <a:spLocks noGrp="1"/>
          </p:cNvSpPr>
          <p:nvPr>
            <p:ph type="title"/>
          </p:nvPr>
        </p:nvSpPr>
        <p:spPr>
          <a:xfrm>
            <a:off x="515983" y="513806"/>
            <a:ext cx="9875520" cy="714103"/>
          </a:xfrm>
        </p:spPr>
        <p:txBody>
          <a:bodyPr/>
          <a:lstStyle/>
          <a:p>
            <a:r>
              <a:rPr lang="en-US" dirty="0"/>
              <a:t>How LSTM Fits into Seq2Seq Models?</a:t>
            </a:r>
            <a:endParaRPr lang="en-IN" dirty="0"/>
          </a:p>
        </p:txBody>
      </p:sp>
      <p:sp>
        <p:nvSpPr>
          <p:cNvPr id="3" name="Content Placeholder 2">
            <a:extLst>
              <a:ext uri="{FF2B5EF4-FFF2-40B4-BE49-F238E27FC236}">
                <a16:creationId xmlns:a16="http://schemas.microsoft.com/office/drawing/2014/main" id="{80BC32ED-6D26-4E1F-B646-14737B8EBD2E}"/>
              </a:ext>
            </a:extLst>
          </p:cNvPr>
          <p:cNvSpPr>
            <a:spLocks noGrp="1"/>
          </p:cNvSpPr>
          <p:nvPr>
            <p:ph idx="1"/>
          </p:nvPr>
        </p:nvSpPr>
        <p:spPr>
          <a:xfrm>
            <a:off x="518632" y="1325880"/>
            <a:ext cx="9872871" cy="4038600"/>
          </a:xfrm>
        </p:spPr>
        <p:txBody>
          <a:bodyPr/>
          <a:lstStyle/>
          <a:p>
            <a:pPr>
              <a:buFont typeface="Arial" panose="020B0604020202020204" pitchFamily="34" charset="0"/>
              <a:buChar char="•"/>
            </a:pPr>
            <a:r>
              <a:rPr lang="en-US" b="1" dirty="0"/>
              <a:t>Encoder with LSTM:</a:t>
            </a:r>
            <a:r>
              <a:rPr lang="en-US" dirty="0"/>
              <a:t> In a Seq2Seq model, the encoder can be an LSTM instead of a standard RNN. This allows the encoder to more effectively capture and compress the information from a long input sequence into the context vector.</a:t>
            </a:r>
          </a:p>
          <a:p>
            <a:pPr>
              <a:buFont typeface="Arial" panose="020B0604020202020204" pitchFamily="34" charset="0"/>
              <a:buChar char="•"/>
            </a:pPr>
            <a:r>
              <a:rPr lang="en-US" b="1" dirty="0"/>
              <a:t>Decoder with LSTM:</a:t>
            </a:r>
            <a:r>
              <a:rPr lang="en-US" dirty="0"/>
              <a:t> Similarly, the decoder can also be an LSTM. When generating the output sequence, the LSTM’s ability to remember important information from earlier in the sequence (e.g., the context vector from the encoder) helps produce more accurate translations or sequence predictions.</a:t>
            </a:r>
          </a:p>
          <a:p>
            <a:endParaRPr lang="en-IN" dirty="0"/>
          </a:p>
        </p:txBody>
      </p:sp>
    </p:spTree>
    <p:extLst>
      <p:ext uri="{BB962C8B-B14F-4D97-AF65-F5344CB8AC3E}">
        <p14:creationId xmlns:p14="http://schemas.microsoft.com/office/powerpoint/2010/main" val="142194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E640E-9F9E-407F-8EBC-C3441490406F}"/>
              </a:ext>
            </a:extLst>
          </p:cNvPr>
          <p:cNvSpPr>
            <a:spLocks noGrp="1"/>
          </p:cNvSpPr>
          <p:nvPr>
            <p:ph type="title"/>
          </p:nvPr>
        </p:nvSpPr>
        <p:spPr>
          <a:xfrm>
            <a:off x="594360" y="513806"/>
            <a:ext cx="9875520" cy="748937"/>
          </a:xfrm>
        </p:spPr>
        <p:txBody>
          <a:bodyPr/>
          <a:lstStyle/>
          <a:p>
            <a:r>
              <a:rPr lang="en-IN" dirty="0"/>
              <a:t>Attention Mechanism</a:t>
            </a:r>
          </a:p>
        </p:txBody>
      </p:sp>
      <p:sp>
        <p:nvSpPr>
          <p:cNvPr id="3" name="Content Placeholder 2">
            <a:extLst>
              <a:ext uri="{FF2B5EF4-FFF2-40B4-BE49-F238E27FC236}">
                <a16:creationId xmlns:a16="http://schemas.microsoft.com/office/drawing/2014/main" id="{2383269E-0DEE-4496-8DFC-E3E5993D6296}"/>
              </a:ext>
            </a:extLst>
          </p:cNvPr>
          <p:cNvSpPr>
            <a:spLocks noGrp="1"/>
          </p:cNvSpPr>
          <p:nvPr>
            <p:ph idx="1"/>
          </p:nvPr>
        </p:nvSpPr>
        <p:spPr>
          <a:xfrm>
            <a:off x="594360" y="1262743"/>
            <a:ext cx="10805160" cy="5207726"/>
          </a:xfrm>
        </p:spPr>
        <p:txBody>
          <a:bodyPr>
            <a:normAutofit/>
          </a:bodyPr>
          <a:lstStyle/>
          <a:p>
            <a:r>
              <a:rPr lang="en-US" b="1" dirty="0"/>
              <a:t>Purpose:</a:t>
            </a:r>
            <a:r>
              <a:rPr lang="en-US" dirty="0"/>
              <a:t> The attention mechanism addresses some limitations of traditional RNNs and LSTMs, particularly in sequence-to-sequence tasks. It allows models to focus on different parts of the input sequence when generating each element of the output sequence.</a:t>
            </a:r>
          </a:p>
          <a:p>
            <a:r>
              <a:rPr lang="en-US" b="1" dirty="0"/>
              <a:t>How It Works:</a:t>
            </a:r>
            <a:endParaRPr lang="en-US" dirty="0"/>
          </a:p>
          <a:p>
            <a:pPr lvl="1">
              <a:buFont typeface="Arial" panose="020B0604020202020204" pitchFamily="34" charset="0"/>
              <a:buChar char="•"/>
            </a:pPr>
            <a:r>
              <a:rPr lang="en-US" sz="2400" b="1" dirty="0"/>
              <a:t>Contextual Focus:</a:t>
            </a:r>
            <a:r>
              <a:rPr lang="en-US" sz="2400" dirty="0"/>
              <a:t> Instead of relying solely on the final hidden state of an RNN or LSTM to represent the entire input sequence, the attention mechanism enables the model to weigh the importance of different parts of the input sequence dynamically.</a:t>
            </a:r>
          </a:p>
          <a:p>
            <a:pPr lvl="1">
              <a:buFont typeface="Arial" panose="020B0604020202020204" pitchFamily="34" charset="0"/>
              <a:buChar char="•"/>
            </a:pPr>
            <a:r>
              <a:rPr lang="en-US" sz="2400" b="1" dirty="0"/>
              <a:t>Alignment:</a:t>
            </a:r>
            <a:r>
              <a:rPr lang="en-US" sz="2400" dirty="0"/>
              <a:t> For each output token, attention calculates a weighted sum of the encoder's hidden states, where the weights represent the importance or alignment of each input token relative to the current output token.</a:t>
            </a:r>
          </a:p>
          <a:p>
            <a:pPr lvl="1"/>
            <a:r>
              <a:rPr lang="en-US" sz="2400" b="1" dirty="0"/>
              <a:t>Example:</a:t>
            </a:r>
            <a:r>
              <a:rPr lang="en-US" sz="2400" dirty="0"/>
              <a:t> In machine translation, when translating a sentence, the attention mechanism helps the model focus on the relevant words in the input sentence for each word in the output sentence.</a:t>
            </a:r>
          </a:p>
          <a:p>
            <a:endParaRPr lang="en-IN" dirty="0"/>
          </a:p>
        </p:txBody>
      </p:sp>
    </p:spTree>
    <p:extLst>
      <p:ext uri="{BB962C8B-B14F-4D97-AF65-F5344CB8AC3E}">
        <p14:creationId xmlns:p14="http://schemas.microsoft.com/office/powerpoint/2010/main" val="30497252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F623B-9B2F-4787-9B80-6F48D9FAAB8B}"/>
              </a:ext>
            </a:extLst>
          </p:cNvPr>
          <p:cNvSpPr>
            <a:spLocks noGrp="1"/>
          </p:cNvSpPr>
          <p:nvPr>
            <p:ph type="title"/>
          </p:nvPr>
        </p:nvSpPr>
        <p:spPr>
          <a:xfrm>
            <a:off x="533400" y="539932"/>
            <a:ext cx="9875520" cy="740229"/>
          </a:xfrm>
        </p:spPr>
        <p:txBody>
          <a:bodyPr/>
          <a:lstStyle/>
          <a:p>
            <a:r>
              <a:rPr lang="en-US" dirty="0"/>
              <a:t>How Attention Works:</a:t>
            </a:r>
            <a:endParaRPr lang="en-IN" dirty="0"/>
          </a:p>
        </p:txBody>
      </p:sp>
      <p:sp>
        <p:nvSpPr>
          <p:cNvPr id="3" name="Content Placeholder 2">
            <a:extLst>
              <a:ext uri="{FF2B5EF4-FFF2-40B4-BE49-F238E27FC236}">
                <a16:creationId xmlns:a16="http://schemas.microsoft.com/office/drawing/2014/main" id="{455E8BA6-5C93-44A2-94F9-33CF8F2E8F13}"/>
              </a:ext>
            </a:extLst>
          </p:cNvPr>
          <p:cNvSpPr>
            <a:spLocks noGrp="1"/>
          </p:cNvSpPr>
          <p:nvPr>
            <p:ph idx="1"/>
          </p:nvPr>
        </p:nvSpPr>
        <p:spPr>
          <a:xfrm>
            <a:off x="603069" y="1409699"/>
            <a:ext cx="10970622" cy="4573089"/>
          </a:xfrm>
        </p:spPr>
        <p:txBody>
          <a:bodyPr>
            <a:normAutofit/>
          </a:bodyPr>
          <a:lstStyle/>
          <a:p>
            <a:pPr marL="357188" lvl="1" indent="-285750">
              <a:buFont typeface="Arial" panose="020B0604020202020204" pitchFamily="34" charset="0"/>
              <a:buChar char="•"/>
            </a:pPr>
            <a:r>
              <a:rPr lang="en-US" dirty="0"/>
              <a:t>At each decoding step, the decoder generates an attention weight for each word in the input sequence.</a:t>
            </a:r>
          </a:p>
          <a:p>
            <a:pPr marL="357188" lvl="1" indent="-285750">
              <a:buFont typeface="Arial" panose="020B0604020202020204" pitchFamily="34" charset="0"/>
              <a:buChar char="•"/>
            </a:pPr>
            <a:r>
              <a:rPr lang="en-US" dirty="0"/>
              <a:t>These weights determine how much focus the decoder should place on each word in the input sequence when generating the next word in the output sequence.</a:t>
            </a:r>
          </a:p>
          <a:p>
            <a:pPr marL="357188" lvl="1" indent="-285750">
              <a:buFont typeface="Arial" panose="020B0604020202020204" pitchFamily="34" charset="0"/>
              <a:buChar char="•"/>
            </a:pPr>
            <a:r>
              <a:rPr lang="en-US" dirty="0"/>
              <a:t>The context vector is dynamically generated for each output word based on these attention weights, allowing the model to attend to different parts of the input sequence.</a:t>
            </a:r>
          </a:p>
          <a:p>
            <a:r>
              <a:rPr lang="en-US" b="1" dirty="0"/>
              <a:t>Advantages of Attention:</a:t>
            </a:r>
            <a:endParaRPr lang="en-US" dirty="0"/>
          </a:p>
          <a:p>
            <a:pPr lvl="1">
              <a:buFont typeface="Arial" panose="020B0604020202020204" pitchFamily="34" charset="0"/>
              <a:buChar char="•"/>
            </a:pPr>
            <a:r>
              <a:rPr lang="en-US" dirty="0"/>
              <a:t>Improved translation quality, especially for long sentences.</a:t>
            </a:r>
          </a:p>
          <a:p>
            <a:pPr lvl="1">
              <a:buFont typeface="Arial" panose="020B0604020202020204" pitchFamily="34" charset="0"/>
              <a:buChar char="•"/>
            </a:pPr>
            <a:r>
              <a:rPr lang="en-US" dirty="0"/>
              <a:t>The model can handle longer input sequences more effectively by attending to relevant parts of the input.</a:t>
            </a:r>
          </a:p>
          <a:p>
            <a:endParaRPr lang="en-IN" dirty="0"/>
          </a:p>
        </p:txBody>
      </p:sp>
    </p:spTree>
    <p:extLst>
      <p:ext uri="{BB962C8B-B14F-4D97-AF65-F5344CB8AC3E}">
        <p14:creationId xmlns:p14="http://schemas.microsoft.com/office/powerpoint/2010/main" val="2503291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F623B-9B2F-4787-9B80-6F48D9FAAB8B}"/>
              </a:ext>
            </a:extLst>
          </p:cNvPr>
          <p:cNvSpPr>
            <a:spLocks noGrp="1"/>
          </p:cNvSpPr>
          <p:nvPr>
            <p:ph type="title"/>
          </p:nvPr>
        </p:nvSpPr>
        <p:spPr>
          <a:xfrm>
            <a:off x="533400" y="539932"/>
            <a:ext cx="9875520" cy="740229"/>
          </a:xfrm>
        </p:spPr>
        <p:txBody>
          <a:bodyPr/>
          <a:lstStyle/>
          <a:p>
            <a:r>
              <a:rPr lang="en-US" dirty="0"/>
              <a:t>Attention Mechanism Architecture</a:t>
            </a:r>
            <a:endParaRPr lang="en-IN" dirty="0"/>
          </a:p>
        </p:txBody>
      </p:sp>
      <p:pic>
        <p:nvPicPr>
          <p:cNvPr id="5122" name="Picture 2" descr="Attention mechanism in Deep Learning | by Pradeep Dhote | Medium">
            <a:extLst>
              <a:ext uri="{FF2B5EF4-FFF2-40B4-BE49-F238E27FC236}">
                <a16:creationId xmlns:a16="http://schemas.microsoft.com/office/drawing/2014/main" id="{073D512A-E85B-4683-BFA9-67FA24A9C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891" y="1155384"/>
            <a:ext cx="6181996" cy="265854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31C8F62A-3C16-4FFB-B1D8-E05BC7BBBC1E}"/>
              </a:ext>
            </a:extLst>
          </p:cNvPr>
          <p:cNvSpPr>
            <a:spLocks noGrp="1"/>
          </p:cNvSpPr>
          <p:nvPr>
            <p:ph idx="1"/>
          </p:nvPr>
        </p:nvSpPr>
        <p:spPr>
          <a:xfrm>
            <a:off x="1143000" y="4136570"/>
            <a:ext cx="9872871" cy="1959429"/>
          </a:xfrm>
        </p:spPr>
        <p:txBody>
          <a:bodyPr/>
          <a:lstStyle/>
          <a:p>
            <a:r>
              <a:rPr lang="en-IN" dirty="0">
                <a:hlinkClick r:id="rId3"/>
              </a:rPr>
              <a:t>https://www.scaler.com/topics/deep-learning/attention-mechanism-deep-learning/</a:t>
            </a:r>
            <a:r>
              <a:rPr lang="en-IN" dirty="0"/>
              <a:t> </a:t>
            </a:r>
          </a:p>
          <a:p>
            <a:r>
              <a:rPr lang="en-IN" dirty="0">
                <a:hlinkClick r:id="rId4"/>
              </a:rPr>
              <a:t>https://www.researchgate.net/publication/342542123_Text_Sentiment_Orientation_Analysis_Based_on_Multi-Channel_CNN_and_Bidirectional_GRU_With_Attention_Mechanism</a:t>
            </a:r>
            <a:r>
              <a:rPr lang="en-IN" dirty="0"/>
              <a:t> </a:t>
            </a:r>
          </a:p>
        </p:txBody>
      </p:sp>
      <p:pic>
        <p:nvPicPr>
          <p:cNvPr id="6146" name="Picture 2">
            <a:extLst>
              <a:ext uri="{FF2B5EF4-FFF2-40B4-BE49-F238E27FC236}">
                <a16:creationId xmlns:a16="http://schemas.microsoft.com/office/drawing/2014/main" id="{34A46585-67ED-4243-B0A1-422B4D2F94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5055" y="1221325"/>
            <a:ext cx="4356054" cy="27123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605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BB2BD-B1EC-4B8F-A3CD-A91ABFFE41FF}"/>
              </a:ext>
            </a:extLst>
          </p:cNvPr>
          <p:cNvSpPr>
            <a:spLocks noGrp="1"/>
          </p:cNvSpPr>
          <p:nvPr>
            <p:ph type="title"/>
          </p:nvPr>
        </p:nvSpPr>
        <p:spPr>
          <a:xfrm>
            <a:off x="481148" y="513806"/>
            <a:ext cx="10291354" cy="801189"/>
          </a:xfrm>
        </p:spPr>
        <p:txBody>
          <a:bodyPr>
            <a:normAutofit/>
          </a:bodyPr>
          <a:lstStyle/>
          <a:p>
            <a:r>
              <a:rPr lang="en-US" sz="4000" dirty="0"/>
              <a:t>Steps for Text Generation with Markov Chains:</a:t>
            </a:r>
            <a:endParaRPr lang="en-IN" sz="4000" dirty="0"/>
          </a:p>
        </p:txBody>
      </p:sp>
      <p:sp>
        <p:nvSpPr>
          <p:cNvPr id="3" name="Content Placeholder 2">
            <a:extLst>
              <a:ext uri="{FF2B5EF4-FFF2-40B4-BE49-F238E27FC236}">
                <a16:creationId xmlns:a16="http://schemas.microsoft.com/office/drawing/2014/main" id="{BE171CA4-37C7-4F3F-91D2-514FBBDDA30B}"/>
              </a:ext>
            </a:extLst>
          </p:cNvPr>
          <p:cNvSpPr>
            <a:spLocks noGrp="1"/>
          </p:cNvSpPr>
          <p:nvPr>
            <p:ph idx="1"/>
          </p:nvPr>
        </p:nvSpPr>
        <p:spPr>
          <a:xfrm>
            <a:off x="542108" y="1314995"/>
            <a:ext cx="10552612" cy="5242559"/>
          </a:xfrm>
        </p:spPr>
        <p:txBody>
          <a:bodyPr>
            <a:normAutofit/>
          </a:bodyPr>
          <a:lstStyle/>
          <a:p>
            <a:pPr lvl="1"/>
            <a:r>
              <a:rPr lang="en-US" dirty="0"/>
              <a:t>Example: Given the sentences:</a:t>
            </a:r>
          </a:p>
          <a:p>
            <a:pPr lvl="2"/>
            <a:r>
              <a:rPr lang="en-US" dirty="0"/>
              <a:t>"I love ice cream“</a:t>
            </a:r>
          </a:p>
          <a:p>
            <a:pPr lvl="2"/>
            <a:r>
              <a:rPr lang="en-US" dirty="0"/>
              <a:t>"I love to eat“</a:t>
            </a:r>
          </a:p>
          <a:p>
            <a:pPr lvl="2"/>
            <a:r>
              <a:rPr lang="en-US" dirty="0"/>
              <a:t>"I love coding“</a:t>
            </a:r>
          </a:p>
          <a:p>
            <a:pPr lvl="1"/>
            <a:r>
              <a:rPr lang="en-US" dirty="0"/>
              <a:t>Break these down into unigrams (single words):</a:t>
            </a:r>
          </a:p>
          <a:p>
            <a:pPr lvl="2">
              <a:buFont typeface="Arial" panose="020B0604020202020204" pitchFamily="34" charset="0"/>
              <a:buChar char="•"/>
            </a:pPr>
            <a:r>
              <a:rPr lang="en-US" dirty="0"/>
              <a:t>"I" -&gt; ["</a:t>
            </a:r>
            <a:r>
              <a:rPr lang="en-US" dirty="0" err="1"/>
              <a:t>love“,”love”,”love</a:t>
            </a:r>
            <a:r>
              <a:rPr lang="en-US" dirty="0"/>
              <a:t>”]</a:t>
            </a:r>
          </a:p>
          <a:p>
            <a:pPr lvl="2">
              <a:buFont typeface="Arial" panose="020B0604020202020204" pitchFamily="34" charset="0"/>
              <a:buChar char="•"/>
            </a:pPr>
            <a:r>
              <a:rPr lang="en-US" dirty="0"/>
              <a:t>"love" -&gt; ["ice", "to", "coding"]</a:t>
            </a:r>
          </a:p>
          <a:p>
            <a:pPr lvl="2">
              <a:buFont typeface="Arial" panose="020B0604020202020204" pitchFamily="34" charset="0"/>
              <a:buChar char="•"/>
            </a:pPr>
            <a:r>
              <a:rPr lang="en-US" dirty="0"/>
              <a:t>"ice" -&gt; ["cream"]</a:t>
            </a:r>
          </a:p>
          <a:p>
            <a:pPr lvl="2">
              <a:buFont typeface="Arial" panose="020B0604020202020204" pitchFamily="34" charset="0"/>
              <a:buChar char="•"/>
            </a:pPr>
            <a:r>
              <a:rPr lang="en-US" dirty="0"/>
              <a:t>"cream" -&gt; [ ]</a:t>
            </a:r>
          </a:p>
          <a:p>
            <a:pPr lvl="2">
              <a:buFont typeface="Arial" panose="020B0604020202020204" pitchFamily="34" charset="0"/>
              <a:buChar char="•"/>
            </a:pPr>
            <a:r>
              <a:rPr lang="en-US" dirty="0"/>
              <a:t>"to" -&gt; ["eat"]</a:t>
            </a:r>
          </a:p>
          <a:p>
            <a:pPr lvl="2">
              <a:buFont typeface="Arial" panose="020B0604020202020204" pitchFamily="34" charset="0"/>
              <a:buChar char="•"/>
            </a:pPr>
            <a:r>
              <a:rPr lang="en-US" dirty="0"/>
              <a:t>"eat" -&gt; [ ]</a:t>
            </a:r>
          </a:p>
          <a:p>
            <a:pPr lvl="2">
              <a:buFont typeface="Arial" panose="020B0604020202020204" pitchFamily="34" charset="0"/>
              <a:buChar char="•"/>
            </a:pPr>
            <a:r>
              <a:rPr lang="en-US" dirty="0"/>
              <a:t>"coding" -&gt; [ ]</a:t>
            </a:r>
          </a:p>
          <a:p>
            <a:pPr lvl="1"/>
            <a:endParaRPr lang="en-US" sz="2200" dirty="0"/>
          </a:p>
        </p:txBody>
      </p:sp>
    </p:spTree>
    <p:extLst>
      <p:ext uri="{BB962C8B-B14F-4D97-AF65-F5344CB8AC3E}">
        <p14:creationId xmlns:p14="http://schemas.microsoft.com/office/powerpoint/2010/main" val="23018671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46E7-D83A-4C95-9177-BB9306E001C1}"/>
              </a:ext>
            </a:extLst>
          </p:cNvPr>
          <p:cNvSpPr>
            <a:spLocks noGrp="1"/>
          </p:cNvSpPr>
          <p:nvPr>
            <p:ph type="title"/>
          </p:nvPr>
        </p:nvSpPr>
        <p:spPr>
          <a:xfrm>
            <a:off x="472440" y="522514"/>
            <a:ext cx="9875520" cy="748937"/>
          </a:xfrm>
        </p:spPr>
        <p:txBody>
          <a:bodyPr/>
          <a:lstStyle/>
          <a:p>
            <a:r>
              <a:rPr lang="en-US" dirty="0"/>
              <a:t>Transformer Model</a:t>
            </a:r>
            <a:endParaRPr lang="en-IN" dirty="0"/>
          </a:p>
        </p:txBody>
      </p:sp>
      <p:sp>
        <p:nvSpPr>
          <p:cNvPr id="3" name="Content Placeholder 2">
            <a:extLst>
              <a:ext uri="{FF2B5EF4-FFF2-40B4-BE49-F238E27FC236}">
                <a16:creationId xmlns:a16="http://schemas.microsoft.com/office/drawing/2014/main" id="{74861DB1-39B0-4FE3-AB79-80D985FB3E0C}"/>
              </a:ext>
            </a:extLst>
          </p:cNvPr>
          <p:cNvSpPr>
            <a:spLocks noGrp="1"/>
          </p:cNvSpPr>
          <p:nvPr>
            <p:ph idx="1"/>
          </p:nvPr>
        </p:nvSpPr>
        <p:spPr>
          <a:xfrm>
            <a:off x="475089" y="1271451"/>
            <a:ext cx="10967974" cy="4963886"/>
          </a:xfrm>
        </p:spPr>
        <p:txBody>
          <a:bodyPr>
            <a:normAutofit fontScale="92500"/>
          </a:bodyPr>
          <a:lstStyle/>
          <a:p>
            <a:r>
              <a:rPr lang="en-US" dirty="0"/>
              <a:t>The Transformer model, introduced by Vaswani et al. in 2017, revolutionized NMT by entirely eliminating RNNs and using only the attention mechanism. </a:t>
            </a:r>
          </a:p>
          <a:p>
            <a:r>
              <a:rPr lang="en-US" dirty="0"/>
              <a:t>Transformers rely on self-attention mechanisms to process entire sentences in parallel, significantly improving training efficiency and translation accuracy.</a:t>
            </a:r>
          </a:p>
          <a:p>
            <a:pPr>
              <a:buFont typeface="Arial" panose="020B0604020202020204" pitchFamily="34" charset="0"/>
              <a:buChar char="•"/>
            </a:pPr>
            <a:r>
              <a:rPr lang="en-US" b="1" dirty="0"/>
              <a:t>Self-Attention:</a:t>
            </a:r>
            <a:r>
              <a:rPr lang="en-US" dirty="0"/>
              <a:t> In a transformer, each word in a sentence is compared with every other word to determine their relevance, which is then used to generate an output sequence. This allows the model to capture complex dependencies regardless of their distance in the sequence.</a:t>
            </a:r>
          </a:p>
          <a:p>
            <a:pPr>
              <a:buFont typeface="Arial" panose="020B0604020202020204" pitchFamily="34" charset="0"/>
              <a:buChar char="•"/>
            </a:pPr>
            <a:r>
              <a:rPr lang="en-US" b="1" dirty="0"/>
              <a:t>Architecture:</a:t>
            </a:r>
            <a:r>
              <a:rPr lang="en-US" dirty="0"/>
              <a:t> The Transformer model uses multiple layers of self-attention and feedforward neural networks, organized into an encoder-decoder structure similar to Seq2Seq models but with parallel processing capabilities.</a:t>
            </a:r>
          </a:p>
          <a:p>
            <a:pPr>
              <a:buFont typeface="Arial" panose="020B0604020202020204" pitchFamily="34" charset="0"/>
              <a:buChar char="•"/>
            </a:pPr>
            <a:r>
              <a:rPr lang="en-US" b="1" dirty="0"/>
              <a:t>Advantages:</a:t>
            </a:r>
            <a:endParaRPr lang="en-US" dirty="0"/>
          </a:p>
          <a:p>
            <a:pPr marL="742950" lvl="1" indent="-285750">
              <a:buFont typeface="Arial" panose="020B0604020202020204" pitchFamily="34" charset="0"/>
              <a:buChar char="•"/>
            </a:pPr>
            <a:r>
              <a:rPr lang="en-US" dirty="0"/>
              <a:t>Faster training due to parallelism.</a:t>
            </a:r>
          </a:p>
          <a:p>
            <a:pPr marL="742950" lvl="1" indent="-285750">
              <a:buFont typeface="Arial" panose="020B0604020202020204" pitchFamily="34" charset="0"/>
              <a:buChar char="•"/>
            </a:pPr>
            <a:r>
              <a:rPr lang="en-US" dirty="0"/>
              <a:t>Better performance on long sequences.</a:t>
            </a:r>
          </a:p>
          <a:p>
            <a:pPr marL="742950" lvl="1" indent="-285750">
              <a:buFont typeface="Arial" panose="020B0604020202020204" pitchFamily="34" charset="0"/>
              <a:buChar char="•"/>
            </a:pPr>
            <a:r>
              <a:rPr lang="en-US" dirty="0"/>
              <a:t>The ability to capture complex relationships between words.</a:t>
            </a:r>
          </a:p>
          <a:p>
            <a:endParaRPr lang="en-IN" dirty="0"/>
          </a:p>
        </p:txBody>
      </p:sp>
    </p:spTree>
    <p:extLst>
      <p:ext uri="{BB962C8B-B14F-4D97-AF65-F5344CB8AC3E}">
        <p14:creationId xmlns:p14="http://schemas.microsoft.com/office/powerpoint/2010/main" val="35529802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88DE-54A7-4557-8B85-5D1C07C97F7E}"/>
              </a:ext>
            </a:extLst>
          </p:cNvPr>
          <p:cNvSpPr>
            <a:spLocks noGrp="1"/>
          </p:cNvSpPr>
          <p:nvPr>
            <p:ph type="title"/>
          </p:nvPr>
        </p:nvSpPr>
        <p:spPr>
          <a:xfrm>
            <a:off x="515983" y="505097"/>
            <a:ext cx="9875520" cy="783771"/>
          </a:xfrm>
        </p:spPr>
        <p:txBody>
          <a:bodyPr/>
          <a:lstStyle/>
          <a:p>
            <a:r>
              <a:rPr lang="en-IN" dirty="0"/>
              <a:t>Transformer Architecture</a:t>
            </a:r>
          </a:p>
        </p:txBody>
      </p:sp>
      <p:pic>
        <p:nvPicPr>
          <p:cNvPr id="5" name="Picture 4">
            <a:extLst>
              <a:ext uri="{FF2B5EF4-FFF2-40B4-BE49-F238E27FC236}">
                <a16:creationId xmlns:a16="http://schemas.microsoft.com/office/drawing/2014/main" id="{B0EDFA69-E6DC-4528-BC01-C8D80F202339}"/>
              </a:ext>
            </a:extLst>
          </p:cNvPr>
          <p:cNvPicPr>
            <a:picLocks noChangeAspect="1"/>
          </p:cNvPicPr>
          <p:nvPr/>
        </p:nvPicPr>
        <p:blipFill>
          <a:blip r:embed="rId2"/>
          <a:stretch>
            <a:fillRect/>
          </a:stretch>
        </p:blipFill>
        <p:spPr>
          <a:xfrm>
            <a:off x="515983" y="1515291"/>
            <a:ext cx="4228011" cy="4228011"/>
          </a:xfrm>
          <a:prstGeom prst="rect">
            <a:avLst/>
          </a:prstGeom>
        </p:spPr>
      </p:pic>
      <p:pic>
        <p:nvPicPr>
          <p:cNvPr id="8196" name="Picture 4" descr="What Are Transformers In NLP And It's Advantages - Knoldus Blogs">
            <a:extLst>
              <a:ext uri="{FF2B5EF4-FFF2-40B4-BE49-F238E27FC236}">
                <a16:creationId xmlns:a16="http://schemas.microsoft.com/office/drawing/2014/main" id="{9F65BFE1-4A19-4F4B-BA22-38FDE2D57E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6310" y="1895203"/>
            <a:ext cx="600075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9911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934F1-2047-4391-8998-7B5AD06F517B}"/>
              </a:ext>
            </a:extLst>
          </p:cNvPr>
          <p:cNvSpPr>
            <a:spLocks noGrp="1"/>
          </p:cNvSpPr>
          <p:nvPr>
            <p:ph type="title"/>
          </p:nvPr>
        </p:nvSpPr>
        <p:spPr>
          <a:xfrm>
            <a:off x="585651" y="557349"/>
            <a:ext cx="9875520" cy="740229"/>
          </a:xfrm>
        </p:spPr>
        <p:txBody>
          <a:bodyPr/>
          <a:lstStyle/>
          <a:p>
            <a:r>
              <a:rPr lang="en-IN" dirty="0"/>
              <a:t>How Transformers Work?</a:t>
            </a:r>
          </a:p>
        </p:txBody>
      </p:sp>
      <p:sp>
        <p:nvSpPr>
          <p:cNvPr id="3" name="Content Placeholder 2">
            <a:extLst>
              <a:ext uri="{FF2B5EF4-FFF2-40B4-BE49-F238E27FC236}">
                <a16:creationId xmlns:a16="http://schemas.microsoft.com/office/drawing/2014/main" id="{C6206D8E-231C-4DED-85C7-A6E7A4BCB5E9}"/>
              </a:ext>
            </a:extLst>
          </p:cNvPr>
          <p:cNvSpPr>
            <a:spLocks noGrp="1"/>
          </p:cNvSpPr>
          <p:nvPr>
            <p:ph idx="1"/>
          </p:nvPr>
        </p:nvSpPr>
        <p:spPr>
          <a:xfrm>
            <a:off x="588300" y="1297577"/>
            <a:ext cx="10924431" cy="5003073"/>
          </a:xfrm>
        </p:spPr>
        <p:txBody>
          <a:bodyPr>
            <a:normAutofit/>
          </a:bodyPr>
          <a:lstStyle/>
          <a:p>
            <a:pPr>
              <a:buFont typeface="Arial" panose="020B0604020202020204" pitchFamily="34" charset="0"/>
              <a:buChar char="•"/>
            </a:pPr>
            <a:r>
              <a:rPr lang="en-US" b="1" dirty="0"/>
              <a:t>Self-Attention:</a:t>
            </a:r>
            <a:r>
              <a:rPr lang="en-US" dirty="0"/>
              <a:t> Transformers use self-attention mechanisms to process sequences in parallel rather than sequentially. This allows the model to weigh the importance of each token in a sequence relative to all other tokens.</a:t>
            </a:r>
          </a:p>
          <a:p>
            <a:pPr>
              <a:buFont typeface="Arial" panose="020B0604020202020204" pitchFamily="34" charset="0"/>
              <a:buChar char="•"/>
            </a:pPr>
            <a:r>
              <a:rPr lang="en-US" b="1" dirty="0"/>
              <a:t>Multi-Head Attention:</a:t>
            </a:r>
            <a:r>
              <a:rPr lang="en-US" dirty="0"/>
              <a:t> This technique allows the model to focus on different parts of the input sequence simultaneously, capturing various aspects of the relationships between tokens.</a:t>
            </a:r>
          </a:p>
          <a:p>
            <a:pPr>
              <a:buFont typeface="Arial" panose="020B0604020202020204" pitchFamily="34" charset="0"/>
              <a:buChar char="•"/>
            </a:pPr>
            <a:r>
              <a:rPr lang="en-US" b="1" dirty="0"/>
              <a:t>Positional Encoding:</a:t>
            </a:r>
            <a:r>
              <a:rPr lang="en-US" dirty="0"/>
              <a:t> Since transformers do not inherently capture the order of tokens like RNNs, positional encoding is added to input embeddings to provide information about the position of tokens in the sequence.</a:t>
            </a:r>
          </a:p>
          <a:p>
            <a:r>
              <a:rPr lang="en-US" b="1" dirty="0"/>
              <a:t>Components:</a:t>
            </a:r>
            <a:endParaRPr lang="en-US" dirty="0"/>
          </a:p>
          <a:p>
            <a:pPr lvl="1">
              <a:buFont typeface="+mj-lt"/>
              <a:buAutoNum type="arabicPeriod"/>
            </a:pPr>
            <a:r>
              <a:rPr lang="en-US" sz="2400" b="1" dirty="0"/>
              <a:t>Encoder:</a:t>
            </a:r>
            <a:r>
              <a:rPr lang="en-US" sz="2400" dirty="0"/>
              <a:t> Processes the input sequence and generates representations.</a:t>
            </a:r>
          </a:p>
          <a:p>
            <a:pPr lvl="1">
              <a:buFont typeface="+mj-lt"/>
              <a:buAutoNum type="arabicPeriod"/>
            </a:pPr>
            <a:r>
              <a:rPr lang="en-US" sz="2400" b="1" dirty="0"/>
              <a:t>Decoder:</a:t>
            </a:r>
            <a:r>
              <a:rPr lang="en-US" sz="2400" dirty="0"/>
              <a:t> Generates the output sequence from the encoded representations, using attention to focus on relevant parts of the input sequence.</a:t>
            </a:r>
          </a:p>
          <a:p>
            <a:endParaRPr lang="en-IN" dirty="0"/>
          </a:p>
        </p:txBody>
      </p:sp>
    </p:spTree>
    <p:extLst>
      <p:ext uri="{BB962C8B-B14F-4D97-AF65-F5344CB8AC3E}">
        <p14:creationId xmlns:p14="http://schemas.microsoft.com/office/powerpoint/2010/main" val="4919613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7CF4F-A6F3-4579-94CF-CF19FB2621A0}"/>
              </a:ext>
            </a:extLst>
          </p:cNvPr>
          <p:cNvSpPr>
            <a:spLocks noGrp="1"/>
          </p:cNvSpPr>
          <p:nvPr>
            <p:ph type="title"/>
          </p:nvPr>
        </p:nvSpPr>
        <p:spPr>
          <a:xfrm>
            <a:off x="550818" y="548640"/>
            <a:ext cx="9875520" cy="679269"/>
          </a:xfrm>
        </p:spPr>
        <p:txBody>
          <a:bodyPr>
            <a:normAutofit fontScale="90000"/>
          </a:bodyPr>
          <a:lstStyle/>
          <a:p>
            <a:r>
              <a:rPr lang="en-IN" dirty="0"/>
              <a:t>Summary – Translation Models</a:t>
            </a:r>
          </a:p>
        </p:txBody>
      </p:sp>
      <p:sp>
        <p:nvSpPr>
          <p:cNvPr id="3" name="Content Placeholder 2">
            <a:extLst>
              <a:ext uri="{FF2B5EF4-FFF2-40B4-BE49-F238E27FC236}">
                <a16:creationId xmlns:a16="http://schemas.microsoft.com/office/drawing/2014/main" id="{EBCD4EAC-1BB5-4BF2-92A5-ACBB5AA2C78A}"/>
              </a:ext>
            </a:extLst>
          </p:cNvPr>
          <p:cNvSpPr>
            <a:spLocks noGrp="1"/>
          </p:cNvSpPr>
          <p:nvPr>
            <p:ph idx="1"/>
          </p:nvPr>
        </p:nvSpPr>
        <p:spPr>
          <a:xfrm>
            <a:off x="553467" y="1308462"/>
            <a:ext cx="11037642" cy="5127172"/>
          </a:xfrm>
        </p:spPr>
        <p:txBody>
          <a:bodyPr>
            <a:normAutofit fontScale="92500"/>
          </a:bodyPr>
          <a:lstStyle/>
          <a:p>
            <a:r>
              <a:rPr lang="en-US" b="1" dirty="0"/>
              <a:t>Seq2Seq Models:</a:t>
            </a:r>
          </a:p>
          <a:p>
            <a:pPr lvl="1"/>
            <a:r>
              <a:rPr lang="en-US" dirty="0"/>
              <a:t>Role: Framework for tasks where both input and output are sequences.</a:t>
            </a:r>
          </a:p>
          <a:p>
            <a:pPr lvl="1"/>
            <a:r>
              <a:rPr lang="en-US" dirty="0"/>
              <a:t>Usage: Can be enhanced with attention mechanisms or replaced by transformers for improved performance.</a:t>
            </a:r>
          </a:p>
          <a:p>
            <a:r>
              <a:rPr lang="en-US" b="1" dirty="0"/>
              <a:t>Attention Mechanism:</a:t>
            </a:r>
          </a:p>
          <a:p>
            <a:pPr lvl="1"/>
            <a:r>
              <a:rPr lang="en-US" dirty="0"/>
              <a:t>Role: Enhances Seq2Seq models by allowing dynamic focus on different parts of the input sequence.</a:t>
            </a:r>
          </a:p>
          <a:p>
            <a:pPr lvl="1"/>
            <a:r>
              <a:rPr lang="en-US" dirty="0"/>
              <a:t>Usage: Used in conjunction with RNNs or LSTMs to improve performance in sequence-to-sequence tasks.</a:t>
            </a:r>
          </a:p>
          <a:p>
            <a:r>
              <a:rPr lang="en-US" b="1" dirty="0"/>
              <a:t>Transformers:</a:t>
            </a:r>
          </a:p>
          <a:p>
            <a:pPr lvl="1"/>
            <a:r>
              <a:rPr lang="en-US" dirty="0"/>
              <a:t>Role: A novel architecture that relies on self-attention mechanisms to process sequences in parallel.</a:t>
            </a:r>
          </a:p>
          <a:p>
            <a:pPr lvl="1"/>
            <a:r>
              <a:rPr lang="en-US" dirty="0"/>
              <a:t>Usage: Replaces traditional RNN-based Seq2Seq models with a more efficient and scalable approach, particularly effective for long-range dependencies.</a:t>
            </a:r>
          </a:p>
          <a:p>
            <a:r>
              <a:rPr lang="en-US" dirty="0"/>
              <a:t>Attention mechanisms and transformers represent advancements in deep learning that address the limitations of traditional RNN-based Seq2Seq models, particularly in handling long-range dependencies and improving training efficiency.</a:t>
            </a:r>
          </a:p>
        </p:txBody>
      </p:sp>
    </p:spTree>
    <p:extLst>
      <p:ext uri="{BB962C8B-B14F-4D97-AF65-F5344CB8AC3E}">
        <p14:creationId xmlns:p14="http://schemas.microsoft.com/office/powerpoint/2010/main" val="9969946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1325-F636-489A-9FA2-11D252F4F9D9}"/>
              </a:ext>
            </a:extLst>
          </p:cNvPr>
          <p:cNvSpPr>
            <a:spLocks noGrp="1"/>
          </p:cNvSpPr>
          <p:nvPr>
            <p:ph type="title"/>
          </p:nvPr>
        </p:nvSpPr>
        <p:spPr>
          <a:xfrm>
            <a:off x="594360" y="557349"/>
            <a:ext cx="9875520" cy="766354"/>
          </a:xfrm>
        </p:spPr>
        <p:txBody>
          <a:bodyPr/>
          <a:lstStyle/>
          <a:p>
            <a:r>
              <a:rPr lang="en-IN" dirty="0"/>
              <a:t>Conclusion</a:t>
            </a:r>
          </a:p>
        </p:txBody>
      </p:sp>
      <p:sp>
        <p:nvSpPr>
          <p:cNvPr id="3" name="Content Placeholder 2">
            <a:extLst>
              <a:ext uri="{FF2B5EF4-FFF2-40B4-BE49-F238E27FC236}">
                <a16:creationId xmlns:a16="http://schemas.microsoft.com/office/drawing/2014/main" id="{86E5B7E3-C0FE-422B-BA81-F7E9EFDD683D}"/>
              </a:ext>
            </a:extLst>
          </p:cNvPr>
          <p:cNvSpPr>
            <a:spLocks noGrp="1"/>
          </p:cNvSpPr>
          <p:nvPr>
            <p:ph idx="1"/>
          </p:nvPr>
        </p:nvSpPr>
        <p:spPr>
          <a:xfrm>
            <a:off x="716280" y="1323703"/>
            <a:ext cx="10578737" cy="4598126"/>
          </a:xfrm>
        </p:spPr>
        <p:txBody>
          <a:bodyPr>
            <a:normAutofit/>
          </a:bodyPr>
          <a:lstStyle/>
          <a:p>
            <a:r>
              <a:rPr lang="en-US" sz="2800" dirty="0"/>
              <a:t>Markov chains offer a simple yet foundational approach to text generation</a:t>
            </a:r>
          </a:p>
          <a:p>
            <a:r>
              <a:rPr lang="en-US" sz="2800" dirty="0"/>
              <a:t>RNNs and their variants (LSTMs, GRUs) bring in the capability to handle more complex and longer sequences. </a:t>
            </a:r>
          </a:p>
          <a:p>
            <a:r>
              <a:rPr lang="en-US" sz="2800" dirty="0"/>
              <a:t>In translation, Seq2Seq models, enhanced by attention mechanisms, form the backbone of modern NMT, with the Transformer model leading to significant advancements in translation quality and speed.</a:t>
            </a:r>
            <a:endParaRPr lang="en-IN" sz="2800" dirty="0"/>
          </a:p>
        </p:txBody>
      </p:sp>
    </p:spTree>
    <p:extLst>
      <p:ext uri="{BB962C8B-B14F-4D97-AF65-F5344CB8AC3E}">
        <p14:creationId xmlns:p14="http://schemas.microsoft.com/office/powerpoint/2010/main" val="2594083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D4475-3021-4D63-A551-3B64061526CB}"/>
              </a:ext>
            </a:extLst>
          </p:cNvPr>
          <p:cNvSpPr>
            <a:spLocks noGrp="1"/>
          </p:cNvSpPr>
          <p:nvPr>
            <p:ph type="title"/>
          </p:nvPr>
        </p:nvSpPr>
        <p:spPr>
          <a:xfrm>
            <a:off x="707571" y="487680"/>
            <a:ext cx="9875520" cy="727162"/>
          </a:xfrm>
        </p:spPr>
        <p:txBody>
          <a:bodyPr>
            <a:normAutofit/>
          </a:bodyPr>
          <a:lstStyle/>
          <a:p>
            <a:r>
              <a:rPr lang="en-US" sz="3600" dirty="0"/>
              <a:t>Steps for Text Generation with Markov Chains:</a:t>
            </a:r>
            <a:endParaRPr lang="en-IN" sz="3600" dirty="0"/>
          </a:p>
        </p:txBody>
      </p:sp>
      <p:sp>
        <p:nvSpPr>
          <p:cNvPr id="3" name="Content Placeholder 2">
            <a:extLst>
              <a:ext uri="{FF2B5EF4-FFF2-40B4-BE49-F238E27FC236}">
                <a16:creationId xmlns:a16="http://schemas.microsoft.com/office/drawing/2014/main" id="{8479567C-3C70-458E-BEB7-A70E10C222D0}"/>
              </a:ext>
            </a:extLst>
          </p:cNvPr>
          <p:cNvSpPr>
            <a:spLocks noGrp="1"/>
          </p:cNvSpPr>
          <p:nvPr>
            <p:ph idx="1"/>
          </p:nvPr>
        </p:nvSpPr>
        <p:spPr>
          <a:xfrm>
            <a:off x="710220" y="1332404"/>
            <a:ext cx="9872871" cy="5225150"/>
          </a:xfrm>
        </p:spPr>
        <p:txBody>
          <a:bodyPr>
            <a:normAutofit/>
          </a:bodyPr>
          <a:lstStyle/>
          <a:p>
            <a:r>
              <a:rPr lang="en-IN" sz="2600" dirty="0"/>
              <a:t>Markov Chain Representation:</a:t>
            </a:r>
          </a:p>
          <a:p>
            <a:endParaRPr lang="en-IN" dirty="0"/>
          </a:p>
          <a:p>
            <a:endParaRPr lang="en-IN" dirty="0"/>
          </a:p>
          <a:p>
            <a:endParaRPr lang="en-IN" dirty="0"/>
          </a:p>
          <a:p>
            <a:endParaRPr lang="en-IN" dirty="0"/>
          </a:p>
          <a:p>
            <a:r>
              <a:rPr lang="en-US" sz="2600" dirty="0"/>
              <a:t>Step 3:</a:t>
            </a:r>
            <a:r>
              <a:rPr lang="en-US" sz="2000" b="1" dirty="0"/>
              <a:t> </a:t>
            </a:r>
            <a:r>
              <a:rPr lang="en-US" sz="2600" dirty="0"/>
              <a:t>Create the Transition Matrix</a:t>
            </a:r>
          </a:p>
          <a:p>
            <a:pPr lvl="1"/>
            <a:r>
              <a:rPr lang="en-US" sz="2000" dirty="0"/>
              <a:t>Convert the Markov Chain into a transition matrix by calculating the probability of transitioning from one word to the next.</a:t>
            </a:r>
          </a:p>
          <a:p>
            <a:pPr lvl="1"/>
            <a:r>
              <a:rPr lang="en-US" sz="2000" dirty="0"/>
              <a:t>For each word, count how many times each possible next word occurs, and then normalize these counts to probabilities.</a:t>
            </a:r>
          </a:p>
          <a:p>
            <a:pPr lvl="1"/>
            <a:r>
              <a:rPr lang="en-US" dirty="0"/>
              <a:t>Create the transition probability matrix</a:t>
            </a:r>
            <a:endParaRPr lang="en-US" sz="2000" dirty="0"/>
          </a:p>
          <a:p>
            <a:endParaRPr lang="en-US" dirty="0"/>
          </a:p>
          <a:p>
            <a:pPr lvl="1"/>
            <a:endParaRPr lang="en-IN" dirty="0"/>
          </a:p>
          <a:p>
            <a:endParaRPr lang="en-IN" dirty="0"/>
          </a:p>
        </p:txBody>
      </p:sp>
      <p:graphicFrame>
        <p:nvGraphicFramePr>
          <p:cNvPr id="4" name="Table 4">
            <a:extLst>
              <a:ext uri="{FF2B5EF4-FFF2-40B4-BE49-F238E27FC236}">
                <a16:creationId xmlns:a16="http://schemas.microsoft.com/office/drawing/2014/main" id="{ACEC154A-494F-41EE-8A77-629551C760D0}"/>
              </a:ext>
            </a:extLst>
          </p:cNvPr>
          <p:cNvGraphicFramePr>
            <a:graphicFrameLocks noGrp="1"/>
          </p:cNvGraphicFramePr>
          <p:nvPr>
            <p:extLst>
              <p:ext uri="{D42A27DB-BD31-4B8C-83A1-F6EECF244321}">
                <p14:modId xmlns:p14="http://schemas.microsoft.com/office/powerpoint/2010/main" val="4227647374"/>
              </p:ext>
            </p:extLst>
          </p:nvPr>
        </p:nvGraphicFramePr>
        <p:xfrm>
          <a:off x="5982789" y="1153878"/>
          <a:ext cx="3659777" cy="2865120"/>
        </p:xfrm>
        <a:graphic>
          <a:graphicData uri="http://schemas.openxmlformats.org/drawingml/2006/table">
            <a:tbl>
              <a:tblPr firstRow="1" bandRow="1">
                <a:tableStyleId>{5C22544A-7EE6-4342-B048-85BDC9FD1C3A}</a:tableStyleId>
              </a:tblPr>
              <a:tblGrid>
                <a:gridCol w="1215947">
                  <a:extLst>
                    <a:ext uri="{9D8B030D-6E8A-4147-A177-3AD203B41FA5}">
                      <a16:colId xmlns:a16="http://schemas.microsoft.com/office/drawing/2014/main" val="1063339927"/>
                    </a:ext>
                  </a:extLst>
                </a:gridCol>
                <a:gridCol w="2443830">
                  <a:extLst>
                    <a:ext uri="{9D8B030D-6E8A-4147-A177-3AD203B41FA5}">
                      <a16:colId xmlns:a16="http://schemas.microsoft.com/office/drawing/2014/main" val="3891068306"/>
                    </a:ext>
                  </a:extLst>
                </a:gridCol>
              </a:tblGrid>
              <a:tr h="269596">
                <a:tc>
                  <a:txBody>
                    <a:bodyPr/>
                    <a:lstStyle/>
                    <a:p>
                      <a:r>
                        <a:rPr lang="en-IN" sz="1400" dirty="0"/>
                        <a:t>Current Word</a:t>
                      </a:r>
                    </a:p>
                  </a:txBody>
                  <a:tcPr/>
                </a:tc>
                <a:tc>
                  <a:txBody>
                    <a:bodyPr/>
                    <a:lstStyle/>
                    <a:p>
                      <a:r>
                        <a:rPr lang="en-IN" sz="1400" dirty="0"/>
                        <a:t>Possible Next Words</a:t>
                      </a:r>
                    </a:p>
                  </a:txBody>
                  <a:tcPr/>
                </a:tc>
                <a:extLst>
                  <a:ext uri="{0D108BD9-81ED-4DB2-BD59-A6C34878D82A}">
                    <a16:rowId xmlns:a16="http://schemas.microsoft.com/office/drawing/2014/main" val="958816545"/>
                  </a:ext>
                </a:extLst>
              </a:tr>
              <a:tr h="323515">
                <a:tc>
                  <a:txBody>
                    <a:bodyPr/>
                    <a:lstStyle/>
                    <a:p>
                      <a:r>
                        <a:rPr lang="en-IN"/>
                        <a:t>"I"</a:t>
                      </a:r>
                    </a:p>
                  </a:txBody>
                  <a:tcPr anchor="ctr"/>
                </a:tc>
                <a:tc>
                  <a:txBody>
                    <a:bodyPr/>
                    <a:lstStyle/>
                    <a:p>
                      <a:r>
                        <a:rPr lang="en-IN" dirty="0"/>
                        <a:t>["love“,”love”,”love”]</a:t>
                      </a:r>
                    </a:p>
                  </a:txBody>
                  <a:tcPr anchor="ctr"/>
                </a:tc>
                <a:extLst>
                  <a:ext uri="{0D108BD9-81ED-4DB2-BD59-A6C34878D82A}">
                    <a16:rowId xmlns:a16="http://schemas.microsoft.com/office/drawing/2014/main" val="2744165566"/>
                  </a:ext>
                </a:extLst>
              </a:tr>
              <a:tr h="323515">
                <a:tc>
                  <a:txBody>
                    <a:bodyPr/>
                    <a:lstStyle/>
                    <a:p>
                      <a:r>
                        <a:rPr lang="en-IN" dirty="0"/>
                        <a:t>"love"</a:t>
                      </a:r>
                    </a:p>
                  </a:txBody>
                  <a:tcPr anchor="ctr"/>
                </a:tc>
                <a:tc>
                  <a:txBody>
                    <a:bodyPr/>
                    <a:lstStyle/>
                    <a:p>
                      <a:r>
                        <a:rPr lang="en-IN" dirty="0"/>
                        <a:t>["ice", "to", "coding"]</a:t>
                      </a:r>
                    </a:p>
                  </a:txBody>
                  <a:tcPr anchor="ctr"/>
                </a:tc>
                <a:extLst>
                  <a:ext uri="{0D108BD9-81ED-4DB2-BD59-A6C34878D82A}">
                    <a16:rowId xmlns:a16="http://schemas.microsoft.com/office/drawing/2014/main" val="2783478834"/>
                  </a:ext>
                </a:extLst>
              </a:tr>
              <a:tr h="323515">
                <a:tc>
                  <a:txBody>
                    <a:bodyPr/>
                    <a:lstStyle/>
                    <a:p>
                      <a:r>
                        <a:rPr lang="en-IN" dirty="0"/>
                        <a:t>"ice"</a:t>
                      </a:r>
                    </a:p>
                  </a:txBody>
                  <a:tcPr anchor="ctr"/>
                </a:tc>
                <a:tc>
                  <a:txBody>
                    <a:bodyPr/>
                    <a:lstStyle/>
                    <a:p>
                      <a:r>
                        <a:rPr lang="en-IN" dirty="0"/>
                        <a:t>["cream"]</a:t>
                      </a:r>
                    </a:p>
                  </a:txBody>
                  <a:tcPr anchor="ctr"/>
                </a:tc>
                <a:extLst>
                  <a:ext uri="{0D108BD9-81ED-4DB2-BD59-A6C34878D82A}">
                    <a16:rowId xmlns:a16="http://schemas.microsoft.com/office/drawing/2014/main" val="700162628"/>
                  </a:ext>
                </a:extLst>
              </a:tr>
              <a:tr h="323515">
                <a:tc>
                  <a:txBody>
                    <a:bodyPr/>
                    <a:lstStyle/>
                    <a:p>
                      <a:r>
                        <a:rPr lang="en-IN" dirty="0"/>
                        <a:t>“cream”</a:t>
                      </a:r>
                    </a:p>
                  </a:txBody>
                  <a:tcPr anchor="ctr"/>
                </a:tc>
                <a:tc>
                  <a:txBody>
                    <a:bodyPr/>
                    <a:lstStyle/>
                    <a:p>
                      <a:r>
                        <a:rPr lang="en-IN" dirty="0"/>
                        <a:t>[]</a:t>
                      </a:r>
                    </a:p>
                  </a:txBody>
                  <a:tcPr anchor="ctr"/>
                </a:tc>
                <a:extLst>
                  <a:ext uri="{0D108BD9-81ED-4DB2-BD59-A6C34878D82A}">
                    <a16:rowId xmlns:a16="http://schemas.microsoft.com/office/drawing/2014/main" val="2336720284"/>
                  </a:ext>
                </a:extLst>
              </a:tr>
              <a:tr h="323515">
                <a:tc>
                  <a:txBody>
                    <a:bodyPr/>
                    <a:lstStyle/>
                    <a:p>
                      <a:r>
                        <a:rPr lang="en-IN" dirty="0"/>
                        <a:t>“to”</a:t>
                      </a:r>
                    </a:p>
                  </a:txBody>
                  <a:tcPr anchor="ctr"/>
                </a:tc>
                <a:tc>
                  <a:txBody>
                    <a:bodyPr/>
                    <a:lstStyle/>
                    <a:p>
                      <a:r>
                        <a:rPr lang="en-IN" dirty="0"/>
                        <a:t>[“eat”]</a:t>
                      </a:r>
                    </a:p>
                  </a:txBody>
                  <a:tcPr anchor="ctr"/>
                </a:tc>
                <a:extLst>
                  <a:ext uri="{0D108BD9-81ED-4DB2-BD59-A6C34878D82A}">
                    <a16:rowId xmlns:a16="http://schemas.microsoft.com/office/drawing/2014/main" val="3164066791"/>
                  </a:ext>
                </a:extLst>
              </a:tr>
              <a:tr h="323515">
                <a:tc>
                  <a:txBody>
                    <a:bodyPr/>
                    <a:lstStyle/>
                    <a:p>
                      <a:r>
                        <a:rPr lang="en-IN" dirty="0"/>
                        <a:t>“eat”</a:t>
                      </a:r>
                    </a:p>
                  </a:txBody>
                  <a:tcPr anchor="ctr"/>
                </a:tc>
                <a:tc>
                  <a:txBody>
                    <a:bodyPr/>
                    <a:lstStyle/>
                    <a:p>
                      <a:r>
                        <a:rPr lang="en-IN" dirty="0"/>
                        <a:t>[]</a:t>
                      </a:r>
                    </a:p>
                  </a:txBody>
                  <a:tcPr anchor="ctr"/>
                </a:tc>
                <a:extLst>
                  <a:ext uri="{0D108BD9-81ED-4DB2-BD59-A6C34878D82A}">
                    <a16:rowId xmlns:a16="http://schemas.microsoft.com/office/drawing/2014/main" val="1146708996"/>
                  </a:ext>
                </a:extLst>
              </a:tr>
              <a:tr h="323515">
                <a:tc>
                  <a:txBody>
                    <a:bodyPr/>
                    <a:lstStyle/>
                    <a:p>
                      <a:r>
                        <a:rPr lang="en-IN" dirty="0"/>
                        <a:t>“coding”</a:t>
                      </a:r>
                    </a:p>
                  </a:txBody>
                  <a:tcPr anchor="ctr"/>
                </a:tc>
                <a:tc>
                  <a:txBody>
                    <a:bodyPr/>
                    <a:lstStyle/>
                    <a:p>
                      <a:r>
                        <a:rPr lang="en-IN" dirty="0"/>
                        <a:t>[]</a:t>
                      </a:r>
                    </a:p>
                  </a:txBody>
                  <a:tcPr anchor="ctr"/>
                </a:tc>
                <a:extLst>
                  <a:ext uri="{0D108BD9-81ED-4DB2-BD59-A6C34878D82A}">
                    <a16:rowId xmlns:a16="http://schemas.microsoft.com/office/drawing/2014/main" val="3575607113"/>
                  </a:ext>
                </a:extLst>
              </a:tr>
            </a:tbl>
          </a:graphicData>
        </a:graphic>
      </p:graphicFrame>
    </p:spTree>
    <p:extLst>
      <p:ext uri="{BB962C8B-B14F-4D97-AF65-F5344CB8AC3E}">
        <p14:creationId xmlns:p14="http://schemas.microsoft.com/office/powerpoint/2010/main" val="401922602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2801</TotalTime>
  <Words>8476</Words>
  <Application>Microsoft Office PowerPoint</Application>
  <PresentationFormat>Widescreen</PresentationFormat>
  <Paragraphs>729</Paragraphs>
  <Slides>84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84</vt:i4>
      </vt:variant>
    </vt:vector>
  </HeadingPairs>
  <TitlesOfParts>
    <vt:vector size="93" baseType="lpstr">
      <vt:lpstr>Arial</vt:lpstr>
      <vt:lpstr>Calibri</vt:lpstr>
      <vt:lpstr>Cambria Math</vt:lpstr>
      <vt:lpstr>Corbel</vt:lpstr>
      <vt:lpstr>Courier New</vt:lpstr>
      <vt:lpstr>Nunito</vt:lpstr>
      <vt:lpstr>Symbol</vt:lpstr>
      <vt:lpstr>Times New Roman</vt:lpstr>
      <vt:lpstr>Basis</vt:lpstr>
      <vt:lpstr>Text Generation  and Language Translation</vt:lpstr>
      <vt:lpstr>Text Generation</vt:lpstr>
      <vt:lpstr>Text Generation: Techniques and Applications</vt:lpstr>
      <vt:lpstr>Markov Chains</vt:lpstr>
      <vt:lpstr>PowerPoint Presentation</vt:lpstr>
      <vt:lpstr>Examples and Use Cases</vt:lpstr>
      <vt:lpstr>Steps for Text Generation with Markov Chains:</vt:lpstr>
      <vt:lpstr>Steps for Text Generation with Markov Chains:</vt:lpstr>
      <vt:lpstr>Steps for Text Generation with Markov Chains:</vt:lpstr>
      <vt:lpstr>Steps for Text Generation with Markov Chains:</vt:lpstr>
      <vt:lpstr>Summary of Steps – Markov Chain</vt:lpstr>
      <vt:lpstr>Steps for Text Generation with Markov Chains contd</vt:lpstr>
      <vt:lpstr>Text Generation Process</vt:lpstr>
      <vt:lpstr>Markov Chains for Predictions</vt:lpstr>
      <vt:lpstr>Recurrent Neural Networks (RNNs)</vt:lpstr>
      <vt:lpstr>What is ANN (Artificial Neural Networks)?</vt:lpstr>
      <vt:lpstr>What is CNN (Convolutional Neural Networks)?</vt:lpstr>
      <vt:lpstr>What is RNN (Recurrent Neural Networks)?</vt:lpstr>
      <vt:lpstr>Difference Between ANN, CNN and RNN</vt:lpstr>
      <vt:lpstr>ANN Architecture</vt:lpstr>
      <vt:lpstr>ANN Architecture</vt:lpstr>
      <vt:lpstr>Working of ANN:</vt:lpstr>
      <vt:lpstr>Step-by-Step Calculation</vt:lpstr>
      <vt:lpstr>Step-by-Step Calculation</vt:lpstr>
      <vt:lpstr>PowerPoint Presentation</vt:lpstr>
      <vt:lpstr>PowerPoint Presentation</vt:lpstr>
      <vt:lpstr>PowerPoint Presentation</vt:lpstr>
      <vt:lpstr>PowerPoint Presentation</vt:lpstr>
      <vt:lpstr>PowerPoint Presentation</vt:lpstr>
      <vt:lpstr>Resources for ANN</vt:lpstr>
      <vt:lpstr>CNN Architecture</vt:lpstr>
      <vt:lpstr>CNN Architecture</vt:lpstr>
      <vt:lpstr>Working of CNN</vt:lpstr>
      <vt:lpstr>PowerPoint Presentation</vt:lpstr>
      <vt:lpstr>PowerPoint Presentation</vt:lpstr>
      <vt:lpstr>PowerPoint Presentation</vt:lpstr>
      <vt:lpstr>PowerPoint Presentation</vt:lpstr>
      <vt:lpstr>PowerPoint Presentation</vt:lpstr>
      <vt:lpstr>PowerPoint Presentation</vt:lpstr>
      <vt:lpstr>Resources for CNN</vt:lpstr>
      <vt:lpstr>RNN Architecture</vt:lpstr>
      <vt:lpstr>RNN Architecture</vt:lpstr>
      <vt:lpstr>Types of RNN Architectures</vt:lpstr>
      <vt:lpstr>Different RNN Architectures One-to-One RNN</vt:lpstr>
      <vt:lpstr>Different RNN Architectures Many-to-One RNN</vt:lpstr>
      <vt:lpstr>Different RNN Architectures One-to-Many RNN</vt:lpstr>
      <vt:lpstr>Different RNN Architectures Many-to-Many RNN </vt:lpstr>
      <vt:lpstr>PowerPoint Presentation</vt:lpstr>
      <vt:lpstr>Initial Parameters</vt:lpstr>
      <vt:lpstr>PowerPoint Presentation</vt:lpstr>
      <vt:lpstr>PowerPoint Presentation</vt:lpstr>
      <vt:lpstr>PowerPoint Presentation</vt:lpstr>
      <vt:lpstr>PowerPoint Presentation</vt:lpstr>
      <vt:lpstr>PowerPoint Presentation</vt:lpstr>
      <vt:lpstr>PowerPoint Presentation</vt:lpstr>
      <vt:lpstr>Text Generation with RNNs:</vt:lpstr>
      <vt:lpstr>Resources for RNN</vt:lpstr>
      <vt:lpstr>Advanced RNN Variants:</vt:lpstr>
      <vt:lpstr>Long Short-Term Memory (LSTM) </vt:lpstr>
      <vt:lpstr>LSTM Architecture</vt:lpstr>
      <vt:lpstr>Flow of Data in LSTM</vt:lpstr>
      <vt:lpstr>Flow of Data in LSTM</vt:lpstr>
      <vt:lpstr>LSTM - Use Cases</vt:lpstr>
      <vt:lpstr>Gated Recurrent Unit (GRU)</vt:lpstr>
      <vt:lpstr>GRU Architecture</vt:lpstr>
      <vt:lpstr>Flow of Data in GRUs</vt:lpstr>
      <vt:lpstr>GRU – Use Cases</vt:lpstr>
      <vt:lpstr>Neural Machine Translation (NMT)</vt:lpstr>
      <vt:lpstr>Sequence-to-Sequence Models</vt:lpstr>
      <vt:lpstr>Architecture of Seq2Seq Models</vt:lpstr>
      <vt:lpstr>Seq2Seq Models</vt:lpstr>
      <vt:lpstr>Seq2Seq Models</vt:lpstr>
      <vt:lpstr>Flow of Data in Seq2Seq Models</vt:lpstr>
      <vt:lpstr>Sequence-to-Sequence Models</vt:lpstr>
      <vt:lpstr>Steps in Neural Machine Translation:</vt:lpstr>
      <vt:lpstr>How LSTM Fits into Seq2Seq Models?</vt:lpstr>
      <vt:lpstr>Attention Mechanism</vt:lpstr>
      <vt:lpstr>How Attention Works:</vt:lpstr>
      <vt:lpstr>Attention Mechanism Architecture</vt:lpstr>
      <vt:lpstr>Transformer Model</vt:lpstr>
      <vt:lpstr>Transformer Architecture</vt:lpstr>
      <vt:lpstr>How Transformers Work?</vt:lpstr>
      <vt:lpstr>Summary – Translation Models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Generation  and Language Translation</dc:title>
  <dc:creator>Regina SABS</dc:creator>
  <cp:lastModifiedBy>Regina SABS</cp:lastModifiedBy>
  <cp:revision>101</cp:revision>
  <dcterms:created xsi:type="dcterms:W3CDTF">2024-08-17T05:10:38Z</dcterms:created>
  <dcterms:modified xsi:type="dcterms:W3CDTF">2024-09-07T05:58:34Z</dcterms:modified>
</cp:coreProperties>
</file>