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1"/>
  </p:notesMasterIdLst>
  <p:sldIdLst>
    <p:sldId id="256" r:id="rId2"/>
    <p:sldId id="257" r:id="rId3"/>
    <p:sldId id="265" r:id="rId4"/>
    <p:sldId id="258" r:id="rId5"/>
    <p:sldId id="259" r:id="rId6"/>
    <p:sldId id="260" r:id="rId7"/>
    <p:sldId id="261" r:id="rId8"/>
    <p:sldId id="262" r:id="rId9"/>
    <p:sldId id="266" r:id="rId10"/>
    <p:sldId id="274" r:id="rId11"/>
    <p:sldId id="275" r:id="rId12"/>
    <p:sldId id="276" r:id="rId13"/>
    <p:sldId id="288" r:id="rId14"/>
    <p:sldId id="289" r:id="rId15"/>
    <p:sldId id="287" r:id="rId16"/>
    <p:sldId id="286" r:id="rId17"/>
    <p:sldId id="279" r:id="rId18"/>
    <p:sldId id="278" r:id="rId19"/>
    <p:sldId id="277" r:id="rId20"/>
    <p:sldId id="280" r:id="rId21"/>
    <p:sldId id="281" r:id="rId22"/>
    <p:sldId id="282" r:id="rId23"/>
    <p:sldId id="284" r:id="rId24"/>
    <p:sldId id="283" r:id="rId25"/>
    <p:sldId id="285" r:id="rId26"/>
    <p:sldId id="290" r:id="rId27"/>
    <p:sldId id="292" r:id="rId28"/>
    <p:sldId id="293" r:id="rId29"/>
    <p:sldId id="294" r:id="rId30"/>
    <p:sldId id="318" r:id="rId31"/>
    <p:sldId id="295" r:id="rId32"/>
    <p:sldId id="315" r:id="rId33"/>
    <p:sldId id="316" r:id="rId34"/>
    <p:sldId id="317" r:id="rId35"/>
    <p:sldId id="296" r:id="rId36"/>
    <p:sldId id="298" r:id="rId37"/>
    <p:sldId id="322" r:id="rId38"/>
    <p:sldId id="323" r:id="rId39"/>
    <p:sldId id="324" r:id="rId40"/>
    <p:sldId id="313" r:id="rId41"/>
    <p:sldId id="300" r:id="rId42"/>
    <p:sldId id="301" r:id="rId43"/>
    <p:sldId id="303" r:id="rId44"/>
    <p:sldId id="304" r:id="rId45"/>
    <p:sldId id="305" r:id="rId46"/>
    <p:sldId id="299" r:id="rId47"/>
    <p:sldId id="306" r:id="rId48"/>
    <p:sldId id="307" r:id="rId49"/>
    <p:sldId id="308" r:id="rId50"/>
    <p:sldId id="309" r:id="rId51"/>
    <p:sldId id="314" r:id="rId52"/>
    <p:sldId id="310" r:id="rId53"/>
    <p:sldId id="325" r:id="rId54"/>
    <p:sldId id="328" r:id="rId55"/>
    <p:sldId id="329" r:id="rId56"/>
    <p:sldId id="330" r:id="rId57"/>
    <p:sldId id="340" r:id="rId58"/>
    <p:sldId id="341" r:id="rId59"/>
    <p:sldId id="326" r:id="rId60"/>
    <p:sldId id="327" r:id="rId61"/>
    <p:sldId id="311" r:id="rId62"/>
    <p:sldId id="331" r:id="rId63"/>
    <p:sldId id="332" r:id="rId64"/>
    <p:sldId id="339" r:id="rId65"/>
    <p:sldId id="342" r:id="rId66"/>
    <p:sldId id="343" r:id="rId67"/>
    <p:sldId id="344" r:id="rId68"/>
    <p:sldId id="345" r:id="rId69"/>
    <p:sldId id="320" r:id="rId70"/>
    <p:sldId id="312" r:id="rId71"/>
    <p:sldId id="321" r:id="rId72"/>
    <p:sldId id="333" r:id="rId73"/>
    <p:sldId id="334" r:id="rId74"/>
    <p:sldId id="335" r:id="rId75"/>
    <p:sldId id="336" r:id="rId76"/>
    <p:sldId id="337" r:id="rId77"/>
    <p:sldId id="338" r:id="rId78"/>
    <p:sldId id="297" r:id="rId79"/>
    <p:sldId id="346"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69" autoAdjust="0"/>
  </p:normalViewPr>
  <p:slideViewPr>
    <p:cSldViewPr snapToGrid="0">
      <p:cViewPr varScale="1">
        <p:scale>
          <a:sx n="104" d="100"/>
          <a:sy n="104"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E58A3-2464-48DC-A076-2607EA4F79D4}" type="datetimeFigureOut">
              <a:rPr lang="en-IN" smtClean="0"/>
              <a:t>16-08-2024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DEB7E-0411-4FCC-B0BA-F48BD8AE2EEA}" type="slidenum">
              <a:rPr lang="en-IN" smtClean="0"/>
              <a:t>‹#›</a:t>
            </a:fld>
            <a:endParaRPr lang="en-IN"/>
          </a:p>
        </p:txBody>
      </p:sp>
    </p:spTree>
    <p:extLst>
      <p:ext uri="{BB962C8B-B14F-4D97-AF65-F5344CB8AC3E}">
        <p14:creationId xmlns:p14="http://schemas.microsoft.com/office/powerpoint/2010/main" val="2037490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8DEB7E-0411-4FCC-B0BA-F48BD8AE2EEA}" type="slidenum">
              <a:rPr lang="en-IN" smtClean="0"/>
              <a:t>7</a:t>
            </a:fld>
            <a:endParaRPr lang="en-IN"/>
          </a:p>
        </p:txBody>
      </p:sp>
    </p:spTree>
    <p:extLst>
      <p:ext uri="{BB962C8B-B14F-4D97-AF65-F5344CB8AC3E}">
        <p14:creationId xmlns:p14="http://schemas.microsoft.com/office/powerpoint/2010/main" val="409902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7B7F78B-1226-46A5-AC65-0D0515F78EB4}" type="datetimeFigureOut">
              <a:rPr lang="en-IN" smtClean="0"/>
              <a:t>16-08-2024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6572F3E-F1D0-462D-AE3E-97ACA4973230}"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4445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7F78B-1226-46A5-AC65-0D0515F78EB4}"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72F3E-F1D0-462D-AE3E-97ACA4973230}" type="slidenum">
              <a:rPr lang="en-IN" smtClean="0"/>
              <a:t>‹#›</a:t>
            </a:fld>
            <a:endParaRPr lang="en-IN"/>
          </a:p>
        </p:txBody>
      </p:sp>
    </p:spTree>
    <p:extLst>
      <p:ext uri="{BB962C8B-B14F-4D97-AF65-F5344CB8AC3E}">
        <p14:creationId xmlns:p14="http://schemas.microsoft.com/office/powerpoint/2010/main" val="45493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7F78B-1226-46A5-AC65-0D0515F78EB4}"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72F3E-F1D0-462D-AE3E-97ACA4973230}" type="slidenum">
              <a:rPr lang="en-IN" smtClean="0"/>
              <a:t>‹#›</a:t>
            </a:fld>
            <a:endParaRPr lang="en-IN"/>
          </a:p>
        </p:txBody>
      </p:sp>
    </p:spTree>
    <p:extLst>
      <p:ext uri="{BB962C8B-B14F-4D97-AF65-F5344CB8AC3E}">
        <p14:creationId xmlns:p14="http://schemas.microsoft.com/office/powerpoint/2010/main" val="397532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7F78B-1226-46A5-AC65-0D0515F78EB4}"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72F3E-F1D0-462D-AE3E-97ACA4973230}" type="slidenum">
              <a:rPr lang="en-IN" smtClean="0"/>
              <a:t>‹#›</a:t>
            </a:fld>
            <a:endParaRPr lang="en-IN"/>
          </a:p>
        </p:txBody>
      </p:sp>
    </p:spTree>
    <p:extLst>
      <p:ext uri="{BB962C8B-B14F-4D97-AF65-F5344CB8AC3E}">
        <p14:creationId xmlns:p14="http://schemas.microsoft.com/office/powerpoint/2010/main" val="273188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B7F78B-1226-46A5-AC65-0D0515F78EB4}"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72F3E-F1D0-462D-AE3E-97ACA4973230}"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61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B7F78B-1226-46A5-AC65-0D0515F78EB4}"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72F3E-F1D0-462D-AE3E-97ACA4973230}" type="slidenum">
              <a:rPr lang="en-IN" smtClean="0"/>
              <a:t>‹#›</a:t>
            </a:fld>
            <a:endParaRPr lang="en-IN"/>
          </a:p>
        </p:txBody>
      </p:sp>
    </p:spTree>
    <p:extLst>
      <p:ext uri="{BB962C8B-B14F-4D97-AF65-F5344CB8AC3E}">
        <p14:creationId xmlns:p14="http://schemas.microsoft.com/office/powerpoint/2010/main" val="340429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B7F78B-1226-46A5-AC65-0D0515F78EB4}" type="datetimeFigureOut">
              <a:rPr lang="en-IN" smtClean="0"/>
              <a:t>16-08-2024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572F3E-F1D0-462D-AE3E-97ACA4973230}" type="slidenum">
              <a:rPr lang="en-IN" smtClean="0"/>
              <a:t>‹#›</a:t>
            </a:fld>
            <a:endParaRPr lang="en-IN"/>
          </a:p>
        </p:txBody>
      </p:sp>
    </p:spTree>
    <p:extLst>
      <p:ext uri="{BB962C8B-B14F-4D97-AF65-F5344CB8AC3E}">
        <p14:creationId xmlns:p14="http://schemas.microsoft.com/office/powerpoint/2010/main" val="95931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B7F78B-1226-46A5-AC65-0D0515F78EB4}" type="datetimeFigureOut">
              <a:rPr lang="en-IN" smtClean="0"/>
              <a:t>16-08-2024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572F3E-F1D0-462D-AE3E-97ACA4973230}" type="slidenum">
              <a:rPr lang="en-IN" smtClean="0"/>
              <a:t>‹#›</a:t>
            </a:fld>
            <a:endParaRPr lang="en-IN"/>
          </a:p>
        </p:txBody>
      </p:sp>
    </p:spTree>
    <p:extLst>
      <p:ext uri="{BB962C8B-B14F-4D97-AF65-F5344CB8AC3E}">
        <p14:creationId xmlns:p14="http://schemas.microsoft.com/office/powerpoint/2010/main" val="314243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7F78B-1226-46A5-AC65-0D0515F78EB4}" type="datetimeFigureOut">
              <a:rPr lang="en-IN" smtClean="0"/>
              <a:t>16-08-2024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572F3E-F1D0-462D-AE3E-97ACA4973230}" type="slidenum">
              <a:rPr lang="en-IN" smtClean="0"/>
              <a:t>‹#›</a:t>
            </a:fld>
            <a:endParaRPr lang="en-IN"/>
          </a:p>
        </p:txBody>
      </p:sp>
    </p:spTree>
    <p:extLst>
      <p:ext uri="{BB962C8B-B14F-4D97-AF65-F5344CB8AC3E}">
        <p14:creationId xmlns:p14="http://schemas.microsoft.com/office/powerpoint/2010/main" val="236167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B7F78B-1226-46A5-AC65-0D0515F78EB4}"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72F3E-F1D0-462D-AE3E-97ACA4973230}" type="slidenum">
              <a:rPr lang="en-IN" smtClean="0"/>
              <a:t>‹#›</a:t>
            </a:fld>
            <a:endParaRPr lang="en-IN"/>
          </a:p>
        </p:txBody>
      </p:sp>
    </p:spTree>
    <p:extLst>
      <p:ext uri="{BB962C8B-B14F-4D97-AF65-F5344CB8AC3E}">
        <p14:creationId xmlns:p14="http://schemas.microsoft.com/office/powerpoint/2010/main" val="400251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B7F78B-1226-46A5-AC65-0D0515F78EB4}"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72F3E-F1D0-462D-AE3E-97ACA4973230}" type="slidenum">
              <a:rPr lang="en-IN" smtClean="0"/>
              <a:t>‹#›</a:t>
            </a:fld>
            <a:endParaRPr lang="en-IN"/>
          </a:p>
        </p:txBody>
      </p:sp>
    </p:spTree>
    <p:extLst>
      <p:ext uri="{BB962C8B-B14F-4D97-AF65-F5344CB8AC3E}">
        <p14:creationId xmlns:p14="http://schemas.microsoft.com/office/powerpoint/2010/main" val="114473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7B7F78B-1226-46A5-AC65-0D0515F78EB4}" type="datetimeFigureOut">
              <a:rPr lang="en-IN" smtClean="0"/>
              <a:t>16-08-2024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6572F3E-F1D0-462D-AE3E-97ACA4973230}" type="slidenum">
              <a:rPr lang="en-IN" smtClean="0"/>
              <a:t>‹#›</a:t>
            </a:fld>
            <a:endParaRPr lang="en-IN"/>
          </a:p>
        </p:txBody>
      </p:sp>
    </p:spTree>
    <p:extLst>
      <p:ext uri="{BB962C8B-B14F-4D97-AF65-F5344CB8AC3E}">
        <p14:creationId xmlns:p14="http://schemas.microsoft.com/office/powerpoint/2010/main" val="17708485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swimm.io/learn/large-language-models/5-types-of-word-embeddings-and-example-nlp-application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watch?v=UqRCEmrv1gQ" TargetMode="External"/><Relationship Id="rId2" Type="http://schemas.openxmlformats.org/officeDocument/2006/relationships/hyperlink" Target="https://www.youtube.com/watch?v=viZrOnJclY0&amp;t=872s" TargetMode="External"/><Relationship Id="rId1" Type="http://schemas.openxmlformats.org/officeDocument/2006/relationships/slideLayout" Target="../slideLayouts/slideLayout2.xml"/><Relationship Id="rId6" Type="http://schemas.openxmlformats.org/officeDocument/2006/relationships/hyperlink" Target="https://swimm.io/learn/large-language-models/5-types-of-word-embeddings-and-example-nlp-applications" TargetMode="External"/><Relationship Id="rId5" Type="http://schemas.openxmlformats.org/officeDocument/2006/relationships/hyperlink" Target="https://neptune.ai/blog/word-embeddings-guide" TargetMode="External"/><Relationship Id="rId4" Type="http://schemas.openxmlformats.org/officeDocument/2006/relationships/hyperlink" Target="https://swimm.io/learn/large-language-models/what-is-word2vec-and-how-does-it-work"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github.com/Reginasabs/DocSimilar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BAD7-FBB9-4D09-BCD1-68115AAA4F39}"/>
              </a:ext>
            </a:extLst>
          </p:cNvPr>
          <p:cNvSpPr>
            <a:spLocks noGrp="1"/>
          </p:cNvSpPr>
          <p:nvPr>
            <p:ph type="ctrTitle"/>
          </p:nvPr>
        </p:nvSpPr>
        <p:spPr>
          <a:xfrm>
            <a:off x="1112520" y="1749829"/>
            <a:ext cx="9966960" cy="2926080"/>
          </a:xfrm>
        </p:spPr>
        <p:txBody>
          <a:bodyPr>
            <a:normAutofit fontScale="90000"/>
          </a:bodyPr>
          <a:lstStyle/>
          <a:p>
            <a:r>
              <a:rPr lang="en-IN" dirty="0"/>
              <a:t>Topic modelling </a:t>
            </a:r>
            <a:br>
              <a:rPr lang="en-IN" dirty="0"/>
            </a:br>
            <a:r>
              <a:rPr lang="en-IN" dirty="0"/>
              <a:t>and </a:t>
            </a:r>
            <a:br>
              <a:rPr lang="en-IN" dirty="0"/>
            </a:br>
            <a:r>
              <a:rPr lang="en-IN" dirty="0"/>
              <a:t>Document Similarity</a:t>
            </a:r>
          </a:p>
        </p:txBody>
      </p:sp>
    </p:spTree>
    <p:extLst>
      <p:ext uri="{BB962C8B-B14F-4D97-AF65-F5344CB8AC3E}">
        <p14:creationId xmlns:p14="http://schemas.microsoft.com/office/powerpoint/2010/main" val="284091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8459-F5E0-4499-ABDE-70DDA8B4F2D8}"/>
              </a:ext>
            </a:extLst>
          </p:cNvPr>
          <p:cNvSpPr>
            <a:spLocks noGrp="1"/>
          </p:cNvSpPr>
          <p:nvPr>
            <p:ph type="title"/>
          </p:nvPr>
        </p:nvSpPr>
        <p:spPr>
          <a:xfrm>
            <a:off x="1143000" y="609600"/>
            <a:ext cx="9875520" cy="618836"/>
          </a:xfrm>
        </p:spPr>
        <p:txBody>
          <a:bodyPr>
            <a:normAutofit fontScale="90000"/>
          </a:bodyPr>
          <a:lstStyle/>
          <a:p>
            <a:r>
              <a:rPr lang="en-IN" dirty="0"/>
              <a:t>LDA Computation Steps</a:t>
            </a:r>
          </a:p>
        </p:txBody>
      </p:sp>
      <p:sp>
        <p:nvSpPr>
          <p:cNvPr id="3" name="Content Placeholder 2">
            <a:extLst>
              <a:ext uri="{FF2B5EF4-FFF2-40B4-BE49-F238E27FC236}">
                <a16:creationId xmlns:a16="http://schemas.microsoft.com/office/drawing/2014/main" id="{06F01161-57FD-471B-88EC-C57D5989632E}"/>
              </a:ext>
            </a:extLst>
          </p:cNvPr>
          <p:cNvSpPr>
            <a:spLocks noGrp="1"/>
          </p:cNvSpPr>
          <p:nvPr>
            <p:ph idx="1"/>
          </p:nvPr>
        </p:nvSpPr>
        <p:spPr>
          <a:xfrm>
            <a:off x="1143000" y="1385455"/>
            <a:ext cx="10116127" cy="5024581"/>
          </a:xfrm>
        </p:spPr>
        <p:txBody>
          <a:bodyPr>
            <a:normAutofit fontScale="92500" lnSpcReduction="10000"/>
          </a:bodyPr>
          <a:lstStyle/>
          <a:p>
            <a:r>
              <a:rPr lang="en-US" sz="2400" b="1" dirty="0"/>
              <a:t>Preprocessing</a:t>
            </a:r>
          </a:p>
          <a:p>
            <a:pPr lvl="1"/>
            <a:r>
              <a:rPr lang="en-US" sz="2400" dirty="0"/>
              <a:t>Tokenization, stop word removal, lemmatization.</a:t>
            </a:r>
            <a:endParaRPr lang="en-US" sz="2400" b="1" dirty="0"/>
          </a:p>
          <a:p>
            <a:r>
              <a:rPr lang="en-US" sz="2400" b="1" dirty="0"/>
              <a:t>Dictionary and Corpus Preparation</a:t>
            </a:r>
            <a:endParaRPr lang="en-US" sz="2400" dirty="0"/>
          </a:p>
          <a:p>
            <a:pPr lvl="1">
              <a:buFont typeface="Arial" panose="020B0604020202020204" pitchFamily="34" charset="0"/>
              <a:buChar char="•"/>
            </a:pPr>
            <a:r>
              <a:rPr lang="en-US" sz="2400" dirty="0"/>
              <a:t>Create a dictionary of unique words by representing each document as a list of (word, </a:t>
            </a:r>
            <a:r>
              <a:rPr lang="en-US" sz="2400" dirty="0" err="1"/>
              <a:t>word_id</a:t>
            </a:r>
            <a:r>
              <a:rPr lang="en-US" sz="2400" dirty="0"/>
              <a:t>) tuples.</a:t>
            </a:r>
          </a:p>
          <a:p>
            <a:pPr lvl="1">
              <a:buFont typeface="Arial" panose="020B0604020202020204" pitchFamily="34" charset="0"/>
              <a:buChar char="•"/>
            </a:pPr>
            <a:r>
              <a:rPr lang="en-US" sz="2400" dirty="0"/>
              <a:t>Create </a:t>
            </a:r>
            <a:r>
              <a:rPr lang="en-US" sz="2400" dirty="0" err="1"/>
              <a:t>BoW</a:t>
            </a:r>
            <a:r>
              <a:rPr lang="en-US" sz="2400" dirty="0"/>
              <a:t> for each document or represent each document as a list of (</a:t>
            </a:r>
            <a:r>
              <a:rPr lang="en-US" sz="2400" dirty="0" err="1"/>
              <a:t>word_id</a:t>
            </a:r>
            <a:r>
              <a:rPr lang="en-US" sz="2400" dirty="0"/>
              <a:t>, </a:t>
            </a:r>
            <a:r>
              <a:rPr lang="en-US" sz="2400" dirty="0" err="1"/>
              <a:t>word_frequency</a:t>
            </a:r>
            <a:r>
              <a:rPr lang="en-US" sz="2400" dirty="0"/>
              <a:t>) tuples. </a:t>
            </a:r>
          </a:p>
          <a:p>
            <a:pPr>
              <a:buFont typeface="Arial" panose="020B0604020202020204" pitchFamily="34" charset="0"/>
              <a:buChar char="•"/>
            </a:pPr>
            <a:r>
              <a:rPr lang="en-US" sz="2600" b="1" dirty="0" err="1"/>
              <a:t>Initialise</a:t>
            </a:r>
            <a:r>
              <a:rPr lang="en-US" sz="2600" b="1" dirty="0"/>
              <a:t> Parameters</a:t>
            </a:r>
          </a:p>
          <a:p>
            <a:pPr lvl="1">
              <a:buFont typeface="Arial" panose="020B0604020202020204" pitchFamily="34" charset="0"/>
              <a:buChar char="•"/>
            </a:pPr>
            <a:r>
              <a:rPr lang="en-US" sz="2400" dirty="0"/>
              <a:t>No. of topics, k</a:t>
            </a:r>
          </a:p>
          <a:p>
            <a:pPr lvl="1">
              <a:buFont typeface="Arial" panose="020B0604020202020204" pitchFamily="34" charset="0"/>
              <a:buChar char="•"/>
            </a:pPr>
            <a:r>
              <a:rPr lang="en-US" sz="2400" dirty="0"/>
              <a:t>Dirichlet hyperparameter for Topic-word Distribution, </a:t>
            </a:r>
            <a:r>
              <a:rPr lang="en-IN" sz="2600" kern="100" dirty="0">
                <a:effectLst/>
                <a:latin typeface="Calibri" panose="020F0502020204030204" pitchFamily="34" charset="0"/>
                <a:ea typeface="Calibri" panose="020F0502020204030204" pitchFamily="34" charset="0"/>
                <a:cs typeface="Calibri" panose="020F0502020204030204" pitchFamily="34" charset="0"/>
              </a:rPr>
              <a:t>α</a:t>
            </a:r>
            <a:endParaRPr lang="en-US" sz="2400" dirty="0"/>
          </a:p>
          <a:p>
            <a:pPr lvl="1">
              <a:buFont typeface="Arial" panose="020B0604020202020204" pitchFamily="34" charset="0"/>
              <a:buChar char="•"/>
            </a:pPr>
            <a:r>
              <a:rPr lang="en-US" sz="2400" dirty="0"/>
              <a:t>Document-topic Distribution, </a:t>
            </a:r>
            <a:r>
              <a:rPr lang="en-IN" sz="2200" kern="100" dirty="0">
                <a:effectLst/>
                <a:latin typeface="Calibri" panose="020F0502020204030204" pitchFamily="34" charset="0"/>
                <a:ea typeface="Calibri" panose="020F0502020204030204" pitchFamily="34" charset="0"/>
                <a:cs typeface="Calibri" panose="020F0502020204030204" pitchFamily="34" charset="0"/>
              </a:rPr>
              <a:t>β</a:t>
            </a:r>
            <a:endParaRPr lang="en-US" sz="2400" dirty="0"/>
          </a:p>
          <a:p>
            <a:pPr>
              <a:buFont typeface="Arial" panose="020B0604020202020204" pitchFamily="34" charset="0"/>
              <a:buChar char="•"/>
            </a:pPr>
            <a:r>
              <a:rPr lang="en-US" sz="2400" b="1" dirty="0"/>
              <a:t>Random Initial Assignment of Topics</a:t>
            </a:r>
          </a:p>
          <a:p>
            <a:pPr lvl="1">
              <a:buFont typeface="Arial" panose="020B0604020202020204" pitchFamily="34" charset="0"/>
              <a:buChar char="•"/>
            </a:pPr>
            <a:r>
              <a:rPr lang="en-US" sz="2400" dirty="0"/>
              <a:t>Assign each word in each document randomly to one of the topics.</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730655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1F70D-6EA1-4916-863B-13489F3F480C}"/>
              </a:ext>
            </a:extLst>
          </p:cNvPr>
          <p:cNvSpPr>
            <a:spLocks noGrp="1"/>
          </p:cNvSpPr>
          <p:nvPr>
            <p:ph type="title"/>
          </p:nvPr>
        </p:nvSpPr>
        <p:spPr>
          <a:xfrm>
            <a:off x="1143000" y="609600"/>
            <a:ext cx="9875520" cy="775855"/>
          </a:xfrm>
        </p:spPr>
        <p:txBody>
          <a:bodyPr/>
          <a:lstStyle/>
          <a:p>
            <a:r>
              <a:rPr lang="en-IN" dirty="0"/>
              <a:t>LDA Computation Steps </a:t>
            </a:r>
            <a:r>
              <a:rPr lang="en-IN" dirty="0" err="1"/>
              <a:t>contd</a:t>
            </a:r>
            <a:endParaRPr lang="en-IN" dirty="0"/>
          </a:p>
        </p:txBody>
      </p:sp>
      <p:sp>
        <p:nvSpPr>
          <p:cNvPr id="3" name="Content Placeholder 2">
            <a:extLst>
              <a:ext uri="{FF2B5EF4-FFF2-40B4-BE49-F238E27FC236}">
                <a16:creationId xmlns:a16="http://schemas.microsoft.com/office/drawing/2014/main" id="{23556287-AE29-4DD0-8655-A0E8460A35D1}"/>
              </a:ext>
            </a:extLst>
          </p:cNvPr>
          <p:cNvSpPr>
            <a:spLocks noGrp="1"/>
          </p:cNvSpPr>
          <p:nvPr>
            <p:ph idx="1"/>
          </p:nvPr>
        </p:nvSpPr>
        <p:spPr>
          <a:xfrm>
            <a:off x="1143000" y="1385455"/>
            <a:ext cx="9872871" cy="5200072"/>
          </a:xfrm>
        </p:spPr>
        <p:txBody>
          <a:bodyPr>
            <a:normAutofit fontScale="92500" lnSpcReduction="20000"/>
          </a:bodyPr>
          <a:lstStyle/>
          <a:p>
            <a:pPr marL="0" marR="0">
              <a:lnSpc>
                <a:spcPct val="107000"/>
              </a:lnSpc>
              <a:spcBef>
                <a:spcPts val="0"/>
              </a:spcBef>
              <a:spcAft>
                <a:spcPts val="800"/>
              </a:spcAft>
            </a:pPr>
            <a:r>
              <a:rPr lang="en-IN" b="1" dirty="0"/>
              <a:t>Gibbs Sampling Iteration</a:t>
            </a:r>
          </a:p>
          <a:p>
            <a:pPr lvl="1">
              <a:tabLst>
                <a:tab pos="457200" algn="l"/>
              </a:tabLst>
            </a:pPr>
            <a:r>
              <a:rPr lang="en-IN" sz="2100" kern="100" dirty="0">
                <a:latin typeface="Calibri" panose="020F0502020204030204" pitchFamily="34" charset="0"/>
                <a:ea typeface="Calibri" panose="020F0502020204030204" pitchFamily="34" charset="0"/>
                <a:cs typeface="Mangal" panose="02040503050203030202" pitchFamily="18" charset="0"/>
              </a:rPr>
              <a:t>For each word,</a:t>
            </a:r>
          </a:p>
          <a:p>
            <a:pPr lvl="2">
              <a:tabLst>
                <a:tab pos="457200" algn="l"/>
              </a:tabLst>
            </a:pPr>
            <a:r>
              <a:rPr lang="en-IN" sz="1900" kern="100" dirty="0">
                <a:latin typeface="Calibri" panose="020F0502020204030204" pitchFamily="34" charset="0"/>
                <a:ea typeface="Calibri" panose="020F0502020204030204" pitchFamily="34" charset="0"/>
                <a:cs typeface="Mangal" panose="02040503050203030202" pitchFamily="18" charset="0"/>
              </a:rPr>
              <a:t>Calculate topic-word distribution, </a:t>
            </a:r>
            <a:r>
              <a:rPr lang="en-IN" sz="2200" kern="100" dirty="0">
                <a:effectLst/>
                <a:latin typeface="Calibri" panose="020F0502020204030204" pitchFamily="34" charset="0"/>
                <a:ea typeface="Calibri" panose="020F0502020204030204" pitchFamily="34" charset="0"/>
                <a:cs typeface="Calibri" panose="020F0502020204030204" pitchFamily="34" charset="0"/>
              </a:rPr>
              <a:t>φ</a:t>
            </a:r>
            <a:endParaRPr lang="en-IN" sz="1900" kern="100" dirty="0">
              <a:latin typeface="Calibri" panose="020F0502020204030204" pitchFamily="34" charset="0"/>
              <a:ea typeface="Calibri" panose="020F0502020204030204" pitchFamily="34" charset="0"/>
              <a:cs typeface="Mangal" panose="02040503050203030202" pitchFamily="18" charset="0"/>
            </a:endParaRPr>
          </a:p>
          <a:p>
            <a:pPr lvl="2">
              <a:tabLst>
                <a:tab pos="457200" algn="l"/>
              </a:tabLst>
            </a:pPr>
            <a:r>
              <a:rPr lang="en-IN" sz="1900" kern="100" dirty="0">
                <a:latin typeface="Calibri" panose="020F0502020204030204" pitchFamily="34" charset="0"/>
                <a:ea typeface="Calibri" panose="020F0502020204030204" pitchFamily="34" charset="0"/>
                <a:cs typeface="Mangal" panose="02040503050203030202" pitchFamily="18" charset="0"/>
              </a:rPr>
              <a:t>Calculate document-topic distribution, </a:t>
            </a:r>
            <a:r>
              <a:rPr lang="en-IN" sz="2200" kern="100" dirty="0">
                <a:effectLst/>
                <a:latin typeface="Calibri" panose="020F0502020204030204" pitchFamily="34" charset="0"/>
                <a:ea typeface="Calibri" panose="020F0502020204030204" pitchFamily="34" charset="0"/>
                <a:cs typeface="Calibri" panose="020F0502020204030204" pitchFamily="34" charset="0"/>
              </a:rPr>
              <a:t>θ</a:t>
            </a:r>
          </a:p>
          <a:p>
            <a:pPr lvl="2">
              <a:tabLst>
                <a:tab pos="457200" algn="l"/>
              </a:tabLst>
            </a:pPr>
            <a:r>
              <a:rPr lang="en-IN" sz="2200" kern="100" dirty="0">
                <a:latin typeface="Calibri" panose="020F0502020204030204" pitchFamily="34" charset="0"/>
                <a:ea typeface="Calibri" panose="020F0502020204030204" pitchFamily="34" charset="0"/>
                <a:cs typeface="Calibri" panose="020F0502020204030204" pitchFamily="34" charset="0"/>
              </a:rPr>
              <a:t>Calculate conditional probability, P(z/</a:t>
            </a:r>
            <a:r>
              <a:rPr lang="en-IN" sz="2200" kern="100" dirty="0" err="1">
                <a:latin typeface="Calibri" panose="020F0502020204030204" pitchFamily="34" charset="0"/>
                <a:ea typeface="Calibri" panose="020F0502020204030204" pitchFamily="34" charset="0"/>
                <a:cs typeface="Calibri" panose="020F0502020204030204" pitchFamily="34" charset="0"/>
              </a:rPr>
              <a:t>w,d</a:t>
            </a:r>
            <a:r>
              <a:rPr lang="en-IN" sz="2200" kern="100" dirty="0">
                <a:latin typeface="Calibri" panose="020F0502020204030204" pitchFamily="34" charset="0"/>
                <a:ea typeface="Calibri" panose="020F0502020204030204" pitchFamily="34" charset="0"/>
                <a:cs typeface="Calibri" panose="020F0502020204030204" pitchFamily="34" charset="0"/>
              </a:rPr>
              <a:t>)</a:t>
            </a:r>
          </a:p>
          <a:p>
            <a:pPr lvl="2">
              <a:tabLst>
                <a:tab pos="457200" algn="l"/>
              </a:tabLst>
            </a:pPr>
            <a:r>
              <a:rPr lang="en-IN" sz="1900" kern="100" dirty="0">
                <a:latin typeface="Calibri" panose="020F0502020204030204" pitchFamily="34" charset="0"/>
                <a:ea typeface="Calibri" panose="020F0502020204030204" pitchFamily="34" charset="0"/>
                <a:cs typeface="Mangal" panose="02040503050203030202" pitchFamily="18" charset="0"/>
              </a:rPr>
              <a:t>Reassign word to new topic based on the computed probability</a:t>
            </a:r>
            <a:endParaRPr lang="en-IN" sz="2100" kern="100" dirty="0">
              <a:latin typeface="Calibri" panose="020F0502020204030204" pitchFamily="34" charset="0"/>
              <a:ea typeface="Calibri" panose="020F0502020204030204" pitchFamily="34" charset="0"/>
              <a:cs typeface="Mangal" panose="02040503050203030202" pitchFamily="18" charset="0"/>
            </a:endParaRPr>
          </a:p>
          <a:p>
            <a:r>
              <a:rPr lang="en-US" b="1" dirty="0"/>
              <a:t>Topic-Word Probability Calculation (</a:t>
            </a:r>
            <a:r>
              <a:rPr lang="en-IN" sz="2200" kern="100" dirty="0">
                <a:effectLst/>
                <a:latin typeface="Calibri" panose="020F0502020204030204" pitchFamily="34" charset="0"/>
                <a:ea typeface="Calibri" panose="020F0502020204030204" pitchFamily="34" charset="0"/>
                <a:cs typeface="Calibri" panose="020F0502020204030204" pitchFamily="34" charset="0"/>
              </a:rPr>
              <a:t>φ</a:t>
            </a:r>
            <a:r>
              <a:rPr lang="en-US" b="1" dirty="0"/>
              <a:t>)</a:t>
            </a:r>
            <a:r>
              <a:rPr lang="en-US" dirty="0"/>
              <a:t>:</a:t>
            </a:r>
            <a:endParaRPr lang="en-IN" kern="100" dirty="0">
              <a:latin typeface="Calibri" panose="020F0502020204030204" pitchFamily="34" charset="0"/>
              <a:ea typeface="Calibri" panose="020F0502020204030204" pitchFamily="34" charset="0"/>
              <a:cs typeface="Mangal" panose="02040503050203030202" pitchFamily="18" charset="0"/>
            </a:endParaRPr>
          </a:p>
          <a:p>
            <a:pPr lvl="1"/>
            <a:r>
              <a:rPr lang="en-IN" kern="100" dirty="0">
                <a:latin typeface="Calibri" panose="020F0502020204030204" pitchFamily="34" charset="0"/>
                <a:ea typeface="Calibri" panose="020F0502020204030204" pitchFamily="34" charset="0"/>
                <a:cs typeface="Mangal" panose="02040503050203030202" pitchFamily="18" charset="0"/>
              </a:rPr>
              <a:t>w</a:t>
            </a:r>
            <a:r>
              <a:rPr lang="en-IN" kern="100" dirty="0">
                <a:effectLst/>
                <a:latin typeface="Calibri" panose="020F0502020204030204" pitchFamily="34" charset="0"/>
                <a:ea typeface="Calibri" panose="020F0502020204030204" pitchFamily="34" charset="0"/>
                <a:cs typeface="Mangal" panose="02040503050203030202" pitchFamily="18" charset="0"/>
              </a:rPr>
              <a:t>here </a:t>
            </a:r>
            <a:r>
              <a:rPr lang="en-IN" kern="100" dirty="0" err="1">
                <a:effectLst/>
                <a:latin typeface="Calibri" panose="020F0502020204030204" pitchFamily="34" charset="0"/>
                <a:ea typeface="Calibri" panose="020F0502020204030204" pitchFamily="34" charset="0"/>
                <a:cs typeface="Mangal" panose="02040503050203030202" pitchFamily="18" charset="0"/>
              </a:rPr>
              <a:t>n</a:t>
            </a:r>
            <a:r>
              <a:rPr lang="en-IN" kern="100" baseline="-25000" dirty="0" err="1">
                <a:effectLst/>
                <a:latin typeface="Calibri" panose="020F0502020204030204" pitchFamily="34" charset="0"/>
                <a:ea typeface="Calibri" panose="020F0502020204030204" pitchFamily="34" charset="0"/>
                <a:cs typeface="Mangal" panose="02040503050203030202" pitchFamily="18" charset="0"/>
              </a:rPr>
              <a:t>k,w</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 </a:t>
            </a:r>
            <a:r>
              <a:rPr lang="en-IN" kern="100" dirty="0">
                <a:effectLst/>
                <a:latin typeface="Calibri" panose="020F0502020204030204" pitchFamily="34" charset="0"/>
                <a:ea typeface="Calibri" panose="020F0502020204030204" pitchFamily="34" charset="0"/>
                <a:cs typeface="Mangal" panose="02040503050203030202" pitchFamily="18" charset="0"/>
              </a:rPr>
              <a:t>is the count of word w assigned to topic k, </a:t>
            </a:r>
          </a:p>
          <a:p>
            <a:pPr lvl="1"/>
            <a:r>
              <a:rPr lang="en-IN" kern="100" dirty="0" err="1">
                <a:effectLst/>
                <a:latin typeface="Calibri" panose="020F0502020204030204" pitchFamily="34" charset="0"/>
                <a:ea typeface="Calibri" panose="020F0502020204030204" pitchFamily="34" charset="0"/>
                <a:cs typeface="Mangal" panose="02040503050203030202" pitchFamily="18" charset="0"/>
              </a:rPr>
              <a:t>n</a:t>
            </a:r>
            <a:r>
              <a:rPr lang="en-IN" kern="100" baseline="-25000" dirty="0" err="1">
                <a:effectLst/>
                <a:latin typeface="Calibri" panose="020F0502020204030204" pitchFamily="34" charset="0"/>
                <a:ea typeface="Calibri" panose="020F0502020204030204" pitchFamily="34" charset="0"/>
                <a:cs typeface="Mangal" panose="02040503050203030202" pitchFamily="18" charset="0"/>
              </a:rPr>
              <a:t>k</a:t>
            </a:r>
            <a:r>
              <a:rPr lang="en-IN" kern="100" dirty="0">
                <a:effectLst/>
                <a:latin typeface="Calibri" panose="020F0502020204030204" pitchFamily="34" charset="0"/>
                <a:ea typeface="Calibri" panose="020F0502020204030204" pitchFamily="34" charset="0"/>
                <a:cs typeface="Mangal" panose="02040503050203030202" pitchFamily="18" charset="0"/>
              </a:rPr>
              <a:t>​ is the total count of words assigned to topic k, </a:t>
            </a:r>
          </a:p>
          <a:p>
            <a:pPr lvl="1"/>
            <a:r>
              <a:rPr lang="en-IN" kern="100" dirty="0">
                <a:effectLst/>
                <a:latin typeface="Calibri" panose="020F0502020204030204" pitchFamily="34" charset="0"/>
                <a:ea typeface="Calibri" panose="020F0502020204030204" pitchFamily="34" charset="0"/>
                <a:cs typeface="Mangal" panose="02040503050203030202" pitchFamily="18" charset="0"/>
              </a:rPr>
              <a:t>V is the vocabulary size, and </a:t>
            </a:r>
          </a:p>
          <a:p>
            <a:pPr lvl="1"/>
            <a:r>
              <a:rPr lang="en-IN" kern="100" dirty="0">
                <a:effectLst/>
                <a:latin typeface="Calibri" panose="020F0502020204030204" pitchFamily="34" charset="0"/>
                <a:ea typeface="Calibri" panose="020F0502020204030204" pitchFamily="34" charset="0"/>
                <a:cs typeface="Mangal" panose="02040503050203030202" pitchFamily="18" charset="0"/>
              </a:rPr>
              <a:t>β is another Dirichlet hyperparameter.</a:t>
            </a:r>
          </a:p>
          <a:p>
            <a:r>
              <a:rPr lang="en-US" b="1" dirty="0"/>
              <a:t>Document-Topic Probability Calculation (</a:t>
            </a:r>
            <a:r>
              <a:rPr lang="en-IN" sz="2200" kern="100" dirty="0">
                <a:effectLst/>
                <a:latin typeface="Calibri" panose="020F0502020204030204" pitchFamily="34" charset="0"/>
                <a:ea typeface="Calibri" panose="020F0502020204030204" pitchFamily="34" charset="0"/>
                <a:cs typeface="Calibri" panose="020F0502020204030204" pitchFamily="34" charset="0"/>
              </a:rPr>
              <a:t>θ)</a:t>
            </a:r>
            <a:r>
              <a:rPr lang="en-US" dirty="0"/>
              <a:t>:</a:t>
            </a:r>
          </a:p>
          <a:p>
            <a:pPr lvl="1"/>
            <a:r>
              <a:rPr lang="en-IN" kern="100" dirty="0">
                <a:effectLst/>
                <a:latin typeface="Calibri" panose="020F0502020204030204" pitchFamily="34" charset="0"/>
                <a:ea typeface="Calibri" panose="020F0502020204030204" pitchFamily="34" charset="0"/>
                <a:cs typeface="Mangal" panose="02040503050203030202" pitchFamily="18" charset="0"/>
              </a:rPr>
              <a:t>where </a:t>
            </a:r>
            <a:r>
              <a:rPr lang="en-IN" kern="100" dirty="0" err="1">
                <a:effectLst/>
                <a:latin typeface="Calibri" panose="020F0502020204030204" pitchFamily="34" charset="0"/>
                <a:ea typeface="Calibri" panose="020F0502020204030204" pitchFamily="34" charset="0"/>
                <a:cs typeface="Mangal" panose="02040503050203030202" pitchFamily="18" charset="0"/>
              </a:rPr>
              <a:t>n</a:t>
            </a:r>
            <a:r>
              <a:rPr lang="en-IN" kern="100" baseline="-25000" dirty="0" err="1">
                <a:effectLst/>
                <a:latin typeface="Calibri" panose="020F0502020204030204" pitchFamily="34" charset="0"/>
                <a:ea typeface="Calibri" panose="020F0502020204030204" pitchFamily="34" charset="0"/>
                <a:cs typeface="Mangal" panose="02040503050203030202" pitchFamily="18" charset="0"/>
              </a:rPr>
              <a:t>d,k</a:t>
            </a:r>
            <a:r>
              <a:rPr lang="en-IN" kern="100" dirty="0">
                <a:effectLst/>
                <a:latin typeface="Calibri" panose="020F0502020204030204" pitchFamily="34" charset="0"/>
                <a:ea typeface="Calibri" panose="020F0502020204030204" pitchFamily="34" charset="0"/>
                <a:cs typeface="Mangal" panose="02040503050203030202" pitchFamily="18" charset="0"/>
              </a:rPr>
              <a:t>​ is the number of words in document d assigned to topic k, </a:t>
            </a:r>
          </a:p>
          <a:p>
            <a:pPr lvl="1"/>
            <a:r>
              <a:rPr lang="en-IN" kern="100" dirty="0">
                <a:effectLst/>
                <a:latin typeface="Calibri" panose="020F0502020204030204" pitchFamily="34" charset="0"/>
                <a:ea typeface="Calibri" panose="020F0502020204030204" pitchFamily="34" charset="0"/>
                <a:cs typeface="Mangal" panose="02040503050203030202" pitchFamily="18" charset="0"/>
              </a:rPr>
              <a:t>N</a:t>
            </a:r>
            <a:r>
              <a:rPr lang="en-IN" kern="100" baseline="-25000" dirty="0">
                <a:effectLst/>
                <a:latin typeface="Calibri" panose="020F0502020204030204" pitchFamily="34" charset="0"/>
                <a:ea typeface="Calibri" panose="020F0502020204030204" pitchFamily="34" charset="0"/>
                <a:cs typeface="Mangal" panose="02040503050203030202" pitchFamily="18" charset="0"/>
              </a:rPr>
              <a:t>d</a:t>
            </a:r>
            <a:r>
              <a:rPr lang="en-IN" kern="100" dirty="0">
                <a:effectLst/>
                <a:latin typeface="Calibri" panose="020F0502020204030204" pitchFamily="34" charset="0"/>
                <a:ea typeface="Calibri" panose="020F0502020204030204" pitchFamily="34" charset="0"/>
                <a:cs typeface="Mangal" panose="02040503050203030202" pitchFamily="18" charset="0"/>
              </a:rPr>
              <a:t> is the total number of words in document d, </a:t>
            </a:r>
          </a:p>
          <a:p>
            <a:pPr lvl="1"/>
            <a:r>
              <a:rPr lang="en-IN" kern="100" dirty="0">
                <a:effectLst/>
                <a:latin typeface="Calibri" panose="020F0502020204030204" pitchFamily="34" charset="0"/>
                <a:ea typeface="Calibri" panose="020F0502020204030204" pitchFamily="34" charset="0"/>
                <a:cs typeface="Mangal" panose="02040503050203030202" pitchFamily="18" charset="0"/>
              </a:rPr>
              <a:t>K is the number of topics, and </a:t>
            </a:r>
          </a:p>
          <a:p>
            <a:pPr lvl="1"/>
            <a:r>
              <a:rPr lang="en-IN" kern="100" dirty="0">
                <a:effectLst/>
                <a:latin typeface="Calibri" panose="020F0502020204030204" pitchFamily="34" charset="0"/>
                <a:ea typeface="Calibri" panose="020F0502020204030204" pitchFamily="34" charset="0"/>
                <a:cs typeface="Mangal" panose="02040503050203030202" pitchFamily="18" charset="0"/>
              </a:rPr>
              <a:t>α is a Dirichlet hyperparameter.</a:t>
            </a:r>
          </a:p>
        </p:txBody>
      </p:sp>
      <p:pic>
        <p:nvPicPr>
          <p:cNvPr id="5" name="Picture 4">
            <a:extLst>
              <a:ext uri="{FF2B5EF4-FFF2-40B4-BE49-F238E27FC236}">
                <a16:creationId xmlns:a16="http://schemas.microsoft.com/office/drawing/2014/main" id="{167544E1-67B9-4B9D-9038-505EEF91002D}"/>
              </a:ext>
            </a:extLst>
          </p:cNvPr>
          <p:cNvPicPr>
            <a:picLocks noChangeAspect="1"/>
          </p:cNvPicPr>
          <p:nvPr/>
        </p:nvPicPr>
        <p:blipFill>
          <a:blip r:embed="rId2"/>
          <a:stretch>
            <a:fillRect/>
          </a:stretch>
        </p:blipFill>
        <p:spPr>
          <a:xfrm>
            <a:off x="7195908" y="5658672"/>
            <a:ext cx="3675293" cy="756364"/>
          </a:xfrm>
          <a:prstGeom prst="rect">
            <a:avLst/>
          </a:prstGeom>
        </p:spPr>
      </p:pic>
      <p:pic>
        <p:nvPicPr>
          <p:cNvPr id="7" name="Picture 6">
            <a:extLst>
              <a:ext uri="{FF2B5EF4-FFF2-40B4-BE49-F238E27FC236}">
                <a16:creationId xmlns:a16="http://schemas.microsoft.com/office/drawing/2014/main" id="{C1F34973-F061-4807-9E9A-38AB08621ED6}"/>
              </a:ext>
            </a:extLst>
          </p:cNvPr>
          <p:cNvPicPr>
            <a:picLocks noChangeAspect="1"/>
          </p:cNvPicPr>
          <p:nvPr/>
        </p:nvPicPr>
        <p:blipFill>
          <a:blip r:embed="rId3"/>
          <a:stretch>
            <a:fillRect/>
          </a:stretch>
        </p:blipFill>
        <p:spPr>
          <a:xfrm>
            <a:off x="6891108" y="3423853"/>
            <a:ext cx="3731480" cy="840128"/>
          </a:xfrm>
          <a:prstGeom prst="rect">
            <a:avLst/>
          </a:prstGeom>
        </p:spPr>
      </p:pic>
    </p:spTree>
    <p:extLst>
      <p:ext uri="{BB962C8B-B14F-4D97-AF65-F5344CB8AC3E}">
        <p14:creationId xmlns:p14="http://schemas.microsoft.com/office/powerpoint/2010/main" val="400747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47D53-4396-43DF-86EF-4457375658BF}"/>
              </a:ext>
            </a:extLst>
          </p:cNvPr>
          <p:cNvSpPr>
            <a:spLocks noGrp="1"/>
          </p:cNvSpPr>
          <p:nvPr>
            <p:ph type="title"/>
          </p:nvPr>
        </p:nvSpPr>
        <p:spPr>
          <a:xfrm>
            <a:off x="936336" y="364836"/>
            <a:ext cx="10319327" cy="646545"/>
          </a:xfrm>
        </p:spPr>
        <p:txBody>
          <a:bodyPr>
            <a:normAutofit/>
          </a:bodyPr>
          <a:lstStyle/>
          <a:p>
            <a:r>
              <a:rPr lang="en-US" sz="3600" dirty="0"/>
              <a:t>Calculation of Overall Probabilities and Reassignment</a:t>
            </a:r>
            <a:endParaRPr lang="en-IN" sz="3600" dirty="0"/>
          </a:p>
        </p:txBody>
      </p:sp>
      <p:sp>
        <p:nvSpPr>
          <p:cNvPr id="3" name="Content Placeholder 2">
            <a:extLst>
              <a:ext uri="{FF2B5EF4-FFF2-40B4-BE49-F238E27FC236}">
                <a16:creationId xmlns:a16="http://schemas.microsoft.com/office/drawing/2014/main" id="{4EB35541-9A94-41B1-A2D2-4BA2D482ACEA}"/>
              </a:ext>
            </a:extLst>
          </p:cNvPr>
          <p:cNvSpPr>
            <a:spLocks noGrp="1"/>
          </p:cNvSpPr>
          <p:nvPr>
            <p:ph idx="1"/>
          </p:nvPr>
        </p:nvSpPr>
        <p:spPr>
          <a:xfrm>
            <a:off x="1143001" y="1168399"/>
            <a:ext cx="10319326" cy="5481783"/>
          </a:xfrm>
        </p:spPr>
        <p:txBody>
          <a:bodyPr>
            <a:normAutofit lnSpcReduction="10000"/>
          </a:bodyPr>
          <a:lstStyle/>
          <a:p>
            <a:r>
              <a:rPr lang="en-IN" b="1" dirty="0"/>
              <a:t>Overall Probability Calculation</a:t>
            </a:r>
          </a:p>
          <a:p>
            <a:pPr lvl="1"/>
            <a:endParaRPr lang="en-US" dirty="0"/>
          </a:p>
          <a:p>
            <a:pPr lvl="1"/>
            <a:r>
              <a:rPr lang="en-US" dirty="0"/>
              <a:t>Calculate for each topic z for a given word w in document d</a:t>
            </a:r>
          </a:p>
          <a:p>
            <a:r>
              <a:rPr lang="en-US" b="1" dirty="0"/>
              <a:t>Normalization</a:t>
            </a:r>
          </a:p>
          <a:p>
            <a:pPr lvl="1"/>
            <a:endParaRPr lang="en-US" b="1" dirty="0"/>
          </a:p>
          <a:p>
            <a:pPr lvl="1"/>
            <a:r>
              <a:rPr lang="en-US" dirty="0"/>
              <a:t>Normalize the probabilities for all topics to sum up to 1.</a:t>
            </a:r>
          </a:p>
          <a:p>
            <a:r>
              <a:rPr lang="en-US" b="1" dirty="0"/>
              <a:t>Reassignment</a:t>
            </a:r>
          </a:p>
          <a:p>
            <a:pPr lvl="1"/>
            <a:r>
              <a:rPr lang="en-US" dirty="0"/>
              <a:t>Reassign the word w to a new topic z based on the calculated probabilities.</a:t>
            </a:r>
          </a:p>
          <a:p>
            <a:r>
              <a:rPr lang="en-US" b="1" dirty="0"/>
              <a:t>Iteration Process</a:t>
            </a:r>
          </a:p>
          <a:p>
            <a:pPr lvl="1"/>
            <a:r>
              <a:rPr lang="en-US" dirty="0"/>
              <a:t>Repeat the process for each word in each document.</a:t>
            </a:r>
          </a:p>
          <a:p>
            <a:pPr lvl="2"/>
            <a:r>
              <a:rPr lang="en-US" dirty="0"/>
              <a:t>Update </a:t>
            </a:r>
            <a:r>
              <a:rPr lang="en-IN" sz="1800" kern="100" dirty="0">
                <a:effectLst/>
                <a:latin typeface="Calibri" panose="020F0502020204030204" pitchFamily="34" charset="0"/>
                <a:ea typeface="Calibri" panose="020F0502020204030204" pitchFamily="34" charset="0"/>
                <a:cs typeface="Calibri" panose="020F0502020204030204" pitchFamily="34" charset="0"/>
              </a:rPr>
              <a:t>φ and θ</a:t>
            </a:r>
            <a:endParaRPr lang="en-US" dirty="0"/>
          </a:p>
          <a:p>
            <a:pPr lvl="1"/>
            <a:r>
              <a:rPr lang="en-US" dirty="0"/>
              <a:t>Continue for a fixed number of iterations or until convergence.</a:t>
            </a:r>
          </a:p>
          <a:p>
            <a:r>
              <a:rPr lang="en-US" dirty="0"/>
              <a:t>Output Topics</a:t>
            </a:r>
          </a:p>
          <a:p>
            <a:pPr lvl="1"/>
            <a:r>
              <a:rPr lang="en-US" dirty="0"/>
              <a:t>After convergence </a:t>
            </a:r>
            <a:r>
              <a:rPr lang="en-US" dirty="0" err="1"/>
              <a:t>finalise</a:t>
            </a:r>
            <a:r>
              <a:rPr lang="en-US" dirty="0"/>
              <a:t> topics</a:t>
            </a:r>
          </a:p>
          <a:p>
            <a:pPr lvl="1"/>
            <a:r>
              <a:rPr lang="en-US" dirty="0"/>
              <a:t>Output </a:t>
            </a:r>
            <a:r>
              <a:rPr lang="en-IN" sz="2000" kern="100" dirty="0">
                <a:effectLst/>
                <a:latin typeface="Calibri" panose="020F0502020204030204" pitchFamily="34" charset="0"/>
                <a:ea typeface="Calibri" panose="020F0502020204030204" pitchFamily="34" charset="0"/>
                <a:cs typeface="Calibri" panose="020F0502020204030204" pitchFamily="34" charset="0"/>
              </a:rPr>
              <a:t>φ</a:t>
            </a:r>
            <a:r>
              <a:rPr lang="en-IN" sz="1800" kern="100" dirty="0">
                <a:effectLst/>
                <a:latin typeface="Calibri" panose="020F0502020204030204" pitchFamily="34" charset="0"/>
                <a:ea typeface="Calibri" panose="020F0502020204030204" pitchFamily="34" charset="0"/>
                <a:cs typeface="Mangal" panose="02040503050203030202" pitchFamily="18" charset="0"/>
              </a:rPr>
              <a:t> and </a:t>
            </a:r>
            <a:r>
              <a:rPr lang="en-IN" sz="2000" kern="100" dirty="0">
                <a:effectLst/>
                <a:latin typeface="Calibri" panose="020F0502020204030204" pitchFamily="34" charset="0"/>
                <a:ea typeface="Calibri" panose="020F0502020204030204" pitchFamily="34" charset="0"/>
                <a:cs typeface="Calibri" panose="020F0502020204030204" pitchFamily="34" charset="0"/>
              </a:rPr>
              <a:t>θ</a:t>
            </a:r>
            <a:endParaRPr lang="en-US" dirty="0"/>
          </a:p>
        </p:txBody>
      </p:sp>
      <p:pic>
        <p:nvPicPr>
          <p:cNvPr id="6" name="Picture 5">
            <a:extLst>
              <a:ext uri="{FF2B5EF4-FFF2-40B4-BE49-F238E27FC236}">
                <a16:creationId xmlns:a16="http://schemas.microsoft.com/office/drawing/2014/main" id="{66FEDE6A-21B1-4197-9ADF-756247C1F8EE}"/>
              </a:ext>
            </a:extLst>
          </p:cNvPr>
          <p:cNvPicPr>
            <a:picLocks noChangeAspect="1"/>
          </p:cNvPicPr>
          <p:nvPr/>
        </p:nvPicPr>
        <p:blipFill>
          <a:blip r:embed="rId2"/>
          <a:stretch>
            <a:fillRect/>
          </a:stretch>
        </p:blipFill>
        <p:spPr>
          <a:xfrm>
            <a:off x="5408860" y="1242994"/>
            <a:ext cx="2667372" cy="428685"/>
          </a:xfrm>
          <a:prstGeom prst="rect">
            <a:avLst/>
          </a:prstGeom>
        </p:spPr>
      </p:pic>
      <p:pic>
        <p:nvPicPr>
          <p:cNvPr id="8" name="Picture 7">
            <a:extLst>
              <a:ext uri="{FF2B5EF4-FFF2-40B4-BE49-F238E27FC236}">
                <a16:creationId xmlns:a16="http://schemas.microsoft.com/office/drawing/2014/main" id="{E9E82282-14FF-45AD-9421-FC149658F436}"/>
              </a:ext>
            </a:extLst>
          </p:cNvPr>
          <p:cNvPicPr>
            <a:picLocks noChangeAspect="1"/>
          </p:cNvPicPr>
          <p:nvPr/>
        </p:nvPicPr>
        <p:blipFill>
          <a:blip r:embed="rId3"/>
          <a:stretch>
            <a:fillRect/>
          </a:stretch>
        </p:blipFill>
        <p:spPr>
          <a:xfrm>
            <a:off x="3670507" y="2321933"/>
            <a:ext cx="2448267" cy="419158"/>
          </a:xfrm>
          <a:prstGeom prst="rect">
            <a:avLst/>
          </a:prstGeom>
        </p:spPr>
      </p:pic>
    </p:spTree>
    <p:extLst>
      <p:ext uri="{BB962C8B-B14F-4D97-AF65-F5344CB8AC3E}">
        <p14:creationId xmlns:p14="http://schemas.microsoft.com/office/powerpoint/2010/main" val="613885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8C51-12E0-42C2-94E5-6B10EB4EFC1C}"/>
              </a:ext>
            </a:extLst>
          </p:cNvPr>
          <p:cNvSpPr>
            <a:spLocks noGrp="1"/>
          </p:cNvSpPr>
          <p:nvPr>
            <p:ph type="title"/>
          </p:nvPr>
        </p:nvSpPr>
        <p:spPr>
          <a:xfrm>
            <a:off x="1143000" y="609600"/>
            <a:ext cx="9875520" cy="678180"/>
          </a:xfrm>
        </p:spPr>
        <p:txBody>
          <a:bodyPr>
            <a:normAutofit fontScale="90000"/>
          </a:bodyPr>
          <a:lstStyle/>
          <a:p>
            <a:r>
              <a:rPr lang="en-IN" dirty="0"/>
              <a:t>Reassignments</a:t>
            </a:r>
          </a:p>
        </p:txBody>
      </p:sp>
      <p:pic>
        <p:nvPicPr>
          <p:cNvPr id="5" name="Picture 4">
            <a:extLst>
              <a:ext uri="{FF2B5EF4-FFF2-40B4-BE49-F238E27FC236}">
                <a16:creationId xmlns:a16="http://schemas.microsoft.com/office/drawing/2014/main" id="{28B8A544-6F99-4F00-94FA-685AE10C8E42}"/>
              </a:ext>
            </a:extLst>
          </p:cNvPr>
          <p:cNvPicPr>
            <a:picLocks noChangeAspect="1"/>
          </p:cNvPicPr>
          <p:nvPr/>
        </p:nvPicPr>
        <p:blipFill>
          <a:blip r:embed="rId2"/>
          <a:stretch>
            <a:fillRect/>
          </a:stretch>
        </p:blipFill>
        <p:spPr>
          <a:xfrm>
            <a:off x="4018300" y="1287780"/>
            <a:ext cx="7554379" cy="4877481"/>
          </a:xfrm>
          <a:prstGeom prst="rect">
            <a:avLst/>
          </a:prstGeom>
        </p:spPr>
      </p:pic>
    </p:spTree>
    <p:extLst>
      <p:ext uri="{BB962C8B-B14F-4D97-AF65-F5344CB8AC3E}">
        <p14:creationId xmlns:p14="http://schemas.microsoft.com/office/powerpoint/2010/main" val="410935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A6E6-AC62-4181-ACD9-9F8DBEBB0200}"/>
              </a:ext>
            </a:extLst>
          </p:cNvPr>
          <p:cNvSpPr>
            <a:spLocks noGrp="1"/>
          </p:cNvSpPr>
          <p:nvPr>
            <p:ph type="title"/>
          </p:nvPr>
        </p:nvSpPr>
        <p:spPr>
          <a:xfrm>
            <a:off x="348672" y="228689"/>
            <a:ext cx="9875520" cy="822036"/>
          </a:xfrm>
        </p:spPr>
        <p:txBody>
          <a:bodyPr/>
          <a:lstStyle/>
          <a:p>
            <a:r>
              <a:rPr lang="en-IN" dirty="0"/>
              <a:t>Reassignments - Example</a:t>
            </a:r>
          </a:p>
        </p:txBody>
      </p:sp>
      <p:pic>
        <p:nvPicPr>
          <p:cNvPr id="5" name="Picture 4">
            <a:extLst>
              <a:ext uri="{FF2B5EF4-FFF2-40B4-BE49-F238E27FC236}">
                <a16:creationId xmlns:a16="http://schemas.microsoft.com/office/drawing/2014/main" id="{45C320F0-58E7-4CA9-BA30-ACBB6D84BA4F}"/>
              </a:ext>
            </a:extLst>
          </p:cNvPr>
          <p:cNvPicPr>
            <a:picLocks noChangeAspect="1"/>
          </p:cNvPicPr>
          <p:nvPr/>
        </p:nvPicPr>
        <p:blipFill>
          <a:blip r:embed="rId2"/>
          <a:stretch>
            <a:fillRect/>
          </a:stretch>
        </p:blipFill>
        <p:spPr>
          <a:xfrm>
            <a:off x="4157427" y="866085"/>
            <a:ext cx="7516274" cy="5753903"/>
          </a:xfrm>
          <a:prstGeom prst="rect">
            <a:avLst/>
          </a:prstGeom>
        </p:spPr>
      </p:pic>
    </p:spTree>
    <p:extLst>
      <p:ext uri="{BB962C8B-B14F-4D97-AF65-F5344CB8AC3E}">
        <p14:creationId xmlns:p14="http://schemas.microsoft.com/office/powerpoint/2010/main" val="816788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E196-B8A6-4CCB-B7DE-8640C741ED2E}"/>
              </a:ext>
            </a:extLst>
          </p:cNvPr>
          <p:cNvSpPr>
            <a:spLocks noGrp="1"/>
          </p:cNvSpPr>
          <p:nvPr>
            <p:ph type="title"/>
          </p:nvPr>
        </p:nvSpPr>
        <p:spPr>
          <a:xfrm>
            <a:off x="1143000" y="609600"/>
            <a:ext cx="9875520" cy="738909"/>
          </a:xfrm>
        </p:spPr>
        <p:txBody>
          <a:bodyPr/>
          <a:lstStyle/>
          <a:p>
            <a:r>
              <a:rPr lang="en-IN" dirty="0"/>
              <a:t>LDA Visualization</a:t>
            </a:r>
          </a:p>
        </p:txBody>
      </p:sp>
      <p:pic>
        <p:nvPicPr>
          <p:cNvPr id="9" name="Picture 8">
            <a:extLst>
              <a:ext uri="{FF2B5EF4-FFF2-40B4-BE49-F238E27FC236}">
                <a16:creationId xmlns:a16="http://schemas.microsoft.com/office/drawing/2014/main" id="{D3F2C402-AB47-4ACD-9F81-1CEED707607E}"/>
              </a:ext>
            </a:extLst>
          </p:cNvPr>
          <p:cNvPicPr>
            <a:picLocks noChangeAspect="1"/>
          </p:cNvPicPr>
          <p:nvPr/>
        </p:nvPicPr>
        <p:blipFill>
          <a:blip r:embed="rId2"/>
          <a:stretch>
            <a:fillRect/>
          </a:stretch>
        </p:blipFill>
        <p:spPr>
          <a:xfrm>
            <a:off x="2506979" y="1348509"/>
            <a:ext cx="8087130" cy="5239021"/>
          </a:xfrm>
          <a:prstGeom prst="rect">
            <a:avLst/>
          </a:prstGeom>
        </p:spPr>
      </p:pic>
    </p:spTree>
    <p:extLst>
      <p:ext uri="{BB962C8B-B14F-4D97-AF65-F5344CB8AC3E}">
        <p14:creationId xmlns:p14="http://schemas.microsoft.com/office/powerpoint/2010/main" val="364770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53529-A5EE-44AB-8370-4760D6AA2879}"/>
              </a:ext>
            </a:extLst>
          </p:cNvPr>
          <p:cNvSpPr>
            <a:spLocks noGrp="1"/>
          </p:cNvSpPr>
          <p:nvPr>
            <p:ph type="title"/>
          </p:nvPr>
        </p:nvSpPr>
        <p:spPr>
          <a:xfrm>
            <a:off x="1143000" y="609600"/>
            <a:ext cx="9875520" cy="674255"/>
          </a:xfrm>
        </p:spPr>
        <p:txBody>
          <a:bodyPr>
            <a:normAutofit fontScale="90000"/>
          </a:bodyPr>
          <a:lstStyle/>
          <a:p>
            <a:r>
              <a:rPr lang="en-IN" dirty="0"/>
              <a:t>Interpretation of LDA Results</a:t>
            </a:r>
          </a:p>
        </p:txBody>
      </p:sp>
      <p:sp>
        <p:nvSpPr>
          <p:cNvPr id="3" name="Content Placeholder 2">
            <a:extLst>
              <a:ext uri="{FF2B5EF4-FFF2-40B4-BE49-F238E27FC236}">
                <a16:creationId xmlns:a16="http://schemas.microsoft.com/office/drawing/2014/main" id="{568AFD8C-4A3E-4602-A107-B58F5CC95931}"/>
              </a:ext>
            </a:extLst>
          </p:cNvPr>
          <p:cNvSpPr>
            <a:spLocks noGrp="1"/>
          </p:cNvSpPr>
          <p:nvPr>
            <p:ph idx="1"/>
          </p:nvPr>
        </p:nvSpPr>
        <p:spPr>
          <a:xfrm>
            <a:off x="1143000" y="1431636"/>
            <a:ext cx="9872871" cy="4664364"/>
          </a:xfrm>
        </p:spPr>
        <p:txBody>
          <a:bodyPr>
            <a:normAutofit fontScale="92500"/>
          </a:bodyPr>
          <a:lstStyle/>
          <a:p>
            <a:pPr algn="l"/>
            <a:r>
              <a:rPr lang="en-US" b="1" i="0" dirty="0">
                <a:effectLst/>
                <a:latin typeface="-apple-system"/>
              </a:rPr>
              <a:t>Inter-topic Distance Map (Left Side)</a:t>
            </a:r>
          </a:p>
          <a:p>
            <a:pPr lvl="1">
              <a:buFont typeface="Arial" panose="020B0604020202020204" pitchFamily="34" charset="0"/>
              <a:buChar char="•"/>
            </a:pPr>
            <a:r>
              <a:rPr lang="en-US" b="1" i="0" dirty="0">
                <a:effectLst/>
                <a:latin typeface="-apple-system"/>
              </a:rPr>
              <a:t>Circles Represent Topics</a:t>
            </a:r>
            <a:r>
              <a:rPr lang="en-US" b="0" i="0" dirty="0">
                <a:effectLst/>
                <a:latin typeface="-apple-system"/>
              </a:rPr>
              <a:t>: Each circle represents a different topic identified by the LDA model.</a:t>
            </a:r>
          </a:p>
          <a:p>
            <a:pPr lvl="1">
              <a:buFont typeface="Arial" panose="020B0604020202020204" pitchFamily="34" charset="0"/>
              <a:buChar char="•"/>
            </a:pPr>
            <a:r>
              <a:rPr lang="en-US" b="1" i="0" dirty="0">
                <a:effectLst/>
                <a:latin typeface="-apple-system"/>
              </a:rPr>
              <a:t>Proximity Indicates Similarity</a:t>
            </a:r>
            <a:r>
              <a:rPr lang="en-US" b="0" i="0" dirty="0">
                <a:effectLst/>
                <a:latin typeface="-apple-system"/>
              </a:rPr>
              <a:t>: The closer the circles are to each other, the more similar the topics are. Conversely, circles that are far apart represent topics that are less similar.</a:t>
            </a:r>
          </a:p>
          <a:p>
            <a:pPr lvl="1">
              <a:buFont typeface="Arial" panose="020B0604020202020204" pitchFamily="34" charset="0"/>
              <a:buChar char="•"/>
            </a:pPr>
            <a:r>
              <a:rPr lang="en-US" b="1" i="0" dirty="0">
                <a:effectLst/>
                <a:latin typeface="-apple-system"/>
              </a:rPr>
              <a:t>Circle Size</a:t>
            </a:r>
            <a:r>
              <a:rPr lang="en-US" b="0" i="0" dirty="0">
                <a:effectLst/>
                <a:latin typeface="-apple-system"/>
              </a:rPr>
              <a:t>: The size of each circle indicates the proportion of the corpus that the topic represents. Larger circles mean the topic is more prevalent in the dataset.</a:t>
            </a:r>
          </a:p>
          <a:p>
            <a:pPr algn="l"/>
            <a:r>
              <a:rPr lang="en-US" b="1" i="0" dirty="0">
                <a:effectLst/>
                <a:latin typeface="-apple-system"/>
              </a:rPr>
              <a:t>Top-30 Most Relevant Terms for Topic 1 (Right Side)</a:t>
            </a:r>
          </a:p>
          <a:p>
            <a:pPr lvl="1">
              <a:buFont typeface="Arial" panose="020B0604020202020204" pitchFamily="34" charset="0"/>
              <a:buChar char="•"/>
            </a:pPr>
            <a:r>
              <a:rPr lang="en-US" b="1" i="0" dirty="0">
                <a:effectLst/>
                <a:latin typeface="-apple-system"/>
              </a:rPr>
              <a:t>Bar Chart</a:t>
            </a:r>
            <a:r>
              <a:rPr lang="en-US" b="0" i="0" dirty="0">
                <a:effectLst/>
                <a:latin typeface="-apple-system"/>
              </a:rPr>
              <a:t>: This chart shows the top 30 terms that are most relevant to Topic 1.</a:t>
            </a:r>
          </a:p>
          <a:p>
            <a:pPr lvl="1">
              <a:buFont typeface="Arial" panose="020B0604020202020204" pitchFamily="34" charset="0"/>
              <a:buChar char="•"/>
            </a:pPr>
            <a:r>
              <a:rPr lang="en-US" b="1" i="0" dirty="0">
                <a:effectLst/>
                <a:latin typeface="-apple-system"/>
              </a:rPr>
              <a:t>Red and Blue Bars</a:t>
            </a:r>
            <a:r>
              <a:rPr lang="en-US" b="0" i="0" dirty="0">
                <a:effectLst/>
                <a:latin typeface="-apple-system"/>
              </a:rPr>
              <a:t>: The red bars represent the frequency of the terms within Topic 1, while the blue bars represent the overall frequency of the terms in the entire corpus.</a:t>
            </a:r>
          </a:p>
          <a:p>
            <a:pPr lvl="1">
              <a:buFont typeface="Arial" panose="020B0604020202020204" pitchFamily="34" charset="0"/>
              <a:buChar char="•"/>
            </a:pPr>
            <a:r>
              <a:rPr lang="en-US" b="1" i="0" dirty="0">
                <a:effectLst/>
                <a:latin typeface="-apple-system"/>
              </a:rPr>
              <a:t>Relevance Metric (λ)</a:t>
            </a:r>
            <a:r>
              <a:rPr lang="en-US" b="0" i="0" dirty="0">
                <a:effectLst/>
                <a:latin typeface="-apple-system"/>
              </a:rPr>
              <a:t>: The slider at the top allows you to adjust the relevance metric (λ). This metric balances the weight between term frequency within the topic and term frequency across the entire corpus. A lower λ value emphasizes terms that are more unique to the topic, while a higher λ value emphasizes terms that are more frequent overall.</a:t>
            </a:r>
          </a:p>
          <a:p>
            <a:endParaRPr lang="en-IN" dirty="0"/>
          </a:p>
        </p:txBody>
      </p:sp>
    </p:spTree>
    <p:extLst>
      <p:ext uri="{BB962C8B-B14F-4D97-AF65-F5344CB8AC3E}">
        <p14:creationId xmlns:p14="http://schemas.microsoft.com/office/powerpoint/2010/main" val="2700120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EF84-D659-4D3C-B296-C7DC62B39FC2}"/>
              </a:ext>
            </a:extLst>
          </p:cNvPr>
          <p:cNvSpPr>
            <a:spLocks noGrp="1"/>
          </p:cNvSpPr>
          <p:nvPr>
            <p:ph type="title"/>
          </p:nvPr>
        </p:nvSpPr>
        <p:spPr>
          <a:xfrm>
            <a:off x="1143000" y="609600"/>
            <a:ext cx="9875520" cy="812800"/>
          </a:xfrm>
        </p:spPr>
        <p:txBody>
          <a:bodyPr>
            <a:normAutofit/>
          </a:bodyPr>
          <a:lstStyle/>
          <a:p>
            <a:r>
              <a:rPr lang="en-IN" dirty="0"/>
              <a:t>Cosine Similarity</a:t>
            </a:r>
          </a:p>
        </p:txBody>
      </p:sp>
      <p:sp>
        <p:nvSpPr>
          <p:cNvPr id="3" name="Content Placeholder 2">
            <a:extLst>
              <a:ext uri="{FF2B5EF4-FFF2-40B4-BE49-F238E27FC236}">
                <a16:creationId xmlns:a16="http://schemas.microsoft.com/office/drawing/2014/main" id="{1B510CA9-81A7-4AE6-9A7B-011841935DCC}"/>
              </a:ext>
            </a:extLst>
          </p:cNvPr>
          <p:cNvSpPr>
            <a:spLocks noGrp="1"/>
          </p:cNvSpPr>
          <p:nvPr>
            <p:ph idx="1"/>
          </p:nvPr>
        </p:nvSpPr>
        <p:spPr>
          <a:xfrm>
            <a:off x="1143000" y="1505527"/>
            <a:ext cx="9872871" cy="4590473"/>
          </a:xfrm>
        </p:spPr>
        <p:txBody>
          <a:bodyPr/>
          <a:lstStyle/>
          <a:p>
            <a:r>
              <a:rPr lang="en-US" dirty="0"/>
              <a:t>A metric used to measure how similar two non-zero vectors are in a vector space.</a:t>
            </a:r>
          </a:p>
          <a:p>
            <a:r>
              <a:rPr lang="en-US" dirty="0"/>
              <a:t>Commonly used in text analysis, information retrieval, and various other fields to quantify the similarity between two documents or sets of features.</a:t>
            </a:r>
          </a:p>
          <a:p>
            <a:r>
              <a:rPr lang="en-US" dirty="0"/>
              <a:t>Defined as the cosine of the angle between two vectors. It is computed using the following formula:</a:t>
            </a:r>
          </a:p>
          <a:p>
            <a:endParaRPr lang="en-IN" dirty="0"/>
          </a:p>
        </p:txBody>
      </p:sp>
      <p:pic>
        <p:nvPicPr>
          <p:cNvPr id="5" name="Picture 4">
            <a:extLst>
              <a:ext uri="{FF2B5EF4-FFF2-40B4-BE49-F238E27FC236}">
                <a16:creationId xmlns:a16="http://schemas.microsoft.com/office/drawing/2014/main" id="{74B039F4-1434-450C-A90E-9F996F0F378C}"/>
              </a:ext>
            </a:extLst>
          </p:cNvPr>
          <p:cNvPicPr>
            <a:picLocks noChangeAspect="1"/>
          </p:cNvPicPr>
          <p:nvPr/>
        </p:nvPicPr>
        <p:blipFill>
          <a:blip r:embed="rId2"/>
          <a:stretch>
            <a:fillRect/>
          </a:stretch>
        </p:blipFill>
        <p:spPr>
          <a:xfrm>
            <a:off x="3425675" y="3745401"/>
            <a:ext cx="5340650" cy="831160"/>
          </a:xfrm>
          <a:prstGeom prst="rect">
            <a:avLst/>
          </a:prstGeom>
        </p:spPr>
      </p:pic>
      <p:pic>
        <p:nvPicPr>
          <p:cNvPr id="7" name="Picture 6">
            <a:extLst>
              <a:ext uri="{FF2B5EF4-FFF2-40B4-BE49-F238E27FC236}">
                <a16:creationId xmlns:a16="http://schemas.microsoft.com/office/drawing/2014/main" id="{EB5D0B68-F41E-4E4B-B1F1-062F25A6F062}"/>
              </a:ext>
            </a:extLst>
          </p:cNvPr>
          <p:cNvPicPr>
            <a:picLocks noChangeAspect="1"/>
          </p:cNvPicPr>
          <p:nvPr/>
        </p:nvPicPr>
        <p:blipFill>
          <a:blip r:embed="rId3"/>
          <a:stretch>
            <a:fillRect/>
          </a:stretch>
        </p:blipFill>
        <p:spPr>
          <a:xfrm>
            <a:off x="3088167" y="4576561"/>
            <a:ext cx="5982535" cy="1886213"/>
          </a:xfrm>
          <a:prstGeom prst="rect">
            <a:avLst/>
          </a:prstGeom>
        </p:spPr>
      </p:pic>
    </p:spTree>
    <p:extLst>
      <p:ext uri="{BB962C8B-B14F-4D97-AF65-F5344CB8AC3E}">
        <p14:creationId xmlns:p14="http://schemas.microsoft.com/office/powerpoint/2010/main" val="316760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2DBB5-6C88-4C61-85D0-038F51C81CAB}"/>
              </a:ext>
            </a:extLst>
          </p:cNvPr>
          <p:cNvSpPr>
            <a:spLocks noGrp="1"/>
          </p:cNvSpPr>
          <p:nvPr>
            <p:ph type="title"/>
          </p:nvPr>
        </p:nvSpPr>
        <p:spPr>
          <a:xfrm>
            <a:off x="1143000" y="609600"/>
            <a:ext cx="9875520" cy="672407"/>
          </a:xfrm>
        </p:spPr>
        <p:txBody>
          <a:bodyPr>
            <a:normAutofit fontScale="90000"/>
          </a:bodyPr>
          <a:lstStyle/>
          <a:p>
            <a:r>
              <a:rPr lang="en-IN" dirty="0"/>
              <a:t>Calculation</a:t>
            </a:r>
          </a:p>
        </p:txBody>
      </p:sp>
      <p:sp>
        <p:nvSpPr>
          <p:cNvPr id="3" name="Content Placeholder 2">
            <a:extLst>
              <a:ext uri="{FF2B5EF4-FFF2-40B4-BE49-F238E27FC236}">
                <a16:creationId xmlns:a16="http://schemas.microsoft.com/office/drawing/2014/main" id="{23B526B1-0C76-47F6-A670-9234CD229509}"/>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3316D051-E575-4750-A03C-CBEF458BE264}"/>
              </a:ext>
            </a:extLst>
          </p:cNvPr>
          <p:cNvPicPr>
            <a:picLocks noChangeAspect="1"/>
          </p:cNvPicPr>
          <p:nvPr/>
        </p:nvPicPr>
        <p:blipFill>
          <a:blip r:embed="rId2"/>
          <a:stretch>
            <a:fillRect/>
          </a:stretch>
        </p:blipFill>
        <p:spPr>
          <a:xfrm>
            <a:off x="1143000" y="2057400"/>
            <a:ext cx="4001058" cy="3848637"/>
          </a:xfrm>
          <a:prstGeom prst="rect">
            <a:avLst/>
          </a:prstGeom>
        </p:spPr>
      </p:pic>
      <p:pic>
        <p:nvPicPr>
          <p:cNvPr id="9" name="Picture 8">
            <a:extLst>
              <a:ext uri="{FF2B5EF4-FFF2-40B4-BE49-F238E27FC236}">
                <a16:creationId xmlns:a16="http://schemas.microsoft.com/office/drawing/2014/main" id="{DBCF7246-CD15-43C0-974D-6397B64A9C63}"/>
              </a:ext>
            </a:extLst>
          </p:cNvPr>
          <p:cNvPicPr>
            <a:picLocks noChangeAspect="1"/>
          </p:cNvPicPr>
          <p:nvPr/>
        </p:nvPicPr>
        <p:blipFill>
          <a:blip r:embed="rId3"/>
          <a:stretch>
            <a:fillRect/>
          </a:stretch>
        </p:blipFill>
        <p:spPr>
          <a:xfrm>
            <a:off x="5531577" y="1282007"/>
            <a:ext cx="6134956" cy="5249008"/>
          </a:xfrm>
          <a:prstGeom prst="rect">
            <a:avLst/>
          </a:prstGeom>
        </p:spPr>
      </p:pic>
    </p:spTree>
    <p:extLst>
      <p:ext uri="{BB962C8B-B14F-4D97-AF65-F5344CB8AC3E}">
        <p14:creationId xmlns:p14="http://schemas.microsoft.com/office/powerpoint/2010/main" val="476405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0E98-86F7-4667-B106-D8A5B1C96D1A}"/>
              </a:ext>
            </a:extLst>
          </p:cNvPr>
          <p:cNvSpPr>
            <a:spLocks noGrp="1"/>
          </p:cNvSpPr>
          <p:nvPr>
            <p:ph type="title"/>
          </p:nvPr>
        </p:nvSpPr>
        <p:spPr>
          <a:xfrm>
            <a:off x="1143000" y="609600"/>
            <a:ext cx="9875520" cy="711200"/>
          </a:xfrm>
        </p:spPr>
        <p:txBody>
          <a:bodyPr/>
          <a:lstStyle/>
          <a:p>
            <a:r>
              <a:rPr lang="en-IN" dirty="0"/>
              <a:t>Cosine Similarity</a:t>
            </a:r>
          </a:p>
        </p:txBody>
      </p:sp>
      <p:sp>
        <p:nvSpPr>
          <p:cNvPr id="3" name="Content Placeholder 2">
            <a:extLst>
              <a:ext uri="{FF2B5EF4-FFF2-40B4-BE49-F238E27FC236}">
                <a16:creationId xmlns:a16="http://schemas.microsoft.com/office/drawing/2014/main" id="{ED7EB9FF-8DFA-4437-A151-3CB923E05C5F}"/>
              </a:ext>
            </a:extLst>
          </p:cNvPr>
          <p:cNvSpPr>
            <a:spLocks noGrp="1"/>
          </p:cNvSpPr>
          <p:nvPr>
            <p:ph idx="1"/>
          </p:nvPr>
        </p:nvSpPr>
        <p:spPr>
          <a:xfrm>
            <a:off x="1143000" y="1431636"/>
            <a:ext cx="9872871" cy="4664364"/>
          </a:xfrm>
        </p:spPr>
        <p:txBody>
          <a:bodyPr/>
          <a:lstStyle/>
          <a:p>
            <a:r>
              <a:rPr lang="en-US" dirty="0"/>
              <a:t>Tokenize the Documents: Break each document into individual words (tokens).</a:t>
            </a:r>
          </a:p>
          <a:p>
            <a:r>
              <a:rPr lang="en-US" dirty="0"/>
              <a:t>Create the Term Frequency (TF) Vectors: Count the occurrences of each word in each document.</a:t>
            </a:r>
          </a:p>
          <a:p>
            <a:r>
              <a:rPr lang="en-US" dirty="0"/>
              <a:t>Compute the Term Frequency-Inverse Document Frequency (TF-IDF): This step is optional but helps in weighting the terms based on their importance. For simplicity, we'll use TF directly.</a:t>
            </a:r>
          </a:p>
          <a:p>
            <a:r>
              <a:rPr lang="en-US" dirty="0"/>
              <a:t>Compute the Dot Product: Multiply the TF vectors of the two documents element-wise and sum the results.</a:t>
            </a:r>
          </a:p>
          <a:p>
            <a:r>
              <a:rPr lang="en-US" dirty="0"/>
              <a:t>Compute the Magnitudes: Calculate the magnitude (Euclidean norm) of each TF vector.</a:t>
            </a:r>
          </a:p>
          <a:p>
            <a:r>
              <a:rPr lang="en-US" dirty="0"/>
              <a:t>Calculate Cosine Similarity: Divide the dot product by the product of the magnitudes of the two vectors.</a:t>
            </a:r>
            <a:endParaRPr lang="en-IN" dirty="0"/>
          </a:p>
        </p:txBody>
      </p:sp>
    </p:spTree>
    <p:extLst>
      <p:ext uri="{BB962C8B-B14F-4D97-AF65-F5344CB8AC3E}">
        <p14:creationId xmlns:p14="http://schemas.microsoft.com/office/powerpoint/2010/main" val="137869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C555-9977-4522-9978-325A997976C4}"/>
              </a:ext>
            </a:extLst>
          </p:cNvPr>
          <p:cNvSpPr>
            <a:spLocks noGrp="1"/>
          </p:cNvSpPr>
          <p:nvPr>
            <p:ph type="title"/>
          </p:nvPr>
        </p:nvSpPr>
        <p:spPr>
          <a:xfrm>
            <a:off x="1143000" y="609600"/>
            <a:ext cx="9875520" cy="701964"/>
          </a:xfrm>
        </p:spPr>
        <p:txBody>
          <a:bodyPr/>
          <a:lstStyle/>
          <a:p>
            <a:r>
              <a:rPr lang="en-IN" dirty="0"/>
              <a:t>What is Topic </a:t>
            </a:r>
            <a:r>
              <a:rPr lang="en-IN" dirty="0" err="1"/>
              <a:t>Modeling</a:t>
            </a:r>
            <a:r>
              <a:rPr lang="en-IN" dirty="0"/>
              <a:t>?</a:t>
            </a:r>
          </a:p>
        </p:txBody>
      </p:sp>
      <p:sp>
        <p:nvSpPr>
          <p:cNvPr id="3" name="Content Placeholder 2">
            <a:extLst>
              <a:ext uri="{FF2B5EF4-FFF2-40B4-BE49-F238E27FC236}">
                <a16:creationId xmlns:a16="http://schemas.microsoft.com/office/drawing/2014/main" id="{5D8522D9-5E15-4474-A1D6-25E03EC06A22}"/>
              </a:ext>
            </a:extLst>
          </p:cNvPr>
          <p:cNvSpPr>
            <a:spLocks noGrp="1"/>
          </p:cNvSpPr>
          <p:nvPr>
            <p:ph idx="1"/>
          </p:nvPr>
        </p:nvSpPr>
        <p:spPr>
          <a:xfrm>
            <a:off x="1143000" y="1468582"/>
            <a:ext cx="10439400" cy="4692073"/>
          </a:xfrm>
        </p:spPr>
        <p:txBody>
          <a:bodyPr>
            <a:normAutofit/>
          </a:bodyPr>
          <a:lstStyle/>
          <a:p>
            <a:r>
              <a:rPr lang="en-US" dirty="0"/>
              <a:t>A natural language processing (NLP) technique that uses unsupervised machine learning to analyze large sets of text and identify clusters of similar words</a:t>
            </a:r>
          </a:p>
          <a:p>
            <a:pPr lvl="1"/>
            <a:r>
              <a:rPr lang="en-US" sz="1800" dirty="0"/>
              <a:t>This is known as 'unsupervised' machine learning because it doesn't require a predefined list of tags or training data that's been previously classified by humans.	</a:t>
            </a:r>
            <a:endParaRPr lang="en-US" dirty="0"/>
          </a:p>
          <a:p>
            <a:r>
              <a:rPr lang="en-US" dirty="0"/>
              <a:t>Used to create structured data from a collection of unstructured data. </a:t>
            </a:r>
          </a:p>
          <a:p>
            <a:r>
              <a:rPr lang="en-US" dirty="0"/>
              <a:t>It is capable of scanning a set of documents, detecting word and phrase patterns within them, and automatically clustering word groups and similar expressions that best characterize a set of documents.</a:t>
            </a:r>
          </a:p>
          <a:p>
            <a:r>
              <a:rPr lang="en-US" dirty="0"/>
              <a:t>The data analysis of social media posts, emails, chats, open-ended survey responses and more are not an easy task, when left alone to humans. </a:t>
            </a:r>
          </a:p>
          <a:p>
            <a:r>
              <a:rPr lang="en-US" dirty="0"/>
              <a:t>AI-powered text analysis uses a wide variety of methods or algorithms to process language naturally, one of which is topic modelling – automatically detect text from topics</a:t>
            </a:r>
          </a:p>
        </p:txBody>
      </p:sp>
    </p:spTree>
    <p:extLst>
      <p:ext uri="{BB962C8B-B14F-4D97-AF65-F5344CB8AC3E}">
        <p14:creationId xmlns:p14="http://schemas.microsoft.com/office/powerpoint/2010/main" val="4030229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DDDA3-53AD-4B41-B092-A32209E1CD72}"/>
              </a:ext>
            </a:extLst>
          </p:cNvPr>
          <p:cNvPicPr>
            <a:picLocks noChangeAspect="1"/>
          </p:cNvPicPr>
          <p:nvPr/>
        </p:nvPicPr>
        <p:blipFill>
          <a:blip r:embed="rId2"/>
          <a:stretch>
            <a:fillRect/>
          </a:stretch>
        </p:blipFill>
        <p:spPr>
          <a:xfrm>
            <a:off x="2805545" y="932391"/>
            <a:ext cx="9173855" cy="5515745"/>
          </a:xfrm>
          <a:prstGeom prst="rect">
            <a:avLst/>
          </a:prstGeom>
        </p:spPr>
      </p:pic>
      <p:sp>
        <p:nvSpPr>
          <p:cNvPr id="2" name="Title 1">
            <a:extLst>
              <a:ext uri="{FF2B5EF4-FFF2-40B4-BE49-F238E27FC236}">
                <a16:creationId xmlns:a16="http://schemas.microsoft.com/office/drawing/2014/main" id="{D11A617F-E5E8-4675-B037-3AA5AA59D3C4}"/>
              </a:ext>
            </a:extLst>
          </p:cNvPr>
          <p:cNvSpPr>
            <a:spLocks noGrp="1"/>
          </p:cNvSpPr>
          <p:nvPr>
            <p:ph type="title"/>
          </p:nvPr>
        </p:nvSpPr>
        <p:spPr>
          <a:xfrm>
            <a:off x="792018" y="409864"/>
            <a:ext cx="9875520" cy="794327"/>
          </a:xfrm>
        </p:spPr>
        <p:txBody>
          <a:bodyPr/>
          <a:lstStyle/>
          <a:p>
            <a:r>
              <a:rPr lang="en-IN" dirty="0"/>
              <a:t>Cosine Similarity</a:t>
            </a:r>
          </a:p>
        </p:txBody>
      </p:sp>
    </p:spTree>
    <p:extLst>
      <p:ext uri="{BB962C8B-B14F-4D97-AF65-F5344CB8AC3E}">
        <p14:creationId xmlns:p14="http://schemas.microsoft.com/office/powerpoint/2010/main" val="3731668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53EF34-F96D-4321-81D7-FC80D7548D78}"/>
              </a:ext>
            </a:extLst>
          </p:cNvPr>
          <p:cNvPicPr>
            <a:picLocks noChangeAspect="1"/>
          </p:cNvPicPr>
          <p:nvPr/>
        </p:nvPicPr>
        <p:blipFill>
          <a:blip r:embed="rId2"/>
          <a:stretch>
            <a:fillRect/>
          </a:stretch>
        </p:blipFill>
        <p:spPr>
          <a:xfrm>
            <a:off x="2740037" y="968158"/>
            <a:ext cx="8097380" cy="5601482"/>
          </a:xfrm>
          <a:prstGeom prst="rect">
            <a:avLst/>
          </a:prstGeom>
        </p:spPr>
      </p:pic>
      <p:sp>
        <p:nvSpPr>
          <p:cNvPr id="6" name="Title 1">
            <a:extLst>
              <a:ext uri="{FF2B5EF4-FFF2-40B4-BE49-F238E27FC236}">
                <a16:creationId xmlns:a16="http://schemas.microsoft.com/office/drawing/2014/main" id="{2F831D10-FE2E-4B40-8DFB-982E14ED3FBA}"/>
              </a:ext>
            </a:extLst>
          </p:cNvPr>
          <p:cNvSpPr>
            <a:spLocks noGrp="1"/>
          </p:cNvSpPr>
          <p:nvPr>
            <p:ph type="title"/>
          </p:nvPr>
        </p:nvSpPr>
        <p:spPr>
          <a:xfrm>
            <a:off x="779549" y="434109"/>
            <a:ext cx="9875520" cy="717116"/>
          </a:xfrm>
        </p:spPr>
        <p:txBody>
          <a:bodyPr/>
          <a:lstStyle/>
          <a:p>
            <a:r>
              <a:rPr lang="en-IN" dirty="0"/>
              <a:t>Similar Documents</a:t>
            </a:r>
          </a:p>
        </p:txBody>
      </p:sp>
    </p:spTree>
    <p:extLst>
      <p:ext uri="{BB962C8B-B14F-4D97-AF65-F5344CB8AC3E}">
        <p14:creationId xmlns:p14="http://schemas.microsoft.com/office/powerpoint/2010/main" val="1429402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4E503-85FF-426A-9478-923B79CB9590}"/>
              </a:ext>
            </a:extLst>
          </p:cNvPr>
          <p:cNvSpPr>
            <a:spLocks noGrp="1"/>
          </p:cNvSpPr>
          <p:nvPr>
            <p:ph type="title"/>
          </p:nvPr>
        </p:nvSpPr>
        <p:spPr>
          <a:xfrm>
            <a:off x="659749" y="485386"/>
            <a:ext cx="9875520" cy="717116"/>
          </a:xfrm>
        </p:spPr>
        <p:txBody>
          <a:bodyPr/>
          <a:lstStyle/>
          <a:p>
            <a:r>
              <a:rPr lang="en-IN" dirty="0"/>
              <a:t>Dissimilar Documents</a:t>
            </a:r>
          </a:p>
        </p:txBody>
      </p:sp>
      <p:pic>
        <p:nvPicPr>
          <p:cNvPr id="5" name="Picture 4">
            <a:extLst>
              <a:ext uri="{FF2B5EF4-FFF2-40B4-BE49-F238E27FC236}">
                <a16:creationId xmlns:a16="http://schemas.microsoft.com/office/drawing/2014/main" id="{45466772-D745-4199-B822-41AAD2238FC1}"/>
              </a:ext>
            </a:extLst>
          </p:cNvPr>
          <p:cNvPicPr>
            <a:picLocks noChangeAspect="1"/>
          </p:cNvPicPr>
          <p:nvPr/>
        </p:nvPicPr>
        <p:blipFill>
          <a:blip r:embed="rId2"/>
          <a:stretch>
            <a:fillRect/>
          </a:stretch>
        </p:blipFill>
        <p:spPr>
          <a:xfrm>
            <a:off x="3011054" y="1289771"/>
            <a:ext cx="7782833" cy="4893498"/>
          </a:xfrm>
          <a:prstGeom prst="rect">
            <a:avLst/>
          </a:prstGeom>
        </p:spPr>
      </p:pic>
    </p:spTree>
    <p:extLst>
      <p:ext uri="{BB962C8B-B14F-4D97-AF65-F5344CB8AC3E}">
        <p14:creationId xmlns:p14="http://schemas.microsoft.com/office/powerpoint/2010/main" val="137276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84797-150A-49F6-BF2E-B57A526031E5}"/>
              </a:ext>
            </a:extLst>
          </p:cNvPr>
          <p:cNvSpPr>
            <a:spLocks noGrp="1"/>
          </p:cNvSpPr>
          <p:nvPr>
            <p:ph type="title"/>
          </p:nvPr>
        </p:nvSpPr>
        <p:spPr>
          <a:xfrm>
            <a:off x="644236" y="609600"/>
            <a:ext cx="9875520" cy="646545"/>
          </a:xfrm>
        </p:spPr>
        <p:txBody>
          <a:bodyPr>
            <a:normAutofit fontScale="90000"/>
          </a:bodyPr>
          <a:lstStyle/>
          <a:p>
            <a:r>
              <a:rPr lang="en-IN" dirty="0"/>
              <a:t>Cosine Similarity Formula</a:t>
            </a:r>
          </a:p>
        </p:txBody>
      </p:sp>
      <p:pic>
        <p:nvPicPr>
          <p:cNvPr id="8" name="Picture 7">
            <a:extLst>
              <a:ext uri="{FF2B5EF4-FFF2-40B4-BE49-F238E27FC236}">
                <a16:creationId xmlns:a16="http://schemas.microsoft.com/office/drawing/2014/main" id="{8BEB9EE7-97A1-49CA-B6DA-A4D883C36319}"/>
              </a:ext>
            </a:extLst>
          </p:cNvPr>
          <p:cNvPicPr>
            <a:picLocks noChangeAspect="1"/>
          </p:cNvPicPr>
          <p:nvPr/>
        </p:nvPicPr>
        <p:blipFill>
          <a:blip r:embed="rId2"/>
          <a:stretch>
            <a:fillRect/>
          </a:stretch>
        </p:blipFill>
        <p:spPr>
          <a:xfrm>
            <a:off x="1002116" y="1428551"/>
            <a:ext cx="10545647" cy="4906060"/>
          </a:xfrm>
          <a:prstGeom prst="rect">
            <a:avLst/>
          </a:prstGeom>
        </p:spPr>
      </p:pic>
    </p:spTree>
    <p:extLst>
      <p:ext uri="{BB962C8B-B14F-4D97-AF65-F5344CB8AC3E}">
        <p14:creationId xmlns:p14="http://schemas.microsoft.com/office/powerpoint/2010/main" val="3701026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7C3F7-A478-4B28-A4D7-B737119048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86EB2C-14AF-459F-9602-9D7FD033A3E1}"/>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1D7F76E2-BD2B-42F1-8E8C-72B4DE2BB0C6}"/>
              </a:ext>
            </a:extLst>
          </p:cNvPr>
          <p:cNvPicPr>
            <a:picLocks noChangeAspect="1"/>
          </p:cNvPicPr>
          <p:nvPr/>
        </p:nvPicPr>
        <p:blipFill>
          <a:blip r:embed="rId2"/>
          <a:stretch>
            <a:fillRect/>
          </a:stretch>
        </p:blipFill>
        <p:spPr>
          <a:xfrm>
            <a:off x="575492" y="480601"/>
            <a:ext cx="11041016" cy="5896798"/>
          </a:xfrm>
          <a:prstGeom prst="rect">
            <a:avLst/>
          </a:prstGeom>
        </p:spPr>
      </p:pic>
    </p:spTree>
    <p:extLst>
      <p:ext uri="{BB962C8B-B14F-4D97-AF65-F5344CB8AC3E}">
        <p14:creationId xmlns:p14="http://schemas.microsoft.com/office/powerpoint/2010/main" val="1130676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6579F-10AE-4D77-B58B-08ACFC8129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28148F-18D8-438B-9410-D28021C82097}"/>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F11AD14A-0E2F-4809-8CEE-20DD6B2918ED}"/>
              </a:ext>
            </a:extLst>
          </p:cNvPr>
          <p:cNvPicPr>
            <a:picLocks noChangeAspect="1"/>
          </p:cNvPicPr>
          <p:nvPr/>
        </p:nvPicPr>
        <p:blipFill>
          <a:blip r:embed="rId2"/>
          <a:stretch>
            <a:fillRect/>
          </a:stretch>
        </p:blipFill>
        <p:spPr>
          <a:xfrm>
            <a:off x="246833" y="452022"/>
            <a:ext cx="11698333" cy="5953956"/>
          </a:xfrm>
          <a:prstGeom prst="rect">
            <a:avLst/>
          </a:prstGeom>
        </p:spPr>
      </p:pic>
    </p:spTree>
    <p:extLst>
      <p:ext uri="{BB962C8B-B14F-4D97-AF65-F5344CB8AC3E}">
        <p14:creationId xmlns:p14="http://schemas.microsoft.com/office/powerpoint/2010/main" val="1402351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9AC7-0561-4417-9DBB-048DBCE6FC23}"/>
              </a:ext>
            </a:extLst>
          </p:cNvPr>
          <p:cNvSpPr>
            <a:spLocks noGrp="1"/>
          </p:cNvSpPr>
          <p:nvPr>
            <p:ph type="title"/>
          </p:nvPr>
        </p:nvSpPr>
        <p:spPr>
          <a:xfrm>
            <a:off x="1143000" y="609600"/>
            <a:ext cx="9875520" cy="701964"/>
          </a:xfrm>
        </p:spPr>
        <p:txBody>
          <a:bodyPr/>
          <a:lstStyle/>
          <a:p>
            <a:r>
              <a:rPr lang="en-IN" dirty="0"/>
              <a:t>Word Embeddings</a:t>
            </a:r>
          </a:p>
        </p:txBody>
      </p:sp>
      <p:sp>
        <p:nvSpPr>
          <p:cNvPr id="3" name="Content Placeholder 2">
            <a:extLst>
              <a:ext uri="{FF2B5EF4-FFF2-40B4-BE49-F238E27FC236}">
                <a16:creationId xmlns:a16="http://schemas.microsoft.com/office/drawing/2014/main" id="{04EC8AF5-CE75-4DB5-A5E0-CB4360789C43}"/>
              </a:ext>
            </a:extLst>
          </p:cNvPr>
          <p:cNvSpPr>
            <a:spLocks noGrp="1"/>
          </p:cNvSpPr>
          <p:nvPr>
            <p:ph idx="1"/>
          </p:nvPr>
        </p:nvSpPr>
        <p:spPr>
          <a:xfrm>
            <a:off x="1143000" y="1311564"/>
            <a:ext cx="9872871" cy="4784436"/>
          </a:xfrm>
        </p:spPr>
        <p:txBody>
          <a:bodyPr/>
          <a:lstStyle/>
          <a:p>
            <a:r>
              <a:rPr lang="en-US" dirty="0"/>
              <a:t>Dense vector representations of words in a continuous vector space.</a:t>
            </a:r>
          </a:p>
          <a:p>
            <a:r>
              <a:rPr lang="en-US" dirty="0"/>
              <a:t>Used to capture the contextual essence of words, their semantic and syntactic similarity, and their relation with other words. </a:t>
            </a:r>
          </a:p>
          <a:p>
            <a:r>
              <a:rPr lang="en-US" dirty="0"/>
              <a:t>Word embeddings transform textual data, which machine learning algorithms can’t understand, into a numerical form they can comprehend</a:t>
            </a:r>
          </a:p>
          <a:p>
            <a:r>
              <a:rPr lang="en-US" dirty="0"/>
              <a:t>Enable machine learning models to process textual data. </a:t>
            </a:r>
          </a:p>
          <a:p>
            <a:r>
              <a:rPr lang="en-US" b="1" dirty="0"/>
              <a:t>Dimensionality</a:t>
            </a:r>
            <a:r>
              <a:rPr lang="en-US" dirty="0"/>
              <a:t>: Typically ranges from 50 to 300 dimensions.</a:t>
            </a:r>
          </a:p>
          <a:p>
            <a:r>
              <a:rPr lang="en-US" b="1" dirty="0"/>
              <a:t>Similarity</a:t>
            </a:r>
            <a:r>
              <a:rPr lang="en-US" dirty="0"/>
              <a:t>: Similar words have vectors that are close together in the vector space. </a:t>
            </a:r>
          </a:p>
          <a:p>
            <a:endParaRPr lang="en-US" dirty="0"/>
          </a:p>
          <a:p>
            <a:endParaRPr lang="en-IN" dirty="0"/>
          </a:p>
        </p:txBody>
      </p:sp>
    </p:spTree>
    <p:extLst>
      <p:ext uri="{BB962C8B-B14F-4D97-AF65-F5344CB8AC3E}">
        <p14:creationId xmlns:p14="http://schemas.microsoft.com/office/powerpoint/2010/main" val="3380684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803C-81E3-4697-B577-88922514FADD}"/>
              </a:ext>
            </a:extLst>
          </p:cNvPr>
          <p:cNvSpPr>
            <a:spLocks noGrp="1"/>
          </p:cNvSpPr>
          <p:nvPr>
            <p:ph type="title"/>
          </p:nvPr>
        </p:nvSpPr>
        <p:spPr>
          <a:xfrm>
            <a:off x="542637" y="566881"/>
            <a:ext cx="9875520" cy="748145"/>
          </a:xfrm>
        </p:spPr>
        <p:txBody>
          <a:bodyPr/>
          <a:lstStyle/>
          <a:p>
            <a:r>
              <a:rPr lang="en-IN" dirty="0"/>
              <a:t>Word Embeddings</a:t>
            </a:r>
          </a:p>
        </p:txBody>
      </p:sp>
      <p:sp>
        <p:nvSpPr>
          <p:cNvPr id="3" name="Content Placeholder 2">
            <a:extLst>
              <a:ext uri="{FF2B5EF4-FFF2-40B4-BE49-F238E27FC236}">
                <a16:creationId xmlns:a16="http://schemas.microsoft.com/office/drawing/2014/main" id="{9D294C92-16E1-4869-B322-5C0C68668C53}"/>
              </a:ext>
            </a:extLst>
          </p:cNvPr>
          <p:cNvSpPr>
            <a:spLocks noGrp="1"/>
          </p:cNvSpPr>
          <p:nvPr>
            <p:ph idx="1"/>
          </p:nvPr>
        </p:nvSpPr>
        <p:spPr>
          <a:xfrm>
            <a:off x="653473" y="1357744"/>
            <a:ext cx="5747327" cy="4738255"/>
          </a:xfrm>
        </p:spPr>
        <p:txBody>
          <a:bodyPr/>
          <a:lstStyle/>
          <a:p>
            <a:r>
              <a:rPr lang="en-US" b="0" i="0" dirty="0">
                <a:effectLst/>
                <a:latin typeface="Mulish"/>
              </a:rPr>
              <a:t>The concept of word embeddings is rooted in the idea that the semantics of a word can be represented in terms of its context. </a:t>
            </a:r>
          </a:p>
          <a:p>
            <a:r>
              <a:rPr lang="en-US" b="0" i="0" dirty="0">
                <a:effectLst/>
                <a:latin typeface="Mulish"/>
              </a:rPr>
              <a:t>This idea is a departure from traditional bag-of-words models that represent each word as a unique entity, disregarding context and semantics. </a:t>
            </a:r>
          </a:p>
          <a:p>
            <a:r>
              <a:rPr lang="en-US" b="0" i="0" dirty="0">
                <a:effectLst/>
                <a:latin typeface="Mulish"/>
              </a:rPr>
              <a:t>Word embeddings, on the other hand, transform words into vectors in a multi-dimensional space, where the spatial distance between words corresponds to their semantic or linguistic similarity.</a:t>
            </a:r>
            <a:endParaRPr lang="en-IN" dirty="0"/>
          </a:p>
        </p:txBody>
      </p:sp>
      <p:pic>
        <p:nvPicPr>
          <p:cNvPr id="5" name="Picture 4">
            <a:extLst>
              <a:ext uri="{FF2B5EF4-FFF2-40B4-BE49-F238E27FC236}">
                <a16:creationId xmlns:a16="http://schemas.microsoft.com/office/drawing/2014/main" id="{4E88B3C4-1D8C-47FD-A87B-6211FA1C0C27}"/>
              </a:ext>
            </a:extLst>
          </p:cNvPr>
          <p:cNvPicPr>
            <a:picLocks noChangeAspect="1"/>
          </p:cNvPicPr>
          <p:nvPr/>
        </p:nvPicPr>
        <p:blipFill>
          <a:blip r:embed="rId2"/>
          <a:stretch>
            <a:fillRect/>
          </a:stretch>
        </p:blipFill>
        <p:spPr>
          <a:xfrm>
            <a:off x="6278419" y="940954"/>
            <a:ext cx="5571836" cy="5571836"/>
          </a:xfrm>
          <a:prstGeom prst="rect">
            <a:avLst/>
          </a:prstGeom>
        </p:spPr>
      </p:pic>
    </p:spTree>
    <p:extLst>
      <p:ext uri="{BB962C8B-B14F-4D97-AF65-F5344CB8AC3E}">
        <p14:creationId xmlns:p14="http://schemas.microsoft.com/office/powerpoint/2010/main" val="244668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B5F06-9C6F-4F8F-8D84-239D175D1BD3}"/>
              </a:ext>
            </a:extLst>
          </p:cNvPr>
          <p:cNvSpPr>
            <a:spLocks noGrp="1"/>
          </p:cNvSpPr>
          <p:nvPr>
            <p:ph type="title"/>
          </p:nvPr>
        </p:nvSpPr>
        <p:spPr>
          <a:xfrm>
            <a:off x="635000" y="535709"/>
            <a:ext cx="9875520" cy="683491"/>
          </a:xfrm>
        </p:spPr>
        <p:txBody>
          <a:bodyPr>
            <a:normAutofit fontScale="90000"/>
          </a:bodyPr>
          <a:lstStyle/>
          <a:p>
            <a:r>
              <a:rPr lang="en-US" dirty="0"/>
              <a:t>Why Are Word Embeddings Important?</a:t>
            </a:r>
            <a:endParaRPr lang="en-IN" dirty="0"/>
          </a:p>
        </p:txBody>
      </p:sp>
      <p:sp>
        <p:nvSpPr>
          <p:cNvPr id="3" name="Content Placeholder 2">
            <a:extLst>
              <a:ext uri="{FF2B5EF4-FFF2-40B4-BE49-F238E27FC236}">
                <a16:creationId xmlns:a16="http://schemas.microsoft.com/office/drawing/2014/main" id="{E857C575-349A-4D92-8253-6B32AE645BEC}"/>
              </a:ext>
            </a:extLst>
          </p:cNvPr>
          <p:cNvSpPr>
            <a:spLocks noGrp="1"/>
          </p:cNvSpPr>
          <p:nvPr>
            <p:ph idx="1"/>
          </p:nvPr>
        </p:nvSpPr>
        <p:spPr>
          <a:xfrm>
            <a:off x="782782" y="1302328"/>
            <a:ext cx="10808854" cy="5255490"/>
          </a:xfrm>
        </p:spPr>
        <p:txBody>
          <a:bodyPr>
            <a:normAutofit lnSpcReduction="10000"/>
          </a:bodyPr>
          <a:lstStyle/>
          <a:p>
            <a:r>
              <a:rPr lang="en-US" b="1" dirty="0"/>
              <a:t>Capturing semantic meaning</a:t>
            </a:r>
            <a:r>
              <a:rPr lang="en-US" dirty="0"/>
              <a:t>: Word embeddings allow us to quantify and categorize semantic similarities between linguistic items. They provide a rich representation of words where the semantics are embedded in the dimensions of the vector space, making it possible for algorithms to understand the relationships between words.</a:t>
            </a:r>
          </a:p>
          <a:p>
            <a:r>
              <a:rPr lang="en-US" b="1" dirty="0"/>
              <a:t>Dimensionality reduction</a:t>
            </a:r>
            <a:r>
              <a:rPr lang="en-US" dirty="0"/>
              <a:t>: In contrast to traditional bag-of-words models, where each unique word in the corpus is assigned a unique dimension, word embeddings map words into a lower-dimensional space where the dimensions represent semantic features. This makes word embeddings more computationally efficient.</a:t>
            </a:r>
          </a:p>
          <a:p>
            <a:r>
              <a:rPr lang="en-US" b="1" dirty="0"/>
              <a:t>Handling large vocabularies</a:t>
            </a:r>
            <a:r>
              <a:rPr lang="en-US" dirty="0"/>
              <a:t>: Traditional text representation techniques struggle in the face of vast vocabularies, due to the curse of dimensionality and sparsity issues. By representing words as dense vectors, word embeddings can handle large vocabularies efficiently.</a:t>
            </a:r>
          </a:p>
          <a:p>
            <a:r>
              <a:rPr lang="en-US" b="1" dirty="0"/>
              <a:t>Enabling transfer learning</a:t>
            </a:r>
            <a:r>
              <a:rPr lang="en-US" dirty="0"/>
              <a:t>: This is a machine learning technique where pre-trained models are used on a new, but related problem. Pre-trained word embeddings learned from large datasets can be leveraged to improve performance on smaller, related tasks. This can significantly reduce the effort of creating new NLP models.</a:t>
            </a:r>
            <a:endParaRPr lang="en-IN" dirty="0"/>
          </a:p>
        </p:txBody>
      </p:sp>
    </p:spTree>
    <p:extLst>
      <p:ext uri="{BB962C8B-B14F-4D97-AF65-F5344CB8AC3E}">
        <p14:creationId xmlns:p14="http://schemas.microsoft.com/office/powerpoint/2010/main" val="3111975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729D-DE7C-417A-8437-EA9998184096}"/>
              </a:ext>
            </a:extLst>
          </p:cNvPr>
          <p:cNvSpPr>
            <a:spLocks noGrp="1"/>
          </p:cNvSpPr>
          <p:nvPr>
            <p:ph type="title"/>
          </p:nvPr>
        </p:nvSpPr>
        <p:spPr>
          <a:xfrm>
            <a:off x="1143000" y="609600"/>
            <a:ext cx="9875520" cy="757382"/>
          </a:xfrm>
        </p:spPr>
        <p:txBody>
          <a:bodyPr>
            <a:normAutofit fontScale="90000"/>
          </a:bodyPr>
          <a:lstStyle/>
          <a:p>
            <a:r>
              <a:rPr lang="en-US" sz="5400" dirty="0"/>
              <a:t>2</a:t>
            </a:r>
            <a:r>
              <a:rPr lang="en-US" dirty="0"/>
              <a:t> </a:t>
            </a:r>
            <a:r>
              <a:rPr lang="en-US" sz="4000" dirty="0"/>
              <a:t>Main Categories of Word Embedding Methods</a:t>
            </a:r>
            <a:endParaRPr lang="en-IN" dirty="0"/>
          </a:p>
        </p:txBody>
      </p:sp>
      <p:sp>
        <p:nvSpPr>
          <p:cNvPr id="3" name="Content Placeholder 2">
            <a:extLst>
              <a:ext uri="{FF2B5EF4-FFF2-40B4-BE49-F238E27FC236}">
                <a16:creationId xmlns:a16="http://schemas.microsoft.com/office/drawing/2014/main" id="{A451326C-6D70-4FAD-BF83-7E673F1EB6CD}"/>
              </a:ext>
            </a:extLst>
          </p:cNvPr>
          <p:cNvSpPr>
            <a:spLocks noGrp="1"/>
          </p:cNvSpPr>
          <p:nvPr>
            <p:ph idx="1"/>
          </p:nvPr>
        </p:nvSpPr>
        <p:spPr>
          <a:xfrm>
            <a:off x="1143000" y="1699491"/>
            <a:ext cx="9872871" cy="4396509"/>
          </a:xfrm>
        </p:spPr>
        <p:txBody>
          <a:bodyPr/>
          <a:lstStyle/>
          <a:p>
            <a:r>
              <a:rPr lang="en-US" b="1" dirty="0"/>
              <a:t>Frequency-based embedding</a:t>
            </a:r>
            <a:r>
              <a:rPr lang="en-US" dirty="0"/>
              <a:t>: Embedding methods that utilize the frequency of words to generate their vector representations. Frequency-based methods use statistical measures of how often words appear in the corpus to encode semantic information.</a:t>
            </a:r>
          </a:p>
          <a:p>
            <a:r>
              <a:rPr lang="en-US" b="1" dirty="0"/>
              <a:t>Prediction-based embeddings</a:t>
            </a:r>
            <a:r>
              <a:rPr lang="en-US" dirty="0"/>
              <a:t>: Generated by models that learn to predict words from their neighboring words in sentences. These methods aim to position words with similar contexts closely together in the embedding space. They often result in more nuanced word vectors that capture a wide array of linguistic relationships.</a:t>
            </a:r>
            <a:endParaRPr lang="en-IN" dirty="0"/>
          </a:p>
        </p:txBody>
      </p:sp>
    </p:spTree>
    <p:extLst>
      <p:ext uri="{BB962C8B-B14F-4D97-AF65-F5344CB8AC3E}">
        <p14:creationId xmlns:p14="http://schemas.microsoft.com/office/powerpoint/2010/main" val="387378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975E-B820-4D5A-873A-EB06C80DF0B0}"/>
              </a:ext>
            </a:extLst>
          </p:cNvPr>
          <p:cNvSpPr>
            <a:spLocks noGrp="1"/>
          </p:cNvSpPr>
          <p:nvPr>
            <p:ph type="title"/>
          </p:nvPr>
        </p:nvSpPr>
        <p:spPr>
          <a:xfrm>
            <a:off x="1143000" y="609600"/>
            <a:ext cx="9875520" cy="729673"/>
          </a:xfrm>
        </p:spPr>
        <p:txBody>
          <a:bodyPr/>
          <a:lstStyle/>
          <a:p>
            <a:r>
              <a:rPr lang="en-IN" dirty="0"/>
              <a:t>What is Topic </a:t>
            </a:r>
            <a:r>
              <a:rPr lang="en-IN" dirty="0" err="1"/>
              <a:t>Modeling</a:t>
            </a:r>
            <a:r>
              <a:rPr lang="en-IN" dirty="0"/>
              <a:t>?</a:t>
            </a:r>
          </a:p>
        </p:txBody>
      </p:sp>
      <p:sp>
        <p:nvSpPr>
          <p:cNvPr id="3" name="Content Placeholder 2">
            <a:extLst>
              <a:ext uri="{FF2B5EF4-FFF2-40B4-BE49-F238E27FC236}">
                <a16:creationId xmlns:a16="http://schemas.microsoft.com/office/drawing/2014/main" id="{96AFAAEF-0123-467D-B1C4-387ABB6E94FC}"/>
              </a:ext>
            </a:extLst>
          </p:cNvPr>
          <p:cNvSpPr>
            <a:spLocks noGrp="1"/>
          </p:cNvSpPr>
          <p:nvPr>
            <p:ph idx="1"/>
          </p:nvPr>
        </p:nvSpPr>
        <p:spPr>
          <a:xfrm>
            <a:off x="1143000" y="1524000"/>
            <a:ext cx="10226964" cy="4724400"/>
          </a:xfrm>
        </p:spPr>
        <p:txBody>
          <a:bodyPr/>
          <a:lstStyle/>
          <a:p>
            <a:r>
              <a:rPr lang="en-US" dirty="0"/>
              <a:t>Topic modelling is recognizing the words from the topics present in the document or the corpus of data. This is useful because </a:t>
            </a:r>
            <a:r>
              <a:rPr lang="en-US" b="1" dirty="0"/>
              <a:t>extracting the words from a document takes more time</a:t>
            </a:r>
            <a:r>
              <a:rPr lang="en-US" dirty="0"/>
              <a:t> and is much more complex than extracting them from topics present in the document. </a:t>
            </a:r>
          </a:p>
          <a:p>
            <a:endParaRPr lang="en-US" dirty="0"/>
          </a:p>
          <a:p>
            <a:r>
              <a:rPr lang="en-US" dirty="0"/>
              <a:t>For example, there are 1000 documents and 500 words in each document. So to process this it requires 500*1000 = 500000 threads. </a:t>
            </a:r>
          </a:p>
          <a:p>
            <a:r>
              <a:rPr lang="en-US" dirty="0"/>
              <a:t>So when you divide the document containing certain topics then if there are 5 topics present in it, the processing is just 5*500 words = 2500 threads.</a:t>
            </a:r>
          </a:p>
          <a:p>
            <a:endParaRPr lang="en-US" dirty="0"/>
          </a:p>
          <a:p>
            <a:r>
              <a:rPr lang="en-US" dirty="0"/>
              <a:t>This looks simple than processing the entire document and this is how topic modeling has come up to solve the problem and also visualizing things better.</a:t>
            </a:r>
            <a:endParaRPr lang="en-IN" dirty="0"/>
          </a:p>
        </p:txBody>
      </p:sp>
    </p:spTree>
    <p:extLst>
      <p:ext uri="{BB962C8B-B14F-4D97-AF65-F5344CB8AC3E}">
        <p14:creationId xmlns:p14="http://schemas.microsoft.com/office/powerpoint/2010/main" val="3197987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FD51-459C-4934-8E5E-50BB64C06004}"/>
              </a:ext>
            </a:extLst>
          </p:cNvPr>
          <p:cNvSpPr>
            <a:spLocks noGrp="1"/>
          </p:cNvSpPr>
          <p:nvPr>
            <p:ph type="title"/>
          </p:nvPr>
        </p:nvSpPr>
        <p:spPr>
          <a:xfrm>
            <a:off x="588818" y="526473"/>
            <a:ext cx="9875520" cy="831273"/>
          </a:xfrm>
        </p:spPr>
        <p:txBody>
          <a:bodyPr/>
          <a:lstStyle/>
          <a:p>
            <a:r>
              <a:rPr lang="en-IN" dirty="0"/>
              <a:t>Applications of Word Embeddings</a:t>
            </a:r>
          </a:p>
        </p:txBody>
      </p:sp>
      <p:sp>
        <p:nvSpPr>
          <p:cNvPr id="3" name="Content Placeholder 2">
            <a:extLst>
              <a:ext uri="{FF2B5EF4-FFF2-40B4-BE49-F238E27FC236}">
                <a16:creationId xmlns:a16="http://schemas.microsoft.com/office/drawing/2014/main" id="{A2126706-BF59-4E7A-A9FC-1529C853991F}"/>
              </a:ext>
            </a:extLst>
          </p:cNvPr>
          <p:cNvSpPr>
            <a:spLocks noGrp="1"/>
          </p:cNvSpPr>
          <p:nvPr>
            <p:ph idx="1"/>
          </p:nvPr>
        </p:nvSpPr>
        <p:spPr>
          <a:xfrm>
            <a:off x="591467" y="1409699"/>
            <a:ext cx="10953988" cy="4921827"/>
          </a:xfrm>
        </p:spPr>
        <p:txBody>
          <a:bodyPr/>
          <a:lstStyle/>
          <a:p>
            <a:r>
              <a:rPr lang="en-US" b="1" dirty="0"/>
              <a:t>Text Classification: </a:t>
            </a:r>
            <a:r>
              <a:rPr lang="en-US" dirty="0"/>
              <a:t>Word embeddings transform words into dense vectors, capturing semantic similarities, which help improve the accuracy of classifying text into predefined categories.</a:t>
            </a:r>
          </a:p>
          <a:p>
            <a:r>
              <a:rPr lang="en-US" b="1" dirty="0"/>
              <a:t>Sentiment Analysis: </a:t>
            </a:r>
            <a:r>
              <a:rPr lang="en-US" dirty="0"/>
              <a:t>Word embeddings allow sentiment analysis models to understand and differentiate between words with similar meanings but different emotional tones, enhancing sentiment prediction.</a:t>
            </a:r>
          </a:p>
          <a:p>
            <a:r>
              <a:rPr lang="en-US" b="1" dirty="0"/>
              <a:t>Named Entity Recognition (NER): </a:t>
            </a:r>
            <a:r>
              <a:rPr lang="en-US" dirty="0"/>
              <a:t>Word embeddings help NER systems recognize entities by capturing the context and semantic relationships of words, making it easier to identify names of people, places, or organizations.</a:t>
            </a:r>
          </a:p>
          <a:p>
            <a:r>
              <a:rPr lang="en-US" b="1" dirty="0"/>
              <a:t>Machine Translation</a:t>
            </a:r>
            <a:r>
              <a:rPr lang="en-US" dirty="0"/>
              <a:t>: Word embeddings enable machine translation systems to map words from one language to another by capturing the semantic meaning of words, thus improving translation accuracy.</a:t>
            </a:r>
            <a:endParaRPr lang="en-IN" dirty="0"/>
          </a:p>
        </p:txBody>
      </p:sp>
    </p:spTree>
    <p:extLst>
      <p:ext uri="{BB962C8B-B14F-4D97-AF65-F5344CB8AC3E}">
        <p14:creationId xmlns:p14="http://schemas.microsoft.com/office/powerpoint/2010/main" val="1697138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BFC4-8C2D-43CB-8136-ADCF948B3678}"/>
              </a:ext>
            </a:extLst>
          </p:cNvPr>
          <p:cNvSpPr>
            <a:spLocks noGrp="1"/>
          </p:cNvSpPr>
          <p:nvPr>
            <p:ph type="title"/>
          </p:nvPr>
        </p:nvSpPr>
        <p:spPr>
          <a:xfrm>
            <a:off x="1143000" y="609600"/>
            <a:ext cx="9875520" cy="775855"/>
          </a:xfrm>
        </p:spPr>
        <p:txBody>
          <a:bodyPr/>
          <a:lstStyle/>
          <a:p>
            <a:r>
              <a:rPr lang="en-IN" dirty="0"/>
              <a:t>Frequency-based Embeddings</a:t>
            </a:r>
          </a:p>
        </p:txBody>
      </p:sp>
      <p:sp>
        <p:nvSpPr>
          <p:cNvPr id="3" name="Content Placeholder 2">
            <a:extLst>
              <a:ext uri="{FF2B5EF4-FFF2-40B4-BE49-F238E27FC236}">
                <a16:creationId xmlns:a16="http://schemas.microsoft.com/office/drawing/2014/main" id="{FB6DBAEF-B9AC-41FF-9DBE-0ADD7BFCE447}"/>
              </a:ext>
            </a:extLst>
          </p:cNvPr>
          <p:cNvSpPr>
            <a:spLocks noGrp="1"/>
          </p:cNvSpPr>
          <p:nvPr>
            <p:ph idx="1"/>
          </p:nvPr>
        </p:nvSpPr>
        <p:spPr>
          <a:xfrm>
            <a:off x="1226127" y="1595581"/>
            <a:ext cx="9872871" cy="4038600"/>
          </a:xfrm>
        </p:spPr>
        <p:txBody>
          <a:bodyPr/>
          <a:lstStyle/>
          <a:p>
            <a:r>
              <a:rPr lang="en-US" b="1" i="0" dirty="0">
                <a:effectLst/>
                <a:latin typeface="roc-grotesk"/>
              </a:rPr>
              <a:t>Term Frequency-Inverse Document Frequency (TF-IDF)</a:t>
            </a:r>
          </a:p>
          <a:p>
            <a:r>
              <a:rPr lang="en-IN" b="1" i="0" dirty="0">
                <a:effectLst/>
                <a:latin typeface="roc-grotesk"/>
              </a:rPr>
              <a:t>Co-occurrence Matrix</a:t>
            </a:r>
          </a:p>
          <a:p>
            <a:endParaRPr lang="en-US" b="1" i="0" dirty="0">
              <a:solidFill>
                <a:srgbClr val="1D1E2B"/>
              </a:solidFill>
              <a:effectLst/>
              <a:latin typeface="roc-grotesk"/>
            </a:endParaRPr>
          </a:p>
          <a:p>
            <a:endParaRPr lang="en-IN" dirty="0"/>
          </a:p>
        </p:txBody>
      </p:sp>
    </p:spTree>
    <p:extLst>
      <p:ext uri="{BB962C8B-B14F-4D97-AF65-F5344CB8AC3E}">
        <p14:creationId xmlns:p14="http://schemas.microsoft.com/office/powerpoint/2010/main" val="413069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961E-5FC9-49A1-8CD4-975379CDAFD4}"/>
              </a:ext>
            </a:extLst>
          </p:cNvPr>
          <p:cNvSpPr>
            <a:spLocks noGrp="1"/>
          </p:cNvSpPr>
          <p:nvPr>
            <p:ph type="title"/>
          </p:nvPr>
        </p:nvSpPr>
        <p:spPr>
          <a:xfrm>
            <a:off x="579582" y="628073"/>
            <a:ext cx="9875520" cy="674255"/>
          </a:xfrm>
        </p:spPr>
        <p:txBody>
          <a:bodyPr>
            <a:normAutofit fontScale="90000"/>
          </a:bodyPr>
          <a:lstStyle/>
          <a:p>
            <a:r>
              <a:rPr lang="en-IN" dirty="0"/>
              <a:t>Co-occurrence Matrix</a:t>
            </a:r>
          </a:p>
        </p:txBody>
      </p:sp>
      <p:sp>
        <p:nvSpPr>
          <p:cNvPr id="3" name="Content Placeholder 2">
            <a:extLst>
              <a:ext uri="{FF2B5EF4-FFF2-40B4-BE49-F238E27FC236}">
                <a16:creationId xmlns:a16="http://schemas.microsoft.com/office/drawing/2014/main" id="{AC293E10-CEC0-491A-8A20-F6041B89CCA7}"/>
              </a:ext>
            </a:extLst>
          </p:cNvPr>
          <p:cNvSpPr>
            <a:spLocks noGrp="1"/>
          </p:cNvSpPr>
          <p:nvPr>
            <p:ph idx="1"/>
          </p:nvPr>
        </p:nvSpPr>
        <p:spPr>
          <a:xfrm>
            <a:off x="582231" y="1409699"/>
            <a:ext cx="11028744" cy="4695825"/>
          </a:xfrm>
        </p:spPr>
        <p:txBody>
          <a:bodyPr>
            <a:normAutofit/>
          </a:bodyPr>
          <a:lstStyle/>
          <a:p>
            <a:r>
              <a:rPr lang="en-IN" sz="2400" dirty="0"/>
              <a:t>Demonstrates the frequency of terms appearing together in the same block of text, such as a sentence</a:t>
            </a:r>
          </a:p>
          <a:p>
            <a:endParaRPr lang="en-US" sz="2400" dirty="0"/>
          </a:p>
          <a:p>
            <a:r>
              <a:rPr lang="en-US" sz="2400" dirty="0"/>
              <a:t>Co-occurrence Matrix: A matrix that captures the frequency with which words appear together within a specific context window in a corpus.</a:t>
            </a:r>
          </a:p>
          <a:p>
            <a:r>
              <a:rPr lang="en-US" sz="2400" dirty="0"/>
              <a:t>Rows/Columns: Represent the vocabulary words.</a:t>
            </a:r>
          </a:p>
          <a:p>
            <a:r>
              <a:rPr lang="en-US" sz="2400" dirty="0"/>
              <a:t>Cells: Contain the co-occurrence counts. </a:t>
            </a:r>
          </a:p>
          <a:p>
            <a:endParaRPr lang="en-US" sz="2400" dirty="0"/>
          </a:p>
        </p:txBody>
      </p:sp>
    </p:spTree>
    <p:extLst>
      <p:ext uri="{BB962C8B-B14F-4D97-AF65-F5344CB8AC3E}">
        <p14:creationId xmlns:p14="http://schemas.microsoft.com/office/powerpoint/2010/main" val="3050450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FBB7-7898-4FB3-A41D-94552A0C1D0F}"/>
              </a:ext>
            </a:extLst>
          </p:cNvPr>
          <p:cNvSpPr>
            <a:spLocks noGrp="1"/>
          </p:cNvSpPr>
          <p:nvPr>
            <p:ph type="title"/>
          </p:nvPr>
        </p:nvSpPr>
        <p:spPr>
          <a:xfrm>
            <a:off x="579581" y="535709"/>
            <a:ext cx="9875520" cy="757382"/>
          </a:xfrm>
        </p:spPr>
        <p:txBody>
          <a:bodyPr/>
          <a:lstStyle/>
          <a:p>
            <a:r>
              <a:rPr lang="en-US" dirty="0"/>
              <a:t>Steps to Create a Co-occurrence Matrix</a:t>
            </a:r>
            <a:endParaRPr lang="en-IN" dirty="0"/>
          </a:p>
        </p:txBody>
      </p:sp>
      <p:sp>
        <p:nvSpPr>
          <p:cNvPr id="3" name="Content Placeholder 2">
            <a:extLst>
              <a:ext uri="{FF2B5EF4-FFF2-40B4-BE49-F238E27FC236}">
                <a16:creationId xmlns:a16="http://schemas.microsoft.com/office/drawing/2014/main" id="{85FA3538-8D0D-4668-9DC8-F8036B4E8D95}"/>
              </a:ext>
            </a:extLst>
          </p:cNvPr>
          <p:cNvSpPr>
            <a:spLocks noGrp="1"/>
          </p:cNvSpPr>
          <p:nvPr>
            <p:ph idx="1"/>
          </p:nvPr>
        </p:nvSpPr>
        <p:spPr>
          <a:xfrm>
            <a:off x="792018" y="1409699"/>
            <a:ext cx="10864273" cy="5166592"/>
          </a:xfrm>
        </p:spPr>
        <p:txBody>
          <a:bodyPr>
            <a:normAutofit/>
          </a:bodyPr>
          <a:lstStyle/>
          <a:p>
            <a:r>
              <a:rPr lang="en-US" b="1" dirty="0"/>
              <a:t>Corpus Example:</a:t>
            </a:r>
          </a:p>
          <a:p>
            <a:pPr lvl="1">
              <a:buFont typeface="Arial" panose="020B0604020202020204" pitchFamily="34" charset="0"/>
              <a:buChar char="•"/>
            </a:pPr>
            <a:r>
              <a:rPr lang="en-US" dirty="0"/>
              <a:t>Sentence 1: "The cat sits on the mat"</a:t>
            </a:r>
          </a:p>
          <a:p>
            <a:pPr lvl="1">
              <a:buFont typeface="Arial" panose="020B0604020202020204" pitchFamily="34" charset="0"/>
              <a:buChar char="•"/>
            </a:pPr>
            <a:r>
              <a:rPr lang="en-US" dirty="0"/>
              <a:t>Sentence 2: "The mat is red“</a:t>
            </a:r>
          </a:p>
          <a:p>
            <a:r>
              <a:rPr lang="en-US" b="1" dirty="0"/>
              <a:t>Step 1: Define the Vocabulary</a:t>
            </a:r>
          </a:p>
          <a:p>
            <a:pPr lvl="1"/>
            <a:r>
              <a:rPr lang="en-US" dirty="0"/>
              <a:t>First, list all the unique words in the corpus to form the vocabulary:</a:t>
            </a:r>
          </a:p>
          <a:p>
            <a:pPr lvl="1">
              <a:buFont typeface="Arial" panose="020B0604020202020204" pitchFamily="34" charset="0"/>
              <a:buChar char="•"/>
            </a:pPr>
            <a:r>
              <a:rPr lang="en-US" dirty="0"/>
              <a:t>Vocabulary: [The, cat, sits, on, mat, is, red]</a:t>
            </a:r>
          </a:p>
          <a:p>
            <a:r>
              <a:rPr lang="en-US" b="1" dirty="0"/>
              <a:t>Step 2: Define the Context Window</a:t>
            </a:r>
          </a:p>
          <a:p>
            <a:pPr lvl="1"/>
            <a:r>
              <a:rPr lang="en-US" dirty="0"/>
              <a:t>Next, decide on a context window size. For this example, let's use a window size of 2, which means that we’ll look at the two words before and after each target word.</a:t>
            </a:r>
          </a:p>
          <a:p>
            <a:r>
              <a:rPr lang="en-US" b="1" dirty="0"/>
              <a:t>Step 3: Construct the Co-occurrence Matrix</a:t>
            </a:r>
          </a:p>
          <a:p>
            <a:pPr lvl="1"/>
            <a:r>
              <a:rPr lang="en-US" dirty="0"/>
              <a:t>Let’s build the matrix by calculating how many times each word in the vocabulary co-occurs with every other word within the context window.</a:t>
            </a:r>
          </a:p>
          <a:p>
            <a:endParaRPr lang="en-IN" dirty="0"/>
          </a:p>
        </p:txBody>
      </p:sp>
    </p:spTree>
    <p:extLst>
      <p:ext uri="{BB962C8B-B14F-4D97-AF65-F5344CB8AC3E}">
        <p14:creationId xmlns:p14="http://schemas.microsoft.com/office/powerpoint/2010/main" val="706152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5AB2-6635-42C6-8A7F-0A7CCD292109}"/>
              </a:ext>
            </a:extLst>
          </p:cNvPr>
          <p:cNvSpPr>
            <a:spLocks noGrp="1"/>
          </p:cNvSpPr>
          <p:nvPr>
            <p:ph type="title"/>
          </p:nvPr>
        </p:nvSpPr>
        <p:spPr>
          <a:xfrm>
            <a:off x="598054" y="600364"/>
            <a:ext cx="9875520" cy="868218"/>
          </a:xfrm>
        </p:spPr>
        <p:txBody>
          <a:bodyPr>
            <a:normAutofit/>
          </a:bodyPr>
          <a:lstStyle/>
          <a:p>
            <a:r>
              <a:rPr lang="en-US" dirty="0"/>
              <a:t>Steps to Create a Co-occurrence Matrix</a:t>
            </a:r>
            <a:endParaRPr lang="en-IN" dirty="0"/>
          </a:p>
        </p:txBody>
      </p:sp>
      <p:sp>
        <p:nvSpPr>
          <p:cNvPr id="3" name="Content Placeholder 2">
            <a:extLst>
              <a:ext uri="{FF2B5EF4-FFF2-40B4-BE49-F238E27FC236}">
                <a16:creationId xmlns:a16="http://schemas.microsoft.com/office/drawing/2014/main" id="{2BEE6400-4298-4658-A3E5-086D31345D2D}"/>
              </a:ext>
            </a:extLst>
          </p:cNvPr>
          <p:cNvSpPr>
            <a:spLocks noGrp="1"/>
          </p:cNvSpPr>
          <p:nvPr>
            <p:ph idx="1"/>
          </p:nvPr>
        </p:nvSpPr>
        <p:spPr>
          <a:xfrm>
            <a:off x="598054" y="1586346"/>
            <a:ext cx="10901219" cy="4860636"/>
          </a:xfrm>
        </p:spPr>
        <p:txBody>
          <a:bodyPr>
            <a:normAutofit/>
          </a:bodyPr>
          <a:lstStyle/>
          <a:p>
            <a:r>
              <a:rPr lang="en-US" b="1" dirty="0"/>
              <a:t>Step 4: Fill in the Co-occurrence Matrix</a:t>
            </a:r>
          </a:p>
          <a:p>
            <a:pPr lvl="1"/>
            <a:r>
              <a:rPr lang="en-US" dirty="0"/>
              <a:t>Now, based on the context we identified, we fill in the matrix:</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b="1" dirty="0"/>
              <a:t>Step 5: Interpret the Matrix</a:t>
            </a:r>
          </a:p>
          <a:p>
            <a:pPr lvl="1">
              <a:buFont typeface="Arial" panose="020B0604020202020204" pitchFamily="34" charset="0"/>
              <a:buChar char="•"/>
            </a:pPr>
            <a:r>
              <a:rPr lang="en-US" dirty="0"/>
              <a:t>The matrix shows how often each word occurs with every other word within the context window.</a:t>
            </a:r>
          </a:p>
          <a:p>
            <a:pPr lvl="1"/>
            <a:endParaRPr lang="en-US" dirty="0"/>
          </a:p>
          <a:p>
            <a:endParaRPr lang="en-IN" dirty="0"/>
          </a:p>
        </p:txBody>
      </p:sp>
      <p:pic>
        <p:nvPicPr>
          <p:cNvPr id="5" name="Picture 4">
            <a:extLst>
              <a:ext uri="{FF2B5EF4-FFF2-40B4-BE49-F238E27FC236}">
                <a16:creationId xmlns:a16="http://schemas.microsoft.com/office/drawing/2014/main" id="{70C7B35B-2739-4179-ACD1-F5105A92F421}"/>
              </a:ext>
            </a:extLst>
          </p:cNvPr>
          <p:cNvPicPr>
            <a:picLocks noChangeAspect="1"/>
          </p:cNvPicPr>
          <p:nvPr/>
        </p:nvPicPr>
        <p:blipFill>
          <a:blip r:embed="rId2"/>
          <a:stretch>
            <a:fillRect/>
          </a:stretch>
        </p:blipFill>
        <p:spPr>
          <a:xfrm>
            <a:off x="2781251" y="2369377"/>
            <a:ext cx="6906589" cy="2638793"/>
          </a:xfrm>
          <a:prstGeom prst="rect">
            <a:avLst/>
          </a:prstGeom>
        </p:spPr>
      </p:pic>
    </p:spTree>
    <p:extLst>
      <p:ext uri="{BB962C8B-B14F-4D97-AF65-F5344CB8AC3E}">
        <p14:creationId xmlns:p14="http://schemas.microsoft.com/office/powerpoint/2010/main" val="3426685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8EE9-C11E-4B07-8BC1-90CFD47DE1BA}"/>
              </a:ext>
            </a:extLst>
          </p:cNvPr>
          <p:cNvSpPr>
            <a:spLocks noGrp="1"/>
          </p:cNvSpPr>
          <p:nvPr>
            <p:ph type="title"/>
          </p:nvPr>
        </p:nvSpPr>
        <p:spPr>
          <a:xfrm>
            <a:off x="1143000" y="609600"/>
            <a:ext cx="9875520" cy="812800"/>
          </a:xfrm>
        </p:spPr>
        <p:txBody>
          <a:bodyPr/>
          <a:lstStyle/>
          <a:p>
            <a:r>
              <a:rPr lang="en-IN" dirty="0"/>
              <a:t>Prediction-Based Embeddings</a:t>
            </a:r>
          </a:p>
        </p:txBody>
      </p:sp>
      <p:sp>
        <p:nvSpPr>
          <p:cNvPr id="3" name="Content Placeholder 2">
            <a:extLst>
              <a:ext uri="{FF2B5EF4-FFF2-40B4-BE49-F238E27FC236}">
                <a16:creationId xmlns:a16="http://schemas.microsoft.com/office/drawing/2014/main" id="{EA154A82-08E6-4942-AE0F-40E9AF2A1CFD}"/>
              </a:ext>
            </a:extLst>
          </p:cNvPr>
          <p:cNvSpPr>
            <a:spLocks noGrp="1"/>
          </p:cNvSpPr>
          <p:nvPr>
            <p:ph idx="1"/>
          </p:nvPr>
        </p:nvSpPr>
        <p:spPr>
          <a:xfrm>
            <a:off x="1143000" y="1560945"/>
            <a:ext cx="9872871" cy="4535055"/>
          </a:xfrm>
        </p:spPr>
        <p:txBody>
          <a:bodyPr/>
          <a:lstStyle/>
          <a:p>
            <a:r>
              <a:rPr lang="en-US" b="1" i="0" dirty="0">
                <a:effectLst/>
                <a:latin typeface="roc-grotesk"/>
              </a:rPr>
              <a:t>Word2Vec (Skip-gram and Continuous Bag of Words): </a:t>
            </a:r>
            <a:r>
              <a:rPr lang="en-IN" dirty="0"/>
              <a:t>Uses Skip-gram and CBOW (Continuous Bag of Words) models.</a:t>
            </a:r>
            <a:endParaRPr lang="en-US" b="1" i="0" dirty="0">
              <a:effectLst/>
              <a:latin typeface="roc-grotesk"/>
            </a:endParaRPr>
          </a:p>
          <a:p>
            <a:r>
              <a:rPr lang="en-IN" b="1" i="0" dirty="0" err="1">
                <a:effectLst/>
                <a:latin typeface="roc-grotesk"/>
              </a:rPr>
              <a:t>FastText</a:t>
            </a:r>
            <a:r>
              <a:rPr lang="en-IN" b="1" i="0" dirty="0">
                <a:effectLst/>
                <a:latin typeface="roc-grotesk"/>
              </a:rPr>
              <a:t>: </a:t>
            </a:r>
            <a:r>
              <a:rPr lang="en-IN" dirty="0"/>
              <a:t>Extends Word2Vec by considering </a:t>
            </a:r>
            <a:r>
              <a:rPr lang="en-IN" dirty="0" err="1"/>
              <a:t>subword</a:t>
            </a:r>
            <a:r>
              <a:rPr lang="en-IN" dirty="0"/>
              <a:t> information.</a:t>
            </a:r>
            <a:endParaRPr lang="en-IN" b="1" i="0" dirty="0">
              <a:effectLst/>
              <a:latin typeface="roc-grotesk"/>
            </a:endParaRPr>
          </a:p>
          <a:p>
            <a:r>
              <a:rPr lang="en-US" b="1" i="0" dirty="0" err="1">
                <a:effectLst/>
                <a:latin typeface="roc-grotesk"/>
              </a:rPr>
              <a:t>GloVe</a:t>
            </a:r>
            <a:r>
              <a:rPr lang="en-US" b="1" i="0" dirty="0">
                <a:effectLst/>
                <a:latin typeface="roc-grotesk"/>
              </a:rPr>
              <a:t> (Global Vectors for Word Representation): </a:t>
            </a:r>
            <a:r>
              <a:rPr lang="en-IN" dirty="0"/>
              <a:t>Combines global matrix factorization and local context window.</a:t>
            </a:r>
            <a:endParaRPr lang="en-US" b="1" i="0" dirty="0">
              <a:effectLst/>
              <a:latin typeface="roc-grotesk"/>
            </a:endParaRPr>
          </a:p>
          <a:p>
            <a:endParaRPr lang="en-IN" dirty="0"/>
          </a:p>
          <a:p>
            <a:r>
              <a:rPr lang="en-IN" dirty="0">
                <a:hlinkClick r:id="rId2"/>
              </a:rPr>
              <a:t>https://swimm.io/learn/large-language-models/5-types-of-word-embeddings-and-example-nlp-applications</a:t>
            </a:r>
            <a:endParaRPr lang="en-IN" dirty="0"/>
          </a:p>
          <a:p>
            <a:endParaRPr lang="en-IN" dirty="0"/>
          </a:p>
        </p:txBody>
      </p:sp>
    </p:spTree>
    <p:extLst>
      <p:ext uri="{BB962C8B-B14F-4D97-AF65-F5344CB8AC3E}">
        <p14:creationId xmlns:p14="http://schemas.microsoft.com/office/powerpoint/2010/main" val="3706826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9AC8-E59B-4462-BD96-4E90E9E983EB}"/>
              </a:ext>
            </a:extLst>
          </p:cNvPr>
          <p:cNvSpPr>
            <a:spLocks noGrp="1"/>
          </p:cNvSpPr>
          <p:nvPr>
            <p:ph type="title"/>
          </p:nvPr>
        </p:nvSpPr>
        <p:spPr>
          <a:xfrm>
            <a:off x="1158240" y="628073"/>
            <a:ext cx="9875520" cy="794327"/>
          </a:xfrm>
        </p:spPr>
        <p:txBody>
          <a:bodyPr>
            <a:normAutofit/>
          </a:bodyPr>
          <a:lstStyle/>
          <a:p>
            <a:r>
              <a:rPr lang="en-IN" dirty="0"/>
              <a:t>Word2Vec</a:t>
            </a:r>
          </a:p>
        </p:txBody>
      </p:sp>
      <p:sp>
        <p:nvSpPr>
          <p:cNvPr id="3" name="Content Placeholder 2">
            <a:extLst>
              <a:ext uri="{FF2B5EF4-FFF2-40B4-BE49-F238E27FC236}">
                <a16:creationId xmlns:a16="http://schemas.microsoft.com/office/drawing/2014/main" id="{F557F83A-2174-44AA-8D4E-051401360B0B}"/>
              </a:ext>
            </a:extLst>
          </p:cNvPr>
          <p:cNvSpPr>
            <a:spLocks noGrp="1"/>
          </p:cNvSpPr>
          <p:nvPr>
            <p:ph idx="1"/>
          </p:nvPr>
        </p:nvSpPr>
        <p:spPr>
          <a:xfrm>
            <a:off x="1216890" y="1422400"/>
            <a:ext cx="10420927" cy="4987636"/>
          </a:xfrm>
        </p:spPr>
        <p:txBody>
          <a:bodyPr>
            <a:normAutofit/>
          </a:bodyPr>
          <a:lstStyle/>
          <a:p>
            <a:pPr fontAlgn="base">
              <a:spcAft>
                <a:spcPct val="0"/>
              </a:spcAft>
            </a:pPr>
            <a:r>
              <a:rPr lang="en-US" altLang="en-US" dirty="0"/>
              <a:t>Developed by Google in 2013.</a:t>
            </a:r>
          </a:p>
          <a:p>
            <a:pPr marR="0" lvl="0" fontAlgn="base">
              <a:spcAft>
                <a:spcPct val="0"/>
              </a:spcAft>
              <a:tabLst/>
            </a:pPr>
            <a:r>
              <a:rPr lang="en-US" altLang="en-US" dirty="0"/>
              <a:t>A 2-layer neural network to generate word embeddings given a text corpus</a:t>
            </a:r>
          </a:p>
          <a:p>
            <a:pPr marR="0" lvl="0" fontAlgn="base">
              <a:spcAft>
                <a:spcPct val="0"/>
              </a:spcAft>
              <a:tabLst/>
            </a:pPr>
            <a:r>
              <a:rPr lang="en-US" altLang="en-US" dirty="0"/>
              <a:t>Transforms words into continuous, dense vectors.</a:t>
            </a:r>
          </a:p>
          <a:p>
            <a:pPr marR="0" lvl="0" fontAlgn="base">
              <a:spcAft>
                <a:spcPct val="0"/>
              </a:spcAft>
              <a:tabLst/>
            </a:pPr>
            <a:r>
              <a:rPr lang="en-US" altLang="en-US" dirty="0"/>
              <a:t>Captures semantic and syntactic relationships.</a:t>
            </a:r>
          </a:p>
          <a:p>
            <a:r>
              <a:rPr lang="en-US" dirty="0"/>
              <a:t>Input is  a large corpus of words and output is a vector space</a:t>
            </a:r>
          </a:p>
          <a:p>
            <a:r>
              <a:rPr lang="en-US" dirty="0"/>
              <a:t>Dimensions of the vector might be 100, 200, 300 </a:t>
            </a:r>
            <a:r>
              <a:rPr lang="en-US" dirty="0" err="1"/>
              <a:t>etc</a:t>
            </a:r>
            <a:endParaRPr lang="en-US" dirty="0"/>
          </a:p>
          <a:p>
            <a:r>
              <a:rPr lang="en-US" dirty="0"/>
              <a:t>Each word is assigned a corresponding vector in the space</a:t>
            </a:r>
          </a:p>
          <a:p>
            <a:r>
              <a:rPr lang="en-US" dirty="0"/>
              <a:t>Words with same or similar context will be close in the vector space</a:t>
            </a:r>
          </a:p>
          <a:p>
            <a:r>
              <a:rPr lang="en-US" dirty="0"/>
              <a:t>A computationally effective predictive model for learning word embeddings from raw text</a:t>
            </a:r>
          </a:p>
          <a:p>
            <a:endParaRPr lang="en-US" dirty="0"/>
          </a:p>
        </p:txBody>
      </p:sp>
    </p:spTree>
    <p:extLst>
      <p:ext uri="{BB962C8B-B14F-4D97-AF65-F5344CB8AC3E}">
        <p14:creationId xmlns:p14="http://schemas.microsoft.com/office/powerpoint/2010/main" val="199189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35E9-EADB-4660-93B7-C69921E72D79}"/>
              </a:ext>
            </a:extLst>
          </p:cNvPr>
          <p:cNvSpPr>
            <a:spLocks noGrp="1"/>
          </p:cNvSpPr>
          <p:nvPr>
            <p:ph type="title"/>
          </p:nvPr>
        </p:nvSpPr>
        <p:spPr>
          <a:xfrm>
            <a:off x="690418" y="563419"/>
            <a:ext cx="9875520" cy="757382"/>
          </a:xfrm>
        </p:spPr>
        <p:txBody>
          <a:bodyPr/>
          <a:lstStyle/>
          <a:p>
            <a:r>
              <a:rPr lang="en-IN" dirty="0"/>
              <a:t>Word2Vec Architecture</a:t>
            </a:r>
          </a:p>
        </p:txBody>
      </p:sp>
      <p:sp>
        <p:nvSpPr>
          <p:cNvPr id="3" name="Content Placeholder 2">
            <a:extLst>
              <a:ext uri="{FF2B5EF4-FFF2-40B4-BE49-F238E27FC236}">
                <a16:creationId xmlns:a16="http://schemas.microsoft.com/office/drawing/2014/main" id="{367DA281-2702-40D2-8B0A-8217CE007D64}"/>
              </a:ext>
            </a:extLst>
          </p:cNvPr>
          <p:cNvSpPr>
            <a:spLocks noGrp="1"/>
          </p:cNvSpPr>
          <p:nvPr>
            <p:ph idx="1"/>
          </p:nvPr>
        </p:nvSpPr>
        <p:spPr>
          <a:xfrm>
            <a:off x="693067" y="1320801"/>
            <a:ext cx="3860460" cy="5052289"/>
          </a:xfrm>
        </p:spPr>
        <p:txBody>
          <a:bodyPr>
            <a:normAutofit fontScale="92500" lnSpcReduction="10000"/>
          </a:bodyPr>
          <a:lstStyle/>
          <a:p>
            <a:r>
              <a:rPr lang="en-US" dirty="0"/>
              <a:t>Implemented using two architectural designs: </a:t>
            </a:r>
          </a:p>
          <a:p>
            <a:pPr lvl="1"/>
            <a:r>
              <a:rPr lang="en-US" dirty="0"/>
              <a:t>The Continuous Bag of Words (CBOW) Model and </a:t>
            </a:r>
          </a:p>
          <a:p>
            <a:pPr lvl="1"/>
            <a:r>
              <a:rPr lang="en-US" dirty="0"/>
              <a:t>The Continuous Skip-Gram Model. </a:t>
            </a:r>
          </a:p>
          <a:p>
            <a:r>
              <a:rPr lang="en-US" dirty="0"/>
              <a:t>Both of these are shallow neural networks which map word(s) to the target variable which is also a word(s). </a:t>
            </a:r>
          </a:p>
          <a:p>
            <a:r>
              <a:rPr lang="en-US" dirty="0"/>
              <a:t>Both of these techniques learn weights which act as word vector representations.</a:t>
            </a:r>
          </a:p>
          <a:p>
            <a:r>
              <a:rPr lang="en-US" dirty="0"/>
              <a:t>Both models aim to reduce the dimensionality of the data and create dense word vectors</a:t>
            </a:r>
            <a:endParaRPr lang="en-IN" dirty="0"/>
          </a:p>
        </p:txBody>
      </p:sp>
      <p:pic>
        <p:nvPicPr>
          <p:cNvPr id="5" name="Picture 4">
            <a:extLst>
              <a:ext uri="{FF2B5EF4-FFF2-40B4-BE49-F238E27FC236}">
                <a16:creationId xmlns:a16="http://schemas.microsoft.com/office/drawing/2014/main" id="{504D660A-E0AF-47FD-9D88-C236DE57B4DD}"/>
              </a:ext>
            </a:extLst>
          </p:cNvPr>
          <p:cNvPicPr>
            <a:picLocks noChangeAspect="1"/>
          </p:cNvPicPr>
          <p:nvPr/>
        </p:nvPicPr>
        <p:blipFill>
          <a:blip r:embed="rId2"/>
          <a:stretch>
            <a:fillRect/>
          </a:stretch>
        </p:blipFill>
        <p:spPr>
          <a:xfrm>
            <a:off x="4821382" y="1320801"/>
            <a:ext cx="7093528" cy="3872345"/>
          </a:xfrm>
          <a:prstGeom prst="rect">
            <a:avLst/>
          </a:prstGeom>
        </p:spPr>
      </p:pic>
    </p:spTree>
    <p:extLst>
      <p:ext uri="{BB962C8B-B14F-4D97-AF65-F5344CB8AC3E}">
        <p14:creationId xmlns:p14="http://schemas.microsoft.com/office/powerpoint/2010/main" val="2107602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0322F-986E-4B9E-ACAD-FF01DC0F56C2}"/>
              </a:ext>
            </a:extLst>
          </p:cNvPr>
          <p:cNvSpPr>
            <a:spLocks noGrp="1"/>
          </p:cNvSpPr>
          <p:nvPr>
            <p:ph type="title"/>
          </p:nvPr>
        </p:nvSpPr>
        <p:spPr>
          <a:xfrm>
            <a:off x="561109" y="526473"/>
            <a:ext cx="9875520" cy="766618"/>
          </a:xfrm>
        </p:spPr>
        <p:txBody>
          <a:bodyPr/>
          <a:lstStyle/>
          <a:p>
            <a:r>
              <a:rPr lang="en-IN" dirty="0"/>
              <a:t>Training Word2Vec Embeddings</a:t>
            </a:r>
          </a:p>
        </p:txBody>
      </p:sp>
      <p:sp>
        <p:nvSpPr>
          <p:cNvPr id="3" name="Content Placeholder 2">
            <a:extLst>
              <a:ext uri="{FF2B5EF4-FFF2-40B4-BE49-F238E27FC236}">
                <a16:creationId xmlns:a16="http://schemas.microsoft.com/office/drawing/2014/main" id="{11AE0178-0DA4-4A45-8BCF-6FF131BAF927}"/>
              </a:ext>
            </a:extLst>
          </p:cNvPr>
          <p:cNvSpPr>
            <a:spLocks noGrp="1"/>
          </p:cNvSpPr>
          <p:nvPr>
            <p:ph idx="1"/>
          </p:nvPr>
        </p:nvSpPr>
        <p:spPr>
          <a:xfrm>
            <a:off x="563758" y="1487054"/>
            <a:ext cx="9872871" cy="4572000"/>
          </a:xfrm>
        </p:spPr>
        <p:txBody>
          <a:bodyPr/>
          <a:lstStyle/>
          <a:p>
            <a:r>
              <a:rPr lang="en-US" dirty="0"/>
              <a:t>Each word in the corpus is initially represented as a high-dimensional vector with random values</a:t>
            </a:r>
          </a:p>
          <a:p>
            <a:r>
              <a:rPr lang="en-US" dirty="0"/>
              <a:t>The dimension of these vectors is typically around 100-300, and sometimes up to a thousand</a:t>
            </a:r>
          </a:p>
          <a:p>
            <a:r>
              <a:rPr lang="en-US" dirty="0"/>
              <a:t>As the training progresses, these vectors are updated based on the objective function of the Word2Vec model, which is designed to position vectors of words appearing in similar contexts closer to each other in the vector space.</a:t>
            </a:r>
          </a:p>
          <a:p>
            <a:endParaRPr lang="en-IN" dirty="0"/>
          </a:p>
        </p:txBody>
      </p:sp>
    </p:spTree>
    <p:extLst>
      <p:ext uri="{BB962C8B-B14F-4D97-AF65-F5344CB8AC3E}">
        <p14:creationId xmlns:p14="http://schemas.microsoft.com/office/powerpoint/2010/main" val="1006698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E1A7-33D9-4536-BF57-93059EEF2D17}"/>
              </a:ext>
            </a:extLst>
          </p:cNvPr>
          <p:cNvSpPr>
            <a:spLocks noGrp="1"/>
          </p:cNvSpPr>
          <p:nvPr>
            <p:ph type="title"/>
          </p:nvPr>
        </p:nvSpPr>
        <p:spPr>
          <a:xfrm>
            <a:off x="607291" y="535709"/>
            <a:ext cx="9875520" cy="803564"/>
          </a:xfrm>
        </p:spPr>
        <p:txBody>
          <a:bodyPr/>
          <a:lstStyle/>
          <a:p>
            <a:r>
              <a:rPr lang="en-IN" dirty="0"/>
              <a:t>Weights associated to the Input Vectors</a:t>
            </a:r>
          </a:p>
        </p:txBody>
      </p:sp>
      <p:sp>
        <p:nvSpPr>
          <p:cNvPr id="3" name="Content Placeholder 2">
            <a:extLst>
              <a:ext uri="{FF2B5EF4-FFF2-40B4-BE49-F238E27FC236}">
                <a16:creationId xmlns:a16="http://schemas.microsoft.com/office/drawing/2014/main" id="{1E45EC3A-DCE5-49A0-8B3B-191B1702D129}"/>
              </a:ext>
            </a:extLst>
          </p:cNvPr>
          <p:cNvSpPr>
            <a:spLocks noGrp="1"/>
          </p:cNvSpPr>
          <p:nvPr>
            <p:ph idx="1"/>
          </p:nvPr>
        </p:nvSpPr>
        <p:spPr>
          <a:xfrm>
            <a:off x="607291" y="1409700"/>
            <a:ext cx="11224491" cy="5148118"/>
          </a:xfrm>
        </p:spPr>
        <p:txBody>
          <a:bodyPr>
            <a:normAutofit/>
          </a:bodyPr>
          <a:lstStyle/>
          <a:p>
            <a:r>
              <a:rPr lang="en-US" sz="2400" dirty="0"/>
              <a:t>Skip-gram:</a:t>
            </a:r>
          </a:p>
          <a:p>
            <a:pPr lvl="1"/>
            <a:r>
              <a:rPr lang="en-US" sz="2200" dirty="0"/>
              <a:t>The input layer consists of one-hot encoded vectors representing the target word.</a:t>
            </a:r>
          </a:p>
          <a:p>
            <a:pPr lvl="1"/>
            <a:r>
              <a:rPr lang="en-US" sz="2200" dirty="0"/>
              <a:t>The weights between the input layer and the hidden layer form the word embeddings. </a:t>
            </a:r>
          </a:p>
          <a:p>
            <a:pPr lvl="1"/>
            <a:r>
              <a:rPr lang="en-US" sz="2200" dirty="0"/>
              <a:t>Each input word has a vector representation that is learned during training.</a:t>
            </a:r>
          </a:p>
          <a:p>
            <a:pPr lvl="1"/>
            <a:endParaRPr lang="en-US" sz="2200" dirty="0"/>
          </a:p>
          <a:p>
            <a:r>
              <a:rPr lang="en-US" sz="2400" dirty="0"/>
              <a:t>CBOW</a:t>
            </a:r>
          </a:p>
          <a:p>
            <a:pPr lvl="1"/>
            <a:r>
              <a:rPr lang="en-US" sz="2200" dirty="0"/>
              <a:t>The input layer consists of one-hot encoded vectors representing the context words.</a:t>
            </a:r>
          </a:p>
          <a:p>
            <a:pPr lvl="1"/>
            <a:r>
              <a:rPr lang="en-US" sz="2200" dirty="0"/>
              <a:t>The hidden layer aggregates these context vectors (often by averaging them).</a:t>
            </a:r>
          </a:p>
          <a:p>
            <a:pPr lvl="1"/>
            <a:r>
              <a:rPr lang="en-US" sz="2200" dirty="0"/>
              <a:t>The weights between the input layer and the hidden layer also form the word embeddings. </a:t>
            </a:r>
          </a:p>
          <a:p>
            <a:pPr lvl="1"/>
            <a:r>
              <a:rPr lang="en-US" sz="2200" dirty="0"/>
              <a:t>The output layer tries to predict the target word. </a:t>
            </a:r>
          </a:p>
          <a:p>
            <a:r>
              <a:rPr lang="en-US" sz="2000" dirty="0"/>
              <a:t>The </a:t>
            </a:r>
            <a:r>
              <a:rPr lang="en-US" sz="2000" b="1" dirty="0"/>
              <a:t>weights</a:t>
            </a:r>
            <a:r>
              <a:rPr lang="en-US" sz="2000" dirty="0"/>
              <a:t> are adjusted during training to minimize the prediction error. </a:t>
            </a:r>
          </a:p>
          <a:p>
            <a:r>
              <a:rPr lang="en-US" sz="2000" dirty="0"/>
              <a:t>The final trained weights between the input layer and the hidden layer represent the word embeddings.</a:t>
            </a:r>
            <a:endParaRPr lang="en-US" sz="2400" dirty="0"/>
          </a:p>
          <a:p>
            <a:endParaRPr lang="en-US" sz="2400" dirty="0"/>
          </a:p>
        </p:txBody>
      </p:sp>
    </p:spTree>
    <p:extLst>
      <p:ext uri="{BB962C8B-B14F-4D97-AF65-F5344CB8AC3E}">
        <p14:creationId xmlns:p14="http://schemas.microsoft.com/office/powerpoint/2010/main" val="154816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F994-3A3C-4CB5-9F30-E6CFBB1456C7}"/>
              </a:ext>
            </a:extLst>
          </p:cNvPr>
          <p:cNvSpPr>
            <a:spLocks noGrp="1"/>
          </p:cNvSpPr>
          <p:nvPr>
            <p:ph type="title"/>
          </p:nvPr>
        </p:nvSpPr>
        <p:spPr>
          <a:xfrm>
            <a:off x="1143000" y="609600"/>
            <a:ext cx="9875520" cy="720436"/>
          </a:xfrm>
        </p:spPr>
        <p:txBody>
          <a:bodyPr/>
          <a:lstStyle/>
          <a:p>
            <a:r>
              <a:rPr lang="en-IN" dirty="0"/>
              <a:t>Role of Topic </a:t>
            </a:r>
            <a:r>
              <a:rPr lang="en-IN" dirty="0" err="1"/>
              <a:t>Modeling</a:t>
            </a:r>
            <a:r>
              <a:rPr lang="en-IN" dirty="0"/>
              <a:t> in Business</a:t>
            </a:r>
          </a:p>
        </p:txBody>
      </p:sp>
      <p:sp>
        <p:nvSpPr>
          <p:cNvPr id="3" name="Content Placeholder 2">
            <a:extLst>
              <a:ext uri="{FF2B5EF4-FFF2-40B4-BE49-F238E27FC236}">
                <a16:creationId xmlns:a16="http://schemas.microsoft.com/office/drawing/2014/main" id="{5BF6FF33-5A8C-47E6-B768-FE53E1598DAC}"/>
              </a:ext>
            </a:extLst>
          </p:cNvPr>
          <p:cNvSpPr>
            <a:spLocks noGrp="1"/>
          </p:cNvSpPr>
          <p:nvPr>
            <p:ph idx="1"/>
          </p:nvPr>
        </p:nvSpPr>
        <p:spPr>
          <a:xfrm>
            <a:off x="1143000" y="1496290"/>
            <a:ext cx="10522527" cy="4913746"/>
          </a:xfrm>
        </p:spPr>
        <p:txBody>
          <a:bodyPr/>
          <a:lstStyle/>
          <a:p>
            <a:pPr algn="l" rtl="0"/>
            <a:r>
              <a:rPr lang="en-US" sz="2400" b="0" i="0" dirty="0">
                <a:effectLst/>
                <a:latin typeface="Studio-Feixen-Sans"/>
              </a:rPr>
              <a:t>An average person generates more than 1.7MB of digital data per second. This number amounts to more than 2.5 quintillion bytes of data per day, of which 80-90% is unstructured.</a:t>
            </a:r>
          </a:p>
          <a:p>
            <a:pPr algn="l" rtl="0"/>
            <a:r>
              <a:rPr lang="en-US" sz="2400" b="0" i="0" dirty="0">
                <a:effectLst/>
                <a:latin typeface="Studio-Feixen-Sans"/>
              </a:rPr>
              <a:t>Consider a scenario where a business employs a single individual to review each piece of unstructured data and segment them based on the underlying topic. It would be an impossible task.</a:t>
            </a:r>
          </a:p>
          <a:p>
            <a:pPr algn="l" rtl="0"/>
            <a:r>
              <a:rPr lang="en-US" sz="2400" b="0" i="0" dirty="0">
                <a:effectLst/>
                <a:latin typeface="Studio-Feixen-Sans"/>
              </a:rPr>
              <a:t>The solution is </a:t>
            </a:r>
            <a:r>
              <a:rPr lang="en-US" sz="2400" b="1" i="0" dirty="0">
                <a:effectLst/>
                <a:latin typeface="Studio-Feixen-Sans"/>
              </a:rPr>
              <a:t>topic modeling</a:t>
            </a:r>
            <a:r>
              <a:rPr lang="en-US" sz="2400" b="0" i="0" dirty="0">
                <a:effectLst/>
                <a:latin typeface="Studio-Feixen-Sans"/>
              </a:rPr>
              <a:t>.</a:t>
            </a:r>
          </a:p>
          <a:p>
            <a:r>
              <a:rPr lang="en-US" sz="2400" dirty="0"/>
              <a:t>Topic Modeling aids Businesses in:</a:t>
            </a:r>
            <a:endParaRPr lang="en-IN" sz="2400" dirty="0"/>
          </a:p>
          <a:p>
            <a:pPr lvl="1"/>
            <a:r>
              <a:rPr lang="en-US" sz="2400" dirty="0"/>
              <a:t>Performing real-time analysis on unstructured textual data</a:t>
            </a:r>
          </a:p>
          <a:p>
            <a:pPr lvl="1"/>
            <a:r>
              <a:rPr lang="en-US" sz="2400" dirty="0"/>
              <a:t>Learn from unstructured data at scale</a:t>
            </a:r>
          </a:p>
          <a:p>
            <a:pPr lvl="1"/>
            <a:r>
              <a:rPr lang="en-US" sz="2400" dirty="0"/>
              <a:t>Build a consistent understanding of data, regardless of its format.</a:t>
            </a:r>
            <a:endParaRPr lang="en-IN" sz="2400" dirty="0"/>
          </a:p>
          <a:p>
            <a:endParaRPr lang="en-IN" dirty="0"/>
          </a:p>
        </p:txBody>
      </p:sp>
    </p:spTree>
    <p:extLst>
      <p:ext uri="{BB962C8B-B14F-4D97-AF65-F5344CB8AC3E}">
        <p14:creationId xmlns:p14="http://schemas.microsoft.com/office/powerpoint/2010/main" val="342276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B1D5-5B6F-471B-A4F9-689539D1A083}"/>
              </a:ext>
            </a:extLst>
          </p:cNvPr>
          <p:cNvSpPr>
            <a:spLocks noGrp="1"/>
          </p:cNvSpPr>
          <p:nvPr>
            <p:ph type="title"/>
          </p:nvPr>
        </p:nvSpPr>
        <p:spPr>
          <a:xfrm>
            <a:off x="607291" y="572654"/>
            <a:ext cx="9875520" cy="757382"/>
          </a:xfrm>
        </p:spPr>
        <p:txBody>
          <a:bodyPr/>
          <a:lstStyle/>
          <a:p>
            <a:r>
              <a:rPr lang="en-IN" dirty="0"/>
              <a:t>Word2Vec Classic Example</a:t>
            </a:r>
          </a:p>
        </p:txBody>
      </p:sp>
      <p:pic>
        <p:nvPicPr>
          <p:cNvPr id="5" name="Content Placeholder 4">
            <a:extLst>
              <a:ext uri="{FF2B5EF4-FFF2-40B4-BE49-F238E27FC236}">
                <a16:creationId xmlns:a16="http://schemas.microsoft.com/office/drawing/2014/main" id="{89BE0D51-40D8-467F-BAC8-E7F8B309C119}"/>
              </a:ext>
            </a:extLst>
          </p:cNvPr>
          <p:cNvPicPr>
            <a:picLocks noGrp="1" noChangeAspect="1"/>
          </p:cNvPicPr>
          <p:nvPr>
            <p:ph idx="1"/>
          </p:nvPr>
        </p:nvPicPr>
        <p:blipFill>
          <a:blip r:embed="rId2"/>
          <a:stretch>
            <a:fillRect/>
          </a:stretch>
        </p:blipFill>
        <p:spPr>
          <a:xfrm>
            <a:off x="3413023" y="4934316"/>
            <a:ext cx="6630325" cy="962159"/>
          </a:xfrm>
        </p:spPr>
      </p:pic>
      <p:pic>
        <p:nvPicPr>
          <p:cNvPr id="7" name="Picture 6">
            <a:extLst>
              <a:ext uri="{FF2B5EF4-FFF2-40B4-BE49-F238E27FC236}">
                <a16:creationId xmlns:a16="http://schemas.microsoft.com/office/drawing/2014/main" id="{77142FE4-36AB-44D1-8BE4-610063C1C6BA}"/>
              </a:ext>
            </a:extLst>
          </p:cNvPr>
          <p:cNvPicPr>
            <a:picLocks noChangeAspect="1"/>
          </p:cNvPicPr>
          <p:nvPr/>
        </p:nvPicPr>
        <p:blipFill>
          <a:blip r:embed="rId3"/>
          <a:stretch>
            <a:fillRect/>
          </a:stretch>
        </p:blipFill>
        <p:spPr>
          <a:xfrm>
            <a:off x="607291" y="1577621"/>
            <a:ext cx="7621064" cy="3000794"/>
          </a:xfrm>
          <a:prstGeom prst="rect">
            <a:avLst/>
          </a:prstGeom>
        </p:spPr>
      </p:pic>
    </p:spTree>
    <p:extLst>
      <p:ext uri="{BB962C8B-B14F-4D97-AF65-F5344CB8AC3E}">
        <p14:creationId xmlns:p14="http://schemas.microsoft.com/office/powerpoint/2010/main" val="3522692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394C-7240-4337-8196-FE3EA0E823FA}"/>
              </a:ext>
            </a:extLst>
          </p:cNvPr>
          <p:cNvSpPr>
            <a:spLocks noGrp="1"/>
          </p:cNvSpPr>
          <p:nvPr>
            <p:ph type="title"/>
          </p:nvPr>
        </p:nvSpPr>
        <p:spPr>
          <a:xfrm>
            <a:off x="865909" y="581891"/>
            <a:ext cx="9875520" cy="729673"/>
          </a:xfrm>
        </p:spPr>
        <p:txBody>
          <a:bodyPr>
            <a:normAutofit/>
          </a:bodyPr>
          <a:lstStyle/>
          <a:p>
            <a:r>
              <a:rPr lang="en-US" dirty="0"/>
              <a:t>Skip-gram Model</a:t>
            </a:r>
            <a:endParaRPr lang="en-IN" dirty="0"/>
          </a:p>
        </p:txBody>
      </p:sp>
      <p:sp>
        <p:nvSpPr>
          <p:cNvPr id="3" name="Content Placeholder 2">
            <a:extLst>
              <a:ext uri="{FF2B5EF4-FFF2-40B4-BE49-F238E27FC236}">
                <a16:creationId xmlns:a16="http://schemas.microsoft.com/office/drawing/2014/main" id="{4262CB36-7689-4061-9738-82F2EC34042B}"/>
              </a:ext>
            </a:extLst>
          </p:cNvPr>
          <p:cNvSpPr>
            <a:spLocks noGrp="1"/>
          </p:cNvSpPr>
          <p:nvPr>
            <p:ph idx="1"/>
          </p:nvPr>
        </p:nvSpPr>
        <p:spPr>
          <a:xfrm>
            <a:off x="865909" y="1687946"/>
            <a:ext cx="9872871" cy="4038600"/>
          </a:xfrm>
        </p:spPr>
        <p:txBody>
          <a:bodyPr/>
          <a:lstStyle/>
          <a:p>
            <a:pPr>
              <a:buFont typeface="Arial" panose="020B0604020202020204" pitchFamily="34" charset="0"/>
              <a:buChar char="•"/>
            </a:pPr>
            <a:r>
              <a:rPr lang="en-US" sz="2400" b="1" dirty="0"/>
              <a:t>Objective:</a:t>
            </a:r>
            <a:r>
              <a:rPr lang="en-US" sz="2400" dirty="0"/>
              <a:t> Predict the context words given a target word.</a:t>
            </a:r>
          </a:p>
          <a:p>
            <a:pPr>
              <a:buFont typeface="Arial" panose="020B0604020202020204" pitchFamily="34" charset="0"/>
              <a:buChar char="•"/>
            </a:pPr>
            <a:r>
              <a:rPr lang="en-US" sz="2400" b="1" dirty="0"/>
              <a:t>Mechanism:</a:t>
            </a:r>
            <a:endParaRPr lang="en-US" sz="2400" dirty="0"/>
          </a:p>
          <a:p>
            <a:pPr marL="742950" lvl="1" indent="-285750">
              <a:buFont typeface="Arial" panose="020B0604020202020204" pitchFamily="34" charset="0"/>
              <a:buChar char="•"/>
            </a:pPr>
            <a:r>
              <a:rPr lang="en-US" sz="2400" dirty="0"/>
              <a:t>Given a word in the sentence, the model tries to predict the words surrounding it within a defined window.</a:t>
            </a:r>
          </a:p>
          <a:p>
            <a:pPr marL="742950" lvl="1" indent="-285750">
              <a:buFont typeface="Arial" panose="020B0604020202020204" pitchFamily="34" charset="0"/>
              <a:buChar char="•"/>
            </a:pPr>
            <a:r>
              <a:rPr lang="en-US" sz="2400" dirty="0"/>
              <a:t>Example: In the sentence "The cat sits on the mat," if the target word is "cat," Skip-gram tries to predict "The" and "sits.“</a:t>
            </a:r>
          </a:p>
          <a:p>
            <a:pPr>
              <a:buFont typeface="Arial" panose="020B0604020202020204" pitchFamily="34" charset="0"/>
              <a:buChar char="•"/>
            </a:pPr>
            <a:r>
              <a:rPr lang="en-US" sz="2400" b="1" dirty="0"/>
              <a:t>Strengths:</a:t>
            </a:r>
          </a:p>
          <a:p>
            <a:pPr lvl="1">
              <a:buFont typeface="Arial" panose="020B0604020202020204" pitchFamily="34" charset="0"/>
              <a:buChar char="•"/>
            </a:pPr>
            <a:r>
              <a:rPr lang="en-US" sz="2400" dirty="0"/>
              <a:t>Works well with smaller datasets.</a:t>
            </a:r>
          </a:p>
          <a:p>
            <a:pPr lvl="1">
              <a:buFont typeface="Arial" panose="020B0604020202020204" pitchFamily="34" charset="0"/>
              <a:buChar char="•"/>
            </a:pPr>
            <a:r>
              <a:rPr lang="en-US" sz="2400" dirty="0"/>
              <a:t>Handles rare words better as it focuses on individual word relationships.</a:t>
            </a:r>
          </a:p>
          <a:p>
            <a:pPr marL="5143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539579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1C2C-5FEF-45E8-8A5B-AFA083128FB8}"/>
              </a:ext>
            </a:extLst>
          </p:cNvPr>
          <p:cNvSpPr>
            <a:spLocks noGrp="1"/>
          </p:cNvSpPr>
          <p:nvPr>
            <p:ph type="title"/>
          </p:nvPr>
        </p:nvSpPr>
        <p:spPr>
          <a:xfrm>
            <a:off x="514928" y="637309"/>
            <a:ext cx="9875520" cy="674255"/>
          </a:xfrm>
        </p:spPr>
        <p:txBody>
          <a:bodyPr>
            <a:normAutofit fontScale="90000"/>
          </a:bodyPr>
          <a:lstStyle/>
          <a:p>
            <a:r>
              <a:rPr lang="en-US" dirty="0"/>
              <a:t>Skip-gram Model Example</a:t>
            </a:r>
            <a:endParaRPr lang="en-IN" dirty="0"/>
          </a:p>
        </p:txBody>
      </p:sp>
      <p:sp>
        <p:nvSpPr>
          <p:cNvPr id="3" name="Content Placeholder 2">
            <a:extLst>
              <a:ext uri="{FF2B5EF4-FFF2-40B4-BE49-F238E27FC236}">
                <a16:creationId xmlns:a16="http://schemas.microsoft.com/office/drawing/2014/main" id="{C8BF565D-ADB6-4D9E-BA5D-61983BF03A42}"/>
              </a:ext>
            </a:extLst>
          </p:cNvPr>
          <p:cNvSpPr>
            <a:spLocks noGrp="1"/>
          </p:cNvSpPr>
          <p:nvPr>
            <p:ph idx="1"/>
          </p:nvPr>
        </p:nvSpPr>
        <p:spPr>
          <a:xfrm>
            <a:off x="598055" y="1440873"/>
            <a:ext cx="9872871" cy="4941454"/>
          </a:xfrm>
        </p:spPr>
        <p:txBody>
          <a:bodyPr/>
          <a:lstStyle/>
          <a:p>
            <a:r>
              <a:rPr lang="en-US" b="1" dirty="0"/>
              <a:t>Goal</a:t>
            </a:r>
            <a:r>
              <a:rPr lang="en-US" dirty="0"/>
              <a:t>: Predict the context words given a target word.</a:t>
            </a:r>
            <a:endParaRPr lang="en-US" b="1" dirty="0"/>
          </a:p>
          <a:p>
            <a:r>
              <a:rPr lang="en-US" b="1" dirty="0"/>
              <a:t>Example Sentence:</a:t>
            </a:r>
          </a:p>
          <a:p>
            <a:r>
              <a:rPr lang="en-US" dirty="0"/>
              <a:t>Consider the simple sentence: </a:t>
            </a:r>
            <a:r>
              <a:rPr lang="en-US" b="1" dirty="0"/>
              <a:t>"The cat sits on the mat."</a:t>
            </a:r>
            <a:endParaRPr lang="en-US" dirty="0"/>
          </a:p>
          <a:p>
            <a:r>
              <a:rPr lang="en-US" b="1" dirty="0"/>
              <a:t>Step 1: Define Context Window</a:t>
            </a:r>
          </a:p>
          <a:p>
            <a:pPr>
              <a:buFont typeface="Arial" panose="020B0604020202020204" pitchFamily="34" charset="0"/>
              <a:buChar char="•"/>
            </a:pPr>
            <a:r>
              <a:rPr lang="en-US" b="1" dirty="0"/>
              <a:t>Context Window Size (C):</a:t>
            </a:r>
            <a:r>
              <a:rPr lang="en-US" dirty="0"/>
              <a:t> Let's choose a context window of 2. This means we'll look at 2 words to the left and 2 words to the right of the target word.</a:t>
            </a:r>
          </a:p>
          <a:p>
            <a:r>
              <a:rPr lang="en-US" b="1" dirty="0"/>
              <a:t>Step 2: Generate Training Pairs</a:t>
            </a:r>
          </a:p>
          <a:p>
            <a:pPr>
              <a:buFont typeface="Arial" panose="020B0604020202020204" pitchFamily="34" charset="0"/>
              <a:buChar char="•"/>
            </a:pPr>
            <a:r>
              <a:rPr lang="en-US" dirty="0"/>
              <a:t>For each word in the sentence, we’ll generate pairs of the target word and its context words. Let's create these pairs.</a:t>
            </a:r>
          </a:p>
          <a:p>
            <a:pPr>
              <a:buFont typeface="Arial" panose="020B0604020202020204" pitchFamily="34" charset="0"/>
              <a:buChar char="•"/>
            </a:pPr>
            <a:r>
              <a:rPr lang="en-US" b="1" dirty="0"/>
              <a:t>Training Pair</a:t>
            </a:r>
            <a:r>
              <a:rPr lang="en-US" dirty="0"/>
              <a:t>: (target word, context word)</a:t>
            </a:r>
          </a:p>
          <a:p>
            <a:endParaRPr lang="en-IN" dirty="0"/>
          </a:p>
        </p:txBody>
      </p:sp>
    </p:spTree>
    <p:extLst>
      <p:ext uri="{BB962C8B-B14F-4D97-AF65-F5344CB8AC3E}">
        <p14:creationId xmlns:p14="http://schemas.microsoft.com/office/powerpoint/2010/main" val="3326262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8FF8-2977-42D1-8F4F-339E692483F8}"/>
              </a:ext>
            </a:extLst>
          </p:cNvPr>
          <p:cNvSpPr>
            <a:spLocks noGrp="1"/>
          </p:cNvSpPr>
          <p:nvPr>
            <p:ph type="title"/>
          </p:nvPr>
        </p:nvSpPr>
        <p:spPr>
          <a:xfrm>
            <a:off x="570345" y="498763"/>
            <a:ext cx="9875520" cy="757382"/>
          </a:xfrm>
        </p:spPr>
        <p:txBody>
          <a:bodyPr/>
          <a:lstStyle/>
          <a:p>
            <a:r>
              <a:rPr lang="en-US" dirty="0"/>
              <a:t>Skip-gram Model Example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B786F65C-F36C-4A21-8B55-7A7268080066}"/>
              </a:ext>
            </a:extLst>
          </p:cNvPr>
          <p:cNvSpPr>
            <a:spLocks noGrp="1"/>
          </p:cNvSpPr>
          <p:nvPr>
            <p:ph sz="half" idx="1"/>
          </p:nvPr>
        </p:nvSpPr>
        <p:spPr>
          <a:xfrm>
            <a:off x="753224" y="1263072"/>
            <a:ext cx="5084157" cy="5026892"/>
          </a:xfrm>
        </p:spPr>
        <p:txBody>
          <a:bodyPr>
            <a:noAutofit/>
          </a:bodyPr>
          <a:lstStyle/>
          <a:p>
            <a:r>
              <a:rPr lang="en-US" sz="2000" dirty="0"/>
              <a:t>Target Word: "The“</a:t>
            </a:r>
          </a:p>
          <a:p>
            <a:r>
              <a:rPr lang="en-US" sz="2000" dirty="0"/>
              <a:t>Context Words: ["cat", "sits"]</a:t>
            </a:r>
          </a:p>
          <a:p>
            <a:r>
              <a:rPr lang="en-US" sz="2000" dirty="0"/>
              <a:t>Training Pairs: ("The", "cat"), ("The", "sits")</a:t>
            </a:r>
          </a:p>
          <a:p>
            <a:r>
              <a:rPr lang="en-US" sz="2000" dirty="0"/>
              <a:t>Target Word: "Cat“</a:t>
            </a:r>
          </a:p>
          <a:p>
            <a:r>
              <a:rPr lang="en-US" sz="2000" dirty="0"/>
              <a:t>Context Words: ["The", "sits", "on"]</a:t>
            </a:r>
          </a:p>
          <a:p>
            <a:r>
              <a:rPr lang="en-US" sz="2000" dirty="0"/>
              <a:t>Training Pairs: ("Cat", "The"), ("Cat", "sits"), ("Cat", "on")</a:t>
            </a:r>
          </a:p>
          <a:p>
            <a:r>
              <a:rPr lang="en-US" sz="2000" dirty="0"/>
              <a:t>Target Word: "Sits“</a:t>
            </a:r>
          </a:p>
          <a:p>
            <a:r>
              <a:rPr lang="en-US" sz="2000" dirty="0"/>
              <a:t>Context Words: ["The", "cat", "on", "the"]</a:t>
            </a:r>
          </a:p>
          <a:p>
            <a:r>
              <a:rPr lang="en-US" sz="2000" dirty="0"/>
              <a:t>Training Pairs: ("Sits", "The"), ("Sits", "cat"), ("Sits", "on"), ("Sits", "the")</a:t>
            </a:r>
          </a:p>
        </p:txBody>
      </p:sp>
      <p:sp>
        <p:nvSpPr>
          <p:cNvPr id="4" name="Content Placeholder 3">
            <a:extLst>
              <a:ext uri="{FF2B5EF4-FFF2-40B4-BE49-F238E27FC236}">
                <a16:creationId xmlns:a16="http://schemas.microsoft.com/office/drawing/2014/main" id="{8EC336BB-2BFC-4DBA-B641-661099FC4B03}"/>
              </a:ext>
            </a:extLst>
          </p:cNvPr>
          <p:cNvSpPr>
            <a:spLocks noGrp="1"/>
          </p:cNvSpPr>
          <p:nvPr>
            <p:ph sz="half" idx="2"/>
          </p:nvPr>
        </p:nvSpPr>
        <p:spPr>
          <a:xfrm>
            <a:off x="6354621" y="1256145"/>
            <a:ext cx="5287079" cy="5331692"/>
          </a:xfrm>
        </p:spPr>
        <p:txBody>
          <a:bodyPr>
            <a:normAutofit/>
          </a:bodyPr>
          <a:lstStyle/>
          <a:p>
            <a:r>
              <a:rPr lang="en-US" dirty="0"/>
              <a:t>Target Word: "On“</a:t>
            </a:r>
          </a:p>
          <a:p>
            <a:r>
              <a:rPr lang="en-US" dirty="0"/>
              <a:t>Context Words: ["cat", "sits", "the", "mat"]</a:t>
            </a:r>
          </a:p>
          <a:p>
            <a:r>
              <a:rPr lang="en-US" dirty="0"/>
              <a:t>Training Pairs: ("On", "cat"), ("On", "sits"), ("On", "the"), ("On", "mat")</a:t>
            </a:r>
          </a:p>
          <a:p>
            <a:r>
              <a:rPr lang="en-US" dirty="0"/>
              <a:t>Target Word: "The" (again)</a:t>
            </a:r>
          </a:p>
          <a:p>
            <a:r>
              <a:rPr lang="en-US" dirty="0"/>
              <a:t>Context Words: ["sits", "on", "mat"]</a:t>
            </a:r>
          </a:p>
          <a:p>
            <a:r>
              <a:rPr lang="en-US" dirty="0"/>
              <a:t>Training Pairs: ("The", "sits"), ("The", "on"), ("The", "mat")</a:t>
            </a:r>
          </a:p>
          <a:p>
            <a:r>
              <a:rPr lang="en-US" dirty="0"/>
              <a:t>Target Word: "Mat“</a:t>
            </a:r>
          </a:p>
          <a:p>
            <a:r>
              <a:rPr lang="en-US" dirty="0"/>
              <a:t>Context Words: ["on", "the"]</a:t>
            </a:r>
          </a:p>
          <a:p>
            <a:r>
              <a:rPr lang="en-US" dirty="0"/>
              <a:t>Training Pairs: ("Mat", "on"), ("Mat", "the")</a:t>
            </a:r>
            <a:endParaRPr lang="en-IN" dirty="0"/>
          </a:p>
          <a:p>
            <a:endParaRPr lang="en-IN" dirty="0"/>
          </a:p>
        </p:txBody>
      </p:sp>
    </p:spTree>
    <p:extLst>
      <p:ext uri="{BB962C8B-B14F-4D97-AF65-F5344CB8AC3E}">
        <p14:creationId xmlns:p14="http://schemas.microsoft.com/office/powerpoint/2010/main" val="985335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913DE-6A52-4DAF-B470-B8AA696C39F7}"/>
              </a:ext>
            </a:extLst>
          </p:cNvPr>
          <p:cNvSpPr>
            <a:spLocks noGrp="1"/>
          </p:cNvSpPr>
          <p:nvPr>
            <p:ph type="title"/>
          </p:nvPr>
        </p:nvSpPr>
        <p:spPr>
          <a:xfrm>
            <a:off x="598055" y="609600"/>
            <a:ext cx="9875520" cy="822036"/>
          </a:xfrm>
        </p:spPr>
        <p:txBody>
          <a:bodyPr/>
          <a:lstStyle/>
          <a:p>
            <a:r>
              <a:rPr lang="en-US" dirty="0"/>
              <a:t>Skip-gram Model Example </a:t>
            </a:r>
            <a:r>
              <a:rPr lang="en-US" dirty="0" err="1"/>
              <a:t>contd</a:t>
            </a:r>
            <a:r>
              <a:rPr lang="en-US" dirty="0"/>
              <a:t>…</a:t>
            </a:r>
            <a:endParaRPr lang="en-IN" dirty="0"/>
          </a:p>
        </p:txBody>
      </p:sp>
      <p:sp>
        <p:nvSpPr>
          <p:cNvPr id="3" name="Content Placeholder 2">
            <a:extLst>
              <a:ext uri="{FF2B5EF4-FFF2-40B4-BE49-F238E27FC236}">
                <a16:creationId xmlns:a16="http://schemas.microsoft.com/office/drawing/2014/main" id="{CFD600C0-BABE-4484-962F-943A8CF0AD5F}"/>
              </a:ext>
            </a:extLst>
          </p:cNvPr>
          <p:cNvSpPr>
            <a:spLocks noGrp="1"/>
          </p:cNvSpPr>
          <p:nvPr>
            <p:ph idx="1"/>
          </p:nvPr>
        </p:nvSpPr>
        <p:spPr>
          <a:xfrm>
            <a:off x="600704" y="1586345"/>
            <a:ext cx="10944751" cy="4888345"/>
          </a:xfrm>
        </p:spPr>
        <p:txBody>
          <a:bodyPr>
            <a:normAutofit/>
          </a:bodyPr>
          <a:lstStyle/>
          <a:p>
            <a:r>
              <a:rPr lang="en-US" b="1" dirty="0"/>
              <a:t>Step 3: Vector Representation (Simplified)</a:t>
            </a:r>
          </a:p>
          <a:p>
            <a:pPr>
              <a:buFont typeface="Arial" panose="020B0604020202020204" pitchFamily="34" charset="0"/>
              <a:buChar char="•"/>
            </a:pPr>
            <a:r>
              <a:rPr lang="en-US" dirty="0"/>
              <a:t>Assign each word a unique index or a simple vector for demonstration.</a:t>
            </a:r>
          </a:p>
          <a:p>
            <a:r>
              <a:rPr lang="en-US" b="1" dirty="0"/>
              <a:t>Step 4: Skip-gram Model Objective</a:t>
            </a:r>
          </a:p>
          <a:p>
            <a:pPr>
              <a:buFont typeface="Arial" panose="020B0604020202020204" pitchFamily="34" charset="0"/>
              <a:buChar char="•"/>
            </a:pPr>
            <a:r>
              <a:rPr lang="en-US" b="1" dirty="0"/>
              <a:t>Goal:</a:t>
            </a:r>
            <a:r>
              <a:rPr lang="en-US" dirty="0"/>
              <a:t> For each target word, predict the context words.</a:t>
            </a:r>
          </a:p>
          <a:p>
            <a:pPr>
              <a:buFont typeface="Arial" panose="020B0604020202020204" pitchFamily="34" charset="0"/>
              <a:buChar char="•"/>
            </a:pPr>
            <a:r>
              <a:rPr lang="en-US" dirty="0"/>
              <a:t>The model will learn to adjust the word vectors (indices in our case) so that similar words have closer vectors.</a:t>
            </a:r>
          </a:p>
          <a:p>
            <a:r>
              <a:rPr lang="en-US" b="1" dirty="0"/>
              <a:t>Step 5: Training Example (Simplified)</a:t>
            </a:r>
          </a:p>
          <a:p>
            <a:pPr>
              <a:buFont typeface="Arial" panose="020B0604020202020204" pitchFamily="34" charset="0"/>
              <a:buChar char="•"/>
            </a:pPr>
            <a:r>
              <a:rPr lang="en-US" dirty="0"/>
              <a:t>Consider the pair ("Cat", "sits").</a:t>
            </a:r>
          </a:p>
          <a:p>
            <a:pPr marL="742950" lvl="1" indent="-285750">
              <a:buFont typeface="Arial" panose="020B0604020202020204" pitchFamily="34" charset="0"/>
              <a:buChar char="•"/>
            </a:pPr>
            <a:r>
              <a:rPr lang="en-US" dirty="0"/>
              <a:t>The model tries to increase the probability that "sits" is in the context of "cat."</a:t>
            </a:r>
          </a:p>
          <a:p>
            <a:pPr marL="742950" lvl="1" indent="-285750">
              <a:buFont typeface="Arial" panose="020B0604020202020204" pitchFamily="34" charset="0"/>
              <a:buChar char="•"/>
            </a:pPr>
            <a:r>
              <a:rPr lang="en-US" dirty="0"/>
              <a:t>During training, this process adjusts the word vectors (which we represented as indices) to bring "cat" and "sits" closer in the vector space.</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599134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ADE8-8E76-4187-87BF-C953DC51F636}"/>
              </a:ext>
            </a:extLst>
          </p:cNvPr>
          <p:cNvSpPr>
            <a:spLocks noGrp="1"/>
          </p:cNvSpPr>
          <p:nvPr>
            <p:ph type="title"/>
          </p:nvPr>
        </p:nvSpPr>
        <p:spPr>
          <a:xfrm>
            <a:off x="625763" y="387928"/>
            <a:ext cx="9875520" cy="812800"/>
          </a:xfrm>
        </p:spPr>
        <p:txBody>
          <a:bodyPr/>
          <a:lstStyle/>
          <a:p>
            <a:r>
              <a:rPr lang="en-IN" dirty="0"/>
              <a:t>Summary of Skip-grams</a:t>
            </a:r>
          </a:p>
        </p:txBody>
      </p:sp>
      <p:sp>
        <p:nvSpPr>
          <p:cNvPr id="3" name="Content Placeholder 2">
            <a:extLst>
              <a:ext uri="{FF2B5EF4-FFF2-40B4-BE49-F238E27FC236}">
                <a16:creationId xmlns:a16="http://schemas.microsoft.com/office/drawing/2014/main" id="{026169FF-DB7A-4FC5-B926-856D034C1003}"/>
              </a:ext>
            </a:extLst>
          </p:cNvPr>
          <p:cNvSpPr>
            <a:spLocks noGrp="1"/>
          </p:cNvSpPr>
          <p:nvPr>
            <p:ph idx="1"/>
          </p:nvPr>
        </p:nvSpPr>
        <p:spPr>
          <a:xfrm>
            <a:off x="628412" y="1327726"/>
            <a:ext cx="11027879" cy="5142345"/>
          </a:xfrm>
        </p:spPr>
        <p:txBody>
          <a:bodyPr>
            <a:normAutofit/>
          </a:bodyPr>
          <a:lstStyle/>
          <a:p>
            <a:r>
              <a:rPr lang="en-US" dirty="0"/>
              <a:t>Input: Target word and context words.</a:t>
            </a:r>
          </a:p>
          <a:p>
            <a:r>
              <a:rPr lang="en-US" dirty="0"/>
              <a:t>Process: Adjust word vectors so that words appearing together in a context have similar vectors.</a:t>
            </a:r>
          </a:p>
          <a:p>
            <a:r>
              <a:rPr lang="en-US" dirty="0"/>
              <a:t>Output: Word embeddings that capture the context and semantic relationships between words.</a:t>
            </a:r>
          </a:p>
          <a:p>
            <a:endParaRPr lang="en-US" dirty="0"/>
          </a:p>
          <a:p>
            <a:r>
              <a:rPr lang="en-US" dirty="0"/>
              <a:t>For each target word, pairs are generated with its context words.</a:t>
            </a:r>
          </a:p>
          <a:p>
            <a:r>
              <a:rPr lang="en-US" dirty="0"/>
              <a:t>These pairs are used by the Skip-gram model to learn word embeddings.</a:t>
            </a:r>
          </a:p>
          <a:p>
            <a:r>
              <a:rPr lang="en-US" dirty="0"/>
              <a:t>The model adjusts word vectors so that words appearing together in similar contexts have similar embeddings. </a:t>
            </a:r>
          </a:p>
          <a:p>
            <a:endParaRPr lang="en-IN" dirty="0"/>
          </a:p>
        </p:txBody>
      </p:sp>
    </p:spTree>
    <p:extLst>
      <p:ext uri="{BB962C8B-B14F-4D97-AF65-F5344CB8AC3E}">
        <p14:creationId xmlns:p14="http://schemas.microsoft.com/office/powerpoint/2010/main" val="3168499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2415-0248-4673-B0D2-D93986AE3840}"/>
              </a:ext>
            </a:extLst>
          </p:cNvPr>
          <p:cNvSpPr>
            <a:spLocks noGrp="1"/>
          </p:cNvSpPr>
          <p:nvPr>
            <p:ph type="title"/>
          </p:nvPr>
        </p:nvSpPr>
        <p:spPr>
          <a:xfrm>
            <a:off x="653473" y="581891"/>
            <a:ext cx="9875520" cy="794327"/>
          </a:xfrm>
        </p:spPr>
        <p:txBody>
          <a:bodyPr>
            <a:normAutofit/>
          </a:bodyPr>
          <a:lstStyle/>
          <a:p>
            <a:r>
              <a:rPr lang="en-US" sz="4000" b="1" dirty="0"/>
              <a:t>Continuous Bag of Words (CBOW) Model</a:t>
            </a:r>
            <a:endParaRPr lang="en-IN" sz="4000" dirty="0"/>
          </a:p>
        </p:txBody>
      </p:sp>
      <p:sp>
        <p:nvSpPr>
          <p:cNvPr id="3" name="Content Placeholder 2">
            <a:extLst>
              <a:ext uri="{FF2B5EF4-FFF2-40B4-BE49-F238E27FC236}">
                <a16:creationId xmlns:a16="http://schemas.microsoft.com/office/drawing/2014/main" id="{8D6D4DD8-F0C1-44D7-A0E8-CDF9D420EDCE}"/>
              </a:ext>
            </a:extLst>
          </p:cNvPr>
          <p:cNvSpPr>
            <a:spLocks noGrp="1"/>
          </p:cNvSpPr>
          <p:nvPr>
            <p:ph idx="1"/>
          </p:nvPr>
        </p:nvSpPr>
        <p:spPr>
          <a:xfrm>
            <a:off x="656122" y="1662545"/>
            <a:ext cx="9872871" cy="4073237"/>
          </a:xfrm>
        </p:spPr>
        <p:txBody>
          <a:bodyPr/>
          <a:lstStyle/>
          <a:p>
            <a:pPr>
              <a:buFont typeface="Arial" panose="020B0604020202020204" pitchFamily="34" charset="0"/>
              <a:buChar char="•"/>
            </a:pPr>
            <a:r>
              <a:rPr lang="en-US" sz="2400" b="1" dirty="0"/>
              <a:t>Objective:</a:t>
            </a:r>
            <a:r>
              <a:rPr lang="en-US" sz="2400" dirty="0"/>
              <a:t> Predict the target word given context words.</a:t>
            </a:r>
          </a:p>
          <a:p>
            <a:pPr>
              <a:buFont typeface="Arial" panose="020B0604020202020204" pitchFamily="34" charset="0"/>
              <a:buChar char="•"/>
            </a:pPr>
            <a:r>
              <a:rPr lang="en-US" sz="2400" b="1" dirty="0"/>
              <a:t>Mechanism:</a:t>
            </a:r>
            <a:endParaRPr lang="en-US" sz="2400" dirty="0"/>
          </a:p>
          <a:p>
            <a:pPr marL="742950" lvl="1" indent="-285750">
              <a:buFont typeface="Arial" panose="020B0604020202020204" pitchFamily="34" charset="0"/>
              <a:buChar char="•"/>
            </a:pPr>
            <a:r>
              <a:rPr lang="en-US" sz="2400" dirty="0"/>
              <a:t>Given a set of context words, the model tries to predict the target word.</a:t>
            </a:r>
          </a:p>
          <a:p>
            <a:pPr marL="742950" lvl="1" indent="-285750">
              <a:buFont typeface="Arial" panose="020B0604020202020204" pitchFamily="34" charset="0"/>
              <a:buChar char="•"/>
            </a:pPr>
            <a:r>
              <a:rPr lang="en-US" sz="2400" dirty="0"/>
              <a:t>Example: In the sentence "The cat sits on the mat," given the words "The" and "sits," CBOW tries to predict "cat.“</a:t>
            </a:r>
          </a:p>
          <a:p>
            <a:pPr>
              <a:buFont typeface="Arial" panose="020B0604020202020204" pitchFamily="34" charset="0"/>
              <a:buChar char="•"/>
            </a:pPr>
            <a:r>
              <a:rPr lang="en-US" sz="2400" b="1" dirty="0"/>
              <a:t>Strengths:</a:t>
            </a:r>
          </a:p>
          <a:p>
            <a:pPr lvl="1">
              <a:buFont typeface="Arial" panose="020B0604020202020204" pitchFamily="34" charset="0"/>
              <a:buChar char="•"/>
            </a:pPr>
            <a:r>
              <a:rPr lang="en-US" sz="2400" dirty="0"/>
              <a:t>Faster to train due to averaging of context words.</a:t>
            </a:r>
          </a:p>
          <a:p>
            <a:pPr lvl="1">
              <a:buFont typeface="Arial" panose="020B0604020202020204" pitchFamily="34" charset="0"/>
              <a:buChar char="•"/>
            </a:pPr>
            <a:r>
              <a:rPr lang="en-US" sz="2400" dirty="0"/>
              <a:t>Works well with larger datasets where context is more reliable.</a:t>
            </a:r>
          </a:p>
          <a:p>
            <a:pPr marL="5143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658646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68B3-8821-41AE-B3DA-70108D0F63DB}"/>
              </a:ext>
            </a:extLst>
          </p:cNvPr>
          <p:cNvSpPr>
            <a:spLocks noGrp="1"/>
          </p:cNvSpPr>
          <p:nvPr>
            <p:ph type="title"/>
          </p:nvPr>
        </p:nvSpPr>
        <p:spPr>
          <a:xfrm>
            <a:off x="792019" y="420256"/>
            <a:ext cx="9875520" cy="683491"/>
          </a:xfrm>
        </p:spPr>
        <p:txBody>
          <a:bodyPr>
            <a:normAutofit fontScale="90000"/>
          </a:bodyPr>
          <a:lstStyle/>
          <a:p>
            <a:r>
              <a:rPr lang="en-IN" dirty="0"/>
              <a:t>CBOW Example</a:t>
            </a:r>
          </a:p>
        </p:txBody>
      </p:sp>
      <p:sp>
        <p:nvSpPr>
          <p:cNvPr id="3" name="Content Placeholder 2">
            <a:extLst>
              <a:ext uri="{FF2B5EF4-FFF2-40B4-BE49-F238E27FC236}">
                <a16:creationId xmlns:a16="http://schemas.microsoft.com/office/drawing/2014/main" id="{B8418C98-7010-4706-AC6C-FFAC26C91AD2}"/>
              </a:ext>
            </a:extLst>
          </p:cNvPr>
          <p:cNvSpPr>
            <a:spLocks noGrp="1"/>
          </p:cNvSpPr>
          <p:nvPr>
            <p:ph idx="1"/>
          </p:nvPr>
        </p:nvSpPr>
        <p:spPr>
          <a:xfrm>
            <a:off x="792018" y="1200726"/>
            <a:ext cx="10744199" cy="5440219"/>
          </a:xfrm>
        </p:spPr>
        <p:txBody>
          <a:bodyPr>
            <a:normAutofit/>
          </a:bodyPr>
          <a:lstStyle/>
          <a:p>
            <a:r>
              <a:rPr lang="en-US" dirty="0"/>
              <a:t>Predict the target word given the surrounding context words.</a:t>
            </a:r>
            <a:endParaRPr lang="en-US" b="1" dirty="0"/>
          </a:p>
          <a:p>
            <a:r>
              <a:rPr lang="en-US" b="1" dirty="0"/>
              <a:t>Example Sentence:</a:t>
            </a:r>
          </a:p>
          <a:p>
            <a:r>
              <a:rPr lang="en-US" dirty="0"/>
              <a:t>Let's work with the sentence: </a:t>
            </a:r>
            <a:r>
              <a:rPr lang="en-US" b="1" dirty="0"/>
              <a:t>"The cat sits on the mat."</a:t>
            </a:r>
            <a:endParaRPr lang="en-US" dirty="0"/>
          </a:p>
          <a:p>
            <a:r>
              <a:rPr lang="en-US" b="1" dirty="0"/>
              <a:t>Step 1: Define Context Window</a:t>
            </a:r>
          </a:p>
          <a:p>
            <a:pPr>
              <a:buFont typeface="Arial" panose="020B0604020202020204" pitchFamily="34" charset="0"/>
              <a:buChar char="•"/>
            </a:pPr>
            <a:r>
              <a:rPr lang="en-US" b="1" dirty="0"/>
              <a:t>Context Window Size (C):</a:t>
            </a:r>
            <a:r>
              <a:rPr lang="en-US" dirty="0"/>
              <a:t> We'll use a context window of 2. This means we consider 2 words before and 2 words after the target word.</a:t>
            </a:r>
          </a:p>
          <a:p>
            <a:r>
              <a:rPr lang="en-US" b="1" dirty="0"/>
              <a:t>Step 2: Select a Target Word and Identify Context Words</a:t>
            </a:r>
          </a:p>
          <a:p>
            <a:r>
              <a:rPr lang="en-US" dirty="0"/>
              <a:t>Let's focus on a specific word in the sentence.</a:t>
            </a:r>
          </a:p>
          <a:p>
            <a:r>
              <a:rPr lang="en-US" b="1" dirty="0"/>
              <a:t>Target Word: “Cat"</a:t>
            </a:r>
          </a:p>
          <a:p>
            <a:pPr>
              <a:buFont typeface="Arial" panose="020B0604020202020204" pitchFamily="34" charset="0"/>
              <a:buChar char="•"/>
            </a:pPr>
            <a:r>
              <a:rPr lang="en-US" b="1" dirty="0"/>
              <a:t>Context Words:</a:t>
            </a:r>
            <a:r>
              <a:rPr lang="en-US" dirty="0"/>
              <a:t> ["The", “sits", "on"]</a:t>
            </a:r>
          </a:p>
          <a:p>
            <a:pPr marL="742950" lvl="1" indent="-285750">
              <a:buFont typeface="Arial" panose="020B0604020202020204" pitchFamily="34" charset="0"/>
              <a:buChar char="•"/>
            </a:pPr>
            <a:r>
              <a:rPr lang="en-US" dirty="0"/>
              <a:t>The two words before “cat" are "The" </a:t>
            </a:r>
          </a:p>
          <a:p>
            <a:pPr marL="742950" lvl="1" indent="-285750">
              <a:buFont typeface="Arial" panose="020B0604020202020204" pitchFamily="34" charset="0"/>
              <a:buChar char="•"/>
            </a:pPr>
            <a:r>
              <a:rPr lang="en-US" dirty="0"/>
              <a:t>The two words after “cat" are "on" and "the.“	</a:t>
            </a:r>
          </a:p>
          <a:p>
            <a:endParaRPr lang="en-IN" dirty="0"/>
          </a:p>
        </p:txBody>
      </p:sp>
    </p:spTree>
    <p:extLst>
      <p:ext uri="{BB962C8B-B14F-4D97-AF65-F5344CB8AC3E}">
        <p14:creationId xmlns:p14="http://schemas.microsoft.com/office/powerpoint/2010/main" val="755806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C52D-0963-4597-9FF4-D790F369AAD8}"/>
              </a:ext>
            </a:extLst>
          </p:cNvPr>
          <p:cNvSpPr>
            <a:spLocks noGrp="1"/>
          </p:cNvSpPr>
          <p:nvPr>
            <p:ph type="title"/>
          </p:nvPr>
        </p:nvSpPr>
        <p:spPr>
          <a:xfrm>
            <a:off x="607291" y="591127"/>
            <a:ext cx="9875520" cy="729673"/>
          </a:xfrm>
        </p:spPr>
        <p:txBody>
          <a:bodyPr/>
          <a:lstStyle/>
          <a:p>
            <a:r>
              <a:rPr lang="en-IN" dirty="0"/>
              <a:t>CBOW Example </a:t>
            </a:r>
            <a:r>
              <a:rPr lang="en-IN" dirty="0" err="1"/>
              <a:t>contd</a:t>
            </a:r>
            <a:endParaRPr lang="en-IN" dirty="0"/>
          </a:p>
        </p:txBody>
      </p:sp>
      <p:sp>
        <p:nvSpPr>
          <p:cNvPr id="3" name="Content Placeholder 2">
            <a:extLst>
              <a:ext uri="{FF2B5EF4-FFF2-40B4-BE49-F238E27FC236}">
                <a16:creationId xmlns:a16="http://schemas.microsoft.com/office/drawing/2014/main" id="{BB32CA45-7B7A-4CEB-BDA3-F429858D6A6B}"/>
              </a:ext>
            </a:extLst>
          </p:cNvPr>
          <p:cNvSpPr>
            <a:spLocks noGrp="1"/>
          </p:cNvSpPr>
          <p:nvPr>
            <p:ph idx="1"/>
          </p:nvPr>
        </p:nvSpPr>
        <p:spPr>
          <a:xfrm>
            <a:off x="609940" y="1450107"/>
            <a:ext cx="10547587" cy="4816765"/>
          </a:xfrm>
        </p:spPr>
        <p:txBody>
          <a:bodyPr>
            <a:normAutofit fontScale="92500" lnSpcReduction="20000"/>
          </a:bodyPr>
          <a:lstStyle/>
          <a:p>
            <a:r>
              <a:rPr lang="en-US" b="1" dirty="0"/>
              <a:t>Step 3: Generate Training Instance</a:t>
            </a:r>
          </a:p>
          <a:p>
            <a:pPr>
              <a:buFont typeface="Arial" panose="020B0604020202020204" pitchFamily="34" charset="0"/>
              <a:buChar char="•"/>
            </a:pPr>
            <a:r>
              <a:rPr lang="en-US" b="1" dirty="0"/>
              <a:t>Input:</a:t>
            </a:r>
            <a:r>
              <a:rPr lang="en-US" dirty="0"/>
              <a:t> The context words ["The", "cat", "on", "the"].</a:t>
            </a:r>
          </a:p>
          <a:p>
            <a:pPr>
              <a:buFont typeface="Arial" panose="020B0604020202020204" pitchFamily="34" charset="0"/>
              <a:buChar char="•"/>
            </a:pPr>
            <a:r>
              <a:rPr lang="en-US" b="1" dirty="0"/>
              <a:t>Output:</a:t>
            </a:r>
            <a:r>
              <a:rPr lang="en-US" dirty="0"/>
              <a:t> The target word "sits.“</a:t>
            </a:r>
          </a:p>
          <a:p>
            <a:pPr>
              <a:buFont typeface="Arial" panose="020B0604020202020204" pitchFamily="34" charset="0"/>
              <a:buChar char="•"/>
            </a:pPr>
            <a:r>
              <a:rPr lang="en-US" b="1" dirty="0"/>
              <a:t>Training Pair</a:t>
            </a:r>
            <a:r>
              <a:rPr lang="en-US" dirty="0"/>
              <a:t>: (context words, target word)</a:t>
            </a:r>
          </a:p>
          <a:p>
            <a:r>
              <a:rPr lang="en-US" b="1" dirty="0"/>
              <a:t>Context Word Indices:</a:t>
            </a:r>
          </a:p>
          <a:p>
            <a:pPr>
              <a:buFont typeface="Arial" panose="020B0604020202020204" pitchFamily="34" charset="0"/>
              <a:buChar char="•"/>
            </a:pPr>
            <a:r>
              <a:rPr lang="en-US" dirty="0"/>
              <a:t>Let's assign each word an index for simplicity.</a:t>
            </a:r>
          </a:p>
          <a:p>
            <a:pPr marL="742950" lvl="1" indent="-285750">
              <a:buFont typeface="Arial" panose="020B0604020202020204" pitchFamily="34" charset="0"/>
              <a:buChar char="•"/>
            </a:pPr>
            <a:r>
              <a:rPr lang="en-US" dirty="0"/>
              <a:t>"The" → 1</a:t>
            </a:r>
          </a:p>
          <a:p>
            <a:pPr marL="742950" lvl="1" indent="-285750">
              <a:buFont typeface="Arial" panose="020B0604020202020204" pitchFamily="34" charset="0"/>
              <a:buChar char="•"/>
            </a:pPr>
            <a:r>
              <a:rPr lang="en-US" dirty="0"/>
              <a:t>"Cat" → 2</a:t>
            </a:r>
          </a:p>
          <a:p>
            <a:pPr marL="742950" lvl="1" indent="-285750">
              <a:buFont typeface="Arial" panose="020B0604020202020204" pitchFamily="34" charset="0"/>
              <a:buChar char="•"/>
            </a:pPr>
            <a:r>
              <a:rPr lang="en-US" dirty="0"/>
              <a:t>"Sits" → 3</a:t>
            </a:r>
          </a:p>
          <a:p>
            <a:pPr marL="742950" lvl="1" indent="-285750">
              <a:buFont typeface="Arial" panose="020B0604020202020204" pitchFamily="34" charset="0"/>
              <a:buChar char="•"/>
            </a:pPr>
            <a:r>
              <a:rPr lang="en-US" dirty="0"/>
              <a:t>"On" → 4</a:t>
            </a:r>
          </a:p>
          <a:p>
            <a:pPr marL="742950" lvl="1" indent="-285750">
              <a:buFont typeface="Arial" panose="020B0604020202020204" pitchFamily="34" charset="0"/>
              <a:buChar char="•"/>
            </a:pPr>
            <a:r>
              <a:rPr lang="en-US" dirty="0"/>
              <a:t>"Mat" → 5</a:t>
            </a:r>
          </a:p>
          <a:p>
            <a:r>
              <a:rPr lang="en-US" dirty="0"/>
              <a:t>Given this, the context word indices for the target word "sits" would be [1, 2, 4, 1] (for "The", "cat", "on", "the").</a:t>
            </a:r>
          </a:p>
          <a:p>
            <a:r>
              <a:rPr lang="en-US" dirty="0"/>
              <a:t>Training Pair will be: ([1,2,4,1],3)</a:t>
            </a:r>
          </a:p>
        </p:txBody>
      </p:sp>
    </p:spTree>
    <p:extLst>
      <p:ext uri="{BB962C8B-B14F-4D97-AF65-F5344CB8AC3E}">
        <p14:creationId xmlns:p14="http://schemas.microsoft.com/office/powerpoint/2010/main" val="698653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D4643-CE8B-4873-B59F-B1D24C0264B0}"/>
              </a:ext>
            </a:extLst>
          </p:cNvPr>
          <p:cNvSpPr>
            <a:spLocks noGrp="1"/>
          </p:cNvSpPr>
          <p:nvPr>
            <p:ph type="title"/>
          </p:nvPr>
        </p:nvSpPr>
        <p:spPr>
          <a:xfrm>
            <a:off x="450273" y="572654"/>
            <a:ext cx="9875520" cy="840509"/>
          </a:xfrm>
        </p:spPr>
        <p:txBody>
          <a:bodyPr/>
          <a:lstStyle/>
          <a:p>
            <a:r>
              <a:rPr lang="en-IN" dirty="0"/>
              <a:t>CBOW Example </a:t>
            </a:r>
            <a:r>
              <a:rPr lang="en-IN" dirty="0" err="1"/>
              <a:t>contd</a:t>
            </a:r>
            <a:endParaRPr lang="en-IN" dirty="0"/>
          </a:p>
        </p:txBody>
      </p:sp>
      <p:sp>
        <p:nvSpPr>
          <p:cNvPr id="3" name="Content Placeholder 2">
            <a:extLst>
              <a:ext uri="{FF2B5EF4-FFF2-40B4-BE49-F238E27FC236}">
                <a16:creationId xmlns:a16="http://schemas.microsoft.com/office/drawing/2014/main" id="{C4AE4B1A-5DF9-4165-96EE-51B70D76542E}"/>
              </a:ext>
            </a:extLst>
          </p:cNvPr>
          <p:cNvSpPr>
            <a:spLocks noGrp="1"/>
          </p:cNvSpPr>
          <p:nvPr>
            <p:ph idx="1"/>
          </p:nvPr>
        </p:nvSpPr>
        <p:spPr>
          <a:xfrm>
            <a:off x="452922" y="1533235"/>
            <a:ext cx="11046351" cy="4996873"/>
          </a:xfrm>
        </p:spPr>
        <p:txBody>
          <a:bodyPr>
            <a:normAutofit fontScale="92500" lnSpcReduction="10000"/>
          </a:bodyPr>
          <a:lstStyle/>
          <a:p>
            <a:r>
              <a:rPr lang="en-US" b="1" dirty="0"/>
              <a:t>Step 4: Predict the Target Word (Conceptual)</a:t>
            </a:r>
          </a:p>
          <a:p>
            <a:pPr>
              <a:buFont typeface="Arial" panose="020B0604020202020204" pitchFamily="34" charset="0"/>
              <a:buChar char="•"/>
            </a:pPr>
            <a:r>
              <a:rPr lang="en-US" b="1" dirty="0"/>
              <a:t>Model Objective:</a:t>
            </a:r>
            <a:r>
              <a:rPr lang="en-US" dirty="0"/>
              <a:t> The CBOW model uses the indices (or vectors) of the context words as input to predict the target word.</a:t>
            </a:r>
          </a:p>
          <a:p>
            <a:pPr marL="742950" lvl="1" indent="-285750">
              <a:buFont typeface="Arial" panose="020B0604020202020204" pitchFamily="34" charset="0"/>
              <a:buChar char="•"/>
            </a:pPr>
            <a:r>
              <a:rPr lang="en-US" b="1" dirty="0"/>
              <a:t>Input:</a:t>
            </a:r>
            <a:r>
              <a:rPr lang="en-US" dirty="0"/>
              <a:t> [1, 2, 4, 1] (for "The", "cat", "on", "the")</a:t>
            </a:r>
          </a:p>
          <a:p>
            <a:pPr marL="742950" lvl="1" indent="-285750">
              <a:buFont typeface="Arial" panose="020B0604020202020204" pitchFamily="34" charset="0"/>
              <a:buChar char="•"/>
            </a:pPr>
            <a:r>
              <a:rPr lang="en-US" b="1" dirty="0"/>
              <a:t>Output:</a:t>
            </a:r>
            <a:r>
              <a:rPr lang="en-US" dirty="0"/>
              <a:t> 3 (for "sits")</a:t>
            </a:r>
          </a:p>
          <a:p>
            <a:pPr>
              <a:buFont typeface="Arial" panose="020B0604020202020204" pitchFamily="34" charset="0"/>
              <a:buChar char="•"/>
            </a:pPr>
            <a:r>
              <a:rPr lang="en-US" b="1" dirty="0"/>
              <a:t>Learning Process:</a:t>
            </a:r>
            <a:r>
              <a:rPr lang="en-US" dirty="0"/>
              <a:t> The model learns to adjust the embeddings (vector representations) of words so that the combination of context word vectors correctly predicts the target word.</a:t>
            </a:r>
          </a:p>
          <a:p>
            <a:r>
              <a:rPr lang="en-US" b="1" dirty="0"/>
              <a:t>Step 5: Full Context Example</a:t>
            </a:r>
          </a:p>
          <a:p>
            <a:r>
              <a:rPr lang="en-US" dirty="0"/>
              <a:t>Let's generate another training instance from the same sentence.</a:t>
            </a:r>
          </a:p>
          <a:p>
            <a:r>
              <a:rPr lang="en-US" b="1" dirty="0"/>
              <a:t>Target Word: "On"</a:t>
            </a:r>
          </a:p>
          <a:p>
            <a:pPr>
              <a:buFont typeface="Arial" panose="020B0604020202020204" pitchFamily="34" charset="0"/>
              <a:buChar char="•"/>
            </a:pPr>
            <a:r>
              <a:rPr lang="en-US" b="1" dirty="0"/>
              <a:t>Context Words:</a:t>
            </a:r>
            <a:r>
              <a:rPr lang="en-US" dirty="0"/>
              <a:t> ["cat", "sits", "the", "mat"]</a:t>
            </a:r>
          </a:p>
          <a:p>
            <a:pPr>
              <a:buFont typeface="Arial" panose="020B0604020202020204" pitchFamily="34" charset="0"/>
              <a:buChar char="•"/>
            </a:pPr>
            <a:r>
              <a:rPr lang="en-US" b="1" dirty="0"/>
              <a:t>Input:</a:t>
            </a:r>
            <a:r>
              <a:rPr lang="en-US" dirty="0"/>
              <a:t> The context word indices are [2, 3, 1, 5] (for "cat", "sits", "the", "mat").</a:t>
            </a:r>
          </a:p>
          <a:p>
            <a:pPr>
              <a:buFont typeface="Arial" panose="020B0604020202020204" pitchFamily="34" charset="0"/>
              <a:buChar char="•"/>
            </a:pPr>
            <a:r>
              <a:rPr lang="en-US" b="1" dirty="0"/>
              <a:t>Output:</a:t>
            </a:r>
            <a:r>
              <a:rPr lang="en-US" dirty="0"/>
              <a:t> The target word index is 4 (for "on").</a:t>
            </a:r>
          </a:p>
          <a:p>
            <a:pPr marL="45720" indent="0">
              <a:buNone/>
            </a:pPr>
            <a:endParaRPr lang="en-IN" dirty="0"/>
          </a:p>
        </p:txBody>
      </p:sp>
    </p:spTree>
    <p:extLst>
      <p:ext uri="{BB962C8B-B14F-4D97-AF65-F5344CB8AC3E}">
        <p14:creationId xmlns:p14="http://schemas.microsoft.com/office/powerpoint/2010/main" val="348781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734F-ACE2-4DB8-BE2A-0157B59DCC0C}"/>
              </a:ext>
            </a:extLst>
          </p:cNvPr>
          <p:cNvSpPr>
            <a:spLocks noGrp="1"/>
          </p:cNvSpPr>
          <p:nvPr>
            <p:ph type="title"/>
          </p:nvPr>
        </p:nvSpPr>
        <p:spPr>
          <a:xfrm>
            <a:off x="1143000" y="609600"/>
            <a:ext cx="9875520" cy="840509"/>
          </a:xfrm>
        </p:spPr>
        <p:txBody>
          <a:bodyPr/>
          <a:lstStyle/>
          <a:p>
            <a:r>
              <a:rPr lang="en-US" dirty="0"/>
              <a:t>Topic Modeling aids Businesses in:</a:t>
            </a:r>
            <a:endParaRPr lang="en-IN" dirty="0"/>
          </a:p>
        </p:txBody>
      </p:sp>
      <p:sp>
        <p:nvSpPr>
          <p:cNvPr id="3" name="Content Placeholder 2">
            <a:extLst>
              <a:ext uri="{FF2B5EF4-FFF2-40B4-BE49-F238E27FC236}">
                <a16:creationId xmlns:a16="http://schemas.microsoft.com/office/drawing/2014/main" id="{31D4F42F-8542-4AB7-B1A4-1D1CD87BBE8B}"/>
              </a:ext>
            </a:extLst>
          </p:cNvPr>
          <p:cNvSpPr>
            <a:spLocks noGrp="1"/>
          </p:cNvSpPr>
          <p:nvPr>
            <p:ph idx="1"/>
          </p:nvPr>
        </p:nvSpPr>
        <p:spPr>
          <a:xfrm>
            <a:off x="1143000" y="1801091"/>
            <a:ext cx="9872871" cy="4294909"/>
          </a:xfrm>
        </p:spPr>
        <p:txBody>
          <a:bodyPr>
            <a:normAutofit/>
          </a:bodyPr>
          <a:lstStyle/>
          <a:p>
            <a:r>
              <a:rPr lang="en-US" sz="2800" dirty="0"/>
              <a:t>Performing real-time analysis on unstructured textual data</a:t>
            </a:r>
          </a:p>
          <a:p>
            <a:r>
              <a:rPr lang="en-US" sz="2800" dirty="0"/>
              <a:t>Learn from unstructured data at scale</a:t>
            </a:r>
          </a:p>
          <a:p>
            <a:r>
              <a:rPr lang="en-US" sz="2800" dirty="0"/>
              <a:t>Build a consistent understanding of data, regardless of its format.</a:t>
            </a:r>
            <a:endParaRPr lang="en-IN" sz="2800" dirty="0"/>
          </a:p>
        </p:txBody>
      </p:sp>
    </p:spTree>
    <p:extLst>
      <p:ext uri="{BB962C8B-B14F-4D97-AF65-F5344CB8AC3E}">
        <p14:creationId xmlns:p14="http://schemas.microsoft.com/office/powerpoint/2010/main" val="2789173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8053-7A50-4DF1-857D-FB5FD861B5C7}"/>
              </a:ext>
            </a:extLst>
          </p:cNvPr>
          <p:cNvSpPr>
            <a:spLocks noGrp="1"/>
          </p:cNvSpPr>
          <p:nvPr>
            <p:ph type="title"/>
          </p:nvPr>
        </p:nvSpPr>
        <p:spPr>
          <a:xfrm>
            <a:off x="598054" y="683491"/>
            <a:ext cx="9875520" cy="701964"/>
          </a:xfrm>
        </p:spPr>
        <p:txBody>
          <a:bodyPr/>
          <a:lstStyle/>
          <a:p>
            <a:r>
              <a:rPr lang="en-IN" dirty="0"/>
              <a:t>CBOW Example </a:t>
            </a:r>
            <a:r>
              <a:rPr lang="en-IN" dirty="0" err="1"/>
              <a:t>contd</a:t>
            </a:r>
            <a:endParaRPr lang="en-IN" dirty="0"/>
          </a:p>
        </p:txBody>
      </p:sp>
      <p:sp>
        <p:nvSpPr>
          <p:cNvPr id="3" name="Content Placeholder 2">
            <a:extLst>
              <a:ext uri="{FF2B5EF4-FFF2-40B4-BE49-F238E27FC236}">
                <a16:creationId xmlns:a16="http://schemas.microsoft.com/office/drawing/2014/main" id="{32DE2765-DE52-4903-9846-04D3D090CF26}"/>
              </a:ext>
            </a:extLst>
          </p:cNvPr>
          <p:cNvSpPr>
            <a:spLocks noGrp="1"/>
          </p:cNvSpPr>
          <p:nvPr>
            <p:ph idx="1"/>
          </p:nvPr>
        </p:nvSpPr>
        <p:spPr>
          <a:xfrm>
            <a:off x="600703" y="1632527"/>
            <a:ext cx="10944752" cy="4694382"/>
          </a:xfrm>
        </p:spPr>
        <p:txBody>
          <a:bodyPr>
            <a:normAutofit/>
          </a:bodyPr>
          <a:lstStyle/>
          <a:p>
            <a:r>
              <a:rPr lang="en-US" b="1" dirty="0"/>
              <a:t>Step 6: Model Training (Conceptual)</a:t>
            </a:r>
          </a:p>
          <a:p>
            <a:pPr>
              <a:buFont typeface="Arial" panose="020B0604020202020204" pitchFamily="34" charset="0"/>
              <a:buChar char="•"/>
            </a:pPr>
            <a:r>
              <a:rPr lang="en-US" b="1" dirty="0"/>
              <a:t>Process:</a:t>
            </a:r>
            <a:r>
              <a:rPr lang="en-US" dirty="0"/>
              <a:t> For each target word in the corpus, CBOW will take the surrounding context words and attempt to predict the target word.</a:t>
            </a:r>
          </a:p>
          <a:p>
            <a:pPr>
              <a:buFont typeface="Arial" panose="020B0604020202020204" pitchFamily="34" charset="0"/>
              <a:buChar char="•"/>
            </a:pPr>
            <a:r>
              <a:rPr lang="en-US" b="1" dirty="0"/>
              <a:t>Goal:</a:t>
            </a:r>
            <a:r>
              <a:rPr lang="en-US" dirty="0"/>
              <a:t> Adjust the word embeddings so that the model can accurately predict a word based on its surrounding words.</a:t>
            </a:r>
          </a:p>
          <a:p>
            <a:endParaRPr lang="en-IN" dirty="0"/>
          </a:p>
          <a:p>
            <a:r>
              <a:rPr lang="en-US" sz="2400" b="1" dirty="0"/>
              <a:t>Key Points:</a:t>
            </a:r>
          </a:p>
          <a:p>
            <a:pPr lvl="1">
              <a:buFont typeface="Arial" panose="020B0604020202020204" pitchFamily="34" charset="0"/>
              <a:buChar char="•"/>
            </a:pPr>
            <a:r>
              <a:rPr lang="en-US" sz="2200" b="1" dirty="0"/>
              <a:t>CBOW vs. Skip-gram:</a:t>
            </a:r>
            <a:r>
              <a:rPr lang="en-US" sz="2200" dirty="0"/>
              <a:t> While Skip-gram predicts context words given a target word, CBOW predicts the target word given its context.</a:t>
            </a:r>
          </a:p>
          <a:p>
            <a:pPr lvl="1">
              <a:buFont typeface="Arial" panose="020B0604020202020204" pitchFamily="34" charset="0"/>
              <a:buChar char="•"/>
            </a:pPr>
            <a:r>
              <a:rPr lang="en-US" sz="2200" b="1" dirty="0"/>
              <a:t>Training Instances:</a:t>
            </a:r>
            <a:r>
              <a:rPr lang="en-US" sz="2200" dirty="0"/>
              <a:t> Each target word in a sentence provides a training instance where context words are used to predict the target word.</a:t>
            </a:r>
          </a:p>
          <a:p>
            <a:endParaRPr lang="en-IN" dirty="0"/>
          </a:p>
        </p:txBody>
      </p:sp>
    </p:spTree>
    <p:extLst>
      <p:ext uri="{BB962C8B-B14F-4D97-AF65-F5344CB8AC3E}">
        <p14:creationId xmlns:p14="http://schemas.microsoft.com/office/powerpoint/2010/main" val="9847914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F310-99AB-4C8D-891F-CCAE7310FE76}"/>
              </a:ext>
            </a:extLst>
          </p:cNvPr>
          <p:cNvSpPr>
            <a:spLocks noGrp="1"/>
          </p:cNvSpPr>
          <p:nvPr>
            <p:ph type="title"/>
          </p:nvPr>
        </p:nvSpPr>
        <p:spPr>
          <a:xfrm>
            <a:off x="570346" y="544945"/>
            <a:ext cx="9875520" cy="738909"/>
          </a:xfrm>
        </p:spPr>
        <p:txBody>
          <a:bodyPr/>
          <a:lstStyle/>
          <a:p>
            <a:r>
              <a:rPr lang="en-IN" dirty="0"/>
              <a:t>Word Embedding Using Word2Vec</a:t>
            </a:r>
          </a:p>
        </p:txBody>
      </p:sp>
      <p:sp>
        <p:nvSpPr>
          <p:cNvPr id="3" name="Content Placeholder 2">
            <a:extLst>
              <a:ext uri="{FF2B5EF4-FFF2-40B4-BE49-F238E27FC236}">
                <a16:creationId xmlns:a16="http://schemas.microsoft.com/office/drawing/2014/main" id="{C5C4B52C-5F8F-4DC7-AB8D-ADC78B83C806}"/>
              </a:ext>
            </a:extLst>
          </p:cNvPr>
          <p:cNvSpPr>
            <a:spLocks noGrp="1"/>
          </p:cNvSpPr>
          <p:nvPr>
            <p:ph idx="1"/>
          </p:nvPr>
        </p:nvSpPr>
        <p:spPr>
          <a:xfrm>
            <a:off x="773546" y="1512454"/>
            <a:ext cx="9872871" cy="4038600"/>
          </a:xfrm>
        </p:spPr>
        <p:txBody>
          <a:bodyPr/>
          <a:lstStyle/>
          <a:p>
            <a:r>
              <a:rPr lang="en-IN" dirty="0">
                <a:hlinkClick r:id="rId2"/>
              </a:rPr>
              <a:t>https://www.youtube.com/watch?v=viZrOnJclY0&amp;t=872s</a:t>
            </a:r>
            <a:endParaRPr lang="en-US" dirty="0"/>
          </a:p>
          <a:p>
            <a:r>
              <a:rPr lang="en-US" dirty="0">
                <a:hlinkClick r:id="rId3"/>
              </a:rPr>
              <a:t>https://www.youtube.com/watch?v=UqRCEmrv1gQ</a:t>
            </a:r>
            <a:r>
              <a:rPr lang="en-IN" dirty="0"/>
              <a:t> </a:t>
            </a:r>
            <a:endParaRPr lang="en-US" dirty="0"/>
          </a:p>
          <a:p>
            <a:r>
              <a:rPr lang="en-IN" dirty="0">
                <a:hlinkClick r:id="rId4"/>
              </a:rPr>
              <a:t>https://swimm.io/learn/large-language-models/what-is-word2vec-and-how-does-it-work</a:t>
            </a:r>
            <a:endParaRPr lang="en-IN" dirty="0"/>
          </a:p>
          <a:p>
            <a:r>
              <a:rPr lang="en-IN" dirty="0">
                <a:hlinkClick r:id="rId5"/>
              </a:rPr>
              <a:t>https://neptune.ai/blog/word-embeddings-guide</a:t>
            </a:r>
            <a:endParaRPr lang="en-IN" dirty="0"/>
          </a:p>
          <a:p>
            <a:r>
              <a:rPr lang="en-IN" dirty="0">
                <a:hlinkClick r:id="rId6"/>
              </a:rPr>
              <a:t>https://swimm.io/learn/large-language-models/5-types-of-word-embeddings-and-example-nlp-applications</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880348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A62D-3031-4EDC-9509-9E0419B72F4D}"/>
              </a:ext>
            </a:extLst>
          </p:cNvPr>
          <p:cNvSpPr>
            <a:spLocks noGrp="1"/>
          </p:cNvSpPr>
          <p:nvPr>
            <p:ph type="title"/>
          </p:nvPr>
        </p:nvSpPr>
        <p:spPr>
          <a:xfrm>
            <a:off x="699654" y="628073"/>
            <a:ext cx="9875520" cy="692727"/>
          </a:xfrm>
        </p:spPr>
        <p:txBody>
          <a:bodyPr>
            <a:normAutofit fontScale="90000"/>
          </a:bodyPr>
          <a:lstStyle/>
          <a:p>
            <a:r>
              <a:rPr lang="en-IN" dirty="0" err="1">
                <a:latin typeface="roc-grotesk"/>
              </a:rPr>
              <a:t>FastText</a:t>
            </a:r>
            <a:endParaRPr lang="en-IN" dirty="0"/>
          </a:p>
        </p:txBody>
      </p:sp>
      <p:sp>
        <p:nvSpPr>
          <p:cNvPr id="3" name="Content Placeholder 2">
            <a:extLst>
              <a:ext uri="{FF2B5EF4-FFF2-40B4-BE49-F238E27FC236}">
                <a16:creationId xmlns:a16="http://schemas.microsoft.com/office/drawing/2014/main" id="{34719FDA-4585-411B-9B94-3B65439794D3}"/>
              </a:ext>
            </a:extLst>
          </p:cNvPr>
          <p:cNvSpPr>
            <a:spLocks noGrp="1"/>
          </p:cNvSpPr>
          <p:nvPr>
            <p:ph idx="1"/>
          </p:nvPr>
        </p:nvSpPr>
        <p:spPr>
          <a:xfrm>
            <a:off x="702303" y="1431637"/>
            <a:ext cx="10870861" cy="4798290"/>
          </a:xfrm>
        </p:spPr>
        <p:txBody>
          <a:bodyPr/>
          <a:lstStyle/>
          <a:p>
            <a:r>
              <a:rPr lang="en-IN" dirty="0"/>
              <a:t>Extends Word2Vec by considering </a:t>
            </a:r>
            <a:r>
              <a:rPr lang="en-IN" dirty="0" err="1"/>
              <a:t>subword</a:t>
            </a:r>
            <a:r>
              <a:rPr lang="en-IN" dirty="0"/>
              <a:t> information.</a:t>
            </a:r>
          </a:p>
          <a:p>
            <a:r>
              <a:rPr lang="en-US" dirty="0"/>
              <a:t>An open-source, lightweight library created by Facebook's AI Research (FAIR) lab for learning word representations and performing text classification. </a:t>
            </a:r>
          </a:p>
          <a:p>
            <a:r>
              <a:rPr lang="en-US" dirty="0"/>
              <a:t>Traditional word embeddings like Word2Vec treat words as atomic units</a:t>
            </a:r>
          </a:p>
          <a:p>
            <a:r>
              <a:rPr lang="en-US" dirty="0" err="1"/>
              <a:t>FastText</a:t>
            </a:r>
            <a:r>
              <a:rPr lang="en-US" dirty="0"/>
              <a:t> considers </a:t>
            </a:r>
            <a:r>
              <a:rPr lang="en-US" dirty="0" err="1"/>
              <a:t>subword</a:t>
            </a:r>
            <a:r>
              <a:rPr lang="en-US" dirty="0"/>
              <a:t> information, which allows it to create more effective embeddings, especially for rare words or morphologically rich languages.</a:t>
            </a:r>
            <a:endParaRPr lang="en-IN" b="1" i="0" dirty="0">
              <a:effectLst/>
              <a:latin typeface="roc-grotesk"/>
            </a:endParaRPr>
          </a:p>
          <a:p>
            <a:r>
              <a:rPr lang="en-US" dirty="0"/>
              <a:t>A powerful tool that extends traditional word embedding models by considering character n-grams</a:t>
            </a:r>
          </a:p>
          <a:p>
            <a:r>
              <a:rPr lang="en-US" dirty="0"/>
              <a:t>Each word is broken down into a series of n-grams with each n-gram having its own vector embedding, and the word is represented as the sum or average of these n-gram embeddings</a:t>
            </a:r>
            <a:endParaRPr lang="en-IN" dirty="0"/>
          </a:p>
        </p:txBody>
      </p:sp>
    </p:spTree>
    <p:extLst>
      <p:ext uri="{BB962C8B-B14F-4D97-AF65-F5344CB8AC3E}">
        <p14:creationId xmlns:p14="http://schemas.microsoft.com/office/powerpoint/2010/main" val="2765499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D59C-EE2C-4440-A04A-6E3C45C56475}"/>
              </a:ext>
            </a:extLst>
          </p:cNvPr>
          <p:cNvSpPr>
            <a:spLocks noGrp="1"/>
          </p:cNvSpPr>
          <p:nvPr>
            <p:ph type="title"/>
          </p:nvPr>
        </p:nvSpPr>
        <p:spPr>
          <a:xfrm>
            <a:off x="551873" y="517236"/>
            <a:ext cx="9875520" cy="766618"/>
          </a:xfrm>
        </p:spPr>
        <p:txBody>
          <a:bodyPr/>
          <a:lstStyle/>
          <a:p>
            <a:r>
              <a:rPr lang="en-IN" dirty="0"/>
              <a:t>Key Features of </a:t>
            </a:r>
            <a:r>
              <a:rPr lang="en-IN" dirty="0" err="1"/>
              <a:t>FastText</a:t>
            </a:r>
            <a:endParaRPr lang="en-IN" dirty="0"/>
          </a:p>
        </p:txBody>
      </p:sp>
      <p:sp>
        <p:nvSpPr>
          <p:cNvPr id="4" name="Rectangle 1">
            <a:extLst>
              <a:ext uri="{FF2B5EF4-FFF2-40B4-BE49-F238E27FC236}">
                <a16:creationId xmlns:a16="http://schemas.microsoft.com/office/drawing/2014/main" id="{FB7B09D3-7F9E-4762-831B-ED4A5D0372B9}"/>
              </a:ext>
            </a:extLst>
          </p:cNvPr>
          <p:cNvSpPr>
            <a:spLocks noGrp="1" noChangeArrowheads="1"/>
          </p:cNvSpPr>
          <p:nvPr>
            <p:ph idx="1"/>
          </p:nvPr>
        </p:nvSpPr>
        <p:spPr bwMode="auto">
          <a:xfrm>
            <a:off x="551873" y="1283924"/>
            <a:ext cx="1067752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effectLst/>
              </a:rPr>
              <a:t>Subword</a:t>
            </a:r>
            <a:r>
              <a:rPr kumimoji="0" lang="en-US" altLang="en-US" sz="2000" b="1" i="0" u="none" strike="noStrike" cap="none" normalizeH="0" baseline="0" dirty="0">
                <a:ln>
                  <a:noFill/>
                </a:ln>
                <a:effectLst/>
              </a:rPr>
              <a:t> Information:</a:t>
            </a:r>
            <a:endParaRPr kumimoji="0" lang="en-US" altLang="en-US" sz="2000" b="0" i="0" u="none" strike="noStrike" cap="none" normalizeH="0" baseline="0" dirty="0">
              <a:ln>
                <a:noFill/>
              </a:ln>
              <a:effectLst/>
            </a:endParaRPr>
          </a:p>
          <a:p>
            <a:pPr marL="228600" lvl="1" indent="0" eaLnBrk="0" fontAlgn="base" hangingPunct="0">
              <a:lnSpc>
                <a:spcPct val="100000"/>
              </a:lnSpc>
              <a:spcBef>
                <a:spcPct val="0"/>
              </a:spcBef>
              <a:spcAft>
                <a:spcPct val="0"/>
              </a:spcAft>
              <a:buClrTx/>
              <a:buSzTx/>
              <a:buFontTx/>
              <a:buChar char="•"/>
            </a:pPr>
            <a:r>
              <a:rPr kumimoji="0" lang="en-US" altLang="en-US" sz="1800" b="0" i="0" u="none" strike="noStrike" cap="none" normalizeH="0" baseline="0" dirty="0" err="1">
                <a:ln>
                  <a:noFill/>
                </a:ln>
                <a:effectLst/>
              </a:rPr>
              <a:t>FastText</a:t>
            </a:r>
            <a:r>
              <a:rPr kumimoji="0" lang="en-US" altLang="en-US" sz="1800" b="0" i="0" u="none" strike="noStrike" cap="none" normalizeH="0" baseline="0" dirty="0">
                <a:ln>
                  <a:noFill/>
                </a:ln>
                <a:effectLst/>
              </a:rPr>
              <a:t> represents each word as a bag of character n-grams, meaning that the model also learns representations for character sequences. For example, the word "playing" might be broken down into the character n-grams "</a:t>
            </a:r>
            <a:r>
              <a:rPr kumimoji="0" lang="en-US" altLang="en-US" sz="1800" b="0" i="0" u="none" strike="noStrike" cap="none" normalizeH="0" baseline="0" dirty="0" err="1">
                <a:ln>
                  <a:noFill/>
                </a:ln>
                <a:effectLst/>
              </a:rPr>
              <a:t>pla</a:t>
            </a:r>
            <a:r>
              <a:rPr kumimoji="0" lang="en-US" altLang="en-US" sz="1800" b="0" i="0" u="none" strike="noStrike" cap="none" normalizeH="0" baseline="0" dirty="0">
                <a:ln>
                  <a:noFill/>
                </a:ln>
                <a:effectLst/>
              </a:rPr>
              <a:t>", "lay", "</a:t>
            </a:r>
            <a:r>
              <a:rPr kumimoji="0" lang="en-US" altLang="en-US" sz="1800" b="0" i="0" u="none" strike="noStrike" cap="none" normalizeH="0" baseline="0" dirty="0" err="1">
                <a:ln>
                  <a:noFill/>
                </a:ln>
                <a:effectLst/>
              </a:rPr>
              <a:t>ayi</a:t>
            </a:r>
            <a:r>
              <a:rPr kumimoji="0" lang="en-US" altLang="en-US" sz="1800" b="0" i="0" u="none" strike="noStrike" cap="none" normalizeH="0" baseline="0" dirty="0">
                <a:ln>
                  <a:noFill/>
                </a:ln>
                <a:effectLst/>
              </a:rPr>
              <a:t>", and "</a:t>
            </a:r>
            <a:r>
              <a:rPr kumimoji="0" lang="en-US" altLang="en-US" sz="1800" b="0" i="0" u="none" strike="noStrike" cap="none" normalizeH="0" baseline="0" dirty="0" err="1">
                <a:ln>
                  <a:noFill/>
                </a:ln>
                <a:effectLst/>
              </a:rPr>
              <a:t>ing</a:t>
            </a:r>
            <a:r>
              <a:rPr kumimoji="0" lang="en-US" altLang="en-US" sz="1800" b="0" i="0" u="none" strike="noStrike" cap="none" normalizeH="0" baseline="0" dirty="0">
                <a:ln>
                  <a:noFill/>
                </a:ln>
                <a:effectLst/>
              </a:rPr>
              <a:t>".</a:t>
            </a:r>
          </a:p>
          <a:p>
            <a:pPr marL="228600" lvl="1" indent="0" eaLnBrk="0" fontAlgn="base" hangingPunct="0">
              <a:lnSpc>
                <a:spcPct val="100000"/>
              </a:lnSpc>
              <a:spcBef>
                <a:spcPct val="0"/>
              </a:spcBef>
              <a:spcAft>
                <a:spcPct val="0"/>
              </a:spcAft>
              <a:buClrTx/>
              <a:buSzTx/>
              <a:buFontTx/>
              <a:buChar char="•"/>
            </a:pPr>
            <a:r>
              <a:rPr kumimoji="0" lang="en-US" altLang="en-US" sz="1800" b="0" i="0" u="none" strike="noStrike" cap="none" normalizeH="0" baseline="0" dirty="0">
                <a:ln>
                  <a:noFill/>
                </a:ln>
                <a:effectLst/>
              </a:rPr>
              <a:t>This allows the model to understand and generate embeddings even for words it hasn’t seen during training, by combining the embeddings of the </a:t>
            </a:r>
            <a:r>
              <a:rPr kumimoji="0" lang="en-US" altLang="en-US" sz="1800" b="0" i="0" u="none" strike="noStrike" cap="none" normalizeH="0" baseline="0" dirty="0" err="1">
                <a:ln>
                  <a:noFill/>
                </a:ln>
                <a:effectLst/>
              </a:rPr>
              <a:t>subwords</a:t>
            </a:r>
            <a:r>
              <a:rPr kumimoji="0" lang="en-US" altLang="en-US" sz="1800" b="0" i="0" u="none" strike="noStrike" cap="none" normalizeH="0" baseline="0" dirty="0">
                <a:ln>
                  <a:noFill/>
                </a:ln>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rPr>
              <a:t>Handling Out-of-Vocabulary (OOV) Words:</a:t>
            </a:r>
            <a:endParaRPr kumimoji="0" lang="en-US" altLang="en-US" sz="2000" b="0" i="0" u="none" strike="noStrike" cap="none" normalizeH="0" baseline="0" dirty="0">
              <a:ln>
                <a:noFill/>
              </a:ln>
              <a:effectLst/>
            </a:endParaRPr>
          </a:p>
          <a:p>
            <a:pPr marL="228600" lvl="1" indent="0" eaLnBrk="0" fontAlgn="base" hangingPunct="0">
              <a:lnSpc>
                <a:spcPct val="100000"/>
              </a:lnSpc>
              <a:spcBef>
                <a:spcPct val="0"/>
              </a:spcBef>
              <a:spcAft>
                <a:spcPct val="0"/>
              </a:spcAft>
              <a:buClrTx/>
              <a:buSzTx/>
              <a:buFontTx/>
              <a:buChar char="•"/>
            </a:pPr>
            <a:r>
              <a:rPr kumimoji="0" lang="en-US" altLang="en-US" sz="1800" b="0" i="0" u="none" strike="noStrike" cap="none" normalizeH="0" baseline="0" dirty="0">
                <a:ln>
                  <a:noFill/>
                </a:ln>
                <a:effectLst/>
              </a:rPr>
              <a:t>By using </a:t>
            </a:r>
            <a:r>
              <a:rPr kumimoji="0" lang="en-US" altLang="en-US" sz="1800" b="0" i="0" u="none" strike="noStrike" cap="none" normalizeH="0" baseline="0" dirty="0" err="1">
                <a:ln>
                  <a:noFill/>
                </a:ln>
                <a:effectLst/>
              </a:rPr>
              <a:t>subwords</a:t>
            </a:r>
            <a:r>
              <a:rPr kumimoji="0" lang="en-US" altLang="en-US" sz="1800" b="0" i="0" u="none" strike="noStrike" cap="none" normalizeH="0" baseline="0" dirty="0">
                <a:ln>
                  <a:noFill/>
                </a:ln>
                <a:effectLst/>
              </a:rPr>
              <a:t>, </a:t>
            </a:r>
            <a:r>
              <a:rPr kumimoji="0" lang="en-US" altLang="en-US" sz="1800" b="0" i="0" u="none" strike="noStrike" cap="none" normalizeH="0" baseline="0" dirty="0" err="1">
                <a:ln>
                  <a:noFill/>
                </a:ln>
                <a:effectLst/>
              </a:rPr>
              <a:t>FastText</a:t>
            </a:r>
            <a:r>
              <a:rPr kumimoji="0" lang="en-US" altLang="en-US" sz="1800" b="0" i="0" u="none" strike="noStrike" cap="none" normalizeH="0" baseline="0" dirty="0">
                <a:ln>
                  <a:noFill/>
                </a:ln>
                <a:effectLst/>
              </a:rPr>
              <a:t> can generate embeddings for words that were not seen during training (out-of-vocabulary words), which is not possible with models like Word2Vec.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rPr>
              <a:t>Speed:</a:t>
            </a:r>
            <a:endParaRPr kumimoji="0" lang="en-US" altLang="en-US" sz="2000" b="0" i="0" u="none" strike="noStrike" cap="none" normalizeH="0" baseline="0" dirty="0">
              <a:ln>
                <a:noFill/>
              </a:ln>
              <a:effectLst/>
            </a:endParaRPr>
          </a:p>
          <a:p>
            <a:pPr marL="228600" lvl="1" indent="0" eaLnBrk="0" fontAlgn="base" hangingPunct="0">
              <a:lnSpc>
                <a:spcPct val="100000"/>
              </a:lnSpc>
              <a:spcBef>
                <a:spcPct val="0"/>
              </a:spcBef>
              <a:spcAft>
                <a:spcPct val="0"/>
              </a:spcAft>
              <a:buClrTx/>
              <a:buSzTx/>
              <a:buFontTx/>
              <a:buChar char="•"/>
            </a:pPr>
            <a:r>
              <a:rPr kumimoji="0" lang="en-US" altLang="en-US" sz="1800" b="0" i="0" u="none" strike="noStrike" cap="none" normalizeH="0" baseline="0" dirty="0" err="1">
                <a:ln>
                  <a:noFill/>
                </a:ln>
                <a:effectLst/>
              </a:rPr>
              <a:t>FastText</a:t>
            </a:r>
            <a:r>
              <a:rPr kumimoji="0" lang="en-US" altLang="en-US" sz="1800" b="0" i="0" u="none" strike="noStrike" cap="none" normalizeH="0" baseline="0" dirty="0">
                <a:ln>
                  <a:noFill/>
                </a:ln>
                <a:effectLst/>
              </a:rPr>
              <a:t> is designed to be efficient and can be trained on large datasets very quickly. It is faster than many other embedding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rPr>
              <a:t>Text Classification:</a:t>
            </a:r>
            <a:endParaRPr kumimoji="0" lang="en-US" altLang="en-US" sz="2000" b="0" i="0" u="none" strike="noStrike" cap="none" normalizeH="0" baseline="0" dirty="0">
              <a:ln>
                <a:noFill/>
              </a:ln>
              <a:effectLst/>
            </a:endParaRPr>
          </a:p>
          <a:p>
            <a:pPr marL="228600" lvl="1" indent="0" eaLnBrk="0" fontAlgn="base" hangingPunct="0">
              <a:lnSpc>
                <a:spcPct val="100000"/>
              </a:lnSpc>
              <a:spcBef>
                <a:spcPct val="0"/>
              </a:spcBef>
              <a:spcAft>
                <a:spcPct val="0"/>
              </a:spcAft>
              <a:buClrTx/>
              <a:buSzTx/>
              <a:buFontTx/>
              <a:buChar char="•"/>
            </a:pPr>
            <a:r>
              <a:rPr kumimoji="0" lang="en-US" altLang="en-US" sz="1800" b="0" i="0" u="none" strike="noStrike" cap="none" normalizeH="0" baseline="0" dirty="0">
                <a:ln>
                  <a:noFill/>
                </a:ln>
                <a:effectLst/>
              </a:rPr>
              <a:t>In addition to word embeddings, </a:t>
            </a:r>
            <a:r>
              <a:rPr kumimoji="0" lang="en-US" altLang="en-US" sz="1800" b="0" i="0" u="none" strike="noStrike" cap="none" normalizeH="0" baseline="0" dirty="0" err="1">
                <a:ln>
                  <a:noFill/>
                </a:ln>
                <a:effectLst/>
              </a:rPr>
              <a:t>FastText</a:t>
            </a:r>
            <a:r>
              <a:rPr kumimoji="0" lang="en-US" altLang="en-US" sz="1800" b="0" i="0" u="none" strike="noStrike" cap="none" normalizeH="0" baseline="0" dirty="0">
                <a:ln>
                  <a:noFill/>
                </a:ln>
                <a:effectLst/>
              </a:rPr>
              <a:t> also supports supervised learning for text classification tasks, making it a versatile tool.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rPr>
              <a:t>Pre-trained Models:</a:t>
            </a:r>
            <a:endParaRPr kumimoji="0" lang="en-US" altLang="en-US" sz="2000" b="0" i="0" u="none" strike="noStrike" cap="none" normalizeH="0" baseline="0" dirty="0">
              <a:ln>
                <a:noFill/>
              </a:ln>
              <a:effectLst/>
            </a:endParaRPr>
          </a:p>
          <a:p>
            <a:pPr marL="228600" lvl="1" indent="0" eaLnBrk="0" fontAlgn="base" hangingPunct="0">
              <a:lnSpc>
                <a:spcPct val="100000"/>
              </a:lnSpc>
              <a:spcBef>
                <a:spcPct val="0"/>
              </a:spcBef>
              <a:spcAft>
                <a:spcPct val="0"/>
              </a:spcAft>
              <a:buClrTx/>
              <a:buSzTx/>
              <a:buFontTx/>
              <a:buChar char="•"/>
            </a:pPr>
            <a:r>
              <a:rPr kumimoji="0" lang="en-US" altLang="en-US" sz="1800" b="0" i="0" u="none" strike="noStrike" cap="none" normalizeH="0" baseline="0" dirty="0">
                <a:ln>
                  <a:noFill/>
                </a:ln>
                <a:effectLst/>
              </a:rPr>
              <a:t>Facebook provides pre-trained </a:t>
            </a:r>
            <a:r>
              <a:rPr kumimoji="0" lang="en-US" altLang="en-US" sz="1800" b="0" i="0" u="none" strike="noStrike" cap="none" normalizeH="0" baseline="0" dirty="0" err="1">
                <a:ln>
                  <a:noFill/>
                </a:ln>
                <a:effectLst/>
              </a:rPr>
              <a:t>FastText</a:t>
            </a:r>
            <a:r>
              <a:rPr kumimoji="0" lang="en-US" altLang="en-US" sz="1800" b="0" i="0" u="none" strike="noStrike" cap="none" normalizeH="0" baseline="0" dirty="0">
                <a:ln>
                  <a:noFill/>
                </a:ln>
                <a:effectLst/>
              </a:rPr>
              <a:t> models for many languages, which can be easily used for various NLP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endParaRPr>
          </a:p>
        </p:txBody>
      </p:sp>
    </p:spTree>
    <p:extLst>
      <p:ext uri="{BB962C8B-B14F-4D97-AF65-F5344CB8AC3E}">
        <p14:creationId xmlns:p14="http://schemas.microsoft.com/office/powerpoint/2010/main" val="41883061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FB71A-A84C-402E-8830-932854A1765C}"/>
              </a:ext>
            </a:extLst>
          </p:cNvPr>
          <p:cNvSpPr>
            <a:spLocks noGrp="1"/>
          </p:cNvSpPr>
          <p:nvPr>
            <p:ph type="title"/>
          </p:nvPr>
        </p:nvSpPr>
        <p:spPr>
          <a:xfrm>
            <a:off x="404091" y="295564"/>
            <a:ext cx="9875520" cy="729673"/>
          </a:xfrm>
        </p:spPr>
        <p:txBody>
          <a:bodyPr>
            <a:normAutofit/>
          </a:bodyPr>
          <a:lstStyle/>
          <a:p>
            <a:r>
              <a:rPr lang="en-IN" dirty="0"/>
              <a:t>Working of </a:t>
            </a:r>
            <a:r>
              <a:rPr lang="en-IN" dirty="0" err="1"/>
              <a:t>Fasttext</a:t>
            </a:r>
            <a:r>
              <a:rPr lang="en-IN" dirty="0"/>
              <a:t> </a:t>
            </a:r>
            <a:r>
              <a:rPr lang="en-US" sz="3600" dirty="0"/>
              <a:t>Example Word: "Playing"</a:t>
            </a:r>
            <a:endParaRPr lang="en-IN" dirty="0"/>
          </a:p>
        </p:txBody>
      </p:sp>
      <p:sp>
        <p:nvSpPr>
          <p:cNvPr id="4" name="Rectangle 1">
            <a:extLst>
              <a:ext uri="{FF2B5EF4-FFF2-40B4-BE49-F238E27FC236}">
                <a16:creationId xmlns:a16="http://schemas.microsoft.com/office/drawing/2014/main" id="{DCC56426-42ED-410A-89E2-7AA4D398E6BB}"/>
              </a:ext>
            </a:extLst>
          </p:cNvPr>
          <p:cNvSpPr>
            <a:spLocks noGrp="1" noChangeArrowheads="1"/>
          </p:cNvSpPr>
          <p:nvPr>
            <p:ph idx="1"/>
          </p:nvPr>
        </p:nvSpPr>
        <p:spPr bwMode="auto">
          <a:xfrm>
            <a:off x="533400" y="854376"/>
            <a:ext cx="10874375"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r>
              <a:rPr lang="en-US" altLang="en-US" sz="2400" b="1" dirty="0"/>
              <a:t>Step 1: Define N-Grams</a:t>
            </a:r>
          </a:p>
          <a:p>
            <a:pPr marL="342900" indent="-342900" eaLnBrk="0" fontAlgn="base" hangingPunct="0">
              <a:lnSpc>
                <a:spcPct val="100000"/>
              </a:lnSpc>
              <a:spcBef>
                <a:spcPct val="0"/>
              </a:spcBef>
              <a:spcAft>
                <a:spcPct val="0"/>
              </a:spcAft>
              <a:buClrTx/>
              <a:buSzTx/>
            </a:pPr>
            <a:r>
              <a:rPr lang="en-US" altLang="en-US" sz="2400" dirty="0"/>
              <a:t>Character n-grams </a:t>
            </a:r>
            <a:r>
              <a:rPr kumimoji="0" lang="en-US" altLang="en-US" sz="2400" b="0" i="0" u="none" strike="noStrike" cap="none" normalizeH="0" baseline="0" dirty="0">
                <a:ln>
                  <a:noFill/>
                </a:ln>
                <a:effectLst/>
              </a:rPr>
              <a:t>are sequences of characters of a specified length (n). In this example, we'll consider </a:t>
            </a:r>
            <a:r>
              <a:rPr kumimoji="0" lang="en-US" altLang="en-US" sz="2400" b="1" i="0" u="none" strike="noStrike" cap="none" normalizeH="0" baseline="0" dirty="0">
                <a:ln>
                  <a:noFill/>
                </a:ln>
                <a:effectLst/>
              </a:rPr>
              <a:t>tri-grams (n=3)</a:t>
            </a:r>
            <a:r>
              <a:rPr kumimoji="0" lang="en-US" altLang="en-US" sz="2400" b="0" i="0" u="none" strike="noStrike" cap="none" normalizeH="0" baseline="0" dirty="0">
                <a:ln>
                  <a:noFill/>
                </a:ln>
                <a:effectLst/>
              </a:rPr>
              <a:t>, meaning we break the word into sequences of 3 characters.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rPr>
              <a:t>Step 2: Generate Character N-Grams</a:t>
            </a:r>
          </a:p>
          <a:p>
            <a:pPr marL="342900" indent="-342900" eaLnBrk="0" fontAlgn="base" hangingPunct="0">
              <a:lnSpc>
                <a:spcPct val="100000"/>
              </a:lnSpc>
              <a:spcBef>
                <a:spcPct val="0"/>
              </a:spcBef>
              <a:spcAft>
                <a:spcPct val="0"/>
              </a:spcAft>
              <a:buClrTx/>
              <a:buSzTx/>
            </a:pPr>
            <a:r>
              <a:rPr lang="en-US" altLang="en-US" sz="2400" dirty="0"/>
              <a:t>For the word "playing," let's generate all possible tri-grams (</a:t>
            </a:r>
            <a:r>
              <a:rPr lang="en-US" altLang="en-US" sz="2400" dirty="0" err="1"/>
              <a:t>subwords</a:t>
            </a:r>
            <a:r>
              <a:rPr lang="en-US" altLang="en-US" sz="2400" dirty="0"/>
              <a:t>). We also include special boundary symbols (&lt; and &gt;) to indicate the start and end of a word.</a:t>
            </a:r>
          </a:p>
          <a:p>
            <a:pPr marL="228600" lvl="1" indent="0" eaLnBrk="0" fontAlgn="base" hangingPunct="0">
              <a:lnSpc>
                <a:spcPct val="100000"/>
              </a:lnSpc>
              <a:spcBef>
                <a:spcPct val="0"/>
              </a:spcBef>
              <a:spcAft>
                <a:spcPct val="0"/>
              </a:spcAft>
              <a:buClrTx/>
              <a:buSzTx/>
              <a:buFontTx/>
              <a:buChar char="•"/>
            </a:pPr>
            <a:r>
              <a:rPr lang="en-US" altLang="en-US" sz="2200" dirty="0"/>
              <a:t>Word: &lt;playing&gt;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400" dirty="0"/>
              <a:t>Here, &lt; marks the beginning, and &gt; marks the end.</a:t>
            </a:r>
          </a:p>
          <a:p>
            <a:pPr indent="0" eaLnBrk="0" fontAlgn="base" hangingPunct="0">
              <a:lnSpc>
                <a:spcPct val="100000"/>
              </a:lnSpc>
              <a:spcBef>
                <a:spcPct val="0"/>
              </a:spcBef>
              <a:spcAft>
                <a:spcPct val="0"/>
              </a:spcAft>
              <a:buClrTx/>
              <a:buSzTx/>
              <a:buFontTx/>
              <a:buChar char="•"/>
            </a:pPr>
            <a:r>
              <a:rPr lang="en-US" altLang="en-US" dirty="0"/>
              <a:t>Now, extract all possible tri-grams:</a:t>
            </a:r>
          </a:p>
          <a:p>
            <a:pPr lvl="1" indent="0" eaLnBrk="0" fontAlgn="base" hangingPunct="0">
              <a:lnSpc>
                <a:spcPct val="100000"/>
              </a:lnSpc>
              <a:spcBef>
                <a:spcPct val="0"/>
              </a:spcBef>
              <a:spcAft>
                <a:spcPct val="0"/>
              </a:spcAft>
              <a:buClrTx/>
              <a:buSzTx/>
              <a:buFontTx/>
              <a:buChar char="•"/>
            </a:pPr>
            <a:r>
              <a:rPr lang="en-US" altLang="en-US" dirty="0"/>
              <a:t>&lt;pl, </a:t>
            </a:r>
            <a:r>
              <a:rPr lang="en-US" altLang="en-US" dirty="0" err="1"/>
              <a:t>pla</a:t>
            </a:r>
            <a:r>
              <a:rPr lang="en-US" altLang="en-US" dirty="0"/>
              <a:t>, lay, </a:t>
            </a:r>
            <a:r>
              <a:rPr lang="en-US" altLang="en-US" dirty="0" err="1"/>
              <a:t>ayi</a:t>
            </a:r>
            <a:r>
              <a:rPr lang="en-US" altLang="en-US" dirty="0"/>
              <a:t>, yin, </a:t>
            </a:r>
            <a:r>
              <a:rPr lang="en-US" altLang="en-US" dirty="0" err="1"/>
              <a:t>ing</a:t>
            </a:r>
            <a:r>
              <a:rPr lang="en-US" altLang="en-US" dirty="0"/>
              <a:t>, ng&gt;</a:t>
            </a:r>
          </a:p>
          <a:p>
            <a:pPr indent="0" eaLnBrk="0" fontAlgn="base" hangingPunct="0">
              <a:lnSpc>
                <a:spcPct val="100000"/>
              </a:lnSpc>
              <a:spcBef>
                <a:spcPct val="0"/>
              </a:spcBef>
              <a:spcAft>
                <a:spcPct val="0"/>
              </a:spcAft>
              <a:buClrTx/>
              <a:buSzTx/>
              <a:buFontTx/>
              <a:buChar char="•"/>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rPr>
              <a:t>Step 3: Represent the Word as a Combination of N-Grams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rPr>
              <a:t>Word Representation:</a:t>
            </a:r>
            <a:r>
              <a:rPr kumimoji="0" lang="en-US" altLang="en-US" sz="2400" b="0" i="0" u="none" strike="noStrike" cap="none" normalizeH="0" baseline="0" dirty="0">
                <a:ln>
                  <a:noFill/>
                </a:ln>
                <a:effectLst/>
              </a:rPr>
              <a:t> The word "playing" is now represented as a collection of these n-grams: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&lt;pl, </a:t>
            </a:r>
            <a:r>
              <a:rPr kumimoji="0" lang="en-US" altLang="en-US" sz="2400" b="0" i="0" u="none" strike="noStrike" cap="none" normalizeH="0" baseline="0" dirty="0" err="1">
                <a:ln>
                  <a:noFill/>
                </a:ln>
                <a:effectLst/>
              </a:rPr>
              <a:t>pla</a:t>
            </a:r>
            <a:r>
              <a:rPr kumimoji="0" lang="en-US" altLang="en-US" sz="2400" b="0" i="0" u="none" strike="noStrike" cap="none" normalizeH="0" baseline="0" dirty="0">
                <a:ln>
                  <a:noFill/>
                </a:ln>
                <a:effectLst/>
              </a:rPr>
              <a:t>, lay, </a:t>
            </a:r>
            <a:r>
              <a:rPr kumimoji="0" lang="en-US" altLang="en-US" sz="2400" b="0" i="0" u="none" strike="noStrike" cap="none" normalizeH="0" baseline="0" dirty="0" err="1">
                <a:ln>
                  <a:noFill/>
                </a:ln>
                <a:effectLst/>
              </a:rPr>
              <a:t>ayi</a:t>
            </a:r>
            <a:r>
              <a:rPr kumimoji="0" lang="en-US" altLang="en-US" sz="2400" b="0" i="0" u="none" strike="noStrike" cap="none" normalizeH="0" baseline="0" dirty="0">
                <a:ln>
                  <a:noFill/>
                </a:ln>
                <a:effectLst/>
              </a:rPr>
              <a:t>, yin, </a:t>
            </a:r>
            <a:r>
              <a:rPr kumimoji="0" lang="en-US" altLang="en-US" sz="2400" b="0" i="0" u="none" strike="noStrike" cap="none" normalizeH="0" baseline="0" dirty="0" err="1">
                <a:ln>
                  <a:noFill/>
                </a:ln>
                <a:effectLst/>
              </a:rPr>
              <a:t>ing</a:t>
            </a:r>
            <a:r>
              <a:rPr kumimoji="0" lang="en-US" altLang="en-US" sz="2400" b="0" i="0" u="none" strike="noStrike" cap="none" normalizeH="0" baseline="0" dirty="0">
                <a:ln>
                  <a:noFill/>
                </a:ln>
                <a:effectLst/>
              </a:rPr>
              <a:t>, ng&gt;</a:t>
            </a:r>
          </a:p>
        </p:txBody>
      </p:sp>
    </p:spTree>
    <p:extLst>
      <p:ext uri="{BB962C8B-B14F-4D97-AF65-F5344CB8AC3E}">
        <p14:creationId xmlns:p14="http://schemas.microsoft.com/office/powerpoint/2010/main" val="13752189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5EC4-8432-411F-BC14-22AFCE69B9C0}"/>
              </a:ext>
            </a:extLst>
          </p:cNvPr>
          <p:cNvSpPr>
            <a:spLocks noGrp="1"/>
          </p:cNvSpPr>
          <p:nvPr>
            <p:ph type="title"/>
          </p:nvPr>
        </p:nvSpPr>
        <p:spPr>
          <a:xfrm>
            <a:off x="745836" y="563418"/>
            <a:ext cx="9875520" cy="609600"/>
          </a:xfrm>
        </p:spPr>
        <p:txBody>
          <a:bodyPr>
            <a:normAutofit fontScale="90000"/>
          </a:bodyPr>
          <a:lstStyle/>
          <a:p>
            <a:r>
              <a:rPr lang="en-IN" dirty="0"/>
              <a:t>Working of </a:t>
            </a:r>
            <a:r>
              <a:rPr lang="en-IN" dirty="0" err="1"/>
              <a:t>Fasttext</a:t>
            </a:r>
            <a:r>
              <a:rPr lang="en-IN" dirty="0"/>
              <a:t> </a:t>
            </a:r>
            <a:r>
              <a:rPr lang="en-US" sz="4400" dirty="0"/>
              <a:t>Example Word: "Playing"</a:t>
            </a:r>
            <a:endParaRPr lang="en-IN" dirty="0"/>
          </a:p>
        </p:txBody>
      </p:sp>
      <p:sp>
        <p:nvSpPr>
          <p:cNvPr id="4" name="Rectangle 1">
            <a:extLst>
              <a:ext uri="{FF2B5EF4-FFF2-40B4-BE49-F238E27FC236}">
                <a16:creationId xmlns:a16="http://schemas.microsoft.com/office/drawing/2014/main" id="{7FC2F7AB-CE43-4E53-8C1A-A7ADD0B28541}"/>
              </a:ext>
            </a:extLst>
          </p:cNvPr>
          <p:cNvSpPr>
            <a:spLocks noGrp="1" noChangeArrowheads="1"/>
          </p:cNvSpPr>
          <p:nvPr>
            <p:ph idx="1"/>
          </p:nvPr>
        </p:nvSpPr>
        <p:spPr bwMode="auto">
          <a:xfrm>
            <a:off x="793317" y="1095694"/>
            <a:ext cx="1060536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rPr>
              <a:t>Step 4: Embedding of Each N-Gram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rPr>
              <a:t>Each of these n-grams will have its own embedding (a vector in a high-dimensional space). </a:t>
            </a:r>
            <a:r>
              <a:rPr kumimoji="0" lang="en-US" altLang="en-US" sz="2400" b="0" i="0" u="none" strike="noStrike" cap="none" normalizeH="0" baseline="0" dirty="0" err="1">
                <a:ln>
                  <a:noFill/>
                </a:ln>
                <a:effectLst/>
              </a:rPr>
              <a:t>FastText</a:t>
            </a:r>
            <a:r>
              <a:rPr kumimoji="0" lang="en-US" altLang="en-US" sz="2400" b="0" i="0" u="none" strike="noStrike" cap="none" normalizeH="0" baseline="0" dirty="0">
                <a:ln>
                  <a:noFill/>
                </a:ln>
                <a:effectLst/>
              </a:rPr>
              <a:t> creates the embedding for the word "playing" by summing (or averaging) the embeddings of all these n-grams.</a:t>
            </a:r>
            <a:endParaRPr kumimoji="0" lang="en-US" altLang="en-US" sz="2400" b="1"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rPr>
              <a:t>Let's say, hypothetically, that the embedding for each tri-gram is a 2-dimensional vector: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&lt;pl → [0.1, 0.3], </a:t>
            </a:r>
            <a:r>
              <a:rPr kumimoji="0" lang="en-US" altLang="en-US" sz="2400" b="0" i="0" u="none" strike="noStrike" cap="none" normalizeH="0" baseline="0" dirty="0" err="1">
                <a:ln>
                  <a:noFill/>
                </a:ln>
                <a:effectLst/>
              </a:rPr>
              <a:t>pla</a:t>
            </a:r>
            <a:r>
              <a:rPr kumimoji="0" lang="en-US" altLang="en-US" sz="2400" b="0" i="0" u="none" strike="noStrike" cap="none" normalizeH="0" baseline="0" dirty="0">
                <a:ln>
                  <a:noFill/>
                </a:ln>
                <a:effectLst/>
              </a:rPr>
              <a:t> → [0.4, 0.2], lay → [0.3, 0.5], </a:t>
            </a:r>
            <a:r>
              <a:rPr kumimoji="0" lang="en-US" altLang="en-US" sz="2400" b="0" i="0" u="none" strike="noStrike" cap="none" normalizeH="0" baseline="0" dirty="0" err="1">
                <a:ln>
                  <a:noFill/>
                </a:ln>
                <a:effectLst/>
              </a:rPr>
              <a:t>ayi</a:t>
            </a:r>
            <a:r>
              <a:rPr kumimoji="0" lang="en-US" altLang="en-US" sz="2400" b="0" i="0" u="none" strike="noStrike" cap="none" normalizeH="0" baseline="0" dirty="0">
                <a:ln>
                  <a:noFill/>
                </a:ln>
                <a:effectLst/>
              </a:rPr>
              <a:t> → [0.2, 0.4], yin → [0.5, 0.1]</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effectLst/>
              </a:rPr>
              <a:t>  </a:t>
            </a:r>
            <a:r>
              <a:rPr kumimoji="0" lang="en-US" altLang="en-US" sz="2400" b="0" i="0" u="none" strike="noStrike" cap="none" normalizeH="0" baseline="0" dirty="0" err="1">
                <a:ln>
                  <a:noFill/>
                </a:ln>
                <a:effectLst/>
              </a:rPr>
              <a:t>ing</a:t>
            </a:r>
            <a:r>
              <a:rPr kumimoji="0" lang="en-US" altLang="en-US" sz="2400" b="0" i="0" u="none" strike="noStrike" cap="none" normalizeH="0" baseline="0" dirty="0">
                <a:ln>
                  <a:noFill/>
                </a:ln>
                <a:effectLst/>
              </a:rPr>
              <a:t> → [0.6, 0.7], ng&gt; → [0.3, 0.4]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rPr>
              <a:t>Step 5: Sum/Average the N-Gram Embeddings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rPr>
              <a:t>To get the final embedding for "playing," we sum or average the embeddings of all the n-grams.</a:t>
            </a:r>
          </a:p>
        </p:txBody>
      </p:sp>
    </p:spTree>
    <p:extLst>
      <p:ext uri="{BB962C8B-B14F-4D97-AF65-F5344CB8AC3E}">
        <p14:creationId xmlns:p14="http://schemas.microsoft.com/office/powerpoint/2010/main" val="28426873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2FB58-958D-4B10-8D73-03E6D6140A4A}"/>
              </a:ext>
            </a:extLst>
          </p:cNvPr>
          <p:cNvSpPr>
            <a:spLocks noGrp="1"/>
          </p:cNvSpPr>
          <p:nvPr>
            <p:ph type="title"/>
          </p:nvPr>
        </p:nvSpPr>
        <p:spPr>
          <a:xfrm>
            <a:off x="653473" y="517236"/>
            <a:ext cx="9875520" cy="775855"/>
          </a:xfrm>
        </p:spPr>
        <p:txBody>
          <a:bodyPr>
            <a:normAutofit fontScale="90000"/>
          </a:bodyPr>
          <a:lstStyle/>
          <a:p>
            <a:r>
              <a:rPr lang="en-IN" dirty="0"/>
              <a:t>Working of </a:t>
            </a:r>
            <a:r>
              <a:rPr lang="en-IN" dirty="0" err="1"/>
              <a:t>Fasttext</a:t>
            </a:r>
            <a:r>
              <a:rPr lang="en-IN" dirty="0"/>
              <a:t> </a:t>
            </a:r>
            <a:r>
              <a:rPr lang="en-US" sz="4400" dirty="0"/>
              <a:t>Example Word: "Playing"</a:t>
            </a:r>
            <a:endParaRPr lang="en-IN" dirty="0"/>
          </a:p>
        </p:txBody>
      </p:sp>
      <p:sp>
        <p:nvSpPr>
          <p:cNvPr id="3" name="Content Placeholder 2">
            <a:extLst>
              <a:ext uri="{FF2B5EF4-FFF2-40B4-BE49-F238E27FC236}">
                <a16:creationId xmlns:a16="http://schemas.microsoft.com/office/drawing/2014/main" id="{B47F97C9-2561-413E-A291-B53181B83611}"/>
              </a:ext>
            </a:extLst>
          </p:cNvPr>
          <p:cNvSpPr>
            <a:spLocks noGrp="1"/>
          </p:cNvSpPr>
          <p:nvPr>
            <p:ph idx="1"/>
          </p:nvPr>
        </p:nvSpPr>
        <p:spPr>
          <a:xfrm>
            <a:off x="1143000" y="1450109"/>
            <a:ext cx="9872871" cy="4645891"/>
          </a:xfrm>
        </p:spPr>
        <p:txBody>
          <a:bodyPr>
            <a:normAutofit lnSpcReduction="10000"/>
          </a:bodyPr>
          <a:lstStyle/>
          <a:p>
            <a:r>
              <a:rPr lang="en-IN" dirty="0"/>
              <a:t>Sum of Embeddings:</a:t>
            </a:r>
          </a:p>
          <a:p>
            <a:endParaRPr lang="en-IN" dirty="0"/>
          </a:p>
          <a:p>
            <a:endParaRPr lang="en-IN" dirty="0"/>
          </a:p>
          <a:p>
            <a:endParaRPr lang="en-IN" dirty="0"/>
          </a:p>
          <a:p>
            <a:endParaRPr lang="en-IN" dirty="0"/>
          </a:p>
          <a:p>
            <a:endParaRPr lang="en-IN" dirty="0"/>
          </a:p>
          <a:p>
            <a:r>
              <a:rPr lang="en-US" dirty="0"/>
              <a:t>So, the final embedding for the word "playing" would be [2.4, 2.6] after summing.</a:t>
            </a:r>
          </a:p>
          <a:p>
            <a:r>
              <a:rPr lang="en-US" b="1" dirty="0"/>
              <a:t>Average of Embeddings (Optional):</a:t>
            </a:r>
          </a:p>
          <a:p>
            <a:pPr>
              <a:buFont typeface="Arial" panose="020B0604020202020204" pitchFamily="34" charset="0"/>
              <a:buChar char="•"/>
            </a:pPr>
            <a:r>
              <a:rPr lang="en-US" dirty="0"/>
              <a:t>If you take the average instead of the sum, divide each element by the number of n-grams (which is 7 here):</a:t>
            </a:r>
          </a:p>
          <a:p>
            <a:pPr marL="742950" lvl="1" indent="-285750">
              <a:buFont typeface="Arial" panose="020B0604020202020204" pitchFamily="34" charset="0"/>
              <a:buChar char="•"/>
            </a:pPr>
            <a:r>
              <a:rPr lang="en-US" dirty="0"/>
              <a:t>[2.4, 2.6] ÷ 7 = [0.34, 0.37]</a:t>
            </a:r>
          </a:p>
        </p:txBody>
      </p:sp>
      <p:pic>
        <p:nvPicPr>
          <p:cNvPr id="5" name="Picture 4">
            <a:extLst>
              <a:ext uri="{FF2B5EF4-FFF2-40B4-BE49-F238E27FC236}">
                <a16:creationId xmlns:a16="http://schemas.microsoft.com/office/drawing/2014/main" id="{E79A6AB3-4A32-4093-A4B2-51AA0D4B2D29}"/>
              </a:ext>
            </a:extLst>
          </p:cNvPr>
          <p:cNvPicPr>
            <a:picLocks noChangeAspect="1"/>
          </p:cNvPicPr>
          <p:nvPr/>
        </p:nvPicPr>
        <p:blipFill>
          <a:blip r:embed="rId2"/>
          <a:stretch>
            <a:fillRect/>
          </a:stretch>
        </p:blipFill>
        <p:spPr>
          <a:xfrm>
            <a:off x="4419494" y="1450109"/>
            <a:ext cx="1171739" cy="2143424"/>
          </a:xfrm>
          <a:prstGeom prst="rect">
            <a:avLst/>
          </a:prstGeom>
        </p:spPr>
      </p:pic>
    </p:spTree>
    <p:extLst>
      <p:ext uri="{BB962C8B-B14F-4D97-AF65-F5344CB8AC3E}">
        <p14:creationId xmlns:p14="http://schemas.microsoft.com/office/powerpoint/2010/main" val="4219979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2C140-1447-4A77-9343-3CE9724FA3C6}"/>
              </a:ext>
            </a:extLst>
          </p:cNvPr>
          <p:cNvSpPr>
            <a:spLocks noGrp="1"/>
          </p:cNvSpPr>
          <p:nvPr>
            <p:ph type="title"/>
          </p:nvPr>
        </p:nvSpPr>
        <p:spPr>
          <a:xfrm>
            <a:off x="699655" y="563419"/>
            <a:ext cx="9875520" cy="849745"/>
          </a:xfrm>
        </p:spPr>
        <p:txBody>
          <a:bodyPr/>
          <a:lstStyle/>
          <a:p>
            <a:r>
              <a:rPr lang="en-IN" dirty="0"/>
              <a:t>Vector Representation of </a:t>
            </a:r>
            <a:r>
              <a:rPr lang="en-IN" dirty="0" err="1"/>
              <a:t>Subwords</a:t>
            </a:r>
            <a:endParaRPr lang="en-IN" dirty="0"/>
          </a:p>
        </p:txBody>
      </p:sp>
      <p:sp>
        <p:nvSpPr>
          <p:cNvPr id="3" name="Content Placeholder 2">
            <a:extLst>
              <a:ext uri="{FF2B5EF4-FFF2-40B4-BE49-F238E27FC236}">
                <a16:creationId xmlns:a16="http://schemas.microsoft.com/office/drawing/2014/main" id="{263E636F-7B9E-4353-B134-B49E1C118218}"/>
              </a:ext>
            </a:extLst>
          </p:cNvPr>
          <p:cNvSpPr>
            <a:spLocks noGrp="1"/>
          </p:cNvSpPr>
          <p:nvPr>
            <p:ph idx="1"/>
          </p:nvPr>
        </p:nvSpPr>
        <p:spPr>
          <a:xfrm>
            <a:off x="702304" y="1521691"/>
            <a:ext cx="9872871" cy="4038600"/>
          </a:xfrm>
        </p:spPr>
        <p:txBody>
          <a:bodyPr/>
          <a:lstStyle/>
          <a:p>
            <a:pPr>
              <a:buFont typeface="Arial" panose="020B0604020202020204" pitchFamily="34" charset="0"/>
              <a:buChar char="•"/>
            </a:pPr>
            <a:r>
              <a:rPr lang="en-IN" b="1" dirty="0"/>
              <a:t>Initialization</a:t>
            </a:r>
            <a:r>
              <a:rPr lang="en-IN" dirty="0"/>
              <a:t>: </a:t>
            </a:r>
            <a:r>
              <a:rPr lang="en-IN" dirty="0" err="1"/>
              <a:t>Subwords</a:t>
            </a:r>
            <a:r>
              <a:rPr lang="en-IN" dirty="0"/>
              <a:t> are initially assigned random vectors (embeddings).</a:t>
            </a:r>
          </a:p>
          <a:p>
            <a:pPr>
              <a:buFont typeface="Arial" panose="020B0604020202020204" pitchFamily="34" charset="0"/>
              <a:buChar char="•"/>
            </a:pPr>
            <a:r>
              <a:rPr lang="en-IN" b="1" dirty="0"/>
              <a:t>Training</a:t>
            </a:r>
            <a:r>
              <a:rPr lang="en-IN" dirty="0"/>
              <a:t>: Vectors are refined during training using backpropagation and gradient descent.</a:t>
            </a:r>
          </a:p>
          <a:p>
            <a:pPr>
              <a:buFont typeface="Arial" panose="020B0604020202020204" pitchFamily="34" charset="0"/>
              <a:buChar char="•"/>
            </a:pPr>
            <a:r>
              <a:rPr lang="en-IN" b="1" dirty="0"/>
              <a:t>Goal</a:t>
            </a:r>
            <a:r>
              <a:rPr lang="en-IN" dirty="0"/>
              <a:t>: Similar </a:t>
            </a:r>
            <a:r>
              <a:rPr lang="en-IN" dirty="0" err="1"/>
              <a:t>subwords</a:t>
            </a:r>
            <a:r>
              <a:rPr lang="en-IN" dirty="0"/>
              <a:t> develop similar vector representations, capturing morphological relationships.</a:t>
            </a:r>
          </a:p>
          <a:p>
            <a:endParaRPr lang="en-IN" dirty="0"/>
          </a:p>
        </p:txBody>
      </p:sp>
    </p:spTree>
    <p:extLst>
      <p:ext uri="{BB962C8B-B14F-4D97-AF65-F5344CB8AC3E}">
        <p14:creationId xmlns:p14="http://schemas.microsoft.com/office/powerpoint/2010/main" val="40564144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6133-0D93-440C-8BB4-73F62F86662C}"/>
              </a:ext>
            </a:extLst>
          </p:cNvPr>
          <p:cNvSpPr>
            <a:spLocks noGrp="1"/>
          </p:cNvSpPr>
          <p:nvPr>
            <p:ph type="title"/>
          </p:nvPr>
        </p:nvSpPr>
        <p:spPr>
          <a:xfrm>
            <a:off x="708891" y="563418"/>
            <a:ext cx="9875520" cy="886691"/>
          </a:xfrm>
        </p:spPr>
        <p:txBody>
          <a:bodyPr/>
          <a:lstStyle/>
          <a:p>
            <a:r>
              <a:rPr lang="en-US" dirty="0"/>
              <a:t>Context and Prediction in </a:t>
            </a:r>
            <a:r>
              <a:rPr lang="en-US" dirty="0" err="1"/>
              <a:t>FastText</a:t>
            </a:r>
            <a:endParaRPr lang="en-IN" dirty="0"/>
          </a:p>
        </p:txBody>
      </p:sp>
      <p:sp>
        <p:nvSpPr>
          <p:cNvPr id="3" name="Content Placeholder 2">
            <a:extLst>
              <a:ext uri="{FF2B5EF4-FFF2-40B4-BE49-F238E27FC236}">
                <a16:creationId xmlns:a16="http://schemas.microsoft.com/office/drawing/2014/main" id="{C2A77F0D-C9F8-4CF8-B90E-C2530DB4A7C4}"/>
              </a:ext>
            </a:extLst>
          </p:cNvPr>
          <p:cNvSpPr>
            <a:spLocks noGrp="1"/>
          </p:cNvSpPr>
          <p:nvPr>
            <p:ph idx="1"/>
          </p:nvPr>
        </p:nvSpPr>
        <p:spPr>
          <a:xfrm>
            <a:off x="711540" y="1558637"/>
            <a:ext cx="9872871" cy="4038600"/>
          </a:xfrm>
        </p:spPr>
        <p:txBody>
          <a:bodyPr>
            <a:normAutofit/>
          </a:bodyPr>
          <a:lstStyle/>
          <a:p>
            <a:pPr>
              <a:buFont typeface="Arial" panose="020B0604020202020204" pitchFamily="34" charset="0"/>
              <a:buChar char="•"/>
            </a:pPr>
            <a:r>
              <a:rPr lang="en-US" sz="2400" dirty="0"/>
              <a:t>Uses Skip-gram or CBOW architecture to predict context words.</a:t>
            </a:r>
          </a:p>
          <a:p>
            <a:pPr>
              <a:buFont typeface="Arial" panose="020B0604020202020204" pitchFamily="34" charset="0"/>
              <a:buChar char="•"/>
            </a:pPr>
            <a:r>
              <a:rPr lang="en-US" sz="2400" dirty="0" err="1"/>
              <a:t>Subword</a:t>
            </a:r>
            <a:r>
              <a:rPr lang="en-US" sz="2400" dirty="0"/>
              <a:t> vectors are updated based on their contribution to correct predictions.</a:t>
            </a:r>
          </a:p>
          <a:p>
            <a:pPr>
              <a:buFont typeface="Arial" panose="020B0604020202020204" pitchFamily="34" charset="0"/>
              <a:buChar char="•"/>
            </a:pPr>
            <a:r>
              <a:rPr lang="en-US" sz="2400" dirty="0"/>
              <a:t>Contextual similarity between </a:t>
            </a:r>
            <a:r>
              <a:rPr lang="en-US" sz="2400" dirty="0" err="1"/>
              <a:t>subwords</a:t>
            </a:r>
            <a:r>
              <a:rPr lang="en-US" sz="2400" dirty="0"/>
              <a:t> and surrounding words fine-tunes the embeddings.</a:t>
            </a:r>
          </a:p>
          <a:p>
            <a:endParaRPr lang="en-IN" sz="2400" dirty="0"/>
          </a:p>
        </p:txBody>
      </p:sp>
    </p:spTree>
    <p:extLst>
      <p:ext uri="{BB962C8B-B14F-4D97-AF65-F5344CB8AC3E}">
        <p14:creationId xmlns:p14="http://schemas.microsoft.com/office/powerpoint/2010/main" val="2300540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E320-72F0-41EA-B69E-4F29694CD3EF}"/>
              </a:ext>
            </a:extLst>
          </p:cNvPr>
          <p:cNvSpPr>
            <a:spLocks noGrp="1"/>
          </p:cNvSpPr>
          <p:nvPr>
            <p:ph type="title"/>
          </p:nvPr>
        </p:nvSpPr>
        <p:spPr>
          <a:xfrm>
            <a:off x="690419" y="544945"/>
            <a:ext cx="9875520" cy="692727"/>
          </a:xfrm>
        </p:spPr>
        <p:txBody>
          <a:bodyPr>
            <a:normAutofit fontScale="90000"/>
          </a:bodyPr>
          <a:lstStyle/>
          <a:p>
            <a:r>
              <a:rPr lang="en-IN" dirty="0"/>
              <a:t>Applications of </a:t>
            </a:r>
            <a:r>
              <a:rPr lang="en-IN" dirty="0" err="1"/>
              <a:t>FastText</a:t>
            </a:r>
            <a:endParaRPr lang="en-IN" dirty="0"/>
          </a:p>
        </p:txBody>
      </p:sp>
      <p:sp>
        <p:nvSpPr>
          <p:cNvPr id="4" name="Rectangle 1">
            <a:extLst>
              <a:ext uri="{FF2B5EF4-FFF2-40B4-BE49-F238E27FC236}">
                <a16:creationId xmlns:a16="http://schemas.microsoft.com/office/drawing/2014/main" id="{4E19BD56-7C69-495C-8848-71F7B169852D}"/>
              </a:ext>
            </a:extLst>
          </p:cNvPr>
          <p:cNvSpPr>
            <a:spLocks noGrp="1" noChangeArrowheads="1"/>
          </p:cNvSpPr>
          <p:nvPr>
            <p:ph idx="1"/>
          </p:nvPr>
        </p:nvSpPr>
        <p:spPr bwMode="auto">
          <a:xfrm>
            <a:off x="690419" y="1425153"/>
            <a:ext cx="1055023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rPr>
              <a:t>Word Embeddings:</a:t>
            </a:r>
            <a:r>
              <a:rPr kumimoji="0" lang="en-US" altLang="en-US" sz="2400" b="0" i="0" u="none" strike="noStrike" cap="none" normalizeH="0" baseline="0" dirty="0">
                <a:ln>
                  <a:noFill/>
                </a:ln>
                <a:effectLst/>
              </a:rPr>
              <a:t> </a:t>
            </a:r>
            <a:r>
              <a:rPr kumimoji="0" lang="en-US" altLang="en-US" sz="2400" b="0" i="0" u="none" strike="noStrike" cap="none" normalizeH="0" baseline="0" dirty="0" err="1">
                <a:ln>
                  <a:noFill/>
                </a:ln>
                <a:effectLst/>
              </a:rPr>
              <a:t>FastText</a:t>
            </a:r>
            <a:r>
              <a:rPr kumimoji="0" lang="en-US" altLang="en-US" sz="2400" b="0" i="0" u="none" strike="noStrike" cap="none" normalizeH="0" baseline="0" dirty="0">
                <a:ln>
                  <a:noFill/>
                </a:ln>
                <a:effectLst/>
              </a:rPr>
              <a:t> is used to generate dense vector representations of words that can capture syntactic and semantic similarities.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rPr>
              <a:t>Text Classification:</a:t>
            </a:r>
            <a:r>
              <a:rPr kumimoji="0" lang="en-US" altLang="en-US" sz="2400" b="0" i="0" u="none" strike="noStrike" cap="none" normalizeH="0" baseline="0" dirty="0">
                <a:ln>
                  <a:noFill/>
                </a:ln>
                <a:effectLst/>
              </a:rPr>
              <a:t> </a:t>
            </a:r>
            <a:r>
              <a:rPr kumimoji="0" lang="en-US" altLang="en-US" sz="2400" b="0" i="0" u="none" strike="noStrike" cap="none" normalizeH="0" baseline="0" dirty="0" err="1">
                <a:ln>
                  <a:noFill/>
                </a:ln>
                <a:effectLst/>
              </a:rPr>
              <a:t>FastText</a:t>
            </a:r>
            <a:r>
              <a:rPr kumimoji="0" lang="en-US" altLang="en-US" sz="2400" b="0" i="0" u="none" strike="noStrike" cap="none" normalizeH="0" baseline="0" dirty="0">
                <a:ln>
                  <a:noFill/>
                </a:ln>
                <a:effectLst/>
              </a:rPr>
              <a:t> is often used in text classification tasks, such as sentiment analysis or spam detection, due to its speed and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rPr>
              <a:t>Language Modeling:</a:t>
            </a:r>
            <a:r>
              <a:rPr kumimoji="0" lang="en-US" altLang="en-US" sz="2400" b="0" i="0" u="none" strike="noStrike" cap="none" normalizeH="0" baseline="0" dirty="0">
                <a:ln>
                  <a:noFill/>
                </a:ln>
                <a:effectLst/>
              </a:rPr>
              <a:t> Because it incorporates </a:t>
            </a:r>
            <a:r>
              <a:rPr kumimoji="0" lang="en-US" altLang="en-US" sz="2400" b="0" i="0" u="none" strike="noStrike" cap="none" normalizeH="0" baseline="0" dirty="0" err="1">
                <a:ln>
                  <a:noFill/>
                </a:ln>
                <a:effectLst/>
              </a:rPr>
              <a:t>subword</a:t>
            </a:r>
            <a:r>
              <a:rPr kumimoji="0" lang="en-US" altLang="en-US" sz="2400" b="0" i="0" u="none" strike="noStrike" cap="none" normalizeH="0" baseline="0" dirty="0">
                <a:ln>
                  <a:noFill/>
                </a:ln>
                <a:effectLst/>
              </a:rPr>
              <a:t> information, </a:t>
            </a:r>
            <a:r>
              <a:rPr kumimoji="0" lang="en-US" altLang="en-US" sz="2400" b="0" i="0" u="none" strike="noStrike" cap="none" normalizeH="0" baseline="0" dirty="0" err="1">
                <a:ln>
                  <a:noFill/>
                </a:ln>
                <a:effectLst/>
              </a:rPr>
              <a:t>FastText</a:t>
            </a:r>
            <a:r>
              <a:rPr kumimoji="0" lang="en-US" altLang="en-US" sz="2400" b="0" i="0" u="none" strike="noStrike" cap="none" normalizeH="0" baseline="0" dirty="0">
                <a:ln>
                  <a:noFill/>
                </a:ln>
                <a:effectLst/>
              </a:rPr>
              <a:t> is particularly useful in languages with rich morphology, where words often have multiple forms. </a:t>
            </a:r>
          </a:p>
        </p:txBody>
      </p:sp>
    </p:spTree>
    <p:extLst>
      <p:ext uri="{BB962C8B-B14F-4D97-AF65-F5344CB8AC3E}">
        <p14:creationId xmlns:p14="http://schemas.microsoft.com/office/powerpoint/2010/main" val="408864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3FB3-9EDD-401F-870C-C85BF1BFE4C6}"/>
              </a:ext>
            </a:extLst>
          </p:cNvPr>
          <p:cNvSpPr>
            <a:spLocks noGrp="1"/>
          </p:cNvSpPr>
          <p:nvPr>
            <p:ph type="title"/>
          </p:nvPr>
        </p:nvSpPr>
        <p:spPr>
          <a:xfrm>
            <a:off x="1142999" y="609600"/>
            <a:ext cx="10402455" cy="766618"/>
          </a:xfrm>
        </p:spPr>
        <p:txBody>
          <a:bodyPr>
            <a:normAutofit fontScale="90000"/>
          </a:bodyPr>
          <a:lstStyle/>
          <a:p>
            <a:r>
              <a:rPr lang="en-US" sz="4000" dirty="0"/>
              <a:t>What are Topics, and How do Topic Models Work?</a:t>
            </a:r>
            <a:endParaRPr lang="en-IN" sz="4000" dirty="0"/>
          </a:p>
        </p:txBody>
      </p:sp>
      <p:sp>
        <p:nvSpPr>
          <p:cNvPr id="3" name="Content Placeholder 2">
            <a:extLst>
              <a:ext uri="{FF2B5EF4-FFF2-40B4-BE49-F238E27FC236}">
                <a16:creationId xmlns:a16="http://schemas.microsoft.com/office/drawing/2014/main" id="{CD053B59-42C5-424C-80C0-67153950A484}"/>
              </a:ext>
            </a:extLst>
          </p:cNvPr>
          <p:cNvSpPr>
            <a:spLocks noGrp="1"/>
          </p:cNvSpPr>
          <p:nvPr>
            <p:ph idx="1"/>
          </p:nvPr>
        </p:nvSpPr>
        <p:spPr>
          <a:xfrm>
            <a:off x="1143000" y="1551709"/>
            <a:ext cx="9872871" cy="4544291"/>
          </a:xfrm>
        </p:spPr>
        <p:txBody>
          <a:bodyPr/>
          <a:lstStyle/>
          <a:p>
            <a:r>
              <a:rPr lang="en-US" dirty="0"/>
              <a:t>Topics are the latent descriptions of a corpus (large group) of text. Intuitively, documents regarding a specific topic are more likely to produce certain words more frequently.</a:t>
            </a:r>
          </a:p>
          <a:p>
            <a:endParaRPr lang="en-US" dirty="0"/>
          </a:p>
          <a:p>
            <a:r>
              <a:rPr lang="en-US" dirty="0"/>
              <a:t>For example, the words “dog” and “bone” are more likely to appear in documents concerning dogs, whereas “cat” and “meow” are more likely to be found in documents regarding cats. Consequently, the topic model would scan the documents and produce clusters of similar words.</a:t>
            </a:r>
          </a:p>
          <a:p>
            <a:endParaRPr lang="en-US" dirty="0"/>
          </a:p>
          <a:p>
            <a:r>
              <a:rPr lang="en-US" dirty="0"/>
              <a:t>Essentially, topic models work by deducing words and grouping similar ones into topics to create topic clusters.</a:t>
            </a:r>
            <a:endParaRPr lang="en-IN" dirty="0"/>
          </a:p>
        </p:txBody>
      </p:sp>
    </p:spTree>
    <p:extLst>
      <p:ext uri="{BB962C8B-B14F-4D97-AF65-F5344CB8AC3E}">
        <p14:creationId xmlns:p14="http://schemas.microsoft.com/office/powerpoint/2010/main" val="36656064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7FE0-49A5-4ED5-8506-87F16DECC886}"/>
              </a:ext>
            </a:extLst>
          </p:cNvPr>
          <p:cNvSpPr>
            <a:spLocks noGrp="1"/>
          </p:cNvSpPr>
          <p:nvPr>
            <p:ph type="title"/>
          </p:nvPr>
        </p:nvSpPr>
        <p:spPr>
          <a:xfrm>
            <a:off x="570345" y="581891"/>
            <a:ext cx="9875520" cy="775855"/>
          </a:xfrm>
        </p:spPr>
        <p:txBody>
          <a:bodyPr/>
          <a:lstStyle/>
          <a:p>
            <a:r>
              <a:rPr lang="en-IN" dirty="0"/>
              <a:t>Advantages of </a:t>
            </a:r>
            <a:r>
              <a:rPr lang="en-IN" dirty="0" err="1"/>
              <a:t>FastText</a:t>
            </a:r>
            <a:endParaRPr lang="en-IN" dirty="0"/>
          </a:p>
        </p:txBody>
      </p:sp>
      <p:sp>
        <p:nvSpPr>
          <p:cNvPr id="4" name="Rectangle 1">
            <a:extLst>
              <a:ext uri="{FF2B5EF4-FFF2-40B4-BE49-F238E27FC236}">
                <a16:creationId xmlns:a16="http://schemas.microsoft.com/office/drawing/2014/main" id="{E7906659-BF29-4345-8B0B-998EE15468FB}"/>
              </a:ext>
            </a:extLst>
          </p:cNvPr>
          <p:cNvSpPr>
            <a:spLocks noGrp="1" noChangeArrowheads="1"/>
          </p:cNvSpPr>
          <p:nvPr>
            <p:ph idx="1"/>
          </p:nvPr>
        </p:nvSpPr>
        <p:spPr bwMode="auto">
          <a:xfrm>
            <a:off x="635000" y="1425337"/>
            <a:ext cx="1053176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FontTx/>
              <a:buChar char="•"/>
            </a:pPr>
            <a:r>
              <a:rPr kumimoji="0" lang="en-US" altLang="en-US" sz="2400" b="1" i="0" u="none" strike="noStrike" cap="none" normalizeH="0" baseline="0" dirty="0">
                <a:ln>
                  <a:noFill/>
                </a:ln>
                <a:effectLst/>
              </a:rPr>
              <a:t>Handles Out-of-Vocabulary Words</a:t>
            </a:r>
            <a:r>
              <a:rPr kumimoji="0" lang="en-US" altLang="en-US" sz="2400" b="0" i="0" u="none" strike="noStrike" cap="none" normalizeH="0" baseline="0" dirty="0">
                <a:ln>
                  <a:noFill/>
                </a:ln>
                <a:effectLst/>
              </a:rPr>
              <a:t>: By generating embeddings for unseen words by combining known </a:t>
            </a:r>
            <a:r>
              <a:rPr kumimoji="0" lang="en-US" altLang="en-US" sz="2400" b="0" i="0" u="none" strike="noStrike" cap="none" normalizeH="0" baseline="0" dirty="0" err="1">
                <a:ln>
                  <a:noFill/>
                </a:ln>
                <a:effectLst/>
              </a:rPr>
              <a:t>subword</a:t>
            </a:r>
            <a:r>
              <a:rPr kumimoji="0" lang="en-US" altLang="en-US" sz="2400" b="0" i="0" u="none" strike="noStrike" cap="none" normalizeH="0" baseline="0" dirty="0">
                <a:ln>
                  <a:noFill/>
                </a:ln>
                <a:effectLst/>
              </a:rPr>
              <a:t> </a:t>
            </a:r>
            <a:r>
              <a:rPr lang="en-US" altLang="en-US" sz="2400" dirty="0"/>
              <a:t>vectors, </a:t>
            </a:r>
            <a:r>
              <a:rPr lang="en-US" altLang="en-US" sz="2400" dirty="0" err="1"/>
              <a:t>FastText</a:t>
            </a:r>
            <a:r>
              <a:rPr lang="en-US" altLang="en-US" sz="2400" dirty="0"/>
              <a:t> is better suited for handling rare words compared to Word2Vec</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rPr>
              <a:t>Efficiency:</a:t>
            </a:r>
            <a:r>
              <a:rPr kumimoji="0" lang="en-US" altLang="en-US" sz="2400" b="0" i="0" u="none" strike="noStrike" cap="none" normalizeH="0" baseline="0" dirty="0">
                <a:ln>
                  <a:noFill/>
                </a:ln>
                <a:effectLst/>
              </a:rPr>
              <a:t> </a:t>
            </a:r>
            <a:r>
              <a:rPr kumimoji="0" lang="en-US" altLang="en-US" sz="2400" b="0" i="0" u="none" strike="noStrike" cap="none" normalizeH="0" baseline="0" dirty="0" err="1">
                <a:ln>
                  <a:noFill/>
                </a:ln>
                <a:effectLst/>
              </a:rPr>
              <a:t>FastText</a:t>
            </a:r>
            <a:r>
              <a:rPr kumimoji="0" lang="en-US" altLang="en-US" sz="2400" b="0" i="0" u="none" strike="noStrike" cap="none" normalizeH="0" baseline="0" dirty="0">
                <a:ln>
                  <a:noFill/>
                </a:ln>
                <a:effectLst/>
              </a:rPr>
              <a:t> is computationally efficient, both in terms of speed and memory usage, making it practical for large-scale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rPr>
              <a:t>Flexibility:</a:t>
            </a:r>
            <a:r>
              <a:rPr kumimoji="0" lang="en-US" altLang="en-US" sz="2400" b="0" i="0" u="none" strike="noStrike" cap="none" normalizeH="0" baseline="0" dirty="0">
                <a:ln>
                  <a:noFill/>
                </a:ln>
                <a:effectLst/>
              </a:rPr>
              <a:t> It supports both unsupervised learning (for word embeddings) and supervised learning (for text classification).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rPr>
              <a:t>Captures Morphology</a:t>
            </a:r>
            <a:r>
              <a:rPr kumimoji="0" lang="en-US" altLang="en-US" sz="2400" b="0" i="0" u="none" strike="noStrike" cap="none" normalizeH="0" baseline="0" dirty="0">
                <a:ln>
                  <a:noFill/>
                </a:ln>
                <a:effectLst/>
              </a:rPr>
              <a:t>: Recognizes prefixes, suffixes, and roots, making embeddings more nuanced.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effectLst/>
            </a:endParaRPr>
          </a:p>
        </p:txBody>
      </p:sp>
    </p:spTree>
    <p:extLst>
      <p:ext uri="{BB962C8B-B14F-4D97-AF65-F5344CB8AC3E}">
        <p14:creationId xmlns:p14="http://schemas.microsoft.com/office/powerpoint/2010/main" val="37031416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5CE9-E1FB-41F3-9641-973A66723D0F}"/>
              </a:ext>
            </a:extLst>
          </p:cNvPr>
          <p:cNvSpPr>
            <a:spLocks noGrp="1"/>
          </p:cNvSpPr>
          <p:nvPr>
            <p:ph type="title"/>
          </p:nvPr>
        </p:nvSpPr>
        <p:spPr>
          <a:xfrm>
            <a:off x="637309" y="609600"/>
            <a:ext cx="10381211" cy="720436"/>
          </a:xfrm>
        </p:spPr>
        <p:txBody>
          <a:bodyPr>
            <a:normAutofit/>
          </a:bodyPr>
          <a:lstStyle/>
          <a:p>
            <a:r>
              <a:rPr lang="en-US" sz="4000" dirty="0" err="1">
                <a:latin typeface="roc-grotesk"/>
              </a:rPr>
              <a:t>GloVe</a:t>
            </a:r>
            <a:r>
              <a:rPr lang="en-US" sz="4000" dirty="0">
                <a:latin typeface="roc-grotesk"/>
              </a:rPr>
              <a:t> (Global Vectors for Word Representation)</a:t>
            </a:r>
            <a:endParaRPr lang="en-IN" sz="4000" dirty="0"/>
          </a:p>
        </p:txBody>
      </p:sp>
      <p:sp>
        <p:nvSpPr>
          <p:cNvPr id="3" name="Content Placeholder 2">
            <a:extLst>
              <a:ext uri="{FF2B5EF4-FFF2-40B4-BE49-F238E27FC236}">
                <a16:creationId xmlns:a16="http://schemas.microsoft.com/office/drawing/2014/main" id="{2CCBC910-16F4-464E-AB20-2945B08EC144}"/>
              </a:ext>
            </a:extLst>
          </p:cNvPr>
          <p:cNvSpPr>
            <a:spLocks noGrp="1"/>
          </p:cNvSpPr>
          <p:nvPr>
            <p:ph idx="1"/>
          </p:nvPr>
        </p:nvSpPr>
        <p:spPr>
          <a:xfrm>
            <a:off x="634660" y="1493981"/>
            <a:ext cx="10846140" cy="4481945"/>
          </a:xfrm>
        </p:spPr>
        <p:txBody>
          <a:bodyPr/>
          <a:lstStyle/>
          <a:p>
            <a:r>
              <a:rPr lang="en-IN" dirty="0"/>
              <a:t>Combines global matrix factorization and local context window.</a:t>
            </a:r>
          </a:p>
          <a:p>
            <a:r>
              <a:rPr lang="en-US" dirty="0"/>
              <a:t>Developed by researchers at Stanford University</a:t>
            </a:r>
          </a:p>
          <a:p>
            <a:r>
              <a:rPr lang="en-US" dirty="0" err="1"/>
              <a:t>GloVe</a:t>
            </a:r>
            <a:r>
              <a:rPr lang="en-US" dirty="0"/>
              <a:t> is based on a </a:t>
            </a:r>
            <a:r>
              <a:rPr lang="en-US" b="1" dirty="0"/>
              <a:t>count-based</a:t>
            </a:r>
            <a:r>
              <a:rPr lang="en-US" dirty="0"/>
              <a:t> model</a:t>
            </a:r>
          </a:p>
          <a:p>
            <a:r>
              <a:rPr lang="en-US" dirty="0"/>
              <a:t>Learns embedding from a global context and derives the semantic relationship between words using word-word co-occurrence matrix</a:t>
            </a:r>
          </a:p>
          <a:p>
            <a:r>
              <a:rPr lang="en-US" dirty="0"/>
              <a:t>The key idea behind </a:t>
            </a:r>
            <a:r>
              <a:rPr lang="en-US" dirty="0" err="1"/>
              <a:t>GloVe</a:t>
            </a:r>
            <a:r>
              <a:rPr lang="en-US" dirty="0"/>
              <a:t> is to create word vectors by leveraging the global co-occurrence statistics of words in a corpus.</a:t>
            </a:r>
          </a:p>
          <a:p>
            <a:endParaRPr lang="en-US" b="1" i="0" dirty="0">
              <a:effectLst/>
              <a:latin typeface="roc-grotesk"/>
            </a:endParaRPr>
          </a:p>
          <a:p>
            <a:endParaRPr lang="en-IN" dirty="0"/>
          </a:p>
        </p:txBody>
      </p:sp>
    </p:spTree>
    <p:extLst>
      <p:ext uri="{BB962C8B-B14F-4D97-AF65-F5344CB8AC3E}">
        <p14:creationId xmlns:p14="http://schemas.microsoft.com/office/powerpoint/2010/main" val="5649963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9A4D-A7E3-4C61-9601-1E2A982EA3C6}"/>
              </a:ext>
            </a:extLst>
          </p:cNvPr>
          <p:cNvSpPr>
            <a:spLocks noGrp="1"/>
          </p:cNvSpPr>
          <p:nvPr>
            <p:ph type="title"/>
          </p:nvPr>
        </p:nvSpPr>
        <p:spPr>
          <a:xfrm>
            <a:off x="598055" y="544946"/>
            <a:ext cx="9875520" cy="748145"/>
          </a:xfrm>
        </p:spPr>
        <p:txBody>
          <a:bodyPr/>
          <a:lstStyle/>
          <a:p>
            <a:r>
              <a:rPr lang="en-IN" dirty="0"/>
              <a:t>How </a:t>
            </a:r>
            <a:r>
              <a:rPr lang="en-IN" dirty="0" err="1"/>
              <a:t>GloVe</a:t>
            </a:r>
            <a:r>
              <a:rPr lang="en-IN" dirty="0"/>
              <a:t> Works?</a:t>
            </a:r>
          </a:p>
        </p:txBody>
      </p:sp>
      <p:sp>
        <p:nvSpPr>
          <p:cNvPr id="3" name="Content Placeholder 2">
            <a:extLst>
              <a:ext uri="{FF2B5EF4-FFF2-40B4-BE49-F238E27FC236}">
                <a16:creationId xmlns:a16="http://schemas.microsoft.com/office/drawing/2014/main" id="{944459B6-C786-4427-9B4E-52E1E23DE62A}"/>
              </a:ext>
            </a:extLst>
          </p:cNvPr>
          <p:cNvSpPr>
            <a:spLocks noGrp="1"/>
          </p:cNvSpPr>
          <p:nvPr>
            <p:ph idx="1"/>
          </p:nvPr>
        </p:nvSpPr>
        <p:spPr>
          <a:xfrm>
            <a:off x="600704" y="1409700"/>
            <a:ext cx="11074060" cy="4903354"/>
          </a:xfrm>
        </p:spPr>
        <p:txBody>
          <a:bodyPr/>
          <a:lstStyle/>
          <a:p>
            <a:r>
              <a:rPr lang="en-US" b="1" dirty="0"/>
              <a:t>Co-occurrence Matrix</a:t>
            </a:r>
          </a:p>
          <a:p>
            <a:pPr>
              <a:buFont typeface="Arial" panose="020B0604020202020204" pitchFamily="34" charset="0"/>
              <a:buChar char="•"/>
            </a:pPr>
            <a:r>
              <a:rPr lang="en-US" b="1" dirty="0"/>
              <a:t>Co-occurrence:</a:t>
            </a:r>
            <a:r>
              <a:rPr lang="en-US" dirty="0"/>
              <a:t> </a:t>
            </a:r>
            <a:r>
              <a:rPr lang="en-US" dirty="0" err="1"/>
              <a:t>GloVe</a:t>
            </a:r>
            <a:r>
              <a:rPr lang="en-US" dirty="0"/>
              <a:t> starts by creating a </a:t>
            </a:r>
            <a:r>
              <a:rPr lang="en-US" b="1" dirty="0"/>
              <a:t>co-occurrence matrix</a:t>
            </a:r>
            <a:r>
              <a:rPr lang="en-US" dirty="0"/>
              <a:t> from a large corpus. This matrix counts how often each word appears in the context of every other word.</a:t>
            </a:r>
          </a:p>
          <a:p>
            <a:r>
              <a:rPr lang="en-US" b="1" dirty="0"/>
              <a:t>Context Window:</a:t>
            </a:r>
            <a:r>
              <a:rPr lang="en-US" dirty="0"/>
              <a:t> Similar to Word2Vec, </a:t>
            </a:r>
            <a:r>
              <a:rPr lang="en-US" dirty="0" err="1"/>
              <a:t>GloVe</a:t>
            </a:r>
            <a:r>
              <a:rPr lang="en-US" dirty="0"/>
              <a:t> uses a context window (say, 5 words on either side of the target word) to define "context.“</a:t>
            </a:r>
          </a:p>
          <a:p>
            <a:r>
              <a:rPr lang="en-US" b="1" dirty="0"/>
              <a:t>Matrix Example:</a:t>
            </a:r>
            <a:r>
              <a:rPr lang="en-US" dirty="0"/>
              <a:t> Suppose we have a corpus with just three words: "ice," "solid," and "water." The co-occurrence matrix might look like:</a:t>
            </a:r>
            <a:endParaRPr lang="en-IN" dirty="0"/>
          </a:p>
        </p:txBody>
      </p:sp>
      <p:graphicFrame>
        <p:nvGraphicFramePr>
          <p:cNvPr id="4" name="Table 4">
            <a:extLst>
              <a:ext uri="{FF2B5EF4-FFF2-40B4-BE49-F238E27FC236}">
                <a16:creationId xmlns:a16="http://schemas.microsoft.com/office/drawing/2014/main" id="{0D744849-5A64-4C7F-9956-F9ABEC1E815B}"/>
              </a:ext>
            </a:extLst>
          </p:cNvPr>
          <p:cNvGraphicFramePr>
            <a:graphicFrameLocks noGrp="1"/>
          </p:cNvGraphicFramePr>
          <p:nvPr>
            <p:extLst>
              <p:ext uri="{D42A27DB-BD31-4B8C-83A1-F6EECF244321}">
                <p14:modId xmlns:p14="http://schemas.microsoft.com/office/powerpoint/2010/main" val="2315405675"/>
              </p:ext>
            </p:extLst>
          </p:nvPr>
        </p:nvGraphicFramePr>
        <p:xfrm>
          <a:off x="5535815" y="4192538"/>
          <a:ext cx="4221020" cy="1912700"/>
        </p:xfrm>
        <a:graphic>
          <a:graphicData uri="http://schemas.openxmlformats.org/drawingml/2006/table">
            <a:tbl>
              <a:tblPr firstRow="1" bandRow="1">
                <a:tableStyleId>{5C22544A-7EE6-4342-B048-85BDC9FD1C3A}</a:tableStyleId>
              </a:tblPr>
              <a:tblGrid>
                <a:gridCol w="1055255">
                  <a:extLst>
                    <a:ext uri="{9D8B030D-6E8A-4147-A177-3AD203B41FA5}">
                      <a16:colId xmlns:a16="http://schemas.microsoft.com/office/drawing/2014/main" val="3485216460"/>
                    </a:ext>
                  </a:extLst>
                </a:gridCol>
                <a:gridCol w="1055255">
                  <a:extLst>
                    <a:ext uri="{9D8B030D-6E8A-4147-A177-3AD203B41FA5}">
                      <a16:colId xmlns:a16="http://schemas.microsoft.com/office/drawing/2014/main" val="2780214091"/>
                    </a:ext>
                  </a:extLst>
                </a:gridCol>
                <a:gridCol w="1055255">
                  <a:extLst>
                    <a:ext uri="{9D8B030D-6E8A-4147-A177-3AD203B41FA5}">
                      <a16:colId xmlns:a16="http://schemas.microsoft.com/office/drawing/2014/main" val="2354160911"/>
                    </a:ext>
                  </a:extLst>
                </a:gridCol>
                <a:gridCol w="1055255">
                  <a:extLst>
                    <a:ext uri="{9D8B030D-6E8A-4147-A177-3AD203B41FA5}">
                      <a16:colId xmlns:a16="http://schemas.microsoft.com/office/drawing/2014/main" val="661933982"/>
                    </a:ext>
                  </a:extLst>
                </a:gridCol>
              </a:tblGrid>
              <a:tr h="478175">
                <a:tc>
                  <a:txBody>
                    <a:bodyPr/>
                    <a:lstStyle/>
                    <a:p>
                      <a:endParaRPr lang="en-IN"/>
                    </a:p>
                  </a:txBody>
                  <a:tcPr/>
                </a:tc>
                <a:tc>
                  <a:txBody>
                    <a:bodyPr/>
                    <a:lstStyle/>
                    <a:p>
                      <a:pPr algn="ctr"/>
                      <a:r>
                        <a:rPr lang="en-IN" dirty="0"/>
                        <a:t>ice</a:t>
                      </a:r>
                    </a:p>
                  </a:txBody>
                  <a:tcPr anchor="ctr"/>
                </a:tc>
                <a:tc>
                  <a:txBody>
                    <a:bodyPr/>
                    <a:lstStyle/>
                    <a:p>
                      <a:pPr algn="ctr"/>
                      <a:r>
                        <a:rPr lang="en-IN" dirty="0"/>
                        <a:t>solid</a:t>
                      </a:r>
                    </a:p>
                  </a:txBody>
                  <a:tcPr anchor="ctr"/>
                </a:tc>
                <a:tc>
                  <a:txBody>
                    <a:bodyPr/>
                    <a:lstStyle/>
                    <a:p>
                      <a:pPr algn="ctr"/>
                      <a:r>
                        <a:rPr lang="en-IN" dirty="0"/>
                        <a:t>water</a:t>
                      </a:r>
                    </a:p>
                  </a:txBody>
                  <a:tcPr anchor="ctr"/>
                </a:tc>
                <a:extLst>
                  <a:ext uri="{0D108BD9-81ED-4DB2-BD59-A6C34878D82A}">
                    <a16:rowId xmlns:a16="http://schemas.microsoft.com/office/drawing/2014/main" val="1023003467"/>
                  </a:ext>
                </a:extLst>
              </a:tr>
              <a:tr h="478175">
                <a:tc>
                  <a:txBody>
                    <a:bodyPr/>
                    <a:lstStyle/>
                    <a:p>
                      <a:pPr algn="ctr"/>
                      <a:r>
                        <a:rPr lang="en-IN" dirty="0"/>
                        <a:t>ice</a:t>
                      </a:r>
                    </a:p>
                  </a:txBody>
                  <a:tcPr anchor="ctr"/>
                </a:tc>
                <a:tc>
                  <a:txBody>
                    <a:bodyPr/>
                    <a:lstStyle/>
                    <a:p>
                      <a:pPr algn="ctr"/>
                      <a:r>
                        <a:rPr lang="en-IN" dirty="0"/>
                        <a:t>0</a:t>
                      </a:r>
                    </a:p>
                  </a:txBody>
                  <a:tcPr anchor="ctr"/>
                </a:tc>
                <a:tc>
                  <a:txBody>
                    <a:bodyPr/>
                    <a:lstStyle/>
                    <a:p>
                      <a:pPr algn="ctr"/>
                      <a:endParaRPr lang="en-IN" dirty="0"/>
                    </a:p>
                  </a:txBody>
                  <a:tcPr anchor="ctr"/>
                </a:tc>
                <a:tc>
                  <a:txBody>
                    <a:bodyPr/>
                    <a:lstStyle/>
                    <a:p>
                      <a:pPr algn="ctr"/>
                      <a:endParaRPr lang="en-IN" dirty="0"/>
                    </a:p>
                  </a:txBody>
                  <a:tcPr anchor="ctr"/>
                </a:tc>
                <a:extLst>
                  <a:ext uri="{0D108BD9-81ED-4DB2-BD59-A6C34878D82A}">
                    <a16:rowId xmlns:a16="http://schemas.microsoft.com/office/drawing/2014/main" val="2963995655"/>
                  </a:ext>
                </a:extLst>
              </a:tr>
              <a:tr h="478175">
                <a:tc>
                  <a:txBody>
                    <a:bodyPr/>
                    <a:lstStyle/>
                    <a:p>
                      <a:pPr algn="ctr"/>
                      <a:r>
                        <a:rPr lang="en-IN" dirty="0"/>
                        <a:t>solid</a:t>
                      </a:r>
                    </a:p>
                  </a:txBody>
                  <a:tcPr anchor="ctr"/>
                </a:tc>
                <a:tc>
                  <a:txBody>
                    <a:bodyPr/>
                    <a:lstStyle/>
                    <a:p>
                      <a:pPr algn="ctr"/>
                      <a:r>
                        <a:rPr lang="en-IN" dirty="0"/>
                        <a:t>10</a:t>
                      </a:r>
                    </a:p>
                  </a:txBody>
                  <a:tcPr anchor="ctr"/>
                </a:tc>
                <a:tc>
                  <a:txBody>
                    <a:bodyPr/>
                    <a:lstStyle/>
                    <a:p>
                      <a:pPr algn="ctr"/>
                      <a:r>
                        <a:rPr lang="en-IN" dirty="0"/>
                        <a:t>0</a:t>
                      </a:r>
                    </a:p>
                  </a:txBody>
                  <a:tcPr anchor="ctr"/>
                </a:tc>
                <a:tc>
                  <a:txBody>
                    <a:bodyPr/>
                    <a:lstStyle/>
                    <a:p>
                      <a:pPr algn="ctr"/>
                      <a:endParaRPr lang="en-IN" dirty="0"/>
                    </a:p>
                  </a:txBody>
                  <a:tcPr anchor="ctr"/>
                </a:tc>
                <a:extLst>
                  <a:ext uri="{0D108BD9-81ED-4DB2-BD59-A6C34878D82A}">
                    <a16:rowId xmlns:a16="http://schemas.microsoft.com/office/drawing/2014/main" val="749839169"/>
                  </a:ext>
                </a:extLst>
              </a:tr>
              <a:tr h="478175">
                <a:tc>
                  <a:txBody>
                    <a:bodyPr/>
                    <a:lstStyle/>
                    <a:p>
                      <a:pPr algn="ctr"/>
                      <a:r>
                        <a:rPr lang="en-IN" dirty="0"/>
                        <a:t>water</a:t>
                      </a:r>
                    </a:p>
                  </a:txBody>
                  <a:tcPr anchor="ctr"/>
                </a:tc>
                <a:tc>
                  <a:txBody>
                    <a:bodyPr/>
                    <a:lstStyle/>
                    <a:p>
                      <a:pPr algn="ctr"/>
                      <a:r>
                        <a:rPr lang="en-IN" dirty="0"/>
                        <a:t>5</a:t>
                      </a:r>
                    </a:p>
                  </a:txBody>
                  <a:tcPr anchor="ctr"/>
                </a:tc>
                <a:tc>
                  <a:txBody>
                    <a:bodyPr/>
                    <a:lstStyle/>
                    <a:p>
                      <a:pPr algn="ctr"/>
                      <a:r>
                        <a:rPr lang="en-IN" dirty="0"/>
                        <a:t>1</a:t>
                      </a:r>
                    </a:p>
                  </a:txBody>
                  <a:tcPr anchor="ctr"/>
                </a:tc>
                <a:tc>
                  <a:txBody>
                    <a:bodyPr/>
                    <a:lstStyle/>
                    <a:p>
                      <a:pPr algn="ctr"/>
                      <a:r>
                        <a:rPr lang="en-IN" dirty="0"/>
                        <a:t>0</a:t>
                      </a:r>
                    </a:p>
                  </a:txBody>
                  <a:tcPr anchor="ctr"/>
                </a:tc>
                <a:extLst>
                  <a:ext uri="{0D108BD9-81ED-4DB2-BD59-A6C34878D82A}">
                    <a16:rowId xmlns:a16="http://schemas.microsoft.com/office/drawing/2014/main" val="1514060449"/>
                  </a:ext>
                </a:extLst>
              </a:tr>
            </a:tbl>
          </a:graphicData>
        </a:graphic>
      </p:graphicFrame>
    </p:spTree>
    <p:extLst>
      <p:ext uri="{BB962C8B-B14F-4D97-AF65-F5344CB8AC3E}">
        <p14:creationId xmlns:p14="http://schemas.microsoft.com/office/powerpoint/2010/main" val="37013498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71BB-AA3F-4A38-86AA-D7337E345335}"/>
              </a:ext>
            </a:extLst>
          </p:cNvPr>
          <p:cNvSpPr>
            <a:spLocks noGrp="1"/>
          </p:cNvSpPr>
          <p:nvPr>
            <p:ph type="title"/>
          </p:nvPr>
        </p:nvSpPr>
        <p:spPr>
          <a:xfrm>
            <a:off x="551872" y="489527"/>
            <a:ext cx="9875520" cy="877455"/>
          </a:xfrm>
        </p:spPr>
        <p:txBody>
          <a:bodyPr/>
          <a:lstStyle/>
          <a:p>
            <a:r>
              <a:rPr lang="en-IN" dirty="0" err="1"/>
              <a:t>GloVe</a:t>
            </a:r>
            <a:r>
              <a:rPr lang="en-IN" dirty="0"/>
              <a:t>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57E0CC-F875-47D4-B32D-17051D51C704}"/>
                  </a:ext>
                </a:extLst>
              </p:cNvPr>
              <p:cNvSpPr>
                <a:spLocks noGrp="1"/>
              </p:cNvSpPr>
              <p:nvPr>
                <p:ph idx="1"/>
              </p:nvPr>
            </p:nvSpPr>
            <p:spPr>
              <a:xfrm>
                <a:off x="551872" y="1625600"/>
                <a:ext cx="9872871" cy="4368800"/>
              </a:xfrm>
            </p:spPr>
            <p:txBody>
              <a:bodyPr/>
              <a:lstStyle/>
              <a:p>
                <a:r>
                  <a:rPr lang="en-IN" sz="2800" kern="100" dirty="0">
                    <a:effectLst/>
                    <a:latin typeface="Calibri" panose="020F0502020204030204" pitchFamily="34" charset="0"/>
                    <a:ea typeface="Calibri" panose="020F0502020204030204" pitchFamily="34" charset="0"/>
                    <a:cs typeface="Mangal" panose="02040503050203030202" pitchFamily="18" charset="0"/>
                  </a:rPr>
                  <a:t>Let, </a:t>
                </a:r>
                <a14:m>
                  <m:oMath xmlns:m="http://schemas.openxmlformats.org/officeDocument/2006/math">
                    <m:sSub>
                      <m:sSubPr>
                        <m:ctrlPr>
                          <a:rPr lang="en-IN" sz="2800" i="1" kern="100" smtClean="0">
                            <a:effectLst/>
                            <a:latin typeface="Cambria Math" panose="02040503050406030204" pitchFamily="18" charset="0"/>
                            <a:ea typeface="Calibri" panose="020F0502020204030204" pitchFamily="34" charset="0"/>
                            <a:cs typeface="Mangal" panose="02040503050203030202" pitchFamily="18" charset="0"/>
                          </a:rPr>
                        </m:ctrlPr>
                      </m:sSubPr>
                      <m:e>
                        <m:r>
                          <a:rPr lang="en-IN" sz="2800" i="1" kern="100">
                            <a:effectLst/>
                            <a:latin typeface="Cambria Math" panose="02040503050406030204" pitchFamily="18" charset="0"/>
                            <a:ea typeface="Calibri" panose="020F0502020204030204" pitchFamily="34" charset="0"/>
                            <a:cs typeface="Mangal" panose="02040503050203030202" pitchFamily="18" charset="0"/>
                          </a:rPr>
                          <m:t>𝑋</m:t>
                        </m:r>
                      </m:e>
                      <m:sub>
                        <m:r>
                          <a:rPr lang="en-IN" sz="2800" i="1" kern="100">
                            <a:effectLst/>
                            <a:latin typeface="Cambria Math" panose="02040503050406030204" pitchFamily="18" charset="0"/>
                            <a:ea typeface="Calibri" panose="020F0502020204030204" pitchFamily="34" charset="0"/>
                            <a:cs typeface="Mangal" panose="02040503050203030202" pitchFamily="18" charset="0"/>
                          </a:rPr>
                          <m:t>𝑖</m:t>
                        </m:r>
                        <m:r>
                          <a:rPr lang="en-IN" sz="2800" i="1" kern="100">
                            <a:effectLst/>
                            <a:latin typeface="Cambria Math" panose="02040503050406030204" pitchFamily="18" charset="0"/>
                            <a:ea typeface="Calibri" panose="020F0502020204030204" pitchFamily="34" charset="0"/>
                            <a:cs typeface="Mangal" panose="02040503050203030202" pitchFamily="18" charset="0"/>
                          </a:rPr>
                          <m:t>,</m:t>
                        </m:r>
                        <m:r>
                          <a:rPr lang="en-IN" sz="2800" i="1" kern="100">
                            <a:effectLst/>
                            <a:latin typeface="Cambria Math" panose="02040503050406030204" pitchFamily="18" charset="0"/>
                            <a:ea typeface="Calibri" panose="020F0502020204030204" pitchFamily="34" charset="0"/>
                            <a:cs typeface="Mangal" panose="02040503050203030202" pitchFamily="18" charset="0"/>
                          </a:rPr>
                          <m:t>𝑗</m:t>
                        </m:r>
                      </m:sub>
                    </m:sSub>
                    <m:r>
                      <a:rPr lang="en-IN" sz="2800" i="1" kern="100">
                        <a:effectLst/>
                        <a:latin typeface="Cambria Math" panose="02040503050406030204" pitchFamily="18" charset="0"/>
                        <a:ea typeface="Calibri" panose="020F0502020204030204" pitchFamily="34" charset="0"/>
                        <a:cs typeface="Mangal" panose="02040503050203030202" pitchFamily="18" charset="0"/>
                      </a:rPr>
                      <m:t> </m:t>
                    </m:r>
                  </m:oMath>
                </a14:m>
                <a:r>
                  <a:rPr lang="en-IN" sz="2800" kern="100" dirty="0">
                    <a:effectLst/>
                    <a:latin typeface="Calibri" panose="020F0502020204030204" pitchFamily="34" charset="0"/>
                    <a:ea typeface="Calibri" panose="020F0502020204030204" pitchFamily="34" charset="0"/>
                    <a:cs typeface="Mangal" panose="02040503050203030202" pitchFamily="18" charset="0"/>
                  </a:rPr>
                  <a:t>= No. of times word </a:t>
                </a:r>
                <a:r>
                  <a:rPr lang="en-IN" sz="2800" kern="100" dirty="0">
                    <a:latin typeface="Calibri" panose="020F0502020204030204" pitchFamily="34" charset="0"/>
                    <a:ea typeface="Calibri" panose="020F0502020204030204" pitchFamily="34" charset="0"/>
                    <a:cs typeface="Mangal" panose="02040503050203030202" pitchFamily="18" charset="0"/>
                  </a:rPr>
                  <a:t>j</a:t>
                </a:r>
                <a:r>
                  <a:rPr lang="en-IN" sz="2800" kern="100" dirty="0">
                    <a:effectLst/>
                    <a:latin typeface="Calibri" panose="020F0502020204030204" pitchFamily="34" charset="0"/>
                    <a:ea typeface="Calibri" panose="020F0502020204030204" pitchFamily="34" charset="0"/>
                    <a:cs typeface="Mangal" panose="02040503050203030202" pitchFamily="18" charset="0"/>
                  </a:rPr>
                  <a:t> occurred with word </a:t>
                </a:r>
                <a:r>
                  <a:rPr lang="en-IN" sz="2800" kern="100" dirty="0">
                    <a:latin typeface="Calibri" panose="020F0502020204030204" pitchFamily="34" charset="0"/>
                    <a:ea typeface="Calibri" panose="020F0502020204030204" pitchFamily="34" charset="0"/>
                    <a:cs typeface="Mangal" panose="02040503050203030202" pitchFamily="18" charset="0"/>
                  </a:rPr>
                  <a:t>i</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r>
                  <a:rPr lang="en-IN" sz="2400" kern="100" dirty="0">
                    <a:effectLst/>
                    <a:ea typeface="Calibri" panose="020F0502020204030204" pitchFamily="34" charset="0"/>
                    <a:cs typeface="Mangal" panose="02040503050203030202" pitchFamily="18" charset="0"/>
                  </a:rPr>
                  <a:t>Let </a:t>
                </a:r>
                <a14:m>
                  <m:oMath xmlns:m="http://schemas.openxmlformats.org/officeDocument/2006/math">
                    <m:sSub>
                      <m:sSubPr>
                        <m:ctrlPr>
                          <a:rPr lang="en-IN" sz="2400" i="1" kern="100" smtClean="0">
                            <a:effectLst/>
                            <a:latin typeface="Cambria Math" panose="02040503050406030204" pitchFamily="18" charset="0"/>
                            <a:ea typeface="Calibri" panose="020F0502020204030204" pitchFamily="34" charset="0"/>
                            <a:cs typeface="Mangal" panose="02040503050203030202" pitchFamily="18" charset="0"/>
                          </a:rPr>
                        </m:ctrlPr>
                      </m:sSubPr>
                      <m:e>
                        <m:r>
                          <a:rPr lang="en-IN" sz="2400" i="1" kern="100">
                            <a:effectLst/>
                            <a:latin typeface="Cambria Math" panose="02040503050406030204" pitchFamily="18" charset="0"/>
                            <a:ea typeface="Calibri" panose="020F0502020204030204" pitchFamily="34" charset="0"/>
                            <a:cs typeface="Mangal" panose="02040503050203030202" pitchFamily="18" charset="0"/>
                          </a:rPr>
                          <m:t>𝑋</m:t>
                        </m:r>
                      </m:e>
                      <m:sub>
                        <m:r>
                          <a:rPr lang="en-IN" sz="2400" i="1" kern="100">
                            <a:effectLst/>
                            <a:latin typeface="Cambria Math" panose="02040503050406030204" pitchFamily="18" charset="0"/>
                            <a:ea typeface="Calibri" panose="020F0502020204030204" pitchFamily="34" charset="0"/>
                            <a:cs typeface="Mangal" panose="02040503050203030202" pitchFamily="18" charset="0"/>
                          </a:rPr>
                          <m:t>𝑖</m:t>
                        </m:r>
                      </m:sub>
                    </m:sSub>
                  </m:oMath>
                </a14:m>
                <a:r>
                  <a:rPr lang="en-IN" sz="2400" kern="100" dirty="0">
                    <a:effectLst/>
                    <a:latin typeface="Calibri" panose="020F0502020204030204" pitchFamily="34" charset="0"/>
                    <a:ea typeface="Calibri" panose="020F0502020204030204" pitchFamily="34" charset="0"/>
                    <a:cs typeface="Mangal" panose="02040503050203030202" pitchFamily="18" charset="0"/>
                  </a:rPr>
                  <a:t> </a:t>
                </a:r>
                <a:r>
                  <a:rPr lang="en-IN" sz="2800" kern="100" dirty="0">
                    <a:latin typeface="Calibri" panose="020F0502020204030204" pitchFamily="34" charset="0"/>
                    <a:ea typeface="Calibri" panose="020F0502020204030204" pitchFamily="34" charset="0"/>
                    <a:cs typeface="Mangal" panose="02040503050203030202" pitchFamily="18" charset="0"/>
                  </a:rPr>
                  <a:t>= Count of total context words for word </a:t>
                </a:r>
                <a:r>
                  <a:rPr lang="en-IN" sz="2800" kern="100" dirty="0" err="1">
                    <a:latin typeface="Calibri" panose="020F0502020204030204" pitchFamily="34" charset="0"/>
                    <a:ea typeface="Calibri" panose="020F0502020204030204" pitchFamily="34" charset="0"/>
                    <a:cs typeface="Mangal" panose="02040503050203030202" pitchFamily="18" charset="0"/>
                  </a:rPr>
                  <a:t>i</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r>
                  <a:rPr lang="en-IN" sz="3200" kern="100" dirty="0" err="1">
                    <a:effectLst/>
                    <a:latin typeface="Calibri" panose="020F0502020204030204" pitchFamily="34" charset="0"/>
                    <a:ea typeface="Calibri" panose="020F0502020204030204" pitchFamily="34" charset="0"/>
                    <a:cs typeface="Mangal" panose="02040503050203030202" pitchFamily="18" charset="0"/>
                  </a:rPr>
                  <a:t>P</a:t>
                </a:r>
                <a:r>
                  <a:rPr lang="en-IN" sz="3200" kern="100" baseline="-25000" dirty="0" err="1">
                    <a:latin typeface="Calibri" panose="020F0502020204030204" pitchFamily="34" charset="0"/>
                    <a:ea typeface="Calibri" panose="020F0502020204030204" pitchFamily="34" charset="0"/>
                    <a:cs typeface="Mangal" panose="02040503050203030202" pitchFamily="18" charset="0"/>
                  </a:rPr>
                  <a:t>i,j</a:t>
                </a:r>
                <a:r>
                  <a:rPr lang="en-IN" sz="3200" kern="100" baseline="-25000" dirty="0">
                    <a:effectLst/>
                    <a:latin typeface="Calibri" panose="020F0502020204030204" pitchFamily="34" charset="0"/>
                    <a:ea typeface="Calibri" panose="020F0502020204030204" pitchFamily="34" charset="0"/>
                    <a:cs typeface="Mangal" panose="02040503050203030202" pitchFamily="18" charset="0"/>
                  </a:rPr>
                  <a:t> </a:t>
                </a:r>
                <a:r>
                  <a:rPr lang="en-IN" sz="3200" kern="100" dirty="0">
                    <a:effectLst/>
                    <a:latin typeface="Calibri" panose="020F0502020204030204" pitchFamily="34" charset="0"/>
                    <a:ea typeface="Calibri" panose="020F0502020204030204" pitchFamily="34" charset="0"/>
                    <a:cs typeface="Mangal" panose="02040503050203030202" pitchFamily="18" charset="0"/>
                  </a:rPr>
                  <a:t>= P(</a:t>
                </a:r>
                <a:r>
                  <a:rPr lang="en-IN" sz="3200" kern="100" dirty="0" err="1">
                    <a:effectLst/>
                    <a:latin typeface="Calibri" panose="020F0502020204030204" pitchFamily="34" charset="0"/>
                    <a:ea typeface="Calibri" panose="020F0502020204030204" pitchFamily="34" charset="0"/>
                    <a:cs typeface="Mangal" panose="02040503050203030202" pitchFamily="18" charset="0"/>
                  </a:rPr>
                  <a:t>w</a:t>
                </a:r>
                <a:r>
                  <a:rPr lang="en-IN" sz="3200" kern="100" baseline="-25000" dirty="0" err="1">
                    <a:latin typeface="Calibri" panose="020F0502020204030204" pitchFamily="34" charset="0"/>
                    <a:ea typeface="Calibri" panose="020F0502020204030204" pitchFamily="34" charset="0"/>
                    <a:cs typeface="Mangal" panose="02040503050203030202" pitchFamily="18" charset="0"/>
                  </a:rPr>
                  <a:t>i</a:t>
                </a:r>
                <a:r>
                  <a:rPr lang="en-IN" sz="3200" kern="100" dirty="0" err="1">
                    <a:effectLst/>
                    <a:latin typeface="Calibri" panose="020F0502020204030204" pitchFamily="34" charset="0"/>
                    <a:ea typeface="Calibri" panose="020F0502020204030204" pitchFamily="34" charset="0"/>
                    <a:cs typeface="Mangal" panose="02040503050203030202" pitchFamily="18" charset="0"/>
                  </a:rPr>
                  <a:t>|w</a:t>
                </a:r>
                <a:r>
                  <a:rPr lang="en-IN" sz="3200" kern="100" baseline="-25000" dirty="0" err="1">
                    <a:latin typeface="Calibri" panose="020F0502020204030204" pitchFamily="34" charset="0"/>
                    <a:ea typeface="Calibri" panose="020F0502020204030204" pitchFamily="34" charset="0"/>
                    <a:cs typeface="Mangal" panose="02040503050203030202" pitchFamily="18" charset="0"/>
                  </a:rPr>
                  <a:t>j</a:t>
                </a:r>
                <a:r>
                  <a:rPr lang="en-IN" sz="3200" kern="100" dirty="0">
                    <a:effectLst/>
                    <a:latin typeface="Calibri" panose="020F0502020204030204" pitchFamily="34" charset="0"/>
                    <a:ea typeface="Calibri" panose="020F0502020204030204" pitchFamily="34" charset="0"/>
                    <a:cs typeface="Mangal" panose="02040503050203030202" pitchFamily="18" charset="0"/>
                  </a:rPr>
                  <a:t>) = </a:t>
                </a:r>
                <a14:m>
                  <m:oMath xmlns:m="http://schemas.openxmlformats.org/officeDocument/2006/math">
                    <m:f>
                      <m:fPr>
                        <m:ctrlPr>
                          <a:rPr lang="en-IN" sz="3200" i="1" kern="100" smtClean="0">
                            <a:effectLst/>
                            <a:latin typeface="Cambria Math" panose="02040503050406030204" pitchFamily="18" charset="0"/>
                            <a:ea typeface="Calibri" panose="020F0502020204030204" pitchFamily="34" charset="0"/>
                            <a:cs typeface="Mangal" panose="02040503050203030202" pitchFamily="18" charset="0"/>
                          </a:rPr>
                        </m:ctrlPr>
                      </m:fPr>
                      <m:num>
                        <m:sSub>
                          <m:sSubPr>
                            <m:ctrlPr>
                              <a:rPr lang="en-IN" sz="3200" i="1" kern="100">
                                <a:effectLst/>
                                <a:latin typeface="Cambria Math" panose="02040503050406030204" pitchFamily="18" charset="0"/>
                                <a:ea typeface="Calibri" panose="020F0502020204030204" pitchFamily="34" charset="0"/>
                                <a:cs typeface="Mangal" panose="02040503050203030202" pitchFamily="18" charset="0"/>
                              </a:rPr>
                            </m:ctrlPr>
                          </m:sSubPr>
                          <m:e>
                            <m:r>
                              <a:rPr lang="en-IN" sz="3200" i="1" kern="100">
                                <a:effectLst/>
                                <a:latin typeface="Cambria Math" panose="02040503050406030204" pitchFamily="18" charset="0"/>
                                <a:ea typeface="Calibri" panose="020F0502020204030204" pitchFamily="34" charset="0"/>
                                <a:cs typeface="Mangal" panose="02040503050203030202" pitchFamily="18" charset="0"/>
                              </a:rPr>
                              <m:t>𝑋</m:t>
                            </m:r>
                          </m:e>
                          <m:sub>
                            <m:r>
                              <a:rPr lang="en-IN" sz="3200" i="1" kern="100">
                                <a:effectLst/>
                                <a:latin typeface="Cambria Math" panose="02040503050406030204" pitchFamily="18" charset="0"/>
                                <a:ea typeface="Calibri" panose="020F0502020204030204" pitchFamily="34" charset="0"/>
                                <a:cs typeface="Mangal" panose="02040503050203030202" pitchFamily="18" charset="0"/>
                              </a:rPr>
                              <m:t>𝑖</m:t>
                            </m:r>
                            <m:r>
                              <a:rPr lang="en-IN" sz="3200" i="1" kern="100">
                                <a:effectLst/>
                                <a:latin typeface="Cambria Math" panose="02040503050406030204" pitchFamily="18" charset="0"/>
                                <a:ea typeface="Calibri" panose="020F0502020204030204" pitchFamily="34" charset="0"/>
                                <a:cs typeface="Mangal" panose="02040503050203030202" pitchFamily="18" charset="0"/>
                              </a:rPr>
                              <m:t>,</m:t>
                            </m:r>
                            <m:r>
                              <a:rPr lang="en-IN" sz="3200" i="1" kern="100">
                                <a:effectLst/>
                                <a:latin typeface="Cambria Math" panose="02040503050406030204" pitchFamily="18" charset="0"/>
                                <a:ea typeface="Calibri" panose="020F0502020204030204" pitchFamily="34" charset="0"/>
                                <a:cs typeface="Mangal" panose="02040503050203030202" pitchFamily="18" charset="0"/>
                              </a:rPr>
                              <m:t>𝑗</m:t>
                            </m:r>
                          </m:sub>
                        </m:sSub>
                      </m:num>
                      <m:den>
                        <m:sSub>
                          <m:sSubPr>
                            <m:ctrlPr>
                              <a:rPr lang="en-IN" sz="3200" i="1" kern="100">
                                <a:effectLst/>
                                <a:latin typeface="Cambria Math" panose="02040503050406030204" pitchFamily="18" charset="0"/>
                                <a:ea typeface="Calibri" panose="020F0502020204030204" pitchFamily="34" charset="0"/>
                                <a:cs typeface="Mangal" panose="02040503050203030202" pitchFamily="18" charset="0"/>
                              </a:rPr>
                            </m:ctrlPr>
                          </m:sSubPr>
                          <m:e>
                            <m:r>
                              <a:rPr lang="en-IN" sz="3200" i="1" kern="100">
                                <a:effectLst/>
                                <a:latin typeface="Cambria Math" panose="02040503050406030204" pitchFamily="18" charset="0"/>
                                <a:ea typeface="Calibri" panose="020F0502020204030204" pitchFamily="34" charset="0"/>
                                <a:cs typeface="Mangal" panose="02040503050203030202" pitchFamily="18" charset="0"/>
                              </a:rPr>
                              <m:t>𝑋</m:t>
                            </m:r>
                          </m:e>
                          <m:sub>
                            <m:r>
                              <a:rPr lang="en-IN" sz="3200" b="0" i="1" kern="100" smtClean="0">
                                <a:effectLst/>
                                <a:latin typeface="Cambria Math" panose="02040503050406030204" pitchFamily="18" charset="0"/>
                                <a:ea typeface="Calibri" panose="020F0502020204030204" pitchFamily="34" charset="0"/>
                                <a:cs typeface="Mangal" panose="02040503050203030202" pitchFamily="18" charset="0"/>
                              </a:rPr>
                              <m:t>𝑗</m:t>
                            </m:r>
                          </m:sub>
                        </m:sSub>
                      </m:den>
                    </m:f>
                    <m:r>
                      <a:rPr lang="en-IN" sz="3200" b="0" i="1" kern="100" smtClean="0">
                        <a:effectLst/>
                        <a:latin typeface="Cambria Math" panose="02040503050406030204" pitchFamily="18" charset="0"/>
                        <a:ea typeface="Calibri" panose="020F0502020204030204" pitchFamily="34" charset="0"/>
                        <a:cs typeface="Mangal" panose="02040503050203030202" pitchFamily="18" charset="0"/>
                      </a:rPr>
                      <m:t> </m:t>
                    </m:r>
                  </m:oMath>
                </a14:m>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2800" kern="100" dirty="0">
                    <a:effectLst/>
                    <a:latin typeface="Calibri" panose="020F0502020204030204" pitchFamily="34" charset="0"/>
                    <a:ea typeface="Calibri" panose="020F0502020204030204" pitchFamily="34" charset="0"/>
                    <a:cs typeface="Mangal" panose="02040503050203030202" pitchFamily="18" charset="0"/>
                  </a:rPr>
                  <a:t>is the total count for word </a:t>
                </a:r>
                <a:r>
                  <a:rPr lang="en-IN" sz="2800" kern="100" dirty="0">
                    <a:latin typeface="Calibri" panose="020F0502020204030204" pitchFamily="34" charset="0"/>
                    <a:ea typeface="Calibri" panose="020F0502020204030204" pitchFamily="34" charset="0"/>
                    <a:cs typeface="Mangal" panose="02040503050203030202" pitchFamily="18" charset="0"/>
                  </a:rPr>
                  <a:t>j</a:t>
                </a:r>
                <a:r>
                  <a:rPr lang="en-IN" sz="2800" kern="100" dirty="0">
                    <a:effectLst/>
                    <a:latin typeface="Calibri" panose="020F0502020204030204" pitchFamily="34" charset="0"/>
                    <a:ea typeface="Calibri" panose="020F0502020204030204" pitchFamily="34" charset="0"/>
                    <a:cs typeface="Mangal" panose="02040503050203030202" pitchFamily="18" charset="0"/>
                  </a:rPr>
                  <a:t> in the context of word </a:t>
                </a:r>
                <a:r>
                  <a:rPr lang="en-IN" sz="2800" kern="100" dirty="0" err="1">
                    <a:effectLst/>
                    <a:latin typeface="Calibri" panose="020F0502020204030204" pitchFamily="34" charset="0"/>
                    <a:ea typeface="Calibri" panose="020F0502020204030204" pitchFamily="34" charset="0"/>
                    <a:cs typeface="Mangal" panose="02040503050203030202" pitchFamily="18" charset="0"/>
                  </a:rPr>
                  <a:t>i</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32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mc:Choice>
        <mc:Fallback xmlns="">
          <p:sp>
            <p:nvSpPr>
              <p:cNvPr id="3" name="Content Placeholder 2">
                <a:extLst>
                  <a:ext uri="{FF2B5EF4-FFF2-40B4-BE49-F238E27FC236}">
                    <a16:creationId xmlns:a16="http://schemas.microsoft.com/office/drawing/2014/main" id="{4857E0CC-F875-47D4-B32D-17051D51C704}"/>
                  </a:ext>
                </a:extLst>
              </p:cNvPr>
              <p:cNvSpPr>
                <a:spLocks noGrp="1" noRot="1" noChangeAspect="1" noMove="1" noResize="1" noEditPoints="1" noAdjustHandles="1" noChangeArrowheads="1" noChangeShapeType="1" noTextEdit="1"/>
              </p:cNvSpPr>
              <p:nvPr>
                <p:ph idx="1"/>
              </p:nvPr>
            </p:nvSpPr>
            <p:spPr>
              <a:xfrm>
                <a:off x="551872" y="1625600"/>
                <a:ext cx="9872871" cy="4368800"/>
              </a:xfrm>
              <a:blipFill>
                <a:blip r:embed="rId2"/>
                <a:stretch>
                  <a:fillRect l="-618" t="-2095" r="-247"/>
                </a:stretch>
              </a:blipFill>
            </p:spPr>
            <p:txBody>
              <a:bodyPr/>
              <a:lstStyle/>
              <a:p>
                <a:r>
                  <a:rPr lang="en-IN">
                    <a:noFill/>
                  </a:rPr>
                  <a:t> </a:t>
                </a:r>
              </a:p>
            </p:txBody>
          </p:sp>
        </mc:Fallback>
      </mc:AlternateContent>
    </p:spTree>
    <p:extLst>
      <p:ext uri="{BB962C8B-B14F-4D97-AF65-F5344CB8AC3E}">
        <p14:creationId xmlns:p14="http://schemas.microsoft.com/office/powerpoint/2010/main" val="2002172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AAFE-5DDC-4BB9-8C7F-90F49183DC69}"/>
              </a:ext>
            </a:extLst>
          </p:cNvPr>
          <p:cNvSpPr>
            <a:spLocks noGrp="1"/>
          </p:cNvSpPr>
          <p:nvPr>
            <p:ph type="title"/>
          </p:nvPr>
        </p:nvSpPr>
        <p:spPr>
          <a:xfrm>
            <a:off x="644238" y="355600"/>
            <a:ext cx="9875520" cy="766618"/>
          </a:xfrm>
        </p:spPr>
        <p:txBody>
          <a:bodyPr/>
          <a:lstStyle/>
          <a:p>
            <a:r>
              <a:rPr lang="en-IN" dirty="0" err="1"/>
              <a:t>GloVe</a:t>
            </a:r>
            <a:r>
              <a:rPr lang="en-IN" dirty="0"/>
              <a:t>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E08F25-86A8-42C3-BAC1-B510B03F4F72}"/>
                  </a:ext>
                </a:extLst>
              </p:cNvPr>
              <p:cNvSpPr>
                <a:spLocks noGrp="1"/>
              </p:cNvSpPr>
              <p:nvPr>
                <p:ph idx="1"/>
              </p:nvPr>
            </p:nvSpPr>
            <p:spPr>
              <a:xfrm>
                <a:off x="736600" y="1122217"/>
                <a:ext cx="9127836" cy="5444837"/>
              </a:xfrm>
            </p:spPr>
            <p:txBody>
              <a:bodyPr>
                <a:normAutofit fontScale="92500" lnSpcReduction="10000"/>
              </a:bodyPr>
              <a:lstStyle/>
              <a:p>
                <a:r>
                  <a:rPr lang="en-IN" dirty="0"/>
                  <a:t>Doc 1: I love NLP.</a:t>
                </a:r>
              </a:p>
              <a:p>
                <a:r>
                  <a:rPr lang="en-IN" dirty="0"/>
                  <a:t>Doc 2: I love to make videos.</a:t>
                </a:r>
              </a:p>
              <a:p>
                <a:endParaRPr lang="en-IN" dirty="0"/>
              </a:p>
              <a:p>
                <a:r>
                  <a:rPr lang="en-IN" sz="2400" kern="100" dirty="0">
                    <a:effectLst/>
                    <a:latin typeface="Calibri" panose="020F0502020204030204" pitchFamily="34" charset="0"/>
                    <a:ea typeface="Calibri" panose="020F0502020204030204" pitchFamily="34" charset="0"/>
                    <a:cs typeface="Mangal" panose="02040503050203030202" pitchFamily="18" charset="0"/>
                  </a:rPr>
                  <a:t>Let, </a:t>
                </a:r>
                <a14:m>
                  <m:oMath xmlns:m="http://schemas.openxmlformats.org/officeDocument/2006/math">
                    <m:sSub>
                      <m:sSubPr>
                        <m:ctrlPr>
                          <a:rPr lang="en-IN" sz="2400" i="1" kern="100" smtClean="0">
                            <a:effectLst/>
                            <a:latin typeface="Cambria Math" panose="02040503050406030204" pitchFamily="18" charset="0"/>
                            <a:ea typeface="Calibri" panose="020F0502020204030204" pitchFamily="34" charset="0"/>
                            <a:cs typeface="Mangal" panose="02040503050203030202" pitchFamily="18" charset="0"/>
                          </a:rPr>
                        </m:ctrlPr>
                      </m:sSubPr>
                      <m:e>
                        <m:r>
                          <a:rPr lang="en-IN" sz="2400" i="1" kern="100">
                            <a:effectLst/>
                            <a:latin typeface="Cambria Math" panose="02040503050406030204" pitchFamily="18" charset="0"/>
                            <a:ea typeface="Calibri" panose="020F0502020204030204" pitchFamily="34" charset="0"/>
                            <a:cs typeface="Mangal" panose="02040503050203030202" pitchFamily="18" charset="0"/>
                          </a:rPr>
                          <m:t>𝑋</m:t>
                        </m:r>
                      </m:e>
                      <m:sub>
                        <m:r>
                          <a:rPr lang="en-IN" sz="2400" i="1" kern="100">
                            <a:effectLst/>
                            <a:latin typeface="Cambria Math" panose="02040503050406030204" pitchFamily="18" charset="0"/>
                            <a:ea typeface="Calibri" panose="020F0502020204030204" pitchFamily="34" charset="0"/>
                            <a:cs typeface="Mangal" panose="02040503050203030202" pitchFamily="18" charset="0"/>
                          </a:rPr>
                          <m:t>𝑖</m:t>
                        </m:r>
                        <m:r>
                          <a:rPr lang="en-IN" sz="2400" i="1" kern="100">
                            <a:effectLst/>
                            <a:latin typeface="Cambria Math" panose="02040503050406030204" pitchFamily="18" charset="0"/>
                            <a:ea typeface="Calibri" panose="020F0502020204030204" pitchFamily="34" charset="0"/>
                            <a:cs typeface="Mangal" panose="02040503050203030202" pitchFamily="18" charset="0"/>
                          </a:rPr>
                          <m:t>,</m:t>
                        </m:r>
                        <m:r>
                          <a:rPr lang="en-IN" sz="2400" i="1" kern="100">
                            <a:effectLst/>
                            <a:latin typeface="Cambria Math" panose="02040503050406030204" pitchFamily="18" charset="0"/>
                            <a:ea typeface="Calibri" panose="020F0502020204030204" pitchFamily="34" charset="0"/>
                            <a:cs typeface="Mangal" panose="02040503050203030202" pitchFamily="18" charset="0"/>
                          </a:rPr>
                          <m:t>𝑗</m:t>
                        </m:r>
                      </m:sub>
                    </m:sSub>
                    <m:r>
                      <a:rPr lang="en-IN" sz="2400" i="1" kern="100">
                        <a:effectLst/>
                        <a:latin typeface="Cambria Math" panose="02040503050406030204" pitchFamily="18" charset="0"/>
                        <a:ea typeface="Calibri" panose="020F0502020204030204" pitchFamily="34" charset="0"/>
                        <a:cs typeface="Mangal" panose="02040503050203030202" pitchFamily="18" charset="0"/>
                      </a:rPr>
                      <m:t> </m:t>
                    </m:r>
                  </m:oMath>
                </a14:m>
                <a:r>
                  <a:rPr lang="en-IN" sz="2400" kern="100" dirty="0">
                    <a:effectLst/>
                    <a:latin typeface="Calibri" panose="020F0502020204030204" pitchFamily="34" charset="0"/>
                    <a:ea typeface="Calibri" panose="020F0502020204030204" pitchFamily="34" charset="0"/>
                    <a:cs typeface="Mangal" panose="02040503050203030202" pitchFamily="18" charset="0"/>
                  </a:rPr>
                  <a:t>= No. of times word </a:t>
                </a:r>
                <a:r>
                  <a:rPr lang="en-IN" sz="2400" kern="100" dirty="0">
                    <a:latin typeface="Calibri" panose="020F0502020204030204" pitchFamily="34" charset="0"/>
                    <a:ea typeface="Calibri" panose="020F0502020204030204" pitchFamily="34" charset="0"/>
                    <a:cs typeface="Mangal" panose="02040503050203030202" pitchFamily="18" charset="0"/>
                  </a:rPr>
                  <a:t>j</a:t>
                </a:r>
                <a:br>
                  <a:rPr lang="en-IN" sz="2400" kern="100" dirty="0">
                    <a:effectLst/>
                    <a:latin typeface="Calibri" panose="020F0502020204030204" pitchFamily="34" charset="0"/>
                    <a:ea typeface="Calibri" panose="020F0502020204030204" pitchFamily="34" charset="0"/>
                    <a:cs typeface="Mangal" panose="02040503050203030202" pitchFamily="18" charset="0"/>
                  </a:rPr>
                </a:br>
                <a:r>
                  <a:rPr lang="en-IN" sz="2400" kern="100" dirty="0">
                    <a:effectLst/>
                    <a:latin typeface="Calibri" panose="020F0502020204030204" pitchFamily="34" charset="0"/>
                    <a:ea typeface="Calibri" panose="020F0502020204030204" pitchFamily="34" charset="0"/>
                    <a:cs typeface="Mangal" panose="02040503050203030202" pitchFamily="18" charset="0"/>
                  </a:rPr>
                  <a:t>occurred with the word </a:t>
                </a:r>
                <a:r>
                  <a:rPr lang="en-IN" sz="2400" kern="100" dirty="0" err="1">
                    <a:effectLst/>
                    <a:latin typeface="Calibri" panose="020F0502020204030204" pitchFamily="34" charset="0"/>
                    <a:ea typeface="Calibri" panose="020F0502020204030204" pitchFamily="34" charset="0"/>
                    <a:cs typeface="Mangal" panose="02040503050203030202" pitchFamily="18" charset="0"/>
                  </a:rPr>
                  <a:t>i</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r>
                  <a:rPr lang="en-IN" sz="2400" kern="100" dirty="0">
                    <a:effectLst/>
                    <a:latin typeface="Calibri" panose="020F0502020204030204" pitchFamily="34" charset="0"/>
                    <a:ea typeface="Calibri" panose="020F0502020204030204" pitchFamily="34" charset="0"/>
                    <a:cs typeface="Mangal" panose="02040503050203030202" pitchFamily="18" charset="0"/>
                  </a:rPr>
                  <a:t>Let </a:t>
                </a:r>
                <a14:m>
                  <m:oMath xmlns:m="http://schemas.openxmlformats.org/officeDocument/2006/math">
                    <m:sSub>
                      <m:sSubPr>
                        <m:ctrlPr>
                          <a:rPr lang="en-IN" sz="2000" i="1" kern="100" smtClean="0">
                            <a:effectLst/>
                            <a:latin typeface="Cambria Math" panose="02040503050406030204" pitchFamily="18" charset="0"/>
                            <a:ea typeface="Calibri" panose="020F0502020204030204" pitchFamily="34" charset="0"/>
                            <a:cs typeface="Mangal" panose="02040503050203030202" pitchFamily="18" charset="0"/>
                          </a:rPr>
                        </m:ctrlPr>
                      </m:sSubPr>
                      <m:e>
                        <m:r>
                          <a:rPr lang="en-IN" sz="2000" i="1" kern="100">
                            <a:effectLst/>
                            <a:latin typeface="Cambria Math" panose="02040503050406030204" pitchFamily="18" charset="0"/>
                            <a:ea typeface="Calibri" panose="020F0502020204030204" pitchFamily="34" charset="0"/>
                            <a:cs typeface="Mangal" panose="02040503050203030202" pitchFamily="18" charset="0"/>
                          </a:rPr>
                          <m:t>𝑋</m:t>
                        </m:r>
                      </m:e>
                      <m:sub>
                        <m:r>
                          <a:rPr lang="en-IN" sz="2000" b="0" i="1" kern="100" smtClean="0">
                            <a:effectLst/>
                            <a:latin typeface="Cambria Math" panose="02040503050406030204" pitchFamily="18" charset="0"/>
                            <a:ea typeface="Calibri" panose="020F0502020204030204" pitchFamily="34" charset="0"/>
                            <a:cs typeface="Mangal" panose="02040503050203030202" pitchFamily="18" charset="0"/>
                          </a:rPr>
                          <m:t>𝑗</m:t>
                        </m:r>
                      </m:sub>
                    </m:sSub>
                  </m:oMath>
                </a14:m>
                <a:r>
                  <a:rPr lang="en-IN" sz="2000" kern="100" dirty="0">
                    <a:effectLst/>
                    <a:latin typeface="Calibri" panose="020F0502020204030204" pitchFamily="34" charset="0"/>
                    <a:ea typeface="Calibri" panose="020F0502020204030204" pitchFamily="34" charset="0"/>
                    <a:cs typeface="Mangal" panose="02040503050203030202" pitchFamily="18" charset="0"/>
                  </a:rPr>
                  <a:t> </a:t>
                </a:r>
                <a:r>
                  <a:rPr lang="en-IN" sz="2400" kern="100" dirty="0">
                    <a:latin typeface="Calibri" panose="020F0502020204030204" pitchFamily="34" charset="0"/>
                    <a:ea typeface="Calibri" panose="020F0502020204030204" pitchFamily="34" charset="0"/>
                    <a:cs typeface="Mangal" panose="02040503050203030202" pitchFamily="18" charset="0"/>
                  </a:rPr>
                  <a:t>= Count of total context words</a:t>
                </a:r>
                <a:br>
                  <a:rPr lang="en-IN" sz="2400" kern="100" dirty="0">
                    <a:latin typeface="Calibri" panose="020F0502020204030204" pitchFamily="34" charset="0"/>
                    <a:ea typeface="Calibri" panose="020F0502020204030204" pitchFamily="34" charset="0"/>
                    <a:cs typeface="Mangal" panose="02040503050203030202" pitchFamily="18" charset="0"/>
                  </a:rPr>
                </a:br>
                <a:r>
                  <a:rPr lang="en-IN" sz="2400" kern="100" dirty="0">
                    <a:latin typeface="Calibri" panose="020F0502020204030204" pitchFamily="34" charset="0"/>
                    <a:ea typeface="Calibri" panose="020F0502020204030204" pitchFamily="34" charset="0"/>
                    <a:cs typeface="Mangal" panose="02040503050203030202" pitchFamily="18" charset="0"/>
                  </a:rPr>
                  <a:t>for word j (window size = 1)</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a:p>
                <a14:m>
                  <m:oMath xmlns:m="http://schemas.openxmlformats.org/officeDocument/2006/math">
                    <m:sSub>
                      <m:sSubPr>
                        <m:ctrlPr>
                          <a:rPr lang="en-IN" sz="2400" i="1" kern="100" smtClean="0">
                            <a:effectLst/>
                            <a:latin typeface="Cambria Math" panose="02040503050406030204" pitchFamily="18" charset="0"/>
                            <a:ea typeface="Calibri" panose="020F0502020204030204" pitchFamily="34" charset="0"/>
                            <a:cs typeface="Mangal" panose="02040503050203030202" pitchFamily="18" charset="0"/>
                          </a:rPr>
                        </m:ctrlPr>
                      </m:sSubPr>
                      <m:e>
                        <m:r>
                          <a:rPr lang="en-IN" sz="2400" i="1" kern="100">
                            <a:effectLst/>
                            <a:latin typeface="Cambria Math" panose="02040503050406030204" pitchFamily="18" charset="0"/>
                            <a:ea typeface="Calibri" panose="020F0502020204030204" pitchFamily="34" charset="0"/>
                            <a:cs typeface="Mangal" panose="02040503050203030202" pitchFamily="18" charset="0"/>
                          </a:rPr>
                          <m:t>𝑋</m:t>
                        </m:r>
                      </m:e>
                      <m:sub>
                        <m:r>
                          <a:rPr lang="en-IN" sz="2400" i="1" kern="100">
                            <a:effectLst/>
                            <a:latin typeface="Cambria Math" panose="02040503050406030204" pitchFamily="18" charset="0"/>
                            <a:ea typeface="Calibri" panose="020F0502020204030204" pitchFamily="34" charset="0"/>
                            <a:cs typeface="Mangal" panose="02040503050203030202" pitchFamily="18" charset="0"/>
                          </a:rPr>
                          <m:t>𝑖</m:t>
                        </m:r>
                        <m:r>
                          <a:rPr lang="en-IN" sz="2400" i="1" kern="100">
                            <a:effectLst/>
                            <a:latin typeface="Cambria Math" panose="02040503050406030204" pitchFamily="18" charset="0"/>
                            <a:ea typeface="Calibri" panose="020F0502020204030204" pitchFamily="34" charset="0"/>
                            <a:cs typeface="Mangal" panose="02040503050203030202" pitchFamily="18" charset="0"/>
                          </a:rPr>
                          <m:t>,</m:t>
                        </m:r>
                        <m:r>
                          <a:rPr lang="en-IN" sz="2400" i="1" kern="100">
                            <a:effectLst/>
                            <a:latin typeface="Cambria Math" panose="02040503050406030204" pitchFamily="18" charset="0"/>
                            <a:ea typeface="Calibri" panose="020F0502020204030204" pitchFamily="34" charset="0"/>
                            <a:cs typeface="Mangal" panose="02040503050203030202" pitchFamily="18" charset="0"/>
                          </a:rPr>
                          <m:t>𝑗</m:t>
                        </m:r>
                      </m:sub>
                    </m:sSub>
                    <m:r>
                      <a:rPr lang="en-IN" sz="2400" i="1" kern="100">
                        <a:effectLst/>
                        <a:latin typeface="Cambria Math" panose="02040503050406030204" pitchFamily="18" charset="0"/>
                        <a:ea typeface="Calibri" panose="020F0502020204030204" pitchFamily="34" charset="0"/>
                        <a:cs typeface="Mangal" panose="02040503050203030202" pitchFamily="18" charset="0"/>
                      </a:rPr>
                      <m:t> </m:t>
                    </m:r>
                  </m:oMath>
                </a14:m>
                <a:r>
                  <a:rPr lang="en-IN" sz="2400" kern="100" dirty="0">
                    <a:latin typeface="Calibri" panose="020F0502020204030204" pitchFamily="34" charset="0"/>
                    <a:ea typeface="Calibri" panose="020F0502020204030204" pitchFamily="34" charset="0"/>
                    <a:cs typeface="Mangal" panose="02040503050203030202" pitchFamily="18" charset="0"/>
                  </a:rPr>
                  <a:t>=  </a:t>
                </a:r>
                <a14:m>
                  <m:oMath xmlns:m="http://schemas.openxmlformats.org/officeDocument/2006/math">
                    <m:sSub>
                      <m:sSubPr>
                        <m:ctrlPr>
                          <a:rPr lang="en-IN" sz="2400" i="1" kern="100">
                            <a:latin typeface="Cambria Math" panose="02040503050406030204" pitchFamily="18" charset="0"/>
                            <a:ea typeface="Calibri" panose="020F0502020204030204" pitchFamily="34" charset="0"/>
                            <a:cs typeface="Mangal" panose="02040503050203030202" pitchFamily="18" charset="0"/>
                          </a:rPr>
                        </m:ctrlPr>
                      </m:sSubPr>
                      <m:e>
                        <m:r>
                          <a:rPr lang="en-IN" sz="2400" i="1" kern="100">
                            <a:latin typeface="Cambria Math" panose="02040503050406030204" pitchFamily="18" charset="0"/>
                            <a:ea typeface="Calibri" panose="020F0502020204030204" pitchFamily="34" charset="0"/>
                            <a:cs typeface="Mangal" panose="02040503050203030202" pitchFamily="18" charset="0"/>
                          </a:rPr>
                          <m:t>𝑋</m:t>
                        </m:r>
                      </m:e>
                      <m:sub>
                        <m:r>
                          <a:rPr lang="en-IN" sz="2400" b="0" i="1" kern="100" smtClean="0">
                            <a:latin typeface="Cambria Math" panose="02040503050406030204" pitchFamily="18" charset="0"/>
                            <a:ea typeface="Calibri" panose="020F0502020204030204" pitchFamily="34" charset="0"/>
                            <a:cs typeface="Mangal" panose="02040503050203030202" pitchFamily="18" charset="0"/>
                          </a:rPr>
                          <m:t>𝐼</m:t>
                        </m:r>
                        <m:r>
                          <a:rPr lang="en-IN" sz="2400" i="1" kern="100">
                            <a:latin typeface="Cambria Math" panose="02040503050406030204" pitchFamily="18" charset="0"/>
                            <a:ea typeface="Calibri" panose="020F0502020204030204" pitchFamily="34" charset="0"/>
                            <a:cs typeface="Mangal" panose="02040503050203030202" pitchFamily="18" charset="0"/>
                          </a:rPr>
                          <m:t>,</m:t>
                        </m:r>
                        <m:r>
                          <a:rPr lang="en-IN" sz="2400" b="0" i="1" kern="100" smtClean="0">
                            <a:latin typeface="Cambria Math" panose="02040503050406030204" pitchFamily="18" charset="0"/>
                            <a:ea typeface="Calibri" panose="020F0502020204030204" pitchFamily="34" charset="0"/>
                            <a:cs typeface="Mangal" panose="02040503050203030202" pitchFamily="18" charset="0"/>
                          </a:rPr>
                          <m:t>𝑙𝑜𝑣𝑒</m:t>
                        </m:r>
                      </m:sub>
                    </m:sSub>
                    <m:r>
                      <a:rPr lang="en-IN" sz="2400" i="1" kern="100">
                        <a:latin typeface="Cambria Math" panose="02040503050406030204" pitchFamily="18" charset="0"/>
                        <a:ea typeface="Calibri" panose="020F0502020204030204" pitchFamily="34" charset="0"/>
                        <a:cs typeface="Mangal" panose="02040503050203030202" pitchFamily="18" charset="0"/>
                      </a:rPr>
                      <m:t> </m:t>
                    </m:r>
                  </m:oMath>
                </a14:m>
                <a:r>
                  <a:rPr lang="en-IN" sz="2400" kern="100" dirty="0">
                    <a:effectLst/>
                    <a:latin typeface="Calibri" panose="020F0502020204030204" pitchFamily="34" charset="0"/>
                    <a:ea typeface="Calibri" panose="020F0502020204030204" pitchFamily="34" charset="0"/>
                    <a:cs typeface="Mangal" panose="02040503050203030202" pitchFamily="18" charset="0"/>
                  </a:rPr>
                  <a:t>= 2</a:t>
                </a:r>
              </a:p>
              <a:p>
                <a14:m>
                  <m:oMath xmlns:m="http://schemas.openxmlformats.org/officeDocument/2006/math">
                    <m:sSub>
                      <m:sSubPr>
                        <m:ctrlPr>
                          <a:rPr lang="en-IN" sz="2400" i="1" kern="100" smtClean="0">
                            <a:effectLst/>
                            <a:latin typeface="Cambria Math" panose="02040503050406030204" pitchFamily="18" charset="0"/>
                            <a:ea typeface="Calibri" panose="020F0502020204030204" pitchFamily="34" charset="0"/>
                            <a:cs typeface="Mangal" panose="02040503050203030202" pitchFamily="18" charset="0"/>
                          </a:rPr>
                        </m:ctrlPr>
                      </m:sSubPr>
                      <m:e>
                        <m:r>
                          <a:rPr lang="en-IN" sz="2400" i="1" kern="100">
                            <a:effectLst/>
                            <a:latin typeface="Cambria Math" panose="02040503050406030204" pitchFamily="18" charset="0"/>
                            <a:ea typeface="Calibri" panose="020F0502020204030204" pitchFamily="34" charset="0"/>
                            <a:cs typeface="Mangal" panose="02040503050203030202" pitchFamily="18" charset="0"/>
                          </a:rPr>
                          <m:t>𝑋</m:t>
                        </m:r>
                      </m:e>
                      <m:sub>
                        <m:r>
                          <a:rPr lang="en-IN" sz="2400" b="0" i="1" kern="100" smtClean="0">
                            <a:effectLst/>
                            <a:latin typeface="Cambria Math" panose="02040503050406030204" pitchFamily="18" charset="0"/>
                            <a:ea typeface="Calibri" panose="020F0502020204030204" pitchFamily="34" charset="0"/>
                            <a:cs typeface="Mangal" panose="02040503050203030202" pitchFamily="18" charset="0"/>
                          </a:rPr>
                          <m:t>𝑗</m:t>
                        </m:r>
                      </m:sub>
                    </m:sSub>
                  </m:oMath>
                </a14:m>
                <a:r>
                  <a:rPr lang="en-IN" sz="2400" kern="100" dirty="0">
                    <a:effectLst/>
                    <a:latin typeface="Calibri" panose="020F0502020204030204" pitchFamily="34" charset="0"/>
                    <a:ea typeface="Calibri" panose="020F0502020204030204" pitchFamily="34" charset="0"/>
                    <a:cs typeface="Mangal" panose="02040503050203030202" pitchFamily="18" charset="0"/>
                  </a:rPr>
                  <a:t> = </a:t>
                </a:r>
                <a14:m>
                  <m:oMath xmlns:m="http://schemas.openxmlformats.org/officeDocument/2006/math">
                    <m:sSub>
                      <m:sSubPr>
                        <m:ctrlPr>
                          <a:rPr lang="en-IN" sz="2400" i="1" kern="100">
                            <a:latin typeface="Cambria Math" panose="02040503050406030204" pitchFamily="18" charset="0"/>
                            <a:ea typeface="Calibri" panose="020F0502020204030204" pitchFamily="34" charset="0"/>
                            <a:cs typeface="Mangal" panose="02040503050203030202" pitchFamily="18" charset="0"/>
                          </a:rPr>
                        </m:ctrlPr>
                      </m:sSubPr>
                      <m:e>
                        <m:r>
                          <a:rPr lang="en-IN" sz="2400" i="1" kern="100">
                            <a:latin typeface="Cambria Math" panose="02040503050406030204" pitchFamily="18" charset="0"/>
                            <a:ea typeface="Calibri" panose="020F0502020204030204" pitchFamily="34" charset="0"/>
                            <a:cs typeface="Mangal" panose="02040503050203030202" pitchFamily="18" charset="0"/>
                          </a:rPr>
                          <m:t>𝑋</m:t>
                        </m:r>
                      </m:e>
                      <m:sub>
                        <m:r>
                          <a:rPr lang="en-IN" sz="2400" b="0" i="1" kern="100" smtClean="0">
                            <a:latin typeface="Cambria Math" panose="02040503050406030204" pitchFamily="18" charset="0"/>
                            <a:ea typeface="Calibri" panose="020F0502020204030204" pitchFamily="34" charset="0"/>
                            <a:cs typeface="Mangal" panose="02040503050203030202" pitchFamily="18" charset="0"/>
                          </a:rPr>
                          <m:t>𝑙𝑜𝑣𝑒</m:t>
                        </m:r>
                      </m:sub>
                    </m:sSub>
                  </m:oMath>
                </a14:m>
                <a:r>
                  <a:rPr lang="en-IN" sz="2400" kern="100" dirty="0">
                    <a:effectLst/>
                    <a:latin typeface="Calibri" panose="020F0502020204030204" pitchFamily="34" charset="0"/>
                    <a:ea typeface="Calibri" panose="020F0502020204030204" pitchFamily="34" charset="0"/>
                    <a:cs typeface="Mangal" panose="02040503050203030202" pitchFamily="18" charset="0"/>
                  </a:rPr>
                  <a:t>  = 4 </a:t>
                </a:r>
              </a:p>
              <a:p>
                <a:r>
                  <a:rPr lang="en-IN" sz="2800" kern="100" dirty="0" err="1">
                    <a:effectLst/>
                    <a:latin typeface="Calibri" panose="020F0502020204030204" pitchFamily="34" charset="0"/>
                    <a:ea typeface="Calibri" panose="020F0502020204030204" pitchFamily="34" charset="0"/>
                    <a:cs typeface="Mangal" panose="02040503050203030202" pitchFamily="18" charset="0"/>
                  </a:rPr>
                  <a:t>P</a:t>
                </a:r>
                <a:r>
                  <a:rPr lang="en-IN" sz="2800" kern="100" baseline="-25000" dirty="0" err="1">
                    <a:latin typeface="Calibri" panose="020F0502020204030204" pitchFamily="34" charset="0"/>
                    <a:ea typeface="Calibri" panose="020F0502020204030204" pitchFamily="34" charset="0"/>
                    <a:cs typeface="Mangal" panose="02040503050203030202" pitchFamily="18" charset="0"/>
                  </a:rPr>
                  <a:t>i,j</a:t>
                </a:r>
                <a:r>
                  <a:rPr lang="en-IN" sz="2800" kern="100" baseline="-25000" dirty="0">
                    <a:effectLst/>
                    <a:latin typeface="Calibri" panose="020F0502020204030204" pitchFamily="34" charset="0"/>
                    <a:ea typeface="Calibri" panose="020F0502020204030204" pitchFamily="34" charset="0"/>
                    <a:cs typeface="Mangal" panose="02040503050203030202" pitchFamily="18" charset="0"/>
                  </a:rPr>
                  <a:t> </a:t>
                </a:r>
                <a:r>
                  <a:rPr lang="en-IN" sz="2800" kern="100" dirty="0">
                    <a:effectLst/>
                    <a:latin typeface="Calibri" panose="020F0502020204030204" pitchFamily="34" charset="0"/>
                    <a:ea typeface="Calibri" panose="020F0502020204030204" pitchFamily="34" charset="0"/>
                    <a:cs typeface="Mangal" panose="02040503050203030202" pitchFamily="18" charset="0"/>
                  </a:rPr>
                  <a:t>= P(</a:t>
                </a:r>
                <a:r>
                  <a:rPr lang="en-IN" sz="2800" kern="100" dirty="0" err="1">
                    <a:effectLst/>
                    <a:latin typeface="Calibri" panose="020F0502020204030204" pitchFamily="34" charset="0"/>
                    <a:ea typeface="Calibri" panose="020F0502020204030204" pitchFamily="34" charset="0"/>
                    <a:cs typeface="Mangal" panose="02040503050203030202" pitchFamily="18" charset="0"/>
                  </a:rPr>
                  <a:t>w</a:t>
                </a:r>
                <a:r>
                  <a:rPr lang="en-IN" sz="2800" kern="100" baseline="-25000" dirty="0" err="1">
                    <a:latin typeface="Calibri" panose="020F0502020204030204" pitchFamily="34" charset="0"/>
                    <a:ea typeface="Calibri" panose="020F0502020204030204" pitchFamily="34" charset="0"/>
                    <a:cs typeface="Mangal" panose="02040503050203030202" pitchFamily="18" charset="0"/>
                  </a:rPr>
                  <a:t>i</a:t>
                </a:r>
                <a:r>
                  <a:rPr lang="en-IN" sz="2800" kern="100" dirty="0" err="1">
                    <a:effectLst/>
                    <a:latin typeface="Calibri" panose="020F0502020204030204" pitchFamily="34" charset="0"/>
                    <a:ea typeface="Calibri" panose="020F0502020204030204" pitchFamily="34" charset="0"/>
                    <a:cs typeface="Mangal" panose="02040503050203030202" pitchFamily="18" charset="0"/>
                  </a:rPr>
                  <a:t>|w</a:t>
                </a:r>
                <a:r>
                  <a:rPr lang="en-IN" sz="2800" kern="100" baseline="-25000" dirty="0" err="1">
                    <a:latin typeface="Calibri" panose="020F0502020204030204" pitchFamily="34" charset="0"/>
                    <a:ea typeface="Calibri" panose="020F0502020204030204" pitchFamily="34" charset="0"/>
                    <a:cs typeface="Mangal" panose="02040503050203030202" pitchFamily="18" charset="0"/>
                  </a:rPr>
                  <a:t>j</a:t>
                </a:r>
                <a:r>
                  <a:rPr lang="en-IN" sz="2800" kern="100" dirty="0">
                    <a:effectLst/>
                    <a:latin typeface="Calibri" panose="020F0502020204030204" pitchFamily="34" charset="0"/>
                    <a:ea typeface="Calibri" panose="020F0502020204030204" pitchFamily="34" charset="0"/>
                    <a:cs typeface="Mangal" panose="02040503050203030202" pitchFamily="18" charset="0"/>
                  </a:rPr>
                  <a:t>) = </a:t>
                </a:r>
                <a14:m>
                  <m:oMath xmlns:m="http://schemas.openxmlformats.org/officeDocument/2006/math">
                    <m:f>
                      <m:fPr>
                        <m:ctrlPr>
                          <a:rPr lang="en-IN" sz="2800" i="1" kern="100" smtClean="0">
                            <a:effectLst/>
                            <a:latin typeface="Cambria Math" panose="02040503050406030204" pitchFamily="18" charset="0"/>
                            <a:ea typeface="Calibri" panose="020F0502020204030204" pitchFamily="34" charset="0"/>
                            <a:cs typeface="Mangal" panose="02040503050203030202" pitchFamily="18" charset="0"/>
                          </a:rPr>
                        </m:ctrlPr>
                      </m:fPr>
                      <m:num>
                        <m:sSub>
                          <m:sSubPr>
                            <m:ctrlPr>
                              <a:rPr lang="en-IN" sz="2800" i="1" kern="100">
                                <a:effectLst/>
                                <a:latin typeface="Cambria Math" panose="02040503050406030204" pitchFamily="18" charset="0"/>
                                <a:ea typeface="Calibri" panose="020F0502020204030204" pitchFamily="34" charset="0"/>
                                <a:cs typeface="Mangal" panose="02040503050203030202" pitchFamily="18" charset="0"/>
                              </a:rPr>
                            </m:ctrlPr>
                          </m:sSubPr>
                          <m:e>
                            <m:r>
                              <a:rPr lang="en-IN" sz="2800" i="1" kern="100">
                                <a:effectLst/>
                                <a:latin typeface="Cambria Math" panose="02040503050406030204" pitchFamily="18" charset="0"/>
                                <a:ea typeface="Calibri" panose="020F0502020204030204" pitchFamily="34" charset="0"/>
                                <a:cs typeface="Mangal" panose="02040503050203030202" pitchFamily="18" charset="0"/>
                              </a:rPr>
                              <m:t>𝑋</m:t>
                            </m:r>
                          </m:e>
                          <m:sub>
                            <m:r>
                              <a:rPr lang="en-IN" sz="2800" i="1" kern="100">
                                <a:effectLst/>
                                <a:latin typeface="Cambria Math" panose="02040503050406030204" pitchFamily="18" charset="0"/>
                                <a:ea typeface="Calibri" panose="020F0502020204030204" pitchFamily="34" charset="0"/>
                                <a:cs typeface="Mangal" panose="02040503050203030202" pitchFamily="18" charset="0"/>
                              </a:rPr>
                              <m:t>𝑖</m:t>
                            </m:r>
                            <m:r>
                              <a:rPr lang="en-IN" sz="2800" i="1" kern="100">
                                <a:effectLst/>
                                <a:latin typeface="Cambria Math" panose="02040503050406030204" pitchFamily="18" charset="0"/>
                                <a:ea typeface="Calibri" panose="020F0502020204030204" pitchFamily="34" charset="0"/>
                                <a:cs typeface="Mangal" panose="02040503050203030202" pitchFamily="18" charset="0"/>
                              </a:rPr>
                              <m:t>,</m:t>
                            </m:r>
                            <m:r>
                              <a:rPr lang="en-IN" sz="2800" i="1" kern="100">
                                <a:effectLst/>
                                <a:latin typeface="Cambria Math" panose="02040503050406030204" pitchFamily="18" charset="0"/>
                                <a:ea typeface="Calibri" panose="020F0502020204030204" pitchFamily="34" charset="0"/>
                                <a:cs typeface="Mangal" panose="02040503050203030202" pitchFamily="18" charset="0"/>
                              </a:rPr>
                              <m:t>𝑗</m:t>
                            </m:r>
                          </m:sub>
                        </m:sSub>
                      </m:num>
                      <m:den>
                        <m:sSub>
                          <m:sSubPr>
                            <m:ctrlPr>
                              <a:rPr lang="en-IN" sz="2800" i="1" kern="100">
                                <a:effectLst/>
                                <a:latin typeface="Cambria Math" panose="02040503050406030204" pitchFamily="18" charset="0"/>
                                <a:ea typeface="Calibri" panose="020F0502020204030204" pitchFamily="34" charset="0"/>
                                <a:cs typeface="Mangal" panose="02040503050203030202" pitchFamily="18" charset="0"/>
                              </a:rPr>
                            </m:ctrlPr>
                          </m:sSubPr>
                          <m:e>
                            <m:r>
                              <a:rPr lang="en-IN" sz="2800" i="1" kern="100">
                                <a:effectLst/>
                                <a:latin typeface="Cambria Math" panose="02040503050406030204" pitchFamily="18" charset="0"/>
                                <a:ea typeface="Calibri" panose="020F0502020204030204" pitchFamily="34" charset="0"/>
                                <a:cs typeface="Mangal" panose="02040503050203030202" pitchFamily="18" charset="0"/>
                              </a:rPr>
                              <m:t>𝑋</m:t>
                            </m:r>
                          </m:e>
                          <m:sub>
                            <m:r>
                              <a:rPr lang="en-IN" sz="2800" b="0" i="1" kern="100" smtClean="0">
                                <a:effectLst/>
                                <a:latin typeface="Cambria Math" panose="02040503050406030204" pitchFamily="18" charset="0"/>
                                <a:ea typeface="Calibri" panose="020F0502020204030204" pitchFamily="34" charset="0"/>
                                <a:cs typeface="Mangal" panose="02040503050203030202" pitchFamily="18" charset="0"/>
                              </a:rPr>
                              <m:t>𝑗</m:t>
                            </m:r>
                          </m:sub>
                        </m:sSub>
                      </m:den>
                    </m:f>
                  </m:oMath>
                </a14:m>
                <a:r>
                  <a:rPr lang="en-IN" sz="1600" kern="100" dirty="0">
                    <a:effectLst/>
                    <a:latin typeface="Calibri" panose="020F0502020204030204" pitchFamily="34" charset="0"/>
                    <a:ea typeface="Calibri" panose="020F0502020204030204" pitchFamily="34" charset="0"/>
                    <a:cs typeface="Mangal" panose="02040503050203030202" pitchFamily="18" charset="0"/>
                  </a:rPr>
                  <a:t> </a:t>
                </a:r>
              </a:p>
              <a:p>
                <a:r>
                  <a:rPr lang="en-IN" sz="2400" kern="100" dirty="0" err="1">
                    <a:latin typeface="Calibri" panose="020F0502020204030204" pitchFamily="34" charset="0"/>
                    <a:ea typeface="Calibri" panose="020F0502020204030204" pitchFamily="34" charset="0"/>
                    <a:cs typeface="Mangal" panose="02040503050203030202" pitchFamily="18" charset="0"/>
                  </a:rPr>
                  <a:t>ie</a:t>
                </a:r>
                <a:r>
                  <a:rPr lang="en-IN" sz="2400" kern="100" dirty="0">
                    <a:latin typeface="Calibri" panose="020F0502020204030204" pitchFamily="34" charset="0"/>
                    <a:ea typeface="Calibri" panose="020F0502020204030204" pitchFamily="34" charset="0"/>
                    <a:cs typeface="Mangal" panose="02040503050203030202" pitchFamily="18" charset="0"/>
                  </a:rPr>
                  <a:t> P(</a:t>
                </a:r>
                <a:r>
                  <a:rPr lang="en-IN" sz="2400" kern="100" dirty="0" err="1">
                    <a:latin typeface="Calibri" panose="020F0502020204030204" pitchFamily="34" charset="0"/>
                    <a:ea typeface="Calibri" panose="020F0502020204030204" pitchFamily="34" charset="0"/>
                    <a:cs typeface="Mangal" panose="02040503050203030202" pitchFamily="18" charset="0"/>
                  </a:rPr>
                  <a:t>I|love</a:t>
                </a:r>
                <a:r>
                  <a:rPr lang="en-IN" sz="2400" kern="100" dirty="0">
                    <a:latin typeface="Calibri" panose="020F0502020204030204" pitchFamily="34" charset="0"/>
                    <a:ea typeface="Calibri" panose="020F0502020204030204" pitchFamily="34" charset="0"/>
                    <a:cs typeface="Mangal" panose="02040503050203030202" pitchFamily="18" charset="0"/>
                  </a:rPr>
                  <a:t>) = 2/4 = 0.5 , P(</a:t>
                </a:r>
                <a:r>
                  <a:rPr lang="en-IN" sz="2400" kern="100" dirty="0" err="1">
                    <a:latin typeface="Calibri" panose="020F0502020204030204" pitchFamily="34" charset="0"/>
                    <a:ea typeface="Calibri" panose="020F0502020204030204" pitchFamily="34" charset="0"/>
                    <a:cs typeface="Mangal" panose="02040503050203030202" pitchFamily="18" charset="0"/>
                  </a:rPr>
                  <a:t>NLP|love</a:t>
                </a:r>
                <a:r>
                  <a:rPr lang="en-IN" sz="2400" kern="100" dirty="0">
                    <a:latin typeface="Calibri" panose="020F0502020204030204" pitchFamily="34" charset="0"/>
                    <a:ea typeface="Calibri" panose="020F0502020204030204" pitchFamily="34" charset="0"/>
                    <a:cs typeface="Mangal" panose="02040503050203030202" pitchFamily="18" charset="0"/>
                  </a:rPr>
                  <a:t>)= ¼ = 0.25 , P (</a:t>
                </a:r>
                <a:r>
                  <a:rPr lang="en-IN" sz="2400" kern="100" dirty="0" err="1">
                    <a:latin typeface="Calibri" panose="020F0502020204030204" pitchFamily="34" charset="0"/>
                    <a:ea typeface="Calibri" panose="020F0502020204030204" pitchFamily="34" charset="0"/>
                    <a:cs typeface="Mangal" panose="02040503050203030202" pitchFamily="18" charset="0"/>
                  </a:rPr>
                  <a:t>to|love</a:t>
                </a:r>
                <a:r>
                  <a:rPr lang="en-IN" sz="2400" kern="100" dirty="0">
                    <a:latin typeface="Calibri" panose="020F0502020204030204" pitchFamily="34" charset="0"/>
                    <a:ea typeface="Calibri" panose="020F0502020204030204" pitchFamily="34" charset="0"/>
                    <a:cs typeface="Mangal" panose="02040503050203030202" pitchFamily="18" charset="0"/>
                  </a:rPr>
                  <a:t>) = ¼ = 0.25</a:t>
                </a:r>
              </a:p>
              <a:p>
                <a:endParaRPr lang="en-IN" dirty="0"/>
              </a:p>
            </p:txBody>
          </p:sp>
        </mc:Choice>
        <mc:Fallback xmlns="">
          <p:sp>
            <p:nvSpPr>
              <p:cNvPr id="3" name="Content Placeholder 2">
                <a:extLst>
                  <a:ext uri="{FF2B5EF4-FFF2-40B4-BE49-F238E27FC236}">
                    <a16:creationId xmlns:a16="http://schemas.microsoft.com/office/drawing/2014/main" id="{61E08F25-86A8-42C3-BAC1-B510B03F4F72}"/>
                  </a:ext>
                </a:extLst>
              </p:cNvPr>
              <p:cNvSpPr>
                <a:spLocks noGrp="1" noRot="1" noChangeAspect="1" noMove="1" noResize="1" noEditPoints="1" noAdjustHandles="1" noChangeArrowheads="1" noChangeShapeType="1" noTextEdit="1"/>
              </p:cNvSpPr>
              <p:nvPr>
                <p:ph idx="1"/>
              </p:nvPr>
            </p:nvSpPr>
            <p:spPr>
              <a:xfrm>
                <a:off x="736600" y="1122217"/>
                <a:ext cx="9127836" cy="5444837"/>
              </a:xfrm>
              <a:blipFill>
                <a:blip r:embed="rId2"/>
                <a:stretch>
                  <a:fillRect l="-267" t="-1568"/>
                </a:stretch>
              </a:blipFill>
            </p:spPr>
            <p:txBody>
              <a:bodyPr/>
              <a:lstStyle/>
              <a:p>
                <a:r>
                  <a:rPr lang="en-IN">
                    <a:noFill/>
                  </a:rPr>
                  <a:t> </a:t>
                </a:r>
              </a:p>
            </p:txBody>
          </p:sp>
        </mc:Fallback>
      </mc:AlternateContent>
      <p:graphicFrame>
        <p:nvGraphicFramePr>
          <p:cNvPr id="4" name="Table 4">
            <a:extLst>
              <a:ext uri="{FF2B5EF4-FFF2-40B4-BE49-F238E27FC236}">
                <a16:creationId xmlns:a16="http://schemas.microsoft.com/office/drawing/2014/main" id="{C4A9A6D6-AC44-476E-B111-55FF0BE0E3AE}"/>
              </a:ext>
            </a:extLst>
          </p:cNvPr>
          <p:cNvGraphicFramePr>
            <a:graphicFrameLocks noGrp="1"/>
          </p:cNvGraphicFramePr>
          <p:nvPr>
            <p:extLst>
              <p:ext uri="{D42A27DB-BD31-4B8C-83A1-F6EECF244321}">
                <p14:modId xmlns:p14="http://schemas.microsoft.com/office/powerpoint/2010/main" val="3448516199"/>
              </p:ext>
            </p:extLst>
          </p:nvPr>
        </p:nvGraphicFramePr>
        <p:xfrm>
          <a:off x="5811982" y="710764"/>
          <a:ext cx="5643418" cy="3904194"/>
        </p:xfrm>
        <a:graphic>
          <a:graphicData uri="http://schemas.openxmlformats.org/drawingml/2006/table">
            <a:tbl>
              <a:tblPr firstRow="1" bandRow="1">
                <a:tableStyleId>{5C22544A-7EE6-4342-B048-85BDC9FD1C3A}</a:tableStyleId>
              </a:tblPr>
              <a:tblGrid>
                <a:gridCol w="795482">
                  <a:extLst>
                    <a:ext uri="{9D8B030D-6E8A-4147-A177-3AD203B41FA5}">
                      <a16:colId xmlns:a16="http://schemas.microsoft.com/office/drawing/2014/main" val="1208514741"/>
                    </a:ext>
                  </a:extLst>
                </a:gridCol>
                <a:gridCol w="795482">
                  <a:extLst>
                    <a:ext uri="{9D8B030D-6E8A-4147-A177-3AD203B41FA5}">
                      <a16:colId xmlns:a16="http://schemas.microsoft.com/office/drawing/2014/main" val="3504840049"/>
                    </a:ext>
                  </a:extLst>
                </a:gridCol>
                <a:gridCol w="795482">
                  <a:extLst>
                    <a:ext uri="{9D8B030D-6E8A-4147-A177-3AD203B41FA5}">
                      <a16:colId xmlns:a16="http://schemas.microsoft.com/office/drawing/2014/main" val="1698693543"/>
                    </a:ext>
                  </a:extLst>
                </a:gridCol>
                <a:gridCol w="795482">
                  <a:extLst>
                    <a:ext uri="{9D8B030D-6E8A-4147-A177-3AD203B41FA5}">
                      <a16:colId xmlns:a16="http://schemas.microsoft.com/office/drawing/2014/main" val="1936078179"/>
                    </a:ext>
                  </a:extLst>
                </a:gridCol>
                <a:gridCol w="795482">
                  <a:extLst>
                    <a:ext uri="{9D8B030D-6E8A-4147-A177-3AD203B41FA5}">
                      <a16:colId xmlns:a16="http://schemas.microsoft.com/office/drawing/2014/main" val="4120598587"/>
                    </a:ext>
                  </a:extLst>
                </a:gridCol>
                <a:gridCol w="795482">
                  <a:extLst>
                    <a:ext uri="{9D8B030D-6E8A-4147-A177-3AD203B41FA5}">
                      <a16:colId xmlns:a16="http://schemas.microsoft.com/office/drawing/2014/main" val="3451907804"/>
                    </a:ext>
                  </a:extLst>
                </a:gridCol>
                <a:gridCol w="870526">
                  <a:extLst>
                    <a:ext uri="{9D8B030D-6E8A-4147-A177-3AD203B41FA5}">
                      <a16:colId xmlns:a16="http://schemas.microsoft.com/office/drawing/2014/main" val="2328324394"/>
                    </a:ext>
                  </a:extLst>
                </a:gridCol>
              </a:tblGrid>
              <a:tr h="557742">
                <a:tc>
                  <a:txBody>
                    <a:bodyPr/>
                    <a:lstStyle/>
                    <a:p>
                      <a:pPr algn="ctr"/>
                      <a:endParaRPr lang="en-IN" dirty="0"/>
                    </a:p>
                  </a:txBody>
                  <a:tcPr anchor="ctr"/>
                </a:tc>
                <a:tc>
                  <a:txBody>
                    <a:bodyPr/>
                    <a:lstStyle/>
                    <a:p>
                      <a:pPr algn="ctr"/>
                      <a:r>
                        <a:rPr lang="en-IN" dirty="0"/>
                        <a:t>I</a:t>
                      </a:r>
                    </a:p>
                  </a:txBody>
                  <a:tcPr anchor="ctr"/>
                </a:tc>
                <a:tc>
                  <a:txBody>
                    <a:bodyPr/>
                    <a:lstStyle/>
                    <a:p>
                      <a:pPr algn="ctr"/>
                      <a:r>
                        <a:rPr lang="en-IN" dirty="0"/>
                        <a:t>love</a:t>
                      </a:r>
                    </a:p>
                  </a:txBody>
                  <a:tcPr anchor="ctr"/>
                </a:tc>
                <a:tc>
                  <a:txBody>
                    <a:bodyPr/>
                    <a:lstStyle/>
                    <a:p>
                      <a:pPr algn="ctr"/>
                      <a:r>
                        <a:rPr lang="en-IN" dirty="0"/>
                        <a:t>NLP</a:t>
                      </a:r>
                    </a:p>
                  </a:txBody>
                  <a:tcPr anchor="ctr"/>
                </a:tc>
                <a:tc>
                  <a:txBody>
                    <a:bodyPr/>
                    <a:lstStyle/>
                    <a:p>
                      <a:pPr algn="ctr"/>
                      <a:r>
                        <a:rPr lang="en-IN"/>
                        <a:t>to</a:t>
                      </a:r>
                      <a:endParaRPr lang="en-IN" dirty="0"/>
                    </a:p>
                  </a:txBody>
                  <a:tcPr anchor="ctr"/>
                </a:tc>
                <a:tc>
                  <a:txBody>
                    <a:bodyPr/>
                    <a:lstStyle/>
                    <a:p>
                      <a:pPr algn="ctr"/>
                      <a:r>
                        <a:rPr lang="en-IN" dirty="0"/>
                        <a:t>make</a:t>
                      </a:r>
                    </a:p>
                  </a:txBody>
                  <a:tcPr anchor="ctr"/>
                </a:tc>
                <a:tc>
                  <a:txBody>
                    <a:bodyPr/>
                    <a:lstStyle/>
                    <a:p>
                      <a:pPr algn="ctr"/>
                      <a:r>
                        <a:rPr lang="en-IN" dirty="0"/>
                        <a:t>videos</a:t>
                      </a:r>
                    </a:p>
                  </a:txBody>
                  <a:tcPr anchor="ctr"/>
                </a:tc>
                <a:extLst>
                  <a:ext uri="{0D108BD9-81ED-4DB2-BD59-A6C34878D82A}">
                    <a16:rowId xmlns:a16="http://schemas.microsoft.com/office/drawing/2014/main" val="2208578985"/>
                  </a:ext>
                </a:extLst>
              </a:tr>
              <a:tr h="557742">
                <a:tc>
                  <a:txBody>
                    <a:bodyPr/>
                    <a:lstStyle/>
                    <a:p>
                      <a:pPr algn="ctr"/>
                      <a:r>
                        <a:rPr lang="en-IN" dirty="0"/>
                        <a:t>I</a:t>
                      </a:r>
                    </a:p>
                  </a:txBody>
                  <a:tcPr anchor="ctr"/>
                </a:tc>
                <a:tc>
                  <a:txBody>
                    <a:bodyPr/>
                    <a:lstStyle/>
                    <a:p>
                      <a:pPr algn="ctr"/>
                      <a:r>
                        <a:rPr lang="en-IN" dirty="0"/>
                        <a:t>0</a:t>
                      </a:r>
                    </a:p>
                  </a:txBody>
                  <a:tcPr anchor="ctr"/>
                </a:tc>
                <a:tc>
                  <a:txBody>
                    <a:bodyPr/>
                    <a:lstStyle/>
                    <a:p>
                      <a:pPr algn="ctr"/>
                      <a:r>
                        <a:rPr lang="en-IN" dirty="0"/>
                        <a:t>2</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a:t>
                      </a:r>
                    </a:p>
                  </a:txBody>
                  <a:tcPr anchor="ctr"/>
                </a:tc>
                <a:extLst>
                  <a:ext uri="{0D108BD9-81ED-4DB2-BD59-A6C34878D82A}">
                    <a16:rowId xmlns:a16="http://schemas.microsoft.com/office/drawing/2014/main" val="479103058"/>
                  </a:ext>
                </a:extLst>
              </a:tr>
              <a:tr h="557742">
                <a:tc>
                  <a:txBody>
                    <a:bodyPr/>
                    <a:lstStyle/>
                    <a:p>
                      <a:pPr algn="ctr"/>
                      <a:r>
                        <a:rPr lang="en-IN" dirty="0"/>
                        <a:t>love</a:t>
                      </a:r>
                    </a:p>
                  </a:txBody>
                  <a:tcPr anchor="ctr"/>
                </a:tc>
                <a:tc>
                  <a:txBody>
                    <a:bodyPr/>
                    <a:lstStyle/>
                    <a:p>
                      <a:pPr algn="ctr"/>
                      <a:r>
                        <a:rPr lang="en-IN" dirty="0"/>
                        <a:t>2</a:t>
                      </a:r>
                    </a:p>
                  </a:txBody>
                  <a:tcPr anchor="ctr"/>
                </a:tc>
                <a:tc>
                  <a:txBody>
                    <a:bodyPr/>
                    <a:lstStyle/>
                    <a:p>
                      <a:pPr algn="ctr"/>
                      <a:r>
                        <a:rPr lang="en-IN" dirty="0"/>
                        <a:t>0</a:t>
                      </a:r>
                    </a:p>
                  </a:txBody>
                  <a:tcPr anchor="ctr"/>
                </a:tc>
                <a:tc>
                  <a:txBody>
                    <a:bodyPr/>
                    <a:lstStyle/>
                    <a:p>
                      <a:pPr algn="ctr"/>
                      <a:r>
                        <a:rPr lang="en-IN" dirty="0"/>
                        <a:t>1</a:t>
                      </a:r>
                    </a:p>
                  </a:txBody>
                  <a:tcPr anchor="ctr"/>
                </a:tc>
                <a:tc>
                  <a:txBody>
                    <a:bodyPr/>
                    <a:lstStyle/>
                    <a:p>
                      <a:pPr algn="ctr"/>
                      <a:r>
                        <a:rPr lang="en-IN" dirty="0"/>
                        <a:t>1</a:t>
                      </a:r>
                    </a:p>
                  </a:txBody>
                  <a:tcPr anchor="ctr"/>
                </a:tc>
                <a:tc>
                  <a:txBody>
                    <a:bodyPr/>
                    <a:lstStyle/>
                    <a:p>
                      <a:pPr algn="ctr"/>
                      <a:r>
                        <a:rPr lang="en-IN" dirty="0"/>
                        <a:t>0</a:t>
                      </a:r>
                    </a:p>
                  </a:txBody>
                  <a:tcPr anchor="ctr"/>
                </a:tc>
                <a:tc>
                  <a:txBody>
                    <a:bodyPr/>
                    <a:lstStyle/>
                    <a:p>
                      <a:pPr algn="ctr"/>
                      <a:r>
                        <a:rPr lang="en-IN" dirty="0"/>
                        <a:t>0</a:t>
                      </a:r>
                    </a:p>
                  </a:txBody>
                  <a:tcPr anchor="ctr"/>
                </a:tc>
                <a:extLst>
                  <a:ext uri="{0D108BD9-81ED-4DB2-BD59-A6C34878D82A}">
                    <a16:rowId xmlns:a16="http://schemas.microsoft.com/office/drawing/2014/main" val="3404939769"/>
                  </a:ext>
                </a:extLst>
              </a:tr>
              <a:tr h="557742">
                <a:tc>
                  <a:txBody>
                    <a:bodyPr/>
                    <a:lstStyle/>
                    <a:p>
                      <a:pPr algn="ctr"/>
                      <a:r>
                        <a:rPr lang="en-IN" dirty="0"/>
                        <a:t>NLP</a:t>
                      </a:r>
                    </a:p>
                  </a:txBody>
                  <a:tcPr anchor="ctr"/>
                </a:tc>
                <a:tc>
                  <a:txBody>
                    <a:bodyPr/>
                    <a:lstStyle/>
                    <a:p>
                      <a:pPr algn="ctr"/>
                      <a:r>
                        <a:rPr lang="en-IN" dirty="0"/>
                        <a:t>0</a:t>
                      </a:r>
                    </a:p>
                  </a:txBody>
                  <a:tcPr anchor="ctr"/>
                </a:tc>
                <a:tc>
                  <a:txBody>
                    <a:bodyPr/>
                    <a:lstStyle/>
                    <a:p>
                      <a:pPr algn="ctr"/>
                      <a:r>
                        <a:rPr lang="en-IN" dirty="0"/>
                        <a:t>1</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a:t>
                      </a:r>
                    </a:p>
                  </a:txBody>
                  <a:tcPr anchor="ctr"/>
                </a:tc>
                <a:extLst>
                  <a:ext uri="{0D108BD9-81ED-4DB2-BD59-A6C34878D82A}">
                    <a16:rowId xmlns:a16="http://schemas.microsoft.com/office/drawing/2014/main" val="3075726135"/>
                  </a:ext>
                </a:extLst>
              </a:tr>
              <a:tr h="557742">
                <a:tc>
                  <a:txBody>
                    <a:bodyPr/>
                    <a:lstStyle/>
                    <a:p>
                      <a:pPr algn="ctr"/>
                      <a:r>
                        <a:rPr lang="en-IN" dirty="0"/>
                        <a:t>to</a:t>
                      </a:r>
                    </a:p>
                  </a:txBody>
                  <a:tcPr anchor="ctr"/>
                </a:tc>
                <a:tc>
                  <a:txBody>
                    <a:bodyPr/>
                    <a:lstStyle/>
                    <a:p>
                      <a:pPr algn="ctr"/>
                      <a:r>
                        <a:rPr lang="en-IN" dirty="0"/>
                        <a:t>0</a:t>
                      </a:r>
                    </a:p>
                  </a:txBody>
                  <a:tcPr anchor="ctr"/>
                </a:tc>
                <a:tc>
                  <a:txBody>
                    <a:bodyPr/>
                    <a:lstStyle/>
                    <a:p>
                      <a:pPr algn="ctr"/>
                      <a:r>
                        <a:rPr lang="en-IN" dirty="0"/>
                        <a:t>1</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1</a:t>
                      </a:r>
                    </a:p>
                  </a:txBody>
                  <a:tcPr anchor="ctr"/>
                </a:tc>
                <a:tc>
                  <a:txBody>
                    <a:bodyPr/>
                    <a:lstStyle/>
                    <a:p>
                      <a:pPr algn="ctr"/>
                      <a:r>
                        <a:rPr lang="en-IN" dirty="0"/>
                        <a:t>0</a:t>
                      </a:r>
                    </a:p>
                  </a:txBody>
                  <a:tcPr anchor="ctr"/>
                </a:tc>
                <a:extLst>
                  <a:ext uri="{0D108BD9-81ED-4DB2-BD59-A6C34878D82A}">
                    <a16:rowId xmlns:a16="http://schemas.microsoft.com/office/drawing/2014/main" val="2484068016"/>
                  </a:ext>
                </a:extLst>
              </a:tr>
              <a:tr h="557742">
                <a:tc>
                  <a:txBody>
                    <a:bodyPr/>
                    <a:lstStyle/>
                    <a:p>
                      <a:pPr algn="ctr"/>
                      <a:r>
                        <a:rPr lang="en-IN" dirty="0"/>
                        <a:t>make</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1</a:t>
                      </a:r>
                    </a:p>
                  </a:txBody>
                  <a:tcPr anchor="ctr"/>
                </a:tc>
                <a:tc>
                  <a:txBody>
                    <a:bodyPr/>
                    <a:lstStyle/>
                    <a:p>
                      <a:pPr algn="ctr"/>
                      <a:r>
                        <a:rPr lang="en-IN" dirty="0"/>
                        <a:t>0</a:t>
                      </a:r>
                    </a:p>
                  </a:txBody>
                  <a:tcPr anchor="ctr"/>
                </a:tc>
                <a:tc>
                  <a:txBody>
                    <a:bodyPr/>
                    <a:lstStyle/>
                    <a:p>
                      <a:pPr algn="ctr"/>
                      <a:r>
                        <a:rPr lang="en-IN" dirty="0"/>
                        <a:t>1</a:t>
                      </a:r>
                    </a:p>
                  </a:txBody>
                  <a:tcPr anchor="ctr"/>
                </a:tc>
                <a:extLst>
                  <a:ext uri="{0D108BD9-81ED-4DB2-BD59-A6C34878D82A}">
                    <a16:rowId xmlns:a16="http://schemas.microsoft.com/office/drawing/2014/main" val="2367637480"/>
                  </a:ext>
                </a:extLst>
              </a:tr>
              <a:tr h="557742">
                <a:tc>
                  <a:txBody>
                    <a:bodyPr/>
                    <a:lstStyle/>
                    <a:p>
                      <a:pPr algn="ctr"/>
                      <a:r>
                        <a:rPr lang="en-IN" dirty="0"/>
                        <a:t>videos</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1</a:t>
                      </a:r>
                    </a:p>
                  </a:txBody>
                  <a:tcPr anchor="ctr"/>
                </a:tc>
                <a:tc>
                  <a:txBody>
                    <a:bodyPr/>
                    <a:lstStyle/>
                    <a:p>
                      <a:pPr algn="ctr"/>
                      <a:r>
                        <a:rPr lang="en-IN" dirty="0"/>
                        <a:t>0</a:t>
                      </a:r>
                    </a:p>
                  </a:txBody>
                  <a:tcPr anchor="ctr"/>
                </a:tc>
                <a:extLst>
                  <a:ext uri="{0D108BD9-81ED-4DB2-BD59-A6C34878D82A}">
                    <a16:rowId xmlns:a16="http://schemas.microsoft.com/office/drawing/2014/main" val="544274396"/>
                  </a:ext>
                </a:extLst>
              </a:tr>
            </a:tbl>
          </a:graphicData>
        </a:graphic>
      </p:graphicFrame>
    </p:spTree>
    <p:extLst>
      <p:ext uri="{BB962C8B-B14F-4D97-AF65-F5344CB8AC3E}">
        <p14:creationId xmlns:p14="http://schemas.microsoft.com/office/powerpoint/2010/main" val="1413023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7BF5A-87ED-419C-9353-84256E6D106D}"/>
              </a:ext>
            </a:extLst>
          </p:cNvPr>
          <p:cNvSpPr>
            <a:spLocks noGrp="1"/>
          </p:cNvSpPr>
          <p:nvPr>
            <p:ph type="title"/>
          </p:nvPr>
        </p:nvSpPr>
        <p:spPr>
          <a:xfrm>
            <a:off x="533400" y="508000"/>
            <a:ext cx="9875520" cy="794327"/>
          </a:xfrm>
        </p:spPr>
        <p:txBody>
          <a:bodyPr/>
          <a:lstStyle/>
          <a:p>
            <a:r>
              <a:rPr lang="en-IN" dirty="0"/>
              <a:t>Co-occurrence Probability Matrix</a:t>
            </a:r>
          </a:p>
        </p:txBody>
      </p:sp>
      <p:graphicFrame>
        <p:nvGraphicFramePr>
          <p:cNvPr id="4" name="Table 4">
            <a:extLst>
              <a:ext uri="{FF2B5EF4-FFF2-40B4-BE49-F238E27FC236}">
                <a16:creationId xmlns:a16="http://schemas.microsoft.com/office/drawing/2014/main" id="{3C8A8888-AEB8-4080-844F-C82D013B63C5}"/>
              </a:ext>
            </a:extLst>
          </p:cNvPr>
          <p:cNvGraphicFramePr>
            <a:graphicFrameLocks noGrp="1"/>
          </p:cNvGraphicFramePr>
          <p:nvPr>
            <p:ph idx="1"/>
            <p:extLst>
              <p:ext uri="{D42A27DB-BD31-4B8C-83A1-F6EECF244321}">
                <p14:modId xmlns:p14="http://schemas.microsoft.com/office/powerpoint/2010/main" val="297969621"/>
              </p:ext>
            </p:extLst>
          </p:nvPr>
        </p:nvGraphicFramePr>
        <p:xfrm>
          <a:off x="4154055" y="1383146"/>
          <a:ext cx="7259497" cy="3097360"/>
        </p:xfrm>
        <a:graphic>
          <a:graphicData uri="http://schemas.openxmlformats.org/drawingml/2006/table">
            <a:tbl>
              <a:tblPr firstRow="1" bandRow="1">
                <a:tableStyleId>{5C22544A-7EE6-4342-B048-85BDC9FD1C3A}</a:tableStyleId>
              </a:tblPr>
              <a:tblGrid>
                <a:gridCol w="1037071">
                  <a:extLst>
                    <a:ext uri="{9D8B030D-6E8A-4147-A177-3AD203B41FA5}">
                      <a16:colId xmlns:a16="http://schemas.microsoft.com/office/drawing/2014/main" val="3687139373"/>
                    </a:ext>
                  </a:extLst>
                </a:gridCol>
                <a:gridCol w="1037071">
                  <a:extLst>
                    <a:ext uri="{9D8B030D-6E8A-4147-A177-3AD203B41FA5}">
                      <a16:colId xmlns:a16="http://schemas.microsoft.com/office/drawing/2014/main" val="1707954458"/>
                    </a:ext>
                  </a:extLst>
                </a:gridCol>
                <a:gridCol w="1037071">
                  <a:extLst>
                    <a:ext uri="{9D8B030D-6E8A-4147-A177-3AD203B41FA5}">
                      <a16:colId xmlns:a16="http://schemas.microsoft.com/office/drawing/2014/main" val="1058864803"/>
                    </a:ext>
                  </a:extLst>
                </a:gridCol>
                <a:gridCol w="1037071">
                  <a:extLst>
                    <a:ext uri="{9D8B030D-6E8A-4147-A177-3AD203B41FA5}">
                      <a16:colId xmlns:a16="http://schemas.microsoft.com/office/drawing/2014/main" val="1757850652"/>
                    </a:ext>
                  </a:extLst>
                </a:gridCol>
                <a:gridCol w="1037071">
                  <a:extLst>
                    <a:ext uri="{9D8B030D-6E8A-4147-A177-3AD203B41FA5}">
                      <a16:colId xmlns:a16="http://schemas.microsoft.com/office/drawing/2014/main" val="2991898346"/>
                    </a:ext>
                  </a:extLst>
                </a:gridCol>
                <a:gridCol w="1037071">
                  <a:extLst>
                    <a:ext uri="{9D8B030D-6E8A-4147-A177-3AD203B41FA5}">
                      <a16:colId xmlns:a16="http://schemas.microsoft.com/office/drawing/2014/main" val="3539239765"/>
                    </a:ext>
                  </a:extLst>
                </a:gridCol>
                <a:gridCol w="1037071">
                  <a:extLst>
                    <a:ext uri="{9D8B030D-6E8A-4147-A177-3AD203B41FA5}">
                      <a16:colId xmlns:a16="http://schemas.microsoft.com/office/drawing/2014/main" val="1360242753"/>
                    </a:ext>
                  </a:extLst>
                </a:gridCol>
              </a:tblGrid>
              <a:tr h="442480">
                <a:tc>
                  <a:txBody>
                    <a:bodyPr/>
                    <a:lstStyle/>
                    <a:p>
                      <a:endParaRPr lang="en-IN"/>
                    </a:p>
                  </a:txBody>
                  <a:tcPr/>
                </a:tc>
                <a:tc>
                  <a:txBody>
                    <a:bodyPr/>
                    <a:lstStyle/>
                    <a:p>
                      <a:pPr marL="0" marR="0" algn="ctr">
                        <a:lnSpc>
                          <a:spcPct val="107000"/>
                        </a:lnSpc>
                        <a:spcBef>
                          <a:spcPts val="0"/>
                        </a:spcBef>
                        <a:spcAft>
                          <a:spcPts val="0"/>
                        </a:spcAft>
                      </a:pPr>
                      <a:r>
                        <a:rPr lang="en-IN" sz="1200" kern="100">
                          <a:effectLst/>
                          <a:latin typeface="Calibri" panose="020F0502020204030204" pitchFamily="34" charset="0"/>
                          <a:ea typeface="Calibri" panose="020F0502020204030204" pitchFamily="34" charset="0"/>
                          <a:cs typeface="Mangal" panose="02040503050203030202" pitchFamily="18" charset="0"/>
                        </a:rPr>
                        <a:t>P(w</a:t>
                      </a:r>
                      <a:r>
                        <a:rPr lang="en-IN" sz="1200" kern="100" baseline="-25000">
                          <a:effectLst/>
                          <a:latin typeface="Calibri" panose="020F0502020204030204" pitchFamily="34" charset="0"/>
                          <a:ea typeface="Calibri" panose="020F0502020204030204" pitchFamily="34" charset="0"/>
                          <a:cs typeface="Mangal" panose="02040503050203030202" pitchFamily="18" charset="0"/>
                        </a:rPr>
                        <a:t>i</a:t>
                      </a:r>
                      <a:r>
                        <a:rPr lang="en-IN" sz="1200" kern="100">
                          <a:effectLst/>
                          <a:latin typeface="Calibri" panose="020F0502020204030204" pitchFamily="34" charset="0"/>
                          <a:ea typeface="Calibri" panose="020F0502020204030204" pitchFamily="34" charset="0"/>
                          <a:cs typeface="Mangal" panose="02040503050203030202" pitchFamily="18" charset="0"/>
                        </a:rPr>
                        <a:t>|I)</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IN" sz="1200" kern="100">
                          <a:effectLst/>
                          <a:latin typeface="Calibri" panose="020F0502020204030204" pitchFamily="34" charset="0"/>
                          <a:ea typeface="Calibri" panose="020F0502020204030204" pitchFamily="34" charset="0"/>
                          <a:cs typeface="Mangal" panose="02040503050203030202" pitchFamily="18" charset="0"/>
                        </a:rPr>
                        <a:t>P(w</a:t>
                      </a:r>
                      <a:r>
                        <a:rPr lang="en-IN" sz="1200" kern="100" baseline="-25000">
                          <a:effectLst/>
                          <a:latin typeface="Calibri" panose="020F0502020204030204" pitchFamily="34" charset="0"/>
                          <a:ea typeface="Calibri" panose="020F0502020204030204" pitchFamily="34" charset="0"/>
                          <a:cs typeface="Mangal" panose="02040503050203030202" pitchFamily="18" charset="0"/>
                        </a:rPr>
                        <a:t>i</a:t>
                      </a:r>
                      <a:r>
                        <a:rPr lang="en-IN" sz="1200" kern="100">
                          <a:effectLst/>
                          <a:latin typeface="Calibri" panose="020F0502020204030204" pitchFamily="34" charset="0"/>
                          <a:ea typeface="Calibri" panose="020F0502020204030204" pitchFamily="34" charset="0"/>
                          <a:cs typeface="Mangal" panose="02040503050203030202" pitchFamily="18" charset="0"/>
                        </a:rPr>
                        <a:t>|love)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Mangal" panose="02040503050203030202" pitchFamily="18" charset="0"/>
                        </a:rPr>
                        <a:t>P(</a:t>
                      </a:r>
                      <a:r>
                        <a:rPr lang="en-IN" sz="1200" kern="100" dirty="0" err="1">
                          <a:effectLst/>
                          <a:latin typeface="Calibri" panose="020F0502020204030204" pitchFamily="34" charset="0"/>
                          <a:ea typeface="Calibri" panose="020F0502020204030204" pitchFamily="34" charset="0"/>
                          <a:cs typeface="Mangal" panose="02040503050203030202" pitchFamily="18" charset="0"/>
                        </a:rPr>
                        <a:t>w</a:t>
                      </a:r>
                      <a:r>
                        <a:rPr lang="en-IN" sz="1200" kern="100" baseline="-25000" dirty="0" err="1">
                          <a:effectLst/>
                          <a:latin typeface="Calibri" panose="020F0502020204030204" pitchFamily="34" charset="0"/>
                          <a:ea typeface="Calibri" panose="020F0502020204030204" pitchFamily="34" charset="0"/>
                          <a:cs typeface="Mangal" panose="02040503050203030202" pitchFamily="18" charset="0"/>
                        </a:rPr>
                        <a:t>i</a:t>
                      </a:r>
                      <a:r>
                        <a:rPr lang="en-IN" sz="1200" kern="100" dirty="0" err="1">
                          <a:effectLst/>
                          <a:latin typeface="Calibri" panose="020F0502020204030204" pitchFamily="34" charset="0"/>
                          <a:ea typeface="Calibri" panose="020F0502020204030204" pitchFamily="34" charset="0"/>
                          <a:cs typeface="Mangal" panose="02040503050203030202" pitchFamily="18" charset="0"/>
                        </a:rPr>
                        <a:t>|NLP</a:t>
                      </a:r>
                      <a:r>
                        <a:rPr lang="en-IN" sz="1200" kern="100" dirty="0">
                          <a:effectLst/>
                          <a:latin typeface="Calibri" panose="020F0502020204030204" pitchFamily="34" charset="0"/>
                          <a:ea typeface="Calibri" panose="020F0502020204030204" pitchFamily="34" charset="0"/>
                          <a:cs typeface="Mangal" panose="02040503050203030202" pitchFamily="18" charset="0"/>
                        </a:rPr>
                        <a:t>)</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Mangal" panose="02040503050203030202" pitchFamily="18" charset="0"/>
                        </a:rPr>
                        <a:t>P(</a:t>
                      </a:r>
                      <a:r>
                        <a:rPr lang="en-IN" sz="1200" kern="100" dirty="0" err="1">
                          <a:effectLst/>
                          <a:latin typeface="Calibri" panose="020F0502020204030204" pitchFamily="34" charset="0"/>
                          <a:ea typeface="Calibri" panose="020F0502020204030204" pitchFamily="34" charset="0"/>
                          <a:cs typeface="Mangal" panose="02040503050203030202" pitchFamily="18" charset="0"/>
                        </a:rPr>
                        <a:t>w</a:t>
                      </a:r>
                      <a:r>
                        <a:rPr lang="en-IN" sz="1200" kern="100" baseline="-25000" dirty="0" err="1">
                          <a:effectLst/>
                          <a:latin typeface="Calibri" panose="020F0502020204030204" pitchFamily="34" charset="0"/>
                          <a:ea typeface="Calibri" panose="020F0502020204030204" pitchFamily="34" charset="0"/>
                          <a:cs typeface="Mangal" panose="02040503050203030202" pitchFamily="18" charset="0"/>
                        </a:rPr>
                        <a:t>i</a:t>
                      </a:r>
                      <a:r>
                        <a:rPr lang="en-IN" sz="1200" kern="100" dirty="0" err="1">
                          <a:effectLst/>
                          <a:latin typeface="Calibri" panose="020F0502020204030204" pitchFamily="34" charset="0"/>
                          <a:ea typeface="Calibri" panose="020F0502020204030204" pitchFamily="34" charset="0"/>
                          <a:cs typeface="Mangal" panose="02040503050203030202" pitchFamily="18" charset="0"/>
                        </a:rPr>
                        <a:t>|to</a:t>
                      </a:r>
                      <a:r>
                        <a:rPr lang="en-IN" sz="1200" kern="100" dirty="0">
                          <a:effectLst/>
                          <a:latin typeface="Calibri" panose="020F0502020204030204" pitchFamily="34" charset="0"/>
                          <a:ea typeface="Calibri" panose="020F0502020204030204" pitchFamily="34" charset="0"/>
                          <a:cs typeface="Mangal" panose="02040503050203030202" pitchFamily="18" charset="0"/>
                        </a:rPr>
                        <a:t>)</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IN" sz="1200" kern="100">
                          <a:effectLst/>
                          <a:latin typeface="Calibri" panose="020F0502020204030204" pitchFamily="34" charset="0"/>
                          <a:ea typeface="Calibri" panose="020F0502020204030204" pitchFamily="34" charset="0"/>
                          <a:cs typeface="Mangal" panose="02040503050203030202" pitchFamily="18" charset="0"/>
                        </a:rPr>
                        <a:t>P(w</a:t>
                      </a:r>
                      <a:r>
                        <a:rPr lang="en-IN" sz="1200" kern="100" baseline="-25000">
                          <a:effectLst/>
                          <a:latin typeface="Calibri" panose="020F0502020204030204" pitchFamily="34" charset="0"/>
                          <a:ea typeface="Calibri" panose="020F0502020204030204" pitchFamily="34" charset="0"/>
                          <a:cs typeface="Mangal" panose="02040503050203030202" pitchFamily="18" charset="0"/>
                        </a:rPr>
                        <a:t>i</a:t>
                      </a:r>
                      <a:r>
                        <a:rPr lang="en-IN" sz="1200" kern="100">
                          <a:effectLst/>
                          <a:latin typeface="Calibri" panose="020F0502020204030204" pitchFamily="34" charset="0"/>
                          <a:ea typeface="Calibri" panose="020F0502020204030204" pitchFamily="34" charset="0"/>
                          <a:cs typeface="Mangal" panose="02040503050203030202" pitchFamily="18" charset="0"/>
                        </a:rPr>
                        <a:t>|make)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marL="0" marR="0" algn="ctr">
                        <a:lnSpc>
                          <a:spcPct val="107000"/>
                        </a:lnSpc>
                        <a:spcBef>
                          <a:spcPts val="0"/>
                        </a:spcBef>
                        <a:spcAft>
                          <a:spcPts val="0"/>
                        </a:spcAft>
                      </a:pPr>
                      <a:r>
                        <a:rPr lang="en-IN" sz="1200" kern="100">
                          <a:effectLst/>
                          <a:latin typeface="Calibri" panose="020F0502020204030204" pitchFamily="34" charset="0"/>
                          <a:ea typeface="Calibri" panose="020F0502020204030204" pitchFamily="34" charset="0"/>
                          <a:cs typeface="Mangal" panose="02040503050203030202" pitchFamily="18" charset="0"/>
                        </a:rPr>
                        <a:t>P(w</a:t>
                      </a:r>
                      <a:r>
                        <a:rPr lang="en-IN" sz="1200" kern="100" baseline="-25000">
                          <a:effectLst/>
                          <a:latin typeface="Calibri" panose="020F0502020204030204" pitchFamily="34" charset="0"/>
                          <a:ea typeface="Calibri" panose="020F0502020204030204" pitchFamily="34" charset="0"/>
                          <a:cs typeface="Mangal" panose="02040503050203030202" pitchFamily="18" charset="0"/>
                        </a:rPr>
                        <a:t>i</a:t>
                      </a:r>
                      <a:r>
                        <a:rPr lang="en-IN" sz="1200" kern="100">
                          <a:effectLst/>
                          <a:latin typeface="Calibri" panose="020F0502020204030204" pitchFamily="34" charset="0"/>
                          <a:ea typeface="Calibri" panose="020F0502020204030204" pitchFamily="34" charset="0"/>
                          <a:cs typeface="Mangal" panose="02040503050203030202" pitchFamily="18" charset="0"/>
                        </a:rPr>
                        <a:t>|videos)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467676444"/>
                  </a:ext>
                </a:extLst>
              </a:tr>
              <a:tr h="442480">
                <a:tc>
                  <a:txBody>
                    <a:bodyPr/>
                    <a:lstStyle/>
                    <a:p>
                      <a:pPr marL="0" marR="0" algn="ctr">
                        <a:lnSpc>
                          <a:spcPct val="107000"/>
                        </a:lnSpc>
                        <a:spcBef>
                          <a:spcPts val="0"/>
                        </a:spcBef>
                        <a:spcAft>
                          <a:spcPts val="0"/>
                        </a:spcAft>
                      </a:pPr>
                      <a:r>
                        <a:rPr lang="en-IN" sz="1200" kern="100">
                          <a:effectLst/>
                          <a:latin typeface="Calibri" panose="020F0502020204030204" pitchFamily="34" charset="0"/>
                          <a:ea typeface="Calibri" panose="020F0502020204030204" pitchFamily="34" charset="0"/>
                          <a:cs typeface="Mangal" panose="02040503050203030202" pitchFamily="18" charset="0"/>
                        </a:rPr>
                        <a:t>I</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r>
                        <a:rPr lang="en-IN" dirty="0"/>
                        <a:t>0</a:t>
                      </a:r>
                    </a:p>
                  </a:txBody>
                  <a:tcPr anchor="ctr"/>
                </a:tc>
                <a:tc>
                  <a:txBody>
                    <a:bodyPr/>
                    <a:lstStyle/>
                    <a:p>
                      <a:pPr algn="ctr"/>
                      <a:r>
                        <a:rPr lang="en-IN" dirty="0"/>
                        <a:t>0.5</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a:t>
                      </a:r>
                    </a:p>
                  </a:txBody>
                  <a:tcPr anchor="ctr"/>
                </a:tc>
                <a:extLst>
                  <a:ext uri="{0D108BD9-81ED-4DB2-BD59-A6C34878D82A}">
                    <a16:rowId xmlns:a16="http://schemas.microsoft.com/office/drawing/2014/main" val="982579433"/>
                  </a:ext>
                </a:extLst>
              </a:tr>
              <a:tr h="442480">
                <a:tc>
                  <a:txBody>
                    <a:bodyPr/>
                    <a:lstStyle/>
                    <a:p>
                      <a:pPr marL="0" marR="0" algn="ctr">
                        <a:lnSpc>
                          <a:spcPct val="107000"/>
                        </a:lnSpc>
                        <a:spcBef>
                          <a:spcPts val="0"/>
                        </a:spcBef>
                        <a:spcAft>
                          <a:spcPts val="0"/>
                        </a:spcAft>
                      </a:pPr>
                      <a:r>
                        <a:rPr lang="en-IN" sz="1200" kern="100">
                          <a:effectLst/>
                          <a:latin typeface="Calibri" panose="020F0502020204030204" pitchFamily="34" charset="0"/>
                          <a:ea typeface="Calibri" panose="020F0502020204030204" pitchFamily="34" charset="0"/>
                          <a:cs typeface="Mangal" panose="02040503050203030202" pitchFamily="18" charset="0"/>
                        </a:rPr>
                        <a:t>love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r>
                        <a:rPr lang="en-IN" dirty="0"/>
                        <a:t>1</a:t>
                      </a:r>
                    </a:p>
                  </a:txBody>
                  <a:tcPr anchor="ctr"/>
                </a:tc>
                <a:tc>
                  <a:txBody>
                    <a:bodyPr/>
                    <a:lstStyle/>
                    <a:p>
                      <a:pPr algn="ctr"/>
                      <a:r>
                        <a:rPr lang="en-IN" dirty="0"/>
                        <a:t>0</a:t>
                      </a:r>
                    </a:p>
                  </a:txBody>
                  <a:tcPr anchor="ctr"/>
                </a:tc>
                <a:tc>
                  <a:txBody>
                    <a:bodyPr/>
                    <a:lstStyle/>
                    <a:p>
                      <a:pPr algn="ctr"/>
                      <a:r>
                        <a:rPr lang="en-IN" dirty="0"/>
                        <a:t>1</a:t>
                      </a:r>
                    </a:p>
                  </a:txBody>
                  <a:tcPr anchor="ctr"/>
                </a:tc>
                <a:tc>
                  <a:txBody>
                    <a:bodyPr/>
                    <a:lstStyle/>
                    <a:p>
                      <a:pPr algn="ctr"/>
                      <a:r>
                        <a:rPr lang="en-IN" dirty="0"/>
                        <a:t>0.5</a:t>
                      </a:r>
                    </a:p>
                  </a:txBody>
                  <a:tcPr anchor="ctr"/>
                </a:tc>
                <a:tc>
                  <a:txBody>
                    <a:bodyPr/>
                    <a:lstStyle/>
                    <a:p>
                      <a:pPr algn="ctr"/>
                      <a:r>
                        <a:rPr lang="en-IN" dirty="0"/>
                        <a:t>0</a:t>
                      </a:r>
                    </a:p>
                  </a:txBody>
                  <a:tcPr anchor="ctr"/>
                </a:tc>
                <a:tc>
                  <a:txBody>
                    <a:bodyPr/>
                    <a:lstStyle/>
                    <a:p>
                      <a:pPr algn="ctr"/>
                      <a:r>
                        <a:rPr lang="en-IN" dirty="0"/>
                        <a:t>0</a:t>
                      </a:r>
                    </a:p>
                  </a:txBody>
                  <a:tcPr anchor="ctr"/>
                </a:tc>
                <a:extLst>
                  <a:ext uri="{0D108BD9-81ED-4DB2-BD59-A6C34878D82A}">
                    <a16:rowId xmlns:a16="http://schemas.microsoft.com/office/drawing/2014/main" val="410334981"/>
                  </a:ext>
                </a:extLst>
              </a:tr>
              <a:tr h="442480">
                <a:tc>
                  <a:txBody>
                    <a:bodyPr/>
                    <a:lstStyle/>
                    <a:p>
                      <a:pPr marL="0" marR="0" algn="ctr">
                        <a:lnSpc>
                          <a:spcPct val="107000"/>
                        </a:lnSpc>
                        <a:spcBef>
                          <a:spcPts val="0"/>
                        </a:spcBef>
                        <a:spcAft>
                          <a:spcPts val="0"/>
                        </a:spcAft>
                      </a:pPr>
                      <a:r>
                        <a:rPr lang="en-IN" sz="1200" kern="100">
                          <a:effectLst/>
                          <a:latin typeface="Calibri" panose="020F0502020204030204" pitchFamily="34" charset="0"/>
                          <a:ea typeface="Calibri" panose="020F0502020204030204" pitchFamily="34" charset="0"/>
                          <a:cs typeface="Mangal" panose="02040503050203030202" pitchFamily="18" charset="0"/>
                        </a:rPr>
                        <a:t>NLP</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r>
                        <a:rPr lang="en-IN" dirty="0"/>
                        <a:t>0</a:t>
                      </a:r>
                    </a:p>
                  </a:txBody>
                  <a:tcPr anchor="ctr"/>
                </a:tc>
                <a:tc>
                  <a:txBody>
                    <a:bodyPr/>
                    <a:lstStyle/>
                    <a:p>
                      <a:pPr algn="ctr"/>
                      <a:r>
                        <a:rPr lang="en-IN" dirty="0"/>
                        <a:t>0.25</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a:t>
                      </a:r>
                    </a:p>
                  </a:txBody>
                  <a:tcPr anchor="ctr"/>
                </a:tc>
                <a:extLst>
                  <a:ext uri="{0D108BD9-81ED-4DB2-BD59-A6C34878D82A}">
                    <a16:rowId xmlns:a16="http://schemas.microsoft.com/office/drawing/2014/main" val="2751665645"/>
                  </a:ext>
                </a:extLst>
              </a:tr>
              <a:tr h="442480">
                <a:tc>
                  <a:txBody>
                    <a:bodyPr/>
                    <a:lstStyle/>
                    <a:p>
                      <a:pPr marL="0" marR="0" algn="ctr">
                        <a:lnSpc>
                          <a:spcPct val="107000"/>
                        </a:lnSpc>
                        <a:spcBef>
                          <a:spcPts val="0"/>
                        </a:spcBef>
                        <a:spcAft>
                          <a:spcPts val="0"/>
                        </a:spcAft>
                      </a:pPr>
                      <a:r>
                        <a:rPr lang="en-IN" sz="1200" kern="100">
                          <a:effectLst/>
                          <a:latin typeface="Calibri" panose="020F0502020204030204" pitchFamily="34" charset="0"/>
                          <a:ea typeface="Calibri" panose="020F0502020204030204" pitchFamily="34" charset="0"/>
                          <a:cs typeface="Mangal" panose="02040503050203030202" pitchFamily="18" charset="0"/>
                        </a:rPr>
                        <a:t>to</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r>
                        <a:rPr lang="en-IN" dirty="0"/>
                        <a:t>0</a:t>
                      </a:r>
                    </a:p>
                  </a:txBody>
                  <a:tcPr anchor="ctr"/>
                </a:tc>
                <a:tc>
                  <a:txBody>
                    <a:bodyPr/>
                    <a:lstStyle/>
                    <a:p>
                      <a:pPr algn="ctr"/>
                      <a:r>
                        <a:rPr lang="en-IN" dirty="0"/>
                        <a:t>0.25</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0.5</a:t>
                      </a:r>
                    </a:p>
                  </a:txBody>
                  <a:tcPr anchor="ctr"/>
                </a:tc>
                <a:tc>
                  <a:txBody>
                    <a:bodyPr/>
                    <a:lstStyle/>
                    <a:p>
                      <a:pPr algn="ctr"/>
                      <a:r>
                        <a:rPr lang="en-IN" dirty="0"/>
                        <a:t>0</a:t>
                      </a:r>
                    </a:p>
                  </a:txBody>
                  <a:tcPr anchor="ctr"/>
                </a:tc>
                <a:extLst>
                  <a:ext uri="{0D108BD9-81ED-4DB2-BD59-A6C34878D82A}">
                    <a16:rowId xmlns:a16="http://schemas.microsoft.com/office/drawing/2014/main" val="1797161292"/>
                  </a:ext>
                </a:extLst>
              </a:tr>
              <a:tr h="442480">
                <a:tc>
                  <a:txBody>
                    <a:bodyPr/>
                    <a:lstStyle/>
                    <a:p>
                      <a:pPr marL="0" marR="0" algn="ctr">
                        <a:lnSpc>
                          <a:spcPct val="107000"/>
                        </a:lnSpc>
                        <a:spcBef>
                          <a:spcPts val="0"/>
                        </a:spcBef>
                        <a:spcAft>
                          <a:spcPts val="0"/>
                        </a:spcAft>
                      </a:pPr>
                      <a:r>
                        <a:rPr lang="en-IN" sz="1200" kern="100">
                          <a:effectLst/>
                          <a:latin typeface="Calibri" panose="020F0502020204030204" pitchFamily="34" charset="0"/>
                          <a:ea typeface="Calibri" panose="020F0502020204030204" pitchFamily="34" charset="0"/>
                          <a:cs typeface="Mangal" panose="02040503050203030202" pitchFamily="18" charset="0"/>
                        </a:rPr>
                        <a:t>make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.5</a:t>
                      </a:r>
                    </a:p>
                  </a:txBody>
                  <a:tcPr anchor="ctr"/>
                </a:tc>
                <a:tc>
                  <a:txBody>
                    <a:bodyPr/>
                    <a:lstStyle/>
                    <a:p>
                      <a:pPr algn="ctr"/>
                      <a:r>
                        <a:rPr lang="en-IN" dirty="0"/>
                        <a:t>0</a:t>
                      </a:r>
                    </a:p>
                  </a:txBody>
                  <a:tcPr anchor="ctr"/>
                </a:tc>
                <a:tc>
                  <a:txBody>
                    <a:bodyPr/>
                    <a:lstStyle/>
                    <a:p>
                      <a:pPr algn="ctr"/>
                      <a:r>
                        <a:rPr lang="en-IN" dirty="0"/>
                        <a:t>0.25</a:t>
                      </a:r>
                    </a:p>
                  </a:txBody>
                  <a:tcPr anchor="ctr"/>
                </a:tc>
                <a:extLst>
                  <a:ext uri="{0D108BD9-81ED-4DB2-BD59-A6C34878D82A}">
                    <a16:rowId xmlns:a16="http://schemas.microsoft.com/office/drawing/2014/main" val="1600140838"/>
                  </a:ext>
                </a:extLst>
              </a:tr>
              <a:tr h="442480">
                <a:tc>
                  <a:txBody>
                    <a:bodyPr/>
                    <a:lstStyle/>
                    <a:p>
                      <a:pPr marL="0" marR="0" algn="ctr">
                        <a:lnSpc>
                          <a:spcPct val="107000"/>
                        </a:lnSpc>
                        <a:spcBef>
                          <a:spcPts val="0"/>
                        </a:spcBef>
                        <a:spcAft>
                          <a:spcPts val="0"/>
                        </a:spcAft>
                      </a:pPr>
                      <a:r>
                        <a:rPr lang="en-IN" sz="1200" kern="100" dirty="0">
                          <a:effectLst/>
                          <a:latin typeface="Calibri" panose="020F0502020204030204" pitchFamily="34" charset="0"/>
                          <a:ea typeface="Calibri" panose="020F0502020204030204" pitchFamily="34" charset="0"/>
                          <a:cs typeface="Mangal" panose="02040503050203030202" pitchFamily="18" charset="0"/>
                        </a:rPr>
                        <a:t>videos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a:t>
                      </a:r>
                    </a:p>
                  </a:txBody>
                  <a:tcPr anchor="ctr"/>
                </a:tc>
                <a:tc>
                  <a:txBody>
                    <a:bodyPr/>
                    <a:lstStyle/>
                    <a:p>
                      <a:pPr algn="ctr"/>
                      <a:r>
                        <a:rPr lang="en-IN" dirty="0"/>
                        <a:t>0.5</a:t>
                      </a:r>
                    </a:p>
                  </a:txBody>
                  <a:tcPr anchor="ctr"/>
                </a:tc>
                <a:tc>
                  <a:txBody>
                    <a:bodyPr/>
                    <a:lstStyle/>
                    <a:p>
                      <a:pPr algn="ctr"/>
                      <a:r>
                        <a:rPr lang="en-IN" dirty="0"/>
                        <a:t>0</a:t>
                      </a:r>
                    </a:p>
                  </a:txBody>
                  <a:tcPr anchor="ctr"/>
                </a:tc>
                <a:extLst>
                  <a:ext uri="{0D108BD9-81ED-4DB2-BD59-A6C34878D82A}">
                    <a16:rowId xmlns:a16="http://schemas.microsoft.com/office/drawing/2014/main" val="2738989608"/>
                  </a:ext>
                </a:extLst>
              </a:tr>
            </a:tbl>
          </a:graphicData>
        </a:graphic>
      </p:graphicFrame>
      <p:sp>
        <p:nvSpPr>
          <p:cNvPr id="6" name="TextBox 5">
            <a:extLst>
              <a:ext uri="{FF2B5EF4-FFF2-40B4-BE49-F238E27FC236}">
                <a16:creationId xmlns:a16="http://schemas.microsoft.com/office/drawing/2014/main" id="{023713CD-E66C-46DF-B1CA-F86CB0543D0B}"/>
              </a:ext>
            </a:extLst>
          </p:cNvPr>
          <p:cNvSpPr txBox="1"/>
          <p:nvPr/>
        </p:nvSpPr>
        <p:spPr>
          <a:xfrm>
            <a:off x="692728" y="1383146"/>
            <a:ext cx="6096000" cy="646331"/>
          </a:xfrm>
          <a:prstGeom prst="rect">
            <a:avLst/>
          </a:prstGeom>
          <a:noFill/>
        </p:spPr>
        <p:txBody>
          <a:bodyPr wrap="square">
            <a:spAutoFit/>
          </a:bodyPr>
          <a:lstStyle/>
          <a:p>
            <a:r>
              <a:rPr lang="en-IN" dirty="0">
                <a:solidFill>
                  <a:schemeClr val="accent1"/>
                </a:solidFill>
              </a:rPr>
              <a:t>Doc 1: I love NLP.</a:t>
            </a:r>
          </a:p>
          <a:p>
            <a:r>
              <a:rPr lang="en-IN" dirty="0">
                <a:solidFill>
                  <a:schemeClr val="accent1"/>
                </a:solidFill>
              </a:rPr>
              <a:t>Doc 2: I love to make videos.</a:t>
            </a:r>
          </a:p>
        </p:txBody>
      </p:sp>
    </p:spTree>
    <p:extLst>
      <p:ext uri="{BB962C8B-B14F-4D97-AF65-F5344CB8AC3E}">
        <p14:creationId xmlns:p14="http://schemas.microsoft.com/office/powerpoint/2010/main" val="22714350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48BF-799C-4041-925C-DE4C4D86986B}"/>
              </a:ext>
            </a:extLst>
          </p:cNvPr>
          <p:cNvSpPr>
            <a:spLocks noGrp="1"/>
          </p:cNvSpPr>
          <p:nvPr>
            <p:ph type="title"/>
          </p:nvPr>
        </p:nvSpPr>
        <p:spPr>
          <a:xfrm>
            <a:off x="690418" y="508000"/>
            <a:ext cx="9875520" cy="822036"/>
          </a:xfrm>
        </p:spPr>
        <p:txBody>
          <a:bodyPr>
            <a:normAutofit/>
          </a:bodyPr>
          <a:lstStyle/>
          <a:p>
            <a:r>
              <a:rPr lang="en-IN" dirty="0"/>
              <a:t>Steps for </a:t>
            </a:r>
            <a:r>
              <a:rPr lang="en-IN" dirty="0" err="1"/>
              <a:t>GloVe</a:t>
            </a:r>
            <a:r>
              <a:rPr lang="en-IN" dirty="0"/>
              <a:t> Calculation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B3A1F0-0813-405A-A340-82B0E0AE828F}"/>
                  </a:ext>
                </a:extLst>
              </p:cNvPr>
              <p:cNvSpPr>
                <a:spLocks noGrp="1"/>
              </p:cNvSpPr>
              <p:nvPr>
                <p:ph idx="1"/>
              </p:nvPr>
            </p:nvSpPr>
            <p:spPr>
              <a:xfrm>
                <a:off x="690418" y="1394691"/>
                <a:ext cx="10347037" cy="5061527"/>
              </a:xfrm>
            </p:spPr>
            <p:txBody>
              <a:bodyPr>
                <a:normAutofit lnSpcReduction="10000"/>
              </a:bodyPr>
              <a:lstStyle/>
              <a:p>
                <a:r>
                  <a:rPr lang="en-US" sz="2400" b="1" dirty="0"/>
                  <a:t>Step 1: Constructing the Co-Occurrence Matrix</a:t>
                </a:r>
              </a:p>
              <a:p>
                <a:pPr lvl="1"/>
                <a:r>
                  <a:rPr lang="en-US" sz="2400" dirty="0"/>
                  <a:t>This matrix counts how often pairs of words appear together within a defined window in the corpus</a:t>
                </a:r>
              </a:p>
              <a:p>
                <a:r>
                  <a:rPr lang="en-US" sz="2400" b="1" dirty="0"/>
                  <a:t>Step 2: Calculate the Probability of Co-Occurrence	</a:t>
                </a:r>
              </a:p>
              <a:p>
                <a:pPr lvl="1"/>
                <a:r>
                  <a:rPr lang="en-US" sz="2400" dirty="0"/>
                  <a:t>For each pair of words (</a:t>
                </a:r>
                <a:r>
                  <a:rPr lang="en-US" sz="2400" dirty="0" err="1"/>
                  <a:t>i,j</a:t>
                </a:r>
                <a:r>
                  <a:rPr lang="en-US" sz="2400" dirty="0"/>
                  <a:t>) in the matrix, calculate the probability of word j appearing in the context of word i: </a:t>
                </a:r>
              </a:p>
              <a:p>
                <a:pPr lvl="2"/>
                <a14:m>
                  <m:oMath xmlns:m="http://schemas.openxmlformats.org/officeDocument/2006/math">
                    <m:r>
                      <a:rPr lang="en-IN" sz="2000" i="1" kern="100" smtClean="0">
                        <a:effectLst/>
                        <a:latin typeface="Cambria Math" panose="02040503050406030204" pitchFamily="18" charset="0"/>
                        <a:ea typeface="Calibri" panose="020F0502020204030204" pitchFamily="34" charset="0"/>
                        <a:cs typeface="Mangal" panose="02040503050203030202" pitchFamily="18" charset="0"/>
                      </a:rPr>
                      <m:t>𝑃</m:t>
                    </m:r>
                    <m:d>
                      <m:dPr>
                        <m:ctrlPr>
                          <a:rPr lang="en-IN" sz="2000" i="1" kern="100">
                            <a:effectLst/>
                            <a:latin typeface="Cambria Math" panose="02040503050406030204" pitchFamily="18" charset="0"/>
                            <a:ea typeface="Calibri" panose="020F0502020204030204" pitchFamily="34" charset="0"/>
                            <a:cs typeface="Mangal" panose="02040503050203030202" pitchFamily="18" charset="0"/>
                          </a:rPr>
                        </m:ctrlPr>
                      </m:dPr>
                      <m:e>
                        <m:r>
                          <a:rPr lang="en-IN" sz="2000" i="1" kern="100">
                            <a:effectLst/>
                            <a:latin typeface="Cambria Math" panose="02040503050406030204" pitchFamily="18" charset="0"/>
                            <a:ea typeface="Calibri" panose="020F0502020204030204" pitchFamily="34" charset="0"/>
                            <a:cs typeface="Mangal" panose="02040503050203030202" pitchFamily="18" charset="0"/>
                          </a:rPr>
                          <m:t>𝑖</m:t>
                        </m:r>
                        <m:r>
                          <a:rPr lang="en-IN" sz="2000" i="1" kern="100">
                            <a:effectLst/>
                            <a:latin typeface="Cambria Math" panose="02040503050406030204" pitchFamily="18" charset="0"/>
                            <a:ea typeface="Calibri" panose="020F0502020204030204" pitchFamily="34" charset="0"/>
                            <a:cs typeface="Mangal" panose="02040503050203030202" pitchFamily="18" charset="0"/>
                          </a:rPr>
                          <m:t>,</m:t>
                        </m:r>
                        <m:r>
                          <a:rPr lang="en-IN" sz="2000" i="1" kern="100">
                            <a:effectLst/>
                            <a:latin typeface="Cambria Math" panose="02040503050406030204" pitchFamily="18" charset="0"/>
                            <a:ea typeface="Calibri" panose="020F0502020204030204" pitchFamily="34" charset="0"/>
                            <a:cs typeface="Mangal" panose="02040503050203030202" pitchFamily="18" charset="0"/>
                          </a:rPr>
                          <m:t>𝑗</m:t>
                        </m:r>
                      </m:e>
                    </m:d>
                    <m:r>
                      <a:rPr lang="en-IN" sz="2000" i="1" kern="100">
                        <a:effectLst/>
                        <a:latin typeface="Cambria Math" panose="02040503050406030204" pitchFamily="18" charset="0"/>
                        <a:ea typeface="Calibri" panose="020F0502020204030204" pitchFamily="34" charset="0"/>
                        <a:cs typeface="Mangal" panose="02040503050203030202" pitchFamily="18" charset="0"/>
                      </a:rPr>
                      <m:t>= </m:t>
                    </m:r>
                    <m:f>
                      <m:fPr>
                        <m:ctrlPr>
                          <a:rPr lang="en-IN" sz="2000" i="1" kern="100">
                            <a:effectLst/>
                            <a:latin typeface="Cambria Math" panose="02040503050406030204" pitchFamily="18" charset="0"/>
                            <a:ea typeface="Calibri" panose="020F0502020204030204" pitchFamily="34" charset="0"/>
                            <a:cs typeface="Mangal" panose="02040503050203030202" pitchFamily="18" charset="0"/>
                          </a:rPr>
                        </m:ctrlPr>
                      </m:fPr>
                      <m:num>
                        <m:r>
                          <m:rPr>
                            <m:sty m:val="p"/>
                          </m:rPr>
                          <a:rPr lang="en-IN" sz="2000" kern="100">
                            <a:effectLst/>
                            <a:latin typeface="Cambria Math" panose="02040503050406030204" pitchFamily="18" charset="0"/>
                            <a:ea typeface="Calibri" panose="020F0502020204030204" pitchFamily="34" charset="0"/>
                            <a:cs typeface="Mangal" panose="02040503050203030202" pitchFamily="18" charset="0"/>
                          </a:rPr>
                          <m:t>Number</m:t>
                        </m:r>
                        <m:r>
                          <a:rPr lang="en-IN" sz="2000" i="1" kern="100">
                            <a:effectLst/>
                            <a:latin typeface="Cambria Math" panose="02040503050406030204" pitchFamily="18" charset="0"/>
                            <a:ea typeface="Calibri" panose="020F0502020204030204" pitchFamily="34" charset="0"/>
                            <a:cs typeface="Mangal" panose="02040503050203030202" pitchFamily="18" charset="0"/>
                          </a:rPr>
                          <m:t> </m:t>
                        </m:r>
                        <m:r>
                          <m:rPr>
                            <m:sty m:val="p"/>
                          </m:rPr>
                          <a:rPr lang="en-IN" sz="2000" kern="100">
                            <a:effectLst/>
                            <a:latin typeface="Cambria Math" panose="02040503050406030204" pitchFamily="18" charset="0"/>
                            <a:ea typeface="Calibri" panose="020F0502020204030204" pitchFamily="34" charset="0"/>
                            <a:cs typeface="Mangal" panose="02040503050203030202" pitchFamily="18" charset="0"/>
                          </a:rPr>
                          <m:t>of</m:t>
                        </m:r>
                        <m:r>
                          <a:rPr lang="en-IN" sz="2000" i="1" kern="100">
                            <a:effectLst/>
                            <a:latin typeface="Cambria Math" panose="02040503050406030204" pitchFamily="18" charset="0"/>
                            <a:ea typeface="Calibri" panose="020F0502020204030204" pitchFamily="34" charset="0"/>
                            <a:cs typeface="Mangal" panose="02040503050203030202" pitchFamily="18" charset="0"/>
                          </a:rPr>
                          <m:t> </m:t>
                        </m:r>
                        <m:r>
                          <m:rPr>
                            <m:sty m:val="p"/>
                          </m:rPr>
                          <a:rPr lang="en-IN" sz="2000" kern="100">
                            <a:effectLst/>
                            <a:latin typeface="Cambria Math" panose="02040503050406030204" pitchFamily="18" charset="0"/>
                            <a:ea typeface="Calibri" panose="020F0502020204030204" pitchFamily="34" charset="0"/>
                            <a:cs typeface="Mangal" panose="02040503050203030202" pitchFamily="18" charset="0"/>
                          </a:rPr>
                          <m:t>times</m:t>
                        </m:r>
                        <m:r>
                          <a:rPr lang="en-IN" sz="2000" i="1" kern="100">
                            <a:effectLst/>
                            <a:latin typeface="Cambria Math" panose="02040503050406030204" pitchFamily="18" charset="0"/>
                            <a:ea typeface="Calibri" panose="020F0502020204030204" pitchFamily="34" charset="0"/>
                            <a:cs typeface="Mangal" panose="02040503050203030202" pitchFamily="18" charset="0"/>
                          </a:rPr>
                          <m:t> </m:t>
                        </m:r>
                        <m:r>
                          <m:rPr>
                            <m:sty m:val="p"/>
                          </m:rPr>
                          <a:rPr lang="en-IN" sz="2000" kern="100">
                            <a:effectLst/>
                            <a:latin typeface="Cambria Math" panose="02040503050406030204" pitchFamily="18" charset="0"/>
                            <a:ea typeface="Calibri" panose="020F0502020204030204" pitchFamily="34" charset="0"/>
                            <a:cs typeface="Mangal" panose="02040503050203030202" pitchFamily="18" charset="0"/>
                          </a:rPr>
                          <m:t>j</m:t>
                        </m:r>
                        <m:r>
                          <a:rPr lang="en-IN" sz="2000" i="1" kern="100">
                            <a:effectLst/>
                            <a:latin typeface="Cambria Math" panose="02040503050406030204" pitchFamily="18" charset="0"/>
                            <a:ea typeface="Calibri" panose="020F0502020204030204" pitchFamily="34" charset="0"/>
                            <a:cs typeface="Mangal" panose="02040503050203030202" pitchFamily="18" charset="0"/>
                          </a:rPr>
                          <m:t> </m:t>
                        </m:r>
                        <m:r>
                          <m:rPr>
                            <m:sty m:val="p"/>
                          </m:rPr>
                          <a:rPr lang="en-IN" sz="2000" kern="100">
                            <a:effectLst/>
                            <a:latin typeface="Cambria Math" panose="02040503050406030204" pitchFamily="18" charset="0"/>
                            <a:ea typeface="Calibri" panose="020F0502020204030204" pitchFamily="34" charset="0"/>
                            <a:cs typeface="Mangal" panose="02040503050203030202" pitchFamily="18" charset="0"/>
                          </a:rPr>
                          <m:t>appears</m:t>
                        </m:r>
                        <m:r>
                          <a:rPr lang="en-IN" sz="2000" i="1" kern="100">
                            <a:effectLst/>
                            <a:latin typeface="Cambria Math" panose="02040503050406030204" pitchFamily="18" charset="0"/>
                            <a:ea typeface="Calibri" panose="020F0502020204030204" pitchFamily="34" charset="0"/>
                            <a:cs typeface="Mangal" panose="02040503050203030202" pitchFamily="18" charset="0"/>
                          </a:rPr>
                          <m:t> </m:t>
                        </m:r>
                        <m:r>
                          <m:rPr>
                            <m:sty m:val="p"/>
                          </m:rPr>
                          <a:rPr lang="en-IN" sz="2000" kern="100">
                            <a:effectLst/>
                            <a:latin typeface="Cambria Math" panose="02040503050406030204" pitchFamily="18" charset="0"/>
                            <a:ea typeface="Calibri" panose="020F0502020204030204" pitchFamily="34" charset="0"/>
                            <a:cs typeface="Mangal" panose="02040503050203030202" pitchFamily="18" charset="0"/>
                          </a:rPr>
                          <m:t>in</m:t>
                        </m:r>
                        <m:r>
                          <a:rPr lang="en-IN" sz="2000" i="1" kern="100">
                            <a:effectLst/>
                            <a:latin typeface="Cambria Math" panose="02040503050406030204" pitchFamily="18" charset="0"/>
                            <a:ea typeface="Calibri" panose="020F0502020204030204" pitchFamily="34" charset="0"/>
                            <a:cs typeface="Mangal" panose="02040503050203030202" pitchFamily="18" charset="0"/>
                          </a:rPr>
                          <m:t> </m:t>
                        </m:r>
                        <m:r>
                          <m:rPr>
                            <m:sty m:val="p"/>
                          </m:rPr>
                          <a:rPr lang="en-IN" sz="2000" kern="100">
                            <a:effectLst/>
                            <a:latin typeface="Cambria Math" panose="02040503050406030204" pitchFamily="18" charset="0"/>
                            <a:ea typeface="Calibri" panose="020F0502020204030204" pitchFamily="34" charset="0"/>
                            <a:cs typeface="Mangal" panose="02040503050203030202" pitchFamily="18" charset="0"/>
                          </a:rPr>
                          <m:t>the</m:t>
                        </m:r>
                        <m:r>
                          <a:rPr lang="en-IN" sz="2000" i="1" kern="100">
                            <a:effectLst/>
                            <a:latin typeface="Cambria Math" panose="02040503050406030204" pitchFamily="18" charset="0"/>
                            <a:ea typeface="Calibri" panose="020F0502020204030204" pitchFamily="34" charset="0"/>
                            <a:cs typeface="Mangal" panose="02040503050203030202" pitchFamily="18" charset="0"/>
                          </a:rPr>
                          <m:t> </m:t>
                        </m:r>
                        <m:r>
                          <m:rPr>
                            <m:sty m:val="p"/>
                          </m:rPr>
                          <a:rPr lang="en-IN" sz="2000" kern="100">
                            <a:effectLst/>
                            <a:latin typeface="Cambria Math" panose="02040503050406030204" pitchFamily="18" charset="0"/>
                            <a:ea typeface="Calibri" panose="020F0502020204030204" pitchFamily="34" charset="0"/>
                            <a:cs typeface="Mangal" panose="02040503050203030202" pitchFamily="18" charset="0"/>
                          </a:rPr>
                          <m:t>context</m:t>
                        </m:r>
                        <m:r>
                          <a:rPr lang="en-IN" sz="2000" i="1" kern="100">
                            <a:effectLst/>
                            <a:latin typeface="Cambria Math" panose="02040503050406030204" pitchFamily="18" charset="0"/>
                            <a:ea typeface="Calibri" panose="020F0502020204030204" pitchFamily="34" charset="0"/>
                            <a:cs typeface="Mangal" panose="02040503050203030202" pitchFamily="18" charset="0"/>
                          </a:rPr>
                          <m:t> </m:t>
                        </m:r>
                        <m:r>
                          <m:rPr>
                            <m:sty m:val="p"/>
                          </m:rPr>
                          <a:rPr lang="en-IN" sz="2000" kern="100">
                            <a:effectLst/>
                            <a:latin typeface="Cambria Math" panose="02040503050406030204" pitchFamily="18" charset="0"/>
                            <a:ea typeface="Calibri" panose="020F0502020204030204" pitchFamily="34" charset="0"/>
                            <a:cs typeface="Mangal" panose="02040503050203030202" pitchFamily="18" charset="0"/>
                          </a:rPr>
                          <m:t>of</m:t>
                        </m:r>
                        <m:r>
                          <a:rPr lang="en-IN" sz="2000" i="1" kern="100">
                            <a:effectLst/>
                            <a:latin typeface="Cambria Math" panose="02040503050406030204" pitchFamily="18" charset="0"/>
                            <a:ea typeface="Calibri" panose="020F0502020204030204" pitchFamily="34" charset="0"/>
                            <a:cs typeface="Mangal" panose="02040503050203030202" pitchFamily="18" charset="0"/>
                          </a:rPr>
                          <m:t> </m:t>
                        </m:r>
                        <m:r>
                          <m:rPr>
                            <m:sty m:val="p"/>
                          </m:rPr>
                          <a:rPr lang="en-IN" sz="2000" kern="100">
                            <a:effectLst/>
                            <a:latin typeface="Cambria Math" panose="02040503050406030204" pitchFamily="18" charset="0"/>
                            <a:ea typeface="Calibri" panose="020F0502020204030204" pitchFamily="34" charset="0"/>
                            <a:cs typeface="Mangal" panose="02040503050203030202" pitchFamily="18" charset="0"/>
                          </a:rPr>
                          <m:t>i</m:t>
                        </m:r>
                        <m:r>
                          <a:rPr lang="en-IN" sz="2000" kern="100">
                            <a:effectLst/>
                            <a:latin typeface="Cambria Math" panose="02040503050406030204" pitchFamily="18" charset="0"/>
                            <a:ea typeface="Calibri" panose="020F0502020204030204" pitchFamily="34" charset="0"/>
                            <a:cs typeface="Mangal" panose="02040503050203030202" pitchFamily="18" charset="0"/>
                          </a:rPr>
                          <m:t>​</m:t>
                        </m:r>
                      </m:num>
                      <m:den>
                        <m:r>
                          <a:rPr lang="en-IN" sz="2000" i="1" kern="100">
                            <a:effectLst/>
                            <a:latin typeface="Cambria Math" panose="02040503050406030204" pitchFamily="18" charset="0"/>
                            <a:ea typeface="Calibri" panose="020F0502020204030204" pitchFamily="34" charset="0"/>
                            <a:cs typeface="Mangal" panose="02040503050203030202" pitchFamily="18" charset="0"/>
                          </a:rPr>
                          <m:t>𝑇𝑜𝑡𝑎𝑙</m:t>
                        </m:r>
                        <m:r>
                          <a:rPr lang="en-IN" sz="2000" i="1" kern="100">
                            <a:effectLst/>
                            <a:latin typeface="Cambria Math" panose="02040503050406030204" pitchFamily="18" charset="0"/>
                            <a:ea typeface="Calibri" panose="020F0502020204030204" pitchFamily="34" charset="0"/>
                            <a:cs typeface="Mangal" panose="02040503050203030202" pitchFamily="18" charset="0"/>
                          </a:rPr>
                          <m:t> </m:t>
                        </m:r>
                        <m:r>
                          <a:rPr lang="en-IN" sz="2000" i="1" kern="100">
                            <a:effectLst/>
                            <a:latin typeface="Cambria Math" panose="02040503050406030204" pitchFamily="18" charset="0"/>
                            <a:ea typeface="Calibri" panose="020F0502020204030204" pitchFamily="34" charset="0"/>
                            <a:cs typeface="Mangal" panose="02040503050203030202" pitchFamily="18" charset="0"/>
                          </a:rPr>
                          <m:t>𝑐𝑜𝑛𝑡𝑒𝑥𝑡</m:t>
                        </m:r>
                        <m:r>
                          <a:rPr lang="en-IN" sz="2000" i="1" kern="100">
                            <a:effectLst/>
                            <a:latin typeface="Cambria Math" panose="02040503050406030204" pitchFamily="18" charset="0"/>
                            <a:ea typeface="Calibri" panose="020F0502020204030204" pitchFamily="34" charset="0"/>
                            <a:cs typeface="Mangal" panose="02040503050203030202" pitchFamily="18" charset="0"/>
                          </a:rPr>
                          <m:t> </m:t>
                        </m:r>
                        <m:r>
                          <a:rPr lang="en-IN" sz="2000" i="1" kern="100">
                            <a:effectLst/>
                            <a:latin typeface="Cambria Math" panose="02040503050406030204" pitchFamily="18" charset="0"/>
                            <a:ea typeface="Calibri" panose="020F0502020204030204" pitchFamily="34" charset="0"/>
                            <a:cs typeface="Mangal" panose="02040503050203030202" pitchFamily="18" charset="0"/>
                          </a:rPr>
                          <m:t>𝑤𝑜𝑟𝑑𝑠</m:t>
                        </m:r>
                        <m:r>
                          <a:rPr lang="en-IN" sz="2000" i="1" kern="100">
                            <a:effectLst/>
                            <a:latin typeface="Cambria Math" panose="02040503050406030204" pitchFamily="18" charset="0"/>
                            <a:ea typeface="Calibri" panose="020F0502020204030204" pitchFamily="34" charset="0"/>
                            <a:cs typeface="Mangal" panose="02040503050203030202" pitchFamily="18" charset="0"/>
                          </a:rPr>
                          <m:t> </m:t>
                        </m:r>
                        <m:r>
                          <a:rPr lang="en-IN" sz="2000" i="1" kern="100">
                            <a:effectLst/>
                            <a:latin typeface="Cambria Math" panose="02040503050406030204" pitchFamily="18" charset="0"/>
                            <a:ea typeface="Calibri" panose="020F0502020204030204" pitchFamily="34" charset="0"/>
                            <a:cs typeface="Mangal" panose="02040503050203030202" pitchFamily="18" charset="0"/>
                          </a:rPr>
                          <m:t>𝑓𝑜𝑟</m:t>
                        </m:r>
                        <m:r>
                          <a:rPr lang="en-IN" sz="2000" i="1" kern="100">
                            <a:effectLst/>
                            <a:latin typeface="Cambria Math" panose="02040503050406030204" pitchFamily="18" charset="0"/>
                            <a:ea typeface="Calibri" panose="020F0502020204030204" pitchFamily="34" charset="0"/>
                            <a:cs typeface="Mangal" panose="02040503050203030202" pitchFamily="18" charset="0"/>
                          </a:rPr>
                          <m:t> </m:t>
                        </m:r>
                        <m:r>
                          <a:rPr lang="en-IN" sz="2000" i="1" kern="100">
                            <a:effectLst/>
                            <a:latin typeface="Cambria Math" panose="02040503050406030204" pitchFamily="18" charset="0"/>
                            <a:ea typeface="Calibri" panose="020F0502020204030204" pitchFamily="34" charset="0"/>
                            <a:cs typeface="Mangal" panose="02040503050203030202" pitchFamily="18" charset="0"/>
                          </a:rPr>
                          <m:t>𝑗</m:t>
                        </m:r>
                      </m:den>
                    </m:f>
                  </m:oMath>
                </a14:m>
                <a:endParaRPr lang="en-IN" sz="2000" kern="100" dirty="0">
                  <a:effectLst/>
                  <a:latin typeface="Calibri" panose="020F0502020204030204" pitchFamily="34" charset="0"/>
                  <a:ea typeface="Calibri" panose="020F0502020204030204" pitchFamily="34" charset="0"/>
                  <a:cs typeface="Mangal" panose="02040503050203030202" pitchFamily="18" charset="0"/>
                </a:endParaRPr>
              </a:p>
              <a:p>
                <a:r>
                  <a:rPr lang="en-US" sz="2400" b="1" dirty="0"/>
                  <a:t>Step 3: </a:t>
                </a:r>
                <a:r>
                  <a:rPr lang="en-US" sz="2400" b="1" dirty="0" err="1"/>
                  <a:t>GloVe</a:t>
                </a:r>
                <a:r>
                  <a:rPr lang="en-US" sz="2400" b="1" dirty="0"/>
                  <a:t> Model Objective </a:t>
                </a:r>
              </a:p>
              <a:p>
                <a:pPr lvl="1">
                  <a:buFont typeface="Arial" panose="020B0604020202020204" pitchFamily="34" charset="0"/>
                  <a:buChar char="•"/>
                </a:pPr>
                <a:r>
                  <a:rPr lang="en-US" sz="2400" dirty="0"/>
                  <a:t>The </a:t>
                </a:r>
                <a:r>
                  <a:rPr lang="en-US" sz="2400" dirty="0" err="1"/>
                  <a:t>GloVe</a:t>
                </a:r>
                <a:r>
                  <a:rPr lang="en-US" sz="2400" dirty="0"/>
                  <a:t> model seeks to find word vectors such that the dot product of two word vectors approximates the logarithm of the probability of their co-occurrence:</a:t>
                </a:r>
              </a:p>
              <a:p>
                <a:pPr lvl="2"/>
                <a14:m>
                  <m:oMath xmlns:m="http://schemas.openxmlformats.org/officeDocument/2006/math">
                    <m:sSup>
                      <m:sSupPr>
                        <m:ctrlPr>
                          <a:rPr lang="en-IN" sz="1600" i="1" kern="100" smtClean="0">
                            <a:effectLst/>
                            <a:latin typeface="Cambria Math" panose="02040503050406030204" pitchFamily="18" charset="0"/>
                            <a:ea typeface="Calibri" panose="020F0502020204030204" pitchFamily="34" charset="0"/>
                            <a:cs typeface="Mangal" panose="02040503050203030202" pitchFamily="18" charset="0"/>
                          </a:rPr>
                        </m:ctrlPr>
                      </m:sSupPr>
                      <m:e>
                        <m:sSub>
                          <m:sSubPr>
                            <m:ctrlPr>
                              <a:rPr lang="en-IN" sz="1600" i="1" kern="100">
                                <a:effectLst/>
                                <a:latin typeface="Cambria Math" panose="02040503050406030204" pitchFamily="18" charset="0"/>
                                <a:ea typeface="Calibri" panose="020F0502020204030204" pitchFamily="34" charset="0"/>
                                <a:cs typeface="Mangal" panose="02040503050203030202" pitchFamily="18" charset="0"/>
                              </a:rPr>
                            </m:ctrlPr>
                          </m:sSubPr>
                          <m:e>
                            <m:r>
                              <a:rPr lang="en-IN" sz="1600" i="1" kern="100">
                                <a:effectLst/>
                                <a:latin typeface="Cambria Math" panose="02040503050406030204" pitchFamily="18" charset="0"/>
                                <a:ea typeface="Calibri" panose="020F0502020204030204" pitchFamily="34" charset="0"/>
                                <a:cs typeface="Mangal" panose="02040503050203030202" pitchFamily="18" charset="0"/>
                              </a:rPr>
                              <m:t>𝑤</m:t>
                            </m:r>
                          </m:e>
                          <m:sub>
                            <m:r>
                              <a:rPr lang="en-IN" sz="1600" i="1" kern="100">
                                <a:effectLst/>
                                <a:latin typeface="Cambria Math" panose="02040503050406030204" pitchFamily="18" charset="0"/>
                                <a:ea typeface="Calibri" panose="020F0502020204030204" pitchFamily="34" charset="0"/>
                                <a:cs typeface="Mangal" panose="02040503050203030202" pitchFamily="18" charset="0"/>
                              </a:rPr>
                              <m:t>𝑖</m:t>
                            </m:r>
                          </m:sub>
                        </m:sSub>
                      </m:e>
                      <m:sup>
                        <m:r>
                          <a:rPr lang="en-IN" sz="1600" i="1" kern="100">
                            <a:effectLst/>
                            <a:latin typeface="Cambria Math" panose="02040503050406030204" pitchFamily="18" charset="0"/>
                            <a:ea typeface="Calibri" panose="020F0502020204030204" pitchFamily="34" charset="0"/>
                            <a:cs typeface="Mangal" panose="02040503050203030202" pitchFamily="18" charset="0"/>
                          </a:rPr>
                          <m:t>𝑇</m:t>
                        </m:r>
                      </m:sup>
                    </m:sSup>
                    <m:r>
                      <a:rPr lang="en-IN" sz="1600" i="1" kern="100">
                        <a:effectLst/>
                        <a:latin typeface="Cambria Math" panose="02040503050406030204" pitchFamily="18" charset="0"/>
                        <a:ea typeface="DengXian" panose="020B0503020204020204" pitchFamily="2" charset="-122"/>
                        <a:cs typeface="Mangal" panose="02040503050203030202" pitchFamily="18" charset="0"/>
                      </a:rPr>
                      <m:t>∗</m:t>
                    </m:r>
                    <m:sSub>
                      <m:sSubPr>
                        <m:ctrlPr>
                          <a:rPr lang="en-IN" sz="1600" i="1" kern="100">
                            <a:effectLst/>
                            <a:latin typeface="Cambria Math" panose="02040503050406030204" pitchFamily="18" charset="0"/>
                            <a:ea typeface="DengXian" panose="020B0503020204020204" pitchFamily="2" charset="-122"/>
                            <a:cs typeface="Mangal" panose="02040503050203030202" pitchFamily="18" charset="0"/>
                          </a:rPr>
                        </m:ctrlPr>
                      </m:sSubPr>
                      <m:e>
                        <m:r>
                          <a:rPr lang="en-IN" sz="1600" i="1" kern="100">
                            <a:effectLst/>
                            <a:latin typeface="Cambria Math" panose="02040503050406030204" pitchFamily="18" charset="0"/>
                            <a:ea typeface="DengXian" panose="020B0503020204020204" pitchFamily="2" charset="-122"/>
                            <a:cs typeface="Mangal" panose="02040503050203030202" pitchFamily="18" charset="0"/>
                          </a:rPr>
                          <m:t>𝑤</m:t>
                        </m:r>
                      </m:e>
                      <m:sub>
                        <m:r>
                          <a:rPr lang="en-IN" sz="1600" i="1" kern="100">
                            <a:effectLst/>
                            <a:latin typeface="Cambria Math" panose="02040503050406030204" pitchFamily="18" charset="0"/>
                            <a:ea typeface="DengXian" panose="020B0503020204020204" pitchFamily="2" charset="-122"/>
                            <a:cs typeface="Mangal" panose="02040503050203030202" pitchFamily="18" charset="0"/>
                          </a:rPr>
                          <m:t>𝑗</m:t>
                        </m:r>
                        <m:r>
                          <a:rPr lang="en-IN" sz="1600" i="1" kern="100">
                            <a:effectLst/>
                            <a:latin typeface="Cambria Math" panose="02040503050406030204" pitchFamily="18" charset="0"/>
                            <a:ea typeface="DengXian" panose="020B0503020204020204" pitchFamily="2" charset="-122"/>
                            <a:cs typeface="Mangal" panose="02040503050203030202" pitchFamily="18" charset="0"/>
                          </a:rPr>
                          <m:t>  </m:t>
                        </m:r>
                      </m:sub>
                    </m:sSub>
                    <m:r>
                      <a:rPr lang="en-IN" sz="1600" i="1" kern="100">
                        <a:effectLst/>
                        <a:latin typeface="Cambria Math" panose="02040503050406030204" pitchFamily="18" charset="0"/>
                        <a:ea typeface="DengXian" panose="020B0503020204020204" pitchFamily="2" charset="-122"/>
                        <a:cs typeface="Mangal" panose="02040503050203030202" pitchFamily="18" charset="0"/>
                      </a:rPr>
                      <m:t>≈</m:t>
                    </m:r>
                    <m:r>
                      <m:rPr>
                        <m:sty m:val="p"/>
                      </m:rPr>
                      <a:rPr lang="en-IN" sz="1600" kern="100">
                        <a:effectLst/>
                        <a:latin typeface="Cambria Math" panose="02040503050406030204" pitchFamily="18" charset="0"/>
                        <a:ea typeface="DengXian" panose="020B0503020204020204" pitchFamily="2" charset="-122"/>
                        <a:cs typeface="Mangal" panose="02040503050203030202" pitchFamily="18" charset="0"/>
                      </a:rPr>
                      <m:t>log</m:t>
                    </m:r>
                    <m:r>
                      <a:rPr lang="en-IN" sz="1600" kern="100">
                        <a:effectLst/>
                        <a:latin typeface="Cambria Math" panose="02040503050406030204" pitchFamily="18" charset="0"/>
                        <a:ea typeface="DengXian" panose="020B0503020204020204" pitchFamily="2" charset="-122"/>
                        <a:cs typeface="Mangal" panose="02040503050203030202" pitchFamily="18" charset="0"/>
                      </a:rPr>
                      <m:t>⁡</m:t>
                    </m:r>
                    <m:r>
                      <a:rPr lang="en-IN" sz="1600" i="1" kern="100">
                        <a:effectLst/>
                        <a:latin typeface="Cambria Math" panose="02040503050406030204" pitchFamily="18" charset="0"/>
                        <a:ea typeface="DengXian" panose="020B0503020204020204" pitchFamily="2" charset="-122"/>
                        <a:cs typeface="Mangal" panose="02040503050203030202" pitchFamily="18" charset="0"/>
                      </a:rPr>
                      <m:t>(</m:t>
                    </m:r>
                    <m:sSub>
                      <m:sSubPr>
                        <m:ctrlPr>
                          <a:rPr lang="en-IN" sz="1600" i="1" kern="100">
                            <a:effectLst/>
                            <a:latin typeface="Cambria Math" panose="02040503050406030204" pitchFamily="18" charset="0"/>
                            <a:ea typeface="DengXian" panose="020B0503020204020204" pitchFamily="2" charset="-122"/>
                            <a:cs typeface="Mangal" panose="02040503050203030202" pitchFamily="18" charset="0"/>
                          </a:rPr>
                        </m:ctrlPr>
                      </m:sSubPr>
                      <m:e>
                        <m:r>
                          <a:rPr lang="en-IN" sz="1600" i="1" kern="100">
                            <a:effectLst/>
                            <a:latin typeface="Cambria Math" panose="02040503050406030204" pitchFamily="18" charset="0"/>
                            <a:ea typeface="DengXian" panose="020B0503020204020204" pitchFamily="2" charset="-122"/>
                            <a:cs typeface="Mangal" panose="02040503050203030202" pitchFamily="18" charset="0"/>
                          </a:rPr>
                          <m:t>𝑃</m:t>
                        </m:r>
                      </m:e>
                      <m:sub>
                        <m:r>
                          <a:rPr lang="en-IN" sz="1600" i="1" kern="100">
                            <a:effectLst/>
                            <a:latin typeface="Cambria Math" panose="02040503050406030204" pitchFamily="18" charset="0"/>
                            <a:ea typeface="DengXian" panose="020B0503020204020204" pitchFamily="2" charset="-122"/>
                            <a:cs typeface="Mangal" panose="02040503050203030202" pitchFamily="18" charset="0"/>
                          </a:rPr>
                          <m:t>𝑖</m:t>
                        </m:r>
                        <m:r>
                          <a:rPr lang="en-IN" sz="1600" i="1" kern="100">
                            <a:effectLst/>
                            <a:latin typeface="Cambria Math" panose="02040503050406030204" pitchFamily="18" charset="0"/>
                            <a:ea typeface="DengXian" panose="020B0503020204020204" pitchFamily="2" charset="-122"/>
                            <a:cs typeface="Mangal" panose="02040503050203030202" pitchFamily="18" charset="0"/>
                          </a:rPr>
                          <m:t>,</m:t>
                        </m:r>
                        <m:r>
                          <a:rPr lang="en-IN" sz="1600" i="1" kern="100">
                            <a:effectLst/>
                            <a:latin typeface="Cambria Math" panose="02040503050406030204" pitchFamily="18" charset="0"/>
                            <a:ea typeface="DengXian" panose="020B0503020204020204" pitchFamily="2" charset="-122"/>
                            <a:cs typeface="Mangal" panose="02040503050203030202" pitchFamily="18" charset="0"/>
                          </a:rPr>
                          <m:t>𝑗</m:t>
                        </m:r>
                      </m:sub>
                    </m:sSub>
                    <m:r>
                      <a:rPr lang="en-IN" sz="1600" i="1" kern="100">
                        <a:effectLst/>
                        <a:latin typeface="Cambria Math" panose="02040503050406030204" pitchFamily="18" charset="0"/>
                        <a:ea typeface="DengXian" panose="020B0503020204020204" pitchFamily="2" charset="-122"/>
                        <a:cs typeface="Mangal" panose="02040503050203030202" pitchFamily="18" charset="0"/>
                      </a:rPr>
                      <m:t>)</m:t>
                    </m:r>
                  </m:oMath>
                </a14:m>
                <a:r>
                  <a:rPr lang="en-IN" sz="1600" kern="100" dirty="0">
                    <a:effectLst/>
                    <a:latin typeface="Calibri" panose="020F0502020204030204" pitchFamily="34" charset="0"/>
                    <a:ea typeface="DengXian" panose="020B0503020204020204" pitchFamily="2" charset="-122"/>
                    <a:cs typeface="Mangal" panose="02040503050203030202" pitchFamily="18" charset="0"/>
                  </a:rPr>
                  <a:t> </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lvl="2"/>
                <a:r>
                  <a:rPr lang="en-IN" sz="2000" dirty="0"/>
                  <a:t>Here, </a:t>
                </a:r>
                <a14:m>
                  <m:oMath xmlns:m="http://schemas.openxmlformats.org/officeDocument/2006/math">
                    <m:sSub>
                      <m:sSubPr>
                        <m:ctrlPr>
                          <a:rPr lang="en-IN" sz="2000" i="1" smtClean="0">
                            <a:effectLst/>
                            <a:latin typeface="Cambria Math" panose="02040503050406030204" pitchFamily="18" charset="0"/>
                            <a:ea typeface="DengXian" panose="020B0503020204020204" pitchFamily="2" charset="-122"/>
                          </a:rPr>
                        </m:ctrlPr>
                      </m:sSubPr>
                      <m:e>
                        <m:r>
                          <a:rPr lang="en-IN" sz="2000" i="1">
                            <a:effectLst/>
                            <a:latin typeface="Cambria Math" panose="02040503050406030204" pitchFamily="18" charset="0"/>
                            <a:ea typeface="DengXian" panose="020B0503020204020204" pitchFamily="2" charset="-122"/>
                            <a:cs typeface="Mangal" panose="02040503050203030202" pitchFamily="18" charset="0"/>
                          </a:rPr>
                          <m:t>𝑤</m:t>
                        </m:r>
                      </m:e>
                      <m:sub>
                        <m:r>
                          <a:rPr lang="en-IN" sz="2000" b="0" i="1" smtClean="0">
                            <a:effectLst/>
                            <a:latin typeface="Cambria Math" panose="02040503050406030204" pitchFamily="18" charset="0"/>
                            <a:ea typeface="DengXian" panose="020B0503020204020204" pitchFamily="2" charset="-122"/>
                            <a:cs typeface="Mangal" panose="02040503050203030202" pitchFamily="18" charset="0"/>
                          </a:rPr>
                          <m:t>𝑖</m:t>
                        </m:r>
                        <m:r>
                          <a:rPr lang="en-IN" sz="2000" i="1">
                            <a:effectLst/>
                            <a:latin typeface="Cambria Math" panose="02040503050406030204" pitchFamily="18" charset="0"/>
                            <a:ea typeface="DengXian" panose="020B0503020204020204" pitchFamily="2" charset="-122"/>
                            <a:cs typeface="Mangal" panose="02040503050203030202" pitchFamily="18" charset="0"/>
                          </a:rPr>
                          <m:t>  </m:t>
                        </m:r>
                      </m:sub>
                    </m:sSub>
                  </m:oMath>
                </a14:m>
                <a:r>
                  <a:rPr lang="en-IN" sz="2000" dirty="0"/>
                  <a:t>and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𝑤</m:t>
                        </m:r>
                      </m:e>
                      <m:sub>
                        <m:r>
                          <a:rPr lang="en-IN" sz="2000" i="1">
                            <a:latin typeface="Cambria Math" panose="02040503050406030204" pitchFamily="18" charset="0"/>
                          </a:rPr>
                          <m:t>𝑗</m:t>
                        </m:r>
                        <m:r>
                          <a:rPr lang="en-IN" sz="2000" i="1">
                            <a:latin typeface="Cambria Math" panose="02040503050406030204" pitchFamily="18" charset="0"/>
                          </a:rPr>
                          <m:t>  </m:t>
                        </m:r>
                      </m:sub>
                    </m:sSub>
                  </m:oMath>
                </a14:m>
                <a:r>
                  <a:rPr lang="en-US" sz="2000" dirty="0"/>
                  <a:t>are the word vectors for words </a:t>
                </a:r>
                <a:r>
                  <a:rPr lang="en-US" sz="2000" dirty="0" err="1"/>
                  <a:t>i</a:t>
                </a:r>
                <a:r>
                  <a:rPr lang="en-US" sz="2000" dirty="0"/>
                  <a:t> and j.</a:t>
                </a:r>
                <a:endParaRPr lang="en-IN" sz="2000" dirty="0"/>
              </a:p>
            </p:txBody>
          </p:sp>
        </mc:Choice>
        <mc:Fallback xmlns="">
          <p:sp>
            <p:nvSpPr>
              <p:cNvPr id="3" name="Content Placeholder 2">
                <a:extLst>
                  <a:ext uri="{FF2B5EF4-FFF2-40B4-BE49-F238E27FC236}">
                    <a16:creationId xmlns:a16="http://schemas.microsoft.com/office/drawing/2014/main" id="{84B3A1F0-0813-405A-A340-82B0E0AE828F}"/>
                  </a:ext>
                </a:extLst>
              </p:cNvPr>
              <p:cNvSpPr>
                <a:spLocks noGrp="1" noRot="1" noChangeAspect="1" noMove="1" noResize="1" noEditPoints="1" noAdjustHandles="1" noChangeArrowheads="1" noChangeShapeType="1" noTextEdit="1"/>
              </p:cNvSpPr>
              <p:nvPr>
                <p:ph idx="1"/>
              </p:nvPr>
            </p:nvSpPr>
            <p:spPr>
              <a:xfrm>
                <a:off x="690418" y="1394691"/>
                <a:ext cx="10347037" cy="5061527"/>
              </a:xfrm>
              <a:blipFill>
                <a:blip r:embed="rId2"/>
                <a:stretch>
                  <a:fillRect l="-118" t="-2289" r="-883"/>
                </a:stretch>
              </a:blipFill>
            </p:spPr>
            <p:txBody>
              <a:bodyPr/>
              <a:lstStyle/>
              <a:p>
                <a:r>
                  <a:rPr lang="en-IN">
                    <a:noFill/>
                  </a:rPr>
                  <a:t> </a:t>
                </a:r>
              </a:p>
            </p:txBody>
          </p:sp>
        </mc:Fallback>
      </mc:AlternateContent>
    </p:spTree>
    <p:extLst>
      <p:ext uri="{BB962C8B-B14F-4D97-AF65-F5344CB8AC3E}">
        <p14:creationId xmlns:p14="http://schemas.microsoft.com/office/powerpoint/2010/main" val="14000884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3756-3948-4CC3-BF9E-D41DE19C82C7}"/>
              </a:ext>
            </a:extLst>
          </p:cNvPr>
          <p:cNvSpPr>
            <a:spLocks noGrp="1"/>
          </p:cNvSpPr>
          <p:nvPr>
            <p:ph type="title"/>
          </p:nvPr>
        </p:nvSpPr>
        <p:spPr>
          <a:xfrm>
            <a:off x="579581" y="544945"/>
            <a:ext cx="9875520" cy="831273"/>
          </a:xfrm>
        </p:spPr>
        <p:txBody>
          <a:bodyPr/>
          <a:lstStyle/>
          <a:p>
            <a:r>
              <a:rPr lang="en-IN" dirty="0"/>
              <a:t>Steps for </a:t>
            </a:r>
            <a:r>
              <a:rPr lang="en-IN" dirty="0" err="1"/>
              <a:t>GloVe</a:t>
            </a:r>
            <a:r>
              <a:rPr lang="en-IN" dirty="0"/>
              <a:t> Calculation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93E3C2-81F9-453A-B80D-65B722C44DD4}"/>
                  </a:ext>
                </a:extLst>
              </p:cNvPr>
              <p:cNvSpPr>
                <a:spLocks noGrp="1"/>
              </p:cNvSpPr>
              <p:nvPr>
                <p:ph idx="1"/>
              </p:nvPr>
            </p:nvSpPr>
            <p:spPr>
              <a:xfrm>
                <a:off x="640880" y="1558635"/>
                <a:ext cx="10451993" cy="4754419"/>
              </a:xfrm>
            </p:spPr>
            <p:txBody>
              <a:bodyPr>
                <a:normAutofit/>
              </a:bodyPr>
              <a:lstStyle/>
              <a:p>
                <a:r>
                  <a:rPr lang="en-US" sz="2400" b="1" dirty="0"/>
                  <a:t>Step 4: Initialize Word Embeddings</a:t>
                </a:r>
              </a:p>
              <a:p>
                <a:pPr lvl="1">
                  <a:buFont typeface="Arial" panose="020B0604020202020204" pitchFamily="34" charset="0"/>
                  <a:buChar char="•"/>
                </a:pPr>
                <a:r>
                  <a:rPr lang="en-US" sz="2400" dirty="0"/>
                  <a:t>Start with random vectors for each word.</a:t>
                </a:r>
              </a:p>
              <a:p>
                <a:pPr lvl="1">
                  <a:buFont typeface="Arial" panose="020B0604020202020204" pitchFamily="34" charset="0"/>
                  <a:buChar char="•"/>
                </a:pPr>
                <a:r>
                  <a:rPr lang="en-US" sz="2400" dirty="0"/>
                  <a:t>Example: Let’s say we have 3-dimensional vectors for simplicity</a:t>
                </a:r>
              </a:p>
              <a:p>
                <a:pPr lvl="1">
                  <a:buFont typeface="Arial" panose="020B0604020202020204" pitchFamily="34" charset="0"/>
                  <a:buChar char="•"/>
                </a:pPr>
                <a:endParaRPr lang="en-US" sz="2400" dirty="0"/>
              </a:p>
              <a:p>
                <a:pPr lvl="1">
                  <a:buFont typeface="Arial" panose="020B0604020202020204" pitchFamily="34" charset="0"/>
                  <a:buChar char="•"/>
                </a:pPr>
                <a:endParaRPr lang="en-US" sz="2400" dirty="0"/>
              </a:p>
              <a:p>
                <a:r>
                  <a:rPr lang="en-IN" sz="2400" b="1" dirty="0"/>
                  <a:t>Step 5: Update Word Embeddings</a:t>
                </a:r>
              </a:p>
              <a:p>
                <a:pPr lvl="1">
                  <a:buFont typeface="Arial" panose="020B0604020202020204" pitchFamily="34" charset="0"/>
                  <a:buChar char="•"/>
                </a:pPr>
                <a:r>
                  <a:rPr lang="en-IN" sz="2400" dirty="0"/>
                  <a:t>During training, adjust the embeddings to minimize the difference between </a:t>
                </a:r>
                <a14:m>
                  <m:oMath xmlns:m="http://schemas.openxmlformats.org/officeDocument/2006/math">
                    <m:sSup>
                      <m:sSupPr>
                        <m:ctrlPr>
                          <a:rPr lang="en-IN" sz="2400" i="1" kern="100" smtClean="0">
                            <a:effectLst/>
                            <a:latin typeface="Cambria Math" panose="02040503050406030204" pitchFamily="18" charset="0"/>
                            <a:ea typeface="Calibri" panose="020F0502020204030204" pitchFamily="34" charset="0"/>
                            <a:cs typeface="Mangal" panose="02040503050203030202" pitchFamily="18" charset="0"/>
                          </a:rPr>
                        </m:ctrlPr>
                      </m:sSupPr>
                      <m:e>
                        <m:sSub>
                          <m:sSubPr>
                            <m:ctrlPr>
                              <a:rPr lang="en-IN" sz="2400" i="1" kern="100">
                                <a:effectLst/>
                                <a:latin typeface="Cambria Math" panose="02040503050406030204" pitchFamily="18" charset="0"/>
                                <a:ea typeface="Calibri" panose="020F0502020204030204" pitchFamily="34" charset="0"/>
                                <a:cs typeface="Mangal" panose="02040503050203030202" pitchFamily="18" charset="0"/>
                              </a:rPr>
                            </m:ctrlPr>
                          </m:sSubPr>
                          <m:e>
                            <m:r>
                              <a:rPr lang="en-IN" sz="2400" i="1" kern="100">
                                <a:effectLst/>
                                <a:latin typeface="Cambria Math" panose="02040503050406030204" pitchFamily="18" charset="0"/>
                                <a:ea typeface="Calibri" panose="020F0502020204030204" pitchFamily="34" charset="0"/>
                                <a:cs typeface="Mangal" panose="02040503050203030202" pitchFamily="18" charset="0"/>
                              </a:rPr>
                              <m:t>𝑤</m:t>
                            </m:r>
                          </m:e>
                          <m:sub>
                            <m:r>
                              <a:rPr lang="en-IN" sz="2400" i="1" kern="100">
                                <a:effectLst/>
                                <a:latin typeface="Cambria Math" panose="02040503050406030204" pitchFamily="18" charset="0"/>
                                <a:ea typeface="Calibri" panose="020F0502020204030204" pitchFamily="34" charset="0"/>
                                <a:cs typeface="Mangal" panose="02040503050203030202" pitchFamily="18" charset="0"/>
                              </a:rPr>
                              <m:t>𝑖</m:t>
                            </m:r>
                          </m:sub>
                        </m:sSub>
                      </m:e>
                      <m:sup>
                        <m:r>
                          <a:rPr lang="en-IN" sz="2400" i="1" kern="100">
                            <a:effectLst/>
                            <a:latin typeface="Cambria Math" panose="02040503050406030204" pitchFamily="18" charset="0"/>
                            <a:ea typeface="Calibri" panose="020F0502020204030204" pitchFamily="34" charset="0"/>
                            <a:cs typeface="Mangal" panose="02040503050203030202" pitchFamily="18" charset="0"/>
                          </a:rPr>
                          <m:t>𝑇</m:t>
                        </m:r>
                      </m:sup>
                    </m:sSup>
                    <m:r>
                      <a:rPr lang="en-IN" sz="2400" i="1" kern="100">
                        <a:effectLst/>
                        <a:latin typeface="Cambria Math" panose="02040503050406030204" pitchFamily="18" charset="0"/>
                        <a:ea typeface="DengXian" panose="020B0503020204020204" pitchFamily="2" charset="-122"/>
                        <a:cs typeface="Mangal" panose="02040503050203030202" pitchFamily="18" charset="0"/>
                      </a:rPr>
                      <m:t>∗</m:t>
                    </m:r>
                    <m:sSub>
                      <m:sSubPr>
                        <m:ctrlPr>
                          <a:rPr lang="en-IN" sz="2400" i="1" kern="100">
                            <a:effectLst/>
                            <a:latin typeface="Cambria Math" panose="02040503050406030204" pitchFamily="18" charset="0"/>
                            <a:ea typeface="DengXian" panose="020B0503020204020204" pitchFamily="2" charset="-122"/>
                            <a:cs typeface="Mangal" panose="02040503050203030202" pitchFamily="18" charset="0"/>
                          </a:rPr>
                        </m:ctrlPr>
                      </m:sSubPr>
                      <m:e>
                        <m:r>
                          <a:rPr lang="en-IN" sz="2400" i="1" kern="100">
                            <a:effectLst/>
                            <a:latin typeface="Cambria Math" panose="02040503050406030204" pitchFamily="18" charset="0"/>
                            <a:ea typeface="DengXian" panose="020B0503020204020204" pitchFamily="2" charset="-122"/>
                            <a:cs typeface="Mangal" panose="02040503050203030202" pitchFamily="18" charset="0"/>
                          </a:rPr>
                          <m:t>𝑤</m:t>
                        </m:r>
                      </m:e>
                      <m:sub>
                        <m:r>
                          <a:rPr lang="en-IN" sz="2400" i="1" kern="100">
                            <a:effectLst/>
                            <a:latin typeface="Cambria Math" panose="02040503050406030204" pitchFamily="18" charset="0"/>
                            <a:ea typeface="DengXian" panose="020B0503020204020204" pitchFamily="2" charset="-122"/>
                            <a:cs typeface="Mangal" panose="02040503050203030202" pitchFamily="18" charset="0"/>
                          </a:rPr>
                          <m:t>𝑗</m:t>
                        </m:r>
                        <m:r>
                          <a:rPr lang="en-IN" sz="2400" i="1" kern="100">
                            <a:effectLst/>
                            <a:latin typeface="Cambria Math" panose="02040503050406030204" pitchFamily="18" charset="0"/>
                            <a:ea typeface="DengXian" panose="020B0503020204020204" pitchFamily="2" charset="-122"/>
                            <a:cs typeface="Mangal" panose="02040503050203030202" pitchFamily="18" charset="0"/>
                          </a:rPr>
                          <m:t>  </m:t>
                        </m:r>
                      </m:sub>
                    </m:sSub>
                  </m:oMath>
                </a14:m>
                <a:r>
                  <a:rPr lang="en-IN" sz="2400" kern="100" dirty="0">
                    <a:latin typeface="Calibri" panose="020F0502020204030204" pitchFamily="34" charset="0"/>
                    <a:ea typeface="Calibri" panose="020F0502020204030204" pitchFamily="34" charset="0"/>
                    <a:cs typeface="Mangal" panose="02040503050203030202" pitchFamily="18" charset="0"/>
                  </a:rPr>
                  <a:t>and </a:t>
                </a:r>
                <a14:m>
                  <m:oMath xmlns:m="http://schemas.openxmlformats.org/officeDocument/2006/math">
                    <m:r>
                      <m:rPr>
                        <m:sty m:val="p"/>
                      </m:rPr>
                      <a:rPr lang="en-IN" sz="2400" kern="100">
                        <a:latin typeface="Cambria Math" panose="02040503050406030204" pitchFamily="18" charset="0"/>
                        <a:ea typeface="DengXian" panose="020B0503020204020204" pitchFamily="2" charset="-122"/>
                        <a:cs typeface="Mangal" panose="02040503050203030202" pitchFamily="18" charset="0"/>
                      </a:rPr>
                      <m:t>log</m:t>
                    </m:r>
                    <m:r>
                      <a:rPr lang="en-IN" sz="2400" kern="100">
                        <a:latin typeface="Cambria Math" panose="02040503050406030204" pitchFamily="18" charset="0"/>
                        <a:ea typeface="DengXian" panose="020B0503020204020204" pitchFamily="2" charset="-122"/>
                        <a:cs typeface="Mangal" panose="02040503050203030202" pitchFamily="18" charset="0"/>
                      </a:rPr>
                      <m:t>⁡</m:t>
                    </m:r>
                    <m:r>
                      <a:rPr lang="en-IN" sz="2400" i="1" kern="100">
                        <a:latin typeface="Cambria Math" panose="02040503050406030204" pitchFamily="18" charset="0"/>
                        <a:ea typeface="DengXian" panose="020B0503020204020204" pitchFamily="2" charset="-122"/>
                        <a:cs typeface="Mangal" panose="02040503050203030202" pitchFamily="18" charset="0"/>
                      </a:rPr>
                      <m:t>(</m:t>
                    </m:r>
                    <m:sSub>
                      <m:sSubPr>
                        <m:ctrlPr>
                          <a:rPr lang="en-IN" sz="2400" i="1" kern="100">
                            <a:latin typeface="Cambria Math" panose="02040503050406030204" pitchFamily="18" charset="0"/>
                            <a:ea typeface="DengXian" panose="020B0503020204020204" pitchFamily="2" charset="-122"/>
                            <a:cs typeface="Mangal" panose="02040503050203030202" pitchFamily="18" charset="0"/>
                          </a:rPr>
                        </m:ctrlPr>
                      </m:sSubPr>
                      <m:e>
                        <m:r>
                          <a:rPr lang="en-IN" sz="2400" i="1" kern="100">
                            <a:latin typeface="Cambria Math" panose="02040503050406030204" pitchFamily="18" charset="0"/>
                            <a:ea typeface="DengXian" panose="020B0503020204020204" pitchFamily="2" charset="-122"/>
                            <a:cs typeface="Mangal" panose="02040503050203030202" pitchFamily="18" charset="0"/>
                          </a:rPr>
                          <m:t>𝑃</m:t>
                        </m:r>
                      </m:e>
                      <m:sub>
                        <m:r>
                          <a:rPr lang="en-IN" sz="2400" i="1" kern="100">
                            <a:latin typeface="Cambria Math" panose="02040503050406030204" pitchFamily="18" charset="0"/>
                            <a:ea typeface="DengXian" panose="020B0503020204020204" pitchFamily="2" charset="-122"/>
                            <a:cs typeface="Mangal" panose="02040503050203030202" pitchFamily="18" charset="0"/>
                          </a:rPr>
                          <m:t>𝑖</m:t>
                        </m:r>
                        <m:r>
                          <a:rPr lang="en-IN" sz="2400" i="1" kern="100">
                            <a:latin typeface="Cambria Math" panose="02040503050406030204" pitchFamily="18" charset="0"/>
                            <a:ea typeface="DengXian" panose="020B0503020204020204" pitchFamily="2" charset="-122"/>
                            <a:cs typeface="Mangal" panose="02040503050203030202" pitchFamily="18" charset="0"/>
                          </a:rPr>
                          <m:t>,</m:t>
                        </m:r>
                        <m:r>
                          <a:rPr lang="en-IN" sz="2400" i="1" kern="100">
                            <a:latin typeface="Cambria Math" panose="02040503050406030204" pitchFamily="18" charset="0"/>
                            <a:ea typeface="DengXian" panose="020B0503020204020204" pitchFamily="2" charset="-122"/>
                            <a:cs typeface="Mangal" panose="02040503050203030202" pitchFamily="18" charset="0"/>
                          </a:rPr>
                          <m:t>𝑗</m:t>
                        </m:r>
                      </m:sub>
                    </m:sSub>
                    <m:r>
                      <a:rPr lang="en-IN" sz="2400" i="1" kern="100">
                        <a:latin typeface="Cambria Math" panose="02040503050406030204" pitchFamily="18" charset="0"/>
                        <a:ea typeface="DengXian" panose="020B0503020204020204" pitchFamily="2" charset="-122"/>
                        <a:cs typeface="Mangal" panose="02040503050203030202" pitchFamily="18" charset="0"/>
                      </a:rPr>
                      <m:t>)</m:t>
                    </m:r>
                  </m:oMath>
                </a14:m>
                <a:r>
                  <a:rPr lang="en-IN" sz="2400" kern="100" dirty="0">
                    <a:latin typeface="Calibri" panose="020F0502020204030204" pitchFamily="34" charset="0"/>
                    <a:ea typeface="DengXian" panose="020B0503020204020204" pitchFamily="2" charset="-122"/>
                    <a:cs typeface="Mangal" panose="02040503050203030202" pitchFamily="18" charset="0"/>
                  </a:rPr>
                  <a:t> </a:t>
                </a:r>
                <a:r>
                  <a:rPr lang="en-IN" sz="2400" dirty="0"/>
                  <a:t>using gradient descent.</a:t>
                </a:r>
              </a:p>
              <a:p>
                <a:pPr lvl="1">
                  <a:buFont typeface="Arial" panose="020B0604020202020204" pitchFamily="34" charset="0"/>
                  <a:buChar char="•"/>
                </a:pPr>
                <a:r>
                  <a:rPr lang="en-IN" sz="2400" dirty="0"/>
                  <a:t>This adjustment would iteratively refine the embeddings to accurately reflect word relationships.</a:t>
                </a:r>
              </a:p>
              <a:p>
                <a:pPr>
                  <a:buFont typeface="Arial" panose="020B0604020202020204" pitchFamily="34" charset="0"/>
                  <a:buChar char="•"/>
                </a:pPr>
                <a:endParaRPr lang="en-US" sz="2400" dirty="0"/>
              </a:p>
              <a:p>
                <a:endParaRPr lang="en-IN" sz="2400" dirty="0"/>
              </a:p>
            </p:txBody>
          </p:sp>
        </mc:Choice>
        <mc:Fallback xmlns="">
          <p:sp>
            <p:nvSpPr>
              <p:cNvPr id="3" name="Content Placeholder 2">
                <a:extLst>
                  <a:ext uri="{FF2B5EF4-FFF2-40B4-BE49-F238E27FC236}">
                    <a16:creationId xmlns:a16="http://schemas.microsoft.com/office/drawing/2014/main" id="{5693E3C2-81F9-453A-B80D-65B722C44DD4}"/>
                  </a:ext>
                </a:extLst>
              </p:cNvPr>
              <p:cNvSpPr>
                <a:spLocks noGrp="1" noRot="1" noChangeAspect="1" noMove="1" noResize="1" noEditPoints="1" noAdjustHandles="1" noChangeArrowheads="1" noChangeShapeType="1" noTextEdit="1"/>
              </p:cNvSpPr>
              <p:nvPr>
                <p:ph idx="1"/>
              </p:nvPr>
            </p:nvSpPr>
            <p:spPr>
              <a:xfrm>
                <a:off x="640880" y="1558635"/>
                <a:ext cx="10451993" cy="4754419"/>
              </a:xfrm>
              <a:blipFill>
                <a:blip r:embed="rId2"/>
                <a:stretch>
                  <a:fillRect l="-117" t="-1795"/>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E74201F1-AE78-4915-BBBA-F6B8D442D824}"/>
              </a:ext>
            </a:extLst>
          </p:cNvPr>
          <p:cNvPicPr>
            <a:picLocks noChangeAspect="1"/>
          </p:cNvPicPr>
          <p:nvPr/>
        </p:nvPicPr>
        <p:blipFill>
          <a:blip r:embed="rId3"/>
          <a:stretch>
            <a:fillRect/>
          </a:stretch>
        </p:blipFill>
        <p:spPr>
          <a:xfrm>
            <a:off x="9349805" y="909781"/>
            <a:ext cx="1952898" cy="2086266"/>
          </a:xfrm>
          <a:prstGeom prst="rect">
            <a:avLst/>
          </a:prstGeom>
        </p:spPr>
      </p:pic>
    </p:spTree>
    <p:extLst>
      <p:ext uri="{BB962C8B-B14F-4D97-AF65-F5344CB8AC3E}">
        <p14:creationId xmlns:p14="http://schemas.microsoft.com/office/powerpoint/2010/main" val="23986575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3419-EE7B-4A10-B22E-FC9F5E7814A9}"/>
              </a:ext>
            </a:extLst>
          </p:cNvPr>
          <p:cNvSpPr>
            <a:spLocks noGrp="1"/>
          </p:cNvSpPr>
          <p:nvPr>
            <p:ph type="title"/>
          </p:nvPr>
        </p:nvSpPr>
        <p:spPr>
          <a:xfrm>
            <a:off x="625763" y="526473"/>
            <a:ext cx="9875520" cy="766618"/>
          </a:xfrm>
        </p:spPr>
        <p:txBody>
          <a:bodyPr/>
          <a:lstStyle/>
          <a:p>
            <a:r>
              <a:rPr lang="en-IN" dirty="0"/>
              <a:t>Steps for </a:t>
            </a:r>
            <a:r>
              <a:rPr lang="en-IN" dirty="0" err="1"/>
              <a:t>GloVe</a:t>
            </a:r>
            <a:r>
              <a:rPr lang="en-IN" dirty="0"/>
              <a:t> Calculation</a:t>
            </a:r>
          </a:p>
        </p:txBody>
      </p:sp>
      <p:sp>
        <p:nvSpPr>
          <p:cNvPr id="3" name="Content Placeholder 2">
            <a:extLst>
              <a:ext uri="{FF2B5EF4-FFF2-40B4-BE49-F238E27FC236}">
                <a16:creationId xmlns:a16="http://schemas.microsoft.com/office/drawing/2014/main" id="{C4D0DA91-7431-4FF3-9A40-BCC856D9C336}"/>
              </a:ext>
            </a:extLst>
          </p:cNvPr>
          <p:cNvSpPr>
            <a:spLocks noGrp="1"/>
          </p:cNvSpPr>
          <p:nvPr>
            <p:ph idx="1"/>
          </p:nvPr>
        </p:nvSpPr>
        <p:spPr>
          <a:xfrm>
            <a:off x="699656" y="1409700"/>
            <a:ext cx="7677726" cy="4991100"/>
          </a:xfrm>
        </p:spPr>
        <p:txBody>
          <a:bodyPr>
            <a:normAutofit/>
          </a:bodyPr>
          <a:lstStyle/>
          <a:p>
            <a:r>
              <a:rPr lang="en-US" b="1" dirty="0"/>
              <a:t>Step 6: Generate Final Word Embeddings</a:t>
            </a:r>
          </a:p>
          <a:p>
            <a:pPr>
              <a:buFont typeface="Arial" panose="020B0604020202020204" pitchFamily="34" charset="0"/>
              <a:buChar char="•"/>
            </a:pPr>
            <a:r>
              <a:rPr lang="en-US" dirty="0"/>
              <a:t>After training, the word vectors capture the relationships between words based on their co-occurrence.</a:t>
            </a:r>
          </a:p>
          <a:p>
            <a:pPr>
              <a:buFont typeface="Arial" panose="020B0604020202020204" pitchFamily="34" charset="0"/>
              <a:buChar char="•"/>
            </a:pPr>
            <a:r>
              <a:rPr lang="en-US" dirty="0"/>
              <a:t>For simplicity, let’s assume the final word vectors are: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b="1" dirty="0"/>
              <a:t>Step 7: Form Document Embeddings</a:t>
            </a:r>
          </a:p>
          <a:p>
            <a:pPr lvl="1">
              <a:buFont typeface="Arial" panose="020B0604020202020204" pitchFamily="34" charset="0"/>
              <a:buChar char="•"/>
            </a:pPr>
            <a:r>
              <a:rPr lang="en-US" dirty="0"/>
              <a:t>For each sentence, calculate the average of the word vectors</a:t>
            </a:r>
          </a:p>
          <a:p>
            <a:r>
              <a:rPr lang="en-US" b="1" dirty="0"/>
              <a:t>Step 8: Compute Cosine Similarity</a:t>
            </a:r>
          </a:p>
          <a:p>
            <a:pPr>
              <a:buFont typeface="Arial" panose="020B0604020202020204" pitchFamily="34" charset="0"/>
              <a:buChar char="•"/>
            </a:pPr>
            <a:r>
              <a:rPr lang="en-US" dirty="0"/>
              <a:t>To find the similarity between the two sentences, compute the cosine similarity between the 2 words</a:t>
            </a:r>
          </a:p>
          <a:p>
            <a:pPr>
              <a:buFont typeface="Arial" panose="020B0604020202020204" pitchFamily="34" charset="0"/>
              <a:buChar char="•"/>
            </a:pPr>
            <a:endParaRPr lang="en-US" b="1" dirty="0"/>
          </a:p>
          <a:p>
            <a:endParaRPr lang="en-IN" dirty="0"/>
          </a:p>
        </p:txBody>
      </p:sp>
      <p:pic>
        <p:nvPicPr>
          <p:cNvPr id="5" name="Picture 4">
            <a:extLst>
              <a:ext uri="{FF2B5EF4-FFF2-40B4-BE49-F238E27FC236}">
                <a16:creationId xmlns:a16="http://schemas.microsoft.com/office/drawing/2014/main" id="{754B8E71-9887-4570-9993-CF8078C55549}"/>
              </a:ext>
            </a:extLst>
          </p:cNvPr>
          <p:cNvPicPr>
            <a:picLocks noChangeAspect="1"/>
          </p:cNvPicPr>
          <p:nvPr/>
        </p:nvPicPr>
        <p:blipFill>
          <a:blip r:embed="rId2"/>
          <a:stretch>
            <a:fillRect/>
          </a:stretch>
        </p:blipFill>
        <p:spPr>
          <a:xfrm>
            <a:off x="7821332" y="2297977"/>
            <a:ext cx="1943371" cy="2095792"/>
          </a:xfrm>
          <a:prstGeom prst="rect">
            <a:avLst/>
          </a:prstGeom>
        </p:spPr>
      </p:pic>
    </p:spTree>
    <p:extLst>
      <p:ext uri="{BB962C8B-B14F-4D97-AF65-F5344CB8AC3E}">
        <p14:creationId xmlns:p14="http://schemas.microsoft.com/office/powerpoint/2010/main" val="6523495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910C-0161-4E10-AF98-8D92B55D1821}"/>
              </a:ext>
            </a:extLst>
          </p:cNvPr>
          <p:cNvSpPr>
            <a:spLocks noGrp="1"/>
          </p:cNvSpPr>
          <p:nvPr>
            <p:ph type="title"/>
          </p:nvPr>
        </p:nvSpPr>
        <p:spPr>
          <a:xfrm>
            <a:off x="503382" y="572655"/>
            <a:ext cx="11185236" cy="748145"/>
          </a:xfrm>
        </p:spPr>
        <p:txBody>
          <a:bodyPr>
            <a:normAutofit/>
          </a:bodyPr>
          <a:lstStyle/>
          <a:p>
            <a:r>
              <a:rPr lang="en-US" sz="3600" dirty="0"/>
              <a:t>How to find Document Similarity using word embeddings?</a:t>
            </a:r>
            <a:endParaRPr lang="en-IN" sz="3600" dirty="0"/>
          </a:p>
        </p:txBody>
      </p:sp>
      <p:sp>
        <p:nvSpPr>
          <p:cNvPr id="3" name="Content Placeholder 2">
            <a:extLst>
              <a:ext uri="{FF2B5EF4-FFF2-40B4-BE49-F238E27FC236}">
                <a16:creationId xmlns:a16="http://schemas.microsoft.com/office/drawing/2014/main" id="{6913DADF-9779-42B4-B985-48FA4D82537B}"/>
              </a:ext>
            </a:extLst>
          </p:cNvPr>
          <p:cNvSpPr>
            <a:spLocks noGrp="1"/>
          </p:cNvSpPr>
          <p:nvPr>
            <p:ph idx="1"/>
          </p:nvPr>
        </p:nvSpPr>
        <p:spPr>
          <a:xfrm>
            <a:off x="503382" y="1465118"/>
            <a:ext cx="10820400" cy="4640118"/>
          </a:xfrm>
        </p:spPr>
        <p:txBody>
          <a:bodyPr>
            <a:normAutofit/>
          </a:bodyPr>
          <a:lstStyle/>
          <a:p>
            <a:r>
              <a:rPr lang="en-US" sz="2800" dirty="0"/>
              <a:t>Represent each document as a vector, typically by averaging the word embeddings of the words in the document. </a:t>
            </a:r>
          </a:p>
          <a:p>
            <a:r>
              <a:rPr lang="en-US" sz="2800" dirty="0"/>
              <a:t>Once the documents are represented as vectors, you can compute the similarity between them using measures like cosine similarity</a:t>
            </a:r>
            <a:endParaRPr lang="en-IN" sz="2800" dirty="0"/>
          </a:p>
        </p:txBody>
      </p:sp>
    </p:spTree>
    <p:extLst>
      <p:ext uri="{BB962C8B-B14F-4D97-AF65-F5344CB8AC3E}">
        <p14:creationId xmlns:p14="http://schemas.microsoft.com/office/powerpoint/2010/main" val="325287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05BB-DE7C-4BC7-AF9B-F7A519334C60}"/>
              </a:ext>
            </a:extLst>
          </p:cNvPr>
          <p:cNvSpPr>
            <a:spLocks noGrp="1"/>
          </p:cNvSpPr>
          <p:nvPr>
            <p:ph type="title"/>
          </p:nvPr>
        </p:nvSpPr>
        <p:spPr>
          <a:xfrm>
            <a:off x="1143000" y="609600"/>
            <a:ext cx="9875520" cy="766618"/>
          </a:xfrm>
        </p:spPr>
        <p:txBody>
          <a:bodyPr/>
          <a:lstStyle/>
          <a:p>
            <a:r>
              <a:rPr lang="en-US" sz="4400" dirty="0"/>
              <a:t>How do Topic Models Work?</a:t>
            </a:r>
            <a:endParaRPr lang="en-IN" dirty="0"/>
          </a:p>
        </p:txBody>
      </p:sp>
      <p:pic>
        <p:nvPicPr>
          <p:cNvPr id="4" name="Picture 3">
            <a:extLst>
              <a:ext uri="{FF2B5EF4-FFF2-40B4-BE49-F238E27FC236}">
                <a16:creationId xmlns:a16="http://schemas.microsoft.com/office/drawing/2014/main" id="{77D292EB-8952-41E0-A9C6-BEF112FA9884}"/>
              </a:ext>
            </a:extLst>
          </p:cNvPr>
          <p:cNvPicPr>
            <a:picLocks noChangeAspect="1"/>
          </p:cNvPicPr>
          <p:nvPr/>
        </p:nvPicPr>
        <p:blipFill>
          <a:blip r:embed="rId3"/>
          <a:stretch>
            <a:fillRect/>
          </a:stretch>
        </p:blipFill>
        <p:spPr>
          <a:xfrm>
            <a:off x="1428725" y="1744165"/>
            <a:ext cx="9137675" cy="4151077"/>
          </a:xfrm>
          <a:prstGeom prst="rect">
            <a:avLst/>
          </a:prstGeom>
        </p:spPr>
      </p:pic>
    </p:spTree>
    <p:extLst>
      <p:ext uri="{BB962C8B-B14F-4D97-AF65-F5344CB8AC3E}">
        <p14:creationId xmlns:p14="http://schemas.microsoft.com/office/powerpoint/2010/main" val="33902364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3474-08A7-48B8-B46B-70533FFE79C4}"/>
              </a:ext>
            </a:extLst>
          </p:cNvPr>
          <p:cNvSpPr>
            <a:spLocks noGrp="1"/>
          </p:cNvSpPr>
          <p:nvPr>
            <p:ph type="title"/>
          </p:nvPr>
        </p:nvSpPr>
        <p:spPr>
          <a:xfrm>
            <a:off x="588819" y="581891"/>
            <a:ext cx="9875520" cy="720436"/>
          </a:xfrm>
        </p:spPr>
        <p:txBody>
          <a:bodyPr>
            <a:normAutofit/>
          </a:bodyPr>
          <a:lstStyle/>
          <a:p>
            <a:r>
              <a:rPr lang="en-US" dirty="0"/>
              <a:t>Steps to Compute Document Similarity:</a:t>
            </a:r>
            <a:endParaRPr lang="en-IN" dirty="0"/>
          </a:p>
        </p:txBody>
      </p:sp>
      <p:sp>
        <p:nvSpPr>
          <p:cNvPr id="3" name="Content Placeholder 2">
            <a:extLst>
              <a:ext uri="{FF2B5EF4-FFF2-40B4-BE49-F238E27FC236}">
                <a16:creationId xmlns:a16="http://schemas.microsoft.com/office/drawing/2014/main" id="{FC3A4AC3-8EAE-48D1-B68E-C9C5DDF87B6D}"/>
              </a:ext>
            </a:extLst>
          </p:cNvPr>
          <p:cNvSpPr>
            <a:spLocks noGrp="1"/>
          </p:cNvSpPr>
          <p:nvPr>
            <p:ph idx="1"/>
          </p:nvPr>
        </p:nvSpPr>
        <p:spPr>
          <a:xfrm>
            <a:off x="588819" y="1477819"/>
            <a:ext cx="10661072" cy="4959926"/>
          </a:xfrm>
        </p:spPr>
        <p:txBody>
          <a:bodyPr>
            <a:normAutofit/>
          </a:bodyPr>
          <a:lstStyle/>
          <a:p>
            <a:r>
              <a:rPr lang="en-US" sz="2400" b="1" dirty="0"/>
              <a:t>Step 1: Preprocess the Text</a:t>
            </a:r>
          </a:p>
          <a:p>
            <a:pPr lvl="1">
              <a:buFont typeface="Arial" panose="020B0604020202020204" pitchFamily="34" charset="0"/>
              <a:buChar char="•"/>
            </a:pPr>
            <a:r>
              <a:rPr lang="en-US" sz="2400" b="1" dirty="0"/>
              <a:t>Tokenization:</a:t>
            </a:r>
            <a:r>
              <a:rPr lang="en-US" sz="2400" dirty="0"/>
              <a:t> Break the document into individual words.</a:t>
            </a:r>
          </a:p>
          <a:p>
            <a:pPr lvl="1">
              <a:buFont typeface="Arial" panose="020B0604020202020204" pitchFamily="34" charset="0"/>
              <a:buChar char="•"/>
            </a:pPr>
            <a:r>
              <a:rPr lang="en-US" sz="2400" b="1" dirty="0"/>
              <a:t>Lowercasing:</a:t>
            </a:r>
            <a:r>
              <a:rPr lang="en-US" sz="2400" dirty="0"/>
              <a:t> Convert all words to lowercase.</a:t>
            </a:r>
          </a:p>
          <a:p>
            <a:pPr lvl="1">
              <a:buFont typeface="Arial" panose="020B0604020202020204" pitchFamily="34" charset="0"/>
              <a:buChar char="•"/>
            </a:pPr>
            <a:r>
              <a:rPr lang="en-US" sz="2400" b="1" dirty="0"/>
              <a:t>Removing </a:t>
            </a:r>
            <a:r>
              <a:rPr lang="en-US" sz="2400" b="1" dirty="0" err="1"/>
              <a:t>Stopwords</a:t>
            </a:r>
            <a:r>
              <a:rPr lang="en-US" sz="2400" b="1" dirty="0"/>
              <a:t>:</a:t>
            </a:r>
            <a:r>
              <a:rPr lang="en-US" sz="2400" dirty="0"/>
              <a:t> Optionally remove common words (like "the", "and") that don't carry much meaning.</a:t>
            </a:r>
          </a:p>
          <a:p>
            <a:pPr lvl="1">
              <a:buFont typeface="Arial" panose="020B0604020202020204" pitchFamily="34" charset="0"/>
              <a:buChar char="•"/>
            </a:pPr>
            <a:r>
              <a:rPr lang="en-US" sz="2400" b="1" dirty="0"/>
              <a:t>Example:</a:t>
            </a:r>
            <a:r>
              <a:rPr lang="en-US" sz="2400" dirty="0"/>
              <a:t> "AI is transforming the industry" -&gt; ["ai", "transforming", "industry"]</a:t>
            </a:r>
          </a:p>
          <a:p>
            <a:r>
              <a:rPr lang="en-US" sz="2400" b="1" dirty="0"/>
              <a:t>Step 2: Obtain Word Embeddings</a:t>
            </a:r>
          </a:p>
          <a:p>
            <a:pPr lvl="1">
              <a:buFont typeface="Arial" panose="020B0604020202020204" pitchFamily="34" charset="0"/>
              <a:buChar char="•"/>
            </a:pPr>
            <a:r>
              <a:rPr lang="en-US" sz="2400" b="1" dirty="0"/>
              <a:t>Pre-trained Models:</a:t>
            </a:r>
            <a:r>
              <a:rPr lang="en-US" sz="2400" dirty="0"/>
              <a:t> Use models like Word2Vec, </a:t>
            </a:r>
            <a:r>
              <a:rPr lang="en-US" sz="2400" dirty="0" err="1"/>
              <a:t>GloVe</a:t>
            </a:r>
            <a:r>
              <a:rPr lang="en-US" sz="2400" dirty="0"/>
              <a:t>, or </a:t>
            </a:r>
            <a:r>
              <a:rPr lang="en-US" sz="2400" dirty="0" err="1"/>
              <a:t>FastText</a:t>
            </a:r>
            <a:r>
              <a:rPr lang="en-US" sz="2400" dirty="0"/>
              <a:t>.</a:t>
            </a:r>
          </a:p>
          <a:p>
            <a:pPr lvl="1">
              <a:buFont typeface="Arial" panose="020B0604020202020204" pitchFamily="34" charset="0"/>
              <a:buChar char="•"/>
            </a:pPr>
            <a:r>
              <a:rPr lang="en-US" sz="2400" b="1" dirty="0"/>
              <a:t>Get Embeddings:</a:t>
            </a:r>
            <a:r>
              <a:rPr lang="en-US" sz="2400" dirty="0"/>
              <a:t> Retrieve the embedding for each word in the document.</a:t>
            </a:r>
          </a:p>
          <a:p>
            <a:pPr lvl="1">
              <a:buFont typeface="Arial" panose="020B0604020202020204" pitchFamily="34" charset="0"/>
              <a:buChar char="•"/>
            </a:pPr>
            <a:r>
              <a:rPr lang="en-US" sz="2400" b="1" dirty="0"/>
              <a:t>Example:</a:t>
            </a:r>
            <a:r>
              <a:rPr lang="en-US" sz="2400" dirty="0"/>
              <a:t> "ai" -&gt; [0.2, 0.1, ..., 0.3], "transforming" -&gt; [0.5, 0.3, ..., 0.4]</a:t>
            </a:r>
          </a:p>
          <a:p>
            <a:endParaRPr lang="en-IN" sz="2400" dirty="0"/>
          </a:p>
        </p:txBody>
      </p:sp>
    </p:spTree>
    <p:extLst>
      <p:ext uri="{BB962C8B-B14F-4D97-AF65-F5344CB8AC3E}">
        <p14:creationId xmlns:p14="http://schemas.microsoft.com/office/powerpoint/2010/main" val="339002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50CD-A7E3-4E9A-8B1A-8FA33661FA69}"/>
              </a:ext>
            </a:extLst>
          </p:cNvPr>
          <p:cNvSpPr>
            <a:spLocks noGrp="1"/>
          </p:cNvSpPr>
          <p:nvPr>
            <p:ph type="title"/>
          </p:nvPr>
        </p:nvSpPr>
        <p:spPr>
          <a:xfrm>
            <a:off x="579582" y="498764"/>
            <a:ext cx="9875520" cy="840509"/>
          </a:xfrm>
        </p:spPr>
        <p:txBody>
          <a:bodyPr/>
          <a:lstStyle/>
          <a:p>
            <a:r>
              <a:rPr lang="en-US" dirty="0"/>
              <a:t>Steps to Compute Document Similarity:</a:t>
            </a:r>
            <a:endParaRPr lang="en-IN" dirty="0"/>
          </a:p>
        </p:txBody>
      </p:sp>
      <p:sp>
        <p:nvSpPr>
          <p:cNvPr id="3" name="Content Placeholder 2">
            <a:extLst>
              <a:ext uri="{FF2B5EF4-FFF2-40B4-BE49-F238E27FC236}">
                <a16:creationId xmlns:a16="http://schemas.microsoft.com/office/drawing/2014/main" id="{41894FA1-CFC0-47C6-A236-3368C284E869}"/>
              </a:ext>
            </a:extLst>
          </p:cNvPr>
          <p:cNvSpPr>
            <a:spLocks noGrp="1"/>
          </p:cNvSpPr>
          <p:nvPr>
            <p:ph idx="1"/>
          </p:nvPr>
        </p:nvSpPr>
        <p:spPr>
          <a:xfrm>
            <a:off x="681182" y="1409700"/>
            <a:ext cx="10808854" cy="4949536"/>
          </a:xfrm>
        </p:spPr>
        <p:txBody>
          <a:bodyPr>
            <a:normAutofit/>
          </a:bodyPr>
          <a:lstStyle/>
          <a:p>
            <a:r>
              <a:rPr lang="en-US" sz="2400" b="1" dirty="0"/>
              <a:t>Step 3: Create a Document Vector</a:t>
            </a:r>
          </a:p>
          <a:p>
            <a:pPr lvl="1">
              <a:buFont typeface="Arial" panose="020B0604020202020204" pitchFamily="34" charset="0"/>
              <a:buChar char="•"/>
            </a:pPr>
            <a:r>
              <a:rPr lang="en-US" sz="2400" b="1" dirty="0"/>
              <a:t>Averaging:</a:t>
            </a:r>
            <a:r>
              <a:rPr lang="en-US" sz="2400" dirty="0"/>
              <a:t> Compute the average of the word vectors to get the document vector.</a:t>
            </a:r>
          </a:p>
          <a:p>
            <a:pPr lvl="1">
              <a:buFont typeface="Arial" panose="020B0604020202020204" pitchFamily="34" charset="0"/>
              <a:buChar char="•"/>
            </a:pPr>
            <a:r>
              <a:rPr lang="en-US" sz="2400" b="1" dirty="0"/>
              <a:t>Mathematical Representation:</a:t>
            </a:r>
            <a:r>
              <a:rPr lang="en-US" sz="2400" dirty="0"/>
              <a:t> </a:t>
            </a:r>
            <a:endParaRPr lang="en-IN" sz="2400" b="0" i="1" dirty="0">
              <a:latin typeface="Cambria Math" panose="02040503050406030204" pitchFamily="18" charset="0"/>
            </a:endParaRPr>
          </a:p>
          <a:p>
            <a:r>
              <a:rPr lang="en-IN" b="1" dirty="0"/>
              <a:t>Step 4: Compute Similarity Between Documents</a:t>
            </a:r>
          </a:p>
          <a:p>
            <a:pPr>
              <a:buFont typeface="Arial" panose="020B0604020202020204" pitchFamily="34" charset="0"/>
              <a:buChar char="•"/>
            </a:pPr>
            <a:r>
              <a:rPr lang="en-IN" b="1" dirty="0"/>
              <a:t>Cosine Similarity:</a:t>
            </a:r>
            <a:r>
              <a:rPr lang="en-IN" dirty="0"/>
              <a:t> Commonly used measure; calculates the cosine of the angle between two vectors.</a:t>
            </a:r>
          </a:p>
          <a:p>
            <a:pPr>
              <a:buFont typeface="Arial" panose="020B0604020202020204" pitchFamily="34" charset="0"/>
              <a:buChar char="•"/>
            </a:pPr>
            <a:r>
              <a:rPr lang="en-IN" b="1" dirty="0"/>
              <a:t>Formula:</a:t>
            </a:r>
            <a:r>
              <a:rPr lang="en-IN" dirty="0"/>
              <a:t> </a:t>
            </a:r>
          </a:p>
          <a:p>
            <a:pPr>
              <a:buFont typeface="Arial" panose="020B0604020202020204" pitchFamily="34" charset="0"/>
              <a:buChar char="•"/>
            </a:pPr>
            <a:r>
              <a:rPr lang="en-IN" b="1" dirty="0"/>
              <a:t>Output:</a:t>
            </a:r>
            <a:r>
              <a:rPr lang="en-IN" dirty="0"/>
              <a:t> Value between -1 and 1, where 1 indicates identical documents, 0 indicates orthogonality (no similarity), and -1 indicates complete dissimilarity.</a:t>
            </a:r>
          </a:p>
          <a:p>
            <a:endParaRPr lang="en-IN" dirty="0"/>
          </a:p>
        </p:txBody>
      </p:sp>
      <p:pic>
        <p:nvPicPr>
          <p:cNvPr id="5" name="Picture 4">
            <a:extLst>
              <a:ext uri="{FF2B5EF4-FFF2-40B4-BE49-F238E27FC236}">
                <a16:creationId xmlns:a16="http://schemas.microsoft.com/office/drawing/2014/main" id="{EF229967-5C1D-40FE-BC3B-07A3FDDA1A03}"/>
              </a:ext>
            </a:extLst>
          </p:cNvPr>
          <p:cNvPicPr>
            <a:picLocks noChangeAspect="1"/>
          </p:cNvPicPr>
          <p:nvPr/>
        </p:nvPicPr>
        <p:blipFill>
          <a:blip r:embed="rId2"/>
          <a:stretch>
            <a:fillRect/>
          </a:stretch>
        </p:blipFill>
        <p:spPr>
          <a:xfrm>
            <a:off x="5355799" y="2300672"/>
            <a:ext cx="4029637" cy="704948"/>
          </a:xfrm>
          <a:prstGeom prst="rect">
            <a:avLst/>
          </a:prstGeom>
        </p:spPr>
      </p:pic>
      <p:pic>
        <p:nvPicPr>
          <p:cNvPr id="7" name="Picture 6">
            <a:extLst>
              <a:ext uri="{FF2B5EF4-FFF2-40B4-BE49-F238E27FC236}">
                <a16:creationId xmlns:a16="http://schemas.microsoft.com/office/drawing/2014/main" id="{1DD68FEA-2B3A-4A2B-872A-92936531FFE4}"/>
              </a:ext>
            </a:extLst>
          </p:cNvPr>
          <p:cNvPicPr>
            <a:picLocks noChangeAspect="1"/>
          </p:cNvPicPr>
          <p:nvPr/>
        </p:nvPicPr>
        <p:blipFill>
          <a:blip r:embed="rId3"/>
          <a:stretch>
            <a:fillRect/>
          </a:stretch>
        </p:blipFill>
        <p:spPr>
          <a:xfrm>
            <a:off x="2635920" y="4172050"/>
            <a:ext cx="2800741" cy="638264"/>
          </a:xfrm>
          <a:prstGeom prst="rect">
            <a:avLst/>
          </a:prstGeom>
        </p:spPr>
      </p:pic>
    </p:spTree>
    <p:extLst>
      <p:ext uri="{BB962C8B-B14F-4D97-AF65-F5344CB8AC3E}">
        <p14:creationId xmlns:p14="http://schemas.microsoft.com/office/powerpoint/2010/main" val="23423627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E479-B7D1-4C90-8DC5-4E3AFC29E7F7}"/>
              </a:ext>
            </a:extLst>
          </p:cNvPr>
          <p:cNvSpPr>
            <a:spLocks noGrp="1"/>
          </p:cNvSpPr>
          <p:nvPr>
            <p:ph type="title"/>
          </p:nvPr>
        </p:nvSpPr>
        <p:spPr>
          <a:xfrm>
            <a:off x="718127" y="508000"/>
            <a:ext cx="9875520" cy="803564"/>
          </a:xfrm>
        </p:spPr>
        <p:txBody>
          <a:bodyPr/>
          <a:lstStyle/>
          <a:p>
            <a:r>
              <a:rPr lang="en-IN" dirty="0"/>
              <a:t>Example</a:t>
            </a:r>
          </a:p>
        </p:txBody>
      </p:sp>
      <p:sp>
        <p:nvSpPr>
          <p:cNvPr id="3" name="Content Placeholder 2">
            <a:extLst>
              <a:ext uri="{FF2B5EF4-FFF2-40B4-BE49-F238E27FC236}">
                <a16:creationId xmlns:a16="http://schemas.microsoft.com/office/drawing/2014/main" id="{51955B0D-6579-4F59-BE03-1EFA4D015D92}"/>
              </a:ext>
            </a:extLst>
          </p:cNvPr>
          <p:cNvSpPr>
            <a:spLocks noGrp="1"/>
          </p:cNvSpPr>
          <p:nvPr>
            <p:ph idx="1"/>
          </p:nvPr>
        </p:nvSpPr>
        <p:spPr>
          <a:xfrm>
            <a:off x="835552" y="1376219"/>
            <a:ext cx="10331212" cy="5089236"/>
          </a:xfrm>
        </p:spPr>
        <p:txBody>
          <a:bodyPr>
            <a:normAutofit fontScale="55000" lnSpcReduction="20000"/>
          </a:bodyPr>
          <a:lstStyle/>
          <a:p>
            <a:r>
              <a:rPr lang="en-US" sz="4300" b="1" dirty="0"/>
              <a:t>Step 1: Generate Word Embeddings Using Word2Vec</a:t>
            </a:r>
          </a:p>
          <a:p>
            <a:pPr lvl="1">
              <a:buFont typeface="+mj-lt"/>
              <a:buAutoNum type="arabicPeriod"/>
            </a:pPr>
            <a:r>
              <a:rPr lang="en-US" sz="4100" b="1" dirty="0"/>
              <a:t>Sentence 1</a:t>
            </a:r>
            <a:r>
              <a:rPr lang="en-US" sz="4100" dirty="0"/>
              <a:t>: "The cat is on the mat"</a:t>
            </a:r>
          </a:p>
          <a:p>
            <a:pPr lvl="1">
              <a:buFont typeface="+mj-lt"/>
              <a:buAutoNum type="arabicPeriod"/>
            </a:pPr>
            <a:r>
              <a:rPr lang="en-US" sz="4100" b="1" dirty="0"/>
              <a:t>Sentence 2</a:t>
            </a:r>
            <a:r>
              <a:rPr lang="en-US" sz="4100" dirty="0"/>
              <a:t>: "The cat is sleeping"</a:t>
            </a:r>
          </a:p>
          <a:p>
            <a:r>
              <a:rPr lang="en-US" sz="4300" b="1" dirty="0"/>
              <a:t>Step 2: Obtain Word Embeddings</a:t>
            </a:r>
          </a:p>
          <a:p>
            <a:pPr lvl="1"/>
            <a:r>
              <a:rPr lang="en-US" sz="4100" dirty="0"/>
              <a:t>Assume we have a pre-trained Word2Vec model (like Google’s Word2Vec trained on Google News). The model gives us vector embeddings for each word in the vocabulary.</a:t>
            </a:r>
          </a:p>
          <a:p>
            <a:pPr lvl="1"/>
            <a:r>
              <a:rPr lang="en-US" sz="4100" dirty="0"/>
              <a:t>Let's assume the following hypothetical 3-dimensional Word2Vec embeddings for simplicity:</a:t>
            </a:r>
          </a:p>
          <a:p>
            <a:pPr lvl="2">
              <a:buFont typeface="Arial" panose="020B0604020202020204" pitchFamily="34" charset="0"/>
              <a:buChar char="•"/>
            </a:pPr>
            <a:r>
              <a:rPr lang="en-US" sz="3900" b="1" dirty="0"/>
              <a:t>"The"</a:t>
            </a:r>
            <a:r>
              <a:rPr lang="en-US" sz="3900" dirty="0"/>
              <a:t>: [0.2, 0.1, 0.3]</a:t>
            </a:r>
          </a:p>
          <a:p>
            <a:pPr lvl="2">
              <a:buFont typeface="Arial" panose="020B0604020202020204" pitchFamily="34" charset="0"/>
              <a:buChar char="•"/>
            </a:pPr>
            <a:r>
              <a:rPr lang="en-US" sz="3900" b="1" dirty="0"/>
              <a:t>"cat"</a:t>
            </a:r>
            <a:r>
              <a:rPr lang="en-US" sz="3900" dirty="0"/>
              <a:t>: [0.4, 0.4, 0.6]</a:t>
            </a:r>
          </a:p>
          <a:p>
            <a:pPr lvl="2">
              <a:buFont typeface="Arial" panose="020B0604020202020204" pitchFamily="34" charset="0"/>
              <a:buChar char="•"/>
            </a:pPr>
            <a:r>
              <a:rPr lang="en-US" sz="3900" b="1" dirty="0"/>
              <a:t>"is"</a:t>
            </a:r>
            <a:r>
              <a:rPr lang="en-US" sz="3900" dirty="0"/>
              <a:t>: [0.3, 0.2, 0.5]</a:t>
            </a:r>
          </a:p>
          <a:p>
            <a:pPr lvl="2">
              <a:buFont typeface="Arial" panose="020B0604020202020204" pitchFamily="34" charset="0"/>
              <a:buChar char="•"/>
            </a:pPr>
            <a:r>
              <a:rPr lang="en-US" sz="3900" b="1" dirty="0"/>
              <a:t>"on"</a:t>
            </a:r>
            <a:r>
              <a:rPr lang="en-US" sz="3900" dirty="0"/>
              <a:t>: [0.5, 0.7, 0.1]</a:t>
            </a:r>
          </a:p>
          <a:p>
            <a:pPr lvl="2">
              <a:buFont typeface="Arial" panose="020B0604020202020204" pitchFamily="34" charset="0"/>
              <a:buChar char="•"/>
            </a:pPr>
            <a:r>
              <a:rPr lang="en-US" sz="3900" b="1" dirty="0"/>
              <a:t>"the"</a:t>
            </a:r>
            <a:r>
              <a:rPr lang="en-US" sz="3900" dirty="0"/>
              <a:t>: [0.2, 0.1, 0.3] (same as "The")</a:t>
            </a:r>
          </a:p>
          <a:p>
            <a:pPr lvl="2">
              <a:buFont typeface="Arial" panose="020B0604020202020204" pitchFamily="34" charset="0"/>
              <a:buChar char="•"/>
            </a:pPr>
            <a:r>
              <a:rPr lang="en-US" sz="3900" b="1" dirty="0"/>
              <a:t>"mat"</a:t>
            </a:r>
            <a:r>
              <a:rPr lang="en-US" sz="3900" dirty="0"/>
              <a:t>: [0.6, 0.9, 0.2]</a:t>
            </a:r>
          </a:p>
          <a:p>
            <a:pPr lvl="2">
              <a:buFont typeface="Arial" panose="020B0604020202020204" pitchFamily="34" charset="0"/>
              <a:buChar char="•"/>
            </a:pPr>
            <a:r>
              <a:rPr lang="en-US" sz="3900" b="1" dirty="0"/>
              <a:t>"sleeping"</a:t>
            </a:r>
            <a:r>
              <a:rPr lang="en-US" sz="3900" dirty="0"/>
              <a:t>: [0.7, 0.6, 0.5]</a:t>
            </a:r>
          </a:p>
          <a:p>
            <a:endParaRPr lang="en-IN" dirty="0"/>
          </a:p>
        </p:txBody>
      </p:sp>
    </p:spTree>
    <p:extLst>
      <p:ext uri="{BB962C8B-B14F-4D97-AF65-F5344CB8AC3E}">
        <p14:creationId xmlns:p14="http://schemas.microsoft.com/office/powerpoint/2010/main" val="31515576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B221-4ACC-46F5-B023-2A24FFDC7F29}"/>
              </a:ext>
            </a:extLst>
          </p:cNvPr>
          <p:cNvSpPr>
            <a:spLocks noGrp="1"/>
          </p:cNvSpPr>
          <p:nvPr>
            <p:ph type="title"/>
          </p:nvPr>
        </p:nvSpPr>
        <p:spPr>
          <a:xfrm>
            <a:off x="598055" y="591128"/>
            <a:ext cx="9875520" cy="720436"/>
          </a:xfrm>
        </p:spPr>
        <p:txBody>
          <a:bodyPr/>
          <a:lstStyle/>
          <a:p>
            <a:r>
              <a:rPr lang="en-IN" dirty="0"/>
              <a:t>Example </a:t>
            </a:r>
            <a:r>
              <a:rPr lang="en-IN" dirty="0" err="1"/>
              <a:t>contd</a:t>
            </a:r>
            <a:endParaRPr lang="en-IN" dirty="0"/>
          </a:p>
        </p:txBody>
      </p:sp>
      <p:sp>
        <p:nvSpPr>
          <p:cNvPr id="3" name="Content Placeholder 2">
            <a:extLst>
              <a:ext uri="{FF2B5EF4-FFF2-40B4-BE49-F238E27FC236}">
                <a16:creationId xmlns:a16="http://schemas.microsoft.com/office/drawing/2014/main" id="{578B7921-7EB0-413E-A78F-CB21C9813C51}"/>
              </a:ext>
            </a:extLst>
          </p:cNvPr>
          <p:cNvSpPr>
            <a:spLocks noGrp="1"/>
          </p:cNvSpPr>
          <p:nvPr>
            <p:ph idx="1"/>
          </p:nvPr>
        </p:nvSpPr>
        <p:spPr>
          <a:xfrm>
            <a:off x="727364" y="1409699"/>
            <a:ext cx="10781145" cy="4954155"/>
          </a:xfrm>
        </p:spPr>
        <p:txBody>
          <a:bodyPr>
            <a:normAutofit/>
          </a:bodyPr>
          <a:lstStyle/>
          <a:p>
            <a:pPr>
              <a:lnSpc>
                <a:spcPct val="100000"/>
              </a:lnSpc>
            </a:pPr>
            <a:r>
              <a:rPr lang="en-US" sz="2400" b="1" dirty="0"/>
              <a:t>Step 3: Compute Sentence Embeddings</a:t>
            </a:r>
          </a:p>
          <a:p>
            <a:pPr>
              <a:lnSpc>
                <a:spcPct val="100000"/>
              </a:lnSpc>
            </a:pPr>
            <a:r>
              <a:rPr lang="en-US" sz="2400" dirty="0"/>
              <a:t>To get the document embedding (or sentence embedding), we typically average the embeddings of the words in the sentence.</a:t>
            </a:r>
          </a:p>
          <a:p>
            <a:pPr>
              <a:lnSpc>
                <a:spcPct val="100000"/>
              </a:lnSpc>
            </a:pPr>
            <a:r>
              <a:rPr lang="en-US" sz="2400" b="1" dirty="0"/>
              <a:t>Sentence 1: "The cat is on the mat"</a:t>
            </a:r>
          </a:p>
          <a:p>
            <a:pPr>
              <a:lnSpc>
                <a:spcPct val="100000"/>
              </a:lnSpc>
              <a:buFont typeface="Arial" panose="020B0604020202020204" pitchFamily="34" charset="0"/>
              <a:buChar char="•"/>
            </a:pPr>
            <a:r>
              <a:rPr lang="en-US" sz="2400" dirty="0"/>
              <a:t>Word vectors:</a:t>
            </a:r>
          </a:p>
          <a:p>
            <a:pPr marL="742950" lvl="1" indent="-285750">
              <a:lnSpc>
                <a:spcPct val="100000"/>
              </a:lnSpc>
              <a:buFont typeface="Arial" panose="020B0604020202020204" pitchFamily="34" charset="0"/>
              <a:buChar char="•"/>
            </a:pPr>
            <a:r>
              <a:rPr lang="en-US" dirty="0"/>
              <a:t>"The" = [0.2, 0.1, 0.3]</a:t>
            </a:r>
          </a:p>
          <a:p>
            <a:pPr marL="742950" lvl="1" indent="-285750">
              <a:lnSpc>
                <a:spcPct val="100000"/>
              </a:lnSpc>
              <a:buFont typeface="Arial" panose="020B0604020202020204" pitchFamily="34" charset="0"/>
              <a:buChar char="•"/>
            </a:pPr>
            <a:r>
              <a:rPr lang="en-US" dirty="0"/>
              <a:t>"cat" = [0.4, 0.4, 0.6]</a:t>
            </a:r>
          </a:p>
          <a:p>
            <a:pPr marL="742950" lvl="1" indent="-285750">
              <a:lnSpc>
                <a:spcPct val="100000"/>
              </a:lnSpc>
              <a:buFont typeface="Arial" panose="020B0604020202020204" pitchFamily="34" charset="0"/>
              <a:buChar char="•"/>
            </a:pPr>
            <a:r>
              <a:rPr lang="en-US" dirty="0"/>
              <a:t>"is" = [0.3, 0.2, 0.5]</a:t>
            </a:r>
          </a:p>
          <a:p>
            <a:pPr marL="742950" lvl="1" indent="-285750">
              <a:lnSpc>
                <a:spcPct val="100000"/>
              </a:lnSpc>
              <a:buFont typeface="Arial" panose="020B0604020202020204" pitchFamily="34" charset="0"/>
              <a:buChar char="•"/>
            </a:pPr>
            <a:r>
              <a:rPr lang="en-US" dirty="0"/>
              <a:t>"on" = [0.5, 0.7, 0.1]</a:t>
            </a:r>
          </a:p>
          <a:p>
            <a:pPr marL="742950" lvl="1" indent="-285750">
              <a:lnSpc>
                <a:spcPct val="100000"/>
              </a:lnSpc>
              <a:buFont typeface="Arial" panose="020B0604020202020204" pitchFamily="34" charset="0"/>
              <a:buChar char="•"/>
            </a:pPr>
            <a:r>
              <a:rPr lang="en-US" dirty="0"/>
              <a:t>"the" = [0.2, 0.1, 0.3]</a:t>
            </a:r>
          </a:p>
          <a:p>
            <a:pPr marL="742950" lvl="1" indent="-285750">
              <a:lnSpc>
                <a:spcPct val="100000"/>
              </a:lnSpc>
              <a:buFont typeface="Arial" panose="020B0604020202020204" pitchFamily="34" charset="0"/>
              <a:buChar char="•"/>
            </a:pPr>
            <a:r>
              <a:rPr lang="en-US" dirty="0"/>
              <a:t>"mat" = [0.6, 0.9, 0.2]</a:t>
            </a:r>
          </a:p>
          <a:p>
            <a:endParaRPr lang="en-IN" sz="1400" dirty="0"/>
          </a:p>
        </p:txBody>
      </p:sp>
    </p:spTree>
    <p:extLst>
      <p:ext uri="{BB962C8B-B14F-4D97-AF65-F5344CB8AC3E}">
        <p14:creationId xmlns:p14="http://schemas.microsoft.com/office/powerpoint/2010/main" val="26114128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923C-02C1-4288-8716-1624E4E83F6A}"/>
              </a:ext>
            </a:extLst>
          </p:cNvPr>
          <p:cNvSpPr>
            <a:spLocks noGrp="1"/>
          </p:cNvSpPr>
          <p:nvPr>
            <p:ph type="title"/>
          </p:nvPr>
        </p:nvSpPr>
        <p:spPr>
          <a:xfrm>
            <a:off x="598055" y="544945"/>
            <a:ext cx="9875520" cy="729673"/>
          </a:xfrm>
        </p:spPr>
        <p:txBody>
          <a:bodyPr/>
          <a:lstStyle/>
          <a:p>
            <a:r>
              <a:rPr lang="en-IN" dirty="0"/>
              <a:t>Example contd.</a:t>
            </a:r>
          </a:p>
        </p:txBody>
      </p:sp>
      <p:sp>
        <p:nvSpPr>
          <p:cNvPr id="3" name="Content Placeholder 2">
            <a:extLst>
              <a:ext uri="{FF2B5EF4-FFF2-40B4-BE49-F238E27FC236}">
                <a16:creationId xmlns:a16="http://schemas.microsoft.com/office/drawing/2014/main" id="{D99D0ADE-27D8-486A-AF5B-39AC16ED38B0}"/>
              </a:ext>
            </a:extLst>
          </p:cNvPr>
          <p:cNvSpPr>
            <a:spLocks noGrp="1"/>
          </p:cNvSpPr>
          <p:nvPr>
            <p:ph idx="1"/>
          </p:nvPr>
        </p:nvSpPr>
        <p:spPr>
          <a:xfrm>
            <a:off x="718127" y="1409700"/>
            <a:ext cx="9872871" cy="4038600"/>
          </a:xfrm>
        </p:spPr>
        <p:txBody>
          <a:bodyPr>
            <a:normAutofit/>
          </a:bodyPr>
          <a:lstStyle/>
          <a:p>
            <a:pPr>
              <a:lnSpc>
                <a:spcPct val="100000"/>
              </a:lnSpc>
              <a:buFont typeface="Arial" panose="020B0604020202020204" pitchFamily="34" charset="0"/>
              <a:buChar char="•"/>
            </a:pPr>
            <a:r>
              <a:rPr lang="en-US" sz="2400" b="1" dirty="0"/>
              <a:t>Sentence embedding</a:t>
            </a:r>
            <a:r>
              <a:rPr lang="en-US" sz="2400" dirty="0"/>
              <a:t> (mean of the word vectors):</a:t>
            </a:r>
          </a:p>
          <a:p>
            <a:pPr>
              <a:lnSpc>
                <a:spcPct val="100000"/>
              </a:lnSpc>
              <a:buFont typeface="Arial" panose="020B0604020202020204" pitchFamily="34" charset="0"/>
              <a:buChar char="•"/>
            </a:pPr>
            <a:r>
              <a:rPr lang="en-US" sz="2400" dirty="0"/>
              <a:t>Sentence 1 Embedding=1/6*([0.2,0.1,0.3]+[0.4,0.4,0.6]+[0.3,0.2,0.5]+[0.5,0.7,0.1]+[0.2,0.1,0.3]+[0.6,0.9,0.2]) </a:t>
            </a:r>
          </a:p>
          <a:p>
            <a:pPr>
              <a:lnSpc>
                <a:spcPct val="100000"/>
              </a:lnSpc>
              <a:buFont typeface="Arial" panose="020B0604020202020204" pitchFamily="34" charset="0"/>
              <a:buChar char="•"/>
            </a:pPr>
            <a:r>
              <a:rPr lang="en-US" sz="2400" dirty="0"/>
              <a:t>Adding them together:</a:t>
            </a:r>
          </a:p>
          <a:p>
            <a:pPr lvl="1">
              <a:lnSpc>
                <a:spcPct val="100000"/>
              </a:lnSpc>
              <a:buFont typeface="Arial" panose="020B0604020202020204" pitchFamily="34" charset="0"/>
              <a:buChar char="•"/>
            </a:pPr>
            <a:r>
              <a:rPr lang="en-US" sz="2200" dirty="0"/>
              <a:t>=[2.2,2.4,2.0] </a:t>
            </a:r>
          </a:p>
          <a:p>
            <a:pPr lvl="1">
              <a:lnSpc>
                <a:spcPct val="100000"/>
              </a:lnSpc>
              <a:buFont typeface="Arial" panose="020B0604020202020204" pitchFamily="34" charset="0"/>
              <a:buChar char="•"/>
            </a:pPr>
            <a:r>
              <a:rPr lang="en-US" sz="2200" dirty="0"/>
              <a:t>Then averaging (divide by 6): </a:t>
            </a:r>
          </a:p>
          <a:p>
            <a:pPr lvl="1">
              <a:lnSpc>
                <a:spcPct val="100000"/>
              </a:lnSpc>
              <a:buFont typeface="Arial" panose="020B0604020202020204" pitchFamily="34" charset="0"/>
              <a:buChar char="•"/>
            </a:pPr>
            <a:endParaRPr lang="en-US" sz="2200" dirty="0"/>
          </a:p>
          <a:p>
            <a:pPr lvl="1">
              <a:lnSpc>
                <a:spcPct val="100000"/>
              </a:lnSpc>
              <a:buFont typeface="Arial" panose="020B0604020202020204" pitchFamily="34" charset="0"/>
              <a:buChar char="•"/>
            </a:pPr>
            <a:endParaRPr lang="en-US" sz="2200" dirty="0"/>
          </a:p>
          <a:p>
            <a:pPr lvl="1">
              <a:lnSpc>
                <a:spcPct val="100000"/>
              </a:lnSpc>
              <a:buFont typeface="Arial" panose="020B0604020202020204" pitchFamily="34" charset="0"/>
              <a:buChar char="•"/>
            </a:pPr>
            <a:endParaRPr lang="en-US" sz="2400" dirty="0"/>
          </a:p>
          <a:p>
            <a:endParaRPr lang="en-IN" dirty="0"/>
          </a:p>
        </p:txBody>
      </p:sp>
      <p:pic>
        <p:nvPicPr>
          <p:cNvPr id="5" name="Picture 4">
            <a:extLst>
              <a:ext uri="{FF2B5EF4-FFF2-40B4-BE49-F238E27FC236}">
                <a16:creationId xmlns:a16="http://schemas.microsoft.com/office/drawing/2014/main" id="{B71DAA7D-15F5-441E-9375-1EB7833EBA78}"/>
              </a:ext>
            </a:extLst>
          </p:cNvPr>
          <p:cNvPicPr>
            <a:picLocks noChangeAspect="1"/>
          </p:cNvPicPr>
          <p:nvPr/>
        </p:nvPicPr>
        <p:blipFill>
          <a:blip r:embed="rId2"/>
          <a:stretch>
            <a:fillRect/>
          </a:stretch>
        </p:blipFill>
        <p:spPr>
          <a:xfrm>
            <a:off x="4864741" y="3567213"/>
            <a:ext cx="3219899" cy="628738"/>
          </a:xfrm>
          <a:prstGeom prst="rect">
            <a:avLst/>
          </a:prstGeom>
        </p:spPr>
      </p:pic>
    </p:spTree>
    <p:extLst>
      <p:ext uri="{BB962C8B-B14F-4D97-AF65-F5344CB8AC3E}">
        <p14:creationId xmlns:p14="http://schemas.microsoft.com/office/powerpoint/2010/main" val="27392233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0B446-19FA-4FEC-83F2-6ABCD3ADD36B}"/>
              </a:ext>
            </a:extLst>
          </p:cNvPr>
          <p:cNvSpPr>
            <a:spLocks noGrp="1"/>
          </p:cNvSpPr>
          <p:nvPr>
            <p:ph type="title"/>
          </p:nvPr>
        </p:nvSpPr>
        <p:spPr>
          <a:xfrm>
            <a:off x="653473" y="526473"/>
            <a:ext cx="9875520" cy="757382"/>
          </a:xfrm>
        </p:spPr>
        <p:txBody>
          <a:bodyPr/>
          <a:lstStyle/>
          <a:p>
            <a:r>
              <a:rPr lang="en-IN" dirty="0"/>
              <a:t>Example contd.</a:t>
            </a:r>
          </a:p>
        </p:txBody>
      </p:sp>
      <p:sp>
        <p:nvSpPr>
          <p:cNvPr id="3" name="Content Placeholder 2">
            <a:extLst>
              <a:ext uri="{FF2B5EF4-FFF2-40B4-BE49-F238E27FC236}">
                <a16:creationId xmlns:a16="http://schemas.microsoft.com/office/drawing/2014/main" id="{F01BAABD-FFA4-4646-ADCE-FAE7507E8A25}"/>
              </a:ext>
            </a:extLst>
          </p:cNvPr>
          <p:cNvSpPr>
            <a:spLocks noGrp="1"/>
          </p:cNvSpPr>
          <p:nvPr>
            <p:ph idx="1"/>
          </p:nvPr>
        </p:nvSpPr>
        <p:spPr>
          <a:xfrm>
            <a:off x="828963" y="1477818"/>
            <a:ext cx="9872871" cy="4765963"/>
          </a:xfrm>
        </p:spPr>
        <p:txBody>
          <a:bodyPr>
            <a:normAutofit/>
          </a:bodyPr>
          <a:lstStyle/>
          <a:p>
            <a:r>
              <a:rPr lang="en-US" b="1" dirty="0"/>
              <a:t>Sentence 2: "The cat is sleeping"</a:t>
            </a:r>
          </a:p>
          <a:p>
            <a:pPr>
              <a:buFont typeface="Arial" panose="020B0604020202020204" pitchFamily="34" charset="0"/>
              <a:buChar char="•"/>
            </a:pPr>
            <a:r>
              <a:rPr lang="en-US" dirty="0"/>
              <a:t>Word vectors:</a:t>
            </a:r>
          </a:p>
          <a:p>
            <a:pPr marL="742950" lvl="1" indent="-285750">
              <a:buFont typeface="Arial" panose="020B0604020202020204" pitchFamily="34" charset="0"/>
              <a:buChar char="•"/>
            </a:pPr>
            <a:r>
              <a:rPr lang="en-US" dirty="0"/>
              <a:t>"The" = [0.2, 0.1, 0.3]</a:t>
            </a:r>
          </a:p>
          <a:p>
            <a:pPr marL="742950" lvl="1" indent="-285750">
              <a:buFont typeface="Arial" panose="020B0604020202020204" pitchFamily="34" charset="0"/>
              <a:buChar char="•"/>
            </a:pPr>
            <a:r>
              <a:rPr lang="en-US" dirty="0"/>
              <a:t>"cat" = [0.4, 0.4, 0.6]</a:t>
            </a:r>
          </a:p>
          <a:p>
            <a:pPr marL="742950" lvl="1" indent="-285750">
              <a:buFont typeface="Arial" panose="020B0604020202020204" pitchFamily="34" charset="0"/>
              <a:buChar char="•"/>
            </a:pPr>
            <a:r>
              <a:rPr lang="en-US" dirty="0"/>
              <a:t>"is" = [0.3, 0.2, 0.5]</a:t>
            </a:r>
          </a:p>
          <a:p>
            <a:pPr marL="742950" lvl="1" indent="-285750">
              <a:buFont typeface="Arial" panose="020B0604020202020204" pitchFamily="34" charset="0"/>
              <a:buChar char="•"/>
            </a:pPr>
            <a:r>
              <a:rPr lang="en-US" dirty="0"/>
              <a:t>"sleeping" = [0.7, 0.6, 0.5]</a:t>
            </a:r>
          </a:p>
          <a:p>
            <a:pPr>
              <a:buFont typeface="Arial" panose="020B0604020202020204" pitchFamily="34" charset="0"/>
              <a:buChar char="•"/>
            </a:pPr>
            <a:r>
              <a:rPr lang="en-US" b="1" dirty="0"/>
              <a:t>Sentence embedding</a:t>
            </a:r>
            <a:r>
              <a:rPr lang="en-US" dirty="0"/>
              <a:t> (mean of the word vectors):</a:t>
            </a:r>
          </a:p>
          <a:p>
            <a:pPr>
              <a:buFont typeface="Arial" panose="020B0604020202020204" pitchFamily="34" charset="0"/>
              <a:buChar char="•"/>
            </a:pPr>
            <a:r>
              <a:rPr lang="en-US" dirty="0"/>
              <a:t>Sentence 2 Embedding=1/4*([0.2,0.1,0.3]+[0.4,0.4,0.6]+[0.3,0.2,0.5]+[0.7,0.6,0.5]) </a:t>
            </a:r>
          </a:p>
          <a:p>
            <a:pPr>
              <a:buFont typeface="Arial" panose="020B0604020202020204" pitchFamily="34" charset="0"/>
              <a:buChar char="•"/>
            </a:pPr>
            <a:r>
              <a:rPr lang="en-US" dirty="0"/>
              <a:t>Adding them together:</a:t>
            </a:r>
          </a:p>
          <a:p>
            <a:pPr lvl="1">
              <a:buFont typeface="Arial" panose="020B0604020202020204" pitchFamily="34" charset="0"/>
              <a:buChar char="•"/>
            </a:pPr>
            <a:r>
              <a:rPr lang="en-US" dirty="0"/>
              <a:t>=[1.6,1.3,1.9] </a:t>
            </a:r>
          </a:p>
          <a:p>
            <a:pPr>
              <a:buFont typeface="Arial" panose="020B0604020202020204" pitchFamily="34" charset="0"/>
              <a:buChar char="•"/>
            </a:pPr>
            <a:r>
              <a:rPr lang="en-US" dirty="0"/>
              <a:t>Then averaging (divide by 4):</a:t>
            </a:r>
          </a:p>
          <a:p>
            <a:endParaRPr lang="en-IN" dirty="0"/>
          </a:p>
        </p:txBody>
      </p:sp>
      <p:pic>
        <p:nvPicPr>
          <p:cNvPr id="5" name="Picture 4">
            <a:extLst>
              <a:ext uri="{FF2B5EF4-FFF2-40B4-BE49-F238E27FC236}">
                <a16:creationId xmlns:a16="http://schemas.microsoft.com/office/drawing/2014/main" id="{1D5A97DB-1D99-457B-8197-9511EE26C680}"/>
              </a:ext>
            </a:extLst>
          </p:cNvPr>
          <p:cNvPicPr>
            <a:picLocks noChangeAspect="1"/>
          </p:cNvPicPr>
          <p:nvPr/>
        </p:nvPicPr>
        <p:blipFill>
          <a:blip r:embed="rId2"/>
          <a:stretch>
            <a:fillRect/>
          </a:stretch>
        </p:blipFill>
        <p:spPr>
          <a:xfrm>
            <a:off x="4796194" y="5380182"/>
            <a:ext cx="3172268" cy="685896"/>
          </a:xfrm>
          <a:prstGeom prst="rect">
            <a:avLst/>
          </a:prstGeom>
        </p:spPr>
      </p:pic>
    </p:spTree>
    <p:extLst>
      <p:ext uri="{BB962C8B-B14F-4D97-AF65-F5344CB8AC3E}">
        <p14:creationId xmlns:p14="http://schemas.microsoft.com/office/powerpoint/2010/main" val="26918735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70B3-550B-4BA7-A101-5C98FC31B253}"/>
              </a:ext>
            </a:extLst>
          </p:cNvPr>
          <p:cNvSpPr>
            <a:spLocks noGrp="1"/>
          </p:cNvSpPr>
          <p:nvPr>
            <p:ph type="title"/>
          </p:nvPr>
        </p:nvSpPr>
        <p:spPr>
          <a:xfrm>
            <a:off x="487218" y="415637"/>
            <a:ext cx="9875520" cy="840509"/>
          </a:xfrm>
        </p:spPr>
        <p:txBody>
          <a:bodyPr/>
          <a:lstStyle/>
          <a:p>
            <a:r>
              <a:rPr lang="en-IN" dirty="0"/>
              <a:t>Example contd.</a:t>
            </a:r>
          </a:p>
        </p:txBody>
      </p:sp>
      <p:sp>
        <p:nvSpPr>
          <p:cNvPr id="3" name="Content Placeholder 2">
            <a:extLst>
              <a:ext uri="{FF2B5EF4-FFF2-40B4-BE49-F238E27FC236}">
                <a16:creationId xmlns:a16="http://schemas.microsoft.com/office/drawing/2014/main" id="{6752C7DB-6F37-4CE9-A8B3-1BCBC4887A7B}"/>
              </a:ext>
            </a:extLst>
          </p:cNvPr>
          <p:cNvSpPr>
            <a:spLocks noGrp="1"/>
          </p:cNvSpPr>
          <p:nvPr>
            <p:ph idx="1"/>
          </p:nvPr>
        </p:nvSpPr>
        <p:spPr>
          <a:xfrm>
            <a:off x="625764" y="1422400"/>
            <a:ext cx="9872871" cy="5019963"/>
          </a:xfrm>
        </p:spPr>
        <p:txBody>
          <a:bodyPr>
            <a:normAutofit/>
          </a:bodyPr>
          <a:lstStyle/>
          <a:p>
            <a:r>
              <a:rPr lang="en-IN" b="1" dirty="0"/>
              <a:t>Step 4: Calculate Cosine Similarity</a:t>
            </a:r>
          </a:p>
          <a:p>
            <a:pPr lvl="1"/>
            <a:r>
              <a:rPr lang="en-IN" dirty="0"/>
              <a:t>Cosine Similarity= A.B/||A||.||B||</a:t>
            </a:r>
          </a:p>
          <a:p>
            <a:pPr lvl="2">
              <a:buFont typeface="Arial" panose="020B0604020202020204" pitchFamily="34" charset="0"/>
              <a:buChar char="•"/>
            </a:pPr>
            <a:r>
              <a:rPr lang="en-IN" dirty="0"/>
              <a:t>A and B are the sentence embeddings.</a:t>
            </a:r>
          </a:p>
          <a:p>
            <a:pPr lvl="2">
              <a:buFont typeface="Arial" panose="020B0604020202020204" pitchFamily="34" charset="0"/>
              <a:buChar char="•"/>
            </a:pPr>
            <a:r>
              <a:rPr lang="en-IN" dirty="0"/>
              <a:t>A⋅B is the dot product of the two vectors.</a:t>
            </a:r>
          </a:p>
          <a:p>
            <a:pPr lvl="2">
              <a:buFont typeface="Arial" panose="020B0604020202020204" pitchFamily="34" charset="0"/>
              <a:buChar char="•"/>
            </a:pPr>
            <a:r>
              <a:rPr lang="en-IN" dirty="0"/>
              <a:t>∥A∥ and ∥B∥ are the magnitudes (norms) of the vectors.</a:t>
            </a:r>
          </a:p>
          <a:p>
            <a:pPr>
              <a:buFont typeface="Arial" panose="020B0604020202020204" pitchFamily="34" charset="0"/>
              <a:buChar char="•"/>
            </a:pPr>
            <a:r>
              <a:rPr lang="en-IN" b="1" dirty="0"/>
              <a:t>Sentence 1 Embedding</a:t>
            </a:r>
            <a:r>
              <a:rPr lang="en-IN" dirty="0"/>
              <a:t>: [0.367, 0.4, 0.333]</a:t>
            </a:r>
          </a:p>
          <a:p>
            <a:pPr>
              <a:buFont typeface="Arial" panose="020B0604020202020204" pitchFamily="34" charset="0"/>
              <a:buChar char="•"/>
            </a:pPr>
            <a:r>
              <a:rPr lang="en-IN" b="1" dirty="0"/>
              <a:t>Sentence 2 Embedding</a:t>
            </a:r>
            <a:r>
              <a:rPr lang="en-IN" dirty="0"/>
              <a:t>: [0.4, 0.325, 0.475]</a:t>
            </a:r>
          </a:p>
          <a:p>
            <a:r>
              <a:rPr lang="en-IN" dirty="0"/>
              <a:t>Find the cosine similarity using the above formula.</a:t>
            </a:r>
          </a:p>
        </p:txBody>
      </p:sp>
    </p:spTree>
    <p:extLst>
      <p:ext uri="{BB962C8B-B14F-4D97-AF65-F5344CB8AC3E}">
        <p14:creationId xmlns:p14="http://schemas.microsoft.com/office/powerpoint/2010/main" val="27324279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4A73-9E76-484B-966E-141FC08E41DA}"/>
              </a:ext>
            </a:extLst>
          </p:cNvPr>
          <p:cNvSpPr>
            <a:spLocks noGrp="1"/>
          </p:cNvSpPr>
          <p:nvPr>
            <p:ph type="title"/>
          </p:nvPr>
        </p:nvSpPr>
        <p:spPr>
          <a:xfrm>
            <a:off x="878205" y="609600"/>
            <a:ext cx="9875520" cy="849745"/>
          </a:xfrm>
        </p:spPr>
        <p:txBody>
          <a:bodyPr/>
          <a:lstStyle/>
          <a:p>
            <a:r>
              <a:rPr lang="en-IN" dirty="0"/>
              <a:t>Summary of Document Similarity</a:t>
            </a:r>
          </a:p>
        </p:txBody>
      </p:sp>
      <p:sp>
        <p:nvSpPr>
          <p:cNvPr id="4" name="Rectangle 1">
            <a:extLst>
              <a:ext uri="{FF2B5EF4-FFF2-40B4-BE49-F238E27FC236}">
                <a16:creationId xmlns:a16="http://schemas.microsoft.com/office/drawing/2014/main" id="{3EB2CF1B-8A33-47C9-AF59-0E4537266529}"/>
              </a:ext>
            </a:extLst>
          </p:cNvPr>
          <p:cNvSpPr>
            <a:spLocks noGrp="1" noChangeArrowheads="1"/>
          </p:cNvSpPr>
          <p:nvPr>
            <p:ph idx="1"/>
          </p:nvPr>
        </p:nvSpPr>
        <p:spPr bwMode="auto">
          <a:xfrm>
            <a:off x="1097972" y="1642144"/>
            <a:ext cx="999605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rPr>
              <a:t>Step 1</a:t>
            </a:r>
            <a:r>
              <a:rPr kumimoji="0" lang="en-US" altLang="en-US" sz="2400" b="0" i="0" u="none" strike="noStrike" cap="none" normalizeH="0" baseline="0" dirty="0">
                <a:ln>
                  <a:noFill/>
                </a:ln>
                <a:effectLst/>
              </a:rPr>
              <a:t>: Gather word embeddings for each word in the sentences using a pre-trained Word2Vec, </a:t>
            </a:r>
            <a:r>
              <a:rPr kumimoji="0" lang="en-US" altLang="en-US" sz="2400" b="0" i="0" u="none" strike="noStrike" cap="none" normalizeH="0" baseline="0" dirty="0" err="1">
                <a:ln>
                  <a:noFill/>
                </a:ln>
                <a:effectLst/>
              </a:rPr>
              <a:t>Fasttext</a:t>
            </a:r>
            <a:r>
              <a:rPr kumimoji="0" lang="en-US" altLang="en-US" sz="2400" b="0" i="0" u="none" strike="noStrike" cap="none" normalizeH="0" baseline="0" dirty="0">
                <a:ln>
                  <a:noFill/>
                </a:ln>
                <a:effectLst/>
              </a:rPr>
              <a:t> or </a:t>
            </a:r>
            <a:r>
              <a:rPr kumimoji="0" lang="en-US" altLang="en-US" sz="2400" b="0" i="0" u="none" strike="noStrike" cap="none" normalizeH="0" baseline="0" dirty="0" err="1">
                <a:ln>
                  <a:noFill/>
                </a:ln>
                <a:effectLst/>
              </a:rPr>
              <a:t>GloVe</a:t>
            </a:r>
            <a:r>
              <a:rPr kumimoji="0" lang="en-US" altLang="en-US" sz="2400" b="0" i="0" u="none" strike="noStrike" cap="none" normalizeH="0" baseline="0" dirty="0">
                <a:ln>
                  <a:noFill/>
                </a:ln>
                <a:effectLst/>
              </a:rPr>
              <a:t>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rPr>
              <a:t>Step 2</a:t>
            </a:r>
            <a:r>
              <a:rPr kumimoji="0" lang="en-US" altLang="en-US" sz="2400" b="0" i="0" u="none" strike="noStrike" cap="none" normalizeH="0" baseline="0" dirty="0">
                <a:ln>
                  <a:noFill/>
                </a:ln>
                <a:effectLst/>
              </a:rPr>
              <a:t>: Compute the average of these embeddings to get the sentence embedding for each sentence.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rPr>
              <a:t>Step 3</a:t>
            </a:r>
            <a:r>
              <a:rPr kumimoji="0" lang="en-US" altLang="en-US" sz="2400" b="0" i="0" u="none" strike="noStrike" cap="none" normalizeH="0" baseline="0" dirty="0">
                <a:ln>
                  <a:noFill/>
                </a:ln>
                <a:effectLst/>
              </a:rPr>
              <a:t>: Calculate cosine similarity between the sentence embeddings to determine how similar the sentences are. </a:t>
            </a:r>
          </a:p>
        </p:txBody>
      </p:sp>
    </p:spTree>
    <p:extLst>
      <p:ext uri="{BB962C8B-B14F-4D97-AF65-F5344CB8AC3E}">
        <p14:creationId xmlns:p14="http://schemas.microsoft.com/office/powerpoint/2010/main" val="32048076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A338-3D44-4BCA-B2F4-753D6DA42D49}"/>
              </a:ext>
            </a:extLst>
          </p:cNvPr>
          <p:cNvSpPr>
            <a:spLocks noGrp="1"/>
          </p:cNvSpPr>
          <p:nvPr>
            <p:ph type="title"/>
          </p:nvPr>
        </p:nvSpPr>
        <p:spPr>
          <a:xfrm>
            <a:off x="1143000" y="609600"/>
            <a:ext cx="9875520" cy="729673"/>
          </a:xfrm>
        </p:spPr>
        <p:txBody>
          <a:bodyPr>
            <a:normAutofit/>
          </a:bodyPr>
          <a:lstStyle/>
          <a:p>
            <a:r>
              <a:rPr lang="en-US" sz="4000" dirty="0"/>
              <a:t>Example Applications of Word Embeddings</a:t>
            </a:r>
            <a:endParaRPr lang="en-IN" sz="4000" dirty="0"/>
          </a:p>
        </p:txBody>
      </p:sp>
      <p:sp>
        <p:nvSpPr>
          <p:cNvPr id="3" name="Content Placeholder 2">
            <a:extLst>
              <a:ext uri="{FF2B5EF4-FFF2-40B4-BE49-F238E27FC236}">
                <a16:creationId xmlns:a16="http://schemas.microsoft.com/office/drawing/2014/main" id="{1386B3AD-C38A-4D70-81E7-C81D491248AE}"/>
              </a:ext>
            </a:extLst>
          </p:cNvPr>
          <p:cNvSpPr>
            <a:spLocks noGrp="1"/>
          </p:cNvSpPr>
          <p:nvPr>
            <p:ph idx="1"/>
          </p:nvPr>
        </p:nvSpPr>
        <p:spPr>
          <a:xfrm>
            <a:off x="1143000" y="1440873"/>
            <a:ext cx="9872871" cy="4655127"/>
          </a:xfrm>
        </p:spPr>
        <p:txBody>
          <a:bodyPr/>
          <a:lstStyle/>
          <a:p>
            <a:r>
              <a:rPr lang="en-IN" b="1" i="0" dirty="0">
                <a:effectLst/>
                <a:latin typeface="roc-grotesk"/>
              </a:rPr>
              <a:t>Text Classification and Sentiment Analysis</a:t>
            </a:r>
          </a:p>
          <a:p>
            <a:r>
              <a:rPr lang="en-IN" b="1" i="0" dirty="0">
                <a:effectLst/>
                <a:latin typeface="roc-grotesk"/>
              </a:rPr>
              <a:t>Machine Translation</a:t>
            </a:r>
          </a:p>
          <a:p>
            <a:r>
              <a:rPr lang="en-IN" b="1" i="0" dirty="0">
                <a:effectLst/>
                <a:latin typeface="roc-grotesk"/>
              </a:rPr>
              <a:t>Information Retrieval and Search</a:t>
            </a:r>
          </a:p>
          <a:p>
            <a:r>
              <a:rPr lang="en-IN" b="1" i="0" dirty="0">
                <a:effectLst/>
                <a:latin typeface="roc-grotesk"/>
              </a:rPr>
              <a:t>Named Entity Recognition</a:t>
            </a:r>
          </a:p>
          <a:p>
            <a:r>
              <a:rPr lang="en-IN" b="1" i="0" dirty="0">
                <a:effectLst/>
                <a:latin typeface="roc-grotesk"/>
              </a:rPr>
              <a:t>Text Summarization</a:t>
            </a:r>
          </a:p>
          <a:p>
            <a:endParaRPr lang="en-IN" dirty="0"/>
          </a:p>
        </p:txBody>
      </p:sp>
    </p:spTree>
    <p:extLst>
      <p:ext uri="{BB962C8B-B14F-4D97-AF65-F5344CB8AC3E}">
        <p14:creationId xmlns:p14="http://schemas.microsoft.com/office/powerpoint/2010/main" val="23332049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67180-B098-4B77-BF7F-376F368C089D}"/>
              </a:ext>
            </a:extLst>
          </p:cNvPr>
          <p:cNvSpPr>
            <a:spLocks noGrp="1"/>
          </p:cNvSpPr>
          <p:nvPr>
            <p:ph type="title"/>
          </p:nvPr>
        </p:nvSpPr>
        <p:spPr>
          <a:xfrm>
            <a:off x="662709" y="581891"/>
            <a:ext cx="9875520" cy="766618"/>
          </a:xfrm>
        </p:spPr>
        <p:txBody>
          <a:bodyPr/>
          <a:lstStyle/>
          <a:p>
            <a:r>
              <a:rPr lang="en-IN" dirty="0" err="1"/>
              <a:t>Github</a:t>
            </a:r>
            <a:r>
              <a:rPr lang="en-IN" dirty="0"/>
              <a:t> Link</a:t>
            </a:r>
          </a:p>
        </p:txBody>
      </p:sp>
      <p:sp>
        <p:nvSpPr>
          <p:cNvPr id="3" name="Content Placeholder 2">
            <a:extLst>
              <a:ext uri="{FF2B5EF4-FFF2-40B4-BE49-F238E27FC236}">
                <a16:creationId xmlns:a16="http://schemas.microsoft.com/office/drawing/2014/main" id="{A31D2525-76E3-4CE5-B55F-3D739D719924}"/>
              </a:ext>
            </a:extLst>
          </p:cNvPr>
          <p:cNvSpPr>
            <a:spLocks noGrp="1"/>
          </p:cNvSpPr>
          <p:nvPr>
            <p:ph idx="1"/>
          </p:nvPr>
        </p:nvSpPr>
        <p:spPr>
          <a:xfrm>
            <a:off x="665358" y="1586345"/>
            <a:ext cx="9872871" cy="4038600"/>
          </a:xfrm>
        </p:spPr>
        <p:txBody>
          <a:bodyPr/>
          <a:lstStyle/>
          <a:p>
            <a:r>
              <a:rPr lang="en-IN">
                <a:hlinkClick r:id="rId2"/>
              </a:rPr>
              <a:t>https://github.com/Reginasabs/DocSimilarity</a:t>
            </a:r>
            <a:r>
              <a:rPr lang="en-IN"/>
              <a:t> </a:t>
            </a:r>
            <a:endParaRPr lang="en-IN" dirty="0"/>
          </a:p>
        </p:txBody>
      </p:sp>
    </p:spTree>
    <p:extLst>
      <p:ext uri="{BB962C8B-B14F-4D97-AF65-F5344CB8AC3E}">
        <p14:creationId xmlns:p14="http://schemas.microsoft.com/office/powerpoint/2010/main" val="169648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C3EB-7BCD-44A5-AF85-C1644BA49E0B}"/>
              </a:ext>
            </a:extLst>
          </p:cNvPr>
          <p:cNvSpPr>
            <a:spLocks noGrp="1"/>
          </p:cNvSpPr>
          <p:nvPr>
            <p:ph type="title"/>
          </p:nvPr>
        </p:nvSpPr>
        <p:spPr>
          <a:xfrm>
            <a:off x="1143000" y="609600"/>
            <a:ext cx="9875520" cy="628073"/>
          </a:xfrm>
        </p:spPr>
        <p:txBody>
          <a:bodyPr>
            <a:normAutofit fontScale="90000"/>
          </a:bodyPr>
          <a:lstStyle/>
          <a:p>
            <a:r>
              <a:rPr lang="en-IN" dirty="0"/>
              <a:t>Latent Dirichlet Allocation (LDA)</a:t>
            </a:r>
          </a:p>
        </p:txBody>
      </p:sp>
      <p:sp>
        <p:nvSpPr>
          <p:cNvPr id="3" name="Content Placeholder 2">
            <a:extLst>
              <a:ext uri="{FF2B5EF4-FFF2-40B4-BE49-F238E27FC236}">
                <a16:creationId xmlns:a16="http://schemas.microsoft.com/office/drawing/2014/main" id="{1EF78154-E131-4325-BAC9-4F53A649CEB5}"/>
              </a:ext>
            </a:extLst>
          </p:cNvPr>
          <p:cNvSpPr>
            <a:spLocks noGrp="1"/>
          </p:cNvSpPr>
          <p:nvPr>
            <p:ph idx="1"/>
          </p:nvPr>
        </p:nvSpPr>
        <p:spPr>
          <a:xfrm>
            <a:off x="1143000" y="1533236"/>
            <a:ext cx="10698018" cy="4812146"/>
          </a:xfrm>
        </p:spPr>
        <p:txBody>
          <a:bodyPr>
            <a:normAutofit/>
          </a:bodyPr>
          <a:lstStyle/>
          <a:p>
            <a:r>
              <a:rPr lang="en-IN" sz="2400" dirty="0"/>
              <a:t>A </a:t>
            </a:r>
            <a:r>
              <a:rPr lang="en-US" sz="2400" dirty="0"/>
              <a:t>probabilistic topic model that represents documents as random mixtures of latent topics</a:t>
            </a:r>
          </a:p>
          <a:p>
            <a:r>
              <a:rPr lang="en-US" sz="2400" dirty="0"/>
              <a:t>It generates topics based on word frequency from a set of documents</a:t>
            </a:r>
          </a:p>
          <a:p>
            <a:r>
              <a:rPr lang="en-US" sz="2400" dirty="0"/>
              <a:t>Useful for finding a reasonable mixture of topics within a document</a:t>
            </a:r>
          </a:p>
          <a:p>
            <a:r>
              <a:rPr lang="en-US" sz="2400" dirty="0"/>
              <a:t>LDA works by assuming that each document is a mixture of a small number of topics and that each word in the document is attributable to one of the document's topics. </a:t>
            </a:r>
          </a:p>
          <a:p>
            <a:r>
              <a:rPr lang="en-US" sz="2400" dirty="0"/>
              <a:t>It then tries to figure out the topics that make up each document and the words that are likely to appear in each topic.</a:t>
            </a:r>
          </a:p>
          <a:p>
            <a:endParaRPr lang="en-US" sz="2400" dirty="0"/>
          </a:p>
          <a:p>
            <a:endParaRPr lang="en-US" sz="2400" dirty="0"/>
          </a:p>
        </p:txBody>
      </p:sp>
    </p:spTree>
    <p:extLst>
      <p:ext uri="{BB962C8B-B14F-4D97-AF65-F5344CB8AC3E}">
        <p14:creationId xmlns:p14="http://schemas.microsoft.com/office/powerpoint/2010/main" val="4174186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3BD1-3960-43BC-85A4-3D3F9C3960D1}"/>
              </a:ext>
            </a:extLst>
          </p:cNvPr>
          <p:cNvSpPr>
            <a:spLocks noGrp="1"/>
          </p:cNvSpPr>
          <p:nvPr>
            <p:ph type="title"/>
          </p:nvPr>
        </p:nvSpPr>
        <p:spPr>
          <a:xfrm>
            <a:off x="1143000" y="609600"/>
            <a:ext cx="9875520" cy="581891"/>
          </a:xfrm>
        </p:spPr>
        <p:txBody>
          <a:bodyPr>
            <a:normAutofit fontScale="90000"/>
          </a:bodyPr>
          <a:lstStyle/>
          <a:p>
            <a:r>
              <a:rPr lang="en-IN" dirty="0"/>
              <a:t>LDA</a:t>
            </a:r>
          </a:p>
        </p:txBody>
      </p:sp>
      <p:sp>
        <p:nvSpPr>
          <p:cNvPr id="3" name="Content Placeholder 2">
            <a:extLst>
              <a:ext uri="{FF2B5EF4-FFF2-40B4-BE49-F238E27FC236}">
                <a16:creationId xmlns:a16="http://schemas.microsoft.com/office/drawing/2014/main" id="{614B9937-6FFC-4DDA-AFDB-637E33E81CC3}"/>
              </a:ext>
            </a:extLst>
          </p:cNvPr>
          <p:cNvSpPr>
            <a:spLocks noGrp="1"/>
          </p:cNvSpPr>
          <p:nvPr>
            <p:ph idx="1"/>
          </p:nvPr>
        </p:nvSpPr>
        <p:spPr>
          <a:xfrm>
            <a:off x="1143000" y="1330036"/>
            <a:ext cx="9872871" cy="4765964"/>
          </a:xfrm>
        </p:spPr>
        <p:txBody>
          <a:bodyPr/>
          <a:lstStyle/>
          <a:p>
            <a:r>
              <a:rPr lang="en-IN" dirty="0"/>
              <a:t>Can be seen as a matrix factorization technique</a:t>
            </a:r>
          </a:p>
          <a:p>
            <a:r>
              <a:rPr lang="en-IN" dirty="0"/>
              <a:t>Any corpus can be represented as a document-term matrix (DTM)</a:t>
            </a:r>
          </a:p>
          <a:p>
            <a:pPr lvl="1"/>
            <a:r>
              <a:rPr lang="en-IN" dirty="0"/>
              <a:t>Rows contains documents and columns contain words</a:t>
            </a:r>
          </a:p>
          <a:p>
            <a:pPr lvl="1"/>
            <a:r>
              <a:rPr lang="en-IN" dirty="0"/>
              <a:t>Cell </a:t>
            </a:r>
            <a:r>
              <a:rPr lang="en-IN" dirty="0" err="1"/>
              <a:t>i,j</a:t>
            </a:r>
            <a:r>
              <a:rPr lang="en-IN" dirty="0"/>
              <a:t> contains the frequency count of word in document</a:t>
            </a:r>
          </a:p>
          <a:p>
            <a:r>
              <a:rPr lang="en-IN" dirty="0"/>
              <a:t>LDA converts DTM into 2 lower dimensional matrices – M1 and M2</a:t>
            </a:r>
          </a:p>
          <a:p>
            <a:r>
              <a:rPr lang="en-IN" dirty="0"/>
              <a:t>M1 is a document-topic matrix with dimensions </a:t>
            </a:r>
            <a:r>
              <a:rPr lang="en-IN" dirty="0" err="1"/>
              <a:t>nXk</a:t>
            </a:r>
            <a:endParaRPr lang="en-IN" dirty="0"/>
          </a:p>
          <a:p>
            <a:r>
              <a:rPr lang="en-IN" dirty="0"/>
              <a:t>M2 is a topic-word matrix with dimension </a:t>
            </a:r>
            <a:r>
              <a:rPr lang="en-IN" dirty="0" err="1"/>
              <a:t>kXm</a:t>
            </a:r>
            <a:endParaRPr lang="en-IN" dirty="0"/>
          </a:p>
          <a:p>
            <a:pPr lvl="1"/>
            <a:endParaRPr lang="en-IN" dirty="0"/>
          </a:p>
          <a:p>
            <a:pPr lvl="2"/>
            <a:r>
              <a:rPr lang="en-IN" dirty="0"/>
              <a:t>Where n is the no. of documents</a:t>
            </a:r>
          </a:p>
          <a:p>
            <a:pPr lvl="2"/>
            <a:r>
              <a:rPr lang="en-IN" dirty="0"/>
              <a:t>K is the no. of topics</a:t>
            </a:r>
          </a:p>
          <a:p>
            <a:pPr lvl="2"/>
            <a:r>
              <a:rPr lang="en-IN" dirty="0"/>
              <a:t>M is the vocabulary size</a:t>
            </a:r>
          </a:p>
        </p:txBody>
      </p:sp>
    </p:spTree>
    <p:extLst>
      <p:ext uri="{BB962C8B-B14F-4D97-AF65-F5344CB8AC3E}">
        <p14:creationId xmlns:p14="http://schemas.microsoft.com/office/powerpoint/2010/main" val="287901084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5419</TotalTime>
  <Words>6707</Words>
  <Application>Microsoft Office PowerPoint</Application>
  <PresentationFormat>Widescreen</PresentationFormat>
  <Paragraphs>661</Paragraphs>
  <Slides>79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79</vt:i4>
      </vt:variant>
    </vt:vector>
  </HeadingPairs>
  <TitlesOfParts>
    <vt:vector size="88" baseType="lpstr">
      <vt:lpstr>-apple-system</vt:lpstr>
      <vt:lpstr>Arial</vt:lpstr>
      <vt:lpstr>Calibri</vt:lpstr>
      <vt:lpstr>Cambria Math</vt:lpstr>
      <vt:lpstr>Corbel</vt:lpstr>
      <vt:lpstr>Mulish</vt:lpstr>
      <vt:lpstr>roc-grotesk</vt:lpstr>
      <vt:lpstr>Studio-Feixen-Sans</vt:lpstr>
      <vt:lpstr>Basis</vt:lpstr>
      <vt:lpstr>Topic modelling  and  Document Similarity</vt:lpstr>
      <vt:lpstr>What is Topic Modeling?</vt:lpstr>
      <vt:lpstr>What is Topic Modeling?</vt:lpstr>
      <vt:lpstr>Role of Topic Modeling in Business</vt:lpstr>
      <vt:lpstr>Topic Modeling aids Businesses in:</vt:lpstr>
      <vt:lpstr>What are Topics, and How do Topic Models Work?</vt:lpstr>
      <vt:lpstr>How do Topic Models Work?</vt:lpstr>
      <vt:lpstr>Latent Dirichlet Allocation (LDA)</vt:lpstr>
      <vt:lpstr>LDA</vt:lpstr>
      <vt:lpstr>LDA Computation Steps</vt:lpstr>
      <vt:lpstr>LDA Computation Steps contd</vt:lpstr>
      <vt:lpstr>Calculation of Overall Probabilities and Reassignment</vt:lpstr>
      <vt:lpstr>Reassignments</vt:lpstr>
      <vt:lpstr>Reassignments - Example</vt:lpstr>
      <vt:lpstr>LDA Visualization</vt:lpstr>
      <vt:lpstr>Interpretation of LDA Results</vt:lpstr>
      <vt:lpstr>Cosine Similarity</vt:lpstr>
      <vt:lpstr>Calculation</vt:lpstr>
      <vt:lpstr>Cosine Similarity</vt:lpstr>
      <vt:lpstr>Cosine Similarity</vt:lpstr>
      <vt:lpstr>Similar Documents</vt:lpstr>
      <vt:lpstr>Dissimilar Documents</vt:lpstr>
      <vt:lpstr>Cosine Similarity Formula</vt:lpstr>
      <vt:lpstr>PowerPoint Presentation</vt:lpstr>
      <vt:lpstr>PowerPoint Presentation</vt:lpstr>
      <vt:lpstr>Word Embeddings</vt:lpstr>
      <vt:lpstr>Word Embeddings</vt:lpstr>
      <vt:lpstr>Why Are Word Embeddings Important?</vt:lpstr>
      <vt:lpstr>2 Main Categories of Word Embedding Methods</vt:lpstr>
      <vt:lpstr>Applications of Word Embeddings</vt:lpstr>
      <vt:lpstr>Frequency-based Embeddings</vt:lpstr>
      <vt:lpstr>Co-occurrence Matrix</vt:lpstr>
      <vt:lpstr>Steps to Create a Co-occurrence Matrix</vt:lpstr>
      <vt:lpstr>Steps to Create a Co-occurrence Matrix</vt:lpstr>
      <vt:lpstr>Prediction-Based Embeddings</vt:lpstr>
      <vt:lpstr>Word2Vec</vt:lpstr>
      <vt:lpstr>Word2Vec Architecture</vt:lpstr>
      <vt:lpstr>Training Word2Vec Embeddings</vt:lpstr>
      <vt:lpstr>Weights associated to the Input Vectors</vt:lpstr>
      <vt:lpstr>Word2Vec Classic Example</vt:lpstr>
      <vt:lpstr>Skip-gram Model</vt:lpstr>
      <vt:lpstr>Skip-gram Model Example</vt:lpstr>
      <vt:lpstr>Skip-gram Model Example contd…</vt:lpstr>
      <vt:lpstr>Skip-gram Model Example contd…</vt:lpstr>
      <vt:lpstr>Summary of Skip-grams</vt:lpstr>
      <vt:lpstr>Continuous Bag of Words (CBOW) Model</vt:lpstr>
      <vt:lpstr>CBOW Example</vt:lpstr>
      <vt:lpstr>CBOW Example contd</vt:lpstr>
      <vt:lpstr>CBOW Example contd</vt:lpstr>
      <vt:lpstr>CBOW Example contd</vt:lpstr>
      <vt:lpstr>Word Embedding Using Word2Vec</vt:lpstr>
      <vt:lpstr>FastText</vt:lpstr>
      <vt:lpstr>Key Features of FastText</vt:lpstr>
      <vt:lpstr>Working of Fasttext Example Word: "Playing"</vt:lpstr>
      <vt:lpstr>Working of Fasttext Example Word: "Playing"</vt:lpstr>
      <vt:lpstr>Working of Fasttext Example Word: "Playing"</vt:lpstr>
      <vt:lpstr>Vector Representation of Subwords</vt:lpstr>
      <vt:lpstr>Context and Prediction in FastText</vt:lpstr>
      <vt:lpstr>Applications of FastText</vt:lpstr>
      <vt:lpstr>Advantages of FastText</vt:lpstr>
      <vt:lpstr>GloVe (Global Vectors for Word Representation)</vt:lpstr>
      <vt:lpstr>How GloVe Works?</vt:lpstr>
      <vt:lpstr>GloVe Probabilities</vt:lpstr>
      <vt:lpstr>GloVe Example</vt:lpstr>
      <vt:lpstr>Co-occurrence Probability Matrix</vt:lpstr>
      <vt:lpstr>Steps for GloVe Calculation</vt:lpstr>
      <vt:lpstr>Steps for GloVe Calculation</vt:lpstr>
      <vt:lpstr>Steps for GloVe Calculation</vt:lpstr>
      <vt:lpstr>How to find Document Similarity using word embeddings?</vt:lpstr>
      <vt:lpstr>Steps to Compute Document Similarity:</vt:lpstr>
      <vt:lpstr>Steps to Compute Document Similarity:</vt:lpstr>
      <vt:lpstr>Example</vt:lpstr>
      <vt:lpstr>Example contd</vt:lpstr>
      <vt:lpstr>Example contd.</vt:lpstr>
      <vt:lpstr>Example contd.</vt:lpstr>
      <vt:lpstr>Example contd.</vt:lpstr>
      <vt:lpstr>Summary of Document Similarity</vt:lpstr>
      <vt:lpstr>Example Applications of Word Embeddings</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Regina SABS</dc:creator>
  <cp:lastModifiedBy>Regina SABS</cp:lastModifiedBy>
  <cp:revision>110</cp:revision>
  <dcterms:created xsi:type="dcterms:W3CDTF">2024-07-29T10:26:22Z</dcterms:created>
  <dcterms:modified xsi:type="dcterms:W3CDTF">2024-08-16T09:49:34Z</dcterms:modified>
</cp:coreProperties>
</file>