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6858000" cy="9906000" type="A4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01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0" y="-96"/>
      </p:cViewPr>
      <p:guideLst>
        <p:guide orient="horz" pos="126"/>
        <p:guide pos="164"/>
        <p:guide pos="1162"/>
        <p:guide pos="1253"/>
        <p:guide pos="3430"/>
        <p:guide pos="3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6BA7B-D092-4A07-9C0A-02B1510C85D2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09788" y="744538"/>
            <a:ext cx="25781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25FB2-4F52-414E-BDA6-5C9EAD23FC6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4534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4403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2602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2381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200473"/>
            <a:ext cx="6172200" cy="14401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2900" y="1784648"/>
            <a:ext cx="6172200" cy="706425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1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4977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4426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4240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9857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717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8157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8809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1137-F803-45B6-9B81-B4C3C070B2E5}" type="datetimeFigureOut">
              <a:rPr lang="de-DE" smtClean="0"/>
              <a:pPr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1ACC-F75B-4EB1-BDF7-D2CA710E9F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2483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5059" y="344489"/>
            <a:ext cx="6481017" cy="936103"/>
          </a:xfrm>
        </p:spPr>
        <p:txBody>
          <a:bodyPr>
            <a:normAutofit fontScale="90000"/>
          </a:bodyPr>
          <a:lstStyle/>
          <a:p>
            <a:pPr algn="l"/>
            <a:r>
              <a:rPr lang="de-DE" sz="2000" dirty="0"/>
              <a:t> </a:t>
            </a:r>
            <a:r>
              <a:rPr lang="de-DE" sz="2000" dirty="0" smtClean="0"/>
              <a:t>         </a:t>
            </a:r>
            <a:r>
              <a:rPr lang="de-DE" sz="2000" dirty="0" err="1" smtClean="0"/>
              <a:t>RegioProjektCheck</a:t>
            </a:r>
            <a:r>
              <a:rPr lang="de-DE" sz="2800" dirty="0"/>
              <a:t/>
            </a:r>
            <a:br>
              <a:rPr lang="de-DE" sz="2800" dirty="0"/>
            </a:br>
            <a:r>
              <a:rPr lang="de-DE" sz="2900" dirty="0" err="1" smtClean="0"/>
              <a:t>Ordnerstuktur</a:t>
            </a:r>
            <a:r>
              <a:rPr lang="de-DE" sz="2900" dirty="0" smtClean="0"/>
              <a:t> und Schritt-für-Schritt-Ablauf</a:t>
            </a:r>
            <a:endParaRPr lang="de-DE" sz="2900" dirty="0"/>
          </a:p>
        </p:txBody>
      </p:sp>
      <p:sp>
        <p:nvSpPr>
          <p:cNvPr id="4" name="Rechteck 3"/>
          <p:cNvSpPr/>
          <p:nvPr/>
        </p:nvSpPr>
        <p:spPr>
          <a:xfrm>
            <a:off x="259753" y="1431191"/>
            <a:ext cx="1589098" cy="9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1_Basisdaten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60649" y="2583215"/>
            <a:ext cx="1584175" cy="9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2_Tool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989157" y="1431191"/>
            <a:ext cx="3455968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In diesem Ordner befinden sich projektunabhängig vorgehaltene Basisdaten. Änderungen sind nicht notwendig. Eine </a:t>
            </a:r>
            <a:r>
              <a:rPr lang="de-DE" sz="1200" dirty="0" err="1" smtClean="0">
                <a:solidFill>
                  <a:schemeClr val="tx1"/>
                </a:solidFill>
              </a:rPr>
              <a:t>händische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Änderung/Ergänzung der Daten ist prinzipiell jedoch möglich.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989455" y="2583215"/>
            <a:ext cx="345567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In diesem Ordner befinden sich die einzelnen Werkzeugsets als </a:t>
            </a:r>
            <a:r>
              <a:rPr lang="de-DE" sz="1200" dirty="0" err="1" smtClean="0">
                <a:solidFill>
                  <a:schemeClr val="tx1"/>
                </a:solidFill>
              </a:rPr>
              <a:t>ArcGIS</a:t>
            </a:r>
            <a:r>
              <a:rPr lang="de-DE" sz="1200" dirty="0" smtClean="0">
                <a:solidFill>
                  <a:schemeClr val="tx1"/>
                </a:solidFill>
              </a:rPr>
              <a:t> 10.0 konforme Toolboxen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60034" y="6471647"/>
            <a:ext cx="1588434" cy="9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3_Projekte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88839" y="6471647"/>
            <a:ext cx="3456285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In diesem Ordner befinden sich die bei der Modellierung der jeweiligen Projektfolgewirkungen erzeugten Daten sowie die Ergebnisausgabe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426774" y="3591327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11_Definition Projekt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26774" y="4017448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21_Siedlungszellen-erzeugung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426774" y="4737496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25_Verkehrserzeugung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426774" y="5178084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31_Kosten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426774" y="5898132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37_Teilhabe und Erreichbarkeit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26774" y="4377456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…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426774" y="5538092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…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1988839" y="3591327"/>
            <a:ext cx="3456285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Hier werden Projekte angelegt und verwaltet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1989362" y="4017448"/>
            <a:ext cx="3455762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Hier werden Grundlagendaten eingelesen und Grundlagenberechnungen durchgeführt. Die Durchführung dieser Arbeitsschritte ist zwingende Voraussetzung für alle weiteren Modellierungen.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1989455" y="5178084"/>
            <a:ext cx="3449986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Hier finden die Berechnungen der verschiedenen thematischen Wirkungszusammenhänge statt. Der Aufbau ist Modular; welche Werkzeugsets jeweils angewendet werden sollen, kann individuell gewählt werden.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6774" y="7501924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Projekt A – Variante 1</a:t>
            </a:r>
          </a:p>
        </p:txBody>
      </p:sp>
      <p:sp>
        <p:nvSpPr>
          <p:cNvPr id="74" name="Rechteck 73"/>
          <p:cNvSpPr/>
          <p:nvPr/>
        </p:nvSpPr>
        <p:spPr>
          <a:xfrm>
            <a:off x="426188" y="8648561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Projekt A – Variante </a:t>
            </a:r>
            <a:r>
              <a:rPr lang="de-DE" sz="900" dirty="0" smtClean="0">
                <a:solidFill>
                  <a:schemeClr val="tx1"/>
                </a:solidFill>
              </a:rPr>
              <a:t>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1988841" y="8648624"/>
            <a:ext cx="3456284" cy="689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Zum Vergleich verschiedener Projekte(-varianten) sind die Ergebnisse und Erläuterungen aus den Excel-Arbeitsmappen heran zu ziehen.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96940" y="8222004"/>
            <a:ext cx="1247884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FGDB_11_...</a:t>
            </a:r>
          </a:p>
        </p:txBody>
      </p:sp>
      <p:sp>
        <p:nvSpPr>
          <p:cNvPr id="77" name="Rechteck 76"/>
          <p:cNvSpPr/>
          <p:nvPr/>
        </p:nvSpPr>
        <p:spPr>
          <a:xfrm>
            <a:off x="596940" y="7861964"/>
            <a:ext cx="1247884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Ergebnisausgabe</a:t>
            </a:r>
          </a:p>
        </p:txBody>
      </p:sp>
      <p:sp>
        <p:nvSpPr>
          <p:cNvPr id="78" name="Rechteck 77"/>
          <p:cNvSpPr/>
          <p:nvPr/>
        </p:nvSpPr>
        <p:spPr>
          <a:xfrm>
            <a:off x="426774" y="9014092"/>
            <a:ext cx="141805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…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336964" y="3627198"/>
            <a:ext cx="216322" cy="2163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1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5331280" y="4053287"/>
            <a:ext cx="216322" cy="2163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2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5325342" y="5213923"/>
            <a:ext cx="216322" cy="2163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589588" y="3519319"/>
            <a:ext cx="115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Projekt </a:t>
            </a:r>
          </a:p>
          <a:p>
            <a:r>
              <a:rPr lang="de-DE" sz="1200" b="1" dirty="0" smtClean="0"/>
              <a:t>anlegen</a:t>
            </a:r>
            <a:endParaRPr lang="de-DE" sz="12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5589588" y="3983117"/>
            <a:ext cx="116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Grundlagen-berechnungen durchführen</a:t>
            </a:r>
            <a:endParaRPr lang="de-DE" sz="1200" b="1" dirty="0"/>
          </a:p>
        </p:txBody>
      </p:sp>
      <p:sp>
        <p:nvSpPr>
          <p:cNvPr id="87" name="Textfeld 86"/>
          <p:cNvSpPr txBox="1"/>
          <p:nvPr/>
        </p:nvSpPr>
        <p:spPr>
          <a:xfrm>
            <a:off x="5589588" y="5143753"/>
            <a:ext cx="116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Wirkungsfeld-berechnungen durchführen</a:t>
            </a:r>
            <a:endParaRPr lang="de-DE" sz="1200" b="1" dirty="0"/>
          </a:p>
        </p:txBody>
      </p:sp>
      <p:sp>
        <p:nvSpPr>
          <p:cNvPr id="88" name="Textfeld 87"/>
          <p:cNvSpPr txBox="1"/>
          <p:nvPr/>
        </p:nvSpPr>
        <p:spPr>
          <a:xfrm>
            <a:off x="5589588" y="7479759"/>
            <a:ext cx="1164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Ergebnisse betrachten und Varianten vergleichen</a:t>
            </a:r>
            <a:endParaRPr lang="de-DE" sz="12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608160" y="3591359"/>
            <a:ext cx="0" cy="3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5607730" y="4017416"/>
            <a:ext cx="0" cy="10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5606588" y="5178020"/>
            <a:ext cx="0" cy="10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5607730" y="7509488"/>
            <a:ext cx="0" cy="183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1988940" y="7861964"/>
            <a:ext cx="3456284" cy="323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Ergebnisausgabe als Excel-Arbeitsmappe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1988940" y="8222668"/>
            <a:ext cx="3456284" cy="323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Sammlung der erzeugten Daten als File </a:t>
            </a:r>
            <a:r>
              <a:rPr lang="de-DE" sz="1200" dirty="0" err="1" smtClean="0">
                <a:solidFill>
                  <a:schemeClr val="tx1"/>
                </a:solidFill>
              </a:rPr>
              <a:t>Geodatabase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1989455" y="7509488"/>
            <a:ext cx="3456284" cy="323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Je Projekt(-variante) wird ein Unterordner erzeugt</a:t>
            </a:r>
          </a:p>
        </p:txBody>
      </p:sp>
      <p:sp>
        <p:nvSpPr>
          <p:cNvPr id="85" name="Ellipse 84"/>
          <p:cNvSpPr/>
          <p:nvPr/>
        </p:nvSpPr>
        <p:spPr>
          <a:xfrm>
            <a:off x="5331280" y="7539066"/>
            <a:ext cx="216322" cy="21632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1028" name="Picture 4" descr="Y:\Prof\Krueger\RegioProjektCheck\09_Grafiken &amp; Fotos\RPC-Logo\RPC_Logo_kur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8" y="344042"/>
            <a:ext cx="431718" cy="417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33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9752" y="1892592"/>
            <a:ext cx="2017119" cy="6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01_Übergabepunkte_</a:t>
            </a:r>
            <a:br>
              <a:rPr lang="de-DE" sz="1200" dirty="0" smtClean="0">
                <a:solidFill>
                  <a:schemeClr val="bg1"/>
                </a:solidFill>
              </a:rPr>
            </a:br>
            <a:r>
              <a:rPr lang="de-DE" sz="1200" dirty="0" smtClean="0">
                <a:solidFill>
                  <a:schemeClr val="bg1"/>
                </a:solidFill>
              </a:rPr>
              <a:t>bearbeiten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60649" y="2612672"/>
            <a:ext cx="2010870" cy="6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02_Routings_durchfuehren</a:t>
            </a:r>
          </a:p>
        </p:txBody>
      </p:sp>
      <p:sp>
        <p:nvSpPr>
          <p:cNvPr id="7" name="Rechteck 6"/>
          <p:cNvSpPr/>
          <p:nvPr/>
        </p:nvSpPr>
        <p:spPr>
          <a:xfrm>
            <a:off x="259750" y="3332752"/>
            <a:ext cx="2017121" cy="6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03_Verkehrsmengen</a:t>
            </a:r>
            <a:r>
              <a:rPr lang="de-DE" sz="1200" dirty="0" smtClean="0">
                <a:solidFill>
                  <a:schemeClr val="bg1"/>
                </a:solidFill>
              </a:rPr>
              <a:t>_</a:t>
            </a:r>
            <a:br>
              <a:rPr lang="de-DE" sz="1200" dirty="0" smtClean="0">
                <a:solidFill>
                  <a:schemeClr val="bg1"/>
                </a:solidFill>
              </a:rPr>
            </a:br>
            <a:r>
              <a:rPr lang="de-DE" sz="1200" dirty="0" smtClean="0">
                <a:solidFill>
                  <a:schemeClr val="bg1"/>
                </a:solidFill>
              </a:rPr>
              <a:t>ermitteln</a:t>
            </a:r>
            <a:endParaRPr lang="de-DE" sz="1200" dirty="0" smtClean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60648" y="1424608"/>
            <a:ext cx="6336406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</a:rPr>
              <a:t>25_Verkehrserzeugung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492692" y="1892592"/>
            <a:ext cx="410466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Definition der Aufteilung anfallender Kosten zwischen unterschiedlichen Kostenträgern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492990" y="2612672"/>
            <a:ext cx="410466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Es werden Routings zwischen Siedlungszellen,  dem  Untersuchungsprojekt und den in Schritt </a:t>
            </a:r>
            <a:r>
              <a:rPr lang="de-DE" sz="1200" dirty="0" err="1" smtClean="0">
                <a:solidFill>
                  <a:schemeClr val="tx1"/>
                </a:solidFill>
              </a:rPr>
              <a:t>Übergabepunkten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492394" y="3332752"/>
            <a:ext cx="410466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Zentraler </a:t>
            </a:r>
            <a:r>
              <a:rPr lang="de-DE" sz="1200" dirty="0" smtClean="0">
                <a:solidFill>
                  <a:schemeClr val="tx1"/>
                </a:solidFill>
              </a:rPr>
              <a:t>Rechenschritt. </a:t>
            </a:r>
            <a:r>
              <a:rPr lang="de-DE" sz="1200" dirty="0" smtClean="0">
                <a:solidFill>
                  <a:schemeClr val="tx1"/>
                </a:solidFill>
              </a:rPr>
              <a:t>Auswahl eines zu untersuchenden Projektes und Eingabe von verschiedenen Angaben zu </a:t>
            </a:r>
            <a:r>
              <a:rPr lang="de-DE" sz="1200" dirty="0" smtClean="0">
                <a:solidFill>
                  <a:schemeClr val="tx1"/>
                </a:solidFill>
              </a:rPr>
              <a:t>verkehrserzeugenden Infrastrukturen.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60350" y="7833320"/>
            <a:ext cx="6342652" cy="864096"/>
            <a:chOff x="260350" y="8193360"/>
            <a:chExt cx="6342652" cy="864096"/>
          </a:xfrm>
        </p:grpSpPr>
        <p:sp>
          <p:nvSpPr>
            <p:cNvPr id="31" name="Rechteck 30"/>
            <p:cNvSpPr/>
            <p:nvPr/>
          </p:nvSpPr>
          <p:spPr>
            <a:xfrm>
              <a:off x="260350" y="8193456"/>
              <a:ext cx="2011169" cy="864000"/>
            </a:xfrm>
            <a:prstGeom prst="rect">
              <a:avLst/>
            </a:prstGeom>
            <a:solidFill>
              <a:srgbClr val="F1B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31_Infrastruktur-kosten.xls</a:t>
              </a:r>
              <a:endPara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2276871" y="8193360"/>
              <a:ext cx="4326131" cy="864000"/>
            </a:xfrm>
            <a:prstGeom prst="rect">
              <a:avLst/>
            </a:prstGeom>
            <a:solidFill>
              <a:srgbClr val="F1B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Tabellarische Übersicht über die berechneten Ergebnisse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Zusammenfassung der wesentlichen Ergebnisse in verschiedenen Grafiken </a:t>
              </a:r>
              <a:r>
                <a:rPr lang="de-DE" sz="12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und Tabellen</a:t>
              </a:r>
              <a:endParaRPr lang="de-DE" sz="12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1143" y="2072680"/>
            <a:ext cx="339745" cy="3397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 46"/>
          <p:cNvSpPr/>
          <p:nvPr/>
        </p:nvSpPr>
        <p:spPr>
          <a:xfrm>
            <a:off x="259750" y="9563692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260650" y="9318666"/>
            <a:ext cx="18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5570" y="9520871"/>
            <a:ext cx="277873" cy="2778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hteck 49"/>
          <p:cNvSpPr/>
          <p:nvPr/>
        </p:nvSpPr>
        <p:spPr>
          <a:xfrm>
            <a:off x="260650" y="9067234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3436248" y="9330712"/>
            <a:ext cx="180000" cy="180000"/>
          </a:xfrm>
          <a:prstGeom prst="rect">
            <a:avLst/>
          </a:prstGeom>
          <a:solidFill>
            <a:srgbClr val="F1B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43331" y="9046490"/>
            <a:ext cx="2808312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Übergeordnetes Werkzeugset</a:t>
            </a:r>
            <a:endParaRPr lang="de-DE" sz="1000" dirty="0"/>
          </a:p>
        </p:txBody>
      </p:sp>
      <p:sp>
        <p:nvSpPr>
          <p:cNvPr id="57" name="Textfeld 56"/>
          <p:cNvSpPr txBox="1"/>
          <p:nvPr/>
        </p:nvSpPr>
        <p:spPr>
          <a:xfrm>
            <a:off x="443331" y="9294914"/>
            <a:ext cx="2808312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Einzelnes Tool, Ausführung stets notwendig</a:t>
            </a:r>
            <a:endParaRPr lang="de-DE" sz="1000" dirty="0"/>
          </a:p>
        </p:txBody>
      </p:sp>
      <p:sp>
        <p:nvSpPr>
          <p:cNvPr id="58" name="Textfeld 57"/>
          <p:cNvSpPr txBox="1"/>
          <p:nvPr/>
        </p:nvSpPr>
        <p:spPr>
          <a:xfrm>
            <a:off x="443331" y="9539916"/>
            <a:ext cx="2808312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Einzelnes Tool, Ausführung optional</a:t>
            </a:r>
            <a:endParaRPr lang="de-DE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3616446" y="9299614"/>
            <a:ext cx="2808312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Ergebnisausgabe</a:t>
            </a:r>
            <a:endParaRPr lang="de-DE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3604589" y="9535090"/>
            <a:ext cx="3208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symbolisiert ggf. wiederholt auszuführende Schritte</a:t>
            </a:r>
            <a:endParaRPr lang="de-DE" sz="1000" dirty="0"/>
          </a:p>
        </p:txBody>
      </p:sp>
      <p:sp>
        <p:nvSpPr>
          <p:cNvPr id="35" name="Titel 1"/>
          <p:cNvSpPr txBox="1">
            <a:spLocks/>
          </p:cNvSpPr>
          <p:nvPr/>
        </p:nvSpPr>
        <p:spPr>
          <a:xfrm>
            <a:off x="175059" y="344489"/>
            <a:ext cx="6481017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dirty="0" smtClean="0"/>
              <a:t>         </a:t>
            </a:r>
            <a:r>
              <a:rPr lang="de-DE" sz="1800" dirty="0" err="1" smtClean="0"/>
              <a:t>RegioProjektCheck</a:t>
            </a:r>
            <a:r>
              <a:rPr lang="de-DE" sz="1800" dirty="0" smtClean="0"/>
              <a:t> – Ablaufdiagramm zum Tool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700" dirty="0" smtClean="0"/>
              <a:t>25_Verkehrserzeugung</a:t>
            </a:r>
            <a:endParaRPr lang="de-DE" sz="2700" dirty="0"/>
          </a:p>
        </p:txBody>
      </p:sp>
      <p:pic>
        <p:nvPicPr>
          <p:cNvPr id="43" name="Picture 4" descr="Y:\Prof\Krueger\RegioProjektCheck\09_Grafiken &amp; Fotos\RPC-Logo\RPC_Logo_kur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8" y="344042"/>
            <a:ext cx="431718" cy="417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997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A4-Papier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          RegioProjektCheck Ordnerstuktur und Schritt-für-Schritt-Ablauf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25_Verkehrserzeugung</dc:title>
  <dc:creator>Rieffel, Philippe</dc:creator>
  <cp:lastModifiedBy>AchimTack</cp:lastModifiedBy>
  <cp:revision>49</cp:revision>
  <cp:lastPrinted>2013-11-26T17:15:54Z</cp:lastPrinted>
  <dcterms:created xsi:type="dcterms:W3CDTF">2013-10-02T19:47:28Z</dcterms:created>
  <dcterms:modified xsi:type="dcterms:W3CDTF">2014-06-04T15:49:09Z</dcterms:modified>
</cp:coreProperties>
</file>