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bmp" ContentType="image/bmp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092" r:id="rId4"/>
  </p:sldMasterIdLst>
  <p:notesMasterIdLst>
    <p:notesMasterId r:id="rId5"/>
  </p:notesMasterIdLst>
  <p:handoutMasterIdLst>
    <p:handoutMasterId r:id="rId6"/>
  </p:handoutMasterIdLst>
  <p:sldIdLst xmlns:a="http://schemas.openxmlformats.org/drawingml/2006/main" xmlns:r="http://schemas.openxmlformats.org/officeDocument/2006/relationships" xmlns:p="http://schemas.openxmlformats.org/presentationml/2006/main">
    <p:sldId id="256" r:id="rId11"/>
    <p:sldId id="257" r:id="rId12"/>
    <p:sldId id="258" r:id="rId13"/>
    <p:sldId id="259" r:id="rId14"/>
    <p:sldId id="260" r:id="rId15"/>
    <p:sldId id="261" r:id="rId16"/>
    <p:sldId id="262" r:id="rId17"/>
    <p:sldId id="263" r:id="rId18"/>
    <p:sldId id="264" r:id="rId19"/>
    <p:sldId id="265" r:id="rId20"/>
    <p:sldId id="266" r:id="rId21"/>
    <p:sldId id="267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75" r:id="rId30"/>
    <p:sldId id="276" r:id="rId31"/>
    <p:sldId id="277" r:id="rId32"/>
    <p:sldId id="278" r:id="rId33"/>
    <p:sldId id="279" r:id="rId34"/>
    <p:sldId id="280" r:id="rId35"/>
    <p:sldId id="281" r:id="rId36"/>
    <p:sldId id="282" r:id="rId37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vsnitt" id="{2C1026F7-0088-4477-B73C-1312E64D82C6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  <a:srgbClr val="843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6433" autoAdjust="0"/>
  </p:normalViewPr>
  <p:slideViewPr>
    <p:cSldViewPr snapToGrid="0">
      <p:cViewPr varScale="1">
        <p:scale>
          <a:sx n="110" d="100"/>
          <a:sy n="110" d="100"/>
        </p:scale>
        <p:origin x="600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6" d="100"/>
          <a:sy n="56" d="100"/>
        </p:scale>
        <p:origin x="2856" y="72"/>
      </p:cViewPr>
      <p:guideLst/>
    </p:cSldViewPr>
  </p:notes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8" Type="http://schemas.openxmlformats.org/officeDocument/2006/relationships/viewProps" Target="viewProps.xml"/>
<Relationship Id="rId3" Type="http://schemas.openxmlformats.org/officeDocument/2006/relationships/customXml" Target="../customXml/item3.xml"/>
<Relationship Id="rId7" Type="http://schemas.openxmlformats.org/officeDocument/2006/relationships/presProps" Target="presProps.xml"/>
<Relationship Id="rId2" Type="http://schemas.openxmlformats.org/officeDocument/2006/relationships/customXml" Target="../customXml/item2.xml"/>
<Relationship Id="rId1" Type="http://schemas.openxmlformats.org/officeDocument/2006/relationships/customXml" Target="../customXml/item1.xml"/>
<Relationship Id="rId6" Type="http://schemas.openxmlformats.org/officeDocument/2006/relationships/handoutMaster" Target="handoutMasters/handoutMaster1.xml"/>
<Relationship Id="rId5" Type="http://schemas.openxmlformats.org/officeDocument/2006/relationships/notesMaster" Target="notesMasters/notesMaster1.xml"/>
<Relationship Id="rId10" Type="http://schemas.openxmlformats.org/officeDocument/2006/relationships/tableStyles" Target="tableStyles.xml"/>
<Relationship Id="rId4" Type="http://schemas.openxmlformats.org/officeDocument/2006/relationships/slideMaster" Target="slideMasters/slideMaster1.xml"/>
<Relationship Id="rId9" Type="http://schemas.openxmlformats.org/officeDocument/2006/relationships/theme" Target="theme/theme1.xml"/>
<Relationship Id="rId11" Type="http://schemas.openxmlformats.org/officeDocument/2006/relationships/slide" Target="slides/slide1.xml"/>
<Relationship Id="rId12" Type="http://schemas.openxmlformats.org/officeDocument/2006/relationships/slide" Target="slides/slide2.xml"/>
<Relationship Id="rId13" Type="http://schemas.openxmlformats.org/officeDocument/2006/relationships/slide" Target="slides/slide3.xml"/>
<Relationship Id="rId14" Type="http://schemas.openxmlformats.org/officeDocument/2006/relationships/slide" Target="slides/slide4.xml"/>
<Relationship Id="rId15" Type="http://schemas.openxmlformats.org/officeDocument/2006/relationships/slide" Target="slides/slide5.xml"/>
<Relationship Id="rId16" Type="http://schemas.openxmlformats.org/officeDocument/2006/relationships/slide" Target="slides/slide6.xml"/>
<Relationship Id="rId17" Type="http://schemas.openxmlformats.org/officeDocument/2006/relationships/slide" Target="slides/slide7.xml"/>
<Relationship Id="rId18" Type="http://schemas.openxmlformats.org/officeDocument/2006/relationships/slide" Target="slides/slide8.xml"/>
<Relationship Id="rId19" Type="http://schemas.openxmlformats.org/officeDocument/2006/relationships/slide" Target="slides/slide9.xml"/>
<Relationship Id="rId20" Type="http://schemas.openxmlformats.org/officeDocument/2006/relationships/slide" Target="slides/slide10.xml"/>
<Relationship Id="rId21" Type="http://schemas.openxmlformats.org/officeDocument/2006/relationships/slide" Target="slides/slide11.xml"/>
<Relationship Id="rId22" Type="http://schemas.openxmlformats.org/officeDocument/2006/relationships/slide" Target="slides/slide12.xml"/>
<Relationship Id="rId23" Type="http://schemas.openxmlformats.org/officeDocument/2006/relationships/slide" Target="slides/slide13.xml"/>
<Relationship Id="rId24" Type="http://schemas.openxmlformats.org/officeDocument/2006/relationships/slide" Target="slides/slide14.xml"/>
<Relationship Id="rId25" Type="http://schemas.openxmlformats.org/officeDocument/2006/relationships/slide" Target="slides/slide15.xml"/>
<Relationship Id="rId26" Type="http://schemas.openxmlformats.org/officeDocument/2006/relationships/slide" Target="slides/slide16.xml"/>
<Relationship Id="rId27" Type="http://schemas.openxmlformats.org/officeDocument/2006/relationships/slide" Target="slides/slide17.xml"/>
<Relationship Id="rId28" Type="http://schemas.openxmlformats.org/officeDocument/2006/relationships/slide" Target="slides/slide18.xml"/>
<Relationship Id="rId29" Type="http://schemas.openxmlformats.org/officeDocument/2006/relationships/slide" Target="slides/slide19.xml"/>
<Relationship Id="rId30" Type="http://schemas.openxmlformats.org/officeDocument/2006/relationships/slide" Target="slides/slide20.xml"/>
<Relationship Id="rId31" Type="http://schemas.openxmlformats.org/officeDocument/2006/relationships/slide" Target="slides/slide21.xml"/>
<Relationship Id="rId32" Type="http://schemas.openxmlformats.org/officeDocument/2006/relationships/slide" Target="slides/slide22.xml"/>
<Relationship Id="rId33" Type="http://schemas.openxmlformats.org/officeDocument/2006/relationships/slide" Target="slides/slide23.xml"/>
<Relationship Id="rId34" Type="http://schemas.openxmlformats.org/officeDocument/2006/relationships/slide" Target="slides/slide24.xml"/>
<Relationship Id="rId35" Type="http://schemas.openxmlformats.org/officeDocument/2006/relationships/slide" Target="slides/slide25.xml"/>
<Relationship Id="rId36" Type="http://schemas.openxmlformats.org/officeDocument/2006/relationships/slide" Target="slides/slide26.xml"/>
<Relationship Id="rId37" Type="http://schemas.openxmlformats.org/officeDocument/2006/relationships/slide" Target="slides/slide27.xml"/>
</Relationships>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Platshållare fö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78FD9-274F-45DD-8681-13E82509E9F5}" type="datetimeFigureOut">
              <a:rPr lang="sv-SE" smtClean="0">
                <a:latin typeface="Arial" panose="020B0604020202020204" pitchFamily="34" charset="0"/>
                <a:cs typeface="Arial" panose="020B0604020202020204" pitchFamily="34" charset="0"/>
              </a:rPr>
              <a:t>2022-04-19</a:t>
            </a:fld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Platshållare för sidfo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Platshållare för bild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AD47A8-29E2-4799-924A-9047124D4761}" type="slidenum">
              <a:rPr lang="sv-SE" smtClean="0"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sv-S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10403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sv-SE" dirty="0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DDE94DB4-BC2A-49E2-AD0D-3F1E0B6714A7}" type="datetimeFigureOut">
              <a:rPr lang="sv-SE" smtClean="0"/>
              <a:pPr/>
              <a:t>2022-04-19</a:t>
            </a:fld>
            <a:endParaRPr lang="sv-SE" dirty="0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 dirty="0" smtClean="0"/>
              <a:t>Klicka här för att ändra format på bakgrundstexten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sv-SE" dirty="0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0F33D500-1297-4EDE-B9F8-A261B42E5E11}" type="slidenum">
              <a:rPr lang="sv-SE" smtClean="0"/>
              <a:pPr/>
              <a:t>‹#›</a:t>
            </a:fld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509042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410701"/>
            <a:ext cx="9144000" cy="3241878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838575"/>
            <a:ext cx="9144000" cy="1790699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 smtClean="0"/>
              <a:t>Klicka här för att ändra format på underrubrik i bakgrunden</a:t>
            </a:r>
            <a:endParaRPr lang="sv-SE" dirty="0" smtClean="0"/>
          </a:p>
        </p:txBody>
      </p:sp>
      <p:cxnSp>
        <p:nvCxnSpPr>
          <p:cNvPr id="13" name="Rak 12"/>
          <p:cNvCxnSpPr/>
          <p:nvPr userDrawn="1"/>
        </p:nvCxnSpPr>
        <p:spPr>
          <a:xfrm>
            <a:off x="1524000" y="3710861"/>
            <a:ext cx="91440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Bildobjekt 1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5307" y="390071"/>
            <a:ext cx="1016146" cy="969723"/>
          </a:xfrm>
          <a:prstGeom prst="rect">
            <a:avLst/>
          </a:prstGeom>
        </p:spPr>
      </p:pic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410547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tx1"/>
                </a:solidFill>
              </a:defRPr>
            </a:lvl1pPr>
          </a:lstStyle>
          <a:p>
            <a:fld id="{FC5DA319-72F1-4F70-9BE7-0CBB4F12E5D2}" type="datetime1">
              <a:rPr lang="sv-SE" smtClean="0"/>
              <a:t>2022-04-19</a:t>
            </a:fld>
            <a:endParaRPr lang="sv-SE" dirty="0"/>
          </a:p>
        </p:txBody>
      </p:sp>
      <p:sp>
        <p:nvSpPr>
          <p:cNvPr id="12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579845" y="6356350"/>
            <a:ext cx="5032310" cy="492876"/>
          </a:xfrm>
        </p:spPr>
        <p:txBody>
          <a:bodyPr/>
          <a:lstStyle>
            <a:lvl1pPr>
              <a:defRPr sz="1050">
                <a:solidFill>
                  <a:schemeClr val="tx1"/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14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9038253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tx1"/>
                </a:solidFill>
              </a:defRPr>
            </a:lvl1pPr>
          </a:lstStyle>
          <a:p>
            <a:fld id="{130DDE8C-17E0-4539-9C15-C1E9D231907F}" type="slidenum">
              <a:rPr lang="sv-SE" smtClean="0"/>
              <a:pPr/>
              <a:t>‹#›</a:t>
            </a:fld>
            <a:endParaRPr lang="sv-SE" dirty="0">
              <a:solidFill>
                <a:schemeClr val="bg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1785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utan text och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 userDrawn="1"/>
        </p:nvSpPr>
        <p:spPr>
          <a:xfrm>
            <a:off x="1" y="6356351"/>
            <a:ext cx="12192000" cy="501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410547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D0905C11-AE40-4DD3-B577-1575C80BAAED}" type="datetime1">
              <a:rPr lang="sv-SE" smtClean="0"/>
              <a:t>2022-04-19</a:t>
            </a:fld>
            <a:endParaRPr lang="sv-SE" dirty="0"/>
          </a:p>
        </p:txBody>
      </p:sp>
      <p:sp>
        <p:nvSpPr>
          <p:cNvPr id="12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579845" y="6356350"/>
            <a:ext cx="503231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13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9038253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130DDE8C-17E0-4539-9C15-C1E9D231907F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Rektangel 8"/>
          <p:cNvSpPr/>
          <p:nvPr userDrawn="1"/>
        </p:nvSpPr>
        <p:spPr>
          <a:xfrm>
            <a:off x="11133574" y="365125"/>
            <a:ext cx="1058427" cy="7552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pic>
        <p:nvPicPr>
          <p:cNvPr id="16" name="Bildobjekt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11" y="478140"/>
            <a:ext cx="544042" cy="519187"/>
          </a:xfrm>
          <a:prstGeom prst="rect">
            <a:avLst/>
          </a:prstGeom>
        </p:spPr>
      </p:pic>
      <p:sp>
        <p:nvSpPr>
          <p:cNvPr id="4" name="Platshållare för bild 3"/>
          <p:cNvSpPr>
            <a:spLocks noGrp="1"/>
          </p:cNvSpPr>
          <p:nvPr>
            <p:ph type="pic" sz="quarter" idx="13"/>
          </p:nvPr>
        </p:nvSpPr>
        <p:spPr>
          <a:xfrm>
            <a:off x="206062" y="365125"/>
            <a:ext cx="10715223" cy="5743356"/>
          </a:xfrm>
        </p:spPr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4180280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 utan text och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 userDrawn="1"/>
        </p:nvSpPr>
        <p:spPr>
          <a:xfrm>
            <a:off x="1" y="6356351"/>
            <a:ext cx="12192000" cy="501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410547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D0905C11-AE40-4DD3-B577-1575C80BAAED}" type="datetime1">
              <a:rPr lang="sv-SE" smtClean="0"/>
              <a:t>2022-04-19</a:t>
            </a:fld>
            <a:endParaRPr lang="sv-SE" dirty="0"/>
          </a:p>
        </p:txBody>
      </p:sp>
      <p:sp>
        <p:nvSpPr>
          <p:cNvPr id="12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579845" y="6356350"/>
            <a:ext cx="503231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13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9038253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130DDE8C-17E0-4539-9C15-C1E9D231907F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Rektangel 8"/>
          <p:cNvSpPr/>
          <p:nvPr userDrawn="1"/>
        </p:nvSpPr>
        <p:spPr>
          <a:xfrm>
            <a:off x="11133574" y="365125"/>
            <a:ext cx="1058427" cy="7552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pic>
        <p:nvPicPr>
          <p:cNvPr id="16" name="Bildobjekt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11" y="478140"/>
            <a:ext cx="544042" cy="519187"/>
          </a:xfrm>
          <a:prstGeom prst="rect">
            <a:avLst/>
          </a:prstGeom>
        </p:spPr>
      </p:pic>
      <p:sp>
        <p:nvSpPr>
          <p:cNvPr id="4" name="Platshållare för bild 3"/>
          <p:cNvSpPr>
            <a:spLocks noGrp="1"/>
          </p:cNvSpPr>
          <p:nvPr>
            <p:ph type="pic" sz="quarter" idx="13"/>
          </p:nvPr>
        </p:nvSpPr>
        <p:spPr>
          <a:xfrm>
            <a:off x="206063" y="810883"/>
            <a:ext cx="9403764" cy="5297598"/>
          </a:xfrm>
        </p:spPr>
        <p:txBody>
          <a:bodyPr/>
          <a:lstStyle/>
          <a:p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164120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/>
          <p:cNvSpPr/>
          <p:nvPr userDrawn="1"/>
        </p:nvSpPr>
        <p:spPr>
          <a:xfrm>
            <a:off x="1" y="6356350"/>
            <a:ext cx="12192000" cy="501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410547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B4152674-6AB9-4668-8AED-4226128661A6}" type="datetime1">
              <a:rPr lang="sv-SE" smtClean="0"/>
              <a:t>2022-04-19</a:t>
            </a:fld>
            <a:endParaRPr lang="sv-SE" dirty="0"/>
          </a:p>
        </p:txBody>
      </p:sp>
      <p:sp>
        <p:nvSpPr>
          <p:cNvPr id="11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579845" y="6356350"/>
            <a:ext cx="503231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12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9038253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130DDE8C-17E0-4539-9C15-C1E9D231907F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8" name="Rektangel 7"/>
          <p:cNvSpPr/>
          <p:nvPr userDrawn="1"/>
        </p:nvSpPr>
        <p:spPr>
          <a:xfrm>
            <a:off x="11133574" y="365125"/>
            <a:ext cx="1058427" cy="7552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pic>
        <p:nvPicPr>
          <p:cNvPr id="15" name="Bildobjekt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11" y="478140"/>
            <a:ext cx="544042" cy="51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06200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ehåll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10548" y="457200"/>
            <a:ext cx="4361478" cy="1600200"/>
          </a:xfrm>
        </p:spPr>
        <p:txBody>
          <a:bodyPr anchor="b"/>
          <a:lstStyle>
            <a:lvl1pPr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5183188" y="1085851"/>
            <a:ext cx="5675312" cy="5019674"/>
          </a:xfrm>
        </p:spPr>
        <p:txBody>
          <a:bodyPr/>
          <a:lstStyle>
            <a:lvl1pPr>
              <a:defRPr sz="3200" b="1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10548" y="2057401"/>
            <a:ext cx="4361478" cy="404812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12" name="Rektangel 11"/>
          <p:cNvSpPr/>
          <p:nvPr userDrawn="1"/>
        </p:nvSpPr>
        <p:spPr>
          <a:xfrm>
            <a:off x="1" y="6356351"/>
            <a:ext cx="12192000" cy="501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410547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6401B1E7-2B4C-4E93-9B83-9D444BAB3785}" type="datetime1">
              <a:rPr lang="sv-SE" smtClean="0"/>
              <a:t>2022-04-19</a:t>
            </a:fld>
            <a:endParaRPr lang="sv-SE" dirty="0"/>
          </a:p>
        </p:txBody>
      </p:sp>
      <p:sp>
        <p:nvSpPr>
          <p:cNvPr id="14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579845" y="6356350"/>
            <a:ext cx="503231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15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9038253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130DDE8C-17E0-4539-9C15-C1E9D231907F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1" name="Rektangel 10"/>
          <p:cNvSpPr/>
          <p:nvPr userDrawn="1"/>
        </p:nvSpPr>
        <p:spPr>
          <a:xfrm>
            <a:off x="11133574" y="365125"/>
            <a:ext cx="1058427" cy="7552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pic>
        <p:nvPicPr>
          <p:cNvPr id="18" name="Bildobjekt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11" y="478140"/>
            <a:ext cx="544042" cy="51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354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10548" y="457200"/>
            <a:ext cx="4361478" cy="1600200"/>
          </a:xfrm>
        </p:spPr>
        <p:txBody>
          <a:bodyPr anchor="b"/>
          <a:lstStyle>
            <a:lvl1pPr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bild 2"/>
          <p:cNvSpPr>
            <a:spLocks noGrp="1"/>
          </p:cNvSpPr>
          <p:nvPr>
            <p:ph type="pic" idx="1"/>
          </p:nvPr>
        </p:nvSpPr>
        <p:spPr>
          <a:xfrm>
            <a:off x="5183188" y="1085850"/>
            <a:ext cx="5658984" cy="5029200"/>
          </a:xfrm>
        </p:spPr>
        <p:txBody>
          <a:bodyPr/>
          <a:lstStyle>
            <a:lvl1pPr marL="0" indent="0">
              <a:buNone/>
              <a:defRPr sz="3200" b="1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v-SE" smtClean="0"/>
              <a:t>Klicka på ikonen för att lägga till en bild</a:t>
            </a:r>
            <a:endParaRPr lang="sv-SE" dirty="0"/>
          </a:p>
        </p:txBody>
      </p:sp>
      <p:sp>
        <p:nvSpPr>
          <p:cNvPr id="4" name="Platshållare för text 3"/>
          <p:cNvSpPr>
            <a:spLocks noGrp="1"/>
          </p:cNvSpPr>
          <p:nvPr>
            <p:ph type="body" sz="half" idx="2"/>
          </p:nvPr>
        </p:nvSpPr>
        <p:spPr>
          <a:xfrm>
            <a:off x="410548" y="2057400"/>
            <a:ext cx="4361478" cy="405023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12" name="Rektangel 11"/>
          <p:cNvSpPr/>
          <p:nvPr userDrawn="1"/>
        </p:nvSpPr>
        <p:spPr>
          <a:xfrm>
            <a:off x="1" y="6356351"/>
            <a:ext cx="12192000" cy="501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410547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7037B5D3-587F-424B-B03D-31C4263C7226}" type="datetime1">
              <a:rPr lang="sv-SE" smtClean="0"/>
              <a:t>2022-04-19</a:t>
            </a:fld>
            <a:endParaRPr lang="sv-SE" dirty="0"/>
          </a:p>
        </p:txBody>
      </p:sp>
      <p:sp>
        <p:nvSpPr>
          <p:cNvPr id="14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579845" y="6356350"/>
            <a:ext cx="503231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15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9038253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130DDE8C-17E0-4539-9C15-C1E9D231907F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1" name="Rektangel 10"/>
          <p:cNvSpPr/>
          <p:nvPr userDrawn="1"/>
        </p:nvSpPr>
        <p:spPr>
          <a:xfrm>
            <a:off x="11133574" y="365125"/>
            <a:ext cx="1058427" cy="7552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pic>
        <p:nvPicPr>
          <p:cNvPr id="18" name="Bildobjekt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11" y="478140"/>
            <a:ext cx="544042" cy="51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207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>
          <a:xfrm>
            <a:off x="1" y="6356351"/>
            <a:ext cx="12192000" cy="5016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10548" y="365126"/>
            <a:ext cx="10619402" cy="1210581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10547" y="1825625"/>
            <a:ext cx="11370906" cy="4351337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410547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A36EF070-D4A1-4BBC-95E2-C540A084EC01}" type="datetime1">
              <a:rPr lang="sv-SE" smtClean="0"/>
              <a:t>2022-04-19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579845" y="6356350"/>
            <a:ext cx="503231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9038253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130DDE8C-17E0-4539-9C15-C1E9D231907F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4" name="Rektangel 13"/>
          <p:cNvSpPr/>
          <p:nvPr userDrawn="1"/>
        </p:nvSpPr>
        <p:spPr>
          <a:xfrm>
            <a:off x="11133574" y="365125"/>
            <a:ext cx="1058427" cy="7552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pic>
        <p:nvPicPr>
          <p:cNvPr id="15" name="Bildobjekt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11" y="478140"/>
            <a:ext cx="544042" cy="51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2379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>
          <a:xfrm>
            <a:off x="1" y="6356351"/>
            <a:ext cx="12192000" cy="5016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10548" y="365126"/>
            <a:ext cx="10619402" cy="1210581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idx="1"/>
          </p:nvPr>
        </p:nvSpPr>
        <p:spPr>
          <a:xfrm>
            <a:off x="410547" y="1825625"/>
            <a:ext cx="9673732" cy="4351337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410547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A36EF070-D4A1-4BBC-95E2-C540A084EC01}" type="datetime1">
              <a:rPr lang="sv-SE" smtClean="0"/>
              <a:t>2022-04-19</a:t>
            </a:fld>
            <a:endParaRPr lang="sv-SE" dirty="0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579845" y="6356350"/>
            <a:ext cx="503231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9038253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130DDE8C-17E0-4539-9C15-C1E9D231907F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4" name="Rektangel 13"/>
          <p:cNvSpPr/>
          <p:nvPr userDrawn="1"/>
        </p:nvSpPr>
        <p:spPr>
          <a:xfrm>
            <a:off x="11133574" y="365125"/>
            <a:ext cx="1058427" cy="7552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pic>
        <p:nvPicPr>
          <p:cNvPr id="15" name="Bildobjekt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11" y="478140"/>
            <a:ext cx="544042" cy="51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2296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10547" y="1709738"/>
            <a:ext cx="11358206" cy="2852737"/>
          </a:xfrm>
        </p:spPr>
        <p:txBody>
          <a:bodyPr anchor="b"/>
          <a:lstStyle>
            <a:lvl1pPr>
              <a:defRPr sz="6000" b="1">
                <a:solidFill>
                  <a:schemeClr val="tx2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10547" y="4589463"/>
            <a:ext cx="1135820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11" name="Rektangel 10"/>
          <p:cNvSpPr/>
          <p:nvPr userDrawn="1"/>
        </p:nvSpPr>
        <p:spPr>
          <a:xfrm>
            <a:off x="1" y="6356350"/>
            <a:ext cx="12192000" cy="501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2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410547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D775DD86-983D-4097-A028-87EAC6BF841B}" type="datetime1">
              <a:rPr lang="sv-SE" smtClean="0"/>
              <a:t>2022-04-19</a:t>
            </a:fld>
            <a:endParaRPr lang="sv-SE" dirty="0"/>
          </a:p>
        </p:txBody>
      </p:sp>
      <p:sp>
        <p:nvSpPr>
          <p:cNvPr id="13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579845" y="6356350"/>
            <a:ext cx="503231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14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9038253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130DDE8C-17E0-4539-9C15-C1E9D231907F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0" name="Rektangel 9"/>
          <p:cNvSpPr/>
          <p:nvPr userDrawn="1"/>
        </p:nvSpPr>
        <p:spPr>
          <a:xfrm>
            <a:off x="11133574" y="365125"/>
            <a:ext cx="1058427" cy="7552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pic>
        <p:nvPicPr>
          <p:cNvPr id="17" name="Bildobjekt 1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11" y="478140"/>
            <a:ext cx="544042" cy="51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0515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innehålls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10548" y="365125"/>
            <a:ext cx="10603074" cy="1206500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innehåll 2"/>
          <p:cNvSpPr>
            <a:spLocks noGrp="1"/>
          </p:cNvSpPr>
          <p:nvPr>
            <p:ph sz="half" idx="1"/>
          </p:nvPr>
        </p:nvSpPr>
        <p:spPr>
          <a:xfrm>
            <a:off x="410547" y="1825625"/>
            <a:ext cx="5609253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609253" cy="435133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 dirty="0"/>
          </a:p>
        </p:txBody>
      </p:sp>
      <p:sp>
        <p:nvSpPr>
          <p:cNvPr id="12" name="Rektangel 11"/>
          <p:cNvSpPr/>
          <p:nvPr userDrawn="1"/>
        </p:nvSpPr>
        <p:spPr>
          <a:xfrm>
            <a:off x="1" y="6356351"/>
            <a:ext cx="12192000" cy="501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3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410547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21684484-201B-44CD-9746-00FED4EFCD5B}" type="datetime1">
              <a:rPr lang="sv-SE" smtClean="0"/>
              <a:t>2022-04-19</a:t>
            </a:fld>
            <a:endParaRPr lang="sv-SE" dirty="0"/>
          </a:p>
        </p:txBody>
      </p:sp>
      <p:sp>
        <p:nvSpPr>
          <p:cNvPr id="14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579845" y="6356350"/>
            <a:ext cx="503231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15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9038253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130DDE8C-17E0-4539-9C15-C1E9D231907F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1" name="Rektangel 10"/>
          <p:cNvSpPr/>
          <p:nvPr userDrawn="1"/>
        </p:nvSpPr>
        <p:spPr>
          <a:xfrm>
            <a:off x="11133574" y="365125"/>
            <a:ext cx="1058427" cy="7552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pic>
        <p:nvPicPr>
          <p:cNvPr id="18" name="Bildobjekt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11" y="478140"/>
            <a:ext cx="544042" cy="51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77171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10548" y="365125"/>
            <a:ext cx="10619402" cy="1235075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410548" y="1690687"/>
            <a:ext cx="5587028" cy="81438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4" name="Platshållare för innehåll 3"/>
          <p:cNvSpPr>
            <a:spLocks noGrp="1"/>
          </p:cNvSpPr>
          <p:nvPr>
            <p:ph sz="half" idx="2"/>
          </p:nvPr>
        </p:nvSpPr>
        <p:spPr>
          <a:xfrm>
            <a:off x="410548" y="2505075"/>
            <a:ext cx="5587028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5" name="Platshållare för text 4"/>
          <p:cNvSpPr>
            <a:spLocks noGrp="1"/>
          </p:cNvSpPr>
          <p:nvPr>
            <p:ph type="body" sz="quarter" idx="3"/>
          </p:nvPr>
        </p:nvSpPr>
        <p:spPr>
          <a:xfrm>
            <a:off x="6172200" y="1690687"/>
            <a:ext cx="5609252" cy="81438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 smtClean="0"/>
              <a:t>Klicka här för att ändra format på bakgrundstexten</a:t>
            </a:r>
          </a:p>
        </p:txBody>
      </p:sp>
      <p:sp>
        <p:nvSpPr>
          <p:cNvPr id="6" name="Platshållare för innehåll 5"/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609253" cy="3684588"/>
          </a:xfrm>
        </p:spPr>
        <p:txBody>
          <a:bodyPr/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14" name="Rektangel 13"/>
          <p:cNvSpPr/>
          <p:nvPr userDrawn="1"/>
        </p:nvSpPr>
        <p:spPr>
          <a:xfrm>
            <a:off x="1" y="6356351"/>
            <a:ext cx="12192000" cy="501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5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410547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33C59008-A271-48C6-B77D-A5EBCC61C08A}" type="datetime1">
              <a:rPr lang="sv-SE" smtClean="0"/>
              <a:t>2022-04-19</a:t>
            </a:fld>
            <a:endParaRPr lang="sv-SE" dirty="0"/>
          </a:p>
        </p:txBody>
      </p:sp>
      <p:sp>
        <p:nvSpPr>
          <p:cNvPr id="16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579845" y="6356350"/>
            <a:ext cx="503231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17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9038253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130DDE8C-17E0-4539-9C15-C1E9D231907F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13" name="Rektangel 12"/>
          <p:cNvSpPr/>
          <p:nvPr userDrawn="1"/>
        </p:nvSpPr>
        <p:spPr>
          <a:xfrm>
            <a:off x="11133574" y="365125"/>
            <a:ext cx="1058427" cy="7552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pic>
        <p:nvPicPr>
          <p:cNvPr id="20" name="Bildobjekt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11" y="478140"/>
            <a:ext cx="544042" cy="51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49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10547" y="365126"/>
            <a:ext cx="10611239" cy="1216024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0" name="Rektangel 9"/>
          <p:cNvSpPr/>
          <p:nvPr userDrawn="1"/>
        </p:nvSpPr>
        <p:spPr>
          <a:xfrm>
            <a:off x="1" y="6356351"/>
            <a:ext cx="12192000" cy="501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410547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D0905C11-AE40-4DD3-B577-1575C80BAAED}" type="datetime1">
              <a:rPr lang="sv-SE" smtClean="0"/>
              <a:t>2022-04-19</a:t>
            </a:fld>
            <a:endParaRPr lang="sv-SE" dirty="0"/>
          </a:p>
        </p:txBody>
      </p:sp>
      <p:sp>
        <p:nvSpPr>
          <p:cNvPr id="12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579845" y="6356350"/>
            <a:ext cx="503231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13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9038253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130DDE8C-17E0-4539-9C15-C1E9D231907F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Rektangel 8"/>
          <p:cNvSpPr/>
          <p:nvPr userDrawn="1"/>
        </p:nvSpPr>
        <p:spPr>
          <a:xfrm>
            <a:off x="11133574" y="365125"/>
            <a:ext cx="1058427" cy="7552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pic>
        <p:nvPicPr>
          <p:cNvPr id="16" name="Bildobjekt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11" y="478140"/>
            <a:ext cx="544042" cy="51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39982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och text till hög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/>
          <p:cNvSpPr>
            <a:spLocks noGrp="1"/>
          </p:cNvSpPr>
          <p:nvPr>
            <p:ph type="title"/>
          </p:nvPr>
        </p:nvSpPr>
        <p:spPr>
          <a:xfrm>
            <a:off x="410547" y="365126"/>
            <a:ext cx="10611239" cy="1216024"/>
          </a:xfr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sv-SE" smtClean="0"/>
              <a:t>Klicka här för att ändra format</a:t>
            </a:r>
            <a:endParaRPr lang="sv-SE" dirty="0"/>
          </a:p>
        </p:txBody>
      </p:sp>
      <p:sp>
        <p:nvSpPr>
          <p:cNvPr id="10" name="Rektangel 9"/>
          <p:cNvSpPr/>
          <p:nvPr userDrawn="1"/>
        </p:nvSpPr>
        <p:spPr>
          <a:xfrm>
            <a:off x="1" y="6356351"/>
            <a:ext cx="12192000" cy="501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410547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D0905C11-AE40-4DD3-B577-1575C80BAAED}" type="datetime1">
              <a:rPr lang="sv-SE" smtClean="0"/>
              <a:t>2022-04-19</a:t>
            </a:fld>
            <a:endParaRPr lang="sv-SE" dirty="0"/>
          </a:p>
        </p:txBody>
      </p:sp>
      <p:sp>
        <p:nvSpPr>
          <p:cNvPr id="12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579845" y="6356350"/>
            <a:ext cx="503231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13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9038253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130DDE8C-17E0-4539-9C15-C1E9D231907F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Rektangel 8"/>
          <p:cNvSpPr/>
          <p:nvPr userDrawn="1"/>
        </p:nvSpPr>
        <p:spPr>
          <a:xfrm>
            <a:off x="11133574" y="365125"/>
            <a:ext cx="1058427" cy="7552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pic>
        <p:nvPicPr>
          <p:cNvPr id="16" name="Bildobjekt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11" y="478140"/>
            <a:ext cx="544042" cy="519187"/>
          </a:xfrm>
          <a:prstGeom prst="rect">
            <a:avLst/>
          </a:prstGeom>
        </p:spPr>
      </p:pic>
      <p:sp>
        <p:nvSpPr>
          <p:cNvPr id="4" name="Platshållare för bild 3"/>
          <p:cNvSpPr>
            <a:spLocks noGrp="1"/>
          </p:cNvSpPr>
          <p:nvPr>
            <p:ph type="pic" sz="quarter" idx="13"/>
          </p:nvPr>
        </p:nvSpPr>
        <p:spPr>
          <a:xfrm>
            <a:off x="298759" y="1300767"/>
            <a:ext cx="8739494" cy="4897866"/>
          </a:xfrm>
        </p:spPr>
        <p:txBody>
          <a:bodyPr/>
          <a:lstStyle/>
          <a:p>
            <a:endParaRPr lang="sv-SE"/>
          </a:p>
        </p:txBody>
      </p:sp>
      <p:sp>
        <p:nvSpPr>
          <p:cNvPr id="6" name="Platshållare för text 5"/>
          <p:cNvSpPr>
            <a:spLocks noGrp="1"/>
          </p:cNvSpPr>
          <p:nvPr>
            <p:ph type="body" sz="quarter" idx="14"/>
          </p:nvPr>
        </p:nvSpPr>
        <p:spPr>
          <a:xfrm>
            <a:off x="9311425" y="1300767"/>
            <a:ext cx="2588400" cy="48636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sv-SE" dirty="0" smtClean="0"/>
              <a:t>Redigera format för bakgrundstext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3427705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och text till höger utan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 userDrawn="1"/>
        </p:nvSpPr>
        <p:spPr>
          <a:xfrm>
            <a:off x="1" y="6356351"/>
            <a:ext cx="12192000" cy="50165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1" name="Platshållare för datum 3"/>
          <p:cNvSpPr>
            <a:spLocks noGrp="1"/>
          </p:cNvSpPr>
          <p:nvPr>
            <p:ph type="dt" sz="half" idx="10"/>
          </p:nvPr>
        </p:nvSpPr>
        <p:spPr>
          <a:xfrm>
            <a:off x="410547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D0905C11-AE40-4DD3-B577-1575C80BAAED}" type="datetime1">
              <a:rPr lang="sv-SE" smtClean="0"/>
              <a:t>2022-04-19</a:t>
            </a:fld>
            <a:endParaRPr lang="sv-SE" dirty="0"/>
          </a:p>
        </p:txBody>
      </p:sp>
      <p:sp>
        <p:nvSpPr>
          <p:cNvPr id="12" name="Platshållare för sidfot 4"/>
          <p:cNvSpPr>
            <a:spLocks noGrp="1"/>
          </p:cNvSpPr>
          <p:nvPr>
            <p:ph type="ftr" sz="quarter" idx="11"/>
          </p:nvPr>
        </p:nvSpPr>
        <p:spPr>
          <a:xfrm>
            <a:off x="3579845" y="6356350"/>
            <a:ext cx="503231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endParaRPr lang="sv-SE" dirty="0"/>
          </a:p>
        </p:txBody>
      </p:sp>
      <p:sp>
        <p:nvSpPr>
          <p:cNvPr id="13" name="Platshållare för bildnummer 5"/>
          <p:cNvSpPr>
            <a:spLocks noGrp="1"/>
          </p:cNvSpPr>
          <p:nvPr>
            <p:ph type="sldNum" sz="quarter" idx="12"/>
          </p:nvPr>
        </p:nvSpPr>
        <p:spPr>
          <a:xfrm>
            <a:off x="9038253" y="6356350"/>
            <a:ext cx="2743200" cy="492876"/>
          </a:xfrm>
        </p:spPr>
        <p:txBody>
          <a:bodyPr/>
          <a:lstStyle>
            <a:lvl1pPr>
              <a:defRPr sz="1050">
                <a:solidFill>
                  <a:schemeClr val="bg1"/>
                </a:solidFill>
              </a:defRPr>
            </a:lvl1pPr>
          </a:lstStyle>
          <a:p>
            <a:fld id="{130DDE8C-17E0-4539-9C15-C1E9D231907F}" type="slidenum">
              <a:rPr lang="sv-SE" smtClean="0"/>
              <a:pPr/>
              <a:t>‹#›</a:t>
            </a:fld>
            <a:endParaRPr lang="sv-SE" dirty="0"/>
          </a:p>
        </p:txBody>
      </p:sp>
      <p:sp>
        <p:nvSpPr>
          <p:cNvPr id="9" name="Rektangel 8"/>
          <p:cNvSpPr/>
          <p:nvPr userDrawn="1"/>
        </p:nvSpPr>
        <p:spPr>
          <a:xfrm>
            <a:off x="11133574" y="365125"/>
            <a:ext cx="1058427" cy="7552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sv-SE"/>
          </a:p>
        </p:txBody>
      </p:sp>
      <p:pic>
        <p:nvPicPr>
          <p:cNvPr id="16" name="Bildobjekt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7411" y="478140"/>
            <a:ext cx="544042" cy="519187"/>
          </a:xfrm>
          <a:prstGeom prst="rect">
            <a:avLst/>
          </a:prstGeom>
        </p:spPr>
      </p:pic>
      <p:sp>
        <p:nvSpPr>
          <p:cNvPr id="4" name="Platshållare för bild 3"/>
          <p:cNvSpPr>
            <a:spLocks noGrp="1"/>
          </p:cNvSpPr>
          <p:nvPr>
            <p:ph type="pic" sz="quarter" idx="13"/>
          </p:nvPr>
        </p:nvSpPr>
        <p:spPr>
          <a:xfrm>
            <a:off x="206062" y="824249"/>
            <a:ext cx="8994209" cy="5284232"/>
          </a:xfrm>
        </p:spPr>
        <p:txBody>
          <a:bodyPr/>
          <a:lstStyle/>
          <a:p>
            <a:endParaRPr lang="sv-SE"/>
          </a:p>
        </p:txBody>
      </p:sp>
      <p:sp>
        <p:nvSpPr>
          <p:cNvPr id="6" name="Platshållare för text 5"/>
          <p:cNvSpPr>
            <a:spLocks noGrp="1"/>
          </p:cNvSpPr>
          <p:nvPr>
            <p:ph type="body" sz="quarter" idx="14"/>
          </p:nvPr>
        </p:nvSpPr>
        <p:spPr>
          <a:xfrm>
            <a:off x="9313200" y="1299600"/>
            <a:ext cx="2588811" cy="486328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 sz="1600"/>
            </a:lvl2pPr>
            <a:lvl3pPr marL="914400" indent="0">
              <a:buFontTx/>
              <a:buNone/>
              <a:defRPr sz="1600"/>
            </a:lvl3pPr>
            <a:lvl4pPr marL="1371600" indent="0">
              <a:buFontTx/>
              <a:buNone/>
              <a:defRPr sz="1600"/>
            </a:lvl4pPr>
            <a:lvl5pPr marL="1828800" indent="0">
              <a:buFontTx/>
              <a:buNone/>
              <a:defRPr sz="1600"/>
            </a:lvl5pPr>
          </a:lstStyle>
          <a:p>
            <a:pPr lvl="0"/>
            <a:r>
              <a:rPr lang="sv-SE" dirty="0" smtClean="0"/>
              <a:t>Redigera format för bakgrundstext</a:t>
            </a:r>
          </a:p>
          <a:p>
            <a:pPr lvl="1"/>
            <a:r>
              <a:rPr lang="sv-SE" dirty="0" smtClean="0"/>
              <a:t>Nivå två</a:t>
            </a:r>
          </a:p>
          <a:p>
            <a:pPr lvl="2"/>
            <a:r>
              <a:rPr lang="sv-SE" dirty="0" smtClean="0"/>
              <a:t>Nivå tre</a:t>
            </a:r>
          </a:p>
          <a:p>
            <a:pPr lvl="3"/>
            <a:r>
              <a:rPr lang="sv-SE" dirty="0" smtClean="0"/>
              <a:t>Nivå fyra</a:t>
            </a:r>
          </a:p>
          <a:p>
            <a:pPr lvl="4"/>
            <a:r>
              <a:rPr lang="sv-SE" dirty="0" smtClean="0"/>
              <a:t>Nivå fem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942550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 smtClean="0"/>
              <a:t>Klicka här för att ändra format</a:t>
            </a:r>
            <a:endParaRPr lang="sv-SE"/>
          </a:p>
        </p:txBody>
      </p:sp>
      <p:sp>
        <p:nvSpPr>
          <p:cNvPr id="3" name="Platshållare för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 smtClean="0"/>
              <a:t>Klicka här för att ändra format på bakgrundstexten</a:t>
            </a:r>
          </a:p>
          <a:p>
            <a:pPr lvl="1"/>
            <a:r>
              <a:rPr lang="sv-SE" smtClean="0"/>
              <a:t>Nivå två</a:t>
            </a:r>
          </a:p>
          <a:p>
            <a:pPr lvl="2"/>
            <a:r>
              <a:rPr lang="sv-SE" smtClean="0"/>
              <a:t>Nivå tre</a:t>
            </a:r>
          </a:p>
          <a:p>
            <a:pPr lvl="3"/>
            <a:r>
              <a:rPr lang="sv-SE" smtClean="0"/>
              <a:t>Nivå fyra</a:t>
            </a:r>
          </a:p>
          <a:p>
            <a:pPr lvl="4"/>
            <a:r>
              <a:rPr lang="sv-SE" smtClean="0"/>
              <a:t>Nivå fem</a:t>
            </a:r>
            <a:endParaRPr lang="sv-SE"/>
          </a:p>
        </p:txBody>
      </p:sp>
      <p:sp>
        <p:nvSpPr>
          <p:cNvPr id="4" name="Platshållare fö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FF4FD-A897-495D-BDCD-BC1A3ECAF875}" type="datetime1">
              <a:rPr lang="sv-SE" smtClean="0"/>
              <a:t>2022-04-19</a:t>
            </a:fld>
            <a:endParaRPr lang="sv-SE"/>
          </a:p>
        </p:txBody>
      </p:sp>
      <p:sp>
        <p:nvSpPr>
          <p:cNvPr id="5" name="Platshållare för sidfo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DDE8C-17E0-4539-9C15-C1E9D231907F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69200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105" r:id="rId3"/>
    <p:sldLayoutId id="2147484095" r:id="rId4"/>
    <p:sldLayoutId id="2147484096" r:id="rId5"/>
    <p:sldLayoutId id="2147484097" r:id="rId6"/>
    <p:sldLayoutId id="2147484098" r:id="rId7"/>
    <p:sldLayoutId id="2147484102" r:id="rId8"/>
    <p:sldLayoutId id="2147484103" r:id="rId9"/>
    <p:sldLayoutId id="2147484104" r:id="rId10"/>
    <p:sldLayoutId id="2147484106" r:id="rId11"/>
    <p:sldLayoutId id="2147484099" r:id="rId12"/>
    <p:sldLayoutId id="2147484100" r:id="rId13"/>
    <p:sldLayoutId id="2147484101" r:id="rId14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0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a="http://schemas.openxmlformats.org/drawingml/2006/main" xmlns:r="http://schemas.openxmlformats.org/officeDocument/2006/relationships" xmlns:p="http://schemas.openxmlformats.org/presentationml/2006/main">
        <p:nvSpPr>
          <p:cNvPr id="2" name="Rubrik 1"/>
          <p:cNvSpPr>
            <a:spLocks noGrp="1"/>
          </p:cNvSpPr>
          <p:nvPr>
            <p:ph type="ctrTitle"/>
          </p:nvPr>
        </p:nvSpPr>
        <p:spPr>
          <a:xfrm>
            <a:off x="1524000" y="410701"/>
            <a:ext cx="9144000" cy="3241878"/>
          </a:xfrm>
        </p:spPr>
        <p:txBody>
          <a:bodyPr/>
          <a:lstStyle/>
          <a:p>
            <a:pPr algn="ctr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5400" i="0" b="1" u="none">
                <a:solidFill>
                  <a:srgbClr val="FFFFFF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Kompetensförsörjning i Dalarnas län</a:t>
            </a:r>
          </a:p>
        </p:txBody>
      </p:sp>
      <p:sp xmlns:a="http://schemas.openxmlformats.org/drawingml/2006/main" xmlns:r="http://schemas.openxmlformats.org/officeDocument/2006/relationships" xmlns:p="http://schemas.openxmlformats.org/presentationml/2006/main">
        <p:nvSpPr>
          <p:cNvPr id="3" name="Underrubrik 2"/>
          <p:cNvSpPr>
            <a:spLocks noGrp="1"/>
          </p:cNvSpPr>
          <p:nvPr>
            <p:ph type="subTitle" idx="1"/>
          </p:nvPr>
        </p:nvSpPr>
        <p:spPr>
          <a:xfrm>
            <a:off x="1524000" y="3838575"/>
            <a:ext cx="9144000" cy="1790699"/>
          </a:xfrm>
        </p:spPr>
        <p:txBody>
          <a:bodyPr/>
          <a:lstStyle/>
          <a:p>
            <a:r>
              <a:rPr/>
              <a:t>Skapad 6 sep 2022 av Jon Frank, Samhällsanalys
Regionala utvecklingsförvaltningen, Region Dalarna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69857" y="992081"/>
              <a:ext cx="5106124" cy="3552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69857" y="4306566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69857" y="4229664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69857" y="4152761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69857" y="4075859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69857" y="3998957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69857" y="3845153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69857" y="3768250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69857" y="3691348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69857" y="3614446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9857" y="3537544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9857" y="3383739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69857" y="3306837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69857" y="3229935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69857" y="3153033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69857" y="3076131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69857" y="2922326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69857" y="2845424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69857" y="2768522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69857" y="2691620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569857" y="2614717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569857" y="2460913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569857" y="2384011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569857" y="2307109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69857" y="2230206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569857" y="2153304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69857" y="1999500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569857" y="1922598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69857" y="1845695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69857" y="1768793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69857" y="1691891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69857" y="1538087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69857" y="1461184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69857" y="1384282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69857" y="1307380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69857" y="1230478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69857" y="4383468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69857" y="3922055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69857" y="3460642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69857" y="2999228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69857" y="2537815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69857" y="2076402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69857" y="1614989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69857" y="1153576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1266147" y="2222516"/>
              <a:ext cx="232096" cy="2160951"/>
            </a:xfrm>
            <a:prstGeom prst="rect">
              <a:avLst/>
            </a:prstGeom>
            <a:solidFill>
              <a:srgbClr val="37562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1498244" y="3178411"/>
              <a:ext cx="232096" cy="1205057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1730340" y="2982310"/>
              <a:ext cx="232096" cy="140115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1962437" y="1905679"/>
              <a:ext cx="232096" cy="2477788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2194533" y="4378085"/>
              <a:ext cx="232096" cy="5383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2426630" y="3948202"/>
              <a:ext cx="232096" cy="435266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3587113" y="2084861"/>
              <a:ext cx="232096" cy="2298606"/>
            </a:xfrm>
            <a:prstGeom prst="rect">
              <a:avLst/>
            </a:prstGeom>
            <a:solidFill>
              <a:srgbClr val="37562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3819209" y="3319142"/>
              <a:ext cx="232096" cy="1064326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4051306" y="3035372"/>
              <a:ext cx="232096" cy="1348095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4283402" y="3014609"/>
              <a:ext cx="232096" cy="1368859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4515499" y="3587530"/>
              <a:ext cx="232096" cy="795937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4747596" y="3856688"/>
              <a:ext cx="232096" cy="526780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5745571" y="992081"/>
              <a:ext cx="5106124" cy="3552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745571" y="4306566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3"/>
            <p:cNvSpPr/>
            <p:nvPr/>
          </p:nvSpPr>
          <p:spPr>
            <a:xfrm>
              <a:off x="5745571" y="4229664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745571" y="4152761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5745571" y="4075859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5745571" y="3998957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5745571" y="3845153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5745571" y="3768250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5745571" y="3691348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5745571" y="3614446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5745571" y="3537544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5745571" y="3383739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5745571" y="3306837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5745571" y="3229935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745571" y="3153033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5745571" y="3076131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5745571" y="2922326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5745571" y="2845424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5745571" y="2768522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5745571" y="2691620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5745571" y="2614717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5745571" y="2460913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5745571" y="2384011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5745571" y="2307109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5745571" y="2230206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5745571" y="2153304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5745571" y="1999500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5745571" y="1922598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5745571" y="1845695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5745571" y="1768793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5745571" y="1691891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5745571" y="1538087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5745571" y="1461184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5745571" y="1384282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5745571" y="1307380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5745571" y="1230478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5745571" y="4383468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5745571" y="3922055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5745571" y="3460642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5745571" y="2999228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5745571" y="2537815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5745571" y="2076402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5745571" y="1614989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5745571" y="1153576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6441861" y="3355286"/>
              <a:ext cx="232096" cy="1028182"/>
            </a:xfrm>
            <a:prstGeom prst="rect">
              <a:avLst/>
            </a:prstGeom>
            <a:solidFill>
              <a:srgbClr val="37562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6673957" y="3373742"/>
              <a:ext cx="232096" cy="1009725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6906054" y="2398622"/>
              <a:ext cx="232096" cy="1984845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7138150" y="1501174"/>
              <a:ext cx="232096" cy="2882294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7370247" y="4368088"/>
              <a:ext cx="232096" cy="15380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7602343" y="3623674"/>
              <a:ext cx="232096" cy="759793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8762826" y="2957701"/>
              <a:ext cx="232096" cy="1425766"/>
            </a:xfrm>
            <a:prstGeom prst="rect">
              <a:avLst/>
            </a:prstGeom>
            <a:solidFill>
              <a:srgbClr val="37562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8994923" y="3459873"/>
              <a:ext cx="232096" cy="923595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9227019" y="2756217"/>
              <a:ext cx="232096" cy="162725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9459116" y="3029989"/>
              <a:ext cx="232096" cy="1353478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9691213" y="3489864"/>
              <a:ext cx="232096" cy="893603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9923309" y="3586761"/>
              <a:ext cx="232096" cy="796706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tx117"/>
            <p:cNvSpPr/>
            <p:nvPr/>
          </p:nvSpPr>
          <p:spPr>
            <a:xfrm>
              <a:off x="2902654" y="809497"/>
              <a:ext cx="44053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kvinna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8150400" y="837774"/>
              <a:ext cx="296465" cy="825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man</a:t>
              </a:r>
            </a:p>
          </p:txBody>
        </p:sp>
        <p:sp>
          <p:nvSpPr>
            <p:cNvPr id="119" name="tx119"/>
            <p:cNvSpPr/>
            <p:nvPr/>
          </p:nvSpPr>
          <p:spPr>
            <a:xfrm rot="-2700000">
              <a:off x="1490762" y="4800536"/>
              <a:ext cx="581719" cy="7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Inrikes födda</a:t>
              </a:r>
            </a:p>
          </p:txBody>
        </p:sp>
        <p:sp>
          <p:nvSpPr>
            <p:cNvPr id="120" name="tx120"/>
            <p:cNvSpPr/>
            <p:nvPr/>
          </p:nvSpPr>
          <p:spPr>
            <a:xfrm rot="-2700000">
              <a:off x="3797313" y="4806457"/>
              <a:ext cx="598586" cy="752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Utrikes födda</a:t>
              </a:r>
            </a:p>
          </p:txBody>
        </p:sp>
        <p:sp>
          <p:nvSpPr>
            <p:cNvPr id="121" name="tx121"/>
            <p:cNvSpPr/>
            <p:nvPr/>
          </p:nvSpPr>
          <p:spPr>
            <a:xfrm rot="-2700000">
              <a:off x="6666475" y="4800536"/>
              <a:ext cx="581719" cy="7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Inrikes födda</a:t>
              </a:r>
            </a:p>
          </p:txBody>
        </p:sp>
        <p:sp>
          <p:nvSpPr>
            <p:cNvPr id="122" name="tx122"/>
            <p:cNvSpPr/>
            <p:nvPr/>
          </p:nvSpPr>
          <p:spPr>
            <a:xfrm rot="-2700000">
              <a:off x="8973026" y="4806457"/>
              <a:ext cx="598586" cy="752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Utrikes födda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303928" y="4343185"/>
              <a:ext cx="203299" cy="76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0 %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303928" y="3881772"/>
              <a:ext cx="203299" cy="76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6 %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275651" y="3420359"/>
              <a:ext cx="231576" cy="76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12 %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275651" y="2958946"/>
              <a:ext cx="231576" cy="76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18 %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275651" y="2497532"/>
              <a:ext cx="231576" cy="76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24 %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275651" y="2036119"/>
              <a:ext cx="231576" cy="76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30 %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275651" y="1574706"/>
              <a:ext cx="231576" cy="76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36 %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275651" y="1113293"/>
              <a:ext cx="231576" cy="76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42 %</a:t>
              </a:r>
            </a:p>
          </p:txBody>
        </p:sp>
        <p:sp>
          <p:nvSpPr>
            <p:cNvPr id="131" name="rc131"/>
            <p:cNvSpPr/>
            <p:nvPr/>
          </p:nvSpPr>
          <p:spPr>
            <a:xfrm>
              <a:off x="1332061" y="5236581"/>
              <a:ext cx="8757430" cy="50850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1332061" y="5306170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1341061" y="5315170"/>
              <a:ext cx="201455" cy="201456"/>
            </a:xfrm>
            <a:prstGeom prst="rect">
              <a:avLst/>
            </a:prstGeom>
            <a:solidFill>
              <a:srgbClr val="37562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1332061" y="5525626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rc135"/>
            <p:cNvSpPr/>
            <p:nvPr/>
          </p:nvSpPr>
          <p:spPr>
            <a:xfrm>
              <a:off x="1341061" y="5534626"/>
              <a:ext cx="201455" cy="201456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6"/>
            <p:cNvSpPr/>
            <p:nvPr/>
          </p:nvSpPr>
          <p:spPr>
            <a:xfrm>
              <a:off x="4537033" y="530617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rc137"/>
            <p:cNvSpPr/>
            <p:nvPr/>
          </p:nvSpPr>
          <p:spPr>
            <a:xfrm>
              <a:off x="4546033" y="5315170"/>
              <a:ext cx="201456" cy="201456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4537033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rc139"/>
            <p:cNvSpPr/>
            <p:nvPr/>
          </p:nvSpPr>
          <p:spPr>
            <a:xfrm>
              <a:off x="4546033" y="5534626"/>
              <a:ext cx="201456" cy="201456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rc140"/>
            <p:cNvSpPr/>
            <p:nvPr/>
          </p:nvSpPr>
          <p:spPr>
            <a:xfrm>
              <a:off x="7157482" y="5306170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1"/>
            <p:cNvSpPr/>
            <p:nvPr/>
          </p:nvSpPr>
          <p:spPr>
            <a:xfrm>
              <a:off x="7166482" y="5315170"/>
              <a:ext cx="201455" cy="201456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rc142"/>
            <p:cNvSpPr/>
            <p:nvPr/>
          </p:nvSpPr>
          <p:spPr>
            <a:xfrm>
              <a:off x="7157482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3"/>
            <p:cNvSpPr/>
            <p:nvPr/>
          </p:nvSpPr>
          <p:spPr>
            <a:xfrm>
              <a:off x="7166482" y="5534626"/>
              <a:ext cx="201455" cy="201456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tx144"/>
            <p:cNvSpPr/>
            <p:nvPr/>
          </p:nvSpPr>
          <p:spPr>
            <a:xfrm>
              <a:off x="1621106" y="5325485"/>
              <a:ext cx="2846337" cy="1449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Eftergymnasial utbildning, 3 år eller längre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1621106" y="5544941"/>
              <a:ext cx="2054349" cy="1449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Eftergymnasial utbildning &lt;3år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4826078" y="5325485"/>
              <a:ext cx="2261815" cy="1449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Gymnasial utbildning högst 2-årig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4826078" y="5544941"/>
              <a:ext cx="1761976" cy="1449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Gymnasial utbildning, 3 år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7446527" y="5325485"/>
              <a:ext cx="2642964" cy="1449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Förgymnasial utbildning kortare än 9 år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7446527" y="5544941"/>
              <a:ext cx="2270149" cy="1449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Förgymnasial utbildning, 9 (10) år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1193397" y="374934"/>
              <a:ext cx="8740551" cy="2415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Befolkningens utbildningsnivå efter kön och födelseregion i Dalarnas län 2020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275651" y="5813307"/>
              <a:ext cx="234816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NMS-databasen (SCB), databasen Stativ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275651" y="5934007"/>
              <a:ext cx="2286223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Bearbetning: Samhällsanalys, Region Dalarna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15485" y="992081"/>
              <a:ext cx="5083310" cy="30255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15485" y="3803725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15485" y="3727321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15485" y="3650918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15485" y="3574515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15485" y="3498111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15485" y="3345305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15485" y="3268901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15485" y="3192498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15485" y="3116095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15485" y="3039691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15485" y="2886884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15485" y="2810481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15485" y="2734078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15485" y="2657674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15485" y="2581271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15485" y="2428464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15485" y="2352061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15485" y="2275658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15485" y="2199254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15485" y="2122851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15485" y="1970044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15485" y="1893641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615485" y="1817237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15485" y="1740834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15485" y="1664431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15485" y="1511624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615485" y="1435220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615485" y="1358817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15485" y="1282414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15485" y="1206010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615485" y="3880128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615485" y="3421708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15485" y="2963288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615485" y="2504868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15485" y="2046447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15485" y="1588027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615485" y="1129607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683695" y="3874704"/>
              <a:ext cx="448527" cy="389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683695" y="3878600"/>
              <a:ext cx="448527" cy="152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3680422" y="3666275"/>
              <a:ext cx="448527" cy="9038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3680422" y="3756660"/>
              <a:ext cx="448527" cy="12346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178786" y="3808767"/>
              <a:ext cx="448527" cy="425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178786" y="3851324"/>
              <a:ext cx="448527" cy="2880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4677150" y="3698441"/>
              <a:ext cx="448527" cy="11002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677150" y="3808462"/>
              <a:ext cx="448527" cy="7166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5175514" y="3845212"/>
              <a:ext cx="448527" cy="1673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5175514" y="3861944"/>
              <a:ext cx="448527" cy="1818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182059" y="3213814"/>
              <a:ext cx="448527" cy="14531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3182059" y="3359134"/>
              <a:ext cx="448527" cy="52099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1686967" y="3210682"/>
              <a:ext cx="448527" cy="22829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1686967" y="3438975"/>
              <a:ext cx="448527" cy="44115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690240" y="3155519"/>
              <a:ext cx="448527" cy="54743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690240" y="3702949"/>
              <a:ext cx="448527" cy="17717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2185331" y="3733357"/>
              <a:ext cx="448527" cy="7556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2185331" y="3808920"/>
              <a:ext cx="448527" cy="7120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1188604" y="3065974"/>
              <a:ext cx="448527" cy="15326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1188604" y="3219239"/>
              <a:ext cx="448527" cy="66088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5768385" y="992081"/>
              <a:ext cx="5083310" cy="302557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l64"/>
            <p:cNvSpPr/>
            <p:nvPr/>
          </p:nvSpPr>
          <p:spPr>
            <a:xfrm>
              <a:off x="5768385" y="3803725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5"/>
            <p:cNvSpPr/>
            <p:nvPr/>
          </p:nvSpPr>
          <p:spPr>
            <a:xfrm>
              <a:off x="5768385" y="3727321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6"/>
            <p:cNvSpPr/>
            <p:nvPr/>
          </p:nvSpPr>
          <p:spPr>
            <a:xfrm>
              <a:off x="5768385" y="3650918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7"/>
            <p:cNvSpPr/>
            <p:nvPr/>
          </p:nvSpPr>
          <p:spPr>
            <a:xfrm>
              <a:off x="5768385" y="3574515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8"/>
            <p:cNvSpPr/>
            <p:nvPr/>
          </p:nvSpPr>
          <p:spPr>
            <a:xfrm>
              <a:off x="5768385" y="3498111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9"/>
            <p:cNvSpPr/>
            <p:nvPr/>
          </p:nvSpPr>
          <p:spPr>
            <a:xfrm>
              <a:off x="5768385" y="3345305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70"/>
            <p:cNvSpPr/>
            <p:nvPr/>
          </p:nvSpPr>
          <p:spPr>
            <a:xfrm>
              <a:off x="5768385" y="3268901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1"/>
            <p:cNvSpPr/>
            <p:nvPr/>
          </p:nvSpPr>
          <p:spPr>
            <a:xfrm>
              <a:off x="5768385" y="3192498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2"/>
            <p:cNvSpPr/>
            <p:nvPr/>
          </p:nvSpPr>
          <p:spPr>
            <a:xfrm>
              <a:off x="5768385" y="3116095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3"/>
            <p:cNvSpPr/>
            <p:nvPr/>
          </p:nvSpPr>
          <p:spPr>
            <a:xfrm>
              <a:off x="5768385" y="3039691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4"/>
            <p:cNvSpPr/>
            <p:nvPr/>
          </p:nvSpPr>
          <p:spPr>
            <a:xfrm>
              <a:off x="5768385" y="2886884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5"/>
            <p:cNvSpPr/>
            <p:nvPr/>
          </p:nvSpPr>
          <p:spPr>
            <a:xfrm>
              <a:off x="5768385" y="2810481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6"/>
            <p:cNvSpPr/>
            <p:nvPr/>
          </p:nvSpPr>
          <p:spPr>
            <a:xfrm>
              <a:off x="5768385" y="2734078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7"/>
            <p:cNvSpPr/>
            <p:nvPr/>
          </p:nvSpPr>
          <p:spPr>
            <a:xfrm>
              <a:off x="5768385" y="2657674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8"/>
            <p:cNvSpPr/>
            <p:nvPr/>
          </p:nvSpPr>
          <p:spPr>
            <a:xfrm>
              <a:off x="5768385" y="2581271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9"/>
            <p:cNvSpPr/>
            <p:nvPr/>
          </p:nvSpPr>
          <p:spPr>
            <a:xfrm>
              <a:off x="5768385" y="2428464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80"/>
            <p:cNvSpPr/>
            <p:nvPr/>
          </p:nvSpPr>
          <p:spPr>
            <a:xfrm>
              <a:off x="5768385" y="2352061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1"/>
            <p:cNvSpPr/>
            <p:nvPr/>
          </p:nvSpPr>
          <p:spPr>
            <a:xfrm>
              <a:off x="5768385" y="2275658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2"/>
            <p:cNvSpPr/>
            <p:nvPr/>
          </p:nvSpPr>
          <p:spPr>
            <a:xfrm>
              <a:off x="5768385" y="2199254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3"/>
            <p:cNvSpPr/>
            <p:nvPr/>
          </p:nvSpPr>
          <p:spPr>
            <a:xfrm>
              <a:off x="5768385" y="2122851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4"/>
            <p:cNvSpPr/>
            <p:nvPr/>
          </p:nvSpPr>
          <p:spPr>
            <a:xfrm>
              <a:off x="5768385" y="1970044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5768385" y="1893641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5768385" y="1817237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5768385" y="1740834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5768385" y="1664431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5768385" y="1511624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5768385" y="1435220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5768385" y="1358817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5768385" y="1282414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5768385" y="1206010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5768385" y="3880128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5768385" y="3421708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5768385" y="2963288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5768385" y="2504868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5768385" y="2046447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5768385" y="1588027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5768385" y="1129607"/>
              <a:ext cx="5083310" cy="0"/>
            </a:xfrm>
            <a:custGeom>
              <a:avLst/>
              <a:pathLst>
                <a:path w="5083310" h="0">
                  <a:moveTo>
                    <a:pt x="0" y="0"/>
                  </a:moveTo>
                  <a:lnTo>
                    <a:pt x="5083310" y="0"/>
                  </a:lnTo>
                  <a:lnTo>
                    <a:pt x="508331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7836595" y="3155366"/>
              <a:ext cx="448527" cy="33663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7836595" y="3491999"/>
              <a:ext cx="448527" cy="38812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8833322" y="3643507"/>
              <a:ext cx="448527" cy="8992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8833322" y="3733434"/>
              <a:ext cx="448527" cy="14669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9331686" y="3631130"/>
              <a:ext cx="448527" cy="15318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9331686" y="3784318"/>
              <a:ext cx="448527" cy="9580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9830050" y="3835738"/>
              <a:ext cx="448527" cy="2078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9830050" y="3856520"/>
              <a:ext cx="448527" cy="2360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10328413" y="3750395"/>
              <a:ext cx="448527" cy="8045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10328413" y="3830848"/>
              <a:ext cx="448527" cy="4928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8334958" y="3859423"/>
              <a:ext cx="448527" cy="473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8334958" y="3864160"/>
              <a:ext cx="448527" cy="1596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6839867" y="3237576"/>
              <a:ext cx="448527" cy="22791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6839867" y="3465487"/>
              <a:ext cx="448527" cy="41464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5843139" y="1916867"/>
              <a:ext cx="448527" cy="181351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5843139" y="3730378"/>
              <a:ext cx="448527" cy="14975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7338231" y="3246362"/>
              <a:ext cx="448527" cy="27191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7338231" y="3518282"/>
              <a:ext cx="448527" cy="36184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6341503" y="3061313"/>
              <a:ext cx="448527" cy="12117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6341503" y="3182489"/>
              <a:ext cx="448527" cy="69763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1"/>
            <p:cNvSpPr/>
            <p:nvPr/>
          </p:nvSpPr>
          <p:spPr>
            <a:xfrm>
              <a:off x="2653171" y="777350"/>
              <a:ext cx="1007938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Eftergymnasial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7950099" y="777350"/>
              <a:ext cx="719881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Gymnasial</a:t>
              </a:r>
            </a:p>
          </p:txBody>
        </p:sp>
        <p:sp>
          <p:nvSpPr>
            <p:cNvPr id="123" name="tx123"/>
            <p:cNvSpPr/>
            <p:nvPr/>
          </p:nvSpPr>
          <p:spPr>
            <a:xfrm rot="-2700000">
              <a:off x="79547" y="4404753"/>
              <a:ext cx="999480" cy="941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Teknik och tillverkning</a:t>
              </a:r>
            </a:p>
          </p:txBody>
        </p:sp>
        <p:sp>
          <p:nvSpPr>
            <p:cNvPr id="124" name="tx124"/>
            <p:cNvSpPr/>
            <p:nvPr/>
          </p:nvSpPr>
          <p:spPr>
            <a:xfrm rot="-2700000">
              <a:off x="769768" y="4322753"/>
              <a:ext cx="773658" cy="96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Vård och omsorg</a:t>
              </a:r>
            </a:p>
          </p:txBody>
        </p:sp>
        <p:sp>
          <p:nvSpPr>
            <p:cNvPr id="125" name="tx125"/>
            <p:cNvSpPr/>
            <p:nvPr/>
          </p:nvSpPr>
          <p:spPr>
            <a:xfrm rot="-2700000">
              <a:off x="1008803" y="4432651"/>
              <a:ext cx="1078507" cy="94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Samhällsvetenskap mm</a:t>
              </a:r>
            </a:p>
          </p:txBody>
        </p:sp>
        <p:sp>
          <p:nvSpPr>
            <p:cNvPr id="126" name="tx126"/>
            <p:cNvSpPr/>
            <p:nvPr/>
          </p:nvSpPr>
          <p:spPr>
            <a:xfrm rot="-2700000">
              <a:off x="2114328" y="4180760"/>
              <a:ext cx="367010" cy="945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Tjänster</a:t>
              </a:r>
            </a:p>
          </p:txBody>
        </p:sp>
        <p:sp>
          <p:nvSpPr>
            <p:cNvPr id="127" name="tx127"/>
            <p:cNvSpPr/>
            <p:nvPr/>
          </p:nvSpPr>
          <p:spPr>
            <a:xfrm rot="-2700000">
              <a:off x="2265511" y="4324567"/>
              <a:ext cx="773757" cy="945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Allmän utbildning</a:t>
              </a:r>
            </a:p>
          </p:txBody>
        </p:sp>
        <p:sp>
          <p:nvSpPr>
            <p:cNvPr id="128" name="tx128"/>
            <p:cNvSpPr/>
            <p:nvPr/>
          </p:nvSpPr>
          <p:spPr>
            <a:xfrm rot="-2700000">
              <a:off x="2281701" y="4524290"/>
              <a:ext cx="1338659" cy="945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Pedagogik och lärarutbildning</a:t>
              </a:r>
            </a:p>
          </p:txBody>
        </p:sp>
        <p:sp>
          <p:nvSpPr>
            <p:cNvPr id="129" name="tx129"/>
            <p:cNvSpPr/>
            <p:nvPr/>
          </p:nvSpPr>
          <p:spPr>
            <a:xfrm rot="-2700000">
              <a:off x="3110532" y="4408043"/>
              <a:ext cx="960040" cy="739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Humaniora och konst</a:t>
              </a:r>
            </a:p>
          </p:txBody>
        </p:sp>
        <p:sp>
          <p:nvSpPr>
            <p:cNvPr id="130" name="tx130"/>
            <p:cNvSpPr/>
            <p:nvPr/>
          </p:nvSpPr>
          <p:spPr>
            <a:xfrm rot="-2700000">
              <a:off x="3152649" y="4574306"/>
              <a:ext cx="1485155" cy="96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Jord, skogsbruk och djursjukvård</a:t>
              </a:r>
            </a:p>
          </p:txBody>
        </p:sp>
        <p:sp>
          <p:nvSpPr>
            <p:cNvPr id="131" name="tx131"/>
            <p:cNvSpPr/>
            <p:nvPr/>
          </p:nvSpPr>
          <p:spPr>
            <a:xfrm rot="-2700000">
              <a:off x="3507638" y="4637414"/>
              <a:ext cx="1654671" cy="929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Naturvetenskap, matematik och data</a:t>
              </a:r>
            </a:p>
          </p:txBody>
        </p:sp>
        <p:sp>
          <p:nvSpPr>
            <p:cNvPr id="132" name="tx132"/>
            <p:cNvSpPr/>
            <p:nvPr/>
          </p:nvSpPr>
          <p:spPr>
            <a:xfrm rot="-2700000">
              <a:off x="5169091" y="4173308"/>
              <a:ext cx="299342" cy="75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Okänd</a:t>
              </a:r>
            </a:p>
          </p:txBody>
        </p:sp>
        <p:sp>
          <p:nvSpPr>
            <p:cNvPr id="133" name="tx133"/>
            <p:cNvSpPr/>
            <p:nvPr/>
          </p:nvSpPr>
          <p:spPr>
            <a:xfrm rot="-2700000">
              <a:off x="5232447" y="4404753"/>
              <a:ext cx="999480" cy="941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Teknik och tillverkning</a:t>
              </a:r>
            </a:p>
          </p:txBody>
        </p:sp>
        <p:sp>
          <p:nvSpPr>
            <p:cNvPr id="134" name="tx134"/>
            <p:cNvSpPr/>
            <p:nvPr/>
          </p:nvSpPr>
          <p:spPr>
            <a:xfrm rot="-2700000">
              <a:off x="5922667" y="4322753"/>
              <a:ext cx="773658" cy="96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Vård och omsorg</a:t>
              </a:r>
            </a:p>
          </p:txBody>
        </p:sp>
        <p:sp>
          <p:nvSpPr>
            <p:cNvPr id="135" name="tx135"/>
            <p:cNvSpPr/>
            <p:nvPr/>
          </p:nvSpPr>
          <p:spPr>
            <a:xfrm rot="-2700000">
              <a:off x="6161703" y="4432651"/>
              <a:ext cx="1078507" cy="94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Samhällsvetenskap mm</a:t>
              </a:r>
            </a:p>
          </p:txBody>
        </p:sp>
        <p:sp>
          <p:nvSpPr>
            <p:cNvPr id="136" name="tx136"/>
            <p:cNvSpPr/>
            <p:nvPr/>
          </p:nvSpPr>
          <p:spPr>
            <a:xfrm rot="-2700000">
              <a:off x="7267227" y="4180760"/>
              <a:ext cx="367010" cy="945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Tjänster</a:t>
              </a:r>
            </a:p>
          </p:txBody>
        </p:sp>
        <p:sp>
          <p:nvSpPr>
            <p:cNvPr id="137" name="tx137"/>
            <p:cNvSpPr/>
            <p:nvPr/>
          </p:nvSpPr>
          <p:spPr>
            <a:xfrm rot="-2700000">
              <a:off x="7418411" y="4324567"/>
              <a:ext cx="773757" cy="945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Allmän utbildning</a:t>
              </a:r>
            </a:p>
          </p:txBody>
        </p:sp>
        <p:sp>
          <p:nvSpPr>
            <p:cNvPr id="138" name="tx138"/>
            <p:cNvSpPr/>
            <p:nvPr/>
          </p:nvSpPr>
          <p:spPr>
            <a:xfrm rot="-2700000">
              <a:off x="7434600" y="4524290"/>
              <a:ext cx="1338659" cy="945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Pedagogik och lärarutbildning</a:t>
              </a:r>
            </a:p>
          </p:txBody>
        </p:sp>
        <p:sp>
          <p:nvSpPr>
            <p:cNvPr id="139" name="tx139"/>
            <p:cNvSpPr/>
            <p:nvPr/>
          </p:nvSpPr>
          <p:spPr>
            <a:xfrm rot="-2700000">
              <a:off x="8263432" y="4408043"/>
              <a:ext cx="960040" cy="739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Humaniora och konst</a:t>
              </a:r>
            </a:p>
          </p:txBody>
        </p:sp>
        <p:sp>
          <p:nvSpPr>
            <p:cNvPr id="140" name="tx140"/>
            <p:cNvSpPr/>
            <p:nvPr/>
          </p:nvSpPr>
          <p:spPr>
            <a:xfrm rot="-2700000">
              <a:off x="8305549" y="4574306"/>
              <a:ext cx="1485155" cy="96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Jord, skogsbruk och djursjukvård</a:t>
              </a:r>
            </a:p>
          </p:txBody>
        </p:sp>
        <p:sp>
          <p:nvSpPr>
            <p:cNvPr id="141" name="tx141"/>
            <p:cNvSpPr/>
            <p:nvPr/>
          </p:nvSpPr>
          <p:spPr>
            <a:xfrm rot="-2700000">
              <a:off x="8660538" y="4637414"/>
              <a:ext cx="1654671" cy="929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Naturvetenskap, matematik och data</a:t>
              </a:r>
            </a:p>
          </p:txBody>
        </p:sp>
        <p:sp>
          <p:nvSpPr>
            <p:cNvPr id="142" name="tx142"/>
            <p:cNvSpPr/>
            <p:nvPr/>
          </p:nvSpPr>
          <p:spPr>
            <a:xfrm rot="-2700000">
              <a:off x="10321990" y="4173308"/>
              <a:ext cx="299342" cy="75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Okänd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468122" y="3842227"/>
              <a:ext cx="84732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0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468122" y="3383806"/>
              <a:ext cx="84732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6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439845" y="2926626"/>
              <a:ext cx="113010" cy="73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439845" y="2466966"/>
              <a:ext cx="11301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439845" y="2009786"/>
              <a:ext cx="113010" cy="730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439845" y="1550076"/>
              <a:ext cx="113010" cy="743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439845" y="1091656"/>
              <a:ext cx="113010" cy="743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50" name="tx150"/>
            <p:cNvSpPr/>
            <p:nvPr/>
          </p:nvSpPr>
          <p:spPr>
            <a:xfrm rot="-5400000">
              <a:off x="-441505" y="2440986"/>
              <a:ext cx="1506549" cy="1277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Antal personer i tusental</a:t>
              </a:r>
            </a:p>
          </p:txBody>
        </p:sp>
        <p:sp>
          <p:nvSpPr>
            <p:cNvPr id="151" name="rc151"/>
            <p:cNvSpPr/>
            <p:nvPr/>
          </p:nvSpPr>
          <p:spPr>
            <a:xfrm>
              <a:off x="5041252" y="5456037"/>
              <a:ext cx="1384675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5041252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5050252" y="5534626"/>
              <a:ext cx="201456" cy="201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5840418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5849418" y="5534626"/>
              <a:ext cx="201456" cy="2014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tx156"/>
            <p:cNvSpPr/>
            <p:nvPr/>
          </p:nvSpPr>
          <p:spPr>
            <a:xfrm>
              <a:off x="5330297" y="5579022"/>
              <a:ext cx="44053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kvinna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6129463" y="5607300"/>
              <a:ext cx="296465" cy="825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man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1722977" y="374934"/>
              <a:ext cx="7681391" cy="2415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Befolkningens utbildningsnivå efter kön och nivå i Dalarnas län 2020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275651" y="5813307"/>
              <a:ext cx="234816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NMS-databasen (SCB), databasen Stativ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275651" y="5934007"/>
              <a:ext cx="2286223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Bearbetning: Samhällsanalys, Region Dalarna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905911" y="739575"/>
              <a:ext cx="9945784" cy="40271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659380" y="739575"/>
              <a:ext cx="0" cy="4027156"/>
            </a:xfrm>
            <a:custGeom>
              <a:avLst/>
              <a:pathLst>
                <a:path w="0" h="4027156">
                  <a:moveTo>
                    <a:pt x="0" y="40271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960767" y="739575"/>
              <a:ext cx="0" cy="4027156"/>
            </a:xfrm>
            <a:custGeom>
              <a:avLst/>
              <a:pathLst>
                <a:path w="0" h="4027156">
                  <a:moveTo>
                    <a:pt x="0" y="40271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262154" y="739575"/>
              <a:ext cx="0" cy="4027156"/>
            </a:xfrm>
            <a:custGeom>
              <a:avLst/>
              <a:pathLst>
                <a:path w="0" h="4027156">
                  <a:moveTo>
                    <a:pt x="0" y="40271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563542" y="739575"/>
              <a:ext cx="0" cy="4027156"/>
            </a:xfrm>
            <a:custGeom>
              <a:avLst/>
              <a:pathLst>
                <a:path w="0" h="4027156">
                  <a:moveTo>
                    <a:pt x="0" y="40271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166317" y="739575"/>
              <a:ext cx="0" cy="4027156"/>
            </a:xfrm>
            <a:custGeom>
              <a:avLst/>
              <a:pathLst>
                <a:path w="0" h="4027156">
                  <a:moveTo>
                    <a:pt x="0" y="40271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467704" y="739575"/>
              <a:ext cx="0" cy="4027156"/>
            </a:xfrm>
            <a:custGeom>
              <a:avLst/>
              <a:pathLst>
                <a:path w="0" h="4027156">
                  <a:moveTo>
                    <a:pt x="0" y="40271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769091" y="739575"/>
              <a:ext cx="0" cy="4027156"/>
            </a:xfrm>
            <a:custGeom>
              <a:avLst/>
              <a:pathLst>
                <a:path w="0" h="4027156">
                  <a:moveTo>
                    <a:pt x="0" y="40271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070479" y="739575"/>
              <a:ext cx="0" cy="4027156"/>
            </a:xfrm>
            <a:custGeom>
              <a:avLst/>
              <a:pathLst>
                <a:path w="0" h="4027156">
                  <a:moveTo>
                    <a:pt x="0" y="40271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673254" y="739575"/>
              <a:ext cx="0" cy="4027156"/>
            </a:xfrm>
            <a:custGeom>
              <a:avLst/>
              <a:pathLst>
                <a:path w="0" h="4027156">
                  <a:moveTo>
                    <a:pt x="0" y="40271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974641" y="739575"/>
              <a:ext cx="0" cy="4027156"/>
            </a:xfrm>
            <a:custGeom>
              <a:avLst/>
              <a:pathLst>
                <a:path w="0" h="4027156">
                  <a:moveTo>
                    <a:pt x="0" y="40271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276028" y="739575"/>
              <a:ext cx="0" cy="4027156"/>
            </a:xfrm>
            <a:custGeom>
              <a:avLst/>
              <a:pathLst>
                <a:path w="0" h="4027156">
                  <a:moveTo>
                    <a:pt x="0" y="40271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577416" y="739575"/>
              <a:ext cx="0" cy="4027156"/>
            </a:xfrm>
            <a:custGeom>
              <a:avLst/>
              <a:pathLst>
                <a:path w="0" h="4027156">
                  <a:moveTo>
                    <a:pt x="0" y="40271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180191" y="739575"/>
              <a:ext cx="0" cy="4027156"/>
            </a:xfrm>
            <a:custGeom>
              <a:avLst/>
              <a:pathLst>
                <a:path w="0" h="4027156">
                  <a:moveTo>
                    <a:pt x="0" y="40271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481578" y="739575"/>
              <a:ext cx="0" cy="4027156"/>
            </a:xfrm>
            <a:custGeom>
              <a:avLst/>
              <a:pathLst>
                <a:path w="0" h="4027156">
                  <a:moveTo>
                    <a:pt x="0" y="40271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782966" y="739575"/>
              <a:ext cx="0" cy="4027156"/>
            </a:xfrm>
            <a:custGeom>
              <a:avLst/>
              <a:pathLst>
                <a:path w="0" h="4027156">
                  <a:moveTo>
                    <a:pt x="0" y="40271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084353" y="739575"/>
              <a:ext cx="0" cy="4027156"/>
            </a:xfrm>
            <a:custGeom>
              <a:avLst/>
              <a:pathLst>
                <a:path w="0" h="4027156">
                  <a:moveTo>
                    <a:pt x="0" y="40271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687128" y="739575"/>
              <a:ext cx="0" cy="4027156"/>
            </a:xfrm>
            <a:custGeom>
              <a:avLst/>
              <a:pathLst>
                <a:path w="0" h="4027156">
                  <a:moveTo>
                    <a:pt x="0" y="40271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988515" y="739575"/>
              <a:ext cx="0" cy="4027156"/>
            </a:xfrm>
            <a:custGeom>
              <a:avLst/>
              <a:pathLst>
                <a:path w="0" h="4027156">
                  <a:moveTo>
                    <a:pt x="0" y="40271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8289903" y="739575"/>
              <a:ext cx="0" cy="4027156"/>
            </a:xfrm>
            <a:custGeom>
              <a:avLst/>
              <a:pathLst>
                <a:path w="0" h="4027156">
                  <a:moveTo>
                    <a:pt x="0" y="40271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8591290" y="739575"/>
              <a:ext cx="0" cy="4027156"/>
            </a:xfrm>
            <a:custGeom>
              <a:avLst/>
              <a:pathLst>
                <a:path w="0" h="4027156">
                  <a:moveTo>
                    <a:pt x="0" y="40271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9194065" y="739575"/>
              <a:ext cx="0" cy="4027156"/>
            </a:xfrm>
            <a:custGeom>
              <a:avLst/>
              <a:pathLst>
                <a:path w="0" h="4027156">
                  <a:moveTo>
                    <a:pt x="0" y="40271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9495452" y="739575"/>
              <a:ext cx="0" cy="4027156"/>
            </a:xfrm>
            <a:custGeom>
              <a:avLst/>
              <a:pathLst>
                <a:path w="0" h="4027156">
                  <a:moveTo>
                    <a:pt x="0" y="40271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9796840" y="739575"/>
              <a:ext cx="0" cy="4027156"/>
            </a:xfrm>
            <a:custGeom>
              <a:avLst/>
              <a:pathLst>
                <a:path w="0" h="4027156">
                  <a:moveTo>
                    <a:pt x="0" y="40271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0098227" y="739575"/>
              <a:ext cx="0" cy="4027156"/>
            </a:xfrm>
            <a:custGeom>
              <a:avLst/>
              <a:pathLst>
                <a:path w="0" h="4027156">
                  <a:moveTo>
                    <a:pt x="0" y="40271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1357992" y="739575"/>
              <a:ext cx="0" cy="4027156"/>
            </a:xfrm>
            <a:custGeom>
              <a:avLst/>
              <a:pathLst>
                <a:path w="0" h="4027156">
                  <a:moveTo>
                    <a:pt x="0" y="40271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2864929" y="739575"/>
              <a:ext cx="0" cy="4027156"/>
            </a:xfrm>
            <a:custGeom>
              <a:avLst/>
              <a:pathLst>
                <a:path w="0" h="4027156">
                  <a:moveTo>
                    <a:pt x="0" y="40271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4371866" y="739575"/>
              <a:ext cx="0" cy="4027156"/>
            </a:xfrm>
            <a:custGeom>
              <a:avLst/>
              <a:pathLst>
                <a:path w="0" h="4027156">
                  <a:moveTo>
                    <a:pt x="0" y="40271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878803" y="739575"/>
              <a:ext cx="0" cy="4027156"/>
            </a:xfrm>
            <a:custGeom>
              <a:avLst/>
              <a:pathLst>
                <a:path w="0" h="4027156">
                  <a:moveTo>
                    <a:pt x="0" y="40271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385740" y="739575"/>
              <a:ext cx="0" cy="4027156"/>
            </a:xfrm>
            <a:custGeom>
              <a:avLst/>
              <a:pathLst>
                <a:path w="0" h="4027156">
                  <a:moveTo>
                    <a:pt x="0" y="40271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8892677" y="739575"/>
              <a:ext cx="0" cy="4027156"/>
            </a:xfrm>
            <a:custGeom>
              <a:avLst/>
              <a:pathLst>
                <a:path w="0" h="4027156">
                  <a:moveTo>
                    <a:pt x="0" y="40271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0399614" y="739575"/>
              <a:ext cx="0" cy="4027156"/>
            </a:xfrm>
            <a:custGeom>
              <a:avLst/>
              <a:pathLst>
                <a:path w="0" h="4027156">
                  <a:moveTo>
                    <a:pt x="0" y="40271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094737" y="2556173"/>
              <a:ext cx="3070384" cy="39396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1357992" y="2556173"/>
              <a:ext cx="1736744" cy="39396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200223" y="2118438"/>
              <a:ext cx="3187171" cy="39396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1357992" y="2118438"/>
              <a:ext cx="1842230" cy="39396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3098505" y="1680704"/>
              <a:ext cx="3432049" cy="39396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1357992" y="1680704"/>
              <a:ext cx="1740512" cy="39396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3034460" y="3431642"/>
              <a:ext cx="2957363" cy="39396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1357992" y="3431642"/>
              <a:ext cx="1676467" cy="39396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3113574" y="4307111"/>
              <a:ext cx="2697417" cy="39396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1357992" y="4307111"/>
              <a:ext cx="1755581" cy="39396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3109807" y="3869376"/>
              <a:ext cx="2727556" cy="39396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1357992" y="3869376"/>
              <a:ext cx="1751814" cy="39396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3053296" y="2993907"/>
              <a:ext cx="2976200" cy="39396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1357992" y="2993907"/>
              <a:ext cx="1695304" cy="39396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3558120" y="1242970"/>
              <a:ext cx="4132774" cy="39396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1357992" y="1242970"/>
              <a:ext cx="2200128" cy="39396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145826" y="805235"/>
              <a:ext cx="5157491" cy="39396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1357992" y="805235"/>
              <a:ext cx="2787833" cy="39396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275651" y="4443890"/>
              <a:ext cx="567630" cy="114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40-44 år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75651" y="4006156"/>
              <a:ext cx="567630" cy="114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45-49 år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275651" y="3568347"/>
              <a:ext cx="567630" cy="1148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35-39 år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75651" y="3130687"/>
              <a:ext cx="567630" cy="114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50-54 år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275651" y="2692952"/>
              <a:ext cx="567630" cy="114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20-24 år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275651" y="2255218"/>
              <a:ext cx="567630" cy="114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25-29 år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75651" y="1817409"/>
              <a:ext cx="567630" cy="1148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30-34 år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275651" y="1379749"/>
              <a:ext cx="567630" cy="114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55-59 år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275651" y="942015"/>
              <a:ext cx="567630" cy="114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60-64 år</a:t>
              </a:r>
            </a:p>
          </p:txBody>
        </p:sp>
        <p:sp>
          <p:nvSpPr>
            <p:cNvPr id="64" name="tx64"/>
            <p:cNvSpPr/>
            <p:nvPr/>
          </p:nvSpPr>
          <p:spPr>
            <a:xfrm rot="-2700000">
              <a:off x="1201232" y="4892276"/>
              <a:ext cx="222358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0</a:t>
              </a:r>
            </a:p>
          </p:txBody>
        </p:sp>
        <p:sp>
          <p:nvSpPr>
            <p:cNvPr id="65" name="tx65"/>
            <p:cNvSpPr/>
            <p:nvPr/>
          </p:nvSpPr>
          <p:spPr>
            <a:xfrm rot="-2700000">
              <a:off x="2644811" y="4918519"/>
              <a:ext cx="296586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400</a:t>
              </a:r>
            </a:p>
          </p:txBody>
        </p:sp>
        <p:sp>
          <p:nvSpPr>
            <p:cNvPr id="66" name="tx66"/>
            <p:cNvSpPr/>
            <p:nvPr/>
          </p:nvSpPr>
          <p:spPr>
            <a:xfrm rot="-2700000">
              <a:off x="4151749" y="4918519"/>
              <a:ext cx="296586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800</a:t>
              </a:r>
            </a:p>
          </p:txBody>
        </p:sp>
        <p:sp>
          <p:nvSpPr>
            <p:cNvPr id="67" name="tx67"/>
            <p:cNvSpPr/>
            <p:nvPr/>
          </p:nvSpPr>
          <p:spPr>
            <a:xfrm rot="-2700000">
              <a:off x="5627007" y="4931641"/>
              <a:ext cx="333700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1 200</a:t>
              </a:r>
            </a:p>
          </p:txBody>
        </p:sp>
        <p:sp>
          <p:nvSpPr>
            <p:cNvPr id="68" name="tx68"/>
            <p:cNvSpPr/>
            <p:nvPr/>
          </p:nvSpPr>
          <p:spPr>
            <a:xfrm rot="-2700000">
              <a:off x="7133944" y="4931641"/>
              <a:ext cx="333700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1 600</a:t>
              </a:r>
            </a:p>
          </p:txBody>
        </p:sp>
        <p:sp>
          <p:nvSpPr>
            <p:cNvPr id="69" name="tx69"/>
            <p:cNvSpPr/>
            <p:nvPr/>
          </p:nvSpPr>
          <p:spPr>
            <a:xfrm rot="-2700000">
              <a:off x="8640881" y="4931641"/>
              <a:ext cx="333700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2 000</a:t>
              </a:r>
            </a:p>
          </p:txBody>
        </p:sp>
        <p:sp>
          <p:nvSpPr>
            <p:cNvPr id="70" name="tx70"/>
            <p:cNvSpPr/>
            <p:nvPr/>
          </p:nvSpPr>
          <p:spPr>
            <a:xfrm rot="-2700000">
              <a:off x="10147818" y="4931641"/>
              <a:ext cx="333700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2 400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5424505" y="5159696"/>
              <a:ext cx="908595" cy="1277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Antal personer</a:t>
              </a:r>
            </a:p>
          </p:txBody>
        </p:sp>
        <p:sp>
          <p:nvSpPr>
            <p:cNvPr id="72" name="rc72"/>
            <p:cNvSpPr/>
            <p:nvPr/>
          </p:nvSpPr>
          <p:spPr>
            <a:xfrm>
              <a:off x="5186465" y="5456037"/>
              <a:ext cx="1384675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5186465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5195465" y="5534626"/>
              <a:ext cx="201456" cy="201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5985631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5994631" y="5534626"/>
              <a:ext cx="201456" cy="2014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tx77"/>
            <p:cNvSpPr/>
            <p:nvPr/>
          </p:nvSpPr>
          <p:spPr>
            <a:xfrm>
              <a:off x="5475510" y="5579022"/>
              <a:ext cx="44053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kvinna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6274676" y="5607300"/>
              <a:ext cx="296465" cy="825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man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1695072" y="374934"/>
              <a:ext cx="7737202" cy="2415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Personer med förgymnasial utbildning efter ålder i Dalarnas län 2020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275651" y="5813307"/>
              <a:ext cx="234816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NMS-databasen (SCB), databasen Stativ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275651" y="5934007"/>
              <a:ext cx="2286223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Bearbetning: Samhällsanalys, Region Dalarna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125013" y="739575"/>
              <a:ext cx="7726682" cy="455619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710368" y="739575"/>
              <a:ext cx="0" cy="4556193"/>
            </a:xfrm>
            <a:custGeom>
              <a:avLst/>
              <a:pathLst>
                <a:path w="0" h="4556193">
                  <a:moveTo>
                    <a:pt x="0" y="45561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944510" y="739575"/>
              <a:ext cx="0" cy="4556193"/>
            </a:xfrm>
            <a:custGeom>
              <a:avLst/>
              <a:pathLst>
                <a:path w="0" h="4556193">
                  <a:moveTo>
                    <a:pt x="0" y="45561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178651" y="739575"/>
              <a:ext cx="0" cy="4556193"/>
            </a:xfrm>
            <a:custGeom>
              <a:avLst/>
              <a:pathLst>
                <a:path w="0" h="4556193">
                  <a:moveTo>
                    <a:pt x="0" y="45561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412793" y="739575"/>
              <a:ext cx="0" cy="4556193"/>
            </a:xfrm>
            <a:custGeom>
              <a:avLst/>
              <a:pathLst>
                <a:path w="0" h="4556193">
                  <a:moveTo>
                    <a:pt x="0" y="45561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881077" y="739575"/>
              <a:ext cx="0" cy="4556193"/>
            </a:xfrm>
            <a:custGeom>
              <a:avLst/>
              <a:pathLst>
                <a:path w="0" h="4556193">
                  <a:moveTo>
                    <a:pt x="0" y="45561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115219" y="739575"/>
              <a:ext cx="0" cy="4556193"/>
            </a:xfrm>
            <a:custGeom>
              <a:avLst/>
              <a:pathLst>
                <a:path w="0" h="4556193">
                  <a:moveTo>
                    <a:pt x="0" y="45561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349361" y="739575"/>
              <a:ext cx="0" cy="4556193"/>
            </a:xfrm>
            <a:custGeom>
              <a:avLst/>
              <a:pathLst>
                <a:path w="0" h="4556193">
                  <a:moveTo>
                    <a:pt x="0" y="45561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583503" y="739575"/>
              <a:ext cx="0" cy="4556193"/>
            </a:xfrm>
            <a:custGeom>
              <a:avLst/>
              <a:pathLst>
                <a:path w="0" h="4556193">
                  <a:moveTo>
                    <a:pt x="0" y="45561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051787" y="739575"/>
              <a:ext cx="0" cy="4556193"/>
            </a:xfrm>
            <a:custGeom>
              <a:avLst/>
              <a:pathLst>
                <a:path w="0" h="4556193">
                  <a:moveTo>
                    <a:pt x="0" y="45561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285928" y="739575"/>
              <a:ext cx="0" cy="4556193"/>
            </a:xfrm>
            <a:custGeom>
              <a:avLst/>
              <a:pathLst>
                <a:path w="0" h="4556193">
                  <a:moveTo>
                    <a:pt x="0" y="45561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520070" y="739575"/>
              <a:ext cx="0" cy="4556193"/>
            </a:xfrm>
            <a:custGeom>
              <a:avLst/>
              <a:pathLst>
                <a:path w="0" h="4556193">
                  <a:moveTo>
                    <a:pt x="0" y="45561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754212" y="739575"/>
              <a:ext cx="0" cy="4556193"/>
            </a:xfrm>
            <a:custGeom>
              <a:avLst/>
              <a:pathLst>
                <a:path w="0" h="4556193">
                  <a:moveTo>
                    <a:pt x="0" y="45561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222496" y="739575"/>
              <a:ext cx="0" cy="4556193"/>
            </a:xfrm>
            <a:custGeom>
              <a:avLst/>
              <a:pathLst>
                <a:path w="0" h="4556193">
                  <a:moveTo>
                    <a:pt x="0" y="45561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456638" y="739575"/>
              <a:ext cx="0" cy="4556193"/>
            </a:xfrm>
            <a:custGeom>
              <a:avLst/>
              <a:pathLst>
                <a:path w="0" h="4556193">
                  <a:moveTo>
                    <a:pt x="0" y="45561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690780" y="739575"/>
              <a:ext cx="0" cy="4556193"/>
            </a:xfrm>
            <a:custGeom>
              <a:avLst/>
              <a:pathLst>
                <a:path w="0" h="4556193">
                  <a:moveTo>
                    <a:pt x="0" y="45561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924922" y="739575"/>
              <a:ext cx="0" cy="4556193"/>
            </a:xfrm>
            <a:custGeom>
              <a:avLst/>
              <a:pathLst>
                <a:path w="0" h="4556193">
                  <a:moveTo>
                    <a:pt x="0" y="45561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8393206" y="739575"/>
              <a:ext cx="0" cy="4556193"/>
            </a:xfrm>
            <a:custGeom>
              <a:avLst/>
              <a:pathLst>
                <a:path w="0" h="4556193">
                  <a:moveTo>
                    <a:pt x="0" y="45561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8627347" y="739575"/>
              <a:ext cx="0" cy="4556193"/>
            </a:xfrm>
            <a:custGeom>
              <a:avLst/>
              <a:pathLst>
                <a:path w="0" h="4556193">
                  <a:moveTo>
                    <a:pt x="0" y="45561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8861489" y="739575"/>
              <a:ext cx="0" cy="4556193"/>
            </a:xfrm>
            <a:custGeom>
              <a:avLst/>
              <a:pathLst>
                <a:path w="0" h="4556193">
                  <a:moveTo>
                    <a:pt x="0" y="45561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9095631" y="739575"/>
              <a:ext cx="0" cy="4556193"/>
            </a:xfrm>
            <a:custGeom>
              <a:avLst/>
              <a:pathLst>
                <a:path w="0" h="4556193">
                  <a:moveTo>
                    <a:pt x="0" y="45561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9563915" y="739575"/>
              <a:ext cx="0" cy="4556193"/>
            </a:xfrm>
            <a:custGeom>
              <a:avLst/>
              <a:pathLst>
                <a:path w="0" h="4556193">
                  <a:moveTo>
                    <a:pt x="0" y="45561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9798057" y="739575"/>
              <a:ext cx="0" cy="4556193"/>
            </a:xfrm>
            <a:custGeom>
              <a:avLst/>
              <a:pathLst>
                <a:path w="0" h="4556193">
                  <a:moveTo>
                    <a:pt x="0" y="45561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10032199" y="739575"/>
              <a:ext cx="0" cy="4556193"/>
            </a:xfrm>
            <a:custGeom>
              <a:avLst/>
              <a:pathLst>
                <a:path w="0" h="4556193">
                  <a:moveTo>
                    <a:pt x="0" y="45561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0266341" y="739575"/>
              <a:ext cx="0" cy="4556193"/>
            </a:xfrm>
            <a:custGeom>
              <a:avLst/>
              <a:pathLst>
                <a:path w="0" h="4556193">
                  <a:moveTo>
                    <a:pt x="0" y="45561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3476226" y="739575"/>
              <a:ext cx="0" cy="4556193"/>
            </a:xfrm>
            <a:custGeom>
              <a:avLst/>
              <a:pathLst>
                <a:path w="0" h="4556193">
                  <a:moveTo>
                    <a:pt x="0" y="45561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646935" y="739575"/>
              <a:ext cx="0" cy="4556193"/>
            </a:xfrm>
            <a:custGeom>
              <a:avLst/>
              <a:pathLst>
                <a:path w="0" h="4556193">
                  <a:moveTo>
                    <a:pt x="0" y="45561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5817645" y="739575"/>
              <a:ext cx="0" cy="4556193"/>
            </a:xfrm>
            <a:custGeom>
              <a:avLst/>
              <a:pathLst>
                <a:path w="0" h="4556193">
                  <a:moveTo>
                    <a:pt x="0" y="45561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6988354" y="739575"/>
              <a:ext cx="0" cy="4556193"/>
            </a:xfrm>
            <a:custGeom>
              <a:avLst/>
              <a:pathLst>
                <a:path w="0" h="4556193">
                  <a:moveTo>
                    <a:pt x="0" y="45561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8159064" y="739575"/>
              <a:ext cx="0" cy="4556193"/>
            </a:xfrm>
            <a:custGeom>
              <a:avLst/>
              <a:pathLst>
                <a:path w="0" h="4556193">
                  <a:moveTo>
                    <a:pt x="0" y="45561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9329773" y="739575"/>
              <a:ext cx="0" cy="4556193"/>
            </a:xfrm>
            <a:custGeom>
              <a:avLst/>
              <a:pathLst>
                <a:path w="0" h="4556193">
                  <a:moveTo>
                    <a:pt x="0" y="45561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0500483" y="739575"/>
              <a:ext cx="0" cy="4556193"/>
            </a:xfrm>
            <a:custGeom>
              <a:avLst/>
              <a:pathLst>
                <a:path w="0" h="4556193">
                  <a:moveTo>
                    <a:pt x="0" y="455619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476226" y="3028949"/>
              <a:ext cx="1886143" cy="20299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476226" y="1901179"/>
              <a:ext cx="3642207" cy="20299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476226" y="998962"/>
              <a:ext cx="5970618" cy="20299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3476226" y="2352287"/>
              <a:ext cx="2549545" cy="20299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3476226" y="2577841"/>
              <a:ext cx="2432474" cy="20299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3476226" y="2126733"/>
              <a:ext cx="2796694" cy="20299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3476226" y="3254504"/>
              <a:ext cx="1469890" cy="20299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3476226" y="3931166"/>
              <a:ext cx="611370" cy="20299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3476226" y="4607828"/>
              <a:ext cx="364220" cy="20299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3476226" y="4382274"/>
              <a:ext cx="403244" cy="20299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3476226" y="3705612"/>
              <a:ext cx="975591" cy="20299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3476226" y="5058937"/>
              <a:ext cx="260157" cy="20299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3476226" y="773408"/>
              <a:ext cx="6816130" cy="20299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3476226" y="2803395"/>
              <a:ext cx="2419466" cy="20299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3476226" y="1675625"/>
              <a:ext cx="4305609" cy="20299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3476226" y="4156720"/>
              <a:ext cx="559338" cy="20299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476226" y="1224516"/>
              <a:ext cx="5775500" cy="20299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3476226" y="1450071"/>
              <a:ext cx="5242176" cy="20299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3476226" y="4833383"/>
              <a:ext cx="260157" cy="20299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3476226" y="3480058"/>
              <a:ext cx="1326804" cy="20299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1291700" y="5104105"/>
              <a:ext cx="1770682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International Baccalaurate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902440" y="4846404"/>
              <a:ext cx="215994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VVS- och fastighetsprogrammet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1055212" y="4622710"/>
              <a:ext cx="2007170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Hotell- och turismprogrammet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1283812" y="4397156"/>
              <a:ext cx="1778570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Humanistiska programmet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360408" y="4171602"/>
              <a:ext cx="2701974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Restaurang- och livsmedelsprogrammet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1554828" y="3946047"/>
              <a:ext cx="1507554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Hantverksprogrammet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1139672" y="3720493"/>
              <a:ext cx="1922710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Industritekniska programmet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953414" y="3491144"/>
              <a:ext cx="2108968" cy="1449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Vård- och omsorgsprogrammet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75651" y="3269385"/>
              <a:ext cx="2786732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Handels- och administrationsprogrammet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1173679" y="3041971"/>
              <a:ext cx="1888703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Barn- och fritidsprogrammet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1495520" y="2818277"/>
              <a:ext cx="1566862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Naturbruksprogrammet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1580203" y="2592723"/>
              <a:ext cx="1482179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Estetiska programmet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1300555" y="2367168"/>
              <a:ext cx="1761827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El- och energiprogrammet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699215" y="2141614"/>
              <a:ext cx="2363167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Fordons- och transportprogrammet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690360" y="1915390"/>
              <a:ext cx="2372022" cy="1418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Bygg- och anläggningsprogrammet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1097256" y="1690506"/>
              <a:ext cx="1965126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Naturvetenskapsprogrammet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1791986" y="1464952"/>
              <a:ext cx="1270396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Teknikprogrammet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843132" y="1237537"/>
              <a:ext cx="2219250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Samhällsvetenskapsprogrammet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1647920" y="1013844"/>
              <a:ext cx="1414462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Ekonomiprogrammet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1622322" y="788290"/>
              <a:ext cx="1440060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Introduktionsprogram</a:t>
              </a:r>
            </a:p>
          </p:txBody>
        </p:sp>
        <p:sp>
          <p:nvSpPr>
            <p:cNvPr id="77" name="tx77"/>
            <p:cNvSpPr/>
            <p:nvPr/>
          </p:nvSpPr>
          <p:spPr>
            <a:xfrm rot="-5400000">
              <a:off x="3353359" y="5413484"/>
              <a:ext cx="148260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0</a:t>
              </a:r>
            </a:p>
          </p:txBody>
        </p:sp>
        <p:sp>
          <p:nvSpPr>
            <p:cNvPr id="78" name="tx78"/>
            <p:cNvSpPr/>
            <p:nvPr/>
          </p:nvSpPr>
          <p:spPr>
            <a:xfrm rot="-5400000">
              <a:off x="4505511" y="5417195"/>
              <a:ext cx="185374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90</a:t>
              </a:r>
            </a:p>
          </p:txBody>
        </p:sp>
        <p:sp>
          <p:nvSpPr>
            <p:cNvPr id="79" name="tx79"/>
            <p:cNvSpPr/>
            <p:nvPr/>
          </p:nvSpPr>
          <p:spPr>
            <a:xfrm rot="-5400000">
              <a:off x="5657664" y="5420906"/>
              <a:ext cx="222488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180</a:t>
              </a:r>
            </a:p>
          </p:txBody>
        </p:sp>
        <p:sp>
          <p:nvSpPr>
            <p:cNvPr id="80" name="tx80"/>
            <p:cNvSpPr/>
            <p:nvPr/>
          </p:nvSpPr>
          <p:spPr>
            <a:xfrm rot="-5400000">
              <a:off x="6828373" y="5420906"/>
              <a:ext cx="222488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270</a:t>
              </a:r>
            </a:p>
          </p:txBody>
        </p:sp>
        <p:sp>
          <p:nvSpPr>
            <p:cNvPr id="81" name="tx81"/>
            <p:cNvSpPr/>
            <p:nvPr/>
          </p:nvSpPr>
          <p:spPr>
            <a:xfrm rot="-5400000">
              <a:off x="7999050" y="5420874"/>
              <a:ext cx="222488" cy="975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360</a:t>
              </a:r>
            </a:p>
          </p:txBody>
        </p:sp>
        <p:sp>
          <p:nvSpPr>
            <p:cNvPr id="82" name="tx82"/>
            <p:cNvSpPr/>
            <p:nvPr/>
          </p:nvSpPr>
          <p:spPr>
            <a:xfrm rot="-5400000">
              <a:off x="9169792" y="5420906"/>
              <a:ext cx="222488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450</a:t>
              </a:r>
            </a:p>
          </p:txBody>
        </p:sp>
        <p:sp>
          <p:nvSpPr>
            <p:cNvPr id="83" name="tx83"/>
            <p:cNvSpPr/>
            <p:nvPr/>
          </p:nvSpPr>
          <p:spPr>
            <a:xfrm rot="-5400000">
              <a:off x="10340502" y="5420906"/>
              <a:ext cx="222488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540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6518470" y="5586282"/>
              <a:ext cx="939768" cy="129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Antagna elever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3304462" y="380515"/>
              <a:ext cx="4518421" cy="2360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Antagna gymnasieelever i Dalarna 2021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275651" y="5814998"/>
              <a:ext cx="1981993" cy="103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Elevantagningen, Region Dalarna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275651" y="5934007"/>
              <a:ext cx="2255172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Bearbetning:Samhällsanalys, Region Dalarna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602342" y="739575"/>
              <a:ext cx="7249353" cy="45344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151535" y="739575"/>
              <a:ext cx="0" cy="4534463"/>
            </a:xfrm>
            <a:custGeom>
              <a:avLst/>
              <a:pathLst>
                <a:path w="0" h="4534463">
                  <a:moveTo>
                    <a:pt x="0" y="45344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371213" y="739575"/>
              <a:ext cx="0" cy="4534463"/>
            </a:xfrm>
            <a:custGeom>
              <a:avLst/>
              <a:pathLst>
                <a:path w="0" h="4534463">
                  <a:moveTo>
                    <a:pt x="0" y="45344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590890" y="739575"/>
              <a:ext cx="0" cy="4534463"/>
            </a:xfrm>
            <a:custGeom>
              <a:avLst/>
              <a:pathLst>
                <a:path w="0" h="4534463">
                  <a:moveTo>
                    <a:pt x="0" y="45344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810567" y="739575"/>
              <a:ext cx="0" cy="4534463"/>
            </a:xfrm>
            <a:custGeom>
              <a:avLst/>
              <a:pathLst>
                <a:path w="0" h="4534463">
                  <a:moveTo>
                    <a:pt x="0" y="45344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249922" y="739575"/>
              <a:ext cx="0" cy="4534463"/>
            </a:xfrm>
            <a:custGeom>
              <a:avLst/>
              <a:pathLst>
                <a:path w="0" h="4534463">
                  <a:moveTo>
                    <a:pt x="0" y="45344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469599" y="739575"/>
              <a:ext cx="0" cy="4534463"/>
            </a:xfrm>
            <a:custGeom>
              <a:avLst/>
              <a:pathLst>
                <a:path w="0" h="4534463">
                  <a:moveTo>
                    <a:pt x="0" y="45344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689277" y="739575"/>
              <a:ext cx="0" cy="4534463"/>
            </a:xfrm>
            <a:custGeom>
              <a:avLst/>
              <a:pathLst>
                <a:path w="0" h="4534463">
                  <a:moveTo>
                    <a:pt x="0" y="45344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908954" y="739575"/>
              <a:ext cx="0" cy="4534463"/>
            </a:xfrm>
            <a:custGeom>
              <a:avLst/>
              <a:pathLst>
                <a:path w="0" h="4534463">
                  <a:moveTo>
                    <a:pt x="0" y="45344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348309" y="739575"/>
              <a:ext cx="0" cy="4534463"/>
            </a:xfrm>
            <a:custGeom>
              <a:avLst/>
              <a:pathLst>
                <a:path w="0" h="4534463">
                  <a:moveTo>
                    <a:pt x="0" y="45344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567986" y="739575"/>
              <a:ext cx="0" cy="4534463"/>
            </a:xfrm>
            <a:custGeom>
              <a:avLst/>
              <a:pathLst>
                <a:path w="0" h="4534463">
                  <a:moveTo>
                    <a:pt x="0" y="45344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787664" y="739575"/>
              <a:ext cx="0" cy="4534463"/>
            </a:xfrm>
            <a:custGeom>
              <a:avLst/>
              <a:pathLst>
                <a:path w="0" h="4534463">
                  <a:moveTo>
                    <a:pt x="0" y="45344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007341" y="739575"/>
              <a:ext cx="0" cy="4534463"/>
            </a:xfrm>
            <a:custGeom>
              <a:avLst/>
              <a:pathLst>
                <a:path w="0" h="4534463">
                  <a:moveTo>
                    <a:pt x="0" y="45344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446696" y="739575"/>
              <a:ext cx="0" cy="4534463"/>
            </a:xfrm>
            <a:custGeom>
              <a:avLst/>
              <a:pathLst>
                <a:path w="0" h="4534463">
                  <a:moveTo>
                    <a:pt x="0" y="45344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666373" y="739575"/>
              <a:ext cx="0" cy="4534463"/>
            </a:xfrm>
            <a:custGeom>
              <a:avLst/>
              <a:pathLst>
                <a:path w="0" h="4534463">
                  <a:moveTo>
                    <a:pt x="0" y="45344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886051" y="739575"/>
              <a:ext cx="0" cy="4534463"/>
            </a:xfrm>
            <a:custGeom>
              <a:avLst/>
              <a:pathLst>
                <a:path w="0" h="4534463">
                  <a:moveTo>
                    <a:pt x="0" y="45344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105728" y="739575"/>
              <a:ext cx="0" cy="4534463"/>
            </a:xfrm>
            <a:custGeom>
              <a:avLst/>
              <a:pathLst>
                <a:path w="0" h="4534463">
                  <a:moveTo>
                    <a:pt x="0" y="45344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8545083" y="739575"/>
              <a:ext cx="0" cy="4534463"/>
            </a:xfrm>
            <a:custGeom>
              <a:avLst/>
              <a:pathLst>
                <a:path w="0" h="4534463">
                  <a:moveTo>
                    <a:pt x="0" y="45344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8764760" y="739575"/>
              <a:ext cx="0" cy="4534463"/>
            </a:xfrm>
            <a:custGeom>
              <a:avLst/>
              <a:pathLst>
                <a:path w="0" h="4534463">
                  <a:moveTo>
                    <a:pt x="0" y="45344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8984438" y="739575"/>
              <a:ext cx="0" cy="4534463"/>
            </a:xfrm>
            <a:custGeom>
              <a:avLst/>
              <a:pathLst>
                <a:path w="0" h="4534463">
                  <a:moveTo>
                    <a:pt x="0" y="45344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9204115" y="739575"/>
              <a:ext cx="0" cy="4534463"/>
            </a:xfrm>
            <a:custGeom>
              <a:avLst/>
              <a:pathLst>
                <a:path w="0" h="4534463">
                  <a:moveTo>
                    <a:pt x="0" y="45344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9643470" y="739575"/>
              <a:ext cx="0" cy="4534463"/>
            </a:xfrm>
            <a:custGeom>
              <a:avLst/>
              <a:pathLst>
                <a:path w="0" h="4534463">
                  <a:moveTo>
                    <a:pt x="0" y="45344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9863147" y="739575"/>
              <a:ext cx="0" cy="4534463"/>
            </a:xfrm>
            <a:custGeom>
              <a:avLst/>
              <a:pathLst>
                <a:path w="0" h="4534463">
                  <a:moveTo>
                    <a:pt x="0" y="45344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10082825" y="739575"/>
              <a:ext cx="0" cy="4534463"/>
            </a:xfrm>
            <a:custGeom>
              <a:avLst/>
              <a:pathLst>
                <a:path w="0" h="4534463">
                  <a:moveTo>
                    <a:pt x="0" y="45344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0302502" y="739575"/>
              <a:ext cx="0" cy="4534463"/>
            </a:xfrm>
            <a:custGeom>
              <a:avLst/>
              <a:pathLst>
                <a:path w="0" h="4534463">
                  <a:moveTo>
                    <a:pt x="0" y="45344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3931858" y="739575"/>
              <a:ext cx="0" cy="4534463"/>
            </a:xfrm>
            <a:custGeom>
              <a:avLst/>
              <a:pathLst>
                <a:path w="0" h="4534463">
                  <a:moveTo>
                    <a:pt x="0" y="45344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030245" y="739575"/>
              <a:ext cx="0" cy="4534463"/>
            </a:xfrm>
            <a:custGeom>
              <a:avLst/>
              <a:pathLst>
                <a:path w="0" h="4534463">
                  <a:moveTo>
                    <a:pt x="0" y="45344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6128632" y="739575"/>
              <a:ext cx="0" cy="4534463"/>
            </a:xfrm>
            <a:custGeom>
              <a:avLst/>
              <a:pathLst>
                <a:path w="0" h="4534463">
                  <a:moveTo>
                    <a:pt x="0" y="45344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7227019" y="739575"/>
              <a:ext cx="0" cy="4534463"/>
            </a:xfrm>
            <a:custGeom>
              <a:avLst/>
              <a:pathLst>
                <a:path w="0" h="4534463">
                  <a:moveTo>
                    <a:pt x="0" y="45344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8325405" y="739575"/>
              <a:ext cx="0" cy="4534463"/>
            </a:xfrm>
            <a:custGeom>
              <a:avLst/>
              <a:pathLst>
                <a:path w="0" h="4534463">
                  <a:moveTo>
                    <a:pt x="0" y="45344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9423792" y="739575"/>
              <a:ext cx="0" cy="4534463"/>
            </a:xfrm>
            <a:custGeom>
              <a:avLst/>
              <a:pathLst>
                <a:path w="0" h="4534463">
                  <a:moveTo>
                    <a:pt x="0" y="45344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0522179" y="739575"/>
              <a:ext cx="0" cy="4534463"/>
            </a:xfrm>
            <a:custGeom>
              <a:avLst/>
              <a:pathLst>
                <a:path w="0" h="4534463">
                  <a:moveTo>
                    <a:pt x="0" y="453446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931858" y="1538681"/>
              <a:ext cx="1992787" cy="334509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931858" y="3025391"/>
              <a:ext cx="988548" cy="334509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931858" y="795327"/>
              <a:ext cx="6276496" cy="334509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3931858" y="1910359"/>
              <a:ext cx="1412211" cy="334509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3931858" y="2282036"/>
              <a:ext cx="1333755" cy="334509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3931858" y="4140423"/>
              <a:ext cx="502119" cy="334509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3931858" y="1167004"/>
              <a:ext cx="6103893" cy="334509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3931858" y="4883777"/>
              <a:ext cx="360898" cy="334509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3931858" y="2653713"/>
              <a:ext cx="1082695" cy="334509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3931858" y="4512100"/>
              <a:ext cx="486428" cy="334509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3931858" y="3768745"/>
              <a:ext cx="800253" cy="334509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3931858" y="3397068"/>
              <a:ext cx="847327" cy="334509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tx49"/>
            <p:cNvSpPr/>
            <p:nvPr/>
          </p:nvSpPr>
          <p:spPr>
            <a:xfrm>
              <a:off x="2277500" y="4963744"/>
              <a:ext cx="1262211" cy="1418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Personliga tjänster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938717" y="4590876"/>
              <a:ext cx="260099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Samhällsbyggnad och byggnadsteknik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091638" y="4220390"/>
              <a:ext cx="2448073" cy="1418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Matematik och övrig naturvetenskap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1769252" y="3847522"/>
              <a:ext cx="1770459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Socialt arbete och omsorg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1752509" y="3507991"/>
              <a:ext cx="1787202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Teknik och teknisk industri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2794306" y="3136314"/>
              <a:ext cx="745405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Humaniora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1201398" y="2734276"/>
              <a:ext cx="2338313" cy="1412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Samhälls- och beteendevetenskap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2404525" y="2392959"/>
              <a:ext cx="1135186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Konst och media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39845" y="1989135"/>
              <a:ext cx="3099866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Informations- och kommunikationsteknik (IKT)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40825" y="1618648"/>
              <a:ext cx="2998886" cy="1418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Företagsekonomi, handel och administration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1531722" y="1246971"/>
              <a:ext cx="2007989" cy="1418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Pedagogik och lärarutbildning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2201449" y="872168"/>
              <a:ext cx="1338262" cy="1449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Hälso- och sjukvård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3842901" y="5362713"/>
              <a:ext cx="148260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0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919020" y="5362713"/>
              <a:ext cx="185374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70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5995138" y="5362713"/>
              <a:ext cx="222488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140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7093525" y="5362713"/>
              <a:ext cx="222488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210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8191912" y="5362713"/>
              <a:ext cx="222488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280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9290299" y="5362648"/>
              <a:ext cx="222488" cy="975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350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10388686" y="5362713"/>
              <a:ext cx="222488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420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6644583" y="5493344"/>
              <a:ext cx="116487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Antal examinerade</a:t>
              </a:r>
            </a:p>
          </p:txBody>
        </p:sp>
        <p:sp>
          <p:nvSpPr>
            <p:cNvPr id="69" name="tx69"/>
            <p:cNvSpPr/>
            <p:nvPr/>
          </p:nvSpPr>
          <p:spPr>
            <a:xfrm rot="-5400000">
              <a:off x="-273189" y="2940367"/>
              <a:ext cx="1164803" cy="1328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Utbildningsområde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410440" y="374934"/>
              <a:ext cx="4306465" cy="2415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Examen från Högskolan Dalarna 2020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75651" y="5692606"/>
              <a:ext cx="236665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NMS-databasen (SCB), högskoleregistret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275651" y="5813307"/>
              <a:ext cx="2255172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Bearbetning:Samhällsanalys, Region Dalarna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75651" y="5933734"/>
              <a:ext cx="3509580" cy="1051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Enbart program/områden med minst 5 examinerade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69857" y="992081"/>
              <a:ext cx="5106124" cy="34072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69857" y="4175602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69857" y="4106769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69857" y="4037936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69857" y="3969103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69857" y="3831438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69857" y="3762605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69857" y="3693772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69857" y="3624939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69857" y="3487273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9857" y="3418440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9857" y="3349607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69857" y="3280775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69857" y="3143109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69857" y="3074276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69857" y="3005443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69857" y="2936610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69857" y="2798944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69857" y="2730111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69857" y="2661279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569857" y="2592446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569857" y="2454780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569857" y="2385947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569857" y="2317114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69857" y="2248281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569857" y="2110615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69857" y="2041783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569857" y="1972950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69857" y="1904117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69857" y="1766451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69857" y="1697618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69857" y="1628785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69857" y="1559952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69857" y="1422287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69857" y="1353454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69857" y="1284621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69857" y="1215788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69857" y="4244435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69857" y="3900270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69857" y="3556106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69857" y="3211942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69857" y="2867777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69857" y="2523613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69857" y="2179448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69857" y="1835284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69857" y="1491119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69857" y="1146955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5434476" y="1370662"/>
              <a:ext cx="103502" cy="287377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537978" y="1370662"/>
              <a:ext cx="103502" cy="287377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3594431" y="1346570"/>
              <a:ext cx="103502" cy="289786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3697934" y="1339687"/>
              <a:ext cx="103502" cy="290474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514453" y="1408520"/>
              <a:ext cx="103502" cy="283591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4617956" y="1405078"/>
              <a:ext cx="103502" cy="28393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4974465" y="1408520"/>
              <a:ext cx="103502" cy="283591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5077967" y="1384428"/>
              <a:ext cx="103502" cy="286000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1064369" y="1288062"/>
              <a:ext cx="103502" cy="295637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1167872" y="1284621"/>
              <a:ext cx="103502" cy="295981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1524381" y="1329362"/>
              <a:ext cx="103502" cy="291507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1627883" y="1315596"/>
              <a:ext cx="103502" cy="292883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604358" y="1281179"/>
              <a:ext cx="103502" cy="296325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707861" y="1243321"/>
              <a:ext cx="103502" cy="300111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2444403" y="1360337"/>
              <a:ext cx="103502" cy="288409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2547906" y="1339687"/>
              <a:ext cx="103502" cy="290474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2674409" y="1322479"/>
              <a:ext cx="103502" cy="29219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2777911" y="1291504"/>
              <a:ext cx="103502" cy="295293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834364" y="1370662"/>
              <a:ext cx="103502" cy="287377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937866" y="1377545"/>
              <a:ext cx="103502" cy="286688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2214397" y="1367220"/>
              <a:ext cx="103502" cy="287721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2317900" y="1370662"/>
              <a:ext cx="103502" cy="287377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4744459" y="1415403"/>
              <a:ext cx="103502" cy="282903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4847962" y="1418845"/>
              <a:ext cx="103502" cy="282559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1294375" y="1346570"/>
              <a:ext cx="103502" cy="289786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1397877" y="1391312"/>
              <a:ext cx="103502" cy="285312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4284448" y="1387870"/>
              <a:ext cx="103502" cy="285656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4387950" y="1384428"/>
              <a:ext cx="103502" cy="286000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3134420" y="1401637"/>
              <a:ext cx="103502" cy="284279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3237922" y="1398195"/>
              <a:ext cx="103502" cy="284623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5204470" y="1394753"/>
              <a:ext cx="103502" cy="284968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5307973" y="1394753"/>
              <a:ext cx="103502" cy="284968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1984392" y="1408520"/>
              <a:ext cx="103502" cy="283591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2087894" y="1370662"/>
              <a:ext cx="103502" cy="287377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3364425" y="1377545"/>
              <a:ext cx="103502" cy="286688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3467928" y="1370662"/>
              <a:ext cx="103502" cy="287377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2904414" y="1391312"/>
              <a:ext cx="103502" cy="285312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3007917" y="1360337"/>
              <a:ext cx="103502" cy="288409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1754386" y="1356895"/>
              <a:ext cx="103502" cy="288753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1857889" y="1353454"/>
              <a:ext cx="103502" cy="289098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3824437" y="1387870"/>
              <a:ext cx="103502" cy="285656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3927939" y="1377545"/>
              <a:ext cx="103502" cy="286688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4054442" y="1380987"/>
              <a:ext cx="103502" cy="286344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4157945" y="1377545"/>
              <a:ext cx="103502" cy="286688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5745571" y="992081"/>
              <a:ext cx="5106124" cy="340722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5745571" y="4175602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5745571" y="4106769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5745571" y="4037936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5745571" y="3969103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5745571" y="3831438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5745571" y="3762605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5745571" y="3693772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5745571" y="3624939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5745571" y="3487273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5745571" y="3418440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5745571" y="3349607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5745571" y="3280775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5745571" y="3143109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5745571" y="3074276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5745571" y="3005443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5745571" y="2936610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5745571" y="2798944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5745571" y="2730111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5745571" y="2661279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5745571" y="2592446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5745571" y="2454780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5745571" y="2385947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5745571" y="2317114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5745571" y="2248281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5745571" y="2110615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5745571" y="2041783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5745571" y="1972950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5745571" y="1904117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5745571" y="1766451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5745571" y="1697618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5745571" y="1628785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5745571" y="1559952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5745571" y="1422287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5745571" y="1353454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1"/>
            <p:cNvSpPr/>
            <p:nvPr/>
          </p:nvSpPr>
          <p:spPr>
            <a:xfrm>
              <a:off x="5745571" y="1284621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2"/>
            <p:cNvSpPr/>
            <p:nvPr/>
          </p:nvSpPr>
          <p:spPr>
            <a:xfrm>
              <a:off x="5745571" y="1215788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3"/>
            <p:cNvSpPr/>
            <p:nvPr/>
          </p:nvSpPr>
          <p:spPr>
            <a:xfrm>
              <a:off x="5745571" y="4244435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4"/>
            <p:cNvSpPr/>
            <p:nvPr/>
          </p:nvSpPr>
          <p:spPr>
            <a:xfrm>
              <a:off x="5745571" y="3900270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5"/>
            <p:cNvSpPr/>
            <p:nvPr/>
          </p:nvSpPr>
          <p:spPr>
            <a:xfrm>
              <a:off x="5745571" y="3556106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6"/>
            <p:cNvSpPr/>
            <p:nvPr/>
          </p:nvSpPr>
          <p:spPr>
            <a:xfrm>
              <a:off x="5745571" y="3211942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7"/>
            <p:cNvSpPr/>
            <p:nvPr/>
          </p:nvSpPr>
          <p:spPr>
            <a:xfrm>
              <a:off x="5745571" y="2867777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8"/>
            <p:cNvSpPr/>
            <p:nvPr/>
          </p:nvSpPr>
          <p:spPr>
            <a:xfrm>
              <a:off x="5745571" y="2523613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9"/>
            <p:cNvSpPr/>
            <p:nvPr/>
          </p:nvSpPr>
          <p:spPr>
            <a:xfrm>
              <a:off x="5745571" y="2179448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40"/>
            <p:cNvSpPr/>
            <p:nvPr/>
          </p:nvSpPr>
          <p:spPr>
            <a:xfrm>
              <a:off x="5745571" y="1835284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1"/>
            <p:cNvSpPr/>
            <p:nvPr/>
          </p:nvSpPr>
          <p:spPr>
            <a:xfrm>
              <a:off x="5745571" y="1491119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2"/>
            <p:cNvSpPr/>
            <p:nvPr/>
          </p:nvSpPr>
          <p:spPr>
            <a:xfrm>
              <a:off x="5745571" y="1146955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rc143"/>
            <p:cNvSpPr/>
            <p:nvPr/>
          </p:nvSpPr>
          <p:spPr>
            <a:xfrm>
              <a:off x="10610190" y="2279256"/>
              <a:ext cx="103502" cy="196517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rc144"/>
            <p:cNvSpPr/>
            <p:nvPr/>
          </p:nvSpPr>
          <p:spPr>
            <a:xfrm>
              <a:off x="10713692" y="2169123"/>
              <a:ext cx="103502" cy="207531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rc145"/>
            <p:cNvSpPr/>
            <p:nvPr/>
          </p:nvSpPr>
          <p:spPr>
            <a:xfrm>
              <a:off x="8770145" y="2272373"/>
              <a:ext cx="103502" cy="197206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rc146"/>
            <p:cNvSpPr/>
            <p:nvPr/>
          </p:nvSpPr>
          <p:spPr>
            <a:xfrm>
              <a:off x="8873647" y="1959183"/>
              <a:ext cx="103502" cy="228525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rc147"/>
            <p:cNvSpPr/>
            <p:nvPr/>
          </p:nvSpPr>
          <p:spPr>
            <a:xfrm>
              <a:off x="9690167" y="2169123"/>
              <a:ext cx="103502" cy="207531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rc148"/>
            <p:cNvSpPr/>
            <p:nvPr/>
          </p:nvSpPr>
          <p:spPr>
            <a:xfrm>
              <a:off x="9793670" y="2093407"/>
              <a:ext cx="103502" cy="215102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10150178" y="2237956"/>
              <a:ext cx="103502" cy="200647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10253681" y="2048666"/>
              <a:ext cx="103502" cy="219576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6240083" y="2014249"/>
              <a:ext cx="103502" cy="223018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6343585" y="1821517"/>
              <a:ext cx="103502" cy="242291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6700094" y="2014249"/>
              <a:ext cx="103502" cy="223018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6803597" y="1876584"/>
              <a:ext cx="103502" cy="236785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5780072" y="2083082"/>
              <a:ext cx="103502" cy="216135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rc156"/>
            <p:cNvSpPr/>
            <p:nvPr/>
          </p:nvSpPr>
          <p:spPr>
            <a:xfrm>
              <a:off x="5883574" y="1752684"/>
              <a:ext cx="103502" cy="249175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7"/>
            <p:cNvSpPr/>
            <p:nvPr/>
          </p:nvSpPr>
          <p:spPr>
            <a:xfrm>
              <a:off x="7620117" y="2189773"/>
              <a:ext cx="103502" cy="205466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rc158"/>
            <p:cNvSpPr/>
            <p:nvPr/>
          </p:nvSpPr>
          <p:spPr>
            <a:xfrm>
              <a:off x="7723619" y="1866259"/>
              <a:ext cx="103502" cy="237817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rc159"/>
            <p:cNvSpPr/>
            <p:nvPr/>
          </p:nvSpPr>
          <p:spPr>
            <a:xfrm>
              <a:off x="7850122" y="2203540"/>
              <a:ext cx="103502" cy="204089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rc160"/>
            <p:cNvSpPr/>
            <p:nvPr/>
          </p:nvSpPr>
          <p:spPr>
            <a:xfrm>
              <a:off x="7953625" y="1945416"/>
              <a:ext cx="103502" cy="229901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rc161"/>
            <p:cNvSpPr/>
            <p:nvPr/>
          </p:nvSpPr>
          <p:spPr>
            <a:xfrm>
              <a:off x="6010077" y="1797426"/>
              <a:ext cx="103502" cy="244700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rc162"/>
            <p:cNvSpPr/>
            <p:nvPr/>
          </p:nvSpPr>
          <p:spPr>
            <a:xfrm>
              <a:off x="6113580" y="1824959"/>
              <a:ext cx="103502" cy="241947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rc163"/>
            <p:cNvSpPr/>
            <p:nvPr/>
          </p:nvSpPr>
          <p:spPr>
            <a:xfrm>
              <a:off x="7390111" y="2093407"/>
              <a:ext cx="103502" cy="215102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rc164"/>
            <p:cNvSpPr/>
            <p:nvPr/>
          </p:nvSpPr>
          <p:spPr>
            <a:xfrm>
              <a:off x="7493614" y="1897233"/>
              <a:ext cx="103502" cy="234720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rc165"/>
            <p:cNvSpPr/>
            <p:nvPr/>
          </p:nvSpPr>
          <p:spPr>
            <a:xfrm>
              <a:off x="9920173" y="2231073"/>
              <a:ext cx="103502" cy="201336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rc166"/>
            <p:cNvSpPr/>
            <p:nvPr/>
          </p:nvSpPr>
          <p:spPr>
            <a:xfrm>
              <a:off x="10023675" y="2010808"/>
              <a:ext cx="103502" cy="223362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rc167"/>
            <p:cNvSpPr/>
            <p:nvPr/>
          </p:nvSpPr>
          <p:spPr>
            <a:xfrm>
              <a:off x="6470089" y="1959183"/>
              <a:ext cx="103502" cy="228525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rc168"/>
            <p:cNvSpPr/>
            <p:nvPr/>
          </p:nvSpPr>
          <p:spPr>
            <a:xfrm>
              <a:off x="6573591" y="1814634"/>
              <a:ext cx="103502" cy="242980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rc169"/>
            <p:cNvSpPr/>
            <p:nvPr/>
          </p:nvSpPr>
          <p:spPr>
            <a:xfrm>
              <a:off x="9460162" y="2262048"/>
              <a:ext cx="103502" cy="198238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rc170"/>
            <p:cNvSpPr/>
            <p:nvPr/>
          </p:nvSpPr>
          <p:spPr>
            <a:xfrm>
              <a:off x="9563664" y="2021133"/>
              <a:ext cx="103502" cy="222330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rc171"/>
            <p:cNvSpPr/>
            <p:nvPr/>
          </p:nvSpPr>
          <p:spPr>
            <a:xfrm>
              <a:off x="8310133" y="2107174"/>
              <a:ext cx="103502" cy="213726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rc172"/>
            <p:cNvSpPr/>
            <p:nvPr/>
          </p:nvSpPr>
          <p:spPr>
            <a:xfrm>
              <a:off x="8413636" y="1952300"/>
              <a:ext cx="103502" cy="229213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rc173"/>
            <p:cNvSpPr/>
            <p:nvPr/>
          </p:nvSpPr>
          <p:spPr>
            <a:xfrm>
              <a:off x="10380184" y="2213865"/>
              <a:ext cx="103502" cy="203057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rc174"/>
            <p:cNvSpPr/>
            <p:nvPr/>
          </p:nvSpPr>
          <p:spPr>
            <a:xfrm>
              <a:off x="10483686" y="2086524"/>
              <a:ext cx="103502" cy="215791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rc175"/>
            <p:cNvSpPr/>
            <p:nvPr/>
          </p:nvSpPr>
          <p:spPr>
            <a:xfrm>
              <a:off x="7160105" y="2017691"/>
              <a:ext cx="103502" cy="222674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rc176"/>
            <p:cNvSpPr/>
            <p:nvPr/>
          </p:nvSpPr>
          <p:spPr>
            <a:xfrm>
              <a:off x="7263608" y="1869700"/>
              <a:ext cx="103502" cy="237473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rc177"/>
            <p:cNvSpPr/>
            <p:nvPr/>
          </p:nvSpPr>
          <p:spPr>
            <a:xfrm>
              <a:off x="8540139" y="2155357"/>
              <a:ext cx="103502" cy="208907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rc178"/>
            <p:cNvSpPr/>
            <p:nvPr/>
          </p:nvSpPr>
          <p:spPr>
            <a:xfrm>
              <a:off x="8643642" y="1959183"/>
              <a:ext cx="103502" cy="228525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rc179"/>
            <p:cNvSpPr/>
            <p:nvPr/>
          </p:nvSpPr>
          <p:spPr>
            <a:xfrm>
              <a:off x="8080128" y="2162240"/>
              <a:ext cx="103502" cy="208219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rc180"/>
            <p:cNvSpPr/>
            <p:nvPr/>
          </p:nvSpPr>
          <p:spPr>
            <a:xfrm>
              <a:off x="8183630" y="1890350"/>
              <a:ext cx="103502" cy="235408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rc181"/>
            <p:cNvSpPr/>
            <p:nvPr/>
          </p:nvSpPr>
          <p:spPr>
            <a:xfrm>
              <a:off x="6930100" y="2079641"/>
              <a:ext cx="103502" cy="216479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rc182"/>
            <p:cNvSpPr/>
            <p:nvPr/>
          </p:nvSpPr>
          <p:spPr>
            <a:xfrm>
              <a:off x="7033602" y="1866259"/>
              <a:ext cx="103502" cy="237817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rc183"/>
            <p:cNvSpPr/>
            <p:nvPr/>
          </p:nvSpPr>
          <p:spPr>
            <a:xfrm>
              <a:off x="9000150" y="2224190"/>
              <a:ext cx="103502" cy="202024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rc184"/>
            <p:cNvSpPr/>
            <p:nvPr/>
          </p:nvSpPr>
          <p:spPr>
            <a:xfrm>
              <a:off x="9103653" y="1959183"/>
              <a:ext cx="103502" cy="228525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rc185"/>
            <p:cNvSpPr/>
            <p:nvPr/>
          </p:nvSpPr>
          <p:spPr>
            <a:xfrm>
              <a:off x="9230156" y="2231073"/>
              <a:ext cx="103502" cy="201336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rc186"/>
            <p:cNvSpPr/>
            <p:nvPr/>
          </p:nvSpPr>
          <p:spPr>
            <a:xfrm>
              <a:off x="9333658" y="1986716"/>
              <a:ext cx="103502" cy="225771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tx187"/>
            <p:cNvSpPr/>
            <p:nvPr/>
          </p:nvSpPr>
          <p:spPr>
            <a:xfrm>
              <a:off x="2733250" y="807636"/>
              <a:ext cx="779338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inrikes född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7904722" y="807636"/>
              <a:ext cx="787821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utrikes född</a:t>
              </a:r>
            </a:p>
          </p:txBody>
        </p:sp>
        <p:sp>
          <p:nvSpPr>
            <p:cNvPr id="189" name="tx189"/>
            <p:cNvSpPr/>
            <p:nvPr/>
          </p:nvSpPr>
          <p:spPr>
            <a:xfrm rot="-5400000">
              <a:off x="494436" y="4781771"/>
              <a:ext cx="463202" cy="945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Jönköping</a:t>
              </a:r>
            </a:p>
          </p:txBody>
        </p:sp>
        <p:sp>
          <p:nvSpPr>
            <p:cNvPr id="190" name="tx190"/>
            <p:cNvSpPr/>
            <p:nvPr/>
          </p:nvSpPr>
          <p:spPr>
            <a:xfrm rot="-5400000">
              <a:off x="726352" y="4792089"/>
              <a:ext cx="480020" cy="739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Norrbotten</a:t>
              </a:r>
            </a:p>
          </p:txBody>
        </p:sp>
        <p:sp>
          <p:nvSpPr>
            <p:cNvPr id="191" name="tx191"/>
            <p:cNvSpPr/>
            <p:nvPr/>
          </p:nvSpPr>
          <p:spPr>
            <a:xfrm rot="-5400000">
              <a:off x="1024099" y="4792089"/>
              <a:ext cx="344537" cy="739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Halland</a:t>
              </a:r>
            </a:p>
          </p:txBody>
        </p:sp>
        <p:sp>
          <p:nvSpPr>
            <p:cNvPr id="192" name="tx192"/>
            <p:cNvSpPr/>
            <p:nvPr/>
          </p:nvSpPr>
          <p:spPr>
            <a:xfrm rot="-5400000">
              <a:off x="1188571" y="4791445"/>
              <a:ext cx="474315" cy="752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Stockholm</a:t>
              </a:r>
            </a:p>
          </p:txBody>
        </p:sp>
        <p:sp>
          <p:nvSpPr>
            <p:cNvPr id="193" name="tx193"/>
            <p:cNvSpPr/>
            <p:nvPr/>
          </p:nvSpPr>
          <p:spPr>
            <a:xfrm rot="-5400000">
              <a:off x="1450004" y="4791841"/>
              <a:ext cx="412253" cy="744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Jämtland</a:t>
              </a:r>
            </a:p>
          </p:txBody>
        </p:sp>
        <p:sp>
          <p:nvSpPr>
            <p:cNvPr id="194" name="tx194"/>
            <p:cNvSpPr/>
            <p:nvPr/>
          </p:nvSpPr>
          <p:spPr>
            <a:xfrm rot="-5400000">
              <a:off x="1518630" y="4791445"/>
              <a:ext cx="734218" cy="752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Västra Götaland</a:t>
              </a:r>
            </a:p>
          </p:txBody>
        </p:sp>
        <p:sp>
          <p:nvSpPr>
            <p:cNvPr id="195" name="tx195"/>
            <p:cNvSpPr/>
            <p:nvPr/>
          </p:nvSpPr>
          <p:spPr>
            <a:xfrm rot="-5400000">
              <a:off x="1828110" y="4791866"/>
              <a:ext cx="576113" cy="74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Västerbotten</a:t>
              </a:r>
            </a:p>
          </p:txBody>
        </p:sp>
        <p:sp>
          <p:nvSpPr>
            <p:cNvPr id="196" name="tx196"/>
            <p:cNvSpPr/>
            <p:nvPr/>
          </p:nvSpPr>
          <p:spPr>
            <a:xfrm rot="-5400000">
              <a:off x="2230657" y="4792089"/>
              <a:ext cx="231477" cy="739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Riket</a:t>
              </a:r>
            </a:p>
          </p:txBody>
        </p:sp>
        <p:sp>
          <p:nvSpPr>
            <p:cNvPr id="197" name="tx197"/>
            <p:cNvSpPr/>
            <p:nvPr/>
          </p:nvSpPr>
          <p:spPr>
            <a:xfrm rot="-5400000">
              <a:off x="2415493" y="4792089"/>
              <a:ext cx="321816" cy="739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Kalmar</a:t>
              </a:r>
            </a:p>
          </p:txBody>
        </p:sp>
        <p:sp>
          <p:nvSpPr>
            <p:cNvPr id="198" name="tx198"/>
            <p:cNvSpPr/>
            <p:nvPr/>
          </p:nvSpPr>
          <p:spPr>
            <a:xfrm rot="-5400000">
              <a:off x="2559079" y="4781994"/>
              <a:ext cx="474464" cy="941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Kronoberg</a:t>
              </a:r>
            </a:p>
          </p:txBody>
        </p:sp>
        <p:sp>
          <p:nvSpPr>
            <p:cNvPr id="199" name="tx199"/>
            <p:cNvSpPr/>
            <p:nvPr/>
          </p:nvSpPr>
          <p:spPr>
            <a:xfrm rot="-5400000">
              <a:off x="2739674" y="4791866"/>
              <a:ext cx="593030" cy="74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Västmanland</a:t>
              </a:r>
            </a:p>
          </p:txBody>
        </p:sp>
        <p:sp>
          <p:nvSpPr>
            <p:cNvPr id="200" name="tx200"/>
            <p:cNvSpPr/>
            <p:nvPr/>
          </p:nvSpPr>
          <p:spPr>
            <a:xfrm rot="-5400000">
              <a:off x="3070535" y="4782589"/>
              <a:ext cx="372764" cy="929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Uppsala</a:t>
              </a:r>
            </a:p>
          </p:txBody>
        </p:sp>
        <p:sp>
          <p:nvSpPr>
            <p:cNvPr id="201" name="tx201"/>
            <p:cNvSpPr/>
            <p:nvPr/>
          </p:nvSpPr>
          <p:spPr>
            <a:xfrm rot="-5400000">
              <a:off x="3162999" y="4791866"/>
              <a:ext cx="666402" cy="74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Västernorrland</a:t>
              </a:r>
            </a:p>
          </p:txBody>
        </p:sp>
        <p:sp>
          <p:nvSpPr>
            <p:cNvPr id="202" name="tx202"/>
            <p:cNvSpPr/>
            <p:nvPr/>
          </p:nvSpPr>
          <p:spPr>
            <a:xfrm rot="-5400000">
              <a:off x="3548530" y="4792089"/>
              <a:ext cx="355798" cy="739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Dalarna</a:t>
              </a:r>
            </a:p>
          </p:txBody>
        </p:sp>
        <p:sp>
          <p:nvSpPr>
            <p:cNvPr id="203" name="tx203"/>
            <p:cNvSpPr/>
            <p:nvPr/>
          </p:nvSpPr>
          <p:spPr>
            <a:xfrm rot="-5400000">
              <a:off x="3790988" y="4784747"/>
              <a:ext cx="316210" cy="886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Örebro</a:t>
              </a:r>
            </a:p>
          </p:txBody>
        </p:sp>
        <p:sp>
          <p:nvSpPr>
            <p:cNvPr id="204" name="tx204"/>
            <p:cNvSpPr/>
            <p:nvPr/>
          </p:nvSpPr>
          <p:spPr>
            <a:xfrm rot="-5400000">
              <a:off x="3878168" y="4774677"/>
              <a:ext cx="581719" cy="1087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Östergötland</a:t>
              </a:r>
            </a:p>
          </p:txBody>
        </p:sp>
        <p:sp>
          <p:nvSpPr>
            <p:cNvPr id="205" name="tx205"/>
            <p:cNvSpPr/>
            <p:nvPr/>
          </p:nvSpPr>
          <p:spPr>
            <a:xfrm rot="-5400000">
              <a:off x="4085378" y="4791445"/>
              <a:ext cx="660846" cy="752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Södermanland</a:t>
              </a:r>
            </a:p>
          </p:txBody>
        </p:sp>
        <p:sp>
          <p:nvSpPr>
            <p:cNvPr id="206" name="tx206"/>
            <p:cNvSpPr/>
            <p:nvPr/>
          </p:nvSpPr>
          <p:spPr>
            <a:xfrm rot="-5400000">
              <a:off x="4467883" y="4791445"/>
              <a:ext cx="355848" cy="752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Gotland</a:t>
              </a:r>
            </a:p>
          </p:txBody>
        </p:sp>
        <p:sp>
          <p:nvSpPr>
            <p:cNvPr id="207" name="tx207"/>
            <p:cNvSpPr/>
            <p:nvPr/>
          </p:nvSpPr>
          <p:spPr>
            <a:xfrm rot="-5400000">
              <a:off x="4731127" y="4790800"/>
              <a:ext cx="288081" cy="764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Skåne</a:t>
              </a:r>
            </a:p>
          </p:txBody>
        </p:sp>
        <p:sp>
          <p:nvSpPr>
            <p:cNvPr id="208" name="tx208"/>
            <p:cNvSpPr/>
            <p:nvPr/>
          </p:nvSpPr>
          <p:spPr>
            <a:xfrm rot="-5400000">
              <a:off x="4861368" y="4781374"/>
              <a:ext cx="468758" cy="95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Gävleborg</a:t>
              </a:r>
            </a:p>
          </p:txBody>
        </p:sp>
        <p:sp>
          <p:nvSpPr>
            <p:cNvPr id="209" name="tx209"/>
            <p:cNvSpPr/>
            <p:nvPr/>
          </p:nvSpPr>
          <p:spPr>
            <a:xfrm rot="-5400000">
              <a:off x="5118832" y="4791866"/>
              <a:ext cx="434826" cy="74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Värmland</a:t>
              </a:r>
            </a:p>
          </p:txBody>
        </p:sp>
        <p:sp>
          <p:nvSpPr>
            <p:cNvPr id="210" name="tx210"/>
            <p:cNvSpPr/>
            <p:nvPr/>
          </p:nvSpPr>
          <p:spPr>
            <a:xfrm rot="-5400000">
              <a:off x="5361513" y="4781994"/>
              <a:ext cx="389731" cy="941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Blekinge</a:t>
              </a:r>
            </a:p>
          </p:txBody>
        </p:sp>
        <p:sp>
          <p:nvSpPr>
            <p:cNvPr id="211" name="tx211"/>
            <p:cNvSpPr/>
            <p:nvPr/>
          </p:nvSpPr>
          <p:spPr>
            <a:xfrm rot="-5400000">
              <a:off x="5670150" y="4781771"/>
              <a:ext cx="463202" cy="945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Jönköping</a:t>
              </a:r>
            </a:p>
          </p:txBody>
        </p:sp>
        <p:sp>
          <p:nvSpPr>
            <p:cNvPr id="212" name="tx212"/>
            <p:cNvSpPr/>
            <p:nvPr/>
          </p:nvSpPr>
          <p:spPr>
            <a:xfrm rot="-5400000">
              <a:off x="5902065" y="4792089"/>
              <a:ext cx="480020" cy="739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Norrbotten</a:t>
              </a:r>
            </a:p>
          </p:txBody>
        </p:sp>
        <p:sp>
          <p:nvSpPr>
            <p:cNvPr id="213" name="tx213"/>
            <p:cNvSpPr/>
            <p:nvPr/>
          </p:nvSpPr>
          <p:spPr>
            <a:xfrm rot="-5400000">
              <a:off x="6199813" y="4792089"/>
              <a:ext cx="344537" cy="739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Halland</a:t>
              </a:r>
            </a:p>
          </p:txBody>
        </p:sp>
        <p:sp>
          <p:nvSpPr>
            <p:cNvPr id="214" name="tx214"/>
            <p:cNvSpPr/>
            <p:nvPr/>
          </p:nvSpPr>
          <p:spPr>
            <a:xfrm rot="-5400000">
              <a:off x="6364284" y="4791445"/>
              <a:ext cx="474315" cy="752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Stockholm</a:t>
              </a:r>
            </a:p>
          </p:txBody>
        </p:sp>
        <p:sp>
          <p:nvSpPr>
            <p:cNvPr id="215" name="tx215"/>
            <p:cNvSpPr/>
            <p:nvPr/>
          </p:nvSpPr>
          <p:spPr>
            <a:xfrm rot="-5400000">
              <a:off x="6625717" y="4791841"/>
              <a:ext cx="412253" cy="744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Jämtland</a:t>
              </a:r>
            </a:p>
          </p:txBody>
        </p:sp>
        <p:sp>
          <p:nvSpPr>
            <p:cNvPr id="216" name="tx216"/>
            <p:cNvSpPr/>
            <p:nvPr/>
          </p:nvSpPr>
          <p:spPr>
            <a:xfrm rot="-5400000">
              <a:off x="6694344" y="4791445"/>
              <a:ext cx="734218" cy="752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Västra Götaland</a:t>
              </a:r>
            </a:p>
          </p:txBody>
        </p:sp>
        <p:sp>
          <p:nvSpPr>
            <p:cNvPr id="217" name="tx217"/>
            <p:cNvSpPr/>
            <p:nvPr/>
          </p:nvSpPr>
          <p:spPr>
            <a:xfrm rot="-5400000">
              <a:off x="7003823" y="4791866"/>
              <a:ext cx="576113" cy="74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Västerbotten</a:t>
              </a:r>
            </a:p>
          </p:txBody>
        </p:sp>
        <p:sp>
          <p:nvSpPr>
            <p:cNvPr id="218" name="tx218"/>
            <p:cNvSpPr/>
            <p:nvPr/>
          </p:nvSpPr>
          <p:spPr>
            <a:xfrm rot="-5400000">
              <a:off x="7406370" y="4792089"/>
              <a:ext cx="231477" cy="739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Riket</a:t>
              </a:r>
            </a:p>
          </p:txBody>
        </p:sp>
        <p:sp>
          <p:nvSpPr>
            <p:cNvPr id="219" name="tx219"/>
            <p:cNvSpPr/>
            <p:nvPr/>
          </p:nvSpPr>
          <p:spPr>
            <a:xfrm rot="-5400000">
              <a:off x="7591207" y="4792089"/>
              <a:ext cx="321816" cy="739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Kalmar</a:t>
              </a:r>
            </a:p>
          </p:txBody>
        </p:sp>
        <p:sp>
          <p:nvSpPr>
            <p:cNvPr id="220" name="tx220"/>
            <p:cNvSpPr/>
            <p:nvPr/>
          </p:nvSpPr>
          <p:spPr>
            <a:xfrm rot="-5400000">
              <a:off x="7734793" y="4781994"/>
              <a:ext cx="474464" cy="941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Kronoberg</a:t>
              </a:r>
            </a:p>
          </p:txBody>
        </p:sp>
        <p:sp>
          <p:nvSpPr>
            <p:cNvPr id="221" name="tx221"/>
            <p:cNvSpPr/>
            <p:nvPr/>
          </p:nvSpPr>
          <p:spPr>
            <a:xfrm rot="-5400000">
              <a:off x="7915388" y="4791866"/>
              <a:ext cx="593030" cy="74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Västmanland</a:t>
              </a:r>
            </a:p>
          </p:txBody>
        </p:sp>
        <p:sp>
          <p:nvSpPr>
            <p:cNvPr id="222" name="tx222"/>
            <p:cNvSpPr/>
            <p:nvPr/>
          </p:nvSpPr>
          <p:spPr>
            <a:xfrm rot="-5400000">
              <a:off x="8246249" y="4782589"/>
              <a:ext cx="372764" cy="929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Uppsala</a:t>
              </a:r>
            </a:p>
          </p:txBody>
        </p:sp>
        <p:sp>
          <p:nvSpPr>
            <p:cNvPr id="223" name="tx223"/>
            <p:cNvSpPr/>
            <p:nvPr/>
          </p:nvSpPr>
          <p:spPr>
            <a:xfrm rot="-5400000">
              <a:off x="8338713" y="4791866"/>
              <a:ext cx="666402" cy="74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Västernorrland</a:t>
              </a:r>
            </a:p>
          </p:txBody>
        </p:sp>
        <p:sp>
          <p:nvSpPr>
            <p:cNvPr id="224" name="tx224"/>
            <p:cNvSpPr/>
            <p:nvPr/>
          </p:nvSpPr>
          <p:spPr>
            <a:xfrm rot="-5400000">
              <a:off x="8724244" y="4792089"/>
              <a:ext cx="355798" cy="739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Dalarna</a:t>
              </a:r>
            </a:p>
          </p:txBody>
        </p:sp>
        <p:sp>
          <p:nvSpPr>
            <p:cNvPr id="225" name="tx225"/>
            <p:cNvSpPr/>
            <p:nvPr/>
          </p:nvSpPr>
          <p:spPr>
            <a:xfrm rot="-5400000">
              <a:off x="8966701" y="4784747"/>
              <a:ext cx="316210" cy="886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Örebro</a:t>
              </a:r>
            </a:p>
          </p:txBody>
        </p:sp>
        <p:sp>
          <p:nvSpPr>
            <p:cNvPr id="226" name="tx226"/>
            <p:cNvSpPr/>
            <p:nvPr/>
          </p:nvSpPr>
          <p:spPr>
            <a:xfrm rot="-5400000">
              <a:off x="9053881" y="4774677"/>
              <a:ext cx="581719" cy="1087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Östergötland</a:t>
              </a:r>
            </a:p>
          </p:txBody>
        </p:sp>
        <p:sp>
          <p:nvSpPr>
            <p:cNvPr id="227" name="tx227"/>
            <p:cNvSpPr/>
            <p:nvPr/>
          </p:nvSpPr>
          <p:spPr>
            <a:xfrm rot="-5400000">
              <a:off x="9261091" y="4791445"/>
              <a:ext cx="660846" cy="752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Södermanland</a:t>
              </a:r>
            </a:p>
          </p:txBody>
        </p:sp>
        <p:sp>
          <p:nvSpPr>
            <p:cNvPr id="228" name="tx228"/>
            <p:cNvSpPr/>
            <p:nvPr/>
          </p:nvSpPr>
          <p:spPr>
            <a:xfrm rot="-5400000">
              <a:off x="9643596" y="4791445"/>
              <a:ext cx="355848" cy="752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Gotland</a:t>
              </a:r>
            </a:p>
          </p:txBody>
        </p:sp>
        <p:sp>
          <p:nvSpPr>
            <p:cNvPr id="229" name="tx229"/>
            <p:cNvSpPr/>
            <p:nvPr/>
          </p:nvSpPr>
          <p:spPr>
            <a:xfrm rot="-5400000">
              <a:off x="9906840" y="4790800"/>
              <a:ext cx="288081" cy="764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Skåne</a:t>
              </a:r>
            </a:p>
          </p:txBody>
        </p:sp>
        <p:sp>
          <p:nvSpPr>
            <p:cNvPr id="230" name="tx230"/>
            <p:cNvSpPr/>
            <p:nvPr/>
          </p:nvSpPr>
          <p:spPr>
            <a:xfrm rot="-5400000">
              <a:off x="10037081" y="4781374"/>
              <a:ext cx="468758" cy="95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Gävleborg</a:t>
              </a:r>
            </a:p>
          </p:txBody>
        </p:sp>
        <p:sp>
          <p:nvSpPr>
            <p:cNvPr id="231" name="tx231"/>
            <p:cNvSpPr/>
            <p:nvPr/>
          </p:nvSpPr>
          <p:spPr>
            <a:xfrm rot="-5400000">
              <a:off x="10294546" y="4791866"/>
              <a:ext cx="434826" cy="74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Värmland</a:t>
              </a:r>
            </a:p>
          </p:txBody>
        </p:sp>
        <p:sp>
          <p:nvSpPr>
            <p:cNvPr id="232" name="tx232"/>
            <p:cNvSpPr/>
            <p:nvPr/>
          </p:nvSpPr>
          <p:spPr>
            <a:xfrm rot="-5400000">
              <a:off x="10537227" y="4781994"/>
              <a:ext cx="389731" cy="9410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Blekinge</a:t>
              </a:r>
            </a:p>
          </p:txBody>
        </p:sp>
        <p:sp>
          <p:nvSpPr>
            <p:cNvPr id="233" name="tx233"/>
            <p:cNvSpPr/>
            <p:nvPr/>
          </p:nvSpPr>
          <p:spPr>
            <a:xfrm>
              <a:off x="303928" y="4204152"/>
              <a:ext cx="203299" cy="76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0 %</a:t>
              </a:r>
            </a:p>
          </p:txBody>
        </p:sp>
        <p:sp>
          <p:nvSpPr>
            <p:cNvPr id="234" name="tx234"/>
            <p:cNvSpPr/>
            <p:nvPr/>
          </p:nvSpPr>
          <p:spPr>
            <a:xfrm>
              <a:off x="275651" y="3859988"/>
              <a:ext cx="231576" cy="76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10 %</a:t>
              </a:r>
            </a:p>
          </p:txBody>
        </p:sp>
        <p:sp>
          <p:nvSpPr>
            <p:cNvPr id="235" name="tx235"/>
            <p:cNvSpPr/>
            <p:nvPr/>
          </p:nvSpPr>
          <p:spPr>
            <a:xfrm>
              <a:off x="275651" y="3515823"/>
              <a:ext cx="231576" cy="76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20 %</a:t>
              </a:r>
            </a:p>
          </p:txBody>
        </p:sp>
        <p:sp>
          <p:nvSpPr>
            <p:cNvPr id="236" name="tx236"/>
            <p:cNvSpPr/>
            <p:nvPr/>
          </p:nvSpPr>
          <p:spPr>
            <a:xfrm>
              <a:off x="275651" y="3171659"/>
              <a:ext cx="231576" cy="76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30 %</a:t>
              </a:r>
            </a:p>
          </p:txBody>
        </p:sp>
        <p:sp>
          <p:nvSpPr>
            <p:cNvPr id="237" name="tx237"/>
            <p:cNvSpPr/>
            <p:nvPr/>
          </p:nvSpPr>
          <p:spPr>
            <a:xfrm>
              <a:off x="275651" y="2827494"/>
              <a:ext cx="231576" cy="76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40 %</a:t>
              </a:r>
            </a:p>
          </p:txBody>
        </p:sp>
        <p:sp>
          <p:nvSpPr>
            <p:cNvPr id="238" name="tx238"/>
            <p:cNvSpPr/>
            <p:nvPr/>
          </p:nvSpPr>
          <p:spPr>
            <a:xfrm>
              <a:off x="275651" y="2483330"/>
              <a:ext cx="231576" cy="76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50 %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275651" y="2139165"/>
              <a:ext cx="231576" cy="76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60 %</a:t>
              </a:r>
            </a:p>
          </p:txBody>
        </p:sp>
        <p:sp>
          <p:nvSpPr>
            <p:cNvPr id="240" name="tx240"/>
            <p:cNvSpPr/>
            <p:nvPr/>
          </p:nvSpPr>
          <p:spPr>
            <a:xfrm>
              <a:off x="275651" y="1795001"/>
              <a:ext cx="231576" cy="76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70 %</a:t>
              </a:r>
            </a:p>
          </p:txBody>
        </p:sp>
        <p:sp>
          <p:nvSpPr>
            <p:cNvPr id="241" name="tx241"/>
            <p:cNvSpPr/>
            <p:nvPr/>
          </p:nvSpPr>
          <p:spPr>
            <a:xfrm>
              <a:off x="275651" y="1450837"/>
              <a:ext cx="231576" cy="76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80 %</a:t>
              </a:r>
            </a:p>
          </p:txBody>
        </p:sp>
        <p:sp>
          <p:nvSpPr>
            <p:cNvPr id="242" name="tx242"/>
            <p:cNvSpPr/>
            <p:nvPr/>
          </p:nvSpPr>
          <p:spPr>
            <a:xfrm>
              <a:off x="275651" y="1106672"/>
              <a:ext cx="231576" cy="76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90 %</a:t>
              </a:r>
            </a:p>
          </p:txBody>
        </p:sp>
        <p:sp>
          <p:nvSpPr>
            <p:cNvPr id="243" name="rc243"/>
            <p:cNvSpPr/>
            <p:nvPr/>
          </p:nvSpPr>
          <p:spPr>
            <a:xfrm>
              <a:off x="4993063" y="5335336"/>
              <a:ext cx="1435426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rc244"/>
            <p:cNvSpPr/>
            <p:nvPr/>
          </p:nvSpPr>
          <p:spPr>
            <a:xfrm>
              <a:off x="4993063" y="5404925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rc245"/>
            <p:cNvSpPr/>
            <p:nvPr/>
          </p:nvSpPr>
          <p:spPr>
            <a:xfrm>
              <a:off x="5002063" y="5413925"/>
              <a:ext cx="201456" cy="201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rc246"/>
            <p:cNvSpPr/>
            <p:nvPr/>
          </p:nvSpPr>
          <p:spPr>
            <a:xfrm>
              <a:off x="5842979" y="5404925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rc247"/>
            <p:cNvSpPr/>
            <p:nvPr/>
          </p:nvSpPr>
          <p:spPr>
            <a:xfrm>
              <a:off x="5851979" y="5413925"/>
              <a:ext cx="201456" cy="2014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tx248"/>
            <p:cNvSpPr/>
            <p:nvPr/>
          </p:nvSpPr>
          <p:spPr>
            <a:xfrm>
              <a:off x="5282108" y="5458321"/>
              <a:ext cx="49128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249" name="tx249"/>
            <p:cNvSpPr/>
            <p:nvPr/>
          </p:nvSpPr>
          <p:spPr>
            <a:xfrm>
              <a:off x="6132024" y="5457652"/>
              <a:ext cx="296465" cy="111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250" name="tx250"/>
            <p:cNvSpPr/>
            <p:nvPr/>
          </p:nvSpPr>
          <p:spPr>
            <a:xfrm>
              <a:off x="4109312" y="378159"/>
              <a:ext cx="2908721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Sysselsättningsgrad 2021</a:t>
              </a:r>
            </a:p>
          </p:txBody>
        </p:sp>
        <p:sp>
          <p:nvSpPr>
            <p:cNvPr id="251" name="tx251"/>
            <p:cNvSpPr/>
            <p:nvPr/>
          </p:nvSpPr>
          <p:spPr>
            <a:xfrm>
              <a:off x="275651" y="5692606"/>
              <a:ext cx="401304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SCB:s öppna statistikdatabas, befolkningens arbetsmarknadsstatus (BAS).</a:t>
              </a:r>
            </a:p>
          </p:txBody>
        </p:sp>
        <p:sp>
          <p:nvSpPr>
            <p:cNvPr id="252" name="tx252"/>
            <p:cNvSpPr/>
            <p:nvPr/>
          </p:nvSpPr>
          <p:spPr>
            <a:xfrm>
              <a:off x="275651" y="5813307"/>
              <a:ext cx="2317273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Bearbetning: Samhällsanalys, Region Dalarna.</a:t>
              </a:r>
            </a:p>
          </p:txBody>
        </p:sp>
        <p:sp>
          <p:nvSpPr>
            <p:cNvPr id="253" name="tx253"/>
            <p:cNvSpPr/>
            <p:nvPr/>
          </p:nvSpPr>
          <p:spPr>
            <a:xfrm>
              <a:off x="275651" y="5933407"/>
              <a:ext cx="5398259" cy="1054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Andelen av befolkningen som är sysselsatt (sysselsättningsgrad) i åldersgruppen 20-64 år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69857" y="992081"/>
              <a:ext cx="5106124" cy="34693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69857" y="4233635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69857" y="4163547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69857" y="4093460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569857" y="4023372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69857" y="3883197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69857" y="3813109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69857" y="3743021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69857" y="3672934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69857" y="3532758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9857" y="3462671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69857" y="3392583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69857" y="3322495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69857" y="3182320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69857" y="3112233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69857" y="3042145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69857" y="2972057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69857" y="2831882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69857" y="2761794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69857" y="2691707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569857" y="2621619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569857" y="2481444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569857" y="2411356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569857" y="2341268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69857" y="2271181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569857" y="2131005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569857" y="2060918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569857" y="1990830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569857" y="1920742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569857" y="1780567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569857" y="1710479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569857" y="1640392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69857" y="1570304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569857" y="1430129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569857" y="1360041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69857" y="1289954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69857" y="1219866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569857" y="4303723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569857" y="3953284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569857" y="3602846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569857" y="3252408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569857" y="2901970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569857" y="2551531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569857" y="2201093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69857" y="1850655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69857" y="1500216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569857" y="1149778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5029836" y="1388076"/>
              <a:ext cx="141836" cy="291564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171673" y="1367050"/>
              <a:ext cx="141836" cy="293667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4714644" y="1367050"/>
              <a:ext cx="141836" cy="293667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856480" y="1370554"/>
              <a:ext cx="141836" cy="293316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3769065" y="1353032"/>
              <a:ext cx="141836" cy="295069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3910902" y="1346024"/>
              <a:ext cx="141836" cy="295769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1562715" y="1300467"/>
              <a:ext cx="141836" cy="300325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1704552" y="1314484"/>
              <a:ext cx="141836" cy="298923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617136" y="1310980"/>
              <a:ext cx="141836" cy="299274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758973" y="1261918"/>
              <a:ext cx="141836" cy="304180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4399451" y="1468677"/>
              <a:ext cx="141836" cy="283504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4541287" y="1426624"/>
              <a:ext cx="141836" cy="287709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1877908" y="1307475"/>
              <a:ext cx="141836" cy="299624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2019744" y="1310980"/>
              <a:ext cx="141836" cy="299274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5345029" y="1486199"/>
              <a:ext cx="141836" cy="281752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5486866" y="1423120"/>
              <a:ext cx="141836" cy="288060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932329" y="1286449"/>
              <a:ext cx="141836" cy="301727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1074166" y="1272432"/>
              <a:ext cx="141836" cy="303129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1247522" y="1321493"/>
              <a:ext cx="141836" cy="298222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1389359" y="1346024"/>
              <a:ext cx="141836" cy="295769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3138679" y="1374059"/>
              <a:ext cx="141836" cy="292966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3280516" y="1423120"/>
              <a:ext cx="141836" cy="288060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2823486" y="1412607"/>
              <a:ext cx="141836" cy="289111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2965323" y="1339015"/>
              <a:ext cx="141836" cy="296470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4084258" y="1395085"/>
              <a:ext cx="141836" cy="290863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4226095" y="1367050"/>
              <a:ext cx="141836" cy="293667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2193101" y="1296962"/>
              <a:ext cx="141836" cy="300676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2334937" y="1275936"/>
              <a:ext cx="141836" cy="302778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2508293" y="1289954"/>
              <a:ext cx="141836" cy="301376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2650130" y="1300467"/>
              <a:ext cx="141836" cy="300325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3453872" y="1300467"/>
              <a:ext cx="141836" cy="300325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3595709" y="1303971"/>
              <a:ext cx="141836" cy="299975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5745571" y="992081"/>
              <a:ext cx="5106124" cy="34693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l85"/>
            <p:cNvSpPr/>
            <p:nvPr/>
          </p:nvSpPr>
          <p:spPr>
            <a:xfrm>
              <a:off x="5745571" y="4233635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6"/>
            <p:cNvSpPr/>
            <p:nvPr/>
          </p:nvSpPr>
          <p:spPr>
            <a:xfrm>
              <a:off x="5745571" y="4163547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7"/>
            <p:cNvSpPr/>
            <p:nvPr/>
          </p:nvSpPr>
          <p:spPr>
            <a:xfrm>
              <a:off x="5745571" y="4093460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8"/>
            <p:cNvSpPr/>
            <p:nvPr/>
          </p:nvSpPr>
          <p:spPr>
            <a:xfrm>
              <a:off x="5745571" y="4023372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9"/>
            <p:cNvSpPr/>
            <p:nvPr/>
          </p:nvSpPr>
          <p:spPr>
            <a:xfrm>
              <a:off x="5745571" y="3883197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90"/>
            <p:cNvSpPr/>
            <p:nvPr/>
          </p:nvSpPr>
          <p:spPr>
            <a:xfrm>
              <a:off x="5745571" y="3813109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1"/>
            <p:cNvSpPr/>
            <p:nvPr/>
          </p:nvSpPr>
          <p:spPr>
            <a:xfrm>
              <a:off x="5745571" y="3743021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2"/>
            <p:cNvSpPr/>
            <p:nvPr/>
          </p:nvSpPr>
          <p:spPr>
            <a:xfrm>
              <a:off x="5745571" y="3672934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3"/>
            <p:cNvSpPr/>
            <p:nvPr/>
          </p:nvSpPr>
          <p:spPr>
            <a:xfrm>
              <a:off x="5745571" y="3532758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4"/>
            <p:cNvSpPr/>
            <p:nvPr/>
          </p:nvSpPr>
          <p:spPr>
            <a:xfrm>
              <a:off x="5745571" y="3462671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5"/>
            <p:cNvSpPr/>
            <p:nvPr/>
          </p:nvSpPr>
          <p:spPr>
            <a:xfrm>
              <a:off x="5745571" y="3392583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6"/>
            <p:cNvSpPr/>
            <p:nvPr/>
          </p:nvSpPr>
          <p:spPr>
            <a:xfrm>
              <a:off x="5745571" y="3322495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7"/>
            <p:cNvSpPr/>
            <p:nvPr/>
          </p:nvSpPr>
          <p:spPr>
            <a:xfrm>
              <a:off x="5745571" y="3182320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8"/>
            <p:cNvSpPr/>
            <p:nvPr/>
          </p:nvSpPr>
          <p:spPr>
            <a:xfrm>
              <a:off x="5745571" y="3112233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9"/>
            <p:cNvSpPr/>
            <p:nvPr/>
          </p:nvSpPr>
          <p:spPr>
            <a:xfrm>
              <a:off x="5745571" y="3042145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100"/>
            <p:cNvSpPr/>
            <p:nvPr/>
          </p:nvSpPr>
          <p:spPr>
            <a:xfrm>
              <a:off x="5745571" y="2972057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1"/>
            <p:cNvSpPr/>
            <p:nvPr/>
          </p:nvSpPr>
          <p:spPr>
            <a:xfrm>
              <a:off x="5745571" y="2831882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2"/>
            <p:cNvSpPr/>
            <p:nvPr/>
          </p:nvSpPr>
          <p:spPr>
            <a:xfrm>
              <a:off x="5745571" y="2761794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3"/>
            <p:cNvSpPr/>
            <p:nvPr/>
          </p:nvSpPr>
          <p:spPr>
            <a:xfrm>
              <a:off x="5745571" y="2691707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4"/>
            <p:cNvSpPr/>
            <p:nvPr/>
          </p:nvSpPr>
          <p:spPr>
            <a:xfrm>
              <a:off x="5745571" y="2621619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5"/>
            <p:cNvSpPr/>
            <p:nvPr/>
          </p:nvSpPr>
          <p:spPr>
            <a:xfrm>
              <a:off x="5745571" y="2481444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6"/>
            <p:cNvSpPr/>
            <p:nvPr/>
          </p:nvSpPr>
          <p:spPr>
            <a:xfrm>
              <a:off x="5745571" y="2411356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7"/>
            <p:cNvSpPr/>
            <p:nvPr/>
          </p:nvSpPr>
          <p:spPr>
            <a:xfrm>
              <a:off x="5745571" y="2341268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8"/>
            <p:cNvSpPr/>
            <p:nvPr/>
          </p:nvSpPr>
          <p:spPr>
            <a:xfrm>
              <a:off x="5745571" y="2271181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9"/>
            <p:cNvSpPr/>
            <p:nvPr/>
          </p:nvSpPr>
          <p:spPr>
            <a:xfrm>
              <a:off x="5745571" y="2131005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10"/>
            <p:cNvSpPr/>
            <p:nvPr/>
          </p:nvSpPr>
          <p:spPr>
            <a:xfrm>
              <a:off x="5745571" y="2060918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1"/>
            <p:cNvSpPr/>
            <p:nvPr/>
          </p:nvSpPr>
          <p:spPr>
            <a:xfrm>
              <a:off x="5745571" y="1990830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2"/>
            <p:cNvSpPr/>
            <p:nvPr/>
          </p:nvSpPr>
          <p:spPr>
            <a:xfrm>
              <a:off x="5745571" y="1920742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3"/>
            <p:cNvSpPr/>
            <p:nvPr/>
          </p:nvSpPr>
          <p:spPr>
            <a:xfrm>
              <a:off x="5745571" y="1780567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4"/>
            <p:cNvSpPr/>
            <p:nvPr/>
          </p:nvSpPr>
          <p:spPr>
            <a:xfrm>
              <a:off x="5745571" y="1710479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5"/>
            <p:cNvSpPr/>
            <p:nvPr/>
          </p:nvSpPr>
          <p:spPr>
            <a:xfrm>
              <a:off x="5745571" y="1640392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6"/>
            <p:cNvSpPr/>
            <p:nvPr/>
          </p:nvSpPr>
          <p:spPr>
            <a:xfrm>
              <a:off x="5745571" y="1570304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7"/>
            <p:cNvSpPr/>
            <p:nvPr/>
          </p:nvSpPr>
          <p:spPr>
            <a:xfrm>
              <a:off x="5745571" y="1430129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8"/>
            <p:cNvSpPr/>
            <p:nvPr/>
          </p:nvSpPr>
          <p:spPr>
            <a:xfrm>
              <a:off x="5745571" y="1360041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9"/>
            <p:cNvSpPr/>
            <p:nvPr/>
          </p:nvSpPr>
          <p:spPr>
            <a:xfrm>
              <a:off x="5745571" y="1289954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20"/>
            <p:cNvSpPr/>
            <p:nvPr/>
          </p:nvSpPr>
          <p:spPr>
            <a:xfrm>
              <a:off x="5745571" y="1219866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1"/>
            <p:cNvSpPr/>
            <p:nvPr/>
          </p:nvSpPr>
          <p:spPr>
            <a:xfrm>
              <a:off x="5745571" y="4303723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2"/>
            <p:cNvSpPr/>
            <p:nvPr/>
          </p:nvSpPr>
          <p:spPr>
            <a:xfrm>
              <a:off x="5745571" y="3953284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3"/>
            <p:cNvSpPr/>
            <p:nvPr/>
          </p:nvSpPr>
          <p:spPr>
            <a:xfrm>
              <a:off x="5745571" y="3602846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4"/>
            <p:cNvSpPr/>
            <p:nvPr/>
          </p:nvSpPr>
          <p:spPr>
            <a:xfrm>
              <a:off x="5745571" y="3252408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5"/>
            <p:cNvSpPr/>
            <p:nvPr/>
          </p:nvSpPr>
          <p:spPr>
            <a:xfrm>
              <a:off x="5745571" y="2901970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6"/>
            <p:cNvSpPr/>
            <p:nvPr/>
          </p:nvSpPr>
          <p:spPr>
            <a:xfrm>
              <a:off x="5745571" y="2551531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7"/>
            <p:cNvSpPr/>
            <p:nvPr/>
          </p:nvSpPr>
          <p:spPr>
            <a:xfrm>
              <a:off x="5745571" y="2201093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8"/>
            <p:cNvSpPr/>
            <p:nvPr/>
          </p:nvSpPr>
          <p:spPr>
            <a:xfrm>
              <a:off x="5745571" y="1850655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9"/>
            <p:cNvSpPr/>
            <p:nvPr/>
          </p:nvSpPr>
          <p:spPr>
            <a:xfrm>
              <a:off x="5745571" y="1500216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30"/>
            <p:cNvSpPr/>
            <p:nvPr/>
          </p:nvSpPr>
          <p:spPr>
            <a:xfrm>
              <a:off x="5745571" y="1149778"/>
              <a:ext cx="5106124" cy="0"/>
            </a:xfrm>
            <a:custGeom>
              <a:avLst/>
              <a:pathLst>
                <a:path w="5106124" h="0">
                  <a:moveTo>
                    <a:pt x="0" y="0"/>
                  </a:moveTo>
                  <a:lnTo>
                    <a:pt x="5106124" y="0"/>
                  </a:lnTo>
                  <a:lnTo>
                    <a:pt x="5106124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10205550" y="2555036"/>
              <a:ext cx="141836" cy="174868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10347387" y="2138014"/>
              <a:ext cx="141836" cy="216570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9890357" y="2477939"/>
              <a:ext cx="141836" cy="182578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10032194" y="2134510"/>
              <a:ext cx="141836" cy="2169212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rc135"/>
            <p:cNvSpPr/>
            <p:nvPr/>
          </p:nvSpPr>
          <p:spPr>
            <a:xfrm>
              <a:off x="8944779" y="2295711"/>
              <a:ext cx="141836" cy="200801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6"/>
            <p:cNvSpPr/>
            <p:nvPr/>
          </p:nvSpPr>
          <p:spPr>
            <a:xfrm>
              <a:off x="9086615" y="1976813"/>
              <a:ext cx="141836" cy="232691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rc137"/>
            <p:cNvSpPr/>
            <p:nvPr/>
          </p:nvSpPr>
          <p:spPr>
            <a:xfrm>
              <a:off x="6738428" y="1962795"/>
              <a:ext cx="141836" cy="234092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6880265" y="1836637"/>
              <a:ext cx="141836" cy="246708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rc139"/>
            <p:cNvSpPr/>
            <p:nvPr/>
          </p:nvSpPr>
          <p:spPr>
            <a:xfrm>
              <a:off x="5792850" y="1906725"/>
              <a:ext cx="141836" cy="239699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rc140"/>
            <p:cNvSpPr/>
            <p:nvPr/>
          </p:nvSpPr>
          <p:spPr>
            <a:xfrm>
              <a:off x="5934687" y="1699966"/>
              <a:ext cx="141836" cy="26037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1"/>
            <p:cNvSpPr/>
            <p:nvPr/>
          </p:nvSpPr>
          <p:spPr>
            <a:xfrm>
              <a:off x="9575164" y="2418365"/>
              <a:ext cx="141836" cy="188535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rc142"/>
            <p:cNvSpPr/>
            <p:nvPr/>
          </p:nvSpPr>
          <p:spPr>
            <a:xfrm>
              <a:off x="9717001" y="1976813"/>
              <a:ext cx="141836" cy="232691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3"/>
            <p:cNvSpPr/>
            <p:nvPr/>
          </p:nvSpPr>
          <p:spPr>
            <a:xfrm>
              <a:off x="7053621" y="2081944"/>
              <a:ext cx="141836" cy="222177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rc144"/>
            <p:cNvSpPr/>
            <p:nvPr/>
          </p:nvSpPr>
          <p:spPr>
            <a:xfrm>
              <a:off x="7195458" y="1773558"/>
              <a:ext cx="141836" cy="253016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rc145"/>
            <p:cNvSpPr/>
            <p:nvPr/>
          </p:nvSpPr>
          <p:spPr>
            <a:xfrm>
              <a:off x="10520743" y="2569053"/>
              <a:ext cx="141836" cy="173466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rc146"/>
            <p:cNvSpPr/>
            <p:nvPr/>
          </p:nvSpPr>
          <p:spPr>
            <a:xfrm>
              <a:off x="10662580" y="2011856"/>
              <a:ext cx="141836" cy="229186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rc147"/>
            <p:cNvSpPr/>
            <p:nvPr/>
          </p:nvSpPr>
          <p:spPr>
            <a:xfrm>
              <a:off x="6108043" y="1983821"/>
              <a:ext cx="141836" cy="231990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rc148"/>
            <p:cNvSpPr/>
            <p:nvPr/>
          </p:nvSpPr>
          <p:spPr>
            <a:xfrm>
              <a:off x="6249879" y="1675436"/>
              <a:ext cx="141836" cy="262828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rc149"/>
            <p:cNvSpPr/>
            <p:nvPr/>
          </p:nvSpPr>
          <p:spPr>
            <a:xfrm>
              <a:off x="6423236" y="1966299"/>
              <a:ext cx="141836" cy="233742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rc150"/>
            <p:cNvSpPr/>
            <p:nvPr/>
          </p:nvSpPr>
          <p:spPr>
            <a:xfrm>
              <a:off x="6565072" y="1752532"/>
              <a:ext cx="141836" cy="255119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rc151"/>
            <p:cNvSpPr/>
            <p:nvPr/>
          </p:nvSpPr>
          <p:spPr>
            <a:xfrm>
              <a:off x="8314393" y="2085448"/>
              <a:ext cx="141836" cy="221827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rc152"/>
            <p:cNvSpPr/>
            <p:nvPr/>
          </p:nvSpPr>
          <p:spPr>
            <a:xfrm>
              <a:off x="8456230" y="1850655"/>
              <a:ext cx="141836" cy="245306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rc153"/>
            <p:cNvSpPr/>
            <p:nvPr/>
          </p:nvSpPr>
          <p:spPr>
            <a:xfrm>
              <a:off x="7999200" y="2095962"/>
              <a:ext cx="141836" cy="220776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rc154"/>
            <p:cNvSpPr/>
            <p:nvPr/>
          </p:nvSpPr>
          <p:spPr>
            <a:xfrm>
              <a:off x="8141037" y="1850655"/>
              <a:ext cx="141836" cy="245306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rc155"/>
            <p:cNvSpPr/>
            <p:nvPr/>
          </p:nvSpPr>
          <p:spPr>
            <a:xfrm>
              <a:off x="9259971" y="2348277"/>
              <a:ext cx="141836" cy="195544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rc156"/>
            <p:cNvSpPr/>
            <p:nvPr/>
          </p:nvSpPr>
          <p:spPr>
            <a:xfrm>
              <a:off x="9401808" y="2145023"/>
              <a:ext cx="141836" cy="215869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rc157"/>
            <p:cNvSpPr/>
            <p:nvPr/>
          </p:nvSpPr>
          <p:spPr>
            <a:xfrm>
              <a:off x="7368814" y="2071431"/>
              <a:ext cx="141836" cy="223229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rc158"/>
            <p:cNvSpPr/>
            <p:nvPr/>
          </p:nvSpPr>
          <p:spPr>
            <a:xfrm>
              <a:off x="7510651" y="1861168"/>
              <a:ext cx="141836" cy="244255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rc159"/>
            <p:cNvSpPr/>
            <p:nvPr/>
          </p:nvSpPr>
          <p:spPr>
            <a:xfrm>
              <a:off x="7684007" y="2250154"/>
              <a:ext cx="141836" cy="205356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rc160"/>
            <p:cNvSpPr/>
            <p:nvPr/>
          </p:nvSpPr>
          <p:spPr>
            <a:xfrm>
              <a:off x="7825844" y="1717488"/>
              <a:ext cx="141836" cy="258623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rc161"/>
            <p:cNvSpPr/>
            <p:nvPr/>
          </p:nvSpPr>
          <p:spPr>
            <a:xfrm>
              <a:off x="8629586" y="2162545"/>
              <a:ext cx="141836" cy="214117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rc162"/>
            <p:cNvSpPr/>
            <p:nvPr/>
          </p:nvSpPr>
          <p:spPr>
            <a:xfrm>
              <a:off x="8771422" y="2025874"/>
              <a:ext cx="141836" cy="227784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tx163"/>
            <p:cNvSpPr/>
            <p:nvPr/>
          </p:nvSpPr>
          <p:spPr>
            <a:xfrm>
              <a:off x="2733250" y="807636"/>
              <a:ext cx="779338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inrikes född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7904722" y="807636"/>
              <a:ext cx="787821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utrikes född</a:t>
              </a:r>
            </a:p>
          </p:txBody>
        </p:sp>
        <p:sp>
          <p:nvSpPr>
            <p:cNvPr id="165" name="tx165"/>
            <p:cNvSpPr/>
            <p:nvPr/>
          </p:nvSpPr>
          <p:spPr>
            <a:xfrm rot="-5400000">
              <a:off x="610115" y="4812429"/>
              <a:ext cx="333275" cy="95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Gagnef</a:t>
              </a:r>
            </a:p>
          </p:txBody>
        </p:sp>
        <p:sp>
          <p:nvSpPr>
            <p:cNvPr id="166" name="tx166"/>
            <p:cNvSpPr/>
            <p:nvPr/>
          </p:nvSpPr>
          <p:spPr>
            <a:xfrm rot="-5400000">
              <a:off x="778489" y="4812429"/>
              <a:ext cx="626913" cy="95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Malung-Sälen</a:t>
              </a:r>
            </a:p>
          </p:txBody>
        </p:sp>
        <p:sp>
          <p:nvSpPr>
            <p:cNvPr id="167" name="tx167"/>
            <p:cNvSpPr/>
            <p:nvPr/>
          </p:nvSpPr>
          <p:spPr>
            <a:xfrm rot="-5400000">
              <a:off x="1302116" y="4823145"/>
              <a:ext cx="231477" cy="739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Mora</a:t>
              </a:r>
            </a:p>
          </p:txBody>
        </p:sp>
        <p:sp>
          <p:nvSpPr>
            <p:cNvPr id="168" name="tx168"/>
            <p:cNvSpPr/>
            <p:nvPr/>
          </p:nvSpPr>
          <p:spPr>
            <a:xfrm rot="-5400000">
              <a:off x="1605973" y="4823145"/>
              <a:ext cx="254148" cy="739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Falun</a:t>
              </a:r>
            </a:p>
          </p:txBody>
        </p:sp>
        <p:sp>
          <p:nvSpPr>
            <p:cNvPr id="169" name="tx169"/>
            <p:cNvSpPr/>
            <p:nvPr/>
          </p:nvSpPr>
          <p:spPr>
            <a:xfrm rot="-5400000">
              <a:off x="1856177" y="4823145"/>
              <a:ext cx="384125" cy="739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Leksand</a:t>
              </a:r>
            </a:p>
          </p:txBody>
        </p:sp>
        <p:sp>
          <p:nvSpPr>
            <p:cNvPr id="170" name="tx170"/>
            <p:cNvSpPr/>
            <p:nvPr/>
          </p:nvSpPr>
          <p:spPr>
            <a:xfrm rot="-5400000">
              <a:off x="2241369" y="4822500"/>
              <a:ext cx="242837" cy="752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Säter</a:t>
              </a:r>
            </a:p>
          </p:txBody>
        </p:sp>
        <p:sp>
          <p:nvSpPr>
            <p:cNvPr id="171" name="tx171"/>
            <p:cNvSpPr/>
            <p:nvPr/>
          </p:nvSpPr>
          <p:spPr>
            <a:xfrm rot="-5400000">
              <a:off x="2489416" y="4823145"/>
              <a:ext cx="378420" cy="739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Vansbro</a:t>
              </a:r>
            </a:p>
          </p:txBody>
        </p:sp>
        <p:sp>
          <p:nvSpPr>
            <p:cNvPr id="172" name="tx172"/>
            <p:cNvSpPr/>
            <p:nvPr/>
          </p:nvSpPr>
          <p:spPr>
            <a:xfrm rot="-5400000">
              <a:off x="2838343" y="4822922"/>
              <a:ext cx="310505" cy="74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Rättvik</a:t>
              </a:r>
            </a:p>
          </p:txBody>
        </p:sp>
        <p:sp>
          <p:nvSpPr>
            <p:cNvPr id="173" name="tx173"/>
            <p:cNvSpPr/>
            <p:nvPr/>
          </p:nvSpPr>
          <p:spPr>
            <a:xfrm rot="-5400000">
              <a:off x="3198259" y="4822475"/>
              <a:ext cx="220166" cy="75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Orsa</a:t>
              </a:r>
            </a:p>
          </p:txBody>
        </p:sp>
        <p:sp>
          <p:nvSpPr>
            <p:cNvPr id="174" name="tx174"/>
            <p:cNvSpPr/>
            <p:nvPr/>
          </p:nvSpPr>
          <p:spPr>
            <a:xfrm rot="-5400000">
              <a:off x="3422021" y="4815828"/>
              <a:ext cx="389731" cy="885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Älvdalen</a:t>
              </a:r>
            </a:p>
          </p:txBody>
        </p:sp>
        <p:sp>
          <p:nvSpPr>
            <p:cNvPr id="175" name="tx175"/>
            <p:cNvSpPr/>
            <p:nvPr/>
          </p:nvSpPr>
          <p:spPr>
            <a:xfrm rot="-5400000">
              <a:off x="3761498" y="4823145"/>
              <a:ext cx="355798" cy="739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Dalarna</a:t>
              </a:r>
            </a:p>
          </p:txBody>
        </p:sp>
        <p:sp>
          <p:nvSpPr>
            <p:cNvPr id="176" name="tx176"/>
            <p:cNvSpPr/>
            <p:nvPr/>
          </p:nvSpPr>
          <p:spPr>
            <a:xfrm rot="-5400000">
              <a:off x="3907821" y="4812429"/>
              <a:ext cx="672107" cy="95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Smedjebacken</a:t>
              </a:r>
            </a:p>
          </p:txBody>
        </p:sp>
        <p:sp>
          <p:nvSpPr>
            <p:cNvPr id="177" name="tx177"/>
            <p:cNvSpPr/>
            <p:nvPr/>
          </p:nvSpPr>
          <p:spPr>
            <a:xfrm rot="-5400000">
              <a:off x="4332601" y="4823145"/>
              <a:ext cx="474364" cy="739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Hedemora</a:t>
              </a:r>
            </a:p>
          </p:txBody>
        </p:sp>
        <p:sp>
          <p:nvSpPr>
            <p:cNvPr id="178" name="tx178"/>
            <p:cNvSpPr/>
            <p:nvPr/>
          </p:nvSpPr>
          <p:spPr>
            <a:xfrm rot="-5400000">
              <a:off x="4671308" y="4812826"/>
              <a:ext cx="406697" cy="945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Borlänge</a:t>
              </a:r>
            </a:p>
          </p:txBody>
        </p:sp>
        <p:sp>
          <p:nvSpPr>
            <p:cNvPr id="179" name="tx179"/>
            <p:cNvSpPr/>
            <p:nvPr/>
          </p:nvSpPr>
          <p:spPr>
            <a:xfrm rot="-5400000">
              <a:off x="5044867" y="4823145"/>
              <a:ext cx="310604" cy="739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Avesta</a:t>
              </a:r>
            </a:p>
          </p:txBody>
        </p:sp>
        <p:sp>
          <p:nvSpPr>
            <p:cNvPr id="180" name="tx180"/>
            <p:cNvSpPr/>
            <p:nvPr/>
          </p:nvSpPr>
          <p:spPr>
            <a:xfrm rot="-5400000">
              <a:off x="5340265" y="4823145"/>
              <a:ext cx="350192" cy="739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Ludvika</a:t>
              </a:r>
            </a:p>
          </p:txBody>
        </p:sp>
        <p:sp>
          <p:nvSpPr>
            <p:cNvPr id="181" name="tx181"/>
            <p:cNvSpPr/>
            <p:nvPr/>
          </p:nvSpPr>
          <p:spPr>
            <a:xfrm rot="-5400000">
              <a:off x="5785829" y="4812429"/>
              <a:ext cx="333275" cy="95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Gagnef</a:t>
              </a:r>
            </a:p>
          </p:txBody>
        </p:sp>
        <p:sp>
          <p:nvSpPr>
            <p:cNvPr id="182" name="tx182"/>
            <p:cNvSpPr/>
            <p:nvPr/>
          </p:nvSpPr>
          <p:spPr>
            <a:xfrm rot="-5400000">
              <a:off x="5954203" y="4812429"/>
              <a:ext cx="626913" cy="95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Malung-Sälen</a:t>
              </a:r>
            </a:p>
          </p:txBody>
        </p:sp>
        <p:sp>
          <p:nvSpPr>
            <p:cNvPr id="183" name="tx183"/>
            <p:cNvSpPr/>
            <p:nvPr/>
          </p:nvSpPr>
          <p:spPr>
            <a:xfrm rot="-5400000">
              <a:off x="6477829" y="4823145"/>
              <a:ext cx="231477" cy="739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Mora</a:t>
              </a:r>
            </a:p>
          </p:txBody>
        </p:sp>
        <p:sp>
          <p:nvSpPr>
            <p:cNvPr id="184" name="tx184"/>
            <p:cNvSpPr/>
            <p:nvPr/>
          </p:nvSpPr>
          <p:spPr>
            <a:xfrm rot="-5400000">
              <a:off x="6781686" y="4823145"/>
              <a:ext cx="254148" cy="739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Falun</a:t>
              </a:r>
            </a:p>
          </p:txBody>
        </p:sp>
        <p:sp>
          <p:nvSpPr>
            <p:cNvPr id="185" name="tx185"/>
            <p:cNvSpPr/>
            <p:nvPr/>
          </p:nvSpPr>
          <p:spPr>
            <a:xfrm rot="-5400000">
              <a:off x="7031891" y="4823145"/>
              <a:ext cx="384125" cy="739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Leksand</a:t>
              </a:r>
            </a:p>
          </p:txBody>
        </p:sp>
        <p:sp>
          <p:nvSpPr>
            <p:cNvPr id="186" name="tx186"/>
            <p:cNvSpPr/>
            <p:nvPr/>
          </p:nvSpPr>
          <p:spPr>
            <a:xfrm rot="-5400000">
              <a:off x="7417083" y="4822500"/>
              <a:ext cx="242837" cy="752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Säter</a:t>
              </a:r>
            </a:p>
          </p:txBody>
        </p:sp>
        <p:sp>
          <p:nvSpPr>
            <p:cNvPr id="187" name="tx187"/>
            <p:cNvSpPr/>
            <p:nvPr/>
          </p:nvSpPr>
          <p:spPr>
            <a:xfrm rot="-5400000">
              <a:off x="7665129" y="4823145"/>
              <a:ext cx="378420" cy="739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Vansbro</a:t>
              </a:r>
            </a:p>
          </p:txBody>
        </p:sp>
        <p:sp>
          <p:nvSpPr>
            <p:cNvPr id="188" name="tx188"/>
            <p:cNvSpPr/>
            <p:nvPr/>
          </p:nvSpPr>
          <p:spPr>
            <a:xfrm rot="-5400000">
              <a:off x="8014057" y="4822922"/>
              <a:ext cx="310505" cy="74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Rättvik</a:t>
              </a:r>
            </a:p>
          </p:txBody>
        </p:sp>
        <p:sp>
          <p:nvSpPr>
            <p:cNvPr id="189" name="tx189"/>
            <p:cNvSpPr/>
            <p:nvPr/>
          </p:nvSpPr>
          <p:spPr>
            <a:xfrm rot="-5400000">
              <a:off x="8373972" y="4822475"/>
              <a:ext cx="220166" cy="7525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Orsa</a:t>
              </a:r>
            </a:p>
          </p:txBody>
        </p:sp>
        <p:sp>
          <p:nvSpPr>
            <p:cNvPr id="190" name="tx190"/>
            <p:cNvSpPr/>
            <p:nvPr/>
          </p:nvSpPr>
          <p:spPr>
            <a:xfrm rot="-5400000">
              <a:off x="8597735" y="4815828"/>
              <a:ext cx="389731" cy="885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Älvdalen</a:t>
              </a:r>
            </a:p>
          </p:txBody>
        </p:sp>
        <p:sp>
          <p:nvSpPr>
            <p:cNvPr id="191" name="tx191"/>
            <p:cNvSpPr/>
            <p:nvPr/>
          </p:nvSpPr>
          <p:spPr>
            <a:xfrm rot="-5400000">
              <a:off x="8937212" y="4823145"/>
              <a:ext cx="355798" cy="739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Dalarna</a:t>
              </a:r>
            </a:p>
          </p:txBody>
        </p:sp>
        <p:sp>
          <p:nvSpPr>
            <p:cNvPr id="192" name="tx192"/>
            <p:cNvSpPr/>
            <p:nvPr/>
          </p:nvSpPr>
          <p:spPr>
            <a:xfrm rot="-5400000">
              <a:off x="9083534" y="4812429"/>
              <a:ext cx="672107" cy="9534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Smedjebacken</a:t>
              </a:r>
            </a:p>
          </p:txBody>
        </p:sp>
        <p:sp>
          <p:nvSpPr>
            <p:cNvPr id="193" name="tx193"/>
            <p:cNvSpPr/>
            <p:nvPr/>
          </p:nvSpPr>
          <p:spPr>
            <a:xfrm rot="-5400000">
              <a:off x="9508314" y="4823145"/>
              <a:ext cx="474364" cy="739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Hedemora</a:t>
              </a:r>
            </a:p>
          </p:txBody>
        </p:sp>
        <p:sp>
          <p:nvSpPr>
            <p:cNvPr id="194" name="tx194"/>
            <p:cNvSpPr/>
            <p:nvPr/>
          </p:nvSpPr>
          <p:spPr>
            <a:xfrm rot="-5400000">
              <a:off x="9847022" y="4812826"/>
              <a:ext cx="406697" cy="945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Borlänge</a:t>
              </a:r>
            </a:p>
          </p:txBody>
        </p:sp>
        <p:sp>
          <p:nvSpPr>
            <p:cNvPr id="195" name="tx195"/>
            <p:cNvSpPr/>
            <p:nvPr/>
          </p:nvSpPr>
          <p:spPr>
            <a:xfrm rot="-5400000">
              <a:off x="10220580" y="4823145"/>
              <a:ext cx="310604" cy="739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Avesta</a:t>
              </a:r>
            </a:p>
          </p:txBody>
        </p:sp>
        <p:sp>
          <p:nvSpPr>
            <p:cNvPr id="196" name="tx196"/>
            <p:cNvSpPr/>
            <p:nvPr/>
          </p:nvSpPr>
          <p:spPr>
            <a:xfrm rot="-5400000">
              <a:off x="10515979" y="4823145"/>
              <a:ext cx="350192" cy="739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Ludvika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303928" y="4263440"/>
              <a:ext cx="203299" cy="76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0 %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275651" y="3913002"/>
              <a:ext cx="231576" cy="76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10 %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275651" y="3562563"/>
              <a:ext cx="231576" cy="76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20 %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275651" y="3212125"/>
              <a:ext cx="231576" cy="76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30 %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275651" y="2861687"/>
              <a:ext cx="231576" cy="76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40 %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275651" y="2511248"/>
              <a:ext cx="231576" cy="76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50 %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275651" y="2160810"/>
              <a:ext cx="231576" cy="76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60 %</a:t>
              </a:r>
            </a:p>
          </p:txBody>
        </p:sp>
        <p:sp>
          <p:nvSpPr>
            <p:cNvPr id="204" name="tx204"/>
            <p:cNvSpPr/>
            <p:nvPr/>
          </p:nvSpPr>
          <p:spPr>
            <a:xfrm>
              <a:off x="275651" y="1810372"/>
              <a:ext cx="231576" cy="76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70 %</a:t>
              </a:r>
            </a:p>
          </p:txBody>
        </p:sp>
        <p:sp>
          <p:nvSpPr>
            <p:cNvPr id="205" name="tx205"/>
            <p:cNvSpPr/>
            <p:nvPr/>
          </p:nvSpPr>
          <p:spPr>
            <a:xfrm>
              <a:off x="275651" y="1459934"/>
              <a:ext cx="231576" cy="76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80 %</a:t>
              </a:r>
            </a:p>
          </p:txBody>
        </p:sp>
        <p:sp>
          <p:nvSpPr>
            <p:cNvPr id="206" name="tx206"/>
            <p:cNvSpPr/>
            <p:nvPr/>
          </p:nvSpPr>
          <p:spPr>
            <a:xfrm>
              <a:off x="275651" y="1109495"/>
              <a:ext cx="231576" cy="76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90 %</a:t>
              </a:r>
            </a:p>
          </p:txBody>
        </p:sp>
        <p:sp>
          <p:nvSpPr>
            <p:cNvPr id="207" name="rc207"/>
            <p:cNvSpPr/>
            <p:nvPr/>
          </p:nvSpPr>
          <p:spPr>
            <a:xfrm>
              <a:off x="4993063" y="5335336"/>
              <a:ext cx="1435426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rc208"/>
            <p:cNvSpPr/>
            <p:nvPr/>
          </p:nvSpPr>
          <p:spPr>
            <a:xfrm>
              <a:off x="4993063" y="5404925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rc209"/>
            <p:cNvSpPr/>
            <p:nvPr/>
          </p:nvSpPr>
          <p:spPr>
            <a:xfrm>
              <a:off x="5002063" y="5413925"/>
              <a:ext cx="201456" cy="201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rc210"/>
            <p:cNvSpPr/>
            <p:nvPr/>
          </p:nvSpPr>
          <p:spPr>
            <a:xfrm>
              <a:off x="5842979" y="5404925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rc211"/>
            <p:cNvSpPr/>
            <p:nvPr/>
          </p:nvSpPr>
          <p:spPr>
            <a:xfrm>
              <a:off x="5851979" y="5413925"/>
              <a:ext cx="201456" cy="2014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tx212"/>
            <p:cNvSpPr/>
            <p:nvPr/>
          </p:nvSpPr>
          <p:spPr>
            <a:xfrm>
              <a:off x="5282108" y="5458321"/>
              <a:ext cx="49128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213" name="tx213"/>
            <p:cNvSpPr/>
            <p:nvPr/>
          </p:nvSpPr>
          <p:spPr>
            <a:xfrm>
              <a:off x="6132024" y="5457652"/>
              <a:ext cx="296465" cy="111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214" name="tx214"/>
            <p:cNvSpPr/>
            <p:nvPr/>
          </p:nvSpPr>
          <p:spPr>
            <a:xfrm>
              <a:off x="4109312" y="378159"/>
              <a:ext cx="2908721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Sysselsättningsgrad 2021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275651" y="5692606"/>
              <a:ext cx="401304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SCB:s öppna statistikdatabas, befolkningens arbetsmarknadsstatus (BAS).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275651" y="5813307"/>
              <a:ext cx="2317273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Bearbetning: Samhällsanalys, Region Dalarna.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275651" y="5933407"/>
              <a:ext cx="5398259" cy="1054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Andelen av befolkningen som är sysselsatt (sysselsättningsgrad) i åldersgruppen 20-64 år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701709" y="1013895"/>
              <a:ext cx="8149986" cy="45450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220344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368526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516707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664889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961252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109434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57615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405797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702160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850341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998523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146705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443068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591249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739431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887612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183976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332157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480339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628520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924884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7073065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7221247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7369428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7665791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7813973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7962155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8110336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8406699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8554881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8703063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8851244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9147607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9295789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9443970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9592152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9888515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0036697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0184878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0333060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072162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813070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553978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294886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035794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6776702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7517610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8258518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8999426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9740334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10481242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3072162" y="4684217"/>
              <a:ext cx="4741810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3072162" y="1255096"/>
              <a:ext cx="6934897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3072162" y="1603820"/>
              <a:ext cx="6690398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3072162" y="2998717"/>
              <a:ext cx="5830945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3072162" y="5091062"/>
              <a:ext cx="4245402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3072162" y="1429458"/>
              <a:ext cx="6764489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3072162" y="1778182"/>
              <a:ext cx="6660762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3072162" y="4335493"/>
              <a:ext cx="4875174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3072162" y="1894424"/>
              <a:ext cx="6557034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3072162" y="2882475"/>
              <a:ext cx="5956899" cy="52308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3072162" y="2591872"/>
              <a:ext cx="6023581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3072162" y="4393614"/>
              <a:ext cx="4867764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3072162" y="3173079"/>
              <a:ext cx="5630900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3072162" y="2824355"/>
              <a:ext cx="5956899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3072162" y="3463682"/>
              <a:ext cx="5408627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3072162" y="4044889"/>
              <a:ext cx="5060400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3072162" y="3289320"/>
              <a:ext cx="5571627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3072162" y="3056838"/>
              <a:ext cx="5808717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3072162" y="2708113"/>
              <a:ext cx="5993944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3072162" y="3347441"/>
              <a:ext cx="5534582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3072162" y="5439786"/>
              <a:ext cx="3208131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3072162" y="3579924"/>
              <a:ext cx="5371582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3072162" y="3231200"/>
              <a:ext cx="5579036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3072162" y="1720062"/>
              <a:ext cx="6682989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3072162" y="4219251"/>
              <a:ext cx="4934446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3072162" y="4626096"/>
              <a:ext cx="4741810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3072162" y="5032941"/>
              <a:ext cx="4267629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3072162" y="4916700"/>
              <a:ext cx="4460265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3072162" y="4800458"/>
              <a:ext cx="4601038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3072162" y="4858579"/>
              <a:ext cx="4497310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3072162" y="4509855"/>
              <a:ext cx="4793674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3072162" y="3986769"/>
              <a:ext cx="5060400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3072162" y="3928648"/>
              <a:ext cx="5119673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3072162" y="4103010"/>
              <a:ext cx="5015946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3072162" y="4567976"/>
              <a:ext cx="4764037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3072162" y="2010665"/>
              <a:ext cx="6490353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3072162" y="4277372"/>
              <a:ext cx="4904810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3072162" y="5265424"/>
              <a:ext cx="4015720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3072162" y="1022613"/>
              <a:ext cx="7283124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3072162" y="1545699"/>
              <a:ext cx="6712625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3072162" y="1836303"/>
              <a:ext cx="6586671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3072162" y="2126906"/>
              <a:ext cx="6445898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3072162" y="5323545"/>
              <a:ext cx="3986084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3072162" y="2475631"/>
              <a:ext cx="6149535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3072162" y="1138855"/>
              <a:ext cx="7171988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3072162" y="1080734"/>
              <a:ext cx="7216442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3072162" y="5207303"/>
              <a:ext cx="4134266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3072162" y="3754286"/>
              <a:ext cx="5178946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3072162" y="3812407"/>
              <a:ext cx="5171537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3072162" y="1487579"/>
              <a:ext cx="6712625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3072162" y="1371337"/>
              <a:ext cx="6771898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3072162" y="3696165"/>
              <a:ext cx="5341945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3072162" y="4451734"/>
              <a:ext cx="4860355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3072162" y="1313217"/>
              <a:ext cx="6794125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3072162" y="2417510"/>
              <a:ext cx="6186581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3072162" y="2301268"/>
              <a:ext cx="6238444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3072162" y="1661941"/>
              <a:ext cx="6682989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3072162" y="1196975"/>
              <a:ext cx="7127534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3072162" y="2359389"/>
              <a:ext cx="6231035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3072162" y="3114958"/>
              <a:ext cx="5675354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3072162" y="2185027"/>
              <a:ext cx="6334762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3072162" y="2068786"/>
              <a:ext cx="6453307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3072162" y="4161131"/>
              <a:ext cx="5008537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3072162" y="5149183"/>
              <a:ext cx="4186129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3072162" y="1952544"/>
              <a:ext cx="6549625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3072162" y="2940596"/>
              <a:ext cx="5927263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3072162" y="2766234"/>
              <a:ext cx="5986535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3072162" y="3405562"/>
              <a:ext cx="5467900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3072162" y="2649993"/>
              <a:ext cx="6016172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3072162" y="3638045"/>
              <a:ext cx="5364173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3072162" y="3870527"/>
              <a:ext cx="5119673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3072162" y="2243148"/>
              <a:ext cx="6253262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9"/>
            <p:cNvSpPr/>
            <p:nvPr/>
          </p:nvSpPr>
          <p:spPr>
            <a:xfrm>
              <a:off x="3072162" y="4974821"/>
              <a:ext cx="4371356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rc130"/>
            <p:cNvSpPr/>
            <p:nvPr/>
          </p:nvSpPr>
          <p:spPr>
            <a:xfrm>
              <a:off x="3072162" y="5381665"/>
              <a:ext cx="3852721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3072162" y="5497907"/>
              <a:ext cx="2519086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3072162" y="3521803"/>
              <a:ext cx="5393809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3072162" y="2533751"/>
              <a:ext cx="6023581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3072162" y="4742338"/>
              <a:ext cx="4645492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tx135"/>
            <p:cNvSpPr/>
            <p:nvPr/>
          </p:nvSpPr>
          <p:spPr>
            <a:xfrm>
              <a:off x="275651" y="5479822"/>
              <a:ext cx="2363427" cy="71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övrig utbildning inom naturvetenskap, matematik, data, eftergymnasial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1241359" y="5420734"/>
              <a:ext cx="1397719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fritidsledarutbildning, eftergymnasial nivå 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491637" y="5362613"/>
              <a:ext cx="2147441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övrig utbildning inom humaniora och konst, eftergymnasial nivå 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1385313" y="5304493"/>
              <a:ext cx="1253765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naturbruksutbildning, gymnasial nivå 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1203185" y="5246372"/>
              <a:ext cx="1435893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konstnärlig utbildning, eftergymnasial nivå 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834761" y="5188251"/>
              <a:ext cx="1804317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restaurang- och livsmedelsutbildning, gymnasial nivå 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821961" y="5130130"/>
              <a:ext cx="1817116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utbildning inom medieproduktion, eftergymnasial nivå 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1220188" y="5072010"/>
              <a:ext cx="1418890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barn- och fritidsutbildning, gymnasial nivå 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813478" y="5013889"/>
              <a:ext cx="1825600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handel- och administrationsutbildning, gymnasial nivå 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466411" y="4955768"/>
              <a:ext cx="2172667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övrig utb. inom lant- och skogsbruk, djursjukvård, eftergymnasial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762914" y="4897648"/>
              <a:ext cx="1876164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humanistisk utbildning, eftergymnasial nivå (minst 3 år) 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373059" y="4841090"/>
              <a:ext cx="2266019" cy="70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högskoleingenjörsutb.; kemi- och bioteknik, material- och geoteknik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360445" y="4782374"/>
              <a:ext cx="2278633" cy="71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högsk.ing.utb; maskinteknik, fordons- farkostteknik, industriell ekon.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694974" y="4723286"/>
              <a:ext cx="1944104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övrig utbildning inom tjänsteområdet, eftergymnasial nivå 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1478442" y="4667062"/>
              <a:ext cx="1160636" cy="70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agronom- och hortonomutbildning 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1677500" y="4608607"/>
              <a:ext cx="961578" cy="70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gymnasieingenjörsutbildning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415363" y="4548923"/>
              <a:ext cx="2223715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journalistik och medievetenskaplig utbildning, eftergymnasial nivå 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385597" y="4492365"/>
              <a:ext cx="2253481" cy="70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högskoleingenjörsutb.; väg- och vatten, byggnadsteknik, lantmäteri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1084680" y="4432682"/>
              <a:ext cx="1554398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social omsorgsutbildning, eftergymnasial nivå 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351962" y="4376124"/>
              <a:ext cx="2287116" cy="70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civilingenjörsutbildning; kemi- och bioteknik, material- och geoteknik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1008257" y="4316441"/>
              <a:ext cx="1630821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biologutbildning, högskoleutbildning (minst 3 år) 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991477" y="4258320"/>
              <a:ext cx="1647601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kemistutbildning, högskoleutbildning (minst 3 år) 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639721" y="4200199"/>
              <a:ext cx="1999357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geovetenskaplig utbildning, högskoleutbildning (minst 3 år) 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1444621" y="4142079"/>
              <a:ext cx="1194457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transportutbildning, gymnasial nivå 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1499687" y="4083958"/>
              <a:ext cx="1139390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industriutbildning, gymnasial nivå 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1114223" y="4026805"/>
              <a:ext cx="1524855" cy="71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civilingenjörsutbildning; övrig/okänd inriktning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436534" y="3968684"/>
              <a:ext cx="2202544" cy="71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högskoleingenjörsutbildning; teknisk fysik, elektro- och datateknik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936187" y="3910563"/>
              <a:ext cx="1702891" cy="71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högskoleingenjörsutbildning; övrig/okänd inriktning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296896" y="3852442"/>
              <a:ext cx="2342182" cy="71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övrig utb. i samhällsvetenskap, juridik, handel, admin., eftergymnasial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1707191" y="3795252"/>
              <a:ext cx="931887" cy="70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samtliga utbildningsgrupper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381616" y="3735234"/>
              <a:ext cx="2257462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samhällsvetar- och förvaltningsutb. högskoleutbildning (minst 3 år) 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567800" y="3677113"/>
              <a:ext cx="2071278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skogsvetenskaplig utbildning, högskoleutbildning (minst 3 år) 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775415" y="3618992"/>
              <a:ext cx="1863662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övrig naturvetenskaplig högskoleutbildning (minst 3 år) 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1812971" y="3561839"/>
              <a:ext cx="826107" cy="71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fritidspedagogutbildning 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487284" y="3503718"/>
              <a:ext cx="2151794" cy="71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övrig utbildning inom pedagogik / lärarutbildning, eftergymnasial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364501" y="3446193"/>
              <a:ext cx="2274577" cy="70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civilingenjörsutbildning; väg- och vatten, byggnadsteknik, lantmäteri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771137" y="3387477"/>
              <a:ext cx="1867941" cy="71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YH-utbildning i företagsekonomi, handel, administration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1491167" y="3328389"/>
              <a:ext cx="1147911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fordonsutbildning, gymnasial nivå 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809274" y="3270268"/>
              <a:ext cx="1829804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data-, el- och energiteknisk utbildning, gymnasial nivå 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513143" y="3212147"/>
              <a:ext cx="2125935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fysik- och  matematikutbildning, eftergymnasial nivå (minst 3år)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479061" y="3154994"/>
              <a:ext cx="2160016" cy="71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civilingenjörsutbildning; maskinteknik, fordons- och farkostteknik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1541992" y="3097469"/>
              <a:ext cx="1097086" cy="70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teknikutbildning, yrkeshögskolan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1444547" y="3037785"/>
              <a:ext cx="1194531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datautbildning, eftergymnasial nivå 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2046073" y="2981562"/>
              <a:ext cx="593005" cy="70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arkitektutbildning 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1114297" y="2921544"/>
              <a:ext cx="1524781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vvs- och fastighetsutbildning, gymnasial nivå 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1580092" y="2863423"/>
              <a:ext cx="1058986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byggutbildning, gymnasial nivå 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614569" y="2806270"/>
              <a:ext cx="2024508" cy="71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civilingenjörsutbildning; teknisk fysik, elektro- och datateknik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580785" y="2747182"/>
              <a:ext cx="2058292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vård- och omsorgsutb.; övrig gymn. utb. i hälso- och sjukvård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940540" y="2689061"/>
              <a:ext cx="1698538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ekonomutbildning, högskoleutbildning (minst 3 år) 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1957185" y="2632503"/>
              <a:ext cx="681893" cy="70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yrkeslärarutbildning 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1203222" y="2574382"/>
              <a:ext cx="1435856" cy="70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civilingenjörsutbildning; industriell ekonomi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474783" y="2514699"/>
              <a:ext cx="2164295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övrig utbildning inom teknik och tillverkning, eftergymnasial nivå 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440664" y="2456578"/>
              <a:ext cx="2198414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personal- och beteendevetarutbildning, högskoleutb. (minst 3 år) 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1537862" y="2400020"/>
              <a:ext cx="1101216" cy="70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specialistsjuksköterskeutbildning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1817287" y="2341900"/>
              <a:ext cx="821791" cy="70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tandsköterskeutbildning 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1177623" y="2283779"/>
              <a:ext cx="1461454" cy="70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speciallärar- och specialpedagogutbildning 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411382" y="2224096"/>
              <a:ext cx="2227696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övrig utb. inom hälso- och sjukvård, social omsorg, eftergymnasial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864489" y="2165975"/>
              <a:ext cx="1774589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teologisk utbildning, eftergymnasial nivå (minst 3 år) 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1609895" y="2109752"/>
              <a:ext cx="1029183" cy="70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medicinsk sekreterarutbildning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1292147" y="2049733"/>
              <a:ext cx="1346931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transportutbildning, eftergymnasial nivå 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2130793" y="1993510"/>
              <a:ext cx="508285" cy="70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juristutbildning 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1995211" y="1935055"/>
              <a:ext cx="643867" cy="70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veterinärutbildning 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1503929" y="1877269"/>
              <a:ext cx="1135149" cy="70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biomedicinsk analytikerutbildning 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345637" y="1817251"/>
              <a:ext cx="2293441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lärarutbildning grsk senare år och gymn., allmänna + praktiskt-estet.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351962" y="1759130"/>
              <a:ext cx="2287116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biblioteks- och informationsvetensk. högskoleutbildning (minst 3 år) 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1914806" y="1701977"/>
              <a:ext cx="724272" cy="71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förskollärarutbildning 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1842625" y="1644786"/>
              <a:ext cx="796453" cy="70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tandhygienistutbildning 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1800283" y="1586665"/>
              <a:ext cx="838795" cy="70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arbetsterapeututbildning 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1194701" y="1526647"/>
              <a:ext cx="1444376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lärarutbildning för grundskolans tidigare år </a:t>
              </a:r>
            </a:p>
          </p:txBody>
        </p:sp>
        <p:sp>
          <p:nvSpPr>
            <p:cNvPr id="204" name="tx204"/>
            <p:cNvSpPr/>
            <p:nvPr/>
          </p:nvSpPr>
          <p:spPr>
            <a:xfrm>
              <a:off x="1385350" y="1469494"/>
              <a:ext cx="1253728" cy="71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sjukgymnast-/fysioterapeututbildning </a:t>
              </a:r>
            </a:p>
          </p:txBody>
        </p:sp>
        <p:sp>
          <p:nvSpPr>
            <p:cNvPr id="205" name="tx205"/>
            <p:cNvSpPr/>
            <p:nvPr/>
          </p:nvSpPr>
          <p:spPr>
            <a:xfrm>
              <a:off x="1889357" y="1412303"/>
              <a:ext cx="749721" cy="70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barnmorskeutbildning </a:t>
              </a:r>
            </a:p>
          </p:txBody>
        </p:sp>
        <p:sp>
          <p:nvSpPr>
            <p:cNvPr id="206" name="tx206"/>
            <p:cNvSpPr/>
            <p:nvPr/>
          </p:nvSpPr>
          <p:spPr>
            <a:xfrm>
              <a:off x="1266623" y="1353848"/>
              <a:ext cx="1372455" cy="70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sjuksköterskeutbildning, grundutbildning </a:t>
              </a:r>
            </a:p>
          </p:txBody>
        </p:sp>
        <p:sp>
          <p:nvSpPr>
            <p:cNvPr id="207" name="tx207"/>
            <p:cNvSpPr/>
            <p:nvPr/>
          </p:nvSpPr>
          <p:spPr>
            <a:xfrm>
              <a:off x="1965557" y="1296062"/>
              <a:ext cx="673521" cy="70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socionomutbildning </a:t>
              </a:r>
            </a:p>
          </p:txBody>
        </p:sp>
        <p:sp>
          <p:nvSpPr>
            <p:cNvPr id="208" name="tx208"/>
            <p:cNvSpPr/>
            <p:nvPr/>
          </p:nvSpPr>
          <p:spPr>
            <a:xfrm>
              <a:off x="1995136" y="1237941"/>
              <a:ext cx="643942" cy="70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apotekarutbildning </a:t>
              </a:r>
            </a:p>
          </p:txBody>
        </p:sp>
        <p:sp>
          <p:nvSpPr>
            <p:cNvPr id="209" name="tx209"/>
            <p:cNvSpPr/>
            <p:nvPr/>
          </p:nvSpPr>
          <p:spPr>
            <a:xfrm>
              <a:off x="1978207" y="1179486"/>
              <a:ext cx="660871" cy="70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tandläkarutbildning </a:t>
              </a:r>
            </a:p>
          </p:txBody>
        </p:sp>
        <p:sp>
          <p:nvSpPr>
            <p:cNvPr id="210" name="tx210"/>
            <p:cNvSpPr/>
            <p:nvPr/>
          </p:nvSpPr>
          <p:spPr>
            <a:xfrm>
              <a:off x="1990932" y="1121700"/>
              <a:ext cx="648146" cy="70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psykologutbildning </a:t>
              </a:r>
            </a:p>
          </p:txBody>
        </p:sp>
        <p:sp>
          <p:nvSpPr>
            <p:cNvPr id="211" name="tx211"/>
            <p:cNvSpPr/>
            <p:nvPr/>
          </p:nvSpPr>
          <p:spPr>
            <a:xfrm>
              <a:off x="1952832" y="1063579"/>
              <a:ext cx="686246" cy="70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receptarieutbildning </a:t>
              </a:r>
            </a:p>
          </p:txBody>
        </p:sp>
        <p:sp>
          <p:nvSpPr>
            <p:cNvPr id="212" name="tx212"/>
            <p:cNvSpPr/>
            <p:nvPr/>
          </p:nvSpPr>
          <p:spPr>
            <a:xfrm>
              <a:off x="606086" y="1004528"/>
              <a:ext cx="2032992" cy="71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läkarutbildning (exkl. disputerade som saknar läkarexamen) </a:t>
              </a:r>
            </a:p>
          </p:txBody>
        </p:sp>
        <p:sp>
          <p:nvSpPr>
            <p:cNvPr id="213" name="tx213"/>
            <p:cNvSpPr/>
            <p:nvPr/>
          </p:nvSpPr>
          <p:spPr>
            <a:xfrm>
              <a:off x="2829059" y="5622033"/>
              <a:ext cx="303879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0 %</a:t>
              </a:r>
            </a:p>
          </p:txBody>
        </p:sp>
        <p:sp>
          <p:nvSpPr>
            <p:cNvPr id="214" name="tx214"/>
            <p:cNvSpPr/>
            <p:nvPr/>
          </p:nvSpPr>
          <p:spPr>
            <a:xfrm>
              <a:off x="3540276" y="5622033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10 %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4281184" y="5622033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20 %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5022092" y="5622033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30 %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5763000" y="5622033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40 %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6503907" y="5622033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50 %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7244815" y="5622033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60 %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7985723" y="5622033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70 %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8726631" y="5622033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80 %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9467539" y="5622033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90 %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10178756" y="5622033"/>
              <a:ext cx="378107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100 %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2139510" y="374934"/>
              <a:ext cx="6848326" cy="2415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Andel 20-64 år av de förvärvsarbetande per utbildningsgrupp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2874163" y="649254"/>
              <a:ext cx="5379020" cy="2415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som arbetar i matchade yrken i Dalarna år 2020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275651" y="5814616"/>
              <a:ext cx="1770533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SCB:s öppna statistikdatabas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275651" y="5934007"/>
              <a:ext cx="2286223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Bearbetning: Samhällsanalys, Region Dalarna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85646" y="739575"/>
              <a:ext cx="10166049" cy="35509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685646" y="4048453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685646" y="3967749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85646" y="3887045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85646" y="3806340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85646" y="3644932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85646" y="3564227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85646" y="3483523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685646" y="3402819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85646" y="3241410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85646" y="3160705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5646" y="3080001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5646" y="2999297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85646" y="2837888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85646" y="2757184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85646" y="2676479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85646" y="2595775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85646" y="2434366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85646" y="2353662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85646" y="2272958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85646" y="2192253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85646" y="2030845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85646" y="1950140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685646" y="1869436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685646" y="1788732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685646" y="1627323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85646" y="1546619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685646" y="1465914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685646" y="1385210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685646" y="1223801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685646" y="1143097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685646" y="1062392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685646" y="981688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85646" y="4129158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685646" y="3725636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685646" y="3322114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685646" y="2918592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685646" y="2515071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685646" y="2111549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685646" y="1708027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685646" y="1304505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685646" y="900984"/>
              <a:ext cx="10166049" cy="0"/>
            </a:xfrm>
            <a:custGeom>
              <a:avLst/>
              <a:pathLst>
                <a:path w="10166049" h="0">
                  <a:moveTo>
                    <a:pt x="0" y="0"/>
                  </a:moveTo>
                  <a:lnTo>
                    <a:pt x="10166049" y="0"/>
                  </a:lnTo>
                  <a:lnTo>
                    <a:pt x="10166049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417776" y="1235907"/>
              <a:ext cx="206068" cy="289325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623845" y="1308541"/>
              <a:ext cx="206068" cy="282061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8081218" y="1320646"/>
              <a:ext cx="206068" cy="280851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8287286" y="1381175"/>
              <a:ext cx="206068" cy="274798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10370869" y="1365034"/>
              <a:ext cx="206068" cy="276412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10576937" y="1554689"/>
              <a:ext cx="206068" cy="257446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7165358" y="1256083"/>
              <a:ext cx="206068" cy="287307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7371426" y="1365034"/>
              <a:ext cx="206068" cy="276412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1212265" y="1195555"/>
              <a:ext cx="206068" cy="293360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1418334" y="1300470"/>
              <a:ext cx="206068" cy="282868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9912939" y="1312576"/>
              <a:ext cx="206068" cy="281658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10119007" y="1522407"/>
              <a:ext cx="206068" cy="260675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6249497" y="1260118"/>
              <a:ext cx="206068" cy="2869039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6455566" y="1320646"/>
              <a:ext cx="206068" cy="280851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8539148" y="1300470"/>
              <a:ext cx="206068" cy="282868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8745217" y="1429597"/>
              <a:ext cx="206068" cy="269956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7623288" y="1280294"/>
              <a:ext cx="206068" cy="284886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7829356" y="1356963"/>
              <a:ext cx="206068" cy="277219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8997078" y="1324682"/>
              <a:ext cx="206068" cy="280447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9203147" y="1453809"/>
              <a:ext cx="206068" cy="267534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5333637" y="1231872"/>
              <a:ext cx="206068" cy="289728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5539705" y="1328717"/>
              <a:ext cx="206068" cy="280044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2128126" y="1195555"/>
              <a:ext cx="206068" cy="293360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2334194" y="1332752"/>
              <a:ext cx="206068" cy="279640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1670195" y="1211695"/>
              <a:ext cx="206068" cy="291746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1876264" y="1300470"/>
              <a:ext cx="206068" cy="2828687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9455008" y="1328717"/>
              <a:ext cx="206068" cy="280044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9661077" y="1453809"/>
              <a:ext cx="206068" cy="267534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3043986" y="1211695"/>
              <a:ext cx="206068" cy="291746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3250055" y="1324682"/>
              <a:ext cx="206068" cy="280447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3501916" y="1227836"/>
              <a:ext cx="206068" cy="290132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3707985" y="1308541"/>
              <a:ext cx="206068" cy="282061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6707427" y="1256083"/>
              <a:ext cx="206068" cy="287307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6913496" y="1344858"/>
              <a:ext cx="206068" cy="278430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5791567" y="1227836"/>
              <a:ext cx="206068" cy="290132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5997636" y="1340822"/>
              <a:ext cx="206068" cy="278833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4875707" y="1231872"/>
              <a:ext cx="206068" cy="289728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5081775" y="1324682"/>
              <a:ext cx="206068" cy="280447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3959846" y="1227836"/>
              <a:ext cx="206068" cy="290132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4165915" y="1312576"/>
              <a:ext cx="206068" cy="281658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2586056" y="1252048"/>
              <a:ext cx="206068" cy="287711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2792124" y="1280294"/>
              <a:ext cx="206068" cy="284886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754335" y="1179414"/>
              <a:ext cx="206068" cy="294974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960404" y="1243977"/>
              <a:ext cx="206068" cy="288518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tx91"/>
            <p:cNvSpPr/>
            <p:nvPr/>
          </p:nvSpPr>
          <p:spPr>
            <a:xfrm>
              <a:off x="318067" y="4068733"/>
              <a:ext cx="304948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0 %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275651" y="3665212"/>
              <a:ext cx="347364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10 %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275651" y="3261690"/>
              <a:ext cx="347364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20 %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275651" y="2858168"/>
              <a:ext cx="347364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30 %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275651" y="2454646"/>
              <a:ext cx="347364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40 %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275651" y="2051125"/>
              <a:ext cx="347364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50 %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275651" y="1647603"/>
              <a:ext cx="347364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60 %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275651" y="1244081"/>
              <a:ext cx="347364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70 %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275651" y="840560"/>
              <a:ext cx="347364" cy="11496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80 %</a:t>
              </a:r>
            </a:p>
          </p:txBody>
        </p:sp>
        <p:sp>
          <p:nvSpPr>
            <p:cNvPr id="100" name="tx100"/>
            <p:cNvSpPr/>
            <p:nvPr/>
          </p:nvSpPr>
          <p:spPr>
            <a:xfrm rot="-5400000">
              <a:off x="593196" y="4763664"/>
              <a:ext cx="763506" cy="1427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Östergötland</a:t>
              </a:r>
            </a:p>
          </p:txBody>
        </p:sp>
        <p:sp>
          <p:nvSpPr>
            <p:cNvPr id="101" name="tx101"/>
            <p:cNvSpPr/>
            <p:nvPr/>
          </p:nvSpPr>
          <p:spPr>
            <a:xfrm rot="-5400000">
              <a:off x="1229632" y="4786519"/>
              <a:ext cx="452204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Halland</a:t>
              </a:r>
            </a:p>
          </p:txBody>
        </p:sp>
        <p:sp>
          <p:nvSpPr>
            <p:cNvPr id="102" name="tx102"/>
            <p:cNvSpPr/>
            <p:nvPr/>
          </p:nvSpPr>
          <p:spPr>
            <a:xfrm rot="-5400000">
              <a:off x="1601549" y="4785672"/>
              <a:ext cx="622538" cy="987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Stockholm</a:t>
              </a:r>
            </a:p>
          </p:txBody>
        </p:sp>
        <p:sp>
          <p:nvSpPr>
            <p:cNvPr id="103" name="tx103"/>
            <p:cNvSpPr/>
            <p:nvPr/>
          </p:nvSpPr>
          <p:spPr>
            <a:xfrm rot="-5400000">
              <a:off x="2180848" y="4784826"/>
              <a:ext cx="378107" cy="1004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Skåne</a:t>
              </a:r>
            </a:p>
          </p:txBody>
        </p:sp>
        <p:sp>
          <p:nvSpPr>
            <p:cNvPr id="104" name="tx104"/>
            <p:cNvSpPr/>
            <p:nvPr/>
          </p:nvSpPr>
          <p:spPr>
            <a:xfrm rot="-5400000">
              <a:off x="2612375" y="4776882"/>
              <a:ext cx="415025" cy="1162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Örebro</a:t>
              </a:r>
            </a:p>
          </p:txBody>
        </p:sp>
        <p:sp>
          <p:nvSpPr>
            <p:cNvPr id="105" name="tx105"/>
            <p:cNvSpPr/>
            <p:nvPr/>
          </p:nvSpPr>
          <p:spPr>
            <a:xfrm rot="-5400000">
              <a:off x="3030359" y="4774050"/>
              <a:ext cx="489253" cy="121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Uppsala</a:t>
              </a:r>
            </a:p>
          </p:txBody>
        </p:sp>
        <p:sp>
          <p:nvSpPr>
            <p:cNvPr id="106" name="tx106"/>
            <p:cNvSpPr/>
            <p:nvPr/>
          </p:nvSpPr>
          <p:spPr>
            <a:xfrm rot="-5400000">
              <a:off x="3459738" y="4786226"/>
              <a:ext cx="570709" cy="976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Värmland</a:t>
              </a:r>
            </a:p>
          </p:txBody>
        </p:sp>
        <p:sp>
          <p:nvSpPr>
            <p:cNvPr id="107" name="tx107"/>
            <p:cNvSpPr/>
            <p:nvPr/>
          </p:nvSpPr>
          <p:spPr>
            <a:xfrm rot="-5400000">
              <a:off x="3720638" y="4785672"/>
              <a:ext cx="963662" cy="987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Västra Götaland</a:t>
              </a:r>
            </a:p>
          </p:txBody>
        </p:sp>
        <p:sp>
          <p:nvSpPr>
            <p:cNvPr id="108" name="tx108"/>
            <p:cNvSpPr/>
            <p:nvPr/>
          </p:nvSpPr>
          <p:spPr>
            <a:xfrm rot="-5400000">
              <a:off x="4392234" y="4773269"/>
              <a:ext cx="511522" cy="1235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Blekinge</a:t>
              </a:r>
            </a:p>
          </p:txBody>
        </p:sp>
        <p:sp>
          <p:nvSpPr>
            <p:cNvPr id="109" name="tx109"/>
            <p:cNvSpPr/>
            <p:nvPr/>
          </p:nvSpPr>
          <p:spPr>
            <a:xfrm rot="-5400000">
              <a:off x="4729706" y="4786226"/>
              <a:ext cx="778352" cy="976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Västmanland</a:t>
              </a:r>
            </a:p>
          </p:txBody>
        </p:sp>
        <p:sp>
          <p:nvSpPr>
            <p:cNvPr id="110" name="tx110"/>
            <p:cNvSpPr/>
            <p:nvPr/>
          </p:nvSpPr>
          <p:spPr>
            <a:xfrm rot="-5400000">
              <a:off x="5425199" y="4786519"/>
              <a:ext cx="303814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Riket</a:t>
              </a:r>
            </a:p>
          </p:txBody>
        </p:sp>
        <p:sp>
          <p:nvSpPr>
            <p:cNvPr id="111" name="tx111"/>
            <p:cNvSpPr/>
            <p:nvPr/>
          </p:nvSpPr>
          <p:spPr>
            <a:xfrm rot="-5400000">
              <a:off x="5597416" y="4786226"/>
              <a:ext cx="874653" cy="976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Västernorrland</a:t>
              </a:r>
            </a:p>
          </p:txBody>
        </p:sp>
        <p:sp>
          <p:nvSpPr>
            <p:cNvPr id="112" name="tx112"/>
            <p:cNvSpPr/>
            <p:nvPr/>
          </p:nvSpPr>
          <p:spPr>
            <a:xfrm rot="-5400000">
              <a:off x="6175446" y="4772976"/>
              <a:ext cx="607953" cy="1241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Jönköping</a:t>
              </a:r>
            </a:p>
          </p:txBody>
        </p:sp>
        <p:sp>
          <p:nvSpPr>
            <p:cNvPr id="113" name="tx113"/>
            <p:cNvSpPr/>
            <p:nvPr/>
          </p:nvSpPr>
          <p:spPr>
            <a:xfrm rot="-5400000">
              <a:off x="6572529" y="4786226"/>
              <a:ext cx="756149" cy="976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Västerbotten</a:t>
              </a:r>
            </a:p>
          </p:txBody>
        </p:sp>
        <p:sp>
          <p:nvSpPr>
            <p:cNvPr id="114" name="tx114"/>
            <p:cNvSpPr/>
            <p:nvPr/>
          </p:nvSpPr>
          <p:spPr>
            <a:xfrm rot="-5400000">
              <a:off x="7087139" y="4772455"/>
              <a:ext cx="615246" cy="125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Gävleborg</a:t>
              </a:r>
            </a:p>
          </p:txBody>
        </p:sp>
        <p:sp>
          <p:nvSpPr>
            <p:cNvPr id="115" name="tx115"/>
            <p:cNvSpPr/>
            <p:nvPr/>
          </p:nvSpPr>
          <p:spPr>
            <a:xfrm rot="-5400000">
              <a:off x="7542139" y="4773269"/>
              <a:ext cx="622734" cy="1235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Kronoberg</a:t>
              </a:r>
            </a:p>
          </p:txBody>
        </p:sp>
        <p:sp>
          <p:nvSpPr>
            <p:cNvPr id="116" name="tx116"/>
            <p:cNvSpPr/>
            <p:nvPr/>
          </p:nvSpPr>
          <p:spPr>
            <a:xfrm rot="-5400000">
              <a:off x="8091194" y="4786519"/>
              <a:ext cx="466985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Dalarna</a:t>
              </a:r>
            </a:p>
          </p:txBody>
        </p:sp>
        <p:sp>
          <p:nvSpPr>
            <p:cNvPr id="117" name="tx117"/>
            <p:cNvSpPr/>
            <p:nvPr/>
          </p:nvSpPr>
          <p:spPr>
            <a:xfrm rot="-5400000">
              <a:off x="8571425" y="4786519"/>
              <a:ext cx="422383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Kalmar</a:t>
              </a:r>
            </a:p>
          </p:txBody>
        </p:sp>
        <p:sp>
          <p:nvSpPr>
            <p:cNvPr id="118" name="tx118"/>
            <p:cNvSpPr/>
            <p:nvPr/>
          </p:nvSpPr>
          <p:spPr>
            <a:xfrm rot="-5400000">
              <a:off x="8925534" y="4786519"/>
              <a:ext cx="630026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Norrbotten</a:t>
              </a:r>
            </a:p>
          </p:txBody>
        </p:sp>
        <p:sp>
          <p:nvSpPr>
            <p:cNvPr id="119" name="tx119"/>
            <p:cNvSpPr/>
            <p:nvPr/>
          </p:nvSpPr>
          <p:spPr>
            <a:xfrm rot="-5400000">
              <a:off x="9263951" y="4785672"/>
              <a:ext cx="867361" cy="987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Södermanland</a:t>
              </a:r>
            </a:p>
          </p:txBody>
        </p:sp>
        <p:sp>
          <p:nvSpPr>
            <p:cNvPr id="120" name="tx120"/>
            <p:cNvSpPr/>
            <p:nvPr/>
          </p:nvSpPr>
          <p:spPr>
            <a:xfrm rot="-5400000">
              <a:off x="9885540" y="4786193"/>
              <a:ext cx="541083" cy="976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Jämtland</a:t>
              </a:r>
            </a:p>
          </p:txBody>
        </p:sp>
        <p:sp>
          <p:nvSpPr>
            <p:cNvPr id="121" name="tx121"/>
            <p:cNvSpPr/>
            <p:nvPr/>
          </p:nvSpPr>
          <p:spPr>
            <a:xfrm rot="-5400000">
              <a:off x="10379966" y="4785672"/>
              <a:ext cx="467050" cy="987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Gotland</a:t>
              </a:r>
            </a:p>
          </p:txBody>
        </p:sp>
        <p:sp>
          <p:nvSpPr>
            <p:cNvPr id="122" name="rc122"/>
            <p:cNvSpPr/>
            <p:nvPr/>
          </p:nvSpPr>
          <p:spPr>
            <a:xfrm>
              <a:off x="5050957" y="5456037"/>
              <a:ext cx="1435426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5050957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5059957" y="5534626"/>
              <a:ext cx="201456" cy="201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5900873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5909873" y="5534626"/>
              <a:ext cx="201456" cy="2014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tx127"/>
            <p:cNvSpPr/>
            <p:nvPr/>
          </p:nvSpPr>
          <p:spPr>
            <a:xfrm>
              <a:off x="5340002" y="5579022"/>
              <a:ext cx="49128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6189918" y="5578353"/>
              <a:ext cx="296465" cy="111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3459739" y="374934"/>
              <a:ext cx="4207867" cy="2415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Matchning på arbetsmarknaden 2020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275651" y="5813634"/>
              <a:ext cx="3447861" cy="10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SCB:s öppna statistikdatabas, regionala matchningsindikatorer.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275651" y="5934007"/>
              <a:ext cx="2317273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Bearbetning: Samhällsanalys, Region Dalarna.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862629" y="739575"/>
              <a:ext cx="7989066" cy="421070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407338" y="739575"/>
              <a:ext cx="0" cy="4210709"/>
            </a:xfrm>
            <a:custGeom>
              <a:avLst/>
              <a:pathLst>
                <a:path w="0" h="4210709">
                  <a:moveTo>
                    <a:pt x="0" y="42107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588908" y="739575"/>
              <a:ext cx="0" cy="4210709"/>
            </a:xfrm>
            <a:custGeom>
              <a:avLst/>
              <a:pathLst>
                <a:path w="0" h="4210709">
                  <a:moveTo>
                    <a:pt x="0" y="42107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770477" y="739575"/>
              <a:ext cx="0" cy="4210709"/>
            </a:xfrm>
            <a:custGeom>
              <a:avLst/>
              <a:pathLst>
                <a:path w="0" h="4210709">
                  <a:moveTo>
                    <a:pt x="0" y="42107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952047" y="739575"/>
              <a:ext cx="0" cy="4210709"/>
            </a:xfrm>
            <a:custGeom>
              <a:avLst/>
              <a:pathLst>
                <a:path w="0" h="4210709">
                  <a:moveTo>
                    <a:pt x="0" y="42107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315186" y="739575"/>
              <a:ext cx="0" cy="4210709"/>
            </a:xfrm>
            <a:custGeom>
              <a:avLst/>
              <a:pathLst>
                <a:path w="0" h="4210709">
                  <a:moveTo>
                    <a:pt x="0" y="42107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496756" y="739575"/>
              <a:ext cx="0" cy="4210709"/>
            </a:xfrm>
            <a:custGeom>
              <a:avLst/>
              <a:pathLst>
                <a:path w="0" h="4210709">
                  <a:moveTo>
                    <a:pt x="0" y="42107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678326" y="739575"/>
              <a:ext cx="0" cy="4210709"/>
            </a:xfrm>
            <a:custGeom>
              <a:avLst/>
              <a:pathLst>
                <a:path w="0" h="4210709">
                  <a:moveTo>
                    <a:pt x="0" y="42107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859896" y="739575"/>
              <a:ext cx="0" cy="4210709"/>
            </a:xfrm>
            <a:custGeom>
              <a:avLst/>
              <a:pathLst>
                <a:path w="0" h="4210709">
                  <a:moveTo>
                    <a:pt x="0" y="42107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223035" y="739575"/>
              <a:ext cx="0" cy="4210709"/>
            </a:xfrm>
            <a:custGeom>
              <a:avLst/>
              <a:pathLst>
                <a:path w="0" h="4210709">
                  <a:moveTo>
                    <a:pt x="0" y="42107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404605" y="739575"/>
              <a:ext cx="0" cy="4210709"/>
            </a:xfrm>
            <a:custGeom>
              <a:avLst/>
              <a:pathLst>
                <a:path w="0" h="4210709">
                  <a:moveTo>
                    <a:pt x="0" y="42107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586174" y="739575"/>
              <a:ext cx="0" cy="4210709"/>
            </a:xfrm>
            <a:custGeom>
              <a:avLst/>
              <a:pathLst>
                <a:path w="0" h="4210709">
                  <a:moveTo>
                    <a:pt x="0" y="42107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767744" y="739575"/>
              <a:ext cx="0" cy="4210709"/>
            </a:xfrm>
            <a:custGeom>
              <a:avLst/>
              <a:pathLst>
                <a:path w="0" h="4210709">
                  <a:moveTo>
                    <a:pt x="0" y="42107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130883" y="739575"/>
              <a:ext cx="0" cy="4210709"/>
            </a:xfrm>
            <a:custGeom>
              <a:avLst/>
              <a:pathLst>
                <a:path w="0" h="4210709">
                  <a:moveTo>
                    <a:pt x="0" y="42107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312453" y="739575"/>
              <a:ext cx="0" cy="4210709"/>
            </a:xfrm>
            <a:custGeom>
              <a:avLst/>
              <a:pathLst>
                <a:path w="0" h="4210709">
                  <a:moveTo>
                    <a:pt x="0" y="42107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494023" y="739575"/>
              <a:ext cx="0" cy="4210709"/>
            </a:xfrm>
            <a:custGeom>
              <a:avLst/>
              <a:pathLst>
                <a:path w="0" h="4210709">
                  <a:moveTo>
                    <a:pt x="0" y="42107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675592" y="739575"/>
              <a:ext cx="0" cy="4210709"/>
            </a:xfrm>
            <a:custGeom>
              <a:avLst/>
              <a:pathLst>
                <a:path w="0" h="4210709">
                  <a:moveTo>
                    <a:pt x="0" y="42107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038732" y="739575"/>
              <a:ext cx="0" cy="4210709"/>
            </a:xfrm>
            <a:custGeom>
              <a:avLst/>
              <a:pathLst>
                <a:path w="0" h="4210709">
                  <a:moveTo>
                    <a:pt x="0" y="42107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220302" y="739575"/>
              <a:ext cx="0" cy="4210709"/>
            </a:xfrm>
            <a:custGeom>
              <a:avLst/>
              <a:pathLst>
                <a:path w="0" h="4210709">
                  <a:moveTo>
                    <a:pt x="0" y="42107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7401871" y="739575"/>
              <a:ext cx="0" cy="4210709"/>
            </a:xfrm>
            <a:custGeom>
              <a:avLst/>
              <a:pathLst>
                <a:path w="0" h="4210709">
                  <a:moveTo>
                    <a:pt x="0" y="42107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7583441" y="739575"/>
              <a:ext cx="0" cy="4210709"/>
            </a:xfrm>
            <a:custGeom>
              <a:avLst/>
              <a:pathLst>
                <a:path w="0" h="4210709">
                  <a:moveTo>
                    <a:pt x="0" y="42107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7946580" y="739575"/>
              <a:ext cx="0" cy="4210709"/>
            </a:xfrm>
            <a:custGeom>
              <a:avLst/>
              <a:pathLst>
                <a:path w="0" h="4210709">
                  <a:moveTo>
                    <a:pt x="0" y="42107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8128150" y="739575"/>
              <a:ext cx="0" cy="4210709"/>
            </a:xfrm>
            <a:custGeom>
              <a:avLst/>
              <a:pathLst>
                <a:path w="0" h="4210709">
                  <a:moveTo>
                    <a:pt x="0" y="42107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8309720" y="739575"/>
              <a:ext cx="0" cy="4210709"/>
            </a:xfrm>
            <a:custGeom>
              <a:avLst/>
              <a:pathLst>
                <a:path w="0" h="4210709">
                  <a:moveTo>
                    <a:pt x="0" y="42107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8491289" y="739575"/>
              <a:ext cx="0" cy="4210709"/>
            </a:xfrm>
            <a:custGeom>
              <a:avLst/>
              <a:pathLst>
                <a:path w="0" h="4210709">
                  <a:moveTo>
                    <a:pt x="0" y="42107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8854429" y="739575"/>
              <a:ext cx="0" cy="4210709"/>
            </a:xfrm>
            <a:custGeom>
              <a:avLst/>
              <a:pathLst>
                <a:path w="0" h="4210709">
                  <a:moveTo>
                    <a:pt x="0" y="42107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9035999" y="739575"/>
              <a:ext cx="0" cy="4210709"/>
            </a:xfrm>
            <a:custGeom>
              <a:avLst/>
              <a:pathLst>
                <a:path w="0" h="4210709">
                  <a:moveTo>
                    <a:pt x="0" y="42107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9217568" y="739575"/>
              <a:ext cx="0" cy="4210709"/>
            </a:xfrm>
            <a:custGeom>
              <a:avLst/>
              <a:pathLst>
                <a:path w="0" h="4210709">
                  <a:moveTo>
                    <a:pt x="0" y="42107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9399138" y="739575"/>
              <a:ext cx="0" cy="4210709"/>
            </a:xfrm>
            <a:custGeom>
              <a:avLst/>
              <a:pathLst>
                <a:path w="0" h="4210709">
                  <a:moveTo>
                    <a:pt x="0" y="42107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9762277" y="739575"/>
              <a:ext cx="0" cy="4210709"/>
            </a:xfrm>
            <a:custGeom>
              <a:avLst/>
              <a:pathLst>
                <a:path w="0" h="4210709">
                  <a:moveTo>
                    <a:pt x="0" y="42107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9943847" y="739575"/>
              <a:ext cx="0" cy="4210709"/>
            </a:xfrm>
            <a:custGeom>
              <a:avLst/>
              <a:pathLst>
                <a:path w="0" h="4210709">
                  <a:moveTo>
                    <a:pt x="0" y="42107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0125417" y="739575"/>
              <a:ext cx="0" cy="4210709"/>
            </a:xfrm>
            <a:custGeom>
              <a:avLst/>
              <a:pathLst>
                <a:path w="0" h="4210709">
                  <a:moveTo>
                    <a:pt x="0" y="42107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10306986" y="739575"/>
              <a:ext cx="0" cy="4210709"/>
            </a:xfrm>
            <a:custGeom>
              <a:avLst/>
              <a:pathLst>
                <a:path w="0" h="4210709">
                  <a:moveTo>
                    <a:pt x="0" y="42107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3225768" y="739575"/>
              <a:ext cx="0" cy="4210709"/>
            </a:xfrm>
            <a:custGeom>
              <a:avLst/>
              <a:pathLst>
                <a:path w="0" h="4210709">
                  <a:moveTo>
                    <a:pt x="0" y="42107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4133617" y="739575"/>
              <a:ext cx="0" cy="4210709"/>
            </a:xfrm>
            <a:custGeom>
              <a:avLst/>
              <a:pathLst>
                <a:path w="0" h="4210709">
                  <a:moveTo>
                    <a:pt x="0" y="42107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5041465" y="739575"/>
              <a:ext cx="0" cy="4210709"/>
            </a:xfrm>
            <a:custGeom>
              <a:avLst/>
              <a:pathLst>
                <a:path w="0" h="4210709">
                  <a:moveTo>
                    <a:pt x="0" y="42107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5949314" y="739575"/>
              <a:ext cx="0" cy="4210709"/>
            </a:xfrm>
            <a:custGeom>
              <a:avLst/>
              <a:pathLst>
                <a:path w="0" h="4210709">
                  <a:moveTo>
                    <a:pt x="0" y="42107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6857162" y="739575"/>
              <a:ext cx="0" cy="4210709"/>
            </a:xfrm>
            <a:custGeom>
              <a:avLst/>
              <a:pathLst>
                <a:path w="0" h="4210709">
                  <a:moveTo>
                    <a:pt x="0" y="42107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7765011" y="739575"/>
              <a:ext cx="0" cy="4210709"/>
            </a:xfrm>
            <a:custGeom>
              <a:avLst/>
              <a:pathLst>
                <a:path w="0" h="4210709">
                  <a:moveTo>
                    <a:pt x="0" y="42107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8672859" y="739575"/>
              <a:ext cx="0" cy="4210709"/>
            </a:xfrm>
            <a:custGeom>
              <a:avLst/>
              <a:pathLst>
                <a:path w="0" h="4210709">
                  <a:moveTo>
                    <a:pt x="0" y="42107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9580708" y="739575"/>
              <a:ext cx="0" cy="4210709"/>
            </a:xfrm>
            <a:custGeom>
              <a:avLst/>
              <a:pathLst>
                <a:path w="0" h="4210709">
                  <a:moveTo>
                    <a:pt x="0" y="42107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10488556" y="739575"/>
              <a:ext cx="0" cy="4210709"/>
            </a:xfrm>
            <a:custGeom>
              <a:avLst/>
              <a:pathLst>
                <a:path w="0" h="4210709">
                  <a:moveTo>
                    <a:pt x="0" y="421070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3225768" y="4464433"/>
              <a:ext cx="5782994" cy="36438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3225768" y="4100045"/>
              <a:ext cx="5483404" cy="36438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3225768" y="3654681"/>
              <a:ext cx="5864701" cy="36438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3225768" y="3290293"/>
              <a:ext cx="5583268" cy="36438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3225768" y="2035178"/>
              <a:ext cx="6046270" cy="36438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3225768" y="1670790"/>
              <a:ext cx="5882858" cy="36438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225768" y="1225426"/>
              <a:ext cx="6364017" cy="36438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3225768" y="861038"/>
              <a:ext cx="6245997" cy="36438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3225768" y="2844930"/>
              <a:ext cx="5946407" cy="36438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3225768" y="2480541"/>
              <a:ext cx="5764837" cy="364388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1910527" y="4406241"/>
              <a:ext cx="889471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födda i Afrika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1918862" y="3596490"/>
              <a:ext cx="881136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födda i Asien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2351133" y="2736360"/>
              <a:ext cx="448865" cy="163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Övriga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275651" y="1946700"/>
              <a:ext cx="2524348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födda i Norden eller EU utom Sverige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1783354" y="1136948"/>
              <a:ext cx="101664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födda i Sverige</a:t>
              </a:r>
            </a:p>
          </p:txBody>
        </p:sp>
        <p:sp>
          <p:nvSpPr>
            <p:cNvPr id="62" name="tx62"/>
            <p:cNvSpPr/>
            <p:nvPr/>
          </p:nvSpPr>
          <p:spPr>
            <a:xfrm rot="-5400000">
              <a:off x="3127963" y="5114587"/>
              <a:ext cx="266830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0 %</a:t>
              </a:r>
            </a:p>
          </p:txBody>
        </p:sp>
        <p:sp>
          <p:nvSpPr>
            <p:cNvPr id="63" name="tx63"/>
            <p:cNvSpPr/>
            <p:nvPr/>
          </p:nvSpPr>
          <p:spPr>
            <a:xfrm rot="-5400000">
              <a:off x="4017255" y="5114587"/>
              <a:ext cx="303944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10 %</a:t>
              </a:r>
            </a:p>
          </p:txBody>
        </p:sp>
        <p:sp>
          <p:nvSpPr>
            <p:cNvPr id="64" name="tx64"/>
            <p:cNvSpPr/>
            <p:nvPr/>
          </p:nvSpPr>
          <p:spPr>
            <a:xfrm rot="-5400000">
              <a:off x="4925103" y="5114587"/>
              <a:ext cx="303944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20 %</a:t>
              </a:r>
            </a:p>
          </p:txBody>
        </p:sp>
        <p:sp>
          <p:nvSpPr>
            <p:cNvPr id="65" name="tx65"/>
            <p:cNvSpPr/>
            <p:nvPr/>
          </p:nvSpPr>
          <p:spPr>
            <a:xfrm rot="-5400000">
              <a:off x="5832952" y="5114587"/>
              <a:ext cx="303944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30 %</a:t>
              </a:r>
            </a:p>
          </p:txBody>
        </p:sp>
        <p:sp>
          <p:nvSpPr>
            <p:cNvPr id="66" name="tx66"/>
            <p:cNvSpPr/>
            <p:nvPr/>
          </p:nvSpPr>
          <p:spPr>
            <a:xfrm rot="-5400000">
              <a:off x="6740800" y="5114587"/>
              <a:ext cx="303944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40 %</a:t>
              </a:r>
            </a:p>
          </p:txBody>
        </p:sp>
        <p:sp>
          <p:nvSpPr>
            <p:cNvPr id="67" name="tx67"/>
            <p:cNvSpPr/>
            <p:nvPr/>
          </p:nvSpPr>
          <p:spPr>
            <a:xfrm rot="-5400000">
              <a:off x="7648648" y="5114587"/>
              <a:ext cx="303944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50 %</a:t>
              </a:r>
            </a:p>
          </p:txBody>
        </p:sp>
        <p:sp>
          <p:nvSpPr>
            <p:cNvPr id="68" name="tx68"/>
            <p:cNvSpPr/>
            <p:nvPr/>
          </p:nvSpPr>
          <p:spPr>
            <a:xfrm rot="-5400000">
              <a:off x="8556497" y="5114587"/>
              <a:ext cx="303944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60 %</a:t>
              </a:r>
            </a:p>
          </p:txBody>
        </p:sp>
        <p:sp>
          <p:nvSpPr>
            <p:cNvPr id="69" name="tx69"/>
            <p:cNvSpPr/>
            <p:nvPr/>
          </p:nvSpPr>
          <p:spPr>
            <a:xfrm rot="-5400000">
              <a:off x="9464345" y="5114587"/>
              <a:ext cx="303944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70 %</a:t>
              </a:r>
            </a:p>
          </p:txBody>
        </p:sp>
        <p:sp>
          <p:nvSpPr>
            <p:cNvPr id="70" name="tx70"/>
            <p:cNvSpPr/>
            <p:nvPr/>
          </p:nvSpPr>
          <p:spPr>
            <a:xfrm rot="-5400000">
              <a:off x="10372194" y="5114587"/>
              <a:ext cx="303944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80 %</a:t>
              </a:r>
            </a:p>
          </p:txBody>
        </p:sp>
        <p:sp>
          <p:nvSpPr>
            <p:cNvPr id="71" name="rc71"/>
            <p:cNvSpPr/>
            <p:nvPr/>
          </p:nvSpPr>
          <p:spPr>
            <a:xfrm>
              <a:off x="6139449" y="5456037"/>
              <a:ext cx="1435426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6139449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6148449" y="5534626"/>
              <a:ext cx="201456" cy="201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6989365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6998365" y="5534626"/>
              <a:ext cx="201455" cy="2014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tx76"/>
            <p:cNvSpPr/>
            <p:nvPr/>
          </p:nvSpPr>
          <p:spPr>
            <a:xfrm>
              <a:off x="6428494" y="5579022"/>
              <a:ext cx="49128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7278410" y="5578353"/>
              <a:ext cx="296465" cy="111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647944" y="374934"/>
              <a:ext cx="5831458" cy="2415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Matchning på arbetsmarknaden i Dalarnas län 2020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275651" y="5813634"/>
              <a:ext cx="3447861" cy="10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SCB:s öppna statistikdatabas, regionala matchningsindikatorer.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275651" y="5934007"/>
              <a:ext cx="2317273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Bearbetning: Samhällsanalys, Region Dalarna.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439609" y="739575"/>
              <a:ext cx="9412086" cy="439113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09689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551946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894204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236462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920977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263235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605492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947750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632266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974523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316781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659039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343554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685812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028069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370327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9054843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9397100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9739358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0081616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867431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3578719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5290008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7001296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8712585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10423873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10013238" y="801714"/>
              <a:ext cx="410635" cy="124277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9555906" y="801714"/>
              <a:ext cx="457331" cy="124277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5148099" y="801714"/>
              <a:ext cx="4407807" cy="124277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297467" y="801714"/>
              <a:ext cx="2850631" cy="124277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1867431" y="801714"/>
              <a:ext cx="430036" cy="124277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10034774" y="1008843"/>
              <a:ext cx="389099" cy="124277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9607182" y="1008843"/>
              <a:ext cx="427591" cy="124277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5009940" y="1008843"/>
              <a:ext cx="4597242" cy="124277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2335602" y="1008843"/>
              <a:ext cx="2674337" cy="124277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1867431" y="1008843"/>
              <a:ext cx="468171" cy="124277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9972198" y="1215972"/>
              <a:ext cx="451675" cy="124277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9430550" y="1215972"/>
              <a:ext cx="541648" cy="124277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5176454" y="1215972"/>
              <a:ext cx="4254095" cy="124277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329628" y="1215972"/>
              <a:ext cx="2846826" cy="124277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1867431" y="1215972"/>
              <a:ext cx="462196" cy="124277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9946330" y="1423101"/>
              <a:ext cx="477543" cy="124277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9481801" y="1423101"/>
              <a:ext cx="464529" cy="124277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5039890" y="1423101"/>
              <a:ext cx="4441910" cy="124277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331741" y="1423101"/>
              <a:ext cx="2708148" cy="124277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1867431" y="1423101"/>
              <a:ext cx="464310" cy="124277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9924857" y="1630230"/>
              <a:ext cx="499016" cy="124277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9426435" y="1630230"/>
              <a:ext cx="498421" cy="124277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4989923" y="1630230"/>
              <a:ext cx="4436512" cy="124277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2364595" y="1630230"/>
              <a:ext cx="2625327" cy="124277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1867431" y="1630230"/>
              <a:ext cx="497164" cy="124277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10000070" y="1837359"/>
              <a:ext cx="423803" cy="124277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9516528" y="1837359"/>
              <a:ext cx="483542" cy="124277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5319002" y="1837359"/>
              <a:ext cx="4197526" cy="124277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2350191" y="1837359"/>
              <a:ext cx="2968810" cy="124277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1867431" y="1837359"/>
              <a:ext cx="482760" cy="124277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9985506" y="2044488"/>
              <a:ext cx="438366" cy="124277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9559624" y="2044488"/>
              <a:ext cx="425882" cy="124277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5094986" y="2044488"/>
              <a:ext cx="4464638" cy="124277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2366616" y="2044488"/>
              <a:ext cx="2728370" cy="124277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1867431" y="2044488"/>
              <a:ext cx="499184" cy="124277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10010854" y="2251617"/>
              <a:ext cx="413018" cy="124277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9495685" y="2251617"/>
              <a:ext cx="515169" cy="124277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4845045" y="2251617"/>
              <a:ext cx="4650639" cy="124277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2306940" y="2251617"/>
              <a:ext cx="2538105" cy="124277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1867431" y="2251617"/>
              <a:ext cx="439508" cy="124277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10010344" y="2458746"/>
              <a:ext cx="413528" cy="124277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9628380" y="2458746"/>
              <a:ext cx="381964" cy="124277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5250064" y="2458746"/>
              <a:ext cx="4378315" cy="124277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2386174" y="2458746"/>
              <a:ext cx="2863890" cy="124277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1867431" y="2458746"/>
              <a:ext cx="518743" cy="124277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10020662" y="2665875"/>
              <a:ext cx="403211" cy="124277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9554390" y="2665875"/>
              <a:ext cx="466271" cy="124277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5095701" y="2665875"/>
              <a:ext cx="4458689" cy="124277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2342611" y="2665875"/>
              <a:ext cx="2753089" cy="124277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1867431" y="2665875"/>
              <a:ext cx="475179" cy="124277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9918871" y="2873004"/>
              <a:ext cx="505002" cy="124277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9434592" y="2873004"/>
              <a:ext cx="484279" cy="124277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5590138" y="2873004"/>
              <a:ext cx="3844453" cy="124277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2419990" y="2873004"/>
              <a:ext cx="3170148" cy="124277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1867431" y="2873004"/>
              <a:ext cx="552558" cy="124277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9886235" y="3080133"/>
              <a:ext cx="537638" cy="124277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9462917" y="3080133"/>
              <a:ext cx="423317" cy="124277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6439951" y="3080133"/>
              <a:ext cx="3022966" cy="124277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2588178" y="3080133"/>
              <a:ext cx="3851772" cy="124277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1867431" y="3080133"/>
              <a:ext cx="720746" cy="124277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9952387" y="3287262"/>
              <a:ext cx="471485" cy="124277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9486755" y="3287262"/>
              <a:ext cx="465631" cy="124277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4915477" y="3287262"/>
              <a:ext cx="4571278" cy="124277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2320089" y="3287262"/>
              <a:ext cx="2595388" cy="124277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1867431" y="3287262"/>
              <a:ext cx="452658" cy="124277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9980183" y="3494391"/>
              <a:ext cx="443690" cy="124277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9541191" y="3494391"/>
              <a:ext cx="438992" cy="124277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5706179" y="3494391"/>
              <a:ext cx="3835012" cy="124277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2367099" y="3494391"/>
              <a:ext cx="3339080" cy="124277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1867431" y="3494391"/>
              <a:ext cx="499667" cy="124277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10006100" y="3701520"/>
              <a:ext cx="417773" cy="124277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9526111" y="3701520"/>
              <a:ext cx="479988" cy="124277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5149300" y="3701520"/>
              <a:ext cx="4376810" cy="124277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2322413" y="3701520"/>
              <a:ext cx="2826887" cy="124277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1867431" y="3701520"/>
              <a:ext cx="454981" cy="124277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10075213" y="3908649"/>
              <a:ext cx="348660" cy="124277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9622415" y="3908649"/>
              <a:ext cx="452798" cy="124277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5473039" y="3908649"/>
              <a:ext cx="4149376" cy="124277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2330070" y="3908649"/>
              <a:ext cx="3142969" cy="124277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1867431" y="3908649"/>
              <a:ext cx="462638" cy="124277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10015475" y="4115778"/>
              <a:ext cx="408398" cy="124277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9572452" y="4115778"/>
              <a:ext cx="443023" cy="124277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5344847" y="4115778"/>
              <a:ext cx="4227605" cy="124277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2334915" y="4115778"/>
              <a:ext cx="3009931" cy="124277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1867431" y="4115778"/>
              <a:ext cx="467484" cy="124277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10011280" y="4322907"/>
              <a:ext cx="412592" cy="124277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9572103" y="4322907"/>
              <a:ext cx="439177" cy="124277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5257727" y="4322907"/>
              <a:ext cx="4314376" cy="124277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2361297" y="4322907"/>
              <a:ext cx="2896429" cy="124277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1867431" y="4322907"/>
              <a:ext cx="493865" cy="124277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10002246" y="4530036"/>
              <a:ext cx="421627" cy="124277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9574031" y="4530036"/>
              <a:ext cx="428214" cy="124277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5664500" y="4530036"/>
              <a:ext cx="3909530" cy="124277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2413734" y="4530036"/>
              <a:ext cx="3250766" cy="124277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1867431" y="4530036"/>
              <a:ext cx="546302" cy="124277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10022991" y="4737165"/>
              <a:ext cx="400882" cy="124277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9619106" y="4737165"/>
              <a:ext cx="403884" cy="124277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9"/>
            <p:cNvSpPr/>
            <p:nvPr/>
          </p:nvSpPr>
          <p:spPr>
            <a:xfrm>
              <a:off x="5173437" y="4737165"/>
              <a:ext cx="4445668" cy="124277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rc130"/>
            <p:cNvSpPr/>
            <p:nvPr/>
          </p:nvSpPr>
          <p:spPr>
            <a:xfrm>
              <a:off x="2328557" y="4737165"/>
              <a:ext cx="2844880" cy="124277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1867431" y="4737165"/>
              <a:ext cx="461125" cy="124277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10003724" y="4944294"/>
              <a:ext cx="420149" cy="124277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9569972" y="4944294"/>
              <a:ext cx="433751" cy="124277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5609498" y="4944294"/>
              <a:ext cx="3960473" cy="124277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rc135"/>
            <p:cNvSpPr/>
            <p:nvPr/>
          </p:nvSpPr>
          <p:spPr>
            <a:xfrm>
              <a:off x="2373149" y="4944294"/>
              <a:ext cx="3236349" cy="124277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6"/>
            <p:cNvSpPr/>
            <p:nvPr/>
          </p:nvSpPr>
          <p:spPr>
            <a:xfrm>
              <a:off x="1867431" y="4944294"/>
              <a:ext cx="505718" cy="124277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tx137"/>
            <p:cNvSpPr/>
            <p:nvPr/>
          </p:nvSpPr>
          <p:spPr>
            <a:xfrm>
              <a:off x="504399" y="4897863"/>
              <a:ext cx="872579" cy="163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Östergötland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902663" y="4720946"/>
              <a:ext cx="474315" cy="132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Örebro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275651" y="4533909"/>
              <a:ext cx="1101328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Västra Götaland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487433" y="4328045"/>
              <a:ext cx="889545" cy="111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Västmanland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377375" y="4120916"/>
              <a:ext cx="999604" cy="111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Västernorrland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512808" y="3913787"/>
              <a:ext cx="864170" cy="111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Västerbotten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724739" y="3706658"/>
              <a:ext cx="652239" cy="111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Värmland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817831" y="3471698"/>
              <a:ext cx="559147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Uppsala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385709" y="3291135"/>
              <a:ext cx="991269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Södermanland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665506" y="3084006"/>
              <a:ext cx="711472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Stockholm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944856" y="2874942"/>
              <a:ext cx="432122" cy="114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Skåne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656948" y="2671682"/>
              <a:ext cx="720030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Norrbotten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665283" y="2434267"/>
              <a:ext cx="711696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Kronoberg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894255" y="2257424"/>
              <a:ext cx="482724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Kalmar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682175" y="2019339"/>
              <a:ext cx="694804" cy="1418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Jönköping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758598" y="1842422"/>
              <a:ext cx="618380" cy="1116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Jämtland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860173" y="1636037"/>
              <a:ext cx="516805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Halland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673840" y="1396761"/>
              <a:ext cx="703138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Gävleborg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843207" y="1219844"/>
              <a:ext cx="533772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Gotland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843281" y="1014650"/>
              <a:ext cx="533697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Dalarna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792382" y="777234"/>
              <a:ext cx="584596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Blekinge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1776267" y="5216260"/>
              <a:ext cx="303879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0 %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3476421" y="5216260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20 %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5187710" y="5216260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40 %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6898998" y="5216260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60 %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8610287" y="5216260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80 %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10310441" y="5216260"/>
              <a:ext cx="378107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100 %</a:t>
              </a:r>
            </a:p>
          </p:txBody>
        </p:sp>
        <p:sp>
          <p:nvSpPr>
            <p:cNvPr id="164" name="rc164"/>
            <p:cNvSpPr/>
            <p:nvPr/>
          </p:nvSpPr>
          <p:spPr>
            <a:xfrm>
              <a:off x="2653622" y="5456037"/>
              <a:ext cx="6984060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rc165"/>
            <p:cNvSpPr/>
            <p:nvPr/>
          </p:nvSpPr>
          <p:spPr>
            <a:xfrm>
              <a:off x="2653622" y="5525626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rc166"/>
            <p:cNvSpPr/>
            <p:nvPr/>
          </p:nvSpPr>
          <p:spPr>
            <a:xfrm>
              <a:off x="2662622" y="5534626"/>
              <a:ext cx="201456" cy="201456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rc167"/>
            <p:cNvSpPr/>
            <p:nvPr/>
          </p:nvSpPr>
          <p:spPr>
            <a:xfrm>
              <a:off x="3783037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rc168"/>
            <p:cNvSpPr/>
            <p:nvPr/>
          </p:nvSpPr>
          <p:spPr>
            <a:xfrm>
              <a:off x="3792037" y="5534626"/>
              <a:ext cx="201456" cy="201456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rc169"/>
            <p:cNvSpPr/>
            <p:nvPr/>
          </p:nvSpPr>
          <p:spPr>
            <a:xfrm>
              <a:off x="5522498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rc170"/>
            <p:cNvSpPr/>
            <p:nvPr/>
          </p:nvSpPr>
          <p:spPr>
            <a:xfrm>
              <a:off x="5531498" y="5534626"/>
              <a:ext cx="201456" cy="201456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rc171"/>
            <p:cNvSpPr/>
            <p:nvPr/>
          </p:nvSpPr>
          <p:spPr>
            <a:xfrm>
              <a:off x="7388836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rc172"/>
            <p:cNvSpPr/>
            <p:nvPr/>
          </p:nvSpPr>
          <p:spPr>
            <a:xfrm>
              <a:off x="7397836" y="5534626"/>
              <a:ext cx="201455" cy="201456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rc173"/>
            <p:cNvSpPr/>
            <p:nvPr/>
          </p:nvSpPr>
          <p:spPr>
            <a:xfrm>
              <a:off x="8942039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rc174"/>
            <p:cNvSpPr/>
            <p:nvPr/>
          </p:nvSpPr>
          <p:spPr>
            <a:xfrm>
              <a:off x="8951039" y="5534626"/>
              <a:ext cx="201455" cy="201456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tx175"/>
            <p:cNvSpPr/>
            <p:nvPr/>
          </p:nvSpPr>
          <p:spPr>
            <a:xfrm>
              <a:off x="2942667" y="5546875"/>
              <a:ext cx="770780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Chefsyrken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4072082" y="5548066"/>
              <a:ext cx="1380827" cy="1418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Högskolekompetens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5811543" y="5546875"/>
              <a:ext cx="1507703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Gymnasial kompetens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7677881" y="5548736"/>
              <a:ext cx="1194568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Kortare utbildning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9231084" y="5577013"/>
              <a:ext cx="406598" cy="1128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Okänt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3869513" y="378159"/>
              <a:ext cx="3388320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Kompetenskrav för yrket 2020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275651" y="5813634"/>
              <a:ext cx="2546851" cy="10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Yrkesregistret i SCB:s öppna statistikdatabas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275651" y="5934007"/>
              <a:ext cx="2286223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Bearbetning: Samhällsanalys, Region Dalarna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439609" y="739575"/>
              <a:ext cx="9412086" cy="469865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223949" y="739575"/>
              <a:ext cx="0" cy="4698657"/>
            </a:xfrm>
            <a:custGeom>
              <a:avLst/>
              <a:pathLst>
                <a:path w="0" h="4698657">
                  <a:moveTo>
                    <a:pt x="0" y="46986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580468" y="739575"/>
              <a:ext cx="0" cy="4698657"/>
            </a:xfrm>
            <a:custGeom>
              <a:avLst/>
              <a:pathLst>
                <a:path w="0" h="4698657">
                  <a:moveTo>
                    <a:pt x="0" y="46986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936986" y="739575"/>
              <a:ext cx="0" cy="4698657"/>
            </a:xfrm>
            <a:custGeom>
              <a:avLst/>
              <a:pathLst>
                <a:path w="0" h="4698657">
                  <a:moveTo>
                    <a:pt x="0" y="46986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650023" y="739575"/>
              <a:ext cx="0" cy="4698657"/>
            </a:xfrm>
            <a:custGeom>
              <a:avLst/>
              <a:pathLst>
                <a:path w="0" h="4698657">
                  <a:moveTo>
                    <a:pt x="0" y="46986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006542" y="739575"/>
              <a:ext cx="0" cy="4698657"/>
            </a:xfrm>
            <a:custGeom>
              <a:avLst/>
              <a:pathLst>
                <a:path w="0" h="4698657">
                  <a:moveTo>
                    <a:pt x="0" y="46986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363060" y="739575"/>
              <a:ext cx="0" cy="4698657"/>
            </a:xfrm>
            <a:custGeom>
              <a:avLst/>
              <a:pathLst>
                <a:path w="0" h="4698657">
                  <a:moveTo>
                    <a:pt x="0" y="46986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076097" y="739575"/>
              <a:ext cx="0" cy="4698657"/>
            </a:xfrm>
            <a:custGeom>
              <a:avLst/>
              <a:pathLst>
                <a:path w="0" h="4698657">
                  <a:moveTo>
                    <a:pt x="0" y="46986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432615" y="739575"/>
              <a:ext cx="0" cy="4698657"/>
            </a:xfrm>
            <a:custGeom>
              <a:avLst/>
              <a:pathLst>
                <a:path w="0" h="4698657">
                  <a:moveTo>
                    <a:pt x="0" y="46986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789134" y="739575"/>
              <a:ext cx="0" cy="4698657"/>
            </a:xfrm>
            <a:custGeom>
              <a:avLst/>
              <a:pathLst>
                <a:path w="0" h="4698657">
                  <a:moveTo>
                    <a:pt x="0" y="46986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502171" y="739575"/>
              <a:ext cx="0" cy="4698657"/>
            </a:xfrm>
            <a:custGeom>
              <a:avLst/>
              <a:pathLst>
                <a:path w="0" h="4698657">
                  <a:moveTo>
                    <a:pt x="0" y="46986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858689" y="739575"/>
              <a:ext cx="0" cy="4698657"/>
            </a:xfrm>
            <a:custGeom>
              <a:avLst/>
              <a:pathLst>
                <a:path w="0" h="4698657">
                  <a:moveTo>
                    <a:pt x="0" y="46986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215207" y="739575"/>
              <a:ext cx="0" cy="4698657"/>
            </a:xfrm>
            <a:custGeom>
              <a:avLst/>
              <a:pathLst>
                <a:path w="0" h="4698657">
                  <a:moveTo>
                    <a:pt x="0" y="46986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928244" y="739575"/>
              <a:ext cx="0" cy="4698657"/>
            </a:xfrm>
            <a:custGeom>
              <a:avLst/>
              <a:pathLst>
                <a:path w="0" h="4698657">
                  <a:moveTo>
                    <a:pt x="0" y="46986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284763" y="739575"/>
              <a:ext cx="0" cy="4698657"/>
            </a:xfrm>
            <a:custGeom>
              <a:avLst/>
              <a:pathLst>
                <a:path w="0" h="4698657">
                  <a:moveTo>
                    <a:pt x="0" y="46986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641281" y="739575"/>
              <a:ext cx="0" cy="4698657"/>
            </a:xfrm>
            <a:custGeom>
              <a:avLst/>
              <a:pathLst>
                <a:path w="0" h="4698657">
                  <a:moveTo>
                    <a:pt x="0" y="46986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9354318" y="739575"/>
              <a:ext cx="0" cy="4698657"/>
            </a:xfrm>
            <a:custGeom>
              <a:avLst/>
              <a:pathLst>
                <a:path w="0" h="4698657">
                  <a:moveTo>
                    <a:pt x="0" y="46986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9710836" y="739575"/>
              <a:ext cx="0" cy="4698657"/>
            </a:xfrm>
            <a:custGeom>
              <a:avLst/>
              <a:pathLst>
                <a:path w="0" h="4698657">
                  <a:moveTo>
                    <a:pt x="0" y="46986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10067355" y="739575"/>
              <a:ext cx="0" cy="4698657"/>
            </a:xfrm>
            <a:custGeom>
              <a:avLst/>
              <a:pathLst>
                <a:path w="0" h="4698657">
                  <a:moveTo>
                    <a:pt x="0" y="46986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867431" y="739575"/>
              <a:ext cx="0" cy="4698657"/>
            </a:xfrm>
            <a:custGeom>
              <a:avLst/>
              <a:pathLst>
                <a:path w="0" h="4698657">
                  <a:moveTo>
                    <a:pt x="0" y="46986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3293505" y="739575"/>
              <a:ext cx="0" cy="4698657"/>
            </a:xfrm>
            <a:custGeom>
              <a:avLst/>
              <a:pathLst>
                <a:path w="0" h="4698657">
                  <a:moveTo>
                    <a:pt x="0" y="46986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4719578" y="739575"/>
              <a:ext cx="0" cy="4698657"/>
            </a:xfrm>
            <a:custGeom>
              <a:avLst/>
              <a:pathLst>
                <a:path w="0" h="4698657">
                  <a:moveTo>
                    <a:pt x="0" y="46986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145652" y="739575"/>
              <a:ext cx="0" cy="4698657"/>
            </a:xfrm>
            <a:custGeom>
              <a:avLst/>
              <a:pathLst>
                <a:path w="0" h="4698657">
                  <a:moveTo>
                    <a:pt x="0" y="46986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7571726" y="739575"/>
              <a:ext cx="0" cy="4698657"/>
            </a:xfrm>
            <a:custGeom>
              <a:avLst/>
              <a:pathLst>
                <a:path w="0" h="4698657">
                  <a:moveTo>
                    <a:pt x="0" y="46986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8997800" y="739575"/>
              <a:ext cx="0" cy="4698657"/>
            </a:xfrm>
            <a:custGeom>
              <a:avLst/>
              <a:pathLst>
                <a:path w="0" h="4698657">
                  <a:moveTo>
                    <a:pt x="0" y="46986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10423873" y="739575"/>
              <a:ext cx="0" cy="4698657"/>
            </a:xfrm>
            <a:custGeom>
              <a:avLst/>
              <a:pathLst>
                <a:path w="0" h="4698657">
                  <a:moveTo>
                    <a:pt x="0" y="469865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1867431" y="1194625"/>
              <a:ext cx="7547495" cy="190486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1867431" y="4792696"/>
              <a:ext cx="4968084" cy="190486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1867431" y="3946091"/>
              <a:ext cx="5989509" cy="190486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1867431" y="2252881"/>
              <a:ext cx="6738198" cy="190486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1867431" y="2041230"/>
              <a:ext cx="6784545" cy="190486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1867431" y="3522789"/>
              <a:ext cx="6050117" cy="190486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1867431" y="4157743"/>
              <a:ext cx="5982379" cy="190486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1867431" y="3311138"/>
              <a:ext cx="6171334" cy="190486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1867431" y="1617928"/>
              <a:ext cx="7041239" cy="190486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1867431" y="982974"/>
              <a:ext cx="8463747" cy="190486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1867431" y="4369394"/>
              <a:ext cx="5518905" cy="190486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1867431" y="4581045"/>
              <a:ext cx="5294298" cy="190486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1867431" y="5215999"/>
              <a:ext cx="4296047" cy="190486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1867431" y="3734440"/>
              <a:ext cx="5994857" cy="190486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1867431" y="2464533"/>
              <a:ext cx="6584895" cy="190486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1867431" y="5004348"/>
              <a:ext cx="4925302" cy="190486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1867431" y="2676184"/>
              <a:ext cx="6527852" cy="190486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1867431" y="3099486"/>
              <a:ext cx="6230159" cy="190486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1867431" y="1406276"/>
              <a:ext cx="7084021" cy="190486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1867431" y="2887835"/>
              <a:ext cx="6510026" cy="190486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1867431" y="771323"/>
              <a:ext cx="8481573" cy="190486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1867431" y="1829579"/>
              <a:ext cx="6789893" cy="190486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tx53"/>
            <p:cNvSpPr/>
            <p:nvPr/>
          </p:nvSpPr>
          <p:spPr>
            <a:xfrm>
              <a:off x="385709" y="5252976"/>
              <a:ext cx="991269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Södermanland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724739" y="5042590"/>
              <a:ext cx="652239" cy="111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Värmland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843281" y="4831608"/>
              <a:ext cx="533697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Dalarna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65506" y="4618022"/>
              <a:ext cx="711472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Stockholm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944856" y="4404436"/>
              <a:ext cx="432122" cy="114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Skåne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82175" y="4165698"/>
              <a:ext cx="694804" cy="1418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Jönköping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843207" y="3983068"/>
              <a:ext cx="533772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Gotland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995830" y="3773352"/>
              <a:ext cx="381148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Totalt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758598" y="3560956"/>
              <a:ext cx="618380" cy="1116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Jämtland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894255" y="3350049"/>
              <a:ext cx="482724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Kalmar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77375" y="3137728"/>
              <a:ext cx="999604" cy="111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Västernorrland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75651" y="2924812"/>
              <a:ext cx="1101328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Västra Götaland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12808" y="2714426"/>
              <a:ext cx="864170" cy="111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Västerbotten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817831" y="2474944"/>
              <a:ext cx="559147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Uppsala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673840" y="2259646"/>
              <a:ext cx="703138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Gävleborg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860173" y="2080142"/>
              <a:ext cx="516805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Halland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04399" y="1816252"/>
              <a:ext cx="872579" cy="163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Östergötland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665283" y="1626553"/>
              <a:ext cx="711696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Kronoberg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87433" y="1444518"/>
              <a:ext cx="889545" cy="111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Västmanland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792382" y="1203250"/>
              <a:ext cx="584596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Blekinge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656948" y="1021886"/>
              <a:ext cx="720030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Norrbotten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902663" y="788208"/>
              <a:ext cx="474315" cy="132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Örebro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1707333" y="5523782"/>
              <a:ext cx="266830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0 %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3133407" y="5523782"/>
              <a:ext cx="266830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8 %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537212" y="5523782"/>
              <a:ext cx="303944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16 %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963286" y="5523782"/>
              <a:ext cx="303944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24 %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7389359" y="5523782"/>
              <a:ext cx="303944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32 %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8815433" y="5523782"/>
              <a:ext cx="303944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40 %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10241507" y="5523782"/>
              <a:ext cx="303944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48 %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3883465" y="383492"/>
              <a:ext cx="3360415" cy="2330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Upplevd kompetensbrist 2020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275651" y="5694297"/>
              <a:ext cx="2658447" cy="1031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Tillväxtverket: Företagens villkor och verklighet.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75651" y="5813307"/>
              <a:ext cx="2255172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Bearbetning:Samhällsanalys, Region Dalarna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275651" y="5933734"/>
              <a:ext cx="5372938" cy="1051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 Andel småföretag som anser att tillgång till lämplig arbetskraft är ett stort hinder för tillväxt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701709" y="1013895"/>
              <a:ext cx="8149986" cy="45450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220344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368526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516707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664889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961252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109434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257615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405797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702160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850341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998523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146705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443068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591249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739431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887612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183976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332157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480339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628520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924884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7073065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7221247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7369428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7665791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7813973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7962155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8110336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8406699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8554881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8703063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8851244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9147607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9295789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9443970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9592152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9888515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0036697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0184878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0333060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3072162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813070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553978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294886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6035794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6776702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7517610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8258518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8999426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9740334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10481242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3072162" y="4684217"/>
              <a:ext cx="4741810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3072162" y="1255096"/>
              <a:ext cx="6934897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3072162" y="1603820"/>
              <a:ext cx="6690398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3072162" y="2998717"/>
              <a:ext cx="5830945" cy="52308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3072162" y="5091062"/>
              <a:ext cx="4245402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3072162" y="1429458"/>
              <a:ext cx="6764489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3072162" y="1778182"/>
              <a:ext cx="6660762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3072162" y="4335493"/>
              <a:ext cx="4875174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3072162" y="1894424"/>
              <a:ext cx="6557034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3072162" y="2882475"/>
              <a:ext cx="5956899" cy="52308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3072162" y="2591872"/>
              <a:ext cx="6023581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3072162" y="4393614"/>
              <a:ext cx="4867764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3072162" y="3173079"/>
              <a:ext cx="5630900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3072162" y="2824355"/>
              <a:ext cx="5956899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3072162" y="3463682"/>
              <a:ext cx="5408627" cy="52308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3072162" y="4044889"/>
              <a:ext cx="5060400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3072162" y="3289320"/>
              <a:ext cx="5571627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3072162" y="3056838"/>
              <a:ext cx="5808717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3072162" y="2708113"/>
              <a:ext cx="5993944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3072162" y="3347441"/>
              <a:ext cx="5534582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3072162" y="5439786"/>
              <a:ext cx="3208131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3072162" y="3579924"/>
              <a:ext cx="5371582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3072162" y="3231200"/>
              <a:ext cx="5579036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3072162" y="1720062"/>
              <a:ext cx="6682989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3072162" y="4219251"/>
              <a:ext cx="4934446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3072162" y="4626096"/>
              <a:ext cx="4741810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3072162" y="5032941"/>
              <a:ext cx="4267629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3072162" y="4916700"/>
              <a:ext cx="4460265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3072162" y="4800458"/>
              <a:ext cx="4601038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3072162" y="4858579"/>
              <a:ext cx="4497310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3072162" y="4509855"/>
              <a:ext cx="4793674" cy="52308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3072162" y="3986769"/>
              <a:ext cx="5060400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3072162" y="3928648"/>
              <a:ext cx="5119673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3072162" y="4103010"/>
              <a:ext cx="5015946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3072162" y="4567976"/>
              <a:ext cx="4764037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3072162" y="2010665"/>
              <a:ext cx="6490353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3072162" y="4277372"/>
              <a:ext cx="4904810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3072162" y="5265424"/>
              <a:ext cx="4015720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3072162" y="1022613"/>
              <a:ext cx="7283124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3072162" y="1545699"/>
              <a:ext cx="6712625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3072162" y="1836303"/>
              <a:ext cx="6586671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3072162" y="2126906"/>
              <a:ext cx="6445898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3072162" y="5323545"/>
              <a:ext cx="3986084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3072162" y="2475631"/>
              <a:ext cx="6149535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3072162" y="1138855"/>
              <a:ext cx="7171988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3072162" y="1080734"/>
              <a:ext cx="7216442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3072162" y="5207303"/>
              <a:ext cx="4134266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3072162" y="3754286"/>
              <a:ext cx="5178946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3072162" y="3812407"/>
              <a:ext cx="5171537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3072162" y="1487579"/>
              <a:ext cx="6712625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3072162" y="1371337"/>
              <a:ext cx="6771898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3072162" y="3696165"/>
              <a:ext cx="5341945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3072162" y="4451734"/>
              <a:ext cx="4860355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3072162" y="1313217"/>
              <a:ext cx="6794125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3072162" y="2417510"/>
              <a:ext cx="6186581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3072162" y="2301268"/>
              <a:ext cx="6238444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3072162" y="1661941"/>
              <a:ext cx="6682989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3072162" y="1196975"/>
              <a:ext cx="7127534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3072162" y="2359389"/>
              <a:ext cx="6231035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3072162" y="3114958"/>
              <a:ext cx="5675354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3072162" y="2185027"/>
              <a:ext cx="6334762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3072162" y="2068786"/>
              <a:ext cx="6453307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3072162" y="4161131"/>
              <a:ext cx="5008537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3072162" y="5149183"/>
              <a:ext cx="4186129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3072162" y="1952544"/>
              <a:ext cx="6549625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3072162" y="2940596"/>
              <a:ext cx="5927263" cy="52308"/>
            </a:xfrm>
            <a:prstGeom prst="rect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3072162" y="2766234"/>
              <a:ext cx="5986535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3072162" y="3405562"/>
              <a:ext cx="5467900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3072162" y="2649993"/>
              <a:ext cx="6016172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3072162" y="3638045"/>
              <a:ext cx="5364173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3072162" y="3870527"/>
              <a:ext cx="5119673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3072162" y="2243148"/>
              <a:ext cx="6253262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9"/>
            <p:cNvSpPr/>
            <p:nvPr/>
          </p:nvSpPr>
          <p:spPr>
            <a:xfrm>
              <a:off x="3072162" y="4974821"/>
              <a:ext cx="4371356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rc130"/>
            <p:cNvSpPr/>
            <p:nvPr/>
          </p:nvSpPr>
          <p:spPr>
            <a:xfrm>
              <a:off x="3072162" y="5381665"/>
              <a:ext cx="3852721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3072162" y="5497907"/>
              <a:ext cx="2519086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3072162" y="3521803"/>
              <a:ext cx="5393809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3072162" y="2533751"/>
              <a:ext cx="6023581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3072162" y="4742338"/>
              <a:ext cx="4645492" cy="523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tx135"/>
            <p:cNvSpPr/>
            <p:nvPr/>
          </p:nvSpPr>
          <p:spPr>
            <a:xfrm>
              <a:off x="275651" y="5479822"/>
              <a:ext cx="2363427" cy="71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övrig utbildning inom naturvetenskap, matematik, data, eftergymnasial</a:t>
              </a:r>
            </a:p>
          </p:txBody>
        </p:sp>
        <p:sp>
          <p:nvSpPr>
            <p:cNvPr id="136" name="tx136"/>
            <p:cNvSpPr/>
            <p:nvPr/>
          </p:nvSpPr>
          <p:spPr>
            <a:xfrm>
              <a:off x="1241359" y="5420734"/>
              <a:ext cx="1397719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fritidsledarutbildning, eftergymnasial nivå </a:t>
              </a:r>
            </a:p>
          </p:txBody>
        </p:sp>
        <p:sp>
          <p:nvSpPr>
            <p:cNvPr id="137" name="tx137"/>
            <p:cNvSpPr/>
            <p:nvPr/>
          </p:nvSpPr>
          <p:spPr>
            <a:xfrm>
              <a:off x="491637" y="5362613"/>
              <a:ext cx="2147441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övrig utbildning inom humaniora och konst, eftergymnasial nivå </a:t>
              </a:r>
            </a:p>
          </p:txBody>
        </p:sp>
        <p:sp>
          <p:nvSpPr>
            <p:cNvPr id="138" name="tx138"/>
            <p:cNvSpPr/>
            <p:nvPr/>
          </p:nvSpPr>
          <p:spPr>
            <a:xfrm>
              <a:off x="1385313" y="5304493"/>
              <a:ext cx="1253765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naturbruksutbildning, gymnasial nivå </a:t>
              </a:r>
            </a:p>
          </p:txBody>
        </p:sp>
        <p:sp>
          <p:nvSpPr>
            <p:cNvPr id="139" name="tx139"/>
            <p:cNvSpPr/>
            <p:nvPr/>
          </p:nvSpPr>
          <p:spPr>
            <a:xfrm>
              <a:off x="1203185" y="5246372"/>
              <a:ext cx="1435893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konstnärlig utbildning, eftergymnasial nivå 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834761" y="5188251"/>
              <a:ext cx="1804317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restaurang- och livsmedelsutbildning, gymnasial nivå 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821961" y="5130130"/>
              <a:ext cx="1817116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utbildning inom medieproduktion, eftergymnasial nivå 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1220188" y="5072010"/>
              <a:ext cx="1418890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barn- och fritidsutbildning, gymnasial nivå 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813478" y="5013889"/>
              <a:ext cx="1825600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handel- och administrationsutbildning, gymnasial nivå 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466411" y="4955768"/>
              <a:ext cx="2172667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övrig utb. inom lant- och skogsbruk, djursjukvård, eftergymnasial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762914" y="4897648"/>
              <a:ext cx="1876164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humanistisk utbildning, eftergymnasial nivå (minst 3 år) 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373059" y="4841090"/>
              <a:ext cx="2266019" cy="70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högskoleingenjörsutb.; kemi- och bioteknik, material- och geoteknik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360445" y="4782374"/>
              <a:ext cx="2278633" cy="71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högsk.ing.utb; maskinteknik, fordons- farkostteknik, industriell ekon.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694974" y="4723286"/>
              <a:ext cx="1944104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övrig utbildning inom tjänsteområdet, eftergymnasial nivå 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1478442" y="4667062"/>
              <a:ext cx="1160636" cy="70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agronom- och hortonomutbildning 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1677500" y="4608607"/>
              <a:ext cx="961578" cy="70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gymnasieingenjörsutbildning</a:t>
              </a:r>
            </a:p>
          </p:txBody>
        </p:sp>
        <p:sp>
          <p:nvSpPr>
            <p:cNvPr id="151" name="tx151"/>
            <p:cNvSpPr/>
            <p:nvPr/>
          </p:nvSpPr>
          <p:spPr>
            <a:xfrm>
              <a:off x="415363" y="4548923"/>
              <a:ext cx="2223715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journalistik och medievetenskaplig utbildning, eftergymnasial nivå </a:t>
              </a:r>
            </a:p>
          </p:txBody>
        </p:sp>
        <p:sp>
          <p:nvSpPr>
            <p:cNvPr id="152" name="tx152"/>
            <p:cNvSpPr/>
            <p:nvPr/>
          </p:nvSpPr>
          <p:spPr>
            <a:xfrm>
              <a:off x="385597" y="4492365"/>
              <a:ext cx="2253481" cy="70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högskoleingenjörsutb.; väg- och vatten, byggnadsteknik, lantmäteri</a:t>
              </a:r>
            </a:p>
          </p:txBody>
        </p:sp>
        <p:sp>
          <p:nvSpPr>
            <p:cNvPr id="153" name="tx153"/>
            <p:cNvSpPr/>
            <p:nvPr/>
          </p:nvSpPr>
          <p:spPr>
            <a:xfrm>
              <a:off x="1084680" y="4432682"/>
              <a:ext cx="1554398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social omsorgsutbildning, eftergymnasial nivå </a:t>
              </a:r>
            </a:p>
          </p:txBody>
        </p:sp>
        <p:sp>
          <p:nvSpPr>
            <p:cNvPr id="154" name="tx154"/>
            <p:cNvSpPr/>
            <p:nvPr/>
          </p:nvSpPr>
          <p:spPr>
            <a:xfrm>
              <a:off x="351962" y="4376124"/>
              <a:ext cx="2287116" cy="70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civilingenjörsutbildning; kemi- och bioteknik, material- och geoteknik</a:t>
              </a:r>
            </a:p>
          </p:txBody>
        </p:sp>
        <p:sp>
          <p:nvSpPr>
            <p:cNvPr id="155" name="tx155"/>
            <p:cNvSpPr/>
            <p:nvPr/>
          </p:nvSpPr>
          <p:spPr>
            <a:xfrm>
              <a:off x="1008257" y="4316441"/>
              <a:ext cx="1630821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biologutbildning, högskoleutbildning (minst 3 år) </a:t>
              </a:r>
            </a:p>
          </p:txBody>
        </p:sp>
        <p:sp>
          <p:nvSpPr>
            <p:cNvPr id="156" name="tx156"/>
            <p:cNvSpPr/>
            <p:nvPr/>
          </p:nvSpPr>
          <p:spPr>
            <a:xfrm>
              <a:off x="991477" y="4258320"/>
              <a:ext cx="1647601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kemistutbildning, högskoleutbildning (minst 3 år) </a:t>
              </a:r>
            </a:p>
          </p:txBody>
        </p:sp>
        <p:sp>
          <p:nvSpPr>
            <p:cNvPr id="157" name="tx157"/>
            <p:cNvSpPr/>
            <p:nvPr/>
          </p:nvSpPr>
          <p:spPr>
            <a:xfrm>
              <a:off x="639721" y="4200199"/>
              <a:ext cx="1999357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geovetenskaplig utbildning, högskoleutbildning (minst 3 år) </a:t>
              </a:r>
            </a:p>
          </p:txBody>
        </p:sp>
        <p:sp>
          <p:nvSpPr>
            <p:cNvPr id="158" name="tx158"/>
            <p:cNvSpPr/>
            <p:nvPr/>
          </p:nvSpPr>
          <p:spPr>
            <a:xfrm>
              <a:off x="1444621" y="4142079"/>
              <a:ext cx="1194457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transportutbildning, gymnasial nivå </a:t>
              </a:r>
            </a:p>
          </p:txBody>
        </p:sp>
        <p:sp>
          <p:nvSpPr>
            <p:cNvPr id="159" name="tx159"/>
            <p:cNvSpPr/>
            <p:nvPr/>
          </p:nvSpPr>
          <p:spPr>
            <a:xfrm>
              <a:off x="1499687" y="4083958"/>
              <a:ext cx="1139390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industriutbildning, gymnasial nivå </a:t>
              </a:r>
            </a:p>
          </p:txBody>
        </p:sp>
        <p:sp>
          <p:nvSpPr>
            <p:cNvPr id="160" name="tx160"/>
            <p:cNvSpPr/>
            <p:nvPr/>
          </p:nvSpPr>
          <p:spPr>
            <a:xfrm>
              <a:off x="1114223" y="4026805"/>
              <a:ext cx="1524855" cy="71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civilingenjörsutbildning; övrig/okänd inriktning</a:t>
              </a:r>
            </a:p>
          </p:txBody>
        </p:sp>
        <p:sp>
          <p:nvSpPr>
            <p:cNvPr id="161" name="tx161"/>
            <p:cNvSpPr/>
            <p:nvPr/>
          </p:nvSpPr>
          <p:spPr>
            <a:xfrm>
              <a:off x="436534" y="3968684"/>
              <a:ext cx="2202544" cy="71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högskoleingenjörsutbildning; teknisk fysik, elektro- och datateknik</a:t>
              </a:r>
            </a:p>
          </p:txBody>
        </p:sp>
        <p:sp>
          <p:nvSpPr>
            <p:cNvPr id="162" name="tx162"/>
            <p:cNvSpPr/>
            <p:nvPr/>
          </p:nvSpPr>
          <p:spPr>
            <a:xfrm>
              <a:off x="936187" y="3910563"/>
              <a:ext cx="1702891" cy="71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högskoleingenjörsutbildning; övrig/okänd inriktning</a:t>
              </a:r>
            </a:p>
          </p:txBody>
        </p:sp>
        <p:sp>
          <p:nvSpPr>
            <p:cNvPr id="163" name="tx163"/>
            <p:cNvSpPr/>
            <p:nvPr/>
          </p:nvSpPr>
          <p:spPr>
            <a:xfrm>
              <a:off x="296896" y="3852442"/>
              <a:ext cx="2342182" cy="71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övrig utb. i samhällsvetenskap, juridik, handel, admin., eftergymnasial</a:t>
              </a:r>
            </a:p>
          </p:txBody>
        </p:sp>
        <p:sp>
          <p:nvSpPr>
            <p:cNvPr id="164" name="tx164"/>
            <p:cNvSpPr/>
            <p:nvPr/>
          </p:nvSpPr>
          <p:spPr>
            <a:xfrm>
              <a:off x="1707191" y="3795252"/>
              <a:ext cx="931887" cy="70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samtliga utbildningsgrupper</a:t>
              </a:r>
            </a:p>
          </p:txBody>
        </p:sp>
        <p:sp>
          <p:nvSpPr>
            <p:cNvPr id="165" name="tx165"/>
            <p:cNvSpPr/>
            <p:nvPr/>
          </p:nvSpPr>
          <p:spPr>
            <a:xfrm>
              <a:off x="381616" y="3735234"/>
              <a:ext cx="2257462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samhällsvetar- och förvaltningsutb. högskoleutbildning (minst 3 år) </a:t>
              </a:r>
            </a:p>
          </p:txBody>
        </p:sp>
        <p:sp>
          <p:nvSpPr>
            <p:cNvPr id="166" name="tx166"/>
            <p:cNvSpPr/>
            <p:nvPr/>
          </p:nvSpPr>
          <p:spPr>
            <a:xfrm>
              <a:off x="567800" y="3677113"/>
              <a:ext cx="2071278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skogsvetenskaplig utbildning, högskoleutbildning (minst 3 år) </a:t>
              </a:r>
            </a:p>
          </p:txBody>
        </p:sp>
        <p:sp>
          <p:nvSpPr>
            <p:cNvPr id="167" name="tx167"/>
            <p:cNvSpPr/>
            <p:nvPr/>
          </p:nvSpPr>
          <p:spPr>
            <a:xfrm>
              <a:off x="775415" y="3618992"/>
              <a:ext cx="1863662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övrig naturvetenskaplig högskoleutbildning (minst 3 år) </a:t>
              </a:r>
            </a:p>
          </p:txBody>
        </p:sp>
        <p:sp>
          <p:nvSpPr>
            <p:cNvPr id="168" name="tx168"/>
            <p:cNvSpPr/>
            <p:nvPr/>
          </p:nvSpPr>
          <p:spPr>
            <a:xfrm>
              <a:off x="1812971" y="3561839"/>
              <a:ext cx="826107" cy="71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fritidspedagogutbildning </a:t>
              </a:r>
            </a:p>
          </p:txBody>
        </p:sp>
        <p:sp>
          <p:nvSpPr>
            <p:cNvPr id="169" name="tx169"/>
            <p:cNvSpPr/>
            <p:nvPr/>
          </p:nvSpPr>
          <p:spPr>
            <a:xfrm>
              <a:off x="487284" y="3503718"/>
              <a:ext cx="2151794" cy="71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övrig utbildning inom pedagogik / lärarutbildning, eftergymnasial</a:t>
              </a:r>
            </a:p>
          </p:txBody>
        </p:sp>
        <p:sp>
          <p:nvSpPr>
            <p:cNvPr id="170" name="tx170"/>
            <p:cNvSpPr/>
            <p:nvPr/>
          </p:nvSpPr>
          <p:spPr>
            <a:xfrm>
              <a:off x="364501" y="3446193"/>
              <a:ext cx="2274577" cy="70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civilingenjörsutbildning; väg- och vatten, byggnadsteknik, lantmäteri</a:t>
              </a:r>
            </a:p>
          </p:txBody>
        </p:sp>
        <p:sp>
          <p:nvSpPr>
            <p:cNvPr id="171" name="tx171"/>
            <p:cNvSpPr/>
            <p:nvPr/>
          </p:nvSpPr>
          <p:spPr>
            <a:xfrm>
              <a:off x="771137" y="3387477"/>
              <a:ext cx="1867941" cy="71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YH-utbildning i företagsekonomi, handel, administration</a:t>
              </a:r>
            </a:p>
          </p:txBody>
        </p:sp>
        <p:sp>
          <p:nvSpPr>
            <p:cNvPr id="172" name="tx172"/>
            <p:cNvSpPr/>
            <p:nvPr/>
          </p:nvSpPr>
          <p:spPr>
            <a:xfrm>
              <a:off x="1491167" y="3328389"/>
              <a:ext cx="1147911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fordonsutbildning, gymnasial nivå </a:t>
              </a:r>
            </a:p>
          </p:txBody>
        </p:sp>
        <p:sp>
          <p:nvSpPr>
            <p:cNvPr id="173" name="tx173"/>
            <p:cNvSpPr/>
            <p:nvPr/>
          </p:nvSpPr>
          <p:spPr>
            <a:xfrm>
              <a:off x="809274" y="3270268"/>
              <a:ext cx="1829804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data-, el- och energiteknisk utbildning, gymnasial nivå </a:t>
              </a:r>
            </a:p>
          </p:txBody>
        </p:sp>
        <p:sp>
          <p:nvSpPr>
            <p:cNvPr id="174" name="tx174"/>
            <p:cNvSpPr/>
            <p:nvPr/>
          </p:nvSpPr>
          <p:spPr>
            <a:xfrm>
              <a:off x="513143" y="3212147"/>
              <a:ext cx="2125935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fysik- och  matematikutbildning, eftergymnasial nivå (minst 3år)</a:t>
              </a:r>
            </a:p>
          </p:txBody>
        </p:sp>
        <p:sp>
          <p:nvSpPr>
            <p:cNvPr id="175" name="tx175"/>
            <p:cNvSpPr/>
            <p:nvPr/>
          </p:nvSpPr>
          <p:spPr>
            <a:xfrm>
              <a:off x="479061" y="3154994"/>
              <a:ext cx="2160016" cy="71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civilingenjörsutbildning; maskinteknik, fordons- och farkostteknik</a:t>
              </a:r>
            </a:p>
          </p:txBody>
        </p:sp>
        <p:sp>
          <p:nvSpPr>
            <p:cNvPr id="176" name="tx176"/>
            <p:cNvSpPr/>
            <p:nvPr/>
          </p:nvSpPr>
          <p:spPr>
            <a:xfrm>
              <a:off x="1541992" y="3097469"/>
              <a:ext cx="1097086" cy="70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teknikutbildning, yrkeshögskolan</a:t>
              </a:r>
            </a:p>
          </p:txBody>
        </p:sp>
        <p:sp>
          <p:nvSpPr>
            <p:cNvPr id="177" name="tx177"/>
            <p:cNvSpPr/>
            <p:nvPr/>
          </p:nvSpPr>
          <p:spPr>
            <a:xfrm>
              <a:off x="1444547" y="3037785"/>
              <a:ext cx="1194531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datautbildning, eftergymnasial nivå </a:t>
              </a:r>
            </a:p>
          </p:txBody>
        </p:sp>
        <p:sp>
          <p:nvSpPr>
            <p:cNvPr id="178" name="tx178"/>
            <p:cNvSpPr/>
            <p:nvPr/>
          </p:nvSpPr>
          <p:spPr>
            <a:xfrm>
              <a:off x="2046073" y="2981562"/>
              <a:ext cx="593005" cy="70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arkitektutbildning </a:t>
              </a:r>
            </a:p>
          </p:txBody>
        </p:sp>
        <p:sp>
          <p:nvSpPr>
            <p:cNvPr id="179" name="tx179"/>
            <p:cNvSpPr/>
            <p:nvPr/>
          </p:nvSpPr>
          <p:spPr>
            <a:xfrm>
              <a:off x="1114297" y="2921544"/>
              <a:ext cx="1524781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vvs- och fastighetsutbildning, gymnasial nivå </a:t>
              </a:r>
            </a:p>
          </p:txBody>
        </p:sp>
        <p:sp>
          <p:nvSpPr>
            <p:cNvPr id="180" name="tx180"/>
            <p:cNvSpPr/>
            <p:nvPr/>
          </p:nvSpPr>
          <p:spPr>
            <a:xfrm>
              <a:off x="1580092" y="2863423"/>
              <a:ext cx="1058986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byggutbildning, gymnasial nivå </a:t>
              </a:r>
            </a:p>
          </p:txBody>
        </p:sp>
        <p:sp>
          <p:nvSpPr>
            <p:cNvPr id="181" name="tx181"/>
            <p:cNvSpPr/>
            <p:nvPr/>
          </p:nvSpPr>
          <p:spPr>
            <a:xfrm>
              <a:off x="614569" y="2806270"/>
              <a:ext cx="2024508" cy="71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civilingenjörsutbildning; teknisk fysik, elektro- och datateknik</a:t>
              </a:r>
            </a:p>
          </p:txBody>
        </p:sp>
        <p:sp>
          <p:nvSpPr>
            <p:cNvPr id="182" name="tx182"/>
            <p:cNvSpPr/>
            <p:nvPr/>
          </p:nvSpPr>
          <p:spPr>
            <a:xfrm>
              <a:off x="580785" y="2747182"/>
              <a:ext cx="2058292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vård- och omsorgsutb.; övrig gymn. utb. i hälso- och sjukvård</a:t>
              </a:r>
            </a:p>
          </p:txBody>
        </p:sp>
        <p:sp>
          <p:nvSpPr>
            <p:cNvPr id="183" name="tx183"/>
            <p:cNvSpPr/>
            <p:nvPr/>
          </p:nvSpPr>
          <p:spPr>
            <a:xfrm>
              <a:off x="940540" y="2689061"/>
              <a:ext cx="1698538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ekonomutbildning, högskoleutbildning (minst 3 år) </a:t>
              </a:r>
            </a:p>
          </p:txBody>
        </p:sp>
        <p:sp>
          <p:nvSpPr>
            <p:cNvPr id="184" name="tx184"/>
            <p:cNvSpPr/>
            <p:nvPr/>
          </p:nvSpPr>
          <p:spPr>
            <a:xfrm>
              <a:off x="1957185" y="2632503"/>
              <a:ext cx="681893" cy="70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yrkeslärarutbildning </a:t>
              </a:r>
            </a:p>
          </p:txBody>
        </p:sp>
        <p:sp>
          <p:nvSpPr>
            <p:cNvPr id="185" name="tx185"/>
            <p:cNvSpPr/>
            <p:nvPr/>
          </p:nvSpPr>
          <p:spPr>
            <a:xfrm>
              <a:off x="1203222" y="2574382"/>
              <a:ext cx="1435856" cy="70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civilingenjörsutbildning; industriell ekonomi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474783" y="2514699"/>
              <a:ext cx="2164295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övrig utbildning inom teknik och tillverkning, eftergymnasial nivå 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440664" y="2456578"/>
              <a:ext cx="2198414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personal- och beteendevetarutbildning, högskoleutb. (minst 3 år) 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1537862" y="2400020"/>
              <a:ext cx="1101216" cy="70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specialistsjuksköterskeutbildning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1817287" y="2341900"/>
              <a:ext cx="821791" cy="70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tandsköterskeutbildning 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1177623" y="2283779"/>
              <a:ext cx="1461454" cy="70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speciallärar- och specialpedagogutbildning 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411382" y="2224096"/>
              <a:ext cx="2227696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övrig utb. inom hälso- och sjukvård, social omsorg, eftergymnasial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864489" y="2165975"/>
              <a:ext cx="1774589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teologisk utbildning, eftergymnasial nivå (minst 3 år) 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1609895" y="2109752"/>
              <a:ext cx="1029183" cy="70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medicinsk sekreterarutbildning</a:t>
              </a:r>
            </a:p>
          </p:txBody>
        </p:sp>
        <p:sp>
          <p:nvSpPr>
            <p:cNvPr id="194" name="tx194"/>
            <p:cNvSpPr/>
            <p:nvPr/>
          </p:nvSpPr>
          <p:spPr>
            <a:xfrm>
              <a:off x="1292147" y="2049733"/>
              <a:ext cx="1346931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transportutbildning, eftergymnasial nivå </a:t>
              </a:r>
            </a:p>
          </p:txBody>
        </p:sp>
        <p:sp>
          <p:nvSpPr>
            <p:cNvPr id="195" name="tx195"/>
            <p:cNvSpPr/>
            <p:nvPr/>
          </p:nvSpPr>
          <p:spPr>
            <a:xfrm>
              <a:off x="2130793" y="1993510"/>
              <a:ext cx="508285" cy="70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juristutbildning </a:t>
              </a:r>
            </a:p>
          </p:txBody>
        </p:sp>
        <p:sp>
          <p:nvSpPr>
            <p:cNvPr id="196" name="tx196"/>
            <p:cNvSpPr/>
            <p:nvPr/>
          </p:nvSpPr>
          <p:spPr>
            <a:xfrm>
              <a:off x="1995211" y="1935055"/>
              <a:ext cx="643867" cy="70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veterinärutbildning </a:t>
              </a:r>
            </a:p>
          </p:txBody>
        </p:sp>
        <p:sp>
          <p:nvSpPr>
            <p:cNvPr id="197" name="tx197"/>
            <p:cNvSpPr/>
            <p:nvPr/>
          </p:nvSpPr>
          <p:spPr>
            <a:xfrm>
              <a:off x="1503929" y="1877269"/>
              <a:ext cx="1135149" cy="70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biomedicinsk analytikerutbildning </a:t>
              </a:r>
            </a:p>
          </p:txBody>
        </p:sp>
        <p:sp>
          <p:nvSpPr>
            <p:cNvPr id="198" name="tx198"/>
            <p:cNvSpPr/>
            <p:nvPr/>
          </p:nvSpPr>
          <p:spPr>
            <a:xfrm>
              <a:off x="345637" y="1817251"/>
              <a:ext cx="2293441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lärarutbildning grsk senare år och gymn., allmänna + praktiskt-estet.</a:t>
              </a:r>
            </a:p>
          </p:txBody>
        </p:sp>
        <p:sp>
          <p:nvSpPr>
            <p:cNvPr id="199" name="tx199"/>
            <p:cNvSpPr/>
            <p:nvPr/>
          </p:nvSpPr>
          <p:spPr>
            <a:xfrm>
              <a:off x="351962" y="1759130"/>
              <a:ext cx="2287116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biblioteks- och informationsvetensk. högskoleutbildning (minst 3 år) </a:t>
              </a:r>
            </a:p>
          </p:txBody>
        </p:sp>
        <p:sp>
          <p:nvSpPr>
            <p:cNvPr id="200" name="tx200"/>
            <p:cNvSpPr/>
            <p:nvPr/>
          </p:nvSpPr>
          <p:spPr>
            <a:xfrm>
              <a:off x="1914806" y="1701977"/>
              <a:ext cx="724272" cy="71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förskollärarutbildning </a:t>
              </a:r>
            </a:p>
          </p:txBody>
        </p:sp>
        <p:sp>
          <p:nvSpPr>
            <p:cNvPr id="201" name="tx201"/>
            <p:cNvSpPr/>
            <p:nvPr/>
          </p:nvSpPr>
          <p:spPr>
            <a:xfrm>
              <a:off x="1842625" y="1644786"/>
              <a:ext cx="796453" cy="70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tandhygienistutbildning </a:t>
              </a:r>
            </a:p>
          </p:txBody>
        </p:sp>
        <p:sp>
          <p:nvSpPr>
            <p:cNvPr id="202" name="tx202"/>
            <p:cNvSpPr/>
            <p:nvPr/>
          </p:nvSpPr>
          <p:spPr>
            <a:xfrm>
              <a:off x="1800283" y="1586665"/>
              <a:ext cx="838795" cy="70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arbetsterapeututbildning </a:t>
              </a:r>
            </a:p>
          </p:txBody>
        </p:sp>
        <p:sp>
          <p:nvSpPr>
            <p:cNvPr id="203" name="tx203"/>
            <p:cNvSpPr/>
            <p:nvPr/>
          </p:nvSpPr>
          <p:spPr>
            <a:xfrm>
              <a:off x="1194701" y="1526647"/>
              <a:ext cx="1444376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lärarutbildning för grundskolans tidigare år </a:t>
              </a:r>
            </a:p>
          </p:txBody>
        </p:sp>
        <p:sp>
          <p:nvSpPr>
            <p:cNvPr id="204" name="tx204"/>
            <p:cNvSpPr/>
            <p:nvPr/>
          </p:nvSpPr>
          <p:spPr>
            <a:xfrm>
              <a:off x="1385350" y="1469494"/>
              <a:ext cx="1253728" cy="71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sjukgymnast-/fysioterapeututbildning </a:t>
              </a:r>
            </a:p>
          </p:txBody>
        </p:sp>
        <p:sp>
          <p:nvSpPr>
            <p:cNvPr id="205" name="tx205"/>
            <p:cNvSpPr/>
            <p:nvPr/>
          </p:nvSpPr>
          <p:spPr>
            <a:xfrm>
              <a:off x="1889357" y="1412303"/>
              <a:ext cx="749721" cy="70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barnmorskeutbildning </a:t>
              </a:r>
            </a:p>
          </p:txBody>
        </p:sp>
        <p:sp>
          <p:nvSpPr>
            <p:cNvPr id="206" name="tx206"/>
            <p:cNvSpPr/>
            <p:nvPr/>
          </p:nvSpPr>
          <p:spPr>
            <a:xfrm>
              <a:off x="1266623" y="1353848"/>
              <a:ext cx="1372455" cy="70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sjuksköterskeutbildning, grundutbildning </a:t>
              </a:r>
            </a:p>
          </p:txBody>
        </p:sp>
        <p:sp>
          <p:nvSpPr>
            <p:cNvPr id="207" name="tx207"/>
            <p:cNvSpPr/>
            <p:nvPr/>
          </p:nvSpPr>
          <p:spPr>
            <a:xfrm>
              <a:off x="1965557" y="1296062"/>
              <a:ext cx="673521" cy="70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socionomutbildning </a:t>
              </a:r>
            </a:p>
          </p:txBody>
        </p:sp>
        <p:sp>
          <p:nvSpPr>
            <p:cNvPr id="208" name="tx208"/>
            <p:cNvSpPr/>
            <p:nvPr/>
          </p:nvSpPr>
          <p:spPr>
            <a:xfrm>
              <a:off x="1995136" y="1237941"/>
              <a:ext cx="643942" cy="70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apotekarutbildning </a:t>
              </a:r>
            </a:p>
          </p:txBody>
        </p:sp>
        <p:sp>
          <p:nvSpPr>
            <p:cNvPr id="209" name="tx209"/>
            <p:cNvSpPr/>
            <p:nvPr/>
          </p:nvSpPr>
          <p:spPr>
            <a:xfrm>
              <a:off x="1978207" y="1179486"/>
              <a:ext cx="660871" cy="70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tandläkarutbildning </a:t>
              </a:r>
            </a:p>
          </p:txBody>
        </p:sp>
        <p:sp>
          <p:nvSpPr>
            <p:cNvPr id="210" name="tx210"/>
            <p:cNvSpPr/>
            <p:nvPr/>
          </p:nvSpPr>
          <p:spPr>
            <a:xfrm>
              <a:off x="1990932" y="1121700"/>
              <a:ext cx="648146" cy="70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psykologutbildning </a:t>
              </a:r>
            </a:p>
          </p:txBody>
        </p:sp>
        <p:sp>
          <p:nvSpPr>
            <p:cNvPr id="211" name="tx211"/>
            <p:cNvSpPr/>
            <p:nvPr/>
          </p:nvSpPr>
          <p:spPr>
            <a:xfrm>
              <a:off x="1952832" y="1063579"/>
              <a:ext cx="686246" cy="70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receptarieutbildning </a:t>
              </a:r>
            </a:p>
          </p:txBody>
        </p:sp>
        <p:sp>
          <p:nvSpPr>
            <p:cNvPr id="212" name="tx212"/>
            <p:cNvSpPr/>
            <p:nvPr/>
          </p:nvSpPr>
          <p:spPr>
            <a:xfrm>
              <a:off x="606086" y="1004528"/>
              <a:ext cx="2032992" cy="71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läkarutbildning (exkl. disputerade som saknar läkarexamen) </a:t>
              </a:r>
            </a:p>
          </p:txBody>
        </p:sp>
        <p:sp>
          <p:nvSpPr>
            <p:cNvPr id="213" name="tx213"/>
            <p:cNvSpPr/>
            <p:nvPr/>
          </p:nvSpPr>
          <p:spPr>
            <a:xfrm>
              <a:off x="2829059" y="5622033"/>
              <a:ext cx="303879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0 %</a:t>
              </a:r>
            </a:p>
          </p:txBody>
        </p:sp>
        <p:sp>
          <p:nvSpPr>
            <p:cNvPr id="214" name="tx214"/>
            <p:cNvSpPr/>
            <p:nvPr/>
          </p:nvSpPr>
          <p:spPr>
            <a:xfrm>
              <a:off x="3540276" y="5622033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10 %</a:t>
              </a:r>
            </a:p>
          </p:txBody>
        </p:sp>
        <p:sp>
          <p:nvSpPr>
            <p:cNvPr id="215" name="tx215"/>
            <p:cNvSpPr/>
            <p:nvPr/>
          </p:nvSpPr>
          <p:spPr>
            <a:xfrm>
              <a:off x="4281184" y="5622033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20 %</a:t>
              </a:r>
            </a:p>
          </p:txBody>
        </p:sp>
        <p:sp>
          <p:nvSpPr>
            <p:cNvPr id="216" name="tx216"/>
            <p:cNvSpPr/>
            <p:nvPr/>
          </p:nvSpPr>
          <p:spPr>
            <a:xfrm>
              <a:off x="5022092" y="5622033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30 %</a:t>
              </a:r>
            </a:p>
          </p:txBody>
        </p:sp>
        <p:sp>
          <p:nvSpPr>
            <p:cNvPr id="217" name="tx217"/>
            <p:cNvSpPr/>
            <p:nvPr/>
          </p:nvSpPr>
          <p:spPr>
            <a:xfrm>
              <a:off x="5763000" y="5622033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40 %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6503907" y="5622033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50 %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7244815" y="5622033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60 %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7985723" y="5622033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70 %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8726631" y="5622033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80 %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9467539" y="5622033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90 %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10178756" y="5622033"/>
              <a:ext cx="378107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100 %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2139510" y="374934"/>
              <a:ext cx="6848326" cy="2415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Andel 20-64 år av de förvärvsarbetande per utbildningsgrupp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2874163" y="649254"/>
              <a:ext cx="5379020" cy="2415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som arbetar i matchade yrken i Dalarna år 2020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275651" y="5814616"/>
              <a:ext cx="1770533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SCB:s öppna statistikdatabas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275651" y="5934007"/>
              <a:ext cx="2286223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Bearbetning: Samhällsanalys, Region Dalarna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612858" y="1013895"/>
              <a:ext cx="8238837" cy="454503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137148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286945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436742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586539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886133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035930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185727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335524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635118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784915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934712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084509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384103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533900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683697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833495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133089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282886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6432683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6582480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6882074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7031871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7181668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7331465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7631059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7780856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7930653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8080450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8380044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8529841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8679638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8829435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9129029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9278827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9428624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9578421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9878015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10027812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10177609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0327406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2987351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3736336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8"/>
            <p:cNvSpPr/>
            <p:nvPr/>
          </p:nvSpPr>
          <p:spPr>
            <a:xfrm>
              <a:off x="4485321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9"/>
            <p:cNvSpPr/>
            <p:nvPr/>
          </p:nvSpPr>
          <p:spPr>
            <a:xfrm>
              <a:off x="5234306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50"/>
            <p:cNvSpPr/>
            <p:nvPr/>
          </p:nvSpPr>
          <p:spPr>
            <a:xfrm>
              <a:off x="5983292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1"/>
            <p:cNvSpPr/>
            <p:nvPr/>
          </p:nvSpPr>
          <p:spPr>
            <a:xfrm>
              <a:off x="6732277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2"/>
            <p:cNvSpPr/>
            <p:nvPr/>
          </p:nvSpPr>
          <p:spPr>
            <a:xfrm>
              <a:off x="7481262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3"/>
            <p:cNvSpPr/>
            <p:nvPr/>
          </p:nvSpPr>
          <p:spPr>
            <a:xfrm>
              <a:off x="8230247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4"/>
            <p:cNvSpPr/>
            <p:nvPr/>
          </p:nvSpPr>
          <p:spPr>
            <a:xfrm>
              <a:off x="8979232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5"/>
            <p:cNvSpPr/>
            <p:nvPr/>
          </p:nvSpPr>
          <p:spPr>
            <a:xfrm>
              <a:off x="9728218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10477203" y="1013895"/>
              <a:ext cx="0" cy="4545038"/>
            </a:xfrm>
            <a:custGeom>
              <a:avLst/>
              <a:pathLst>
                <a:path w="0" h="4545038">
                  <a:moveTo>
                    <a:pt x="0" y="454503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2987351" y="2893094"/>
              <a:ext cx="5894513" cy="786641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2987351" y="1145002"/>
              <a:ext cx="6021841" cy="786641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2987351" y="3767140"/>
              <a:ext cx="5467592" cy="786641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2987351" y="4641185"/>
              <a:ext cx="4845934" cy="786641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2987351" y="2019048"/>
              <a:ext cx="5991881" cy="786641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tx62"/>
            <p:cNvSpPr/>
            <p:nvPr/>
          </p:nvSpPr>
          <p:spPr>
            <a:xfrm>
              <a:off x="296747" y="4990862"/>
              <a:ext cx="2253481" cy="70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högskoleingenjörsutb.; väg- och vatten, byggnadsteknik, lantmäteri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275651" y="4116816"/>
              <a:ext cx="2274577" cy="709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civilingenjörsutbildning; väg- och vatten, byggnadsteknik, lantmäteri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1957222" y="3243105"/>
              <a:ext cx="593005" cy="70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arkitektutbildning 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1025447" y="2367162"/>
              <a:ext cx="1524781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vvs- och fastighetsutbildning, gymnasial nivå 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1491241" y="1493116"/>
              <a:ext cx="1058986" cy="724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byggutbildning, gymnasial nivå 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2744247" y="5622033"/>
              <a:ext cx="303879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0 %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463541" y="5622033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10 %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212527" y="5622033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20 %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4961512" y="5622033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30 %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5710497" y="5622033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40 %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6459482" y="5622033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50 %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7208467" y="5622033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60 %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7957453" y="5622033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70 %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8706438" y="5622033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80 %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9455423" y="5622033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90 %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10174717" y="5622033"/>
              <a:ext cx="378107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100 %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139510" y="374934"/>
              <a:ext cx="6848326" cy="2415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Andel 20-64 år av de förvärvsarbetande per utbildningsgrupp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2874163" y="649254"/>
              <a:ext cx="5379020" cy="2415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som arbetar i matchade yrken i Dalarna år 2020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275651" y="5814616"/>
              <a:ext cx="1770533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SCB:s öppna statistikdatabas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275651" y="5934007"/>
              <a:ext cx="2286223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Bearbetning: Samhällsanalys, Region Dalarna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302517" y="739575"/>
              <a:ext cx="5549178" cy="401675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722909" y="739575"/>
              <a:ext cx="0" cy="4016758"/>
            </a:xfrm>
            <a:custGeom>
              <a:avLst/>
              <a:pathLst>
                <a:path w="0" h="4016758">
                  <a:moveTo>
                    <a:pt x="0" y="40167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891066" y="739575"/>
              <a:ext cx="0" cy="4016758"/>
            </a:xfrm>
            <a:custGeom>
              <a:avLst/>
              <a:pathLst>
                <a:path w="0" h="4016758">
                  <a:moveTo>
                    <a:pt x="0" y="40167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059223" y="739575"/>
              <a:ext cx="0" cy="4016758"/>
            </a:xfrm>
            <a:custGeom>
              <a:avLst/>
              <a:pathLst>
                <a:path w="0" h="4016758">
                  <a:moveTo>
                    <a:pt x="0" y="40167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227380" y="739575"/>
              <a:ext cx="0" cy="4016758"/>
            </a:xfrm>
            <a:custGeom>
              <a:avLst/>
              <a:pathLst>
                <a:path w="0" h="4016758">
                  <a:moveTo>
                    <a:pt x="0" y="40167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563694" y="739575"/>
              <a:ext cx="0" cy="4016758"/>
            </a:xfrm>
            <a:custGeom>
              <a:avLst/>
              <a:pathLst>
                <a:path w="0" h="4016758">
                  <a:moveTo>
                    <a:pt x="0" y="40167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731851" y="739575"/>
              <a:ext cx="0" cy="4016758"/>
            </a:xfrm>
            <a:custGeom>
              <a:avLst/>
              <a:pathLst>
                <a:path w="0" h="4016758">
                  <a:moveTo>
                    <a:pt x="0" y="40167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900008" y="739575"/>
              <a:ext cx="0" cy="4016758"/>
            </a:xfrm>
            <a:custGeom>
              <a:avLst/>
              <a:pathLst>
                <a:path w="0" h="4016758">
                  <a:moveTo>
                    <a:pt x="0" y="40167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068165" y="739575"/>
              <a:ext cx="0" cy="4016758"/>
            </a:xfrm>
            <a:custGeom>
              <a:avLst/>
              <a:pathLst>
                <a:path w="0" h="4016758">
                  <a:moveTo>
                    <a:pt x="0" y="40167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404479" y="739575"/>
              <a:ext cx="0" cy="4016758"/>
            </a:xfrm>
            <a:custGeom>
              <a:avLst/>
              <a:pathLst>
                <a:path w="0" h="4016758">
                  <a:moveTo>
                    <a:pt x="0" y="40167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572636" y="739575"/>
              <a:ext cx="0" cy="4016758"/>
            </a:xfrm>
            <a:custGeom>
              <a:avLst/>
              <a:pathLst>
                <a:path w="0" h="4016758">
                  <a:moveTo>
                    <a:pt x="0" y="40167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740792" y="739575"/>
              <a:ext cx="0" cy="4016758"/>
            </a:xfrm>
            <a:custGeom>
              <a:avLst/>
              <a:pathLst>
                <a:path w="0" h="4016758">
                  <a:moveTo>
                    <a:pt x="0" y="40167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908949" y="739575"/>
              <a:ext cx="0" cy="4016758"/>
            </a:xfrm>
            <a:custGeom>
              <a:avLst/>
              <a:pathLst>
                <a:path w="0" h="4016758">
                  <a:moveTo>
                    <a:pt x="0" y="40167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245263" y="739575"/>
              <a:ext cx="0" cy="4016758"/>
            </a:xfrm>
            <a:custGeom>
              <a:avLst/>
              <a:pathLst>
                <a:path w="0" h="4016758">
                  <a:moveTo>
                    <a:pt x="0" y="40167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413420" y="739575"/>
              <a:ext cx="0" cy="4016758"/>
            </a:xfrm>
            <a:custGeom>
              <a:avLst/>
              <a:pathLst>
                <a:path w="0" h="4016758">
                  <a:moveTo>
                    <a:pt x="0" y="40167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81577" y="739575"/>
              <a:ext cx="0" cy="4016758"/>
            </a:xfrm>
            <a:custGeom>
              <a:avLst/>
              <a:pathLst>
                <a:path w="0" h="4016758">
                  <a:moveTo>
                    <a:pt x="0" y="40167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749734" y="739575"/>
              <a:ext cx="0" cy="4016758"/>
            </a:xfrm>
            <a:custGeom>
              <a:avLst/>
              <a:pathLst>
                <a:path w="0" h="4016758">
                  <a:moveTo>
                    <a:pt x="0" y="40167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9086048" y="739575"/>
              <a:ext cx="0" cy="4016758"/>
            </a:xfrm>
            <a:custGeom>
              <a:avLst/>
              <a:pathLst>
                <a:path w="0" h="4016758">
                  <a:moveTo>
                    <a:pt x="0" y="40167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9254205" y="739575"/>
              <a:ext cx="0" cy="4016758"/>
            </a:xfrm>
            <a:custGeom>
              <a:avLst/>
              <a:pathLst>
                <a:path w="0" h="4016758">
                  <a:moveTo>
                    <a:pt x="0" y="40167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9422362" y="739575"/>
              <a:ext cx="0" cy="4016758"/>
            </a:xfrm>
            <a:custGeom>
              <a:avLst/>
              <a:pathLst>
                <a:path w="0" h="4016758">
                  <a:moveTo>
                    <a:pt x="0" y="40167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9590519" y="739575"/>
              <a:ext cx="0" cy="4016758"/>
            </a:xfrm>
            <a:custGeom>
              <a:avLst/>
              <a:pathLst>
                <a:path w="0" h="4016758">
                  <a:moveTo>
                    <a:pt x="0" y="40167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9926832" y="739575"/>
              <a:ext cx="0" cy="4016758"/>
            </a:xfrm>
            <a:custGeom>
              <a:avLst/>
              <a:pathLst>
                <a:path w="0" h="4016758">
                  <a:moveTo>
                    <a:pt x="0" y="40167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0094989" y="739575"/>
              <a:ext cx="0" cy="4016758"/>
            </a:xfrm>
            <a:custGeom>
              <a:avLst/>
              <a:pathLst>
                <a:path w="0" h="4016758">
                  <a:moveTo>
                    <a:pt x="0" y="40167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10263146" y="739575"/>
              <a:ext cx="0" cy="4016758"/>
            </a:xfrm>
            <a:custGeom>
              <a:avLst/>
              <a:pathLst>
                <a:path w="0" h="4016758">
                  <a:moveTo>
                    <a:pt x="0" y="40167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0431303" y="739575"/>
              <a:ext cx="0" cy="4016758"/>
            </a:xfrm>
            <a:custGeom>
              <a:avLst/>
              <a:pathLst>
                <a:path w="0" h="4016758">
                  <a:moveTo>
                    <a:pt x="0" y="40167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5554753" y="739575"/>
              <a:ext cx="0" cy="4016758"/>
            </a:xfrm>
            <a:custGeom>
              <a:avLst/>
              <a:pathLst>
                <a:path w="0" h="4016758">
                  <a:moveTo>
                    <a:pt x="0" y="40167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395537" y="739575"/>
              <a:ext cx="0" cy="4016758"/>
            </a:xfrm>
            <a:custGeom>
              <a:avLst/>
              <a:pathLst>
                <a:path w="0" h="4016758">
                  <a:moveTo>
                    <a:pt x="0" y="40167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7236322" y="739575"/>
              <a:ext cx="0" cy="4016758"/>
            </a:xfrm>
            <a:custGeom>
              <a:avLst/>
              <a:pathLst>
                <a:path w="0" h="4016758">
                  <a:moveTo>
                    <a:pt x="0" y="40167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8077106" y="739575"/>
              <a:ext cx="0" cy="4016758"/>
            </a:xfrm>
            <a:custGeom>
              <a:avLst/>
              <a:pathLst>
                <a:path w="0" h="4016758">
                  <a:moveTo>
                    <a:pt x="0" y="40167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8917891" y="739575"/>
              <a:ext cx="0" cy="4016758"/>
            </a:xfrm>
            <a:custGeom>
              <a:avLst/>
              <a:pathLst>
                <a:path w="0" h="4016758">
                  <a:moveTo>
                    <a:pt x="0" y="40167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9758675" y="739575"/>
              <a:ext cx="0" cy="4016758"/>
            </a:xfrm>
            <a:custGeom>
              <a:avLst/>
              <a:pathLst>
                <a:path w="0" h="4016758">
                  <a:moveTo>
                    <a:pt x="0" y="40167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0599460" y="739575"/>
              <a:ext cx="0" cy="4016758"/>
            </a:xfrm>
            <a:custGeom>
              <a:avLst/>
              <a:pathLst>
                <a:path w="0" h="4016758">
                  <a:moveTo>
                    <a:pt x="0" y="40167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5611739" y="3945257"/>
              <a:ext cx="3736" cy="6952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5554753" y="3945257"/>
              <a:ext cx="56986" cy="695208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10178134" y="855443"/>
              <a:ext cx="263445" cy="6952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5554753" y="855443"/>
              <a:ext cx="4623381" cy="695208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5842488" y="3172804"/>
              <a:ext cx="7473" cy="6952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5554753" y="3172804"/>
              <a:ext cx="287735" cy="695208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6358169" y="1627897"/>
              <a:ext cx="43907" cy="6952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5554753" y="1627897"/>
              <a:ext cx="803416" cy="695208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6282498" y="2400350"/>
              <a:ext cx="23355" cy="6952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5554753" y="2400350"/>
              <a:ext cx="727745" cy="695208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2520723" y="4206243"/>
              <a:ext cx="2719164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Arkitekt- och landskapsarkitektutbildning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1131189" y="3431930"/>
              <a:ext cx="4108698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Civilingenjörsutbildning; väg- och vatten, byggnad, lantmäteri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75651" y="2659476"/>
              <a:ext cx="4964236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Ingenjörsutbildning; väg- och vatten, byggnad, lantmäteri (eftergymnasial)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1258809" y="1887022"/>
              <a:ext cx="398107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Energi- och VVS-utbildning vid gymnasium eller yrkesskola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088824" y="1116429"/>
              <a:ext cx="3151063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Byggutbildning vid gymnasium eller yrkesskola</a:t>
              </a:r>
            </a:p>
          </p:txBody>
        </p:sp>
        <p:sp>
          <p:nvSpPr>
            <p:cNvPr id="52" name="tx52"/>
            <p:cNvSpPr/>
            <p:nvPr/>
          </p:nvSpPr>
          <p:spPr>
            <a:xfrm rot="-5400000">
              <a:off x="5442564" y="4959346"/>
              <a:ext cx="222358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0</a:t>
              </a:r>
            </a:p>
          </p:txBody>
        </p:sp>
        <p:sp>
          <p:nvSpPr>
            <p:cNvPr id="53" name="tx53"/>
            <p:cNvSpPr/>
            <p:nvPr/>
          </p:nvSpPr>
          <p:spPr>
            <a:xfrm rot="-5400000">
              <a:off x="6246235" y="4944500"/>
              <a:ext cx="296586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900</a:t>
              </a:r>
            </a:p>
          </p:txBody>
        </p:sp>
        <p:sp>
          <p:nvSpPr>
            <p:cNvPr id="54" name="tx54"/>
            <p:cNvSpPr/>
            <p:nvPr/>
          </p:nvSpPr>
          <p:spPr>
            <a:xfrm rot="-5400000">
              <a:off x="7068462" y="4937077"/>
              <a:ext cx="333700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1 800</a:t>
              </a:r>
            </a:p>
          </p:txBody>
        </p:sp>
        <p:sp>
          <p:nvSpPr>
            <p:cNvPr id="55" name="tx55"/>
            <p:cNvSpPr/>
            <p:nvPr/>
          </p:nvSpPr>
          <p:spPr>
            <a:xfrm rot="-5400000">
              <a:off x="7909247" y="4937077"/>
              <a:ext cx="333700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2 700</a:t>
              </a:r>
            </a:p>
          </p:txBody>
        </p:sp>
        <p:sp>
          <p:nvSpPr>
            <p:cNvPr id="56" name="tx56"/>
            <p:cNvSpPr/>
            <p:nvPr/>
          </p:nvSpPr>
          <p:spPr>
            <a:xfrm rot="-5400000">
              <a:off x="8749999" y="4937045"/>
              <a:ext cx="333700" cy="975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3 600</a:t>
              </a:r>
            </a:p>
          </p:txBody>
        </p:sp>
        <p:sp>
          <p:nvSpPr>
            <p:cNvPr id="57" name="tx57"/>
            <p:cNvSpPr/>
            <p:nvPr/>
          </p:nvSpPr>
          <p:spPr>
            <a:xfrm rot="-5400000">
              <a:off x="9590816" y="4937077"/>
              <a:ext cx="333700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4 500</a:t>
              </a:r>
            </a:p>
          </p:txBody>
        </p:sp>
        <p:sp>
          <p:nvSpPr>
            <p:cNvPr id="58" name="tx58"/>
            <p:cNvSpPr/>
            <p:nvPr/>
          </p:nvSpPr>
          <p:spPr>
            <a:xfrm rot="-5400000">
              <a:off x="10431601" y="4937077"/>
              <a:ext cx="333700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5 400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7917897" y="5185822"/>
              <a:ext cx="318417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Antal</a:t>
              </a:r>
            </a:p>
          </p:txBody>
        </p:sp>
        <p:sp>
          <p:nvSpPr>
            <p:cNvPr id="60" name="rc60"/>
            <p:cNvSpPr/>
            <p:nvPr/>
          </p:nvSpPr>
          <p:spPr>
            <a:xfrm>
              <a:off x="6897803" y="5456037"/>
              <a:ext cx="2358607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6897803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6906803" y="5534626"/>
              <a:ext cx="201455" cy="201456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8035701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8044701" y="5534626"/>
              <a:ext cx="201455" cy="201456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tx65"/>
            <p:cNvSpPr/>
            <p:nvPr/>
          </p:nvSpPr>
          <p:spPr>
            <a:xfrm>
              <a:off x="7186848" y="5546875"/>
              <a:ext cx="779264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Sysselsatta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8324746" y="5548736"/>
              <a:ext cx="931664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Ej sysselsatta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2598521" y="378159"/>
              <a:ext cx="5930304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Sysselsatta per utbildningsgrupp i Dalarnas län 2020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275651" y="5813307"/>
              <a:ext cx="234816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NMS-databasen (SCB), databasen Stativ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75651" y="5934007"/>
              <a:ext cx="2286223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Bearbetning: Samhällsanalys, Region Dalarna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302517" y="739575"/>
              <a:ext cx="5549178" cy="415995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722909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891066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059223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227380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563694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731851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6900008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068165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404479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572636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7740792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7908949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245263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413420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581577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749734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9086048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9254205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9422362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9590519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9926832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10094989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10263146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0431303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5554753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6395537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7236322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8077106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8917891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9758675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0599460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5647452" y="3822396"/>
              <a:ext cx="4111223" cy="66856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5554753" y="3822396"/>
              <a:ext cx="92699" cy="66856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5787009" y="3079547"/>
              <a:ext cx="3971666" cy="66856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5554753" y="3079547"/>
              <a:ext cx="232256" cy="66856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6799197" y="2336699"/>
              <a:ext cx="2959478" cy="66856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5554753" y="2336699"/>
              <a:ext cx="1244444" cy="66856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7137875" y="1593851"/>
              <a:ext cx="2620800" cy="66856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5554753" y="1593851"/>
              <a:ext cx="1583122" cy="66856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8659188" y="851002"/>
              <a:ext cx="1099487" cy="66856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5554753" y="851002"/>
              <a:ext cx="3104435" cy="66856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7236322" y="739575"/>
              <a:ext cx="840784" cy="4159950"/>
            </a:xfrm>
            <a:prstGeom prst="rect">
              <a:avLst/>
            </a:prstGeom>
            <a:solidFill>
              <a:srgbClr val="333333">
                <a:alpha val="2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1258809" y="4068199"/>
              <a:ext cx="398107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Energi- och VVS-utbildning vid gymnasium eller yrkesskola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088824" y="3327211"/>
              <a:ext cx="3151063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Byggutbildning vid gymnasium eller yrkesskola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75651" y="2582502"/>
              <a:ext cx="4964236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Ingenjörsutbildning; väg- och vatten, byggnad, lantmäteri (eftergymnasial)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1131189" y="1839654"/>
              <a:ext cx="4108698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Civilingenjörsutbildning; väg- och vatten, byggnad, lantmäteri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520723" y="1098666"/>
              <a:ext cx="2719164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Arkitekt- och landskapsarkitektutbildning</a:t>
              </a:r>
            </a:p>
          </p:txBody>
        </p:sp>
        <p:sp>
          <p:nvSpPr>
            <p:cNvPr id="53" name="tx53"/>
            <p:cNvSpPr/>
            <p:nvPr/>
          </p:nvSpPr>
          <p:spPr>
            <a:xfrm rot="-2700000">
              <a:off x="5410221" y="5188017"/>
              <a:ext cx="303879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0 %</a:t>
              </a:r>
            </a:p>
          </p:txBody>
        </p:sp>
        <p:sp>
          <p:nvSpPr>
            <p:cNvPr id="54" name="tx54"/>
            <p:cNvSpPr/>
            <p:nvPr/>
          </p:nvSpPr>
          <p:spPr>
            <a:xfrm rot="-2700000">
              <a:off x="6237697" y="5182769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20 %</a:t>
              </a:r>
            </a:p>
          </p:txBody>
        </p:sp>
        <p:sp>
          <p:nvSpPr>
            <p:cNvPr id="55" name="tx55"/>
            <p:cNvSpPr/>
            <p:nvPr/>
          </p:nvSpPr>
          <p:spPr>
            <a:xfrm rot="-2700000">
              <a:off x="7078482" y="5182769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40 %</a:t>
              </a:r>
            </a:p>
          </p:txBody>
        </p:sp>
        <p:sp>
          <p:nvSpPr>
            <p:cNvPr id="56" name="tx56"/>
            <p:cNvSpPr/>
            <p:nvPr/>
          </p:nvSpPr>
          <p:spPr>
            <a:xfrm rot="-2700000">
              <a:off x="7919267" y="5182769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60 %</a:t>
              </a:r>
            </a:p>
          </p:txBody>
        </p:sp>
        <p:sp>
          <p:nvSpPr>
            <p:cNvPr id="57" name="tx57"/>
            <p:cNvSpPr/>
            <p:nvPr/>
          </p:nvSpPr>
          <p:spPr>
            <a:xfrm rot="-2700000">
              <a:off x="8760051" y="5182769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80 %</a:t>
              </a:r>
            </a:p>
          </p:txBody>
        </p:sp>
        <p:sp>
          <p:nvSpPr>
            <p:cNvPr id="58" name="tx58"/>
            <p:cNvSpPr/>
            <p:nvPr/>
          </p:nvSpPr>
          <p:spPr>
            <a:xfrm rot="-2700000">
              <a:off x="9587527" y="5177520"/>
              <a:ext cx="378107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100 %</a:t>
              </a:r>
            </a:p>
          </p:txBody>
        </p:sp>
        <p:sp>
          <p:nvSpPr>
            <p:cNvPr id="59" name="tx59"/>
            <p:cNvSpPr/>
            <p:nvPr/>
          </p:nvSpPr>
          <p:spPr>
            <a:xfrm rot="-2700000">
              <a:off x="10428312" y="5177520"/>
              <a:ext cx="378107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120 %</a:t>
              </a:r>
            </a:p>
          </p:txBody>
        </p:sp>
        <p:sp>
          <p:nvSpPr>
            <p:cNvPr id="60" name="rc60"/>
            <p:cNvSpPr/>
            <p:nvPr/>
          </p:nvSpPr>
          <p:spPr>
            <a:xfrm>
              <a:off x="7384768" y="5456037"/>
              <a:ext cx="1384675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7384768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7393768" y="5534626"/>
              <a:ext cx="201455" cy="201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8183934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8192934" y="5534626"/>
              <a:ext cx="201455" cy="2014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tx65"/>
            <p:cNvSpPr/>
            <p:nvPr/>
          </p:nvSpPr>
          <p:spPr>
            <a:xfrm>
              <a:off x="7673813" y="5579022"/>
              <a:ext cx="44053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kvinna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8472979" y="5607300"/>
              <a:ext cx="296465" cy="825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man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2365357" y="378159"/>
              <a:ext cx="6396632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Könsfördelning per utbildningsgrupp i  Dalarnas län 2020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275651" y="5813307"/>
              <a:ext cx="234816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NMS-databasen (SCB), databasen Stativ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75651" y="5934007"/>
              <a:ext cx="2286223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Bearbetning: Samhällsanalys, Region Dalarna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5302517" y="739575"/>
              <a:ext cx="5549178" cy="415995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5756541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958329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160117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361906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765482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6967271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169059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370847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7774424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7976212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8178000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8379789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8783365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8985154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9186942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9388730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9792307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9994095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10195883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0397672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5554753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6563694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7572636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8581577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9590519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10599460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9435297" y="859574"/>
              <a:ext cx="1164163" cy="719991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6796527" y="859574"/>
              <a:ext cx="2638770" cy="719991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5554753" y="859574"/>
              <a:ext cx="1241774" cy="719991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9239675" y="1659564"/>
              <a:ext cx="1359785" cy="719991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7963791" y="1659564"/>
              <a:ext cx="1275883" cy="719991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5554753" y="1659564"/>
              <a:ext cx="2409038" cy="719991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8715677" y="2459555"/>
              <a:ext cx="1883783" cy="719991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6337002" y="2459555"/>
              <a:ext cx="2378675" cy="719991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5554753" y="2459555"/>
              <a:ext cx="782248" cy="719991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9064356" y="3259545"/>
              <a:ext cx="1535103" cy="719991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7773979" y="3259545"/>
              <a:ext cx="1290377" cy="719991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5554753" y="3259545"/>
              <a:ext cx="2219226" cy="719991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8528871" y="4059536"/>
              <a:ext cx="2070588" cy="719991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6847302" y="4059536"/>
              <a:ext cx="1681569" cy="719991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5554753" y="4059536"/>
              <a:ext cx="1292549" cy="719991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7"/>
            <p:cNvSpPr/>
            <p:nvPr/>
          </p:nvSpPr>
          <p:spPr>
            <a:xfrm>
              <a:off x="275651" y="4331053"/>
              <a:ext cx="4964236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Ingenjörsutbildning; väg- och vatten, byggnad, lantmäteri (eftergymnasial)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1258809" y="3531063"/>
              <a:ext cx="3981077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Energi- och VVS-utbildning vid gymnasium eller yrkesskola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1131189" y="2731072"/>
              <a:ext cx="4108698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Civilingenjörsutbildning; väg- och vatten, byggnad, lantmäteri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088824" y="1932942"/>
              <a:ext cx="3151063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Byggutbildning vid gymnasium eller yrkesskola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520723" y="1132951"/>
              <a:ext cx="2719164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Arkitekt- och landskapsarkitektutbildning</a:t>
              </a:r>
            </a:p>
          </p:txBody>
        </p:sp>
        <p:sp>
          <p:nvSpPr>
            <p:cNvPr id="52" name="tx52"/>
            <p:cNvSpPr/>
            <p:nvPr/>
          </p:nvSpPr>
          <p:spPr>
            <a:xfrm rot="-2700000">
              <a:off x="5410221" y="5188017"/>
              <a:ext cx="303879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0 %</a:t>
              </a:r>
            </a:p>
          </p:txBody>
        </p:sp>
        <p:sp>
          <p:nvSpPr>
            <p:cNvPr id="53" name="tx53"/>
            <p:cNvSpPr/>
            <p:nvPr/>
          </p:nvSpPr>
          <p:spPr>
            <a:xfrm rot="-2700000">
              <a:off x="6405854" y="5182769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20 %</a:t>
              </a:r>
            </a:p>
          </p:txBody>
        </p:sp>
        <p:sp>
          <p:nvSpPr>
            <p:cNvPr id="54" name="tx54"/>
            <p:cNvSpPr/>
            <p:nvPr/>
          </p:nvSpPr>
          <p:spPr>
            <a:xfrm rot="-2700000">
              <a:off x="7414796" y="5182769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40 %</a:t>
              </a:r>
            </a:p>
          </p:txBody>
        </p:sp>
        <p:sp>
          <p:nvSpPr>
            <p:cNvPr id="55" name="tx55"/>
            <p:cNvSpPr/>
            <p:nvPr/>
          </p:nvSpPr>
          <p:spPr>
            <a:xfrm rot="-2700000">
              <a:off x="8423737" y="5182769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60 %</a:t>
              </a:r>
            </a:p>
          </p:txBody>
        </p:sp>
        <p:sp>
          <p:nvSpPr>
            <p:cNvPr id="56" name="tx56"/>
            <p:cNvSpPr/>
            <p:nvPr/>
          </p:nvSpPr>
          <p:spPr>
            <a:xfrm rot="-2700000">
              <a:off x="9432679" y="5182769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80 %</a:t>
              </a:r>
            </a:p>
          </p:txBody>
        </p:sp>
        <p:sp>
          <p:nvSpPr>
            <p:cNvPr id="57" name="tx57"/>
            <p:cNvSpPr/>
            <p:nvPr/>
          </p:nvSpPr>
          <p:spPr>
            <a:xfrm rot="-2700000">
              <a:off x="10428312" y="5177520"/>
              <a:ext cx="378107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100 %</a:t>
              </a:r>
            </a:p>
          </p:txBody>
        </p:sp>
        <p:sp>
          <p:nvSpPr>
            <p:cNvPr id="58" name="rc58"/>
            <p:cNvSpPr/>
            <p:nvPr/>
          </p:nvSpPr>
          <p:spPr>
            <a:xfrm>
              <a:off x="6722504" y="5456037"/>
              <a:ext cx="2709204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6722504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6731504" y="5534626"/>
              <a:ext cx="201455" cy="201456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7648769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7657769" y="5534626"/>
              <a:ext cx="201455" cy="201456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8575033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8584033" y="5534626"/>
              <a:ext cx="201455" cy="201456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tx65"/>
            <p:cNvSpPr/>
            <p:nvPr/>
          </p:nvSpPr>
          <p:spPr>
            <a:xfrm>
              <a:off x="7011549" y="5575078"/>
              <a:ext cx="567630" cy="1148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20-34 år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7937814" y="5575078"/>
              <a:ext cx="567630" cy="1148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35-49 år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8864078" y="5575153"/>
              <a:ext cx="567630" cy="114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50-64 år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2153587" y="342316"/>
              <a:ext cx="6820172" cy="2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Åldersfördelningen per utbildningsgrupp i  Dalarnas län 2020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75651" y="5813307"/>
              <a:ext cx="234816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NMS-databasen (SCB), databasen Stativ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275651" y="5934007"/>
              <a:ext cx="2286223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Bearbetning: Samhällsanalys, Region Dalarna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3303235" y="739575"/>
              <a:ext cx="7548460" cy="481935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875088" y="739575"/>
              <a:ext cx="0" cy="4819358"/>
            </a:xfrm>
            <a:custGeom>
              <a:avLst/>
              <a:pathLst>
                <a:path w="0" h="4819358">
                  <a:moveTo>
                    <a:pt x="0" y="48193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103829" y="739575"/>
              <a:ext cx="0" cy="4819358"/>
            </a:xfrm>
            <a:custGeom>
              <a:avLst/>
              <a:pathLst>
                <a:path w="0" h="4819358">
                  <a:moveTo>
                    <a:pt x="0" y="48193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4332570" y="739575"/>
              <a:ext cx="0" cy="4819358"/>
            </a:xfrm>
            <a:custGeom>
              <a:avLst/>
              <a:pathLst>
                <a:path w="0" h="4819358">
                  <a:moveTo>
                    <a:pt x="0" y="48193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4561311" y="739575"/>
              <a:ext cx="0" cy="4819358"/>
            </a:xfrm>
            <a:custGeom>
              <a:avLst/>
              <a:pathLst>
                <a:path w="0" h="4819358">
                  <a:moveTo>
                    <a:pt x="0" y="48193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5018794" y="739575"/>
              <a:ext cx="0" cy="4819358"/>
            </a:xfrm>
            <a:custGeom>
              <a:avLst/>
              <a:pathLst>
                <a:path w="0" h="4819358">
                  <a:moveTo>
                    <a:pt x="0" y="48193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5247535" y="739575"/>
              <a:ext cx="0" cy="4819358"/>
            </a:xfrm>
            <a:custGeom>
              <a:avLst/>
              <a:pathLst>
                <a:path w="0" h="4819358">
                  <a:moveTo>
                    <a:pt x="0" y="48193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476276" y="739575"/>
              <a:ext cx="0" cy="4819358"/>
            </a:xfrm>
            <a:custGeom>
              <a:avLst/>
              <a:pathLst>
                <a:path w="0" h="4819358">
                  <a:moveTo>
                    <a:pt x="0" y="48193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705018" y="739575"/>
              <a:ext cx="0" cy="4819358"/>
            </a:xfrm>
            <a:custGeom>
              <a:avLst/>
              <a:pathLst>
                <a:path w="0" h="4819358">
                  <a:moveTo>
                    <a:pt x="0" y="48193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6162500" y="739575"/>
              <a:ext cx="0" cy="4819358"/>
            </a:xfrm>
            <a:custGeom>
              <a:avLst/>
              <a:pathLst>
                <a:path w="0" h="4819358">
                  <a:moveTo>
                    <a:pt x="0" y="48193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391241" y="739575"/>
              <a:ext cx="0" cy="4819358"/>
            </a:xfrm>
            <a:custGeom>
              <a:avLst/>
              <a:pathLst>
                <a:path w="0" h="4819358">
                  <a:moveTo>
                    <a:pt x="0" y="48193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619983" y="739575"/>
              <a:ext cx="0" cy="4819358"/>
            </a:xfrm>
            <a:custGeom>
              <a:avLst/>
              <a:pathLst>
                <a:path w="0" h="4819358">
                  <a:moveTo>
                    <a:pt x="0" y="48193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848724" y="739575"/>
              <a:ext cx="0" cy="4819358"/>
            </a:xfrm>
            <a:custGeom>
              <a:avLst/>
              <a:pathLst>
                <a:path w="0" h="4819358">
                  <a:moveTo>
                    <a:pt x="0" y="48193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306206" y="739575"/>
              <a:ext cx="0" cy="4819358"/>
            </a:xfrm>
            <a:custGeom>
              <a:avLst/>
              <a:pathLst>
                <a:path w="0" h="4819358">
                  <a:moveTo>
                    <a:pt x="0" y="48193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534947" y="739575"/>
              <a:ext cx="0" cy="4819358"/>
            </a:xfrm>
            <a:custGeom>
              <a:avLst/>
              <a:pathLst>
                <a:path w="0" h="4819358">
                  <a:moveTo>
                    <a:pt x="0" y="48193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763689" y="739575"/>
              <a:ext cx="0" cy="4819358"/>
            </a:xfrm>
            <a:custGeom>
              <a:avLst/>
              <a:pathLst>
                <a:path w="0" h="4819358">
                  <a:moveTo>
                    <a:pt x="0" y="48193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992430" y="739575"/>
              <a:ext cx="0" cy="4819358"/>
            </a:xfrm>
            <a:custGeom>
              <a:avLst/>
              <a:pathLst>
                <a:path w="0" h="4819358">
                  <a:moveTo>
                    <a:pt x="0" y="48193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8449912" y="739575"/>
              <a:ext cx="0" cy="4819358"/>
            </a:xfrm>
            <a:custGeom>
              <a:avLst/>
              <a:pathLst>
                <a:path w="0" h="4819358">
                  <a:moveTo>
                    <a:pt x="0" y="48193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8678654" y="739575"/>
              <a:ext cx="0" cy="4819358"/>
            </a:xfrm>
            <a:custGeom>
              <a:avLst/>
              <a:pathLst>
                <a:path w="0" h="4819358">
                  <a:moveTo>
                    <a:pt x="0" y="48193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8907395" y="739575"/>
              <a:ext cx="0" cy="4819358"/>
            </a:xfrm>
            <a:custGeom>
              <a:avLst/>
              <a:pathLst>
                <a:path w="0" h="4819358">
                  <a:moveTo>
                    <a:pt x="0" y="48193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9136136" y="739575"/>
              <a:ext cx="0" cy="4819358"/>
            </a:xfrm>
            <a:custGeom>
              <a:avLst/>
              <a:pathLst>
                <a:path w="0" h="4819358">
                  <a:moveTo>
                    <a:pt x="0" y="48193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9593619" y="739575"/>
              <a:ext cx="0" cy="4819358"/>
            </a:xfrm>
            <a:custGeom>
              <a:avLst/>
              <a:pathLst>
                <a:path w="0" h="4819358">
                  <a:moveTo>
                    <a:pt x="0" y="48193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9822360" y="739575"/>
              <a:ext cx="0" cy="4819358"/>
            </a:xfrm>
            <a:custGeom>
              <a:avLst/>
              <a:pathLst>
                <a:path w="0" h="4819358">
                  <a:moveTo>
                    <a:pt x="0" y="48193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10051101" y="739575"/>
              <a:ext cx="0" cy="4819358"/>
            </a:xfrm>
            <a:custGeom>
              <a:avLst/>
              <a:pathLst>
                <a:path w="0" h="4819358">
                  <a:moveTo>
                    <a:pt x="0" y="48193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0279842" y="739575"/>
              <a:ext cx="0" cy="4819358"/>
            </a:xfrm>
            <a:custGeom>
              <a:avLst/>
              <a:pathLst>
                <a:path w="0" h="4819358">
                  <a:moveTo>
                    <a:pt x="0" y="48193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3646346" y="739575"/>
              <a:ext cx="0" cy="4819358"/>
            </a:xfrm>
            <a:custGeom>
              <a:avLst/>
              <a:pathLst>
                <a:path w="0" h="4819358">
                  <a:moveTo>
                    <a:pt x="0" y="48193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4790053" y="739575"/>
              <a:ext cx="0" cy="4819358"/>
            </a:xfrm>
            <a:custGeom>
              <a:avLst/>
              <a:pathLst>
                <a:path w="0" h="4819358">
                  <a:moveTo>
                    <a:pt x="0" y="48193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5933759" y="739575"/>
              <a:ext cx="0" cy="4819358"/>
            </a:xfrm>
            <a:custGeom>
              <a:avLst/>
              <a:pathLst>
                <a:path w="0" h="4819358">
                  <a:moveTo>
                    <a:pt x="0" y="48193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7077465" y="739575"/>
              <a:ext cx="0" cy="4819358"/>
            </a:xfrm>
            <a:custGeom>
              <a:avLst/>
              <a:pathLst>
                <a:path w="0" h="4819358">
                  <a:moveTo>
                    <a:pt x="0" y="48193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8221171" y="739575"/>
              <a:ext cx="0" cy="4819358"/>
            </a:xfrm>
            <a:custGeom>
              <a:avLst/>
              <a:pathLst>
                <a:path w="0" h="4819358">
                  <a:moveTo>
                    <a:pt x="0" y="48193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9364877" y="739575"/>
              <a:ext cx="0" cy="4819358"/>
            </a:xfrm>
            <a:custGeom>
              <a:avLst/>
              <a:pathLst>
                <a:path w="0" h="4819358">
                  <a:moveTo>
                    <a:pt x="0" y="48193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0508584" y="739575"/>
              <a:ext cx="0" cy="4819358"/>
            </a:xfrm>
            <a:custGeom>
              <a:avLst/>
              <a:pathLst>
                <a:path w="0" h="4819358">
                  <a:moveTo>
                    <a:pt x="0" y="481935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646346" y="1068168"/>
              <a:ext cx="6162771" cy="1971555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646346" y="3258785"/>
              <a:ext cx="5588125" cy="1971555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275651" y="4154150"/>
              <a:ext cx="2964953" cy="1449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VVS, energi, drift och underhåll – gymnasial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385239" y="1967328"/>
              <a:ext cx="1855365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Byggutbildning – gymnasial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3464019" y="5644483"/>
              <a:ext cx="303879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0 %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4585457" y="5644483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20 %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5729163" y="5644483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40 %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872869" y="5644483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60 %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8016575" y="5644483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80 %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9138013" y="5644483"/>
              <a:ext cx="378107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100 %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0281719" y="5644483"/>
              <a:ext cx="378107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120 %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2005627" y="374934"/>
              <a:ext cx="7116092" cy="2415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Balans mellan tillgång och efterfrågan inom bygg i Dalarnas län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75651" y="5813634"/>
              <a:ext cx="1739374" cy="10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Trender och prognoser, SCB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75651" y="5934007"/>
              <a:ext cx="2286223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Bearbetning: Samhällsanalys, Region Dalarna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728495" y="992081"/>
              <a:ext cx="4882480" cy="40357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728495" y="4333857"/>
              <a:ext cx="4882480" cy="0"/>
            </a:xfrm>
            <a:custGeom>
              <a:avLst/>
              <a:pathLst>
                <a:path w="4882480" h="0">
                  <a:moveTo>
                    <a:pt x="0" y="0"/>
                  </a:moveTo>
                  <a:lnTo>
                    <a:pt x="4882480" y="0"/>
                  </a:lnTo>
                  <a:lnTo>
                    <a:pt x="488248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728495" y="3312735"/>
              <a:ext cx="4882480" cy="0"/>
            </a:xfrm>
            <a:custGeom>
              <a:avLst/>
              <a:pathLst>
                <a:path w="4882480" h="0">
                  <a:moveTo>
                    <a:pt x="0" y="0"/>
                  </a:moveTo>
                  <a:lnTo>
                    <a:pt x="4882480" y="0"/>
                  </a:lnTo>
                  <a:lnTo>
                    <a:pt x="488248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728495" y="2291612"/>
              <a:ext cx="4882480" cy="0"/>
            </a:xfrm>
            <a:custGeom>
              <a:avLst/>
              <a:pathLst>
                <a:path w="4882480" h="0">
                  <a:moveTo>
                    <a:pt x="0" y="0"/>
                  </a:moveTo>
                  <a:lnTo>
                    <a:pt x="4882480" y="0"/>
                  </a:lnTo>
                  <a:lnTo>
                    <a:pt x="488248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728495" y="1270490"/>
              <a:ext cx="4882480" cy="0"/>
            </a:xfrm>
            <a:custGeom>
              <a:avLst/>
              <a:pathLst>
                <a:path w="4882480" h="0">
                  <a:moveTo>
                    <a:pt x="0" y="0"/>
                  </a:moveTo>
                  <a:lnTo>
                    <a:pt x="4882480" y="0"/>
                  </a:lnTo>
                  <a:lnTo>
                    <a:pt x="488248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728495" y="4844418"/>
              <a:ext cx="4882480" cy="0"/>
            </a:xfrm>
            <a:custGeom>
              <a:avLst/>
              <a:pathLst>
                <a:path w="4882480" h="0">
                  <a:moveTo>
                    <a:pt x="0" y="0"/>
                  </a:moveTo>
                  <a:lnTo>
                    <a:pt x="4882480" y="0"/>
                  </a:lnTo>
                  <a:lnTo>
                    <a:pt x="488248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728495" y="3823296"/>
              <a:ext cx="4882480" cy="0"/>
            </a:xfrm>
            <a:custGeom>
              <a:avLst/>
              <a:pathLst>
                <a:path w="4882480" h="0">
                  <a:moveTo>
                    <a:pt x="0" y="0"/>
                  </a:moveTo>
                  <a:lnTo>
                    <a:pt x="4882480" y="0"/>
                  </a:lnTo>
                  <a:lnTo>
                    <a:pt x="488248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728495" y="2802174"/>
              <a:ext cx="4882480" cy="0"/>
            </a:xfrm>
            <a:custGeom>
              <a:avLst/>
              <a:pathLst>
                <a:path w="4882480" h="0">
                  <a:moveTo>
                    <a:pt x="0" y="0"/>
                  </a:moveTo>
                  <a:lnTo>
                    <a:pt x="4882480" y="0"/>
                  </a:lnTo>
                  <a:lnTo>
                    <a:pt x="488248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728495" y="1781051"/>
              <a:ext cx="4882480" cy="0"/>
            </a:xfrm>
            <a:custGeom>
              <a:avLst/>
              <a:pathLst>
                <a:path w="4882480" h="0">
                  <a:moveTo>
                    <a:pt x="0" y="0"/>
                  </a:moveTo>
                  <a:lnTo>
                    <a:pt x="4882480" y="0"/>
                  </a:lnTo>
                  <a:lnTo>
                    <a:pt x="488248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rc14"/>
            <p:cNvSpPr/>
            <p:nvPr/>
          </p:nvSpPr>
          <p:spPr>
            <a:xfrm>
              <a:off x="957362" y="2065434"/>
              <a:ext cx="686598" cy="2778984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5"/>
            <p:cNvSpPr/>
            <p:nvPr/>
          </p:nvSpPr>
          <p:spPr>
            <a:xfrm>
              <a:off x="1643960" y="2001614"/>
              <a:ext cx="686598" cy="2842804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2483137" y="1851509"/>
              <a:ext cx="686598" cy="2992909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3169736" y="1648305"/>
              <a:ext cx="686598" cy="3196112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008912" y="1439996"/>
              <a:ext cx="686598" cy="3404421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695511" y="1175526"/>
              <a:ext cx="686598" cy="3668892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5969215" y="992081"/>
              <a:ext cx="4882480" cy="40357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969215" y="4379609"/>
              <a:ext cx="4882480" cy="0"/>
            </a:xfrm>
            <a:custGeom>
              <a:avLst/>
              <a:pathLst>
                <a:path w="4882480" h="0">
                  <a:moveTo>
                    <a:pt x="0" y="0"/>
                  </a:moveTo>
                  <a:lnTo>
                    <a:pt x="4882480" y="0"/>
                  </a:lnTo>
                  <a:lnTo>
                    <a:pt x="488248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5969215" y="3449991"/>
              <a:ext cx="4882480" cy="0"/>
            </a:xfrm>
            <a:custGeom>
              <a:avLst/>
              <a:pathLst>
                <a:path w="4882480" h="0">
                  <a:moveTo>
                    <a:pt x="0" y="0"/>
                  </a:moveTo>
                  <a:lnTo>
                    <a:pt x="4882480" y="0"/>
                  </a:lnTo>
                  <a:lnTo>
                    <a:pt x="488248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5969215" y="2520373"/>
              <a:ext cx="4882480" cy="0"/>
            </a:xfrm>
            <a:custGeom>
              <a:avLst/>
              <a:pathLst>
                <a:path w="4882480" h="0">
                  <a:moveTo>
                    <a:pt x="0" y="0"/>
                  </a:moveTo>
                  <a:lnTo>
                    <a:pt x="4882480" y="0"/>
                  </a:lnTo>
                  <a:lnTo>
                    <a:pt x="488248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5969215" y="1590755"/>
              <a:ext cx="4882480" cy="0"/>
            </a:xfrm>
            <a:custGeom>
              <a:avLst/>
              <a:pathLst>
                <a:path w="4882480" h="0">
                  <a:moveTo>
                    <a:pt x="0" y="0"/>
                  </a:moveTo>
                  <a:lnTo>
                    <a:pt x="4882480" y="0"/>
                  </a:lnTo>
                  <a:lnTo>
                    <a:pt x="488248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5969215" y="4844418"/>
              <a:ext cx="4882480" cy="0"/>
            </a:xfrm>
            <a:custGeom>
              <a:avLst/>
              <a:pathLst>
                <a:path w="4882480" h="0">
                  <a:moveTo>
                    <a:pt x="0" y="0"/>
                  </a:moveTo>
                  <a:lnTo>
                    <a:pt x="4882480" y="0"/>
                  </a:lnTo>
                  <a:lnTo>
                    <a:pt x="488248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5969215" y="3914800"/>
              <a:ext cx="4882480" cy="0"/>
            </a:xfrm>
            <a:custGeom>
              <a:avLst/>
              <a:pathLst>
                <a:path w="4882480" h="0">
                  <a:moveTo>
                    <a:pt x="0" y="0"/>
                  </a:moveTo>
                  <a:lnTo>
                    <a:pt x="4882480" y="0"/>
                  </a:lnTo>
                  <a:lnTo>
                    <a:pt x="488248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5969215" y="2985182"/>
              <a:ext cx="4882480" cy="0"/>
            </a:xfrm>
            <a:custGeom>
              <a:avLst/>
              <a:pathLst>
                <a:path w="4882480" h="0">
                  <a:moveTo>
                    <a:pt x="0" y="0"/>
                  </a:moveTo>
                  <a:lnTo>
                    <a:pt x="4882480" y="0"/>
                  </a:lnTo>
                  <a:lnTo>
                    <a:pt x="488248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5969215" y="2055564"/>
              <a:ext cx="4882480" cy="0"/>
            </a:xfrm>
            <a:custGeom>
              <a:avLst/>
              <a:pathLst>
                <a:path w="4882480" h="0">
                  <a:moveTo>
                    <a:pt x="0" y="0"/>
                  </a:moveTo>
                  <a:lnTo>
                    <a:pt x="4882480" y="0"/>
                  </a:lnTo>
                  <a:lnTo>
                    <a:pt x="488248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5969215" y="1125946"/>
              <a:ext cx="4882480" cy="0"/>
            </a:xfrm>
            <a:custGeom>
              <a:avLst/>
              <a:pathLst>
                <a:path w="4882480" h="0">
                  <a:moveTo>
                    <a:pt x="0" y="0"/>
                  </a:moveTo>
                  <a:lnTo>
                    <a:pt x="4882480" y="0"/>
                  </a:lnTo>
                  <a:lnTo>
                    <a:pt x="488248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6198081" y="1807666"/>
              <a:ext cx="686598" cy="3036752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6884680" y="1751889"/>
              <a:ext cx="686598" cy="3092529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7723857" y="1615545"/>
              <a:ext cx="686598" cy="3228873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8410455" y="1603150"/>
              <a:ext cx="686598" cy="3241268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9249632" y="1175526"/>
              <a:ext cx="686598" cy="3668892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9936230" y="1259191"/>
              <a:ext cx="686598" cy="3585227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tx36"/>
            <p:cNvSpPr/>
            <p:nvPr/>
          </p:nvSpPr>
          <p:spPr>
            <a:xfrm>
              <a:off x="2242053" y="779210"/>
              <a:ext cx="1855365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Byggutbildning – gymnasial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6927978" y="775415"/>
              <a:ext cx="2964953" cy="1449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VVS, energi, drift och underhåll – gymnasial</a:t>
              </a:r>
            </a:p>
          </p:txBody>
        </p:sp>
        <p:sp>
          <p:nvSpPr>
            <p:cNvPr id="38" name="tx38"/>
            <p:cNvSpPr/>
            <p:nvPr/>
          </p:nvSpPr>
          <p:spPr>
            <a:xfrm rot="-2700000">
              <a:off x="1476209" y="5158440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  <p:sp>
          <p:nvSpPr>
            <p:cNvPr id="39" name="tx39"/>
            <p:cNvSpPr/>
            <p:nvPr/>
          </p:nvSpPr>
          <p:spPr>
            <a:xfrm rot="-2700000">
              <a:off x="3001984" y="5158440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2025</a:t>
              </a:r>
            </a:p>
          </p:txBody>
        </p:sp>
        <p:sp>
          <p:nvSpPr>
            <p:cNvPr id="40" name="tx40"/>
            <p:cNvSpPr/>
            <p:nvPr/>
          </p:nvSpPr>
          <p:spPr>
            <a:xfrm rot="-2700000">
              <a:off x="4527742" y="5158398"/>
              <a:ext cx="226020" cy="743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2035</a:t>
              </a:r>
            </a:p>
          </p:txBody>
        </p:sp>
        <p:sp>
          <p:nvSpPr>
            <p:cNvPr id="41" name="tx41"/>
            <p:cNvSpPr/>
            <p:nvPr/>
          </p:nvSpPr>
          <p:spPr>
            <a:xfrm rot="-2700000">
              <a:off x="6716929" y="5158440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  <p:sp>
          <p:nvSpPr>
            <p:cNvPr id="42" name="tx42"/>
            <p:cNvSpPr/>
            <p:nvPr/>
          </p:nvSpPr>
          <p:spPr>
            <a:xfrm rot="-2700000">
              <a:off x="8242704" y="5158440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2025</a:t>
              </a:r>
            </a:p>
          </p:txBody>
        </p:sp>
        <p:sp>
          <p:nvSpPr>
            <p:cNvPr id="43" name="tx43"/>
            <p:cNvSpPr/>
            <p:nvPr/>
          </p:nvSpPr>
          <p:spPr>
            <a:xfrm rot="-2700000">
              <a:off x="9768462" y="5158398"/>
              <a:ext cx="226020" cy="743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2035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850080" y="4806517"/>
              <a:ext cx="56505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737070" y="3876849"/>
              <a:ext cx="169515" cy="743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737070" y="2947281"/>
              <a:ext cx="169515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737070" y="2017662"/>
              <a:ext cx="169515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900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680565" y="1088044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1200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609360" y="4806517"/>
              <a:ext cx="56505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39845" y="3785394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39845" y="2764272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39845" y="1743150"/>
              <a:ext cx="226020" cy="742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6000</a:t>
              </a:r>
            </a:p>
          </p:txBody>
        </p:sp>
        <p:sp>
          <p:nvSpPr>
            <p:cNvPr id="53" name="tx53"/>
            <p:cNvSpPr/>
            <p:nvPr/>
          </p:nvSpPr>
          <p:spPr>
            <a:xfrm rot="-5400000">
              <a:off x="165623" y="2959153"/>
              <a:ext cx="318417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Antal</a:t>
              </a:r>
            </a:p>
          </p:txBody>
        </p:sp>
        <p:sp>
          <p:nvSpPr>
            <p:cNvPr id="54" name="rc54"/>
            <p:cNvSpPr/>
            <p:nvPr/>
          </p:nvSpPr>
          <p:spPr>
            <a:xfrm>
              <a:off x="4856247" y="5456037"/>
              <a:ext cx="1867697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856247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865247" y="5534626"/>
              <a:ext cx="201456" cy="201456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5951952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5960952" y="5534626"/>
              <a:ext cx="201456" cy="201456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5145292" y="5546875"/>
              <a:ext cx="737071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efterfragan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240997" y="5548736"/>
              <a:ext cx="482947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tillgang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2796338" y="374934"/>
              <a:ext cx="5534669" cy="2415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Tillgång och efterfrågan inom bygg i Dalarnas län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275651" y="5813634"/>
              <a:ext cx="1739374" cy="10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Trender och prognoser, SCB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275651" y="5934007"/>
              <a:ext cx="2286223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Bearbetning: Samhällsanalys, Region Dalarna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49432" y="739575"/>
              <a:ext cx="8802263" cy="439113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769617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089700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409782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729864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370029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690111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010193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330276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970440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290523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610605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930687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570852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890934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8211016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531099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9171263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9491346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9811428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10131510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2449535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4049946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5650358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7250770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8851181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10451593" y="739575"/>
              <a:ext cx="0" cy="4391135"/>
            </a:xfrm>
            <a:custGeom>
              <a:avLst/>
              <a:pathLst>
                <a:path w="0" h="4391135">
                  <a:moveTo>
                    <a:pt x="0" y="439113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9798282" y="826242"/>
              <a:ext cx="653310" cy="173334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9580247" y="826242"/>
              <a:ext cx="218035" cy="173334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3739445" y="826242"/>
              <a:ext cx="5840801" cy="173334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922210" y="826242"/>
              <a:ext cx="817234" cy="173334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2449535" y="826242"/>
              <a:ext cx="472675" cy="173334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10290949" y="1115133"/>
              <a:ext cx="160643" cy="173334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9246766" y="1115133"/>
              <a:ext cx="1044183" cy="173334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5838110" y="1115133"/>
              <a:ext cx="3408655" cy="173334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3227652" y="1115133"/>
              <a:ext cx="2610457" cy="173334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449535" y="1115133"/>
              <a:ext cx="778117" cy="173334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9891173" y="1404023"/>
              <a:ext cx="560419" cy="173334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8977046" y="1404023"/>
              <a:ext cx="914127" cy="173334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5081670" y="1404023"/>
              <a:ext cx="3895375" cy="173334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3152356" y="1404023"/>
              <a:ext cx="1929313" cy="173334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449535" y="1404023"/>
              <a:ext cx="702821" cy="173334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10370308" y="1692914"/>
              <a:ext cx="81285" cy="173334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10352244" y="1692914"/>
              <a:ext cx="18063" cy="173334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9891629" y="1692914"/>
              <a:ext cx="460615" cy="173334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3181100" y="1692914"/>
              <a:ext cx="6710529" cy="173334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449535" y="1692914"/>
              <a:ext cx="731565" cy="173334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10021761" y="1981804"/>
              <a:ext cx="429831" cy="173334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8505643" y="1981804"/>
              <a:ext cx="1516117" cy="173334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5503513" y="1981804"/>
              <a:ext cx="3002130" cy="173334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2891910" y="1981804"/>
              <a:ext cx="2611602" cy="173334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2449535" y="1981804"/>
              <a:ext cx="442375" cy="173334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9928722" y="2270695"/>
              <a:ext cx="522870" cy="173334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9716120" y="2270695"/>
              <a:ext cx="212602" cy="173334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4060428" y="2270695"/>
              <a:ext cx="5655692" cy="173334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2899156" y="2270695"/>
              <a:ext cx="1161272" cy="173334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2449535" y="2270695"/>
              <a:ext cx="449620" cy="173334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8846589" y="2559585"/>
              <a:ext cx="1605003" cy="173334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6210617" y="2559585"/>
              <a:ext cx="2635971" cy="173334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3184301" y="2559585"/>
              <a:ext cx="3026316" cy="173334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2927133" y="2559585"/>
              <a:ext cx="257167" cy="173334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2449535" y="2559585"/>
              <a:ext cx="477597" cy="173334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10045418" y="2848476"/>
              <a:ext cx="406174" cy="173334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9995170" y="2848476"/>
              <a:ext cx="50248" cy="173334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9132572" y="2848476"/>
              <a:ext cx="862597" cy="173334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3006455" y="2848476"/>
              <a:ext cx="6126117" cy="173334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2449535" y="2848476"/>
              <a:ext cx="556919" cy="173334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9589402" y="3137366"/>
              <a:ext cx="862190" cy="173334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9048786" y="3137366"/>
              <a:ext cx="540616" cy="173334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4108669" y="3137366"/>
              <a:ext cx="4940117" cy="173334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2878300" y="3137366"/>
              <a:ext cx="1230368" cy="173334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2449535" y="3137366"/>
              <a:ext cx="428764" cy="173334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9556398" y="3426257"/>
              <a:ext cx="895194" cy="173334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9093303" y="3426257"/>
              <a:ext cx="463094" cy="173334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5559927" y="3426257"/>
              <a:ext cx="3533376" cy="173334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2976442" y="3426257"/>
              <a:ext cx="2583485" cy="173334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2449535" y="3426257"/>
              <a:ext cx="526906" cy="173334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10396057" y="3715147"/>
              <a:ext cx="55535" cy="173334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10299862" y="3715147"/>
              <a:ext cx="96195" cy="173334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8756771" y="3715147"/>
              <a:ext cx="1543091" cy="173334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3426363" y="3715147"/>
              <a:ext cx="5330407" cy="173334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2449535" y="3715147"/>
              <a:ext cx="976828" cy="173334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10222885" y="4004038"/>
              <a:ext cx="228707" cy="173334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10104944" y="4004038"/>
              <a:ext cx="117941" cy="173334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5072940" y="4004038"/>
              <a:ext cx="5032004" cy="173334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2986772" y="4004038"/>
              <a:ext cx="2086167" cy="173334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2449535" y="4004038"/>
              <a:ext cx="537237" cy="173334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9922614" y="4292928"/>
              <a:ext cx="528978" cy="173334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9476184" y="4292928"/>
              <a:ext cx="446430" cy="173334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3018945" y="4292928"/>
              <a:ext cx="6457239" cy="173334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2730870" y="4292928"/>
              <a:ext cx="288074" cy="173334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2449535" y="4292928"/>
              <a:ext cx="281335" cy="173334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10335381" y="4581819"/>
              <a:ext cx="116211" cy="173334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10072767" y="4581819"/>
              <a:ext cx="262614" cy="173334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7644293" y="4581819"/>
              <a:ext cx="2428473" cy="173334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2676261" y="4581819"/>
              <a:ext cx="4968031" cy="173334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2449535" y="4581819"/>
              <a:ext cx="226725" cy="173334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10325858" y="4870709"/>
              <a:ext cx="125734" cy="173334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10190931" y="4870709"/>
              <a:ext cx="134927" cy="173334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4976051" y="4870709"/>
              <a:ext cx="5214879" cy="173334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2697394" y="4870709"/>
              <a:ext cx="2278657" cy="173334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2449535" y="4870709"/>
              <a:ext cx="247858" cy="173334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tx107"/>
            <p:cNvSpPr/>
            <p:nvPr/>
          </p:nvSpPr>
          <p:spPr>
            <a:xfrm>
              <a:off x="826315" y="4866963"/>
              <a:ext cx="1160487" cy="1449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Vård och omsorg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1309039" y="4581868"/>
              <a:ext cx="677763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Utbildning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1334637" y="4294763"/>
              <a:ext cx="652164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Transport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275651" y="4004087"/>
              <a:ext cx="1711151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Tillverkning och utvinning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673766" y="3713261"/>
              <a:ext cx="1313036" cy="14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Offentlig förvaltning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1207761" y="3456592"/>
              <a:ext cx="779040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Kultur m.m.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368891" y="3137415"/>
              <a:ext cx="1617910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Jordbruk och skogsbruk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496065" y="2878811"/>
              <a:ext cx="1490736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IT och kommunikation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538183" y="2559634"/>
              <a:ext cx="1448618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Hotell och restaurang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1503855" y="2301030"/>
              <a:ext cx="482947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Handel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885623" y="1981184"/>
              <a:ext cx="1101179" cy="1418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Företagstjänster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529849" y="1691102"/>
              <a:ext cx="145695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Finans och försäkring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1359938" y="1404072"/>
              <a:ext cx="626864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Fastighet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902589" y="1114512"/>
              <a:ext cx="1084212" cy="1418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Energi och miljö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1639437" y="826291"/>
              <a:ext cx="347364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Bygg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2358371" y="5216260"/>
              <a:ext cx="303879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0 %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3947649" y="5216260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20 %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5548060" y="5216260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40 %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7148472" y="5216260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60 %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8748883" y="5216260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80 %</a:t>
              </a:r>
            </a:p>
          </p:txBody>
        </p:sp>
        <p:sp>
          <p:nvSpPr>
            <p:cNvPr id="127" name="tx127"/>
            <p:cNvSpPr/>
            <p:nvPr/>
          </p:nvSpPr>
          <p:spPr>
            <a:xfrm>
              <a:off x="10338160" y="5216260"/>
              <a:ext cx="378107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100 %</a:t>
              </a:r>
            </a:p>
          </p:txBody>
        </p:sp>
        <p:sp>
          <p:nvSpPr>
            <p:cNvPr id="128" name="rc128"/>
            <p:cNvSpPr/>
            <p:nvPr/>
          </p:nvSpPr>
          <p:spPr>
            <a:xfrm>
              <a:off x="2958534" y="5456037"/>
              <a:ext cx="6984060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9"/>
            <p:cNvSpPr/>
            <p:nvPr/>
          </p:nvSpPr>
          <p:spPr>
            <a:xfrm>
              <a:off x="2958534" y="5525626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rc130"/>
            <p:cNvSpPr/>
            <p:nvPr/>
          </p:nvSpPr>
          <p:spPr>
            <a:xfrm>
              <a:off x="2967534" y="5534626"/>
              <a:ext cx="201456" cy="201456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4087949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4096949" y="5534626"/>
              <a:ext cx="201456" cy="201456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5827410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5836410" y="5534626"/>
              <a:ext cx="201456" cy="201456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rc135"/>
            <p:cNvSpPr/>
            <p:nvPr/>
          </p:nvSpPr>
          <p:spPr>
            <a:xfrm>
              <a:off x="7693747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6"/>
            <p:cNvSpPr/>
            <p:nvPr/>
          </p:nvSpPr>
          <p:spPr>
            <a:xfrm>
              <a:off x="7702747" y="5534626"/>
              <a:ext cx="201455" cy="201456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rc137"/>
            <p:cNvSpPr/>
            <p:nvPr/>
          </p:nvSpPr>
          <p:spPr>
            <a:xfrm>
              <a:off x="9246950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9255950" y="5534626"/>
              <a:ext cx="201455" cy="201456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9"/>
            <p:cNvSpPr/>
            <p:nvPr/>
          </p:nvSpPr>
          <p:spPr>
            <a:xfrm>
              <a:off x="3247579" y="5546875"/>
              <a:ext cx="770780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Chefsyrken</a:t>
              </a:r>
            </a:p>
          </p:txBody>
        </p:sp>
        <p:sp>
          <p:nvSpPr>
            <p:cNvPr id="140" name="tx140"/>
            <p:cNvSpPr/>
            <p:nvPr/>
          </p:nvSpPr>
          <p:spPr>
            <a:xfrm>
              <a:off x="4376994" y="5548066"/>
              <a:ext cx="1380827" cy="1418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Högskolekompetens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6116455" y="5546875"/>
              <a:ext cx="1507703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Gymnasial kompetens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7982792" y="5548736"/>
              <a:ext cx="1194568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Kortare utbildning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9535995" y="5577013"/>
              <a:ext cx="406598" cy="1128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Okänt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3057717" y="378159"/>
              <a:ext cx="5011911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Kompetenskrav för yrket 2020 i Dalarnas län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275651" y="5813634"/>
              <a:ext cx="2546851" cy="10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Yrkesregistret i SCB:s öppna statistikdatabas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275651" y="5934007"/>
              <a:ext cx="2286223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Bearbetning: Samhällsanalys, Region Dalarna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968605" y="739575"/>
              <a:ext cx="9883090" cy="33685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68605" y="3867553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68605" y="3780058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68605" y="3692562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68605" y="3605066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68605" y="3430074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68605" y="3342578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68605" y="3255082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68605" y="3167586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68605" y="2992594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68605" y="2905099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968605" y="2817603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968605" y="2730107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968605" y="2555115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968605" y="2467619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968605" y="2380123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968605" y="2292627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968605" y="2117635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968605" y="2030140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968605" y="1942644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968605" y="1855148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968605" y="1680156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968605" y="1592660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968605" y="1505164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968605" y="1417668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968605" y="1242676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968605" y="1155181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968605" y="1067685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968605" y="980189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968605" y="3955049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968605" y="3517570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968605" y="3080090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968605" y="2642611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968605" y="2205131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968605" y="1767652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968605" y="1330172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968605" y="892693"/>
              <a:ext cx="9883090" cy="0"/>
            </a:xfrm>
            <a:custGeom>
              <a:avLst/>
              <a:pathLst>
                <a:path w="9883090" h="0">
                  <a:moveTo>
                    <a:pt x="0" y="0"/>
                  </a:moveTo>
                  <a:lnTo>
                    <a:pt x="9883090" y="0"/>
                  </a:lnTo>
                  <a:lnTo>
                    <a:pt x="988309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3500384" y="3821035"/>
              <a:ext cx="274530" cy="13401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3774914" y="2430725"/>
              <a:ext cx="274530" cy="152432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9601057" y="3901968"/>
              <a:ext cx="274530" cy="5308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9875588" y="3765475"/>
              <a:ext cx="274530" cy="18957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8990990" y="3830222"/>
              <a:ext cx="274530" cy="12482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9265520" y="3776995"/>
              <a:ext cx="274530" cy="17805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10211125" y="3883157"/>
              <a:ext cx="274530" cy="7189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10485655" y="3894240"/>
              <a:ext cx="274530" cy="60809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110451" y="3260186"/>
              <a:ext cx="274530" cy="694863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4384982" y="3048008"/>
              <a:ext cx="274530" cy="90704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2890317" y="3031093"/>
              <a:ext cx="274530" cy="9239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164847" y="2768167"/>
              <a:ext cx="274530" cy="1186881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7160788" y="3665000"/>
              <a:ext cx="274530" cy="290048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435318" y="3674625"/>
              <a:ext cx="274530" cy="280424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8380923" y="3875282"/>
              <a:ext cx="274530" cy="7976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8655453" y="3724206"/>
              <a:ext cx="274530" cy="23084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6550721" y="3793182"/>
              <a:ext cx="274530" cy="161867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6825251" y="3465364"/>
              <a:ext cx="274530" cy="489685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5330586" y="3463468"/>
              <a:ext cx="274530" cy="491581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5605116" y="3602878"/>
              <a:ext cx="274530" cy="35217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4720519" y="3224604"/>
              <a:ext cx="274530" cy="73044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4995049" y="3458073"/>
              <a:ext cx="274530" cy="49697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7770855" y="3766787"/>
              <a:ext cx="274530" cy="188262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8045386" y="3829493"/>
              <a:ext cx="274530" cy="1255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1670182" y="3380639"/>
              <a:ext cx="274530" cy="574410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1944712" y="1799296"/>
              <a:ext cx="274530" cy="2155753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5940653" y="3813743"/>
              <a:ext cx="274530" cy="141305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6215184" y="3338203"/>
              <a:ext cx="274530" cy="61684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2280249" y="2351833"/>
              <a:ext cx="274530" cy="160321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2554780" y="3404263"/>
              <a:ext cx="274530" cy="55078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1060115" y="969835"/>
              <a:ext cx="274530" cy="2985214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1334645" y="3156649"/>
              <a:ext cx="274530" cy="798400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609509" y="3898197"/>
              <a:ext cx="29646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   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82261" y="3460643"/>
              <a:ext cx="423713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3 000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82261" y="3023238"/>
              <a:ext cx="423713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6 000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82261" y="2585758"/>
              <a:ext cx="423713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9 000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439845" y="2148279"/>
              <a:ext cx="466129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12 000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39845" y="1710800"/>
              <a:ext cx="466129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15 000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439845" y="1273320"/>
              <a:ext cx="466129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18 000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439845" y="835841"/>
              <a:ext cx="466129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21 000</a:t>
              </a:r>
            </a:p>
          </p:txBody>
        </p:sp>
        <p:sp>
          <p:nvSpPr>
            <p:cNvPr id="82" name="tx82"/>
            <p:cNvSpPr/>
            <p:nvPr/>
          </p:nvSpPr>
          <p:spPr>
            <a:xfrm rot="-2700000">
              <a:off x="490577" y="4489038"/>
              <a:ext cx="1015426" cy="1268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Vård och omsorg</a:t>
              </a:r>
            </a:p>
          </p:txBody>
        </p:sp>
        <p:sp>
          <p:nvSpPr>
            <p:cNvPr id="83" name="tx83"/>
            <p:cNvSpPr/>
            <p:nvPr/>
          </p:nvSpPr>
          <p:spPr>
            <a:xfrm rot="-2700000">
              <a:off x="690550" y="4662225"/>
              <a:ext cx="1497257" cy="1235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Tillverkning och utvinning</a:t>
              </a:r>
            </a:p>
          </p:txBody>
        </p:sp>
        <p:sp>
          <p:nvSpPr>
            <p:cNvPr id="84" name="tx84"/>
            <p:cNvSpPr/>
            <p:nvPr/>
          </p:nvSpPr>
          <p:spPr>
            <a:xfrm rot="-2700000">
              <a:off x="2072412" y="4342537"/>
              <a:ext cx="593042" cy="1235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Utbildning</a:t>
              </a:r>
            </a:p>
          </p:txBody>
        </p:sp>
        <p:sp>
          <p:nvSpPr>
            <p:cNvPr id="85" name="tx85"/>
            <p:cNvSpPr/>
            <p:nvPr/>
          </p:nvSpPr>
          <p:spPr>
            <a:xfrm rot="-2700000">
              <a:off x="2837349" y="4304889"/>
              <a:ext cx="422578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Handel</a:t>
              </a:r>
            </a:p>
          </p:txBody>
        </p:sp>
        <p:sp>
          <p:nvSpPr>
            <p:cNvPr id="86" name="tx86"/>
            <p:cNvSpPr/>
            <p:nvPr/>
          </p:nvSpPr>
          <p:spPr>
            <a:xfrm rot="-2700000">
              <a:off x="3539308" y="4240325"/>
              <a:ext cx="303944" cy="1235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Bygg</a:t>
              </a:r>
            </a:p>
          </p:txBody>
        </p:sp>
        <p:sp>
          <p:nvSpPr>
            <p:cNvPr id="87" name="tx87"/>
            <p:cNvSpPr/>
            <p:nvPr/>
          </p:nvSpPr>
          <p:spPr>
            <a:xfrm rot="-2700000">
              <a:off x="3586175" y="4473024"/>
              <a:ext cx="963531" cy="1241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Företagstjänster</a:t>
              </a:r>
            </a:p>
          </p:txBody>
        </p:sp>
        <p:sp>
          <p:nvSpPr>
            <p:cNvPr id="88" name="tx88"/>
            <p:cNvSpPr/>
            <p:nvPr/>
          </p:nvSpPr>
          <p:spPr>
            <a:xfrm rot="-2700000">
              <a:off x="4037624" y="4537619"/>
              <a:ext cx="1148906" cy="125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Offentlig förvaltning</a:t>
              </a:r>
            </a:p>
          </p:txBody>
        </p:sp>
        <p:sp>
          <p:nvSpPr>
            <p:cNvPr id="89" name="tx89"/>
            <p:cNvSpPr/>
            <p:nvPr/>
          </p:nvSpPr>
          <p:spPr>
            <a:xfrm rot="-2700000">
              <a:off x="5056478" y="4396488"/>
              <a:ext cx="681660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Kultur m.m.</a:t>
              </a:r>
            </a:p>
          </p:txBody>
        </p:sp>
        <p:sp>
          <p:nvSpPr>
            <p:cNvPr id="90" name="tx90"/>
            <p:cNvSpPr/>
            <p:nvPr/>
          </p:nvSpPr>
          <p:spPr>
            <a:xfrm rot="-2700000">
              <a:off x="5752487" y="4335952"/>
              <a:ext cx="570644" cy="121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Transport</a:t>
              </a:r>
            </a:p>
          </p:txBody>
        </p:sp>
        <p:sp>
          <p:nvSpPr>
            <p:cNvPr id="91" name="tx91"/>
            <p:cNvSpPr/>
            <p:nvPr/>
          </p:nvSpPr>
          <p:spPr>
            <a:xfrm rot="-2700000">
              <a:off x="5640726" y="4633380"/>
              <a:ext cx="1415671" cy="1235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Jordbruk och skogsbruk</a:t>
              </a:r>
            </a:p>
          </p:txBody>
        </p:sp>
        <p:sp>
          <p:nvSpPr>
            <p:cNvPr id="92" name="tx92"/>
            <p:cNvSpPr/>
            <p:nvPr/>
          </p:nvSpPr>
          <p:spPr>
            <a:xfrm rot="-2700000">
              <a:off x="6377231" y="4581008"/>
              <a:ext cx="1267541" cy="1235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Hotell och restaurang</a:t>
              </a:r>
            </a:p>
          </p:txBody>
        </p:sp>
        <p:sp>
          <p:nvSpPr>
            <p:cNvPr id="93" name="tx93"/>
            <p:cNvSpPr/>
            <p:nvPr/>
          </p:nvSpPr>
          <p:spPr>
            <a:xfrm rot="-2700000">
              <a:off x="7122705" y="4549663"/>
              <a:ext cx="1119150" cy="987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Okänd verksamhet</a:t>
              </a:r>
            </a:p>
          </p:txBody>
        </p:sp>
        <p:sp>
          <p:nvSpPr>
            <p:cNvPr id="94" name="tx94"/>
            <p:cNvSpPr/>
            <p:nvPr/>
          </p:nvSpPr>
          <p:spPr>
            <a:xfrm rot="-2700000">
              <a:off x="7575278" y="4616658"/>
              <a:ext cx="1304394" cy="970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IT och kommunikation</a:t>
              </a:r>
            </a:p>
          </p:txBody>
        </p:sp>
        <p:sp>
          <p:nvSpPr>
            <p:cNvPr id="95" name="tx95"/>
            <p:cNvSpPr/>
            <p:nvPr/>
          </p:nvSpPr>
          <p:spPr>
            <a:xfrm rot="-2700000">
              <a:off x="8821168" y="4326791"/>
              <a:ext cx="548506" cy="1235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Fastighet</a:t>
              </a:r>
            </a:p>
          </p:txBody>
        </p:sp>
        <p:sp>
          <p:nvSpPr>
            <p:cNvPr id="96" name="tx96"/>
            <p:cNvSpPr/>
            <p:nvPr/>
          </p:nvSpPr>
          <p:spPr>
            <a:xfrm rot="-2700000">
              <a:off x="9089453" y="4467776"/>
              <a:ext cx="948686" cy="1241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Energi och miljö</a:t>
              </a:r>
            </a:p>
          </p:txBody>
        </p:sp>
        <p:sp>
          <p:nvSpPr>
            <p:cNvPr id="97" name="tx97"/>
            <p:cNvSpPr/>
            <p:nvPr/>
          </p:nvSpPr>
          <p:spPr>
            <a:xfrm rot="-2700000">
              <a:off x="9420767" y="4582197"/>
              <a:ext cx="1274833" cy="1251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Finans och försäkring</a:t>
              </a:r>
            </a:p>
          </p:txBody>
        </p:sp>
        <p:sp>
          <p:nvSpPr>
            <p:cNvPr id="98" name="tx98"/>
            <p:cNvSpPr/>
            <p:nvPr/>
          </p:nvSpPr>
          <p:spPr>
            <a:xfrm rot="-5400000">
              <a:off x="-776021" y="2357432"/>
              <a:ext cx="2170465" cy="1328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Förvärvsarbetande 16+ år (dagbef)</a:t>
              </a:r>
            </a:p>
          </p:txBody>
        </p:sp>
        <p:sp>
          <p:nvSpPr>
            <p:cNvPr id="99" name="rc99"/>
            <p:cNvSpPr/>
            <p:nvPr/>
          </p:nvSpPr>
          <p:spPr>
            <a:xfrm>
              <a:off x="5192437" y="5456037"/>
              <a:ext cx="1435426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5192437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5201437" y="5534626"/>
              <a:ext cx="201456" cy="201456"/>
            </a:xfrm>
            <a:prstGeom prst="rect">
              <a:avLst/>
            </a:prstGeom>
            <a:solidFill>
              <a:srgbClr val="E2A85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6042353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6051353" y="5534626"/>
              <a:ext cx="201456" cy="201456"/>
            </a:xfrm>
            <a:prstGeom prst="rect">
              <a:avLst/>
            </a:prstGeom>
            <a:solidFill>
              <a:srgbClr val="45907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tx104"/>
            <p:cNvSpPr/>
            <p:nvPr/>
          </p:nvSpPr>
          <p:spPr>
            <a:xfrm>
              <a:off x="5481482" y="5579022"/>
              <a:ext cx="491281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kvinnor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6331398" y="5578353"/>
              <a:ext cx="296465" cy="111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män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1754975" y="374934"/>
              <a:ext cx="7617395" cy="2415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Förvärvsarbetande 16+ år (dagbef) i Dalarnas län per bransch 2020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275651" y="5814616"/>
              <a:ext cx="2180356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RAMS i SCB:s öppna statistikdatabas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275651" y="5934007"/>
              <a:ext cx="2286223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Bearbetning: Samhällsanalys, Region Dalarna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49432" y="739575"/>
              <a:ext cx="8802263" cy="415995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716270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983005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249741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516476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049946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316682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583417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850152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383623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50358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917093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183828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717299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984034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250770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517505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8050975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8317711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8584446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8851181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9384652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9651387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9918122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0184857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449535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783211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5116887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6450564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784240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9117916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0451593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9070391" y="821679"/>
              <a:ext cx="47525" cy="164208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8378055" y="821679"/>
              <a:ext cx="692335" cy="164208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176551" y="821679"/>
              <a:ext cx="5201504" cy="164208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2449535" y="821679"/>
              <a:ext cx="727016" cy="1642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9101077" y="1095360"/>
              <a:ext cx="16839" cy="164208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8591687" y="1095360"/>
              <a:ext cx="509390" cy="164208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655489" y="1095360"/>
              <a:ext cx="3936197" cy="164208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449535" y="1095360"/>
              <a:ext cx="2205954" cy="1642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9099036" y="1369041"/>
              <a:ext cx="18879" cy="164208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8309856" y="1369041"/>
              <a:ext cx="789179" cy="164208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216694" y="1369041"/>
              <a:ext cx="4093162" cy="164208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449535" y="1369041"/>
              <a:ext cx="1767158" cy="1642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9102778" y="1642722"/>
              <a:ext cx="15138" cy="164208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8913550" y="1642722"/>
              <a:ext cx="189227" cy="164208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5991876" y="1642722"/>
              <a:ext cx="2921674" cy="164208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2449535" y="1642722"/>
              <a:ext cx="3542341" cy="1642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9062839" y="1916403"/>
              <a:ext cx="55077" cy="164208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8376388" y="1916403"/>
              <a:ext cx="686451" cy="164208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968985" y="1916403"/>
              <a:ext cx="3407403" cy="164208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2449535" y="1916403"/>
              <a:ext cx="2519449" cy="1642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9074497" y="2190084"/>
              <a:ext cx="43419" cy="164208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8374236" y="2190084"/>
              <a:ext cx="700260" cy="164208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3725353" y="2190084"/>
              <a:ext cx="4648883" cy="164208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2449535" y="2190084"/>
              <a:ext cx="1275817" cy="1642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8720557" y="2463765"/>
              <a:ext cx="397359" cy="164208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7187595" y="2463765"/>
              <a:ext cx="1532961" cy="164208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3573034" y="2463765"/>
              <a:ext cx="3614561" cy="164208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2449535" y="2463765"/>
              <a:ext cx="1123499" cy="1642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9088132" y="2737446"/>
              <a:ext cx="29784" cy="164208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8806835" y="2737446"/>
              <a:ext cx="281296" cy="164208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6649126" y="2737446"/>
              <a:ext cx="2157709" cy="164208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2449535" y="2737446"/>
              <a:ext cx="4199591" cy="1642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9030310" y="3011127"/>
              <a:ext cx="87606" cy="164208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8128481" y="3011127"/>
              <a:ext cx="901829" cy="164208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4041907" y="3011127"/>
              <a:ext cx="4086573" cy="164208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2449535" y="3011127"/>
              <a:ext cx="1592372" cy="1642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9075093" y="3284808"/>
              <a:ext cx="42823" cy="164208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8403303" y="3284808"/>
              <a:ext cx="671789" cy="164208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4712475" y="3284808"/>
              <a:ext cx="3690827" cy="164208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2449535" y="3284808"/>
              <a:ext cx="2262940" cy="1642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9108820" y="3558489"/>
              <a:ext cx="9096" cy="164208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8892991" y="3558489"/>
              <a:ext cx="215829" cy="164208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7117567" y="3558489"/>
              <a:ext cx="1775423" cy="164208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2449535" y="3558489"/>
              <a:ext cx="4668032" cy="1642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9071113" y="3832170"/>
              <a:ext cx="46803" cy="164208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8366460" y="3832170"/>
              <a:ext cx="704652" cy="164208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4138546" y="3832170"/>
              <a:ext cx="4227914" cy="164208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2449535" y="3832170"/>
              <a:ext cx="1689011" cy="1642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9077204" y="4105851"/>
              <a:ext cx="40712" cy="164208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8128188" y="4105851"/>
              <a:ext cx="949015" cy="164208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3304492" y="4105851"/>
              <a:ext cx="4823696" cy="164208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2449535" y="4105851"/>
              <a:ext cx="854956" cy="1642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9094005" y="4379532"/>
              <a:ext cx="23911" cy="164208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8802287" y="4379532"/>
              <a:ext cx="291717" cy="164208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6634489" y="4379532"/>
              <a:ext cx="2167797" cy="164208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2449535" y="4379532"/>
              <a:ext cx="4184954" cy="1642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9058050" y="4653213"/>
              <a:ext cx="59866" cy="164208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8581323" y="4653213"/>
              <a:ext cx="476726" cy="164208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5137744" y="4653213"/>
              <a:ext cx="3443578" cy="164208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2449535" y="4653213"/>
              <a:ext cx="2688209" cy="164208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tx97"/>
            <p:cNvSpPr/>
            <p:nvPr/>
          </p:nvSpPr>
          <p:spPr>
            <a:xfrm>
              <a:off x="826315" y="4644904"/>
              <a:ext cx="1160487" cy="1449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Vård och omsorg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1309039" y="4375018"/>
              <a:ext cx="677763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Utbildning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1334637" y="4103123"/>
              <a:ext cx="652164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Transport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275651" y="3827656"/>
              <a:ext cx="1711151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Tillverkning och utvinning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673766" y="3552041"/>
              <a:ext cx="1313036" cy="14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Offentlig förvaltning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597566" y="3278434"/>
              <a:ext cx="1389236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Kultur, fritid och nöje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614607" y="3006613"/>
              <a:ext cx="1372195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Jord- och skogsbruk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496065" y="2763219"/>
              <a:ext cx="1490736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IT och kommunikation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538183" y="2459252"/>
              <a:ext cx="1448618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Hotell och restaurang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1503855" y="2215857"/>
              <a:ext cx="482947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Handel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885623" y="1911220"/>
              <a:ext cx="1101179" cy="1418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Företagstjänster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529849" y="1636348"/>
              <a:ext cx="145695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Finans och försäkring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1359938" y="1364528"/>
              <a:ext cx="626864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Fastighet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902589" y="1090177"/>
              <a:ext cx="1084212" cy="1418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Energi och miljö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1639437" y="817166"/>
              <a:ext cx="347364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Bygg</a:t>
              </a:r>
            </a:p>
          </p:txBody>
        </p:sp>
        <p:sp>
          <p:nvSpPr>
            <p:cNvPr id="112" name="tx112"/>
            <p:cNvSpPr/>
            <p:nvPr/>
          </p:nvSpPr>
          <p:spPr>
            <a:xfrm rot="-2700000">
              <a:off x="2305003" y="5188017"/>
              <a:ext cx="303879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0 %</a:t>
              </a:r>
            </a:p>
          </p:txBody>
        </p:sp>
        <p:sp>
          <p:nvSpPr>
            <p:cNvPr id="113" name="tx113"/>
            <p:cNvSpPr/>
            <p:nvPr/>
          </p:nvSpPr>
          <p:spPr>
            <a:xfrm rot="-2700000">
              <a:off x="3625371" y="5182769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20 %</a:t>
              </a:r>
            </a:p>
          </p:txBody>
        </p:sp>
        <p:sp>
          <p:nvSpPr>
            <p:cNvPr id="114" name="tx114"/>
            <p:cNvSpPr/>
            <p:nvPr/>
          </p:nvSpPr>
          <p:spPr>
            <a:xfrm rot="-2700000">
              <a:off x="4959048" y="5182769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40 %</a:t>
              </a:r>
            </a:p>
          </p:txBody>
        </p:sp>
        <p:sp>
          <p:nvSpPr>
            <p:cNvPr id="115" name="tx115"/>
            <p:cNvSpPr/>
            <p:nvPr/>
          </p:nvSpPr>
          <p:spPr>
            <a:xfrm rot="-2700000">
              <a:off x="6292724" y="5182769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60 %</a:t>
              </a:r>
            </a:p>
          </p:txBody>
        </p:sp>
        <p:sp>
          <p:nvSpPr>
            <p:cNvPr id="116" name="tx116"/>
            <p:cNvSpPr/>
            <p:nvPr/>
          </p:nvSpPr>
          <p:spPr>
            <a:xfrm rot="-2700000">
              <a:off x="7626400" y="5182769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80 %</a:t>
              </a:r>
            </a:p>
          </p:txBody>
        </p:sp>
        <p:sp>
          <p:nvSpPr>
            <p:cNvPr id="117" name="tx117"/>
            <p:cNvSpPr/>
            <p:nvPr/>
          </p:nvSpPr>
          <p:spPr>
            <a:xfrm rot="-2700000">
              <a:off x="8946768" y="5177520"/>
              <a:ext cx="378107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100 %</a:t>
              </a:r>
            </a:p>
          </p:txBody>
        </p:sp>
        <p:sp>
          <p:nvSpPr>
            <p:cNvPr id="118" name="tx118"/>
            <p:cNvSpPr/>
            <p:nvPr/>
          </p:nvSpPr>
          <p:spPr>
            <a:xfrm rot="-2700000">
              <a:off x="10280444" y="5177520"/>
              <a:ext cx="378107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120 %</a:t>
              </a:r>
            </a:p>
          </p:txBody>
        </p:sp>
        <p:sp>
          <p:nvSpPr>
            <p:cNvPr id="119" name="rc119"/>
            <p:cNvSpPr/>
            <p:nvPr/>
          </p:nvSpPr>
          <p:spPr>
            <a:xfrm>
              <a:off x="4332234" y="5456037"/>
              <a:ext cx="4236660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4332234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4341234" y="5534626"/>
              <a:ext cx="201456" cy="201456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5681914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5690914" y="5534626"/>
              <a:ext cx="201456" cy="201456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6726646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6735646" y="5534626"/>
              <a:ext cx="201455" cy="201456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7830834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7839834" y="5534626"/>
              <a:ext cx="201455" cy="201456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tx128"/>
            <p:cNvSpPr/>
            <p:nvPr/>
          </p:nvSpPr>
          <p:spPr>
            <a:xfrm>
              <a:off x="4621279" y="5546875"/>
              <a:ext cx="991046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eftergymnasial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5970959" y="5548736"/>
              <a:ext cx="686097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gymnasial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7015691" y="5548736"/>
              <a:ext cx="745554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grundskola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8119879" y="5577013"/>
              <a:ext cx="449014" cy="1128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Okänd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2796276" y="374934"/>
              <a:ext cx="5534793" cy="2415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Utbildningsnivå efter bransch i Dalarnas län 2020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275651" y="5813307"/>
              <a:ext cx="234816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NMS-databasen (SCB), databasen Stativ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275651" y="5934007"/>
              <a:ext cx="2286223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Bearbetning: Samhällsanalys, Region Dalarna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49432" y="739575"/>
              <a:ext cx="8802263" cy="415995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716270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983005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249741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516476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049946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316682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583417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850152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383623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5650358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917093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183828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717299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984034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250770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7517505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8050975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8317711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8584446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8851181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9384652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9651387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9918122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10184857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2449535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3783211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5116887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6450564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7784240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9117916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10451593" y="739575"/>
              <a:ext cx="0" cy="4159950"/>
            </a:xfrm>
            <a:custGeom>
              <a:avLst/>
              <a:pathLst>
                <a:path w="0" h="4159950">
                  <a:moveTo>
                    <a:pt x="0" y="41599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7012653" y="780627"/>
              <a:ext cx="2105263" cy="246312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4979962" y="780627"/>
              <a:ext cx="2032690" cy="246312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449535" y="780627"/>
              <a:ext cx="2530426" cy="246312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6309955" y="1054308"/>
              <a:ext cx="2807961" cy="246312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4028224" y="1054308"/>
              <a:ext cx="2281731" cy="246312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449535" y="1054308"/>
              <a:ext cx="1578688" cy="246312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5912109" y="1327989"/>
              <a:ext cx="3205807" cy="246312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3657849" y="1327989"/>
              <a:ext cx="2254260" cy="246312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449535" y="1327989"/>
              <a:ext cx="1208313" cy="246312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6786632" y="1601670"/>
              <a:ext cx="2331284" cy="246312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417502" y="1601670"/>
              <a:ext cx="2369129" cy="246312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449535" y="1601670"/>
              <a:ext cx="1967967" cy="246312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6961171" y="1875351"/>
              <a:ext cx="2156745" cy="246312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4670761" y="1875351"/>
              <a:ext cx="2290409" cy="246312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449535" y="1875351"/>
              <a:ext cx="2221226" cy="246312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7263513" y="2149032"/>
              <a:ext cx="1854403" cy="246312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178381" y="2149032"/>
              <a:ext cx="2085131" cy="246312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2449535" y="2149032"/>
              <a:ext cx="2728846" cy="246312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621262" y="2422713"/>
              <a:ext cx="1496654" cy="246312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5495287" y="2422713"/>
              <a:ext cx="2125975" cy="246312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2449535" y="2422713"/>
              <a:ext cx="3045751" cy="246312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7215028" y="2696394"/>
              <a:ext cx="1902887" cy="246312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4474870" y="2696394"/>
              <a:ext cx="2740158" cy="246312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2449535" y="2696394"/>
              <a:ext cx="2025334" cy="246312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5876485" y="2970075"/>
              <a:ext cx="3241431" cy="246312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4111477" y="2970075"/>
              <a:ext cx="1765008" cy="246312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2449535" y="2970075"/>
              <a:ext cx="1661942" cy="246312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6610080" y="3243756"/>
              <a:ext cx="2507835" cy="246312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4440816" y="3243756"/>
              <a:ext cx="2169264" cy="246312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2449535" y="3243756"/>
              <a:ext cx="1991280" cy="246312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6350174" y="3517437"/>
              <a:ext cx="2767742" cy="246312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3732934" y="3517437"/>
              <a:ext cx="2617240" cy="246312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2449535" y="3517437"/>
              <a:ext cx="1283398" cy="246312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6409258" y="3791118"/>
              <a:ext cx="2708658" cy="246312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4063884" y="3791118"/>
              <a:ext cx="2345374" cy="246312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2449535" y="3791118"/>
              <a:ext cx="1614348" cy="246312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6519353" y="4064799"/>
              <a:ext cx="2598562" cy="246312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4562359" y="4064799"/>
              <a:ext cx="1956994" cy="246312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2449535" y="4064799"/>
              <a:ext cx="2112824" cy="246312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6601014" y="4338480"/>
              <a:ext cx="2516902" cy="246312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4125238" y="4338480"/>
              <a:ext cx="2475775" cy="246312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2449535" y="4338480"/>
              <a:ext cx="1675703" cy="246312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6580339" y="4612161"/>
              <a:ext cx="2537576" cy="246312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4369133" y="4612161"/>
              <a:ext cx="2211206" cy="246312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2449535" y="4612161"/>
              <a:ext cx="1919597" cy="246312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tx82"/>
            <p:cNvSpPr/>
            <p:nvPr/>
          </p:nvSpPr>
          <p:spPr>
            <a:xfrm>
              <a:off x="826315" y="4644904"/>
              <a:ext cx="1160487" cy="1449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Vård och omsorg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1309039" y="4375018"/>
              <a:ext cx="677763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Utbildning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1334637" y="4103123"/>
              <a:ext cx="652164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Transport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275651" y="3827656"/>
              <a:ext cx="1711151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Tillverkning och utvinning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673766" y="3552041"/>
              <a:ext cx="1313036" cy="14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Offentlig förvaltning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597566" y="3278434"/>
              <a:ext cx="1389236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Kultur, fritid och nöje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614607" y="3006613"/>
              <a:ext cx="1372195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Jord- och skogsbruk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96065" y="2763219"/>
              <a:ext cx="1490736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IT och kommunikation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538183" y="2459252"/>
              <a:ext cx="1448618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Hotell och restaurang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1503855" y="2215857"/>
              <a:ext cx="482947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Handel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885623" y="1911220"/>
              <a:ext cx="1101179" cy="1418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Företagstjänster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529849" y="1636348"/>
              <a:ext cx="145695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Finans och försäkring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1359938" y="1364528"/>
              <a:ext cx="626864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Fastighet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902589" y="1090177"/>
              <a:ext cx="1084212" cy="1418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Energi och miljö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1639437" y="817166"/>
              <a:ext cx="347364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Bygg</a:t>
              </a:r>
            </a:p>
          </p:txBody>
        </p:sp>
        <p:sp>
          <p:nvSpPr>
            <p:cNvPr id="97" name="tx97"/>
            <p:cNvSpPr/>
            <p:nvPr/>
          </p:nvSpPr>
          <p:spPr>
            <a:xfrm rot="-2700000">
              <a:off x="2222088" y="5051224"/>
              <a:ext cx="303879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0 %</a:t>
              </a:r>
            </a:p>
          </p:txBody>
        </p:sp>
        <p:sp>
          <p:nvSpPr>
            <p:cNvPr id="98" name="tx98"/>
            <p:cNvSpPr/>
            <p:nvPr/>
          </p:nvSpPr>
          <p:spPr>
            <a:xfrm rot="-2700000">
              <a:off x="3524085" y="5064346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20 %</a:t>
              </a:r>
            </a:p>
          </p:txBody>
        </p:sp>
        <p:sp>
          <p:nvSpPr>
            <p:cNvPr id="99" name="tx99"/>
            <p:cNvSpPr/>
            <p:nvPr/>
          </p:nvSpPr>
          <p:spPr>
            <a:xfrm rot="-2700000">
              <a:off x="4857761" y="5064346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40 %</a:t>
              </a:r>
            </a:p>
          </p:txBody>
        </p:sp>
        <p:sp>
          <p:nvSpPr>
            <p:cNvPr id="100" name="tx100"/>
            <p:cNvSpPr/>
            <p:nvPr/>
          </p:nvSpPr>
          <p:spPr>
            <a:xfrm rot="-2700000">
              <a:off x="6191438" y="5064346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60 %</a:t>
              </a:r>
            </a:p>
          </p:txBody>
        </p:sp>
        <p:sp>
          <p:nvSpPr>
            <p:cNvPr id="101" name="tx101"/>
            <p:cNvSpPr/>
            <p:nvPr/>
          </p:nvSpPr>
          <p:spPr>
            <a:xfrm rot="-2700000">
              <a:off x="7525114" y="5064346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80 %</a:t>
              </a:r>
            </a:p>
          </p:txBody>
        </p:sp>
        <p:sp>
          <p:nvSpPr>
            <p:cNvPr id="102" name="tx102"/>
            <p:cNvSpPr/>
            <p:nvPr/>
          </p:nvSpPr>
          <p:spPr>
            <a:xfrm rot="-2700000">
              <a:off x="8827111" y="5077468"/>
              <a:ext cx="378107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100 %</a:t>
              </a:r>
            </a:p>
          </p:txBody>
        </p:sp>
        <p:sp>
          <p:nvSpPr>
            <p:cNvPr id="103" name="tx103"/>
            <p:cNvSpPr/>
            <p:nvPr/>
          </p:nvSpPr>
          <p:spPr>
            <a:xfrm rot="-2700000">
              <a:off x="10160788" y="5077468"/>
              <a:ext cx="378107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120 %</a:t>
              </a:r>
            </a:p>
          </p:txBody>
        </p:sp>
        <p:sp>
          <p:nvSpPr>
            <p:cNvPr id="104" name="rc104"/>
            <p:cNvSpPr/>
            <p:nvPr/>
          </p:nvSpPr>
          <p:spPr>
            <a:xfrm>
              <a:off x="5095961" y="5456037"/>
              <a:ext cx="2709204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5095961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5104961" y="5534626"/>
              <a:ext cx="201456" cy="201456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6022226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6031226" y="5534626"/>
              <a:ext cx="201456" cy="201456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6948491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6957491" y="5534626"/>
              <a:ext cx="201455" cy="201456"/>
            </a:xfrm>
            <a:prstGeom prst="rect">
              <a:avLst/>
            </a:prstGeom>
            <a:solidFill>
              <a:srgbClr val="E2EFDA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tx111"/>
            <p:cNvSpPr/>
            <p:nvPr/>
          </p:nvSpPr>
          <p:spPr>
            <a:xfrm>
              <a:off x="5385006" y="5575078"/>
              <a:ext cx="567630" cy="1148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20-34 år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6311271" y="5575078"/>
              <a:ext cx="567630" cy="1148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35-49 år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7237536" y="5575153"/>
              <a:ext cx="567630" cy="114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50-64 år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2739783" y="342316"/>
              <a:ext cx="5647779" cy="2742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Åldersfördelning efter bransch i Dalarnas län 2020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275651" y="5813307"/>
              <a:ext cx="234816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NMS-databasen (SCB), databasen Stativ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275651" y="5934007"/>
              <a:ext cx="2286223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Bearbetning: Samhällsanalys, Region Dalarna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2049432" y="739575"/>
              <a:ext cx="8802263" cy="460921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735323" y="739575"/>
              <a:ext cx="0" cy="4609214"/>
            </a:xfrm>
            <a:custGeom>
              <a:avLst/>
              <a:pathLst>
                <a:path w="0" h="4609214">
                  <a:moveTo>
                    <a:pt x="0" y="4609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3021110" y="739575"/>
              <a:ext cx="0" cy="4609214"/>
            </a:xfrm>
            <a:custGeom>
              <a:avLst/>
              <a:pathLst>
                <a:path w="0" h="4609214">
                  <a:moveTo>
                    <a:pt x="0" y="4609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3306898" y="739575"/>
              <a:ext cx="0" cy="4609214"/>
            </a:xfrm>
            <a:custGeom>
              <a:avLst/>
              <a:pathLst>
                <a:path w="0" h="4609214">
                  <a:moveTo>
                    <a:pt x="0" y="4609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878474" y="739575"/>
              <a:ext cx="0" cy="4609214"/>
            </a:xfrm>
            <a:custGeom>
              <a:avLst/>
              <a:pathLst>
                <a:path w="0" h="4609214">
                  <a:moveTo>
                    <a:pt x="0" y="4609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4164262" y="739575"/>
              <a:ext cx="0" cy="4609214"/>
            </a:xfrm>
            <a:custGeom>
              <a:avLst/>
              <a:pathLst>
                <a:path w="0" h="4609214">
                  <a:moveTo>
                    <a:pt x="0" y="4609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4450049" y="739575"/>
              <a:ext cx="0" cy="4609214"/>
            </a:xfrm>
            <a:custGeom>
              <a:avLst/>
              <a:pathLst>
                <a:path w="0" h="4609214">
                  <a:moveTo>
                    <a:pt x="0" y="4609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5021625" y="739575"/>
              <a:ext cx="0" cy="4609214"/>
            </a:xfrm>
            <a:custGeom>
              <a:avLst/>
              <a:pathLst>
                <a:path w="0" h="4609214">
                  <a:moveTo>
                    <a:pt x="0" y="4609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5307413" y="739575"/>
              <a:ext cx="0" cy="4609214"/>
            </a:xfrm>
            <a:custGeom>
              <a:avLst/>
              <a:pathLst>
                <a:path w="0" h="4609214">
                  <a:moveTo>
                    <a:pt x="0" y="4609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593200" y="739575"/>
              <a:ext cx="0" cy="4609214"/>
            </a:xfrm>
            <a:custGeom>
              <a:avLst/>
              <a:pathLst>
                <a:path w="0" h="4609214">
                  <a:moveTo>
                    <a:pt x="0" y="4609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164776" y="739575"/>
              <a:ext cx="0" cy="4609214"/>
            </a:xfrm>
            <a:custGeom>
              <a:avLst/>
              <a:pathLst>
                <a:path w="0" h="4609214">
                  <a:moveTo>
                    <a:pt x="0" y="4609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6450564" y="739575"/>
              <a:ext cx="0" cy="4609214"/>
            </a:xfrm>
            <a:custGeom>
              <a:avLst/>
              <a:pathLst>
                <a:path w="0" h="4609214">
                  <a:moveTo>
                    <a:pt x="0" y="4609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6736352" y="739575"/>
              <a:ext cx="0" cy="4609214"/>
            </a:xfrm>
            <a:custGeom>
              <a:avLst/>
              <a:pathLst>
                <a:path w="0" h="4609214">
                  <a:moveTo>
                    <a:pt x="0" y="4609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7307927" y="739575"/>
              <a:ext cx="0" cy="4609214"/>
            </a:xfrm>
            <a:custGeom>
              <a:avLst/>
              <a:pathLst>
                <a:path w="0" h="4609214">
                  <a:moveTo>
                    <a:pt x="0" y="4609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7593715" y="739575"/>
              <a:ext cx="0" cy="4609214"/>
            </a:xfrm>
            <a:custGeom>
              <a:avLst/>
              <a:pathLst>
                <a:path w="0" h="4609214">
                  <a:moveTo>
                    <a:pt x="0" y="4609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7879503" y="739575"/>
              <a:ext cx="0" cy="4609214"/>
            </a:xfrm>
            <a:custGeom>
              <a:avLst/>
              <a:pathLst>
                <a:path w="0" h="4609214">
                  <a:moveTo>
                    <a:pt x="0" y="4609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8451078" y="739575"/>
              <a:ext cx="0" cy="4609214"/>
            </a:xfrm>
            <a:custGeom>
              <a:avLst/>
              <a:pathLst>
                <a:path w="0" h="4609214">
                  <a:moveTo>
                    <a:pt x="0" y="4609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8736866" y="739575"/>
              <a:ext cx="0" cy="4609214"/>
            </a:xfrm>
            <a:custGeom>
              <a:avLst/>
              <a:pathLst>
                <a:path w="0" h="4609214">
                  <a:moveTo>
                    <a:pt x="0" y="4609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9022654" y="739575"/>
              <a:ext cx="0" cy="4609214"/>
            </a:xfrm>
            <a:custGeom>
              <a:avLst/>
              <a:pathLst>
                <a:path w="0" h="4609214">
                  <a:moveTo>
                    <a:pt x="0" y="4609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9594229" y="739575"/>
              <a:ext cx="0" cy="4609214"/>
            </a:xfrm>
            <a:custGeom>
              <a:avLst/>
              <a:pathLst>
                <a:path w="0" h="4609214">
                  <a:moveTo>
                    <a:pt x="0" y="4609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9880017" y="739575"/>
              <a:ext cx="0" cy="4609214"/>
            </a:xfrm>
            <a:custGeom>
              <a:avLst/>
              <a:pathLst>
                <a:path w="0" h="4609214">
                  <a:moveTo>
                    <a:pt x="0" y="4609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10165805" y="739575"/>
              <a:ext cx="0" cy="4609214"/>
            </a:xfrm>
            <a:custGeom>
              <a:avLst/>
              <a:pathLst>
                <a:path w="0" h="4609214">
                  <a:moveTo>
                    <a:pt x="0" y="4609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2449535" y="739575"/>
              <a:ext cx="0" cy="4609214"/>
            </a:xfrm>
            <a:custGeom>
              <a:avLst/>
              <a:pathLst>
                <a:path w="0" h="4609214">
                  <a:moveTo>
                    <a:pt x="0" y="4609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3592686" y="739575"/>
              <a:ext cx="0" cy="4609214"/>
            </a:xfrm>
            <a:custGeom>
              <a:avLst/>
              <a:pathLst>
                <a:path w="0" h="4609214">
                  <a:moveTo>
                    <a:pt x="0" y="4609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4735837" y="739575"/>
              <a:ext cx="0" cy="4609214"/>
            </a:xfrm>
            <a:custGeom>
              <a:avLst/>
              <a:pathLst>
                <a:path w="0" h="4609214">
                  <a:moveTo>
                    <a:pt x="0" y="4609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5878988" y="739575"/>
              <a:ext cx="0" cy="4609214"/>
            </a:xfrm>
            <a:custGeom>
              <a:avLst/>
              <a:pathLst>
                <a:path w="0" h="4609214">
                  <a:moveTo>
                    <a:pt x="0" y="4609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7022139" y="739575"/>
              <a:ext cx="0" cy="4609214"/>
            </a:xfrm>
            <a:custGeom>
              <a:avLst/>
              <a:pathLst>
                <a:path w="0" h="4609214">
                  <a:moveTo>
                    <a:pt x="0" y="4609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8165290" y="739575"/>
              <a:ext cx="0" cy="4609214"/>
            </a:xfrm>
            <a:custGeom>
              <a:avLst/>
              <a:pathLst>
                <a:path w="0" h="4609214">
                  <a:moveTo>
                    <a:pt x="0" y="4609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9308441" y="739575"/>
              <a:ext cx="0" cy="4609214"/>
            </a:xfrm>
            <a:custGeom>
              <a:avLst/>
              <a:pathLst>
                <a:path w="0" h="4609214">
                  <a:moveTo>
                    <a:pt x="0" y="4609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0451593" y="739575"/>
              <a:ext cx="0" cy="4609214"/>
            </a:xfrm>
            <a:custGeom>
              <a:avLst/>
              <a:pathLst>
                <a:path w="0" h="4609214">
                  <a:moveTo>
                    <a:pt x="0" y="46092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7022139" y="1998012"/>
              <a:ext cx="2050558" cy="272914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7022139" y="1088299"/>
              <a:ext cx="2883897" cy="272914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7022139" y="2301250"/>
              <a:ext cx="1060404" cy="272914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4872530" y="4727152"/>
              <a:ext cx="2149609" cy="272914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7022139" y="785061"/>
              <a:ext cx="2952353" cy="272914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7022139" y="2604488"/>
              <a:ext cx="311744" cy="272914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6366436" y="3210963"/>
              <a:ext cx="655703" cy="272914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6019838" y="4120677"/>
              <a:ext cx="1002301" cy="272914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5476010" y="4423915"/>
              <a:ext cx="1546129" cy="272914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6109422" y="3514201"/>
              <a:ext cx="912716" cy="272914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7022139" y="1391536"/>
              <a:ext cx="2865536" cy="272914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3420323" y="5030390"/>
              <a:ext cx="3601816" cy="272914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6033671" y="3817439"/>
              <a:ext cx="988468" cy="272914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7022139" y="1694774"/>
              <a:ext cx="2092362" cy="272914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7022139" y="2907725"/>
              <a:ext cx="171101" cy="272914"/>
            </a:xfrm>
            <a:prstGeom prst="rect">
              <a:avLst/>
            </a:prstGeom>
            <a:solidFill>
              <a:srgbClr val="C6E0B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275651" y="5080229"/>
              <a:ext cx="1711151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Tillverkning och utvinning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529849" y="4775131"/>
              <a:ext cx="1456952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Finans och försäkring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614607" y="4473754"/>
              <a:ext cx="1372195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Jord- och skogsbruk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96065" y="4200802"/>
              <a:ext cx="1490736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IT och kommunikation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1334637" y="3869064"/>
              <a:ext cx="652164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Transport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97566" y="3562180"/>
              <a:ext cx="1389236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Kultur, fritid och nöje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38183" y="3260802"/>
              <a:ext cx="1448618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Hotell och restaurang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826315" y="2953769"/>
              <a:ext cx="1160487" cy="1449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Vård och omsorg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1503855" y="2684613"/>
              <a:ext cx="482947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Handel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1359938" y="2351089"/>
              <a:ext cx="626864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Fastighet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1639437" y="2047851"/>
              <a:ext cx="347364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Bygg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1309039" y="1744613"/>
              <a:ext cx="677763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Utbildning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673766" y="1439441"/>
              <a:ext cx="1313036" cy="1430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Offentlig förvaltning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902589" y="1137468"/>
              <a:ext cx="1084212" cy="1418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Energi och miljö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885623" y="834230"/>
              <a:ext cx="1101179" cy="1418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Företagstjänster</a:t>
              </a:r>
            </a:p>
          </p:txBody>
        </p:sp>
        <p:sp>
          <p:nvSpPr>
            <p:cNvPr id="65" name="tx65"/>
            <p:cNvSpPr/>
            <p:nvPr/>
          </p:nvSpPr>
          <p:spPr>
            <a:xfrm rot="-2700000">
              <a:off x="2184129" y="5516211"/>
              <a:ext cx="348350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-32 %</a:t>
              </a:r>
            </a:p>
          </p:txBody>
        </p:sp>
        <p:sp>
          <p:nvSpPr>
            <p:cNvPr id="66" name="tx66"/>
            <p:cNvSpPr/>
            <p:nvPr/>
          </p:nvSpPr>
          <p:spPr>
            <a:xfrm rot="-2700000">
              <a:off x="3327280" y="5516211"/>
              <a:ext cx="348350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-24 %</a:t>
              </a:r>
            </a:p>
          </p:txBody>
        </p:sp>
        <p:sp>
          <p:nvSpPr>
            <p:cNvPr id="67" name="tx67"/>
            <p:cNvSpPr/>
            <p:nvPr/>
          </p:nvSpPr>
          <p:spPr>
            <a:xfrm rot="-2700000">
              <a:off x="4470431" y="5516211"/>
              <a:ext cx="348350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-16 %</a:t>
              </a:r>
            </a:p>
          </p:txBody>
        </p:sp>
        <p:sp>
          <p:nvSpPr>
            <p:cNvPr id="68" name="tx68"/>
            <p:cNvSpPr/>
            <p:nvPr/>
          </p:nvSpPr>
          <p:spPr>
            <a:xfrm rot="-2700000">
              <a:off x="5645261" y="5503089"/>
              <a:ext cx="311236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-8 %</a:t>
              </a:r>
            </a:p>
          </p:txBody>
        </p:sp>
        <p:sp>
          <p:nvSpPr>
            <p:cNvPr id="69" name="tx69"/>
            <p:cNvSpPr/>
            <p:nvPr/>
          </p:nvSpPr>
          <p:spPr>
            <a:xfrm rot="-2700000">
              <a:off x="6794692" y="5500488"/>
              <a:ext cx="303879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0 %</a:t>
              </a:r>
            </a:p>
          </p:txBody>
        </p:sp>
        <p:sp>
          <p:nvSpPr>
            <p:cNvPr id="70" name="tx70"/>
            <p:cNvSpPr/>
            <p:nvPr/>
          </p:nvSpPr>
          <p:spPr>
            <a:xfrm rot="-2700000">
              <a:off x="7937843" y="5500488"/>
              <a:ext cx="303879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8 %</a:t>
              </a:r>
            </a:p>
          </p:txBody>
        </p:sp>
        <p:sp>
          <p:nvSpPr>
            <p:cNvPr id="71" name="tx71"/>
            <p:cNvSpPr/>
            <p:nvPr/>
          </p:nvSpPr>
          <p:spPr>
            <a:xfrm rot="-2700000">
              <a:off x="9049315" y="5513610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16 %</a:t>
              </a:r>
            </a:p>
          </p:txBody>
        </p:sp>
        <p:sp>
          <p:nvSpPr>
            <p:cNvPr id="72" name="tx72"/>
            <p:cNvSpPr/>
            <p:nvPr/>
          </p:nvSpPr>
          <p:spPr>
            <a:xfrm rot="-2700000">
              <a:off x="10192466" y="5513610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24 %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1878503" y="374934"/>
              <a:ext cx="7370340" cy="2415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Procentuell förändring av antalet sysselsatta från år 2008 till 2020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275651" y="5813307"/>
              <a:ext cx="234816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NMS-databasen (SCB), databasen Stativ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275651" y="5934007"/>
              <a:ext cx="2286223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Bearbetning: Samhällsanalys, Region Dalarna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1439609" y="739575"/>
              <a:ext cx="9412086" cy="40602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2105110" y="739575"/>
              <a:ext cx="0" cy="4060290"/>
            </a:xfrm>
            <a:custGeom>
              <a:avLst/>
              <a:pathLst>
                <a:path w="0" h="4060290">
                  <a:moveTo>
                    <a:pt x="0" y="40602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2342789" y="739575"/>
              <a:ext cx="0" cy="4060290"/>
            </a:xfrm>
            <a:custGeom>
              <a:avLst/>
              <a:pathLst>
                <a:path w="0" h="4060290">
                  <a:moveTo>
                    <a:pt x="0" y="40602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2580468" y="739575"/>
              <a:ext cx="0" cy="4060290"/>
            </a:xfrm>
            <a:custGeom>
              <a:avLst/>
              <a:pathLst>
                <a:path w="0" h="4060290">
                  <a:moveTo>
                    <a:pt x="0" y="40602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055826" y="739575"/>
              <a:ext cx="0" cy="4060290"/>
            </a:xfrm>
            <a:custGeom>
              <a:avLst/>
              <a:pathLst>
                <a:path w="0" h="4060290">
                  <a:moveTo>
                    <a:pt x="0" y="40602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293505" y="739575"/>
              <a:ext cx="0" cy="4060290"/>
            </a:xfrm>
            <a:custGeom>
              <a:avLst/>
              <a:pathLst>
                <a:path w="0" h="4060290">
                  <a:moveTo>
                    <a:pt x="0" y="40602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531184" y="739575"/>
              <a:ext cx="0" cy="4060290"/>
            </a:xfrm>
            <a:custGeom>
              <a:avLst/>
              <a:pathLst>
                <a:path w="0" h="4060290">
                  <a:moveTo>
                    <a:pt x="0" y="40602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4006542" y="739575"/>
              <a:ext cx="0" cy="4060290"/>
            </a:xfrm>
            <a:custGeom>
              <a:avLst/>
              <a:pathLst>
                <a:path w="0" h="4060290">
                  <a:moveTo>
                    <a:pt x="0" y="40602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44220" y="739575"/>
              <a:ext cx="0" cy="4060290"/>
            </a:xfrm>
            <a:custGeom>
              <a:avLst/>
              <a:pathLst>
                <a:path w="0" h="4060290">
                  <a:moveTo>
                    <a:pt x="0" y="40602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481899" y="739575"/>
              <a:ext cx="0" cy="4060290"/>
            </a:xfrm>
            <a:custGeom>
              <a:avLst/>
              <a:pathLst>
                <a:path w="0" h="4060290">
                  <a:moveTo>
                    <a:pt x="0" y="40602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957257" y="739575"/>
              <a:ext cx="0" cy="4060290"/>
            </a:xfrm>
            <a:custGeom>
              <a:avLst/>
              <a:pathLst>
                <a:path w="0" h="4060290">
                  <a:moveTo>
                    <a:pt x="0" y="40602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5194936" y="739575"/>
              <a:ext cx="0" cy="4060290"/>
            </a:xfrm>
            <a:custGeom>
              <a:avLst/>
              <a:pathLst>
                <a:path w="0" h="4060290">
                  <a:moveTo>
                    <a:pt x="0" y="40602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432615" y="739575"/>
              <a:ext cx="0" cy="4060290"/>
            </a:xfrm>
            <a:custGeom>
              <a:avLst/>
              <a:pathLst>
                <a:path w="0" h="4060290">
                  <a:moveTo>
                    <a:pt x="0" y="40602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907973" y="739575"/>
              <a:ext cx="0" cy="4060290"/>
            </a:xfrm>
            <a:custGeom>
              <a:avLst/>
              <a:pathLst>
                <a:path w="0" h="4060290">
                  <a:moveTo>
                    <a:pt x="0" y="40602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145652" y="739575"/>
              <a:ext cx="0" cy="4060290"/>
            </a:xfrm>
            <a:custGeom>
              <a:avLst/>
              <a:pathLst>
                <a:path w="0" h="4060290">
                  <a:moveTo>
                    <a:pt x="0" y="40602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383331" y="739575"/>
              <a:ext cx="0" cy="4060290"/>
            </a:xfrm>
            <a:custGeom>
              <a:avLst/>
              <a:pathLst>
                <a:path w="0" h="4060290">
                  <a:moveTo>
                    <a:pt x="0" y="40602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858689" y="739575"/>
              <a:ext cx="0" cy="4060290"/>
            </a:xfrm>
            <a:custGeom>
              <a:avLst/>
              <a:pathLst>
                <a:path w="0" h="4060290">
                  <a:moveTo>
                    <a:pt x="0" y="40602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7096368" y="739575"/>
              <a:ext cx="0" cy="4060290"/>
            </a:xfrm>
            <a:custGeom>
              <a:avLst/>
              <a:pathLst>
                <a:path w="0" h="4060290">
                  <a:moveTo>
                    <a:pt x="0" y="40602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7334047" y="739575"/>
              <a:ext cx="0" cy="4060290"/>
            </a:xfrm>
            <a:custGeom>
              <a:avLst/>
              <a:pathLst>
                <a:path w="0" h="4060290">
                  <a:moveTo>
                    <a:pt x="0" y="40602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7809405" y="739575"/>
              <a:ext cx="0" cy="4060290"/>
            </a:xfrm>
            <a:custGeom>
              <a:avLst/>
              <a:pathLst>
                <a:path w="0" h="4060290">
                  <a:moveTo>
                    <a:pt x="0" y="40602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8047084" y="739575"/>
              <a:ext cx="0" cy="4060290"/>
            </a:xfrm>
            <a:custGeom>
              <a:avLst/>
              <a:pathLst>
                <a:path w="0" h="4060290">
                  <a:moveTo>
                    <a:pt x="0" y="40602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8284763" y="739575"/>
              <a:ext cx="0" cy="4060290"/>
            </a:xfrm>
            <a:custGeom>
              <a:avLst/>
              <a:pathLst>
                <a:path w="0" h="4060290">
                  <a:moveTo>
                    <a:pt x="0" y="40602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8760121" y="739575"/>
              <a:ext cx="0" cy="4060290"/>
            </a:xfrm>
            <a:custGeom>
              <a:avLst/>
              <a:pathLst>
                <a:path w="0" h="4060290">
                  <a:moveTo>
                    <a:pt x="0" y="40602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8997800" y="739575"/>
              <a:ext cx="0" cy="4060290"/>
            </a:xfrm>
            <a:custGeom>
              <a:avLst/>
              <a:pathLst>
                <a:path w="0" h="4060290">
                  <a:moveTo>
                    <a:pt x="0" y="40602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9235479" y="739575"/>
              <a:ext cx="0" cy="4060290"/>
            </a:xfrm>
            <a:custGeom>
              <a:avLst/>
              <a:pathLst>
                <a:path w="0" h="4060290">
                  <a:moveTo>
                    <a:pt x="0" y="40602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9710836" y="739575"/>
              <a:ext cx="0" cy="4060290"/>
            </a:xfrm>
            <a:custGeom>
              <a:avLst/>
              <a:pathLst>
                <a:path w="0" h="4060290">
                  <a:moveTo>
                    <a:pt x="0" y="40602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9948515" y="739575"/>
              <a:ext cx="0" cy="4060290"/>
            </a:xfrm>
            <a:custGeom>
              <a:avLst/>
              <a:pathLst>
                <a:path w="0" h="4060290">
                  <a:moveTo>
                    <a:pt x="0" y="40602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10186194" y="739575"/>
              <a:ext cx="0" cy="4060290"/>
            </a:xfrm>
            <a:custGeom>
              <a:avLst/>
              <a:pathLst>
                <a:path w="0" h="4060290">
                  <a:moveTo>
                    <a:pt x="0" y="40602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867431" y="739575"/>
              <a:ext cx="0" cy="4060290"/>
            </a:xfrm>
            <a:custGeom>
              <a:avLst/>
              <a:pathLst>
                <a:path w="0" h="4060290">
                  <a:moveTo>
                    <a:pt x="0" y="40602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2818147" y="739575"/>
              <a:ext cx="0" cy="4060290"/>
            </a:xfrm>
            <a:custGeom>
              <a:avLst/>
              <a:pathLst>
                <a:path w="0" h="4060290">
                  <a:moveTo>
                    <a:pt x="0" y="40602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3768863" y="739575"/>
              <a:ext cx="0" cy="4060290"/>
            </a:xfrm>
            <a:custGeom>
              <a:avLst/>
              <a:pathLst>
                <a:path w="0" h="4060290">
                  <a:moveTo>
                    <a:pt x="0" y="40602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4719578" y="739575"/>
              <a:ext cx="0" cy="4060290"/>
            </a:xfrm>
            <a:custGeom>
              <a:avLst/>
              <a:pathLst>
                <a:path w="0" h="4060290">
                  <a:moveTo>
                    <a:pt x="0" y="40602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670294" y="739575"/>
              <a:ext cx="0" cy="4060290"/>
            </a:xfrm>
            <a:custGeom>
              <a:avLst/>
              <a:pathLst>
                <a:path w="0" h="4060290">
                  <a:moveTo>
                    <a:pt x="0" y="40602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621010" y="739575"/>
              <a:ext cx="0" cy="4060290"/>
            </a:xfrm>
            <a:custGeom>
              <a:avLst/>
              <a:pathLst>
                <a:path w="0" h="4060290">
                  <a:moveTo>
                    <a:pt x="0" y="40602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571726" y="739575"/>
              <a:ext cx="0" cy="4060290"/>
            </a:xfrm>
            <a:custGeom>
              <a:avLst/>
              <a:pathLst>
                <a:path w="0" h="4060290">
                  <a:moveTo>
                    <a:pt x="0" y="40602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8522442" y="739575"/>
              <a:ext cx="0" cy="4060290"/>
            </a:xfrm>
            <a:custGeom>
              <a:avLst/>
              <a:pathLst>
                <a:path w="0" h="4060290">
                  <a:moveTo>
                    <a:pt x="0" y="40602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9473158" y="739575"/>
              <a:ext cx="0" cy="4060290"/>
            </a:xfrm>
            <a:custGeom>
              <a:avLst/>
              <a:pathLst>
                <a:path w="0" h="4060290">
                  <a:moveTo>
                    <a:pt x="0" y="40602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10423873" y="739575"/>
              <a:ext cx="0" cy="4060290"/>
            </a:xfrm>
            <a:custGeom>
              <a:avLst/>
              <a:pathLst>
                <a:path w="0" h="4060290">
                  <a:moveTo>
                    <a:pt x="0" y="406029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3191303" y="3832674"/>
              <a:ext cx="1599579" cy="172370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5670294" y="3832674"/>
              <a:ext cx="2155748" cy="17237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790882" y="3832674"/>
              <a:ext cx="879412" cy="172370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3343417" y="4215720"/>
              <a:ext cx="846137" cy="172370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670294" y="4215720"/>
              <a:ext cx="1701781" cy="17237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4189554" y="4215720"/>
              <a:ext cx="1480739" cy="172370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6694691" y="3449628"/>
              <a:ext cx="125969" cy="172370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5670294" y="3449628"/>
              <a:ext cx="1024396" cy="17237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4222829" y="3449628"/>
              <a:ext cx="1447464" cy="172370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3352924" y="4024197"/>
              <a:ext cx="983990" cy="172370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670294" y="4024197"/>
              <a:ext cx="1868156" cy="17237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4336915" y="4024197"/>
              <a:ext cx="1333378" cy="172370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7514683" y="1342873"/>
              <a:ext cx="812862" cy="172370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5670294" y="1342873"/>
              <a:ext cx="1844388" cy="17237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5256733" y="1342873"/>
              <a:ext cx="413561" cy="172370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3303012" y="3641151"/>
              <a:ext cx="1033903" cy="172370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5670294" y="3641151"/>
              <a:ext cx="2055922" cy="17237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4336915" y="3641151"/>
              <a:ext cx="1333378" cy="172370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4712448" y="2492012"/>
              <a:ext cx="957846" cy="172370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5801018" y="2492012"/>
              <a:ext cx="2231805" cy="17237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5670294" y="2492012"/>
              <a:ext cx="130723" cy="172370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2944117" y="3066581"/>
              <a:ext cx="1283466" cy="172370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5670294" y="3066581"/>
              <a:ext cx="2521773" cy="17237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4227583" y="3066581"/>
              <a:ext cx="1442711" cy="172370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3837789" y="2108966"/>
              <a:ext cx="1625724" cy="172370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5670294" y="2108966"/>
              <a:ext cx="3279969" cy="17237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5463514" y="2108966"/>
              <a:ext cx="206780" cy="172370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2295253" y="4407244"/>
              <a:ext cx="2200907" cy="172370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5670294" y="4407244"/>
              <a:ext cx="2276964" cy="17237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4496160" y="4407244"/>
              <a:ext cx="1174134" cy="172370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7788014" y="1151350"/>
              <a:ext cx="432575" cy="172370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5670294" y="1151350"/>
              <a:ext cx="2117719" cy="17237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5408847" y="1151350"/>
              <a:ext cx="261446" cy="172370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8760121" y="768304"/>
              <a:ext cx="988744" cy="172370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5910350" y="768304"/>
              <a:ext cx="2849770" cy="17237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5670294" y="768304"/>
              <a:ext cx="240055" cy="172370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7745232" y="2300489"/>
              <a:ext cx="280461" cy="172370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5670294" y="2300489"/>
              <a:ext cx="2074937" cy="17237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4733839" y="2300489"/>
              <a:ext cx="936455" cy="172370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7852187" y="959827"/>
              <a:ext cx="1297727" cy="172370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5827162" y="959827"/>
              <a:ext cx="2025024" cy="17237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5670294" y="959827"/>
              <a:ext cx="156868" cy="172370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3409967" y="3258105"/>
              <a:ext cx="1162250" cy="172370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5670294" y="3258105"/>
              <a:ext cx="1977488" cy="17237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4572217" y="3258105"/>
              <a:ext cx="1098076" cy="172370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4415349" y="2875058"/>
              <a:ext cx="1107583" cy="172370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5670294" y="2875058"/>
              <a:ext cx="1763577" cy="17237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5522933" y="2875058"/>
              <a:ext cx="147360" cy="172370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2361803" y="4598767"/>
              <a:ext cx="1789722" cy="172370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5670294" y="4598767"/>
              <a:ext cx="2131980" cy="17237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4151526" y="4598767"/>
              <a:ext cx="1518768" cy="172370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7597871" y="1725919"/>
              <a:ext cx="168752" cy="172370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5670294" y="1725919"/>
              <a:ext cx="1927576" cy="17237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5154531" y="1725919"/>
              <a:ext cx="515763" cy="172370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rc97"/>
            <p:cNvSpPr/>
            <p:nvPr/>
          </p:nvSpPr>
          <p:spPr>
            <a:xfrm>
              <a:off x="7747608" y="1534396"/>
              <a:ext cx="4753" cy="172370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8"/>
            <p:cNvSpPr/>
            <p:nvPr/>
          </p:nvSpPr>
          <p:spPr>
            <a:xfrm>
              <a:off x="5670294" y="1534396"/>
              <a:ext cx="2077314" cy="17237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9"/>
            <p:cNvSpPr/>
            <p:nvPr/>
          </p:nvSpPr>
          <p:spPr>
            <a:xfrm>
              <a:off x="5442122" y="1534396"/>
              <a:ext cx="228171" cy="172370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4966765" y="2683535"/>
              <a:ext cx="254316" cy="172370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5670294" y="2683535"/>
              <a:ext cx="2079690" cy="17237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5221081" y="2683535"/>
              <a:ext cx="449213" cy="172370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5425485" y="1917442"/>
              <a:ext cx="244809" cy="172370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5782003" y="1917442"/>
              <a:ext cx="1666129" cy="17237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5670294" y="1917442"/>
              <a:ext cx="111709" cy="172370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tx106"/>
            <p:cNvSpPr/>
            <p:nvPr/>
          </p:nvSpPr>
          <p:spPr>
            <a:xfrm>
              <a:off x="377375" y="4627951"/>
              <a:ext cx="999604" cy="111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Västernorrland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656948" y="4437097"/>
              <a:ext cx="720030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Norrbotten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843281" y="4245574"/>
              <a:ext cx="533697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Dalarna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673840" y="4021904"/>
              <a:ext cx="703138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Gävleborg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792382" y="3832241"/>
              <a:ext cx="584596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Blekinge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758598" y="3670261"/>
              <a:ext cx="618380" cy="1116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Jämtland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843207" y="3477547"/>
              <a:ext cx="533772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Gotland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724739" y="3287289"/>
              <a:ext cx="652239" cy="111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Värmland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894255" y="3096435"/>
              <a:ext cx="482724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Kalmar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512808" y="2904243"/>
              <a:ext cx="864170" cy="111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Västerbotten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902663" y="2691363"/>
              <a:ext cx="474315" cy="1329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Örebro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682175" y="2490910"/>
              <a:ext cx="694804" cy="14183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Jönköping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385709" y="2328408"/>
              <a:ext cx="991269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Södermanland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665283" y="2108533"/>
              <a:ext cx="711696" cy="1411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Kronoberg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504399" y="1895058"/>
              <a:ext cx="872579" cy="163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Östergötland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487433" y="1755104"/>
              <a:ext cx="889545" cy="1115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Västmanland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275651" y="1562315"/>
              <a:ext cx="1101328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Västra Götaland</a:t>
              </a:r>
            </a:p>
          </p:txBody>
        </p:sp>
        <p:sp>
          <p:nvSpPr>
            <p:cNvPr id="123" name="tx123"/>
            <p:cNvSpPr/>
            <p:nvPr/>
          </p:nvSpPr>
          <p:spPr>
            <a:xfrm>
              <a:off x="860173" y="1372727"/>
              <a:ext cx="516805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Halland</a:t>
              </a:r>
            </a:p>
          </p:txBody>
        </p:sp>
        <p:sp>
          <p:nvSpPr>
            <p:cNvPr id="124" name="tx124"/>
            <p:cNvSpPr/>
            <p:nvPr/>
          </p:nvSpPr>
          <p:spPr>
            <a:xfrm>
              <a:off x="944856" y="1177334"/>
              <a:ext cx="432122" cy="114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Skåne</a:t>
              </a:r>
            </a:p>
          </p:txBody>
        </p:sp>
        <p:sp>
          <p:nvSpPr>
            <p:cNvPr id="125" name="tx125"/>
            <p:cNvSpPr/>
            <p:nvPr/>
          </p:nvSpPr>
          <p:spPr>
            <a:xfrm>
              <a:off x="817831" y="961180"/>
              <a:ext cx="559147" cy="13937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Uppsala</a:t>
              </a:r>
            </a:p>
          </p:txBody>
        </p:sp>
        <p:sp>
          <p:nvSpPr>
            <p:cNvPr id="126" name="tx126"/>
            <p:cNvSpPr/>
            <p:nvPr/>
          </p:nvSpPr>
          <p:spPr>
            <a:xfrm>
              <a:off x="665506" y="796223"/>
              <a:ext cx="711472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Stockholm</a:t>
              </a:r>
            </a:p>
          </p:txBody>
        </p:sp>
        <p:sp>
          <p:nvSpPr>
            <p:cNvPr id="127" name="tx127"/>
            <p:cNvSpPr/>
            <p:nvPr/>
          </p:nvSpPr>
          <p:spPr>
            <a:xfrm rot="-2700000">
              <a:off x="1704936" y="4923976"/>
              <a:ext cx="348350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-16 %</a:t>
              </a:r>
            </a:p>
          </p:txBody>
        </p:sp>
        <p:sp>
          <p:nvSpPr>
            <p:cNvPr id="128" name="tx128"/>
            <p:cNvSpPr/>
            <p:nvPr/>
          </p:nvSpPr>
          <p:spPr>
            <a:xfrm rot="-2700000">
              <a:off x="2655652" y="4923976"/>
              <a:ext cx="348350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-12 %</a:t>
              </a:r>
            </a:p>
          </p:txBody>
        </p:sp>
        <p:sp>
          <p:nvSpPr>
            <p:cNvPr id="129" name="tx129"/>
            <p:cNvSpPr/>
            <p:nvPr/>
          </p:nvSpPr>
          <p:spPr>
            <a:xfrm rot="-2700000">
              <a:off x="3624925" y="4923976"/>
              <a:ext cx="311236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-8 %</a:t>
              </a:r>
            </a:p>
          </p:txBody>
        </p:sp>
        <p:sp>
          <p:nvSpPr>
            <p:cNvPr id="130" name="tx130"/>
            <p:cNvSpPr/>
            <p:nvPr/>
          </p:nvSpPr>
          <p:spPr>
            <a:xfrm rot="-2700000">
              <a:off x="4575641" y="4923976"/>
              <a:ext cx="311236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-4 %</a:t>
              </a:r>
            </a:p>
          </p:txBody>
        </p:sp>
        <p:sp>
          <p:nvSpPr>
            <p:cNvPr id="131" name="tx131"/>
            <p:cNvSpPr/>
            <p:nvPr/>
          </p:nvSpPr>
          <p:spPr>
            <a:xfrm rot="-2700000">
              <a:off x="5530035" y="4923976"/>
              <a:ext cx="303879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0 %</a:t>
              </a:r>
            </a:p>
          </p:txBody>
        </p:sp>
        <p:sp>
          <p:nvSpPr>
            <p:cNvPr id="132" name="tx132"/>
            <p:cNvSpPr/>
            <p:nvPr/>
          </p:nvSpPr>
          <p:spPr>
            <a:xfrm rot="-2700000">
              <a:off x="6480751" y="4923976"/>
              <a:ext cx="303879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4 %</a:t>
              </a:r>
            </a:p>
          </p:txBody>
        </p:sp>
        <p:sp>
          <p:nvSpPr>
            <p:cNvPr id="133" name="tx133"/>
            <p:cNvSpPr/>
            <p:nvPr/>
          </p:nvSpPr>
          <p:spPr>
            <a:xfrm rot="-2700000">
              <a:off x="7431467" y="4923976"/>
              <a:ext cx="303879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8 %</a:t>
              </a:r>
            </a:p>
          </p:txBody>
        </p:sp>
        <p:sp>
          <p:nvSpPr>
            <p:cNvPr id="134" name="tx134"/>
            <p:cNvSpPr/>
            <p:nvPr/>
          </p:nvSpPr>
          <p:spPr>
            <a:xfrm rot="-2700000">
              <a:off x="8363626" y="4923976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12 %</a:t>
              </a:r>
            </a:p>
          </p:txBody>
        </p:sp>
        <p:sp>
          <p:nvSpPr>
            <p:cNvPr id="135" name="tx135"/>
            <p:cNvSpPr/>
            <p:nvPr/>
          </p:nvSpPr>
          <p:spPr>
            <a:xfrm rot="-2700000">
              <a:off x="9314342" y="4923976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16 %</a:t>
              </a:r>
            </a:p>
          </p:txBody>
        </p:sp>
        <p:sp>
          <p:nvSpPr>
            <p:cNvPr id="136" name="tx136"/>
            <p:cNvSpPr/>
            <p:nvPr/>
          </p:nvSpPr>
          <p:spPr>
            <a:xfrm rot="-2700000">
              <a:off x="10265057" y="4923976"/>
              <a:ext cx="340993" cy="1005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20 %</a:t>
              </a:r>
            </a:p>
          </p:txBody>
        </p:sp>
        <p:sp>
          <p:nvSpPr>
            <p:cNvPr id="137" name="rc137"/>
            <p:cNvSpPr/>
            <p:nvPr/>
          </p:nvSpPr>
          <p:spPr>
            <a:xfrm>
              <a:off x="3994931" y="5335336"/>
              <a:ext cx="4301442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3994931" y="5404925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rc139"/>
            <p:cNvSpPr/>
            <p:nvPr/>
          </p:nvSpPr>
          <p:spPr>
            <a:xfrm>
              <a:off x="4003931" y="5413925"/>
              <a:ext cx="201456" cy="201456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rc140"/>
            <p:cNvSpPr/>
            <p:nvPr/>
          </p:nvSpPr>
          <p:spPr>
            <a:xfrm>
              <a:off x="5412328" y="5404925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rc141"/>
            <p:cNvSpPr/>
            <p:nvPr/>
          </p:nvSpPr>
          <p:spPr>
            <a:xfrm>
              <a:off x="5421328" y="5413925"/>
              <a:ext cx="201456" cy="201456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rc142"/>
            <p:cNvSpPr/>
            <p:nvPr/>
          </p:nvSpPr>
          <p:spPr>
            <a:xfrm>
              <a:off x="6838209" y="5404925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rc143"/>
            <p:cNvSpPr/>
            <p:nvPr/>
          </p:nvSpPr>
          <p:spPr>
            <a:xfrm>
              <a:off x="6847209" y="5413925"/>
              <a:ext cx="201455" cy="201456"/>
            </a:xfrm>
            <a:prstGeom prst="rect">
              <a:avLst/>
            </a:prstGeom>
            <a:solidFill>
              <a:srgbClr val="54823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tx144"/>
            <p:cNvSpPr/>
            <p:nvPr/>
          </p:nvSpPr>
          <p:spPr>
            <a:xfrm>
              <a:off x="4283976" y="5426175"/>
              <a:ext cx="1058763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inrikes flyttnetto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5701373" y="5426175"/>
              <a:ext cx="1067246" cy="1430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utrikes flyttnetto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7127254" y="5426026"/>
              <a:ext cx="1169119" cy="1431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ålderskomponent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3692593" y="378159"/>
              <a:ext cx="3742159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Befolkningsförändring 2010-2021</a:t>
              </a:r>
            </a:p>
          </p:txBody>
        </p:sp>
        <p:sp>
          <p:nvSpPr>
            <p:cNvPr id="148" name="tx148"/>
            <p:cNvSpPr/>
            <p:nvPr/>
          </p:nvSpPr>
          <p:spPr>
            <a:xfrm>
              <a:off x="275651" y="5692933"/>
              <a:ext cx="2870016" cy="10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Befolkningsregistret i SCB:s öppna statistikdatabas.</a:t>
              </a:r>
            </a:p>
          </p:txBody>
        </p:sp>
        <p:sp>
          <p:nvSpPr>
            <p:cNvPr id="149" name="tx149"/>
            <p:cNvSpPr/>
            <p:nvPr/>
          </p:nvSpPr>
          <p:spPr>
            <a:xfrm>
              <a:off x="275651" y="5813307"/>
              <a:ext cx="2317273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Bearbetning: Samhällsanalys, Region Dalarna.</a:t>
              </a:r>
            </a:p>
          </p:txBody>
        </p:sp>
        <p:sp>
          <p:nvSpPr>
            <p:cNvPr id="150" name="tx150"/>
            <p:cNvSpPr/>
            <p:nvPr/>
          </p:nvSpPr>
          <p:spPr>
            <a:xfrm>
              <a:off x="275651" y="5933734"/>
              <a:ext cx="3279948" cy="1051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Diagramförklaring:Befolkningsförändring i arbetsför ålder, 20-64 år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a="http://schemas.openxmlformats.org/drawingml/2006/main" xmlns:r="http://schemas.openxmlformats.org/officeDocument/2006/relationships" xmlns:p="http://schemas.openxmlformats.org/presentationml/2006/main" xmlns:pic="http://schemas.openxmlformats.org/drawingml/2006/picture">
        <p:nvGrpSpPr>
          <p:cNvPr id="2" name="Platshållare för bild 3"/>
          <p:cNvGrpSpPr/>
          <p:nvPr/>
        </p:nvGrpSpPr>
        <p:grpSpPr>
          <a:xfrm>
            <a:off x="206062" y="365125"/>
            <a:ext cx="10715223" cy="5743356"/>
            <a:chOff x="206062" y="365125"/>
            <a:chExt cx="10715223" cy="5743356"/>
          </a:xfrm>
        </p:grpSpPr>
        <p:sp>
          <p:nvSpPr>
            <p:cNvPr id="3" name="rc3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206062" y="365125"/>
              <a:ext cx="10715223" cy="57433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5"/>
            <p:cNvSpPr/>
            <p:nvPr/>
          </p:nvSpPr>
          <p:spPr>
            <a:xfrm>
              <a:off x="677311" y="739575"/>
              <a:ext cx="10174384" cy="422694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1404053" y="739575"/>
              <a:ext cx="0" cy="4226941"/>
            </a:xfrm>
            <a:custGeom>
              <a:avLst/>
              <a:pathLst>
                <a:path w="0"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1668323" y="739575"/>
              <a:ext cx="0" cy="4226941"/>
            </a:xfrm>
            <a:custGeom>
              <a:avLst/>
              <a:pathLst>
                <a:path w="0"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1932592" y="739575"/>
              <a:ext cx="0" cy="4226941"/>
            </a:xfrm>
            <a:custGeom>
              <a:avLst/>
              <a:pathLst>
                <a:path w="0"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96862" y="739575"/>
              <a:ext cx="0" cy="4226941"/>
            </a:xfrm>
            <a:custGeom>
              <a:avLst/>
              <a:pathLst>
                <a:path w="0"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725401" y="739575"/>
              <a:ext cx="0" cy="4226941"/>
            </a:xfrm>
            <a:custGeom>
              <a:avLst/>
              <a:pathLst>
                <a:path w="0"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989671" y="739575"/>
              <a:ext cx="0" cy="4226941"/>
            </a:xfrm>
            <a:custGeom>
              <a:avLst/>
              <a:pathLst>
                <a:path w="0"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53941" y="739575"/>
              <a:ext cx="0" cy="4226941"/>
            </a:xfrm>
            <a:custGeom>
              <a:avLst/>
              <a:pathLst>
                <a:path w="0"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518211" y="739575"/>
              <a:ext cx="0" cy="4226941"/>
            </a:xfrm>
            <a:custGeom>
              <a:avLst/>
              <a:pathLst>
                <a:path w="0"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4046750" y="739575"/>
              <a:ext cx="0" cy="4226941"/>
            </a:xfrm>
            <a:custGeom>
              <a:avLst/>
              <a:pathLst>
                <a:path w="0"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4311020" y="739575"/>
              <a:ext cx="0" cy="4226941"/>
            </a:xfrm>
            <a:custGeom>
              <a:avLst/>
              <a:pathLst>
                <a:path w="0"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575290" y="739575"/>
              <a:ext cx="0" cy="4226941"/>
            </a:xfrm>
            <a:custGeom>
              <a:avLst/>
              <a:pathLst>
                <a:path w="0"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839559" y="739575"/>
              <a:ext cx="0" cy="4226941"/>
            </a:xfrm>
            <a:custGeom>
              <a:avLst/>
              <a:pathLst>
                <a:path w="0"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368099" y="739575"/>
              <a:ext cx="0" cy="4226941"/>
            </a:xfrm>
            <a:custGeom>
              <a:avLst/>
              <a:pathLst>
                <a:path w="0"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632368" y="739575"/>
              <a:ext cx="0" cy="4226941"/>
            </a:xfrm>
            <a:custGeom>
              <a:avLst/>
              <a:pathLst>
                <a:path w="0"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5896638" y="739575"/>
              <a:ext cx="0" cy="4226941"/>
            </a:xfrm>
            <a:custGeom>
              <a:avLst/>
              <a:pathLst>
                <a:path w="0"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6160908" y="739575"/>
              <a:ext cx="0" cy="4226941"/>
            </a:xfrm>
            <a:custGeom>
              <a:avLst/>
              <a:pathLst>
                <a:path w="0"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689447" y="739575"/>
              <a:ext cx="0" cy="4226941"/>
            </a:xfrm>
            <a:custGeom>
              <a:avLst/>
              <a:pathLst>
                <a:path w="0"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3"/>
            <p:cNvSpPr/>
            <p:nvPr/>
          </p:nvSpPr>
          <p:spPr>
            <a:xfrm>
              <a:off x="6953717" y="739575"/>
              <a:ext cx="0" cy="4226941"/>
            </a:xfrm>
            <a:custGeom>
              <a:avLst/>
              <a:pathLst>
                <a:path w="0"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4"/>
            <p:cNvSpPr/>
            <p:nvPr/>
          </p:nvSpPr>
          <p:spPr>
            <a:xfrm>
              <a:off x="7217987" y="739575"/>
              <a:ext cx="0" cy="4226941"/>
            </a:xfrm>
            <a:custGeom>
              <a:avLst/>
              <a:pathLst>
                <a:path w="0"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5"/>
            <p:cNvSpPr/>
            <p:nvPr/>
          </p:nvSpPr>
          <p:spPr>
            <a:xfrm>
              <a:off x="7482256" y="739575"/>
              <a:ext cx="0" cy="4226941"/>
            </a:xfrm>
            <a:custGeom>
              <a:avLst/>
              <a:pathLst>
                <a:path w="0"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6"/>
            <p:cNvSpPr/>
            <p:nvPr/>
          </p:nvSpPr>
          <p:spPr>
            <a:xfrm>
              <a:off x="8010796" y="739575"/>
              <a:ext cx="0" cy="4226941"/>
            </a:xfrm>
            <a:custGeom>
              <a:avLst/>
              <a:pathLst>
                <a:path w="0"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7"/>
            <p:cNvSpPr/>
            <p:nvPr/>
          </p:nvSpPr>
          <p:spPr>
            <a:xfrm>
              <a:off x="8275066" y="739575"/>
              <a:ext cx="0" cy="4226941"/>
            </a:xfrm>
            <a:custGeom>
              <a:avLst/>
              <a:pathLst>
                <a:path w="0"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8"/>
            <p:cNvSpPr/>
            <p:nvPr/>
          </p:nvSpPr>
          <p:spPr>
            <a:xfrm>
              <a:off x="8539335" y="739575"/>
              <a:ext cx="0" cy="4226941"/>
            </a:xfrm>
            <a:custGeom>
              <a:avLst/>
              <a:pathLst>
                <a:path w="0"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9"/>
            <p:cNvSpPr/>
            <p:nvPr/>
          </p:nvSpPr>
          <p:spPr>
            <a:xfrm>
              <a:off x="8803605" y="739575"/>
              <a:ext cx="0" cy="4226941"/>
            </a:xfrm>
            <a:custGeom>
              <a:avLst/>
              <a:pathLst>
                <a:path w="0"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30"/>
            <p:cNvSpPr/>
            <p:nvPr/>
          </p:nvSpPr>
          <p:spPr>
            <a:xfrm>
              <a:off x="9332145" y="739575"/>
              <a:ext cx="0" cy="4226941"/>
            </a:xfrm>
            <a:custGeom>
              <a:avLst/>
              <a:pathLst>
                <a:path w="0"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1"/>
            <p:cNvSpPr/>
            <p:nvPr/>
          </p:nvSpPr>
          <p:spPr>
            <a:xfrm>
              <a:off x="9596414" y="739575"/>
              <a:ext cx="0" cy="4226941"/>
            </a:xfrm>
            <a:custGeom>
              <a:avLst/>
              <a:pathLst>
                <a:path w="0"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2"/>
            <p:cNvSpPr/>
            <p:nvPr/>
          </p:nvSpPr>
          <p:spPr>
            <a:xfrm>
              <a:off x="9860684" y="739575"/>
              <a:ext cx="0" cy="4226941"/>
            </a:xfrm>
            <a:custGeom>
              <a:avLst/>
              <a:pathLst>
                <a:path w="0"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3"/>
            <p:cNvSpPr/>
            <p:nvPr/>
          </p:nvSpPr>
          <p:spPr>
            <a:xfrm>
              <a:off x="10124954" y="739575"/>
              <a:ext cx="0" cy="4226941"/>
            </a:xfrm>
            <a:custGeom>
              <a:avLst/>
              <a:pathLst>
                <a:path w="0"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1139783" y="739575"/>
              <a:ext cx="0" cy="4226941"/>
            </a:xfrm>
            <a:custGeom>
              <a:avLst/>
              <a:pathLst>
                <a:path w="0"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2461132" y="739575"/>
              <a:ext cx="0" cy="4226941"/>
            </a:xfrm>
            <a:custGeom>
              <a:avLst/>
              <a:pathLst>
                <a:path w="0"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3782480" y="739575"/>
              <a:ext cx="0" cy="4226941"/>
            </a:xfrm>
            <a:custGeom>
              <a:avLst/>
              <a:pathLst>
                <a:path w="0"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5103829" y="739575"/>
              <a:ext cx="0" cy="4226941"/>
            </a:xfrm>
            <a:custGeom>
              <a:avLst/>
              <a:pathLst>
                <a:path w="0"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6425178" y="739575"/>
              <a:ext cx="0" cy="4226941"/>
            </a:xfrm>
            <a:custGeom>
              <a:avLst/>
              <a:pathLst>
                <a:path w="0"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7746526" y="739575"/>
              <a:ext cx="0" cy="4226941"/>
            </a:xfrm>
            <a:custGeom>
              <a:avLst/>
              <a:pathLst>
                <a:path w="0"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9067875" y="739575"/>
              <a:ext cx="0" cy="4226941"/>
            </a:xfrm>
            <a:custGeom>
              <a:avLst/>
              <a:pathLst>
                <a:path w="0"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10389223" y="739575"/>
              <a:ext cx="0" cy="4226941"/>
            </a:xfrm>
            <a:custGeom>
              <a:avLst/>
              <a:pathLst>
                <a:path w="0" h="4226941">
                  <a:moveTo>
                    <a:pt x="0" y="422694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1681" cap="flat">
              <a:solidFill>
                <a:srgbClr val="D3D3D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9430981" y="778713"/>
              <a:ext cx="571615" cy="234830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1139783" y="778713"/>
              <a:ext cx="8291198" cy="23483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9430519" y="1039636"/>
              <a:ext cx="587207" cy="234830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1139783" y="1039636"/>
              <a:ext cx="8290735" cy="23483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9392068" y="1300558"/>
              <a:ext cx="609802" cy="234830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1139783" y="1300558"/>
              <a:ext cx="8252284" cy="23483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9372974" y="1561480"/>
              <a:ext cx="637220" cy="234830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1139783" y="1561480"/>
              <a:ext cx="8233191" cy="23483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9246455" y="1822403"/>
              <a:ext cx="639995" cy="234830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1139783" y="1822403"/>
              <a:ext cx="8106671" cy="23483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9213091" y="2083325"/>
              <a:ext cx="666818" cy="234830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1139783" y="2083325"/>
              <a:ext cx="8073307" cy="23483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9189175" y="2344247"/>
              <a:ext cx="694699" cy="234830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1139783" y="2344247"/>
              <a:ext cx="8049391" cy="23483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9161757" y="2605169"/>
              <a:ext cx="715906" cy="234830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1139783" y="2605169"/>
              <a:ext cx="8021973" cy="23483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9082476" y="2866092"/>
              <a:ext cx="737180" cy="234830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1139783" y="2866092"/>
              <a:ext cx="7942692" cy="23483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9029754" y="3127014"/>
              <a:ext cx="776754" cy="234830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1139783" y="3127014"/>
              <a:ext cx="7889970" cy="23483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8982714" y="3387936"/>
              <a:ext cx="837999" cy="234830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1139783" y="3387936"/>
              <a:ext cx="7842930" cy="23483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8946443" y="3648859"/>
              <a:ext cx="926331" cy="234830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1139783" y="3648859"/>
              <a:ext cx="7806659" cy="23483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8899931" y="3909781"/>
              <a:ext cx="1024045" cy="234830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1139783" y="3909781"/>
              <a:ext cx="7760148" cy="23483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8856525" y="4170703"/>
              <a:ext cx="1108479" cy="234830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1139783" y="4170703"/>
              <a:ext cx="7716741" cy="23483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8763568" y="4431625"/>
              <a:ext cx="1162258" cy="234830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1139783" y="4431625"/>
              <a:ext cx="7623785" cy="23483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8646431" y="4692548"/>
              <a:ext cx="1186438" cy="234830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1139783" y="4692548"/>
              <a:ext cx="7506647" cy="234830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tx74"/>
            <p:cNvSpPr/>
            <p:nvPr/>
          </p:nvSpPr>
          <p:spPr>
            <a:xfrm>
              <a:off x="275651" y="4753110"/>
              <a:ext cx="33903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275651" y="4492188"/>
              <a:ext cx="33903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2019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275651" y="4231266"/>
              <a:ext cx="33903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275651" y="3970343"/>
              <a:ext cx="33903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2017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75651" y="3709421"/>
              <a:ext cx="33903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275651" y="3448499"/>
              <a:ext cx="33903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275651" y="3187577"/>
              <a:ext cx="33903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275651" y="2926580"/>
              <a:ext cx="339030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2013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275651" y="2665732"/>
              <a:ext cx="33903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2012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275651" y="2404810"/>
              <a:ext cx="33903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2011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275651" y="2143887"/>
              <a:ext cx="33903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275651" y="1882965"/>
              <a:ext cx="33903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2009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275651" y="1622043"/>
              <a:ext cx="33903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2008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275651" y="1361121"/>
              <a:ext cx="33903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2007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275651" y="1100198"/>
              <a:ext cx="33903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2006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275651" y="839276"/>
              <a:ext cx="339030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2005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1050827" y="5055191"/>
              <a:ext cx="148260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 0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2349907" y="5055191"/>
              <a:ext cx="185374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20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3671256" y="5055191"/>
              <a:ext cx="185374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40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4992604" y="5055191"/>
              <a:ext cx="185374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60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6313953" y="5055191"/>
              <a:ext cx="185374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 80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7613033" y="5055191"/>
              <a:ext cx="222488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8934382" y="5055191"/>
              <a:ext cx="222488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10255730" y="5055191"/>
              <a:ext cx="222488" cy="97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5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140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5011228" y="5159696"/>
              <a:ext cx="1506549" cy="1277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Antal personer i tusental</a:t>
              </a:r>
            </a:p>
          </p:txBody>
        </p:sp>
        <p:sp>
          <p:nvSpPr>
            <p:cNvPr id="99" name="rc99"/>
            <p:cNvSpPr/>
            <p:nvPr/>
          </p:nvSpPr>
          <p:spPr>
            <a:xfrm>
              <a:off x="4555434" y="5456037"/>
              <a:ext cx="2418138" cy="28904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rc100"/>
            <p:cNvSpPr/>
            <p:nvPr/>
          </p:nvSpPr>
          <p:spPr>
            <a:xfrm>
              <a:off x="4555434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4564434" y="5534626"/>
              <a:ext cx="201456" cy="201456"/>
            </a:xfrm>
            <a:prstGeom prst="rect">
              <a:avLst/>
            </a:prstGeom>
            <a:solidFill>
              <a:srgbClr val="70AD4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5786647" y="5525626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5795647" y="5534626"/>
              <a:ext cx="201456" cy="201456"/>
            </a:xfrm>
            <a:prstGeom prst="rect">
              <a:avLst/>
            </a:prstGeom>
            <a:solidFill>
              <a:srgbClr val="A9D08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tx104"/>
            <p:cNvSpPr/>
            <p:nvPr/>
          </p:nvSpPr>
          <p:spPr>
            <a:xfrm>
              <a:off x="4844479" y="5577162"/>
              <a:ext cx="872579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Inrikes födda</a:t>
              </a:r>
            </a:p>
          </p:txBody>
        </p:sp>
        <p:sp>
          <p:nvSpPr>
            <p:cNvPr id="105" name="tx105"/>
            <p:cNvSpPr/>
            <p:nvPr/>
          </p:nvSpPr>
          <p:spPr>
            <a:xfrm>
              <a:off x="6075692" y="5577088"/>
              <a:ext cx="897880" cy="1128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Utrikes födda</a:t>
              </a:r>
            </a:p>
          </p:txBody>
        </p:sp>
        <p:sp>
          <p:nvSpPr>
            <p:cNvPr id="106" name="tx106"/>
            <p:cNvSpPr/>
            <p:nvPr/>
          </p:nvSpPr>
          <p:spPr>
            <a:xfrm>
              <a:off x="2153897" y="374934"/>
              <a:ext cx="6819552" cy="2415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Befolkning i arbetsför ålder efter födelseregion i Dalarnas län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275651" y="5813307"/>
              <a:ext cx="2348160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Källa: NMS-databasen (SCB), databasen Stativ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275651" y="5934007"/>
              <a:ext cx="2286223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 i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Bearbetning: Samhällsanalys, Region Dalarna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VCdag">
  <a:themeElements>
    <a:clrScheme name="Ltd">
      <a:dk1>
        <a:sysClr val="windowText" lastClr="000000"/>
      </a:dk1>
      <a:lt1>
        <a:sysClr val="window" lastClr="FFFFFF"/>
      </a:lt1>
      <a:dk2>
        <a:srgbClr val="F15060"/>
      </a:dk2>
      <a:lt2>
        <a:srgbClr val="E7E6E6"/>
      </a:lt2>
      <a:accent1>
        <a:srgbClr val="00B4E4"/>
      </a:accent1>
      <a:accent2>
        <a:srgbClr val="28B29A"/>
      </a:accent2>
      <a:accent3>
        <a:srgbClr val="FFD378"/>
      </a:accent3>
      <a:accent4>
        <a:srgbClr val="AEDDEF"/>
      </a:accent4>
      <a:accent5>
        <a:srgbClr val="6ACEC3"/>
      </a:accent5>
      <a:accent6>
        <a:srgbClr val="FAE9BA"/>
      </a:accent6>
      <a:hlink>
        <a:srgbClr val="0074A2"/>
      </a:hlink>
      <a:folHlink>
        <a:srgbClr val="0074A2"/>
      </a:folHlink>
    </a:clrScheme>
    <a:fontScheme name="Ltd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td_standard.potx" id="{151680F3-6FC2-4960-B137-648106B7FBF2}" vid="{FDF325D6-299B-47C8-B8D0-086DBBEE1ED8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7674CE9D89CC848B27FC744436339E1" ma:contentTypeVersion="2" ma:contentTypeDescription="Skapa ett nytt dokument." ma:contentTypeScope="" ma:versionID="6a2ad3d7a1d18cede19550a229732b43">
  <xsd:schema xmlns:xsd="http://www.w3.org/2001/XMLSchema" xmlns:xs="http://www.w3.org/2001/XMLSchema" xmlns:p="http://schemas.microsoft.com/office/2006/metadata/properties" xmlns:ns2="b1cf3804-849c-4f5f-8320-adcc051b3d11" targetNamespace="http://schemas.microsoft.com/office/2006/metadata/properties" ma:root="true" ma:fieldsID="ebbc911277177a5ee0d0a444807d4c95" ns2:_="">
    <xsd:import namespace="b1cf3804-849c-4f5f-8320-adcc051b3d1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cf3804-849c-4f5f-8320-adcc051b3d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024E15-E290-4AB3-AE13-73E4633A1C5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6FB3ADD-DCDF-4A07-9C45-CA476A044990}">
  <ds:schemaRefs>
    <ds:schemaRef ds:uri="http://purl.org/dc/elements/1.1/"/>
    <ds:schemaRef ds:uri="http://schemas.microsoft.com/office/2006/metadata/properties"/>
    <ds:schemaRef ds:uri="http://purl.org/dc/terms/"/>
    <ds:schemaRef ds:uri="b1cf3804-849c-4f5f-8320-adcc051b3d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FEF1A743-195C-48AB-AA0C-938B86CECD6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cf3804-849c-4f5f-8320-adcc051b3d1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61536</TotalTime>
  <Words>0</Words>
  <Application>Microsoft Office PowerPoint</Application>
  <PresentationFormat>Bredbild</PresentationFormat>
  <Paragraphs>0</Paragraphs>
  <Slides>0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1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0</vt:i4>
      </vt:variant>
    </vt:vector>
  </HeadingPairs>
  <TitlesOfParts>
    <vt:vector size="2" baseType="lpstr">
      <vt:lpstr>Arial</vt:lpstr>
      <vt:lpstr>VCdag</vt:lpstr>
    </vt:vector>
  </TitlesOfParts>
  <Company>Landstinget Dalarna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Region Dalarna - Standard Powerpointmall</dc:title>
  <dc:creator>Jansson Markus /Central förvaltning Kommunikationsenhet /Falun</dc:creator>
  <cp:lastModifiedBy/>
  <cp:revision>875</cp:revision>
  <dcterms:created xsi:type="dcterms:W3CDTF">2016-11-14T14:16:14Z</dcterms:created>
  <dcterms:modified xsi:type="dcterms:W3CDTF">2022-09-06T08:03:06Z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35d67994db9475aa58636ebfce59533">
    <vt:lpwstr>sv - svenska|fc4bf42e-8ca5-492e-bdac-5e5e0115cfa8</vt:lpwstr>
  </property>
  <property fmtid="{D5CDD505-2E9C-101B-9397-08002B2CF9AE}" pid="3" name="ContentTypeId">
    <vt:lpwstr>0x01010077674CE9D89CC848B27FC744436339E1</vt:lpwstr>
  </property>
  <property fmtid="{D5CDD505-2E9C-101B-9397-08002B2CF9AE}" pid="4" name="TaxCatchAll">
    <vt:lpwstr>7;#sv - svenska</vt:lpwstr>
  </property>
  <property fmtid="{D5CDD505-2E9C-101B-9397-08002B2CF9AE}" pid="5" name="LD_GallerForVerksamhet">
    <vt:lpwstr>33;#LD|30ac7822-68c2-42d2-8d58-accf1e3539f2</vt:lpwstr>
  </property>
  <property fmtid="{D5CDD505-2E9C-101B-9397-08002B2CF9AE}" pid="6" name="LD_Process">
    <vt:lpwstr/>
  </property>
  <property fmtid="{D5CDD505-2E9C-101B-9397-08002B2CF9AE}" pid="7" name="LD_Forfattning">
    <vt:lpwstr/>
  </property>
  <property fmtid="{D5CDD505-2E9C-101B-9397-08002B2CF9AE}" pid="8" name="LD_Nyckelord">
    <vt:lpwstr/>
  </property>
  <property fmtid="{D5CDD505-2E9C-101B-9397-08002B2CF9AE}" pid="9" name="LD_Dokumentsamling">
    <vt:lpwstr>620;#powerpointmall|8a709a16-dce5-48c9-b324-adb936197cd8</vt:lpwstr>
  </property>
  <property fmtid="{D5CDD505-2E9C-101B-9397-08002B2CF9AE}" pid="10" name="LD_Dokumenttyp">
    <vt:lpwstr>24;#Standarddokument|4d12e0b9-1967-41ec-b4ec-5579d11176b8</vt:lpwstr>
  </property>
  <property fmtid="{D5CDD505-2E9C-101B-9397-08002B2CF9AE}" pid="11" name="eb7deb89d2814b7b90e1fef0bccd24ec">
    <vt:lpwstr/>
  </property>
  <property fmtid="{D5CDD505-2E9C-101B-9397-08002B2CF9AE}" pid="12" name="c37888536a3e4198892c360a23f46821">
    <vt:lpwstr/>
  </property>
  <property fmtid="{D5CDD505-2E9C-101B-9397-08002B2CF9AE}" pid="13" name="e4631235004c4161a9f23c41f2f2c9d6">
    <vt:lpwstr/>
  </property>
  <property fmtid="{D5CDD505-2E9C-101B-9397-08002B2CF9AE}" pid="14" name="LD_Diagnos">
    <vt:lpwstr/>
  </property>
  <property fmtid="{D5CDD505-2E9C-101B-9397-08002B2CF9AE}" pid="15" name="LD_Sprak">
    <vt:lpwstr>1;#sv - svenska|fc4bf42e-8ca5-492e-bdac-5e5e0115cfa8</vt:lpwstr>
  </property>
  <property fmtid="{D5CDD505-2E9C-101B-9397-08002B2CF9AE}" pid="16" name="LD_MeSHterm">
    <vt:lpwstr/>
  </property>
  <property fmtid="{D5CDD505-2E9C-101B-9397-08002B2CF9AE}" pid="17" name="_dlc_DocIdItemGuid">
    <vt:lpwstr>478ac456-debb-4762-9ea7-ef009ac3d5d6</vt:lpwstr>
  </property>
  <property fmtid="{D5CDD505-2E9C-101B-9397-08002B2CF9AE}" pid="18" name="Granskning">
    <vt:lpwstr/>
  </property>
  <property fmtid="{D5CDD505-2E9C-101B-9397-08002B2CF9AE}" pid="19" name="Order">
    <vt:r8>13100</vt:r8>
  </property>
  <property fmtid="{D5CDD505-2E9C-101B-9397-08002B2CF9AE}" pid="20" name="xd_ProgID">
    <vt:lpwstr/>
  </property>
  <property fmtid="{D5CDD505-2E9C-101B-9397-08002B2CF9AE}" pid="21" name="TemplateUrl">
    <vt:lpwstr/>
  </property>
  <property fmtid="{D5CDD505-2E9C-101B-9397-08002B2CF9AE}" pid="22" name="_CopySource">
    <vt:lpwstr>http://ar.ltdalarna.se/arbetsrum/OHAR4G1Q/4G8V/Lists/informerande/Region Dalarna - Standard Powerpointmall.pptx</vt:lpwstr>
  </property>
  <property fmtid="{D5CDD505-2E9C-101B-9397-08002B2CF9AE}" pid="23" name="Godkännande och publicering">
    <vt:lpwstr>http://ar.ltdalarna.se/arbetsrum/OHAR4G1Q/_layouts/15/wrkstat.aspx?List=897c8b83-9ffe-46c2-b9b4-7cbdc1558ee9&amp;WorkflowInstanceName=23b98503-3154-493f-9ae5-e4c37136ec7d, Godkänt</vt:lpwstr>
  </property>
  <property fmtid="{D5CDD505-2E9C-101B-9397-08002B2CF9AE}" pid="24" name="LD_GiltigtTill">
    <vt:filetime>2022-01-14T13:12:34Z</vt:filetime>
  </property>
  <property fmtid="{D5CDD505-2E9C-101B-9397-08002B2CF9AE}" pid="25" name="LD_Gallringsfrist">
    <vt:lpwstr>38;#3 år|8a73ccd2-b425-41f1-973a-0e59e31951c0</vt:lpwstr>
  </property>
  <property fmtid="{D5CDD505-2E9C-101B-9397-08002B2CF9AE}" pid="26" name="maa9fd36c38347e1a5ddfad159d25a0c">
    <vt:lpwstr>3 år|8a73ccd2-b425-41f1-973a-0e59e31951c0</vt:lpwstr>
  </property>
</Properties>
</file>