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92" r:id="rId4"/>
  </p:sldMasterIdLst>
  <p:notesMasterIdLst>
    <p:notesMasterId r:id="rId67"/>
  </p:notesMasterIdLst>
  <p:handoutMasterIdLst>
    <p:handoutMasterId r:id="rId68"/>
  </p:handoutMasterIdLst>
  <p:sldIdLst>
    <p:sldId id="256" r:id="rId5"/>
    <p:sldId id="317" r:id="rId6"/>
    <p:sldId id="259" r:id="rId7"/>
    <p:sldId id="257" r:id="rId8"/>
    <p:sldId id="258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vsnitt" id="{2C1026F7-0088-4477-B73C-1312E64D82C6}">
          <p14:sldIdLst>
            <p14:sldId id="256"/>
            <p14:sldId id="317"/>
            <p14:sldId id="259"/>
            <p14:sldId id="257"/>
            <p14:sldId id="258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843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8" autoAdjust="0"/>
    <p:restoredTop sz="96433" autoAdjust="0"/>
  </p:normalViewPr>
  <p:slideViewPr>
    <p:cSldViewPr snapToGrid="0">
      <p:cViewPr varScale="1">
        <p:scale>
          <a:sx n="110" d="100"/>
          <a:sy n="110" d="100"/>
        </p:scale>
        <p:origin x="600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slide" Target="slides/slide59.xml"/><Relationship Id="rId68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71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61" Type="http://schemas.openxmlformats.org/officeDocument/2006/relationships/slide" Target="slides/slide57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78FD9-274F-45DD-8681-13E82509E9F5}" type="datetimeFigureOut">
              <a:rPr lang="sv-SE" smtClean="0">
                <a:latin typeface="Arial" panose="020B0604020202020204" pitchFamily="34" charset="0"/>
                <a:cs typeface="Arial" panose="020B0604020202020204" pitchFamily="34" charset="0"/>
              </a:rPr>
              <a:t>2022-10-26</a:t>
            </a:fld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AD47A8-29E2-4799-924A-9047124D4761}" type="slidenum">
              <a:rPr lang="sv-SE" smtClean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0403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DE94DB4-BC2A-49E2-AD0D-3F1E0B6714A7}" type="datetimeFigureOut">
              <a:rPr lang="sv-SE" smtClean="0"/>
              <a:pPr/>
              <a:t>2022-10-26</a:t>
            </a:fld>
            <a:endParaRPr lang="sv-SE" dirty="0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F33D500-1297-4EDE-B9F8-A261B42E5E11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09042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410701"/>
            <a:ext cx="9144000" cy="3241878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838575"/>
            <a:ext cx="9144000" cy="179069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 dirty="0" smtClean="0"/>
          </a:p>
        </p:txBody>
      </p:sp>
      <p:cxnSp>
        <p:nvCxnSpPr>
          <p:cNvPr id="13" name="Rak 12"/>
          <p:cNvCxnSpPr/>
          <p:nvPr userDrawn="1"/>
        </p:nvCxnSpPr>
        <p:spPr>
          <a:xfrm>
            <a:off x="1524000" y="3710861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Bildobjekt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307" y="390071"/>
            <a:ext cx="1016146" cy="969723"/>
          </a:xfrm>
          <a:prstGeom prst="rect">
            <a:avLst/>
          </a:prstGeom>
        </p:spPr>
      </p:pic>
      <p:sp>
        <p:nvSpPr>
          <p:cNvPr id="11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410547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tx1"/>
                </a:solidFill>
              </a:defRPr>
            </a:lvl1pPr>
          </a:lstStyle>
          <a:p>
            <a:fld id="{FC5DA319-72F1-4F70-9BE7-0CBB4F12E5D2}" type="datetime1">
              <a:rPr lang="sv-SE" smtClean="0"/>
              <a:t>2022-10-26</a:t>
            </a:fld>
            <a:endParaRPr lang="sv-SE" dirty="0"/>
          </a:p>
        </p:txBody>
      </p:sp>
      <p:sp>
        <p:nvSpPr>
          <p:cNvPr id="12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579845" y="6356350"/>
            <a:ext cx="5032310" cy="492876"/>
          </a:xfrm>
        </p:spPr>
        <p:txBody>
          <a:bodyPr/>
          <a:lstStyle>
            <a:lvl1pPr>
              <a:defRPr sz="1050">
                <a:solidFill>
                  <a:schemeClr val="tx1"/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14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9038253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tx1"/>
                </a:solidFill>
              </a:defRPr>
            </a:lvl1pPr>
          </a:lstStyle>
          <a:p>
            <a:fld id="{130DDE8C-17E0-4539-9C15-C1E9D231907F}" type="slidenum">
              <a:rPr lang="sv-SE" smtClean="0"/>
              <a:pPr/>
              <a:t>‹#›</a:t>
            </a:fld>
            <a:endParaRPr lang="sv-SE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1785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utan text och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/>
          <p:cNvSpPr/>
          <p:nvPr userDrawn="1"/>
        </p:nvSpPr>
        <p:spPr>
          <a:xfrm>
            <a:off x="1" y="6356351"/>
            <a:ext cx="12192000" cy="501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410547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D0905C11-AE40-4DD3-B577-1575C80BAAED}" type="datetime1">
              <a:rPr lang="sv-SE" smtClean="0"/>
              <a:t>2022-10-26</a:t>
            </a:fld>
            <a:endParaRPr lang="sv-SE" dirty="0"/>
          </a:p>
        </p:txBody>
      </p:sp>
      <p:sp>
        <p:nvSpPr>
          <p:cNvPr id="12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579845" y="6356350"/>
            <a:ext cx="503231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13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9038253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130DDE8C-17E0-4539-9C15-C1E9D231907F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Rektangel 8"/>
          <p:cNvSpPr/>
          <p:nvPr userDrawn="1"/>
        </p:nvSpPr>
        <p:spPr>
          <a:xfrm>
            <a:off x="11133574" y="365125"/>
            <a:ext cx="1058427" cy="7552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/>
          </a:p>
        </p:txBody>
      </p:sp>
      <p:pic>
        <p:nvPicPr>
          <p:cNvPr id="16" name="Bildobjekt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411" y="478140"/>
            <a:ext cx="544042" cy="519187"/>
          </a:xfrm>
          <a:prstGeom prst="rect">
            <a:avLst/>
          </a:prstGeom>
        </p:spPr>
      </p:pic>
      <p:sp>
        <p:nvSpPr>
          <p:cNvPr id="4" name="Platshållare för bild 3"/>
          <p:cNvSpPr>
            <a:spLocks noGrp="1"/>
          </p:cNvSpPr>
          <p:nvPr>
            <p:ph type="pic" sz="quarter" idx="13"/>
          </p:nvPr>
        </p:nvSpPr>
        <p:spPr>
          <a:xfrm>
            <a:off x="206062" y="365125"/>
            <a:ext cx="10715223" cy="5743356"/>
          </a:xfrm>
        </p:spPr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18028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 utan text och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/>
          <p:cNvSpPr/>
          <p:nvPr userDrawn="1"/>
        </p:nvSpPr>
        <p:spPr>
          <a:xfrm>
            <a:off x="1" y="6356351"/>
            <a:ext cx="12192000" cy="501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410547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D0905C11-AE40-4DD3-B577-1575C80BAAED}" type="datetime1">
              <a:rPr lang="sv-SE" smtClean="0"/>
              <a:t>2022-10-26</a:t>
            </a:fld>
            <a:endParaRPr lang="sv-SE" dirty="0"/>
          </a:p>
        </p:txBody>
      </p:sp>
      <p:sp>
        <p:nvSpPr>
          <p:cNvPr id="12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579845" y="6356350"/>
            <a:ext cx="503231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13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9038253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130DDE8C-17E0-4539-9C15-C1E9D231907F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Rektangel 8"/>
          <p:cNvSpPr/>
          <p:nvPr userDrawn="1"/>
        </p:nvSpPr>
        <p:spPr>
          <a:xfrm>
            <a:off x="11133574" y="365125"/>
            <a:ext cx="1058427" cy="7552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/>
          </a:p>
        </p:txBody>
      </p:sp>
      <p:pic>
        <p:nvPicPr>
          <p:cNvPr id="16" name="Bildobjekt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411" y="478140"/>
            <a:ext cx="544042" cy="519187"/>
          </a:xfrm>
          <a:prstGeom prst="rect">
            <a:avLst/>
          </a:prstGeom>
        </p:spPr>
      </p:pic>
      <p:sp>
        <p:nvSpPr>
          <p:cNvPr id="4" name="Platshållare för bild 3"/>
          <p:cNvSpPr>
            <a:spLocks noGrp="1"/>
          </p:cNvSpPr>
          <p:nvPr>
            <p:ph type="pic" sz="quarter" idx="13"/>
          </p:nvPr>
        </p:nvSpPr>
        <p:spPr>
          <a:xfrm>
            <a:off x="206063" y="810883"/>
            <a:ext cx="9403764" cy="5297598"/>
          </a:xfrm>
        </p:spPr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16412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8"/>
          <p:cNvSpPr/>
          <p:nvPr userDrawn="1"/>
        </p:nvSpPr>
        <p:spPr>
          <a:xfrm>
            <a:off x="1" y="6356350"/>
            <a:ext cx="12192000" cy="501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410547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B4152674-6AB9-4668-8AED-4226128661A6}" type="datetime1">
              <a:rPr lang="sv-SE" smtClean="0"/>
              <a:t>2022-10-26</a:t>
            </a:fld>
            <a:endParaRPr lang="sv-SE" dirty="0"/>
          </a:p>
        </p:txBody>
      </p:sp>
      <p:sp>
        <p:nvSpPr>
          <p:cNvPr id="11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579845" y="6356350"/>
            <a:ext cx="503231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12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9038253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130DDE8C-17E0-4539-9C15-C1E9D231907F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8" name="Rektangel 7"/>
          <p:cNvSpPr/>
          <p:nvPr userDrawn="1"/>
        </p:nvSpPr>
        <p:spPr>
          <a:xfrm>
            <a:off x="11133574" y="365125"/>
            <a:ext cx="1058427" cy="7552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/>
          </a:p>
        </p:txBody>
      </p:sp>
      <p:pic>
        <p:nvPicPr>
          <p:cNvPr id="15" name="Bildobjekt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411" y="478140"/>
            <a:ext cx="544042" cy="51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062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10548" y="457200"/>
            <a:ext cx="4361478" cy="1600200"/>
          </a:xfrm>
        </p:spPr>
        <p:txBody>
          <a:bodyPr anchor="b"/>
          <a:lstStyle>
            <a:lvl1pPr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1085851"/>
            <a:ext cx="5675312" cy="5019674"/>
          </a:xfrm>
        </p:spPr>
        <p:txBody>
          <a:bodyPr/>
          <a:lstStyle>
            <a:lvl1pPr>
              <a:defRPr sz="3200" b="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10548" y="2057401"/>
            <a:ext cx="4361478" cy="404812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12" name="Rektangel 11"/>
          <p:cNvSpPr/>
          <p:nvPr userDrawn="1"/>
        </p:nvSpPr>
        <p:spPr>
          <a:xfrm>
            <a:off x="1" y="6356351"/>
            <a:ext cx="12192000" cy="501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410547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6401B1E7-2B4C-4E93-9B83-9D444BAB3785}" type="datetime1">
              <a:rPr lang="sv-SE" smtClean="0"/>
              <a:t>2022-10-26</a:t>
            </a:fld>
            <a:endParaRPr lang="sv-SE" dirty="0"/>
          </a:p>
        </p:txBody>
      </p:sp>
      <p:sp>
        <p:nvSpPr>
          <p:cNvPr id="14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579845" y="6356350"/>
            <a:ext cx="503231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15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9038253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130DDE8C-17E0-4539-9C15-C1E9D231907F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1" name="Rektangel 10"/>
          <p:cNvSpPr/>
          <p:nvPr userDrawn="1"/>
        </p:nvSpPr>
        <p:spPr>
          <a:xfrm>
            <a:off x="11133574" y="365125"/>
            <a:ext cx="1058427" cy="7552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/>
          </a:p>
        </p:txBody>
      </p:sp>
      <p:pic>
        <p:nvPicPr>
          <p:cNvPr id="18" name="Bildobjekt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411" y="478140"/>
            <a:ext cx="544042" cy="51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354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10548" y="457200"/>
            <a:ext cx="4361478" cy="1600200"/>
          </a:xfrm>
        </p:spPr>
        <p:txBody>
          <a:bodyPr anchor="b"/>
          <a:lstStyle>
            <a:lvl1pPr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1085850"/>
            <a:ext cx="5658984" cy="5029200"/>
          </a:xfrm>
        </p:spPr>
        <p:txBody>
          <a:bodyPr/>
          <a:lstStyle>
            <a:lvl1pPr marL="0" indent="0">
              <a:buNone/>
              <a:defRPr sz="3200" b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Klicka på ikonen för att lägga till en bild</a:t>
            </a:r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10548" y="2057400"/>
            <a:ext cx="4361478" cy="405023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12" name="Rektangel 11"/>
          <p:cNvSpPr/>
          <p:nvPr userDrawn="1"/>
        </p:nvSpPr>
        <p:spPr>
          <a:xfrm>
            <a:off x="1" y="6356351"/>
            <a:ext cx="12192000" cy="501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410547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7037B5D3-587F-424B-B03D-31C4263C7226}" type="datetime1">
              <a:rPr lang="sv-SE" smtClean="0"/>
              <a:t>2022-10-26</a:t>
            </a:fld>
            <a:endParaRPr lang="sv-SE" dirty="0"/>
          </a:p>
        </p:txBody>
      </p:sp>
      <p:sp>
        <p:nvSpPr>
          <p:cNvPr id="14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579845" y="6356350"/>
            <a:ext cx="503231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15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9038253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130DDE8C-17E0-4539-9C15-C1E9D231907F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1" name="Rektangel 10"/>
          <p:cNvSpPr/>
          <p:nvPr userDrawn="1"/>
        </p:nvSpPr>
        <p:spPr>
          <a:xfrm>
            <a:off x="11133574" y="365125"/>
            <a:ext cx="1058427" cy="7552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/>
          </a:p>
        </p:txBody>
      </p:sp>
      <p:pic>
        <p:nvPicPr>
          <p:cNvPr id="18" name="Bildobjekt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411" y="478140"/>
            <a:ext cx="544042" cy="51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207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>
          <a:xfrm>
            <a:off x="1" y="6356351"/>
            <a:ext cx="12192000" cy="5016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10548" y="365126"/>
            <a:ext cx="10619402" cy="1210581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10547" y="1825625"/>
            <a:ext cx="11370906" cy="4351337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410547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A36EF070-D4A1-4BBC-95E2-C540A084EC01}" type="datetime1">
              <a:rPr lang="sv-SE" smtClean="0"/>
              <a:t>2022-10-26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579845" y="6356350"/>
            <a:ext cx="503231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9038253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130DDE8C-17E0-4539-9C15-C1E9D231907F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4" name="Rektangel 13"/>
          <p:cNvSpPr/>
          <p:nvPr userDrawn="1"/>
        </p:nvSpPr>
        <p:spPr>
          <a:xfrm>
            <a:off x="11133574" y="365125"/>
            <a:ext cx="1058427" cy="7552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/>
          </a:p>
        </p:txBody>
      </p:sp>
      <p:pic>
        <p:nvPicPr>
          <p:cNvPr id="15" name="Bildobjekt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411" y="478140"/>
            <a:ext cx="544042" cy="51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237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>
          <a:xfrm>
            <a:off x="1" y="6356351"/>
            <a:ext cx="12192000" cy="5016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10548" y="365126"/>
            <a:ext cx="10619402" cy="1210581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10547" y="1825625"/>
            <a:ext cx="9673732" cy="4351337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410547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A36EF070-D4A1-4BBC-95E2-C540A084EC01}" type="datetime1">
              <a:rPr lang="sv-SE" smtClean="0"/>
              <a:t>2022-10-26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579845" y="6356350"/>
            <a:ext cx="503231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9038253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130DDE8C-17E0-4539-9C15-C1E9D231907F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4" name="Rektangel 13"/>
          <p:cNvSpPr/>
          <p:nvPr userDrawn="1"/>
        </p:nvSpPr>
        <p:spPr>
          <a:xfrm>
            <a:off x="11133574" y="365125"/>
            <a:ext cx="1058427" cy="7552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/>
          </a:p>
        </p:txBody>
      </p:sp>
      <p:pic>
        <p:nvPicPr>
          <p:cNvPr id="15" name="Bildobjekt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411" y="478140"/>
            <a:ext cx="544042" cy="51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229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10547" y="1709738"/>
            <a:ext cx="11358206" cy="2852737"/>
          </a:xfrm>
        </p:spPr>
        <p:txBody>
          <a:bodyPr anchor="b"/>
          <a:lstStyle>
            <a:lvl1pPr>
              <a:defRPr sz="6000" b="1">
                <a:solidFill>
                  <a:schemeClr val="tx2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10547" y="4589463"/>
            <a:ext cx="1135820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11" name="Rektangel 10"/>
          <p:cNvSpPr/>
          <p:nvPr userDrawn="1"/>
        </p:nvSpPr>
        <p:spPr>
          <a:xfrm>
            <a:off x="1" y="6356350"/>
            <a:ext cx="12192000" cy="501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410547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D775DD86-983D-4097-A028-87EAC6BF841B}" type="datetime1">
              <a:rPr lang="sv-SE" smtClean="0"/>
              <a:t>2022-10-26</a:t>
            </a:fld>
            <a:endParaRPr lang="sv-SE" dirty="0"/>
          </a:p>
        </p:txBody>
      </p:sp>
      <p:sp>
        <p:nvSpPr>
          <p:cNvPr id="13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579845" y="6356350"/>
            <a:ext cx="503231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14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9038253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130DDE8C-17E0-4539-9C15-C1E9D231907F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0" name="Rektangel 9"/>
          <p:cNvSpPr/>
          <p:nvPr userDrawn="1"/>
        </p:nvSpPr>
        <p:spPr>
          <a:xfrm>
            <a:off x="11133574" y="365125"/>
            <a:ext cx="1058427" cy="7552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/>
          </a:p>
        </p:txBody>
      </p:sp>
      <p:pic>
        <p:nvPicPr>
          <p:cNvPr id="17" name="Bildobjekt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411" y="478140"/>
            <a:ext cx="544042" cy="51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051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10548" y="365125"/>
            <a:ext cx="10603074" cy="1206500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10547" y="1825625"/>
            <a:ext cx="5609253" cy="435133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609253" cy="435133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12" name="Rektangel 11"/>
          <p:cNvSpPr/>
          <p:nvPr userDrawn="1"/>
        </p:nvSpPr>
        <p:spPr>
          <a:xfrm>
            <a:off x="1" y="6356351"/>
            <a:ext cx="12192000" cy="501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410547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21684484-201B-44CD-9746-00FED4EFCD5B}" type="datetime1">
              <a:rPr lang="sv-SE" smtClean="0"/>
              <a:t>2022-10-26</a:t>
            </a:fld>
            <a:endParaRPr lang="sv-SE" dirty="0"/>
          </a:p>
        </p:txBody>
      </p:sp>
      <p:sp>
        <p:nvSpPr>
          <p:cNvPr id="14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579845" y="6356350"/>
            <a:ext cx="503231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15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9038253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130DDE8C-17E0-4539-9C15-C1E9D231907F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1" name="Rektangel 10"/>
          <p:cNvSpPr/>
          <p:nvPr userDrawn="1"/>
        </p:nvSpPr>
        <p:spPr>
          <a:xfrm>
            <a:off x="11133574" y="365125"/>
            <a:ext cx="1058427" cy="7552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/>
          </a:p>
        </p:txBody>
      </p:sp>
      <p:pic>
        <p:nvPicPr>
          <p:cNvPr id="18" name="Bildobjekt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411" y="478140"/>
            <a:ext cx="544042" cy="51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771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10548" y="365125"/>
            <a:ext cx="10619402" cy="1235075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10548" y="1690687"/>
            <a:ext cx="5587028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10548" y="2505075"/>
            <a:ext cx="5587028" cy="36845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90687"/>
            <a:ext cx="5609252" cy="8143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609253" cy="36845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14" name="Rektangel 13"/>
          <p:cNvSpPr/>
          <p:nvPr userDrawn="1"/>
        </p:nvSpPr>
        <p:spPr>
          <a:xfrm>
            <a:off x="1" y="6356351"/>
            <a:ext cx="12192000" cy="501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410547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33C59008-A271-48C6-B77D-A5EBCC61C08A}" type="datetime1">
              <a:rPr lang="sv-SE" smtClean="0"/>
              <a:t>2022-10-26</a:t>
            </a:fld>
            <a:endParaRPr lang="sv-SE" dirty="0"/>
          </a:p>
        </p:txBody>
      </p:sp>
      <p:sp>
        <p:nvSpPr>
          <p:cNvPr id="16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579845" y="6356350"/>
            <a:ext cx="503231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17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9038253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130DDE8C-17E0-4539-9C15-C1E9D231907F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3" name="Rektangel 12"/>
          <p:cNvSpPr/>
          <p:nvPr userDrawn="1"/>
        </p:nvSpPr>
        <p:spPr>
          <a:xfrm>
            <a:off x="11133574" y="365125"/>
            <a:ext cx="1058427" cy="7552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/>
          </a:p>
        </p:txBody>
      </p:sp>
      <p:pic>
        <p:nvPicPr>
          <p:cNvPr id="20" name="Bildobjekt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411" y="478140"/>
            <a:ext cx="544042" cy="51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49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10547" y="365126"/>
            <a:ext cx="10611239" cy="1216024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10" name="Rektangel 9"/>
          <p:cNvSpPr/>
          <p:nvPr userDrawn="1"/>
        </p:nvSpPr>
        <p:spPr>
          <a:xfrm>
            <a:off x="1" y="6356351"/>
            <a:ext cx="12192000" cy="501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410547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D0905C11-AE40-4DD3-B577-1575C80BAAED}" type="datetime1">
              <a:rPr lang="sv-SE" smtClean="0"/>
              <a:t>2022-10-26</a:t>
            </a:fld>
            <a:endParaRPr lang="sv-SE" dirty="0"/>
          </a:p>
        </p:txBody>
      </p:sp>
      <p:sp>
        <p:nvSpPr>
          <p:cNvPr id="12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579845" y="6356350"/>
            <a:ext cx="503231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13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9038253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130DDE8C-17E0-4539-9C15-C1E9D231907F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Rektangel 8"/>
          <p:cNvSpPr/>
          <p:nvPr userDrawn="1"/>
        </p:nvSpPr>
        <p:spPr>
          <a:xfrm>
            <a:off x="11133574" y="365125"/>
            <a:ext cx="1058427" cy="7552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/>
          </a:p>
        </p:txBody>
      </p:sp>
      <p:pic>
        <p:nvPicPr>
          <p:cNvPr id="16" name="Bildobjekt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411" y="478140"/>
            <a:ext cx="544042" cy="51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399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och text till hö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10547" y="365126"/>
            <a:ext cx="10611239" cy="1216024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10" name="Rektangel 9"/>
          <p:cNvSpPr/>
          <p:nvPr userDrawn="1"/>
        </p:nvSpPr>
        <p:spPr>
          <a:xfrm>
            <a:off x="1" y="6356351"/>
            <a:ext cx="12192000" cy="501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410547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D0905C11-AE40-4DD3-B577-1575C80BAAED}" type="datetime1">
              <a:rPr lang="sv-SE" smtClean="0"/>
              <a:t>2022-10-26</a:t>
            </a:fld>
            <a:endParaRPr lang="sv-SE" dirty="0"/>
          </a:p>
        </p:txBody>
      </p:sp>
      <p:sp>
        <p:nvSpPr>
          <p:cNvPr id="12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579845" y="6356350"/>
            <a:ext cx="503231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13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9038253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130DDE8C-17E0-4539-9C15-C1E9D231907F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Rektangel 8"/>
          <p:cNvSpPr/>
          <p:nvPr userDrawn="1"/>
        </p:nvSpPr>
        <p:spPr>
          <a:xfrm>
            <a:off x="11133574" y="365125"/>
            <a:ext cx="1058427" cy="7552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/>
          </a:p>
        </p:txBody>
      </p:sp>
      <p:pic>
        <p:nvPicPr>
          <p:cNvPr id="16" name="Bildobjekt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411" y="478140"/>
            <a:ext cx="544042" cy="519187"/>
          </a:xfrm>
          <a:prstGeom prst="rect">
            <a:avLst/>
          </a:prstGeom>
        </p:spPr>
      </p:pic>
      <p:sp>
        <p:nvSpPr>
          <p:cNvPr id="4" name="Platshållare för bild 3"/>
          <p:cNvSpPr>
            <a:spLocks noGrp="1"/>
          </p:cNvSpPr>
          <p:nvPr>
            <p:ph type="pic" sz="quarter" idx="13"/>
          </p:nvPr>
        </p:nvSpPr>
        <p:spPr>
          <a:xfrm>
            <a:off x="298759" y="1300767"/>
            <a:ext cx="8739494" cy="4897866"/>
          </a:xfrm>
        </p:spPr>
        <p:txBody>
          <a:bodyPr/>
          <a:lstStyle/>
          <a:p>
            <a:endParaRPr lang="sv-SE"/>
          </a:p>
        </p:txBody>
      </p:sp>
      <p:sp>
        <p:nvSpPr>
          <p:cNvPr id="6" name="Platshållare för text 5"/>
          <p:cNvSpPr>
            <a:spLocks noGrp="1"/>
          </p:cNvSpPr>
          <p:nvPr>
            <p:ph type="body" sz="quarter" idx="14"/>
          </p:nvPr>
        </p:nvSpPr>
        <p:spPr>
          <a:xfrm>
            <a:off x="9311425" y="1300767"/>
            <a:ext cx="2588400" cy="4863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sv-SE" dirty="0" smtClean="0"/>
              <a:t>Redigera format för bakgrundstext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42770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och text till höger utan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/>
          <p:cNvSpPr/>
          <p:nvPr userDrawn="1"/>
        </p:nvSpPr>
        <p:spPr>
          <a:xfrm>
            <a:off x="1" y="6356351"/>
            <a:ext cx="12192000" cy="501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410547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D0905C11-AE40-4DD3-B577-1575C80BAAED}" type="datetime1">
              <a:rPr lang="sv-SE" smtClean="0"/>
              <a:t>2022-10-26</a:t>
            </a:fld>
            <a:endParaRPr lang="sv-SE" dirty="0"/>
          </a:p>
        </p:txBody>
      </p:sp>
      <p:sp>
        <p:nvSpPr>
          <p:cNvPr id="12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579845" y="6356350"/>
            <a:ext cx="503231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13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9038253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130DDE8C-17E0-4539-9C15-C1E9D231907F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Rektangel 8"/>
          <p:cNvSpPr/>
          <p:nvPr userDrawn="1"/>
        </p:nvSpPr>
        <p:spPr>
          <a:xfrm>
            <a:off x="11133574" y="365125"/>
            <a:ext cx="1058427" cy="7552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/>
          </a:p>
        </p:txBody>
      </p:sp>
      <p:pic>
        <p:nvPicPr>
          <p:cNvPr id="16" name="Bildobjekt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411" y="478140"/>
            <a:ext cx="544042" cy="519187"/>
          </a:xfrm>
          <a:prstGeom prst="rect">
            <a:avLst/>
          </a:prstGeom>
        </p:spPr>
      </p:pic>
      <p:sp>
        <p:nvSpPr>
          <p:cNvPr id="4" name="Platshållare för bild 3"/>
          <p:cNvSpPr>
            <a:spLocks noGrp="1"/>
          </p:cNvSpPr>
          <p:nvPr>
            <p:ph type="pic" sz="quarter" idx="13"/>
          </p:nvPr>
        </p:nvSpPr>
        <p:spPr>
          <a:xfrm>
            <a:off x="206062" y="824249"/>
            <a:ext cx="8994209" cy="5284232"/>
          </a:xfrm>
        </p:spPr>
        <p:txBody>
          <a:bodyPr/>
          <a:lstStyle/>
          <a:p>
            <a:endParaRPr lang="sv-SE"/>
          </a:p>
        </p:txBody>
      </p:sp>
      <p:sp>
        <p:nvSpPr>
          <p:cNvPr id="6" name="Platshållare för text 5"/>
          <p:cNvSpPr>
            <a:spLocks noGrp="1"/>
          </p:cNvSpPr>
          <p:nvPr>
            <p:ph type="body" sz="quarter" idx="14"/>
          </p:nvPr>
        </p:nvSpPr>
        <p:spPr>
          <a:xfrm>
            <a:off x="9313200" y="1299600"/>
            <a:ext cx="2588811" cy="486328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sv-SE" dirty="0" smtClean="0"/>
              <a:t>Redigera format för bakgrundstext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94255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FF4FD-A897-495D-BDCD-BC1A3ECAF875}" type="datetime1">
              <a:rPr lang="sv-SE" smtClean="0"/>
              <a:t>2022-10-26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DDE8C-17E0-4539-9C15-C1E9D231907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9200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105" r:id="rId3"/>
    <p:sldLayoutId id="2147484095" r:id="rId4"/>
    <p:sldLayoutId id="2147484096" r:id="rId5"/>
    <p:sldLayoutId id="2147484097" r:id="rId6"/>
    <p:sldLayoutId id="2147484098" r:id="rId7"/>
    <p:sldLayoutId id="2147484102" r:id="rId8"/>
    <p:sldLayoutId id="2147484103" r:id="rId9"/>
    <p:sldLayoutId id="2147484104" r:id="rId10"/>
    <p:sldLayoutId id="2147484106" r:id="rId11"/>
    <p:sldLayoutId id="2147484099" r:id="rId12"/>
    <p:sldLayoutId id="2147484100" r:id="rId13"/>
    <p:sldLayoutId id="2147484101" r:id="rId14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410701"/>
            <a:ext cx="9144000" cy="3241878"/>
          </a:xfrm>
        </p:spPr>
        <p:txBody>
          <a:bodyPr/>
          <a:lstStyle/>
          <a:p>
            <a:pPr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sz="5400" b="1" i="0" u="none" cap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sym typeface="Arial"/>
              </a:rPr>
              <a:t>Kvinnor och män i Dalarna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838575"/>
            <a:ext cx="9144000" cy="1790699"/>
          </a:xfrm>
        </p:spPr>
        <p:txBody>
          <a:bodyPr/>
          <a:lstStyle/>
          <a:p>
            <a:r>
              <a:rPr/>
              <a:t>Skapad 26 okt 2022 av Jon Frank, Samhällsanalys
Regionala utvecklingsförvaltningen, Region Dalarna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813228" y="992081"/>
              <a:ext cx="4984439" cy="316518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813228" y="3949454"/>
              <a:ext cx="4984439" cy="0"/>
            </a:xfrm>
            <a:custGeom>
              <a:avLst/>
              <a:gdLst/>
              <a:ahLst/>
              <a:cxnLst/>
              <a:rect l="0" t="0" r="0" b="0"/>
              <a:pathLst>
                <a:path w="4984439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813228" y="3885511"/>
              <a:ext cx="4984439" cy="0"/>
            </a:xfrm>
            <a:custGeom>
              <a:avLst/>
              <a:gdLst/>
              <a:ahLst/>
              <a:cxnLst/>
              <a:rect l="0" t="0" r="0" b="0"/>
              <a:pathLst>
                <a:path w="4984439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813228" y="3821567"/>
              <a:ext cx="4984439" cy="0"/>
            </a:xfrm>
            <a:custGeom>
              <a:avLst/>
              <a:gdLst/>
              <a:ahLst/>
              <a:cxnLst/>
              <a:rect l="0" t="0" r="0" b="0"/>
              <a:pathLst>
                <a:path w="4984439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813228" y="3757624"/>
              <a:ext cx="4984439" cy="0"/>
            </a:xfrm>
            <a:custGeom>
              <a:avLst/>
              <a:gdLst/>
              <a:ahLst/>
              <a:cxnLst/>
              <a:rect l="0" t="0" r="0" b="0"/>
              <a:pathLst>
                <a:path w="4984439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813228" y="3629738"/>
              <a:ext cx="4984439" cy="0"/>
            </a:xfrm>
            <a:custGeom>
              <a:avLst/>
              <a:gdLst/>
              <a:ahLst/>
              <a:cxnLst/>
              <a:rect l="0" t="0" r="0" b="0"/>
              <a:pathLst>
                <a:path w="4984439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813228" y="3565795"/>
              <a:ext cx="4984439" cy="0"/>
            </a:xfrm>
            <a:custGeom>
              <a:avLst/>
              <a:gdLst/>
              <a:ahLst/>
              <a:cxnLst/>
              <a:rect l="0" t="0" r="0" b="0"/>
              <a:pathLst>
                <a:path w="4984439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813228" y="3501851"/>
              <a:ext cx="4984439" cy="0"/>
            </a:xfrm>
            <a:custGeom>
              <a:avLst/>
              <a:gdLst/>
              <a:ahLst/>
              <a:cxnLst/>
              <a:rect l="0" t="0" r="0" b="0"/>
              <a:pathLst>
                <a:path w="4984439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813228" y="3437908"/>
              <a:ext cx="4984439" cy="0"/>
            </a:xfrm>
            <a:custGeom>
              <a:avLst/>
              <a:gdLst/>
              <a:ahLst/>
              <a:cxnLst/>
              <a:rect l="0" t="0" r="0" b="0"/>
              <a:pathLst>
                <a:path w="4984439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813228" y="3310022"/>
              <a:ext cx="4984439" cy="0"/>
            </a:xfrm>
            <a:custGeom>
              <a:avLst/>
              <a:gdLst/>
              <a:ahLst/>
              <a:cxnLst/>
              <a:rect l="0" t="0" r="0" b="0"/>
              <a:pathLst>
                <a:path w="4984439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813228" y="3246079"/>
              <a:ext cx="4984439" cy="0"/>
            </a:xfrm>
            <a:custGeom>
              <a:avLst/>
              <a:gdLst/>
              <a:ahLst/>
              <a:cxnLst/>
              <a:rect l="0" t="0" r="0" b="0"/>
              <a:pathLst>
                <a:path w="4984439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813228" y="3182135"/>
              <a:ext cx="4984439" cy="0"/>
            </a:xfrm>
            <a:custGeom>
              <a:avLst/>
              <a:gdLst/>
              <a:ahLst/>
              <a:cxnLst/>
              <a:rect l="0" t="0" r="0" b="0"/>
              <a:pathLst>
                <a:path w="4984439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813228" y="3118192"/>
              <a:ext cx="4984439" cy="0"/>
            </a:xfrm>
            <a:custGeom>
              <a:avLst/>
              <a:gdLst/>
              <a:ahLst/>
              <a:cxnLst/>
              <a:rect l="0" t="0" r="0" b="0"/>
              <a:pathLst>
                <a:path w="4984439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813228" y="2990306"/>
              <a:ext cx="4984439" cy="0"/>
            </a:xfrm>
            <a:custGeom>
              <a:avLst/>
              <a:gdLst/>
              <a:ahLst/>
              <a:cxnLst/>
              <a:rect l="0" t="0" r="0" b="0"/>
              <a:pathLst>
                <a:path w="4984439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813228" y="2926363"/>
              <a:ext cx="4984439" cy="0"/>
            </a:xfrm>
            <a:custGeom>
              <a:avLst/>
              <a:gdLst/>
              <a:ahLst/>
              <a:cxnLst/>
              <a:rect l="0" t="0" r="0" b="0"/>
              <a:pathLst>
                <a:path w="4984439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813228" y="2862419"/>
              <a:ext cx="4984439" cy="0"/>
            </a:xfrm>
            <a:custGeom>
              <a:avLst/>
              <a:gdLst/>
              <a:ahLst/>
              <a:cxnLst/>
              <a:rect l="0" t="0" r="0" b="0"/>
              <a:pathLst>
                <a:path w="4984439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813228" y="2798476"/>
              <a:ext cx="4984439" cy="0"/>
            </a:xfrm>
            <a:custGeom>
              <a:avLst/>
              <a:gdLst/>
              <a:ahLst/>
              <a:cxnLst/>
              <a:rect l="0" t="0" r="0" b="0"/>
              <a:pathLst>
                <a:path w="4984439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813228" y="2670590"/>
              <a:ext cx="4984439" cy="0"/>
            </a:xfrm>
            <a:custGeom>
              <a:avLst/>
              <a:gdLst/>
              <a:ahLst/>
              <a:cxnLst/>
              <a:rect l="0" t="0" r="0" b="0"/>
              <a:pathLst>
                <a:path w="4984439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813228" y="2606647"/>
              <a:ext cx="4984439" cy="0"/>
            </a:xfrm>
            <a:custGeom>
              <a:avLst/>
              <a:gdLst/>
              <a:ahLst/>
              <a:cxnLst/>
              <a:rect l="0" t="0" r="0" b="0"/>
              <a:pathLst>
                <a:path w="4984439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813228" y="2542703"/>
              <a:ext cx="4984439" cy="0"/>
            </a:xfrm>
            <a:custGeom>
              <a:avLst/>
              <a:gdLst/>
              <a:ahLst/>
              <a:cxnLst/>
              <a:rect l="0" t="0" r="0" b="0"/>
              <a:pathLst>
                <a:path w="4984439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813228" y="2478760"/>
              <a:ext cx="4984439" cy="0"/>
            </a:xfrm>
            <a:custGeom>
              <a:avLst/>
              <a:gdLst/>
              <a:ahLst/>
              <a:cxnLst/>
              <a:rect l="0" t="0" r="0" b="0"/>
              <a:pathLst>
                <a:path w="4984439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813228" y="2350874"/>
              <a:ext cx="4984439" cy="0"/>
            </a:xfrm>
            <a:custGeom>
              <a:avLst/>
              <a:gdLst/>
              <a:ahLst/>
              <a:cxnLst/>
              <a:rect l="0" t="0" r="0" b="0"/>
              <a:pathLst>
                <a:path w="4984439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813228" y="2286931"/>
              <a:ext cx="4984439" cy="0"/>
            </a:xfrm>
            <a:custGeom>
              <a:avLst/>
              <a:gdLst/>
              <a:ahLst/>
              <a:cxnLst/>
              <a:rect l="0" t="0" r="0" b="0"/>
              <a:pathLst>
                <a:path w="4984439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813228" y="2222987"/>
              <a:ext cx="4984439" cy="0"/>
            </a:xfrm>
            <a:custGeom>
              <a:avLst/>
              <a:gdLst/>
              <a:ahLst/>
              <a:cxnLst/>
              <a:rect l="0" t="0" r="0" b="0"/>
              <a:pathLst>
                <a:path w="4984439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813228" y="2159044"/>
              <a:ext cx="4984439" cy="0"/>
            </a:xfrm>
            <a:custGeom>
              <a:avLst/>
              <a:gdLst/>
              <a:ahLst/>
              <a:cxnLst/>
              <a:rect l="0" t="0" r="0" b="0"/>
              <a:pathLst>
                <a:path w="4984439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813228" y="2031158"/>
              <a:ext cx="4984439" cy="0"/>
            </a:xfrm>
            <a:custGeom>
              <a:avLst/>
              <a:gdLst/>
              <a:ahLst/>
              <a:cxnLst/>
              <a:rect l="0" t="0" r="0" b="0"/>
              <a:pathLst>
                <a:path w="4984439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813228" y="1967215"/>
              <a:ext cx="4984439" cy="0"/>
            </a:xfrm>
            <a:custGeom>
              <a:avLst/>
              <a:gdLst/>
              <a:ahLst/>
              <a:cxnLst/>
              <a:rect l="0" t="0" r="0" b="0"/>
              <a:pathLst>
                <a:path w="4984439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813228" y="1903272"/>
              <a:ext cx="4984439" cy="0"/>
            </a:xfrm>
            <a:custGeom>
              <a:avLst/>
              <a:gdLst/>
              <a:ahLst/>
              <a:cxnLst/>
              <a:rect l="0" t="0" r="0" b="0"/>
              <a:pathLst>
                <a:path w="4984439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813228" y="1839328"/>
              <a:ext cx="4984439" cy="0"/>
            </a:xfrm>
            <a:custGeom>
              <a:avLst/>
              <a:gdLst/>
              <a:ahLst/>
              <a:cxnLst/>
              <a:rect l="0" t="0" r="0" b="0"/>
              <a:pathLst>
                <a:path w="4984439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813228" y="1711442"/>
              <a:ext cx="4984439" cy="0"/>
            </a:xfrm>
            <a:custGeom>
              <a:avLst/>
              <a:gdLst/>
              <a:ahLst/>
              <a:cxnLst/>
              <a:rect l="0" t="0" r="0" b="0"/>
              <a:pathLst>
                <a:path w="4984439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813228" y="1647499"/>
              <a:ext cx="4984439" cy="0"/>
            </a:xfrm>
            <a:custGeom>
              <a:avLst/>
              <a:gdLst/>
              <a:ahLst/>
              <a:cxnLst/>
              <a:rect l="0" t="0" r="0" b="0"/>
              <a:pathLst>
                <a:path w="4984439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813228" y="1583556"/>
              <a:ext cx="4984439" cy="0"/>
            </a:xfrm>
            <a:custGeom>
              <a:avLst/>
              <a:gdLst/>
              <a:ahLst/>
              <a:cxnLst/>
              <a:rect l="0" t="0" r="0" b="0"/>
              <a:pathLst>
                <a:path w="4984439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7"/>
            <p:cNvSpPr/>
            <p:nvPr/>
          </p:nvSpPr>
          <p:spPr>
            <a:xfrm>
              <a:off x="813228" y="1519612"/>
              <a:ext cx="4984439" cy="0"/>
            </a:xfrm>
            <a:custGeom>
              <a:avLst/>
              <a:gdLst/>
              <a:ahLst/>
              <a:cxnLst/>
              <a:rect l="0" t="0" r="0" b="0"/>
              <a:pathLst>
                <a:path w="4984439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8"/>
            <p:cNvSpPr/>
            <p:nvPr/>
          </p:nvSpPr>
          <p:spPr>
            <a:xfrm>
              <a:off x="813228" y="1391726"/>
              <a:ext cx="4984439" cy="0"/>
            </a:xfrm>
            <a:custGeom>
              <a:avLst/>
              <a:gdLst/>
              <a:ahLst/>
              <a:cxnLst/>
              <a:rect l="0" t="0" r="0" b="0"/>
              <a:pathLst>
                <a:path w="4984439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9"/>
            <p:cNvSpPr/>
            <p:nvPr/>
          </p:nvSpPr>
          <p:spPr>
            <a:xfrm>
              <a:off x="813228" y="1327783"/>
              <a:ext cx="4984439" cy="0"/>
            </a:xfrm>
            <a:custGeom>
              <a:avLst/>
              <a:gdLst/>
              <a:ahLst/>
              <a:cxnLst/>
              <a:rect l="0" t="0" r="0" b="0"/>
              <a:pathLst>
                <a:path w="4984439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40"/>
            <p:cNvSpPr/>
            <p:nvPr/>
          </p:nvSpPr>
          <p:spPr>
            <a:xfrm>
              <a:off x="813228" y="1263840"/>
              <a:ext cx="4984439" cy="0"/>
            </a:xfrm>
            <a:custGeom>
              <a:avLst/>
              <a:gdLst/>
              <a:ahLst/>
              <a:cxnLst/>
              <a:rect l="0" t="0" r="0" b="0"/>
              <a:pathLst>
                <a:path w="4984439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41"/>
            <p:cNvSpPr/>
            <p:nvPr/>
          </p:nvSpPr>
          <p:spPr>
            <a:xfrm>
              <a:off x="813228" y="1199896"/>
              <a:ext cx="4984439" cy="0"/>
            </a:xfrm>
            <a:custGeom>
              <a:avLst/>
              <a:gdLst/>
              <a:ahLst/>
              <a:cxnLst/>
              <a:rect l="0" t="0" r="0" b="0"/>
              <a:pathLst>
                <a:path w="4984439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42"/>
            <p:cNvSpPr/>
            <p:nvPr/>
          </p:nvSpPr>
          <p:spPr>
            <a:xfrm>
              <a:off x="813228" y="4013397"/>
              <a:ext cx="4984439" cy="0"/>
            </a:xfrm>
            <a:custGeom>
              <a:avLst/>
              <a:gdLst/>
              <a:ahLst/>
              <a:cxnLst/>
              <a:rect l="0" t="0" r="0" b="0"/>
              <a:pathLst>
                <a:path w="4984439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l43"/>
            <p:cNvSpPr/>
            <p:nvPr/>
          </p:nvSpPr>
          <p:spPr>
            <a:xfrm>
              <a:off x="813228" y="3693681"/>
              <a:ext cx="4984439" cy="0"/>
            </a:xfrm>
            <a:custGeom>
              <a:avLst/>
              <a:gdLst/>
              <a:ahLst/>
              <a:cxnLst/>
              <a:rect l="0" t="0" r="0" b="0"/>
              <a:pathLst>
                <a:path w="4984439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l44"/>
            <p:cNvSpPr/>
            <p:nvPr/>
          </p:nvSpPr>
          <p:spPr>
            <a:xfrm>
              <a:off x="813228" y="3373965"/>
              <a:ext cx="4984439" cy="0"/>
            </a:xfrm>
            <a:custGeom>
              <a:avLst/>
              <a:gdLst/>
              <a:ahLst/>
              <a:cxnLst/>
              <a:rect l="0" t="0" r="0" b="0"/>
              <a:pathLst>
                <a:path w="4984439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l45"/>
            <p:cNvSpPr/>
            <p:nvPr/>
          </p:nvSpPr>
          <p:spPr>
            <a:xfrm>
              <a:off x="813228" y="3054249"/>
              <a:ext cx="4984439" cy="0"/>
            </a:xfrm>
            <a:custGeom>
              <a:avLst/>
              <a:gdLst/>
              <a:ahLst/>
              <a:cxnLst/>
              <a:rect l="0" t="0" r="0" b="0"/>
              <a:pathLst>
                <a:path w="4984439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l46"/>
            <p:cNvSpPr/>
            <p:nvPr/>
          </p:nvSpPr>
          <p:spPr>
            <a:xfrm>
              <a:off x="813228" y="2734533"/>
              <a:ext cx="4984439" cy="0"/>
            </a:xfrm>
            <a:custGeom>
              <a:avLst/>
              <a:gdLst/>
              <a:ahLst/>
              <a:cxnLst/>
              <a:rect l="0" t="0" r="0" b="0"/>
              <a:pathLst>
                <a:path w="4984439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l47"/>
            <p:cNvSpPr/>
            <p:nvPr/>
          </p:nvSpPr>
          <p:spPr>
            <a:xfrm>
              <a:off x="813228" y="2414817"/>
              <a:ext cx="4984439" cy="0"/>
            </a:xfrm>
            <a:custGeom>
              <a:avLst/>
              <a:gdLst/>
              <a:ahLst/>
              <a:cxnLst/>
              <a:rect l="0" t="0" r="0" b="0"/>
              <a:pathLst>
                <a:path w="4984439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l48"/>
            <p:cNvSpPr/>
            <p:nvPr/>
          </p:nvSpPr>
          <p:spPr>
            <a:xfrm>
              <a:off x="813228" y="2095101"/>
              <a:ext cx="4984439" cy="0"/>
            </a:xfrm>
            <a:custGeom>
              <a:avLst/>
              <a:gdLst/>
              <a:ahLst/>
              <a:cxnLst/>
              <a:rect l="0" t="0" r="0" b="0"/>
              <a:pathLst>
                <a:path w="4984439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9"/>
            <p:cNvSpPr/>
            <p:nvPr/>
          </p:nvSpPr>
          <p:spPr>
            <a:xfrm>
              <a:off x="813228" y="1775385"/>
              <a:ext cx="4984439" cy="0"/>
            </a:xfrm>
            <a:custGeom>
              <a:avLst/>
              <a:gdLst/>
              <a:ahLst/>
              <a:cxnLst/>
              <a:rect l="0" t="0" r="0" b="0"/>
              <a:pathLst>
                <a:path w="4984439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l50"/>
            <p:cNvSpPr/>
            <p:nvPr/>
          </p:nvSpPr>
          <p:spPr>
            <a:xfrm>
              <a:off x="813228" y="1455669"/>
              <a:ext cx="4984439" cy="0"/>
            </a:xfrm>
            <a:custGeom>
              <a:avLst/>
              <a:gdLst/>
              <a:ahLst/>
              <a:cxnLst/>
              <a:rect l="0" t="0" r="0" b="0"/>
              <a:pathLst>
                <a:path w="4984439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l51"/>
            <p:cNvSpPr/>
            <p:nvPr/>
          </p:nvSpPr>
          <p:spPr>
            <a:xfrm>
              <a:off x="813228" y="1135953"/>
              <a:ext cx="4984439" cy="0"/>
            </a:xfrm>
            <a:custGeom>
              <a:avLst/>
              <a:gdLst/>
              <a:ahLst/>
              <a:cxnLst/>
              <a:rect l="0" t="0" r="0" b="0"/>
              <a:pathLst>
                <a:path w="4984439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rc52"/>
            <p:cNvSpPr/>
            <p:nvPr/>
          </p:nvSpPr>
          <p:spPr>
            <a:xfrm>
              <a:off x="991244" y="3279425"/>
              <a:ext cx="356031" cy="733971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" name="rc53"/>
            <p:cNvSpPr/>
            <p:nvPr/>
          </p:nvSpPr>
          <p:spPr>
            <a:xfrm>
              <a:off x="1347275" y="3100256"/>
              <a:ext cx="356031" cy="913140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" name="rc54"/>
            <p:cNvSpPr/>
            <p:nvPr/>
          </p:nvSpPr>
          <p:spPr>
            <a:xfrm>
              <a:off x="1703307" y="3322139"/>
              <a:ext cx="356031" cy="691257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" name="rc55"/>
            <p:cNvSpPr/>
            <p:nvPr/>
          </p:nvSpPr>
          <p:spPr>
            <a:xfrm>
              <a:off x="2178015" y="3058309"/>
              <a:ext cx="356031" cy="955087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" name="rc56"/>
            <p:cNvSpPr/>
            <p:nvPr/>
          </p:nvSpPr>
          <p:spPr>
            <a:xfrm>
              <a:off x="2534046" y="2506512"/>
              <a:ext cx="356031" cy="1506885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" name="rc57"/>
            <p:cNvSpPr/>
            <p:nvPr/>
          </p:nvSpPr>
          <p:spPr>
            <a:xfrm>
              <a:off x="2890078" y="2368266"/>
              <a:ext cx="356031" cy="1645130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" name="rc58"/>
            <p:cNvSpPr/>
            <p:nvPr/>
          </p:nvSpPr>
          <p:spPr>
            <a:xfrm>
              <a:off x="3364786" y="3922246"/>
              <a:ext cx="356031" cy="91151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" name="rc59"/>
            <p:cNvSpPr/>
            <p:nvPr/>
          </p:nvSpPr>
          <p:spPr>
            <a:xfrm>
              <a:off x="3720818" y="3830104"/>
              <a:ext cx="356031" cy="183293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" name="rc60"/>
            <p:cNvSpPr/>
            <p:nvPr/>
          </p:nvSpPr>
          <p:spPr>
            <a:xfrm>
              <a:off x="4076849" y="3769166"/>
              <a:ext cx="356031" cy="244231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" name="rc61"/>
            <p:cNvSpPr/>
            <p:nvPr/>
          </p:nvSpPr>
          <p:spPr>
            <a:xfrm>
              <a:off x="4551558" y="2429492"/>
              <a:ext cx="356031" cy="1583904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" name="rc62"/>
            <p:cNvSpPr/>
            <p:nvPr/>
          </p:nvSpPr>
          <p:spPr>
            <a:xfrm>
              <a:off x="4907589" y="1511204"/>
              <a:ext cx="356031" cy="2502193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" name="rc63"/>
            <p:cNvSpPr/>
            <p:nvPr/>
          </p:nvSpPr>
          <p:spPr>
            <a:xfrm>
              <a:off x="5263620" y="1369154"/>
              <a:ext cx="356031" cy="2644242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" name="rc64"/>
            <p:cNvSpPr/>
            <p:nvPr/>
          </p:nvSpPr>
          <p:spPr>
            <a:xfrm>
              <a:off x="5867256" y="992081"/>
              <a:ext cx="4984439" cy="316518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" name="pl65"/>
            <p:cNvSpPr/>
            <p:nvPr/>
          </p:nvSpPr>
          <p:spPr>
            <a:xfrm>
              <a:off x="5867256" y="3949454"/>
              <a:ext cx="4984439" cy="0"/>
            </a:xfrm>
            <a:custGeom>
              <a:avLst/>
              <a:gdLst/>
              <a:ahLst/>
              <a:cxnLst/>
              <a:rect l="0" t="0" r="0" b="0"/>
              <a:pathLst>
                <a:path w="4984439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l66"/>
            <p:cNvSpPr/>
            <p:nvPr/>
          </p:nvSpPr>
          <p:spPr>
            <a:xfrm>
              <a:off x="5867256" y="3885511"/>
              <a:ext cx="4984439" cy="0"/>
            </a:xfrm>
            <a:custGeom>
              <a:avLst/>
              <a:gdLst/>
              <a:ahLst/>
              <a:cxnLst/>
              <a:rect l="0" t="0" r="0" b="0"/>
              <a:pathLst>
                <a:path w="4984439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l67"/>
            <p:cNvSpPr/>
            <p:nvPr/>
          </p:nvSpPr>
          <p:spPr>
            <a:xfrm>
              <a:off x="5867256" y="3821567"/>
              <a:ext cx="4984439" cy="0"/>
            </a:xfrm>
            <a:custGeom>
              <a:avLst/>
              <a:gdLst/>
              <a:ahLst/>
              <a:cxnLst/>
              <a:rect l="0" t="0" r="0" b="0"/>
              <a:pathLst>
                <a:path w="4984439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l68"/>
            <p:cNvSpPr/>
            <p:nvPr/>
          </p:nvSpPr>
          <p:spPr>
            <a:xfrm>
              <a:off x="5867256" y="3757624"/>
              <a:ext cx="4984439" cy="0"/>
            </a:xfrm>
            <a:custGeom>
              <a:avLst/>
              <a:gdLst/>
              <a:ahLst/>
              <a:cxnLst/>
              <a:rect l="0" t="0" r="0" b="0"/>
              <a:pathLst>
                <a:path w="4984439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l69"/>
            <p:cNvSpPr/>
            <p:nvPr/>
          </p:nvSpPr>
          <p:spPr>
            <a:xfrm>
              <a:off x="5867256" y="3629738"/>
              <a:ext cx="4984439" cy="0"/>
            </a:xfrm>
            <a:custGeom>
              <a:avLst/>
              <a:gdLst/>
              <a:ahLst/>
              <a:cxnLst/>
              <a:rect l="0" t="0" r="0" b="0"/>
              <a:pathLst>
                <a:path w="4984439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l70"/>
            <p:cNvSpPr/>
            <p:nvPr/>
          </p:nvSpPr>
          <p:spPr>
            <a:xfrm>
              <a:off x="5867256" y="3565795"/>
              <a:ext cx="4984439" cy="0"/>
            </a:xfrm>
            <a:custGeom>
              <a:avLst/>
              <a:gdLst/>
              <a:ahLst/>
              <a:cxnLst/>
              <a:rect l="0" t="0" r="0" b="0"/>
              <a:pathLst>
                <a:path w="4984439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l71"/>
            <p:cNvSpPr/>
            <p:nvPr/>
          </p:nvSpPr>
          <p:spPr>
            <a:xfrm>
              <a:off x="5867256" y="3501851"/>
              <a:ext cx="4984439" cy="0"/>
            </a:xfrm>
            <a:custGeom>
              <a:avLst/>
              <a:gdLst/>
              <a:ahLst/>
              <a:cxnLst/>
              <a:rect l="0" t="0" r="0" b="0"/>
              <a:pathLst>
                <a:path w="4984439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l72"/>
            <p:cNvSpPr/>
            <p:nvPr/>
          </p:nvSpPr>
          <p:spPr>
            <a:xfrm>
              <a:off x="5867256" y="3437908"/>
              <a:ext cx="4984439" cy="0"/>
            </a:xfrm>
            <a:custGeom>
              <a:avLst/>
              <a:gdLst/>
              <a:ahLst/>
              <a:cxnLst/>
              <a:rect l="0" t="0" r="0" b="0"/>
              <a:pathLst>
                <a:path w="4984439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l73"/>
            <p:cNvSpPr/>
            <p:nvPr/>
          </p:nvSpPr>
          <p:spPr>
            <a:xfrm>
              <a:off x="5867256" y="3310022"/>
              <a:ext cx="4984439" cy="0"/>
            </a:xfrm>
            <a:custGeom>
              <a:avLst/>
              <a:gdLst/>
              <a:ahLst/>
              <a:cxnLst/>
              <a:rect l="0" t="0" r="0" b="0"/>
              <a:pathLst>
                <a:path w="4984439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l74"/>
            <p:cNvSpPr/>
            <p:nvPr/>
          </p:nvSpPr>
          <p:spPr>
            <a:xfrm>
              <a:off x="5867256" y="3246079"/>
              <a:ext cx="4984439" cy="0"/>
            </a:xfrm>
            <a:custGeom>
              <a:avLst/>
              <a:gdLst/>
              <a:ahLst/>
              <a:cxnLst/>
              <a:rect l="0" t="0" r="0" b="0"/>
              <a:pathLst>
                <a:path w="4984439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l75"/>
            <p:cNvSpPr/>
            <p:nvPr/>
          </p:nvSpPr>
          <p:spPr>
            <a:xfrm>
              <a:off x="5867256" y="3182135"/>
              <a:ext cx="4984439" cy="0"/>
            </a:xfrm>
            <a:custGeom>
              <a:avLst/>
              <a:gdLst/>
              <a:ahLst/>
              <a:cxnLst/>
              <a:rect l="0" t="0" r="0" b="0"/>
              <a:pathLst>
                <a:path w="4984439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l76"/>
            <p:cNvSpPr/>
            <p:nvPr/>
          </p:nvSpPr>
          <p:spPr>
            <a:xfrm>
              <a:off x="5867256" y="3118192"/>
              <a:ext cx="4984439" cy="0"/>
            </a:xfrm>
            <a:custGeom>
              <a:avLst/>
              <a:gdLst/>
              <a:ahLst/>
              <a:cxnLst/>
              <a:rect l="0" t="0" r="0" b="0"/>
              <a:pathLst>
                <a:path w="4984439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l77"/>
            <p:cNvSpPr/>
            <p:nvPr/>
          </p:nvSpPr>
          <p:spPr>
            <a:xfrm>
              <a:off x="5867256" y="2990306"/>
              <a:ext cx="4984439" cy="0"/>
            </a:xfrm>
            <a:custGeom>
              <a:avLst/>
              <a:gdLst/>
              <a:ahLst/>
              <a:cxnLst/>
              <a:rect l="0" t="0" r="0" b="0"/>
              <a:pathLst>
                <a:path w="4984439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l78"/>
            <p:cNvSpPr/>
            <p:nvPr/>
          </p:nvSpPr>
          <p:spPr>
            <a:xfrm>
              <a:off x="5867256" y="2926363"/>
              <a:ext cx="4984439" cy="0"/>
            </a:xfrm>
            <a:custGeom>
              <a:avLst/>
              <a:gdLst/>
              <a:ahLst/>
              <a:cxnLst/>
              <a:rect l="0" t="0" r="0" b="0"/>
              <a:pathLst>
                <a:path w="4984439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l79"/>
            <p:cNvSpPr/>
            <p:nvPr/>
          </p:nvSpPr>
          <p:spPr>
            <a:xfrm>
              <a:off x="5867256" y="2862419"/>
              <a:ext cx="4984439" cy="0"/>
            </a:xfrm>
            <a:custGeom>
              <a:avLst/>
              <a:gdLst/>
              <a:ahLst/>
              <a:cxnLst/>
              <a:rect l="0" t="0" r="0" b="0"/>
              <a:pathLst>
                <a:path w="4984439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l80"/>
            <p:cNvSpPr/>
            <p:nvPr/>
          </p:nvSpPr>
          <p:spPr>
            <a:xfrm>
              <a:off x="5867256" y="2798476"/>
              <a:ext cx="4984439" cy="0"/>
            </a:xfrm>
            <a:custGeom>
              <a:avLst/>
              <a:gdLst/>
              <a:ahLst/>
              <a:cxnLst/>
              <a:rect l="0" t="0" r="0" b="0"/>
              <a:pathLst>
                <a:path w="4984439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l81"/>
            <p:cNvSpPr/>
            <p:nvPr/>
          </p:nvSpPr>
          <p:spPr>
            <a:xfrm>
              <a:off x="5867256" y="2670590"/>
              <a:ext cx="4984439" cy="0"/>
            </a:xfrm>
            <a:custGeom>
              <a:avLst/>
              <a:gdLst/>
              <a:ahLst/>
              <a:cxnLst/>
              <a:rect l="0" t="0" r="0" b="0"/>
              <a:pathLst>
                <a:path w="4984439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l82"/>
            <p:cNvSpPr/>
            <p:nvPr/>
          </p:nvSpPr>
          <p:spPr>
            <a:xfrm>
              <a:off x="5867256" y="2606647"/>
              <a:ext cx="4984439" cy="0"/>
            </a:xfrm>
            <a:custGeom>
              <a:avLst/>
              <a:gdLst/>
              <a:ahLst/>
              <a:cxnLst/>
              <a:rect l="0" t="0" r="0" b="0"/>
              <a:pathLst>
                <a:path w="4984439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l83"/>
            <p:cNvSpPr/>
            <p:nvPr/>
          </p:nvSpPr>
          <p:spPr>
            <a:xfrm>
              <a:off x="5867256" y="2542703"/>
              <a:ext cx="4984439" cy="0"/>
            </a:xfrm>
            <a:custGeom>
              <a:avLst/>
              <a:gdLst/>
              <a:ahLst/>
              <a:cxnLst/>
              <a:rect l="0" t="0" r="0" b="0"/>
              <a:pathLst>
                <a:path w="4984439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l84"/>
            <p:cNvSpPr/>
            <p:nvPr/>
          </p:nvSpPr>
          <p:spPr>
            <a:xfrm>
              <a:off x="5867256" y="2478760"/>
              <a:ext cx="4984439" cy="0"/>
            </a:xfrm>
            <a:custGeom>
              <a:avLst/>
              <a:gdLst/>
              <a:ahLst/>
              <a:cxnLst/>
              <a:rect l="0" t="0" r="0" b="0"/>
              <a:pathLst>
                <a:path w="4984439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l85"/>
            <p:cNvSpPr/>
            <p:nvPr/>
          </p:nvSpPr>
          <p:spPr>
            <a:xfrm>
              <a:off x="5867256" y="2350874"/>
              <a:ext cx="4984439" cy="0"/>
            </a:xfrm>
            <a:custGeom>
              <a:avLst/>
              <a:gdLst/>
              <a:ahLst/>
              <a:cxnLst/>
              <a:rect l="0" t="0" r="0" b="0"/>
              <a:pathLst>
                <a:path w="4984439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l86"/>
            <p:cNvSpPr/>
            <p:nvPr/>
          </p:nvSpPr>
          <p:spPr>
            <a:xfrm>
              <a:off x="5867256" y="2286931"/>
              <a:ext cx="4984439" cy="0"/>
            </a:xfrm>
            <a:custGeom>
              <a:avLst/>
              <a:gdLst/>
              <a:ahLst/>
              <a:cxnLst/>
              <a:rect l="0" t="0" r="0" b="0"/>
              <a:pathLst>
                <a:path w="4984439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l87"/>
            <p:cNvSpPr/>
            <p:nvPr/>
          </p:nvSpPr>
          <p:spPr>
            <a:xfrm>
              <a:off x="5867256" y="2222987"/>
              <a:ext cx="4984439" cy="0"/>
            </a:xfrm>
            <a:custGeom>
              <a:avLst/>
              <a:gdLst/>
              <a:ahLst/>
              <a:cxnLst/>
              <a:rect l="0" t="0" r="0" b="0"/>
              <a:pathLst>
                <a:path w="4984439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pl88"/>
            <p:cNvSpPr/>
            <p:nvPr/>
          </p:nvSpPr>
          <p:spPr>
            <a:xfrm>
              <a:off x="5867256" y="2159044"/>
              <a:ext cx="4984439" cy="0"/>
            </a:xfrm>
            <a:custGeom>
              <a:avLst/>
              <a:gdLst/>
              <a:ahLst/>
              <a:cxnLst/>
              <a:rect l="0" t="0" r="0" b="0"/>
              <a:pathLst>
                <a:path w="4984439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pl89"/>
            <p:cNvSpPr/>
            <p:nvPr/>
          </p:nvSpPr>
          <p:spPr>
            <a:xfrm>
              <a:off x="5867256" y="2031158"/>
              <a:ext cx="4984439" cy="0"/>
            </a:xfrm>
            <a:custGeom>
              <a:avLst/>
              <a:gdLst/>
              <a:ahLst/>
              <a:cxnLst/>
              <a:rect l="0" t="0" r="0" b="0"/>
              <a:pathLst>
                <a:path w="4984439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l90"/>
            <p:cNvSpPr/>
            <p:nvPr/>
          </p:nvSpPr>
          <p:spPr>
            <a:xfrm>
              <a:off x="5867256" y="1967215"/>
              <a:ext cx="4984439" cy="0"/>
            </a:xfrm>
            <a:custGeom>
              <a:avLst/>
              <a:gdLst/>
              <a:ahLst/>
              <a:cxnLst/>
              <a:rect l="0" t="0" r="0" b="0"/>
              <a:pathLst>
                <a:path w="4984439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l91"/>
            <p:cNvSpPr/>
            <p:nvPr/>
          </p:nvSpPr>
          <p:spPr>
            <a:xfrm>
              <a:off x="5867256" y="1903272"/>
              <a:ext cx="4984439" cy="0"/>
            </a:xfrm>
            <a:custGeom>
              <a:avLst/>
              <a:gdLst/>
              <a:ahLst/>
              <a:cxnLst/>
              <a:rect l="0" t="0" r="0" b="0"/>
              <a:pathLst>
                <a:path w="4984439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pl92"/>
            <p:cNvSpPr/>
            <p:nvPr/>
          </p:nvSpPr>
          <p:spPr>
            <a:xfrm>
              <a:off x="5867256" y="1839328"/>
              <a:ext cx="4984439" cy="0"/>
            </a:xfrm>
            <a:custGeom>
              <a:avLst/>
              <a:gdLst/>
              <a:ahLst/>
              <a:cxnLst/>
              <a:rect l="0" t="0" r="0" b="0"/>
              <a:pathLst>
                <a:path w="4984439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l93"/>
            <p:cNvSpPr/>
            <p:nvPr/>
          </p:nvSpPr>
          <p:spPr>
            <a:xfrm>
              <a:off x="5867256" y="1711442"/>
              <a:ext cx="4984439" cy="0"/>
            </a:xfrm>
            <a:custGeom>
              <a:avLst/>
              <a:gdLst/>
              <a:ahLst/>
              <a:cxnLst/>
              <a:rect l="0" t="0" r="0" b="0"/>
              <a:pathLst>
                <a:path w="4984439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l94"/>
            <p:cNvSpPr/>
            <p:nvPr/>
          </p:nvSpPr>
          <p:spPr>
            <a:xfrm>
              <a:off x="5867256" y="1647499"/>
              <a:ext cx="4984439" cy="0"/>
            </a:xfrm>
            <a:custGeom>
              <a:avLst/>
              <a:gdLst/>
              <a:ahLst/>
              <a:cxnLst/>
              <a:rect l="0" t="0" r="0" b="0"/>
              <a:pathLst>
                <a:path w="4984439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l95"/>
            <p:cNvSpPr/>
            <p:nvPr/>
          </p:nvSpPr>
          <p:spPr>
            <a:xfrm>
              <a:off x="5867256" y="1583556"/>
              <a:ext cx="4984439" cy="0"/>
            </a:xfrm>
            <a:custGeom>
              <a:avLst/>
              <a:gdLst/>
              <a:ahLst/>
              <a:cxnLst/>
              <a:rect l="0" t="0" r="0" b="0"/>
              <a:pathLst>
                <a:path w="4984439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l96"/>
            <p:cNvSpPr/>
            <p:nvPr/>
          </p:nvSpPr>
          <p:spPr>
            <a:xfrm>
              <a:off x="5867256" y="1519612"/>
              <a:ext cx="4984439" cy="0"/>
            </a:xfrm>
            <a:custGeom>
              <a:avLst/>
              <a:gdLst/>
              <a:ahLst/>
              <a:cxnLst/>
              <a:rect l="0" t="0" r="0" b="0"/>
              <a:pathLst>
                <a:path w="4984439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l97"/>
            <p:cNvSpPr/>
            <p:nvPr/>
          </p:nvSpPr>
          <p:spPr>
            <a:xfrm>
              <a:off x="5867256" y="1391726"/>
              <a:ext cx="4984439" cy="0"/>
            </a:xfrm>
            <a:custGeom>
              <a:avLst/>
              <a:gdLst/>
              <a:ahLst/>
              <a:cxnLst/>
              <a:rect l="0" t="0" r="0" b="0"/>
              <a:pathLst>
                <a:path w="4984439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l98"/>
            <p:cNvSpPr/>
            <p:nvPr/>
          </p:nvSpPr>
          <p:spPr>
            <a:xfrm>
              <a:off x="5867256" y="1327783"/>
              <a:ext cx="4984439" cy="0"/>
            </a:xfrm>
            <a:custGeom>
              <a:avLst/>
              <a:gdLst/>
              <a:ahLst/>
              <a:cxnLst/>
              <a:rect l="0" t="0" r="0" b="0"/>
              <a:pathLst>
                <a:path w="4984439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pl99"/>
            <p:cNvSpPr/>
            <p:nvPr/>
          </p:nvSpPr>
          <p:spPr>
            <a:xfrm>
              <a:off x="5867256" y="1263840"/>
              <a:ext cx="4984439" cy="0"/>
            </a:xfrm>
            <a:custGeom>
              <a:avLst/>
              <a:gdLst/>
              <a:ahLst/>
              <a:cxnLst/>
              <a:rect l="0" t="0" r="0" b="0"/>
              <a:pathLst>
                <a:path w="4984439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pl100"/>
            <p:cNvSpPr/>
            <p:nvPr/>
          </p:nvSpPr>
          <p:spPr>
            <a:xfrm>
              <a:off x="5867256" y="1199896"/>
              <a:ext cx="4984439" cy="0"/>
            </a:xfrm>
            <a:custGeom>
              <a:avLst/>
              <a:gdLst/>
              <a:ahLst/>
              <a:cxnLst/>
              <a:rect l="0" t="0" r="0" b="0"/>
              <a:pathLst>
                <a:path w="4984439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pl101"/>
            <p:cNvSpPr/>
            <p:nvPr/>
          </p:nvSpPr>
          <p:spPr>
            <a:xfrm>
              <a:off x="5867256" y="4013397"/>
              <a:ext cx="4984439" cy="0"/>
            </a:xfrm>
            <a:custGeom>
              <a:avLst/>
              <a:gdLst/>
              <a:ahLst/>
              <a:cxnLst/>
              <a:rect l="0" t="0" r="0" b="0"/>
              <a:pathLst>
                <a:path w="4984439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pl102"/>
            <p:cNvSpPr/>
            <p:nvPr/>
          </p:nvSpPr>
          <p:spPr>
            <a:xfrm>
              <a:off x="5867256" y="3693681"/>
              <a:ext cx="4984439" cy="0"/>
            </a:xfrm>
            <a:custGeom>
              <a:avLst/>
              <a:gdLst/>
              <a:ahLst/>
              <a:cxnLst/>
              <a:rect l="0" t="0" r="0" b="0"/>
              <a:pathLst>
                <a:path w="4984439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pl103"/>
            <p:cNvSpPr/>
            <p:nvPr/>
          </p:nvSpPr>
          <p:spPr>
            <a:xfrm>
              <a:off x="5867256" y="3373965"/>
              <a:ext cx="4984439" cy="0"/>
            </a:xfrm>
            <a:custGeom>
              <a:avLst/>
              <a:gdLst/>
              <a:ahLst/>
              <a:cxnLst/>
              <a:rect l="0" t="0" r="0" b="0"/>
              <a:pathLst>
                <a:path w="4984439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pl104"/>
            <p:cNvSpPr/>
            <p:nvPr/>
          </p:nvSpPr>
          <p:spPr>
            <a:xfrm>
              <a:off x="5867256" y="3054249"/>
              <a:ext cx="4984439" cy="0"/>
            </a:xfrm>
            <a:custGeom>
              <a:avLst/>
              <a:gdLst/>
              <a:ahLst/>
              <a:cxnLst/>
              <a:rect l="0" t="0" r="0" b="0"/>
              <a:pathLst>
                <a:path w="4984439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pl105"/>
            <p:cNvSpPr/>
            <p:nvPr/>
          </p:nvSpPr>
          <p:spPr>
            <a:xfrm>
              <a:off x="5867256" y="2734533"/>
              <a:ext cx="4984439" cy="0"/>
            </a:xfrm>
            <a:custGeom>
              <a:avLst/>
              <a:gdLst/>
              <a:ahLst/>
              <a:cxnLst/>
              <a:rect l="0" t="0" r="0" b="0"/>
              <a:pathLst>
                <a:path w="4984439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pl106"/>
            <p:cNvSpPr/>
            <p:nvPr/>
          </p:nvSpPr>
          <p:spPr>
            <a:xfrm>
              <a:off x="5867256" y="2414817"/>
              <a:ext cx="4984439" cy="0"/>
            </a:xfrm>
            <a:custGeom>
              <a:avLst/>
              <a:gdLst/>
              <a:ahLst/>
              <a:cxnLst/>
              <a:rect l="0" t="0" r="0" b="0"/>
              <a:pathLst>
                <a:path w="4984439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pl107"/>
            <p:cNvSpPr/>
            <p:nvPr/>
          </p:nvSpPr>
          <p:spPr>
            <a:xfrm>
              <a:off x="5867256" y="2095101"/>
              <a:ext cx="4984439" cy="0"/>
            </a:xfrm>
            <a:custGeom>
              <a:avLst/>
              <a:gdLst/>
              <a:ahLst/>
              <a:cxnLst/>
              <a:rect l="0" t="0" r="0" b="0"/>
              <a:pathLst>
                <a:path w="4984439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pl108"/>
            <p:cNvSpPr/>
            <p:nvPr/>
          </p:nvSpPr>
          <p:spPr>
            <a:xfrm>
              <a:off x="5867256" y="1775385"/>
              <a:ext cx="4984439" cy="0"/>
            </a:xfrm>
            <a:custGeom>
              <a:avLst/>
              <a:gdLst/>
              <a:ahLst/>
              <a:cxnLst/>
              <a:rect l="0" t="0" r="0" b="0"/>
              <a:pathLst>
                <a:path w="4984439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pl109"/>
            <p:cNvSpPr/>
            <p:nvPr/>
          </p:nvSpPr>
          <p:spPr>
            <a:xfrm>
              <a:off x="5867256" y="1455669"/>
              <a:ext cx="4984439" cy="0"/>
            </a:xfrm>
            <a:custGeom>
              <a:avLst/>
              <a:gdLst/>
              <a:ahLst/>
              <a:cxnLst/>
              <a:rect l="0" t="0" r="0" b="0"/>
              <a:pathLst>
                <a:path w="4984439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pl110"/>
            <p:cNvSpPr/>
            <p:nvPr/>
          </p:nvSpPr>
          <p:spPr>
            <a:xfrm>
              <a:off x="5867256" y="1135953"/>
              <a:ext cx="4984439" cy="0"/>
            </a:xfrm>
            <a:custGeom>
              <a:avLst/>
              <a:gdLst/>
              <a:ahLst/>
              <a:cxnLst/>
              <a:rect l="0" t="0" r="0" b="0"/>
              <a:pathLst>
                <a:path w="4984439">
                  <a:moveTo>
                    <a:pt x="0" y="0"/>
                  </a:moveTo>
                  <a:lnTo>
                    <a:pt x="4984439" y="0"/>
                  </a:lnTo>
                  <a:lnTo>
                    <a:pt x="498443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rc111"/>
            <p:cNvSpPr/>
            <p:nvPr/>
          </p:nvSpPr>
          <p:spPr>
            <a:xfrm>
              <a:off x="6045272" y="3748960"/>
              <a:ext cx="356031" cy="264437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2" name="rc112"/>
            <p:cNvSpPr/>
            <p:nvPr/>
          </p:nvSpPr>
          <p:spPr>
            <a:xfrm>
              <a:off x="6401303" y="3490693"/>
              <a:ext cx="356031" cy="522703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3" name="rc113"/>
            <p:cNvSpPr/>
            <p:nvPr/>
          </p:nvSpPr>
          <p:spPr>
            <a:xfrm>
              <a:off x="6757335" y="2748153"/>
              <a:ext cx="356031" cy="1265244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4" name="rc114"/>
            <p:cNvSpPr/>
            <p:nvPr/>
          </p:nvSpPr>
          <p:spPr>
            <a:xfrm>
              <a:off x="7232043" y="3661038"/>
              <a:ext cx="356031" cy="352358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5" name="rc115"/>
            <p:cNvSpPr/>
            <p:nvPr/>
          </p:nvSpPr>
          <p:spPr>
            <a:xfrm>
              <a:off x="7588075" y="3654740"/>
              <a:ext cx="356031" cy="358657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6" name="rc116"/>
            <p:cNvSpPr/>
            <p:nvPr/>
          </p:nvSpPr>
          <p:spPr>
            <a:xfrm>
              <a:off x="7944106" y="2917475"/>
              <a:ext cx="356031" cy="1095922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7" name="rc117"/>
            <p:cNvSpPr/>
            <p:nvPr/>
          </p:nvSpPr>
          <p:spPr>
            <a:xfrm>
              <a:off x="8418814" y="3991017"/>
              <a:ext cx="356031" cy="22380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8" name="rc118"/>
            <p:cNvSpPr/>
            <p:nvPr/>
          </p:nvSpPr>
          <p:spPr>
            <a:xfrm>
              <a:off x="8774846" y="3883880"/>
              <a:ext cx="356031" cy="129516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9" name="rc119"/>
            <p:cNvSpPr/>
            <p:nvPr/>
          </p:nvSpPr>
          <p:spPr>
            <a:xfrm>
              <a:off x="9130877" y="3846633"/>
              <a:ext cx="356031" cy="166763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0" name="rc120"/>
            <p:cNvSpPr/>
            <p:nvPr/>
          </p:nvSpPr>
          <p:spPr>
            <a:xfrm>
              <a:off x="9605586" y="3554636"/>
              <a:ext cx="356031" cy="458760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1" name="rc121"/>
            <p:cNvSpPr/>
            <p:nvPr/>
          </p:nvSpPr>
          <p:spPr>
            <a:xfrm>
              <a:off x="9961617" y="3302604"/>
              <a:ext cx="356031" cy="710792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2" name="rc122"/>
            <p:cNvSpPr/>
            <p:nvPr/>
          </p:nvSpPr>
          <p:spPr>
            <a:xfrm>
              <a:off x="10317648" y="2318327"/>
              <a:ext cx="356031" cy="1695070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3" name="tx123"/>
            <p:cNvSpPr/>
            <p:nvPr/>
          </p:nvSpPr>
          <p:spPr>
            <a:xfrm>
              <a:off x="2869158" y="807636"/>
              <a:ext cx="872579" cy="112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Inrikes födda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7910536" y="807562"/>
              <a:ext cx="897880" cy="1128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Utrikes födda</a:t>
              </a:r>
            </a:p>
          </p:txBody>
        </p:sp>
        <p:sp>
          <p:nvSpPr>
            <p:cNvPr id="125" name="tx125"/>
            <p:cNvSpPr/>
            <p:nvPr/>
          </p:nvSpPr>
          <p:spPr>
            <a:xfrm rot="-2700000">
              <a:off x="795412" y="4728839"/>
              <a:ext cx="1457126" cy="76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Ensamstående kvinna med barn</a:t>
              </a:r>
            </a:p>
          </p:txBody>
        </p:sp>
        <p:sp>
          <p:nvSpPr>
            <p:cNvPr id="126" name="tx126"/>
            <p:cNvSpPr/>
            <p:nvPr/>
          </p:nvSpPr>
          <p:spPr>
            <a:xfrm rot="-2700000">
              <a:off x="1982134" y="4728839"/>
              <a:ext cx="1457225" cy="76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Ensamstående kvinna utan barn</a:t>
              </a:r>
            </a:p>
          </p:txBody>
        </p:sp>
        <p:sp>
          <p:nvSpPr>
            <p:cNvPr id="127" name="tx127"/>
            <p:cNvSpPr/>
            <p:nvPr/>
          </p:nvSpPr>
          <p:spPr>
            <a:xfrm rot="-2700000">
              <a:off x="3216976" y="4728839"/>
              <a:ext cx="1361082" cy="76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Ensamstående man med barn</a:t>
              </a:r>
            </a:p>
          </p:txBody>
        </p:sp>
        <p:sp>
          <p:nvSpPr>
            <p:cNvPr id="128" name="tx128"/>
            <p:cNvSpPr/>
            <p:nvPr/>
          </p:nvSpPr>
          <p:spPr>
            <a:xfrm rot="-2700000">
              <a:off x="4403698" y="4728839"/>
              <a:ext cx="1361182" cy="76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Ensamstående man utan barn</a:t>
              </a:r>
            </a:p>
          </p:txBody>
        </p:sp>
        <p:sp>
          <p:nvSpPr>
            <p:cNvPr id="129" name="tx129"/>
            <p:cNvSpPr/>
            <p:nvPr/>
          </p:nvSpPr>
          <p:spPr>
            <a:xfrm rot="-2700000">
              <a:off x="5849440" y="4728839"/>
              <a:ext cx="1457126" cy="76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Ensamstående kvinna med barn</a:t>
              </a:r>
            </a:p>
          </p:txBody>
        </p:sp>
        <p:sp>
          <p:nvSpPr>
            <p:cNvPr id="130" name="tx130"/>
            <p:cNvSpPr/>
            <p:nvPr/>
          </p:nvSpPr>
          <p:spPr>
            <a:xfrm rot="-2700000">
              <a:off x="7036162" y="4728839"/>
              <a:ext cx="1457225" cy="76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Ensamstående kvinna utan barn</a:t>
              </a:r>
            </a:p>
          </p:txBody>
        </p:sp>
        <p:sp>
          <p:nvSpPr>
            <p:cNvPr id="131" name="tx131"/>
            <p:cNvSpPr/>
            <p:nvPr/>
          </p:nvSpPr>
          <p:spPr>
            <a:xfrm rot="-2700000">
              <a:off x="8271005" y="4728839"/>
              <a:ext cx="1361082" cy="76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Ensamstående man med barn</a:t>
              </a:r>
            </a:p>
          </p:txBody>
        </p:sp>
        <p:sp>
          <p:nvSpPr>
            <p:cNvPr id="132" name="tx132"/>
            <p:cNvSpPr/>
            <p:nvPr/>
          </p:nvSpPr>
          <p:spPr>
            <a:xfrm rot="-2700000">
              <a:off x="9457726" y="4728839"/>
              <a:ext cx="1361182" cy="76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Ensamstående man utan barn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552954" y="3975495"/>
              <a:ext cx="197643" cy="742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 0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439845" y="3655779"/>
              <a:ext cx="310753" cy="742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10 000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439845" y="3336063"/>
              <a:ext cx="310753" cy="742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20 000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439845" y="3016298"/>
              <a:ext cx="310753" cy="743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30 000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439845" y="2696631"/>
              <a:ext cx="310753" cy="742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40 000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439845" y="2376916"/>
              <a:ext cx="310753" cy="742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50 000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439845" y="2057200"/>
              <a:ext cx="310753" cy="742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60 000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439845" y="1737484"/>
              <a:ext cx="310753" cy="742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70 000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439845" y="1417768"/>
              <a:ext cx="310753" cy="742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80 000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439845" y="1098052"/>
              <a:ext cx="310753" cy="742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90 000</a:t>
              </a:r>
            </a:p>
          </p:txBody>
        </p:sp>
        <p:sp>
          <p:nvSpPr>
            <p:cNvPr id="143" name="tx143"/>
            <p:cNvSpPr/>
            <p:nvPr/>
          </p:nvSpPr>
          <p:spPr>
            <a:xfrm rot="-5400000">
              <a:off x="-287753" y="2513045"/>
              <a:ext cx="1203548" cy="1232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Utbetalt bistånd, tkr</a:t>
              </a:r>
            </a:p>
          </p:txBody>
        </p:sp>
        <p:sp>
          <p:nvSpPr>
            <p:cNvPr id="144" name="rc144"/>
            <p:cNvSpPr/>
            <p:nvPr/>
          </p:nvSpPr>
          <p:spPr>
            <a:xfrm>
              <a:off x="4820760" y="5456037"/>
              <a:ext cx="2023404" cy="289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5" name="rc145"/>
            <p:cNvSpPr/>
            <p:nvPr/>
          </p:nvSpPr>
          <p:spPr>
            <a:xfrm>
              <a:off x="4820760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6" name="rc146"/>
            <p:cNvSpPr/>
            <p:nvPr/>
          </p:nvSpPr>
          <p:spPr>
            <a:xfrm>
              <a:off x="4829760" y="5534626"/>
              <a:ext cx="201456" cy="201456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7" name="rc147"/>
            <p:cNvSpPr/>
            <p:nvPr/>
          </p:nvSpPr>
          <p:spPr>
            <a:xfrm>
              <a:off x="5518424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8" name="rc148"/>
            <p:cNvSpPr/>
            <p:nvPr/>
          </p:nvSpPr>
          <p:spPr>
            <a:xfrm>
              <a:off x="5527424" y="5534626"/>
              <a:ext cx="201456" cy="201456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9" name="rc149"/>
            <p:cNvSpPr/>
            <p:nvPr/>
          </p:nvSpPr>
          <p:spPr>
            <a:xfrm>
              <a:off x="6216089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0" name="rc150"/>
            <p:cNvSpPr/>
            <p:nvPr/>
          </p:nvSpPr>
          <p:spPr>
            <a:xfrm>
              <a:off x="6225089" y="5534626"/>
              <a:ext cx="201456" cy="201456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1" name="tx151"/>
            <p:cNvSpPr/>
            <p:nvPr/>
          </p:nvSpPr>
          <p:spPr>
            <a:xfrm>
              <a:off x="5109805" y="5578501"/>
              <a:ext cx="339030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5807469" y="5578501"/>
              <a:ext cx="339030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6505134" y="5578501"/>
              <a:ext cx="339030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3650673" y="425412"/>
              <a:ext cx="3825999" cy="19112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Ekonomiskt bistånd i Dalarnas län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275651" y="5813307"/>
              <a:ext cx="3441585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Socialstyrelsen. Bearbetning: Samhällsanalys, Region Dalarna.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275651" y="5933407"/>
              <a:ext cx="4857630" cy="1054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Diagramförklaring: Utbetalt ekonomiskt bistånd till ensamhushåll (exklusive intoduktionsersättning)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883847" y="739575"/>
              <a:ext cx="9967848" cy="40968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883847" y="4543791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883847" y="4437379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883847" y="4330968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883847" y="4224556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883847" y="4011733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883847" y="3905321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883847" y="3798909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883847" y="3692498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883847" y="3479675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883847" y="3373263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883847" y="3266851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883847" y="3160440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883847" y="2947616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883847" y="2841205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883847" y="2734793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883847" y="2628381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883847" y="2415558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883847" y="2309147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883847" y="2202735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883847" y="2096323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883847" y="1883500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883847" y="1777088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883847" y="1670677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883847" y="1564265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883847" y="1351442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883847" y="1245030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883847" y="1138619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883847" y="1032207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883847" y="4650202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883847" y="4118144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883847" y="3586086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7"/>
            <p:cNvSpPr/>
            <p:nvPr/>
          </p:nvSpPr>
          <p:spPr>
            <a:xfrm>
              <a:off x="883847" y="3054028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8"/>
            <p:cNvSpPr/>
            <p:nvPr/>
          </p:nvSpPr>
          <p:spPr>
            <a:xfrm>
              <a:off x="883847" y="2521970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9"/>
            <p:cNvSpPr/>
            <p:nvPr/>
          </p:nvSpPr>
          <p:spPr>
            <a:xfrm>
              <a:off x="883847" y="1989912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40"/>
            <p:cNvSpPr/>
            <p:nvPr/>
          </p:nvSpPr>
          <p:spPr>
            <a:xfrm>
              <a:off x="883847" y="1457854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41"/>
            <p:cNvSpPr/>
            <p:nvPr/>
          </p:nvSpPr>
          <p:spPr>
            <a:xfrm>
              <a:off x="883847" y="925795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rc42"/>
            <p:cNvSpPr/>
            <p:nvPr/>
          </p:nvSpPr>
          <p:spPr>
            <a:xfrm>
              <a:off x="1006403" y="2409706"/>
              <a:ext cx="367666" cy="224049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" name="rc43"/>
            <p:cNvSpPr/>
            <p:nvPr/>
          </p:nvSpPr>
          <p:spPr>
            <a:xfrm>
              <a:off x="1374069" y="1386558"/>
              <a:ext cx="367666" cy="326364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" name="rc44"/>
            <p:cNvSpPr/>
            <p:nvPr/>
          </p:nvSpPr>
          <p:spPr>
            <a:xfrm>
              <a:off x="1823439" y="2435776"/>
              <a:ext cx="367666" cy="221442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" name="rc45"/>
            <p:cNvSpPr/>
            <p:nvPr/>
          </p:nvSpPr>
          <p:spPr>
            <a:xfrm>
              <a:off x="2191106" y="1419545"/>
              <a:ext cx="367666" cy="323065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" name="rc46"/>
            <p:cNvSpPr/>
            <p:nvPr/>
          </p:nvSpPr>
          <p:spPr>
            <a:xfrm>
              <a:off x="2640476" y="2419815"/>
              <a:ext cx="367666" cy="223038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" name="rc47"/>
            <p:cNvSpPr/>
            <p:nvPr/>
          </p:nvSpPr>
          <p:spPr>
            <a:xfrm>
              <a:off x="3008143" y="1394007"/>
              <a:ext cx="367666" cy="325619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" name="rc48"/>
            <p:cNvSpPr/>
            <p:nvPr/>
          </p:nvSpPr>
          <p:spPr>
            <a:xfrm>
              <a:off x="3457513" y="2404917"/>
              <a:ext cx="367666" cy="224528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" name="rc49"/>
            <p:cNvSpPr/>
            <p:nvPr/>
          </p:nvSpPr>
          <p:spPr>
            <a:xfrm>
              <a:off x="3825179" y="1371128"/>
              <a:ext cx="367666" cy="327907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" name="rc50"/>
            <p:cNvSpPr/>
            <p:nvPr/>
          </p:nvSpPr>
          <p:spPr>
            <a:xfrm>
              <a:off x="4274550" y="2494303"/>
              <a:ext cx="367666" cy="215589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" name="rc51"/>
            <p:cNvSpPr/>
            <p:nvPr/>
          </p:nvSpPr>
          <p:spPr>
            <a:xfrm>
              <a:off x="4642216" y="1502014"/>
              <a:ext cx="367666" cy="314818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" name="rc52"/>
            <p:cNvSpPr/>
            <p:nvPr/>
          </p:nvSpPr>
          <p:spPr>
            <a:xfrm>
              <a:off x="5091586" y="2538996"/>
              <a:ext cx="367666" cy="211120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" name="rc53"/>
            <p:cNvSpPr/>
            <p:nvPr/>
          </p:nvSpPr>
          <p:spPr>
            <a:xfrm>
              <a:off x="5459253" y="1482328"/>
              <a:ext cx="367666" cy="316787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" name="rc54"/>
            <p:cNvSpPr/>
            <p:nvPr/>
          </p:nvSpPr>
          <p:spPr>
            <a:xfrm>
              <a:off x="5908623" y="2571451"/>
              <a:ext cx="367666" cy="207875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" name="rc55"/>
            <p:cNvSpPr/>
            <p:nvPr/>
          </p:nvSpPr>
          <p:spPr>
            <a:xfrm>
              <a:off x="6276290" y="1535002"/>
              <a:ext cx="367666" cy="311520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" name="rc56"/>
            <p:cNvSpPr/>
            <p:nvPr/>
          </p:nvSpPr>
          <p:spPr>
            <a:xfrm>
              <a:off x="6725660" y="2640619"/>
              <a:ext cx="367666" cy="200958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" name="rc57"/>
            <p:cNvSpPr/>
            <p:nvPr/>
          </p:nvSpPr>
          <p:spPr>
            <a:xfrm>
              <a:off x="7093326" y="1598317"/>
              <a:ext cx="367666" cy="305188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" name="rc58"/>
            <p:cNvSpPr/>
            <p:nvPr/>
          </p:nvSpPr>
          <p:spPr>
            <a:xfrm>
              <a:off x="7542697" y="2687972"/>
              <a:ext cx="367666" cy="196223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" name="rc59"/>
            <p:cNvSpPr/>
            <p:nvPr/>
          </p:nvSpPr>
          <p:spPr>
            <a:xfrm>
              <a:off x="7910363" y="1618535"/>
              <a:ext cx="367666" cy="303166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" name="rc60"/>
            <p:cNvSpPr/>
            <p:nvPr/>
          </p:nvSpPr>
          <p:spPr>
            <a:xfrm>
              <a:off x="8359733" y="2850250"/>
              <a:ext cx="367666" cy="179995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" name="rc61"/>
            <p:cNvSpPr/>
            <p:nvPr/>
          </p:nvSpPr>
          <p:spPr>
            <a:xfrm>
              <a:off x="8727400" y="1858493"/>
              <a:ext cx="367666" cy="279170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" name="rc62"/>
            <p:cNvSpPr/>
            <p:nvPr/>
          </p:nvSpPr>
          <p:spPr>
            <a:xfrm>
              <a:off x="9176770" y="2806621"/>
              <a:ext cx="367666" cy="184358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" name="rc63"/>
            <p:cNvSpPr/>
            <p:nvPr/>
          </p:nvSpPr>
          <p:spPr>
            <a:xfrm>
              <a:off x="9544437" y="1757934"/>
              <a:ext cx="367666" cy="289226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" name="rc64"/>
            <p:cNvSpPr/>
            <p:nvPr/>
          </p:nvSpPr>
          <p:spPr>
            <a:xfrm>
              <a:off x="9993807" y="2922610"/>
              <a:ext cx="367666" cy="172759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" name="rc65"/>
            <p:cNvSpPr/>
            <p:nvPr/>
          </p:nvSpPr>
          <p:spPr>
            <a:xfrm>
              <a:off x="10361473" y="1894673"/>
              <a:ext cx="367666" cy="275552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" name="tx66"/>
            <p:cNvSpPr/>
            <p:nvPr/>
          </p:nvSpPr>
          <p:spPr>
            <a:xfrm>
              <a:off x="567093" y="4593350"/>
              <a:ext cx="254124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0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39845" y="4061292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1 000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39845" y="3529234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2 000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39845" y="2997101"/>
              <a:ext cx="381372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3 000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439845" y="2465118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4 000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39845" y="1933059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5 000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39845" y="1401001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6 000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39845" y="868943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7 000</a:t>
              </a:r>
            </a:p>
          </p:txBody>
        </p:sp>
        <p:sp>
          <p:nvSpPr>
            <p:cNvPr id="74" name="tx74"/>
            <p:cNvSpPr/>
            <p:nvPr/>
          </p:nvSpPr>
          <p:spPr>
            <a:xfrm rot="-2700000">
              <a:off x="1238529" y="4952234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75" name="tx75"/>
            <p:cNvSpPr/>
            <p:nvPr/>
          </p:nvSpPr>
          <p:spPr>
            <a:xfrm rot="-2700000">
              <a:off x="2055566" y="4952234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2011</a:t>
              </a:r>
            </a:p>
          </p:txBody>
        </p:sp>
        <p:sp>
          <p:nvSpPr>
            <p:cNvPr id="76" name="tx76"/>
            <p:cNvSpPr/>
            <p:nvPr/>
          </p:nvSpPr>
          <p:spPr>
            <a:xfrm rot="-2700000">
              <a:off x="2872603" y="4952234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2012</a:t>
              </a:r>
            </a:p>
          </p:txBody>
        </p:sp>
        <p:sp>
          <p:nvSpPr>
            <p:cNvPr id="77" name="tx77"/>
            <p:cNvSpPr/>
            <p:nvPr/>
          </p:nvSpPr>
          <p:spPr>
            <a:xfrm rot="-2700000">
              <a:off x="3689616" y="4952178"/>
              <a:ext cx="296651" cy="975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2013</a:t>
              </a:r>
            </a:p>
          </p:txBody>
        </p:sp>
        <p:sp>
          <p:nvSpPr>
            <p:cNvPr id="78" name="tx78"/>
            <p:cNvSpPr/>
            <p:nvPr/>
          </p:nvSpPr>
          <p:spPr>
            <a:xfrm rot="-2700000">
              <a:off x="4506676" y="4952234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2014</a:t>
              </a:r>
            </a:p>
          </p:txBody>
        </p:sp>
        <p:sp>
          <p:nvSpPr>
            <p:cNvPr id="79" name="tx79"/>
            <p:cNvSpPr/>
            <p:nvPr/>
          </p:nvSpPr>
          <p:spPr>
            <a:xfrm rot="-2700000">
              <a:off x="5323713" y="4952234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2015</a:t>
              </a:r>
            </a:p>
          </p:txBody>
        </p:sp>
        <p:sp>
          <p:nvSpPr>
            <p:cNvPr id="80" name="tx80"/>
            <p:cNvSpPr/>
            <p:nvPr/>
          </p:nvSpPr>
          <p:spPr>
            <a:xfrm rot="-2700000">
              <a:off x="6140750" y="4952234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2016</a:t>
              </a:r>
            </a:p>
          </p:txBody>
        </p:sp>
        <p:sp>
          <p:nvSpPr>
            <p:cNvPr id="81" name="tx81"/>
            <p:cNvSpPr/>
            <p:nvPr/>
          </p:nvSpPr>
          <p:spPr>
            <a:xfrm rot="-2700000">
              <a:off x="6957786" y="4952234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2017</a:t>
              </a:r>
            </a:p>
          </p:txBody>
        </p:sp>
        <p:sp>
          <p:nvSpPr>
            <p:cNvPr id="82" name="tx82"/>
            <p:cNvSpPr/>
            <p:nvPr/>
          </p:nvSpPr>
          <p:spPr>
            <a:xfrm rot="-2700000">
              <a:off x="7774823" y="4952234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2018</a:t>
              </a:r>
            </a:p>
          </p:txBody>
        </p:sp>
        <p:sp>
          <p:nvSpPr>
            <p:cNvPr id="83" name="tx83"/>
            <p:cNvSpPr/>
            <p:nvPr/>
          </p:nvSpPr>
          <p:spPr>
            <a:xfrm rot="-2700000">
              <a:off x="8591860" y="4952234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2019</a:t>
              </a:r>
            </a:p>
          </p:txBody>
        </p:sp>
        <p:sp>
          <p:nvSpPr>
            <p:cNvPr id="84" name="tx84"/>
            <p:cNvSpPr/>
            <p:nvPr/>
          </p:nvSpPr>
          <p:spPr>
            <a:xfrm rot="-2700000">
              <a:off x="9408897" y="4952234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85" name="tx85"/>
            <p:cNvSpPr/>
            <p:nvPr/>
          </p:nvSpPr>
          <p:spPr>
            <a:xfrm rot="-2700000">
              <a:off x="10225933" y="4952234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2021</a:t>
              </a:r>
            </a:p>
          </p:txBody>
        </p:sp>
        <p:sp>
          <p:nvSpPr>
            <p:cNvPr id="86" name="tx86"/>
            <p:cNvSpPr/>
            <p:nvPr/>
          </p:nvSpPr>
          <p:spPr>
            <a:xfrm rot="-5400000">
              <a:off x="-168278" y="2737180"/>
              <a:ext cx="986221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Antal skuldsatta</a:t>
              </a:r>
            </a:p>
          </p:txBody>
        </p:sp>
        <p:sp>
          <p:nvSpPr>
            <p:cNvPr id="87" name="rc87"/>
            <p:cNvSpPr/>
            <p:nvPr/>
          </p:nvSpPr>
          <p:spPr>
            <a:xfrm>
              <a:off x="5162708" y="5335336"/>
              <a:ext cx="1410125" cy="289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8" name="rc88"/>
            <p:cNvSpPr/>
            <p:nvPr/>
          </p:nvSpPr>
          <p:spPr>
            <a:xfrm>
              <a:off x="5162708" y="5404925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9" name="rc89"/>
            <p:cNvSpPr/>
            <p:nvPr/>
          </p:nvSpPr>
          <p:spPr>
            <a:xfrm>
              <a:off x="5171708" y="5413925"/>
              <a:ext cx="201456" cy="2014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0" name="rc90"/>
            <p:cNvSpPr/>
            <p:nvPr/>
          </p:nvSpPr>
          <p:spPr>
            <a:xfrm>
              <a:off x="5987323" y="5404925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1" name="rc91"/>
            <p:cNvSpPr/>
            <p:nvPr/>
          </p:nvSpPr>
          <p:spPr>
            <a:xfrm>
              <a:off x="5996323" y="5413925"/>
              <a:ext cx="201456" cy="20145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2" name="tx92"/>
            <p:cNvSpPr/>
            <p:nvPr/>
          </p:nvSpPr>
          <p:spPr>
            <a:xfrm>
              <a:off x="5451754" y="5458321"/>
              <a:ext cx="465980" cy="1108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Kvinna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6276368" y="5458321"/>
              <a:ext cx="296465" cy="1108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Man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3855312" y="430621"/>
              <a:ext cx="3416721" cy="1859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Antal skuldsatta i Dalarnas län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275651" y="5693915"/>
              <a:ext cx="1801584" cy="1035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SCB:s öppna statistikdatabas.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275651" y="5813307"/>
              <a:ext cx="2317273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Bearbetning: Samhällsanalys, Region Dalarna.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275651" y="5934335"/>
              <a:ext cx="4019376" cy="1045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Diagramförklaring: Antal personer med skulder under indrivning hos Kronofogden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883847" y="739575"/>
              <a:ext cx="9967848" cy="40968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883847" y="4543791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883847" y="4437379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883847" y="4330968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883847" y="4224556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883847" y="4011733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883847" y="3905321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883847" y="3798909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883847" y="3692498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883847" y="3479675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883847" y="3373263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883847" y="3266851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883847" y="3160440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883847" y="2947616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883847" y="2841205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883847" y="2734793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883847" y="2628381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883847" y="2415558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883847" y="2309147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883847" y="2202735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883847" y="2096323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883847" y="1883500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883847" y="1777088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883847" y="1670677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883847" y="1564265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883847" y="1351442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883847" y="1245030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883847" y="1138619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883847" y="1032207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883847" y="4650202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883847" y="4118144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883847" y="3586086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7"/>
            <p:cNvSpPr/>
            <p:nvPr/>
          </p:nvSpPr>
          <p:spPr>
            <a:xfrm>
              <a:off x="883847" y="3054028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8"/>
            <p:cNvSpPr/>
            <p:nvPr/>
          </p:nvSpPr>
          <p:spPr>
            <a:xfrm>
              <a:off x="883847" y="2521970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9"/>
            <p:cNvSpPr/>
            <p:nvPr/>
          </p:nvSpPr>
          <p:spPr>
            <a:xfrm>
              <a:off x="883847" y="1989912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40"/>
            <p:cNvSpPr/>
            <p:nvPr/>
          </p:nvSpPr>
          <p:spPr>
            <a:xfrm>
              <a:off x="883847" y="1457854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41"/>
            <p:cNvSpPr/>
            <p:nvPr/>
          </p:nvSpPr>
          <p:spPr>
            <a:xfrm>
              <a:off x="883847" y="925795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rc42"/>
            <p:cNvSpPr/>
            <p:nvPr/>
          </p:nvSpPr>
          <p:spPr>
            <a:xfrm>
              <a:off x="1006403" y="3034519"/>
              <a:ext cx="367666" cy="161568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" name="rc43"/>
            <p:cNvSpPr/>
            <p:nvPr/>
          </p:nvSpPr>
          <p:spPr>
            <a:xfrm>
              <a:off x="1374069" y="1408195"/>
              <a:ext cx="367666" cy="324200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" name="rc44"/>
            <p:cNvSpPr/>
            <p:nvPr/>
          </p:nvSpPr>
          <p:spPr>
            <a:xfrm>
              <a:off x="1823439" y="3006143"/>
              <a:ext cx="367666" cy="164405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" name="rc45"/>
            <p:cNvSpPr/>
            <p:nvPr/>
          </p:nvSpPr>
          <p:spPr>
            <a:xfrm>
              <a:off x="2191106" y="1370951"/>
              <a:ext cx="367666" cy="327925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" name="rc46"/>
            <p:cNvSpPr/>
            <p:nvPr/>
          </p:nvSpPr>
          <p:spPr>
            <a:xfrm>
              <a:off x="2640476" y="2750755"/>
              <a:ext cx="367666" cy="189944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" name="rc47"/>
            <p:cNvSpPr/>
            <p:nvPr/>
          </p:nvSpPr>
          <p:spPr>
            <a:xfrm>
              <a:off x="3008143" y="1209560"/>
              <a:ext cx="367666" cy="344064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" name="rc48"/>
            <p:cNvSpPr/>
            <p:nvPr/>
          </p:nvSpPr>
          <p:spPr>
            <a:xfrm>
              <a:off x="3457513" y="2688681"/>
              <a:ext cx="367666" cy="196152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" name="rc49"/>
            <p:cNvSpPr/>
            <p:nvPr/>
          </p:nvSpPr>
          <p:spPr>
            <a:xfrm>
              <a:off x="3825179" y="1074772"/>
              <a:ext cx="367666" cy="357543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" name="rc50"/>
            <p:cNvSpPr/>
            <p:nvPr/>
          </p:nvSpPr>
          <p:spPr>
            <a:xfrm>
              <a:off x="4274550" y="2646117"/>
              <a:ext cx="367666" cy="200408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" name="rc51"/>
            <p:cNvSpPr/>
            <p:nvPr/>
          </p:nvSpPr>
          <p:spPr>
            <a:xfrm>
              <a:off x="4642216" y="1179410"/>
              <a:ext cx="367666" cy="347079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" name="rc52"/>
            <p:cNvSpPr/>
            <p:nvPr/>
          </p:nvSpPr>
          <p:spPr>
            <a:xfrm>
              <a:off x="5091586" y="2640796"/>
              <a:ext cx="367666" cy="200940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" name="rc53"/>
            <p:cNvSpPr/>
            <p:nvPr/>
          </p:nvSpPr>
          <p:spPr>
            <a:xfrm>
              <a:off x="5459253" y="1087186"/>
              <a:ext cx="367666" cy="356301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" name="rc54"/>
            <p:cNvSpPr/>
            <p:nvPr/>
          </p:nvSpPr>
          <p:spPr>
            <a:xfrm>
              <a:off x="5908623" y="2628381"/>
              <a:ext cx="367666" cy="202182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" name="rc55"/>
            <p:cNvSpPr/>
            <p:nvPr/>
          </p:nvSpPr>
          <p:spPr>
            <a:xfrm>
              <a:off x="6276290" y="1174089"/>
              <a:ext cx="367666" cy="347611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" name="rc56"/>
            <p:cNvSpPr/>
            <p:nvPr/>
          </p:nvSpPr>
          <p:spPr>
            <a:xfrm>
              <a:off x="6725660" y="2614193"/>
              <a:ext cx="367666" cy="203600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" name="rc57"/>
            <p:cNvSpPr/>
            <p:nvPr/>
          </p:nvSpPr>
          <p:spPr>
            <a:xfrm>
              <a:off x="7093326" y="1232616"/>
              <a:ext cx="367666" cy="341758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" name="rc58"/>
            <p:cNvSpPr/>
            <p:nvPr/>
          </p:nvSpPr>
          <p:spPr>
            <a:xfrm>
              <a:off x="7542697" y="2647890"/>
              <a:ext cx="367666" cy="200231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" name="rc59"/>
            <p:cNvSpPr/>
            <p:nvPr/>
          </p:nvSpPr>
          <p:spPr>
            <a:xfrm>
              <a:off x="7910363" y="1312424"/>
              <a:ext cx="367666" cy="333777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" name="rc60"/>
            <p:cNvSpPr/>
            <p:nvPr/>
          </p:nvSpPr>
          <p:spPr>
            <a:xfrm>
              <a:off x="8359733" y="2741887"/>
              <a:ext cx="367666" cy="190831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" name="rc61"/>
            <p:cNvSpPr/>
            <p:nvPr/>
          </p:nvSpPr>
          <p:spPr>
            <a:xfrm>
              <a:off x="8727400" y="1527021"/>
              <a:ext cx="367666" cy="312318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" name="rc62"/>
            <p:cNvSpPr/>
            <p:nvPr/>
          </p:nvSpPr>
          <p:spPr>
            <a:xfrm>
              <a:off x="9176770" y="2802187"/>
              <a:ext cx="367666" cy="184801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" name="rc63"/>
            <p:cNvSpPr/>
            <p:nvPr/>
          </p:nvSpPr>
          <p:spPr>
            <a:xfrm>
              <a:off x="9544437" y="1555398"/>
              <a:ext cx="367666" cy="309480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" name="rc64"/>
            <p:cNvSpPr/>
            <p:nvPr/>
          </p:nvSpPr>
          <p:spPr>
            <a:xfrm>
              <a:off x="9993807" y="2892637"/>
              <a:ext cx="367666" cy="175756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" name="rc65"/>
            <p:cNvSpPr/>
            <p:nvPr/>
          </p:nvSpPr>
          <p:spPr>
            <a:xfrm>
              <a:off x="10361473" y="1761127"/>
              <a:ext cx="367666" cy="288907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" name="tx66"/>
            <p:cNvSpPr/>
            <p:nvPr/>
          </p:nvSpPr>
          <p:spPr>
            <a:xfrm>
              <a:off x="567093" y="4593350"/>
              <a:ext cx="254124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0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82261" y="4061218"/>
              <a:ext cx="338956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300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82261" y="3529234"/>
              <a:ext cx="338956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600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82261" y="2997176"/>
              <a:ext cx="338956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900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439845" y="2465118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1 200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39845" y="1933059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1 500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39845" y="1401001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1 800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39845" y="868943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2 100</a:t>
              </a:r>
            </a:p>
          </p:txBody>
        </p:sp>
        <p:sp>
          <p:nvSpPr>
            <p:cNvPr id="74" name="tx74"/>
            <p:cNvSpPr/>
            <p:nvPr/>
          </p:nvSpPr>
          <p:spPr>
            <a:xfrm rot="-2700000">
              <a:off x="1238529" y="4952234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75" name="tx75"/>
            <p:cNvSpPr/>
            <p:nvPr/>
          </p:nvSpPr>
          <p:spPr>
            <a:xfrm rot="-2700000">
              <a:off x="2055566" y="4952234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2011</a:t>
              </a:r>
            </a:p>
          </p:txBody>
        </p:sp>
        <p:sp>
          <p:nvSpPr>
            <p:cNvPr id="76" name="tx76"/>
            <p:cNvSpPr/>
            <p:nvPr/>
          </p:nvSpPr>
          <p:spPr>
            <a:xfrm rot="-2700000">
              <a:off x="2872603" y="4952234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2012</a:t>
              </a:r>
            </a:p>
          </p:txBody>
        </p:sp>
        <p:sp>
          <p:nvSpPr>
            <p:cNvPr id="77" name="tx77"/>
            <p:cNvSpPr/>
            <p:nvPr/>
          </p:nvSpPr>
          <p:spPr>
            <a:xfrm rot="-2700000">
              <a:off x="3689616" y="4952178"/>
              <a:ext cx="296651" cy="975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2013</a:t>
              </a:r>
            </a:p>
          </p:txBody>
        </p:sp>
        <p:sp>
          <p:nvSpPr>
            <p:cNvPr id="78" name="tx78"/>
            <p:cNvSpPr/>
            <p:nvPr/>
          </p:nvSpPr>
          <p:spPr>
            <a:xfrm rot="-2700000">
              <a:off x="4506676" y="4952234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2014</a:t>
              </a:r>
            </a:p>
          </p:txBody>
        </p:sp>
        <p:sp>
          <p:nvSpPr>
            <p:cNvPr id="79" name="tx79"/>
            <p:cNvSpPr/>
            <p:nvPr/>
          </p:nvSpPr>
          <p:spPr>
            <a:xfrm rot="-2700000">
              <a:off x="5323713" y="4952234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2015</a:t>
              </a:r>
            </a:p>
          </p:txBody>
        </p:sp>
        <p:sp>
          <p:nvSpPr>
            <p:cNvPr id="80" name="tx80"/>
            <p:cNvSpPr/>
            <p:nvPr/>
          </p:nvSpPr>
          <p:spPr>
            <a:xfrm rot="-2700000">
              <a:off x="6140750" y="4952234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2016</a:t>
              </a:r>
            </a:p>
          </p:txBody>
        </p:sp>
        <p:sp>
          <p:nvSpPr>
            <p:cNvPr id="81" name="tx81"/>
            <p:cNvSpPr/>
            <p:nvPr/>
          </p:nvSpPr>
          <p:spPr>
            <a:xfrm rot="-2700000">
              <a:off x="6957786" y="4952234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2017</a:t>
              </a:r>
            </a:p>
          </p:txBody>
        </p:sp>
        <p:sp>
          <p:nvSpPr>
            <p:cNvPr id="82" name="tx82"/>
            <p:cNvSpPr/>
            <p:nvPr/>
          </p:nvSpPr>
          <p:spPr>
            <a:xfrm rot="-2700000">
              <a:off x="7774823" y="4952234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2018</a:t>
              </a:r>
            </a:p>
          </p:txBody>
        </p:sp>
        <p:sp>
          <p:nvSpPr>
            <p:cNvPr id="83" name="tx83"/>
            <p:cNvSpPr/>
            <p:nvPr/>
          </p:nvSpPr>
          <p:spPr>
            <a:xfrm rot="-2700000">
              <a:off x="8591860" y="4952234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2019</a:t>
              </a:r>
            </a:p>
          </p:txBody>
        </p:sp>
        <p:sp>
          <p:nvSpPr>
            <p:cNvPr id="84" name="tx84"/>
            <p:cNvSpPr/>
            <p:nvPr/>
          </p:nvSpPr>
          <p:spPr>
            <a:xfrm rot="-2700000">
              <a:off x="9408897" y="4952234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85" name="tx85"/>
            <p:cNvSpPr/>
            <p:nvPr/>
          </p:nvSpPr>
          <p:spPr>
            <a:xfrm rot="-2700000">
              <a:off x="10225933" y="4952234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2021</a:t>
              </a:r>
            </a:p>
          </p:txBody>
        </p:sp>
        <p:sp>
          <p:nvSpPr>
            <p:cNvPr id="86" name="tx86"/>
            <p:cNvSpPr/>
            <p:nvPr/>
          </p:nvSpPr>
          <p:spPr>
            <a:xfrm rot="-5400000">
              <a:off x="-513913" y="2721560"/>
              <a:ext cx="1646249" cy="13287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Antal långsiktigt skuldsatta</a:t>
              </a:r>
            </a:p>
          </p:txBody>
        </p:sp>
        <p:sp>
          <p:nvSpPr>
            <p:cNvPr id="87" name="rc87"/>
            <p:cNvSpPr/>
            <p:nvPr/>
          </p:nvSpPr>
          <p:spPr>
            <a:xfrm>
              <a:off x="5162708" y="5335336"/>
              <a:ext cx="1410125" cy="289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8" name="rc88"/>
            <p:cNvSpPr/>
            <p:nvPr/>
          </p:nvSpPr>
          <p:spPr>
            <a:xfrm>
              <a:off x="5162708" y="5404925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9" name="rc89"/>
            <p:cNvSpPr/>
            <p:nvPr/>
          </p:nvSpPr>
          <p:spPr>
            <a:xfrm>
              <a:off x="5171708" y="5413925"/>
              <a:ext cx="201456" cy="2014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0" name="rc90"/>
            <p:cNvSpPr/>
            <p:nvPr/>
          </p:nvSpPr>
          <p:spPr>
            <a:xfrm>
              <a:off x="5987323" y="5404925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1" name="rc91"/>
            <p:cNvSpPr/>
            <p:nvPr/>
          </p:nvSpPr>
          <p:spPr>
            <a:xfrm>
              <a:off x="5996323" y="5413925"/>
              <a:ext cx="201456" cy="20145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2" name="tx92"/>
            <p:cNvSpPr/>
            <p:nvPr/>
          </p:nvSpPr>
          <p:spPr>
            <a:xfrm>
              <a:off x="5451754" y="5458321"/>
              <a:ext cx="465980" cy="1108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Kvinna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6276368" y="5458321"/>
              <a:ext cx="296465" cy="1108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Man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3255287" y="374934"/>
              <a:ext cx="4616772" cy="2415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Antal långsiktigt skuldsatta i Dalarnas län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275651" y="5693915"/>
              <a:ext cx="1801584" cy="1035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SCB:s öppna statistikdatabas.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275651" y="5813307"/>
              <a:ext cx="2317273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Bearbetning: Samhällsanalys, Region Dalarna.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275651" y="5933734"/>
              <a:ext cx="4447698" cy="1051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Diagramförklaring: Skuldsatta personer som funnits i Kronofogdens register i mer än 20 år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569857" y="992081"/>
              <a:ext cx="5106124" cy="40357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569857" y="4739593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569857" y="4634767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569857" y="4529942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569857" y="4425116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569857" y="4215465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569857" y="4110640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569857" y="4005814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569857" y="3900989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569857" y="3691338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569857" y="3586512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569857" y="3481687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569857" y="3376861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569857" y="3167210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569857" y="3062385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569857" y="2957559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569857" y="2852734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569857" y="2643083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569857" y="2538257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569857" y="2433432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569857" y="2328606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569857" y="2118955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569857" y="2014130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569857" y="1909304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569857" y="1804479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569857" y="1594828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569857" y="1490002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569857" y="1385177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569857" y="1280351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569857" y="4844418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569857" y="4320291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569857" y="3796163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7"/>
            <p:cNvSpPr/>
            <p:nvPr/>
          </p:nvSpPr>
          <p:spPr>
            <a:xfrm>
              <a:off x="569857" y="3272036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8"/>
            <p:cNvSpPr/>
            <p:nvPr/>
          </p:nvSpPr>
          <p:spPr>
            <a:xfrm>
              <a:off x="569857" y="2747908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9"/>
            <p:cNvSpPr/>
            <p:nvPr/>
          </p:nvSpPr>
          <p:spPr>
            <a:xfrm>
              <a:off x="569857" y="2223781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40"/>
            <p:cNvSpPr/>
            <p:nvPr/>
          </p:nvSpPr>
          <p:spPr>
            <a:xfrm>
              <a:off x="569857" y="1699653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41"/>
            <p:cNvSpPr/>
            <p:nvPr/>
          </p:nvSpPr>
          <p:spPr>
            <a:xfrm>
              <a:off x="569857" y="1175526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rc42"/>
            <p:cNvSpPr/>
            <p:nvPr/>
          </p:nvSpPr>
          <p:spPr>
            <a:xfrm>
              <a:off x="644947" y="3461914"/>
              <a:ext cx="225270" cy="138250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" name="rc43"/>
            <p:cNvSpPr/>
            <p:nvPr/>
          </p:nvSpPr>
          <p:spPr>
            <a:xfrm>
              <a:off x="870218" y="1640653"/>
              <a:ext cx="225270" cy="320376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" name="rc44"/>
            <p:cNvSpPr/>
            <p:nvPr/>
          </p:nvSpPr>
          <p:spPr>
            <a:xfrm>
              <a:off x="1145548" y="3532147"/>
              <a:ext cx="225270" cy="131227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" name="rc45"/>
            <p:cNvSpPr/>
            <p:nvPr/>
          </p:nvSpPr>
          <p:spPr>
            <a:xfrm>
              <a:off x="1370818" y="1758591"/>
              <a:ext cx="225270" cy="308582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" name="rc46"/>
            <p:cNvSpPr/>
            <p:nvPr/>
          </p:nvSpPr>
          <p:spPr>
            <a:xfrm>
              <a:off x="1646148" y="3525836"/>
              <a:ext cx="225270" cy="131858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" name="rc47"/>
            <p:cNvSpPr/>
            <p:nvPr/>
          </p:nvSpPr>
          <p:spPr>
            <a:xfrm>
              <a:off x="1871418" y="1743072"/>
              <a:ext cx="225270" cy="310134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" name="rc48"/>
            <p:cNvSpPr/>
            <p:nvPr/>
          </p:nvSpPr>
          <p:spPr>
            <a:xfrm>
              <a:off x="2146749" y="3556452"/>
              <a:ext cx="225270" cy="128796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" name="rc49"/>
            <p:cNvSpPr/>
            <p:nvPr/>
          </p:nvSpPr>
          <p:spPr>
            <a:xfrm>
              <a:off x="2372019" y="1753485"/>
              <a:ext cx="225270" cy="309093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" name="rc50"/>
            <p:cNvSpPr/>
            <p:nvPr/>
          </p:nvSpPr>
          <p:spPr>
            <a:xfrm>
              <a:off x="2647349" y="3607767"/>
              <a:ext cx="225270" cy="123665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" name="rc51"/>
            <p:cNvSpPr/>
            <p:nvPr/>
          </p:nvSpPr>
          <p:spPr>
            <a:xfrm>
              <a:off x="2872619" y="1781619"/>
              <a:ext cx="225270" cy="306279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" name="rc52"/>
            <p:cNvSpPr/>
            <p:nvPr/>
          </p:nvSpPr>
          <p:spPr>
            <a:xfrm>
              <a:off x="3147950" y="3596616"/>
              <a:ext cx="225270" cy="124780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" name="rc53"/>
            <p:cNvSpPr/>
            <p:nvPr/>
          </p:nvSpPr>
          <p:spPr>
            <a:xfrm>
              <a:off x="3373220" y="1821412"/>
              <a:ext cx="225270" cy="302300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" name="rc54"/>
            <p:cNvSpPr/>
            <p:nvPr/>
          </p:nvSpPr>
          <p:spPr>
            <a:xfrm>
              <a:off x="3648550" y="3657907"/>
              <a:ext cx="225270" cy="118651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" name="rc55"/>
            <p:cNvSpPr/>
            <p:nvPr/>
          </p:nvSpPr>
          <p:spPr>
            <a:xfrm>
              <a:off x="3873820" y="1928381"/>
              <a:ext cx="225270" cy="291603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" name="rc56"/>
            <p:cNvSpPr/>
            <p:nvPr/>
          </p:nvSpPr>
          <p:spPr>
            <a:xfrm>
              <a:off x="4149150" y="3635763"/>
              <a:ext cx="225270" cy="120865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" name="rc57"/>
            <p:cNvSpPr/>
            <p:nvPr/>
          </p:nvSpPr>
          <p:spPr>
            <a:xfrm>
              <a:off x="4374421" y="1940288"/>
              <a:ext cx="225270" cy="290413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" name="rc58"/>
            <p:cNvSpPr/>
            <p:nvPr/>
          </p:nvSpPr>
          <p:spPr>
            <a:xfrm>
              <a:off x="4649751" y="3666805"/>
              <a:ext cx="225270" cy="117761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" name="rc59"/>
            <p:cNvSpPr/>
            <p:nvPr/>
          </p:nvSpPr>
          <p:spPr>
            <a:xfrm>
              <a:off x="4875021" y="2013509"/>
              <a:ext cx="225270" cy="283090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" name="rc60"/>
            <p:cNvSpPr/>
            <p:nvPr/>
          </p:nvSpPr>
          <p:spPr>
            <a:xfrm>
              <a:off x="5150351" y="3617887"/>
              <a:ext cx="225270" cy="122653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" name="rc61"/>
            <p:cNvSpPr/>
            <p:nvPr/>
          </p:nvSpPr>
          <p:spPr>
            <a:xfrm>
              <a:off x="5375622" y="1987909"/>
              <a:ext cx="225270" cy="285650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" name="rc62"/>
            <p:cNvSpPr/>
            <p:nvPr/>
          </p:nvSpPr>
          <p:spPr>
            <a:xfrm>
              <a:off x="5745571" y="992081"/>
              <a:ext cx="5106124" cy="40357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" name="pl63"/>
            <p:cNvSpPr/>
            <p:nvPr/>
          </p:nvSpPr>
          <p:spPr>
            <a:xfrm>
              <a:off x="5745571" y="4739593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l64"/>
            <p:cNvSpPr/>
            <p:nvPr/>
          </p:nvSpPr>
          <p:spPr>
            <a:xfrm>
              <a:off x="5745571" y="4634767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l65"/>
            <p:cNvSpPr/>
            <p:nvPr/>
          </p:nvSpPr>
          <p:spPr>
            <a:xfrm>
              <a:off x="5745571" y="4529942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l66"/>
            <p:cNvSpPr/>
            <p:nvPr/>
          </p:nvSpPr>
          <p:spPr>
            <a:xfrm>
              <a:off x="5745571" y="4425116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l67"/>
            <p:cNvSpPr/>
            <p:nvPr/>
          </p:nvSpPr>
          <p:spPr>
            <a:xfrm>
              <a:off x="5745571" y="4215465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l68"/>
            <p:cNvSpPr/>
            <p:nvPr/>
          </p:nvSpPr>
          <p:spPr>
            <a:xfrm>
              <a:off x="5745571" y="4110640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l69"/>
            <p:cNvSpPr/>
            <p:nvPr/>
          </p:nvSpPr>
          <p:spPr>
            <a:xfrm>
              <a:off x="5745571" y="4005814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l70"/>
            <p:cNvSpPr/>
            <p:nvPr/>
          </p:nvSpPr>
          <p:spPr>
            <a:xfrm>
              <a:off x="5745571" y="3900989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l71"/>
            <p:cNvSpPr/>
            <p:nvPr/>
          </p:nvSpPr>
          <p:spPr>
            <a:xfrm>
              <a:off x="5745571" y="3691338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l72"/>
            <p:cNvSpPr/>
            <p:nvPr/>
          </p:nvSpPr>
          <p:spPr>
            <a:xfrm>
              <a:off x="5745571" y="3586512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l73"/>
            <p:cNvSpPr/>
            <p:nvPr/>
          </p:nvSpPr>
          <p:spPr>
            <a:xfrm>
              <a:off x="5745571" y="3481687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l74"/>
            <p:cNvSpPr/>
            <p:nvPr/>
          </p:nvSpPr>
          <p:spPr>
            <a:xfrm>
              <a:off x="5745571" y="3376861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l75"/>
            <p:cNvSpPr/>
            <p:nvPr/>
          </p:nvSpPr>
          <p:spPr>
            <a:xfrm>
              <a:off x="5745571" y="3167210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l76"/>
            <p:cNvSpPr/>
            <p:nvPr/>
          </p:nvSpPr>
          <p:spPr>
            <a:xfrm>
              <a:off x="5745571" y="3062385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l77"/>
            <p:cNvSpPr/>
            <p:nvPr/>
          </p:nvSpPr>
          <p:spPr>
            <a:xfrm>
              <a:off x="5745571" y="2957559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l78"/>
            <p:cNvSpPr/>
            <p:nvPr/>
          </p:nvSpPr>
          <p:spPr>
            <a:xfrm>
              <a:off x="5745571" y="2852734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l79"/>
            <p:cNvSpPr/>
            <p:nvPr/>
          </p:nvSpPr>
          <p:spPr>
            <a:xfrm>
              <a:off x="5745571" y="2643083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l80"/>
            <p:cNvSpPr/>
            <p:nvPr/>
          </p:nvSpPr>
          <p:spPr>
            <a:xfrm>
              <a:off x="5745571" y="2538257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l81"/>
            <p:cNvSpPr/>
            <p:nvPr/>
          </p:nvSpPr>
          <p:spPr>
            <a:xfrm>
              <a:off x="5745571" y="2433432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l82"/>
            <p:cNvSpPr/>
            <p:nvPr/>
          </p:nvSpPr>
          <p:spPr>
            <a:xfrm>
              <a:off x="5745571" y="2328606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l83"/>
            <p:cNvSpPr/>
            <p:nvPr/>
          </p:nvSpPr>
          <p:spPr>
            <a:xfrm>
              <a:off x="5745571" y="2118955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l84"/>
            <p:cNvSpPr/>
            <p:nvPr/>
          </p:nvSpPr>
          <p:spPr>
            <a:xfrm>
              <a:off x="5745571" y="2014130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l85"/>
            <p:cNvSpPr/>
            <p:nvPr/>
          </p:nvSpPr>
          <p:spPr>
            <a:xfrm>
              <a:off x="5745571" y="1909304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l86"/>
            <p:cNvSpPr/>
            <p:nvPr/>
          </p:nvSpPr>
          <p:spPr>
            <a:xfrm>
              <a:off x="5745571" y="1804479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l87"/>
            <p:cNvSpPr/>
            <p:nvPr/>
          </p:nvSpPr>
          <p:spPr>
            <a:xfrm>
              <a:off x="5745571" y="1594828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pl88"/>
            <p:cNvSpPr/>
            <p:nvPr/>
          </p:nvSpPr>
          <p:spPr>
            <a:xfrm>
              <a:off x="5745571" y="1490002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pl89"/>
            <p:cNvSpPr/>
            <p:nvPr/>
          </p:nvSpPr>
          <p:spPr>
            <a:xfrm>
              <a:off x="5745571" y="1385177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l90"/>
            <p:cNvSpPr/>
            <p:nvPr/>
          </p:nvSpPr>
          <p:spPr>
            <a:xfrm>
              <a:off x="5745571" y="1280351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l91"/>
            <p:cNvSpPr/>
            <p:nvPr/>
          </p:nvSpPr>
          <p:spPr>
            <a:xfrm>
              <a:off x="5745571" y="4844418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pl92"/>
            <p:cNvSpPr/>
            <p:nvPr/>
          </p:nvSpPr>
          <p:spPr>
            <a:xfrm>
              <a:off x="5745571" y="4320291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l93"/>
            <p:cNvSpPr/>
            <p:nvPr/>
          </p:nvSpPr>
          <p:spPr>
            <a:xfrm>
              <a:off x="5745571" y="3796163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l94"/>
            <p:cNvSpPr/>
            <p:nvPr/>
          </p:nvSpPr>
          <p:spPr>
            <a:xfrm>
              <a:off x="5745571" y="3272036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l95"/>
            <p:cNvSpPr/>
            <p:nvPr/>
          </p:nvSpPr>
          <p:spPr>
            <a:xfrm>
              <a:off x="5745571" y="2747908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l96"/>
            <p:cNvSpPr/>
            <p:nvPr/>
          </p:nvSpPr>
          <p:spPr>
            <a:xfrm>
              <a:off x="5745571" y="2223781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l97"/>
            <p:cNvSpPr/>
            <p:nvPr/>
          </p:nvSpPr>
          <p:spPr>
            <a:xfrm>
              <a:off x="5745571" y="1699653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l98"/>
            <p:cNvSpPr/>
            <p:nvPr/>
          </p:nvSpPr>
          <p:spPr>
            <a:xfrm>
              <a:off x="5745571" y="1175526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rc99"/>
            <p:cNvSpPr/>
            <p:nvPr/>
          </p:nvSpPr>
          <p:spPr>
            <a:xfrm>
              <a:off x="5820661" y="3029475"/>
              <a:ext cx="225270" cy="181494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0" name="rc100"/>
            <p:cNvSpPr/>
            <p:nvPr/>
          </p:nvSpPr>
          <p:spPr>
            <a:xfrm>
              <a:off x="6045931" y="1204238"/>
              <a:ext cx="225270" cy="364017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1" name="rc101"/>
            <p:cNvSpPr/>
            <p:nvPr/>
          </p:nvSpPr>
          <p:spPr>
            <a:xfrm>
              <a:off x="6321261" y="3023446"/>
              <a:ext cx="225270" cy="182097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2" name="rc102"/>
            <p:cNvSpPr/>
            <p:nvPr/>
          </p:nvSpPr>
          <p:spPr>
            <a:xfrm>
              <a:off x="6546532" y="1514326"/>
              <a:ext cx="225270" cy="333009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3" name="rc103"/>
            <p:cNvSpPr/>
            <p:nvPr/>
          </p:nvSpPr>
          <p:spPr>
            <a:xfrm>
              <a:off x="6821862" y="2986715"/>
              <a:ext cx="225270" cy="185770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4" name="rc104"/>
            <p:cNvSpPr/>
            <p:nvPr/>
          </p:nvSpPr>
          <p:spPr>
            <a:xfrm>
              <a:off x="7047132" y="1691806"/>
              <a:ext cx="225270" cy="315261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5" name="rc105"/>
            <p:cNvSpPr/>
            <p:nvPr/>
          </p:nvSpPr>
          <p:spPr>
            <a:xfrm>
              <a:off x="7322462" y="3004735"/>
              <a:ext cx="225270" cy="183968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6" name="rc106"/>
            <p:cNvSpPr/>
            <p:nvPr/>
          </p:nvSpPr>
          <p:spPr>
            <a:xfrm>
              <a:off x="7547732" y="1812935"/>
              <a:ext cx="225270" cy="303148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7" name="rc107"/>
            <p:cNvSpPr/>
            <p:nvPr/>
          </p:nvSpPr>
          <p:spPr>
            <a:xfrm>
              <a:off x="7823063" y="2987883"/>
              <a:ext cx="225270" cy="185653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8" name="rc108"/>
            <p:cNvSpPr/>
            <p:nvPr/>
          </p:nvSpPr>
          <p:spPr>
            <a:xfrm>
              <a:off x="8048333" y="1792270"/>
              <a:ext cx="225270" cy="305214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9" name="rc109"/>
            <p:cNvSpPr/>
            <p:nvPr/>
          </p:nvSpPr>
          <p:spPr>
            <a:xfrm>
              <a:off x="8323663" y="3162836"/>
              <a:ext cx="225270" cy="168158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0" name="rc110"/>
            <p:cNvSpPr/>
            <p:nvPr/>
          </p:nvSpPr>
          <p:spPr>
            <a:xfrm>
              <a:off x="8548933" y="1986619"/>
              <a:ext cx="225270" cy="285779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1" name="rc111"/>
            <p:cNvSpPr/>
            <p:nvPr/>
          </p:nvSpPr>
          <p:spPr>
            <a:xfrm>
              <a:off x="8824264" y="3376861"/>
              <a:ext cx="225270" cy="146755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2" name="rc112"/>
            <p:cNvSpPr/>
            <p:nvPr/>
          </p:nvSpPr>
          <p:spPr>
            <a:xfrm>
              <a:off x="9049534" y="2279104"/>
              <a:ext cx="225270" cy="256531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3" name="rc113"/>
            <p:cNvSpPr/>
            <p:nvPr/>
          </p:nvSpPr>
          <p:spPr>
            <a:xfrm>
              <a:off x="9324864" y="3399136"/>
              <a:ext cx="225270" cy="144528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4" name="rc114"/>
            <p:cNvSpPr/>
            <p:nvPr/>
          </p:nvSpPr>
          <p:spPr>
            <a:xfrm>
              <a:off x="9550134" y="2349652"/>
              <a:ext cx="225270" cy="249476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5" name="rc115"/>
            <p:cNvSpPr/>
            <p:nvPr/>
          </p:nvSpPr>
          <p:spPr>
            <a:xfrm>
              <a:off x="9825465" y="3441947"/>
              <a:ext cx="225270" cy="140247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6" name="rc116"/>
            <p:cNvSpPr/>
            <p:nvPr/>
          </p:nvSpPr>
          <p:spPr>
            <a:xfrm>
              <a:off x="10050735" y="2521580"/>
              <a:ext cx="225270" cy="232283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7" name="rc117"/>
            <p:cNvSpPr/>
            <p:nvPr/>
          </p:nvSpPr>
          <p:spPr>
            <a:xfrm>
              <a:off x="10326065" y="3476380"/>
              <a:ext cx="225270" cy="136803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8" name="rc118"/>
            <p:cNvSpPr/>
            <p:nvPr/>
          </p:nvSpPr>
          <p:spPr>
            <a:xfrm>
              <a:off x="10551335" y="2620086"/>
              <a:ext cx="225270" cy="222433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9" name="tx119"/>
            <p:cNvSpPr/>
            <p:nvPr/>
          </p:nvSpPr>
          <p:spPr>
            <a:xfrm>
              <a:off x="2534118" y="777350"/>
              <a:ext cx="1177602" cy="1430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Svensk bakgrund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7663249" y="778540"/>
              <a:ext cx="1270768" cy="14183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Utländsk bakgrund</a:t>
              </a:r>
            </a:p>
          </p:txBody>
        </p:sp>
        <p:sp>
          <p:nvSpPr>
            <p:cNvPr id="121" name="tx121"/>
            <p:cNvSpPr/>
            <p:nvPr/>
          </p:nvSpPr>
          <p:spPr>
            <a:xfrm rot="-2700000">
              <a:off x="702466" y="5158440"/>
              <a:ext cx="226020" cy="742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122" name="tx122"/>
            <p:cNvSpPr/>
            <p:nvPr/>
          </p:nvSpPr>
          <p:spPr>
            <a:xfrm rot="-2700000">
              <a:off x="1203067" y="5158440"/>
              <a:ext cx="226020" cy="742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2011</a:t>
              </a:r>
            </a:p>
          </p:txBody>
        </p:sp>
        <p:sp>
          <p:nvSpPr>
            <p:cNvPr id="123" name="tx123"/>
            <p:cNvSpPr/>
            <p:nvPr/>
          </p:nvSpPr>
          <p:spPr>
            <a:xfrm rot="-2700000">
              <a:off x="1703667" y="5158440"/>
              <a:ext cx="226020" cy="742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2012</a:t>
              </a:r>
            </a:p>
          </p:txBody>
        </p:sp>
        <p:sp>
          <p:nvSpPr>
            <p:cNvPr id="124" name="tx124"/>
            <p:cNvSpPr/>
            <p:nvPr/>
          </p:nvSpPr>
          <p:spPr>
            <a:xfrm rot="-2700000">
              <a:off x="2204250" y="5158398"/>
              <a:ext cx="226020" cy="743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2013</a:t>
              </a:r>
            </a:p>
          </p:txBody>
        </p:sp>
        <p:sp>
          <p:nvSpPr>
            <p:cNvPr id="125" name="tx125"/>
            <p:cNvSpPr/>
            <p:nvPr/>
          </p:nvSpPr>
          <p:spPr>
            <a:xfrm rot="-2700000">
              <a:off x="2704868" y="5158440"/>
              <a:ext cx="226020" cy="742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2014</a:t>
              </a:r>
            </a:p>
          </p:txBody>
        </p:sp>
        <p:sp>
          <p:nvSpPr>
            <p:cNvPr id="126" name="tx126"/>
            <p:cNvSpPr/>
            <p:nvPr/>
          </p:nvSpPr>
          <p:spPr>
            <a:xfrm rot="-2700000">
              <a:off x="3205469" y="5158440"/>
              <a:ext cx="226020" cy="742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2015</a:t>
              </a:r>
            </a:p>
          </p:txBody>
        </p:sp>
        <p:sp>
          <p:nvSpPr>
            <p:cNvPr id="127" name="tx127"/>
            <p:cNvSpPr/>
            <p:nvPr/>
          </p:nvSpPr>
          <p:spPr>
            <a:xfrm rot="-2700000">
              <a:off x="3706069" y="5158440"/>
              <a:ext cx="226020" cy="742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2016</a:t>
              </a:r>
            </a:p>
          </p:txBody>
        </p:sp>
        <p:sp>
          <p:nvSpPr>
            <p:cNvPr id="128" name="tx128"/>
            <p:cNvSpPr/>
            <p:nvPr/>
          </p:nvSpPr>
          <p:spPr>
            <a:xfrm rot="-2700000">
              <a:off x="4206670" y="5158440"/>
              <a:ext cx="226020" cy="742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2017</a:t>
              </a:r>
            </a:p>
          </p:txBody>
        </p:sp>
        <p:sp>
          <p:nvSpPr>
            <p:cNvPr id="129" name="tx129"/>
            <p:cNvSpPr/>
            <p:nvPr/>
          </p:nvSpPr>
          <p:spPr>
            <a:xfrm rot="-2700000">
              <a:off x="4707270" y="5158440"/>
              <a:ext cx="226020" cy="742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2018</a:t>
              </a:r>
            </a:p>
          </p:txBody>
        </p:sp>
        <p:sp>
          <p:nvSpPr>
            <p:cNvPr id="130" name="tx130"/>
            <p:cNvSpPr/>
            <p:nvPr/>
          </p:nvSpPr>
          <p:spPr>
            <a:xfrm rot="-2700000">
              <a:off x="5207870" y="5158440"/>
              <a:ext cx="226020" cy="742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2019</a:t>
              </a:r>
            </a:p>
          </p:txBody>
        </p:sp>
        <p:sp>
          <p:nvSpPr>
            <p:cNvPr id="131" name="tx131"/>
            <p:cNvSpPr/>
            <p:nvPr/>
          </p:nvSpPr>
          <p:spPr>
            <a:xfrm rot="-2700000">
              <a:off x="5878180" y="5158440"/>
              <a:ext cx="226020" cy="742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132" name="tx132"/>
            <p:cNvSpPr/>
            <p:nvPr/>
          </p:nvSpPr>
          <p:spPr>
            <a:xfrm rot="-2700000">
              <a:off x="6378780" y="5158440"/>
              <a:ext cx="226020" cy="742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2011</a:t>
              </a:r>
            </a:p>
          </p:txBody>
        </p:sp>
        <p:sp>
          <p:nvSpPr>
            <p:cNvPr id="133" name="tx133"/>
            <p:cNvSpPr/>
            <p:nvPr/>
          </p:nvSpPr>
          <p:spPr>
            <a:xfrm rot="-2700000">
              <a:off x="6879381" y="5158440"/>
              <a:ext cx="226020" cy="742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2012</a:t>
              </a:r>
            </a:p>
          </p:txBody>
        </p:sp>
        <p:sp>
          <p:nvSpPr>
            <p:cNvPr id="134" name="tx134"/>
            <p:cNvSpPr/>
            <p:nvPr/>
          </p:nvSpPr>
          <p:spPr>
            <a:xfrm rot="-2700000">
              <a:off x="7379964" y="5158398"/>
              <a:ext cx="226020" cy="743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2013</a:t>
              </a:r>
            </a:p>
          </p:txBody>
        </p:sp>
        <p:sp>
          <p:nvSpPr>
            <p:cNvPr id="135" name="tx135"/>
            <p:cNvSpPr/>
            <p:nvPr/>
          </p:nvSpPr>
          <p:spPr>
            <a:xfrm rot="-2700000">
              <a:off x="7880582" y="5158440"/>
              <a:ext cx="226020" cy="742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2014</a:t>
              </a:r>
            </a:p>
          </p:txBody>
        </p:sp>
        <p:sp>
          <p:nvSpPr>
            <p:cNvPr id="136" name="tx136"/>
            <p:cNvSpPr/>
            <p:nvPr/>
          </p:nvSpPr>
          <p:spPr>
            <a:xfrm rot="-2700000">
              <a:off x="8381182" y="5158440"/>
              <a:ext cx="226020" cy="742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2015</a:t>
              </a:r>
            </a:p>
          </p:txBody>
        </p:sp>
        <p:sp>
          <p:nvSpPr>
            <p:cNvPr id="137" name="tx137"/>
            <p:cNvSpPr/>
            <p:nvPr/>
          </p:nvSpPr>
          <p:spPr>
            <a:xfrm rot="-2700000">
              <a:off x="8881783" y="5158440"/>
              <a:ext cx="226020" cy="742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2016</a:t>
              </a:r>
            </a:p>
          </p:txBody>
        </p:sp>
        <p:sp>
          <p:nvSpPr>
            <p:cNvPr id="138" name="tx138"/>
            <p:cNvSpPr/>
            <p:nvPr/>
          </p:nvSpPr>
          <p:spPr>
            <a:xfrm rot="-2700000">
              <a:off x="9382383" y="5158440"/>
              <a:ext cx="226020" cy="742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2017</a:t>
              </a:r>
            </a:p>
          </p:txBody>
        </p:sp>
        <p:sp>
          <p:nvSpPr>
            <p:cNvPr id="139" name="tx139"/>
            <p:cNvSpPr/>
            <p:nvPr/>
          </p:nvSpPr>
          <p:spPr>
            <a:xfrm rot="-2700000">
              <a:off x="9882984" y="5158440"/>
              <a:ext cx="226020" cy="742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2018</a:t>
              </a:r>
            </a:p>
          </p:txBody>
        </p:sp>
        <p:sp>
          <p:nvSpPr>
            <p:cNvPr id="140" name="tx140"/>
            <p:cNvSpPr/>
            <p:nvPr/>
          </p:nvSpPr>
          <p:spPr>
            <a:xfrm rot="-2700000">
              <a:off x="10383584" y="5158440"/>
              <a:ext cx="226020" cy="7426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2019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303928" y="4804135"/>
              <a:ext cx="203299" cy="766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0 %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303928" y="4280008"/>
              <a:ext cx="203299" cy="766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2 %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303928" y="3755880"/>
              <a:ext cx="203299" cy="766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4 %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303928" y="3231753"/>
              <a:ext cx="203299" cy="766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6 %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303928" y="2707625"/>
              <a:ext cx="203299" cy="766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8 %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275651" y="2183498"/>
              <a:ext cx="231576" cy="766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10 %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275651" y="1659370"/>
              <a:ext cx="231576" cy="766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12 %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275651" y="1135243"/>
              <a:ext cx="231576" cy="766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14 %</a:t>
              </a:r>
            </a:p>
          </p:txBody>
        </p:sp>
        <p:sp>
          <p:nvSpPr>
            <p:cNvPr id="149" name="rc149"/>
            <p:cNvSpPr/>
            <p:nvPr/>
          </p:nvSpPr>
          <p:spPr>
            <a:xfrm>
              <a:off x="5018438" y="5456037"/>
              <a:ext cx="1384675" cy="289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0" name="rc150"/>
            <p:cNvSpPr/>
            <p:nvPr/>
          </p:nvSpPr>
          <p:spPr>
            <a:xfrm>
              <a:off x="5018438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1" name="rc151"/>
            <p:cNvSpPr/>
            <p:nvPr/>
          </p:nvSpPr>
          <p:spPr>
            <a:xfrm>
              <a:off x="5027438" y="5534626"/>
              <a:ext cx="201456" cy="2014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2" name="rc152"/>
            <p:cNvSpPr/>
            <p:nvPr/>
          </p:nvSpPr>
          <p:spPr>
            <a:xfrm>
              <a:off x="5817604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3" name="rc153"/>
            <p:cNvSpPr/>
            <p:nvPr/>
          </p:nvSpPr>
          <p:spPr>
            <a:xfrm>
              <a:off x="5826604" y="5534626"/>
              <a:ext cx="201456" cy="20145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4" name="tx154"/>
            <p:cNvSpPr/>
            <p:nvPr/>
          </p:nvSpPr>
          <p:spPr>
            <a:xfrm>
              <a:off x="5307483" y="5579022"/>
              <a:ext cx="440531" cy="1108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kvinna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6106649" y="5607300"/>
              <a:ext cx="296465" cy="825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man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4208097" y="378159"/>
              <a:ext cx="2711152" cy="2383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Egenföretagare Dalarna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275651" y="5813634"/>
              <a:ext cx="3472636" cy="1045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NMS-databasen, SCB. Bearbetning: Jon Frank, Region Dalarna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275651" y="5934007"/>
              <a:ext cx="4485024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Diagramförklaring: Företagare som andel av sysselsatta (dagbefolkning) i respektive grupp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10548" y="365126"/>
            <a:ext cx="10619402" cy="1210581"/>
          </a:xfrm>
        </p:spPr>
        <p:txBody>
          <a:bodyPr/>
          <a:lstStyle/>
          <a:p>
            <a:r>
              <a:rPr/>
              <a:t>Utbildning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10547" y="1825625"/>
            <a:ext cx="11370906" cy="4351337"/>
          </a:xfrm>
        </p:spPr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pic>
          <p:nvPicPr>
            <p:cNvPr id="4" name="pic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3271" y="365125"/>
              <a:ext cx="8200804" cy="574335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3091452" y="739575"/>
              <a:ext cx="7760243" cy="42123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3679349" y="739575"/>
              <a:ext cx="0" cy="4212391"/>
            </a:xfrm>
            <a:custGeom>
              <a:avLst/>
              <a:gdLst/>
              <a:ahLst/>
              <a:cxnLst/>
              <a:rect l="0" t="0" r="0" b="0"/>
              <a:pathLst>
                <a:path h="4212391">
                  <a:moveTo>
                    <a:pt x="0" y="42123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3914508" y="739575"/>
              <a:ext cx="0" cy="4212391"/>
            </a:xfrm>
            <a:custGeom>
              <a:avLst/>
              <a:gdLst/>
              <a:ahLst/>
              <a:cxnLst/>
              <a:rect l="0" t="0" r="0" b="0"/>
              <a:pathLst>
                <a:path h="4212391">
                  <a:moveTo>
                    <a:pt x="0" y="42123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4149667" y="739575"/>
              <a:ext cx="0" cy="4212391"/>
            </a:xfrm>
            <a:custGeom>
              <a:avLst/>
              <a:gdLst/>
              <a:ahLst/>
              <a:cxnLst/>
              <a:rect l="0" t="0" r="0" b="0"/>
              <a:pathLst>
                <a:path h="4212391">
                  <a:moveTo>
                    <a:pt x="0" y="42123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4384826" y="739575"/>
              <a:ext cx="0" cy="4212391"/>
            </a:xfrm>
            <a:custGeom>
              <a:avLst/>
              <a:gdLst/>
              <a:ahLst/>
              <a:cxnLst/>
              <a:rect l="0" t="0" r="0" b="0"/>
              <a:pathLst>
                <a:path h="4212391">
                  <a:moveTo>
                    <a:pt x="0" y="42123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4619985" y="739575"/>
              <a:ext cx="0" cy="4212391"/>
            </a:xfrm>
            <a:custGeom>
              <a:avLst/>
              <a:gdLst/>
              <a:ahLst/>
              <a:cxnLst/>
              <a:rect l="0" t="0" r="0" b="0"/>
              <a:pathLst>
                <a:path h="4212391">
                  <a:moveTo>
                    <a:pt x="0" y="42123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5090303" y="739575"/>
              <a:ext cx="0" cy="4212391"/>
            </a:xfrm>
            <a:custGeom>
              <a:avLst/>
              <a:gdLst/>
              <a:ahLst/>
              <a:cxnLst/>
              <a:rect l="0" t="0" r="0" b="0"/>
              <a:pathLst>
                <a:path h="4212391">
                  <a:moveTo>
                    <a:pt x="0" y="42123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5325462" y="739575"/>
              <a:ext cx="0" cy="4212391"/>
            </a:xfrm>
            <a:custGeom>
              <a:avLst/>
              <a:gdLst/>
              <a:ahLst/>
              <a:cxnLst/>
              <a:rect l="0" t="0" r="0" b="0"/>
              <a:pathLst>
                <a:path h="4212391">
                  <a:moveTo>
                    <a:pt x="0" y="42123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5560620" y="739575"/>
              <a:ext cx="0" cy="4212391"/>
            </a:xfrm>
            <a:custGeom>
              <a:avLst/>
              <a:gdLst/>
              <a:ahLst/>
              <a:cxnLst/>
              <a:rect l="0" t="0" r="0" b="0"/>
              <a:pathLst>
                <a:path h="4212391">
                  <a:moveTo>
                    <a:pt x="0" y="42123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5795779" y="739575"/>
              <a:ext cx="0" cy="4212391"/>
            </a:xfrm>
            <a:custGeom>
              <a:avLst/>
              <a:gdLst/>
              <a:ahLst/>
              <a:cxnLst/>
              <a:rect l="0" t="0" r="0" b="0"/>
              <a:pathLst>
                <a:path h="4212391">
                  <a:moveTo>
                    <a:pt x="0" y="42123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6030938" y="739575"/>
              <a:ext cx="0" cy="4212391"/>
            </a:xfrm>
            <a:custGeom>
              <a:avLst/>
              <a:gdLst/>
              <a:ahLst/>
              <a:cxnLst/>
              <a:rect l="0" t="0" r="0" b="0"/>
              <a:pathLst>
                <a:path h="4212391">
                  <a:moveTo>
                    <a:pt x="0" y="42123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6501256" y="739575"/>
              <a:ext cx="0" cy="4212391"/>
            </a:xfrm>
            <a:custGeom>
              <a:avLst/>
              <a:gdLst/>
              <a:ahLst/>
              <a:cxnLst/>
              <a:rect l="0" t="0" r="0" b="0"/>
              <a:pathLst>
                <a:path h="4212391">
                  <a:moveTo>
                    <a:pt x="0" y="42123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6736415" y="739575"/>
              <a:ext cx="0" cy="4212391"/>
            </a:xfrm>
            <a:custGeom>
              <a:avLst/>
              <a:gdLst/>
              <a:ahLst/>
              <a:cxnLst/>
              <a:rect l="0" t="0" r="0" b="0"/>
              <a:pathLst>
                <a:path h="4212391">
                  <a:moveTo>
                    <a:pt x="0" y="42123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6971574" y="739575"/>
              <a:ext cx="0" cy="4212391"/>
            </a:xfrm>
            <a:custGeom>
              <a:avLst/>
              <a:gdLst/>
              <a:ahLst/>
              <a:cxnLst/>
              <a:rect l="0" t="0" r="0" b="0"/>
              <a:pathLst>
                <a:path h="4212391">
                  <a:moveTo>
                    <a:pt x="0" y="42123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7206733" y="739575"/>
              <a:ext cx="0" cy="4212391"/>
            </a:xfrm>
            <a:custGeom>
              <a:avLst/>
              <a:gdLst/>
              <a:ahLst/>
              <a:cxnLst/>
              <a:rect l="0" t="0" r="0" b="0"/>
              <a:pathLst>
                <a:path h="4212391">
                  <a:moveTo>
                    <a:pt x="0" y="42123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7441892" y="739575"/>
              <a:ext cx="0" cy="4212391"/>
            </a:xfrm>
            <a:custGeom>
              <a:avLst/>
              <a:gdLst/>
              <a:ahLst/>
              <a:cxnLst/>
              <a:rect l="0" t="0" r="0" b="0"/>
              <a:pathLst>
                <a:path h="4212391">
                  <a:moveTo>
                    <a:pt x="0" y="42123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7912209" y="739575"/>
              <a:ext cx="0" cy="4212391"/>
            </a:xfrm>
            <a:custGeom>
              <a:avLst/>
              <a:gdLst/>
              <a:ahLst/>
              <a:cxnLst/>
              <a:rect l="0" t="0" r="0" b="0"/>
              <a:pathLst>
                <a:path h="4212391">
                  <a:moveTo>
                    <a:pt x="0" y="42123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8147368" y="739575"/>
              <a:ext cx="0" cy="4212391"/>
            </a:xfrm>
            <a:custGeom>
              <a:avLst/>
              <a:gdLst/>
              <a:ahLst/>
              <a:cxnLst/>
              <a:rect l="0" t="0" r="0" b="0"/>
              <a:pathLst>
                <a:path h="4212391">
                  <a:moveTo>
                    <a:pt x="0" y="42123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8382527" y="739575"/>
              <a:ext cx="0" cy="4212391"/>
            </a:xfrm>
            <a:custGeom>
              <a:avLst/>
              <a:gdLst/>
              <a:ahLst/>
              <a:cxnLst/>
              <a:rect l="0" t="0" r="0" b="0"/>
              <a:pathLst>
                <a:path h="4212391">
                  <a:moveTo>
                    <a:pt x="0" y="42123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8617686" y="739575"/>
              <a:ext cx="0" cy="4212391"/>
            </a:xfrm>
            <a:custGeom>
              <a:avLst/>
              <a:gdLst/>
              <a:ahLst/>
              <a:cxnLst/>
              <a:rect l="0" t="0" r="0" b="0"/>
              <a:pathLst>
                <a:path h="4212391">
                  <a:moveTo>
                    <a:pt x="0" y="42123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8852845" y="739575"/>
              <a:ext cx="0" cy="4212391"/>
            </a:xfrm>
            <a:custGeom>
              <a:avLst/>
              <a:gdLst/>
              <a:ahLst/>
              <a:cxnLst/>
              <a:rect l="0" t="0" r="0" b="0"/>
              <a:pathLst>
                <a:path h="4212391">
                  <a:moveTo>
                    <a:pt x="0" y="42123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9323163" y="739575"/>
              <a:ext cx="0" cy="4212391"/>
            </a:xfrm>
            <a:custGeom>
              <a:avLst/>
              <a:gdLst/>
              <a:ahLst/>
              <a:cxnLst/>
              <a:rect l="0" t="0" r="0" b="0"/>
              <a:pathLst>
                <a:path h="4212391">
                  <a:moveTo>
                    <a:pt x="0" y="42123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9558322" y="739575"/>
              <a:ext cx="0" cy="4212391"/>
            </a:xfrm>
            <a:custGeom>
              <a:avLst/>
              <a:gdLst/>
              <a:ahLst/>
              <a:cxnLst/>
              <a:rect l="0" t="0" r="0" b="0"/>
              <a:pathLst>
                <a:path h="4212391">
                  <a:moveTo>
                    <a:pt x="0" y="42123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9793480" y="739575"/>
              <a:ext cx="0" cy="4212391"/>
            </a:xfrm>
            <a:custGeom>
              <a:avLst/>
              <a:gdLst/>
              <a:ahLst/>
              <a:cxnLst/>
              <a:rect l="0" t="0" r="0" b="0"/>
              <a:pathLst>
                <a:path h="4212391">
                  <a:moveTo>
                    <a:pt x="0" y="42123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10028639" y="739575"/>
              <a:ext cx="0" cy="4212391"/>
            </a:xfrm>
            <a:custGeom>
              <a:avLst/>
              <a:gdLst/>
              <a:ahLst/>
              <a:cxnLst/>
              <a:rect l="0" t="0" r="0" b="0"/>
              <a:pathLst>
                <a:path h="4212391">
                  <a:moveTo>
                    <a:pt x="0" y="42123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10263798" y="739575"/>
              <a:ext cx="0" cy="4212391"/>
            </a:xfrm>
            <a:custGeom>
              <a:avLst/>
              <a:gdLst/>
              <a:ahLst/>
              <a:cxnLst/>
              <a:rect l="0" t="0" r="0" b="0"/>
              <a:pathLst>
                <a:path h="4212391">
                  <a:moveTo>
                    <a:pt x="0" y="42123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3444190" y="739575"/>
              <a:ext cx="0" cy="4212391"/>
            </a:xfrm>
            <a:custGeom>
              <a:avLst/>
              <a:gdLst/>
              <a:ahLst/>
              <a:cxnLst/>
              <a:rect l="0" t="0" r="0" b="0"/>
              <a:pathLst>
                <a:path h="4212391">
                  <a:moveTo>
                    <a:pt x="0" y="42123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4855144" y="739575"/>
              <a:ext cx="0" cy="4212391"/>
            </a:xfrm>
            <a:custGeom>
              <a:avLst/>
              <a:gdLst/>
              <a:ahLst/>
              <a:cxnLst/>
              <a:rect l="0" t="0" r="0" b="0"/>
              <a:pathLst>
                <a:path h="4212391">
                  <a:moveTo>
                    <a:pt x="0" y="42123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6266097" y="739575"/>
              <a:ext cx="0" cy="4212391"/>
            </a:xfrm>
            <a:custGeom>
              <a:avLst/>
              <a:gdLst/>
              <a:ahLst/>
              <a:cxnLst/>
              <a:rect l="0" t="0" r="0" b="0"/>
              <a:pathLst>
                <a:path h="4212391">
                  <a:moveTo>
                    <a:pt x="0" y="42123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7677050" y="739575"/>
              <a:ext cx="0" cy="4212391"/>
            </a:xfrm>
            <a:custGeom>
              <a:avLst/>
              <a:gdLst/>
              <a:ahLst/>
              <a:cxnLst/>
              <a:rect l="0" t="0" r="0" b="0"/>
              <a:pathLst>
                <a:path h="4212391">
                  <a:moveTo>
                    <a:pt x="0" y="42123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9088004" y="739575"/>
              <a:ext cx="0" cy="4212391"/>
            </a:xfrm>
            <a:custGeom>
              <a:avLst/>
              <a:gdLst/>
              <a:ahLst/>
              <a:cxnLst/>
              <a:rect l="0" t="0" r="0" b="0"/>
              <a:pathLst>
                <a:path h="4212391">
                  <a:moveTo>
                    <a:pt x="0" y="42123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10498957" y="739575"/>
              <a:ext cx="0" cy="4212391"/>
            </a:xfrm>
            <a:custGeom>
              <a:avLst/>
              <a:gdLst/>
              <a:ahLst/>
              <a:cxnLst/>
              <a:rect l="0" t="0" r="0" b="0"/>
              <a:pathLst>
                <a:path h="4212391">
                  <a:moveTo>
                    <a:pt x="0" y="421239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rc37"/>
            <p:cNvSpPr/>
            <p:nvPr/>
          </p:nvSpPr>
          <p:spPr>
            <a:xfrm>
              <a:off x="3444190" y="4465922"/>
              <a:ext cx="719304" cy="36453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" name="rc38"/>
            <p:cNvSpPr/>
            <p:nvPr/>
          </p:nvSpPr>
          <p:spPr>
            <a:xfrm>
              <a:off x="3444190" y="4101388"/>
              <a:ext cx="587137" cy="36453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" name="rc39"/>
            <p:cNvSpPr/>
            <p:nvPr/>
          </p:nvSpPr>
          <p:spPr>
            <a:xfrm>
              <a:off x="3444190" y="3655846"/>
              <a:ext cx="1675470" cy="36453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" name="rc40"/>
            <p:cNvSpPr/>
            <p:nvPr/>
          </p:nvSpPr>
          <p:spPr>
            <a:xfrm>
              <a:off x="3444190" y="3291312"/>
              <a:ext cx="2566516" cy="36453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" name="rc41"/>
            <p:cNvSpPr/>
            <p:nvPr/>
          </p:nvSpPr>
          <p:spPr>
            <a:xfrm>
              <a:off x="3444190" y="2845771"/>
              <a:ext cx="4538037" cy="36453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" name="rc42"/>
            <p:cNvSpPr/>
            <p:nvPr/>
          </p:nvSpPr>
          <p:spPr>
            <a:xfrm>
              <a:off x="3444190" y="2481237"/>
              <a:ext cx="6282942" cy="36453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" name="rc43"/>
            <p:cNvSpPr/>
            <p:nvPr/>
          </p:nvSpPr>
          <p:spPr>
            <a:xfrm>
              <a:off x="3444190" y="2035696"/>
              <a:ext cx="3418615" cy="36453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" name="rc44"/>
            <p:cNvSpPr/>
            <p:nvPr/>
          </p:nvSpPr>
          <p:spPr>
            <a:xfrm>
              <a:off x="3444190" y="1671162"/>
              <a:ext cx="3020472" cy="36453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" name="rc45"/>
            <p:cNvSpPr/>
            <p:nvPr/>
          </p:nvSpPr>
          <p:spPr>
            <a:xfrm>
              <a:off x="3444190" y="1225620"/>
              <a:ext cx="6605602" cy="36453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" name="rc46"/>
            <p:cNvSpPr/>
            <p:nvPr/>
          </p:nvSpPr>
          <p:spPr>
            <a:xfrm>
              <a:off x="3444190" y="861086"/>
              <a:ext cx="3446389" cy="36453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" name="tx47"/>
            <p:cNvSpPr/>
            <p:nvPr/>
          </p:nvSpPr>
          <p:spPr>
            <a:xfrm>
              <a:off x="436608" y="4375509"/>
              <a:ext cx="2592213" cy="1449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förgymnasial utbildning kortare än 9 år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809423" y="3565433"/>
              <a:ext cx="2219399" cy="1449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förgymnasial utbildning, 9 (10) år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885474" y="2755358"/>
              <a:ext cx="2143348" cy="1449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gymnasial utbildning, högst 2 år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75651" y="1945283"/>
              <a:ext cx="2753171" cy="1449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eftergymnasial utbildning, mindre än 3 år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60557" y="1135207"/>
              <a:ext cx="2668265" cy="1449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eftergymnasial utbildning, 3 år eller mer</a:t>
              </a:r>
            </a:p>
          </p:txBody>
        </p:sp>
        <p:sp>
          <p:nvSpPr>
            <p:cNvPr id="52" name="tx52"/>
            <p:cNvSpPr/>
            <p:nvPr/>
          </p:nvSpPr>
          <p:spPr>
            <a:xfrm rot="-2700000">
              <a:off x="3248366" y="5090566"/>
              <a:ext cx="266830" cy="10059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0 %</a:t>
              </a:r>
            </a:p>
          </p:txBody>
        </p:sp>
        <p:sp>
          <p:nvSpPr>
            <p:cNvPr id="53" name="tx53"/>
            <p:cNvSpPr/>
            <p:nvPr/>
          </p:nvSpPr>
          <p:spPr>
            <a:xfrm rot="-2700000">
              <a:off x="4659320" y="5090566"/>
              <a:ext cx="266830" cy="10059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6 %</a:t>
              </a:r>
            </a:p>
          </p:txBody>
        </p:sp>
        <p:sp>
          <p:nvSpPr>
            <p:cNvPr id="54" name="tx54"/>
            <p:cNvSpPr/>
            <p:nvPr/>
          </p:nvSpPr>
          <p:spPr>
            <a:xfrm rot="-2700000">
              <a:off x="6038594" y="5103688"/>
              <a:ext cx="303944" cy="10059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12 %</a:t>
              </a:r>
            </a:p>
          </p:txBody>
        </p:sp>
        <p:sp>
          <p:nvSpPr>
            <p:cNvPr id="55" name="tx55"/>
            <p:cNvSpPr/>
            <p:nvPr/>
          </p:nvSpPr>
          <p:spPr>
            <a:xfrm rot="-2700000">
              <a:off x="7449548" y="5103688"/>
              <a:ext cx="303944" cy="10059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18 %</a:t>
              </a:r>
            </a:p>
          </p:txBody>
        </p:sp>
        <p:sp>
          <p:nvSpPr>
            <p:cNvPr id="56" name="tx56"/>
            <p:cNvSpPr/>
            <p:nvPr/>
          </p:nvSpPr>
          <p:spPr>
            <a:xfrm rot="-2700000">
              <a:off x="8860501" y="5103688"/>
              <a:ext cx="303944" cy="10059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24 %</a:t>
              </a:r>
            </a:p>
          </p:txBody>
        </p:sp>
        <p:sp>
          <p:nvSpPr>
            <p:cNvPr id="57" name="tx57"/>
            <p:cNvSpPr/>
            <p:nvPr/>
          </p:nvSpPr>
          <p:spPr>
            <a:xfrm rot="-2700000">
              <a:off x="10271454" y="5103688"/>
              <a:ext cx="303944" cy="10059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30 %</a:t>
              </a:r>
            </a:p>
          </p:txBody>
        </p:sp>
        <p:sp>
          <p:nvSpPr>
            <p:cNvPr id="58" name="rc58"/>
            <p:cNvSpPr/>
            <p:nvPr/>
          </p:nvSpPr>
          <p:spPr>
            <a:xfrm>
              <a:off x="6253861" y="5456037"/>
              <a:ext cx="1435426" cy="289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" name="rc59"/>
            <p:cNvSpPr/>
            <p:nvPr/>
          </p:nvSpPr>
          <p:spPr>
            <a:xfrm>
              <a:off x="6253861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" name="rc60"/>
            <p:cNvSpPr/>
            <p:nvPr/>
          </p:nvSpPr>
          <p:spPr>
            <a:xfrm>
              <a:off x="6262861" y="5534626"/>
              <a:ext cx="201456" cy="2014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" name="rc61"/>
            <p:cNvSpPr/>
            <p:nvPr/>
          </p:nvSpPr>
          <p:spPr>
            <a:xfrm>
              <a:off x="7103776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" name="rc62"/>
            <p:cNvSpPr/>
            <p:nvPr/>
          </p:nvSpPr>
          <p:spPr>
            <a:xfrm>
              <a:off x="7112776" y="5534626"/>
              <a:ext cx="201455" cy="20145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" name="tx63"/>
            <p:cNvSpPr/>
            <p:nvPr/>
          </p:nvSpPr>
          <p:spPr>
            <a:xfrm>
              <a:off x="6542906" y="5579022"/>
              <a:ext cx="491281" cy="1108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kvinnor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7392821" y="5578353"/>
              <a:ext cx="296465" cy="1115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män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2979893" y="374934"/>
              <a:ext cx="5167560" cy="2415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Utbildningsnivå (25-64 år) i Dalarnas län 2021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275651" y="5814616"/>
              <a:ext cx="1770533" cy="1035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SCB:s öppna statistikdatabas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275651" y="5934007"/>
              <a:ext cx="2286223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Bearbetning: Samhällsanalys, Region Dalarna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685646" y="1013895"/>
              <a:ext cx="10166049" cy="411681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685646" y="4818830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685646" y="4694078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685646" y="4569327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685646" y="4444575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685646" y="4319823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685646" y="4070319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685646" y="3945567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685646" y="3820815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685646" y="3696063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685646" y="3571311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685646" y="3321807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685646" y="3197055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685646" y="3072303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685646" y="2947551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685646" y="2822799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685646" y="2573295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685646" y="2448543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685646" y="2323791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685646" y="2199039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685646" y="2074287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685646" y="1824783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685646" y="1700031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685646" y="1575279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685646" y="1450527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685646" y="1325775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685646" y="4943582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685646" y="4195071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685646" y="3446559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685646" y="2698047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685646" y="1949535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685646" y="1201023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rc37"/>
            <p:cNvSpPr/>
            <p:nvPr/>
          </p:nvSpPr>
          <p:spPr>
            <a:xfrm>
              <a:off x="871610" y="4086621"/>
              <a:ext cx="557892" cy="85696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" name="rc38"/>
            <p:cNvSpPr/>
            <p:nvPr/>
          </p:nvSpPr>
          <p:spPr>
            <a:xfrm>
              <a:off x="1429503" y="4019086"/>
              <a:ext cx="557892" cy="92449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" name="rc39"/>
            <p:cNvSpPr/>
            <p:nvPr/>
          </p:nvSpPr>
          <p:spPr>
            <a:xfrm>
              <a:off x="2111372" y="3950522"/>
              <a:ext cx="557892" cy="99306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" name="rc40"/>
            <p:cNvSpPr/>
            <p:nvPr/>
          </p:nvSpPr>
          <p:spPr>
            <a:xfrm>
              <a:off x="2669265" y="3920632"/>
              <a:ext cx="557892" cy="102295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" name="rc41"/>
            <p:cNvSpPr/>
            <p:nvPr/>
          </p:nvSpPr>
          <p:spPr>
            <a:xfrm>
              <a:off x="3351134" y="3827741"/>
              <a:ext cx="557892" cy="111584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" name="rc42"/>
            <p:cNvSpPr/>
            <p:nvPr/>
          </p:nvSpPr>
          <p:spPr>
            <a:xfrm>
              <a:off x="3909027" y="3891330"/>
              <a:ext cx="557892" cy="105225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" name="rc43"/>
            <p:cNvSpPr/>
            <p:nvPr/>
          </p:nvSpPr>
          <p:spPr>
            <a:xfrm>
              <a:off x="4590896" y="3404673"/>
              <a:ext cx="557892" cy="153890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" name="rc44"/>
            <p:cNvSpPr/>
            <p:nvPr/>
          </p:nvSpPr>
          <p:spPr>
            <a:xfrm>
              <a:off x="5148789" y="3735027"/>
              <a:ext cx="557892" cy="120855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" name="rc45"/>
            <p:cNvSpPr/>
            <p:nvPr/>
          </p:nvSpPr>
          <p:spPr>
            <a:xfrm>
              <a:off x="5830659" y="2836784"/>
              <a:ext cx="557892" cy="210679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" name="rc46"/>
            <p:cNvSpPr/>
            <p:nvPr/>
          </p:nvSpPr>
          <p:spPr>
            <a:xfrm>
              <a:off x="6388552" y="3504303"/>
              <a:ext cx="557892" cy="143927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" name="rc47"/>
            <p:cNvSpPr/>
            <p:nvPr/>
          </p:nvSpPr>
          <p:spPr>
            <a:xfrm>
              <a:off x="7070421" y="2326441"/>
              <a:ext cx="557892" cy="261714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" name="rc48"/>
            <p:cNvSpPr/>
            <p:nvPr/>
          </p:nvSpPr>
          <p:spPr>
            <a:xfrm>
              <a:off x="7628314" y="3362008"/>
              <a:ext cx="557892" cy="158157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" name="rc49"/>
            <p:cNvSpPr/>
            <p:nvPr/>
          </p:nvSpPr>
          <p:spPr>
            <a:xfrm>
              <a:off x="8310183" y="1907611"/>
              <a:ext cx="557892" cy="303597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" name="rc50"/>
            <p:cNvSpPr/>
            <p:nvPr/>
          </p:nvSpPr>
          <p:spPr>
            <a:xfrm>
              <a:off x="8868076" y="3273671"/>
              <a:ext cx="557892" cy="166991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" name="rc51"/>
            <p:cNvSpPr/>
            <p:nvPr/>
          </p:nvSpPr>
          <p:spPr>
            <a:xfrm>
              <a:off x="9549945" y="1381712"/>
              <a:ext cx="557892" cy="356187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" name="rc52"/>
            <p:cNvSpPr/>
            <p:nvPr/>
          </p:nvSpPr>
          <p:spPr>
            <a:xfrm>
              <a:off x="10107838" y="3081626"/>
              <a:ext cx="557892" cy="186195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" name="tx53"/>
            <p:cNvSpPr/>
            <p:nvPr/>
          </p:nvSpPr>
          <p:spPr>
            <a:xfrm>
              <a:off x="318067" y="4883158"/>
              <a:ext cx="304948" cy="11496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0 %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318067" y="4134646"/>
              <a:ext cx="304948" cy="11496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6 %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275651" y="3386134"/>
              <a:ext cx="347364" cy="11496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12 %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275651" y="2637623"/>
              <a:ext cx="347364" cy="11496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18 %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275651" y="1889111"/>
              <a:ext cx="347364" cy="11496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24 %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275651" y="1140599"/>
              <a:ext cx="347364" cy="11496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30 %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1281177" y="5199741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1985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2520939" y="5199741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3760701" y="5199741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1995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000464" y="5199741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6240226" y="5199741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2005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7479988" y="5199741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8719750" y="5199741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2015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9959512" y="5199741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2021</a:t>
              </a:r>
            </a:p>
          </p:txBody>
        </p:sp>
        <p:sp>
          <p:nvSpPr>
            <p:cNvPr id="67" name="rc67"/>
            <p:cNvSpPr/>
            <p:nvPr/>
          </p:nvSpPr>
          <p:spPr>
            <a:xfrm>
              <a:off x="5050957" y="5456037"/>
              <a:ext cx="1435426" cy="289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" name="rc68"/>
            <p:cNvSpPr/>
            <p:nvPr/>
          </p:nvSpPr>
          <p:spPr>
            <a:xfrm>
              <a:off x="5050957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" name="rc69"/>
            <p:cNvSpPr/>
            <p:nvPr/>
          </p:nvSpPr>
          <p:spPr>
            <a:xfrm>
              <a:off x="5059957" y="5534626"/>
              <a:ext cx="201456" cy="2014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" name="rc70"/>
            <p:cNvSpPr/>
            <p:nvPr/>
          </p:nvSpPr>
          <p:spPr>
            <a:xfrm>
              <a:off x="5900873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" name="rc71"/>
            <p:cNvSpPr/>
            <p:nvPr/>
          </p:nvSpPr>
          <p:spPr>
            <a:xfrm>
              <a:off x="5909873" y="5534626"/>
              <a:ext cx="201456" cy="20145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" name="tx72"/>
            <p:cNvSpPr/>
            <p:nvPr/>
          </p:nvSpPr>
          <p:spPr>
            <a:xfrm>
              <a:off x="5340002" y="5579022"/>
              <a:ext cx="491281" cy="1108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kvinnor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6189918" y="5578353"/>
              <a:ext cx="296465" cy="1115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män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1278663" y="374934"/>
              <a:ext cx="8570019" cy="2415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Andel av befolkningen (25-64 år) med minst 3 års eftergymnasial utbildning i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850662" y="704941"/>
              <a:ext cx="1426021" cy="1859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Dalarnas län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275651" y="5814616"/>
              <a:ext cx="1801584" cy="1035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SCB:s öppna statistikdatabas.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275651" y="5934007"/>
              <a:ext cx="2317273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Bearbetning: Samhällsanalys, Region Dalarna.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685646" y="739575"/>
              <a:ext cx="10166049" cy="37459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685646" y="4173318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685646" y="4031427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685646" y="3889537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685646" y="3605757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685646" y="3463867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685646" y="3321976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685646" y="3038196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685646" y="2896306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685646" y="2754416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685646" y="2470635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685646" y="2328745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685646" y="2186855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685646" y="1903075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685646" y="1761184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685646" y="1619294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685646" y="1335514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685646" y="1193624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685646" y="1051733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685646" y="4315208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685646" y="3747647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685646" y="3180086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685646" y="2612526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685646" y="2044965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685646" y="1477404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685646" y="909843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rc31"/>
            <p:cNvSpPr/>
            <p:nvPr/>
          </p:nvSpPr>
          <p:spPr>
            <a:xfrm>
              <a:off x="5333637" y="2084498"/>
              <a:ext cx="206068" cy="223070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" name="rc32"/>
            <p:cNvSpPr/>
            <p:nvPr/>
          </p:nvSpPr>
          <p:spPr>
            <a:xfrm>
              <a:off x="5539705" y="2982208"/>
              <a:ext cx="206068" cy="133299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" name="rc33"/>
            <p:cNvSpPr/>
            <p:nvPr/>
          </p:nvSpPr>
          <p:spPr>
            <a:xfrm>
              <a:off x="9912939" y="2289611"/>
              <a:ext cx="206068" cy="202559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" name="rc34"/>
            <p:cNvSpPr/>
            <p:nvPr/>
          </p:nvSpPr>
          <p:spPr>
            <a:xfrm>
              <a:off x="10119007" y="3256333"/>
              <a:ext cx="206068" cy="105887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" name="rc35"/>
            <p:cNvSpPr/>
            <p:nvPr/>
          </p:nvSpPr>
          <p:spPr>
            <a:xfrm>
              <a:off x="7623288" y="2083846"/>
              <a:ext cx="206068" cy="223136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" name="rc36"/>
            <p:cNvSpPr/>
            <p:nvPr/>
          </p:nvSpPr>
          <p:spPr>
            <a:xfrm>
              <a:off x="7829356" y="3107737"/>
              <a:ext cx="206068" cy="120747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" name="rc37"/>
            <p:cNvSpPr/>
            <p:nvPr/>
          </p:nvSpPr>
          <p:spPr>
            <a:xfrm>
              <a:off x="10370869" y="2276817"/>
              <a:ext cx="206068" cy="203839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" name="rc38"/>
            <p:cNvSpPr/>
            <p:nvPr/>
          </p:nvSpPr>
          <p:spPr>
            <a:xfrm>
              <a:off x="10576937" y="3329537"/>
              <a:ext cx="206068" cy="98567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" name="rc39"/>
            <p:cNvSpPr/>
            <p:nvPr/>
          </p:nvSpPr>
          <p:spPr>
            <a:xfrm>
              <a:off x="3959846" y="1956821"/>
              <a:ext cx="206068" cy="235838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" name="rc40"/>
            <p:cNvSpPr/>
            <p:nvPr/>
          </p:nvSpPr>
          <p:spPr>
            <a:xfrm>
              <a:off x="4165915" y="2908988"/>
              <a:ext cx="206068" cy="140621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" name="rc41"/>
            <p:cNvSpPr/>
            <p:nvPr/>
          </p:nvSpPr>
          <p:spPr>
            <a:xfrm>
              <a:off x="4875707" y="1941667"/>
              <a:ext cx="206068" cy="237354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" name="rc42"/>
            <p:cNvSpPr/>
            <p:nvPr/>
          </p:nvSpPr>
          <p:spPr>
            <a:xfrm>
              <a:off x="5081775" y="3076908"/>
              <a:ext cx="206068" cy="123830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" name="rc43"/>
            <p:cNvSpPr/>
            <p:nvPr/>
          </p:nvSpPr>
          <p:spPr>
            <a:xfrm>
              <a:off x="8081218" y="2163300"/>
              <a:ext cx="206068" cy="215190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" name="rc44"/>
            <p:cNvSpPr/>
            <p:nvPr/>
          </p:nvSpPr>
          <p:spPr>
            <a:xfrm>
              <a:off x="8287286" y="3120734"/>
              <a:ext cx="206068" cy="119447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" name="rc45"/>
            <p:cNvSpPr/>
            <p:nvPr/>
          </p:nvSpPr>
          <p:spPr>
            <a:xfrm>
              <a:off x="8997078" y="2236328"/>
              <a:ext cx="206068" cy="207887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" name="rc46"/>
            <p:cNvSpPr/>
            <p:nvPr/>
          </p:nvSpPr>
          <p:spPr>
            <a:xfrm>
              <a:off x="9203147" y="3208685"/>
              <a:ext cx="206068" cy="110652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" name="rc47"/>
            <p:cNvSpPr/>
            <p:nvPr/>
          </p:nvSpPr>
          <p:spPr>
            <a:xfrm>
              <a:off x="4417776" y="2024104"/>
              <a:ext cx="206068" cy="229110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" name="rc48"/>
            <p:cNvSpPr/>
            <p:nvPr/>
          </p:nvSpPr>
          <p:spPr>
            <a:xfrm>
              <a:off x="4623845" y="2965358"/>
              <a:ext cx="206068" cy="134984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" name="rc49"/>
            <p:cNvSpPr/>
            <p:nvPr/>
          </p:nvSpPr>
          <p:spPr>
            <a:xfrm>
              <a:off x="6707427" y="2016712"/>
              <a:ext cx="206068" cy="229849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" name="rc50"/>
            <p:cNvSpPr/>
            <p:nvPr/>
          </p:nvSpPr>
          <p:spPr>
            <a:xfrm>
              <a:off x="6913496" y="3113953"/>
              <a:ext cx="206068" cy="120125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" name="rc51"/>
            <p:cNvSpPr/>
            <p:nvPr/>
          </p:nvSpPr>
          <p:spPr>
            <a:xfrm>
              <a:off x="2586056" y="1722569"/>
              <a:ext cx="206068" cy="259263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" name="rc52"/>
            <p:cNvSpPr/>
            <p:nvPr/>
          </p:nvSpPr>
          <p:spPr>
            <a:xfrm>
              <a:off x="2792124" y="2590499"/>
              <a:ext cx="206068" cy="172470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" name="rc53"/>
            <p:cNvSpPr/>
            <p:nvPr/>
          </p:nvSpPr>
          <p:spPr>
            <a:xfrm>
              <a:off x="2128126" y="1686411"/>
              <a:ext cx="206068" cy="262879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" name="rc54"/>
            <p:cNvSpPr/>
            <p:nvPr/>
          </p:nvSpPr>
          <p:spPr>
            <a:xfrm>
              <a:off x="2334194" y="2513810"/>
              <a:ext cx="206068" cy="180139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" name="rc55"/>
            <p:cNvSpPr/>
            <p:nvPr/>
          </p:nvSpPr>
          <p:spPr>
            <a:xfrm>
              <a:off x="754335" y="1232743"/>
              <a:ext cx="206068" cy="308246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" name="rc56"/>
            <p:cNvSpPr/>
            <p:nvPr/>
          </p:nvSpPr>
          <p:spPr>
            <a:xfrm>
              <a:off x="960404" y="1924564"/>
              <a:ext cx="206068" cy="239064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" name="rc57"/>
            <p:cNvSpPr/>
            <p:nvPr/>
          </p:nvSpPr>
          <p:spPr>
            <a:xfrm>
              <a:off x="9455008" y="2299615"/>
              <a:ext cx="206068" cy="201559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" name="rc58"/>
            <p:cNvSpPr/>
            <p:nvPr/>
          </p:nvSpPr>
          <p:spPr>
            <a:xfrm>
              <a:off x="9661077" y="3240873"/>
              <a:ext cx="206068" cy="107433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" name="rc59"/>
            <p:cNvSpPr/>
            <p:nvPr/>
          </p:nvSpPr>
          <p:spPr>
            <a:xfrm>
              <a:off x="1212265" y="1357623"/>
              <a:ext cx="206068" cy="295758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" name="rc60"/>
            <p:cNvSpPr/>
            <p:nvPr/>
          </p:nvSpPr>
          <p:spPr>
            <a:xfrm>
              <a:off x="1418334" y="2246141"/>
              <a:ext cx="206068" cy="206906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" name="rc61"/>
            <p:cNvSpPr/>
            <p:nvPr/>
          </p:nvSpPr>
          <p:spPr>
            <a:xfrm>
              <a:off x="7165358" y="2033554"/>
              <a:ext cx="206068" cy="228165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" name="rc62"/>
            <p:cNvSpPr/>
            <p:nvPr/>
          </p:nvSpPr>
          <p:spPr>
            <a:xfrm>
              <a:off x="7371426" y="3143412"/>
              <a:ext cx="206068" cy="117179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" name="rc63"/>
            <p:cNvSpPr/>
            <p:nvPr/>
          </p:nvSpPr>
          <p:spPr>
            <a:xfrm>
              <a:off x="1670195" y="1480679"/>
              <a:ext cx="206068" cy="283452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" name="rc64"/>
            <p:cNvSpPr/>
            <p:nvPr/>
          </p:nvSpPr>
          <p:spPr>
            <a:xfrm>
              <a:off x="1876264" y="2605488"/>
              <a:ext cx="206068" cy="170971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" name="rc65"/>
            <p:cNvSpPr/>
            <p:nvPr/>
          </p:nvSpPr>
          <p:spPr>
            <a:xfrm>
              <a:off x="8539148" y="2125618"/>
              <a:ext cx="206068" cy="218958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" name="rc66"/>
            <p:cNvSpPr/>
            <p:nvPr/>
          </p:nvSpPr>
          <p:spPr>
            <a:xfrm>
              <a:off x="8745217" y="3191586"/>
              <a:ext cx="206068" cy="112362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" name="rc67"/>
            <p:cNvSpPr/>
            <p:nvPr/>
          </p:nvSpPr>
          <p:spPr>
            <a:xfrm>
              <a:off x="6249497" y="2120434"/>
              <a:ext cx="206068" cy="219477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" name="rc68"/>
            <p:cNvSpPr/>
            <p:nvPr/>
          </p:nvSpPr>
          <p:spPr>
            <a:xfrm>
              <a:off x="6455566" y="2992904"/>
              <a:ext cx="206068" cy="132230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" name="rc69"/>
            <p:cNvSpPr/>
            <p:nvPr/>
          </p:nvSpPr>
          <p:spPr>
            <a:xfrm>
              <a:off x="3043986" y="1734654"/>
              <a:ext cx="206068" cy="258055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" name="rc70"/>
            <p:cNvSpPr/>
            <p:nvPr/>
          </p:nvSpPr>
          <p:spPr>
            <a:xfrm>
              <a:off x="3250055" y="2581054"/>
              <a:ext cx="206068" cy="173415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" name="rc71"/>
            <p:cNvSpPr/>
            <p:nvPr/>
          </p:nvSpPr>
          <p:spPr>
            <a:xfrm>
              <a:off x="5791567" y="2060709"/>
              <a:ext cx="206068" cy="225449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" name="rc72"/>
            <p:cNvSpPr/>
            <p:nvPr/>
          </p:nvSpPr>
          <p:spPr>
            <a:xfrm>
              <a:off x="5997636" y="3042821"/>
              <a:ext cx="206068" cy="127238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" name="rc73"/>
            <p:cNvSpPr/>
            <p:nvPr/>
          </p:nvSpPr>
          <p:spPr>
            <a:xfrm>
              <a:off x="3501916" y="1870672"/>
              <a:ext cx="206068" cy="244453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" name="rc74"/>
            <p:cNvSpPr/>
            <p:nvPr/>
          </p:nvSpPr>
          <p:spPr>
            <a:xfrm>
              <a:off x="3707985" y="2665855"/>
              <a:ext cx="206068" cy="164935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" name="tx75"/>
            <p:cNvSpPr/>
            <p:nvPr/>
          </p:nvSpPr>
          <p:spPr>
            <a:xfrm>
              <a:off x="318067" y="4254784"/>
              <a:ext cx="304948" cy="11496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0 %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318067" y="3687223"/>
              <a:ext cx="304948" cy="11496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8 %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275651" y="3119662"/>
              <a:ext cx="347364" cy="11496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16 %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275651" y="2552101"/>
              <a:ext cx="347364" cy="11496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24 %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275651" y="1984541"/>
              <a:ext cx="347364" cy="11496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32 %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275651" y="1416980"/>
              <a:ext cx="347364" cy="11496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40 %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275651" y="849419"/>
              <a:ext cx="347364" cy="11496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48 %</a:t>
              </a:r>
            </a:p>
          </p:txBody>
        </p:sp>
        <p:sp>
          <p:nvSpPr>
            <p:cNvPr id="82" name="tx82"/>
            <p:cNvSpPr/>
            <p:nvPr/>
          </p:nvSpPr>
          <p:spPr>
            <a:xfrm rot="-2700000">
              <a:off x="661483" y="4741725"/>
              <a:ext cx="622538" cy="987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Stockholm</a:t>
              </a:r>
            </a:p>
          </p:txBody>
        </p:sp>
        <p:sp>
          <p:nvSpPr>
            <p:cNvPr id="83" name="tx83"/>
            <p:cNvSpPr/>
            <p:nvPr/>
          </p:nvSpPr>
          <p:spPr>
            <a:xfrm rot="-2700000">
              <a:off x="1177837" y="4721884"/>
              <a:ext cx="489253" cy="12195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Uppsala</a:t>
              </a:r>
            </a:p>
          </p:txBody>
        </p:sp>
        <p:sp>
          <p:nvSpPr>
            <p:cNvPr id="84" name="tx84"/>
            <p:cNvSpPr/>
            <p:nvPr/>
          </p:nvSpPr>
          <p:spPr>
            <a:xfrm rot="-2700000">
              <a:off x="1510929" y="4742670"/>
              <a:ext cx="756149" cy="9760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Västerbotten</a:t>
              </a:r>
            </a:p>
          </p:txBody>
        </p:sp>
        <p:sp>
          <p:nvSpPr>
            <p:cNvPr id="85" name="tx85"/>
            <p:cNvSpPr/>
            <p:nvPr/>
          </p:nvSpPr>
          <p:spPr>
            <a:xfrm rot="-2700000">
              <a:off x="2156890" y="4740280"/>
              <a:ext cx="378107" cy="10040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Skåne</a:t>
              </a:r>
            </a:p>
          </p:txBody>
        </p:sp>
        <p:sp>
          <p:nvSpPr>
            <p:cNvPr id="86" name="tx86"/>
            <p:cNvSpPr/>
            <p:nvPr/>
          </p:nvSpPr>
          <p:spPr>
            <a:xfrm rot="-2700000">
              <a:off x="2653164" y="4743170"/>
              <a:ext cx="303814" cy="970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Riket</a:t>
              </a:r>
            </a:p>
          </p:txBody>
        </p:sp>
        <p:sp>
          <p:nvSpPr>
            <p:cNvPr id="87" name="tx87"/>
            <p:cNvSpPr/>
            <p:nvPr/>
          </p:nvSpPr>
          <p:spPr>
            <a:xfrm rot="-2700000">
              <a:off x="2780572" y="4741725"/>
              <a:ext cx="963662" cy="987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Västra Götaland</a:t>
              </a:r>
            </a:p>
          </p:txBody>
        </p:sp>
        <p:sp>
          <p:nvSpPr>
            <p:cNvPr id="88" name="tx88"/>
            <p:cNvSpPr/>
            <p:nvPr/>
          </p:nvSpPr>
          <p:spPr>
            <a:xfrm rot="-2700000">
              <a:off x="3323018" y="4704155"/>
              <a:ext cx="763506" cy="14272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Östergötland</a:t>
              </a:r>
            </a:p>
          </p:txBody>
        </p:sp>
        <p:sp>
          <p:nvSpPr>
            <p:cNvPr id="89" name="tx89"/>
            <p:cNvSpPr/>
            <p:nvPr/>
          </p:nvSpPr>
          <p:spPr>
            <a:xfrm rot="-2700000">
              <a:off x="3952759" y="4743170"/>
              <a:ext cx="452204" cy="970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Halland</a:t>
              </a:r>
            </a:p>
          </p:txBody>
        </p:sp>
        <p:sp>
          <p:nvSpPr>
            <p:cNvPr id="90" name="tx90"/>
            <p:cNvSpPr/>
            <p:nvPr/>
          </p:nvSpPr>
          <p:spPr>
            <a:xfrm rot="-2700000">
              <a:off x="4316055" y="4720550"/>
              <a:ext cx="622734" cy="123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Kronoberg</a:t>
              </a:r>
            </a:p>
          </p:txBody>
        </p:sp>
        <p:sp>
          <p:nvSpPr>
            <p:cNvPr id="91" name="tx91"/>
            <p:cNvSpPr/>
            <p:nvPr/>
          </p:nvSpPr>
          <p:spPr>
            <a:xfrm rot="-2700000">
              <a:off x="4823950" y="4742614"/>
              <a:ext cx="541083" cy="976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Jämtland</a:t>
              </a:r>
            </a:p>
          </p:txBody>
        </p:sp>
        <p:sp>
          <p:nvSpPr>
            <p:cNvPr id="92" name="tx92"/>
            <p:cNvSpPr/>
            <p:nvPr/>
          </p:nvSpPr>
          <p:spPr>
            <a:xfrm rot="-2700000">
              <a:off x="5287522" y="4720550"/>
              <a:ext cx="511522" cy="123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Blekinge</a:t>
              </a:r>
            </a:p>
          </p:txBody>
        </p:sp>
        <p:sp>
          <p:nvSpPr>
            <p:cNvPr id="93" name="tx93"/>
            <p:cNvSpPr/>
            <p:nvPr/>
          </p:nvSpPr>
          <p:spPr>
            <a:xfrm rot="-2700000">
              <a:off x="5796255" y="4726719"/>
              <a:ext cx="415025" cy="1162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Örebro</a:t>
              </a:r>
            </a:p>
          </p:txBody>
        </p:sp>
        <p:sp>
          <p:nvSpPr>
            <p:cNvPr id="94" name="tx94"/>
            <p:cNvSpPr/>
            <p:nvPr/>
          </p:nvSpPr>
          <p:spPr>
            <a:xfrm rot="-2700000">
              <a:off x="6079129" y="4742670"/>
              <a:ext cx="778352" cy="9760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Västmanland</a:t>
              </a:r>
            </a:p>
          </p:txBody>
        </p:sp>
        <p:sp>
          <p:nvSpPr>
            <p:cNvPr id="95" name="tx95"/>
            <p:cNvSpPr/>
            <p:nvPr/>
          </p:nvSpPr>
          <p:spPr>
            <a:xfrm rot="-2700000">
              <a:off x="6611429" y="4743170"/>
              <a:ext cx="630026" cy="970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Norrbotten</a:t>
              </a:r>
            </a:p>
          </p:txBody>
        </p:sp>
        <p:sp>
          <p:nvSpPr>
            <p:cNvPr id="96" name="tx96"/>
            <p:cNvSpPr/>
            <p:nvPr/>
          </p:nvSpPr>
          <p:spPr>
            <a:xfrm rot="-2700000">
              <a:off x="7098811" y="4742670"/>
              <a:ext cx="570709" cy="9760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Värmland</a:t>
              </a:r>
            </a:p>
          </p:txBody>
        </p:sp>
        <p:sp>
          <p:nvSpPr>
            <p:cNvPr id="97" name="tx97"/>
            <p:cNvSpPr/>
            <p:nvPr/>
          </p:nvSpPr>
          <p:spPr>
            <a:xfrm rot="-2700000">
              <a:off x="7608179" y="4741725"/>
              <a:ext cx="467050" cy="987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Gotland</a:t>
              </a:r>
            </a:p>
          </p:txBody>
        </p:sp>
        <p:sp>
          <p:nvSpPr>
            <p:cNvPr id="98" name="tx98"/>
            <p:cNvSpPr/>
            <p:nvPr/>
          </p:nvSpPr>
          <p:spPr>
            <a:xfrm rot="-2700000">
              <a:off x="7986680" y="4720050"/>
              <a:ext cx="607953" cy="12410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Jönköping</a:t>
              </a:r>
            </a:p>
          </p:txBody>
        </p:sp>
        <p:sp>
          <p:nvSpPr>
            <p:cNvPr id="99" name="tx99"/>
            <p:cNvSpPr/>
            <p:nvPr/>
          </p:nvSpPr>
          <p:spPr>
            <a:xfrm rot="-2700000">
              <a:off x="8320629" y="4742670"/>
              <a:ext cx="874653" cy="9760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Västernorrland</a:t>
              </a:r>
            </a:p>
          </p:txBody>
        </p:sp>
        <p:sp>
          <p:nvSpPr>
            <p:cNvPr id="100" name="tx100"/>
            <p:cNvSpPr/>
            <p:nvPr/>
          </p:nvSpPr>
          <p:spPr>
            <a:xfrm rot="-2700000">
              <a:off x="9004902" y="4743170"/>
              <a:ext cx="422383" cy="970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Kalmar</a:t>
              </a:r>
            </a:p>
          </p:txBody>
        </p:sp>
        <p:sp>
          <p:nvSpPr>
            <p:cNvPr id="101" name="tx101"/>
            <p:cNvSpPr/>
            <p:nvPr/>
          </p:nvSpPr>
          <p:spPr>
            <a:xfrm rot="-2700000">
              <a:off x="9239745" y="4741725"/>
              <a:ext cx="867361" cy="987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Södermanland</a:t>
              </a:r>
            </a:p>
          </p:txBody>
        </p:sp>
        <p:sp>
          <p:nvSpPr>
            <p:cNvPr id="102" name="tx102"/>
            <p:cNvSpPr/>
            <p:nvPr/>
          </p:nvSpPr>
          <p:spPr>
            <a:xfrm rot="-2700000">
              <a:off x="9898461" y="4743170"/>
              <a:ext cx="466985" cy="970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Dalarna</a:t>
              </a:r>
            </a:p>
          </p:txBody>
        </p:sp>
        <p:sp>
          <p:nvSpPr>
            <p:cNvPr id="103" name="tx103"/>
            <p:cNvSpPr/>
            <p:nvPr/>
          </p:nvSpPr>
          <p:spPr>
            <a:xfrm rot="-2700000">
              <a:off x="10272316" y="4719161"/>
              <a:ext cx="615246" cy="1251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Gävleborg</a:t>
              </a:r>
            </a:p>
          </p:txBody>
        </p:sp>
        <p:sp>
          <p:nvSpPr>
            <p:cNvPr id="104" name="rc104"/>
            <p:cNvSpPr/>
            <p:nvPr/>
          </p:nvSpPr>
          <p:spPr>
            <a:xfrm>
              <a:off x="5050957" y="5456037"/>
              <a:ext cx="1435426" cy="289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5" name="rc105"/>
            <p:cNvSpPr/>
            <p:nvPr/>
          </p:nvSpPr>
          <p:spPr>
            <a:xfrm>
              <a:off x="5050957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6" name="rc106"/>
            <p:cNvSpPr/>
            <p:nvPr/>
          </p:nvSpPr>
          <p:spPr>
            <a:xfrm>
              <a:off x="5059957" y="5534626"/>
              <a:ext cx="201456" cy="2014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7" name="rc107"/>
            <p:cNvSpPr/>
            <p:nvPr/>
          </p:nvSpPr>
          <p:spPr>
            <a:xfrm>
              <a:off x="5900873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8" name="rc108"/>
            <p:cNvSpPr/>
            <p:nvPr/>
          </p:nvSpPr>
          <p:spPr>
            <a:xfrm>
              <a:off x="5909873" y="5534626"/>
              <a:ext cx="201456" cy="20145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9" name="tx109"/>
            <p:cNvSpPr/>
            <p:nvPr/>
          </p:nvSpPr>
          <p:spPr>
            <a:xfrm>
              <a:off x="5340002" y="5579022"/>
              <a:ext cx="491281" cy="1108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kvinnor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6189918" y="5578353"/>
              <a:ext cx="296465" cy="1115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män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1024353" y="374934"/>
              <a:ext cx="9078639" cy="2415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Andel av befolkningen (25-64 år) med minst 3 års eftergymnasial utbildning 2021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275651" y="5814616"/>
              <a:ext cx="1801584" cy="1035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SCB:s öppna statistikdatabas.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275651" y="5934007"/>
              <a:ext cx="2317273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Bearbetning: Samhällsanalys, Region Dalarna.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770403" y="739575"/>
              <a:ext cx="10081292" cy="32478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770403" y="3780782"/>
              <a:ext cx="10081292" cy="0"/>
            </a:xfrm>
            <a:custGeom>
              <a:avLst/>
              <a:gdLst/>
              <a:ahLst/>
              <a:cxnLst/>
              <a:rect l="0" t="0" r="0" b="0"/>
              <a:pathLst>
                <a:path w="10081292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770403" y="3721730"/>
              <a:ext cx="10081292" cy="0"/>
            </a:xfrm>
            <a:custGeom>
              <a:avLst/>
              <a:gdLst/>
              <a:ahLst/>
              <a:cxnLst/>
              <a:rect l="0" t="0" r="0" b="0"/>
              <a:pathLst>
                <a:path w="10081292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770403" y="3662677"/>
              <a:ext cx="10081292" cy="0"/>
            </a:xfrm>
            <a:custGeom>
              <a:avLst/>
              <a:gdLst/>
              <a:ahLst/>
              <a:cxnLst/>
              <a:rect l="0" t="0" r="0" b="0"/>
              <a:pathLst>
                <a:path w="10081292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770403" y="3603625"/>
              <a:ext cx="10081292" cy="0"/>
            </a:xfrm>
            <a:custGeom>
              <a:avLst/>
              <a:gdLst/>
              <a:ahLst/>
              <a:cxnLst/>
              <a:rect l="0" t="0" r="0" b="0"/>
              <a:pathLst>
                <a:path w="10081292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770403" y="3485519"/>
              <a:ext cx="10081292" cy="0"/>
            </a:xfrm>
            <a:custGeom>
              <a:avLst/>
              <a:gdLst/>
              <a:ahLst/>
              <a:cxnLst/>
              <a:rect l="0" t="0" r="0" b="0"/>
              <a:pathLst>
                <a:path w="10081292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770403" y="3426467"/>
              <a:ext cx="10081292" cy="0"/>
            </a:xfrm>
            <a:custGeom>
              <a:avLst/>
              <a:gdLst/>
              <a:ahLst/>
              <a:cxnLst/>
              <a:rect l="0" t="0" r="0" b="0"/>
              <a:pathLst>
                <a:path w="10081292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770403" y="3367414"/>
              <a:ext cx="10081292" cy="0"/>
            </a:xfrm>
            <a:custGeom>
              <a:avLst/>
              <a:gdLst/>
              <a:ahLst/>
              <a:cxnLst/>
              <a:rect l="0" t="0" r="0" b="0"/>
              <a:pathLst>
                <a:path w="10081292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770403" y="3308362"/>
              <a:ext cx="10081292" cy="0"/>
            </a:xfrm>
            <a:custGeom>
              <a:avLst/>
              <a:gdLst/>
              <a:ahLst/>
              <a:cxnLst/>
              <a:rect l="0" t="0" r="0" b="0"/>
              <a:pathLst>
                <a:path w="10081292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770403" y="3190257"/>
              <a:ext cx="10081292" cy="0"/>
            </a:xfrm>
            <a:custGeom>
              <a:avLst/>
              <a:gdLst/>
              <a:ahLst/>
              <a:cxnLst/>
              <a:rect l="0" t="0" r="0" b="0"/>
              <a:pathLst>
                <a:path w="10081292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770403" y="3131204"/>
              <a:ext cx="10081292" cy="0"/>
            </a:xfrm>
            <a:custGeom>
              <a:avLst/>
              <a:gdLst/>
              <a:ahLst/>
              <a:cxnLst/>
              <a:rect l="0" t="0" r="0" b="0"/>
              <a:pathLst>
                <a:path w="10081292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770403" y="3072152"/>
              <a:ext cx="10081292" cy="0"/>
            </a:xfrm>
            <a:custGeom>
              <a:avLst/>
              <a:gdLst/>
              <a:ahLst/>
              <a:cxnLst/>
              <a:rect l="0" t="0" r="0" b="0"/>
              <a:pathLst>
                <a:path w="10081292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770403" y="3013099"/>
              <a:ext cx="10081292" cy="0"/>
            </a:xfrm>
            <a:custGeom>
              <a:avLst/>
              <a:gdLst/>
              <a:ahLst/>
              <a:cxnLst/>
              <a:rect l="0" t="0" r="0" b="0"/>
              <a:pathLst>
                <a:path w="10081292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770403" y="2894994"/>
              <a:ext cx="10081292" cy="0"/>
            </a:xfrm>
            <a:custGeom>
              <a:avLst/>
              <a:gdLst/>
              <a:ahLst/>
              <a:cxnLst/>
              <a:rect l="0" t="0" r="0" b="0"/>
              <a:pathLst>
                <a:path w="10081292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770403" y="2835941"/>
              <a:ext cx="10081292" cy="0"/>
            </a:xfrm>
            <a:custGeom>
              <a:avLst/>
              <a:gdLst/>
              <a:ahLst/>
              <a:cxnLst/>
              <a:rect l="0" t="0" r="0" b="0"/>
              <a:pathLst>
                <a:path w="10081292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770403" y="2776889"/>
              <a:ext cx="10081292" cy="0"/>
            </a:xfrm>
            <a:custGeom>
              <a:avLst/>
              <a:gdLst/>
              <a:ahLst/>
              <a:cxnLst/>
              <a:rect l="0" t="0" r="0" b="0"/>
              <a:pathLst>
                <a:path w="10081292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770403" y="2717836"/>
              <a:ext cx="10081292" cy="0"/>
            </a:xfrm>
            <a:custGeom>
              <a:avLst/>
              <a:gdLst/>
              <a:ahLst/>
              <a:cxnLst/>
              <a:rect l="0" t="0" r="0" b="0"/>
              <a:pathLst>
                <a:path w="10081292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770403" y="2599731"/>
              <a:ext cx="10081292" cy="0"/>
            </a:xfrm>
            <a:custGeom>
              <a:avLst/>
              <a:gdLst/>
              <a:ahLst/>
              <a:cxnLst/>
              <a:rect l="0" t="0" r="0" b="0"/>
              <a:pathLst>
                <a:path w="10081292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770403" y="2540678"/>
              <a:ext cx="10081292" cy="0"/>
            </a:xfrm>
            <a:custGeom>
              <a:avLst/>
              <a:gdLst/>
              <a:ahLst/>
              <a:cxnLst/>
              <a:rect l="0" t="0" r="0" b="0"/>
              <a:pathLst>
                <a:path w="10081292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770403" y="2481626"/>
              <a:ext cx="10081292" cy="0"/>
            </a:xfrm>
            <a:custGeom>
              <a:avLst/>
              <a:gdLst/>
              <a:ahLst/>
              <a:cxnLst/>
              <a:rect l="0" t="0" r="0" b="0"/>
              <a:pathLst>
                <a:path w="10081292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770403" y="2422573"/>
              <a:ext cx="10081292" cy="0"/>
            </a:xfrm>
            <a:custGeom>
              <a:avLst/>
              <a:gdLst/>
              <a:ahLst/>
              <a:cxnLst/>
              <a:rect l="0" t="0" r="0" b="0"/>
              <a:pathLst>
                <a:path w="10081292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770403" y="2304468"/>
              <a:ext cx="10081292" cy="0"/>
            </a:xfrm>
            <a:custGeom>
              <a:avLst/>
              <a:gdLst/>
              <a:ahLst/>
              <a:cxnLst/>
              <a:rect l="0" t="0" r="0" b="0"/>
              <a:pathLst>
                <a:path w="10081292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770403" y="2245416"/>
              <a:ext cx="10081292" cy="0"/>
            </a:xfrm>
            <a:custGeom>
              <a:avLst/>
              <a:gdLst/>
              <a:ahLst/>
              <a:cxnLst/>
              <a:rect l="0" t="0" r="0" b="0"/>
              <a:pathLst>
                <a:path w="10081292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770403" y="2186363"/>
              <a:ext cx="10081292" cy="0"/>
            </a:xfrm>
            <a:custGeom>
              <a:avLst/>
              <a:gdLst/>
              <a:ahLst/>
              <a:cxnLst/>
              <a:rect l="0" t="0" r="0" b="0"/>
              <a:pathLst>
                <a:path w="10081292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770403" y="2127310"/>
              <a:ext cx="10081292" cy="0"/>
            </a:xfrm>
            <a:custGeom>
              <a:avLst/>
              <a:gdLst/>
              <a:ahLst/>
              <a:cxnLst/>
              <a:rect l="0" t="0" r="0" b="0"/>
              <a:pathLst>
                <a:path w="10081292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770403" y="2009205"/>
              <a:ext cx="10081292" cy="0"/>
            </a:xfrm>
            <a:custGeom>
              <a:avLst/>
              <a:gdLst/>
              <a:ahLst/>
              <a:cxnLst/>
              <a:rect l="0" t="0" r="0" b="0"/>
              <a:pathLst>
                <a:path w="10081292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770403" y="1950153"/>
              <a:ext cx="10081292" cy="0"/>
            </a:xfrm>
            <a:custGeom>
              <a:avLst/>
              <a:gdLst/>
              <a:ahLst/>
              <a:cxnLst/>
              <a:rect l="0" t="0" r="0" b="0"/>
              <a:pathLst>
                <a:path w="10081292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770403" y="1891100"/>
              <a:ext cx="10081292" cy="0"/>
            </a:xfrm>
            <a:custGeom>
              <a:avLst/>
              <a:gdLst/>
              <a:ahLst/>
              <a:cxnLst/>
              <a:rect l="0" t="0" r="0" b="0"/>
              <a:pathLst>
                <a:path w="10081292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770403" y="1832048"/>
              <a:ext cx="10081292" cy="0"/>
            </a:xfrm>
            <a:custGeom>
              <a:avLst/>
              <a:gdLst/>
              <a:ahLst/>
              <a:cxnLst/>
              <a:rect l="0" t="0" r="0" b="0"/>
              <a:pathLst>
                <a:path w="10081292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770403" y="1713942"/>
              <a:ext cx="10081292" cy="0"/>
            </a:xfrm>
            <a:custGeom>
              <a:avLst/>
              <a:gdLst/>
              <a:ahLst/>
              <a:cxnLst/>
              <a:rect l="0" t="0" r="0" b="0"/>
              <a:pathLst>
                <a:path w="10081292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770403" y="1654890"/>
              <a:ext cx="10081292" cy="0"/>
            </a:xfrm>
            <a:custGeom>
              <a:avLst/>
              <a:gdLst/>
              <a:ahLst/>
              <a:cxnLst/>
              <a:rect l="0" t="0" r="0" b="0"/>
              <a:pathLst>
                <a:path w="10081292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770403" y="1595837"/>
              <a:ext cx="10081292" cy="0"/>
            </a:xfrm>
            <a:custGeom>
              <a:avLst/>
              <a:gdLst/>
              <a:ahLst/>
              <a:cxnLst/>
              <a:rect l="0" t="0" r="0" b="0"/>
              <a:pathLst>
                <a:path w="10081292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7"/>
            <p:cNvSpPr/>
            <p:nvPr/>
          </p:nvSpPr>
          <p:spPr>
            <a:xfrm>
              <a:off x="770403" y="1536785"/>
              <a:ext cx="10081292" cy="0"/>
            </a:xfrm>
            <a:custGeom>
              <a:avLst/>
              <a:gdLst/>
              <a:ahLst/>
              <a:cxnLst/>
              <a:rect l="0" t="0" r="0" b="0"/>
              <a:pathLst>
                <a:path w="10081292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8"/>
            <p:cNvSpPr/>
            <p:nvPr/>
          </p:nvSpPr>
          <p:spPr>
            <a:xfrm>
              <a:off x="770403" y="1418680"/>
              <a:ext cx="10081292" cy="0"/>
            </a:xfrm>
            <a:custGeom>
              <a:avLst/>
              <a:gdLst/>
              <a:ahLst/>
              <a:cxnLst/>
              <a:rect l="0" t="0" r="0" b="0"/>
              <a:pathLst>
                <a:path w="10081292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9"/>
            <p:cNvSpPr/>
            <p:nvPr/>
          </p:nvSpPr>
          <p:spPr>
            <a:xfrm>
              <a:off x="770403" y="1359627"/>
              <a:ext cx="10081292" cy="0"/>
            </a:xfrm>
            <a:custGeom>
              <a:avLst/>
              <a:gdLst/>
              <a:ahLst/>
              <a:cxnLst/>
              <a:rect l="0" t="0" r="0" b="0"/>
              <a:pathLst>
                <a:path w="10081292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40"/>
            <p:cNvSpPr/>
            <p:nvPr/>
          </p:nvSpPr>
          <p:spPr>
            <a:xfrm>
              <a:off x="770403" y="1300574"/>
              <a:ext cx="10081292" cy="0"/>
            </a:xfrm>
            <a:custGeom>
              <a:avLst/>
              <a:gdLst/>
              <a:ahLst/>
              <a:cxnLst/>
              <a:rect l="0" t="0" r="0" b="0"/>
              <a:pathLst>
                <a:path w="10081292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41"/>
            <p:cNvSpPr/>
            <p:nvPr/>
          </p:nvSpPr>
          <p:spPr>
            <a:xfrm>
              <a:off x="770403" y="1241522"/>
              <a:ext cx="10081292" cy="0"/>
            </a:xfrm>
            <a:custGeom>
              <a:avLst/>
              <a:gdLst/>
              <a:ahLst/>
              <a:cxnLst/>
              <a:rect l="0" t="0" r="0" b="0"/>
              <a:pathLst>
                <a:path w="10081292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42"/>
            <p:cNvSpPr/>
            <p:nvPr/>
          </p:nvSpPr>
          <p:spPr>
            <a:xfrm>
              <a:off x="770403" y="1123417"/>
              <a:ext cx="10081292" cy="0"/>
            </a:xfrm>
            <a:custGeom>
              <a:avLst/>
              <a:gdLst/>
              <a:ahLst/>
              <a:cxnLst/>
              <a:rect l="0" t="0" r="0" b="0"/>
              <a:pathLst>
                <a:path w="10081292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l43"/>
            <p:cNvSpPr/>
            <p:nvPr/>
          </p:nvSpPr>
          <p:spPr>
            <a:xfrm>
              <a:off x="770403" y="1064364"/>
              <a:ext cx="10081292" cy="0"/>
            </a:xfrm>
            <a:custGeom>
              <a:avLst/>
              <a:gdLst/>
              <a:ahLst/>
              <a:cxnLst/>
              <a:rect l="0" t="0" r="0" b="0"/>
              <a:pathLst>
                <a:path w="10081292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l44"/>
            <p:cNvSpPr/>
            <p:nvPr/>
          </p:nvSpPr>
          <p:spPr>
            <a:xfrm>
              <a:off x="770403" y="1005312"/>
              <a:ext cx="10081292" cy="0"/>
            </a:xfrm>
            <a:custGeom>
              <a:avLst/>
              <a:gdLst/>
              <a:ahLst/>
              <a:cxnLst/>
              <a:rect l="0" t="0" r="0" b="0"/>
              <a:pathLst>
                <a:path w="10081292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l45"/>
            <p:cNvSpPr/>
            <p:nvPr/>
          </p:nvSpPr>
          <p:spPr>
            <a:xfrm>
              <a:off x="770403" y="946259"/>
              <a:ext cx="10081292" cy="0"/>
            </a:xfrm>
            <a:custGeom>
              <a:avLst/>
              <a:gdLst/>
              <a:ahLst/>
              <a:cxnLst/>
              <a:rect l="0" t="0" r="0" b="0"/>
              <a:pathLst>
                <a:path w="10081292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l46"/>
            <p:cNvSpPr/>
            <p:nvPr/>
          </p:nvSpPr>
          <p:spPr>
            <a:xfrm>
              <a:off x="770403" y="3839835"/>
              <a:ext cx="10081292" cy="0"/>
            </a:xfrm>
            <a:custGeom>
              <a:avLst/>
              <a:gdLst/>
              <a:ahLst/>
              <a:cxnLst/>
              <a:rect l="0" t="0" r="0" b="0"/>
              <a:pathLst>
                <a:path w="10081292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l47"/>
            <p:cNvSpPr/>
            <p:nvPr/>
          </p:nvSpPr>
          <p:spPr>
            <a:xfrm>
              <a:off x="770403" y="3544572"/>
              <a:ext cx="10081292" cy="0"/>
            </a:xfrm>
            <a:custGeom>
              <a:avLst/>
              <a:gdLst/>
              <a:ahLst/>
              <a:cxnLst/>
              <a:rect l="0" t="0" r="0" b="0"/>
              <a:pathLst>
                <a:path w="10081292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l48"/>
            <p:cNvSpPr/>
            <p:nvPr/>
          </p:nvSpPr>
          <p:spPr>
            <a:xfrm>
              <a:off x="770403" y="3249309"/>
              <a:ext cx="10081292" cy="0"/>
            </a:xfrm>
            <a:custGeom>
              <a:avLst/>
              <a:gdLst/>
              <a:ahLst/>
              <a:cxnLst/>
              <a:rect l="0" t="0" r="0" b="0"/>
              <a:pathLst>
                <a:path w="10081292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9"/>
            <p:cNvSpPr/>
            <p:nvPr/>
          </p:nvSpPr>
          <p:spPr>
            <a:xfrm>
              <a:off x="770403" y="2954046"/>
              <a:ext cx="10081292" cy="0"/>
            </a:xfrm>
            <a:custGeom>
              <a:avLst/>
              <a:gdLst/>
              <a:ahLst/>
              <a:cxnLst/>
              <a:rect l="0" t="0" r="0" b="0"/>
              <a:pathLst>
                <a:path w="10081292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l50"/>
            <p:cNvSpPr/>
            <p:nvPr/>
          </p:nvSpPr>
          <p:spPr>
            <a:xfrm>
              <a:off x="770403" y="2658784"/>
              <a:ext cx="10081292" cy="0"/>
            </a:xfrm>
            <a:custGeom>
              <a:avLst/>
              <a:gdLst/>
              <a:ahLst/>
              <a:cxnLst/>
              <a:rect l="0" t="0" r="0" b="0"/>
              <a:pathLst>
                <a:path w="10081292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l51"/>
            <p:cNvSpPr/>
            <p:nvPr/>
          </p:nvSpPr>
          <p:spPr>
            <a:xfrm>
              <a:off x="770403" y="2363521"/>
              <a:ext cx="10081292" cy="0"/>
            </a:xfrm>
            <a:custGeom>
              <a:avLst/>
              <a:gdLst/>
              <a:ahLst/>
              <a:cxnLst/>
              <a:rect l="0" t="0" r="0" b="0"/>
              <a:pathLst>
                <a:path w="10081292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52"/>
            <p:cNvSpPr/>
            <p:nvPr/>
          </p:nvSpPr>
          <p:spPr>
            <a:xfrm>
              <a:off x="770403" y="2068258"/>
              <a:ext cx="10081292" cy="0"/>
            </a:xfrm>
            <a:custGeom>
              <a:avLst/>
              <a:gdLst/>
              <a:ahLst/>
              <a:cxnLst/>
              <a:rect l="0" t="0" r="0" b="0"/>
              <a:pathLst>
                <a:path w="10081292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53"/>
            <p:cNvSpPr/>
            <p:nvPr/>
          </p:nvSpPr>
          <p:spPr>
            <a:xfrm>
              <a:off x="770403" y="1772995"/>
              <a:ext cx="10081292" cy="0"/>
            </a:xfrm>
            <a:custGeom>
              <a:avLst/>
              <a:gdLst/>
              <a:ahLst/>
              <a:cxnLst/>
              <a:rect l="0" t="0" r="0" b="0"/>
              <a:pathLst>
                <a:path w="10081292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l54"/>
            <p:cNvSpPr/>
            <p:nvPr/>
          </p:nvSpPr>
          <p:spPr>
            <a:xfrm>
              <a:off x="770403" y="1477732"/>
              <a:ext cx="10081292" cy="0"/>
            </a:xfrm>
            <a:custGeom>
              <a:avLst/>
              <a:gdLst/>
              <a:ahLst/>
              <a:cxnLst/>
              <a:rect l="0" t="0" r="0" b="0"/>
              <a:pathLst>
                <a:path w="10081292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l55"/>
            <p:cNvSpPr/>
            <p:nvPr/>
          </p:nvSpPr>
          <p:spPr>
            <a:xfrm>
              <a:off x="770403" y="1182469"/>
              <a:ext cx="10081292" cy="0"/>
            </a:xfrm>
            <a:custGeom>
              <a:avLst/>
              <a:gdLst/>
              <a:ahLst/>
              <a:cxnLst/>
              <a:rect l="0" t="0" r="0" b="0"/>
              <a:pathLst>
                <a:path w="10081292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l56"/>
            <p:cNvSpPr/>
            <p:nvPr/>
          </p:nvSpPr>
          <p:spPr>
            <a:xfrm>
              <a:off x="770403" y="887206"/>
              <a:ext cx="10081292" cy="0"/>
            </a:xfrm>
            <a:custGeom>
              <a:avLst/>
              <a:gdLst/>
              <a:ahLst/>
              <a:cxnLst/>
              <a:rect l="0" t="0" r="0" b="0"/>
              <a:pathLst>
                <a:path w="10081292">
                  <a:moveTo>
                    <a:pt x="0" y="0"/>
                  </a:moveTo>
                  <a:lnTo>
                    <a:pt x="10081292" y="0"/>
                  </a:lnTo>
                  <a:lnTo>
                    <a:pt x="10081292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rc57"/>
            <p:cNvSpPr/>
            <p:nvPr/>
          </p:nvSpPr>
          <p:spPr>
            <a:xfrm>
              <a:off x="10155290" y="3639942"/>
              <a:ext cx="298459" cy="199892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" name="rc58"/>
            <p:cNvSpPr/>
            <p:nvPr/>
          </p:nvSpPr>
          <p:spPr>
            <a:xfrm>
              <a:off x="10453750" y="3605987"/>
              <a:ext cx="298459" cy="23384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" name="rc59"/>
            <p:cNvSpPr/>
            <p:nvPr/>
          </p:nvSpPr>
          <p:spPr>
            <a:xfrm>
              <a:off x="8828805" y="3280312"/>
              <a:ext cx="298459" cy="559523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" name="rc60"/>
            <p:cNvSpPr/>
            <p:nvPr/>
          </p:nvSpPr>
          <p:spPr>
            <a:xfrm>
              <a:off x="9127264" y="3178741"/>
              <a:ext cx="298459" cy="661093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" name="rc61"/>
            <p:cNvSpPr/>
            <p:nvPr/>
          </p:nvSpPr>
          <p:spPr>
            <a:xfrm>
              <a:off x="6175833" y="2688310"/>
              <a:ext cx="298459" cy="1151525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" name="rc62"/>
            <p:cNvSpPr/>
            <p:nvPr/>
          </p:nvSpPr>
          <p:spPr>
            <a:xfrm>
              <a:off x="6474292" y="2600321"/>
              <a:ext cx="298459" cy="1239513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" name="rc63"/>
            <p:cNvSpPr/>
            <p:nvPr/>
          </p:nvSpPr>
          <p:spPr>
            <a:xfrm>
              <a:off x="3522861" y="2119929"/>
              <a:ext cx="298459" cy="1719906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" name="rc64"/>
            <p:cNvSpPr/>
            <p:nvPr/>
          </p:nvSpPr>
          <p:spPr>
            <a:xfrm>
              <a:off x="3821321" y="2215299"/>
              <a:ext cx="298459" cy="1624536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" name="rc65"/>
            <p:cNvSpPr/>
            <p:nvPr/>
          </p:nvSpPr>
          <p:spPr>
            <a:xfrm>
              <a:off x="4849347" y="2449442"/>
              <a:ext cx="298459" cy="1390392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" name="rc66"/>
            <p:cNvSpPr/>
            <p:nvPr/>
          </p:nvSpPr>
          <p:spPr>
            <a:xfrm>
              <a:off x="5147806" y="2526506"/>
              <a:ext cx="298459" cy="1313329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" name="rc67"/>
            <p:cNvSpPr/>
            <p:nvPr/>
          </p:nvSpPr>
          <p:spPr>
            <a:xfrm>
              <a:off x="5512590" y="2499046"/>
              <a:ext cx="298459" cy="1340788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" name="rc68"/>
            <p:cNvSpPr/>
            <p:nvPr/>
          </p:nvSpPr>
          <p:spPr>
            <a:xfrm>
              <a:off x="5811049" y="2535364"/>
              <a:ext cx="298459" cy="1304471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" name="rc69"/>
            <p:cNvSpPr/>
            <p:nvPr/>
          </p:nvSpPr>
          <p:spPr>
            <a:xfrm>
              <a:off x="4186104" y="2051133"/>
              <a:ext cx="298459" cy="1788702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" name="rc70"/>
            <p:cNvSpPr/>
            <p:nvPr/>
          </p:nvSpPr>
          <p:spPr>
            <a:xfrm>
              <a:off x="4484563" y="2331632"/>
              <a:ext cx="298459" cy="1508202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" name="rc71"/>
            <p:cNvSpPr/>
            <p:nvPr/>
          </p:nvSpPr>
          <p:spPr>
            <a:xfrm>
              <a:off x="6839076" y="2984754"/>
              <a:ext cx="298459" cy="855081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" name="rc72"/>
            <p:cNvSpPr/>
            <p:nvPr/>
          </p:nvSpPr>
          <p:spPr>
            <a:xfrm>
              <a:off x="7137535" y="3075399"/>
              <a:ext cx="298459" cy="764435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" name="rc73"/>
            <p:cNvSpPr/>
            <p:nvPr/>
          </p:nvSpPr>
          <p:spPr>
            <a:xfrm>
              <a:off x="7502319" y="3243404"/>
              <a:ext cx="298459" cy="596430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" name="rc74"/>
            <p:cNvSpPr/>
            <p:nvPr/>
          </p:nvSpPr>
          <p:spPr>
            <a:xfrm>
              <a:off x="7800778" y="3167817"/>
              <a:ext cx="298459" cy="67201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" name="rc75"/>
            <p:cNvSpPr/>
            <p:nvPr/>
          </p:nvSpPr>
          <p:spPr>
            <a:xfrm>
              <a:off x="2196375" y="2093946"/>
              <a:ext cx="298459" cy="1745889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" name="rc76"/>
            <p:cNvSpPr/>
            <p:nvPr/>
          </p:nvSpPr>
          <p:spPr>
            <a:xfrm>
              <a:off x="2494835" y="2086859"/>
              <a:ext cx="298459" cy="1752975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7" name="rc77"/>
            <p:cNvSpPr/>
            <p:nvPr/>
          </p:nvSpPr>
          <p:spPr>
            <a:xfrm>
              <a:off x="2859618" y="2186954"/>
              <a:ext cx="298459" cy="1652881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8" name="rc78"/>
            <p:cNvSpPr/>
            <p:nvPr/>
          </p:nvSpPr>
          <p:spPr>
            <a:xfrm>
              <a:off x="3158078" y="2069439"/>
              <a:ext cx="298459" cy="1770396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9" name="rc79"/>
            <p:cNvSpPr/>
            <p:nvPr/>
          </p:nvSpPr>
          <p:spPr>
            <a:xfrm>
              <a:off x="8165562" y="3213582"/>
              <a:ext cx="298459" cy="626252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0" name="rc80"/>
            <p:cNvSpPr/>
            <p:nvPr/>
          </p:nvSpPr>
          <p:spPr>
            <a:xfrm>
              <a:off x="8464021" y="3218011"/>
              <a:ext cx="298459" cy="621823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1" name="rc81"/>
            <p:cNvSpPr/>
            <p:nvPr/>
          </p:nvSpPr>
          <p:spPr>
            <a:xfrm>
              <a:off x="9492047" y="3256986"/>
              <a:ext cx="298459" cy="582848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2" name="rc82"/>
            <p:cNvSpPr/>
            <p:nvPr/>
          </p:nvSpPr>
          <p:spPr>
            <a:xfrm>
              <a:off x="9790507" y="3274111"/>
              <a:ext cx="298459" cy="565723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3" name="rc83"/>
            <p:cNvSpPr/>
            <p:nvPr/>
          </p:nvSpPr>
          <p:spPr>
            <a:xfrm>
              <a:off x="1533132" y="1612667"/>
              <a:ext cx="298459" cy="2227167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4" name="rc84"/>
            <p:cNvSpPr/>
            <p:nvPr/>
          </p:nvSpPr>
          <p:spPr>
            <a:xfrm>
              <a:off x="1831592" y="1630088"/>
              <a:ext cx="298459" cy="2209747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5" name="rc85"/>
            <p:cNvSpPr/>
            <p:nvPr/>
          </p:nvSpPr>
          <p:spPr>
            <a:xfrm>
              <a:off x="869890" y="1346635"/>
              <a:ext cx="298459" cy="2493199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6" name="rc86"/>
            <p:cNvSpPr/>
            <p:nvPr/>
          </p:nvSpPr>
          <p:spPr>
            <a:xfrm>
              <a:off x="1168349" y="1501353"/>
              <a:ext cx="298459" cy="2338481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7" name="tx87"/>
            <p:cNvSpPr/>
            <p:nvPr/>
          </p:nvSpPr>
          <p:spPr>
            <a:xfrm>
              <a:off x="360483" y="3779411"/>
              <a:ext cx="347290" cy="11496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0 %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18067" y="3484148"/>
              <a:ext cx="389706" cy="11496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10 %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318067" y="3188885"/>
              <a:ext cx="389706" cy="11496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20 %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318067" y="2893622"/>
              <a:ext cx="389706" cy="11496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30 %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318067" y="2598359"/>
              <a:ext cx="389706" cy="11496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40 %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318067" y="2303096"/>
              <a:ext cx="389706" cy="11496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50 %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318067" y="2007834"/>
              <a:ext cx="389706" cy="11496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60 %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318067" y="1712571"/>
              <a:ext cx="389706" cy="11496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70 %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318067" y="1417308"/>
              <a:ext cx="389706" cy="11496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80 %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318067" y="1122045"/>
              <a:ext cx="389706" cy="11496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90 %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275651" y="826782"/>
              <a:ext cx="432122" cy="11496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100 %</a:t>
              </a:r>
            </a:p>
          </p:txBody>
        </p:sp>
        <p:sp>
          <p:nvSpPr>
            <p:cNvPr id="98" name="tx98"/>
            <p:cNvSpPr/>
            <p:nvPr/>
          </p:nvSpPr>
          <p:spPr>
            <a:xfrm rot="-2700000">
              <a:off x="324281" y="4368337"/>
              <a:ext cx="1015426" cy="1268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Vård och omsorg</a:t>
              </a:r>
            </a:p>
          </p:txBody>
        </p:sp>
        <p:sp>
          <p:nvSpPr>
            <p:cNvPr id="99" name="tx99"/>
            <p:cNvSpPr/>
            <p:nvPr/>
          </p:nvSpPr>
          <p:spPr>
            <a:xfrm rot="-2700000">
              <a:off x="1349224" y="4221836"/>
              <a:ext cx="593042" cy="123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Utbildning</a:t>
              </a:r>
            </a:p>
          </p:txBody>
        </p:sp>
        <p:sp>
          <p:nvSpPr>
            <p:cNvPr id="100" name="tx100"/>
            <p:cNvSpPr/>
            <p:nvPr/>
          </p:nvSpPr>
          <p:spPr>
            <a:xfrm rot="-2700000">
              <a:off x="1480522" y="4440547"/>
              <a:ext cx="1215581" cy="1251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Kultur, fritid och nöje</a:t>
              </a:r>
            </a:p>
          </p:txBody>
        </p:sp>
        <p:sp>
          <p:nvSpPr>
            <p:cNvPr id="101" name="tx101"/>
            <p:cNvSpPr/>
            <p:nvPr/>
          </p:nvSpPr>
          <p:spPr>
            <a:xfrm rot="-2700000">
              <a:off x="2200652" y="4416919"/>
              <a:ext cx="1148906" cy="1252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Offentlig förvaltning</a:t>
              </a:r>
            </a:p>
          </p:txBody>
        </p:sp>
        <p:sp>
          <p:nvSpPr>
            <p:cNvPr id="102" name="tx102"/>
            <p:cNvSpPr/>
            <p:nvPr/>
          </p:nvSpPr>
          <p:spPr>
            <a:xfrm rot="-2700000">
              <a:off x="2756433" y="4461496"/>
              <a:ext cx="1274833" cy="1251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Finans och försäkring</a:t>
              </a:r>
            </a:p>
          </p:txBody>
        </p:sp>
        <p:sp>
          <p:nvSpPr>
            <p:cNvPr id="103" name="tx103"/>
            <p:cNvSpPr/>
            <p:nvPr/>
          </p:nvSpPr>
          <p:spPr>
            <a:xfrm rot="-2700000">
              <a:off x="3426476" y="4460307"/>
              <a:ext cx="1267541" cy="123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Hotell och restaurang</a:t>
              </a:r>
            </a:p>
          </p:txBody>
        </p:sp>
        <p:sp>
          <p:nvSpPr>
            <p:cNvPr id="104" name="tx104"/>
            <p:cNvSpPr/>
            <p:nvPr/>
          </p:nvSpPr>
          <p:spPr>
            <a:xfrm rot="-2700000">
              <a:off x="4349000" y="4352324"/>
              <a:ext cx="963531" cy="12410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Företagstjänster</a:t>
              </a:r>
            </a:p>
          </p:txBody>
        </p:sp>
        <p:sp>
          <p:nvSpPr>
            <p:cNvPr id="105" name="tx105"/>
            <p:cNvSpPr/>
            <p:nvPr/>
          </p:nvSpPr>
          <p:spPr>
            <a:xfrm rot="-2700000">
              <a:off x="5483551" y="4184188"/>
              <a:ext cx="422578" cy="970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Handel</a:t>
              </a:r>
            </a:p>
          </p:txBody>
        </p:sp>
        <p:sp>
          <p:nvSpPr>
            <p:cNvPr id="106" name="tx106"/>
            <p:cNvSpPr/>
            <p:nvPr/>
          </p:nvSpPr>
          <p:spPr>
            <a:xfrm rot="-2700000">
              <a:off x="6029939" y="4206090"/>
              <a:ext cx="548506" cy="123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Fastighet</a:t>
              </a:r>
            </a:p>
          </p:txBody>
        </p:sp>
        <p:sp>
          <p:nvSpPr>
            <p:cNvPr id="107" name="tx107"/>
            <p:cNvSpPr/>
            <p:nvPr/>
          </p:nvSpPr>
          <p:spPr>
            <a:xfrm rot="-2700000">
              <a:off x="6057360" y="4495957"/>
              <a:ext cx="1304394" cy="970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IT och kommunikation</a:t>
              </a:r>
            </a:p>
          </p:txBody>
        </p:sp>
        <p:sp>
          <p:nvSpPr>
            <p:cNvPr id="108" name="tx108"/>
            <p:cNvSpPr/>
            <p:nvPr/>
          </p:nvSpPr>
          <p:spPr>
            <a:xfrm rot="-2700000">
              <a:off x="6799768" y="4436665"/>
              <a:ext cx="1200670" cy="123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Jord- och skogsbruk</a:t>
              </a:r>
            </a:p>
          </p:txBody>
        </p:sp>
        <p:sp>
          <p:nvSpPr>
            <p:cNvPr id="109" name="tx109"/>
            <p:cNvSpPr/>
            <p:nvPr/>
          </p:nvSpPr>
          <p:spPr>
            <a:xfrm rot="-2700000">
              <a:off x="7209858" y="4541524"/>
              <a:ext cx="1497257" cy="123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Tillverkning och utvinning</a:t>
              </a:r>
            </a:p>
          </p:txBody>
        </p:sp>
        <p:sp>
          <p:nvSpPr>
            <p:cNvPr id="110" name="tx110"/>
            <p:cNvSpPr/>
            <p:nvPr/>
          </p:nvSpPr>
          <p:spPr>
            <a:xfrm rot="-2700000">
              <a:off x="8341129" y="4347075"/>
              <a:ext cx="948686" cy="12410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Energi och miljö</a:t>
              </a:r>
            </a:p>
          </p:txBody>
        </p:sp>
        <p:sp>
          <p:nvSpPr>
            <p:cNvPr id="111" name="tx111"/>
            <p:cNvSpPr/>
            <p:nvPr/>
          </p:nvSpPr>
          <p:spPr>
            <a:xfrm rot="-2700000">
              <a:off x="9327810" y="4215251"/>
              <a:ext cx="570644" cy="12195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Transport</a:t>
              </a:r>
            </a:p>
          </p:txBody>
        </p:sp>
        <p:sp>
          <p:nvSpPr>
            <p:cNvPr id="112" name="tx112"/>
            <p:cNvSpPr/>
            <p:nvPr/>
          </p:nvSpPr>
          <p:spPr>
            <a:xfrm rot="-2700000">
              <a:off x="10218143" y="4119624"/>
              <a:ext cx="303944" cy="123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Bygg</a:t>
              </a:r>
            </a:p>
          </p:txBody>
        </p:sp>
        <p:sp>
          <p:nvSpPr>
            <p:cNvPr id="113" name="rc113"/>
            <p:cNvSpPr/>
            <p:nvPr/>
          </p:nvSpPr>
          <p:spPr>
            <a:xfrm>
              <a:off x="5148179" y="5335336"/>
              <a:ext cx="1325740" cy="289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4" name="rc114"/>
            <p:cNvSpPr/>
            <p:nvPr/>
          </p:nvSpPr>
          <p:spPr>
            <a:xfrm>
              <a:off x="5148179" y="5404925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5" name="rc115"/>
            <p:cNvSpPr/>
            <p:nvPr/>
          </p:nvSpPr>
          <p:spPr>
            <a:xfrm>
              <a:off x="5157179" y="5413925"/>
              <a:ext cx="201456" cy="201456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6" name="rc116"/>
            <p:cNvSpPr/>
            <p:nvPr/>
          </p:nvSpPr>
          <p:spPr>
            <a:xfrm>
              <a:off x="5845844" y="5404925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7" name="rc117"/>
            <p:cNvSpPr/>
            <p:nvPr/>
          </p:nvSpPr>
          <p:spPr>
            <a:xfrm>
              <a:off x="5854844" y="5413925"/>
              <a:ext cx="201456" cy="201456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8" name="tx118"/>
            <p:cNvSpPr/>
            <p:nvPr/>
          </p:nvSpPr>
          <p:spPr>
            <a:xfrm>
              <a:off x="5437224" y="5457801"/>
              <a:ext cx="339030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2008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6134889" y="5457801"/>
              <a:ext cx="339030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3276433" y="383120"/>
              <a:ext cx="4574480" cy="2334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Andel kvinnor i Dalarnas län per bransch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275651" y="5693915"/>
              <a:ext cx="2180356" cy="1035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RAMS i SCB:s öppna statistikdatabas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275651" y="5813307"/>
              <a:ext cx="2255172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Bearbetning:Samhällsanalys, Region Dalarna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275651" y="5934007"/>
              <a:ext cx="2633890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Diagramförklaring: Andelen kvinnor bland sysselsatta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52674-6AB9-4668-8AED-4226128661A6}" type="datetime1">
              <a:rPr lang="sv-SE" smtClean="0"/>
              <a:t>2022-10-26</a:t>
            </a:fld>
            <a:endParaRPr lang="sv-SE" dirty="0"/>
          </a:p>
        </p:txBody>
      </p:sp>
      <p:sp>
        <p:nvSpPr>
          <p:cNvPr id="3" name="Platshållare för sidfo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0DDE8C-17E0-4539-9C15-C1E9D231907F}" type="slidenum">
              <a:rPr lang="sv-SE" smtClean="0"/>
              <a:pPr/>
              <a:t>2</a:t>
            </a:fld>
            <a:endParaRPr lang="sv-SE" dirty="0"/>
          </a:p>
        </p:txBody>
      </p:sp>
      <p:pic>
        <p:nvPicPr>
          <p:cNvPr id="5" name="Bildobjekt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89" y="228593"/>
            <a:ext cx="9144011" cy="5334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494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3751877" y="739575"/>
              <a:ext cx="7099818" cy="465516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4289742" y="739575"/>
              <a:ext cx="0" cy="4655164"/>
            </a:xfrm>
            <a:custGeom>
              <a:avLst/>
              <a:gdLst/>
              <a:ahLst/>
              <a:cxnLst/>
              <a:rect l="0" t="0" r="0" b="0"/>
              <a:pathLst>
                <a:path h="4655164">
                  <a:moveTo>
                    <a:pt x="0" y="46551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4504888" y="739575"/>
              <a:ext cx="0" cy="4655164"/>
            </a:xfrm>
            <a:custGeom>
              <a:avLst/>
              <a:gdLst/>
              <a:ahLst/>
              <a:cxnLst/>
              <a:rect l="0" t="0" r="0" b="0"/>
              <a:pathLst>
                <a:path h="4655164">
                  <a:moveTo>
                    <a:pt x="0" y="46551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4720034" y="739575"/>
              <a:ext cx="0" cy="4655164"/>
            </a:xfrm>
            <a:custGeom>
              <a:avLst/>
              <a:gdLst/>
              <a:ahLst/>
              <a:cxnLst/>
              <a:rect l="0" t="0" r="0" b="0"/>
              <a:pathLst>
                <a:path h="4655164">
                  <a:moveTo>
                    <a:pt x="0" y="46551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4935180" y="739575"/>
              <a:ext cx="0" cy="4655164"/>
            </a:xfrm>
            <a:custGeom>
              <a:avLst/>
              <a:gdLst/>
              <a:ahLst/>
              <a:cxnLst/>
              <a:rect l="0" t="0" r="0" b="0"/>
              <a:pathLst>
                <a:path h="4655164">
                  <a:moveTo>
                    <a:pt x="0" y="46551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5365472" y="739575"/>
              <a:ext cx="0" cy="4655164"/>
            </a:xfrm>
            <a:custGeom>
              <a:avLst/>
              <a:gdLst/>
              <a:ahLst/>
              <a:cxnLst/>
              <a:rect l="0" t="0" r="0" b="0"/>
              <a:pathLst>
                <a:path h="4655164">
                  <a:moveTo>
                    <a:pt x="0" y="46551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5580618" y="739575"/>
              <a:ext cx="0" cy="4655164"/>
            </a:xfrm>
            <a:custGeom>
              <a:avLst/>
              <a:gdLst/>
              <a:ahLst/>
              <a:cxnLst/>
              <a:rect l="0" t="0" r="0" b="0"/>
              <a:pathLst>
                <a:path h="4655164">
                  <a:moveTo>
                    <a:pt x="0" y="46551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5795764" y="739575"/>
              <a:ext cx="0" cy="4655164"/>
            </a:xfrm>
            <a:custGeom>
              <a:avLst/>
              <a:gdLst/>
              <a:ahLst/>
              <a:cxnLst/>
              <a:rect l="0" t="0" r="0" b="0"/>
              <a:pathLst>
                <a:path h="4655164">
                  <a:moveTo>
                    <a:pt x="0" y="46551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6010910" y="739575"/>
              <a:ext cx="0" cy="4655164"/>
            </a:xfrm>
            <a:custGeom>
              <a:avLst/>
              <a:gdLst/>
              <a:ahLst/>
              <a:cxnLst/>
              <a:rect l="0" t="0" r="0" b="0"/>
              <a:pathLst>
                <a:path h="4655164">
                  <a:moveTo>
                    <a:pt x="0" y="46551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6441202" y="739575"/>
              <a:ext cx="0" cy="4655164"/>
            </a:xfrm>
            <a:custGeom>
              <a:avLst/>
              <a:gdLst/>
              <a:ahLst/>
              <a:cxnLst/>
              <a:rect l="0" t="0" r="0" b="0"/>
              <a:pathLst>
                <a:path h="4655164">
                  <a:moveTo>
                    <a:pt x="0" y="46551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6656348" y="739575"/>
              <a:ext cx="0" cy="4655164"/>
            </a:xfrm>
            <a:custGeom>
              <a:avLst/>
              <a:gdLst/>
              <a:ahLst/>
              <a:cxnLst/>
              <a:rect l="0" t="0" r="0" b="0"/>
              <a:pathLst>
                <a:path h="4655164">
                  <a:moveTo>
                    <a:pt x="0" y="46551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6871494" y="739575"/>
              <a:ext cx="0" cy="4655164"/>
            </a:xfrm>
            <a:custGeom>
              <a:avLst/>
              <a:gdLst/>
              <a:ahLst/>
              <a:cxnLst/>
              <a:rect l="0" t="0" r="0" b="0"/>
              <a:pathLst>
                <a:path h="4655164">
                  <a:moveTo>
                    <a:pt x="0" y="46551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7086640" y="739575"/>
              <a:ext cx="0" cy="4655164"/>
            </a:xfrm>
            <a:custGeom>
              <a:avLst/>
              <a:gdLst/>
              <a:ahLst/>
              <a:cxnLst/>
              <a:rect l="0" t="0" r="0" b="0"/>
              <a:pathLst>
                <a:path h="4655164">
                  <a:moveTo>
                    <a:pt x="0" y="46551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7516932" y="739575"/>
              <a:ext cx="0" cy="4655164"/>
            </a:xfrm>
            <a:custGeom>
              <a:avLst/>
              <a:gdLst/>
              <a:ahLst/>
              <a:cxnLst/>
              <a:rect l="0" t="0" r="0" b="0"/>
              <a:pathLst>
                <a:path h="4655164">
                  <a:moveTo>
                    <a:pt x="0" y="46551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7732078" y="739575"/>
              <a:ext cx="0" cy="4655164"/>
            </a:xfrm>
            <a:custGeom>
              <a:avLst/>
              <a:gdLst/>
              <a:ahLst/>
              <a:cxnLst/>
              <a:rect l="0" t="0" r="0" b="0"/>
              <a:pathLst>
                <a:path h="4655164">
                  <a:moveTo>
                    <a:pt x="0" y="46551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7947224" y="739575"/>
              <a:ext cx="0" cy="4655164"/>
            </a:xfrm>
            <a:custGeom>
              <a:avLst/>
              <a:gdLst/>
              <a:ahLst/>
              <a:cxnLst/>
              <a:rect l="0" t="0" r="0" b="0"/>
              <a:pathLst>
                <a:path h="4655164">
                  <a:moveTo>
                    <a:pt x="0" y="46551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8162370" y="739575"/>
              <a:ext cx="0" cy="4655164"/>
            </a:xfrm>
            <a:custGeom>
              <a:avLst/>
              <a:gdLst/>
              <a:ahLst/>
              <a:cxnLst/>
              <a:rect l="0" t="0" r="0" b="0"/>
              <a:pathLst>
                <a:path h="4655164">
                  <a:moveTo>
                    <a:pt x="0" y="46551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8592662" y="739575"/>
              <a:ext cx="0" cy="4655164"/>
            </a:xfrm>
            <a:custGeom>
              <a:avLst/>
              <a:gdLst/>
              <a:ahLst/>
              <a:cxnLst/>
              <a:rect l="0" t="0" r="0" b="0"/>
              <a:pathLst>
                <a:path h="4655164">
                  <a:moveTo>
                    <a:pt x="0" y="46551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8807808" y="739575"/>
              <a:ext cx="0" cy="4655164"/>
            </a:xfrm>
            <a:custGeom>
              <a:avLst/>
              <a:gdLst/>
              <a:ahLst/>
              <a:cxnLst/>
              <a:rect l="0" t="0" r="0" b="0"/>
              <a:pathLst>
                <a:path h="4655164">
                  <a:moveTo>
                    <a:pt x="0" y="46551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9022954" y="739575"/>
              <a:ext cx="0" cy="4655164"/>
            </a:xfrm>
            <a:custGeom>
              <a:avLst/>
              <a:gdLst/>
              <a:ahLst/>
              <a:cxnLst/>
              <a:rect l="0" t="0" r="0" b="0"/>
              <a:pathLst>
                <a:path h="4655164">
                  <a:moveTo>
                    <a:pt x="0" y="46551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9238100" y="739575"/>
              <a:ext cx="0" cy="4655164"/>
            </a:xfrm>
            <a:custGeom>
              <a:avLst/>
              <a:gdLst/>
              <a:ahLst/>
              <a:cxnLst/>
              <a:rect l="0" t="0" r="0" b="0"/>
              <a:pathLst>
                <a:path h="4655164">
                  <a:moveTo>
                    <a:pt x="0" y="46551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9668392" y="739575"/>
              <a:ext cx="0" cy="4655164"/>
            </a:xfrm>
            <a:custGeom>
              <a:avLst/>
              <a:gdLst/>
              <a:ahLst/>
              <a:cxnLst/>
              <a:rect l="0" t="0" r="0" b="0"/>
              <a:pathLst>
                <a:path h="4655164">
                  <a:moveTo>
                    <a:pt x="0" y="46551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9883538" y="739575"/>
              <a:ext cx="0" cy="4655164"/>
            </a:xfrm>
            <a:custGeom>
              <a:avLst/>
              <a:gdLst/>
              <a:ahLst/>
              <a:cxnLst/>
              <a:rect l="0" t="0" r="0" b="0"/>
              <a:pathLst>
                <a:path h="4655164">
                  <a:moveTo>
                    <a:pt x="0" y="46551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10098684" y="739575"/>
              <a:ext cx="0" cy="4655164"/>
            </a:xfrm>
            <a:custGeom>
              <a:avLst/>
              <a:gdLst/>
              <a:ahLst/>
              <a:cxnLst/>
              <a:rect l="0" t="0" r="0" b="0"/>
              <a:pathLst>
                <a:path h="4655164">
                  <a:moveTo>
                    <a:pt x="0" y="46551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10313830" y="739575"/>
              <a:ext cx="0" cy="4655164"/>
            </a:xfrm>
            <a:custGeom>
              <a:avLst/>
              <a:gdLst/>
              <a:ahLst/>
              <a:cxnLst/>
              <a:rect l="0" t="0" r="0" b="0"/>
              <a:pathLst>
                <a:path h="4655164">
                  <a:moveTo>
                    <a:pt x="0" y="46551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4074596" y="739575"/>
              <a:ext cx="0" cy="4655164"/>
            </a:xfrm>
            <a:custGeom>
              <a:avLst/>
              <a:gdLst/>
              <a:ahLst/>
              <a:cxnLst/>
              <a:rect l="0" t="0" r="0" b="0"/>
              <a:pathLst>
                <a:path h="4655164">
                  <a:moveTo>
                    <a:pt x="0" y="46551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5150326" y="739575"/>
              <a:ext cx="0" cy="4655164"/>
            </a:xfrm>
            <a:custGeom>
              <a:avLst/>
              <a:gdLst/>
              <a:ahLst/>
              <a:cxnLst/>
              <a:rect l="0" t="0" r="0" b="0"/>
              <a:pathLst>
                <a:path h="4655164">
                  <a:moveTo>
                    <a:pt x="0" y="46551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6226056" y="739575"/>
              <a:ext cx="0" cy="4655164"/>
            </a:xfrm>
            <a:custGeom>
              <a:avLst/>
              <a:gdLst/>
              <a:ahLst/>
              <a:cxnLst/>
              <a:rect l="0" t="0" r="0" b="0"/>
              <a:pathLst>
                <a:path h="4655164">
                  <a:moveTo>
                    <a:pt x="0" y="46551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7301786" y="739575"/>
              <a:ext cx="0" cy="4655164"/>
            </a:xfrm>
            <a:custGeom>
              <a:avLst/>
              <a:gdLst/>
              <a:ahLst/>
              <a:cxnLst/>
              <a:rect l="0" t="0" r="0" b="0"/>
              <a:pathLst>
                <a:path h="4655164">
                  <a:moveTo>
                    <a:pt x="0" y="46551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8377516" y="739575"/>
              <a:ext cx="0" cy="4655164"/>
            </a:xfrm>
            <a:custGeom>
              <a:avLst/>
              <a:gdLst/>
              <a:ahLst/>
              <a:cxnLst/>
              <a:rect l="0" t="0" r="0" b="0"/>
              <a:pathLst>
                <a:path h="4655164">
                  <a:moveTo>
                    <a:pt x="0" y="46551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9453246" y="739575"/>
              <a:ext cx="0" cy="4655164"/>
            </a:xfrm>
            <a:custGeom>
              <a:avLst/>
              <a:gdLst/>
              <a:ahLst/>
              <a:cxnLst/>
              <a:rect l="0" t="0" r="0" b="0"/>
              <a:pathLst>
                <a:path h="4655164">
                  <a:moveTo>
                    <a:pt x="0" y="46551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10528976" y="739575"/>
              <a:ext cx="0" cy="4655164"/>
            </a:xfrm>
            <a:custGeom>
              <a:avLst/>
              <a:gdLst/>
              <a:ahLst/>
              <a:cxnLst/>
              <a:rect l="0" t="0" r="0" b="0"/>
              <a:pathLst>
                <a:path h="4655164">
                  <a:moveTo>
                    <a:pt x="0" y="46551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rc37"/>
            <p:cNvSpPr/>
            <p:nvPr/>
          </p:nvSpPr>
          <p:spPr>
            <a:xfrm>
              <a:off x="4074596" y="2177199"/>
              <a:ext cx="3499708" cy="410749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" name="rc38"/>
            <p:cNvSpPr/>
            <p:nvPr/>
          </p:nvSpPr>
          <p:spPr>
            <a:xfrm>
              <a:off x="4074596" y="3089977"/>
              <a:ext cx="3406478" cy="410749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" name="rc39"/>
            <p:cNvSpPr/>
            <p:nvPr/>
          </p:nvSpPr>
          <p:spPr>
            <a:xfrm>
              <a:off x="4074596" y="1720811"/>
              <a:ext cx="4037573" cy="410749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" name="rc40"/>
            <p:cNvSpPr/>
            <p:nvPr/>
          </p:nvSpPr>
          <p:spPr>
            <a:xfrm>
              <a:off x="4074596" y="1264422"/>
              <a:ext cx="5002144" cy="410749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" name="rc41"/>
            <p:cNvSpPr/>
            <p:nvPr/>
          </p:nvSpPr>
          <p:spPr>
            <a:xfrm>
              <a:off x="4074596" y="3546365"/>
              <a:ext cx="3392135" cy="410749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" name="rc42"/>
            <p:cNvSpPr/>
            <p:nvPr/>
          </p:nvSpPr>
          <p:spPr>
            <a:xfrm>
              <a:off x="4074596" y="2633588"/>
              <a:ext cx="3463850" cy="410749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" name="rc43"/>
            <p:cNvSpPr/>
            <p:nvPr/>
          </p:nvSpPr>
          <p:spPr>
            <a:xfrm>
              <a:off x="4074596" y="4002754"/>
              <a:ext cx="3216432" cy="410749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" name="rc44"/>
            <p:cNvSpPr/>
            <p:nvPr/>
          </p:nvSpPr>
          <p:spPr>
            <a:xfrm>
              <a:off x="4074596" y="808033"/>
              <a:ext cx="5887829" cy="410749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" name="rc45"/>
            <p:cNvSpPr/>
            <p:nvPr/>
          </p:nvSpPr>
          <p:spPr>
            <a:xfrm>
              <a:off x="4074596" y="4915531"/>
              <a:ext cx="2825584" cy="410749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" name="rc46"/>
            <p:cNvSpPr/>
            <p:nvPr/>
          </p:nvSpPr>
          <p:spPr>
            <a:xfrm>
              <a:off x="4074596" y="4459142"/>
              <a:ext cx="3087345" cy="410749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" name="tx47"/>
            <p:cNvSpPr/>
            <p:nvPr/>
          </p:nvSpPr>
          <p:spPr>
            <a:xfrm>
              <a:off x="2325535" y="5035404"/>
              <a:ext cx="1363712" cy="1400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Valsverksoperatörer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816593" y="4604391"/>
              <a:ext cx="872653" cy="1146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Vårdbiträden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2698052" y="4119650"/>
              <a:ext cx="991195" cy="1430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Skogsarbetare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75651" y="3666238"/>
              <a:ext cx="3413596" cy="1400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Maskinställare och maskinoperatörer, metallarbete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1402354" y="3239020"/>
              <a:ext cx="2286892" cy="1108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Installations- och serviceelektriker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95767" y="2752270"/>
              <a:ext cx="3193479" cy="1412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Motorfordonsmekaniker och fordonsreparatörer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2003471" y="2294096"/>
              <a:ext cx="1685776" cy="1430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Butikssäljare, fackhandel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1791688" y="1839568"/>
              <a:ext cx="1897558" cy="1411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Lager- och terminalpersonal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2444225" y="1411605"/>
              <a:ext cx="1245021" cy="112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Lastbilsförare m.fl.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1910676" y="935422"/>
              <a:ext cx="1778570" cy="13253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Träarbetare, snickare m.fl.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852237" y="5455351"/>
              <a:ext cx="222358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853740" y="5455286"/>
              <a:ext cx="296586" cy="975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300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5929470" y="5455351"/>
              <a:ext cx="296586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600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7005200" y="5455351"/>
              <a:ext cx="296586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900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8043816" y="5455351"/>
              <a:ext cx="333700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1 200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9119546" y="5455351"/>
              <a:ext cx="333700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1 500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10195276" y="5455351"/>
              <a:ext cx="333700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1 800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6560176" y="5612339"/>
              <a:ext cx="1483221" cy="1033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Antal förvärvsarbetande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1313762" y="378159"/>
              <a:ext cx="8499822" cy="2383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Yrken med högst antal förvärvsarbetande män (dagbef) i Dalarnas län 2020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275651" y="5835462"/>
              <a:ext cx="540409" cy="827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SCB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275651" y="5934007"/>
              <a:ext cx="2286223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Bearbetning: Samhällsanalys, Region Dalarna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4328139" y="739575"/>
              <a:ext cx="6523555" cy="465516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4794108" y="739575"/>
              <a:ext cx="0" cy="4655164"/>
            </a:xfrm>
            <a:custGeom>
              <a:avLst/>
              <a:gdLst/>
              <a:ahLst/>
              <a:cxnLst/>
              <a:rect l="0" t="0" r="0" b="0"/>
              <a:pathLst>
                <a:path h="4655164">
                  <a:moveTo>
                    <a:pt x="0" y="46551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4963551" y="739575"/>
              <a:ext cx="0" cy="4655164"/>
            </a:xfrm>
            <a:custGeom>
              <a:avLst/>
              <a:gdLst/>
              <a:ahLst/>
              <a:cxnLst/>
              <a:rect l="0" t="0" r="0" b="0"/>
              <a:pathLst>
                <a:path h="4655164">
                  <a:moveTo>
                    <a:pt x="0" y="46551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5132994" y="739575"/>
              <a:ext cx="0" cy="4655164"/>
            </a:xfrm>
            <a:custGeom>
              <a:avLst/>
              <a:gdLst/>
              <a:ahLst/>
              <a:cxnLst/>
              <a:rect l="0" t="0" r="0" b="0"/>
              <a:pathLst>
                <a:path h="4655164">
                  <a:moveTo>
                    <a:pt x="0" y="46551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5302437" y="739575"/>
              <a:ext cx="0" cy="4655164"/>
            </a:xfrm>
            <a:custGeom>
              <a:avLst/>
              <a:gdLst/>
              <a:ahLst/>
              <a:cxnLst/>
              <a:rect l="0" t="0" r="0" b="0"/>
              <a:pathLst>
                <a:path h="4655164">
                  <a:moveTo>
                    <a:pt x="0" y="46551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5641323" y="739575"/>
              <a:ext cx="0" cy="4655164"/>
            </a:xfrm>
            <a:custGeom>
              <a:avLst/>
              <a:gdLst/>
              <a:ahLst/>
              <a:cxnLst/>
              <a:rect l="0" t="0" r="0" b="0"/>
              <a:pathLst>
                <a:path h="4655164">
                  <a:moveTo>
                    <a:pt x="0" y="46551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5810766" y="739575"/>
              <a:ext cx="0" cy="4655164"/>
            </a:xfrm>
            <a:custGeom>
              <a:avLst/>
              <a:gdLst/>
              <a:ahLst/>
              <a:cxnLst/>
              <a:rect l="0" t="0" r="0" b="0"/>
              <a:pathLst>
                <a:path h="4655164">
                  <a:moveTo>
                    <a:pt x="0" y="46551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5980209" y="739575"/>
              <a:ext cx="0" cy="4655164"/>
            </a:xfrm>
            <a:custGeom>
              <a:avLst/>
              <a:gdLst/>
              <a:ahLst/>
              <a:cxnLst/>
              <a:rect l="0" t="0" r="0" b="0"/>
              <a:pathLst>
                <a:path h="4655164">
                  <a:moveTo>
                    <a:pt x="0" y="46551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6149652" y="739575"/>
              <a:ext cx="0" cy="4655164"/>
            </a:xfrm>
            <a:custGeom>
              <a:avLst/>
              <a:gdLst/>
              <a:ahLst/>
              <a:cxnLst/>
              <a:rect l="0" t="0" r="0" b="0"/>
              <a:pathLst>
                <a:path h="4655164">
                  <a:moveTo>
                    <a:pt x="0" y="46551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6488538" y="739575"/>
              <a:ext cx="0" cy="4655164"/>
            </a:xfrm>
            <a:custGeom>
              <a:avLst/>
              <a:gdLst/>
              <a:ahLst/>
              <a:cxnLst/>
              <a:rect l="0" t="0" r="0" b="0"/>
              <a:pathLst>
                <a:path h="4655164">
                  <a:moveTo>
                    <a:pt x="0" y="46551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6657981" y="739575"/>
              <a:ext cx="0" cy="4655164"/>
            </a:xfrm>
            <a:custGeom>
              <a:avLst/>
              <a:gdLst/>
              <a:ahLst/>
              <a:cxnLst/>
              <a:rect l="0" t="0" r="0" b="0"/>
              <a:pathLst>
                <a:path h="4655164">
                  <a:moveTo>
                    <a:pt x="0" y="46551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6827424" y="739575"/>
              <a:ext cx="0" cy="4655164"/>
            </a:xfrm>
            <a:custGeom>
              <a:avLst/>
              <a:gdLst/>
              <a:ahLst/>
              <a:cxnLst/>
              <a:rect l="0" t="0" r="0" b="0"/>
              <a:pathLst>
                <a:path h="4655164">
                  <a:moveTo>
                    <a:pt x="0" y="46551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6996867" y="739575"/>
              <a:ext cx="0" cy="4655164"/>
            </a:xfrm>
            <a:custGeom>
              <a:avLst/>
              <a:gdLst/>
              <a:ahLst/>
              <a:cxnLst/>
              <a:rect l="0" t="0" r="0" b="0"/>
              <a:pathLst>
                <a:path h="4655164">
                  <a:moveTo>
                    <a:pt x="0" y="46551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7335753" y="739575"/>
              <a:ext cx="0" cy="4655164"/>
            </a:xfrm>
            <a:custGeom>
              <a:avLst/>
              <a:gdLst/>
              <a:ahLst/>
              <a:cxnLst/>
              <a:rect l="0" t="0" r="0" b="0"/>
              <a:pathLst>
                <a:path h="4655164">
                  <a:moveTo>
                    <a:pt x="0" y="46551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7505196" y="739575"/>
              <a:ext cx="0" cy="4655164"/>
            </a:xfrm>
            <a:custGeom>
              <a:avLst/>
              <a:gdLst/>
              <a:ahLst/>
              <a:cxnLst/>
              <a:rect l="0" t="0" r="0" b="0"/>
              <a:pathLst>
                <a:path h="4655164">
                  <a:moveTo>
                    <a:pt x="0" y="46551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7674639" y="739575"/>
              <a:ext cx="0" cy="4655164"/>
            </a:xfrm>
            <a:custGeom>
              <a:avLst/>
              <a:gdLst/>
              <a:ahLst/>
              <a:cxnLst/>
              <a:rect l="0" t="0" r="0" b="0"/>
              <a:pathLst>
                <a:path h="4655164">
                  <a:moveTo>
                    <a:pt x="0" y="46551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7844082" y="739575"/>
              <a:ext cx="0" cy="4655164"/>
            </a:xfrm>
            <a:custGeom>
              <a:avLst/>
              <a:gdLst/>
              <a:ahLst/>
              <a:cxnLst/>
              <a:rect l="0" t="0" r="0" b="0"/>
              <a:pathLst>
                <a:path h="4655164">
                  <a:moveTo>
                    <a:pt x="0" y="46551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8182968" y="739575"/>
              <a:ext cx="0" cy="4655164"/>
            </a:xfrm>
            <a:custGeom>
              <a:avLst/>
              <a:gdLst/>
              <a:ahLst/>
              <a:cxnLst/>
              <a:rect l="0" t="0" r="0" b="0"/>
              <a:pathLst>
                <a:path h="4655164">
                  <a:moveTo>
                    <a:pt x="0" y="46551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8352411" y="739575"/>
              <a:ext cx="0" cy="4655164"/>
            </a:xfrm>
            <a:custGeom>
              <a:avLst/>
              <a:gdLst/>
              <a:ahLst/>
              <a:cxnLst/>
              <a:rect l="0" t="0" r="0" b="0"/>
              <a:pathLst>
                <a:path h="4655164">
                  <a:moveTo>
                    <a:pt x="0" y="46551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8521854" y="739575"/>
              <a:ext cx="0" cy="4655164"/>
            </a:xfrm>
            <a:custGeom>
              <a:avLst/>
              <a:gdLst/>
              <a:ahLst/>
              <a:cxnLst/>
              <a:rect l="0" t="0" r="0" b="0"/>
              <a:pathLst>
                <a:path h="4655164">
                  <a:moveTo>
                    <a:pt x="0" y="46551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8691297" y="739575"/>
              <a:ext cx="0" cy="4655164"/>
            </a:xfrm>
            <a:custGeom>
              <a:avLst/>
              <a:gdLst/>
              <a:ahLst/>
              <a:cxnLst/>
              <a:rect l="0" t="0" r="0" b="0"/>
              <a:pathLst>
                <a:path h="4655164">
                  <a:moveTo>
                    <a:pt x="0" y="46551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9030183" y="739575"/>
              <a:ext cx="0" cy="4655164"/>
            </a:xfrm>
            <a:custGeom>
              <a:avLst/>
              <a:gdLst/>
              <a:ahLst/>
              <a:cxnLst/>
              <a:rect l="0" t="0" r="0" b="0"/>
              <a:pathLst>
                <a:path h="4655164">
                  <a:moveTo>
                    <a:pt x="0" y="46551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9199626" y="739575"/>
              <a:ext cx="0" cy="4655164"/>
            </a:xfrm>
            <a:custGeom>
              <a:avLst/>
              <a:gdLst/>
              <a:ahLst/>
              <a:cxnLst/>
              <a:rect l="0" t="0" r="0" b="0"/>
              <a:pathLst>
                <a:path h="4655164">
                  <a:moveTo>
                    <a:pt x="0" y="46551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9369069" y="739575"/>
              <a:ext cx="0" cy="4655164"/>
            </a:xfrm>
            <a:custGeom>
              <a:avLst/>
              <a:gdLst/>
              <a:ahLst/>
              <a:cxnLst/>
              <a:rect l="0" t="0" r="0" b="0"/>
              <a:pathLst>
                <a:path h="4655164">
                  <a:moveTo>
                    <a:pt x="0" y="46551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9538512" y="739575"/>
              <a:ext cx="0" cy="4655164"/>
            </a:xfrm>
            <a:custGeom>
              <a:avLst/>
              <a:gdLst/>
              <a:ahLst/>
              <a:cxnLst/>
              <a:rect l="0" t="0" r="0" b="0"/>
              <a:pathLst>
                <a:path h="4655164">
                  <a:moveTo>
                    <a:pt x="0" y="46551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9877398" y="739575"/>
              <a:ext cx="0" cy="4655164"/>
            </a:xfrm>
            <a:custGeom>
              <a:avLst/>
              <a:gdLst/>
              <a:ahLst/>
              <a:cxnLst/>
              <a:rect l="0" t="0" r="0" b="0"/>
              <a:pathLst>
                <a:path h="4655164">
                  <a:moveTo>
                    <a:pt x="0" y="46551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10046841" y="739575"/>
              <a:ext cx="0" cy="4655164"/>
            </a:xfrm>
            <a:custGeom>
              <a:avLst/>
              <a:gdLst/>
              <a:ahLst/>
              <a:cxnLst/>
              <a:rect l="0" t="0" r="0" b="0"/>
              <a:pathLst>
                <a:path h="4655164">
                  <a:moveTo>
                    <a:pt x="0" y="46551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10216284" y="739575"/>
              <a:ext cx="0" cy="4655164"/>
            </a:xfrm>
            <a:custGeom>
              <a:avLst/>
              <a:gdLst/>
              <a:ahLst/>
              <a:cxnLst/>
              <a:rect l="0" t="0" r="0" b="0"/>
              <a:pathLst>
                <a:path h="4655164">
                  <a:moveTo>
                    <a:pt x="0" y="46551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10385727" y="739575"/>
              <a:ext cx="0" cy="4655164"/>
            </a:xfrm>
            <a:custGeom>
              <a:avLst/>
              <a:gdLst/>
              <a:ahLst/>
              <a:cxnLst/>
              <a:rect l="0" t="0" r="0" b="0"/>
              <a:pathLst>
                <a:path h="4655164">
                  <a:moveTo>
                    <a:pt x="0" y="46551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4624665" y="739575"/>
              <a:ext cx="0" cy="4655164"/>
            </a:xfrm>
            <a:custGeom>
              <a:avLst/>
              <a:gdLst/>
              <a:ahLst/>
              <a:cxnLst/>
              <a:rect l="0" t="0" r="0" b="0"/>
              <a:pathLst>
                <a:path h="4655164">
                  <a:moveTo>
                    <a:pt x="0" y="46551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5471880" y="739575"/>
              <a:ext cx="0" cy="4655164"/>
            </a:xfrm>
            <a:custGeom>
              <a:avLst/>
              <a:gdLst/>
              <a:ahLst/>
              <a:cxnLst/>
              <a:rect l="0" t="0" r="0" b="0"/>
              <a:pathLst>
                <a:path h="4655164">
                  <a:moveTo>
                    <a:pt x="0" y="46551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6319095" y="739575"/>
              <a:ext cx="0" cy="4655164"/>
            </a:xfrm>
            <a:custGeom>
              <a:avLst/>
              <a:gdLst/>
              <a:ahLst/>
              <a:cxnLst/>
              <a:rect l="0" t="0" r="0" b="0"/>
              <a:pathLst>
                <a:path h="4655164">
                  <a:moveTo>
                    <a:pt x="0" y="46551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7"/>
            <p:cNvSpPr/>
            <p:nvPr/>
          </p:nvSpPr>
          <p:spPr>
            <a:xfrm>
              <a:off x="7166310" y="739575"/>
              <a:ext cx="0" cy="4655164"/>
            </a:xfrm>
            <a:custGeom>
              <a:avLst/>
              <a:gdLst/>
              <a:ahLst/>
              <a:cxnLst/>
              <a:rect l="0" t="0" r="0" b="0"/>
              <a:pathLst>
                <a:path h="4655164">
                  <a:moveTo>
                    <a:pt x="0" y="46551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8"/>
            <p:cNvSpPr/>
            <p:nvPr/>
          </p:nvSpPr>
          <p:spPr>
            <a:xfrm>
              <a:off x="8013525" y="739575"/>
              <a:ext cx="0" cy="4655164"/>
            </a:xfrm>
            <a:custGeom>
              <a:avLst/>
              <a:gdLst/>
              <a:ahLst/>
              <a:cxnLst/>
              <a:rect l="0" t="0" r="0" b="0"/>
              <a:pathLst>
                <a:path h="4655164">
                  <a:moveTo>
                    <a:pt x="0" y="46551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9"/>
            <p:cNvSpPr/>
            <p:nvPr/>
          </p:nvSpPr>
          <p:spPr>
            <a:xfrm>
              <a:off x="8860740" y="739575"/>
              <a:ext cx="0" cy="4655164"/>
            </a:xfrm>
            <a:custGeom>
              <a:avLst/>
              <a:gdLst/>
              <a:ahLst/>
              <a:cxnLst/>
              <a:rect l="0" t="0" r="0" b="0"/>
              <a:pathLst>
                <a:path h="4655164">
                  <a:moveTo>
                    <a:pt x="0" y="46551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40"/>
            <p:cNvSpPr/>
            <p:nvPr/>
          </p:nvSpPr>
          <p:spPr>
            <a:xfrm>
              <a:off x="9707955" y="739575"/>
              <a:ext cx="0" cy="4655164"/>
            </a:xfrm>
            <a:custGeom>
              <a:avLst/>
              <a:gdLst/>
              <a:ahLst/>
              <a:cxnLst/>
              <a:rect l="0" t="0" r="0" b="0"/>
              <a:pathLst>
                <a:path h="4655164">
                  <a:moveTo>
                    <a:pt x="0" y="46551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41"/>
            <p:cNvSpPr/>
            <p:nvPr/>
          </p:nvSpPr>
          <p:spPr>
            <a:xfrm>
              <a:off x="10555170" y="739575"/>
              <a:ext cx="0" cy="4655164"/>
            </a:xfrm>
            <a:custGeom>
              <a:avLst/>
              <a:gdLst/>
              <a:ahLst/>
              <a:cxnLst/>
              <a:rect l="0" t="0" r="0" b="0"/>
              <a:pathLst>
                <a:path h="4655164">
                  <a:moveTo>
                    <a:pt x="0" y="465516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rc42"/>
            <p:cNvSpPr/>
            <p:nvPr/>
          </p:nvSpPr>
          <p:spPr>
            <a:xfrm>
              <a:off x="4624665" y="2177199"/>
              <a:ext cx="2444820" cy="410749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" name="rc43"/>
            <p:cNvSpPr/>
            <p:nvPr/>
          </p:nvSpPr>
          <p:spPr>
            <a:xfrm>
              <a:off x="4624665" y="3089977"/>
              <a:ext cx="1994586" cy="410749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" name="rc44"/>
            <p:cNvSpPr/>
            <p:nvPr/>
          </p:nvSpPr>
          <p:spPr>
            <a:xfrm>
              <a:off x="4624665" y="4459142"/>
              <a:ext cx="1690799" cy="410749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" name="rc45"/>
            <p:cNvSpPr/>
            <p:nvPr/>
          </p:nvSpPr>
          <p:spPr>
            <a:xfrm>
              <a:off x="4624665" y="4002754"/>
              <a:ext cx="1769469" cy="410749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" name="rc46"/>
            <p:cNvSpPr/>
            <p:nvPr/>
          </p:nvSpPr>
          <p:spPr>
            <a:xfrm>
              <a:off x="4624665" y="1264422"/>
              <a:ext cx="2810333" cy="410749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" name="rc47"/>
            <p:cNvSpPr/>
            <p:nvPr/>
          </p:nvSpPr>
          <p:spPr>
            <a:xfrm>
              <a:off x="4624665" y="3546365"/>
              <a:ext cx="1863873" cy="410749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" name="rc48"/>
            <p:cNvSpPr/>
            <p:nvPr/>
          </p:nvSpPr>
          <p:spPr>
            <a:xfrm>
              <a:off x="4624665" y="2633588"/>
              <a:ext cx="2233016" cy="410749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" name="rc49"/>
            <p:cNvSpPr/>
            <p:nvPr/>
          </p:nvSpPr>
          <p:spPr>
            <a:xfrm>
              <a:off x="4624665" y="808033"/>
              <a:ext cx="5210372" cy="410749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" name="rc50"/>
            <p:cNvSpPr/>
            <p:nvPr/>
          </p:nvSpPr>
          <p:spPr>
            <a:xfrm>
              <a:off x="4624665" y="4915531"/>
              <a:ext cx="1623022" cy="410749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" name="rc51"/>
            <p:cNvSpPr/>
            <p:nvPr/>
          </p:nvSpPr>
          <p:spPr>
            <a:xfrm>
              <a:off x="4624665" y="1720811"/>
              <a:ext cx="2505335" cy="410749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" name="tx52"/>
            <p:cNvSpPr/>
            <p:nvPr/>
          </p:nvSpPr>
          <p:spPr>
            <a:xfrm>
              <a:off x="2587919" y="5030493"/>
              <a:ext cx="1677590" cy="1449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Vårdare, boendestödjare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2579733" y="4576039"/>
              <a:ext cx="1685776" cy="1430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Butikssäljare, fackhandel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3376261" y="4151128"/>
              <a:ext cx="889248" cy="1115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Förskollärare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2207068" y="3663262"/>
              <a:ext cx="2058441" cy="1430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Grundutbildade sjuksköterskor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2562916" y="3208064"/>
              <a:ext cx="1702593" cy="14183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Butikssäljare, dagligvaror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2766140" y="2752345"/>
              <a:ext cx="1499368" cy="1411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Personliga assistenter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443829" y="2325573"/>
              <a:ext cx="821680" cy="1115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Barnskötare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392856" y="1866059"/>
              <a:ext cx="872653" cy="1146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Vårdbiträden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3181296" y="1411531"/>
              <a:ext cx="1084212" cy="1128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Grundskollärare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275651" y="922995"/>
              <a:ext cx="3989858" cy="1449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Undersköterskor, hemtjänst, hemsjukvård och äldreboende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4402306" y="5455351"/>
              <a:ext cx="222358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5175293" y="5455351"/>
              <a:ext cx="296586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700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5985394" y="5455351"/>
              <a:ext cx="333700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1 400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6832609" y="5455351"/>
              <a:ext cx="333700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2 100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7679824" y="5455351"/>
              <a:ext cx="333700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2 800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8527039" y="5455286"/>
              <a:ext cx="333700" cy="975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3 500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9374255" y="5455351"/>
              <a:ext cx="333700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4 200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10221470" y="5455351"/>
              <a:ext cx="333700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4 900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6848307" y="5612339"/>
              <a:ext cx="1483221" cy="1033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Antal förvärvsarbetande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1151415" y="378159"/>
              <a:ext cx="8824515" cy="2383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Yrken med högst antal förvärvsarbetande kvinnor (dagbef) i Dalarnas län 2020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275651" y="5835462"/>
              <a:ext cx="540409" cy="827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SCB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75651" y="5934007"/>
              <a:ext cx="2286223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Bearbetning: Samhällsanalys, Region Dalarna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569857" y="992081"/>
              <a:ext cx="5106124" cy="34072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569857" y="4133811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569857" y="4023186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569857" y="3912562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569857" y="3691314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569857" y="3580689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569857" y="3470065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569857" y="3248816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569857" y="3138192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569857" y="3027568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569857" y="2806319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569857" y="2695695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569857" y="2585071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569857" y="2363822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569857" y="2253198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569857" y="2142574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569857" y="1921325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569857" y="1810701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569857" y="1700076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569857" y="1478828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569857" y="1368204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569857" y="1257579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569857" y="4244435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569857" y="3801938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569857" y="3359441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569857" y="2916944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569857" y="2474446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569857" y="2031949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569857" y="1589452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569857" y="1146955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rc35"/>
            <p:cNvSpPr/>
            <p:nvPr/>
          </p:nvSpPr>
          <p:spPr>
            <a:xfrm>
              <a:off x="1064369" y="3801938"/>
              <a:ext cx="103502" cy="44249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" name="rc36"/>
            <p:cNvSpPr/>
            <p:nvPr/>
          </p:nvSpPr>
          <p:spPr>
            <a:xfrm>
              <a:off x="1167872" y="3702376"/>
              <a:ext cx="103502" cy="54205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" name="rc37"/>
            <p:cNvSpPr/>
            <p:nvPr/>
          </p:nvSpPr>
          <p:spPr>
            <a:xfrm>
              <a:off x="2214397" y="3945749"/>
              <a:ext cx="103502" cy="29868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" name="rc38"/>
            <p:cNvSpPr/>
            <p:nvPr/>
          </p:nvSpPr>
          <p:spPr>
            <a:xfrm>
              <a:off x="2317900" y="3824063"/>
              <a:ext cx="103502" cy="42037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" name="rc39"/>
            <p:cNvSpPr/>
            <p:nvPr/>
          </p:nvSpPr>
          <p:spPr>
            <a:xfrm>
              <a:off x="4514453" y="3890437"/>
              <a:ext cx="103502" cy="35399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" name="rc40"/>
            <p:cNvSpPr/>
            <p:nvPr/>
          </p:nvSpPr>
          <p:spPr>
            <a:xfrm>
              <a:off x="4617956" y="3790875"/>
              <a:ext cx="103502" cy="45355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" name="rc41"/>
            <p:cNvSpPr/>
            <p:nvPr/>
          </p:nvSpPr>
          <p:spPr>
            <a:xfrm>
              <a:off x="604358" y="3768751"/>
              <a:ext cx="103502" cy="47568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" name="rc42"/>
            <p:cNvSpPr/>
            <p:nvPr/>
          </p:nvSpPr>
          <p:spPr>
            <a:xfrm>
              <a:off x="707861" y="3647064"/>
              <a:ext cx="103502" cy="59737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" name="rc43"/>
            <p:cNvSpPr/>
            <p:nvPr/>
          </p:nvSpPr>
          <p:spPr>
            <a:xfrm>
              <a:off x="4054442" y="3978937"/>
              <a:ext cx="103502" cy="26549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" name="rc44"/>
            <p:cNvSpPr/>
            <p:nvPr/>
          </p:nvSpPr>
          <p:spPr>
            <a:xfrm>
              <a:off x="4157945" y="3890437"/>
              <a:ext cx="103502" cy="35399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" name="rc45"/>
            <p:cNvSpPr/>
            <p:nvPr/>
          </p:nvSpPr>
          <p:spPr>
            <a:xfrm>
              <a:off x="3594431" y="3945749"/>
              <a:ext cx="103502" cy="29868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" name="rc46"/>
            <p:cNvSpPr/>
            <p:nvPr/>
          </p:nvSpPr>
          <p:spPr>
            <a:xfrm>
              <a:off x="3697934" y="3813000"/>
              <a:ext cx="103502" cy="43143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" name="rc47"/>
            <p:cNvSpPr/>
            <p:nvPr/>
          </p:nvSpPr>
          <p:spPr>
            <a:xfrm>
              <a:off x="4744459" y="3989999"/>
              <a:ext cx="103502" cy="25443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" name="rc48"/>
            <p:cNvSpPr/>
            <p:nvPr/>
          </p:nvSpPr>
          <p:spPr>
            <a:xfrm>
              <a:off x="4847962" y="3934687"/>
              <a:ext cx="103502" cy="30974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" name="rc49"/>
            <p:cNvSpPr/>
            <p:nvPr/>
          </p:nvSpPr>
          <p:spPr>
            <a:xfrm>
              <a:off x="3134420" y="3934687"/>
              <a:ext cx="103502" cy="30974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" name="rc50"/>
            <p:cNvSpPr/>
            <p:nvPr/>
          </p:nvSpPr>
          <p:spPr>
            <a:xfrm>
              <a:off x="3237922" y="3824063"/>
              <a:ext cx="103502" cy="42037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" name="rc51"/>
            <p:cNvSpPr/>
            <p:nvPr/>
          </p:nvSpPr>
          <p:spPr>
            <a:xfrm>
              <a:off x="2674409" y="3934687"/>
              <a:ext cx="103502" cy="30974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" name="rc52"/>
            <p:cNvSpPr/>
            <p:nvPr/>
          </p:nvSpPr>
          <p:spPr>
            <a:xfrm>
              <a:off x="2777911" y="3868312"/>
              <a:ext cx="103502" cy="37612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" name="rc53"/>
            <p:cNvSpPr/>
            <p:nvPr/>
          </p:nvSpPr>
          <p:spPr>
            <a:xfrm>
              <a:off x="5434476" y="3890437"/>
              <a:ext cx="103502" cy="35399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" name="rc54"/>
            <p:cNvSpPr/>
            <p:nvPr/>
          </p:nvSpPr>
          <p:spPr>
            <a:xfrm>
              <a:off x="5537978" y="3801938"/>
              <a:ext cx="103502" cy="44249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" name="rc55"/>
            <p:cNvSpPr/>
            <p:nvPr/>
          </p:nvSpPr>
          <p:spPr>
            <a:xfrm>
              <a:off x="3364425" y="3901500"/>
              <a:ext cx="103502" cy="34293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" name="rc56"/>
            <p:cNvSpPr/>
            <p:nvPr/>
          </p:nvSpPr>
          <p:spPr>
            <a:xfrm>
              <a:off x="3467928" y="3801938"/>
              <a:ext cx="103502" cy="44249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" name="rc57"/>
            <p:cNvSpPr/>
            <p:nvPr/>
          </p:nvSpPr>
          <p:spPr>
            <a:xfrm>
              <a:off x="2444403" y="3824063"/>
              <a:ext cx="103502" cy="42037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" name="rc58"/>
            <p:cNvSpPr/>
            <p:nvPr/>
          </p:nvSpPr>
          <p:spPr>
            <a:xfrm>
              <a:off x="2547906" y="3713438"/>
              <a:ext cx="103502" cy="53099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" name="rc59"/>
            <p:cNvSpPr/>
            <p:nvPr/>
          </p:nvSpPr>
          <p:spPr>
            <a:xfrm>
              <a:off x="4974465" y="3901500"/>
              <a:ext cx="103502" cy="34293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" name="rc60"/>
            <p:cNvSpPr/>
            <p:nvPr/>
          </p:nvSpPr>
          <p:spPr>
            <a:xfrm>
              <a:off x="5077967" y="3824063"/>
              <a:ext cx="103502" cy="42037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" name="rc61"/>
            <p:cNvSpPr/>
            <p:nvPr/>
          </p:nvSpPr>
          <p:spPr>
            <a:xfrm>
              <a:off x="834364" y="3846188"/>
              <a:ext cx="103502" cy="39824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" name="rc62"/>
            <p:cNvSpPr/>
            <p:nvPr/>
          </p:nvSpPr>
          <p:spPr>
            <a:xfrm>
              <a:off x="937866" y="3702376"/>
              <a:ext cx="103502" cy="54205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" name="rc63"/>
            <p:cNvSpPr/>
            <p:nvPr/>
          </p:nvSpPr>
          <p:spPr>
            <a:xfrm>
              <a:off x="4284448" y="3956812"/>
              <a:ext cx="103502" cy="28762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" name="rc64"/>
            <p:cNvSpPr/>
            <p:nvPr/>
          </p:nvSpPr>
          <p:spPr>
            <a:xfrm>
              <a:off x="4387950" y="3857250"/>
              <a:ext cx="103502" cy="38718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" name="rc65"/>
            <p:cNvSpPr/>
            <p:nvPr/>
          </p:nvSpPr>
          <p:spPr>
            <a:xfrm>
              <a:off x="2904414" y="3890437"/>
              <a:ext cx="103502" cy="35399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" name="rc66"/>
            <p:cNvSpPr/>
            <p:nvPr/>
          </p:nvSpPr>
          <p:spPr>
            <a:xfrm>
              <a:off x="3007917" y="3724501"/>
              <a:ext cx="103502" cy="51993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" name="rc67"/>
            <p:cNvSpPr/>
            <p:nvPr/>
          </p:nvSpPr>
          <p:spPr>
            <a:xfrm>
              <a:off x="5204470" y="3934687"/>
              <a:ext cx="103502" cy="30974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" name="rc68"/>
            <p:cNvSpPr/>
            <p:nvPr/>
          </p:nvSpPr>
          <p:spPr>
            <a:xfrm>
              <a:off x="5307973" y="3835125"/>
              <a:ext cx="103502" cy="40930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" name="rc69"/>
            <p:cNvSpPr/>
            <p:nvPr/>
          </p:nvSpPr>
          <p:spPr>
            <a:xfrm>
              <a:off x="1294375" y="3824063"/>
              <a:ext cx="103502" cy="42037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" name="rc70"/>
            <p:cNvSpPr/>
            <p:nvPr/>
          </p:nvSpPr>
          <p:spPr>
            <a:xfrm>
              <a:off x="1397877" y="3691314"/>
              <a:ext cx="103502" cy="55312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" name="rc71"/>
            <p:cNvSpPr/>
            <p:nvPr/>
          </p:nvSpPr>
          <p:spPr>
            <a:xfrm>
              <a:off x="1524381" y="3813000"/>
              <a:ext cx="103502" cy="43143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" name="rc72"/>
            <p:cNvSpPr/>
            <p:nvPr/>
          </p:nvSpPr>
          <p:spPr>
            <a:xfrm>
              <a:off x="1627883" y="3713438"/>
              <a:ext cx="103502" cy="53099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" name="rc73"/>
            <p:cNvSpPr/>
            <p:nvPr/>
          </p:nvSpPr>
          <p:spPr>
            <a:xfrm>
              <a:off x="3824437" y="3923625"/>
              <a:ext cx="103502" cy="32081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" name="rc74"/>
            <p:cNvSpPr/>
            <p:nvPr/>
          </p:nvSpPr>
          <p:spPr>
            <a:xfrm>
              <a:off x="3927939" y="3824063"/>
              <a:ext cx="103502" cy="42037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" name="rc75"/>
            <p:cNvSpPr/>
            <p:nvPr/>
          </p:nvSpPr>
          <p:spPr>
            <a:xfrm>
              <a:off x="1754386" y="3923625"/>
              <a:ext cx="103502" cy="32081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" name="rc76"/>
            <p:cNvSpPr/>
            <p:nvPr/>
          </p:nvSpPr>
          <p:spPr>
            <a:xfrm>
              <a:off x="1857889" y="3768751"/>
              <a:ext cx="103502" cy="47568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7" name="rc77"/>
            <p:cNvSpPr/>
            <p:nvPr/>
          </p:nvSpPr>
          <p:spPr>
            <a:xfrm>
              <a:off x="1984392" y="3923625"/>
              <a:ext cx="103502" cy="32081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8" name="rc78"/>
            <p:cNvSpPr/>
            <p:nvPr/>
          </p:nvSpPr>
          <p:spPr>
            <a:xfrm>
              <a:off x="2087894" y="3813000"/>
              <a:ext cx="103502" cy="43143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9" name="rc79"/>
            <p:cNvSpPr/>
            <p:nvPr/>
          </p:nvSpPr>
          <p:spPr>
            <a:xfrm>
              <a:off x="5745571" y="992081"/>
              <a:ext cx="5106124" cy="34072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0" name="pl80"/>
            <p:cNvSpPr/>
            <p:nvPr/>
          </p:nvSpPr>
          <p:spPr>
            <a:xfrm>
              <a:off x="5745571" y="4133811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l81"/>
            <p:cNvSpPr/>
            <p:nvPr/>
          </p:nvSpPr>
          <p:spPr>
            <a:xfrm>
              <a:off x="5745571" y="4023186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l82"/>
            <p:cNvSpPr/>
            <p:nvPr/>
          </p:nvSpPr>
          <p:spPr>
            <a:xfrm>
              <a:off x="5745571" y="3912562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l83"/>
            <p:cNvSpPr/>
            <p:nvPr/>
          </p:nvSpPr>
          <p:spPr>
            <a:xfrm>
              <a:off x="5745571" y="3691314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l84"/>
            <p:cNvSpPr/>
            <p:nvPr/>
          </p:nvSpPr>
          <p:spPr>
            <a:xfrm>
              <a:off x="5745571" y="3580689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l85"/>
            <p:cNvSpPr/>
            <p:nvPr/>
          </p:nvSpPr>
          <p:spPr>
            <a:xfrm>
              <a:off x="5745571" y="3470065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l86"/>
            <p:cNvSpPr/>
            <p:nvPr/>
          </p:nvSpPr>
          <p:spPr>
            <a:xfrm>
              <a:off x="5745571" y="3248816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l87"/>
            <p:cNvSpPr/>
            <p:nvPr/>
          </p:nvSpPr>
          <p:spPr>
            <a:xfrm>
              <a:off x="5745571" y="3138192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pl88"/>
            <p:cNvSpPr/>
            <p:nvPr/>
          </p:nvSpPr>
          <p:spPr>
            <a:xfrm>
              <a:off x="5745571" y="3027568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pl89"/>
            <p:cNvSpPr/>
            <p:nvPr/>
          </p:nvSpPr>
          <p:spPr>
            <a:xfrm>
              <a:off x="5745571" y="2806319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l90"/>
            <p:cNvSpPr/>
            <p:nvPr/>
          </p:nvSpPr>
          <p:spPr>
            <a:xfrm>
              <a:off x="5745571" y="2695695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l91"/>
            <p:cNvSpPr/>
            <p:nvPr/>
          </p:nvSpPr>
          <p:spPr>
            <a:xfrm>
              <a:off x="5745571" y="2585071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pl92"/>
            <p:cNvSpPr/>
            <p:nvPr/>
          </p:nvSpPr>
          <p:spPr>
            <a:xfrm>
              <a:off x="5745571" y="2363822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l93"/>
            <p:cNvSpPr/>
            <p:nvPr/>
          </p:nvSpPr>
          <p:spPr>
            <a:xfrm>
              <a:off x="5745571" y="2253198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l94"/>
            <p:cNvSpPr/>
            <p:nvPr/>
          </p:nvSpPr>
          <p:spPr>
            <a:xfrm>
              <a:off x="5745571" y="2142574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l95"/>
            <p:cNvSpPr/>
            <p:nvPr/>
          </p:nvSpPr>
          <p:spPr>
            <a:xfrm>
              <a:off x="5745571" y="1921325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l96"/>
            <p:cNvSpPr/>
            <p:nvPr/>
          </p:nvSpPr>
          <p:spPr>
            <a:xfrm>
              <a:off x="5745571" y="1810701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l97"/>
            <p:cNvSpPr/>
            <p:nvPr/>
          </p:nvSpPr>
          <p:spPr>
            <a:xfrm>
              <a:off x="5745571" y="1700076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l98"/>
            <p:cNvSpPr/>
            <p:nvPr/>
          </p:nvSpPr>
          <p:spPr>
            <a:xfrm>
              <a:off x="5745571" y="1478828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pl99"/>
            <p:cNvSpPr/>
            <p:nvPr/>
          </p:nvSpPr>
          <p:spPr>
            <a:xfrm>
              <a:off x="5745571" y="1368204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pl100"/>
            <p:cNvSpPr/>
            <p:nvPr/>
          </p:nvSpPr>
          <p:spPr>
            <a:xfrm>
              <a:off x="5745571" y="1257579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pl101"/>
            <p:cNvSpPr/>
            <p:nvPr/>
          </p:nvSpPr>
          <p:spPr>
            <a:xfrm>
              <a:off x="5745571" y="4244435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pl102"/>
            <p:cNvSpPr/>
            <p:nvPr/>
          </p:nvSpPr>
          <p:spPr>
            <a:xfrm>
              <a:off x="5745571" y="3801938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pl103"/>
            <p:cNvSpPr/>
            <p:nvPr/>
          </p:nvSpPr>
          <p:spPr>
            <a:xfrm>
              <a:off x="5745571" y="3359441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pl104"/>
            <p:cNvSpPr/>
            <p:nvPr/>
          </p:nvSpPr>
          <p:spPr>
            <a:xfrm>
              <a:off x="5745571" y="2916944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pl105"/>
            <p:cNvSpPr/>
            <p:nvPr/>
          </p:nvSpPr>
          <p:spPr>
            <a:xfrm>
              <a:off x="5745571" y="2474446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pl106"/>
            <p:cNvSpPr/>
            <p:nvPr/>
          </p:nvSpPr>
          <p:spPr>
            <a:xfrm>
              <a:off x="5745571" y="2031949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pl107"/>
            <p:cNvSpPr/>
            <p:nvPr/>
          </p:nvSpPr>
          <p:spPr>
            <a:xfrm>
              <a:off x="5745571" y="1589452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pl108"/>
            <p:cNvSpPr/>
            <p:nvPr/>
          </p:nvSpPr>
          <p:spPr>
            <a:xfrm>
              <a:off x="5745571" y="1146955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rc109"/>
            <p:cNvSpPr/>
            <p:nvPr/>
          </p:nvSpPr>
          <p:spPr>
            <a:xfrm>
              <a:off x="6240083" y="1512015"/>
              <a:ext cx="103502" cy="273241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0" name="rc110"/>
            <p:cNvSpPr/>
            <p:nvPr/>
          </p:nvSpPr>
          <p:spPr>
            <a:xfrm>
              <a:off x="6343585" y="1954512"/>
              <a:ext cx="103502" cy="228992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1" name="rc111"/>
            <p:cNvSpPr/>
            <p:nvPr/>
          </p:nvSpPr>
          <p:spPr>
            <a:xfrm>
              <a:off x="7390111" y="1888138"/>
              <a:ext cx="103502" cy="235629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2" name="rc112"/>
            <p:cNvSpPr/>
            <p:nvPr/>
          </p:nvSpPr>
          <p:spPr>
            <a:xfrm>
              <a:off x="7493614" y="2242135"/>
              <a:ext cx="103502" cy="200229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3" name="rc113"/>
            <p:cNvSpPr/>
            <p:nvPr/>
          </p:nvSpPr>
          <p:spPr>
            <a:xfrm>
              <a:off x="9690167" y="2463384"/>
              <a:ext cx="103502" cy="178105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4" name="rc114"/>
            <p:cNvSpPr/>
            <p:nvPr/>
          </p:nvSpPr>
          <p:spPr>
            <a:xfrm>
              <a:off x="9793670" y="2883756"/>
              <a:ext cx="103502" cy="136067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5" name="rc115"/>
            <p:cNvSpPr/>
            <p:nvPr/>
          </p:nvSpPr>
          <p:spPr>
            <a:xfrm>
              <a:off x="5780072" y="1423516"/>
              <a:ext cx="103502" cy="282091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6" name="rc116"/>
            <p:cNvSpPr/>
            <p:nvPr/>
          </p:nvSpPr>
          <p:spPr>
            <a:xfrm>
              <a:off x="5883574" y="1744326"/>
              <a:ext cx="103502" cy="250010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7" name="rc117"/>
            <p:cNvSpPr/>
            <p:nvPr/>
          </p:nvSpPr>
          <p:spPr>
            <a:xfrm>
              <a:off x="9230156" y="2341697"/>
              <a:ext cx="103502" cy="190273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8" name="rc118"/>
            <p:cNvSpPr/>
            <p:nvPr/>
          </p:nvSpPr>
          <p:spPr>
            <a:xfrm>
              <a:off x="9333658" y="2695695"/>
              <a:ext cx="103502" cy="154873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9" name="rc119"/>
            <p:cNvSpPr/>
            <p:nvPr/>
          </p:nvSpPr>
          <p:spPr>
            <a:xfrm>
              <a:off x="8770145" y="2385947"/>
              <a:ext cx="103502" cy="185848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0" name="rc120"/>
            <p:cNvSpPr/>
            <p:nvPr/>
          </p:nvSpPr>
          <p:spPr>
            <a:xfrm>
              <a:off x="8873647" y="2706757"/>
              <a:ext cx="103502" cy="153767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1" name="rc121"/>
            <p:cNvSpPr/>
            <p:nvPr/>
          </p:nvSpPr>
          <p:spPr>
            <a:xfrm>
              <a:off x="9920173" y="2297448"/>
              <a:ext cx="103502" cy="194698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2" name="rc122"/>
            <p:cNvSpPr/>
            <p:nvPr/>
          </p:nvSpPr>
          <p:spPr>
            <a:xfrm>
              <a:off x="10023675" y="2828444"/>
              <a:ext cx="103502" cy="141599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3" name="rc123"/>
            <p:cNvSpPr/>
            <p:nvPr/>
          </p:nvSpPr>
          <p:spPr>
            <a:xfrm>
              <a:off x="8310133" y="1954512"/>
              <a:ext cx="103502" cy="228992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4" name="rc124"/>
            <p:cNvSpPr/>
            <p:nvPr/>
          </p:nvSpPr>
          <p:spPr>
            <a:xfrm>
              <a:off x="8413636" y="2585071"/>
              <a:ext cx="103502" cy="165936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5" name="rc125"/>
            <p:cNvSpPr/>
            <p:nvPr/>
          </p:nvSpPr>
          <p:spPr>
            <a:xfrm>
              <a:off x="7850122" y="1788576"/>
              <a:ext cx="103502" cy="245585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6" name="rc126"/>
            <p:cNvSpPr/>
            <p:nvPr/>
          </p:nvSpPr>
          <p:spPr>
            <a:xfrm>
              <a:off x="7953625" y="2330635"/>
              <a:ext cx="103502" cy="191380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7" name="rc127"/>
            <p:cNvSpPr/>
            <p:nvPr/>
          </p:nvSpPr>
          <p:spPr>
            <a:xfrm>
              <a:off x="10610190" y="3082880"/>
              <a:ext cx="103502" cy="116155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8" name="rc128"/>
            <p:cNvSpPr/>
            <p:nvPr/>
          </p:nvSpPr>
          <p:spPr>
            <a:xfrm>
              <a:off x="10713692" y="3027568"/>
              <a:ext cx="103502" cy="121686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9" name="rc129"/>
            <p:cNvSpPr/>
            <p:nvPr/>
          </p:nvSpPr>
          <p:spPr>
            <a:xfrm>
              <a:off x="8540139" y="2341697"/>
              <a:ext cx="103502" cy="190273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0" name="rc130"/>
            <p:cNvSpPr/>
            <p:nvPr/>
          </p:nvSpPr>
          <p:spPr>
            <a:xfrm>
              <a:off x="8643642" y="2629320"/>
              <a:ext cx="103502" cy="161511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1" name="rc131"/>
            <p:cNvSpPr/>
            <p:nvPr/>
          </p:nvSpPr>
          <p:spPr>
            <a:xfrm>
              <a:off x="7620117" y="2031949"/>
              <a:ext cx="103502" cy="221248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2" name="rc132"/>
            <p:cNvSpPr/>
            <p:nvPr/>
          </p:nvSpPr>
          <p:spPr>
            <a:xfrm>
              <a:off x="7723619" y="2330635"/>
              <a:ext cx="103502" cy="191380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3" name="rc133"/>
            <p:cNvSpPr/>
            <p:nvPr/>
          </p:nvSpPr>
          <p:spPr>
            <a:xfrm>
              <a:off x="10150178" y="2773132"/>
              <a:ext cx="103502" cy="147130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4" name="rc134"/>
            <p:cNvSpPr/>
            <p:nvPr/>
          </p:nvSpPr>
          <p:spPr>
            <a:xfrm>
              <a:off x="10253681" y="3005443"/>
              <a:ext cx="103502" cy="123899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5" name="rc135"/>
            <p:cNvSpPr/>
            <p:nvPr/>
          </p:nvSpPr>
          <p:spPr>
            <a:xfrm>
              <a:off x="6010077" y="1423516"/>
              <a:ext cx="103502" cy="282091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6" name="rc136"/>
            <p:cNvSpPr/>
            <p:nvPr/>
          </p:nvSpPr>
          <p:spPr>
            <a:xfrm>
              <a:off x="6113580" y="1843888"/>
              <a:ext cx="103502" cy="240054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7" name="rc137"/>
            <p:cNvSpPr/>
            <p:nvPr/>
          </p:nvSpPr>
          <p:spPr>
            <a:xfrm>
              <a:off x="9460162" y="2507634"/>
              <a:ext cx="103502" cy="173680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8" name="rc138"/>
            <p:cNvSpPr/>
            <p:nvPr/>
          </p:nvSpPr>
          <p:spPr>
            <a:xfrm>
              <a:off x="9563664" y="2651445"/>
              <a:ext cx="103502" cy="159298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9" name="rc139"/>
            <p:cNvSpPr/>
            <p:nvPr/>
          </p:nvSpPr>
          <p:spPr>
            <a:xfrm>
              <a:off x="8080128" y="2131511"/>
              <a:ext cx="103502" cy="211292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0" name="rc140"/>
            <p:cNvSpPr/>
            <p:nvPr/>
          </p:nvSpPr>
          <p:spPr>
            <a:xfrm>
              <a:off x="8183630" y="2220011"/>
              <a:ext cx="103502" cy="202442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1" name="rc141"/>
            <p:cNvSpPr/>
            <p:nvPr/>
          </p:nvSpPr>
          <p:spPr>
            <a:xfrm>
              <a:off x="10380184" y="2905881"/>
              <a:ext cx="103502" cy="133855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2" name="rc142"/>
            <p:cNvSpPr/>
            <p:nvPr/>
          </p:nvSpPr>
          <p:spPr>
            <a:xfrm>
              <a:off x="10483686" y="2950131"/>
              <a:ext cx="103502" cy="129430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3" name="rc143"/>
            <p:cNvSpPr/>
            <p:nvPr/>
          </p:nvSpPr>
          <p:spPr>
            <a:xfrm>
              <a:off x="6470089" y="1921325"/>
              <a:ext cx="103502" cy="232310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4" name="rc144"/>
            <p:cNvSpPr/>
            <p:nvPr/>
          </p:nvSpPr>
          <p:spPr>
            <a:xfrm>
              <a:off x="6573591" y="2197886"/>
              <a:ext cx="103502" cy="204654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5" name="rc145"/>
            <p:cNvSpPr/>
            <p:nvPr/>
          </p:nvSpPr>
          <p:spPr>
            <a:xfrm>
              <a:off x="6700094" y="1843888"/>
              <a:ext cx="103502" cy="240054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6" name="rc146"/>
            <p:cNvSpPr/>
            <p:nvPr/>
          </p:nvSpPr>
          <p:spPr>
            <a:xfrm>
              <a:off x="6803597" y="2319572"/>
              <a:ext cx="103502" cy="192486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7" name="rc147"/>
            <p:cNvSpPr/>
            <p:nvPr/>
          </p:nvSpPr>
          <p:spPr>
            <a:xfrm>
              <a:off x="9000150" y="2397009"/>
              <a:ext cx="103502" cy="184742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8" name="rc148"/>
            <p:cNvSpPr/>
            <p:nvPr/>
          </p:nvSpPr>
          <p:spPr>
            <a:xfrm>
              <a:off x="9103653" y="2706757"/>
              <a:ext cx="103502" cy="153767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9" name="rc149"/>
            <p:cNvSpPr/>
            <p:nvPr/>
          </p:nvSpPr>
          <p:spPr>
            <a:xfrm>
              <a:off x="6930100" y="1854950"/>
              <a:ext cx="103502" cy="238948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0" name="rc150"/>
            <p:cNvSpPr/>
            <p:nvPr/>
          </p:nvSpPr>
          <p:spPr>
            <a:xfrm>
              <a:off x="7033602" y="2197886"/>
              <a:ext cx="103502" cy="204654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1" name="rc151"/>
            <p:cNvSpPr/>
            <p:nvPr/>
          </p:nvSpPr>
          <p:spPr>
            <a:xfrm>
              <a:off x="7160105" y="1921325"/>
              <a:ext cx="103502" cy="232310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2" name="rc152"/>
            <p:cNvSpPr/>
            <p:nvPr/>
          </p:nvSpPr>
          <p:spPr>
            <a:xfrm>
              <a:off x="7263608" y="2231073"/>
              <a:ext cx="103502" cy="201336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3" name="tx153"/>
            <p:cNvSpPr/>
            <p:nvPr/>
          </p:nvSpPr>
          <p:spPr>
            <a:xfrm>
              <a:off x="2733250" y="807636"/>
              <a:ext cx="779338" cy="112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inrikes född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7904722" y="807636"/>
              <a:ext cx="787821" cy="112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utrikes född</a:t>
              </a:r>
            </a:p>
          </p:txBody>
        </p:sp>
        <p:sp>
          <p:nvSpPr>
            <p:cNvPr id="155" name="tx155"/>
            <p:cNvSpPr/>
            <p:nvPr/>
          </p:nvSpPr>
          <p:spPr>
            <a:xfrm rot="-5400000">
              <a:off x="491261" y="4781374"/>
              <a:ext cx="468758" cy="9534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Gävleborg</a:t>
              </a:r>
            </a:p>
          </p:txBody>
        </p:sp>
        <p:sp>
          <p:nvSpPr>
            <p:cNvPr id="156" name="tx156"/>
            <p:cNvSpPr/>
            <p:nvPr/>
          </p:nvSpPr>
          <p:spPr>
            <a:xfrm rot="-5400000">
              <a:off x="635294" y="4791445"/>
              <a:ext cx="660846" cy="7520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Södermanland</a:t>
              </a:r>
            </a:p>
          </p:txBody>
        </p:sp>
        <p:sp>
          <p:nvSpPr>
            <p:cNvPr id="157" name="tx157"/>
            <p:cNvSpPr/>
            <p:nvPr/>
          </p:nvSpPr>
          <p:spPr>
            <a:xfrm rot="-5400000">
              <a:off x="991406" y="4781994"/>
              <a:ext cx="389731" cy="941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Blekinge</a:t>
              </a:r>
            </a:p>
          </p:txBody>
        </p:sp>
        <p:sp>
          <p:nvSpPr>
            <p:cNvPr id="158" name="tx158"/>
            <p:cNvSpPr/>
            <p:nvPr/>
          </p:nvSpPr>
          <p:spPr>
            <a:xfrm rot="-5400000">
              <a:off x="1092948" y="4791866"/>
              <a:ext cx="666402" cy="743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Västernorrland</a:t>
              </a:r>
            </a:p>
          </p:txBody>
        </p:sp>
        <p:sp>
          <p:nvSpPr>
            <p:cNvPr id="159" name="tx159"/>
            <p:cNvSpPr/>
            <p:nvPr/>
          </p:nvSpPr>
          <p:spPr>
            <a:xfrm rot="-5400000">
              <a:off x="1359640" y="4791866"/>
              <a:ext cx="593030" cy="743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Västmanland</a:t>
              </a:r>
            </a:p>
          </p:txBody>
        </p:sp>
        <p:sp>
          <p:nvSpPr>
            <p:cNvPr id="160" name="tx160"/>
            <p:cNvSpPr/>
            <p:nvPr/>
          </p:nvSpPr>
          <p:spPr>
            <a:xfrm rot="-5400000">
              <a:off x="1720937" y="4784747"/>
              <a:ext cx="316210" cy="886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Örebro</a:t>
              </a:r>
            </a:p>
          </p:txBody>
        </p:sp>
        <p:sp>
          <p:nvSpPr>
            <p:cNvPr id="161" name="tx161"/>
            <p:cNvSpPr/>
            <p:nvPr/>
          </p:nvSpPr>
          <p:spPr>
            <a:xfrm rot="-5400000">
              <a:off x="1808117" y="4774677"/>
              <a:ext cx="581719" cy="10874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Östergötland</a:t>
              </a:r>
            </a:p>
          </p:txBody>
        </p:sp>
        <p:sp>
          <p:nvSpPr>
            <p:cNvPr id="162" name="tx162"/>
            <p:cNvSpPr/>
            <p:nvPr/>
          </p:nvSpPr>
          <p:spPr>
            <a:xfrm rot="-5400000">
              <a:off x="2168496" y="4792089"/>
              <a:ext cx="355798" cy="739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Dalarna</a:t>
              </a:r>
            </a:p>
          </p:txBody>
        </p:sp>
        <p:sp>
          <p:nvSpPr>
            <p:cNvPr id="163" name="tx163"/>
            <p:cNvSpPr/>
            <p:nvPr/>
          </p:nvSpPr>
          <p:spPr>
            <a:xfrm rot="-5400000">
              <a:off x="2431070" y="4790800"/>
              <a:ext cx="288081" cy="764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Skåne</a:t>
              </a:r>
            </a:p>
          </p:txBody>
        </p:sp>
        <p:sp>
          <p:nvSpPr>
            <p:cNvPr id="164" name="tx164"/>
            <p:cNvSpPr/>
            <p:nvPr/>
          </p:nvSpPr>
          <p:spPr>
            <a:xfrm rot="-5400000">
              <a:off x="2559079" y="4781994"/>
              <a:ext cx="474464" cy="941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Kronoberg</a:t>
              </a:r>
            </a:p>
          </p:txBody>
        </p:sp>
        <p:sp>
          <p:nvSpPr>
            <p:cNvPr id="165" name="tx165"/>
            <p:cNvSpPr/>
            <p:nvPr/>
          </p:nvSpPr>
          <p:spPr>
            <a:xfrm rot="-5400000">
              <a:off x="2818776" y="4791866"/>
              <a:ext cx="434826" cy="743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Värmland</a:t>
              </a:r>
            </a:p>
          </p:txBody>
        </p:sp>
        <p:sp>
          <p:nvSpPr>
            <p:cNvPr id="166" name="tx166"/>
            <p:cNvSpPr/>
            <p:nvPr/>
          </p:nvSpPr>
          <p:spPr>
            <a:xfrm rot="-5400000">
              <a:off x="3105510" y="4792089"/>
              <a:ext cx="321816" cy="739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Kalmar</a:t>
              </a:r>
            </a:p>
          </p:txBody>
        </p:sp>
        <p:sp>
          <p:nvSpPr>
            <p:cNvPr id="167" name="tx167"/>
            <p:cNvSpPr/>
            <p:nvPr/>
          </p:nvSpPr>
          <p:spPr>
            <a:xfrm rot="-5400000">
              <a:off x="3380685" y="4792089"/>
              <a:ext cx="231477" cy="739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Riket</a:t>
              </a:r>
            </a:p>
          </p:txBody>
        </p:sp>
        <p:sp>
          <p:nvSpPr>
            <p:cNvPr id="168" name="tx168"/>
            <p:cNvSpPr/>
            <p:nvPr/>
          </p:nvSpPr>
          <p:spPr>
            <a:xfrm rot="-5400000">
              <a:off x="3520054" y="4791841"/>
              <a:ext cx="412253" cy="744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Jämtland</a:t>
              </a:r>
            </a:p>
          </p:txBody>
        </p:sp>
        <p:sp>
          <p:nvSpPr>
            <p:cNvPr id="169" name="tx169"/>
            <p:cNvSpPr/>
            <p:nvPr/>
          </p:nvSpPr>
          <p:spPr>
            <a:xfrm rot="-5400000">
              <a:off x="3588681" y="4791445"/>
              <a:ext cx="734218" cy="7520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Västra Götaland</a:t>
              </a:r>
            </a:p>
          </p:txBody>
        </p:sp>
        <p:sp>
          <p:nvSpPr>
            <p:cNvPr id="170" name="tx170"/>
            <p:cNvSpPr/>
            <p:nvPr/>
          </p:nvSpPr>
          <p:spPr>
            <a:xfrm rot="-5400000">
              <a:off x="4014172" y="4792089"/>
              <a:ext cx="344537" cy="739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Halland</a:t>
              </a:r>
            </a:p>
          </p:txBody>
        </p:sp>
        <p:sp>
          <p:nvSpPr>
            <p:cNvPr id="171" name="tx171"/>
            <p:cNvSpPr/>
            <p:nvPr/>
          </p:nvSpPr>
          <p:spPr>
            <a:xfrm rot="-5400000">
              <a:off x="4220563" y="4782589"/>
              <a:ext cx="372764" cy="929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Uppsala</a:t>
              </a:r>
            </a:p>
          </p:txBody>
        </p:sp>
        <p:sp>
          <p:nvSpPr>
            <p:cNvPr id="172" name="tx172"/>
            <p:cNvSpPr/>
            <p:nvPr/>
          </p:nvSpPr>
          <p:spPr>
            <a:xfrm rot="-5400000">
              <a:off x="4467883" y="4791445"/>
              <a:ext cx="355848" cy="7520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Gotland</a:t>
              </a:r>
            </a:p>
          </p:txBody>
        </p:sp>
        <p:sp>
          <p:nvSpPr>
            <p:cNvPr id="173" name="tx173"/>
            <p:cNvSpPr/>
            <p:nvPr/>
          </p:nvSpPr>
          <p:spPr>
            <a:xfrm rot="-5400000">
              <a:off x="4634537" y="4781771"/>
              <a:ext cx="463202" cy="9455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Jönköping</a:t>
              </a:r>
            </a:p>
          </p:txBody>
        </p:sp>
        <p:sp>
          <p:nvSpPr>
            <p:cNvPr id="174" name="tx174"/>
            <p:cNvSpPr/>
            <p:nvPr/>
          </p:nvSpPr>
          <p:spPr>
            <a:xfrm rot="-5400000">
              <a:off x="4868660" y="4791445"/>
              <a:ext cx="474315" cy="7520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Stockholm</a:t>
              </a:r>
            </a:p>
          </p:txBody>
        </p:sp>
        <p:sp>
          <p:nvSpPr>
            <p:cNvPr id="175" name="tx175"/>
            <p:cNvSpPr/>
            <p:nvPr/>
          </p:nvSpPr>
          <p:spPr>
            <a:xfrm rot="-5400000">
              <a:off x="5048188" y="4791866"/>
              <a:ext cx="576113" cy="743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Västerbotten</a:t>
              </a:r>
            </a:p>
          </p:txBody>
        </p:sp>
        <p:sp>
          <p:nvSpPr>
            <p:cNvPr id="176" name="tx176"/>
            <p:cNvSpPr/>
            <p:nvPr/>
          </p:nvSpPr>
          <p:spPr>
            <a:xfrm rot="-5400000">
              <a:off x="5326464" y="4792089"/>
              <a:ext cx="480020" cy="739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Norrbotten</a:t>
              </a:r>
            </a:p>
          </p:txBody>
        </p:sp>
        <p:sp>
          <p:nvSpPr>
            <p:cNvPr id="177" name="tx177"/>
            <p:cNvSpPr/>
            <p:nvPr/>
          </p:nvSpPr>
          <p:spPr>
            <a:xfrm rot="-5400000">
              <a:off x="5666975" y="4781374"/>
              <a:ext cx="468758" cy="9534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Gävleborg</a:t>
              </a:r>
            </a:p>
          </p:txBody>
        </p:sp>
        <p:sp>
          <p:nvSpPr>
            <p:cNvPr id="178" name="tx178"/>
            <p:cNvSpPr/>
            <p:nvPr/>
          </p:nvSpPr>
          <p:spPr>
            <a:xfrm rot="-5400000">
              <a:off x="5811007" y="4791445"/>
              <a:ext cx="660846" cy="7520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Södermanland</a:t>
              </a:r>
            </a:p>
          </p:txBody>
        </p:sp>
        <p:sp>
          <p:nvSpPr>
            <p:cNvPr id="179" name="tx179"/>
            <p:cNvSpPr/>
            <p:nvPr/>
          </p:nvSpPr>
          <p:spPr>
            <a:xfrm rot="-5400000">
              <a:off x="6167120" y="4781994"/>
              <a:ext cx="389731" cy="941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Blekinge</a:t>
              </a:r>
            </a:p>
          </p:txBody>
        </p:sp>
        <p:sp>
          <p:nvSpPr>
            <p:cNvPr id="180" name="tx180"/>
            <p:cNvSpPr/>
            <p:nvPr/>
          </p:nvSpPr>
          <p:spPr>
            <a:xfrm rot="-5400000">
              <a:off x="6268662" y="4791866"/>
              <a:ext cx="666402" cy="743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Västernorrland</a:t>
              </a:r>
            </a:p>
          </p:txBody>
        </p:sp>
        <p:sp>
          <p:nvSpPr>
            <p:cNvPr id="181" name="tx181"/>
            <p:cNvSpPr/>
            <p:nvPr/>
          </p:nvSpPr>
          <p:spPr>
            <a:xfrm rot="-5400000">
              <a:off x="6535354" y="4791866"/>
              <a:ext cx="593030" cy="743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Västmanland</a:t>
              </a:r>
            </a:p>
          </p:txBody>
        </p:sp>
        <p:sp>
          <p:nvSpPr>
            <p:cNvPr id="182" name="tx182"/>
            <p:cNvSpPr/>
            <p:nvPr/>
          </p:nvSpPr>
          <p:spPr>
            <a:xfrm rot="-5400000">
              <a:off x="6896651" y="4784747"/>
              <a:ext cx="316210" cy="886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Örebro</a:t>
              </a:r>
            </a:p>
          </p:txBody>
        </p:sp>
        <p:sp>
          <p:nvSpPr>
            <p:cNvPr id="183" name="tx183"/>
            <p:cNvSpPr/>
            <p:nvPr/>
          </p:nvSpPr>
          <p:spPr>
            <a:xfrm rot="-5400000">
              <a:off x="6983831" y="4774677"/>
              <a:ext cx="581719" cy="10874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Östergötland</a:t>
              </a:r>
            </a:p>
          </p:txBody>
        </p:sp>
        <p:sp>
          <p:nvSpPr>
            <p:cNvPr id="184" name="tx184"/>
            <p:cNvSpPr/>
            <p:nvPr/>
          </p:nvSpPr>
          <p:spPr>
            <a:xfrm rot="-5400000">
              <a:off x="7344210" y="4792089"/>
              <a:ext cx="355798" cy="739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Dalarna</a:t>
              </a:r>
            </a:p>
          </p:txBody>
        </p:sp>
        <p:sp>
          <p:nvSpPr>
            <p:cNvPr id="185" name="tx185"/>
            <p:cNvSpPr/>
            <p:nvPr/>
          </p:nvSpPr>
          <p:spPr>
            <a:xfrm rot="-5400000">
              <a:off x="7606784" y="4790800"/>
              <a:ext cx="288081" cy="764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Skåne</a:t>
              </a:r>
            </a:p>
          </p:txBody>
        </p:sp>
        <p:sp>
          <p:nvSpPr>
            <p:cNvPr id="186" name="tx186"/>
            <p:cNvSpPr/>
            <p:nvPr/>
          </p:nvSpPr>
          <p:spPr>
            <a:xfrm rot="-5400000">
              <a:off x="7734793" y="4781994"/>
              <a:ext cx="474464" cy="941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Kronoberg</a:t>
              </a:r>
            </a:p>
          </p:txBody>
        </p:sp>
        <p:sp>
          <p:nvSpPr>
            <p:cNvPr id="187" name="tx187"/>
            <p:cNvSpPr/>
            <p:nvPr/>
          </p:nvSpPr>
          <p:spPr>
            <a:xfrm rot="-5400000">
              <a:off x="7994490" y="4791866"/>
              <a:ext cx="434826" cy="743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Värmland</a:t>
              </a:r>
            </a:p>
          </p:txBody>
        </p:sp>
        <p:sp>
          <p:nvSpPr>
            <p:cNvPr id="188" name="tx188"/>
            <p:cNvSpPr/>
            <p:nvPr/>
          </p:nvSpPr>
          <p:spPr>
            <a:xfrm rot="-5400000">
              <a:off x="8281224" y="4792089"/>
              <a:ext cx="321816" cy="739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Kalmar</a:t>
              </a:r>
            </a:p>
          </p:txBody>
        </p:sp>
        <p:sp>
          <p:nvSpPr>
            <p:cNvPr id="189" name="tx189"/>
            <p:cNvSpPr/>
            <p:nvPr/>
          </p:nvSpPr>
          <p:spPr>
            <a:xfrm rot="-5400000">
              <a:off x="8556399" y="4792089"/>
              <a:ext cx="231477" cy="739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Riket</a:t>
              </a:r>
            </a:p>
          </p:txBody>
        </p:sp>
        <p:sp>
          <p:nvSpPr>
            <p:cNvPr id="190" name="tx190"/>
            <p:cNvSpPr/>
            <p:nvPr/>
          </p:nvSpPr>
          <p:spPr>
            <a:xfrm rot="-5400000">
              <a:off x="8695768" y="4791841"/>
              <a:ext cx="412253" cy="744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Jämtland</a:t>
              </a:r>
            </a:p>
          </p:txBody>
        </p:sp>
        <p:sp>
          <p:nvSpPr>
            <p:cNvPr id="191" name="tx191"/>
            <p:cNvSpPr/>
            <p:nvPr/>
          </p:nvSpPr>
          <p:spPr>
            <a:xfrm rot="-5400000">
              <a:off x="8764394" y="4791445"/>
              <a:ext cx="734218" cy="7520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Västra Götaland</a:t>
              </a:r>
            </a:p>
          </p:txBody>
        </p:sp>
        <p:sp>
          <p:nvSpPr>
            <p:cNvPr id="192" name="tx192"/>
            <p:cNvSpPr/>
            <p:nvPr/>
          </p:nvSpPr>
          <p:spPr>
            <a:xfrm rot="-5400000">
              <a:off x="9189885" y="4792089"/>
              <a:ext cx="344537" cy="739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Halland</a:t>
              </a:r>
            </a:p>
          </p:txBody>
        </p:sp>
        <p:sp>
          <p:nvSpPr>
            <p:cNvPr id="193" name="tx193"/>
            <p:cNvSpPr/>
            <p:nvPr/>
          </p:nvSpPr>
          <p:spPr>
            <a:xfrm rot="-5400000">
              <a:off x="9396277" y="4782589"/>
              <a:ext cx="372764" cy="929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Uppsala</a:t>
              </a:r>
            </a:p>
          </p:txBody>
        </p:sp>
        <p:sp>
          <p:nvSpPr>
            <p:cNvPr id="194" name="tx194"/>
            <p:cNvSpPr/>
            <p:nvPr/>
          </p:nvSpPr>
          <p:spPr>
            <a:xfrm rot="-5400000">
              <a:off x="9643596" y="4791445"/>
              <a:ext cx="355848" cy="7520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Gotland</a:t>
              </a:r>
            </a:p>
          </p:txBody>
        </p:sp>
        <p:sp>
          <p:nvSpPr>
            <p:cNvPr id="195" name="tx195"/>
            <p:cNvSpPr/>
            <p:nvPr/>
          </p:nvSpPr>
          <p:spPr>
            <a:xfrm rot="-5400000">
              <a:off x="9810251" y="4781771"/>
              <a:ext cx="463202" cy="9455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Jönköping</a:t>
              </a:r>
            </a:p>
          </p:txBody>
        </p:sp>
        <p:sp>
          <p:nvSpPr>
            <p:cNvPr id="196" name="tx196"/>
            <p:cNvSpPr/>
            <p:nvPr/>
          </p:nvSpPr>
          <p:spPr>
            <a:xfrm rot="-5400000">
              <a:off x="10044374" y="4791445"/>
              <a:ext cx="474315" cy="7520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Stockholm</a:t>
              </a:r>
            </a:p>
          </p:txBody>
        </p:sp>
        <p:sp>
          <p:nvSpPr>
            <p:cNvPr id="197" name="tx197"/>
            <p:cNvSpPr/>
            <p:nvPr/>
          </p:nvSpPr>
          <p:spPr>
            <a:xfrm rot="-5400000">
              <a:off x="10223902" y="4791866"/>
              <a:ext cx="576113" cy="743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Västerbotten</a:t>
              </a:r>
            </a:p>
          </p:txBody>
        </p:sp>
        <p:sp>
          <p:nvSpPr>
            <p:cNvPr id="198" name="tx198"/>
            <p:cNvSpPr/>
            <p:nvPr/>
          </p:nvSpPr>
          <p:spPr>
            <a:xfrm rot="-5400000">
              <a:off x="10502178" y="4792089"/>
              <a:ext cx="480020" cy="739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Norrbotten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303928" y="4204152"/>
              <a:ext cx="203299" cy="766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0 %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303928" y="3761655"/>
              <a:ext cx="203299" cy="766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4 %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303928" y="3319158"/>
              <a:ext cx="203299" cy="766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8 %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275651" y="2876661"/>
              <a:ext cx="231576" cy="766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12 %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275651" y="2434164"/>
              <a:ext cx="231576" cy="766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16 %</a:t>
              </a:r>
            </a:p>
          </p:txBody>
        </p:sp>
        <p:sp>
          <p:nvSpPr>
            <p:cNvPr id="204" name="tx204"/>
            <p:cNvSpPr/>
            <p:nvPr/>
          </p:nvSpPr>
          <p:spPr>
            <a:xfrm>
              <a:off x="275651" y="1991666"/>
              <a:ext cx="231576" cy="766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20 %</a:t>
              </a:r>
            </a:p>
          </p:txBody>
        </p:sp>
        <p:sp>
          <p:nvSpPr>
            <p:cNvPr id="205" name="tx205"/>
            <p:cNvSpPr/>
            <p:nvPr/>
          </p:nvSpPr>
          <p:spPr>
            <a:xfrm>
              <a:off x="275651" y="1549169"/>
              <a:ext cx="231576" cy="766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24 %</a:t>
              </a:r>
            </a:p>
          </p:txBody>
        </p:sp>
        <p:sp>
          <p:nvSpPr>
            <p:cNvPr id="206" name="tx206"/>
            <p:cNvSpPr/>
            <p:nvPr/>
          </p:nvSpPr>
          <p:spPr>
            <a:xfrm>
              <a:off x="275651" y="1106672"/>
              <a:ext cx="231576" cy="766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28 %</a:t>
              </a:r>
            </a:p>
          </p:txBody>
        </p:sp>
        <p:sp>
          <p:nvSpPr>
            <p:cNvPr id="207" name="rc207"/>
            <p:cNvSpPr/>
            <p:nvPr/>
          </p:nvSpPr>
          <p:spPr>
            <a:xfrm>
              <a:off x="4993063" y="5335336"/>
              <a:ext cx="1435426" cy="289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8" name="rc208"/>
            <p:cNvSpPr/>
            <p:nvPr/>
          </p:nvSpPr>
          <p:spPr>
            <a:xfrm>
              <a:off x="4993063" y="5404925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9" name="rc209"/>
            <p:cNvSpPr/>
            <p:nvPr/>
          </p:nvSpPr>
          <p:spPr>
            <a:xfrm>
              <a:off x="5002063" y="5413925"/>
              <a:ext cx="201456" cy="2014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0" name="rc210"/>
            <p:cNvSpPr/>
            <p:nvPr/>
          </p:nvSpPr>
          <p:spPr>
            <a:xfrm>
              <a:off x="5842979" y="5404925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1" name="rc211"/>
            <p:cNvSpPr/>
            <p:nvPr/>
          </p:nvSpPr>
          <p:spPr>
            <a:xfrm>
              <a:off x="5851979" y="5413925"/>
              <a:ext cx="201456" cy="20145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2" name="tx212"/>
            <p:cNvSpPr/>
            <p:nvPr/>
          </p:nvSpPr>
          <p:spPr>
            <a:xfrm>
              <a:off x="5282108" y="5458321"/>
              <a:ext cx="491281" cy="1108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kvinnor</a:t>
              </a:r>
            </a:p>
          </p:txBody>
        </p:sp>
        <p:sp>
          <p:nvSpPr>
            <p:cNvPr id="213" name="tx213"/>
            <p:cNvSpPr/>
            <p:nvPr/>
          </p:nvSpPr>
          <p:spPr>
            <a:xfrm>
              <a:off x="6132024" y="5457652"/>
              <a:ext cx="296465" cy="1115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män</a:t>
              </a:r>
            </a:p>
          </p:txBody>
        </p:sp>
        <p:sp>
          <p:nvSpPr>
            <p:cNvPr id="214" name="tx214"/>
            <p:cNvSpPr/>
            <p:nvPr/>
          </p:nvSpPr>
          <p:spPr>
            <a:xfrm>
              <a:off x="3120845" y="374934"/>
              <a:ext cx="4885655" cy="2415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Arbetslöshet i åldersgruppen 20-64 år 2021</a:t>
              </a:r>
            </a:p>
          </p:txBody>
        </p:sp>
        <p:sp>
          <p:nvSpPr>
            <p:cNvPr id="215" name="tx215"/>
            <p:cNvSpPr/>
            <p:nvPr/>
          </p:nvSpPr>
          <p:spPr>
            <a:xfrm>
              <a:off x="275651" y="5692606"/>
              <a:ext cx="4013046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SCB:s öppna statistikdatabas, befolkningens arbetsmarknadsstatus (BAS).</a:t>
              </a:r>
            </a:p>
          </p:txBody>
        </p:sp>
        <p:sp>
          <p:nvSpPr>
            <p:cNvPr id="216" name="tx216"/>
            <p:cNvSpPr/>
            <p:nvPr/>
          </p:nvSpPr>
          <p:spPr>
            <a:xfrm>
              <a:off x="275651" y="5813307"/>
              <a:ext cx="2317273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Bearbetning: Samhällsanalys, Region Dalarna.</a:t>
              </a:r>
            </a:p>
          </p:txBody>
        </p:sp>
        <p:sp>
          <p:nvSpPr>
            <p:cNvPr id="217" name="tx217"/>
            <p:cNvSpPr/>
            <p:nvPr/>
          </p:nvSpPr>
          <p:spPr>
            <a:xfrm>
              <a:off x="275651" y="6038891"/>
              <a:ext cx="0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626362" y="992081"/>
              <a:ext cx="5077872" cy="34072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626362" y="4120536"/>
              <a:ext cx="5077872" cy="0"/>
            </a:xfrm>
            <a:custGeom>
              <a:avLst/>
              <a:gdLst/>
              <a:ahLst/>
              <a:cxnLst/>
              <a:rect l="0" t="0" r="0" b="0"/>
              <a:pathLst>
                <a:path w="5077872">
                  <a:moveTo>
                    <a:pt x="0" y="0"/>
                  </a:moveTo>
                  <a:lnTo>
                    <a:pt x="5077872" y="0"/>
                  </a:lnTo>
                  <a:lnTo>
                    <a:pt x="507787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626362" y="3996637"/>
              <a:ext cx="5077872" cy="0"/>
            </a:xfrm>
            <a:custGeom>
              <a:avLst/>
              <a:gdLst/>
              <a:ahLst/>
              <a:cxnLst/>
              <a:rect l="0" t="0" r="0" b="0"/>
              <a:pathLst>
                <a:path w="5077872">
                  <a:moveTo>
                    <a:pt x="0" y="0"/>
                  </a:moveTo>
                  <a:lnTo>
                    <a:pt x="5077872" y="0"/>
                  </a:lnTo>
                  <a:lnTo>
                    <a:pt x="507787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626362" y="3872737"/>
              <a:ext cx="5077872" cy="0"/>
            </a:xfrm>
            <a:custGeom>
              <a:avLst/>
              <a:gdLst/>
              <a:ahLst/>
              <a:cxnLst/>
              <a:rect l="0" t="0" r="0" b="0"/>
              <a:pathLst>
                <a:path w="5077872">
                  <a:moveTo>
                    <a:pt x="0" y="0"/>
                  </a:moveTo>
                  <a:lnTo>
                    <a:pt x="5077872" y="0"/>
                  </a:lnTo>
                  <a:lnTo>
                    <a:pt x="507787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626362" y="3748838"/>
              <a:ext cx="5077872" cy="0"/>
            </a:xfrm>
            <a:custGeom>
              <a:avLst/>
              <a:gdLst/>
              <a:ahLst/>
              <a:cxnLst/>
              <a:rect l="0" t="0" r="0" b="0"/>
              <a:pathLst>
                <a:path w="5077872">
                  <a:moveTo>
                    <a:pt x="0" y="0"/>
                  </a:moveTo>
                  <a:lnTo>
                    <a:pt x="5077872" y="0"/>
                  </a:lnTo>
                  <a:lnTo>
                    <a:pt x="507787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626362" y="3501040"/>
              <a:ext cx="5077872" cy="0"/>
            </a:xfrm>
            <a:custGeom>
              <a:avLst/>
              <a:gdLst/>
              <a:ahLst/>
              <a:cxnLst/>
              <a:rect l="0" t="0" r="0" b="0"/>
              <a:pathLst>
                <a:path w="5077872">
                  <a:moveTo>
                    <a:pt x="0" y="0"/>
                  </a:moveTo>
                  <a:lnTo>
                    <a:pt x="5077872" y="0"/>
                  </a:lnTo>
                  <a:lnTo>
                    <a:pt x="507787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626362" y="3377141"/>
              <a:ext cx="5077872" cy="0"/>
            </a:xfrm>
            <a:custGeom>
              <a:avLst/>
              <a:gdLst/>
              <a:ahLst/>
              <a:cxnLst/>
              <a:rect l="0" t="0" r="0" b="0"/>
              <a:pathLst>
                <a:path w="5077872">
                  <a:moveTo>
                    <a:pt x="0" y="0"/>
                  </a:moveTo>
                  <a:lnTo>
                    <a:pt x="5077872" y="0"/>
                  </a:lnTo>
                  <a:lnTo>
                    <a:pt x="507787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626362" y="3253241"/>
              <a:ext cx="5077872" cy="0"/>
            </a:xfrm>
            <a:custGeom>
              <a:avLst/>
              <a:gdLst/>
              <a:ahLst/>
              <a:cxnLst/>
              <a:rect l="0" t="0" r="0" b="0"/>
              <a:pathLst>
                <a:path w="5077872">
                  <a:moveTo>
                    <a:pt x="0" y="0"/>
                  </a:moveTo>
                  <a:lnTo>
                    <a:pt x="5077872" y="0"/>
                  </a:lnTo>
                  <a:lnTo>
                    <a:pt x="507787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626362" y="3129342"/>
              <a:ext cx="5077872" cy="0"/>
            </a:xfrm>
            <a:custGeom>
              <a:avLst/>
              <a:gdLst/>
              <a:ahLst/>
              <a:cxnLst/>
              <a:rect l="0" t="0" r="0" b="0"/>
              <a:pathLst>
                <a:path w="5077872">
                  <a:moveTo>
                    <a:pt x="0" y="0"/>
                  </a:moveTo>
                  <a:lnTo>
                    <a:pt x="5077872" y="0"/>
                  </a:lnTo>
                  <a:lnTo>
                    <a:pt x="507787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626362" y="2881544"/>
              <a:ext cx="5077872" cy="0"/>
            </a:xfrm>
            <a:custGeom>
              <a:avLst/>
              <a:gdLst/>
              <a:ahLst/>
              <a:cxnLst/>
              <a:rect l="0" t="0" r="0" b="0"/>
              <a:pathLst>
                <a:path w="5077872">
                  <a:moveTo>
                    <a:pt x="0" y="0"/>
                  </a:moveTo>
                  <a:lnTo>
                    <a:pt x="5077872" y="0"/>
                  </a:lnTo>
                  <a:lnTo>
                    <a:pt x="507787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626362" y="2757645"/>
              <a:ext cx="5077872" cy="0"/>
            </a:xfrm>
            <a:custGeom>
              <a:avLst/>
              <a:gdLst/>
              <a:ahLst/>
              <a:cxnLst/>
              <a:rect l="0" t="0" r="0" b="0"/>
              <a:pathLst>
                <a:path w="5077872">
                  <a:moveTo>
                    <a:pt x="0" y="0"/>
                  </a:moveTo>
                  <a:lnTo>
                    <a:pt x="5077872" y="0"/>
                  </a:lnTo>
                  <a:lnTo>
                    <a:pt x="507787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626362" y="2633745"/>
              <a:ext cx="5077872" cy="0"/>
            </a:xfrm>
            <a:custGeom>
              <a:avLst/>
              <a:gdLst/>
              <a:ahLst/>
              <a:cxnLst/>
              <a:rect l="0" t="0" r="0" b="0"/>
              <a:pathLst>
                <a:path w="5077872">
                  <a:moveTo>
                    <a:pt x="0" y="0"/>
                  </a:moveTo>
                  <a:lnTo>
                    <a:pt x="5077872" y="0"/>
                  </a:lnTo>
                  <a:lnTo>
                    <a:pt x="507787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626362" y="2509846"/>
              <a:ext cx="5077872" cy="0"/>
            </a:xfrm>
            <a:custGeom>
              <a:avLst/>
              <a:gdLst/>
              <a:ahLst/>
              <a:cxnLst/>
              <a:rect l="0" t="0" r="0" b="0"/>
              <a:pathLst>
                <a:path w="5077872">
                  <a:moveTo>
                    <a:pt x="0" y="0"/>
                  </a:moveTo>
                  <a:lnTo>
                    <a:pt x="5077872" y="0"/>
                  </a:lnTo>
                  <a:lnTo>
                    <a:pt x="507787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626362" y="2262048"/>
              <a:ext cx="5077872" cy="0"/>
            </a:xfrm>
            <a:custGeom>
              <a:avLst/>
              <a:gdLst/>
              <a:ahLst/>
              <a:cxnLst/>
              <a:rect l="0" t="0" r="0" b="0"/>
              <a:pathLst>
                <a:path w="5077872">
                  <a:moveTo>
                    <a:pt x="0" y="0"/>
                  </a:moveTo>
                  <a:lnTo>
                    <a:pt x="5077872" y="0"/>
                  </a:lnTo>
                  <a:lnTo>
                    <a:pt x="507787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626362" y="2138149"/>
              <a:ext cx="5077872" cy="0"/>
            </a:xfrm>
            <a:custGeom>
              <a:avLst/>
              <a:gdLst/>
              <a:ahLst/>
              <a:cxnLst/>
              <a:rect l="0" t="0" r="0" b="0"/>
              <a:pathLst>
                <a:path w="5077872">
                  <a:moveTo>
                    <a:pt x="0" y="0"/>
                  </a:moveTo>
                  <a:lnTo>
                    <a:pt x="5077872" y="0"/>
                  </a:lnTo>
                  <a:lnTo>
                    <a:pt x="507787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626362" y="2014249"/>
              <a:ext cx="5077872" cy="0"/>
            </a:xfrm>
            <a:custGeom>
              <a:avLst/>
              <a:gdLst/>
              <a:ahLst/>
              <a:cxnLst/>
              <a:rect l="0" t="0" r="0" b="0"/>
              <a:pathLst>
                <a:path w="5077872">
                  <a:moveTo>
                    <a:pt x="0" y="0"/>
                  </a:moveTo>
                  <a:lnTo>
                    <a:pt x="5077872" y="0"/>
                  </a:lnTo>
                  <a:lnTo>
                    <a:pt x="507787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626362" y="1890350"/>
              <a:ext cx="5077872" cy="0"/>
            </a:xfrm>
            <a:custGeom>
              <a:avLst/>
              <a:gdLst/>
              <a:ahLst/>
              <a:cxnLst/>
              <a:rect l="0" t="0" r="0" b="0"/>
              <a:pathLst>
                <a:path w="5077872">
                  <a:moveTo>
                    <a:pt x="0" y="0"/>
                  </a:moveTo>
                  <a:lnTo>
                    <a:pt x="5077872" y="0"/>
                  </a:lnTo>
                  <a:lnTo>
                    <a:pt x="507787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626362" y="1642552"/>
              <a:ext cx="5077872" cy="0"/>
            </a:xfrm>
            <a:custGeom>
              <a:avLst/>
              <a:gdLst/>
              <a:ahLst/>
              <a:cxnLst/>
              <a:rect l="0" t="0" r="0" b="0"/>
              <a:pathLst>
                <a:path w="5077872">
                  <a:moveTo>
                    <a:pt x="0" y="0"/>
                  </a:moveTo>
                  <a:lnTo>
                    <a:pt x="5077872" y="0"/>
                  </a:lnTo>
                  <a:lnTo>
                    <a:pt x="507787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626362" y="1518653"/>
              <a:ext cx="5077872" cy="0"/>
            </a:xfrm>
            <a:custGeom>
              <a:avLst/>
              <a:gdLst/>
              <a:ahLst/>
              <a:cxnLst/>
              <a:rect l="0" t="0" r="0" b="0"/>
              <a:pathLst>
                <a:path w="5077872">
                  <a:moveTo>
                    <a:pt x="0" y="0"/>
                  </a:moveTo>
                  <a:lnTo>
                    <a:pt x="5077872" y="0"/>
                  </a:lnTo>
                  <a:lnTo>
                    <a:pt x="507787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626362" y="1394753"/>
              <a:ext cx="5077872" cy="0"/>
            </a:xfrm>
            <a:custGeom>
              <a:avLst/>
              <a:gdLst/>
              <a:ahLst/>
              <a:cxnLst/>
              <a:rect l="0" t="0" r="0" b="0"/>
              <a:pathLst>
                <a:path w="5077872">
                  <a:moveTo>
                    <a:pt x="0" y="0"/>
                  </a:moveTo>
                  <a:lnTo>
                    <a:pt x="5077872" y="0"/>
                  </a:lnTo>
                  <a:lnTo>
                    <a:pt x="507787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626362" y="1270854"/>
              <a:ext cx="5077872" cy="0"/>
            </a:xfrm>
            <a:custGeom>
              <a:avLst/>
              <a:gdLst/>
              <a:ahLst/>
              <a:cxnLst/>
              <a:rect l="0" t="0" r="0" b="0"/>
              <a:pathLst>
                <a:path w="5077872">
                  <a:moveTo>
                    <a:pt x="0" y="0"/>
                  </a:moveTo>
                  <a:lnTo>
                    <a:pt x="5077872" y="0"/>
                  </a:lnTo>
                  <a:lnTo>
                    <a:pt x="507787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626362" y="4244435"/>
              <a:ext cx="5077872" cy="0"/>
            </a:xfrm>
            <a:custGeom>
              <a:avLst/>
              <a:gdLst/>
              <a:ahLst/>
              <a:cxnLst/>
              <a:rect l="0" t="0" r="0" b="0"/>
              <a:pathLst>
                <a:path w="5077872">
                  <a:moveTo>
                    <a:pt x="0" y="0"/>
                  </a:moveTo>
                  <a:lnTo>
                    <a:pt x="5077872" y="0"/>
                  </a:lnTo>
                  <a:lnTo>
                    <a:pt x="5077872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626362" y="3624939"/>
              <a:ext cx="5077872" cy="0"/>
            </a:xfrm>
            <a:custGeom>
              <a:avLst/>
              <a:gdLst/>
              <a:ahLst/>
              <a:cxnLst/>
              <a:rect l="0" t="0" r="0" b="0"/>
              <a:pathLst>
                <a:path w="5077872">
                  <a:moveTo>
                    <a:pt x="0" y="0"/>
                  </a:moveTo>
                  <a:lnTo>
                    <a:pt x="5077872" y="0"/>
                  </a:lnTo>
                  <a:lnTo>
                    <a:pt x="5077872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626362" y="3005443"/>
              <a:ext cx="5077872" cy="0"/>
            </a:xfrm>
            <a:custGeom>
              <a:avLst/>
              <a:gdLst/>
              <a:ahLst/>
              <a:cxnLst/>
              <a:rect l="0" t="0" r="0" b="0"/>
              <a:pathLst>
                <a:path w="5077872">
                  <a:moveTo>
                    <a:pt x="0" y="0"/>
                  </a:moveTo>
                  <a:lnTo>
                    <a:pt x="5077872" y="0"/>
                  </a:lnTo>
                  <a:lnTo>
                    <a:pt x="5077872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626362" y="2385947"/>
              <a:ext cx="5077872" cy="0"/>
            </a:xfrm>
            <a:custGeom>
              <a:avLst/>
              <a:gdLst/>
              <a:ahLst/>
              <a:cxnLst/>
              <a:rect l="0" t="0" r="0" b="0"/>
              <a:pathLst>
                <a:path w="5077872">
                  <a:moveTo>
                    <a:pt x="0" y="0"/>
                  </a:moveTo>
                  <a:lnTo>
                    <a:pt x="5077872" y="0"/>
                  </a:lnTo>
                  <a:lnTo>
                    <a:pt x="5077872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626362" y="1766451"/>
              <a:ext cx="5077872" cy="0"/>
            </a:xfrm>
            <a:custGeom>
              <a:avLst/>
              <a:gdLst/>
              <a:ahLst/>
              <a:cxnLst/>
              <a:rect l="0" t="0" r="0" b="0"/>
              <a:pathLst>
                <a:path w="5077872">
                  <a:moveTo>
                    <a:pt x="0" y="0"/>
                  </a:moveTo>
                  <a:lnTo>
                    <a:pt x="5077872" y="0"/>
                  </a:lnTo>
                  <a:lnTo>
                    <a:pt x="5077872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626362" y="1146955"/>
              <a:ext cx="5077872" cy="0"/>
            </a:xfrm>
            <a:custGeom>
              <a:avLst/>
              <a:gdLst/>
              <a:ahLst/>
              <a:cxnLst/>
              <a:rect l="0" t="0" r="0" b="0"/>
              <a:pathLst>
                <a:path w="5077872">
                  <a:moveTo>
                    <a:pt x="0" y="0"/>
                  </a:moveTo>
                  <a:lnTo>
                    <a:pt x="5077872" y="0"/>
                  </a:lnTo>
                  <a:lnTo>
                    <a:pt x="5077872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rc32"/>
            <p:cNvSpPr/>
            <p:nvPr/>
          </p:nvSpPr>
          <p:spPr>
            <a:xfrm>
              <a:off x="4091667" y="1549627"/>
              <a:ext cx="102929" cy="269480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" name="rc33"/>
            <p:cNvSpPr/>
            <p:nvPr/>
          </p:nvSpPr>
          <p:spPr>
            <a:xfrm>
              <a:off x="4194597" y="1521750"/>
              <a:ext cx="102929" cy="272268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" name="rc34"/>
            <p:cNvSpPr/>
            <p:nvPr/>
          </p:nvSpPr>
          <p:spPr>
            <a:xfrm>
              <a:off x="3862934" y="1565115"/>
              <a:ext cx="102929" cy="267932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" name="rc35"/>
            <p:cNvSpPr/>
            <p:nvPr/>
          </p:nvSpPr>
          <p:spPr>
            <a:xfrm>
              <a:off x="3965864" y="1524848"/>
              <a:ext cx="102929" cy="271958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" name="rc36"/>
            <p:cNvSpPr/>
            <p:nvPr/>
          </p:nvSpPr>
          <p:spPr>
            <a:xfrm>
              <a:off x="5464065" y="1605382"/>
              <a:ext cx="102929" cy="263905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" name="rc37"/>
            <p:cNvSpPr/>
            <p:nvPr/>
          </p:nvSpPr>
          <p:spPr>
            <a:xfrm>
              <a:off x="5566995" y="1580602"/>
              <a:ext cx="102929" cy="266383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" name="rc38"/>
            <p:cNvSpPr/>
            <p:nvPr/>
          </p:nvSpPr>
          <p:spPr>
            <a:xfrm>
              <a:off x="1118138" y="1577505"/>
              <a:ext cx="102929" cy="266693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" name="rc39"/>
            <p:cNvSpPr/>
            <p:nvPr/>
          </p:nvSpPr>
          <p:spPr>
            <a:xfrm>
              <a:off x="1221068" y="1521750"/>
              <a:ext cx="102929" cy="272268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" name="rc40"/>
            <p:cNvSpPr/>
            <p:nvPr/>
          </p:nvSpPr>
          <p:spPr>
            <a:xfrm>
              <a:off x="889405" y="1518653"/>
              <a:ext cx="102929" cy="272578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" name="rc41"/>
            <p:cNvSpPr/>
            <p:nvPr/>
          </p:nvSpPr>
          <p:spPr>
            <a:xfrm>
              <a:off x="992335" y="1493873"/>
              <a:ext cx="102929" cy="275056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" name="rc42"/>
            <p:cNvSpPr/>
            <p:nvPr/>
          </p:nvSpPr>
          <p:spPr>
            <a:xfrm>
              <a:off x="1804337" y="1546530"/>
              <a:ext cx="102929" cy="269790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" name="rc43"/>
            <p:cNvSpPr/>
            <p:nvPr/>
          </p:nvSpPr>
          <p:spPr>
            <a:xfrm>
              <a:off x="1907267" y="1503165"/>
              <a:ext cx="102929" cy="274126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" name="rc44"/>
            <p:cNvSpPr/>
            <p:nvPr/>
          </p:nvSpPr>
          <p:spPr>
            <a:xfrm>
              <a:off x="660672" y="1515555"/>
              <a:ext cx="102929" cy="272887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" name="rc45"/>
            <p:cNvSpPr/>
            <p:nvPr/>
          </p:nvSpPr>
          <p:spPr>
            <a:xfrm>
              <a:off x="763602" y="1462898"/>
              <a:ext cx="102929" cy="278153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" name="rc46"/>
            <p:cNvSpPr/>
            <p:nvPr/>
          </p:nvSpPr>
          <p:spPr>
            <a:xfrm>
              <a:off x="2719269" y="1574407"/>
              <a:ext cx="102929" cy="267002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" name="rc47"/>
            <p:cNvSpPr/>
            <p:nvPr/>
          </p:nvSpPr>
          <p:spPr>
            <a:xfrm>
              <a:off x="2822199" y="1524848"/>
              <a:ext cx="102929" cy="271958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" name="rc48"/>
            <p:cNvSpPr/>
            <p:nvPr/>
          </p:nvSpPr>
          <p:spPr>
            <a:xfrm>
              <a:off x="2033070" y="1540335"/>
              <a:ext cx="102929" cy="270409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" name="rc49"/>
            <p:cNvSpPr/>
            <p:nvPr/>
          </p:nvSpPr>
          <p:spPr>
            <a:xfrm>
              <a:off x="2136000" y="1490775"/>
              <a:ext cx="102929" cy="275365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" name="rc50"/>
            <p:cNvSpPr/>
            <p:nvPr/>
          </p:nvSpPr>
          <p:spPr>
            <a:xfrm>
              <a:off x="2490536" y="1568212"/>
              <a:ext cx="102929" cy="267622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" name="rc51"/>
            <p:cNvSpPr/>
            <p:nvPr/>
          </p:nvSpPr>
          <p:spPr>
            <a:xfrm>
              <a:off x="2593466" y="1558920"/>
              <a:ext cx="102929" cy="268551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" name="rc52"/>
            <p:cNvSpPr/>
            <p:nvPr/>
          </p:nvSpPr>
          <p:spPr>
            <a:xfrm>
              <a:off x="3405468" y="1571310"/>
              <a:ext cx="102929" cy="267312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" name="rc53"/>
            <p:cNvSpPr/>
            <p:nvPr/>
          </p:nvSpPr>
          <p:spPr>
            <a:xfrm>
              <a:off x="3508398" y="1546530"/>
              <a:ext cx="102929" cy="269790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" name="rc54"/>
            <p:cNvSpPr/>
            <p:nvPr/>
          </p:nvSpPr>
          <p:spPr>
            <a:xfrm>
              <a:off x="4549133" y="1599187"/>
              <a:ext cx="102929" cy="264524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" name="rc55"/>
            <p:cNvSpPr/>
            <p:nvPr/>
          </p:nvSpPr>
          <p:spPr>
            <a:xfrm>
              <a:off x="4652063" y="1571310"/>
              <a:ext cx="102929" cy="267312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" name="rc56"/>
            <p:cNvSpPr/>
            <p:nvPr/>
          </p:nvSpPr>
          <p:spPr>
            <a:xfrm>
              <a:off x="3176735" y="1552725"/>
              <a:ext cx="102929" cy="269171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" name="rc57"/>
            <p:cNvSpPr/>
            <p:nvPr/>
          </p:nvSpPr>
          <p:spPr>
            <a:xfrm>
              <a:off x="3279665" y="1574407"/>
              <a:ext cx="102929" cy="267002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" name="rc58"/>
            <p:cNvSpPr/>
            <p:nvPr/>
          </p:nvSpPr>
          <p:spPr>
            <a:xfrm>
              <a:off x="1575604" y="1577505"/>
              <a:ext cx="102929" cy="266693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" name="rc59"/>
            <p:cNvSpPr/>
            <p:nvPr/>
          </p:nvSpPr>
          <p:spPr>
            <a:xfrm>
              <a:off x="1678534" y="1534140"/>
              <a:ext cx="102929" cy="271029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" name="rc60"/>
            <p:cNvSpPr/>
            <p:nvPr/>
          </p:nvSpPr>
          <p:spPr>
            <a:xfrm>
              <a:off x="5235332" y="1617772"/>
              <a:ext cx="102929" cy="262666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" name="rc61"/>
            <p:cNvSpPr/>
            <p:nvPr/>
          </p:nvSpPr>
          <p:spPr>
            <a:xfrm>
              <a:off x="5338262" y="1589895"/>
              <a:ext cx="102929" cy="265454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" name="rc62"/>
            <p:cNvSpPr/>
            <p:nvPr/>
          </p:nvSpPr>
          <p:spPr>
            <a:xfrm>
              <a:off x="5006599" y="1592992"/>
              <a:ext cx="102929" cy="265144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" name="rc63"/>
            <p:cNvSpPr/>
            <p:nvPr/>
          </p:nvSpPr>
          <p:spPr>
            <a:xfrm>
              <a:off x="5109529" y="1555822"/>
              <a:ext cx="102929" cy="268861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" name="rc64"/>
            <p:cNvSpPr/>
            <p:nvPr/>
          </p:nvSpPr>
          <p:spPr>
            <a:xfrm>
              <a:off x="4777866" y="1620869"/>
              <a:ext cx="102929" cy="262356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" name="rc65"/>
            <p:cNvSpPr/>
            <p:nvPr/>
          </p:nvSpPr>
          <p:spPr>
            <a:xfrm>
              <a:off x="4880796" y="1558920"/>
              <a:ext cx="102929" cy="268551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" name="rc66"/>
            <p:cNvSpPr/>
            <p:nvPr/>
          </p:nvSpPr>
          <p:spPr>
            <a:xfrm>
              <a:off x="2261803" y="1565115"/>
              <a:ext cx="102929" cy="267932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" name="rc67"/>
            <p:cNvSpPr/>
            <p:nvPr/>
          </p:nvSpPr>
          <p:spPr>
            <a:xfrm>
              <a:off x="2364733" y="1521750"/>
              <a:ext cx="102929" cy="272268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" name="rc68"/>
            <p:cNvSpPr/>
            <p:nvPr/>
          </p:nvSpPr>
          <p:spPr>
            <a:xfrm>
              <a:off x="1346871" y="1571310"/>
              <a:ext cx="102929" cy="267312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" name="rc69"/>
            <p:cNvSpPr/>
            <p:nvPr/>
          </p:nvSpPr>
          <p:spPr>
            <a:xfrm>
              <a:off x="1449801" y="1518653"/>
              <a:ext cx="102929" cy="272578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" name="rc70"/>
            <p:cNvSpPr/>
            <p:nvPr/>
          </p:nvSpPr>
          <p:spPr>
            <a:xfrm>
              <a:off x="2948002" y="1568212"/>
              <a:ext cx="102929" cy="267622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" name="rc71"/>
            <p:cNvSpPr/>
            <p:nvPr/>
          </p:nvSpPr>
          <p:spPr>
            <a:xfrm>
              <a:off x="3050932" y="1540335"/>
              <a:ext cx="102929" cy="270409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" name="rc72"/>
            <p:cNvSpPr/>
            <p:nvPr/>
          </p:nvSpPr>
          <p:spPr>
            <a:xfrm>
              <a:off x="3634201" y="1596090"/>
              <a:ext cx="102929" cy="264834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" name="rc73"/>
            <p:cNvSpPr/>
            <p:nvPr/>
          </p:nvSpPr>
          <p:spPr>
            <a:xfrm>
              <a:off x="3737131" y="1549627"/>
              <a:ext cx="102929" cy="269480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" name="rc74"/>
            <p:cNvSpPr/>
            <p:nvPr/>
          </p:nvSpPr>
          <p:spPr>
            <a:xfrm>
              <a:off x="4320400" y="1589895"/>
              <a:ext cx="102929" cy="265454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" name="rc75"/>
            <p:cNvSpPr/>
            <p:nvPr/>
          </p:nvSpPr>
          <p:spPr>
            <a:xfrm>
              <a:off x="4423330" y="1558920"/>
              <a:ext cx="102929" cy="268551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" name="rc76"/>
            <p:cNvSpPr/>
            <p:nvPr/>
          </p:nvSpPr>
          <p:spPr>
            <a:xfrm>
              <a:off x="5773823" y="992081"/>
              <a:ext cx="5077872" cy="34072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7" name="pl77"/>
            <p:cNvSpPr/>
            <p:nvPr/>
          </p:nvSpPr>
          <p:spPr>
            <a:xfrm>
              <a:off x="5773823" y="4120536"/>
              <a:ext cx="5077872" cy="0"/>
            </a:xfrm>
            <a:custGeom>
              <a:avLst/>
              <a:gdLst/>
              <a:ahLst/>
              <a:cxnLst/>
              <a:rect l="0" t="0" r="0" b="0"/>
              <a:pathLst>
                <a:path w="5077872">
                  <a:moveTo>
                    <a:pt x="0" y="0"/>
                  </a:moveTo>
                  <a:lnTo>
                    <a:pt x="5077872" y="0"/>
                  </a:lnTo>
                  <a:lnTo>
                    <a:pt x="507787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l78"/>
            <p:cNvSpPr/>
            <p:nvPr/>
          </p:nvSpPr>
          <p:spPr>
            <a:xfrm>
              <a:off x="5773823" y="3996637"/>
              <a:ext cx="5077872" cy="0"/>
            </a:xfrm>
            <a:custGeom>
              <a:avLst/>
              <a:gdLst/>
              <a:ahLst/>
              <a:cxnLst/>
              <a:rect l="0" t="0" r="0" b="0"/>
              <a:pathLst>
                <a:path w="5077872">
                  <a:moveTo>
                    <a:pt x="0" y="0"/>
                  </a:moveTo>
                  <a:lnTo>
                    <a:pt x="5077872" y="0"/>
                  </a:lnTo>
                  <a:lnTo>
                    <a:pt x="507787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l79"/>
            <p:cNvSpPr/>
            <p:nvPr/>
          </p:nvSpPr>
          <p:spPr>
            <a:xfrm>
              <a:off x="5773823" y="3872737"/>
              <a:ext cx="5077872" cy="0"/>
            </a:xfrm>
            <a:custGeom>
              <a:avLst/>
              <a:gdLst/>
              <a:ahLst/>
              <a:cxnLst/>
              <a:rect l="0" t="0" r="0" b="0"/>
              <a:pathLst>
                <a:path w="5077872">
                  <a:moveTo>
                    <a:pt x="0" y="0"/>
                  </a:moveTo>
                  <a:lnTo>
                    <a:pt x="5077872" y="0"/>
                  </a:lnTo>
                  <a:lnTo>
                    <a:pt x="507787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l80"/>
            <p:cNvSpPr/>
            <p:nvPr/>
          </p:nvSpPr>
          <p:spPr>
            <a:xfrm>
              <a:off x="5773823" y="3748838"/>
              <a:ext cx="5077872" cy="0"/>
            </a:xfrm>
            <a:custGeom>
              <a:avLst/>
              <a:gdLst/>
              <a:ahLst/>
              <a:cxnLst/>
              <a:rect l="0" t="0" r="0" b="0"/>
              <a:pathLst>
                <a:path w="5077872">
                  <a:moveTo>
                    <a:pt x="0" y="0"/>
                  </a:moveTo>
                  <a:lnTo>
                    <a:pt x="5077872" y="0"/>
                  </a:lnTo>
                  <a:lnTo>
                    <a:pt x="507787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l81"/>
            <p:cNvSpPr/>
            <p:nvPr/>
          </p:nvSpPr>
          <p:spPr>
            <a:xfrm>
              <a:off x="5773823" y="3501040"/>
              <a:ext cx="5077872" cy="0"/>
            </a:xfrm>
            <a:custGeom>
              <a:avLst/>
              <a:gdLst/>
              <a:ahLst/>
              <a:cxnLst/>
              <a:rect l="0" t="0" r="0" b="0"/>
              <a:pathLst>
                <a:path w="5077872">
                  <a:moveTo>
                    <a:pt x="0" y="0"/>
                  </a:moveTo>
                  <a:lnTo>
                    <a:pt x="5077872" y="0"/>
                  </a:lnTo>
                  <a:lnTo>
                    <a:pt x="507787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l82"/>
            <p:cNvSpPr/>
            <p:nvPr/>
          </p:nvSpPr>
          <p:spPr>
            <a:xfrm>
              <a:off x="5773823" y="3377141"/>
              <a:ext cx="5077872" cy="0"/>
            </a:xfrm>
            <a:custGeom>
              <a:avLst/>
              <a:gdLst/>
              <a:ahLst/>
              <a:cxnLst/>
              <a:rect l="0" t="0" r="0" b="0"/>
              <a:pathLst>
                <a:path w="5077872">
                  <a:moveTo>
                    <a:pt x="0" y="0"/>
                  </a:moveTo>
                  <a:lnTo>
                    <a:pt x="5077872" y="0"/>
                  </a:lnTo>
                  <a:lnTo>
                    <a:pt x="507787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l83"/>
            <p:cNvSpPr/>
            <p:nvPr/>
          </p:nvSpPr>
          <p:spPr>
            <a:xfrm>
              <a:off x="5773823" y="3253241"/>
              <a:ext cx="5077872" cy="0"/>
            </a:xfrm>
            <a:custGeom>
              <a:avLst/>
              <a:gdLst/>
              <a:ahLst/>
              <a:cxnLst/>
              <a:rect l="0" t="0" r="0" b="0"/>
              <a:pathLst>
                <a:path w="5077872">
                  <a:moveTo>
                    <a:pt x="0" y="0"/>
                  </a:moveTo>
                  <a:lnTo>
                    <a:pt x="5077872" y="0"/>
                  </a:lnTo>
                  <a:lnTo>
                    <a:pt x="507787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l84"/>
            <p:cNvSpPr/>
            <p:nvPr/>
          </p:nvSpPr>
          <p:spPr>
            <a:xfrm>
              <a:off x="5773823" y="3129342"/>
              <a:ext cx="5077872" cy="0"/>
            </a:xfrm>
            <a:custGeom>
              <a:avLst/>
              <a:gdLst/>
              <a:ahLst/>
              <a:cxnLst/>
              <a:rect l="0" t="0" r="0" b="0"/>
              <a:pathLst>
                <a:path w="5077872">
                  <a:moveTo>
                    <a:pt x="0" y="0"/>
                  </a:moveTo>
                  <a:lnTo>
                    <a:pt x="5077872" y="0"/>
                  </a:lnTo>
                  <a:lnTo>
                    <a:pt x="507787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l85"/>
            <p:cNvSpPr/>
            <p:nvPr/>
          </p:nvSpPr>
          <p:spPr>
            <a:xfrm>
              <a:off x="5773823" y="2881544"/>
              <a:ext cx="5077872" cy="0"/>
            </a:xfrm>
            <a:custGeom>
              <a:avLst/>
              <a:gdLst/>
              <a:ahLst/>
              <a:cxnLst/>
              <a:rect l="0" t="0" r="0" b="0"/>
              <a:pathLst>
                <a:path w="5077872">
                  <a:moveTo>
                    <a:pt x="0" y="0"/>
                  </a:moveTo>
                  <a:lnTo>
                    <a:pt x="5077872" y="0"/>
                  </a:lnTo>
                  <a:lnTo>
                    <a:pt x="507787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l86"/>
            <p:cNvSpPr/>
            <p:nvPr/>
          </p:nvSpPr>
          <p:spPr>
            <a:xfrm>
              <a:off x="5773823" y="2757645"/>
              <a:ext cx="5077872" cy="0"/>
            </a:xfrm>
            <a:custGeom>
              <a:avLst/>
              <a:gdLst/>
              <a:ahLst/>
              <a:cxnLst/>
              <a:rect l="0" t="0" r="0" b="0"/>
              <a:pathLst>
                <a:path w="5077872">
                  <a:moveTo>
                    <a:pt x="0" y="0"/>
                  </a:moveTo>
                  <a:lnTo>
                    <a:pt x="5077872" y="0"/>
                  </a:lnTo>
                  <a:lnTo>
                    <a:pt x="507787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l87"/>
            <p:cNvSpPr/>
            <p:nvPr/>
          </p:nvSpPr>
          <p:spPr>
            <a:xfrm>
              <a:off x="5773823" y="2633745"/>
              <a:ext cx="5077872" cy="0"/>
            </a:xfrm>
            <a:custGeom>
              <a:avLst/>
              <a:gdLst/>
              <a:ahLst/>
              <a:cxnLst/>
              <a:rect l="0" t="0" r="0" b="0"/>
              <a:pathLst>
                <a:path w="5077872">
                  <a:moveTo>
                    <a:pt x="0" y="0"/>
                  </a:moveTo>
                  <a:lnTo>
                    <a:pt x="5077872" y="0"/>
                  </a:lnTo>
                  <a:lnTo>
                    <a:pt x="507787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pl88"/>
            <p:cNvSpPr/>
            <p:nvPr/>
          </p:nvSpPr>
          <p:spPr>
            <a:xfrm>
              <a:off x="5773823" y="2509846"/>
              <a:ext cx="5077872" cy="0"/>
            </a:xfrm>
            <a:custGeom>
              <a:avLst/>
              <a:gdLst/>
              <a:ahLst/>
              <a:cxnLst/>
              <a:rect l="0" t="0" r="0" b="0"/>
              <a:pathLst>
                <a:path w="5077872">
                  <a:moveTo>
                    <a:pt x="0" y="0"/>
                  </a:moveTo>
                  <a:lnTo>
                    <a:pt x="5077872" y="0"/>
                  </a:lnTo>
                  <a:lnTo>
                    <a:pt x="507787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pl89"/>
            <p:cNvSpPr/>
            <p:nvPr/>
          </p:nvSpPr>
          <p:spPr>
            <a:xfrm>
              <a:off x="5773823" y="2262048"/>
              <a:ext cx="5077872" cy="0"/>
            </a:xfrm>
            <a:custGeom>
              <a:avLst/>
              <a:gdLst/>
              <a:ahLst/>
              <a:cxnLst/>
              <a:rect l="0" t="0" r="0" b="0"/>
              <a:pathLst>
                <a:path w="5077872">
                  <a:moveTo>
                    <a:pt x="0" y="0"/>
                  </a:moveTo>
                  <a:lnTo>
                    <a:pt x="5077872" y="0"/>
                  </a:lnTo>
                  <a:lnTo>
                    <a:pt x="507787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l90"/>
            <p:cNvSpPr/>
            <p:nvPr/>
          </p:nvSpPr>
          <p:spPr>
            <a:xfrm>
              <a:off x="5773823" y="2138149"/>
              <a:ext cx="5077872" cy="0"/>
            </a:xfrm>
            <a:custGeom>
              <a:avLst/>
              <a:gdLst/>
              <a:ahLst/>
              <a:cxnLst/>
              <a:rect l="0" t="0" r="0" b="0"/>
              <a:pathLst>
                <a:path w="5077872">
                  <a:moveTo>
                    <a:pt x="0" y="0"/>
                  </a:moveTo>
                  <a:lnTo>
                    <a:pt x="5077872" y="0"/>
                  </a:lnTo>
                  <a:lnTo>
                    <a:pt x="507787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l91"/>
            <p:cNvSpPr/>
            <p:nvPr/>
          </p:nvSpPr>
          <p:spPr>
            <a:xfrm>
              <a:off x="5773823" y="2014249"/>
              <a:ext cx="5077872" cy="0"/>
            </a:xfrm>
            <a:custGeom>
              <a:avLst/>
              <a:gdLst/>
              <a:ahLst/>
              <a:cxnLst/>
              <a:rect l="0" t="0" r="0" b="0"/>
              <a:pathLst>
                <a:path w="5077872">
                  <a:moveTo>
                    <a:pt x="0" y="0"/>
                  </a:moveTo>
                  <a:lnTo>
                    <a:pt x="5077872" y="0"/>
                  </a:lnTo>
                  <a:lnTo>
                    <a:pt x="507787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pl92"/>
            <p:cNvSpPr/>
            <p:nvPr/>
          </p:nvSpPr>
          <p:spPr>
            <a:xfrm>
              <a:off x="5773823" y="1890350"/>
              <a:ext cx="5077872" cy="0"/>
            </a:xfrm>
            <a:custGeom>
              <a:avLst/>
              <a:gdLst/>
              <a:ahLst/>
              <a:cxnLst/>
              <a:rect l="0" t="0" r="0" b="0"/>
              <a:pathLst>
                <a:path w="5077872">
                  <a:moveTo>
                    <a:pt x="0" y="0"/>
                  </a:moveTo>
                  <a:lnTo>
                    <a:pt x="5077872" y="0"/>
                  </a:lnTo>
                  <a:lnTo>
                    <a:pt x="507787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l93"/>
            <p:cNvSpPr/>
            <p:nvPr/>
          </p:nvSpPr>
          <p:spPr>
            <a:xfrm>
              <a:off x="5773823" y="1642552"/>
              <a:ext cx="5077872" cy="0"/>
            </a:xfrm>
            <a:custGeom>
              <a:avLst/>
              <a:gdLst/>
              <a:ahLst/>
              <a:cxnLst/>
              <a:rect l="0" t="0" r="0" b="0"/>
              <a:pathLst>
                <a:path w="5077872">
                  <a:moveTo>
                    <a:pt x="0" y="0"/>
                  </a:moveTo>
                  <a:lnTo>
                    <a:pt x="5077872" y="0"/>
                  </a:lnTo>
                  <a:lnTo>
                    <a:pt x="507787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l94"/>
            <p:cNvSpPr/>
            <p:nvPr/>
          </p:nvSpPr>
          <p:spPr>
            <a:xfrm>
              <a:off x="5773823" y="1518653"/>
              <a:ext cx="5077872" cy="0"/>
            </a:xfrm>
            <a:custGeom>
              <a:avLst/>
              <a:gdLst/>
              <a:ahLst/>
              <a:cxnLst/>
              <a:rect l="0" t="0" r="0" b="0"/>
              <a:pathLst>
                <a:path w="5077872">
                  <a:moveTo>
                    <a:pt x="0" y="0"/>
                  </a:moveTo>
                  <a:lnTo>
                    <a:pt x="5077872" y="0"/>
                  </a:lnTo>
                  <a:lnTo>
                    <a:pt x="507787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l95"/>
            <p:cNvSpPr/>
            <p:nvPr/>
          </p:nvSpPr>
          <p:spPr>
            <a:xfrm>
              <a:off x="5773823" y="1394753"/>
              <a:ext cx="5077872" cy="0"/>
            </a:xfrm>
            <a:custGeom>
              <a:avLst/>
              <a:gdLst/>
              <a:ahLst/>
              <a:cxnLst/>
              <a:rect l="0" t="0" r="0" b="0"/>
              <a:pathLst>
                <a:path w="5077872">
                  <a:moveTo>
                    <a:pt x="0" y="0"/>
                  </a:moveTo>
                  <a:lnTo>
                    <a:pt x="5077872" y="0"/>
                  </a:lnTo>
                  <a:lnTo>
                    <a:pt x="507787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l96"/>
            <p:cNvSpPr/>
            <p:nvPr/>
          </p:nvSpPr>
          <p:spPr>
            <a:xfrm>
              <a:off x="5773823" y="1270854"/>
              <a:ext cx="5077872" cy="0"/>
            </a:xfrm>
            <a:custGeom>
              <a:avLst/>
              <a:gdLst/>
              <a:ahLst/>
              <a:cxnLst/>
              <a:rect l="0" t="0" r="0" b="0"/>
              <a:pathLst>
                <a:path w="5077872">
                  <a:moveTo>
                    <a:pt x="0" y="0"/>
                  </a:moveTo>
                  <a:lnTo>
                    <a:pt x="5077872" y="0"/>
                  </a:lnTo>
                  <a:lnTo>
                    <a:pt x="5077872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l97"/>
            <p:cNvSpPr/>
            <p:nvPr/>
          </p:nvSpPr>
          <p:spPr>
            <a:xfrm>
              <a:off x="5773823" y="4244435"/>
              <a:ext cx="5077872" cy="0"/>
            </a:xfrm>
            <a:custGeom>
              <a:avLst/>
              <a:gdLst/>
              <a:ahLst/>
              <a:cxnLst/>
              <a:rect l="0" t="0" r="0" b="0"/>
              <a:pathLst>
                <a:path w="5077872">
                  <a:moveTo>
                    <a:pt x="0" y="0"/>
                  </a:moveTo>
                  <a:lnTo>
                    <a:pt x="5077872" y="0"/>
                  </a:lnTo>
                  <a:lnTo>
                    <a:pt x="5077872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l98"/>
            <p:cNvSpPr/>
            <p:nvPr/>
          </p:nvSpPr>
          <p:spPr>
            <a:xfrm>
              <a:off x="5773823" y="3624939"/>
              <a:ext cx="5077872" cy="0"/>
            </a:xfrm>
            <a:custGeom>
              <a:avLst/>
              <a:gdLst/>
              <a:ahLst/>
              <a:cxnLst/>
              <a:rect l="0" t="0" r="0" b="0"/>
              <a:pathLst>
                <a:path w="5077872">
                  <a:moveTo>
                    <a:pt x="0" y="0"/>
                  </a:moveTo>
                  <a:lnTo>
                    <a:pt x="5077872" y="0"/>
                  </a:lnTo>
                  <a:lnTo>
                    <a:pt x="5077872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pl99"/>
            <p:cNvSpPr/>
            <p:nvPr/>
          </p:nvSpPr>
          <p:spPr>
            <a:xfrm>
              <a:off x="5773823" y="3005443"/>
              <a:ext cx="5077872" cy="0"/>
            </a:xfrm>
            <a:custGeom>
              <a:avLst/>
              <a:gdLst/>
              <a:ahLst/>
              <a:cxnLst/>
              <a:rect l="0" t="0" r="0" b="0"/>
              <a:pathLst>
                <a:path w="5077872">
                  <a:moveTo>
                    <a:pt x="0" y="0"/>
                  </a:moveTo>
                  <a:lnTo>
                    <a:pt x="5077872" y="0"/>
                  </a:lnTo>
                  <a:lnTo>
                    <a:pt x="5077872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pl100"/>
            <p:cNvSpPr/>
            <p:nvPr/>
          </p:nvSpPr>
          <p:spPr>
            <a:xfrm>
              <a:off x="5773823" y="2385947"/>
              <a:ext cx="5077872" cy="0"/>
            </a:xfrm>
            <a:custGeom>
              <a:avLst/>
              <a:gdLst/>
              <a:ahLst/>
              <a:cxnLst/>
              <a:rect l="0" t="0" r="0" b="0"/>
              <a:pathLst>
                <a:path w="5077872">
                  <a:moveTo>
                    <a:pt x="0" y="0"/>
                  </a:moveTo>
                  <a:lnTo>
                    <a:pt x="5077872" y="0"/>
                  </a:lnTo>
                  <a:lnTo>
                    <a:pt x="5077872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pl101"/>
            <p:cNvSpPr/>
            <p:nvPr/>
          </p:nvSpPr>
          <p:spPr>
            <a:xfrm>
              <a:off x="5773823" y="1766451"/>
              <a:ext cx="5077872" cy="0"/>
            </a:xfrm>
            <a:custGeom>
              <a:avLst/>
              <a:gdLst/>
              <a:ahLst/>
              <a:cxnLst/>
              <a:rect l="0" t="0" r="0" b="0"/>
              <a:pathLst>
                <a:path w="5077872">
                  <a:moveTo>
                    <a:pt x="0" y="0"/>
                  </a:moveTo>
                  <a:lnTo>
                    <a:pt x="5077872" y="0"/>
                  </a:lnTo>
                  <a:lnTo>
                    <a:pt x="5077872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pl102"/>
            <p:cNvSpPr/>
            <p:nvPr/>
          </p:nvSpPr>
          <p:spPr>
            <a:xfrm>
              <a:off x="5773823" y="1146955"/>
              <a:ext cx="5077872" cy="0"/>
            </a:xfrm>
            <a:custGeom>
              <a:avLst/>
              <a:gdLst/>
              <a:ahLst/>
              <a:cxnLst/>
              <a:rect l="0" t="0" r="0" b="0"/>
              <a:pathLst>
                <a:path w="5077872">
                  <a:moveTo>
                    <a:pt x="0" y="0"/>
                  </a:moveTo>
                  <a:lnTo>
                    <a:pt x="5077872" y="0"/>
                  </a:lnTo>
                  <a:lnTo>
                    <a:pt x="5077872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rc103"/>
            <p:cNvSpPr/>
            <p:nvPr/>
          </p:nvSpPr>
          <p:spPr>
            <a:xfrm>
              <a:off x="9239128" y="1896545"/>
              <a:ext cx="102929" cy="234788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4" name="rc104"/>
            <p:cNvSpPr/>
            <p:nvPr/>
          </p:nvSpPr>
          <p:spPr>
            <a:xfrm>
              <a:off x="9342058" y="1890350"/>
              <a:ext cx="102929" cy="235408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5" name="rc105"/>
            <p:cNvSpPr/>
            <p:nvPr/>
          </p:nvSpPr>
          <p:spPr>
            <a:xfrm>
              <a:off x="9010395" y="1986372"/>
              <a:ext cx="102929" cy="225806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6" name="rc106"/>
            <p:cNvSpPr/>
            <p:nvPr/>
          </p:nvSpPr>
          <p:spPr>
            <a:xfrm>
              <a:off x="9113325" y="1732379"/>
              <a:ext cx="102929" cy="251205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7" name="rc107"/>
            <p:cNvSpPr/>
            <p:nvPr/>
          </p:nvSpPr>
          <p:spPr>
            <a:xfrm>
              <a:off x="10611526" y="2017347"/>
              <a:ext cx="102929" cy="222708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8" name="rc108"/>
            <p:cNvSpPr/>
            <p:nvPr/>
          </p:nvSpPr>
          <p:spPr>
            <a:xfrm>
              <a:off x="10714456" y="2035932"/>
              <a:ext cx="102929" cy="220850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9" name="rc109"/>
            <p:cNvSpPr/>
            <p:nvPr/>
          </p:nvSpPr>
          <p:spPr>
            <a:xfrm>
              <a:off x="6265599" y="1819108"/>
              <a:ext cx="102929" cy="242532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0" name="rc110"/>
            <p:cNvSpPr/>
            <p:nvPr/>
          </p:nvSpPr>
          <p:spPr>
            <a:xfrm>
              <a:off x="6368529" y="1689014"/>
              <a:ext cx="102929" cy="255542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1" name="rc111"/>
            <p:cNvSpPr/>
            <p:nvPr/>
          </p:nvSpPr>
          <p:spPr>
            <a:xfrm>
              <a:off x="6036866" y="1822206"/>
              <a:ext cx="102929" cy="242222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2" name="rc112"/>
            <p:cNvSpPr/>
            <p:nvPr/>
          </p:nvSpPr>
          <p:spPr>
            <a:xfrm>
              <a:off x="6139796" y="1707599"/>
              <a:ext cx="102929" cy="253683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3" name="rc113"/>
            <p:cNvSpPr/>
            <p:nvPr/>
          </p:nvSpPr>
          <p:spPr>
            <a:xfrm>
              <a:off x="6951798" y="1831498"/>
              <a:ext cx="102929" cy="241293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4" name="rc114"/>
            <p:cNvSpPr/>
            <p:nvPr/>
          </p:nvSpPr>
          <p:spPr>
            <a:xfrm>
              <a:off x="7054728" y="1772646"/>
              <a:ext cx="102929" cy="247178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5" name="rc115"/>
            <p:cNvSpPr/>
            <p:nvPr/>
          </p:nvSpPr>
          <p:spPr>
            <a:xfrm>
              <a:off x="5808133" y="1884155"/>
              <a:ext cx="102929" cy="236027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6" name="rc116"/>
            <p:cNvSpPr/>
            <p:nvPr/>
          </p:nvSpPr>
          <p:spPr>
            <a:xfrm>
              <a:off x="5911063" y="1673527"/>
              <a:ext cx="102929" cy="257090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7" name="rc117"/>
            <p:cNvSpPr/>
            <p:nvPr/>
          </p:nvSpPr>
          <p:spPr>
            <a:xfrm>
              <a:off x="7866730" y="1912033"/>
              <a:ext cx="102929" cy="233240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8" name="rc118"/>
            <p:cNvSpPr/>
            <p:nvPr/>
          </p:nvSpPr>
          <p:spPr>
            <a:xfrm>
              <a:off x="7969660" y="1726184"/>
              <a:ext cx="102929" cy="251825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9" name="rc119"/>
            <p:cNvSpPr/>
            <p:nvPr/>
          </p:nvSpPr>
          <p:spPr>
            <a:xfrm>
              <a:off x="7180531" y="1884155"/>
              <a:ext cx="102929" cy="236027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0" name="rc120"/>
            <p:cNvSpPr/>
            <p:nvPr/>
          </p:nvSpPr>
          <p:spPr>
            <a:xfrm>
              <a:off x="7283461" y="1741671"/>
              <a:ext cx="102929" cy="250276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1" name="rc121"/>
            <p:cNvSpPr/>
            <p:nvPr/>
          </p:nvSpPr>
          <p:spPr>
            <a:xfrm>
              <a:off x="7637997" y="1785036"/>
              <a:ext cx="102929" cy="245939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2" name="rc122"/>
            <p:cNvSpPr/>
            <p:nvPr/>
          </p:nvSpPr>
          <p:spPr>
            <a:xfrm>
              <a:off x="7740927" y="1800523"/>
              <a:ext cx="102929" cy="244391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3" name="rc123"/>
            <p:cNvSpPr/>
            <p:nvPr/>
          </p:nvSpPr>
          <p:spPr>
            <a:xfrm>
              <a:off x="8552929" y="1905838"/>
              <a:ext cx="102929" cy="233859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4" name="rc124"/>
            <p:cNvSpPr/>
            <p:nvPr/>
          </p:nvSpPr>
          <p:spPr>
            <a:xfrm>
              <a:off x="8655859" y="1769548"/>
              <a:ext cx="102929" cy="247488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5" name="rc125"/>
            <p:cNvSpPr/>
            <p:nvPr/>
          </p:nvSpPr>
          <p:spPr>
            <a:xfrm>
              <a:off x="9696594" y="1980177"/>
              <a:ext cx="102929" cy="226425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6" name="rc126"/>
            <p:cNvSpPr/>
            <p:nvPr/>
          </p:nvSpPr>
          <p:spPr>
            <a:xfrm>
              <a:off x="9799524" y="1812913"/>
              <a:ext cx="102929" cy="243152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7" name="rc127"/>
            <p:cNvSpPr/>
            <p:nvPr/>
          </p:nvSpPr>
          <p:spPr>
            <a:xfrm>
              <a:off x="8324196" y="1871765"/>
              <a:ext cx="102929" cy="237266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8" name="rc128"/>
            <p:cNvSpPr/>
            <p:nvPr/>
          </p:nvSpPr>
          <p:spPr>
            <a:xfrm>
              <a:off x="8427126" y="1785036"/>
              <a:ext cx="102929" cy="245939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9" name="rc129"/>
            <p:cNvSpPr/>
            <p:nvPr/>
          </p:nvSpPr>
          <p:spPr>
            <a:xfrm>
              <a:off x="6723065" y="1850083"/>
              <a:ext cx="102929" cy="239435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0" name="rc130"/>
            <p:cNvSpPr/>
            <p:nvPr/>
          </p:nvSpPr>
          <p:spPr>
            <a:xfrm>
              <a:off x="6825995" y="1689014"/>
              <a:ext cx="102929" cy="255542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1" name="rc131"/>
            <p:cNvSpPr/>
            <p:nvPr/>
          </p:nvSpPr>
          <p:spPr>
            <a:xfrm>
              <a:off x="10382793" y="1964690"/>
              <a:ext cx="102929" cy="227974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2" name="rc132"/>
            <p:cNvSpPr/>
            <p:nvPr/>
          </p:nvSpPr>
          <p:spPr>
            <a:xfrm>
              <a:off x="10485723" y="1834596"/>
              <a:ext cx="102929" cy="240983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3" name="rc133"/>
            <p:cNvSpPr/>
            <p:nvPr/>
          </p:nvSpPr>
          <p:spPr>
            <a:xfrm>
              <a:off x="10154060" y="1983275"/>
              <a:ext cx="102929" cy="226116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4" name="rc134"/>
            <p:cNvSpPr/>
            <p:nvPr/>
          </p:nvSpPr>
          <p:spPr>
            <a:xfrm>
              <a:off x="10256990" y="1865570"/>
              <a:ext cx="102929" cy="237886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5" name="rc135"/>
            <p:cNvSpPr/>
            <p:nvPr/>
          </p:nvSpPr>
          <p:spPr>
            <a:xfrm>
              <a:off x="9925327" y="1964690"/>
              <a:ext cx="102929" cy="227974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6" name="rc136"/>
            <p:cNvSpPr/>
            <p:nvPr/>
          </p:nvSpPr>
          <p:spPr>
            <a:xfrm>
              <a:off x="10028257" y="1822206"/>
              <a:ext cx="102929" cy="242222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7" name="rc137"/>
            <p:cNvSpPr/>
            <p:nvPr/>
          </p:nvSpPr>
          <p:spPr>
            <a:xfrm>
              <a:off x="7409264" y="1865570"/>
              <a:ext cx="102929" cy="237886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8" name="rc138"/>
            <p:cNvSpPr/>
            <p:nvPr/>
          </p:nvSpPr>
          <p:spPr>
            <a:xfrm>
              <a:off x="7512194" y="1719989"/>
              <a:ext cx="102929" cy="252444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9" name="rc139"/>
            <p:cNvSpPr/>
            <p:nvPr/>
          </p:nvSpPr>
          <p:spPr>
            <a:xfrm>
              <a:off x="6494332" y="1850083"/>
              <a:ext cx="102929" cy="239435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0" name="rc140"/>
            <p:cNvSpPr/>
            <p:nvPr/>
          </p:nvSpPr>
          <p:spPr>
            <a:xfrm>
              <a:off x="6597262" y="1676624"/>
              <a:ext cx="102929" cy="256781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1" name="rc141"/>
            <p:cNvSpPr/>
            <p:nvPr/>
          </p:nvSpPr>
          <p:spPr>
            <a:xfrm>
              <a:off x="8095463" y="1905838"/>
              <a:ext cx="102929" cy="233859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2" name="rc142"/>
            <p:cNvSpPr/>
            <p:nvPr/>
          </p:nvSpPr>
          <p:spPr>
            <a:xfrm>
              <a:off x="8198393" y="1754061"/>
              <a:ext cx="102929" cy="249037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3" name="rc143"/>
            <p:cNvSpPr/>
            <p:nvPr/>
          </p:nvSpPr>
          <p:spPr>
            <a:xfrm>
              <a:off x="8781662" y="1924422"/>
              <a:ext cx="102929" cy="232001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4" name="rc144"/>
            <p:cNvSpPr/>
            <p:nvPr/>
          </p:nvSpPr>
          <p:spPr>
            <a:xfrm>
              <a:off x="8884592" y="1723086"/>
              <a:ext cx="102929" cy="252134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5" name="rc145"/>
            <p:cNvSpPr/>
            <p:nvPr/>
          </p:nvSpPr>
          <p:spPr>
            <a:xfrm>
              <a:off x="9467861" y="1949202"/>
              <a:ext cx="102929" cy="229523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6" name="rc146"/>
            <p:cNvSpPr/>
            <p:nvPr/>
          </p:nvSpPr>
          <p:spPr>
            <a:xfrm>
              <a:off x="9570791" y="1760256"/>
              <a:ext cx="102929" cy="248417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7" name="tx147"/>
            <p:cNvSpPr/>
            <p:nvPr/>
          </p:nvSpPr>
          <p:spPr>
            <a:xfrm>
              <a:off x="2775629" y="807636"/>
              <a:ext cx="779338" cy="112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inrikes född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7918849" y="807636"/>
              <a:ext cx="787821" cy="112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utrikes född</a:t>
              </a:r>
            </a:p>
          </p:txBody>
        </p:sp>
        <p:sp>
          <p:nvSpPr>
            <p:cNvPr id="149" name="tx149"/>
            <p:cNvSpPr/>
            <p:nvPr/>
          </p:nvSpPr>
          <p:spPr>
            <a:xfrm rot="-5400000">
              <a:off x="550178" y="4781771"/>
              <a:ext cx="463202" cy="9455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Jönköping</a:t>
              </a:r>
            </a:p>
          </p:txBody>
        </p:sp>
        <p:sp>
          <p:nvSpPr>
            <p:cNvPr id="150" name="tx150"/>
            <p:cNvSpPr/>
            <p:nvPr/>
          </p:nvSpPr>
          <p:spPr>
            <a:xfrm rot="-5400000">
              <a:off x="848562" y="4792089"/>
              <a:ext cx="344537" cy="739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Halland</a:t>
              </a:r>
            </a:p>
          </p:txBody>
        </p:sp>
        <p:sp>
          <p:nvSpPr>
            <p:cNvPr id="151" name="tx151"/>
            <p:cNvSpPr/>
            <p:nvPr/>
          </p:nvSpPr>
          <p:spPr>
            <a:xfrm rot="-5400000">
              <a:off x="1004469" y="4781374"/>
              <a:ext cx="468758" cy="9534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Gävleborg</a:t>
              </a:r>
            </a:p>
          </p:txBody>
        </p:sp>
        <p:sp>
          <p:nvSpPr>
            <p:cNvPr id="152" name="tx152"/>
            <p:cNvSpPr/>
            <p:nvPr/>
          </p:nvSpPr>
          <p:spPr>
            <a:xfrm rot="-5400000">
              <a:off x="1181558" y="4791866"/>
              <a:ext cx="593030" cy="743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Västmanland</a:t>
              </a:r>
            </a:p>
          </p:txBody>
        </p:sp>
        <p:sp>
          <p:nvSpPr>
            <p:cNvPr id="153" name="tx153"/>
            <p:cNvSpPr/>
            <p:nvPr/>
          </p:nvSpPr>
          <p:spPr>
            <a:xfrm rot="-5400000">
              <a:off x="1375961" y="4791445"/>
              <a:ext cx="660846" cy="7520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Södermanland</a:t>
              </a:r>
            </a:p>
          </p:txBody>
        </p:sp>
        <p:sp>
          <p:nvSpPr>
            <p:cNvPr id="154" name="tx154"/>
            <p:cNvSpPr/>
            <p:nvPr/>
          </p:nvSpPr>
          <p:spPr>
            <a:xfrm rot="-5400000">
              <a:off x="1729388" y="4791841"/>
              <a:ext cx="412253" cy="744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Jämtland</a:t>
              </a:r>
            </a:p>
          </p:txBody>
        </p:sp>
        <p:sp>
          <p:nvSpPr>
            <p:cNvPr id="155" name="tx155"/>
            <p:cNvSpPr/>
            <p:nvPr/>
          </p:nvSpPr>
          <p:spPr>
            <a:xfrm rot="-5400000">
              <a:off x="1917168" y="4781994"/>
              <a:ext cx="474464" cy="941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Kronoberg</a:t>
              </a:r>
            </a:p>
          </p:txBody>
        </p:sp>
        <p:sp>
          <p:nvSpPr>
            <p:cNvPr id="156" name="tx156"/>
            <p:cNvSpPr/>
            <p:nvPr/>
          </p:nvSpPr>
          <p:spPr>
            <a:xfrm rot="-5400000">
              <a:off x="2059804" y="4791866"/>
              <a:ext cx="666402" cy="743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Västernorrland</a:t>
              </a:r>
            </a:p>
          </p:txBody>
        </p:sp>
        <p:sp>
          <p:nvSpPr>
            <p:cNvPr id="157" name="tx157"/>
            <p:cNvSpPr/>
            <p:nvPr/>
          </p:nvSpPr>
          <p:spPr>
            <a:xfrm rot="-5400000">
              <a:off x="2381951" y="4792089"/>
              <a:ext cx="480020" cy="739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Norrbotten</a:t>
              </a:r>
            </a:p>
          </p:txBody>
        </p:sp>
        <p:sp>
          <p:nvSpPr>
            <p:cNvPr id="158" name="tx158"/>
            <p:cNvSpPr/>
            <p:nvPr/>
          </p:nvSpPr>
          <p:spPr>
            <a:xfrm rot="-5400000">
              <a:off x="2689786" y="4792089"/>
              <a:ext cx="321816" cy="739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Kalmar</a:t>
              </a:r>
            </a:p>
          </p:txBody>
        </p:sp>
        <p:sp>
          <p:nvSpPr>
            <p:cNvPr id="159" name="tx159"/>
            <p:cNvSpPr/>
            <p:nvPr/>
          </p:nvSpPr>
          <p:spPr>
            <a:xfrm rot="-5400000">
              <a:off x="2711673" y="4791445"/>
              <a:ext cx="734218" cy="7520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Västra Götaland</a:t>
              </a:r>
            </a:p>
          </p:txBody>
        </p:sp>
        <p:sp>
          <p:nvSpPr>
            <p:cNvPr id="160" name="tx160"/>
            <p:cNvSpPr/>
            <p:nvPr/>
          </p:nvSpPr>
          <p:spPr>
            <a:xfrm rot="-5400000">
              <a:off x="3070358" y="4791445"/>
              <a:ext cx="474315" cy="7520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Stockholm</a:t>
              </a:r>
            </a:p>
          </p:txBody>
        </p:sp>
        <p:sp>
          <p:nvSpPr>
            <p:cNvPr id="161" name="tx161"/>
            <p:cNvSpPr/>
            <p:nvPr/>
          </p:nvSpPr>
          <p:spPr>
            <a:xfrm rot="-5400000">
              <a:off x="3421155" y="4792089"/>
              <a:ext cx="231477" cy="739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Riket</a:t>
              </a:r>
            </a:p>
          </p:txBody>
        </p:sp>
        <p:sp>
          <p:nvSpPr>
            <p:cNvPr id="162" name="tx162"/>
            <p:cNvSpPr/>
            <p:nvPr/>
          </p:nvSpPr>
          <p:spPr>
            <a:xfrm rot="-5400000">
              <a:off x="3600179" y="4784747"/>
              <a:ext cx="316210" cy="886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Örebro</a:t>
              </a:r>
            </a:p>
          </p:txBody>
        </p:sp>
        <p:sp>
          <p:nvSpPr>
            <p:cNvPr id="163" name="tx163"/>
            <p:cNvSpPr/>
            <p:nvPr/>
          </p:nvSpPr>
          <p:spPr>
            <a:xfrm rot="-5400000">
              <a:off x="3816460" y="4792089"/>
              <a:ext cx="355798" cy="739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Dalarna</a:t>
              </a:r>
            </a:p>
          </p:txBody>
        </p:sp>
        <p:sp>
          <p:nvSpPr>
            <p:cNvPr id="164" name="tx164"/>
            <p:cNvSpPr/>
            <p:nvPr/>
          </p:nvSpPr>
          <p:spPr>
            <a:xfrm rot="-5400000">
              <a:off x="4018131" y="4781994"/>
              <a:ext cx="389731" cy="941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Blekinge</a:t>
              </a:r>
            </a:p>
          </p:txBody>
        </p:sp>
        <p:sp>
          <p:nvSpPr>
            <p:cNvPr id="165" name="tx165"/>
            <p:cNvSpPr/>
            <p:nvPr/>
          </p:nvSpPr>
          <p:spPr>
            <a:xfrm rot="-5400000">
              <a:off x="4143553" y="4774677"/>
              <a:ext cx="581719" cy="10874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Östergötland</a:t>
              </a:r>
            </a:p>
          </p:txBody>
        </p:sp>
        <p:sp>
          <p:nvSpPr>
            <p:cNvPr id="166" name="tx166"/>
            <p:cNvSpPr/>
            <p:nvPr/>
          </p:nvSpPr>
          <p:spPr>
            <a:xfrm rot="-5400000">
              <a:off x="4535228" y="4790800"/>
              <a:ext cx="288081" cy="764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Skåne</a:t>
              </a:r>
            </a:p>
          </p:txBody>
        </p:sp>
        <p:sp>
          <p:nvSpPr>
            <p:cNvPr id="167" name="tx167"/>
            <p:cNvSpPr/>
            <p:nvPr/>
          </p:nvSpPr>
          <p:spPr>
            <a:xfrm rot="-5400000">
              <a:off x="4621011" y="4791866"/>
              <a:ext cx="576113" cy="743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Västerbotten</a:t>
              </a:r>
            </a:p>
          </p:txBody>
        </p:sp>
        <p:sp>
          <p:nvSpPr>
            <p:cNvPr id="168" name="tx168"/>
            <p:cNvSpPr/>
            <p:nvPr/>
          </p:nvSpPr>
          <p:spPr>
            <a:xfrm rot="-5400000">
              <a:off x="4920388" y="4791866"/>
              <a:ext cx="434826" cy="743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Värmland</a:t>
              </a:r>
            </a:p>
          </p:txBody>
        </p:sp>
        <p:sp>
          <p:nvSpPr>
            <p:cNvPr id="169" name="tx169"/>
            <p:cNvSpPr/>
            <p:nvPr/>
          </p:nvSpPr>
          <p:spPr>
            <a:xfrm rot="-5400000">
              <a:off x="5170875" y="4782589"/>
              <a:ext cx="372764" cy="929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Uppsala</a:t>
              </a:r>
            </a:p>
          </p:txBody>
        </p:sp>
        <p:sp>
          <p:nvSpPr>
            <p:cNvPr id="170" name="tx170"/>
            <p:cNvSpPr/>
            <p:nvPr/>
          </p:nvSpPr>
          <p:spPr>
            <a:xfrm rot="-5400000">
              <a:off x="5416921" y="4791445"/>
              <a:ext cx="355848" cy="7520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Gotland</a:t>
              </a:r>
            </a:p>
          </p:txBody>
        </p:sp>
        <p:sp>
          <p:nvSpPr>
            <p:cNvPr id="171" name="tx171"/>
            <p:cNvSpPr/>
            <p:nvPr/>
          </p:nvSpPr>
          <p:spPr>
            <a:xfrm rot="-5400000">
              <a:off x="5697639" y="4781771"/>
              <a:ext cx="463202" cy="9455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Jönköping</a:t>
              </a:r>
            </a:p>
          </p:txBody>
        </p:sp>
        <p:sp>
          <p:nvSpPr>
            <p:cNvPr id="172" name="tx172"/>
            <p:cNvSpPr/>
            <p:nvPr/>
          </p:nvSpPr>
          <p:spPr>
            <a:xfrm rot="-5400000">
              <a:off x="5996023" y="4792089"/>
              <a:ext cx="344537" cy="739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Halland</a:t>
              </a:r>
            </a:p>
          </p:txBody>
        </p:sp>
        <p:sp>
          <p:nvSpPr>
            <p:cNvPr id="173" name="tx173"/>
            <p:cNvSpPr/>
            <p:nvPr/>
          </p:nvSpPr>
          <p:spPr>
            <a:xfrm rot="-5400000">
              <a:off x="6151930" y="4781374"/>
              <a:ext cx="468758" cy="9534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Gävleborg</a:t>
              </a:r>
            </a:p>
          </p:txBody>
        </p:sp>
        <p:sp>
          <p:nvSpPr>
            <p:cNvPr id="174" name="tx174"/>
            <p:cNvSpPr/>
            <p:nvPr/>
          </p:nvSpPr>
          <p:spPr>
            <a:xfrm rot="-5400000">
              <a:off x="6329019" y="4791866"/>
              <a:ext cx="593030" cy="743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Västmanland</a:t>
              </a:r>
            </a:p>
          </p:txBody>
        </p:sp>
        <p:sp>
          <p:nvSpPr>
            <p:cNvPr id="175" name="tx175"/>
            <p:cNvSpPr/>
            <p:nvPr/>
          </p:nvSpPr>
          <p:spPr>
            <a:xfrm rot="-5400000">
              <a:off x="6523423" y="4791445"/>
              <a:ext cx="660846" cy="7520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Södermanland</a:t>
              </a:r>
            </a:p>
          </p:txBody>
        </p:sp>
        <p:sp>
          <p:nvSpPr>
            <p:cNvPr id="176" name="tx176"/>
            <p:cNvSpPr/>
            <p:nvPr/>
          </p:nvSpPr>
          <p:spPr>
            <a:xfrm rot="-5400000">
              <a:off x="6876849" y="4791841"/>
              <a:ext cx="412253" cy="744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Jämtland</a:t>
              </a:r>
            </a:p>
          </p:txBody>
        </p:sp>
        <p:sp>
          <p:nvSpPr>
            <p:cNvPr id="177" name="tx177"/>
            <p:cNvSpPr/>
            <p:nvPr/>
          </p:nvSpPr>
          <p:spPr>
            <a:xfrm rot="-5400000">
              <a:off x="7064629" y="4781994"/>
              <a:ext cx="474464" cy="941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Kronoberg</a:t>
              </a:r>
            </a:p>
          </p:txBody>
        </p:sp>
        <p:sp>
          <p:nvSpPr>
            <p:cNvPr id="178" name="tx178"/>
            <p:cNvSpPr/>
            <p:nvPr/>
          </p:nvSpPr>
          <p:spPr>
            <a:xfrm rot="-5400000">
              <a:off x="7207265" y="4791866"/>
              <a:ext cx="666402" cy="743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Västernorrland</a:t>
              </a:r>
            </a:p>
          </p:txBody>
        </p:sp>
        <p:sp>
          <p:nvSpPr>
            <p:cNvPr id="179" name="tx179"/>
            <p:cNvSpPr/>
            <p:nvPr/>
          </p:nvSpPr>
          <p:spPr>
            <a:xfrm rot="-5400000">
              <a:off x="7529412" y="4792089"/>
              <a:ext cx="480020" cy="739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Norrbotten</a:t>
              </a:r>
            </a:p>
          </p:txBody>
        </p:sp>
        <p:sp>
          <p:nvSpPr>
            <p:cNvPr id="180" name="tx180"/>
            <p:cNvSpPr/>
            <p:nvPr/>
          </p:nvSpPr>
          <p:spPr>
            <a:xfrm rot="-5400000">
              <a:off x="7837248" y="4792089"/>
              <a:ext cx="321816" cy="739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Kalmar</a:t>
              </a:r>
            </a:p>
          </p:txBody>
        </p:sp>
        <p:sp>
          <p:nvSpPr>
            <p:cNvPr id="181" name="tx181"/>
            <p:cNvSpPr/>
            <p:nvPr/>
          </p:nvSpPr>
          <p:spPr>
            <a:xfrm rot="-5400000">
              <a:off x="7859134" y="4791445"/>
              <a:ext cx="734218" cy="7520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Västra Götaland</a:t>
              </a:r>
            </a:p>
          </p:txBody>
        </p:sp>
        <p:sp>
          <p:nvSpPr>
            <p:cNvPr id="182" name="tx182"/>
            <p:cNvSpPr/>
            <p:nvPr/>
          </p:nvSpPr>
          <p:spPr>
            <a:xfrm rot="-5400000">
              <a:off x="8217819" y="4791445"/>
              <a:ext cx="474315" cy="7520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Stockholm</a:t>
              </a:r>
            </a:p>
          </p:txBody>
        </p:sp>
        <p:sp>
          <p:nvSpPr>
            <p:cNvPr id="183" name="tx183"/>
            <p:cNvSpPr/>
            <p:nvPr/>
          </p:nvSpPr>
          <p:spPr>
            <a:xfrm rot="-5400000">
              <a:off x="8568616" y="4792089"/>
              <a:ext cx="231477" cy="739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Riket</a:t>
              </a:r>
            </a:p>
          </p:txBody>
        </p:sp>
        <p:sp>
          <p:nvSpPr>
            <p:cNvPr id="184" name="tx184"/>
            <p:cNvSpPr/>
            <p:nvPr/>
          </p:nvSpPr>
          <p:spPr>
            <a:xfrm rot="-5400000">
              <a:off x="8747640" y="4784747"/>
              <a:ext cx="316210" cy="886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Örebro</a:t>
              </a:r>
            </a:p>
          </p:txBody>
        </p:sp>
        <p:sp>
          <p:nvSpPr>
            <p:cNvPr id="185" name="tx185"/>
            <p:cNvSpPr/>
            <p:nvPr/>
          </p:nvSpPr>
          <p:spPr>
            <a:xfrm rot="-5400000">
              <a:off x="8963921" y="4792089"/>
              <a:ext cx="355798" cy="739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Dalarna</a:t>
              </a:r>
            </a:p>
          </p:txBody>
        </p:sp>
        <p:sp>
          <p:nvSpPr>
            <p:cNvPr id="186" name="tx186"/>
            <p:cNvSpPr/>
            <p:nvPr/>
          </p:nvSpPr>
          <p:spPr>
            <a:xfrm rot="-5400000">
              <a:off x="9165592" y="4781994"/>
              <a:ext cx="389731" cy="941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Blekinge</a:t>
              </a:r>
            </a:p>
          </p:txBody>
        </p:sp>
        <p:sp>
          <p:nvSpPr>
            <p:cNvPr id="187" name="tx187"/>
            <p:cNvSpPr/>
            <p:nvPr/>
          </p:nvSpPr>
          <p:spPr>
            <a:xfrm rot="-5400000">
              <a:off x="9291014" y="4774677"/>
              <a:ext cx="581719" cy="10874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Östergötland</a:t>
              </a:r>
            </a:p>
          </p:txBody>
        </p:sp>
        <p:sp>
          <p:nvSpPr>
            <p:cNvPr id="188" name="tx188"/>
            <p:cNvSpPr/>
            <p:nvPr/>
          </p:nvSpPr>
          <p:spPr>
            <a:xfrm rot="-5400000">
              <a:off x="9682689" y="4790800"/>
              <a:ext cx="288081" cy="764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Skåne</a:t>
              </a:r>
            </a:p>
          </p:txBody>
        </p:sp>
        <p:sp>
          <p:nvSpPr>
            <p:cNvPr id="189" name="tx189"/>
            <p:cNvSpPr/>
            <p:nvPr/>
          </p:nvSpPr>
          <p:spPr>
            <a:xfrm rot="-5400000">
              <a:off x="9768472" y="4791866"/>
              <a:ext cx="576113" cy="743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Västerbotten</a:t>
              </a:r>
            </a:p>
          </p:txBody>
        </p:sp>
        <p:sp>
          <p:nvSpPr>
            <p:cNvPr id="190" name="tx190"/>
            <p:cNvSpPr/>
            <p:nvPr/>
          </p:nvSpPr>
          <p:spPr>
            <a:xfrm rot="-5400000">
              <a:off x="10067849" y="4791866"/>
              <a:ext cx="434826" cy="743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Värmland</a:t>
              </a:r>
            </a:p>
          </p:txBody>
        </p:sp>
        <p:sp>
          <p:nvSpPr>
            <p:cNvPr id="191" name="tx191"/>
            <p:cNvSpPr/>
            <p:nvPr/>
          </p:nvSpPr>
          <p:spPr>
            <a:xfrm rot="-5400000">
              <a:off x="10318336" y="4782589"/>
              <a:ext cx="372764" cy="929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Uppsala</a:t>
              </a:r>
            </a:p>
          </p:txBody>
        </p:sp>
        <p:sp>
          <p:nvSpPr>
            <p:cNvPr id="192" name="tx192"/>
            <p:cNvSpPr/>
            <p:nvPr/>
          </p:nvSpPr>
          <p:spPr>
            <a:xfrm rot="-5400000">
              <a:off x="10564382" y="4791445"/>
              <a:ext cx="355848" cy="7520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Gotland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332205" y="4204152"/>
              <a:ext cx="231526" cy="766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0 %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303928" y="3584656"/>
              <a:ext cx="259804" cy="766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20 %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303928" y="2965160"/>
              <a:ext cx="259804" cy="766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40 %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303928" y="2345664"/>
              <a:ext cx="259804" cy="766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60 %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303928" y="1726168"/>
              <a:ext cx="259804" cy="766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80 %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275651" y="1106672"/>
              <a:ext cx="288081" cy="766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100 %</a:t>
              </a:r>
            </a:p>
          </p:txBody>
        </p:sp>
        <p:sp>
          <p:nvSpPr>
            <p:cNvPr id="199" name="rc199"/>
            <p:cNvSpPr/>
            <p:nvPr/>
          </p:nvSpPr>
          <p:spPr>
            <a:xfrm>
              <a:off x="5021316" y="5335336"/>
              <a:ext cx="1435426" cy="289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0" name="rc200"/>
            <p:cNvSpPr/>
            <p:nvPr/>
          </p:nvSpPr>
          <p:spPr>
            <a:xfrm>
              <a:off x="5021316" y="5404925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1" name="rc201"/>
            <p:cNvSpPr/>
            <p:nvPr/>
          </p:nvSpPr>
          <p:spPr>
            <a:xfrm>
              <a:off x="5030316" y="5413925"/>
              <a:ext cx="201456" cy="2014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2" name="rc202"/>
            <p:cNvSpPr/>
            <p:nvPr/>
          </p:nvSpPr>
          <p:spPr>
            <a:xfrm>
              <a:off x="5871231" y="5404925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3" name="rc203"/>
            <p:cNvSpPr/>
            <p:nvPr/>
          </p:nvSpPr>
          <p:spPr>
            <a:xfrm>
              <a:off x="5880231" y="5413925"/>
              <a:ext cx="201456" cy="20145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4" name="tx204"/>
            <p:cNvSpPr/>
            <p:nvPr/>
          </p:nvSpPr>
          <p:spPr>
            <a:xfrm>
              <a:off x="5310361" y="5458321"/>
              <a:ext cx="491281" cy="1108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kvinnor</a:t>
              </a:r>
            </a:p>
          </p:txBody>
        </p:sp>
        <p:sp>
          <p:nvSpPr>
            <p:cNvPr id="205" name="tx205"/>
            <p:cNvSpPr/>
            <p:nvPr/>
          </p:nvSpPr>
          <p:spPr>
            <a:xfrm>
              <a:off x="6160276" y="5457652"/>
              <a:ext cx="296465" cy="1115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män</a:t>
              </a:r>
            </a:p>
          </p:txBody>
        </p:sp>
        <p:sp>
          <p:nvSpPr>
            <p:cNvPr id="206" name="tx206"/>
            <p:cNvSpPr/>
            <p:nvPr/>
          </p:nvSpPr>
          <p:spPr>
            <a:xfrm>
              <a:off x="2520696" y="374934"/>
              <a:ext cx="6085954" cy="2415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Arbetskraftsdeltagande i åldersgruppen 20-64 år 2021</a:t>
              </a:r>
            </a:p>
          </p:txBody>
        </p:sp>
        <p:sp>
          <p:nvSpPr>
            <p:cNvPr id="207" name="tx207"/>
            <p:cNvSpPr/>
            <p:nvPr/>
          </p:nvSpPr>
          <p:spPr>
            <a:xfrm>
              <a:off x="275651" y="5692606"/>
              <a:ext cx="4013046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SCB:s öppna statistikdatabas, befolkningens arbetsmarknadsstatus (BAS).</a:t>
              </a:r>
            </a:p>
          </p:txBody>
        </p:sp>
        <p:sp>
          <p:nvSpPr>
            <p:cNvPr id="208" name="tx208"/>
            <p:cNvSpPr/>
            <p:nvPr/>
          </p:nvSpPr>
          <p:spPr>
            <a:xfrm>
              <a:off x="275651" y="5813307"/>
              <a:ext cx="2317273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Bearbetning: Samhällsanalys, Region Dalarna.</a:t>
              </a:r>
            </a:p>
          </p:txBody>
        </p:sp>
        <p:sp>
          <p:nvSpPr>
            <p:cNvPr id="209" name="tx209"/>
            <p:cNvSpPr/>
            <p:nvPr/>
          </p:nvSpPr>
          <p:spPr>
            <a:xfrm>
              <a:off x="275651" y="5934007"/>
              <a:ext cx="4335993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Diagramförklaring: Andel i befolkningen som är i arbetskraften (arbetskraftsdeltagande).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569857" y="992081"/>
              <a:ext cx="5106124" cy="34072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569857" y="4175602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569857" y="4106769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569857" y="4037936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569857" y="3969103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569857" y="3831438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569857" y="3762605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569857" y="3693772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569857" y="3624939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569857" y="3487273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569857" y="3418440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569857" y="3349607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569857" y="3280775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569857" y="3143109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569857" y="3074276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569857" y="3005443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569857" y="2936610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569857" y="2798944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569857" y="2730111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569857" y="2661279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569857" y="2592446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569857" y="2454780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569857" y="2385947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569857" y="2317114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569857" y="2248281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569857" y="2110615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569857" y="2041783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569857" y="1972950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569857" y="1904117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569857" y="1766451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569857" y="1697618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569857" y="1628785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7"/>
            <p:cNvSpPr/>
            <p:nvPr/>
          </p:nvSpPr>
          <p:spPr>
            <a:xfrm>
              <a:off x="569857" y="1559952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8"/>
            <p:cNvSpPr/>
            <p:nvPr/>
          </p:nvSpPr>
          <p:spPr>
            <a:xfrm>
              <a:off x="569857" y="1422287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9"/>
            <p:cNvSpPr/>
            <p:nvPr/>
          </p:nvSpPr>
          <p:spPr>
            <a:xfrm>
              <a:off x="569857" y="1353454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40"/>
            <p:cNvSpPr/>
            <p:nvPr/>
          </p:nvSpPr>
          <p:spPr>
            <a:xfrm>
              <a:off x="569857" y="1284621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41"/>
            <p:cNvSpPr/>
            <p:nvPr/>
          </p:nvSpPr>
          <p:spPr>
            <a:xfrm>
              <a:off x="569857" y="1215788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42"/>
            <p:cNvSpPr/>
            <p:nvPr/>
          </p:nvSpPr>
          <p:spPr>
            <a:xfrm>
              <a:off x="569857" y="4244435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l43"/>
            <p:cNvSpPr/>
            <p:nvPr/>
          </p:nvSpPr>
          <p:spPr>
            <a:xfrm>
              <a:off x="569857" y="3900270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l44"/>
            <p:cNvSpPr/>
            <p:nvPr/>
          </p:nvSpPr>
          <p:spPr>
            <a:xfrm>
              <a:off x="569857" y="3556106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l45"/>
            <p:cNvSpPr/>
            <p:nvPr/>
          </p:nvSpPr>
          <p:spPr>
            <a:xfrm>
              <a:off x="569857" y="3211942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l46"/>
            <p:cNvSpPr/>
            <p:nvPr/>
          </p:nvSpPr>
          <p:spPr>
            <a:xfrm>
              <a:off x="569857" y="2867777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l47"/>
            <p:cNvSpPr/>
            <p:nvPr/>
          </p:nvSpPr>
          <p:spPr>
            <a:xfrm>
              <a:off x="569857" y="2523613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l48"/>
            <p:cNvSpPr/>
            <p:nvPr/>
          </p:nvSpPr>
          <p:spPr>
            <a:xfrm>
              <a:off x="569857" y="2179448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9"/>
            <p:cNvSpPr/>
            <p:nvPr/>
          </p:nvSpPr>
          <p:spPr>
            <a:xfrm>
              <a:off x="569857" y="1835284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l50"/>
            <p:cNvSpPr/>
            <p:nvPr/>
          </p:nvSpPr>
          <p:spPr>
            <a:xfrm>
              <a:off x="569857" y="1491119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l51"/>
            <p:cNvSpPr/>
            <p:nvPr/>
          </p:nvSpPr>
          <p:spPr>
            <a:xfrm>
              <a:off x="569857" y="1146955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rc52"/>
            <p:cNvSpPr/>
            <p:nvPr/>
          </p:nvSpPr>
          <p:spPr>
            <a:xfrm>
              <a:off x="5434476" y="1370662"/>
              <a:ext cx="103502" cy="287377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" name="rc53"/>
            <p:cNvSpPr/>
            <p:nvPr/>
          </p:nvSpPr>
          <p:spPr>
            <a:xfrm>
              <a:off x="5537978" y="1370662"/>
              <a:ext cx="103502" cy="287377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" name="rc54"/>
            <p:cNvSpPr/>
            <p:nvPr/>
          </p:nvSpPr>
          <p:spPr>
            <a:xfrm>
              <a:off x="3594431" y="1346570"/>
              <a:ext cx="103502" cy="289786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" name="rc55"/>
            <p:cNvSpPr/>
            <p:nvPr/>
          </p:nvSpPr>
          <p:spPr>
            <a:xfrm>
              <a:off x="3697934" y="1339687"/>
              <a:ext cx="103502" cy="290474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" name="rc56"/>
            <p:cNvSpPr/>
            <p:nvPr/>
          </p:nvSpPr>
          <p:spPr>
            <a:xfrm>
              <a:off x="4514453" y="1408520"/>
              <a:ext cx="103502" cy="283591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" name="rc57"/>
            <p:cNvSpPr/>
            <p:nvPr/>
          </p:nvSpPr>
          <p:spPr>
            <a:xfrm>
              <a:off x="4617956" y="1405078"/>
              <a:ext cx="103502" cy="283935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" name="rc58"/>
            <p:cNvSpPr/>
            <p:nvPr/>
          </p:nvSpPr>
          <p:spPr>
            <a:xfrm>
              <a:off x="4974465" y="1408520"/>
              <a:ext cx="103502" cy="283591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" name="rc59"/>
            <p:cNvSpPr/>
            <p:nvPr/>
          </p:nvSpPr>
          <p:spPr>
            <a:xfrm>
              <a:off x="5077967" y="1384428"/>
              <a:ext cx="103502" cy="286000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" name="rc60"/>
            <p:cNvSpPr/>
            <p:nvPr/>
          </p:nvSpPr>
          <p:spPr>
            <a:xfrm>
              <a:off x="1064369" y="1288062"/>
              <a:ext cx="103502" cy="295637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" name="rc61"/>
            <p:cNvSpPr/>
            <p:nvPr/>
          </p:nvSpPr>
          <p:spPr>
            <a:xfrm>
              <a:off x="1167872" y="1284621"/>
              <a:ext cx="103502" cy="295981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" name="rc62"/>
            <p:cNvSpPr/>
            <p:nvPr/>
          </p:nvSpPr>
          <p:spPr>
            <a:xfrm>
              <a:off x="1524381" y="1329362"/>
              <a:ext cx="103502" cy="291507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" name="rc63"/>
            <p:cNvSpPr/>
            <p:nvPr/>
          </p:nvSpPr>
          <p:spPr>
            <a:xfrm>
              <a:off x="1627883" y="1315596"/>
              <a:ext cx="103502" cy="292883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" name="rc64"/>
            <p:cNvSpPr/>
            <p:nvPr/>
          </p:nvSpPr>
          <p:spPr>
            <a:xfrm>
              <a:off x="604358" y="1281179"/>
              <a:ext cx="103502" cy="296325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" name="rc65"/>
            <p:cNvSpPr/>
            <p:nvPr/>
          </p:nvSpPr>
          <p:spPr>
            <a:xfrm>
              <a:off x="707861" y="1243321"/>
              <a:ext cx="103502" cy="300111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" name="rc66"/>
            <p:cNvSpPr/>
            <p:nvPr/>
          </p:nvSpPr>
          <p:spPr>
            <a:xfrm>
              <a:off x="2444403" y="1360337"/>
              <a:ext cx="103502" cy="288409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" name="rc67"/>
            <p:cNvSpPr/>
            <p:nvPr/>
          </p:nvSpPr>
          <p:spPr>
            <a:xfrm>
              <a:off x="2547906" y="1339687"/>
              <a:ext cx="103502" cy="290474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" name="rc68"/>
            <p:cNvSpPr/>
            <p:nvPr/>
          </p:nvSpPr>
          <p:spPr>
            <a:xfrm>
              <a:off x="2674409" y="1322479"/>
              <a:ext cx="103502" cy="29219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" name="rc69"/>
            <p:cNvSpPr/>
            <p:nvPr/>
          </p:nvSpPr>
          <p:spPr>
            <a:xfrm>
              <a:off x="2777911" y="1291504"/>
              <a:ext cx="103502" cy="295293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" name="rc70"/>
            <p:cNvSpPr/>
            <p:nvPr/>
          </p:nvSpPr>
          <p:spPr>
            <a:xfrm>
              <a:off x="834364" y="1370662"/>
              <a:ext cx="103502" cy="287377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" name="rc71"/>
            <p:cNvSpPr/>
            <p:nvPr/>
          </p:nvSpPr>
          <p:spPr>
            <a:xfrm>
              <a:off x="937866" y="1377545"/>
              <a:ext cx="103502" cy="286688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" name="rc72"/>
            <p:cNvSpPr/>
            <p:nvPr/>
          </p:nvSpPr>
          <p:spPr>
            <a:xfrm>
              <a:off x="2214397" y="1367220"/>
              <a:ext cx="103502" cy="287721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" name="rc73"/>
            <p:cNvSpPr/>
            <p:nvPr/>
          </p:nvSpPr>
          <p:spPr>
            <a:xfrm>
              <a:off x="2317900" y="1370662"/>
              <a:ext cx="103502" cy="287377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" name="rc74"/>
            <p:cNvSpPr/>
            <p:nvPr/>
          </p:nvSpPr>
          <p:spPr>
            <a:xfrm>
              <a:off x="4744459" y="1415403"/>
              <a:ext cx="103502" cy="282903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" name="rc75"/>
            <p:cNvSpPr/>
            <p:nvPr/>
          </p:nvSpPr>
          <p:spPr>
            <a:xfrm>
              <a:off x="4847962" y="1418845"/>
              <a:ext cx="103502" cy="282559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" name="rc76"/>
            <p:cNvSpPr/>
            <p:nvPr/>
          </p:nvSpPr>
          <p:spPr>
            <a:xfrm>
              <a:off x="1294375" y="1346570"/>
              <a:ext cx="103502" cy="289786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7" name="rc77"/>
            <p:cNvSpPr/>
            <p:nvPr/>
          </p:nvSpPr>
          <p:spPr>
            <a:xfrm>
              <a:off x="1397877" y="1391312"/>
              <a:ext cx="103502" cy="285312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8" name="rc78"/>
            <p:cNvSpPr/>
            <p:nvPr/>
          </p:nvSpPr>
          <p:spPr>
            <a:xfrm>
              <a:off x="4284448" y="1387870"/>
              <a:ext cx="103502" cy="285656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9" name="rc79"/>
            <p:cNvSpPr/>
            <p:nvPr/>
          </p:nvSpPr>
          <p:spPr>
            <a:xfrm>
              <a:off x="4387950" y="1384428"/>
              <a:ext cx="103502" cy="286000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0" name="rc80"/>
            <p:cNvSpPr/>
            <p:nvPr/>
          </p:nvSpPr>
          <p:spPr>
            <a:xfrm>
              <a:off x="3134420" y="1401637"/>
              <a:ext cx="103502" cy="284279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1" name="rc81"/>
            <p:cNvSpPr/>
            <p:nvPr/>
          </p:nvSpPr>
          <p:spPr>
            <a:xfrm>
              <a:off x="3237922" y="1398195"/>
              <a:ext cx="103502" cy="284623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2" name="rc82"/>
            <p:cNvSpPr/>
            <p:nvPr/>
          </p:nvSpPr>
          <p:spPr>
            <a:xfrm>
              <a:off x="5204470" y="1394753"/>
              <a:ext cx="103502" cy="284968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3" name="rc83"/>
            <p:cNvSpPr/>
            <p:nvPr/>
          </p:nvSpPr>
          <p:spPr>
            <a:xfrm>
              <a:off x="5307973" y="1394753"/>
              <a:ext cx="103502" cy="284968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4" name="rc84"/>
            <p:cNvSpPr/>
            <p:nvPr/>
          </p:nvSpPr>
          <p:spPr>
            <a:xfrm>
              <a:off x="1984392" y="1408520"/>
              <a:ext cx="103502" cy="283591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5" name="rc85"/>
            <p:cNvSpPr/>
            <p:nvPr/>
          </p:nvSpPr>
          <p:spPr>
            <a:xfrm>
              <a:off x="2087894" y="1370662"/>
              <a:ext cx="103502" cy="287377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6" name="rc86"/>
            <p:cNvSpPr/>
            <p:nvPr/>
          </p:nvSpPr>
          <p:spPr>
            <a:xfrm>
              <a:off x="3364425" y="1377545"/>
              <a:ext cx="103502" cy="286688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7" name="rc87"/>
            <p:cNvSpPr/>
            <p:nvPr/>
          </p:nvSpPr>
          <p:spPr>
            <a:xfrm>
              <a:off x="3467928" y="1370662"/>
              <a:ext cx="103502" cy="287377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8" name="rc88"/>
            <p:cNvSpPr/>
            <p:nvPr/>
          </p:nvSpPr>
          <p:spPr>
            <a:xfrm>
              <a:off x="2904414" y="1391312"/>
              <a:ext cx="103502" cy="285312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9" name="rc89"/>
            <p:cNvSpPr/>
            <p:nvPr/>
          </p:nvSpPr>
          <p:spPr>
            <a:xfrm>
              <a:off x="3007917" y="1360337"/>
              <a:ext cx="103502" cy="288409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0" name="rc90"/>
            <p:cNvSpPr/>
            <p:nvPr/>
          </p:nvSpPr>
          <p:spPr>
            <a:xfrm>
              <a:off x="1754386" y="1356895"/>
              <a:ext cx="103502" cy="288753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1" name="rc91"/>
            <p:cNvSpPr/>
            <p:nvPr/>
          </p:nvSpPr>
          <p:spPr>
            <a:xfrm>
              <a:off x="1857889" y="1353454"/>
              <a:ext cx="103502" cy="289098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2" name="rc92"/>
            <p:cNvSpPr/>
            <p:nvPr/>
          </p:nvSpPr>
          <p:spPr>
            <a:xfrm>
              <a:off x="3824437" y="1387870"/>
              <a:ext cx="103502" cy="285656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3" name="rc93"/>
            <p:cNvSpPr/>
            <p:nvPr/>
          </p:nvSpPr>
          <p:spPr>
            <a:xfrm>
              <a:off x="3927939" y="1377545"/>
              <a:ext cx="103502" cy="286688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4" name="rc94"/>
            <p:cNvSpPr/>
            <p:nvPr/>
          </p:nvSpPr>
          <p:spPr>
            <a:xfrm>
              <a:off x="4054442" y="1380987"/>
              <a:ext cx="103502" cy="286344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5" name="rc95"/>
            <p:cNvSpPr/>
            <p:nvPr/>
          </p:nvSpPr>
          <p:spPr>
            <a:xfrm>
              <a:off x="4157945" y="1377545"/>
              <a:ext cx="103502" cy="286688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6" name="rc96"/>
            <p:cNvSpPr/>
            <p:nvPr/>
          </p:nvSpPr>
          <p:spPr>
            <a:xfrm>
              <a:off x="5745571" y="992081"/>
              <a:ext cx="5106124" cy="34072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7" name="pl97"/>
            <p:cNvSpPr/>
            <p:nvPr/>
          </p:nvSpPr>
          <p:spPr>
            <a:xfrm>
              <a:off x="5745571" y="4175602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l98"/>
            <p:cNvSpPr/>
            <p:nvPr/>
          </p:nvSpPr>
          <p:spPr>
            <a:xfrm>
              <a:off x="5745571" y="4106769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pl99"/>
            <p:cNvSpPr/>
            <p:nvPr/>
          </p:nvSpPr>
          <p:spPr>
            <a:xfrm>
              <a:off x="5745571" y="4037936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pl100"/>
            <p:cNvSpPr/>
            <p:nvPr/>
          </p:nvSpPr>
          <p:spPr>
            <a:xfrm>
              <a:off x="5745571" y="3969103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pl101"/>
            <p:cNvSpPr/>
            <p:nvPr/>
          </p:nvSpPr>
          <p:spPr>
            <a:xfrm>
              <a:off x="5745571" y="3831438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pl102"/>
            <p:cNvSpPr/>
            <p:nvPr/>
          </p:nvSpPr>
          <p:spPr>
            <a:xfrm>
              <a:off x="5745571" y="3762605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pl103"/>
            <p:cNvSpPr/>
            <p:nvPr/>
          </p:nvSpPr>
          <p:spPr>
            <a:xfrm>
              <a:off x="5745571" y="3693772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pl104"/>
            <p:cNvSpPr/>
            <p:nvPr/>
          </p:nvSpPr>
          <p:spPr>
            <a:xfrm>
              <a:off x="5745571" y="3624939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pl105"/>
            <p:cNvSpPr/>
            <p:nvPr/>
          </p:nvSpPr>
          <p:spPr>
            <a:xfrm>
              <a:off x="5745571" y="3487273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pl106"/>
            <p:cNvSpPr/>
            <p:nvPr/>
          </p:nvSpPr>
          <p:spPr>
            <a:xfrm>
              <a:off x="5745571" y="3418440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pl107"/>
            <p:cNvSpPr/>
            <p:nvPr/>
          </p:nvSpPr>
          <p:spPr>
            <a:xfrm>
              <a:off x="5745571" y="3349607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pl108"/>
            <p:cNvSpPr/>
            <p:nvPr/>
          </p:nvSpPr>
          <p:spPr>
            <a:xfrm>
              <a:off x="5745571" y="3280775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pl109"/>
            <p:cNvSpPr/>
            <p:nvPr/>
          </p:nvSpPr>
          <p:spPr>
            <a:xfrm>
              <a:off x="5745571" y="3143109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pl110"/>
            <p:cNvSpPr/>
            <p:nvPr/>
          </p:nvSpPr>
          <p:spPr>
            <a:xfrm>
              <a:off x="5745571" y="3074276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pl111"/>
            <p:cNvSpPr/>
            <p:nvPr/>
          </p:nvSpPr>
          <p:spPr>
            <a:xfrm>
              <a:off x="5745571" y="3005443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pl112"/>
            <p:cNvSpPr/>
            <p:nvPr/>
          </p:nvSpPr>
          <p:spPr>
            <a:xfrm>
              <a:off x="5745571" y="2936610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pl113"/>
            <p:cNvSpPr/>
            <p:nvPr/>
          </p:nvSpPr>
          <p:spPr>
            <a:xfrm>
              <a:off x="5745571" y="2798944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pl114"/>
            <p:cNvSpPr/>
            <p:nvPr/>
          </p:nvSpPr>
          <p:spPr>
            <a:xfrm>
              <a:off x="5745571" y="2730111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pl115"/>
            <p:cNvSpPr/>
            <p:nvPr/>
          </p:nvSpPr>
          <p:spPr>
            <a:xfrm>
              <a:off x="5745571" y="2661279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pl116"/>
            <p:cNvSpPr/>
            <p:nvPr/>
          </p:nvSpPr>
          <p:spPr>
            <a:xfrm>
              <a:off x="5745571" y="2592446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pl117"/>
            <p:cNvSpPr/>
            <p:nvPr/>
          </p:nvSpPr>
          <p:spPr>
            <a:xfrm>
              <a:off x="5745571" y="2454780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pl118"/>
            <p:cNvSpPr/>
            <p:nvPr/>
          </p:nvSpPr>
          <p:spPr>
            <a:xfrm>
              <a:off x="5745571" y="2385947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pl119"/>
            <p:cNvSpPr/>
            <p:nvPr/>
          </p:nvSpPr>
          <p:spPr>
            <a:xfrm>
              <a:off x="5745571" y="2317114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pl120"/>
            <p:cNvSpPr/>
            <p:nvPr/>
          </p:nvSpPr>
          <p:spPr>
            <a:xfrm>
              <a:off x="5745571" y="2248281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pl121"/>
            <p:cNvSpPr/>
            <p:nvPr/>
          </p:nvSpPr>
          <p:spPr>
            <a:xfrm>
              <a:off x="5745571" y="2110615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" name="pl122"/>
            <p:cNvSpPr/>
            <p:nvPr/>
          </p:nvSpPr>
          <p:spPr>
            <a:xfrm>
              <a:off x="5745571" y="2041783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pl123"/>
            <p:cNvSpPr/>
            <p:nvPr/>
          </p:nvSpPr>
          <p:spPr>
            <a:xfrm>
              <a:off x="5745571" y="1972950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pl124"/>
            <p:cNvSpPr/>
            <p:nvPr/>
          </p:nvSpPr>
          <p:spPr>
            <a:xfrm>
              <a:off x="5745571" y="1904117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" name="pl125"/>
            <p:cNvSpPr/>
            <p:nvPr/>
          </p:nvSpPr>
          <p:spPr>
            <a:xfrm>
              <a:off x="5745571" y="1766451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" name="pl126"/>
            <p:cNvSpPr/>
            <p:nvPr/>
          </p:nvSpPr>
          <p:spPr>
            <a:xfrm>
              <a:off x="5745571" y="1697618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" name="pl127"/>
            <p:cNvSpPr/>
            <p:nvPr/>
          </p:nvSpPr>
          <p:spPr>
            <a:xfrm>
              <a:off x="5745571" y="1628785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" name="pl128"/>
            <p:cNvSpPr/>
            <p:nvPr/>
          </p:nvSpPr>
          <p:spPr>
            <a:xfrm>
              <a:off x="5745571" y="1559952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" name="pl129"/>
            <p:cNvSpPr/>
            <p:nvPr/>
          </p:nvSpPr>
          <p:spPr>
            <a:xfrm>
              <a:off x="5745571" y="1422287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" name="pl130"/>
            <p:cNvSpPr/>
            <p:nvPr/>
          </p:nvSpPr>
          <p:spPr>
            <a:xfrm>
              <a:off x="5745571" y="1353454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" name="pl131"/>
            <p:cNvSpPr/>
            <p:nvPr/>
          </p:nvSpPr>
          <p:spPr>
            <a:xfrm>
              <a:off x="5745571" y="1284621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2" name="pl132"/>
            <p:cNvSpPr/>
            <p:nvPr/>
          </p:nvSpPr>
          <p:spPr>
            <a:xfrm>
              <a:off x="5745571" y="1215788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3" name="pl133"/>
            <p:cNvSpPr/>
            <p:nvPr/>
          </p:nvSpPr>
          <p:spPr>
            <a:xfrm>
              <a:off x="5745571" y="4244435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4" name="pl134"/>
            <p:cNvSpPr/>
            <p:nvPr/>
          </p:nvSpPr>
          <p:spPr>
            <a:xfrm>
              <a:off x="5745571" y="3900270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5" name="pl135"/>
            <p:cNvSpPr/>
            <p:nvPr/>
          </p:nvSpPr>
          <p:spPr>
            <a:xfrm>
              <a:off x="5745571" y="3556106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6" name="pl136"/>
            <p:cNvSpPr/>
            <p:nvPr/>
          </p:nvSpPr>
          <p:spPr>
            <a:xfrm>
              <a:off x="5745571" y="3211942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7" name="pl137"/>
            <p:cNvSpPr/>
            <p:nvPr/>
          </p:nvSpPr>
          <p:spPr>
            <a:xfrm>
              <a:off x="5745571" y="2867777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8" name="pl138"/>
            <p:cNvSpPr/>
            <p:nvPr/>
          </p:nvSpPr>
          <p:spPr>
            <a:xfrm>
              <a:off x="5745571" y="2523613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9" name="pl139"/>
            <p:cNvSpPr/>
            <p:nvPr/>
          </p:nvSpPr>
          <p:spPr>
            <a:xfrm>
              <a:off x="5745571" y="2179448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0" name="pl140"/>
            <p:cNvSpPr/>
            <p:nvPr/>
          </p:nvSpPr>
          <p:spPr>
            <a:xfrm>
              <a:off x="5745571" y="1835284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1" name="pl141"/>
            <p:cNvSpPr/>
            <p:nvPr/>
          </p:nvSpPr>
          <p:spPr>
            <a:xfrm>
              <a:off x="5745571" y="1491119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2" name="pl142"/>
            <p:cNvSpPr/>
            <p:nvPr/>
          </p:nvSpPr>
          <p:spPr>
            <a:xfrm>
              <a:off x="5745571" y="1146955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3" name="rc143"/>
            <p:cNvSpPr/>
            <p:nvPr/>
          </p:nvSpPr>
          <p:spPr>
            <a:xfrm>
              <a:off x="10610190" y="2279256"/>
              <a:ext cx="103502" cy="196517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4" name="rc144"/>
            <p:cNvSpPr/>
            <p:nvPr/>
          </p:nvSpPr>
          <p:spPr>
            <a:xfrm>
              <a:off x="10713692" y="2169123"/>
              <a:ext cx="103502" cy="207531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5" name="rc145"/>
            <p:cNvSpPr/>
            <p:nvPr/>
          </p:nvSpPr>
          <p:spPr>
            <a:xfrm>
              <a:off x="8770145" y="2272373"/>
              <a:ext cx="103502" cy="197206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6" name="rc146"/>
            <p:cNvSpPr/>
            <p:nvPr/>
          </p:nvSpPr>
          <p:spPr>
            <a:xfrm>
              <a:off x="8873647" y="1959183"/>
              <a:ext cx="103502" cy="228525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7" name="rc147"/>
            <p:cNvSpPr/>
            <p:nvPr/>
          </p:nvSpPr>
          <p:spPr>
            <a:xfrm>
              <a:off x="9690167" y="2169123"/>
              <a:ext cx="103502" cy="207531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8" name="rc148"/>
            <p:cNvSpPr/>
            <p:nvPr/>
          </p:nvSpPr>
          <p:spPr>
            <a:xfrm>
              <a:off x="9793670" y="2093407"/>
              <a:ext cx="103502" cy="215102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9" name="rc149"/>
            <p:cNvSpPr/>
            <p:nvPr/>
          </p:nvSpPr>
          <p:spPr>
            <a:xfrm>
              <a:off x="10150178" y="2237956"/>
              <a:ext cx="103502" cy="200647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0" name="rc150"/>
            <p:cNvSpPr/>
            <p:nvPr/>
          </p:nvSpPr>
          <p:spPr>
            <a:xfrm>
              <a:off x="10253681" y="2048666"/>
              <a:ext cx="103502" cy="219576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1" name="rc151"/>
            <p:cNvSpPr/>
            <p:nvPr/>
          </p:nvSpPr>
          <p:spPr>
            <a:xfrm>
              <a:off x="6240083" y="2014249"/>
              <a:ext cx="103502" cy="223018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2" name="rc152"/>
            <p:cNvSpPr/>
            <p:nvPr/>
          </p:nvSpPr>
          <p:spPr>
            <a:xfrm>
              <a:off x="6343585" y="1821517"/>
              <a:ext cx="103502" cy="242291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3" name="rc153"/>
            <p:cNvSpPr/>
            <p:nvPr/>
          </p:nvSpPr>
          <p:spPr>
            <a:xfrm>
              <a:off x="6700094" y="2014249"/>
              <a:ext cx="103502" cy="223018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4" name="rc154"/>
            <p:cNvSpPr/>
            <p:nvPr/>
          </p:nvSpPr>
          <p:spPr>
            <a:xfrm>
              <a:off x="6803597" y="1876584"/>
              <a:ext cx="103502" cy="236785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5" name="rc155"/>
            <p:cNvSpPr/>
            <p:nvPr/>
          </p:nvSpPr>
          <p:spPr>
            <a:xfrm>
              <a:off x="5780072" y="2083082"/>
              <a:ext cx="103502" cy="216135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6" name="rc156"/>
            <p:cNvSpPr/>
            <p:nvPr/>
          </p:nvSpPr>
          <p:spPr>
            <a:xfrm>
              <a:off x="5883574" y="1752684"/>
              <a:ext cx="103502" cy="249175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7" name="rc157"/>
            <p:cNvSpPr/>
            <p:nvPr/>
          </p:nvSpPr>
          <p:spPr>
            <a:xfrm>
              <a:off x="7620117" y="2189773"/>
              <a:ext cx="103502" cy="205466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8" name="rc158"/>
            <p:cNvSpPr/>
            <p:nvPr/>
          </p:nvSpPr>
          <p:spPr>
            <a:xfrm>
              <a:off x="7723619" y="1866259"/>
              <a:ext cx="103502" cy="237817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9" name="rc159"/>
            <p:cNvSpPr/>
            <p:nvPr/>
          </p:nvSpPr>
          <p:spPr>
            <a:xfrm>
              <a:off x="7850122" y="2203540"/>
              <a:ext cx="103502" cy="204089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0" name="rc160"/>
            <p:cNvSpPr/>
            <p:nvPr/>
          </p:nvSpPr>
          <p:spPr>
            <a:xfrm>
              <a:off x="7953625" y="1945416"/>
              <a:ext cx="103502" cy="229901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1" name="rc161"/>
            <p:cNvSpPr/>
            <p:nvPr/>
          </p:nvSpPr>
          <p:spPr>
            <a:xfrm>
              <a:off x="6010077" y="1797426"/>
              <a:ext cx="103502" cy="244700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2" name="rc162"/>
            <p:cNvSpPr/>
            <p:nvPr/>
          </p:nvSpPr>
          <p:spPr>
            <a:xfrm>
              <a:off x="6113580" y="1824959"/>
              <a:ext cx="103502" cy="241947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3" name="rc163"/>
            <p:cNvSpPr/>
            <p:nvPr/>
          </p:nvSpPr>
          <p:spPr>
            <a:xfrm>
              <a:off x="7390111" y="2093407"/>
              <a:ext cx="103502" cy="215102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4" name="rc164"/>
            <p:cNvSpPr/>
            <p:nvPr/>
          </p:nvSpPr>
          <p:spPr>
            <a:xfrm>
              <a:off x="7493614" y="1897233"/>
              <a:ext cx="103502" cy="234720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5" name="rc165"/>
            <p:cNvSpPr/>
            <p:nvPr/>
          </p:nvSpPr>
          <p:spPr>
            <a:xfrm>
              <a:off x="9920173" y="2231073"/>
              <a:ext cx="103502" cy="201336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6" name="rc166"/>
            <p:cNvSpPr/>
            <p:nvPr/>
          </p:nvSpPr>
          <p:spPr>
            <a:xfrm>
              <a:off x="10023675" y="2010808"/>
              <a:ext cx="103502" cy="223362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7" name="rc167"/>
            <p:cNvSpPr/>
            <p:nvPr/>
          </p:nvSpPr>
          <p:spPr>
            <a:xfrm>
              <a:off x="6470089" y="1959183"/>
              <a:ext cx="103502" cy="228525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8" name="rc168"/>
            <p:cNvSpPr/>
            <p:nvPr/>
          </p:nvSpPr>
          <p:spPr>
            <a:xfrm>
              <a:off x="6573591" y="1814634"/>
              <a:ext cx="103502" cy="242980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9" name="rc169"/>
            <p:cNvSpPr/>
            <p:nvPr/>
          </p:nvSpPr>
          <p:spPr>
            <a:xfrm>
              <a:off x="9460162" y="2262048"/>
              <a:ext cx="103502" cy="198238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0" name="rc170"/>
            <p:cNvSpPr/>
            <p:nvPr/>
          </p:nvSpPr>
          <p:spPr>
            <a:xfrm>
              <a:off x="9563664" y="2021133"/>
              <a:ext cx="103502" cy="222330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1" name="rc171"/>
            <p:cNvSpPr/>
            <p:nvPr/>
          </p:nvSpPr>
          <p:spPr>
            <a:xfrm>
              <a:off x="8310133" y="2107174"/>
              <a:ext cx="103502" cy="213726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2" name="rc172"/>
            <p:cNvSpPr/>
            <p:nvPr/>
          </p:nvSpPr>
          <p:spPr>
            <a:xfrm>
              <a:off x="8413636" y="1952300"/>
              <a:ext cx="103502" cy="229213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3" name="rc173"/>
            <p:cNvSpPr/>
            <p:nvPr/>
          </p:nvSpPr>
          <p:spPr>
            <a:xfrm>
              <a:off x="10380184" y="2213865"/>
              <a:ext cx="103502" cy="203057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4" name="rc174"/>
            <p:cNvSpPr/>
            <p:nvPr/>
          </p:nvSpPr>
          <p:spPr>
            <a:xfrm>
              <a:off x="10483686" y="2086524"/>
              <a:ext cx="103502" cy="215791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5" name="rc175"/>
            <p:cNvSpPr/>
            <p:nvPr/>
          </p:nvSpPr>
          <p:spPr>
            <a:xfrm>
              <a:off x="7160105" y="2017691"/>
              <a:ext cx="103502" cy="222674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6" name="rc176"/>
            <p:cNvSpPr/>
            <p:nvPr/>
          </p:nvSpPr>
          <p:spPr>
            <a:xfrm>
              <a:off x="7263608" y="1869700"/>
              <a:ext cx="103502" cy="237473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7" name="rc177"/>
            <p:cNvSpPr/>
            <p:nvPr/>
          </p:nvSpPr>
          <p:spPr>
            <a:xfrm>
              <a:off x="8540139" y="2155357"/>
              <a:ext cx="103502" cy="208907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8" name="rc178"/>
            <p:cNvSpPr/>
            <p:nvPr/>
          </p:nvSpPr>
          <p:spPr>
            <a:xfrm>
              <a:off x="8643642" y="1959183"/>
              <a:ext cx="103502" cy="228525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9" name="rc179"/>
            <p:cNvSpPr/>
            <p:nvPr/>
          </p:nvSpPr>
          <p:spPr>
            <a:xfrm>
              <a:off x="8080128" y="2162240"/>
              <a:ext cx="103502" cy="208219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0" name="rc180"/>
            <p:cNvSpPr/>
            <p:nvPr/>
          </p:nvSpPr>
          <p:spPr>
            <a:xfrm>
              <a:off x="8183630" y="1890350"/>
              <a:ext cx="103502" cy="235408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1" name="rc181"/>
            <p:cNvSpPr/>
            <p:nvPr/>
          </p:nvSpPr>
          <p:spPr>
            <a:xfrm>
              <a:off x="6930100" y="2079641"/>
              <a:ext cx="103502" cy="216479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2" name="rc182"/>
            <p:cNvSpPr/>
            <p:nvPr/>
          </p:nvSpPr>
          <p:spPr>
            <a:xfrm>
              <a:off x="7033602" y="1866259"/>
              <a:ext cx="103502" cy="237817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3" name="rc183"/>
            <p:cNvSpPr/>
            <p:nvPr/>
          </p:nvSpPr>
          <p:spPr>
            <a:xfrm>
              <a:off x="9000150" y="2224190"/>
              <a:ext cx="103502" cy="202024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4" name="rc184"/>
            <p:cNvSpPr/>
            <p:nvPr/>
          </p:nvSpPr>
          <p:spPr>
            <a:xfrm>
              <a:off x="9103653" y="1959183"/>
              <a:ext cx="103502" cy="228525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5" name="rc185"/>
            <p:cNvSpPr/>
            <p:nvPr/>
          </p:nvSpPr>
          <p:spPr>
            <a:xfrm>
              <a:off x="9230156" y="2231073"/>
              <a:ext cx="103502" cy="201336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6" name="rc186"/>
            <p:cNvSpPr/>
            <p:nvPr/>
          </p:nvSpPr>
          <p:spPr>
            <a:xfrm>
              <a:off x="9333658" y="1986716"/>
              <a:ext cx="103502" cy="225771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7" name="tx187"/>
            <p:cNvSpPr/>
            <p:nvPr/>
          </p:nvSpPr>
          <p:spPr>
            <a:xfrm>
              <a:off x="2733250" y="807636"/>
              <a:ext cx="779338" cy="112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inrikes född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7904722" y="807636"/>
              <a:ext cx="787821" cy="112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utrikes född</a:t>
              </a:r>
            </a:p>
          </p:txBody>
        </p:sp>
        <p:sp>
          <p:nvSpPr>
            <p:cNvPr id="189" name="tx189"/>
            <p:cNvSpPr/>
            <p:nvPr/>
          </p:nvSpPr>
          <p:spPr>
            <a:xfrm rot="-5400000">
              <a:off x="494436" y="4781771"/>
              <a:ext cx="463202" cy="9455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Jönköping</a:t>
              </a:r>
            </a:p>
          </p:txBody>
        </p:sp>
        <p:sp>
          <p:nvSpPr>
            <p:cNvPr id="190" name="tx190"/>
            <p:cNvSpPr/>
            <p:nvPr/>
          </p:nvSpPr>
          <p:spPr>
            <a:xfrm rot="-5400000">
              <a:off x="726352" y="4792089"/>
              <a:ext cx="480020" cy="739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Norrbotten</a:t>
              </a:r>
            </a:p>
          </p:txBody>
        </p:sp>
        <p:sp>
          <p:nvSpPr>
            <p:cNvPr id="191" name="tx191"/>
            <p:cNvSpPr/>
            <p:nvPr/>
          </p:nvSpPr>
          <p:spPr>
            <a:xfrm rot="-5400000">
              <a:off x="1024099" y="4792089"/>
              <a:ext cx="344537" cy="739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Halland</a:t>
              </a:r>
            </a:p>
          </p:txBody>
        </p:sp>
        <p:sp>
          <p:nvSpPr>
            <p:cNvPr id="192" name="tx192"/>
            <p:cNvSpPr/>
            <p:nvPr/>
          </p:nvSpPr>
          <p:spPr>
            <a:xfrm rot="-5400000">
              <a:off x="1188571" y="4791445"/>
              <a:ext cx="474315" cy="7520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Stockholm</a:t>
              </a:r>
            </a:p>
          </p:txBody>
        </p:sp>
        <p:sp>
          <p:nvSpPr>
            <p:cNvPr id="193" name="tx193"/>
            <p:cNvSpPr/>
            <p:nvPr/>
          </p:nvSpPr>
          <p:spPr>
            <a:xfrm rot="-5400000">
              <a:off x="1450004" y="4791841"/>
              <a:ext cx="412253" cy="744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Jämtland</a:t>
              </a:r>
            </a:p>
          </p:txBody>
        </p:sp>
        <p:sp>
          <p:nvSpPr>
            <p:cNvPr id="194" name="tx194"/>
            <p:cNvSpPr/>
            <p:nvPr/>
          </p:nvSpPr>
          <p:spPr>
            <a:xfrm rot="-5400000">
              <a:off x="1518630" y="4791445"/>
              <a:ext cx="734218" cy="7520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Västra Götaland</a:t>
              </a:r>
            </a:p>
          </p:txBody>
        </p:sp>
        <p:sp>
          <p:nvSpPr>
            <p:cNvPr id="195" name="tx195"/>
            <p:cNvSpPr/>
            <p:nvPr/>
          </p:nvSpPr>
          <p:spPr>
            <a:xfrm rot="-5400000">
              <a:off x="1828110" y="4791866"/>
              <a:ext cx="576113" cy="743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Västerbotten</a:t>
              </a:r>
            </a:p>
          </p:txBody>
        </p:sp>
        <p:sp>
          <p:nvSpPr>
            <p:cNvPr id="196" name="tx196"/>
            <p:cNvSpPr/>
            <p:nvPr/>
          </p:nvSpPr>
          <p:spPr>
            <a:xfrm rot="-5400000">
              <a:off x="2230657" y="4792089"/>
              <a:ext cx="231477" cy="739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Riket</a:t>
              </a:r>
            </a:p>
          </p:txBody>
        </p:sp>
        <p:sp>
          <p:nvSpPr>
            <p:cNvPr id="197" name="tx197"/>
            <p:cNvSpPr/>
            <p:nvPr/>
          </p:nvSpPr>
          <p:spPr>
            <a:xfrm rot="-5400000">
              <a:off x="2415493" y="4792089"/>
              <a:ext cx="321816" cy="739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Kalmar</a:t>
              </a:r>
            </a:p>
          </p:txBody>
        </p:sp>
        <p:sp>
          <p:nvSpPr>
            <p:cNvPr id="198" name="tx198"/>
            <p:cNvSpPr/>
            <p:nvPr/>
          </p:nvSpPr>
          <p:spPr>
            <a:xfrm rot="-5400000">
              <a:off x="2559079" y="4781994"/>
              <a:ext cx="474464" cy="941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Kronoberg</a:t>
              </a:r>
            </a:p>
          </p:txBody>
        </p:sp>
        <p:sp>
          <p:nvSpPr>
            <p:cNvPr id="199" name="tx199"/>
            <p:cNvSpPr/>
            <p:nvPr/>
          </p:nvSpPr>
          <p:spPr>
            <a:xfrm rot="-5400000">
              <a:off x="2739674" y="4791866"/>
              <a:ext cx="593030" cy="743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Västmanland</a:t>
              </a:r>
            </a:p>
          </p:txBody>
        </p:sp>
        <p:sp>
          <p:nvSpPr>
            <p:cNvPr id="200" name="tx200"/>
            <p:cNvSpPr/>
            <p:nvPr/>
          </p:nvSpPr>
          <p:spPr>
            <a:xfrm rot="-5400000">
              <a:off x="3070535" y="4782589"/>
              <a:ext cx="372764" cy="929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Uppsala</a:t>
              </a:r>
            </a:p>
          </p:txBody>
        </p:sp>
        <p:sp>
          <p:nvSpPr>
            <p:cNvPr id="201" name="tx201"/>
            <p:cNvSpPr/>
            <p:nvPr/>
          </p:nvSpPr>
          <p:spPr>
            <a:xfrm rot="-5400000">
              <a:off x="3162999" y="4791866"/>
              <a:ext cx="666402" cy="743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Västernorrland</a:t>
              </a:r>
            </a:p>
          </p:txBody>
        </p:sp>
        <p:sp>
          <p:nvSpPr>
            <p:cNvPr id="202" name="tx202"/>
            <p:cNvSpPr/>
            <p:nvPr/>
          </p:nvSpPr>
          <p:spPr>
            <a:xfrm rot="-5400000">
              <a:off x="3548530" y="4792089"/>
              <a:ext cx="355798" cy="739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Dalarna</a:t>
              </a:r>
            </a:p>
          </p:txBody>
        </p:sp>
        <p:sp>
          <p:nvSpPr>
            <p:cNvPr id="203" name="tx203"/>
            <p:cNvSpPr/>
            <p:nvPr/>
          </p:nvSpPr>
          <p:spPr>
            <a:xfrm rot="-5400000">
              <a:off x="3790988" y="4784747"/>
              <a:ext cx="316210" cy="886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Örebro</a:t>
              </a:r>
            </a:p>
          </p:txBody>
        </p:sp>
        <p:sp>
          <p:nvSpPr>
            <p:cNvPr id="204" name="tx204"/>
            <p:cNvSpPr/>
            <p:nvPr/>
          </p:nvSpPr>
          <p:spPr>
            <a:xfrm rot="-5400000">
              <a:off x="3878168" y="4774677"/>
              <a:ext cx="581719" cy="10874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Östergötland</a:t>
              </a:r>
            </a:p>
          </p:txBody>
        </p:sp>
        <p:sp>
          <p:nvSpPr>
            <p:cNvPr id="205" name="tx205"/>
            <p:cNvSpPr/>
            <p:nvPr/>
          </p:nvSpPr>
          <p:spPr>
            <a:xfrm rot="-5400000">
              <a:off x="4085378" y="4791445"/>
              <a:ext cx="660846" cy="7520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Södermanland</a:t>
              </a:r>
            </a:p>
          </p:txBody>
        </p:sp>
        <p:sp>
          <p:nvSpPr>
            <p:cNvPr id="206" name="tx206"/>
            <p:cNvSpPr/>
            <p:nvPr/>
          </p:nvSpPr>
          <p:spPr>
            <a:xfrm rot="-5400000">
              <a:off x="4467883" y="4791445"/>
              <a:ext cx="355848" cy="7520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Gotland</a:t>
              </a:r>
            </a:p>
          </p:txBody>
        </p:sp>
        <p:sp>
          <p:nvSpPr>
            <p:cNvPr id="207" name="tx207"/>
            <p:cNvSpPr/>
            <p:nvPr/>
          </p:nvSpPr>
          <p:spPr>
            <a:xfrm rot="-5400000">
              <a:off x="4731127" y="4790800"/>
              <a:ext cx="288081" cy="764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Skåne</a:t>
              </a:r>
            </a:p>
          </p:txBody>
        </p:sp>
        <p:sp>
          <p:nvSpPr>
            <p:cNvPr id="208" name="tx208"/>
            <p:cNvSpPr/>
            <p:nvPr/>
          </p:nvSpPr>
          <p:spPr>
            <a:xfrm rot="-5400000">
              <a:off x="4861368" y="4781374"/>
              <a:ext cx="468758" cy="9534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Gävleborg</a:t>
              </a:r>
            </a:p>
          </p:txBody>
        </p:sp>
        <p:sp>
          <p:nvSpPr>
            <p:cNvPr id="209" name="tx209"/>
            <p:cNvSpPr/>
            <p:nvPr/>
          </p:nvSpPr>
          <p:spPr>
            <a:xfrm rot="-5400000">
              <a:off x="5118832" y="4791866"/>
              <a:ext cx="434826" cy="743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Värmland</a:t>
              </a:r>
            </a:p>
          </p:txBody>
        </p:sp>
        <p:sp>
          <p:nvSpPr>
            <p:cNvPr id="210" name="tx210"/>
            <p:cNvSpPr/>
            <p:nvPr/>
          </p:nvSpPr>
          <p:spPr>
            <a:xfrm rot="-5400000">
              <a:off x="5361513" y="4781994"/>
              <a:ext cx="389731" cy="941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Blekinge</a:t>
              </a:r>
            </a:p>
          </p:txBody>
        </p:sp>
        <p:sp>
          <p:nvSpPr>
            <p:cNvPr id="211" name="tx211"/>
            <p:cNvSpPr/>
            <p:nvPr/>
          </p:nvSpPr>
          <p:spPr>
            <a:xfrm rot="-5400000">
              <a:off x="5670150" y="4781771"/>
              <a:ext cx="463202" cy="9455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Jönköping</a:t>
              </a:r>
            </a:p>
          </p:txBody>
        </p:sp>
        <p:sp>
          <p:nvSpPr>
            <p:cNvPr id="212" name="tx212"/>
            <p:cNvSpPr/>
            <p:nvPr/>
          </p:nvSpPr>
          <p:spPr>
            <a:xfrm rot="-5400000">
              <a:off x="5902065" y="4792089"/>
              <a:ext cx="480020" cy="739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Norrbotten</a:t>
              </a:r>
            </a:p>
          </p:txBody>
        </p:sp>
        <p:sp>
          <p:nvSpPr>
            <p:cNvPr id="213" name="tx213"/>
            <p:cNvSpPr/>
            <p:nvPr/>
          </p:nvSpPr>
          <p:spPr>
            <a:xfrm rot="-5400000">
              <a:off x="6199813" y="4792089"/>
              <a:ext cx="344537" cy="739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Halland</a:t>
              </a:r>
            </a:p>
          </p:txBody>
        </p:sp>
        <p:sp>
          <p:nvSpPr>
            <p:cNvPr id="214" name="tx214"/>
            <p:cNvSpPr/>
            <p:nvPr/>
          </p:nvSpPr>
          <p:spPr>
            <a:xfrm rot="-5400000">
              <a:off x="6364284" y="4791445"/>
              <a:ext cx="474315" cy="7520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Stockholm</a:t>
              </a:r>
            </a:p>
          </p:txBody>
        </p:sp>
        <p:sp>
          <p:nvSpPr>
            <p:cNvPr id="215" name="tx215"/>
            <p:cNvSpPr/>
            <p:nvPr/>
          </p:nvSpPr>
          <p:spPr>
            <a:xfrm rot="-5400000">
              <a:off x="6625717" y="4791841"/>
              <a:ext cx="412253" cy="7441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Jämtland</a:t>
              </a:r>
            </a:p>
          </p:txBody>
        </p:sp>
        <p:sp>
          <p:nvSpPr>
            <p:cNvPr id="216" name="tx216"/>
            <p:cNvSpPr/>
            <p:nvPr/>
          </p:nvSpPr>
          <p:spPr>
            <a:xfrm rot="-5400000">
              <a:off x="6694344" y="4791445"/>
              <a:ext cx="734218" cy="7520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Västra Götaland</a:t>
              </a:r>
            </a:p>
          </p:txBody>
        </p:sp>
        <p:sp>
          <p:nvSpPr>
            <p:cNvPr id="217" name="tx217"/>
            <p:cNvSpPr/>
            <p:nvPr/>
          </p:nvSpPr>
          <p:spPr>
            <a:xfrm rot="-5400000">
              <a:off x="7003823" y="4791866"/>
              <a:ext cx="576113" cy="743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Västerbotten</a:t>
              </a:r>
            </a:p>
          </p:txBody>
        </p:sp>
        <p:sp>
          <p:nvSpPr>
            <p:cNvPr id="218" name="tx218"/>
            <p:cNvSpPr/>
            <p:nvPr/>
          </p:nvSpPr>
          <p:spPr>
            <a:xfrm rot="-5400000">
              <a:off x="7406370" y="4792089"/>
              <a:ext cx="231477" cy="739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Riket</a:t>
              </a:r>
            </a:p>
          </p:txBody>
        </p:sp>
        <p:sp>
          <p:nvSpPr>
            <p:cNvPr id="219" name="tx219"/>
            <p:cNvSpPr/>
            <p:nvPr/>
          </p:nvSpPr>
          <p:spPr>
            <a:xfrm rot="-5400000">
              <a:off x="7591207" y="4792089"/>
              <a:ext cx="321816" cy="739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Kalmar</a:t>
              </a:r>
            </a:p>
          </p:txBody>
        </p:sp>
        <p:sp>
          <p:nvSpPr>
            <p:cNvPr id="220" name="tx220"/>
            <p:cNvSpPr/>
            <p:nvPr/>
          </p:nvSpPr>
          <p:spPr>
            <a:xfrm rot="-5400000">
              <a:off x="7734793" y="4781994"/>
              <a:ext cx="474464" cy="941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Kronoberg</a:t>
              </a:r>
            </a:p>
          </p:txBody>
        </p:sp>
        <p:sp>
          <p:nvSpPr>
            <p:cNvPr id="221" name="tx221"/>
            <p:cNvSpPr/>
            <p:nvPr/>
          </p:nvSpPr>
          <p:spPr>
            <a:xfrm rot="-5400000">
              <a:off x="7915388" y="4791866"/>
              <a:ext cx="593030" cy="743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Västmanland</a:t>
              </a:r>
            </a:p>
          </p:txBody>
        </p:sp>
        <p:sp>
          <p:nvSpPr>
            <p:cNvPr id="222" name="tx222"/>
            <p:cNvSpPr/>
            <p:nvPr/>
          </p:nvSpPr>
          <p:spPr>
            <a:xfrm rot="-5400000">
              <a:off x="8246249" y="4782589"/>
              <a:ext cx="372764" cy="929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Uppsala</a:t>
              </a:r>
            </a:p>
          </p:txBody>
        </p:sp>
        <p:sp>
          <p:nvSpPr>
            <p:cNvPr id="223" name="tx223"/>
            <p:cNvSpPr/>
            <p:nvPr/>
          </p:nvSpPr>
          <p:spPr>
            <a:xfrm rot="-5400000">
              <a:off x="8338713" y="4791866"/>
              <a:ext cx="666402" cy="743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Västernorrland</a:t>
              </a:r>
            </a:p>
          </p:txBody>
        </p:sp>
        <p:sp>
          <p:nvSpPr>
            <p:cNvPr id="224" name="tx224"/>
            <p:cNvSpPr/>
            <p:nvPr/>
          </p:nvSpPr>
          <p:spPr>
            <a:xfrm rot="-5400000">
              <a:off x="8724244" y="4792089"/>
              <a:ext cx="355798" cy="739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Dalarna</a:t>
              </a:r>
            </a:p>
          </p:txBody>
        </p:sp>
        <p:sp>
          <p:nvSpPr>
            <p:cNvPr id="225" name="tx225"/>
            <p:cNvSpPr/>
            <p:nvPr/>
          </p:nvSpPr>
          <p:spPr>
            <a:xfrm rot="-5400000">
              <a:off x="8966701" y="4784747"/>
              <a:ext cx="316210" cy="8860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Örebro</a:t>
              </a:r>
            </a:p>
          </p:txBody>
        </p:sp>
        <p:sp>
          <p:nvSpPr>
            <p:cNvPr id="226" name="tx226"/>
            <p:cNvSpPr/>
            <p:nvPr/>
          </p:nvSpPr>
          <p:spPr>
            <a:xfrm rot="-5400000">
              <a:off x="9053881" y="4774677"/>
              <a:ext cx="581719" cy="10874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Östergötland</a:t>
              </a:r>
            </a:p>
          </p:txBody>
        </p:sp>
        <p:sp>
          <p:nvSpPr>
            <p:cNvPr id="227" name="tx227"/>
            <p:cNvSpPr/>
            <p:nvPr/>
          </p:nvSpPr>
          <p:spPr>
            <a:xfrm rot="-5400000">
              <a:off x="9261091" y="4791445"/>
              <a:ext cx="660846" cy="7520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Södermanland</a:t>
              </a:r>
            </a:p>
          </p:txBody>
        </p:sp>
        <p:sp>
          <p:nvSpPr>
            <p:cNvPr id="228" name="tx228"/>
            <p:cNvSpPr/>
            <p:nvPr/>
          </p:nvSpPr>
          <p:spPr>
            <a:xfrm rot="-5400000">
              <a:off x="9643596" y="4791445"/>
              <a:ext cx="355848" cy="7520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Gotland</a:t>
              </a:r>
            </a:p>
          </p:txBody>
        </p:sp>
        <p:sp>
          <p:nvSpPr>
            <p:cNvPr id="229" name="tx229"/>
            <p:cNvSpPr/>
            <p:nvPr/>
          </p:nvSpPr>
          <p:spPr>
            <a:xfrm rot="-5400000">
              <a:off x="9906840" y="4790800"/>
              <a:ext cx="288081" cy="764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Skåne</a:t>
              </a:r>
            </a:p>
          </p:txBody>
        </p:sp>
        <p:sp>
          <p:nvSpPr>
            <p:cNvPr id="230" name="tx230"/>
            <p:cNvSpPr/>
            <p:nvPr/>
          </p:nvSpPr>
          <p:spPr>
            <a:xfrm rot="-5400000">
              <a:off x="10037081" y="4781374"/>
              <a:ext cx="468758" cy="9534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Gävleborg</a:t>
              </a:r>
            </a:p>
          </p:txBody>
        </p:sp>
        <p:sp>
          <p:nvSpPr>
            <p:cNvPr id="231" name="tx231"/>
            <p:cNvSpPr/>
            <p:nvPr/>
          </p:nvSpPr>
          <p:spPr>
            <a:xfrm rot="-5400000">
              <a:off x="10294546" y="4791866"/>
              <a:ext cx="434826" cy="743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Värmland</a:t>
              </a:r>
            </a:p>
          </p:txBody>
        </p:sp>
        <p:sp>
          <p:nvSpPr>
            <p:cNvPr id="232" name="tx232"/>
            <p:cNvSpPr/>
            <p:nvPr/>
          </p:nvSpPr>
          <p:spPr>
            <a:xfrm rot="-5400000">
              <a:off x="10537227" y="4781994"/>
              <a:ext cx="389731" cy="941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Blekinge</a:t>
              </a:r>
            </a:p>
          </p:txBody>
        </p:sp>
        <p:sp>
          <p:nvSpPr>
            <p:cNvPr id="233" name="tx233"/>
            <p:cNvSpPr/>
            <p:nvPr/>
          </p:nvSpPr>
          <p:spPr>
            <a:xfrm>
              <a:off x="303928" y="4204152"/>
              <a:ext cx="203299" cy="766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0 %</a:t>
              </a:r>
            </a:p>
          </p:txBody>
        </p:sp>
        <p:sp>
          <p:nvSpPr>
            <p:cNvPr id="234" name="tx234"/>
            <p:cNvSpPr/>
            <p:nvPr/>
          </p:nvSpPr>
          <p:spPr>
            <a:xfrm>
              <a:off x="275651" y="3859988"/>
              <a:ext cx="231576" cy="766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10 %</a:t>
              </a:r>
            </a:p>
          </p:txBody>
        </p:sp>
        <p:sp>
          <p:nvSpPr>
            <p:cNvPr id="235" name="tx235"/>
            <p:cNvSpPr/>
            <p:nvPr/>
          </p:nvSpPr>
          <p:spPr>
            <a:xfrm>
              <a:off x="275651" y="3515823"/>
              <a:ext cx="231576" cy="766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20 %</a:t>
              </a:r>
            </a:p>
          </p:txBody>
        </p:sp>
        <p:sp>
          <p:nvSpPr>
            <p:cNvPr id="236" name="tx236"/>
            <p:cNvSpPr/>
            <p:nvPr/>
          </p:nvSpPr>
          <p:spPr>
            <a:xfrm>
              <a:off x="275651" y="3171659"/>
              <a:ext cx="231576" cy="766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30 %</a:t>
              </a:r>
            </a:p>
          </p:txBody>
        </p:sp>
        <p:sp>
          <p:nvSpPr>
            <p:cNvPr id="237" name="tx237"/>
            <p:cNvSpPr/>
            <p:nvPr/>
          </p:nvSpPr>
          <p:spPr>
            <a:xfrm>
              <a:off x="275651" y="2827494"/>
              <a:ext cx="231576" cy="766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40 %</a:t>
              </a:r>
            </a:p>
          </p:txBody>
        </p:sp>
        <p:sp>
          <p:nvSpPr>
            <p:cNvPr id="238" name="tx238"/>
            <p:cNvSpPr/>
            <p:nvPr/>
          </p:nvSpPr>
          <p:spPr>
            <a:xfrm>
              <a:off x="275651" y="2483330"/>
              <a:ext cx="231576" cy="766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50 %</a:t>
              </a:r>
            </a:p>
          </p:txBody>
        </p:sp>
        <p:sp>
          <p:nvSpPr>
            <p:cNvPr id="239" name="tx239"/>
            <p:cNvSpPr/>
            <p:nvPr/>
          </p:nvSpPr>
          <p:spPr>
            <a:xfrm>
              <a:off x="275651" y="2139165"/>
              <a:ext cx="231576" cy="766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60 %</a:t>
              </a:r>
            </a:p>
          </p:txBody>
        </p:sp>
        <p:sp>
          <p:nvSpPr>
            <p:cNvPr id="240" name="tx240"/>
            <p:cNvSpPr/>
            <p:nvPr/>
          </p:nvSpPr>
          <p:spPr>
            <a:xfrm>
              <a:off x="275651" y="1795001"/>
              <a:ext cx="231576" cy="766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70 %</a:t>
              </a:r>
            </a:p>
          </p:txBody>
        </p:sp>
        <p:sp>
          <p:nvSpPr>
            <p:cNvPr id="241" name="tx241"/>
            <p:cNvSpPr/>
            <p:nvPr/>
          </p:nvSpPr>
          <p:spPr>
            <a:xfrm>
              <a:off x="275651" y="1450837"/>
              <a:ext cx="231576" cy="766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80 %</a:t>
              </a:r>
            </a:p>
          </p:txBody>
        </p:sp>
        <p:sp>
          <p:nvSpPr>
            <p:cNvPr id="242" name="tx242"/>
            <p:cNvSpPr/>
            <p:nvPr/>
          </p:nvSpPr>
          <p:spPr>
            <a:xfrm>
              <a:off x="275651" y="1106672"/>
              <a:ext cx="231576" cy="766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90 %</a:t>
              </a:r>
            </a:p>
          </p:txBody>
        </p:sp>
        <p:sp>
          <p:nvSpPr>
            <p:cNvPr id="243" name="rc243"/>
            <p:cNvSpPr/>
            <p:nvPr/>
          </p:nvSpPr>
          <p:spPr>
            <a:xfrm>
              <a:off x="4993063" y="5335336"/>
              <a:ext cx="1435426" cy="289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4" name="rc244"/>
            <p:cNvSpPr/>
            <p:nvPr/>
          </p:nvSpPr>
          <p:spPr>
            <a:xfrm>
              <a:off x="4993063" y="5404925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5" name="rc245"/>
            <p:cNvSpPr/>
            <p:nvPr/>
          </p:nvSpPr>
          <p:spPr>
            <a:xfrm>
              <a:off x="5002063" y="5413925"/>
              <a:ext cx="201456" cy="2014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6" name="rc246"/>
            <p:cNvSpPr/>
            <p:nvPr/>
          </p:nvSpPr>
          <p:spPr>
            <a:xfrm>
              <a:off x="5842979" y="5404925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7" name="rc247"/>
            <p:cNvSpPr/>
            <p:nvPr/>
          </p:nvSpPr>
          <p:spPr>
            <a:xfrm>
              <a:off x="5851979" y="5413925"/>
              <a:ext cx="201456" cy="20145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8" name="tx248"/>
            <p:cNvSpPr/>
            <p:nvPr/>
          </p:nvSpPr>
          <p:spPr>
            <a:xfrm>
              <a:off x="5282108" y="5458321"/>
              <a:ext cx="491281" cy="1108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kvinnor</a:t>
              </a:r>
            </a:p>
          </p:txBody>
        </p:sp>
        <p:sp>
          <p:nvSpPr>
            <p:cNvPr id="249" name="tx249"/>
            <p:cNvSpPr/>
            <p:nvPr/>
          </p:nvSpPr>
          <p:spPr>
            <a:xfrm>
              <a:off x="6132024" y="5457652"/>
              <a:ext cx="296465" cy="1115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män</a:t>
              </a:r>
            </a:p>
          </p:txBody>
        </p:sp>
        <p:sp>
          <p:nvSpPr>
            <p:cNvPr id="250" name="tx250"/>
            <p:cNvSpPr/>
            <p:nvPr/>
          </p:nvSpPr>
          <p:spPr>
            <a:xfrm>
              <a:off x="2690236" y="374934"/>
              <a:ext cx="5746874" cy="2415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Sysselsättningsgrad i åldersgruppen 20-64 år 2021</a:t>
              </a:r>
            </a:p>
          </p:txBody>
        </p:sp>
        <p:sp>
          <p:nvSpPr>
            <p:cNvPr id="251" name="tx251"/>
            <p:cNvSpPr/>
            <p:nvPr/>
          </p:nvSpPr>
          <p:spPr>
            <a:xfrm>
              <a:off x="275651" y="5692606"/>
              <a:ext cx="4013046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SCB:s öppna statistikdatabas, befolkningens arbetsmarknadsstatus (BAS).</a:t>
              </a:r>
            </a:p>
          </p:txBody>
        </p:sp>
        <p:sp>
          <p:nvSpPr>
            <p:cNvPr id="252" name="tx252"/>
            <p:cNvSpPr/>
            <p:nvPr/>
          </p:nvSpPr>
          <p:spPr>
            <a:xfrm>
              <a:off x="275651" y="5813307"/>
              <a:ext cx="2317273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Bearbetning: Samhällsanalys, Region Dalarna.</a:t>
              </a:r>
            </a:p>
          </p:txBody>
        </p:sp>
        <p:sp>
          <p:nvSpPr>
            <p:cNvPr id="253" name="tx253"/>
            <p:cNvSpPr/>
            <p:nvPr/>
          </p:nvSpPr>
          <p:spPr>
            <a:xfrm>
              <a:off x="275651" y="5934007"/>
              <a:ext cx="4180522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Diagramförklaring: Andelen av befolkningen som är sysselsatt (sysselsättningsgrad).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569857" y="992081"/>
              <a:ext cx="5106124" cy="34693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569857" y="4216113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569857" y="4128504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569857" y="4040894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569857" y="3953284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569857" y="3865675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569857" y="3690456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569857" y="3602846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569857" y="3515237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569857" y="3427627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569857" y="3340017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569857" y="3164798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569857" y="3077189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569857" y="2989579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569857" y="2901970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569857" y="2814360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569857" y="2639141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569857" y="2551531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569857" y="2463922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569857" y="2376312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569857" y="2288703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569857" y="2113483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569857" y="2025874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569857" y="1938264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569857" y="1850655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569857" y="1763045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569857" y="1587826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569857" y="1500216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569857" y="1412607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569857" y="1324997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569857" y="1237388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569857" y="4303723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7"/>
            <p:cNvSpPr/>
            <p:nvPr/>
          </p:nvSpPr>
          <p:spPr>
            <a:xfrm>
              <a:off x="569857" y="3778065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8"/>
            <p:cNvSpPr/>
            <p:nvPr/>
          </p:nvSpPr>
          <p:spPr>
            <a:xfrm>
              <a:off x="569857" y="3252408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9"/>
            <p:cNvSpPr/>
            <p:nvPr/>
          </p:nvSpPr>
          <p:spPr>
            <a:xfrm>
              <a:off x="569857" y="2726750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40"/>
            <p:cNvSpPr/>
            <p:nvPr/>
          </p:nvSpPr>
          <p:spPr>
            <a:xfrm>
              <a:off x="569857" y="2201093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41"/>
            <p:cNvSpPr/>
            <p:nvPr/>
          </p:nvSpPr>
          <p:spPr>
            <a:xfrm>
              <a:off x="569857" y="1675436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42"/>
            <p:cNvSpPr/>
            <p:nvPr/>
          </p:nvSpPr>
          <p:spPr>
            <a:xfrm>
              <a:off x="569857" y="1149778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rc43"/>
            <p:cNvSpPr/>
            <p:nvPr/>
          </p:nvSpPr>
          <p:spPr>
            <a:xfrm>
              <a:off x="617136" y="4014611"/>
              <a:ext cx="141836" cy="28911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" name="rc44"/>
            <p:cNvSpPr/>
            <p:nvPr/>
          </p:nvSpPr>
          <p:spPr>
            <a:xfrm>
              <a:off x="758973" y="3944523"/>
              <a:ext cx="141836" cy="35919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" name="rc45"/>
            <p:cNvSpPr/>
            <p:nvPr/>
          </p:nvSpPr>
          <p:spPr>
            <a:xfrm>
              <a:off x="1247522" y="4049655"/>
              <a:ext cx="141836" cy="25406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" name="rc46"/>
            <p:cNvSpPr/>
            <p:nvPr/>
          </p:nvSpPr>
          <p:spPr>
            <a:xfrm>
              <a:off x="1389359" y="3944523"/>
              <a:ext cx="141836" cy="35919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" name="rc47"/>
            <p:cNvSpPr/>
            <p:nvPr/>
          </p:nvSpPr>
          <p:spPr>
            <a:xfrm>
              <a:off x="2193101" y="4067177"/>
              <a:ext cx="141836" cy="23654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" name="rc48"/>
            <p:cNvSpPr/>
            <p:nvPr/>
          </p:nvSpPr>
          <p:spPr>
            <a:xfrm>
              <a:off x="2334937" y="3970806"/>
              <a:ext cx="141836" cy="33291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" name="rc49"/>
            <p:cNvSpPr/>
            <p:nvPr/>
          </p:nvSpPr>
          <p:spPr>
            <a:xfrm>
              <a:off x="3453872" y="4102221"/>
              <a:ext cx="141836" cy="20150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" name="rc50"/>
            <p:cNvSpPr/>
            <p:nvPr/>
          </p:nvSpPr>
          <p:spPr>
            <a:xfrm>
              <a:off x="3595709" y="3997089"/>
              <a:ext cx="141836" cy="30663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" name="rc51"/>
            <p:cNvSpPr/>
            <p:nvPr/>
          </p:nvSpPr>
          <p:spPr>
            <a:xfrm>
              <a:off x="4714644" y="4154786"/>
              <a:ext cx="141836" cy="14893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" name="rc52"/>
            <p:cNvSpPr/>
            <p:nvPr/>
          </p:nvSpPr>
          <p:spPr>
            <a:xfrm>
              <a:off x="4856480" y="4075938"/>
              <a:ext cx="141836" cy="22778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" name="rc53"/>
            <p:cNvSpPr/>
            <p:nvPr/>
          </p:nvSpPr>
          <p:spPr>
            <a:xfrm>
              <a:off x="1562715" y="3988328"/>
              <a:ext cx="141836" cy="31539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" name="rc54"/>
            <p:cNvSpPr/>
            <p:nvPr/>
          </p:nvSpPr>
          <p:spPr>
            <a:xfrm>
              <a:off x="1704552" y="3891958"/>
              <a:ext cx="141836" cy="41176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" name="rc55"/>
            <p:cNvSpPr/>
            <p:nvPr/>
          </p:nvSpPr>
          <p:spPr>
            <a:xfrm>
              <a:off x="4084258" y="4128504"/>
              <a:ext cx="141836" cy="17521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" name="rc56"/>
            <p:cNvSpPr/>
            <p:nvPr/>
          </p:nvSpPr>
          <p:spPr>
            <a:xfrm>
              <a:off x="4226095" y="4040894"/>
              <a:ext cx="141836" cy="26282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" name="rc57"/>
            <p:cNvSpPr/>
            <p:nvPr/>
          </p:nvSpPr>
          <p:spPr>
            <a:xfrm>
              <a:off x="932329" y="3944523"/>
              <a:ext cx="141836" cy="35919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" name="rc58"/>
            <p:cNvSpPr/>
            <p:nvPr/>
          </p:nvSpPr>
          <p:spPr>
            <a:xfrm>
              <a:off x="1074166" y="3830631"/>
              <a:ext cx="141836" cy="47309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" name="rc59"/>
            <p:cNvSpPr/>
            <p:nvPr/>
          </p:nvSpPr>
          <p:spPr>
            <a:xfrm>
              <a:off x="5345029" y="4128504"/>
              <a:ext cx="141836" cy="17521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" name="rc60"/>
            <p:cNvSpPr/>
            <p:nvPr/>
          </p:nvSpPr>
          <p:spPr>
            <a:xfrm>
              <a:off x="5486866" y="4075938"/>
              <a:ext cx="141836" cy="22778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" name="rc61"/>
            <p:cNvSpPr/>
            <p:nvPr/>
          </p:nvSpPr>
          <p:spPr>
            <a:xfrm>
              <a:off x="4399451" y="4110982"/>
              <a:ext cx="141836" cy="19274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" name="rc62"/>
            <p:cNvSpPr/>
            <p:nvPr/>
          </p:nvSpPr>
          <p:spPr>
            <a:xfrm>
              <a:off x="4541287" y="3997089"/>
              <a:ext cx="141836" cy="30663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" name="rc63"/>
            <p:cNvSpPr/>
            <p:nvPr/>
          </p:nvSpPr>
          <p:spPr>
            <a:xfrm>
              <a:off x="2823486" y="4040894"/>
              <a:ext cx="141836" cy="26282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" name="rc64"/>
            <p:cNvSpPr/>
            <p:nvPr/>
          </p:nvSpPr>
          <p:spPr>
            <a:xfrm>
              <a:off x="2965323" y="3927001"/>
              <a:ext cx="141836" cy="37672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" name="rc65"/>
            <p:cNvSpPr/>
            <p:nvPr/>
          </p:nvSpPr>
          <p:spPr>
            <a:xfrm>
              <a:off x="5029836" y="4040894"/>
              <a:ext cx="141836" cy="26282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" name="rc66"/>
            <p:cNvSpPr/>
            <p:nvPr/>
          </p:nvSpPr>
          <p:spPr>
            <a:xfrm>
              <a:off x="5171673" y="4005850"/>
              <a:ext cx="141836" cy="29787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" name="rc67"/>
            <p:cNvSpPr/>
            <p:nvPr/>
          </p:nvSpPr>
          <p:spPr>
            <a:xfrm>
              <a:off x="1877908" y="4058416"/>
              <a:ext cx="141836" cy="24530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" name="rc68"/>
            <p:cNvSpPr/>
            <p:nvPr/>
          </p:nvSpPr>
          <p:spPr>
            <a:xfrm>
              <a:off x="2019744" y="3909480"/>
              <a:ext cx="141836" cy="39424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" name="rc69"/>
            <p:cNvSpPr/>
            <p:nvPr/>
          </p:nvSpPr>
          <p:spPr>
            <a:xfrm>
              <a:off x="2508293" y="4128504"/>
              <a:ext cx="141836" cy="17521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" name="rc70"/>
            <p:cNvSpPr/>
            <p:nvPr/>
          </p:nvSpPr>
          <p:spPr>
            <a:xfrm>
              <a:off x="2650130" y="4067177"/>
              <a:ext cx="141836" cy="23654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" name="rc71"/>
            <p:cNvSpPr/>
            <p:nvPr/>
          </p:nvSpPr>
          <p:spPr>
            <a:xfrm>
              <a:off x="3138679" y="4154786"/>
              <a:ext cx="141836" cy="14893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" name="rc72"/>
            <p:cNvSpPr/>
            <p:nvPr/>
          </p:nvSpPr>
          <p:spPr>
            <a:xfrm>
              <a:off x="3280516" y="4093460"/>
              <a:ext cx="141836" cy="21026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" name="rc73"/>
            <p:cNvSpPr/>
            <p:nvPr/>
          </p:nvSpPr>
          <p:spPr>
            <a:xfrm>
              <a:off x="3769065" y="4075938"/>
              <a:ext cx="141836" cy="22778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" name="rc74"/>
            <p:cNvSpPr/>
            <p:nvPr/>
          </p:nvSpPr>
          <p:spPr>
            <a:xfrm>
              <a:off x="3910902" y="3927001"/>
              <a:ext cx="141836" cy="37672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" name="rc75"/>
            <p:cNvSpPr/>
            <p:nvPr/>
          </p:nvSpPr>
          <p:spPr>
            <a:xfrm>
              <a:off x="5745571" y="992081"/>
              <a:ext cx="5106124" cy="34693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" name="pl76"/>
            <p:cNvSpPr/>
            <p:nvPr/>
          </p:nvSpPr>
          <p:spPr>
            <a:xfrm>
              <a:off x="5745571" y="4216113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l77"/>
            <p:cNvSpPr/>
            <p:nvPr/>
          </p:nvSpPr>
          <p:spPr>
            <a:xfrm>
              <a:off x="5745571" y="4128504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l78"/>
            <p:cNvSpPr/>
            <p:nvPr/>
          </p:nvSpPr>
          <p:spPr>
            <a:xfrm>
              <a:off x="5745571" y="4040894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l79"/>
            <p:cNvSpPr/>
            <p:nvPr/>
          </p:nvSpPr>
          <p:spPr>
            <a:xfrm>
              <a:off x="5745571" y="3953284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l80"/>
            <p:cNvSpPr/>
            <p:nvPr/>
          </p:nvSpPr>
          <p:spPr>
            <a:xfrm>
              <a:off x="5745571" y="3865675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l81"/>
            <p:cNvSpPr/>
            <p:nvPr/>
          </p:nvSpPr>
          <p:spPr>
            <a:xfrm>
              <a:off x="5745571" y="3690456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l82"/>
            <p:cNvSpPr/>
            <p:nvPr/>
          </p:nvSpPr>
          <p:spPr>
            <a:xfrm>
              <a:off x="5745571" y="3602846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l83"/>
            <p:cNvSpPr/>
            <p:nvPr/>
          </p:nvSpPr>
          <p:spPr>
            <a:xfrm>
              <a:off x="5745571" y="3515237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l84"/>
            <p:cNvSpPr/>
            <p:nvPr/>
          </p:nvSpPr>
          <p:spPr>
            <a:xfrm>
              <a:off x="5745571" y="3427627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l85"/>
            <p:cNvSpPr/>
            <p:nvPr/>
          </p:nvSpPr>
          <p:spPr>
            <a:xfrm>
              <a:off x="5745571" y="3340017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l86"/>
            <p:cNvSpPr/>
            <p:nvPr/>
          </p:nvSpPr>
          <p:spPr>
            <a:xfrm>
              <a:off x="5745571" y="3164798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l87"/>
            <p:cNvSpPr/>
            <p:nvPr/>
          </p:nvSpPr>
          <p:spPr>
            <a:xfrm>
              <a:off x="5745571" y="3077189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pl88"/>
            <p:cNvSpPr/>
            <p:nvPr/>
          </p:nvSpPr>
          <p:spPr>
            <a:xfrm>
              <a:off x="5745571" y="2989579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pl89"/>
            <p:cNvSpPr/>
            <p:nvPr/>
          </p:nvSpPr>
          <p:spPr>
            <a:xfrm>
              <a:off x="5745571" y="2901970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l90"/>
            <p:cNvSpPr/>
            <p:nvPr/>
          </p:nvSpPr>
          <p:spPr>
            <a:xfrm>
              <a:off x="5745571" y="2814360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l91"/>
            <p:cNvSpPr/>
            <p:nvPr/>
          </p:nvSpPr>
          <p:spPr>
            <a:xfrm>
              <a:off x="5745571" y="2639141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pl92"/>
            <p:cNvSpPr/>
            <p:nvPr/>
          </p:nvSpPr>
          <p:spPr>
            <a:xfrm>
              <a:off x="5745571" y="2551531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l93"/>
            <p:cNvSpPr/>
            <p:nvPr/>
          </p:nvSpPr>
          <p:spPr>
            <a:xfrm>
              <a:off x="5745571" y="2463922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l94"/>
            <p:cNvSpPr/>
            <p:nvPr/>
          </p:nvSpPr>
          <p:spPr>
            <a:xfrm>
              <a:off x="5745571" y="2376312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l95"/>
            <p:cNvSpPr/>
            <p:nvPr/>
          </p:nvSpPr>
          <p:spPr>
            <a:xfrm>
              <a:off x="5745571" y="2288703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l96"/>
            <p:cNvSpPr/>
            <p:nvPr/>
          </p:nvSpPr>
          <p:spPr>
            <a:xfrm>
              <a:off x="5745571" y="2113483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l97"/>
            <p:cNvSpPr/>
            <p:nvPr/>
          </p:nvSpPr>
          <p:spPr>
            <a:xfrm>
              <a:off x="5745571" y="2025874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l98"/>
            <p:cNvSpPr/>
            <p:nvPr/>
          </p:nvSpPr>
          <p:spPr>
            <a:xfrm>
              <a:off x="5745571" y="1938264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pl99"/>
            <p:cNvSpPr/>
            <p:nvPr/>
          </p:nvSpPr>
          <p:spPr>
            <a:xfrm>
              <a:off x="5745571" y="1850655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pl100"/>
            <p:cNvSpPr/>
            <p:nvPr/>
          </p:nvSpPr>
          <p:spPr>
            <a:xfrm>
              <a:off x="5745571" y="1763045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pl101"/>
            <p:cNvSpPr/>
            <p:nvPr/>
          </p:nvSpPr>
          <p:spPr>
            <a:xfrm>
              <a:off x="5745571" y="1587826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pl102"/>
            <p:cNvSpPr/>
            <p:nvPr/>
          </p:nvSpPr>
          <p:spPr>
            <a:xfrm>
              <a:off x="5745571" y="1500216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pl103"/>
            <p:cNvSpPr/>
            <p:nvPr/>
          </p:nvSpPr>
          <p:spPr>
            <a:xfrm>
              <a:off x="5745571" y="1412607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pl104"/>
            <p:cNvSpPr/>
            <p:nvPr/>
          </p:nvSpPr>
          <p:spPr>
            <a:xfrm>
              <a:off x="5745571" y="1324997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pl105"/>
            <p:cNvSpPr/>
            <p:nvPr/>
          </p:nvSpPr>
          <p:spPr>
            <a:xfrm>
              <a:off x="5745571" y="1237388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pl106"/>
            <p:cNvSpPr/>
            <p:nvPr/>
          </p:nvSpPr>
          <p:spPr>
            <a:xfrm>
              <a:off x="5745571" y="4303723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pl107"/>
            <p:cNvSpPr/>
            <p:nvPr/>
          </p:nvSpPr>
          <p:spPr>
            <a:xfrm>
              <a:off x="5745571" y="3778065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pl108"/>
            <p:cNvSpPr/>
            <p:nvPr/>
          </p:nvSpPr>
          <p:spPr>
            <a:xfrm>
              <a:off x="5745571" y="3252408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pl109"/>
            <p:cNvSpPr/>
            <p:nvPr/>
          </p:nvSpPr>
          <p:spPr>
            <a:xfrm>
              <a:off x="5745571" y="2726750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pl110"/>
            <p:cNvSpPr/>
            <p:nvPr/>
          </p:nvSpPr>
          <p:spPr>
            <a:xfrm>
              <a:off x="5745571" y="2201093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pl111"/>
            <p:cNvSpPr/>
            <p:nvPr/>
          </p:nvSpPr>
          <p:spPr>
            <a:xfrm>
              <a:off x="5745571" y="1675436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pl112"/>
            <p:cNvSpPr/>
            <p:nvPr/>
          </p:nvSpPr>
          <p:spPr>
            <a:xfrm>
              <a:off x="5745571" y="1149778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rc113"/>
            <p:cNvSpPr/>
            <p:nvPr/>
          </p:nvSpPr>
          <p:spPr>
            <a:xfrm>
              <a:off x="5792850" y="1544021"/>
              <a:ext cx="141836" cy="275970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4" name="rc114"/>
            <p:cNvSpPr/>
            <p:nvPr/>
          </p:nvSpPr>
          <p:spPr>
            <a:xfrm>
              <a:off x="5934687" y="2183571"/>
              <a:ext cx="141836" cy="212015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5" name="rc115"/>
            <p:cNvSpPr/>
            <p:nvPr/>
          </p:nvSpPr>
          <p:spPr>
            <a:xfrm>
              <a:off x="6423236" y="2209854"/>
              <a:ext cx="141836" cy="209386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6" name="rc116"/>
            <p:cNvSpPr/>
            <p:nvPr/>
          </p:nvSpPr>
          <p:spPr>
            <a:xfrm>
              <a:off x="6565072" y="2350029"/>
              <a:ext cx="141836" cy="195369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7" name="rc117"/>
            <p:cNvSpPr/>
            <p:nvPr/>
          </p:nvSpPr>
          <p:spPr>
            <a:xfrm>
              <a:off x="7368814" y="2437639"/>
              <a:ext cx="141836" cy="186608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8" name="rc118"/>
            <p:cNvSpPr/>
            <p:nvPr/>
          </p:nvSpPr>
          <p:spPr>
            <a:xfrm>
              <a:off x="7510651" y="2717989"/>
              <a:ext cx="141836" cy="158573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9" name="rc119"/>
            <p:cNvSpPr/>
            <p:nvPr/>
          </p:nvSpPr>
          <p:spPr>
            <a:xfrm>
              <a:off x="8629586" y="3033384"/>
              <a:ext cx="141836" cy="127033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0" name="rc120"/>
            <p:cNvSpPr/>
            <p:nvPr/>
          </p:nvSpPr>
          <p:spPr>
            <a:xfrm>
              <a:off x="8771422" y="3042145"/>
              <a:ext cx="141836" cy="126157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1" name="rc121"/>
            <p:cNvSpPr/>
            <p:nvPr/>
          </p:nvSpPr>
          <p:spPr>
            <a:xfrm>
              <a:off x="9890357" y="3173559"/>
              <a:ext cx="141836" cy="113016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2" name="rc122"/>
            <p:cNvSpPr/>
            <p:nvPr/>
          </p:nvSpPr>
          <p:spPr>
            <a:xfrm>
              <a:off x="10032194" y="3340017"/>
              <a:ext cx="141836" cy="96370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3" name="rc123"/>
            <p:cNvSpPr/>
            <p:nvPr/>
          </p:nvSpPr>
          <p:spPr>
            <a:xfrm>
              <a:off x="6738428" y="2314985"/>
              <a:ext cx="141836" cy="198873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4" name="rc124"/>
            <p:cNvSpPr/>
            <p:nvPr/>
          </p:nvSpPr>
          <p:spPr>
            <a:xfrm>
              <a:off x="6880265" y="2604097"/>
              <a:ext cx="141836" cy="169962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5" name="rc125"/>
            <p:cNvSpPr/>
            <p:nvPr/>
          </p:nvSpPr>
          <p:spPr>
            <a:xfrm>
              <a:off x="9259971" y="3007101"/>
              <a:ext cx="141836" cy="129662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6" name="rc126"/>
            <p:cNvSpPr/>
            <p:nvPr/>
          </p:nvSpPr>
          <p:spPr>
            <a:xfrm>
              <a:off x="9401808" y="3357539"/>
              <a:ext cx="141836" cy="94618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7" name="rc127"/>
            <p:cNvSpPr/>
            <p:nvPr/>
          </p:nvSpPr>
          <p:spPr>
            <a:xfrm>
              <a:off x="6108043" y="1587826"/>
              <a:ext cx="141836" cy="271589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8" name="rc128"/>
            <p:cNvSpPr/>
            <p:nvPr/>
          </p:nvSpPr>
          <p:spPr>
            <a:xfrm>
              <a:off x="6249879" y="2420117"/>
              <a:ext cx="141836" cy="188360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9" name="rc129"/>
            <p:cNvSpPr/>
            <p:nvPr/>
          </p:nvSpPr>
          <p:spPr>
            <a:xfrm>
              <a:off x="10520743" y="3147276"/>
              <a:ext cx="141836" cy="115644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0" name="rc130"/>
            <p:cNvSpPr/>
            <p:nvPr/>
          </p:nvSpPr>
          <p:spPr>
            <a:xfrm>
              <a:off x="10662580" y="3637890"/>
              <a:ext cx="141836" cy="66583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1" name="rc131"/>
            <p:cNvSpPr/>
            <p:nvPr/>
          </p:nvSpPr>
          <p:spPr>
            <a:xfrm>
              <a:off x="9575164" y="3094711"/>
              <a:ext cx="141836" cy="120901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2" name="rc132"/>
            <p:cNvSpPr/>
            <p:nvPr/>
          </p:nvSpPr>
          <p:spPr>
            <a:xfrm>
              <a:off x="9717001" y="3392583"/>
              <a:ext cx="141836" cy="91113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3" name="rc133"/>
            <p:cNvSpPr/>
            <p:nvPr/>
          </p:nvSpPr>
          <p:spPr>
            <a:xfrm>
              <a:off x="7999200" y="2866926"/>
              <a:ext cx="141836" cy="143679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4" name="rc134"/>
            <p:cNvSpPr/>
            <p:nvPr/>
          </p:nvSpPr>
          <p:spPr>
            <a:xfrm>
              <a:off x="8141037" y="3129754"/>
              <a:ext cx="141836" cy="117396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5" name="rc135"/>
            <p:cNvSpPr/>
            <p:nvPr/>
          </p:nvSpPr>
          <p:spPr>
            <a:xfrm>
              <a:off x="10205550" y="3243647"/>
              <a:ext cx="141836" cy="106007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6" name="rc136"/>
            <p:cNvSpPr/>
            <p:nvPr/>
          </p:nvSpPr>
          <p:spPr>
            <a:xfrm>
              <a:off x="10347387" y="3471432"/>
              <a:ext cx="141836" cy="83229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7" name="rc137"/>
            <p:cNvSpPr/>
            <p:nvPr/>
          </p:nvSpPr>
          <p:spPr>
            <a:xfrm>
              <a:off x="7053621" y="2376312"/>
              <a:ext cx="141836" cy="192741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8" name="rc138"/>
            <p:cNvSpPr/>
            <p:nvPr/>
          </p:nvSpPr>
          <p:spPr>
            <a:xfrm>
              <a:off x="7195458" y="2507727"/>
              <a:ext cx="141836" cy="179599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9" name="rc139"/>
            <p:cNvSpPr/>
            <p:nvPr/>
          </p:nvSpPr>
          <p:spPr>
            <a:xfrm>
              <a:off x="7684007" y="2928252"/>
              <a:ext cx="141836" cy="137547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0" name="rc140"/>
            <p:cNvSpPr/>
            <p:nvPr/>
          </p:nvSpPr>
          <p:spPr>
            <a:xfrm>
              <a:off x="7825844" y="2823121"/>
              <a:ext cx="141836" cy="148060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1" name="rc141"/>
            <p:cNvSpPr/>
            <p:nvPr/>
          </p:nvSpPr>
          <p:spPr>
            <a:xfrm>
              <a:off x="8314393" y="2350029"/>
              <a:ext cx="141836" cy="195369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2" name="rc142"/>
            <p:cNvSpPr/>
            <p:nvPr/>
          </p:nvSpPr>
          <p:spPr>
            <a:xfrm>
              <a:off x="8456230" y="3392583"/>
              <a:ext cx="141836" cy="91113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3" name="rc143"/>
            <p:cNvSpPr/>
            <p:nvPr/>
          </p:nvSpPr>
          <p:spPr>
            <a:xfrm>
              <a:off x="8944779" y="3077189"/>
              <a:ext cx="141836" cy="122653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4" name="rc144"/>
            <p:cNvSpPr/>
            <p:nvPr/>
          </p:nvSpPr>
          <p:spPr>
            <a:xfrm>
              <a:off x="9086615" y="3287452"/>
              <a:ext cx="141836" cy="101627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5" name="tx145"/>
            <p:cNvSpPr/>
            <p:nvPr/>
          </p:nvSpPr>
          <p:spPr>
            <a:xfrm>
              <a:off x="2733250" y="807636"/>
              <a:ext cx="779338" cy="112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inrikes född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7904722" y="807636"/>
              <a:ext cx="787821" cy="112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utrikes född</a:t>
              </a:r>
            </a:p>
          </p:txBody>
        </p:sp>
        <p:sp>
          <p:nvSpPr>
            <p:cNvPr id="147" name="tx147"/>
            <p:cNvSpPr/>
            <p:nvPr/>
          </p:nvSpPr>
          <p:spPr>
            <a:xfrm rot="-5400000">
              <a:off x="632166" y="4823145"/>
              <a:ext cx="310604" cy="739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Avesta</a:t>
              </a:r>
            </a:p>
          </p:txBody>
        </p:sp>
        <p:sp>
          <p:nvSpPr>
            <p:cNvPr id="148" name="tx148"/>
            <p:cNvSpPr/>
            <p:nvPr/>
          </p:nvSpPr>
          <p:spPr>
            <a:xfrm rot="-5400000">
              <a:off x="927565" y="4823145"/>
              <a:ext cx="350192" cy="739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Ludvika</a:t>
              </a:r>
            </a:p>
          </p:txBody>
        </p:sp>
        <p:sp>
          <p:nvSpPr>
            <p:cNvPr id="149" name="tx149"/>
            <p:cNvSpPr/>
            <p:nvPr/>
          </p:nvSpPr>
          <p:spPr>
            <a:xfrm rot="-5400000">
              <a:off x="1204187" y="4812826"/>
              <a:ext cx="406697" cy="9455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Borlänge</a:t>
              </a:r>
            </a:p>
          </p:txBody>
        </p:sp>
        <p:sp>
          <p:nvSpPr>
            <p:cNvPr id="150" name="tx150"/>
            <p:cNvSpPr/>
            <p:nvPr/>
          </p:nvSpPr>
          <p:spPr>
            <a:xfrm rot="-5400000">
              <a:off x="1495865" y="4823145"/>
              <a:ext cx="474364" cy="739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Hedemora</a:t>
              </a:r>
            </a:p>
          </p:txBody>
        </p:sp>
        <p:sp>
          <p:nvSpPr>
            <p:cNvPr id="151" name="tx151"/>
            <p:cNvSpPr/>
            <p:nvPr/>
          </p:nvSpPr>
          <p:spPr>
            <a:xfrm rot="-5400000">
              <a:off x="1701471" y="4812429"/>
              <a:ext cx="672107" cy="9534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Smedjebacken</a:t>
              </a:r>
            </a:p>
          </p:txBody>
        </p:sp>
        <p:sp>
          <p:nvSpPr>
            <p:cNvPr id="152" name="tx152"/>
            <p:cNvSpPr/>
            <p:nvPr/>
          </p:nvSpPr>
          <p:spPr>
            <a:xfrm rot="-5400000">
              <a:off x="2185534" y="4823145"/>
              <a:ext cx="355798" cy="739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Dalarna</a:t>
              </a:r>
            </a:p>
          </p:txBody>
        </p:sp>
        <p:sp>
          <p:nvSpPr>
            <p:cNvPr id="153" name="tx153"/>
            <p:cNvSpPr/>
            <p:nvPr/>
          </p:nvSpPr>
          <p:spPr>
            <a:xfrm rot="-5400000">
              <a:off x="2556562" y="4822500"/>
              <a:ext cx="242837" cy="7520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Säter</a:t>
              </a:r>
            </a:p>
          </p:txBody>
        </p:sp>
        <p:sp>
          <p:nvSpPr>
            <p:cNvPr id="154" name="tx154"/>
            <p:cNvSpPr/>
            <p:nvPr/>
          </p:nvSpPr>
          <p:spPr>
            <a:xfrm rot="-5400000">
              <a:off x="2883066" y="4822475"/>
              <a:ext cx="220166" cy="752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Orsa</a:t>
              </a:r>
            </a:p>
          </p:txBody>
        </p:sp>
        <p:sp>
          <p:nvSpPr>
            <p:cNvPr id="155" name="tx155"/>
            <p:cNvSpPr/>
            <p:nvPr/>
          </p:nvSpPr>
          <p:spPr>
            <a:xfrm rot="-5400000">
              <a:off x="3119801" y="4823145"/>
              <a:ext cx="378420" cy="739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Vansbro</a:t>
              </a:r>
            </a:p>
          </p:txBody>
        </p:sp>
        <p:sp>
          <p:nvSpPr>
            <p:cNvPr id="156" name="tx156"/>
            <p:cNvSpPr/>
            <p:nvPr/>
          </p:nvSpPr>
          <p:spPr>
            <a:xfrm rot="-5400000">
              <a:off x="3497130" y="4823145"/>
              <a:ext cx="254148" cy="739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Falun</a:t>
              </a:r>
            </a:p>
          </p:txBody>
        </p:sp>
        <p:sp>
          <p:nvSpPr>
            <p:cNvPr id="157" name="tx157"/>
            <p:cNvSpPr/>
            <p:nvPr/>
          </p:nvSpPr>
          <p:spPr>
            <a:xfrm rot="-5400000">
              <a:off x="3737214" y="4815828"/>
              <a:ext cx="389731" cy="885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Älvdalen</a:t>
              </a:r>
            </a:p>
          </p:txBody>
        </p:sp>
        <p:sp>
          <p:nvSpPr>
            <p:cNvPr id="158" name="tx158"/>
            <p:cNvSpPr/>
            <p:nvPr/>
          </p:nvSpPr>
          <p:spPr>
            <a:xfrm rot="-5400000">
              <a:off x="4062528" y="4823145"/>
              <a:ext cx="384125" cy="739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Leksand</a:t>
              </a:r>
            </a:p>
          </p:txBody>
        </p:sp>
        <p:sp>
          <p:nvSpPr>
            <p:cNvPr id="159" name="tx159"/>
            <p:cNvSpPr/>
            <p:nvPr/>
          </p:nvSpPr>
          <p:spPr>
            <a:xfrm rot="-5400000">
              <a:off x="4454044" y="4823145"/>
              <a:ext cx="231477" cy="739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Mora</a:t>
              </a:r>
            </a:p>
          </p:txBody>
        </p:sp>
        <p:sp>
          <p:nvSpPr>
            <p:cNvPr id="160" name="tx160"/>
            <p:cNvSpPr/>
            <p:nvPr/>
          </p:nvSpPr>
          <p:spPr>
            <a:xfrm rot="-5400000">
              <a:off x="4707622" y="4812429"/>
              <a:ext cx="333275" cy="9534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Gagnef</a:t>
              </a:r>
            </a:p>
          </p:txBody>
        </p:sp>
        <p:sp>
          <p:nvSpPr>
            <p:cNvPr id="161" name="tx161"/>
            <p:cNvSpPr/>
            <p:nvPr/>
          </p:nvSpPr>
          <p:spPr>
            <a:xfrm rot="-5400000">
              <a:off x="5044693" y="4822922"/>
              <a:ext cx="310505" cy="743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Rättvik</a:t>
              </a:r>
            </a:p>
          </p:txBody>
        </p:sp>
        <p:sp>
          <p:nvSpPr>
            <p:cNvPr id="162" name="tx162"/>
            <p:cNvSpPr/>
            <p:nvPr/>
          </p:nvSpPr>
          <p:spPr>
            <a:xfrm rot="-5400000">
              <a:off x="5191189" y="4812429"/>
              <a:ext cx="626913" cy="9534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Malung-Sälen</a:t>
              </a:r>
            </a:p>
          </p:txBody>
        </p:sp>
        <p:sp>
          <p:nvSpPr>
            <p:cNvPr id="163" name="tx163"/>
            <p:cNvSpPr/>
            <p:nvPr/>
          </p:nvSpPr>
          <p:spPr>
            <a:xfrm rot="-5400000">
              <a:off x="5807880" y="4823145"/>
              <a:ext cx="310604" cy="739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Avesta</a:t>
              </a:r>
            </a:p>
          </p:txBody>
        </p:sp>
        <p:sp>
          <p:nvSpPr>
            <p:cNvPr id="164" name="tx164"/>
            <p:cNvSpPr/>
            <p:nvPr/>
          </p:nvSpPr>
          <p:spPr>
            <a:xfrm rot="-5400000">
              <a:off x="6103279" y="4823145"/>
              <a:ext cx="350192" cy="739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Ludvika</a:t>
              </a:r>
            </a:p>
          </p:txBody>
        </p:sp>
        <p:sp>
          <p:nvSpPr>
            <p:cNvPr id="165" name="tx165"/>
            <p:cNvSpPr/>
            <p:nvPr/>
          </p:nvSpPr>
          <p:spPr>
            <a:xfrm rot="-5400000">
              <a:off x="6379900" y="4812826"/>
              <a:ext cx="406697" cy="9455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Borlänge</a:t>
              </a:r>
            </a:p>
          </p:txBody>
        </p:sp>
        <p:sp>
          <p:nvSpPr>
            <p:cNvPr id="166" name="tx166"/>
            <p:cNvSpPr/>
            <p:nvPr/>
          </p:nvSpPr>
          <p:spPr>
            <a:xfrm rot="-5400000">
              <a:off x="6671578" y="4823145"/>
              <a:ext cx="474364" cy="739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Hedemora</a:t>
              </a:r>
            </a:p>
          </p:txBody>
        </p:sp>
        <p:sp>
          <p:nvSpPr>
            <p:cNvPr id="167" name="tx167"/>
            <p:cNvSpPr/>
            <p:nvPr/>
          </p:nvSpPr>
          <p:spPr>
            <a:xfrm rot="-5400000">
              <a:off x="6877184" y="4812429"/>
              <a:ext cx="672107" cy="9534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Smedjebacken</a:t>
              </a:r>
            </a:p>
          </p:txBody>
        </p:sp>
        <p:sp>
          <p:nvSpPr>
            <p:cNvPr id="168" name="tx168"/>
            <p:cNvSpPr/>
            <p:nvPr/>
          </p:nvSpPr>
          <p:spPr>
            <a:xfrm rot="-5400000">
              <a:off x="7361247" y="4823145"/>
              <a:ext cx="355798" cy="739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Dalarna</a:t>
              </a:r>
            </a:p>
          </p:txBody>
        </p:sp>
        <p:sp>
          <p:nvSpPr>
            <p:cNvPr id="169" name="tx169"/>
            <p:cNvSpPr/>
            <p:nvPr/>
          </p:nvSpPr>
          <p:spPr>
            <a:xfrm rot="-5400000">
              <a:off x="7732276" y="4822500"/>
              <a:ext cx="242837" cy="7520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Säter</a:t>
              </a:r>
            </a:p>
          </p:txBody>
        </p:sp>
        <p:sp>
          <p:nvSpPr>
            <p:cNvPr id="170" name="tx170"/>
            <p:cNvSpPr/>
            <p:nvPr/>
          </p:nvSpPr>
          <p:spPr>
            <a:xfrm rot="-5400000">
              <a:off x="8058779" y="4822475"/>
              <a:ext cx="220166" cy="752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Orsa</a:t>
              </a:r>
            </a:p>
          </p:txBody>
        </p:sp>
        <p:sp>
          <p:nvSpPr>
            <p:cNvPr id="171" name="tx171"/>
            <p:cNvSpPr/>
            <p:nvPr/>
          </p:nvSpPr>
          <p:spPr>
            <a:xfrm rot="-5400000">
              <a:off x="8295515" y="4823145"/>
              <a:ext cx="378420" cy="739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Vansbro</a:t>
              </a:r>
            </a:p>
          </p:txBody>
        </p:sp>
        <p:sp>
          <p:nvSpPr>
            <p:cNvPr id="172" name="tx172"/>
            <p:cNvSpPr/>
            <p:nvPr/>
          </p:nvSpPr>
          <p:spPr>
            <a:xfrm rot="-5400000">
              <a:off x="8672844" y="4823145"/>
              <a:ext cx="254148" cy="739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Falun</a:t>
              </a:r>
            </a:p>
          </p:txBody>
        </p:sp>
        <p:sp>
          <p:nvSpPr>
            <p:cNvPr id="173" name="tx173"/>
            <p:cNvSpPr/>
            <p:nvPr/>
          </p:nvSpPr>
          <p:spPr>
            <a:xfrm rot="-5400000">
              <a:off x="8912928" y="4815828"/>
              <a:ext cx="389731" cy="885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Älvdalen</a:t>
              </a:r>
            </a:p>
          </p:txBody>
        </p:sp>
        <p:sp>
          <p:nvSpPr>
            <p:cNvPr id="174" name="tx174"/>
            <p:cNvSpPr/>
            <p:nvPr/>
          </p:nvSpPr>
          <p:spPr>
            <a:xfrm rot="-5400000">
              <a:off x="9238241" y="4823145"/>
              <a:ext cx="384125" cy="739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Leksand</a:t>
              </a:r>
            </a:p>
          </p:txBody>
        </p:sp>
        <p:sp>
          <p:nvSpPr>
            <p:cNvPr id="175" name="tx175"/>
            <p:cNvSpPr/>
            <p:nvPr/>
          </p:nvSpPr>
          <p:spPr>
            <a:xfrm rot="-5400000">
              <a:off x="9629758" y="4823145"/>
              <a:ext cx="231477" cy="739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Mora</a:t>
              </a:r>
            </a:p>
          </p:txBody>
        </p:sp>
        <p:sp>
          <p:nvSpPr>
            <p:cNvPr id="176" name="tx176"/>
            <p:cNvSpPr/>
            <p:nvPr/>
          </p:nvSpPr>
          <p:spPr>
            <a:xfrm rot="-5400000">
              <a:off x="9883336" y="4812429"/>
              <a:ext cx="333275" cy="9534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Gagnef</a:t>
              </a:r>
            </a:p>
          </p:txBody>
        </p:sp>
        <p:sp>
          <p:nvSpPr>
            <p:cNvPr id="177" name="tx177"/>
            <p:cNvSpPr/>
            <p:nvPr/>
          </p:nvSpPr>
          <p:spPr>
            <a:xfrm rot="-5400000">
              <a:off x="10220407" y="4822922"/>
              <a:ext cx="310505" cy="743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Rättvik</a:t>
              </a:r>
            </a:p>
          </p:txBody>
        </p:sp>
        <p:sp>
          <p:nvSpPr>
            <p:cNvPr id="178" name="tx178"/>
            <p:cNvSpPr/>
            <p:nvPr/>
          </p:nvSpPr>
          <p:spPr>
            <a:xfrm rot="-5400000">
              <a:off x="10366903" y="4812429"/>
              <a:ext cx="626913" cy="9534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Malung-Sälen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303928" y="4263440"/>
              <a:ext cx="203299" cy="766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0 %</a:t>
              </a:r>
            </a:p>
          </p:txBody>
        </p:sp>
        <p:sp>
          <p:nvSpPr>
            <p:cNvPr id="180" name="tx180"/>
            <p:cNvSpPr/>
            <p:nvPr/>
          </p:nvSpPr>
          <p:spPr>
            <a:xfrm>
              <a:off x="303928" y="3737782"/>
              <a:ext cx="203299" cy="766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6 %</a:t>
              </a:r>
            </a:p>
          </p:txBody>
        </p:sp>
        <p:sp>
          <p:nvSpPr>
            <p:cNvPr id="181" name="tx181"/>
            <p:cNvSpPr/>
            <p:nvPr/>
          </p:nvSpPr>
          <p:spPr>
            <a:xfrm>
              <a:off x="275651" y="3212125"/>
              <a:ext cx="231576" cy="766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12 %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275651" y="2686468"/>
              <a:ext cx="231576" cy="766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18 %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275651" y="2160810"/>
              <a:ext cx="231576" cy="766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24 %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275651" y="1635153"/>
              <a:ext cx="231576" cy="766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30 %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275651" y="1109495"/>
              <a:ext cx="231576" cy="766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36 %</a:t>
              </a:r>
            </a:p>
          </p:txBody>
        </p:sp>
        <p:sp>
          <p:nvSpPr>
            <p:cNvPr id="186" name="rc186"/>
            <p:cNvSpPr/>
            <p:nvPr/>
          </p:nvSpPr>
          <p:spPr>
            <a:xfrm>
              <a:off x="4993063" y="5335336"/>
              <a:ext cx="1435426" cy="289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7" name="rc187"/>
            <p:cNvSpPr/>
            <p:nvPr/>
          </p:nvSpPr>
          <p:spPr>
            <a:xfrm>
              <a:off x="4993063" y="5404925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8" name="rc188"/>
            <p:cNvSpPr/>
            <p:nvPr/>
          </p:nvSpPr>
          <p:spPr>
            <a:xfrm>
              <a:off x="5002063" y="5413925"/>
              <a:ext cx="201456" cy="2014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9" name="rc189"/>
            <p:cNvSpPr/>
            <p:nvPr/>
          </p:nvSpPr>
          <p:spPr>
            <a:xfrm>
              <a:off x="5842979" y="5404925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0" name="rc190"/>
            <p:cNvSpPr/>
            <p:nvPr/>
          </p:nvSpPr>
          <p:spPr>
            <a:xfrm>
              <a:off x="5851979" y="5413925"/>
              <a:ext cx="201456" cy="20145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1" name="tx191"/>
            <p:cNvSpPr/>
            <p:nvPr/>
          </p:nvSpPr>
          <p:spPr>
            <a:xfrm>
              <a:off x="5282108" y="5458321"/>
              <a:ext cx="491281" cy="1108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kvinnor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6132024" y="5457652"/>
              <a:ext cx="296465" cy="1115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män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3120845" y="374934"/>
              <a:ext cx="4885655" cy="2415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Arbetslöshet i åldersgruppen 20-64 år 2021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275651" y="5692606"/>
              <a:ext cx="4013046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SCB:s öppna statistikdatabas, befolkningens arbetsmarknadsstatus (BAS).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275651" y="5813307"/>
              <a:ext cx="2317273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Bearbetning: Samhällsanalys, Region Dalarna.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275651" y="6038891"/>
              <a:ext cx="0" cy="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569857" y="992081"/>
              <a:ext cx="5106124" cy="34693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569857" y="4233635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569857" y="4163547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569857" y="4093460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569857" y="4023372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569857" y="3883197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569857" y="3813109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569857" y="3743021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569857" y="3672934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569857" y="3532758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569857" y="3462671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569857" y="3392583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569857" y="3322495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569857" y="3182320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569857" y="3112233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569857" y="3042145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569857" y="2972057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569857" y="2831882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569857" y="2761794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569857" y="2691707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569857" y="2621619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569857" y="2481444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569857" y="2411356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569857" y="2341268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569857" y="2271181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569857" y="2131005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569857" y="2060918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569857" y="1990830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569857" y="1920742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569857" y="1780567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569857" y="1710479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569857" y="1640392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7"/>
            <p:cNvSpPr/>
            <p:nvPr/>
          </p:nvSpPr>
          <p:spPr>
            <a:xfrm>
              <a:off x="569857" y="1570304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8"/>
            <p:cNvSpPr/>
            <p:nvPr/>
          </p:nvSpPr>
          <p:spPr>
            <a:xfrm>
              <a:off x="569857" y="1430129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9"/>
            <p:cNvSpPr/>
            <p:nvPr/>
          </p:nvSpPr>
          <p:spPr>
            <a:xfrm>
              <a:off x="569857" y="1360041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40"/>
            <p:cNvSpPr/>
            <p:nvPr/>
          </p:nvSpPr>
          <p:spPr>
            <a:xfrm>
              <a:off x="569857" y="1289954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41"/>
            <p:cNvSpPr/>
            <p:nvPr/>
          </p:nvSpPr>
          <p:spPr>
            <a:xfrm>
              <a:off x="569857" y="1219866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42"/>
            <p:cNvSpPr/>
            <p:nvPr/>
          </p:nvSpPr>
          <p:spPr>
            <a:xfrm>
              <a:off x="569857" y="4303723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l43"/>
            <p:cNvSpPr/>
            <p:nvPr/>
          </p:nvSpPr>
          <p:spPr>
            <a:xfrm>
              <a:off x="569857" y="3953284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l44"/>
            <p:cNvSpPr/>
            <p:nvPr/>
          </p:nvSpPr>
          <p:spPr>
            <a:xfrm>
              <a:off x="569857" y="3602846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l45"/>
            <p:cNvSpPr/>
            <p:nvPr/>
          </p:nvSpPr>
          <p:spPr>
            <a:xfrm>
              <a:off x="569857" y="3252408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l46"/>
            <p:cNvSpPr/>
            <p:nvPr/>
          </p:nvSpPr>
          <p:spPr>
            <a:xfrm>
              <a:off x="569857" y="2901970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l47"/>
            <p:cNvSpPr/>
            <p:nvPr/>
          </p:nvSpPr>
          <p:spPr>
            <a:xfrm>
              <a:off x="569857" y="2551531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l48"/>
            <p:cNvSpPr/>
            <p:nvPr/>
          </p:nvSpPr>
          <p:spPr>
            <a:xfrm>
              <a:off x="569857" y="2201093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9"/>
            <p:cNvSpPr/>
            <p:nvPr/>
          </p:nvSpPr>
          <p:spPr>
            <a:xfrm>
              <a:off x="569857" y="1850655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l50"/>
            <p:cNvSpPr/>
            <p:nvPr/>
          </p:nvSpPr>
          <p:spPr>
            <a:xfrm>
              <a:off x="569857" y="1500216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l51"/>
            <p:cNvSpPr/>
            <p:nvPr/>
          </p:nvSpPr>
          <p:spPr>
            <a:xfrm>
              <a:off x="569857" y="1149778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rc52"/>
            <p:cNvSpPr/>
            <p:nvPr/>
          </p:nvSpPr>
          <p:spPr>
            <a:xfrm>
              <a:off x="3138679" y="1289954"/>
              <a:ext cx="141836" cy="301376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" name="rc53"/>
            <p:cNvSpPr/>
            <p:nvPr/>
          </p:nvSpPr>
          <p:spPr>
            <a:xfrm>
              <a:off x="3280516" y="1237388"/>
              <a:ext cx="141836" cy="306633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" name="rc54"/>
            <p:cNvSpPr/>
            <p:nvPr/>
          </p:nvSpPr>
          <p:spPr>
            <a:xfrm>
              <a:off x="5345029" y="1279440"/>
              <a:ext cx="141836" cy="302428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" name="rc55"/>
            <p:cNvSpPr/>
            <p:nvPr/>
          </p:nvSpPr>
          <p:spPr>
            <a:xfrm>
              <a:off x="5486866" y="1244397"/>
              <a:ext cx="141836" cy="305932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" name="rc56"/>
            <p:cNvSpPr/>
            <p:nvPr/>
          </p:nvSpPr>
          <p:spPr>
            <a:xfrm>
              <a:off x="2823486" y="1272432"/>
              <a:ext cx="141836" cy="303129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" name="rc57"/>
            <p:cNvSpPr/>
            <p:nvPr/>
          </p:nvSpPr>
          <p:spPr>
            <a:xfrm>
              <a:off x="2965323" y="1226875"/>
              <a:ext cx="141836" cy="307684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" name="rc58"/>
            <p:cNvSpPr/>
            <p:nvPr/>
          </p:nvSpPr>
          <p:spPr>
            <a:xfrm>
              <a:off x="932329" y="1230379"/>
              <a:ext cx="141836" cy="307334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" name="rc59"/>
            <p:cNvSpPr/>
            <p:nvPr/>
          </p:nvSpPr>
          <p:spPr>
            <a:xfrm>
              <a:off x="1074166" y="1205848"/>
              <a:ext cx="141836" cy="309787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" name="rc60"/>
            <p:cNvSpPr/>
            <p:nvPr/>
          </p:nvSpPr>
          <p:spPr>
            <a:xfrm>
              <a:off x="617136" y="1258414"/>
              <a:ext cx="141836" cy="304530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" name="rc61"/>
            <p:cNvSpPr/>
            <p:nvPr/>
          </p:nvSpPr>
          <p:spPr>
            <a:xfrm>
              <a:off x="758973" y="1181318"/>
              <a:ext cx="141836" cy="312240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" name="rc62"/>
            <p:cNvSpPr/>
            <p:nvPr/>
          </p:nvSpPr>
          <p:spPr>
            <a:xfrm>
              <a:off x="4714644" y="1367050"/>
              <a:ext cx="141836" cy="293667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" name="rc63"/>
            <p:cNvSpPr/>
            <p:nvPr/>
          </p:nvSpPr>
          <p:spPr>
            <a:xfrm>
              <a:off x="4856480" y="1282945"/>
              <a:ext cx="141836" cy="302077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" name="rc64"/>
            <p:cNvSpPr/>
            <p:nvPr/>
          </p:nvSpPr>
          <p:spPr>
            <a:xfrm>
              <a:off x="2508293" y="1247901"/>
              <a:ext cx="141836" cy="305582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" name="rc65"/>
            <p:cNvSpPr/>
            <p:nvPr/>
          </p:nvSpPr>
          <p:spPr>
            <a:xfrm>
              <a:off x="2650130" y="1216361"/>
              <a:ext cx="141836" cy="308736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" name="rc66"/>
            <p:cNvSpPr/>
            <p:nvPr/>
          </p:nvSpPr>
          <p:spPr>
            <a:xfrm>
              <a:off x="3769065" y="1363546"/>
              <a:ext cx="141836" cy="294017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" name="rc67"/>
            <p:cNvSpPr/>
            <p:nvPr/>
          </p:nvSpPr>
          <p:spPr>
            <a:xfrm>
              <a:off x="3910902" y="1261918"/>
              <a:ext cx="141836" cy="304180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" name="rc68"/>
            <p:cNvSpPr/>
            <p:nvPr/>
          </p:nvSpPr>
          <p:spPr>
            <a:xfrm>
              <a:off x="1562715" y="1223370"/>
              <a:ext cx="141836" cy="308035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" name="rc69"/>
            <p:cNvSpPr/>
            <p:nvPr/>
          </p:nvSpPr>
          <p:spPr>
            <a:xfrm>
              <a:off x="1704552" y="1191831"/>
              <a:ext cx="141836" cy="311189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" name="rc70"/>
            <p:cNvSpPr/>
            <p:nvPr/>
          </p:nvSpPr>
          <p:spPr>
            <a:xfrm>
              <a:off x="1877908" y="1254910"/>
              <a:ext cx="141836" cy="304881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" name="rc71"/>
            <p:cNvSpPr/>
            <p:nvPr/>
          </p:nvSpPr>
          <p:spPr>
            <a:xfrm>
              <a:off x="2019744" y="1237388"/>
              <a:ext cx="141836" cy="306633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" name="rc72"/>
            <p:cNvSpPr/>
            <p:nvPr/>
          </p:nvSpPr>
          <p:spPr>
            <a:xfrm>
              <a:off x="3453872" y="1279440"/>
              <a:ext cx="141836" cy="302428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" name="rc73"/>
            <p:cNvSpPr/>
            <p:nvPr/>
          </p:nvSpPr>
          <p:spPr>
            <a:xfrm>
              <a:off x="3595709" y="1293458"/>
              <a:ext cx="141836" cy="301026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" name="rc74"/>
            <p:cNvSpPr/>
            <p:nvPr/>
          </p:nvSpPr>
          <p:spPr>
            <a:xfrm>
              <a:off x="4084258" y="1324997"/>
              <a:ext cx="141836" cy="297872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" name="rc75"/>
            <p:cNvSpPr/>
            <p:nvPr/>
          </p:nvSpPr>
          <p:spPr>
            <a:xfrm>
              <a:off x="4226095" y="1230379"/>
              <a:ext cx="141836" cy="307334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" name="rc76"/>
            <p:cNvSpPr/>
            <p:nvPr/>
          </p:nvSpPr>
          <p:spPr>
            <a:xfrm>
              <a:off x="4399451" y="1310980"/>
              <a:ext cx="141836" cy="299274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7" name="rc77"/>
            <p:cNvSpPr/>
            <p:nvPr/>
          </p:nvSpPr>
          <p:spPr>
            <a:xfrm>
              <a:off x="4541287" y="1230379"/>
              <a:ext cx="141836" cy="307334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8" name="rc78"/>
            <p:cNvSpPr/>
            <p:nvPr/>
          </p:nvSpPr>
          <p:spPr>
            <a:xfrm>
              <a:off x="1247522" y="1240892"/>
              <a:ext cx="141836" cy="306283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9" name="rc79"/>
            <p:cNvSpPr/>
            <p:nvPr/>
          </p:nvSpPr>
          <p:spPr>
            <a:xfrm>
              <a:off x="1389359" y="1191831"/>
              <a:ext cx="141836" cy="311189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0" name="rc80"/>
            <p:cNvSpPr/>
            <p:nvPr/>
          </p:nvSpPr>
          <p:spPr>
            <a:xfrm>
              <a:off x="2193101" y="1233883"/>
              <a:ext cx="141836" cy="306983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1" name="rc81"/>
            <p:cNvSpPr/>
            <p:nvPr/>
          </p:nvSpPr>
          <p:spPr>
            <a:xfrm>
              <a:off x="2334937" y="1226875"/>
              <a:ext cx="141836" cy="307684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2" name="rc82"/>
            <p:cNvSpPr/>
            <p:nvPr/>
          </p:nvSpPr>
          <p:spPr>
            <a:xfrm>
              <a:off x="5029836" y="1219866"/>
              <a:ext cx="141836" cy="30838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3" name="rc83"/>
            <p:cNvSpPr/>
            <p:nvPr/>
          </p:nvSpPr>
          <p:spPr>
            <a:xfrm>
              <a:off x="5171673" y="1170805"/>
              <a:ext cx="141836" cy="313291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4" name="rc84"/>
            <p:cNvSpPr/>
            <p:nvPr/>
          </p:nvSpPr>
          <p:spPr>
            <a:xfrm>
              <a:off x="5745571" y="992081"/>
              <a:ext cx="5106124" cy="34693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5" name="pl85"/>
            <p:cNvSpPr/>
            <p:nvPr/>
          </p:nvSpPr>
          <p:spPr>
            <a:xfrm>
              <a:off x="5745571" y="4233635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l86"/>
            <p:cNvSpPr/>
            <p:nvPr/>
          </p:nvSpPr>
          <p:spPr>
            <a:xfrm>
              <a:off x="5745571" y="4163547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l87"/>
            <p:cNvSpPr/>
            <p:nvPr/>
          </p:nvSpPr>
          <p:spPr>
            <a:xfrm>
              <a:off x="5745571" y="4093460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pl88"/>
            <p:cNvSpPr/>
            <p:nvPr/>
          </p:nvSpPr>
          <p:spPr>
            <a:xfrm>
              <a:off x="5745571" y="4023372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pl89"/>
            <p:cNvSpPr/>
            <p:nvPr/>
          </p:nvSpPr>
          <p:spPr>
            <a:xfrm>
              <a:off x="5745571" y="3883197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l90"/>
            <p:cNvSpPr/>
            <p:nvPr/>
          </p:nvSpPr>
          <p:spPr>
            <a:xfrm>
              <a:off x="5745571" y="3813109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l91"/>
            <p:cNvSpPr/>
            <p:nvPr/>
          </p:nvSpPr>
          <p:spPr>
            <a:xfrm>
              <a:off x="5745571" y="3743021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pl92"/>
            <p:cNvSpPr/>
            <p:nvPr/>
          </p:nvSpPr>
          <p:spPr>
            <a:xfrm>
              <a:off x="5745571" y="3672934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l93"/>
            <p:cNvSpPr/>
            <p:nvPr/>
          </p:nvSpPr>
          <p:spPr>
            <a:xfrm>
              <a:off x="5745571" y="3532758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l94"/>
            <p:cNvSpPr/>
            <p:nvPr/>
          </p:nvSpPr>
          <p:spPr>
            <a:xfrm>
              <a:off x="5745571" y="3462671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l95"/>
            <p:cNvSpPr/>
            <p:nvPr/>
          </p:nvSpPr>
          <p:spPr>
            <a:xfrm>
              <a:off x="5745571" y="3392583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l96"/>
            <p:cNvSpPr/>
            <p:nvPr/>
          </p:nvSpPr>
          <p:spPr>
            <a:xfrm>
              <a:off x="5745571" y="3322495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l97"/>
            <p:cNvSpPr/>
            <p:nvPr/>
          </p:nvSpPr>
          <p:spPr>
            <a:xfrm>
              <a:off x="5745571" y="3182320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l98"/>
            <p:cNvSpPr/>
            <p:nvPr/>
          </p:nvSpPr>
          <p:spPr>
            <a:xfrm>
              <a:off x="5745571" y="3112233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pl99"/>
            <p:cNvSpPr/>
            <p:nvPr/>
          </p:nvSpPr>
          <p:spPr>
            <a:xfrm>
              <a:off x="5745571" y="3042145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pl100"/>
            <p:cNvSpPr/>
            <p:nvPr/>
          </p:nvSpPr>
          <p:spPr>
            <a:xfrm>
              <a:off x="5745571" y="2972057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pl101"/>
            <p:cNvSpPr/>
            <p:nvPr/>
          </p:nvSpPr>
          <p:spPr>
            <a:xfrm>
              <a:off x="5745571" y="2831882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pl102"/>
            <p:cNvSpPr/>
            <p:nvPr/>
          </p:nvSpPr>
          <p:spPr>
            <a:xfrm>
              <a:off x="5745571" y="2761794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pl103"/>
            <p:cNvSpPr/>
            <p:nvPr/>
          </p:nvSpPr>
          <p:spPr>
            <a:xfrm>
              <a:off x="5745571" y="2691707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pl104"/>
            <p:cNvSpPr/>
            <p:nvPr/>
          </p:nvSpPr>
          <p:spPr>
            <a:xfrm>
              <a:off x="5745571" y="2621619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pl105"/>
            <p:cNvSpPr/>
            <p:nvPr/>
          </p:nvSpPr>
          <p:spPr>
            <a:xfrm>
              <a:off x="5745571" y="2481444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pl106"/>
            <p:cNvSpPr/>
            <p:nvPr/>
          </p:nvSpPr>
          <p:spPr>
            <a:xfrm>
              <a:off x="5745571" y="2411356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pl107"/>
            <p:cNvSpPr/>
            <p:nvPr/>
          </p:nvSpPr>
          <p:spPr>
            <a:xfrm>
              <a:off x="5745571" y="2341268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pl108"/>
            <p:cNvSpPr/>
            <p:nvPr/>
          </p:nvSpPr>
          <p:spPr>
            <a:xfrm>
              <a:off x="5745571" y="2271181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pl109"/>
            <p:cNvSpPr/>
            <p:nvPr/>
          </p:nvSpPr>
          <p:spPr>
            <a:xfrm>
              <a:off x="5745571" y="2131005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pl110"/>
            <p:cNvSpPr/>
            <p:nvPr/>
          </p:nvSpPr>
          <p:spPr>
            <a:xfrm>
              <a:off x="5745571" y="2060918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pl111"/>
            <p:cNvSpPr/>
            <p:nvPr/>
          </p:nvSpPr>
          <p:spPr>
            <a:xfrm>
              <a:off x="5745571" y="1990830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pl112"/>
            <p:cNvSpPr/>
            <p:nvPr/>
          </p:nvSpPr>
          <p:spPr>
            <a:xfrm>
              <a:off x="5745571" y="1920742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pl113"/>
            <p:cNvSpPr/>
            <p:nvPr/>
          </p:nvSpPr>
          <p:spPr>
            <a:xfrm>
              <a:off x="5745571" y="1780567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pl114"/>
            <p:cNvSpPr/>
            <p:nvPr/>
          </p:nvSpPr>
          <p:spPr>
            <a:xfrm>
              <a:off x="5745571" y="1710479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pl115"/>
            <p:cNvSpPr/>
            <p:nvPr/>
          </p:nvSpPr>
          <p:spPr>
            <a:xfrm>
              <a:off x="5745571" y="1640392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pl116"/>
            <p:cNvSpPr/>
            <p:nvPr/>
          </p:nvSpPr>
          <p:spPr>
            <a:xfrm>
              <a:off x="5745571" y="1570304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pl117"/>
            <p:cNvSpPr/>
            <p:nvPr/>
          </p:nvSpPr>
          <p:spPr>
            <a:xfrm>
              <a:off x="5745571" y="1430129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pl118"/>
            <p:cNvSpPr/>
            <p:nvPr/>
          </p:nvSpPr>
          <p:spPr>
            <a:xfrm>
              <a:off x="5745571" y="1360041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pl119"/>
            <p:cNvSpPr/>
            <p:nvPr/>
          </p:nvSpPr>
          <p:spPr>
            <a:xfrm>
              <a:off x="5745571" y="1289954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pl120"/>
            <p:cNvSpPr/>
            <p:nvPr/>
          </p:nvSpPr>
          <p:spPr>
            <a:xfrm>
              <a:off x="5745571" y="1219866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pl121"/>
            <p:cNvSpPr/>
            <p:nvPr/>
          </p:nvSpPr>
          <p:spPr>
            <a:xfrm>
              <a:off x="5745571" y="4303723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" name="pl122"/>
            <p:cNvSpPr/>
            <p:nvPr/>
          </p:nvSpPr>
          <p:spPr>
            <a:xfrm>
              <a:off x="5745571" y="3953284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pl123"/>
            <p:cNvSpPr/>
            <p:nvPr/>
          </p:nvSpPr>
          <p:spPr>
            <a:xfrm>
              <a:off x="5745571" y="3602846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pl124"/>
            <p:cNvSpPr/>
            <p:nvPr/>
          </p:nvSpPr>
          <p:spPr>
            <a:xfrm>
              <a:off x="5745571" y="3252408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" name="pl125"/>
            <p:cNvSpPr/>
            <p:nvPr/>
          </p:nvSpPr>
          <p:spPr>
            <a:xfrm>
              <a:off x="5745571" y="2901970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" name="pl126"/>
            <p:cNvSpPr/>
            <p:nvPr/>
          </p:nvSpPr>
          <p:spPr>
            <a:xfrm>
              <a:off x="5745571" y="2551531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" name="pl127"/>
            <p:cNvSpPr/>
            <p:nvPr/>
          </p:nvSpPr>
          <p:spPr>
            <a:xfrm>
              <a:off x="5745571" y="2201093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" name="pl128"/>
            <p:cNvSpPr/>
            <p:nvPr/>
          </p:nvSpPr>
          <p:spPr>
            <a:xfrm>
              <a:off x="5745571" y="1850655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" name="pl129"/>
            <p:cNvSpPr/>
            <p:nvPr/>
          </p:nvSpPr>
          <p:spPr>
            <a:xfrm>
              <a:off x="5745571" y="1500216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" name="pl130"/>
            <p:cNvSpPr/>
            <p:nvPr/>
          </p:nvSpPr>
          <p:spPr>
            <a:xfrm>
              <a:off x="5745571" y="1149778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" name="rc131"/>
            <p:cNvSpPr/>
            <p:nvPr/>
          </p:nvSpPr>
          <p:spPr>
            <a:xfrm>
              <a:off x="8314393" y="1745523"/>
              <a:ext cx="141836" cy="255819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2" name="rc132"/>
            <p:cNvSpPr/>
            <p:nvPr/>
          </p:nvSpPr>
          <p:spPr>
            <a:xfrm>
              <a:off x="8456230" y="1447651"/>
              <a:ext cx="141836" cy="285607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3" name="rc133"/>
            <p:cNvSpPr/>
            <p:nvPr/>
          </p:nvSpPr>
          <p:spPr>
            <a:xfrm>
              <a:off x="10520743" y="1903220"/>
              <a:ext cx="141836" cy="240050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4" name="rc134"/>
            <p:cNvSpPr/>
            <p:nvPr/>
          </p:nvSpPr>
          <p:spPr>
            <a:xfrm>
              <a:off x="10662580" y="1510730"/>
              <a:ext cx="141836" cy="279299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5" name="rc135"/>
            <p:cNvSpPr/>
            <p:nvPr/>
          </p:nvSpPr>
          <p:spPr>
            <a:xfrm>
              <a:off x="7999200" y="1749028"/>
              <a:ext cx="141836" cy="255469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6" name="rc136"/>
            <p:cNvSpPr/>
            <p:nvPr/>
          </p:nvSpPr>
          <p:spPr>
            <a:xfrm>
              <a:off x="8141037" y="1461668"/>
              <a:ext cx="141836" cy="284205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7" name="rc137"/>
            <p:cNvSpPr/>
            <p:nvPr/>
          </p:nvSpPr>
          <p:spPr>
            <a:xfrm>
              <a:off x="6108043" y="1566800"/>
              <a:ext cx="141836" cy="273692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8" name="rc138"/>
            <p:cNvSpPr/>
            <p:nvPr/>
          </p:nvSpPr>
          <p:spPr>
            <a:xfrm>
              <a:off x="6249879" y="1423120"/>
              <a:ext cx="141836" cy="288060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9" name="rc139"/>
            <p:cNvSpPr/>
            <p:nvPr/>
          </p:nvSpPr>
          <p:spPr>
            <a:xfrm>
              <a:off x="5792850" y="1552782"/>
              <a:ext cx="141836" cy="275094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0" name="rc140"/>
            <p:cNvSpPr/>
            <p:nvPr/>
          </p:nvSpPr>
          <p:spPr>
            <a:xfrm>
              <a:off x="5934687" y="1395085"/>
              <a:ext cx="141836" cy="290863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1" name="rc141"/>
            <p:cNvSpPr/>
            <p:nvPr/>
          </p:nvSpPr>
          <p:spPr>
            <a:xfrm>
              <a:off x="9890357" y="1864672"/>
              <a:ext cx="141836" cy="243905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2" name="rc142"/>
            <p:cNvSpPr/>
            <p:nvPr/>
          </p:nvSpPr>
          <p:spPr>
            <a:xfrm>
              <a:off x="10032194" y="1416111"/>
              <a:ext cx="141836" cy="288761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3" name="rc143"/>
            <p:cNvSpPr/>
            <p:nvPr/>
          </p:nvSpPr>
          <p:spPr>
            <a:xfrm>
              <a:off x="7684007" y="1685949"/>
              <a:ext cx="141836" cy="261777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4" name="rc144"/>
            <p:cNvSpPr/>
            <p:nvPr/>
          </p:nvSpPr>
          <p:spPr>
            <a:xfrm>
              <a:off x="7825844" y="1458164"/>
              <a:ext cx="141836" cy="284555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5" name="rc145"/>
            <p:cNvSpPr/>
            <p:nvPr/>
          </p:nvSpPr>
          <p:spPr>
            <a:xfrm>
              <a:off x="8944779" y="1794585"/>
              <a:ext cx="141836" cy="250913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6" name="rc146"/>
            <p:cNvSpPr/>
            <p:nvPr/>
          </p:nvSpPr>
          <p:spPr>
            <a:xfrm>
              <a:off x="9086615" y="1384572"/>
              <a:ext cx="141836" cy="291915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7" name="rc147"/>
            <p:cNvSpPr/>
            <p:nvPr/>
          </p:nvSpPr>
          <p:spPr>
            <a:xfrm>
              <a:off x="6738428" y="1640392"/>
              <a:ext cx="141836" cy="266333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8" name="rc148"/>
            <p:cNvSpPr/>
            <p:nvPr/>
          </p:nvSpPr>
          <p:spPr>
            <a:xfrm>
              <a:off x="6880265" y="1458164"/>
              <a:ext cx="141836" cy="284555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9" name="rc149"/>
            <p:cNvSpPr/>
            <p:nvPr/>
          </p:nvSpPr>
          <p:spPr>
            <a:xfrm>
              <a:off x="7053621" y="1591330"/>
              <a:ext cx="141836" cy="271239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0" name="rc150"/>
            <p:cNvSpPr/>
            <p:nvPr/>
          </p:nvSpPr>
          <p:spPr>
            <a:xfrm>
              <a:off x="7195458" y="1458164"/>
              <a:ext cx="141836" cy="284555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1" name="rc151"/>
            <p:cNvSpPr/>
            <p:nvPr/>
          </p:nvSpPr>
          <p:spPr>
            <a:xfrm>
              <a:off x="8629586" y="1664922"/>
              <a:ext cx="141836" cy="263880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2" name="rc152"/>
            <p:cNvSpPr/>
            <p:nvPr/>
          </p:nvSpPr>
          <p:spPr>
            <a:xfrm>
              <a:off x="8771422" y="1482695"/>
              <a:ext cx="141836" cy="282102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3" name="rc153"/>
            <p:cNvSpPr/>
            <p:nvPr/>
          </p:nvSpPr>
          <p:spPr>
            <a:xfrm>
              <a:off x="9259971" y="1756036"/>
              <a:ext cx="141836" cy="254768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4" name="rc154"/>
            <p:cNvSpPr/>
            <p:nvPr/>
          </p:nvSpPr>
          <p:spPr>
            <a:xfrm>
              <a:off x="9401808" y="1594835"/>
              <a:ext cx="141836" cy="270888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5" name="rc155"/>
            <p:cNvSpPr/>
            <p:nvPr/>
          </p:nvSpPr>
          <p:spPr>
            <a:xfrm>
              <a:off x="9575164" y="1784071"/>
              <a:ext cx="141836" cy="251965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6" name="rc156"/>
            <p:cNvSpPr/>
            <p:nvPr/>
          </p:nvSpPr>
          <p:spPr>
            <a:xfrm>
              <a:off x="9717001" y="1587826"/>
              <a:ext cx="141836" cy="271589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7" name="rc157"/>
            <p:cNvSpPr/>
            <p:nvPr/>
          </p:nvSpPr>
          <p:spPr>
            <a:xfrm>
              <a:off x="6423236" y="1671931"/>
              <a:ext cx="141836" cy="263179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8" name="rc158"/>
            <p:cNvSpPr/>
            <p:nvPr/>
          </p:nvSpPr>
          <p:spPr>
            <a:xfrm>
              <a:off x="6565072" y="1381067"/>
              <a:ext cx="141836" cy="292265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9" name="rc159"/>
            <p:cNvSpPr/>
            <p:nvPr/>
          </p:nvSpPr>
          <p:spPr>
            <a:xfrm>
              <a:off x="7368814" y="1682444"/>
              <a:ext cx="141836" cy="262127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0" name="rc160"/>
            <p:cNvSpPr/>
            <p:nvPr/>
          </p:nvSpPr>
          <p:spPr>
            <a:xfrm>
              <a:off x="7510651" y="1416111"/>
              <a:ext cx="141836" cy="288761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1" name="rc161"/>
            <p:cNvSpPr/>
            <p:nvPr/>
          </p:nvSpPr>
          <p:spPr>
            <a:xfrm>
              <a:off x="10205550" y="1815611"/>
              <a:ext cx="141836" cy="248811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2" name="rc162"/>
            <p:cNvSpPr/>
            <p:nvPr/>
          </p:nvSpPr>
          <p:spPr>
            <a:xfrm>
              <a:off x="10347387" y="1728001"/>
              <a:ext cx="141836" cy="257572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3" name="tx163"/>
            <p:cNvSpPr/>
            <p:nvPr/>
          </p:nvSpPr>
          <p:spPr>
            <a:xfrm>
              <a:off x="2733250" y="807636"/>
              <a:ext cx="779338" cy="112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inrikes född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7904722" y="807636"/>
              <a:ext cx="787821" cy="112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utrikes född</a:t>
              </a:r>
            </a:p>
          </p:txBody>
        </p:sp>
        <p:sp>
          <p:nvSpPr>
            <p:cNvPr id="165" name="tx165"/>
            <p:cNvSpPr/>
            <p:nvPr/>
          </p:nvSpPr>
          <p:spPr>
            <a:xfrm rot="-5400000">
              <a:off x="610115" y="4812429"/>
              <a:ext cx="333275" cy="9534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Gagnef</a:t>
              </a:r>
            </a:p>
          </p:txBody>
        </p:sp>
        <p:sp>
          <p:nvSpPr>
            <p:cNvPr id="166" name="tx166"/>
            <p:cNvSpPr/>
            <p:nvPr/>
          </p:nvSpPr>
          <p:spPr>
            <a:xfrm rot="-5400000">
              <a:off x="975587" y="4823145"/>
              <a:ext cx="254148" cy="739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Falun</a:t>
              </a:r>
            </a:p>
          </p:txBody>
        </p:sp>
        <p:sp>
          <p:nvSpPr>
            <p:cNvPr id="167" name="tx167"/>
            <p:cNvSpPr/>
            <p:nvPr/>
          </p:nvSpPr>
          <p:spPr>
            <a:xfrm rot="-5400000">
              <a:off x="1295790" y="4822500"/>
              <a:ext cx="242837" cy="7520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Säter</a:t>
              </a:r>
            </a:p>
          </p:txBody>
        </p:sp>
        <p:sp>
          <p:nvSpPr>
            <p:cNvPr id="168" name="tx168"/>
            <p:cNvSpPr/>
            <p:nvPr/>
          </p:nvSpPr>
          <p:spPr>
            <a:xfrm rot="-5400000">
              <a:off x="1408875" y="4812429"/>
              <a:ext cx="626913" cy="9534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Malung-Sälen</a:t>
              </a:r>
            </a:p>
          </p:txBody>
        </p:sp>
        <p:sp>
          <p:nvSpPr>
            <p:cNvPr id="169" name="tx169"/>
            <p:cNvSpPr/>
            <p:nvPr/>
          </p:nvSpPr>
          <p:spPr>
            <a:xfrm rot="-5400000">
              <a:off x="1932501" y="4823145"/>
              <a:ext cx="231477" cy="739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Mora</a:t>
              </a:r>
            </a:p>
          </p:txBody>
        </p:sp>
        <p:sp>
          <p:nvSpPr>
            <p:cNvPr id="170" name="tx170"/>
            <p:cNvSpPr/>
            <p:nvPr/>
          </p:nvSpPr>
          <p:spPr>
            <a:xfrm rot="-5400000">
              <a:off x="2174223" y="4823145"/>
              <a:ext cx="378420" cy="739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Vansbro</a:t>
              </a:r>
            </a:p>
          </p:txBody>
        </p:sp>
        <p:sp>
          <p:nvSpPr>
            <p:cNvPr id="171" name="tx171"/>
            <p:cNvSpPr/>
            <p:nvPr/>
          </p:nvSpPr>
          <p:spPr>
            <a:xfrm rot="-5400000">
              <a:off x="2486563" y="4823145"/>
              <a:ext cx="384125" cy="739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Leksand</a:t>
              </a:r>
            </a:p>
          </p:txBody>
        </p:sp>
        <p:sp>
          <p:nvSpPr>
            <p:cNvPr id="172" name="tx172"/>
            <p:cNvSpPr/>
            <p:nvPr/>
          </p:nvSpPr>
          <p:spPr>
            <a:xfrm rot="-5400000">
              <a:off x="2815920" y="4823145"/>
              <a:ext cx="355798" cy="739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Dalarna</a:t>
              </a:r>
            </a:p>
          </p:txBody>
        </p:sp>
        <p:sp>
          <p:nvSpPr>
            <p:cNvPr id="173" name="tx173"/>
            <p:cNvSpPr/>
            <p:nvPr/>
          </p:nvSpPr>
          <p:spPr>
            <a:xfrm rot="-5400000">
              <a:off x="3153709" y="4823145"/>
              <a:ext cx="310604" cy="739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Avesta</a:t>
              </a:r>
            </a:p>
          </p:txBody>
        </p:sp>
        <p:sp>
          <p:nvSpPr>
            <p:cNvPr id="174" name="tx174"/>
            <p:cNvSpPr/>
            <p:nvPr/>
          </p:nvSpPr>
          <p:spPr>
            <a:xfrm rot="-5400000">
              <a:off x="3513452" y="4822475"/>
              <a:ext cx="220166" cy="752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Orsa</a:t>
              </a:r>
            </a:p>
          </p:txBody>
        </p:sp>
        <p:sp>
          <p:nvSpPr>
            <p:cNvPr id="175" name="tx175"/>
            <p:cNvSpPr/>
            <p:nvPr/>
          </p:nvSpPr>
          <p:spPr>
            <a:xfrm rot="-5400000">
              <a:off x="3764301" y="4823145"/>
              <a:ext cx="350192" cy="739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Ludvika</a:t>
              </a:r>
            </a:p>
          </p:txBody>
        </p:sp>
        <p:sp>
          <p:nvSpPr>
            <p:cNvPr id="176" name="tx176"/>
            <p:cNvSpPr/>
            <p:nvPr/>
          </p:nvSpPr>
          <p:spPr>
            <a:xfrm rot="-5400000">
              <a:off x="4099114" y="4822922"/>
              <a:ext cx="310505" cy="743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Rättvik</a:t>
              </a:r>
            </a:p>
          </p:txBody>
        </p:sp>
        <p:sp>
          <p:nvSpPr>
            <p:cNvPr id="177" name="tx177"/>
            <p:cNvSpPr/>
            <p:nvPr/>
          </p:nvSpPr>
          <p:spPr>
            <a:xfrm rot="-5400000">
              <a:off x="4223014" y="4812429"/>
              <a:ext cx="672107" cy="9534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Smedjebacken</a:t>
              </a:r>
            </a:p>
          </p:txBody>
        </p:sp>
        <p:sp>
          <p:nvSpPr>
            <p:cNvPr id="178" name="tx178"/>
            <p:cNvSpPr/>
            <p:nvPr/>
          </p:nvSpPr>
          <p:spPr>
            <a:xfrm rot="-5400000">
              <a:off x="4647794" y="4823145"/>
              <a:ext cx="474364" cy="739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Hedemora</a:t>
              </a:r>
            </a:p>
          </p:txBody>
        </p:sp>
        <p:sp>
          <p:nvSpPr>
            <p:cNvPr id="179" name="tx179"/>
            <p:cNvSpPr/>
            <p:nvPr/>
          </p:nvSpPr>
          <p:spPr>
            <a:xfrm rot="-5400000">
              <a:off x="4997986" y="4815828"/>
              <a:ext cx="389731" cy="885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Älvdalen</a:t>
              </a:r>
            </a:p>
          </p:txBody>
        </p:sp>
        <p:sp>
          <p:nvSpPr>
            <p:cNvPr id="180" name="tx180"/>
            <p:cNvSpPr/>
            <p:nvPr/>
          </p:nvSpPr>
          <p:spPr>
            <a:xfrm rot="-5400000">
              <a:off x="5301694" y="4812826"/>
              <a:ext cx="406697" cy="9455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Borlänge</a:t>
              </a:r>
            </a:p>
          </p:txBody>
        </p:sp>
        <p:sp>
          <p:nvSpPr>
            <p:cNvPr id="181" name="tx181"/>
            <p:cNvSpPr/>
            <p:nvPr/>
          </p:nvSpPr>
          <p:spPr>
            <a:xfrm rot="-5400000">
              <a:off x="5785829" y="4812429"/>
              <a:ext cx="333275" cy="9534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Gagnef</a:t>
              </a:r>
            </a:p>
          </p:txBody>
        </p:sp>
        <p:sp>
          <p:nvSpPr>
            <p:cNvPr id="182" name="tx182"/>
            <p:cNvSpPr/>
            <p:nvPr/>
          </p:nvSpPr>
          <p:spPr>
            <a:xfrm rot="-5400000">
              <a:off x="6151301" y="4823145"/>
              <a:ext cx="254148" cy="739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Falun</a:t>
              </a:r>
            </a:p>
          </p:txBody>
        </p:sp>
        <p:sp>
          <p:nvSpPr>
            <p:cNvPr id="183" name="tx183"/>
            <p:cNvSpPr/>
            <p:nvPr/>
          </p:nvSpPr>
          <p:spPr>
            <a:xfrm rot="-5400000">
              <a:off x="6471504" y="4822500"/>
              <a:ext cx="242837" cy="7520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Säter</a:t>
              </a:r>
            </a:p>
          </p:txBody>
        </p:sp>
        <p:sp>
          <p:nvSpPr>
            <p:cNvPr id="184" name="tx184"/>
            <p:cNvSpPr/>
            <p:nvPr/>
          </p:nvSpPr>
          <p:spPr>
            <a:xfrm rot="-5400000">
              <a:off x="6584588" y="4812429"/>
              <a:ext cx="626913" cy="9534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Malung-Sälen</a:t>
              </a:r>
            </a:p>
          </p:txBody>
        </p:sp>
        <p:sp>
          <p:nvSpPr>
            <p:cNvPr id="185" name="tx185"/>
            <p:cNvSpPr/>
            <p:nvPr/>
          </p:nvSpPr>
          <p:spPr>
            <a:xfrm rot="-5400000">
              <a:off x="7108215" y="4823145"/>
              <a:ext cx="231477" cy="739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Mora</a:t>
              </a:r>
            </a:p>
          </p:txBody>
        </p:sp>
        <p:sp>
          <p:nvSpPr>
            <p:cNvPr id="186" name="tx186"/>
            <p:cNvSpPr/>
            <p:nvPr/>
          </p:nvSpPr>
          <p:spPr>
            <a:xfrm rot="-5400000">
              <a:off x="7349936" y="4823145"/>
              <a:ext cx="378420" cy="739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Vansbro</a:t>
              </a:r>
            </a:p>
          </p:txBody>
        </p:sp>
        <p:sp>
          <p:nvSpPr>
            <p:cNvPr id="187" name="tx187"/>
            <p:cNvSpPr/>
            <p:nvPr/>
          </p:nvSpPr>
          <p:spPr>
            <a:xfrm rot="-5400000">
              <a:off x="7662277" y="4823145"/>
              <a:ext cx="384125" cy="739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Leksand</a:t>
              </a:r>
            </a:p>
          </p:txBody>
        </p:sp>
        <p:sp>
          <p:nvSpPr>
            <p:cNvPr id="188" name="tx188"/>
            <p:cNvSpPr/>
            <p:nvPr/>
          </p:nvSpPr>
          <p:spPr>
            <a:xfrm rot="-5400000">
              <a:off x="7991633" y="4823145"/>
              <a:ext cx="355798" cy="739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Dalarna</a:t>
              </a:r>
            </a:p>
          </p:txBody>
        </p:sp>
        <p:sp>
          <p:nvSpPr>
            <p:cNvPr id="189" name="tx189"/>
            <p:cNvSpPr/>
            <p:nvPr/>
          </p:nvSpPr>
          <p:spPr>
            <a:xfrm rot="-5400000">
              <a:off x="8329423" y="4823145"/>
              <a:ext cx="310604" cy="739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Avesta</a:t>
              </a:r>
            </a:p>
          </p:txBody>
        </p:sp>
        <p:sp>
          <p:nvSpPr>
            <p:cNvPr id="190" name="tx190"/>
            <p:cNvSpPr/>
            <p:nvPr/>
          </p:nvSpPr>
          <p:spPr>
            <a:xfrm rot="-5400000">
              <a:off x="8689165" y="4822475"/>
              <a:ext cx="220166" cy="752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Orsa</a:t>
              </a:r>
            </a:p>
          </p:txBody>
        </p:sp>
        <p:sp>
          <p:nvSpPr>
            <p:cNvPr id="191" name="tx191"/>
            <p:cNvSpPr/>
            <p:nvPr/>
          </p:nvSpPr>
          <p:spPr>
            <a:xfrm rot="-5400000">
              <a:off x="8940015" y="4823145"/>
              <a:ext cx="350192" cy="739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Ludvika</a:t>
              </a:r>
            </a:p>
          </p:txBody>
        </p:sp>
        <p:sp>
          <p:nvSpPr>
            <p:cNvPr id="192" name="tx192"/>
            <p:cNvSpPr/>
            <p:nvPr/>
          </p:nvSpPr>
          <p:spPr>
            <a:xfrm rot="-5400000">
              <a:off x="9274828" y="4822922"/>
              <a:ext cx="310505" cy="743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Rättvik</a:t>
              </a:r>
            </a:p>
          </p:txBody>
        </p:sp>
        <p:sp>
          <p:nvSpPr>
            <p:cNvPr id="193" name="tx193"/>
            <p:cNvSpPr/>
            <p:nvPr/>
          </p:nvSpPr>
          <p:spPr>
            <a:xfrm rot="-5400000">
              <a:off x="9398727" y="4812429"/>
              <a:ext cx="672107" cy="9534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Smedjebacken</a:t>
              </a:r>
            </a:p>
          </p:txBody>
        </p:sp>
        <p:sp>
          <p:nvSpPr>
            <p:cNvPr id="194" name="tx194"/>
            <p:cNvSpPr/>
            <p:nvPr/>
          </p:nvSpPr>
          <p:spPr>
            <a:xfrm rot="-5400000">
              <a:off x="9823507" y="4823145"/>
              <a:ext cx="474364" cy="739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Hedemora</a:t>
              </a:r>
            </a:p>
          </p:txBody>
        </p:sp>
        <p:sp>
          <p:nvSpPr>
            <p:cNvPr id="195" name="tx195"/>
            <p:cNvSpPr/>
            <p:nvPr/>
          </p:nvSpPr>
          <p:spPr>
            <a:xfrm rot="-5400000">
              <a:off x="10173699" y="4815828"/>
              <a:ext cx="389731" cy="885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Älvdalen</a:t>
              </a:r>
            </a:p>
          </p:txBody>
        </p:sp>
        <p:sp>
          <p:nvSpPr>
            <p:cNvPr id="196" name="tx196"/>
            <p:cNvSpPr/>
            <p:nvPr/>
          </p:nvSpPr>
          <p:spPr>
            <a:xfrm rot="-5400000">
              <a:off x="10477408" y="4812826"/>
              <a:ext cx="406697" cy="9455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Borlänge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303928" y="4263440"/>
              <a:ext cx="203299" cy="766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0 %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275651" y="3913002"/>
              <a:ext cx="231576" cy="766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10 %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275651" y="3562563"/>
              <a:ext cx="231576" cy="766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20 %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275651" y="3212125"/>
              <a:ext cx="231576" cy="766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30 %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275651" y="2861687"/>
              <a:ext cx="231576" cy="766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40 %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275651" y="2511248"/>
              <a:ext cx="231576" cy="766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50 %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275651" y="2160810"/>
              <a:ext cx="231576" cy="766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60 %</a:t>
              </a:r>
            </a:p>
          </p:txBody>
        </p:sp>
        <p:sp>
          <p:nvSpPr>
            <p:cNvPr id="204" name="tx204"/>
            <p:cNvSpPr/>
            <p:nvPr/>
          </p:nvSpPr>
          <p:spPr>
            <a:xfrm>
              <a:off x="275651" y="1810372"/>
              <a:ext cx="231576" cy="766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70 %</a:t>
              </a:r>
            </a:p>
          </p:txBody>
        </p:sp>
        <p:sp>
          <p:nvSpPr>
            <p:cNvPr id="205" name="tx205"/>
            <p:cNvSpPr/>
            <p:nvPr/>
          </p:nvSpPr>
          <p:spPr>
            <a:xfrm>
              <a:off x="275651" y="1459934"/>
              <a:ext cx="231576" cy="766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80 %</a:t>
              </a:r>
            </a:p>
          </p:txBody>
        </p:sp>
        <p:sp>
          <p:nvSpPr>
            <p:cNvPr id="206" name="tx206"/>
            <p:cNvSpPr/>
            <p:nvPr/>
          </p:nvSpPr>
          <p:spPr>
            <a:xfrm>
              <a:off x="275651" y="1109495"/>
              <a:ext cx="231576" cy="766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90 %</a:t>
              </a:r>
            </a:p>
          </p:txBody>
        </p:sp>
        <p:sp>
          <p:nvSpPr>
            <p:cNvPr id="207" name="rc207"/>
            <p:cNvSpPr/>
            <p:nvPr/>
          </p:nvSpPr>
          <p:spPr>
            <a:xfrm>
              <a:off x="4993063" y="5335336"/>
              <a:ext cx="1435426" cy="289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8" name="rc208"/>
            <p:cNvSpPr/>
            <p:nvPr/>
          </p:nvSpPr>
          <p:spPr>
            <a:xfrm>
              <a:off x="4993063" y="5404925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9" name="rc209"/>
            <p:cNvSpPr/>
            <p:nvPr/>
          </p:nvSpPr>
          <p:spPr>
            <a:xfrm>
              <a:off x="5002063" y="5413925"/>
              <a:ext cx="201456" cy="2014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0" name="rc210"/>
            <p:cNvSpPr/>
            <p:nvPr/>
          </p:nvSpPr>
          <p:spPr>
            <a:xfrm>
              <a:off x="5842979" y="5404925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1" name="rc211"/>
            <p:cNvSpPr/>
            <p:nvPr/>
          </p:nvSpPr>
          <p:spPr>
            <a:xfrm>
              <a:off x="5851979" y="5413925"/>
              <a:ext cx="201456" cy="20145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2" name="tx212"/>
            <p:cNvSpPr/>
            <p:nvPr/>
          </p:nvSpPr>
          <p:spPr>
            <a:xfrm>
              <a:off x="5282108" y="5458321"/>
              <a:ext cx="491281" cy="1108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kvinnor</a:t>
              </a:r>
            </a:p>
          </p:txBody>
        </p:sp>
        <p:sp>
          <p:nvSpPr>
            <p:cNvPr id="213" name="tx213"/>
            <p:cNvSpPr/>
            <p:nvPr/>
          </p:nvSpPr>
          <p:spPr>
            <a:xfrm>
              <a:off x="6132024" y="5457652"/>
              <a:ext cx="296465" cy="1115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män</a:t>
              </a:r>
            </a:p>
          </p:txBody>
        </p:sp>
        <p:sp>
          <p:nvSpPr>
            <p:cNvPr id="214" name="tx214"/>
            <p:cNvSpPr/>
            <p:nvPr/>
          </p:nvSpPr>
          <p:spPr>
            <a:xfrm>
              <a:off x="2520696" y="374934"/>
              <a:ext cx="6085954" cy="2415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Arbetskraftsdeltagande i åldersgruppen 20-64 år 2021</a:t>
              </a:r>
            </a:p>
          </p:txBody>
        </p:sp>
        <p:sp>
          <p:nvSpPr>
            <p:cNvPr id="215" name="tx215"/>
            <p:cNvSpPr/>
            <p:nvPr/>
          </p:nvSpPr>
          <p:spPr>
            <a:xfrm>
              <a:off x="275651" y="5692606"/>
              <a:ext cx="4013046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SCB:s öppna statistikdatabas, befolkningens arbetsmarknadsstatus (BAS).</a:t>
              </a:r>
            </a:p>
          </p:txBody>
        </p:sp>
        <p:sp>
          <p:nvSpPr>
            <p:cNvPr id="216" name="tx216"/>
            <p:cNvSpPr/>
            <p:nvPr/>
          </p:nvSpPr>
          <p:spPr>
            <a:xfrm>
              <a:off x="275651" y="5813307"/>
              <a:ext cx="2317273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Bearbetning: Samhällsanalys, Region Dalarna.</a:t>
              </a:r>
            </a:p>
          </p:txBody>
        </p:sp>
        <p:sp>
          <p:nvSpPr>
            <p:cNvPr id="217" name="tx217"/>
            <p:cNvSpPr/>
            <p:nvPr/>
          </p:nvSpPr>
          <p:spPr>
            <a:xfrm>
              <a:off x="275651" y="5934007"/>
              <a:ext cx="4335993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Diagramförklaring: Andel i befolkningen som är i arbetskraften (arbetskraftsdeltagande).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569857" y="992081"/>
              <a:ext cx="5106124" cy="34693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569857" y="4233635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569857" y="4163547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569857" y="4093460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569857" y="4023372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569857" y="3883197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569857" y="3813109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569857" y="3743021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569857" y="3672934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569857" y="3532758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569857" y="3462671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569857" y="3392583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569857" y="3322495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569857" y="3182320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569857" y="3112233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569857" y="3042145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569857" y="2972057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569857" y="2831882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569857" y="2761794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569857" y="2691707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569857" y="2621619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569857" y="2481444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569857" y="2411356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569857" y="2341268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569857" y="2271181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569857" y="2131005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569857" y="2060918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569857" y="1990830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569857" y="1920742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569857" y="1780567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569857" y="1710479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569857" y="1640392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7"/>
            <p:cNvSpPr/>
            <p:nvPr/>
          </p:nvSpPr>
          <p:spPr>
            <a:xfrm>
              <a:off x="569857" y="1570304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8"/>
            <p:cNvSpPr/>
            <p:nvPr/>
          </p:nvSpPr>
          <p:spPr>
            <a:xfrm>
              <a:off x="569857" y="1430129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9"/>
            <p:cNvSpPr/>
            <p:nvPr/>
          </p:nvSpPr>
          <p:spPr>
            <a:xfrm>
              <a:off x="569857" y="1360041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40"/>
            <p:cNvSpPr/>
            <p:nvPr/>
          </p:nvSpPr>
          <p:spPr>
            <a:xfrm>
              <a:off x="569857" y="1289954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41"/>
            <p:cNvSpPr/>
            <p:nvPr/>
          </p:nvSpPr>
          <p:spPr>
            <a:xfrm>
              <a:off x="569857" y="1219866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42"/>
            <p:cNvSpPr/>
            <p:nvPr/>
          </p:nvSpPr>
          <p:spPr>
            <a:xfrm>
              <a:off x="569857" y="4303723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l43"/>
            <p:cNvSpPr/>
            <p:nvPr/>
          </p:nvSpPr>
          <p:spPr>
            <a:xfrm>
              <a:off x="569857" y="3953284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l44"/>
            <p:cNvSpPr/>
            <p:nvPr/>
          </p:nvSpPr>
          <p:spPr>
            <a:xfrm>
              <a:off x="569857" y="3602846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l45"/>
            <p:cNvSpPr/>
            <p:nvPr/>
          </p:nvSpPr>
          <p:spPr>
            <a:xfrm>
              <a:off x="569857" y="3252408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l46"/>
            <p:cNvSpPr/>
            <p:nvPr/>
          </p:nvSpPr>
          <p:spPr>
            <a:xfrm>
              <a:off x="569857" y="2901970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l47"/>
            <p:cNvSpPr/>
            <p:nvPr/>
          </p:nvSpPr>
          <p:spPr>
            <a:xfrm>
              <a:off x="569857" y="2551531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l48"/>
            <p:cNvSpPr/>
            <p:nvPr/>
          </p:nvSpPr>
          <p:spPr>
            <a:xfrm>
              <a:off x="569857" y="2201093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9"/>
            <p:cNvSpPr/>
            <p:nvPr/>
          </p:nvSpPr>
          <p:spPr>
            <a:xfrm>
              <a:off x="569857" y="1850655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l50"/>
            <p:cNvSpPr/>
            <p:nvPr/>
          </p:nvSpPr>
          <p:spPr>
            <a:xfrm>
              <a:off x="569857" y="1500216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l51"/>
            <p:cNvSpPr/>
            <p:nvPr/>
          </p:nvSpPr>
          <p:spPr>
            <a:xfrm>
              <a:off x="569857" y="1149778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rc52"/>
            <p:cNvSpPr/>
            <p:nvPr/>
          </p:nvSpPr>
          <p:spPr>
            <a:xfrm>
              <a:off x="5029836" y="1388076"/>
              <a:ext cx="141836" cy="291564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" name="rc53"/>
            <p:cNvSpPr/>
            <p:nvPr/>
          </p:nvSpPr>
          <p:spPr>
            <a:xfrm>
              <a:off x="5171673" y="1367050"/>
              <a:ext cx="141836" cy="293667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" name="rc54"/>
            <p:cNvSpPr/>
            <p:nvPr/>
          </p:nvSpPr>
          <p:spPr>
            <a:xfrm>
              <a:off x="4714644" y="1367050"/>
              <a:ext cx="141836" cy="293667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" name="rc55"/>
            <p:cNvSpPr/>
            <p:nvPr/>
          </p:nvSpPr>
          <p:spPr>
            <a:xfrm>
              <a:off x="4856480" y="1370554"/>
              <a:ext cx="141836" cy="293316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" name="rc56"/>
            <p:cNvSpPr/>
            <p:nvPr/>
          </p:nvSpPr>
          <p:spPr>
            <a:xfrm>
              <a:off x="3769065" y="1353032"/>
              <a:ext cx="141836" cy="295069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" name="rc57"/>
            <p:cNvSpPr/>
            <p:nvPr/>
          </p:nvSpPr>
          <p:spPr>
            <a:xfrm>
              <a:off x="3910902" y="1346024"/>
              <a:ext cx="141836" cy="295769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" name="rc58"/>
            <p:cNvSpPr/>
            <p:nvPr/>
          </p:nvSpPr>
          <p:spPr>
            <a:xfrm>
              <a:off x="1562715" y="1300467"/>
              <a:ext cx="141836" cy="300325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" name="rc59"/>
            <p:cNvSpPr/>
            <p:nvPr/>
          </p:nvSpPr>
          <p:spPr>
            <a:xfrm>
              <a:off x="1704552" y="1314484"/>
              <a:ext cx="141836" cy="298923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" name="rc60"/>
            <p:cNvSpPr/>
            <p:nvPr/>
          </p:nvSpPr>
          <p:spPr>
            <a:xfrm>
              <a:off x="617136" y="1310980"/>
              <a:ext cx="141836" cy="299274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" name="rc61"/>
            <p:cNvSpPr/>
            <p:nvPr/>
          </p:nvSpPr>
          <p:spPr>
            <a:xfrm>
              <a:off x="758973" y="1261918"/>
              <a:ext cx="141836" cy="304180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" name="rc62"/>
            <p:cNvSpPr/>
            <p:nvPr/>
          </p:nvSpPr>
          <p:spPr>
            <a:xfrm>
              <a:off x="4399451" y="1468677"/>
              <a:ext cx="141836" cy="283504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" name="rc63"/>
            <p:cNvSpPr/>
            <p:nvPr/>
          </p:nvSpPr>
          <p:spPr>
            <a:xfrm>
              <a:off x="4541287" y="1426624"/>
              <a:ext cx="141836" cy="287709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" name="rc64"/>
            <p:cNvSpPr/>
            <p:nvPr/>
          </p:nvSpPr>
          <p:spPr>
            <a:xfrm>
              <a:off x="1877908" y="1307475"/>
              <a:ext cx="141836" cy="299624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" name="rc65"/>
            <p:cNvSpPr/>
            <p:nvPr/>
          </p:nvSpPr>
          <p:spPr>
            <a:xfrm>
              <a:off x="2019744" y="1310980"/>
              <a:ext cx="141836" cy="299274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" name="rc66"/>
            <p:cNvSpPr/>
            <p:nvPr/>
          </p:nvSpPr>
          <p:spPr>
            <a:xfrm>
              <a:off x="5345029" y="1486199"/>
              <a:ext cx="141836" cy="281752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" name="rc67"/>
            <p:cNvSpPr/>
            <p:nvPr/>
          </p:nvSpPr>
          <p:spPr>
            <a:xfrm>
              <a:off x="5486866" y="1423120"/>
              <a:ext cx="141836" cy="288060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" name="rc68"/>
            <p:cNvSpPr/>
            <p:nvPr/>
          </p:nvSpPr>
          <p:spPr>
            <a:xfrm>
              <a:off x="932329" y="1286449"/>
              <a:ext cx="141836" cy="301727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" name="rc69"/>
            <p:cNvSpPr/>
            <p:nvPr/>
          </p:nvSpPr>
          <p:spPr>
            <a:xfrm>
              <a:off x="1074166" y="1272432"/>
              <a:ext cx="141836" cy="303129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" name="rc70"/>
            <p:cNvSpPr/>
            <p:nvPr/>
          </p:nvSpPr>
          <p:spPr>
            <a:xfrm>
              <a:off x="1247522" y="1321493"/>
              <a:ext cx="141836" cy="298222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" name="rc71"/>
            <p:cNvSpPr/>
            <p:nvPr/>
          </p:nvSpPr>
          <p:spPr>
            <a:xfrm>
              <a:off x="1389359" y="1346024"/>
              <a:ext cx="141836" cy="295769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" name="rc72"/>
            <p:cNvSpPr/>
            <p:nvPr/>
          </p:nvSpPr>
          <p:spPr>
            <a:xfrm>
              <a:off x="3138679" y="1374059"/>
              <a:ext cx="141836" cy="292966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" name="rc73"/>
            <p:cNvSpPr/>
            <p:nvPr/>
          </p:nvSpPr>
          <p:spPr>
            <a:xfrm>
              <a:off x="3280516" y="1423120"/>
              <a:ext cx="141836" cy="288060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" name="rc74"/>
            <p:cNvSpPr/>
            <p:nvPr/>
          </p:nvSpPr>
          <p:spPr>
            <a:xfrm>
              <a:off x="2823486" y="1412607"/>
              <a:ext cx="141836" cy="289111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" name="rc75"/>
            <p:cNvSpPr/>
            <p:nvPr/>
          </p:nvSpPr>
          <p:spPr>
            <a:xfrm>
              <a:off x="2965323" y="1339015"/>
              <a:ext cx="141836" cy="296470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" name="rc76"/>
            <p:cNvSpPr/>
            <p:nvPr/>
          </p:nvSpPr>
          <p:spPr>
            <a:xfrm>
              <a:off x="4084258" y="1395085"/>
              <a:ext cx="141836" cy="290863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7" name="rc77"/>
            <p:cNvSpPr/>
            <p:nvPr/>
          </p:nvSpPr>
          <p:spPr>
            <a:xfrm>
              <a:off x="4226095" y="1367050"/>
              <a:ext cx="141836" cy="293667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8" name="rc78"/>
            <p:cNvSpPr/>
            <p:nvPr/>
          </p:nvSpPr>
          <p:spPr>
            <a:xfrm>
              <a:off x="2193101" y="1296962"/>
              <a:ext cx="141836" cy="300676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9" name="rc79"/>
            <p:cNvSpPr/>
            <p:nvPr/>
          </p:nvSpPr>
          <p:spPr>
            <a:xfrm>
              <a:off x="2334937" y="1275936"/>
              <a:ext cx="141836" cy="302778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0" name="rc80"/>
            <p:cNvSpPr/>
            <p:nvPr/>
          </p:nvSpPr>
          <p:spPr>
            <a:xfrm>
              <a:off x="2508293" y="1289954"/>
              <a:ext cx="141836" cy="301376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1" name="rc81"/>
            <p:cNvSpPr/>
            <p:nvPr/>
          </p:nvSpPr>
          <p:spPr>
            <a:xfrm>
              <a:off x="2650130" y="1300467"/>
              <a:ext cx="141836" cy="300325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2" name="rc82"/>
            <p:cNvSpPr/>
            <p:nvPr/>
          </p:nvSpPr>
          <p:spPr>
            <a:xfrm>
              <a:off x="3453872" y="1300467"/>
              <a:ext cx="141836" cy="300325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3" name="rc83"/>
            <p:cNvSpPr/>
            <p:nvPr/>
          </p:nvSpPr>
          <p:spPr>
            <a:xfrm>
              <a:off x="3595709" y="1303971"/>
              <a:ext cx="141836" cy="299975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4" name="rc84"/>
            <p:cNvSpPr/>
            <p:nvPr/>
          </p:nvSpPr>
          <p:spPr>
            <a:xfrm>
              <a:off x="5745571" y="992081"/>
              <a:ext cx="5106124" cy="34693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5" name="pl85"/>
            <p:cNvSpPr/>
            <p:nvPr/>
          </p:nvSpPr>
          <p:spPr>
            <a:xfrm>
              <a:off x="5745571" y="4233635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l86"/>
            <p:cNvSpPr/>
            <p:nvPr/>
          </p:nvSpPr>
          <p:spPr>
            <a:xfrm>
              <a:off x="5745571" y="4163547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l87"/>
            <p:cNvSpPr/>
            <p:nvPr/>
          </p:nvSpPr>
          <p:spPr>
            <a:xfrm>
              <a:off x="5745571" y="4093460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pl88"/>
            <p:cNvSpPr/>
            <p:nvPr/>
          </p:nvSpPr>
          <p:spPr>
            <a:xfrm>
              <a:off x="5745571" y="4023372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pl89"/>
            <p:cNvSpPr/>
            <p:nvPr/>
          </p:nvSpPr>
          <p:spPr>
            <a:xfrm>
              <a:off x="5745571" y="3883197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l90"/>
            <p:cNvSpPr/>
            <p:nvPr/>
          </p:nvSpPr>
          <p:spPr>
            <a:xfrm>
              <a:off x="5745571" y="3813109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l91"/>
            <p:cNvSpPr/>
            <p:nvPr/>
          </p:nvSpPr>
          <p:spPr>
            <a:xfrm>
              <a:off x="5745571" y="3743021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pl92"/>
            <p:cNvSpPr/>
            <p:nvPr/>
          </p:nvSpPr>
          <p:spPr>
            <a:xfrm>
              <a:off x="5745571" y="3672934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l93"/>
            <p:cNvSpPr/>
            <p:nvPr/>
          </p:nvSpPr>
          <p:spPr>
            <a:xfrm>
              <a:off x="5745571" y="3532758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l94"/>
            <p:cNvSpPr/>
            <p:nvPr/>
          </p:nvSpPr>
          <p:spPr>
            <a:xfrm>
              <a:off x="5745571" y="3462671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l95"/>
            <p:cNvSpPr/>
            <p:nvPr/>
          </p:nvSpPr>
          <p:spPr>
            <a:xfrm>
              <a:off x="5745571" y="3392583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l96"/>
            <p:cNvSpPr/>
            <p:nvPr/>
          </p:nvSpPr>
          <p:spPr>
            <a:xfrm>
              <a:off x="5745571" y="3322495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l97"/>
            <p:cNvSpPr/>
            <p:nvPr/>
          </p:nvSpPr>
          <p:spPr>
            <a:xfrm>
              <a:off x="5745571" y="3182320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l98"/>
            <p:cNvSpPr/>
            <p:nvPr/>
          </p:nvSpPr>
          <p:spPr>
            <a:xfrm>
              <a:off x="5745571" y="3112233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pl99"/>
            <p:cNvSpPr/>
            <p:nvPr/>
          </p:nvSpPr>
          <p:spPr>
            <a:xfrm>
              <a:off x="5745571" y="3042145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pl100"/>
            <p:cNvSpPr/>
            <p:nvPr/>
          </p:nvSpPr>
          <p:spPr>
            <a:xfrm>
              <a:off x="5745571" y="2972057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pl101"/>
            <p:cNvSpPr/>
            <p:nvPr/>
          </p:nvSpPr>
          <p:spPr>
            <a:xfrm>
              <a:off x="5745571" y="2831882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pl102"/>
            <p:cNvSpPr/>
            <p:nvPr/>
          </p:nvSpPr>
          <p:spPr>
            <a:xfrm>
              <a:off x="5745571" y="2761794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pl103"/>
            <p:cNvSpPr/>
            <p:nvPr/>
          </p:nvSpPr>
          <p:spPr>
            <a:xfrm>
              <a:off x="5745571" y="2691707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pl104"/>
            <p:cNvSpPr/>
            <p:nvPr/>
          </p:nvSpPr>
          <p:spPr>
            <a:xfrm>
              <a:off x="5745571" y="2621619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pl105"/>
            <p:cNvSpPr/>
            <p:nvPr/>
          </p:nvSpPr>
          <p:spPr>
            <a:xfrm>
              <a:off x="5745571" y="2481444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pl106"/>
            <p:cNvSpPr/>
            <p:nvPr/>
          </p:nvSpPr>
          <p:spPr>
            <a:xfrm>
              <a:off x="5745571" y="2411356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pl107"/>
            <p:cNvSpPr/>
            <p:nvPr/>
          </p:nvSpPr>
          <p:spPr>
            <a:xfrm>
              <a:off x="5745571" y="2341268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8" name="pl108"/>
            <p:cNvSpPr/>
            <p:nvPr/>
          </p:nvSpPr>
          <p:spPr>
            <a:xfrm>
              <a:off x="5745571" y="2271181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9" name="pl109"/>
            <p:cNvSpPr/>
            <p:nvPr/>
          </p:nvSpPr>
          <p:spPr>
            <a:xfrm>
              <a:off x="5745571" y="2131005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pl110"/>
            <p:cNvSpPr/>
            <p:nvPr/>
          </p:nvSpPr>
          <p:spPr>
            <a:xfrm>
              <a:off x="5745571" y="2060918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pl111"/>
            <p:cNvSpPr/>
            <p:nvPr/>
          </p:nvSpPr>
          <p:spPr>
            <a:xfrm>
              <a:off x="5745571" y="1990830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2" name="pl112"/>
            <p:cNvSpPr/>
            <p:nvPr/>
          </p:nvSpPr>
          <p:spPr>
            <a:xfrm>
              <a:off x="5745571" y="1920742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pl113"/>
            <p:cNvSpPr/>
            <p:nvPr/>
          </p:nvSpPr>
          <p:spPr>
            <a:xfrm>
              <a:off x="5745571" y="1780567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pl114"/>
            <p:cNvSpPr/>
            <p:nvPr/>
          </p:nvSpPr>
          <p:spPr>
            <a:xfrm>
              <a:off x="5745571" y="1710479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pl115"/>
            <p:cNvSpPr/>
            <p:nvPr/>
          </p:nvSpPr>
          <p:spPr>
            <a:xfrm>
              <a:off x="5745571" y="1640392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6" name="pl116"/>
            <p:cNvSpPr/>
            <p:nvPr/>
          </p:nvSpPr>
          <p:spPr>
            <a:xfrm>
              <a:off x="5745571" y="1570304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7" name="pl117"/>
            <p:cNvSpPr/>
            <p:nvPr/>
          </p:nvSpPr>
          <p:spPr>
            <a:xfrm>
              <a:off x="5745571" y="1430129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8" name="pl118"/>
            <p:cNvSpPr/>
            <p:nvPr/>
          </p:nvSpPr>
          <p:spPr>
            <a:xfrm>
              <a:off x="5745571" y="1360041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9" name="pl119"/>
            <p:cNvSpPr/>
            <p:nvPr/>
          </p:nvSpPr>
          <p:spPr>
            <a:xfrm>
              <a:off x="5745571" y="1289954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0" name="pl120"/>
            <p:cNvSpPr/>
            <p:nvPr/>
          </p:nvSpPr>
          <p:spPr>
            <a:xfrm>
              <a:off x="5745571" y="1219866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1" name="pl121"/>
            <p:cNvSpPr/>
            <p:nvPr/>
          </p:nvSpPr>
          <p:spPr>
            <a:xfrm>
              <a:off x="5745571" y="4303723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2" name="pl122"/>
            <p:cNvSpPr/>
            <p:nvPr/>
          </p:nvSpPr>
          <p:spPr>
            <a:xfrm>
              <a:off x="5745571" y="3953284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3" name="pl123"/>
            <p:cNvSpPr/>
            <p:nvPr/>
          </p:nvSpPr>
          <p:spPr>
            <a:xfrm>
              <a:off x="5745571" y="3602846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4" name="pl124"/>
            <p:cNvSpPr/>
            <p:nvPr/>
          </p:nvSpPr>
          <p:spPr>
            <a:xfrm>
              <a:off x="5745571" y="3252408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5" name="pl125"/>
            <p:cNvSpPr/>
            <p:nvPr/>
          </p:nvSpPr>
          <p:spPr>
            <a:xfrm>
              <a:off x="5745571" y="2901970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6" name="pl126"/>
            <p:cNvSpPr/>
            <p:nvPr/>
          </p:nvSpPr>
          <p:spPr>
            <a:xfrm>
              <a:off x="5745571" y="2551531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7" name="pl127"/>
            <p:cNvSpPr/>
            <p:nvPr/>
          </p:nvSpPr>
          <p:spPr>
            <a:xfrm>
              <a:off x="5745571" y="2201093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8" name="pl128"/>
            <p:cNvSpPr/>
            <p:nvPr/>
          </p:nvSpPr>
          <p:spPr>
            <a:xfrm>
              <a:off x="5745571" y="1850655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9" name="pl129"/>
            <p:cNvSpPr/>
            <p:nvPr/>
          </p:nvSpPr>
          <p:spPr>
            <a:xfrm>
              <a:off x="5745571" y="1500216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0" name="pl130"/>
            <p:cNvSpPr/>
            <p:nvPr/>
          </p:nvSpPr>
          <p:spPr>
            <a:xfrm>
              <a:off x="5745571" y="1149778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1" name="rc131"/>
            <p:cNvSpPr/>
            <p:nvPr/>
          </p:nvSpPr>
          <p:spPr>
            <a:xfrm>
              <a:off x="10205550" y="2555036"/>
              <a:ext cx="141836" cy="174868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2" name="rc132"/>
            <p:cNvSpPr/>
            <p:nvPr/>
          </p:nvSpPr>
          <p:spPr>
            <a:xfrm>
              <a:off x="10347387" y="2138014"/>
              <a:ext cx="141836" cy="216570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3" name="rc133"/>
            <p:cNvSpPr/>
            <p:nvPr/>
          </p:nvSpPr>
          <p:spPr>
            <a:xfrm>
              <a:off x="9890357" y="2477939"/>
              <a:ext cx="141836" cy="182578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4" name="rc134"/>
            <p:cNvSpPr/>
            <p:nvPr/>
          </p:nvSpPr>
          <p:spPr>
            <a:xfrm>
              <a:off x="10032194" y="2134510"/>
              <a:ext cx="141836" cy="216921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5" name="rc135"/>
            <p:cNvSpPr/>
            <p:nvPr/>
          </p:nvSpPr>
          <p:spPr>
            <a:xfrm>
              <a:off x="8944779" y="2295711"/>
              <a:ext cx="141836" cy="200801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6" name="rc136"/>
            <p:cNvSpPr/>
            <p:nvPr/>
          </p:nvSpPr>
          <p:spPr>
            <a:xfrm>
              <a:off x="9086615" y="1976813"/>
              <a:ext cx="141836" cy="232691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7" name="rc137"/>
            <p:cNvSpPr/>
            <p:nvPr/>
          </p:nvSpPr>
          <p:spPr>
            <a:xfrm>
              <a:off x="6738428" y="1962795"/>
              <a:ext cx="141836" cy="234092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8" name="rc138"/>
            <p:cNvSpPr/>
            <p:nvPr/>
          </p:nvSpPr>
          <p:spPr>
            <a:xfrm>
              <a:off x="6880265" y="1836637"/>
              <a:ext cx="141836" cy="246708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9" name="rc139"/>
            <p:cNvSpPr/>
            <p:nvPr/>
          </p:nvSpPr>
          <p:spPr>
            <a:xfrm>
              <a:off x="5792850" y="1906725"/>
              <a:ext cx="141836" cy="239699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0" name="rc140"/>
            <p:cNvSpPr/>
            <p:nvPr/>
          </p:nvSpPr>
          <p:spPr>
            <a:xfrm>
              <a:off x="5934687" y="1699966"/>
              <a:ext cx="141836" cy="260375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1" name="rc141"/>
            <p:cNvSpPr/>
            <p:nvPr/>
          </p:nvSpPr>
          <p:spPr>
            <a:xfrm>
              <a:off x="9575164" y="2418365"/>
              <a:ext cx="141836" cy="188535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2" name="rc142"/>
            <p:cNvSpPr/>
            <p:nvPr/>
          </p:nvSpPr>
          <p:spPr>
            <a:xfrm>
              <a:off x="9717001" y="1976813"/>
              <a:ext cx="141836" cy="232691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3" name="rc143"/>
            <p:cNvSpPr/>
            <p:nvPr/>
          </p:nvSpPr>
          <p:spPr>
            <a:xfrm>
              <a:off x="7053621" y="2081944"/>
              <a:ext cx="141836" cy="222177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4" name="rc144"/>
            <p:cNvSpPr/>
            <p:nvPr/>
          </p:nvSpPr>
          <p:spPr>
            <a:xfrm>
              <a:off x="7195458" y="1773558"/>
              <a:ext cx="141836" cy="253016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5" name="rc145"/>
            <p:cNvSpPr/>
            <p:nvPr/>
          </p:nvSpPr>
          <p:spPr>
            <a:xfrm>
              <a:off x="10520743" y="2569053"/>
              <a:ext cx="141836" cy="173466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6" name="rc146"/>
            <p:cNvSpPr/>
            <p:nvPr/>
          </p:nvSpPr>
          <p:spPr>
            <a:xfrm>
              <a:off x="10662580" y="2011856"/>
              <a:ext cx="141836" cy="229186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7" name="rc147"/>
            <p:cNvSpPr/>
            <p:nvPr/>
          </p:nvSpPr>
          <p:spPr>
            <a:xfrm>
              <a:off x="6108043" y="1983821"/>
              <a:ext cx="141836" cy="231990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8" name="rc148"/>
            <p:cNvSpPr/>
            <p:nvPr/>
          </p:nvSpPr>
          <p:spPr>
            <a:xfrm>
              <a:off x="6249879" y="1675436"/>
              <a:ext cx="141836" cy="262828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9" name="rc149"/>
            <p:cNvSpPr/>
            <p:nvPr/>
          </p:nvSpPr>
          <p:spPr>
            <a:xfrm>
              <a:off x="6423236" y="1966299"/>
              <a:ext cx="141836" cy="233742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0" name="rc150"/>
            <p:cNvSpPr/>
            <p:nvPr/>
          </p:nvSpPr>
          <p:spPr>
            <a:xfrm>
              <a:off x="6565072" y="1752532"/>
              <a:ext cx="141836" cy="255119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1" name="rc151"/>
            <p:cNvSpPr/>
            <p:nvPr/>
          </p:nvSpPr>
          <p:spPr>
            <a:xfrm>
              <a:off x="8314393" y="2085448"/>
              <a:ext cx="141836" cy="221827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2" name="rc152"/>
            <p:cNvSpPr/>
            <p:nvPr/>
          </p:nvSpPr>
          <p:spPr>
            <a:xfrm>
              <a:off x="8456230" y="1850655"/>
              <a:ext cx="141836" cy="245306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3" name="rc153"/>
            <p:cNvSpPr/>
            <p:nvPr/>
          </p:nvSpPr>
          <p:spPr>
            <a:xfrm>
              <a:off x="7999200" y="2095962"/>
              <a:ext cx="141836" cy="220776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4" name="rc154"/>
            <p:cNvSpPr/>
            <p:nvPr/>
          </p:nvSpPr>
          <p:spPr>
            <a:xfrm>
              <a:off x="8141037" y="1850655"/>
              <a:ext cx="141836" cy="245306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5" name="rc155"/>
            <p:cNvSpPr/>
            <p:nvPr/>
          </p:nvSpPr>
          <p:spPr>
            <a:xfrm>
              <a:off x="9259971" y="2348277"/>
              <a:ext cx="141836" cy="195544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6" name="rc156"/>
            <p:cNvSpPr/>
            <p:nvPr/>
          </p:nvSpPr>
          <p:spPr>
            <a:xfrm>
              <a:off x="9401808" y="2145023"/>
              <a:ext cx="141836" cy="215869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7" name="rc157"/>
            <p:cNvSpPr/>
            <p:nvPr/>
          </p:nvSpPr>
          <p:spPr>
            <a:xfrm>
              <a:off x="7368814" y="2071431"/>
              <a:ext cx="141836" cy="223229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8" name="rc158"/>
            <p:cNvSpPr/>
            <p:nvPr/>
          </p:nvSpPr>
          <p:spPr>
            <a:xfrm>
              <a:off x="7510651" y="1861168"/>
              <a:ext cx="141836" cy="244255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9" name="rc159"/>
            <p:cNvSpPr/>
            <p:nvPr/>
          </p:nvSpPr>
          <p:spPr>
            <a:xfrm>
              <a:off x="7684007" y="2250154"/>
              <a:ext cx="141836" cy="205356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0" name="rc160"/>
            <p:cNvSpPr/>
            <p:nvPr/>
          </p:nvSpPr>
          <p:spPr>
            <a:xfrm>
              <a:off x="7825844" y="1717488"/>
              <a:ext cx="141836" cy="258623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1" name="rc161"/>
            <p:cNvSpPr/>
            <p:nvPr/>
          </p:nvSpPr>
          <p:spPr>
            <a:xfrm>
              <a:off x="8629586" y="2162545"/>
              <a:ext cx="141836" cy="214117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2" name="rc162"/>
            <p:cNvSpPr/>
            <p:nvPr/>
          </p:nvSpPr>
          <p:spPr>
            <a:xfrm>
              <a:off x="8771422" y="2025874"/>
              <a:ext cx="141836" cy="227784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3" name="tx163"/>
            <p:cNvSpPr/>
            <p:nvPr/>
          </p:nvSpPr>
          <p:spPr>
            <a:xfrm>
              <a:off x="2733250" y="807636"/>
              <a:ext cx="779338" cy="112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inrikes född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7904722" y="807636"/>
              <a:ext cx="787821" cy="112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utrikes född</a:t>
              </a:r>
            </a:p>
          </p:txBody>
        </p:sp>
        <p:sp>
          <p:nvSpPr>
            <p:cNvPr id="165" name="tx165"/>
            <p:cNvSpPr/>
            <p:nvPr/>
          </p:nvSpPr>
          <p:spPr>
            <a:xfrm rot="-5400000">
              <a:off x="610115" y="4812429"/>
              <a:ext cx="333275" cy="9534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Gagnef</a:t>
              </a:r>
            </a:p>
          </p:txBody>
        </p:sp>
        <p:sp>
          <p:nvSpPr>
            <p:cNvPr id="166" name="tx166"/>
            <p:cNvSpPr/>
            <p:nvPr/>
          </p:nvSpPr>
          <p:spPr>
            <a:xfrm rot="-5400000">
              <a:off x="778489" y="4812429"/>
              <a:ext cx="626913" cy="9534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Malung-Sälen</a:t>
              </a:r>
            </a:p>
          </p:txBody>
        </p:sp>
        <p:sp>
          <p:nvSpPr>
            <p:cNvPr id="167" name="tx167"/>
            <p:cNvSpPr/>
            <p:nvPr/>
          </p:nvSpPr>
          <p:spPr>
            <a:xfrm rot="-5400000">
              <a:off x="1302116" y="4823145"/>
              <a:ext cx="231477" cy="739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Mora</a:t>
              </a:r>
            </a:p>
          </p:txBody>
        </p:sp>
        <p:sp>
          <p:nvSpPr>
            <p:cNvPr id="168" name="tx168"/>
            <p:cNvSpPr/>
            <p:nvPr/>
          </p:nvSpPr>
          <p:spPr>
            <a:xfrm rot="-5400000">
              <a:off x="1605973" y="4823145"/>
              <a:ext cx="254148" cy="739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Falun</a:t>
              </a:r>
            </a:p>
          </p:txBody>
        </p:sp>
        <p:sp>
          <p:nvSpPr>
            <p:cNvPr id="169" name="tx169"/>
            <p:cNvSpPr/>
            <p:nvPr/>
          </p:nvSpPr>
          <p:spPr>
            <a:xfrm rot="-5400000">
              <a:off x="1856177" y="4823145"/>
              <a:ext cx="384125" cy="739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Leksand</a:t>
              </a:r>
            </a:p>
          </p:txBody>
        </p:sp>
        <p:sp>
          <p:nvSpPr>
            <p:cNvPr id="170" name="tx170"/>
            <p:cNvSpPr/>
            <p:nvPr/>
          </p:nvSpPr>
          <p:spPr>
            <a:xfrm rot="-5400000">
              <a:off x="2241369" y="4822500"/>
              <a:ext cx="242837" cy="7520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Säter</a:t>
              </a:r>
            </a:p>
          </p:txBody>
        </p:sp>
        <p:sp>
          <p:nvSpPr>
            <p:cNvPr id="171" name="tx171"/>
            <p:cNvSpPr/>
            <p:nvPr/>
          </p:nvSpPr>
          <p:spPr>
            <a:xfrm rot="-5400000">
              <a:off x="2489416" y="4823145"/>
              <a:ext cx="378420" cy="739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Vansbro</a:t>
              </a:r>
            </a:p>
          </p:txBody>
        </p:sp>
        <p:sp>
          <p:nvSpPr>
            <p:cNvPr id="172" name="tx172"/>
            <p:cNvSpPr/>
            <p:nvPr/>
          </p:nvSpPr>
          <p:spPr>
            <a:xfrm rot="-5400000">
              <a:off x="2838343" y="4822922"/>
              <a:ext cx="310505" cy="743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Rättvik</a:t>
              </a:r>
            </a:p>
          </p:txBody>
        </p:sp>
        <p:sp>
          <p:nvSpPr>
            <p:cNvPr id="173" name="tx173"/>
            <p:cNvSpPr/>
            <p:nvPr/>
          </p:nvSpPr>
          <p:spPr>
            <a:xfrm rot="-5400000">
              <a:off x="3198259" y="4822475"/>
              <a:ext cx="220166" cy="752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Orsa</a:t>
              </a:r>
            </a:p>
          </p:txBody>
        </p:sp>
        <p:sp>
          <p:nvSpPr>
            <p:cNvPr id="174" name="tx174"/>
            <p:cNvSpPr/>
            <p:nvPr/>
          </p:nvSpPr>
          <p:spPr>
            <a:xfrm rot="-5400000">
              <a:off x="3422021" y="4815828"/>
              <a:ext cx="389731" cy="885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Älvdalen</a:t>
              </a:r>
            </a:p>
          </p:txBody>
        </p:sp>
        <p:sp>
          <p:nvSpPr>
            <p:cNvPr id="175" name="tx175"/>
            <p:cNvSpPr/>
            <p:nvPr/>
          </p:nvSpPr>
          <p:spPr>
            <a:xfrm rot="-5400000">
              <a:off x="3761498" y="4823145"/>
              <a:ext cx="355798" cy="739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Dalarna</a:t>
              </a:r>
            </a:p>
          </p:txBody>
        </p:sp>
        <p:sp>
          <p:nvSpPr>
            <p:cNvPr id="176" name="tx176"/>
            <p:cNvSpPr/>
            <p:nvPr/>
          </p:nvSpPr>
          <p:spPr>
            <a:xfrm rot="-5400000">
              <a:off x="3907821" y="4812429"/>
              <a:ext cx="672107" cy="9534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Smedjebacken</a:t>
              </a:r>
            </a:p>
          </p:txBody>
        </p:sp>
        <p:sp>
          <p:nvSpPr>
            <p:cNvPr id="177" name="tx177"/>
            <p:cNvSpPr/>
            <p:nvPr/>
          </p:nvSpPr>
          <p:spPr>
            <a:xfrm rot="-5400000">
              <a:off x="4332601" y="4823145"/>
              <a:ext cx="474364" cy="739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Hedemora</a:t>
              </a:r>
            </a:p>
          </p:txBody>
        </p:sp>
        <p:sp>
          <p:nvSpPr>
            <p:cNvPr id="178" name="tx178"/>
            <p:cNvSpPr/>
            <p:nvPr/>
          </p:nvSpPr>
          <p:spPr>
            <a:xfrm rot="-5400000">
              <a:off x="4671308" y="4812826"/>
              <a:ext cx="406697" cy="9455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Borlänge</a:t>
              </a:r>
            </a:p>
          </p:txBody>
        </p:sp>
        <p:sp>
          <p:nvSpPr>
            <p:cNvPr id="179" name="tx179"/>
            <p:cNvSpPr/>
            <p:nvPr/>
          </p:nvSpPr>
          <p:spPr>
            <a:xfrm rot="-5400000">
              <a:off x="5044867" y="4823145"/>
              <a:ext cx="310604" cy="739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Avesta</a:t>
              </a:r>
            </a:p>
          </p:txBody>
        </p:sp>
        <p:sp>
          <p:nvSpPr>
            <p:cNvPr id="180" name="tx180"/>
            <p:cNvSpPr/>
            <p:nvPr/>
          </p:nvSpPr>
          <p:spPr>
            <a:xfrm rot="-5400000">
              <a:off x="5340265" y="4823145"/>
              <a:ext cx="350192" cy="739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Ludvika</a:t>
              </a:r>
            </a:p>
          </p:txBody>
        </p:sp>
        <p:sp>
          <p:nvSpPr>
            <p:cNvPr id="181" name="tx181"/>
            <p:cNvSpPr/>
            <p:nvPr/>
          </p:nvSpPr>
          <p:spPr>
            <a:xfrm rot="-5400000">
              <a:off x="5785829" y="4812429"/>
              <a:ext cx="333275" cy="9534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Gagnef</a:t>
              </a:r>
            </a:p>
          </p:txBody>
        </p:sp>
        <p:sp>
          <p:nvSpPr>
            <p:cNvPr id="182" name="tx182"/>
            <p:cNvSpPr/>
            <p:nvPr/>
          </p:nvSpPr>
          <p:spPr>
            <a:xfrm rot="-5400000">
              <a:off x="5954203" y="4812429"/>
              <a:ext cx="626913" cy="9534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Malung-Sälen</a:t>
              </a:r>
            </a:p>
          </p:txBody>
        </p:sp>
        <p:sp>
          <p:nvSpPr>
            <p:cNvPr id="183" name="tx183"/>
            <p:cNvSpPr/>
            <p:nvPr/>
          </p:nvSpPr>
          <p:spPr>
            <a:xfrm rot="-5400000">
              <a:off x="6477829" y="4823145"/>
              <a:ext cx="231477" cy="739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Mora</a:t>
              </a:r>
            </a:p>
          </p:txBody>
        </p:sp>
        <p:sp>
          <p:nvSpPr>
            <p:cNvPr id="184" name="tx184"/>
            <p:cNvSpPr/>
            <p:nvPr/>
          </p:nvSpPr>
          <p:spPr>
            <a:xfrm rot="-5400000">
              <a:off x="6781686" y="4823145"/>
              <a:ext cx="254148" cy="739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Falun</a:t>
              </a:r>
            </a:p>
          </p:txBody>
        </p:sp>
        <p:sp>
          <p:nvSpPr>
            <p:cNvPr id="185" name="tx185"/>
            <p:cNvSpPr/>
            <p:nvPr/>
          </p:nvSpPr>
          <p:spPr>
            <a:xfrm rot="-5400000">
              <a:off x="7031891" y="4823145"/>
              <a:ext cx="384125" cy="739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Leksand</a:t>
              </a:r>
            </a:p>
          </p:txBody>
        </p:sp>
        <p:sp>
          <p:nvSpPr>
            <p:cNvPr id="186" name="tx186"/>
            <p:cNvSpPr/>
            <p:nvPr/>
          </p:nvSpPr>
          <p:spPr>
            <a:xfrm rot="-5400000">
              <a:off x="7417083" y="4822500"/>
              <a:ext cx="242837" cy="7520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Säter</a:t>
              </a:r>
            </a:p>
          </p:txBody>
        </p:sp>
        <p:sp>
          <p:nvSpPr>
            <p:cNvPr id="187" name="tx187"/>
            <p:cNvSpPr/>
            <p:nvPr/>
          </p:nvSpPr>
          <p:spPr>
            <a:xfrm rot="-5400000">
              <a:off x="7665129" y="4823145"/>
              <a:ext cx="378420" cy="739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Vansbro</a:t>
              </a:r>
            </a:p>
          </p:txBody>
        </p:sp>
        <p:sp>
          <p:nvSpPr>
            <p:cNvPr id="188" name="tx188"/>
            <p:cNvSpPr/>
            <p:nvPr/>
          </p:nvSpPr>
          <p:spPr>
            <a:xfrm rot="-5400000">
              <a:off x="8014057" y="4822922"/>
              <a:ext cx="310505" cy="7436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Rättvik</a:t>
              </a:r>
            </a:p>
          </p:txBody>
        </p:sp>
        <p:sp>
          <p:nvSpPr>
            <p:cNvPr id="189" name="tx189"/>
            <p:cNvSpPr/>
            <p:nvPr/>
          </p:nvSpPr>
          <p:spPr>
            <a:xfrm rot="-5400000">
              <a:off x="8373972" y="4822475"/>
              <a:ext cx="220166" cy="7525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Orsa</a:t>
              </a:r>
            </a:p>
          </p:txBody>
        </p:sp>
        <p:sp>
          <p:nvSpPr>
            <p:cNvPr id="190" name="tx190"/>
            <p:cNvSpPr/>
            <p:nvPr/>
          </p:nvSpPr>
          <p:spPr>
            <a:xfrm rot="-5400000">
              <a:off x="8597735" y="4815828"/>
              <a:ext cx="389731" cy="8855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Älvdalen</a:t>
              </a:r>
            </a:p>
          </p:txBody>
        </p:sp>
        <p:sp>
          <p:nvSpPr>
            <p:cNvPr id="191" name="tx191"/>
            <p:cNvSpPr/>
            <p:nvPr/>
          </p:nvSpPr>
          <p:spPr>
            <a:xfrm rot="-5400000">
              <a:off x="8937212" y="4823145"/>
              <a:ext cx="355798" cy="739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Dalarna</a:t>
              </a:r>
            </a:p>
          </p:txBody>
        </p:sp>
        <p:sp>
          <p:nvSpPr>
            <p:cNvPr id="192" name="tx192"/>
            <p:cNvSpPr/>
            <p:nvPr/>
          </p:nvSpPr>
          <p:spPr>
            <a:xfrm rot="-5400000">
              <a:off x="9083534" y="4812429"/>
              <a:ext cx="672107" cy="9534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Smedjebacken</a:t>
              </a:r>
            </a:p>
          </p:txBody>
        </p:sp>
        <p:sp>
          <p:nvSpPr>
            <p:cNvPr id="193" name="tx193"/>
            <p:cNvSpPr/>
            <p:nvPr/>
          </p:nvSpPr>
          <p:spPr>
            <a:xfrm rot="-5400000">
              <a:off x="9508314" y="4823145"/>
              <a:ext cx="474364" cy="739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Hedemora</a:t>
              </a:r>
            </a:p>
          </p:txBody>
        </p:sp>
        <p:sp>
          <p:nvSpPr>
            <p:cNvPr id="194" name="tx194"/>
            <p:cNvSpPr/>
            <p:nvPr/>
          </p:nvSpPr>
          <p:spPr>
            <a:xfrm rot="-5400000">
              <a:off x="9847022" y="4812826"/>
              <a:ext cx="406697" cy="9455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Borlänge</a:t>
              </a:r>
            </a:p>
          </p:txBody>
        </p:sp>
        <p:sp>
          <p:nvSpPr>
            <p:cNvPr id="195" name="tx195"/>
            <p:cNvSpPr/>
            <p:nvPr/>
          </p:nvSpPr>
          <p:spPr>
            <a:xfrm rot="-5400000">
              <a:off x="10220580" y="4823145"/>
              <a:ext cx="310604" cy="739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Avesta</a:t>
              </a:r>
            </a:p>
          </p:txBody>
        </p:sp>
        <p:sp>
          <p:nvSpPr>
            <p:cNvPr id="196" name="tx196"/>
            <p:cNvSpPr/>
            <p:nvPr/>
          </p:nvSpPr>
          <p:spPr>
            <a:xfrm rot="-5400000">
              <a:off x="10515979" y="4823145"/>
              <a:ext cx="350192" cy="739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Ludvika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303928" y="4263440"/>
              <a:ext cx="203299" cy="766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0 %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275651" y="3913002"/>
              <a:ext cx="231576" cy="766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10 %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275651" y="3562563"/>
              <a:ext cx="231576" cy="766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20 %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275651" y="3212125"/>
              <a:ext cx="231576" cy="766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30 %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275651" y="2861687"/>
              <a:ext cx="231576" cy="766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40 %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275651" y="2511248"/>
              <a:ext cx="231576" cy="766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50 %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275651" y="2160810"/>
              <a:ext cx="231576" cy="766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60 %</a:t>
              </a:r>
            </a:p>
          </p:txBody>
        </p:sp>
        <p:sp>
          <p:nvSpPr>
            <p:cNvPr id="204" name="tx204"/>
            <p:cNvSpPr/>
            <p:nvPr/>
          </p:nvSpPr>
          <p:spPr>
            <a:xfrm>
              <a:off x="275651" y="1810372"/>
              <a:ext cx="231576" cy="766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70 %</a:t>
              </a:r>
            </a:p>
          </p:txBody>
        </p:sp>
        <p:sp>
          <p:nvSpPr>
            <p:cNvPr id="205" name="tx205"/>
            <p:cNvSpPr/>
            <p:nvPr/>
          </p:nvSpPr>
          <p:spPr>
            <a:xfrm>
              <a:off x="275651" y="1459934"/>
              <a:ext cx="231576" cy="766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80 %</a:t>
              </a:r>
            </a:p>
          </p:txBody>
        </p:sp>
        <p:sp>
          <p:nvSpPr>
            <p:cNvPr id="206" name="tx206"/>
            <p:cNvSpPr/>
            <p:nvPr/>
          </p:nvSpPr>
          <p:spPr>
            <a:xfrm>
              <a:off x="275651" y="1109495"/>
              <a:ext cx="231576" cy="766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90 %</a:t>
              </a:r>
            </a:p>
          </p:txBody>
        </p:sp>
        <p:sp>
          <p:nvSpPr>
            <p:cNvPr id="207" name="rc207"/>
            <p:cNvSpPr/>
            <p:nvPr/>
          </p:nvSpPr>
          <p:spPr>
            <a:xfrm>
              <a:off x="4993063" y="5335336"/>
              <a:ext cx="1435426" cy="289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8" name="rc208"/>
            <p:cNvSpPr/>
            <p:nvPr/>
          </p:nvSpPr>
          <p:spPr>
            <a:xfrm>
              <a:off x="4993063" y="5404925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9" name="rc209"/>
            <p:cNvSpPr/>
            <p:nvPr/>
          </p:nvSpPr>
          <p:spPr>
            <a:xfrm>
              <a:off x="5002063" y="5413925"/>
              <a:ext cx="201456" cy="2014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0" name="rc210"/>
            <p:cNvSpPr/>
            <p:nvPr/>
          </p:nvSpPr>
          <p:spPr>
            <a:xfrm>
              <a:off x="5842979" y="5404925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1" name="rc211"/>
            <p:cNvSpPr/>
            <p:nvPr/>
          </p:nvSpPr>
          <p:spPr>
            <a:xfrm>
              <a:off x="5851979" y="5413925"/>
              <a:ext cx="201456" cy="20145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2" name="tx212"/>
            <p:cNvSpPr/>
            <p:nvPr/>
          </p:nvSpPr>
          <p:spPr>
            <a:xfrm>
              <a:off x="5282108" y="5458321"/>
              <a:ext cx="491281" cy="1108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kvinnor</a:t>
              </a:r>
            </a:p>
          </p:txBody>
        </p:sp>
        <p:sp>
          <p:nvSpPr>
            <p:cNvPr id="213" name="tx213"/>
            <p:cNvSpPr/>
            <p:nvPr/>
          </p:nvSpPr>
          <p:spPr>
            <a:xfrm>
              <a:off x="6132024" y="5457652"/>
              <a:ext cx="296465" cy="1115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män</a:t>
              </a:r>
            </a:p>
          </p:txBody>
        </p:sp>
        <p:sp>
          <p:nvSpPr>
            <p:cNvPr id="214" name="tx214"/>
            <p:cNvSpPr/>
            <p:nvPr/>
          </p:nvSpPr>
          <p:spPr>
            <a:xfrm>
              <a:off x="2690236" y="374934"/>
              <a:ext cx="5746874" cy="2415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Sysselsättningsgrad i åldersgruppen 20-64 år 2021</a:t>
              </a:r>
            </a:p>
          </p:txBody>
        </p:sp>
        <p:sp>
          <p:nvSpPr>
            <p:cNvPr id="215" name="tx215"/>
            <p:cNvSpPr/>
            <p:nvPr/>
          </p:nvSpPr>
          <p:spPr>
            <a:xfrm>
              <a:off x="275651" y="5692606"/>
              <a:ext cx="4013046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SCB:s öppna statistikdatabas, befolkningens arbetsmarknadsstatus (BAS).</a:t>
              </a:r>
            </a:p>
          </p:txBody>
        </p:sp>
        <p:sp>
          <p:nvSpPr>
            <p:cNvPr id="216" name="tx216"/>
            <p:cNvSpPr/>
            <p:nvPr/>
          </p:nvSpPr>
          <p:spPr>
            <a:xfrm>
              <a:off x="275651" y="5813307"/>
              <a:ext cx="2317273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Bearbetning: Samhällsanalys, Region Dalarna.</a:t>
              </a:r>
            </a:p>
          </p:txBody>
        </p:sp>
        <p:sp>
          <p:nvSpPr>
            <p:cNvPr id="217" name="tx217"/>
            <p:cNvSpPr/>
            <p:nvPr/>
          </p:nvSpPr>
          <p:spPr>
            <a:xfrm>
              <a:off x="275651" y="5934007"/>
              <a:ext cx="4180522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Diagramförklaring: Andelen av befolkningen som är sysselsatt (sysselsättningsgrad).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600888" y="739575"/>
              <a:ext cx="10250807" cy="366709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600888" y="3906614"/>
              <a:ext cx="10250807" cy="0"/>
            </a:xfrm>
            <a:custGeom>
              <a:avLst/>
              <a:gdLst/>
              <a:ahLst/>
              <a:cxnLst/>
              <a:rect l="0" t="0" r="0" b="0"/>
              <a:pathLst>
                <a:path w="10250807">
                  <a:moveTo>
                    <a:pt x="0" y="0"/>
                  </a:moveTo>
                  <a:lnTo>
                    <a:pt x="10250807" y="0"/>
                  </a:lnTo>
                  <a:lnTo>
                    <a:pt x="1025080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600888" y="3573242"/>
              <a:ext cx="10250807" cy="0"/>
            </a:xfrm>
            <a:custGeom>
              <a:avLst/>
              <a:gdLst/>
              <a:ahLst/>
              <a:cxnLst/>
              <a:rect l="0" t="0" r="0" b="0"/>
              <a:pathLst>
                <a:path w="10250807">
                  <a:moveTo>
                    <a:pt x="0" y="0"/>
                  </a:moveTo>
                  <a:lnTo>
                    <a:pt x="10250807" y="0"/>
                  </a:lnTo>
                  <a:lnTo>
                    <a:pt x="1025080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600888" y="3239869"/>
              <a:ext cx="10250807" cy="0"/>
            </a:xfrm>
            <a:custGeom>
              <a:avLst/>
              <a:gdLst/>
              <a:ahLst/>
              <a:cxnLst/>
              <a:rect l="0" t="0" r="0" b="0"/>
              <a:pathLst>
                <a:path w="10250807">
                  <a:moveTo>
                    <a:pt x="0" y="0"/>
                  </a:moveTo>
                  <a:lnTo>
                    <a:pt x="10250807" y="0"/>
                  </a:lnTo>
                  <a:lnTo>
                    <a:pt x="1025080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600888" y="2906496"/>
              <a:ext cx="10250807" cy="0"/>
            </a:xfrm>
            <a:custGeom>
              <a:avLst/>
              <a:gdLst/>
              <a:ahLst/>
              <a:cxnLst/>
              <a:rect l="0" t="0" r="0" b="0"/>
              <a:pathLst>
                <a:path w="10250807">
                  <a:moveTo>
                    <a:pt x="0" y="0"/>
                  </a:moveTo>
                  <a:lnTo>
                    <a:pt x="10250807" y="0"/>
                  </a:lnTo>
                  <a:lnTo>
                    <a:pt x="1025080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600888" y="2239751"/>
              <a:ext cx="10250807" cy="0"/>
            </a:xfrm>
            <a:custGeom>
              <a:avLst/>
              <a:gdLst/>
              <a:ahLst/>
              <a:cxnLst/>
              <a:rect l="0" t="0" r="0" b="0"/>
              <a:pathLst>
                <a:path w="10250807">
                  <a:moveTo>
                    <a:pt x="0" y="0"/>
                  </a:moveTo>
                  <a:lnTo>
                    <a:pt x="10250807" y="0"/>
                  </a:lnTo>
                  <a:lnTo>
                    <a:pt x="1025080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600888" y="1906379"/>
              <a:ext cx="10250807" cy="0"/>
            </a:xfrm>
            <a:custGeom>
              <a:avLst/>
              <a:gdLst/>
              <a:ahLst/>
              <a:cxnLst/>
              <a:rect l="0" t="0" r="0" b="0"/>
              <a:pathLst>
                <a:path w="10250807">
                  <a:moveTo>
                    <a:pt x="0" y="0"/>
                  </a:moveTo>
                  <a:lnTo>
                    <a:pt x="10250807" y="0"/>
                  </a:lnTo>
                  <a:lnTo>
                    <a:pt x="1025080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600888" y="1573006"/>
              <a:ext cx="10250807" cy="0"/>
            </a:xfrm>
            <a:custGeom>
              <a:avLst/>
              <a:gdLst/>
              <a:ahLst/>
              <a:cxnLst/>
              <a:rect l="0" t="0" r="0" b="0"/>
              <a:pathLst>
                <a:path w="10250807">
                  <a:moveTo>
                    <a:pt x="0" y="0"/>
                  </a:moveTo>
                  <a:lnTo>
                    <a:pt x="10250807" y="0"/>
                  </a:lnTo>
                  <a:lnTo>
                    <a:pt x="1025080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600888" y="1239634"/>
              <a:ext cx="10250807" cy="0"/>
            </a:xfrm>
            <a:custGeom>
              <a:avLst/>
              <a:gdLst/>
              <a:ahLst/>
              <a:cxnLst/>
              <a:rect l="0" t="0" r="0" b="0"/>
              <a:pathLst>
                <a:path w="10250807">
                  <a:moveTo>
                    <a:pt x="0" y="0"/>
                  </a:moveTo>
                  <a:lnTo>
                    <a:pt x="10250807" y="0"/>
                  </a:lnTo>
                  <a:lnTo>
                    <a:pt x="1025080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600888" y="4239987"/>
              <a:ext cx="10250807" cy="0"/>
            </a:xfrm>
            <a:custGeom>
              <a:avLst/>
              <a:gdLst/>
              <a:ahLst/>
              <a:cxnLst/>
              <a:rect l="0" t="0" r="0" b="0"/>
              <a:pathLst>
                <a:path w="10250807">
                  <a:moveTo>
                    <a:pt x="0" y="0"/>
                  </a:moveTo>
                  <a:lnTo>
                    <a:pt x="10250807" y="0"/>
                  </a:lnTo>
                  <a:lnTo>
                    <a:pt x="1025080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600888" y="2573124"/>
              <a:ext cx="10250807" cy="0"/>
            </a:xfrm>
            <a:custGeom>
              <a:avLst/>
              <a:gdLst/>
              <a:ahLst/>
              <a:cxnLst/>
              <a:rect l="0" t="0" r="0" b="0"/>
              <a:pathLst>
                <a:path w="10250807">
                  <a:moveTo>
                    <a:pt x="0" y="0"/>
                  </a:moveTo>
                  <a:lnTo>
                    <a:pt x="10250807" y="0"/>
                  </a:lnTo>
                  <a:lnTo>
                    <a:pt x="1025080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600888" y="906261"/>
              <a:ext cx="10250807" cy="0"/>
            </a:xfrm>
            <a:custGeom>
              <a:avLst/>
              <a:gdLst/>
              <a:ahLst/>
              <a:cxnLst/>
              <a:rect l="0" t="0" r="0" b="0"/>
              <a:pathLst>
                <a:path w="10250807">
                  <a:moveTo>
                    <a:pt x="0" y="0"/>
                  </a:moveTo>
                  <a:lnTo>
                    <a:pt x="10250807" y="0"/>
                  </a:lnTo>
                  <a:lnTo>
                    <a:pt x="1025080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rc17"/>
            <p:cNvSpPr/>
            <p:nvPr/>
          </p:nvSpPr>
          <p:spPr>
            <a:xfrm>
              <a:off x="1081395" y="1406320"/>
              <a:ext cx="1441519" cy="283366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" name="rc18"/>
            <p:cNvSpPr/>
            <p:nvPr/>
          </p:nvSpPr>
          <p:spPr>
            <a:xfrm>
              <a:off x="2522914" y="1072948"/>
              <a:ext cx="1441519" cy="316703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" name="rc19"/>
            <p:cNvSpPr/>
            <p:nvPr/>
          </p:nvSpPr>
          <p:spPr>
            <a:xfrm>
              <a:off x="4284772" y="3323212"/>
              <a:ext cx="1441519" cy="91677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" name="rc20"/>
            <p:cNvSpPr/>
            <p:nvPr/>
          </p:nvSpPr>
          <p:spPr>
            <a:xfrm>
              <a:off x="5726292" y="3323212"/>
              <a:ext cx="1441519" cy="91677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" name="rc21"/>
            <p:cNvSpPr/>
            <p:nvPr/>
          </p:nvSpPr>
          <p:spPr>
            <a:xfrm>
              <a:off x="7488149" y="2823153"/>
              <a:ext cx="1441519" cy="141683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" name="rc22"/>
            <p:cNvSpPr/>
            <p:nvPr/>
          </p:nvSpPr>
          <p:spPr>
            <a:xfrm>
              <a:off x="8929669" y="2489781"/>
              <a:ext cx="1441519" cy="175020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" name="tx23"/>
            <p:cNvSpPr/>
            <p:nvPr/>
          </p:nvSpPr>
          <p:spPr>
            <a:xfrm>
              <a:off x="275651" y="4179562"/>
              <a:ext cx="262607" cy="11496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0 %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275651" y="2512700"/>
              <a:ext cx="262607" cy="11496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2 %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275651" y="845837"/>
              <a:ext cx="262607" cy="11496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4 %</a:t>
              </a:r>
            </a:p>
          </p:txBody>
        </p:sp>
        <p:sp>
          <p:nvSpPr>
            <p:cNvPr id="26" name="tx26"/>
            <p:cNvSpPr/>
            <p:nvPr/>
          </p:nvSpPr>
          <p:spPr>
            <a:xfrm rot="-2700000">
              <a:off x="1846276" y="4744692"/>
              <a:ext cx="830246" cy="1003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1-12 månader</a:t>
              </a:r>
            </a:p>
          </p:txBody>
        </p:sp>
        <p:sp>
          <p:nvSpPr>
            <p:cNvPr id="27" name="tx27"/>
            <p:cNvSpPr/>
            <p:nvPr/>
          </p:nvSpPr>
          <p:spPr>
            <a:xfrm rot="-2700000">
              <a:off x="4986351" y="4770913"/>
              <a:ext cx="904409" cy="1003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12-24 månader</a:t>
              </a:r>
            </a:p>
          </p:txBody>
        </p:sp>
        <p:sp>
          <p:nvSpPr>
            <p:cNvPr id="28" name="tx28"/>
            <p:cNvSpPr/>
            <p:nvPr/>
          </p:nvSpPr>
          <p:spPr>
            <a:xfrm rot="-2700000">
              <a:off x="8316333" y="4718472"/>
              <a:ext cx="756084" cy="1003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24- månader</a:t>
              </a:r>
            </a:p>
          </p:txBody>
        </p:sp>
        <p:sp>
          <p:nvSpPr>
            <p:cNvPr id="29" name="rc29"/>
            <p:cNvSpPr/>
            <p:nvPr/>
          </p:nvSpPr>
          <p:spPr>
            <a:xfrm>
              <a:off x="4995854" y="5335336"/>
              <a:ext cx="1460875" cy="289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" name="rc30"/>
            <p:cNvSpPr/>
            <p:nvPr/>
          </p:nvSpPr>
          <p:spPr>
            <a:xfrm>
              <a:off x="4995854" y="5404925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" name="rc31"/>
            <p:cNvSpPr/>
            <p:nvPr/>
          </p:nvSpPr>
          <p:spPr>
            <a:xfrm>
              <a:off x="5004854" y="5413925"/>
              <a:ext cx="201456" cy="2014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" name="rc32"/>
            <p:cNvSpPr/>
            <p:nvPr/>
          </p:nvSpPr>
          <p:spPr>
            <a:xfrm>
              <a:off x="5871219" y="5404925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" name="rc33"/>
            <p:cNvSpPr/>
            <p:nvPr/>
          </p:nvSpPr>
          <p:spPr>
            <a:xfrm>
              <a:off x="5880219" y="5413925"/>
              <a:ext cx="201456" cy="20145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" name="tx34"/>
            <p:cNvSpPr/>
            <p:nvPr/>
          </p:nvSpPr>
          <p:spPr>
            <a:xfrm>
              <a:off x="5284899" y="5458321"/>
              <a:ext cx="516731" cy="1108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Kvinnor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6160264" y="5457652"/>
              <a:ext cx="296465" cy="1115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Män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3135232" y="374934"/>
              <a:ext cx="4856881" cy="2415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Arbetslöshet i Dalarnas län (20-64 år) 2020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275651" y="5714761"/>
              <a:ext cx="571460" cy="827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SCB.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275651" y="5813307"/>
              <a:ext cx="2286223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Bearbetning: Samhällsanalys, Region Dalarna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275651" y="5933734"/>
              <a:ext cx="4709145" cy="1051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Diagramförklaring: Arbetslöshet uppdelat på hur länge man varit arbetslös den 31 oktober 2020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569857" y="992081"/>
              <a:ext cx="5106124" cy="35876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569857" y="4286198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569857" y="4155738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569857" y="4025278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569857" y="3894818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569857" y="3633898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569857" y="3503438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569857" y="3372978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569857" y="3242518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569857" y="2981597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569857" y="2851137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569857" y="2720677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569857" y="2590217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569857" y="2329297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569857" y="2198837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569857" y="2068377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569857" y="1937917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569857" y="1676996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569857" y="1546536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569857" y="1416076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569857" y="1285616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569857" y="4416658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569857" y="3764358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569857" y="3112057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569857" y="2459757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569857" y="1807457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569857" y="1155156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rc32"/>
            <p:cNvSpPr/>
            <p:nvPr/>
          </p:nvSpPr>
          <p:spPr>
            <a:xfrm>
              <a:off x="809207" y="3666513"/>
              <a:ext cx="718048" cy="75014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" name="rc33"/>
            <p:cNvSpPr/>
            <p:nvPr/>
          </p:nvSpPr>
          <p:spPr>
            <a:xfrm>
              <a:off x="1527256" y="3470823"/>
              <a:ext cx="718048" cy="94583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" name="rc34"/>
            <p:cNvSpPr/>
            <p:nvPr/>
          </p:nvSpPr>
          <p:spPr>
            <a:xfrm>
              <a:off x="2404871" y="4253583"/>
              <a:ext cx="718048" cy="16307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" name="rc35"/>
            <p:cNvSpPr/>
            <p:nvPr/>
          </p:nvSpPr>
          <p:spPr>
            <a:xfrm>
              <a:off x="3122920" y="4220968"/>
              <a:ext cx="718048" cy="19569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" name="rc36"/>
            <p:cNvSpPr/>
            <p:nvPr/>
          </p:nvSpPr>
          <p:spPr>
            <a:xfrm>
              <a:off x="4000535" y="4155738"/>
              <a:ext cx="718048" cy="26092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" name="rc37"/>
            <p:cNvSpPr/>
            <p:nvPr/>
          </p:nvSpPr>
          <p:spPr>
            <a:xfrm>
              <a:off x="4718583" y="4123123"/>
              <a:ext cx="718048" cy="29353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" name="rc38"/>
            <p:cNvSpPr/>
            <p:nvPr/>
          </p:nvSpPr>
          <p:spPr>
            <a:xfrm>
              <a:off x="5745571" y="992081"/>
              <a:ext cx="5106124" cy="35876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" name="pl39"/>
            <p:cNvSpPr/>
            <p:nvPr/>
          </p:nvSpPr>
          <p:spPr>
            <a:xfrm>
              <a:off x="5745571" y="4286198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40"/>
            <p:cNvSpPr/>
            <p:nvPr/>
          </p:nvSpPr>
          <p:spPr>
            <a:xfrm>
              <a:off x="5745571" y="4155738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41"/>
            <p:cNvSpPr/>
            <p:nvPr/>
          </p:nvSpPr>
          <p:spPr>
            <a:xfrm>
              <a:off x="5745571" y="4025278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42"/>
            <p:cNvSpPr/>
            <p:nvPr/>
          </p:nvSpPr>
          <p:spPr>
            <a:xfrm>
              <a:off x="5745571" y="3894818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l43"/>
            <p:cNvSpPr/>
            <p:nvPr/>
          </p:nvSpPr>
          <p:spPr>
            <a:xfrm>
              <a:off x="5745571" y="3633898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l44"/>
            <p:cNvSpPr/>
            <p:nvPr/>
          </p:nvSpPr>
          <p:spPr>
            <a:xfrm>
              <a:off x="5745571" y="3503438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l45"/>
            <p:cNvSpPr/>
            <p:nvPr/>
          </p:nvSpPr>
          <p:spPr>
            <a:xfrm>
              <a:off x="5745571" y="3372978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l46"/>
            <p:cNvSpPr/>
            <p:nvPr/>
          </p:nvSpPr>
          <p:spPr>
            <a:xfrm>
              <a:off x="5745571" y="3242518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l47"/>
            <p:cNvSpPr/>
            <p:nvPr/>
          </p:nvSpPr>
          <p:spPr>
            <a:xfrm>
              <a:off x="5745571" y="2981597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l48"/>
            <p:cNvSpPr/>
            <p:nvPr/>
          </p:nvSpPr>
          <p:spPr>
            <a:xfrm>
              <a:off x="5745571" y="2851137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9"/>
            <p:cNvSpPr/>
            <p:nvPr/>
          </p:nvSpPr>
          <p:spPr>
            <a:xfrm>
              <a:off x="5745571" y="2720677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l50"/>
            <p:cNvSpPr/>
            <p:nvPr/>
          </p:nvSpPr>
          <p:spPr>
            <a:xfrm>
              <a:off x="5745571" y="2590217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l51"/>
            <p:cNvSpPr/>
            <p:nvPr/>
          </p:nvSpPr>
          <p:spPr>
            <a:xfrm>
              <a:off x="5745571" y="2329297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52"/>
            <p:cNvSpPr/>
            <p:nvPr/>
          </p:nvSpPr>
          <p:spPr>
            <a:xfrm>
              <a:off x="5745571" y="2198837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53"/>
            <p:cNvSpPr/>
            <p:nvPr/>
          </p:nvSpPr>
          <p:spPr>
            <a:xfrm>
              <a:off x="5745571" y="2068377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l54"/>
            <p:cNvSpPr/>
            <p:nvPr/>
          </p:nvSpPr>
          <p:spPr>
            <a:xfrm>
              <a:off x="5745571" y="1937917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l55"/>
            <p:cNvSpPr/>
            <p:nvPr/>
          </p:nvSpPr>
          <p:spPr>
            <a:xfrm>
              <a:off x="5745571" y="1676996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l56"/>
            <p:cNvSpPr/>
            <p:nvPr/>
          </p:nvSpPr>
          <p:spPr>
            <a:xfrm>
              <a:off x="5745571" y="1546536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l57"/>
            <p:cNvSpPr/>
            <p:nvPr/>
          </p:nvSpPr>
          <p:spPr>
            <a:xfrm>
              <a:off x="5745571" y="1416076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l58"/>
            <p:cNvSpPr/>
            <p:nvPr/>
          </p:nvSpPr>
          <p:spPr>
            <a:xfrm>
              <a:off x="5745571" y="1285616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l59"/>
            <p:cNvSpPr/>
            <p:nvPr/>
          </p:nvSpPr>
          <p:spPr>
            <a:xfrm>
              <a:off x="5745571" y="4416658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l60"/>
            <p:cNvSpPr/>
            <p:nvPr/>
          </p:nvSpPr>
          <p:spPr>
            <a:xfrm>
              <a:off x="5745571" y="3764358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l61"/>
            <p:cNvSpPr/>
            <p:nvPr/>
          </p:nvSpPr>
          <p:spPr>
            <a:xfrm>
              <a:off x="5745571" y="3112057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l62"/>
            <p:cNvSpPr/>
            <p:nvPr/>
          </p:nvSpPr>
          <p:spPr>
            <a:xfrm>
              <a:off x="5745571" y="2459757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l63"/>
            <p:cNvSpPr/>
            <p:nvPr/>
          </p:nvSpPr>
          <p:spPr>
            <a:xfrm>
              <a:off x="5745571" y="1807457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l64"/>
            <p:cNvSpPr/>
            <p:nvPr/>
          </p:nvSpPr>
          <p:spPr>
            <a:xfrm>
              <a:off x="5745571" y="1155156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rc65"/>
            <p:cNvSpPr/>
            <p:nvPr/>
          </p:nvSpPr>
          <p:spPr>
            <a:xfrm>
              <a:off x="5984920" y="1579151"/>
              <a:ext cx="718048" cy="283750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" name="rc66"/>
            <p:cNvSpPr/>
            <p:nvPr/>
          </p:nvSpPr>
          <p:spPr>
            <a:xfrm>
              <a:off x="6702969" y="1676996"/>
              <a:ext cx="718048" cy="273966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" name="rc67"/>
            <p:cNvSpPr/>
            <p:nvPr/>
          </p:nvSpPr>
          <p:spPr>
            <a:xfrm>
              <a:off x="7580584" y="3242518"/>
              <a:ext cx="718048" cy="117414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" name="rc68"/>
            <p:cNvSpPr/>
            <p:nvPr/>
          </p:nvSpPr>
          <p:spPr>
            <a:xfrm>
              <a:off x="8298633" y="3340363"/>
              <a:ext cx="718048" cy="107629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" name="rc69"/>
            <p:cNvSpPr/>
            <p:nvPr/>
          </p:nvSpPr>
          <p:spPr>
            <a:xfrm>
              <a:off x="9176248" y="2394527"/>
              <a:ext cx="718048" cy="202213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" name="rc70"/>
            <p:cNvSpPr/>
            <p:nvPr/>
          </p:nvSpPr>
          <p:spPr>
            <a:xfrm>
              <a:off x="9894297" y="1840072"/>
              <a:ext cx="718048" cy="257658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" name="tx71"/>
            <p:cNvSpPr/>
            <p:nvPr/>
          </p:nvSpPr>
          <p:spPr>
            <a:xfrm>
              <a:off x="2729009" y="807636"/>
              <a:ext cx="787821" cy="112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Inrikes född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7892072" y="807562"/>
              <a:ext cx="813122" cy="11281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Utrikes född</a:t>
              </a:r>
            </a:p>
          </p:txBody>
        </p:sp>
        <p:sp>
          <p:nvSpPr>
            <p:cNvPr id="73" name="tx73"/>
            <p:cNvSpPr/>
            <p:nvPr/>
          </p:nvSpPr>
          <p:spPr>
            <a:xfrm rot="-2700000">
              <a:off x="1011722" y="4852184"/>
              <a:ext cx="632569" cy="76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1-12 månader</a:t>
              </a:r>
            </a:p>
          </p:txBody>
        </p:sp>
        <p:sp>
          <p:nvSpPr>
            <p:cNvPr id="74" name="tx74"/>
            <p:cNvSpPr/>
            <p:nvPr/>
          </p:nvSpPr>
          <p:spPr>
            <a:xfrm rot="-2700000">
              <a:off x="2559155" y="4872162"/>
              <a:ext cx="689074" cy="76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12-24 månader</a:t>
              </a:r>
            </a:p>
          </p:txBody>
        </p:sp>
        <p:sp>
          <p:nvSpPr>
            <p:cNvPr id="75" name="tx75"/>
            <p:cNvSpPr/>
            <p:nvPr/>
          </p:nvSpPr>
          <p:spPr>
            <a:xfrm rot="-2700000">
              <a:off x="4251280" y="4832207"/>
              <a:ext cx="576064" cy="76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24- månader</a:t>
              </a:r>
            </a:p>
          </p:txBody>
        </p:sp>
        <p:sp>
          <p:nvSpPr>
            <p:cNvPr id="76" name="tx76"/>
            <p:cNvSpPr/>
            <p:nvPr/>
          </p:nvSpPr>
          <p:spPr>
            <a:xfrm rot="-2700000">
              <a:off x="6187435" y="4852184"/>
              <a:ext cx="632569" cy="76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1-12 månader</a:t>
              </a:r>
            </a:p>
          </p:txBody>
        </p:sp>
        <p:sp>
          <p:nvSpPr>
            <p:cNvPr id="77" name="tx77"/>
            <p:cNvSpPr/>
            <p:nvPr/>
          </p:nvSpPr>
          <p:spPr>
            <a:xfrm rot="-2700000">
              <a:off x="7734869" y="4872162"/>
              <a:ext cx="689074" cy="76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12-24 månader</a:t>
              </a:r>
            </a:p>
          </p:txBody>
        </p:sp>
        <p:sp>
          <p:nvSpPr>
            <p:cNvPr id="78" name="tx78"/>
            <p:cNvSpPr/>
            <p:nvPr/>
          </p:nvSpPr>
          <p:spPr>
            <a:xfrm rot="-2700000">
              <a:off x="9426993" y="4832207"/>
              <a:ext cx="576064" cy="76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24- månader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303928" y="4376376"/>
              <a:ext cx="203299" cy="766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0 %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303928" y="3724075"/>
              <a:ext cx="203299" cy="766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2 %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303928" y="3071775"/>
              <a:ext cx="203299" cy="766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4 %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303928" y="2419474"/>
              <a:ext cx="203299" cy="766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6 %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03928" y="1767174"/>
              <a:ext cx="203299" cy="766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8 %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275651" y="1114873"/>
              <a:ext cx="231576" cy="766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10 %</a:t>
              </a:r>
            </a:p>
          </p:txBody>
        </p:sp>
        <p:sp>
          <p:nvSpPr>
            <p:cNvPr id="85" name="rc85"/>
            <p:cNvSpPr/>
            <p:nvPr/>
          </p:nvSpPr>
          <p:spPr>
            <a:xfrm>
              <a:off x="4980338" y="5335336"/>
              <a:ext cx="1460875" cy="289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6" name="rc86"/>
            <p:cNvSpPr/>
            <p:nvPr/>
          </p:nvSpPr>
          <p:spPr>
            <a:xfrm>
              <a:off x="4980338" y="5404925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7" name="rc87"/>
            <p:cNvSpPr/>
            <p:nvPr/>
          </p:nvSpPr>
          <p:spPr>
            <a:xfrm>
              <a:off x="4989338" y="5413925"/>
              <a:ext cx="201456" cy="2014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8" name="rc88"/>
            <p:cNvSpPr/>
            <p:nvPr/>
          </p:nvSpPr>
          <p:spPr>
            <a:xfrm>
              <a:off x="5855704" y="5404925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9" name="rc89"/>
            <p:cNvSpPr/>
            <p:nvPr/>
          </p:nvSpPr>
          <p:spPr>
            <a:xfrm>
              <a:off x="5864704" y="5413925"/>
              <a:ext cx="201456" cy="20145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0" name="tx90"/>
            <p:cNvSpPr/>
            <p:nvPr/>
          </p:nvSpPr>
          <p:spPr>
            <a:xfrm>
              <a:off x="5269383" y="5458321"/>
              <a:ext cx="516731" cy="1108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Kvinnor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6144749" y="5457652"/>
              <a:ext cx="296465" cy="1115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Män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3135232" y="374934"/>
              <a:ext cx="4856881" cy="2415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Arbetslöshet i Dalarnas län (20-64 år) 2020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275651" y="5714761"/>
              <a:ext cx="571460" cy="827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SCB.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275651" y="5813307"/>
              <a:ext cx="2286223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Bearbetning: Samhällsanalys, Region Dalarna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275651" y="5933734"/>
              <a:ext cx="4709145" cy="1051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Diagramförklaring: Arbetslöshet uppdelat på hur länge man varit arbetslös den 31 oktober 2020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756748" y="739575"/>
              <a:ext cx="10094947" cy="42875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756748" y="4720909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756748" y="4609543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756748" y="4498177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756748" y="4386811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756748" y="4164079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756748" y="4052713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756748" y="3941347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756748" y="3829981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756748" y="3607249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756748" y="3495883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756748" y="3384517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756748" y="3273151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756748" y="3050419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756748" y="2939053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756748" y="2827687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756748" y="2716321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756748" y="2493589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756748" y="2382223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756748" y="2270857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756748" y="2159491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756748" y="1936759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756748" y="1825393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756748" y="1714028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756748" y="1602662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756748" y="1379930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756748" y="1268564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756748" y="1157198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756748" y="1045832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756748" y="4832275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756748" y="4275445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756748" y="3718615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7"/>
            <p:cNvSpPr/>
            <p:nvPr/>
          </p:nvSpPr>
          <p:spPr>
            <a:xfrm>
              <a:off x="756748" y="3161785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8"/>
            <p:cNvSpPr/>
            <p:nvPr/>
          </p:nvSpPr>
          <p:spPr>
            <a:xfrm>
              <a:off x="756748" y="2604955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9"/>
            <p:cNvSpPr/>
            <p:nvPr/>
          </p:nvSpPr>
          <p:spPr>
            <a:xfrm>
              <a:off x="756748" y="2048125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40"/>
            <p:cNvSpPr/>
            <p:nvPr/>
          </p:nvSpPr>
          <p:spPr>
            <a:xfrm>
              <a:off x="756748" y="1491296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41"/>
            <p:cNvSpPr/>
            <p:nvPr/>
          </p:nvSpPr>
          <p:spPr>
            <a:xfrm>
              <a:off x="756748" y="934466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42"/>
            <p:cNvSpPr/>
            <p:nvPr/>
          </p:nvSpPr>
          <p:spPr>
            <a:xfrm>
              <a:off x="756748" y="2048125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32521" cap="flat">
              <a:solidFill>
                <a:srgbClr val="5252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l43"/>
            <p:cNvSpPr/>
            <p:nvPr/>
          </p:nvSpPr>
          <p:spPr>
            <a:xfrm>
              <a:off x="868500" y="1936759"/>
              <a:ext cx="9871443" cy="139207"/>
            </a:xfrm>
            <a:custGeom>
              <a:avLst/>
              <a:gdLst/>
              <a:ahLst/>
              <a:cxnLst/>
              <a:rect l="0" t="0" r="0" b="0"/>
              <a:pathLst>
                <a:path w="9871443" h="139207">
                  <a:moveTo>
                    <a:pt x="0" y="111365"/>
                  </a:moveTo>
                  <a:lnTo>
                    <a:pt x="186253" y="111365"/>
                  </a:lnTo>
                  <a:lnTo>
                    <a:pt x="372507" y="139207"/>
                  </a:lnTo>
                  <a:lnTo>
                    <a:pt x="558760" y="139207"/>
                  </a:lnTo>
                  <a:lnTo>
                    <a:pt x="745014" y="139207"/>
                  </a:lnTo>
                  <a:lnTo>
                    <a:pt x="931268" y="111365"/>
                  </a:lnTo>
                  <a:lnTo>
                    <a:pt x="1117521" y="111365"/>
                  </a:lnTo>
                  <a:lnTo>
                    <a:pt x="1303775" y="83524"/>
                  </a:lnTo>
                  <a:lnTo>
                    <a:pt x="1490029" y="55682"/>
                  </a:lnTo>
                  <a:lnTo>
                    <a:pt x="1676282" y="55682"/>
                  </a:lnTo>
                  <a:lnTo>
                    <a:pt x="1862536" y="55682"/>
                  </a:lnTo>
                  <a:lnTo>
                    <a:pt x="2048790" y="55682"/>
                  </a:lnTo>
                  <a:lnTo>
                    <a:pt x="2235043" y="27841"/>
                  </a:lnTo>
                  <a:lnTo>
                    <a:pt x="2421297" y="27841"/>
                  </a:lnTo>
                  <a:lnTo>
                    <a:pt x="2607551" y="27841"/>
                  </a:lnTo>
                  <a:lnTo>
                    <a:pt x="2793804" y="55682"/>
                  </a:lnTo>
                  <a:lnTo>
                    <a:pt x="2980058" y="55682"/>
                  </a:lnTo>
                  <a:lnTo>
                    <a:pt x="3166311" y="55682"/>
                  </a:lnTo>
                  <a:lnTo>
                    <a:pt x="3352565" y="55682"/>
                  </a:lnTo>
                  <a:lnTo>
                    <a:pt x="3538819" y="55682"/>
                  </a:lnTo>
                  <a:lnTo>
                    <a:pt x="3725072" y="55682"/>
                  </a:lnTo>
                  <a:lnTo>
                    <a:pt x="3911326" y="27841"/>
                  </a:lnTo>
                  <a:lnTo>
                    <a:pt x="4097580" y="0"/>
                  </a:lnTo>
                  <a:lnTo>
                    <a:pt x="4283833" y="0"/>
                  </a:lnTo>
                  <a:lnTo>
                    <a:pt x="4470087" y="0"/>
                  </a:lnTo>
                  <a:lnTo>
                    <a:pt x="4656341" y="0"/>
                  </a:lnTo>
                  <a:lnTo>
                    <a:pt x="4842594" y="0"/>
                  </a:lnTo>
                  <a:lnTo>
                    <a:pt x="5028848" y="0"/>
                  </a:lnTo>
                  <a:lnTo>
                    <a:pt x="5215102" y="27841"/>
                  </a:lnTo>
                  <a:lnTo>
                    <a:pt x="5401355" y="55682"/>
                  </a:lnTo>
                  <a:lnTo>
                    <a:pt x="5587609" y="83524"/>
                  </a:lnTo>
                  <a:lnTo>
                    <a:pt x="5773862" y="83524"/>
                  </a:lnTo>
                  <a:lnTo>
                    <a:pt x="5960116" y="111365"/>
                  </a:lnTo>
                  <a:lnTo>
                    <a:pt x="6146370" y="139207"/>
                  </a:lnTo>
                  <a:lnTo>
                    <a:pt x="6332623" y="139207"/>
                  </a:lnTo>
                  <a:lnTo>
                    <a:pt x="6518877" y="139207"/>
                  </a:lnTo>
                  <a:lnTo>
                    <a:pt x="6705131" y="139207"/>
                  </a:lnTo>
                  <a:lnTo>
                    <a:pt x="6891384" y="139207"/>
                  </a:lnTo>
                  <a:lnTo>
                    <a:pt x="7077638" y="139207"/>
                  </a:lnTo>
                  <a:lnTo>
                    <a:pt x="7263892" y="139207"/>
                  </a:lnTo>
                  <a:lnTo>
                    <a:pt x="7450145" y="139207"/>
                  </a:lnTo>
                  <a:lnTo>
                    <a:pt x="7636399" y="139207"/>
                  </a:lnTo>
                  <a:lnTo>
                    <a:pt x="7822653" y="139207"/>
                  </a:lnTo>
                  <a:lnTo>
                    <a:pt x="8008906" y="139207"/>
                  </a:lnTo>
                  <a:lnTo>
                    <a:pt x="8195160" y="139207"/>
                  </a:lnTo>
                  <a:lnTo>
                    <a:pt x="8381414" y="139207"/>
                  </a:lnTo>
                  <a:lnTo>
                    <a:pt x="8567667" y="111365"/>
                  </a:lnTo>
                  <a:lnTo>
                    <a:pt x="8753921" y="83524"/>
                  </a:lnTo>
                  <a:lnTo>
                    <a:pt x="8940174" y="55682"/>
                  </a:lnTo>
                  <a:lnTo>
                    <a:pt x="9126428" y="27841"/>
                  </a:lnTo>
                  <a:lnTo>
                    <a:pt x="9312682" y="27841"/>
                  </a:lnTo>
                  <a:lnTo>
                    <a:pt x="9498935" y="27841"/>
                  </a:lnTo>
                  <a:lnTo>
                    <a:pt x="9685189" y="27841"/>
                  </a:lnTo>
                  <a:lnTo>
                    <a:pt x="9871443" y="27841"/>
                  </a:lnTo>
                </a:path>
              </a:pathLst>
            </a:custGeom>
            <a:ln w="40651" cap="flat">
              <a:solidFill>
                <a:srgbClr val="5482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l44"/>
            <p:cNvSpPr/>
            <p:nvPr/>
          </p:nvSpPr>
          <p:spPr>
            <a:xfrm>
              <a:off x="868500" y="1157198"/>
              <a:ext cx="9871443" cy="890927"/>
            </a:xfrm>
            <a:custGeom>
              <a:avLst/>
              <a:gdLst/>
              <a:ahLst/>
              <a:cxnLst/>
              <a:rect l="0" t="0" r="0" b="0"/>
              <a:pathLst>
                <a:path w="9871443" h="890927">
                  <a:moveTo>
                    <a:pt x="0" y="890927"/>
                  </a:moveTo>
                  <a:lnTo>
                    <a:pt x="186253" y="863086"/>
                  </a:lnTo>
                  <a:lnTo>
                    <a:pt x="372507" y="835244"/>
                  </a:lnTo>
                  <a:lnTo>
                    <a:pt x="558760" y="835244"/>
                  </a:lnTo>
                  <a:lnTo>
                    <a:pt x="745014" y="835244"/>
                  </a:lnTo>
                  <a:lnTo>
                    <a:pt x="931268" y="807403"/>
                  </a:lnTo>
                  <a:lnTo>
                    <a:pt x="1117521" y="807403"/>
                  </a:lnTo>
                  <a:lnTo>
                    <a:pt x="1303775" y="807403"/>
                  </a:lnTo>
                  <a:lnTo>
                    <a:pt x="1490029" y="779561"/>
                  </a:lnTo>
                  <a:lnTo>
                    <a:pt x="1676282" y="779561"/>
                  </a:lnTo>
                  <a:lnTo>
                    <a:pt x="1862536" y="779561"/>
                  </a:lnTo>
                  <a:lnTo>
                    <a:pt x="2048790" y="751720"/>
                  </a:lnTo>
                  <a:lnTo>
                    <a:pt x="2235043" y="751720"/>
                  </a:lnTo>
                  <a:lnTo>
                    <a:pt x="2421297" y="751720"/>
                  </a:lnTo>
                  <a:lnTo>
                    <a:pt x="2607551" y="751720"/>
                  </a:lnTo>
                  <a:lnTo>
                    <a:pt x="2793804" y="751720"/>
                  </a:lnTo>
                  <a:lnTo>
                    <a:pt x="2980058" y="751720"/>
                  </a:lnTo>
                  <a:lnTo>
                    <a:pt x="3166311" y="751720"/>
                  </a:lnTo>
                  <a:lnTo>
                    <a:pt x="3352565" y="723878"/>
                  </a:lnTo>
                  <a:lnTo>
                    <a:pt x="3538819" y="723878"/>
                  </a:lnTo>
                  <a:lnTo>
                    <a:pt x="3725072" y="696037"/>
                  </a:lnTo>
                  <a:lnTo>
                    <a:pt x="3911326" y="668195"/>
                  </a:lnTo>
                  <a:lnTo>
                    <a:pt x="4097580" y="668195"/>
                  </a:lnTo>
                  <a:lnTo>
                    <a:pt x="4283833" y="640354"/>
                  </a:lnTo>
                  <a:lnTo>
                    <a:pt x="4470087" y="612512"/>
                  </a:lnTo>
                  <a:lnTo>
                    <a:pt x="4656341" y="612512"/>
                  </a:lnTo>
                  <a:lnTo>
                    <a:pt x="4842594" y="584671"/>
                  </a:lnTo>
                  <a:lnTo>
                    <a:pt x="5028848" y="584671"/>
                  </a:lnTo>
                  <a:lnTo>
                    <a:pt x="5215102" y="556829"/>
                  </a:lnTo>
                  <a:lnTo>
                    <a:pt x="5401355" y="556829"/>
                  </a:lnTo>
                  <a:lnTo>
                    <a:pt x="5587609" y="556829"/>
                  </a:lnTo>
                  <a:lnTo>
                    <a:pt x="5773862" y="556829"/>
                  </a:lnTo>
                  <a:lnTo>
                    <a:pt x="5960116" y="556829"/>
                  </a:lnTo>
                  <a:lnTo>
                    <a:pt x="6146370" y="556829"/>
                  </a:lnTo>
                  <a:lnTo>
                    <a:pt x="6332623" y="528988"/>
                  </a:lnTo>
                  <a:lnTo>
                    <a:pt x="6518877" y="528988"/>
                  </a:lnTo>
                  <a:lnTo>
                    <a:pt x="6705131" y="501146"/>
                  </a:lnTo>
                  <a:lnTo>
                    <a:pt x="6891384" y="501146"/>
                  </a:lnTo>
                  <a:lnTo>
                    <a:pt x="7077638" y="473305"/>
                  </a:lnTo>
                  <a:lnTo>
                    <a:pt x="7263892" y="445463"/>
                  </a:lnTo>
                  <a:lnTo>
                    <a:pt x="7450145" y="417622"/>
                  </a:lnTo>
                  <a:lnTo>
                    <a:pt x="7636399" y="389780"/>
                  </a:lnTo>
                  <a:lnTo>
                    <a:pt x="7822653" y="361939"/>
                  </a:lnTo>
                  <a:lnTo>
                    <a:pt x="8008906" y="334097"/>
                  </a:lnTo>
                  <a:lnTo>
                    <a:pt x="8195160" y="334097"/>
                  </a:lnTo>
                  <a:lnTo>
                    <a:pt x="8381414" y="278414"/>
                  </a:lnTo>
                  <a:lnTo>
                    <a:pt x="8567667" y="250573"/>
                  </a:lnTo>
                  <a:lnTo>
                    <a:pt x="8753921" y="222731"/>
                  </a:lnTo>
                  <a:lnTo>
                    <a:pt x="8940174" y="167048"/>
                  </a:lnTo>
                  <a:lnTo>
                    <a:pt x="9126428" y="111365"/>
                  </a:lnTo>
                  <a:lnTo>
                    <a:pt x="9312682" y="83524"/>
                  </a:lnTo>
                  <a:lnTo>
                    <a:pt x="9498935" y="55682"/>
                  </a:lnTo>
                  <a:lnTo>
                    <a:pt x="9685189" y="27841"/>
                  </a:lnTo>
                  <a:lnTo>
                    <a:pt x="9871443" y="0"/>
                  </a:lnTo>
                </a:path>
              </a:pathLst>
            </a:custGeom>
            <a:ln w="40651" cap="flat">
              <a:solidFill>
                <a:srgbClr val="3756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tx45"/>
            <p:cNvSpPr/>
            <p:nvPr/>
          </p:nvSpPr>
          <p:spPr>
            <a:xfrm>
              <a:off x="524677" y="4775423"/>
              <a:ext cx="169440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82261" y="4218593"/>
              <a:ext cx="211856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20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82261" y="3661763"/>
              <a:ext cx="211856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40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82261" y="3104933"/>
              <a:ext cx="211856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60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82261" y="2548103"/>
              <a:ext cx="211856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80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39845" y="1991273"/>
              <a:ext cx="2542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39845" y="1434443"/>
              <a:ext cx="2542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39845" y="877613"/>
              <a:ext cx="2542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140</a:t>
              </a:r>
            </a:p>
          </p:txBody>
        </p:sp>
        <p:sp>
          <p:nvSpPr>
            <p:cNvPr id="53" name="tx53"/>
            <p:cNvSpPr/>
            <p:nvPr/>
          </p:nvSpPr>
          <p:spPr>
            <a:xfrm rot="-5400000">
              <a:off x="766892" y="5189385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1968</a:t>
              </a:r>
            </a:p>
          </p:txBody>
        </p:sp>
        <p:sp>
          <p:nvSpPr>
            <p:cNvPr id="54" name="tx54"/>
            <p:cNvSpPr/>
            <p:nvPr/>
          </p:nvSpPr>
          <p:spPr>
            <a:xfrm rot="-5400000">
              <a:off x="953146" y="5189385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1969</a:t>
              </a:r>
            </a:p>
          </p:txBody>
        </p:sp>
        <p:sp>
          <p:nvSpPr>
            <p:cNvPr id="55" name="tx55"/>
            <p:cNvSpPr/>
            <p:nvPr/>
          </p:nvSpPr>
          <p:spPr>
            <a:xfrm rot="-5400000">
              <a:off x="1139400" y="5189385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1970</a:t>
              </a:r>
            </a:p>
          </p:txBody>
        </p:sp>
        <p:sp>
          <p:nvSpPr>
            <p:cNvPr id="56" name="tx56"/>
            <p:cNvSpPr/>
            <p:nvPr/>
          </p:nvSpPr>
          <p:spPr>
            <a:xfrm rot="-5400000">
              <a:off x="1325653" y="5189385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1971</a:t>
              </a:r>
            </a:p>
          </p:txBody>
        </p:sp>
        <p:sp>
          <p:nvSpPr>
            <p:cNvPr id="57" name="tx57"/>
            <p:cNvSpPr/>
            <p:nvPr/>
          </p:nvSpPr>
          <p:spPr>
            <a:xfrm rot="-5400000">
              <a:off x="1511907" y="5189385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1972</a:t>
              </a:r>
            </a:p>
          </p:txBody>
        </p:sp>
        <p:sp>
          <p:nvSpPr>
            <p:cNvPr id="58" name="tx58"/>
            <p:cNvSpPr/>
            <p:nvPr/>
          </p:nvSpPr>
          <p:spPr>
            <a:xfrm rot="-5400000">
              <a:off x="1698128" y="5189353"/>
              <a:ext cx="296651" cy="975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1973</a:t>
              </a:r>
            </a:p>
          </p:txBody>
        </p:sp>
        <p:sp>
          <p:nvSpPr>
            <p:cNvPr id="59" name="tx59"/>
            <p:cNvSpPr/>
            <p:nvPr/>
          </p:nvSpPr>
          <p:spPr>
            <a:xfrm rot="-5400000">
              <a:off x="1884414" y="5189385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1974</a:t>
              </a:r>
            </a:p>
          </p:txBody>
        </p:sp>
        <p:sp>
          <p:nvSpPr>
            <p:cNvPr id="60" name="tx60"/>
            <p:cNvSpPr/>
            <p:nvPr/>
          </p:nvSpPr>
          <p:spPr>
            <a:xfrm rot="-5400000">
              <a:off x="2070668" y="5189385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1975</a:t>
              </a:r>
            </a:p>
          </p:txBody>
        </p:sp>
        <p:sp>
          <p:nvSpPr>
            <p:cNvPr id="61" name="tx61"/>
            <p:cNvSpPr/>
            <p:nvPr/>
          </p:nvSpPr>
          <p:spPr>
            <a:xfrm rot="-5400000">
              <a:off x="2256921" y="5189385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1976</a:t>
              </a:r>
            </a:p>
          </p:txBody>
        </p:sp>
        <p:sp>
          <p:nvSpPr>
            <p:cNvPr id="62" name="tx62"/>
            <p:cNvSpPr/>
            <p:nvPr/>
          </p:nvSpPr>
          <p:spPr>
            <a:xfrm rot="-5400000">
              <a:off x="2443175" y="5189385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1977</a:t>
              </a:r>
            </a:p>
          </p:txBody>
        </p:sp>
        <p:sp>
          <p:nvSpPr>
            <p:cNvPr id="63" name="tx63"/>
            <p:cNvSpPr/>
            <p:nvPr/>
          </p:nvSpPr>
          <p:spPr>
            <a:xfrm rot="-5400000">
              <a:off x="2629429" y="5189385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1978</a:t>
              </a:r>
            </a:p>
          </p:txBody>
        </p:sp>
        <p:sp>
          <p:nvSpPr>
            <p:cNvPr id="64" name="tx64"/>
            <p:cNvSpPr/>
            <p:nvPr/>
          </p:nvSpPr>
          <p:spPr>
            <a:xfrm rot="-5400000">
              <a:off x="2815682" y="5189385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1979</a:t>
              </a:r>
            </a:p>
          </p:txBody>
        </p:sp>
        <p:sp>
          <p:nvSpPr>
            <p:cNvPr id="65" name="tx65"/>
            <p:cNvSpPr/>
            <p:nvPr/>
          </p:nvSpPr>
          <p:spPr>
            <a:xfrm rot="-5400000">
              <a:off x="3001936" y="5189385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1980</a:t>
              </a:r>
            </a:p>
          </p:txBody>
        </p:sp>
        <p:sp>
          <p:nvSpPr>
            <p:cNvPr id="66" name="tx66"/>
            <p:cNvSpPr/>
            <p:nvPr/>
          </p:nvSpPr>
          <p:spPr>
            <a:xfrm rot="-5400000">
              <a:off x="3188190" y="5189385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1981</a:t>
              </a:r>
            </a:p>
          </p:txBody>
        </p:sp>
        <p:sp>
          <p:nvSpPr>
            <p:cNvPr id="67" name="tx67"/>
            <p:cNvSpPr/>
            <p:nvPr/>
          </p:nvSpPr>
          <p:spPr>
            <a:xfrm rot="-5400000">
              <a:off x="3374443" y="5189385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1982</a:t>
              </a:r>
            </a:p>
          </p:txBody>
        </p:sp>
        <p:sp>
          <p:nvSpPr>
            <p:cNvPr id="68" name="tx68"/>
            <p:cNvSpPr/>
            <p:nvPr/>
          </p:nvSpPr>
          <p:spPr>
            <a:xfrm rot="-5400000">
              <a:off x="3560664" y="5189353"/>
              <a:ext cx="296651" cy="975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1983</a:t>
              </a:r>
            </a:p>
          </p:txBody>
        </p:sp>
        <p:sp>
          <p:nvSpPr>
            <p:cNvPr id="69" name="tx69"/>
            <p:cNvSpPr/>
            <p:nvPr/>
          </p:nvSpPr>
          <p:spPr>
            <a:xfrm rot="-5400000">
              <a:off x="3746951" y="5189385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1984</a:t>
              </a:r>
            </a:p>
          </p:txBody>
        </p:sp>
        <p:sp>
          <p:nvSpPr>
            <p:cNvPr id="70" name="tx70"/>
            <p:cNvSpPr/>
            <p:nvPr/>
          </p:nvSpPr>
          <p:spPr>
            <a:xfrm rot="-5400000">
              <a:off x="3933204" y="5189385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1985</a:t>
              </a:r>
            </a:p>
          </p:txBody>
        </p:sp>
        <p:sp>
          <p:nvSpPr>
            <p:cNvPr id="71" name="tx71"/>
            <p:cNvSpPr/>
            <p:nvPr/>
          </p:nvSpPr>
          <p:spPr>
            <a:xfrm rot="-5400000">
              <a:off x="4119458" y="5189385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1986</a:t>
              </a:r>
            </a:p>
          </p:txBody>
        </p:sp>
        <p:sp>
          <p:nvSpPr>
            <p:cNvPr id="72" name="tx72"/>
            <p:cNvSpPr/>
            <p:nvPr/>
          </p:nvSpPr>
          <p:spPr>
            <a:xfrm rot="-5400000">
              <a:off x="4305712" y="5189385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1987</a:t>
              </a:r>
            </a:p>
          </p:txBody>
        </p:sp>
        <p:sp>
          <p:nvSpPr>
            <p:cNvPr id="73" name="tx73"/>
            <p:cNvSpPr/>
            <p:nvPr/>
          </p:nvSpPr>
          <p:spPr>
            <a:xfrm rot="-5400000">
              <a:off x="4491965" y="5189385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1988</a:t>
              </a:r>
            </a:p>
          </p:txBody>
        </p:sp>
        <p:sp>
          <p:nvSpPr>
            <p:cNvPr id="74" name="tx74"/>
            <p:cNvSpPr/>
            <p:nvPr/>
          </p:nvSpPr>
          <p:spPr>
            <a:xfrm rot="-5400000">
              <a:off x="4678219" y="5189385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1989</a:t>
              </a:r>
            </a:p>
          </p:txBody>
        </p:sp>
        <p:sp>
          <p:nvSpPr>
            <p:cNvPr id="75" name="tx75"/>
            <p:cNvSpPr/>
            <p:nvPr/>
          </p:nvSpPr>
          <p:spPr>
            <a:xfrm rot="-5400000">
              <a:off x="4864473" y="5189385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1990</a:t>
              </a:r>
            </a:p>
          </p:txBody>
        </p:sp>
        <p:sp>
          <p:nvSpPr>
            <p:cNvPr id="76" name="tx76"/>
            <p:cNvSpPr/>
            <p:nvPr/>
          </p:nvSpPr>
          <p:spPr>
            <a:xfrm rot="-5400000">
              <a:off x="5050726" y="5189385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1991</a:t>
              </a:r>
            </a:p>
          </p:txBody>
        </p:sp>
        <p:sp>
          <p:nvSpPr>
            <p:cNvPr id="77" name="tx77"/>
            <p:cNvSpPr/>
            <p:nvPr/>
          </p:nvSpPr>
          <p:spPr>
            <a:xfrm rot="-5400000">
              <a:off x="5236980" y="5189385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1992</a:t>
              </a:r>
            </a:p>
          </p:txBody>
        </p:sp>
        <p:sp>
          <p:nvSpPr>
            <p:cNvPr id="78" name="tx78"/>
            <p:cNvSpPr/>
            <p:nvPr/>
          </p:nvSpPr>
          <p:spPr>
            <a:xfrm rot="-5400000">
              <a:off x="5423201" y="5189353"/>
              <a:ext cx="296651" cy="975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1993</a:t>
              </a:r>
            </a:p>
          </p:txBody>
        </p:sp>
        <p:sp>
          <p:nvSpPr>
            <p:cNvPr id="79" name="tx79"/>
            <p:cNvSpPr/>
            <p:nvPr/>
          </p:nvSpPr>
          <p:spPr>
            <a:xfrm rot="-5400000">
              <a:off x="5609487" y="5189385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1994</a:t>
              </a:r>
            </a:p>
          </p:txBody>
        </p:sp>
        <p:sp>
          <p:nvSpPr>
            <p:cNvPr id="80" name="tx80"/>
            <p:cNvSpPr/>
            <p:nvPr/>
          </p:nvSpPr>
          <p:spPr>
            <a:xfrm rot="-5400000">
              <a:off x="5795741" y="5189385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1995</a:t>
              </a:r>
            </a:p>
          </p:txBody>
        </p:sp>
        <p:sp>
          <p:nvSpPr>
            <p:cNvPr id="81" name="tx81"/>
            <p:cNvSpPr/>
            <p:nvPr/>
          </p:nvSpPr>
          <p:spPr>
            <a:xfrm rot="-5400000">
              <a:off x="5981994" y="5189385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1996</a:t>
              </a:r>
            </a:p>
          </p:txBody>
        </p:sp>
        <p:sp>
          <p:nvSpPr>
            <p:cNvPr id="82" name="tx82"/>
            <p:cNvSpPr/>
            <p:nvPr/>
          </p:nvSpPr>
          <p:spPr>
            <a:xfrm rot="-5400000">
              <a:off x="6168248" y="5189385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1997</a:t>
              </a:r>
            </a:p>
          </p:txBody>
        </p:sp>
        <p:sp>
          <p:nvSpPr>
            <p:cNvPr id="83" name="tx83"/>
            <p:cNvSpPr/>
            <p:nvPr/>
          </p:nvSpPr>
          <p:spPr>
            <a:xfrm rot="-5400000">
              <a:off x="6354502" y="5189385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1998</a:t>
              </a:r>
            </a:p>
          </p:txBody>
        </p:sp>
        <p:sp>
          <p:nvSpPr>
            <p:cNvPr id="84" name="tx84"/>
            <p:cNvSpPr/>
            <p:nvPr/>
          </p:nvSpPr>
          <p:spPr>
            <a:xfrm rot="-5400000">
              <a:off x="6540755" y="5189385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1999</a:t>
              </a:r>
            </a:p>
          </p:txBody>
        </p:sp>
        <p:sp>
          <p:nvSpPr>
            <p:cNvPr id="85" name="tx85"/>
            <p:cNvSpPr/>
            <p:nvPr/>
          </p:nvSpPr>
          <p:spPr>
            <a:xfrm rot="-5400000">
              <a:off x="6727009" y="5189385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86" name="tx86"/>
            <p:cNvSpPr/>
            <p:nvPr/>
          </p:nvSpPr>
          <p:spPr>
            <a:xfrm rot="-5400000">
              <a:off x="6913263" y="5189385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2001</a:t>
              </a:r>
            </a:p>
          </p:txBody>
        </p:sp>
        <p:sp>
          <p:nvSpPr>
            <p:cNvPr id="87" name="tx87"/>
            <p:cNvSpPr/>
            <p:nvPr/>
          </p:nvSpPr>
          <p:spPr>
            <a:xfrm rot="-5400000">
              <a:off x="7099516" y="5189385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2002</a:t>
              </a:r>
            </a:p>
          </p:txBody>
        </p:sp>
        <p:sp>
          <p:nvSpPr>
            <p:cNvPr id="88" name="tx88"/>
            <p:cNvSpPr/>
            <p:nvPr/>
          </p:nvSpPr>
          <p:spPr>
            <a:xfrm rot="-5400000">
              <a:off x="7285737" y="5189353"/>
              <a:ext cx="296651" cy="975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2003</a:t>
              </a:r>
            </a:p>
          </p:txBody>
        </p:sp>
        <p:sp>
          <p:nvSpPr>
            <p:cNvPr id="89" name="tx89"/>
            <p:cNvSpPr/>
            <p:nvPr/>
          </p:nvSpPr>
          <p:spPr>
            <a:xfrm rot="-5400000">
              <a:off x="7472024" y="5189385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2004</a:t>
              </a:r>
            </a:p>
          </p:txBody>
        </p:sp>
        <p:sp>
          <p:nvSpPr>
            <p:cNvPr id="90" name="tx90"/>
            <p:cNvSpPr/>
            <p:nvPr/>
          </p:nvSpPr>
          <p:spPr>
            <a:xfrm rot="-5400000">
              <a:off x="7658277" y="5189385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2005</a:t>
              </a:r>
            </a:p>
          </p:txBody>
        </p:sp>
        <p:sp>
          <p:nvSpPr>
            <p:cNvPr id="91" name="tx91"/>
            <p:cNvSpPr/>
            <p:nvPr/>
          </p:nvSpPr>
          <p:spPr>
            <a:xfrm rot="-5400000">
              <a:off x="7844531" y="5189385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2006</a:t>
              </a:r>
            </a:p>
          </p:txBody>
        </p:sp>
        <p:sp>
          <p:nvSpPr>
            <p:cNvPr id="92" name="tx92"/>
            <p:cNvSpPr/>
            <p:nvPr/>
          </p:nvSpPr>
          <p:spPr>
            <a:xfrm rot="-5400000">
              <a:off x="8030784" y="5189385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2007</a:t>
              </a:r>
            </a:p>
          </p:txBody>
        </p:sp>
        <p:sp>
          <p:nvSpPr>
            <p:cNvPr id="93" name="tx93"/>
            <p:cNvSpPr/>
            <p:nvPr/>
          </p:nvSpPr>
          <p:spPr>
            <a:xfrm rot="-5400000">
              <a:off x="8217038" y="5189385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2008</a:t>
              </a:r>
            </a:p>
          </p:txBody>
        </p:sp>
        <p:sp>
          <p:nvSpPr>
            <p:cNvPr id="94" name="tx94"/>
            <p:cNvSpPr/>
            <p:nvPr/>
          </p:nvSpPr>
          <p:spPr>
            <a:xfrm rot="-5400000">
              <a:off x="8403292" y="5189385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2009</a:t>
              </a:r>
            </a:p>
          </p:txBody>
        </p:sp>
        <p:sp>
          <p:nvSpPr>
            <p:cNvPr id="95" name="tx95"/>
            <p:cNvSpPr/>
            <p:nvPr/>
          </p:nvSpPr>
          <p:spPr>
            <a:xfrm rot="-5400000">
              <a:off x="8589545" y="5189385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96" name="tx96"/>
            <p:cNvSpPr/>
            <p:nvPr/>
          </p:nvSpPr>
          <p:spPr>
            <a:xfrm rot="-5400000">
              <a:off x="8775799" y="5189385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2011</a:t>
              </a:r>
            </a:p>
          </p:txBody>
        </p:sp>
        <p:sp>
          <p:nvSpPr>
            <p:cNvPr id="97" name="tx97"/>
            <p:cNvSpPr/>
            <p:nvPr/>
          </p:nvSpPr>
          <p:spPr>
            <a:xfrm rot="-5400000">
              <a:off x="8962053" y="5189385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2012</a:t>
              </a:r>
            </a:p>
          </p:txBody>
        </p:sp>
        <p:sp>
          <p:nvSpPr>
            <p:cNvPr id="98" name="tx98"/>
            <p:cNvSpPr/>
            <p:nvPr/>
          </p:nvSpPr>
          <p:spPr>
            <a:xfrm rot="-5400000">
              <a:off x="9148274" y="5189353"/>
              <a:ext cx="296651" cy="975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2013</a:t>
              </a:r>
            </a:p>
          </p:txBody>
        </p:sp>
        <p:sp>
          <p:nvSpPr>
            <p:cNvPr id="99" name="tx99"/>
            <p:cNvSpPr/>
            <p:nvPr/>
          </p:nvSpPr>
          <p:spPr>
            <a:xfrm rot="-5400000">
              <a:off x="9334560" y="5189385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2014</a:t>
              </a:r>
            </a:p>
          </p:txBody>
        </p:sp>
        <p:sp>
          <p:nvSpPr>
            <p:cNvPr id="100" name="tx100"/>
            <p:cNvSpPr/>
            <p:nvPr/>
          </p:nvSpPr>
          <p:spPr>
            <a:xfrm rot="-5400000">
              <a:off x="9520814" y="5189385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2015</a:t>
              </a:r>
            </a:p>
          </p:txBody>
        </p:sp>
        <p:sp>
          <p:nvSpPr>
            <p:cNvPr id="101" name="tx101"/>
            <p:cNvSpPr/>
            <p:nvPr/>
          </p:nvSpPr>
          <p:spPr>
            <a:xfrm rot="-5400000">
              <a:off x="9707067" y="5189385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2016</a:t>
              </a:r>
            </a:p>
          </p:txBody>
        </p:sp>
        <p:sp>
          <p:nvSpPr>
            <p:cNvPr id="102" name="tx102"/>
            <p:cNvSpPr/>
            <p:nvPr/>
          </p:nvSpPr>
          <p:spPr>
            <a:xfrm rot="-5400000">
              <a:off x="9893321" y="5189385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2017</a:t>
              </a:r>
            </a:p>
          </p:txBody>
        </p:sp>
        <p:sp>
          <p:nvSpPr>
            <p:cNvPr id="103" name="tx103"/>
            <p:cNvSpPr/>
            <p:nvPr/>
          </p:nvSpPr>
          <p:spPr>
            <a:xfrm rot="-5400000">
              <a:off x="10079575" y="5189385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2018</a:t>
              </a:r>
            </a:p>
          </p:txBody>
        </p:sp>
        <p:sp>
          <p:nvSpPr>
            <p:cNvPr id="104" name="tx104"/>
            <p:cNvSpPr/>
            <p:nvPr/>
          </p:nvSpPr>
          <p:spPr>
            <a:xfrm rot="-5400000">
              <a:off x="10265828" y="5189385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2019</a:t>
              </a:r>
            </a:p>
          </p:txBody>
        </p:sp>
        <p:sp>
          <p:nvSpPr>
            <p:cNvPr id="105" name="tx105"/>
            <p:cNvSpPr/>
            <p:nvPr/>
          </p:nvSpPr>
          <p:spPr>
            <a:xfrm rot="-5400000">
              <a:off x="10452082" y="5189385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106" name="tx106"/>
            <p:cNvSpPr/>
            <p:nvPr/>
          </p:nvSpPr>
          <p:spPr>
            <a:xfrm rot="-5400000">
              <a:off x="10638336" y="5189385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2021</a:t>
              </a:r>
            </a:p>
          </p:txBody>
        </p:sp>
        <p:sp>
          <p:nvSpPr>
            <p:cNvPr id="107" name="tx107"/>
            <p:cNvSpPr/>
            <p:nvPr/>
          </p:nvSpPr>
          <p:spPr>
            <a:xfrm rot="-5400000">
              <a:off x="-611628" y="2818364"/>
              <a:ext cx="1844544" cy="13001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Folkmängd, index 100 = 1968</a:t>
              </a:r>
            </a:p>
          </p:txBody>
        </p:sp>
        <p:sp>
          <p:nvSpPr>
            <p:cNvPr id="108" name="rc108"/>
            <p:cNvSpPr/>
            <p:nvPr/>
          </p:nvSpPr>
          <p:spPr>
            <a:xfrm>
              <a:off x="4844173" y="5525626"/>
              <a:ext cx="1920097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9" name="rc109"/>
            <p:cNvSpPr/>
            <p:nvPr/>
          </p:nvSpPr>
          <p:spPr>
            <a:xfrm>
              <a:off x="4913762" y="552562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0" name="pl110"/>
            <p:cNvSpPr/>
            <p:nvPr/>
          </p:nvSpPr>
          <p:spPr>
            <a:xfrm>
              <a:off x="4935708" y="5635354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40651" cap="flat">
              <a:solidFill>
                <a:srgbClr val="54823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1" name="rc111"/>
            <p:cNvSpPr/>
            <p:nvPr/>
          </p:nvSpPr>
          <p:spPr>
            <a:xfrm>
              <a:off x="6128009" y="552562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2" name="pl112"/>
            <p:cNvSpPr/>
            <p:nvPr/>
          </p:nvSpPr>
          <p:spPr>
            <a:xfrm>
              <a:off x="6149955" y="5635354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40651" cap="flat">
              <a:solidFill>
                <a:srgbClr val="37562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3" name="tx113"/>
            <p:cNvSpPr/>
            <p:nvPr/>
          </p:nvSpPr>
          <p:spPr>
            <a:xfrm>
              <a:off x="5202807" y="5578353"/>
              <a:ext cx="855612" cy="1115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Dalarnas län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6417054" y="5579022"/>
              <a:ext cx="347216" cy="1108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Riket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3107208" y="374934"/>
              <a:ext cx="5394027" cy="2415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Befolkningsförändring 1968 - 2021 (basår 1968)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275651" y="5814616"/>
              <a:ext cx="1770533" cy="1035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SCB:s öppna statistikdatabas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275651" y="5934007"/>
              <a:ext cx="2286223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Bearbetning: Samhällsanalys, Region Dalarna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569857" y="992081"/>
              <a:ext cx="5106124" cy="33681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569857" y="4054078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569857" y="3900978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569857" y="3747878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569857" y="3441678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569857" y="3288579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569857" y="3135479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569857" y="2829279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569857" y="2676179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569857" y="2523079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569857" y="2216880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569857" y="2063780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569857" y="1910680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569857" y="1604480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569857" y="1451381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569857" y="1298281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569857" y="4207178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569857" y="3594778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569857" y="2982379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569857" y="2369980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569857" y="1757580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569857" y="1145181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rc27"/>
            <p:cNvSpPr/>
            <p:nvPr/>
          </p:nvSpPr>
          <p:spPr>
            <a:xfrm>
              <a:off x="1048556" y="2125020"/>
              <a:ext cx="159566" cy="2082157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" name="rc28"/>
            <p:cNvSpPr/>
            <p:nvPr/>
          </p:nvSpPr>
          <p:spPr>
            <a:xfrm>
              <a:off x="1208123" y="3227339"/>
              <a:ext cx="159566" cy="979838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" name="rc29"/>
            <p:cNvSpPr/>
            <p:nvPr/>
          </p:nvSpPr>
          <p:spPr>
            <a:xfrm>
              <a:off x="1367689" y="3686638"/>
              <a:ext cx="159566" cy="520539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" name="rc30"/>
            <p:cNvSpPr/>
            <p:nvPr/>
          </p:nvSpPr>
          <p:spPr>
            <a:xfrm>
              <a:off x="1527256" y="3701948"/>
              <a:ext cx="159566" cy="505229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" name="rc31"/>
            <p:cNvSpPr/>
            <p:nvPr/>
          </p:nvSpPr>
          <p:spPr>
            <a:xfrm>
              <a:off x="1686822" y="3809118"/>
              <a:ext cx="159566" cy="398059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" name="rc32"/>
            <p:cNvSpPr/>
            <p:nvPr/>
          </p:nvSpPr>
          <p:spPr>
            <a:xfrm>
              <a:off x="1846388" y="3962218"/>
              <a:ext cx="159566" cy="244959"/>
            </a:xfrm>
            <a:prstGeom prst="rect">
              <a:avLst/>
            </a:prstGeom>
            <a:solidFill>
              <a:srgbClr val="37562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" name="rc33"/>
            <p:cNvSpPr/>
            <p:nvPr/>
          </p:nvSpPr>
          <p:spPr>
            <a:xfrm>
              <a:off x="2644220" y="3120169"/>
              <a:ext cx="159566" cy="1087008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" name="rc34"/>
            <p:cNvSpPr/>
            <p:nvPr/>
          </p:nvSpPr>
          <p:spPr>
            <a:xfrm>
              <a:off x="2803787" y="3870358"/>
              <a:ext cx="159566" cy="336819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" name="rc35"/>
            <p:cNvSpPr/>
            <p:nvPr/>
          </p:nvSpPr>
          <p:spPr>
            <a:xfrm>
              <a:off x="2963353" y="4038768"/>
              <a:ext cx="159566" cy="168409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" name="rc36"/>
            <p:cNvSpPr/>
            <p:nvPr/>
          </p:nvSpPr>
          <p:spPr>
            <a:xfrm>
              <a:off x="3122920" y="4100008"/>
              <a:ext cx="159566" cy="107169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" name="rc37"/>
            <p:cNvSpPr/>
            <p:nvPr/>
          </p:nvSpPr>
          <p:spPr>
            <a:xfrm>
              <a:off x="3282486" y="4100008"/>
              <a:ext cx="159566" cy="107169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" name="rc38"/>
            <p:cNvSpPr/>
            <p:nvPr/>
          </p:nvSpPr>
          <p:spPr>
            <a:xfrm>
              <a:off x="3442052" y="4130628"/>
              <a:ext cx="159566" cy="76549"/>
            </a:xfrm>
            <a:prstGeom prst="rect">
              <a:avLst/>
            </a:prstGeom>
            <a:solidFill>
              <a:srgbClr val="37562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" name="rc39"/>
            <p:cNvSpPr/>
            <p:nvPr/>
          </p:nvSpPr>
          <p:spPr>
            <a:xfrm>
              <a:off x="4239884" y="2079090"/>
              <a:ext cx="159566" cy="2128087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" name="rc40"/>
            <p:cNvSpPr/>
            <p:nvPr/>
          </p:nvSpPr>
          <p:spPr>
            <a:xfrm>
              <a:off x="4399451" y="3686638"/>
              <a:ext cx="159566" cy="520539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" name="rc41"/>
            <p:cNvSpPr/>
            <p:nvPr/>
          </p:nvSpPr>
          <p:spPr>
            <a:xfrm>
              <a:off x="4559017" y="3900978"/>
              <a:ext cx="159566" cy="306199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" name="rc42"/>
            <p:cNvSpPr/>
            <p:nvPr/>
          </p:nvSpPr>
          <p:spPr>
            <a:xfrm>
              <a:off x="4718583" y="4054078"/>
              <a:ext cx="159566" cy="153099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" name="rc43"/>
            <p:cNvSpPr/>
            <p:nvPr/>
          </p:nvSpPr>
          <p:spPr>
            <a:xfrm>
              <a:off x="4878150" y="4023458"/>
              <a:ext cx="159566" cy="183719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" name="rc44"/>
            <p:cNvSpPr/>
            <p:nvPr/>
          </p:nvSpPr>
          <p:spPr>
            <a:xfrm>
              <a:off x="5037716" y="4115318"/>
              <a:ext cx="159566" cy="91859"/>
            </a:xfrm>
            <a:prstGeom prst="rect">
              <a:avLst/>
            </a:prstGeom>
            <a:solidFill>
              <a:srgbClr val="37562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" name="rc45"/>
            <p:cNvSpPr/>
            <p:nvPr/>
          </p:nvSpPr>
          <p:spPr>
            <a:xfrm>
              <a:off x="5745571" y="992081"/>
              <a:ext cx="5106124" cy="33681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" name="pl46"/>
            <p:cNvSpPr/>
            <p:nvPr/>
          </p:nvSpPr>
          <p:spPr>
            <a:xfrm>
              <a:off x="5745571" y="4054078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l47"/>
            <p:cNvSpPr/>
            <p:nvPr/>
          </p:nvSpPr>
          <p:spPr>
            <a:xfrm>
              <a:off x="5745571" y="3900978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l48"/>
            <p:cNvSpPr/>
            <p:nvPr/>
          </p:nvSpPr>
          <p:spPr>
            <a:xfrm>
              <a:off x="5745571" y="3747878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9"/>
            <p:cNvSpPr/>
            <p:nvPr/>
          </p:nvSpPr>
          <p:spPr>
            <a:xfrm>
              <a:off x="5745571" y="3441678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l50"/>
            <p:cNvSpPr/>
            <p:nvPr/>
          </p:nvSpPr>
          <p:spPr>
            <a:xfrm>
              <a:off x="5745571" y="3288579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l51"/>
            <p:cNvSpPr/>
            <p:nvPr/>
          </p:nvSpPr>
          <p:spPr>
            <a:xfrm>
              <a:off x="5745571" y="3135479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52"/>
            <p:cNvSpPr/>
            <p:nvPr/>
          </p:nvSpPr>
          <p:spPr>
            <a:xfrm>
              <a:off x="5745571" y="2829279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53"/>
            <p:cNvSpPr/>
            <p:nvPr/>
          </p:nvSpPr>
          <p:spPr>
            <a:xfrm>
              <a:off x="5745571" y="2676179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l54"/>
            <p:cNvSpPr/>
            <p:nvPr/>
          </p:nvSpPr>
          <p:spPr>
            <a:xfrm>
              <a:off x="5745571" y="2523079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l55"/>
            <p:cNvSpPr/>
            <p:nvPr/>
          </p:nvSpPr>
          <p:spPr>
            <a:xfrm>
              <a:off x="5745571" y="2216880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l56"/>
            <p:cNvSpPr/>
            <p:nvPr/>
          </p:nvSpPr>
          <p:spPr>
            <a:xfrm>
              <a:off x="5745571" y="2063780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l57"/>
            <p:cNvSpPr/>
            <p:nvPr/>
          </p:nvSpPr>
          <p:spPr>
            <a:xfrm>
              <a:off x="5745571" y="1910680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l58"/>
            <p:cNvSpPr/>
            <p:nvPr/>
          </p:nvSpPr>
          <p:spPr>
            <a:xfrm>
              <a:off x="5745571" y="1604480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l59"/>
            <p:cNvSpPr/>
            <p:nvPr/>
          </p:nvSpPr>
          <p:spPr>
            <a:xfrm>
              <a:off x="5745571" y="1451381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l60"/>
            <p:cNvSpPr/>
            <p:nvPr/>
          </p:nvSpPr>
          <p:spPr>
            <a:xfrm>
              <a:off x="5745571" y="1298281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l61"/>
            <p:cNvSpPr/>
            <p:nvPr/>
          </p:nvSpPr>
          <p:spPr>
            <a:xfrm>
              <a:off x="5745571" y="4207178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l62"/>
            <p:cNvSpPr/>
            <p:nvPr/>
          </p:nvSpPr>
          <p:spPr>
            <a:xfrm>
              <a:off x="5745571" y="3594778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l63"/>
            <p:cNvSpPr/>
            <p:nvPr/>
          </p:nvSpPr>
          <p:spPr>
            <a:xfrm>
              <a:off x="5745571" y="2982379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l64"/>
            <p:cNvSpPr/>
            <p:nvPr/>
          </p:nvSpPr>
          <p:spPr>
            <a:xfrm>
              <a:off x="5745571" y="2369980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l65"/>
            <p:cNvSpPr/>
            <p:nvPr/>
          </p:nvSpPr>
          <p:spPr>
            <a:xfrm>
              <a:off x="5745571" y="1757580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l66"/>
            <p:cNvSpPr/>
            <p:nvPr/>
          </p:nvSpPr>
          <p:spPr>
            <a:xfrm>
              <a:off x="5745571" y="1145181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rc67"/>
            <p:cNvSpPr/>
            <p:nvPr/>
          </p:nvSpPr>
          <p:spPr>
            <a:xfrm>
              <a:off x="6224270" y="2538389"/>
              <a:ext cx="159566" cy="1668788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" name="rc68"/>
            <p:cNvSpPr/>
            <p:nvPr/>
          </p:nvSpPr>
          <p:spPr>
            <a:xfrm>
              <a:off x="6383836" y="3319199"/>
              <a:ext cx="159566" cy="887979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" name="rc69"/>
            <p:cNvSpPr/>
            <p:nvPr/>
          </p:nvSpPr>
          <p:spPr>
            <a:xfrm>
              <a:off x="6543403" y="3625398"/>
              <a:ext cx="159566" cy="581779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" name="rc70"/>
            <p:cNvSpPr/>
            <p:nvPr/>
          </p:nvSpPr>
          <p:spPr>
            <a:xfrm>
              <a:off x="6702969" y="3671328"/>
              <a:ext cx="159566" cy="535849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" name="rc71"/>
            <p:cNvSpPr/>
            <p:nvPr/>
          </p:nvSpPr>
          <p:spPr>
            <a:xfrm>
              <a:off x="6862536" y="3763188"/>
              <a:ext cx="159566" cy="443989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" name="rc72"/>
            <p:cNvSpPr/>
            <p:nvPr/>
          </p:nvSpPr>
          <p:spPr>
            <a:xfrm>
              <a:off x="7022102" y="3900978"/>
              <a:ext cx="159566" cy="306199"/>
            </a:xfrm>
            <a:prstGeom prst="rect">
              <a:avLst/>
            </a:prstGeom>
            <a:solidFill>
              <a:srgbClr val="37562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" name="rc73"/>
            <p:cNvSpPr/>
            <p:nvPr/>
          </p:nvSpPr>
          <p:spPr>
            <a:xfrm>
              <a:off x="7819934" y="3472298"/>
              <a:ext cx="159566" cy="734879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" name="rc74"/>
            <p:cNvSpPr/>
            <p:nvPr/>
          </p:nvSpPr>
          <p:spPr>
            <a:xfrm>
              <a:off x="7979500" y="3946908"/>
              <a:ext cx="159566" cy="260269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" name="rc75"/>
            <p:cNvSpPr/>
            <p:nvPr/>
          </p:nvSpPr>
          <p:spPr>
            <a:xfrm>
              <a:off x="8139067" y="4023458"/>
              <a:ext cx="159566" cy="183719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" name="rc76"/>
            <p:cNvSpPr/>
            <p:nvPr/>
          </p:nvSpPr>
          <p:spPr>
            <a:xfrm>
              <a:off x="8298633" y="4115318"/>
              <a:ext cx="159566" cy="91859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7" name="rc77"/>
            <p:cNvSpPr/>
            <p:nvPr/>
          </p:nvSpPr>
          <p:spPr>
            <a:xfrm>
              <a:off x="8458200" y="4084698"/>
              <a:ext cx="159566" cy="122479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8" name="rc78"/>
            <p:cNvSpPr/>
            <p:nvPr/>
          </p:nvSpPr>
          <p:spPr>
            <a:xfrm>
              <a:off x="8617766" y="4115318"/>
              <a:ext cx="159566" cy="91859"/>
            </a:xfrm>
            <a:prstGeom prst="rect">
              <a:avLst/>
            </a:prstGeom>
            <a:solidFill>
              <a:srgbClr val="37562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9" name="rc79"/>
            <p:cNvSpPr/>
            <p:nvPr/>
          </p:nvSpPr>
          <p:spPr>
            <a:xfrm>
              <a:off x="9415598" y="1635100"/>
              <a:ext cx="159566" cy="2572077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0" name="rc80"/>
            <p:cNvSpPr/>
            <p:nvPr/>
          </p:nvSpPr>
          <p:spPr>
            <a:xfrm>
              <a:off x="9575164" y="3763188"/>
              <a:ext cx="159566" cy="443989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1" name="rc81"/>
            <p:cNvSpPr/>
            <p:nvPr/>
          </p:nvSpPr>
          <p:spPr>
            <a:xfrm>
              <a:off x="9734731" y="3839738"/>
              <a:ext cx="159566" cy="367439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2" name="rc82"/>
            <p:cNvSpPr/>
            <p:nvPr/>
          </p:nvSpPr>
          <p:spPr>
            <a:xfrm>
              <a:off x="9894297" y="4069388"/>
              <a:ext cx="159566" cy="137789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3" name="rc83"/>
            <p:cNvSpPr/>
            <p:nvPr/>
          </p:nvSpPr>
          <p:spPr>
            <a:xfrm>
              <a:off x="10053863" y="3992838"/>
              <a:ext cx="159566" cy="214339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4" name="rc84"/>
            <p:cNvSpPr/>
            <p:nvPr/>
          </p:nvSpPr>
          <p:spPr>
            <a:xfrm>
              <a:off x="10213430" y="4008148"/>
              <a:ext cx="159566" cy="199029"/>
            </a:xfrm>
            <a:prstGeom prst="rect">
              <a:avLst/>
            </a:prstGeom>
            <a:solidFill>
              <a:srgbClr val="37562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5" name="tx85"/>
            <p:cNvSpPr/>
            <p:nvPr/>
          </p:nvSpPr>
          <p:spPr>
            <a:xfrm>
              <a:off x="2864554" y="809497"/>
              <a:ext cx="516731" cy="1108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Kvinnor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8150400" y="808827"/>
              <a:ext cx="296465" cy="1115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Män</a:t>
              </a:r>
            </a:p>
          </p:txBody>
        </p:sp>
        <p:sp>
          <p:nvSpPr>
            <p:cNvPr id="87" name="tx87"/>
            <p:cNvSpPr/>
            <p:nvPr/>
          </p:nvSpPr>
          <p:spPr>
            <a:xfrm rot="-2700000">
              <a:off x="1011722" y="4632728"/>
              <a:ext cx="632569" cy="76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1-12 månader</a:t>
              </a:r>
            </a:p>
          </p:txBody>
        </p:sp>
        <p:sp>
          <p:nvSpPr>
            <p:cNvPr id="88" name="tx88"/>
            <p:cNvSpPr/>
            <p:nvPr/>
          </p:nvSpPr>
          <p:spPr>
            <a:xfrm rot="-2700000">
              <a:off x="2559155" y="4652706"/>
              <a:ext cx="689074" cy="76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12-24 månader</a:t>
              </a:r>
            </a:p>
          </p:txBody>
        </p:sp>
        <p:sp>
          <p:nvSpPr>
            <p:cNvPr id="89" name="tx89"/>
            <p:cNvSpPr/>
            <p:nvPr/>
          </p:nvSpPr>
          <p:spPr>
            <a:xfrm rot="-2700000">
              <a:off x="4251280" y="4612751"/>
              <a:ext cx="576064" cy="76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24- månader</a:t>
              </a:r>
            </a:p>
          </p:txBody>
        </p:sp>
        <p:sp>
          <p:nvSpPr>
            <p:cNvPr id="90" name="tx90"/>
            <p:cNvSpPr/>
            <p:nvPr/>
          </p:nvSpPr>
          <p:spPr>
            <a:xfrm rot="-2700000">
              <a:off x="6187435" y="4632728"/>
              <a:ext cx="632569" cy="76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1-12 månader</a:t>
              </a:r>
            </a:p>
          </p:txBody>
        </p:sp>
        <p:sp>
          <p:nvSpPr>
            <p:cNvPr id="91" name="tx91"/>
            <p:cNvSpPr/>
            <p:nvPr/>
          </p:nvSpPr>
          <p:spPr>
            <a:xfrm rot="-2700000">
              <a:off x="7734869" y="4652706"/>
              <a:ext cx="689074" cy="76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12-24 månader</a:t>
              </a:r>
            </a:p>
          </p:txBody>
        </p:sp>
        <p:sp>
          <p:nvSpPr>
            <p:cNvPr id="92" name="tx92"/>
            <p:cNvSpPr/>
            <p:nvPr/>
          </p:nvSpPr>
          <p:spPr>
            <a:xfrm rot="-2700000">
              <a:off x="9426993" y="4612751"/>
              <a:ext cx="576064" cy="76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24- månader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303928" y="4166895"/>
              <a:ext cx="203299" cy="766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0 %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303928" y="3554495"/>
              <a:ext cx="203299" cy="766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4 %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303928" y="2942096"/>
              <a:ext cx="203299" cy="766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8 %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275651" y="2329697"/>
              <a:ext cx="231576" cy="766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12 %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275651" y="1717297"/>
              <a:ext cx="231576" cy="766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16 %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275651" y="1104898"/>
              <a:ext cx="231576" cy="766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20 %</a:t>
              </a:r>
            </a:p>
          </p:txBody>
        </p:sp>
        <p:sp>
          <p:nvSpPr>
            <p:cNvPr id="99" name="rc99"/>
            <p:cNvSpPr/>
            <p:nvPr/>
          </p:nvSpPr>
          <p:spPr>
            <a:xfrm>
              <a:off x="1353232" y="5115880"/>
              <a:ext cx="8715089" cy="50850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0" name="rc100"/>
            <p:cNvSpPr/>
            <p:nvPr/>
          </p:nvSpPr>
          <p:spPr>
            <a:xfrm>
              <a:off x="1353232" y="5185469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1" name="rc101"/>
            <p:cNvSpPr/>
            <p:nvPr/>
          </p:nvSpPr>
          <p:spPr>
            <a:xfrm>
              <a:off x="1362232" y="5194469"/>
              <a:ext cx="201456" cy="201456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2" name="rc102"/>
            <p:cNvSpPr/>
            <p:nvPr/>
          </p:nvSpPr>
          <p:spPr>
            <a:xfrm>
              <a:off x="1353232" y="5404925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3" name="rc103"/>
            <p:cNvSpPr/>
            <p:nvPr/>
          </p:nvSpPr>
          <p:spPr>
            <a:xfrm>
              <a:off x="1362232" y="5413925"/>
              <a:ext cx="201456" cy="201456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4" name="rc104"/>
            <p:cNvSpPr/>
            <p:nvPr/>
          </p:nvSpPr>
          <p:spPr>
            <a:xfrm>
              <a:off x="4354830" y="5185469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5" name="rc105"/>
            <p:cNvSpPr/>
            <p:nvPr/>
          </p:nvSpPr>
          <p:spPr>
            <a:xfrm>
              <a:off x="4363830" y="5194469"/>
              <a:ext cx="201456" cy="201456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6" name="rc106"/>
            <p:cNvSpPr/>
            <p:nvPr/>
          </p:nvSpPr>
          <p:spPr>
            <a:xfrm>
              <a:off x="4354830" y="5404925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7" name="rc107"/>
            <p:cNvSpPr/>
            <p:nvPr/>
          </p:nvSpPr>
          <p:spPr>
            <a:xfrm>
              <a:off x="4363830" y="5413925"/>
              <a:ext cx="201456" cy="201456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8" name="rc108"/>
            <p:cNvSpPr/>
            <p:nvPr/>
          </p:nvSpPr>
          <p:spPr>
            <a:xfrm>
              <a:off x="6975280" y="5185469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9" name="rc109"/>
            <p:cNvSpPr/>
            <p:nvPr/>
          </p:nvSpPr>
          <p:spPr>
            <a:xfrm>
              <a:off x="6984280" y="5194469"/>
              <a:ext cx="201455" cy="201456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0" name="rc110"/>
            <p:cNvSpPr/>
            <p:nvPr/>
          </p:nvSpPr>
          <p:spPr>
            <a:xfrm>
              <a:off x="6975280" y="5404925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1" name="rc111"/>
            <p:cNvSpPr/>
            <p:nvPr/>
          </p:nvSpPr>
          <p:spPr>
            <a:xfrm>
              <a:off x="6984280" y="5413925"/>
              <a:ext cx="201455" cy="201456"/>
            </a:xfrm>
            <a:prstGeom prst="rect">
              <a:avLst/>
            </a:prstGeom>
            <a:solidFill>
              <a:srgbClr val="37562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2" name="tx112"/>
            <p:cNvSpPr/>
            <p:nvPr/>
          </p:nvSpPr>
          <p:spPr>
            <a:xfrm>
              <a:off x="1642277" y="5204784"/>
              <a:ext cx="2642964" cy="1449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Förgymnasial utbildning kortare än 9 år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1642277" y="5424240"/>
              <a:ext cx="1914450" cy="1449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Förgymnasial utbildning 9 år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4643875" y="5204784"/>
              <a:ext cx="2261815" cy="1449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Gymnasial utbildning högst 2-årig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4643875" y="5424240"/>
              <a:ext cx="1719634" cy="1449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Gymnasial utbildning 3 år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7264325" y="5204784"/>
              <a:ext cx="2736205" cy="1449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Eftergymnasial utbildning kortare än 3 år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7264325" y="5424240"/>
              <a:ext cx="2803996" cy="1449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Eftergymnasial utbildning 3 år eller längre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1949072" y="374934"/>
              <a:ext cx="7229202" cy="2415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Arbetslöshet i Dalarnas län (20-64 år) 2020 per utbildningsgrupp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275651" y="5714761"/>
              <a:ext cx="571460" cy="827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SCB.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275651" y="5813307"/>
              <a:ext cx="2286223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Bearbetning: Samhällsanalys, Region Dalarna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275651" y="5933734"/>
              <a:ext cx="4709145" cy="1051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Diagramförklaring: Arbetslöshet uppdelat på hur länge man varit arbetslös den 31 oktober 2020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600888" y="739575"/>
              <a:ext cx="10250807" cy="368284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600888" y="4031814"/>
              <a:ext cx="10250807" cy="0"/>
            </a:xfrm>
            <a:custGeom>
              <a:avLst/>
              <a:gdLst/>
              <a:ahLst/>
              <a:cxnLst/>
              <a:rect l="0" t="0" r="0" b="0"/>
              <a:pathLst>
                <a:path w="10250807">
                  <a:moveTo>
                    <a:pt x="0" y="0"/>
                  </a:moveTo>
                  <a:lnTo>
                    <a:pt x="10250807" y="0"/>
                  </a:lnTo>
                  <a:lnTo>
                    <a:pt x="1025080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600888" y="3808612"/>
              <a:ext cx="10250807" cy="0"/>
            </a:xfrm>
            <a:custGeom>
              <a:avLst/>
              <a:gdLst/>
              <a:ahLst/>
              <a:cxnLst/>
              <a:rect l="0" t="0" r="0" b="0"/>
              <a:pathLst>
                <a:path w="10250807">
                  <a:moveTo>
                    <a:pt x="0" y="0"/>
                  </a:moveTo>
                  <a:lnTo>
                    <a:pt x="10250807" y="0"/>
                  </a:lnTo>
                  <a:lnTo>
                    <a:pt x="1025080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600888" y="3585409"/>
              <a:ext cx="10250807" cy="0"/>
            </a:xfrm>
            <a:custGeom>
              <a:avLst/>
              <a:gdLst/>
              <a:ahLst/>
              <a:cxnLst/>
              <a:rect l="0" t="0" r="0" b="0"/>
              <a:pathLst>
                <a:path w="10250807">
                  <a:moveTo>
                    <a:pt x="0" y="0"/>
                  </a:moveTo>
                  <a:lnTo>
                    <a:pt x="10250807" y="0"/>
                  </a:lnTo>
                  <a:lnTo>
                    <a:pt x="1025080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600888" y="3362206"/>
              <a:ext cx="10250807" cy="0"/>
            </a:xfrm>
            <a:custGeom>
              <a:avLst/>
              <a:gdLst/>
              <a:ahLst/>
              <a:cxnLst/>
              <a:rect l="0" t="0" r="0" b="0"/>
              <a:pathLst>
                <a:path w="10250807">
                  <a:moveTo>
                    <a:pt x="0" y="0"/>
                  </a:moveTo>
                  <a:lnTo>
                    <a:pt x="10250807" y="0"/>
                  </a:lnTo>
                  <a:lnTo>
                    <a:pt x="1025080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600888" y="2915801"/>
              <a:ext cx="10250807" cy="0"/>
            </a:xfrm>
            <a:custGeom>
              <a:avLst/>
              <a:gdLst/>
              <a:ahLst/>
              <a:cxnLst/>
              <a:rect l="0" t="0" r="0" b="0"/>
              <a:pathLst>
                <a:path w="10250807">
                  <a:moveTo>
                    <a:pt x="0" y="0"/>
                  </a:moveTo>
                  <a:lnTo>
                    <a:pt x="10250807" y="0"/>
                  </a:lnTo>
                  <a:lnTo>
                    <a:pt x="1025080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600888" y="2692598"/>
              <a:ext cx="10250807" cy="0"/>
            </a:xfrm>
            <a:custGeom>
              <a:avLst/>
              <a:gdLst/>
              <a:ahLst/>
              <a:cxnLst/>
              <a:rect l="0" t="0" r="0" b="0"/>
              <a:pathLst>
                <a:path w="10250807">
                  <a:moveTo>
                    <a:pt x="0" y="0"/>
                  </a:moveTo>
                  <a:lnTo>
                    <a:pt x="10250807" y="0"/>
                  </a:lnTo>
                  <a:lnTo>
                    <a:pt x="1025080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600888" y="2469396"/>
              <a:ext cx="10250807" cy="0"/>
            </a:xfrm>
            <a:custGeom>
              <a:avLst/>
              <a:gdLst/>
              <a:ahLst/>
              <a:cxnLst/>
              <a:rect l="0" t="0" r="0" b="0"/>
              <a:pathLst>
                <a:path w="10250807">
                  <a:moveTo>
                    <a:pt x="0" y="0"/>
                  </a:moveTo>
                  <a:lnTo>
                    <a:pt x="10250807" y="0"/>
                  </a:lnTo>
                  <a:lnTo>
                    <a:pt x="1025080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600888" y="2246193"/>
              <a:ext cx="10250807" cy="0"/>
            </a:xfrm>
            <a:custGeom>
              <a:avLst/>
              <a:gdLst/>
              <a:ahLst/>
              <a:cxnLst/>
              <a:rect l="0" t="0" r="0" b="0"/>
              <a:pathLst>
                <a:path w="10250807">
                  <a:moveTo>
                    <a:pt x="0" y="0"/>
                  </a:moveTo>
                  <a:lnTo>
                    <a:pt x="10250807" y="0"/>
                  </a:lnTo>
                  <a:lnTo>
                    <a:pt x="1025080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600888" y="1799788"/>
              <a:ext cx="10250807" cy="0"/>
            </a:xfrm>
            <a:custGeom>
              <a:avLst/>
              <a:gdLst/>
              <a:ahLst/>
              <a:cxnLst/>
              <a:rect l="0" t="0" r="0" b="0"/>
              <a:pathLst>
                <a:path w="10250807">
                  <a:moveTo>
                    <a:pt x="0" y="0"/>
                  </a:moveTo>
                  <a:lnTo>
                    <a:pt x="10250807" y="0"/>
                  </a:lnTo>
                  <a:lnTo>
                    <a:pt x="1025080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600888" y="1576585"/>
              <a:ext cx="10250807" cy="0"/>
            </a:xfrm>
            <a:custGeom>
              <a:avLst/>
              <a:gdLst/>
              <a:ahLst/>
              <a:cxnLst/>
              <a:rect l="0" t="0" r="0" b="0"/>
              <a:pathLst>
                <a:path w="10250807">
                  <a:moveTo>
                    <a:pt x="0" y="0"/>
                  </a:moveTo>
                  <a:lnTo>
                    <a:pt x="10250807" y="0"/>
                  </a:lnTo>
                  <a:lnTo>
                    <a:pt x="1025080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600888" y="1353382"/>
              <a:ext cx="10250807" cy="0"/>
            </a:xfrm>
            <a:custGeom>
              <a:avLst/>
              <a:gdLst/>
              <a:ahLst/>
              <a:cxnLst/>
              <a:rect l="0" t="0" r="0" b="0"/>
              <a:pathLst>
                <a:path w="10250807">
                  <a:moveTo>
                    <a:pt x="0" y="0"/>
                  </a:moveTo>
                  <a:lnTo>
                    <a:pt x="10250807" y="0"/>
                  </a:lnTo>
                  <a:lnTo>
                    <a:pt x="1025080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600888" y="1130180"/>
              <a:ext cx="10250807" cy="0"/>
            </a:xfrm>
            <a:custGeom>
              <a:avLst/>
              <a:gdLst/>
              <a:ahLst/>
              <a:cxnLst/>
              <a:rect l="0" t="0" r="0" b="0"/>
              <a:pathLst>
                <a:path w="10250807">
                  <a:moveTo>
                    <a:pt x="0" y="0"/>
                  </a:moveTo>
                  <a:lnTo>
                    <a:pt x="10250807" y="0"/>
                  </a:lnTo>
                  <a:lnTo>
                    <a:pt x="1025080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600888" y="4255017"/>
              <a:ext cx="10250807" cy="0"/>
            </a:xfrm>
            <a:custGeom>
              <a:avLst/>
              <a:gdLst/>
              <a:ahLst/>
              <a:cxnLst/>
              <a:rect l="0" t="0" r="0" b="0"/>
              <a:pathLst>
                <a:path w="10250807">
                  <a:moveTo>
                    <a:pt x="0" y="0"/>
                  </a:moveTo>
                  <a:lnTo>
                    <a:pt x="10250807" y="0"/>
                  </a:lnTo>
                  <a:lnTo>
                    <a:pt x="1025080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600888" y="3139004"/>
              <a:ext cx="10250807" cy="0"/>
            </a:xfrm>
            <a:custGeom>
              <a:avLst/>
              <a:gdLst/>
              <a:ahLst/>
              <a:cxnLst/>
              <a:rect l="0" t="0" r="0" b="0"/>
              <a:pathLst>
                <a:path w="10250807">
                  <a:moveTo>
                    <a:pt x="0" y="0"/>
                  </a:moveTo>
                  <a:lnTo>
                    <a:pt x="10250807" y="0"/>
                  </a:lnTo>
                  <a:lnTo>
                    <a:pt x="1025080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600888" y="2022990"/>
              <a:ext cx="10250807" cy="0"/>
            </a:xfrm>
            <a:custGeom>
              <a:avLst/>
              <a:gdLst/>
              <a:ahLst/>
              <a:cxnLst/>
              <a:rect l="0" t="0" r="0" b="0"/>
              <a:pathLst>
                <a:path w="10250807">
                  <a:moveTo>
                    <a:pt x="0" y="0"/>
                  </a:moveTo>
                  <a:lnTo>
                    <a:pt x="10250807" y="0"/>
                  </a:lnTo>
                  <a:lnTo>
                    <a:pt x="1025080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600888" y="906977"/>
              <a:ext cx="10250807" cy="0"/>
            </a:xfrm>
            <a:custGeom>
              <a:avLst/>
              <a:gdLst/>
              <a:ahLst/>
              <a:cxnLst/>
              <a:rect l="0" t="0" r="0" b="0"/>
              <a:pathLst>
                <a:path w="10250807">
                  <a:moveTo>
                    <a:pt x="0" y="0"/>
                  </a:moveTo>
                  <a:lnTo>
                    <a:pt x="10250807" y="0"/>
                  </a:lnTo>
                  <a:lnTo>
                    <a:pt x="1025080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rc22"/>
            <p:cNvSpPr/>
            <p:nvPr/>
          </p:nvSpPr>
          <p:spPr>
            <a:xfrm>
              <a:off x="1376442" y="1688186"/>
              <a:ext cx="202318" cy="2566830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" name="rc23"/>
            <p:cNvSpPr/>
            <p:nvPr/>
          </p:nvSpPr>
          <p:spPr>
            <a:xfrm>
              <a:off x="1578761" y="3362206"/>
              <a:ext cx="202318" cy="892810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" name="rc24"/>
            <p:cNvSpPr/>
            <p:nvPr/>
          </p:nvSpPr>
          <p:spPr>
            <a:xfrm>
              <a:off x="1781080" y="2580997"/>
              <a:ext cx="202318" cy="1674019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" name="rc25"/>
            <p:cNvSpPr/>
            <p:nvPr/>
          </p:nvSpPr>
          <p:spPr>
            <a:xfrm>
              <a:off x="2050838" y="1967190"/>
              <a:ext cx="202318" cy="2287827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" name="rc26"/>
            <p:cNvSpPr/>
            <p:nvPr/>
          </p:nvSpPr>
          <p:spPr>
            <a:xfrm>
              <a:off x="2253156" y="3529608"/>
              <a:ext cx="202318" cy="725408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" name="rc27"/>
            <p:cNvSpPr/>
            <p:nvPr/>
          </p:nvSpPr>
          <p:spPr>
            <a:xfrm>
              <a:off x="2455475" y="2748399"/>
              <a:ext cx="202318" cy="1506617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" name="rc28"/>
            <p:cNvSpPr/>
            <p:nvPr/>
          </p:nvSpPr>
          <p:spPr>
            <a:xfrm>
              <a:off x="5422814" y="2636798"/>
              <a:ext cx="202318" cy="1618219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" name="rc29"/>
            <p:cNvSpPr/>
            <p:nvPr/>
          </p:nvSpPr>
          <p:spPr>
            <a:xfrm>
              <a:off x="5625132" y="3808612"/>
              <a:ext cx="202318" cy="446405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" name="rc30"/>
            <p:cNvSpPr/>
            <p:nvPr/>
          </p:nvSpPr>
          <p:spPr>
            <a:xfrm>
              <a:off x="5827451" y="3418007"/>
              <a:ext cx="202318" cy="837009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" name="rc31"/>
            <p:cNvSpPr/>
            <p:nvPr/>
          </p:nvSpPr>
          <p:spPr>
            <a:xfrm>
              <a:off x="10143580" y="2860000"/>
              <a:ext cx="202318" cy="1395016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" name="rc32"/>
            <p:cNvSpPr/>
            <p:nvPr/>
          </p:nvSpPr>
          <p:spPr>
            <a:xfrm>
              <a:off x="10345899" y="3864412"/>
              <a:ext cx="202318" cy="390604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" name="rc33"/>
            <p:cNvSpPr/>
            <p:nvPr/>
          </p:nvSpPr>
          <p:spPr>
            <a:xfrm>
              <a:off x="10548218" y="3920213"/>
              <a:ext cx="202318" cy="334803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" name="rc34"/>
            <p:cNvSpPr/>
            <p:nvPr/>
          </p:nvSpPr>
          <p:spPr>
            <a:xfrm>
              <a:off x="2725233" y="1967190"/>
              <a:ext cx="202318" cy="2287827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" name="rc35"/>
            <p:cNvSpPr/>
            <p:nvPr/>
          </p:nvSpPr>
          <p:spPr>
            <a:xfrm>
              <a:off x="2927551" y="3641210"/>
              <a:ext cx="202318" cy="613807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" name="rc36"/>
            <p:cNvSpPr/>
            <p:nvPr/>
          </p:nvSpPr>
          <p:spPr>
            <a:xfrm>
              <a:off x="3129870" y="2971602"/>
              <a:ext cx="202318" cy="1283415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" name="rc37"/>
            <p:cNvSpPr/>
            <p:nvPr/>
          </p:nvSpPr>
          <p:spPr>
            <a:xfrm>
              <a:off x="6097209" y="2636798"/>
              <a:ext cx="202318" cy="1618219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" name="rc38"/>
            <p:cNvSpPr/>
            <p:nvPr/>
          </p:nvSpPr>
          <p:spPr>
            <a:xfrm>
              <a:off x="6299528" y="3864412"/>
              <a:ext cx="202318" cy="390604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" name="rc39"/>
            <p:cNvSpPr/>
            <p:nvPr/>
          </p:nvSpPr>
          <p:spPr>
            <a:xfrm>
              <a:off x="6501846" y="3418007"/>
              <a:ext cx="202318" cy="837009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" name="rc40"/>
            <p:cNvSpPr/>
            <p:nvPr/>
          </p:nvSpPr>
          <p:spPr>
            <a:xfrm>
              <a:off x="702047" y="1409183"/>
              <a:ext cx="202318" cy="2845833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" name="rc41"/>
            <p:cNvSpPr/>
            <p:nvPr/>
          </p:nvSpPr>
          <p:spPr>
            <a:xfrm>
              <a:off x="904366" y="3139004"/>
              <a:ext cx="202318" cy="1116013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" name="rc42"/>
            <p:cNvSpPr/>
            <p:nvPr/>
          </p:nvSpPr>
          <p:spPr>
            <a:xfrm>
              <a:off x="1106684" y="2692598"/>
              <a:ext cx="202318" cy="1562418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" name="rc43"/>
            <p:cNvSpPr/>
            <p:nvPr/>
          </p:nvSpPr>
          <p:spPr>
            <a:xfrm>
              <a:off x="8120395" y="2580997"/>
              <a:ext cx="202318" cy="1674019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" name="rc44"/>
            <p:cNvSpPr/>
            <p:nvPr/>
          </p:nvSpPr>
          <p:spPr>
            <a:xfrm>
              <a:off x="8322713" y="3976014"/>
              <a:ext cx="202318" cy="279003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" name="rc45"/>
            <p:cNvSpPr/>
            <p:nvPr/>
          </p:nvSpPr>
          <p:spPr>
            <a:xfrm>
              <a:off x="8525032" y="3585409"/>
              <a:ext cx="202318" cy="669607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" name="rc46"/>
            <p:cNvSpPr/>
            <p:nvPr/>
          </p:nvSpPr>
          <p:spPr>
            <a:xfrm>
              <a:off x="6771604" y="2525196"/>
              <a:ext cx="202318" cy="1729820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" name="rc47"/>
            <p:cNvSpPr/>
            <p:nvPr/>
          </p:nvSpPr>
          <p:spPr>
            <a:xfrm>
              <a:off x="6973923" y="3864412"/>
              <a:ext cx="202318" cy="390604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" name="rc48"/>
            <p:cNvSpPr/>
            <p:nvPr/>
          </p:nvSpPr>
          <p:spPr>
            <a:xfrm>
              <a:off x="7176241" y="3641210"/>
              <a:ext cx="202318" cy="613807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" name="rc49"/>
            <p:cNvSpPr/>
            <p:nvPr/>
          </p:nvSpPr>
          <p:spPr>
            <a:xfrm>
              <a:off x="3399628" y="1967190"/>
              <a:ext cx="202318" cy="2287827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" name="rc50"/>
            <p:cNvSpPr/>
            <p:nvPr/>
          </p:nvSpPr>
          <p:spPr>
            <a:xfrm>
              <a:off x="3601947" y="3808612"/>
              <a:ext cx="202318" cy="446405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" name="rc51"/>
            <p:cNvSpPr/>
            <p:nvPr/>
          </p:nvSpPr>
          <p:spPr>
            <a:xfrm>
              <a:off x="3804265" y="3139004"/>
              <a:ext cx="202318" cy="1116013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" name="rc52"/>
            <p:cNvSpPr/>
            <p:nvPr/>
          </p:nvSpPr>
          <p:spPr>
            <a:xfrm>
              <a:off x="7446000" y="2580997"/>
              <a:ext cx="202318" cy="1674019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" name="rc53"/>
            <p:cNvSpPr/>
            <p:nvPr/>
          </p:nvSpPr>
          <p:spPr>
            <a:xfrm>
              <a:off x="7648318" y="3920213"/>
              <a:ext cx="202318" cy="334803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" name="rc54"/>
            <p:cNvSpPr/>
            <p:nvPr/>
          </p:nvSpPr>
          <p:spPr>
            <a:xfrm>
              <a:off x="7850637" y="3585409"/>
              <a:ext cx="202318" cy="669607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" name="rc55"/>
            <p:cNvSpPr/>
            <p:nvPr/>
          </p:nvSpPr>
          <p:spPr>
            <a:xfrm>
              <a:off x="4748419" y="2357794"/>
              <a:ext cx="202318" cy="1897222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" name="rc56"/>
            <p:cNvSpPr/>
            <p:nvPr/>
          </p:nvSpPr>
          <p:spPr>
            <a:xfrm>
              <a:off x="4950737" y="3697010"/>
              <a:ext cx="202318" cy="558006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" name="rc57"/>
            <p:cNvSpPr/>
            <p:nvPr/>
          </p:nvSpPr>
          <p:spPr>
            <a:xfrm>
              <a:off x="5153056" y="3473808"/>
              <a:ext cx="202318" cy="781209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" name="rc58"/>
            <p:cNvSpPr/>
            <p:nvPr/>
          </p:nvSpPr>
          <p:spPr>
            <a:xfrm>
              <a:off x="8794790" y="2860000"/>
              <a:ext cx="202318" cy="1395016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" name="rc59"/>
            <p:cNvSpPr/>
            <p:nvPr/>
          </p:nvSpPr>
          <p:spPr>
            <a:xfrm>
              <a:off x="8997109" y="3920213"/>
              <a:ext cx="202318" cy="334803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" name="rc60"/>
            <p:cNvSpPr/>
            <p:nvPr/>
          </p:nvSpPr>
          <p:spPr>
            <a:xfrm>
              <a:off x="9199427" y="3585409"/>
              <a:ext cx="202318" cy="669607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" name="rc61"/>
            <p:cNvSpPr/>
            <p:nvPr/>
          </p:nvSpPr>
          <p:spPr>
            <a:xfrm>
              <a:off x="9469185" y="3194804"/>
              <a:ext cx="202318" cy="1060212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" name="rc62"/>
            <p:cNvSpPr/>
            <p:nvPr/>
          </p:nvSpPr>
          <p:spPr>
            <a:xfrm>
              <a:off x="9671504" y="3808612"/>
              <a:ext cx="202318" cy="446405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" name="rc63"/>
            <p:cNvSpPr/>
            <p:nvPr/>
          </p:nvSpPr>
          <p:spPr>
            <a:xfrm>
              <a:off x="9873822" y="3585409"/>
              <a:ext cx="202318" cy="669607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" name="rc64"/>
            <p:cNvSpPr/>
            <p:nvPr/>
          </p:nvSpPr>
          <p:spPr>
            <a:xfrm>
              <a:off x="4074023" y="1799788"/>
              <a:ext cx="202318" cy="2455229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" name="rc65"/>
            <p:cNvSpPr/>
            <p:nvPr/>
          </p:nvSpPr>
          <p:spPr>
            <a:xfrm>
              <a:off x="4276342" y="3697010"/>
              <a:ext cx="202318" cy="558006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" name="rc66"/>
            <p:cNvSpPr/>
            <p:nvPr/>
          </p:nvSpPr>
          <p:spPr>
            <a:xfrm>
              <a:off x="4478660" y="3529608"/>
              <a:ext cx="202318" cy="725408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" name="tx67"/>
            <p:cNvSpPr/>
            <p:nvPr/>
          </p:nvSpPr>
          <p:spPr>
            <a:xfrm>
              <a:off x="275651" y="4194593"/>
              <a:ext cx="262607" cy="11496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0 %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275651" y="3078579"/>
              <a:ext cx="262607" cy="11496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2 %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275651" y="1962566"/>
              <a:ext cx="262607" cy="11496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4 %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275651" y="846553"/>
              <a:ext cx="262607" cy="11496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6 %</a:t>
              </a:r>
            </a:p>
          </p:txBody>
        </p:sp>
        <p:sp>
          <p:nvSpPr>
            <p:cNvPr id="71" name="tx71"/>
            <p:cNvSpPr/>
            <p:nvPr/>
          </p:nvSpPr>
          <p:spPr>
            <a:xfrm rot="-2700000">
              <a:off x="646404" y="4632239"/>
              <a:ext cx="459627" cy="970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Ludvika</a:t>
              </a:r>
            </a:p>
          </p:txBody>
        </p:sp>
        <p:sp>
          <p:nvSpPr>
            <p:cNvPr id="72" name="tx72"/>
            <p:cNvSpPr/>
            <p:nvPr/>
          </p:nvSpPr>
          <p:spPr>
            <a:xfrm rot="-2700000">
              <a:off x="1365150" y="4613869"/>
              <a:ext cx="407668" cy="970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Avesta</a:t>
              </a:r>
            </a:p>
          </p:txBody>
        </p:sp>
        <p:sp>
          <p:nvSpPr>
            <p:cNvPr id="73" name="tx73"/>
            <p:cNvSpPr/>
            <p:nvPr/>
          </p:nvSpPr>
          <p:spPr>
            <a:xfrm rot="-2700000">
              <a:off x="1922316" y="4635340"/>
              <a:ext cx="533790" cy="12410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Borlänge</a:t>
              </a:r>
            </a:p>
          </p:txBody>
        </p:sp>
        <p:sp>
          <p:nvSpPr>
            <p:cNvPr id="74" name="tx74"/>
            <p:cNvSpPr/>
            <p:nvPr/>
          </p:nvSpPr>
          <p:spPr>
            <a:xfrm rot="-2700000">
              <a:off x="2530481" y="4689860"/>
              <a:ext cx="622603" cy="970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Hedemora</a:t>
              </a:r>
            </a:p>
          </p:txBody>
        </p:sp>
        <p:sp>
          <p:nvSpPr>
            <p:cNvPr id="75" name="tx75"/>
            <p:cNvSpPr/>
            <p:nvPr/>
          </p:nvSpPr>
          <p:spPr>
            <a:xfrm rot="-2700000">
              <a:off x="3489030" y="4570401"/>
              <a:ext cx="288968" cy="9877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Orsa</a:t>
              </a:r>
            </a:p>
          </p:txBody>
        </p:sp>
        <p:sp>
          <p:nvSpPr>
            <p:cNvPr id="76" name="tx76"/>
            <p:cNvSpPr/>
            <p:nvPr/>
          </p:nvSpPr>
          <p:spPr>
            <a:xfrm rot="-2700000">
              <a:off x="3967294" y="4634192"/>
              <a:ext cx="511522" cy="11622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Älvdalen</a:t>
              </a:r>
            </a:p>
          </p:txBody>
        </p:sp>
        <p:sp>
          <p:nvSpPr>
            <p:cNvPr id="77" name="tx77"/>
            <p:cNvSpPr/>
            <p:nvPr/>
          </p:nvSpPr>
          <p:spPr>
            <a:xfrm rot="-2700000">
              <a:off x="4322192" y="4757611"/>
              <a:ext cx="882141" cy="1251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Smedjebacken</a:t>
              </a:r>
            </a:p>
          </p:txBody>
        </p:sp>
        <p:sp>
          <p:nvSpPr>
            <p:cNvPr id="78" name="tx78"/>
            <p:cNvSpPr/>
            <p:nvPr/>
          </p:nvSpPr>
          <p:spPr>
            <a:xfrm rot="-2700000">
              <a:off x="5474767" y="4587671"/>
              <a:ext cx="333570" cy="970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Falun</a:t>
              </a:r>
            </a:p>
          </p:txBody>
        </p:sp>
        <p:sp>
          <p:nvSpPr>
            <p:cNvPr id="79" name="tx79"/>
            <p:cNvSpPr/>
            <p:nvPr/>
          </p:nvSpPr>
          <p:spPr>
            <a:xfrm rot="-2700000">
              <a:off x="6003551" y="4647985"/>
              <a:ext cx="504164" cy="970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Leksand</a:t>
              </a:r>
            </a:p>
          </p:txBody>
        </p:sp>
        <p:sp>
          <p:nvSpPr>
            <p:cNvPr id="80" name="tx80"/>
            <p:cNvSpPr/>
            <p:nvPr/>
          </p:nvSpPr>
          <p:spPr>
            <a:xfrm rot="-2700000">
              <a:off x="6848956" y="4577151"/>
              <a:ext cx="303814" cy="970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Mora</a:t>
              </a:r>
            </a:p>
          </p:txBody>
        </p:sp>
        <p:sp>
          <p:nvSpPr>
            <p:cNvPr id="81" name="tx81"/>
            <p:cNvSpPr/>
            <p:nvPr/>
          </p:nvSpPr>
          <p:spPr>
            <a:xfrm rot="-2700000">
              <a:off x="7434611" y="4613322"/>
              <a:ext cx="407537" cy="9760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Rättvik</a:t>
              </a:r>
            </a:p>
          </p:txBody>
        </p:sp>
        <p:sp>
          <p:nvSpPr>
            <p:cNvPr id="82" name="tx82"/>
            <p:cNvSpPr/>
            <p:nvPr/>
          </p:nvSpPr>
          <p:spPr>
            <a:xfrm rot="-2700000">
              <a:off x="7744799" y="4736639"/>
              <a:ext cx="822824" cy="1251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Malung-Sälen</a:t>
              </a:r>
            </a:p>
          </p:txBody>
        </p:sp>
        <p:sp>
          <p:nvSpPr>
            <p:cNvPr id="83" name="tx83"/>
            <p:cNvSpPr/>
            <p:nvPr/>
          </p:nvSpPr>
          <p:spPr>
            <a:xfrm rot="-2700000">
              <a:off x="8858817" y="4580977"/>
              <a:ext cx="318724" cy="987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Säter</a:t>
              </a:r>
            </a:p>
          </p:txBody>
        </p:sp>
        <p:sp>
          <p:nvSpPr>
            <p:cNvPr id="84" name="tx84"/>
            <p:cNvSpPr/>
            <p:nvPr/>
          </p:nvSpPr>
          <p:spPr>
            <a:xfrm rot="-2700000">
              <a:off x="9381919" y="4645338"/>
              <a:ext cx="496676" cy="970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Vansbro</a:t>
              </a:r>
            </a:p>
          </p:txBody>
        </p:sp>
        <p:sp>
          <p:nvSpPr>
            <p:cNvPr id="85" name="tx85"/>
            <p:cNvSpPr/>
            <p:nvPr/>
          </p:nvSpPr>
          <p:spPr>
            <a:xfrm rot="-2700000">
              <a:off x="10096944" y="4600380"/>
              <a:ext cx="437424" cy="1251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Gagnef</a:t>
              </a:r>
            </a:p>
          </p:txBody>
        </p:sp>
        <p:sp>
          <p:nvSpPr>
            <p:cNvPr id="86" name="rc86"/>
            <p:cNvSpPr/>
            <p:nvPr/>
          </p:nvSpPr>
          <p:spPr>
            <a:xfrm>
              <a:off x="3799855" y="5335336"/>
              <a:ext cx="3852874" cy="289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7" name="rc87"/>
            <p:cNvSpPr/>
            <p:nvPr/>
          </p:nvSpPr>
          <p:spPr>
            <a:xfrm>
              <a:off x="3799855" y="5404925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8" name="rc88"/>
            <p:cNvSpPr/>
            <p:nvPr/>
          </p:nvSpPr>
          <p:spPr>
            <a:xfrm>
              <a:off x="3808855" y="5413925"/>
              <a:ext cx="201456" cy="201456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9" name="rc89"/>
            <p:cNvSpPr/>
            <p:nvPr/>
          </p:nvSpPr>
          <p:spPr>
            <a:xfrm>
              <a:off x="5107342" y="5404925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0" name="rc90"/>
            <p:cNvSpPr/>
            <p:nvPr/>
          </p:nvSpPr>
          <p:spPr>
            <a:xfrm>
              <a:off x="5116342" y="5413925"/>
              <a:ext cx="201456" cy="201456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1" name="rc91"/>
            <p:cNvSpPr/>
            <p:nvPr/>
          </p:nvSpPr>
          <p:spPr>
            <a:xfrm>
              <a:off x="6499588" y="5404925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2" name="rc92"/>
            <p:cNvSpPr/>
            <p:nvPr/>
          </p:nvSpPr>
          <p:spPr>
            <a:xfrm>
              <a:off x="6508588" y="5413925"/>
              <a:ext cx="201455" cy="201456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3" name="tx93"/>
            <p:cNvSpPr/>
            <p:nvPr/>
          </p:nvSpPr>
          <p:spPr>
            <a:xfrm>
              <a:off x="4088900" y="5454526"/>
              <a:ext cx="948853" cy="1146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1-12 månader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5396387" y="5454526"/>
              <a:ext cx="1033611" cy="1146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12-24 månader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6788633" y="5454526"/>
              <a:ext cx="864096" cy="1146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24- månader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3135232" y="374934"/>
              <a:ext cx="4856881" cy="2415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Arbetslöshet i Dalarnas län (20-64 år) 2020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275651" y="5714761"/>
              <a:ext cx="571460" cy="827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SCB.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275651" y="5813307"/>
              <a:ext cx="2286223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Bearbetning: Samhällsanalys, Region Dalarna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275651" y="5933734"/>
              <a:ext cx="4709145" cy="1051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Diagramförklaring: Arbetslöshet uppdelat på hur länge man varit arbetslös den 31 oktober 2020</a:t>
              </a: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685646" y="1013895"/>
              <a:ext cx="10166049" cy="372778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685646" y="4487516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685646" y="4402793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685646" y="4318071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685646" y="4233349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685646" y="4063904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685646" y="3979181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685646" y="3894459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685646" y="3809736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685646" y="3640291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685646" y="3555569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685646" y="3470846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685646" y="3386124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685646" y="3216679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685646" y="3131957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685646" y="3047234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685646" y="2962512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685646" y="2793067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685646" y="2708344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685646" y="2623622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685646" y="2538899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685646" y="2369454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685646" y="2284732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685646" y="2200009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685646" y="2115287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685646" y="1945842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685646" y="1861120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685646" y="1776397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685646" y="1691675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685646" y="1522230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685646" y="1437507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685646" y="1352785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7"/>
            <p:cNvSpPr/>
            <p:nvPr/>
          </p:nvSpPr>
          <p:spPr>
            <a:xfrm>
              <a:off x="685646" y="1268062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8"/>
            <p:cNvSpPr/>
            <p:nvPr/>
          </p:nvSpPr>
          <p:spPr>
            <a:xfrm>
              <a:off x="685646" y="4572238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9"/>
            <p:cNvSpPr/>
            <p:nvPr/>
          </p:nvSpPr>
          <p:spPr>
            <a:xfrm>
              <a:off x="685646" y="4148626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40"/>
            <p:cNvSpPr/>
            <p:nvPr/>
          </p:nvSpPr>
          <p:spPr>
            <a:xfrm>
              <a:off x="685646" y="3725014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41"/>
            <p:cNvSpPr/>
            <p:nvPr/>
          </p:nvSpPr>
          <p:spPr>
            <a:xfrm>
              <a:off x="685646" y="3301401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42"/>
            <p:cNvSpPr/>
            <p:nvPr/>
          </p:nvSpPr>
          <p:spPr>
            <a:xfrm>
              <a:off x="685646" y="2877789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l43"/>
            <p:cNvSpPr/>
            <p:nvPr/>
          </p:nvSpPr>
          <p:spPr>
            <a:xfrm>
              <a:off x="685646" y="2454177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l44"/>
            <p:cNvSpPr/>
            <p:nvPr/>
          </p:nvSpPr>
          <p:spPr>
            <a:xfrm>
              <a:off x="685646" y="2030565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l45"/>
            <p:cNvSpPr/>
            <p:nvPr/>
          </p:nvSpPr>
          <p:spPr>
            <a:xfrm>
              <a:off x="685646" y="1606952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l46"/>
            <p:cNvSpPr/>
            <p:nvPr/>
          </p:nvSpPr>
          <p:spPr>
            <a:xfrm>
              <a:off x="685646" y="1183340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rc47"/>
            <p:cNvSpPr/>
            <p:nvPr/>
          </p:nvSpPr>
          <p:spPr>
            <a:xfrm>
              <a:off x="1048719" y="3564041"/>
              <a:ext cx="1089219" cy="100819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" name="rc48"/>
            <p:cNvSpPr/>
            <p:nvPr/>
          </p:nvSpPr>
          <p:spPr>
            <a:xfrm>
              <a:off x="2137938" y="2483830"/>
              <a:ext cx="1089219" cy="208840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" name="rc49"/>
            <p:cNvSpPr/>
            <p:nvPr/>
          </p:nvSpPr>
          <p:spPr>
            <a:xfrm>
              <a:off x="3469207" y="3195498"/>
              <a:ext cx="1089219" cy="137673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" name="rc50"/>
            <p:cNvSpPr/>
            <p:nvPr/>
          </p:nvSpPr>
          <p:spPr>
            <a:xfrm>
              <a:off x="4558426" y="2161884"/>
              <a:ext cx="1089219" cy="241035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" name="rc51"/>
            <p:cNvSpPr/>
            <p:nvPr/>
          </p:nvSpPr>
          <p:spPr>
            <a:xfrm>
              <a:off x="5889695" y="2543135"/>
              <a:ext cx="1089219" cy="202910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" name="rc52"/>
            <p:cNvSpPr/>
            <p:nvPr/>
          </p:nvSpPr>
          <p:spPr>
            <a:xfrm>
              <a:off x="6978915" y="1937370"/>
              <a:ext cx="1089219" cy="263486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" name="rc53"/>
            <p:cNvSpPr/>
            <p:nvPr/>
          </p:nvSpPr>
          <p:spPr>
            <a:xfrm>
              <a:off x="8310183" y="1556119"/>
              <a:ext cx="1089219" cy="301611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" name="rc54"/>
            <p:cNvSpPr/>
            <p:nvPr/>
          </p:nvSpPr>
          <p:spPr>
            <a:xfrm>
              <a:off x="9399403" y="1560355"/>
              <a:ext cx="1089219" cy="301188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" name="tx55"/>
            <p:cNvSpPr/>
            <p:nvPr/>
          </p:nvSpPr>
          <p:spPr>
            <a:xfrm>
              <a:off x="318067" y="4511814"/>
              <a:ext cx="304948" cy="11496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0 %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275651" y="4088202"/>
              <a:ext cx="347364" cy="11496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10 %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275651" y="3664590"/>
              <a:ext cx="347364" cy="11496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20 %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275651" y="3240977"/>
              <a:ext cx="347364" cy="11496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30 %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275651" y="2817365"/>
              <a:ext cx="347364" cy="11496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40 %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275651" y="2393753"/>
              <a:ext cx="347364" cy="11496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50 %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275651" y="1970140"/>
              <a:ext cx="347364" cy="11496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60 %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275651" y="1546528"/>
              <a:ext cx="347364" cy="11496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70 %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275651" y="1122916"/>
              <a:ext cx="347364" cy="11496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80 %</a:t>
              </a:r>
            </a:p>
          </p:txBody>
        </p:sp>
        <p:sp>
          <p:nvSpPr>
            <p:cNvPr id="64" name="tx64"/>
            <p:cNvSpPr/>
            <p:nvPr/>
          </p:nvSpPr>
          <p:spPr>
            <a:xfrm rot="-5400000">
              <a:off x="1999471" y="4928287"/>
              <a:ext cx="348350" cy="10040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0-1 år</a:t>
              </a:r>
            </a:p>
          </p:txBody>
        </p:sp>
        <p:sp>
          <p:nvSpPr>
            <p:cNvPr id="65" name="tx65"/>
            <p:cNvSpPr/>
            <p:nvPr/>
          </p:nvSpPr>
          <p:spPr>
            <a:xfrm rot="-5400000">
              <a:off x="4419926" y="4928255"/>
              <a:ext cx="348350" cy="1004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2-3 år</a:t>
              </a:r>
            </a:p>
          </p:txBody>
        </p:sp>
        <p:sp>
          <p:nvSpPr>
            <p:cNvPr id="66" name="tx66"/>
            <p:cNvSpPr/>
            <p:nvPr/>
          </p:nvSpPr>
          <p:spPr>
            <a:xfrm rot="-5400000">
              <a:off x="6840447" y="4928287"/>
              <a:ext cx="348350" cy="10040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4-9 år</a:t>
              </a:r>
            </a:p>
          </p:txBody>
        </p:sp>
        <p:sp>
          <p:nvSpPr>
            <p:cNvPr id="67" name="tx67"/>
            <p:cNvSpPr/>
            <p:nvPr/>
          </p:nvSpPr>
          <p:spPr>
            <a:xfrm rot="-5400000">
              <a:off x="9260935" y="4928287"/>
              <a:ext cx="348350" cy="10040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10- år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5450321" y="5185822"/>
              <a:ext cx="636699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Vistelsetid</a:t>
              </a:r>
            </a:p>
          </p:txBody>
        </p:sp>
        <p:sp>
          <p:nvSpPr>
            <p:cNvPr id="69" name="rc69"/>
            <p:cNvSpPr/>
            <p:nvPr/>
          </p:nvSpPr>
          <p:spPr>
            <a:xfrm>
              <a:off x="5050957" y="5456037"/>
              <a:ext cx="1435426" cy="289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" name="rc70"/>
            <p:cNvSpPr/>
            <p:nvPr/>
          </p:nvSpPr>
          <p:spPr>
            <a:xfrm>
              <a:off x="5050957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" name="rc71"/>
            <p:cNvSpPr/>
            <p:nvPr/>
          </p:nvSpPr>
          <p:spPr>
            <a:xfrm>
              <a:off x="5059957" y="5534626"/>
              <a:ext cx="201456" cy="2014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" name="rc72"/>
            <p:cNvSpPr/>
            <p:nvPr/>
          </p:nvSpPr>
          <p:spPr>
            <a:xfrm>
              <a:off x="5900873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" name="rc73"/>
            <p:cNvSpPr/>
            <p:nvPr/>
          </p:nvSpPr>
          <p:spPr>
            <a:xfrm>
              <a:off x="5909873" y="5534626"/>
              <a:ext cx="201456" cy="20145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" name="tx74"/>
            <p:cNvSpPr/>
            <p:nvPr/>
          </p:nvSpPr>
          <p:spPr>
            <a:xfrm>
              <a:off x="5340002" y="5579022"/>
              <a:ext cx="491281" cy="1108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kvinnor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6189918" y="5578353"/>
              <a:ext cx="296465" cy="1115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män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1433569" y="425288"/>
              <a:ext cx="8260208" cy="19124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Andel förvärvsarbetande 20-64 år bland utrikes födda i Dalarnas län 2020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3777549" y="649254"/>
              <a:ext cx="3572247" cy="2415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uppdelat på vistelsetid i Sverige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275651" y="5814616"/>
              <a:ext cx="1801584" cy="1035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SCB:s öppna statistikdatabas.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275651" y="5934007"/>
              <a:ext cx="2317273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Bearbetning: Samhällsanalys, Region Dalarna.</a:t>
              </a: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569857" y="1266401"/>
              <a:ext cx="5106124" cy="39864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569857" y="4991111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569857" y="4910576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569857" y="4830042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569857" y="4749508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569857" y="4588439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569857" y="4507905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569857" y="4427371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569857" y="4346837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569857" y="4185768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569857" y="4105234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569857" y="4024700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569857" y="3944165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569857" y="3783097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569857" y="3702562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569857" y="3622028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569857" y="3541494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569857" y="3380425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569857" y="3299891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569857" y="3219357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569857" y="3138823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569857" y="2977754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569857" y="2897220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569857" y="2816686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569857" y="2736151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569857" y="2575083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569857" y="2494549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569857" y="2414014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569857" y="2333480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569857" y="2172411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569857" y="2091877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569857" y="2011343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7"/>
            <p:cNvSpPr/>
            <p:nvPr/>
          </p:nvSpPr>
          <p:spPr>
            <a:xfrm>
              <a:off x="569857" y="1930809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8"/>
            <p:cNvSpPr/>
            <p:nvPr/>
          </p:nvSpPr>
          <p:spPr>
            <a:xfrm>
              <a:off x="569857" y="1769740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9"/>
            <p:cNvSpPr/>
            <p:nvPr/>
          </p:nvSpPr>
          <p:spPr>
            <a:xfrm>
              <a:off x="569857" y="1689206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40"/>
            <p:cNvSpPr/>
            <p:nvPr/>
          </p:nvSpPr>
          <p:spPr>
            <a:xfrm>
              <a:off x="569857" y="1608672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41"/>
            <p:cNvSpPr/>
            <p:nvPr/>
          </p:nvSpPr>
          <p:spPr>
            <a:xfrm>
              <a:off x="569857" y="1528137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42"/>
            <p:cNvSpPr/>
            <p:nvPr/>
          </p:nvSpPr>
          <p:spPr>
            <a:xfrm>
              <a:off x="569857" y="5071645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l43"/>
            <p:cNvSpPr/>
            <p:nvPr/>
          </p:nvSpPr>
          <p:spPr>
            <a:xfrm>
              <a:off x="569857" y="4668974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l44"/>
            <p:cNvSpPr/>
            <p:nvPr/>
          </p:nvSpPr>
          <p:spPr>
            <a:xfrm>
              <a:off x="569857" y="4266302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l45"/>
            <p:cNvSpPr/>
            <p:nvPr/>
          </p:nvSpPr>
          <p:spPr>
            <a:xfrm>
              <a:off x="569857" y="3863631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l46"/>
            <p:cNvSpPr/>
            <p:nvPr/>
          </p:nvSpPr>
          <p:spPr>
            <a:xfrm>
              <a:off x="569857" y="3460960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l47"/>
            <p:cNvSpPr/>
            <p:nvPr/>
          </p:nvSpPr>
          <p:spPr>
            <a:xfrm>
              <a:off x="569857" y="3058288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l48"/>
            <p:cNvSpPr/>
            <p:nvPr/>
          </p:nvSpPr>
          <p:spPr>
            <a:xfrm>
              <a:off x="569857" y="2655617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9"/>
            <p:cNvSpPr/>
            <p:nvPr/>
          </p:nvSpPr>
          <p:spPr>
            <a:xfrm>
              <a:off x="569857" y="2252946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l50"/>
            <p:cNvSpPr/>
            <p:nvPr/>
          </p:nvSpPr>
          <p:spPr>
            <a:xfrm>
              <a:off x="569857" y="1850274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l51"/>
            <p:cNvSpPr/>
            <p:nvPr/>
          </p:nvSpPr>
          <p:spPr>
            <a:xfrm>
              <a:off x="569857" y="1447603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rc52"/>
            <p:cNvSpPr/>
            <p:nvPr/>
          </p:nvSpPr>
          <p:spPr>
            <a:xfrm>
              <a:off x="752219" y="3521360"/>
              <a:ext cx="547084" cy="155028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" name="rc53"/>
            <p:cNvSpPr/>
            <p:nvPr/>
          </p:nvSpPr>
          <p:spPr>
            <a:xfrm>
              <a:off x="1299304" y="2611323"/>
              <a:ext cx="547084" cy="246032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" name="rc54"/>
            <p:cNvSpPr/>
            <p:nvPr/>
          </p:nvSpPr>
          <p:spPr>
            <a:xfrm>
              <a:off x="1967963" y="2961647"/>
              <a:ext cx="547084" cy="210999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" name="rc55"/>
            <p:cNvSpPr/>
            <p:nvPr/>
          </p:nvSpPr>
          <p:spPr>
            <a:xfrm>
              <a:off x="2515048" y="2293213"/>
              <a:ext cx="547084" cy="277843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" name="rc56"/>
            <p:cNvSpPr/>
            <p:nvPr/>
          </p:nvSpPr>
          <p:spPr>
            <a:xfrm>
              <a:off x="3183707" y="2498575"/>
              <a:ext cx="547084" cy="257306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" name="rc57"/>
            <p:cNvSpPr/>
            <p:nvPr/>
          </p:nvSpPr>
          <p:spPr>
            <a:xfrm>
              <a:off x="3730792" y="2220732"/>
              <a:ext cx="547084" cy="285091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" name="rc58"/>
            <p:cNvSpPr/>
            <p:nvPr/>
          </p:nvSpPr>
          <p:spPr>
            <a:xfrm>
              <a:off x="4399451" y="1761687"/>
              <a:ext cx="547084" cy="330995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" name="rc59"/>
            <p:cNvSpPr/>
            <p:nvPr/>
          </p:nvSpPr>
          <p:spPr>
            <a:xfrm>
              <a:off x="4946535" y="1890542"/>
              <a:ext cx="547084" cy="318110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" name="rc60"/>
            <p:cNvSpPr/>
            <p:nvPr/>
          </p:nvSpPr>
          <p:spPr>
            <a:xfrm>
              <a:off x="5745571" y="1266401"/>
              <a:ext cx="5106124" cy="39864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" name="pl61"/>
            <p:cNvSpPr/>
            <p:nvPr/>
          </p:nvSpPr>
          <p:spPr>
            <a:xfrm>
              <a:off x="5745571" y="4991111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l62"/>
            <p:cNvSpPr/>
            <p:nvPr/>
          </p:nvSpPr>
          <p:spPr>
            <a:xfrm>
              <a:off x="5745571" y="4910576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l63"/>
            <p:cNvSpPr/>
            <p:nvPr/>
          </p:nvSpPr>
          <p:spPr>
            <a:xfrm>
              <a:off x="5745571" y="4830042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l64"/>
            <p:cNvSpPr/>
            <p:nvPr/>
          </p:nvSpPr>
          <p:spPr>
            <a:xfrm>
              <a:off x="5745571" y="4749508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l65"/>
            <p:cNvSpPr/>
            <p:nvPr/>
          </p:nvSpPr>
          <p:spPr>
            <a:xfrm>
              <a:off x="5745571" y="4588439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l66"/>
            <p:cNvSpPr/>
            <p:nvPr/>
          </p:nvSpPr>
          <p:spPr>
            <a:xfrm>
              <a:off x="5745571" y="4507905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l67"/>
            <p:cNvSpPr/>
            <p:nvPr/>
          </p:nvSpPr>
          <p:spPr>
            <a:xfrm>
              <a:off x="5745571" y="4427371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l68"/>
            <p:cNvSpPr/>
            <p:nvPr/>
          </p:nvSpPr>
          <p:spPr>
            <a:xfrm>
              <a:off x="5745571" y="4346837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l69"/>
            <p:cNvSpPr/>
            <p:nvPr/>
          </p:nvSpPr>
          <p:spPr>
            <a:xfrm>
              <a:off x="5745571" y="4185768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pl70"/>
            <p:cNvSpPr/>
            <p:nvPr/>
          </p:nvSpPr>
          <p:spPr>
            <a:xfrm>
              <a:off x="5745571" y="4105234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1" name="pl71"/>
            <p:cNvSpPr/>
            <p:nvPr/>
          </p:nvSpPr>
          <p:spPr>
            <a:xfrm>
              <a:off x="5745571" y="4024700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2" name="pl72"/>
            <p:cNvSpPr/>
            <p:nvPr/>
          </p:nvSpPr>
          <p:spPr>
            <a:xfrm>
              <a:off x="5745571" y="3944165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3" name="pl73"/>
            <p:cNvSpPr/>
            <p:nvPr/>
          </p:nvSpPr>
          <p:spPr>
            <a:xfrm>
              <a:off x="5745571" y="3783097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pl74"/>
            <p:cNvSpPr/>
            <p:nvPr/>
          </p:nvSpPr>
          <p:spPr>
            <a:xfrm>
              <a:off x="5745571" y="3702562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5" name="pl75"/>
            <p:cNvSpPr/>
            <p:nvPr/>
          </p:nvSpPr>
          <p:spPr>
            <a:xfrm>
              <a:off x="5745571" y="3622028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pl76"/>
            <p:cNvSpPr/>
            <p:nvPr/>
          </p:nvSpPr>
          <p:spPr>
            <a:xfrm>
              <a:off x="5745571" y="3541494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pl77"/>
            <p:cNvSpPr/>
            <p:nvPr/>
          </p:nvSpPr>
          <p:spPr>
            <a:xfrm>
              <a:off x="5745571" y="3380425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8" name="pl78"/>
            <p:cNvSpPr/>
            <p:nvPr/>
          </p:nvSpPr>
          <p:spPr>
            <a:xfrm>
              <a:off x="5745571" y="3299891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pl79"/>
            <p:cNvSpPr/>
            <p:nvPr/>
          </p:nvSpPr>
          <p:spPr>
            <a:xfrm>
              <a:off x="5745571" y="3219357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pl80"/>
            <p:cNvSpPr/>
            <p:nvPr/>
          </p:nvSpPr>
          <p:spPr>
            <a:xfrm>
              <a:off x="5745571" y="3138823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pl81"/>
            <p:cNvSpPr/>
            <p:nvPr/>
          </p:nvSpPr>
          <p:spPr>
            <a:xfrm>
              <a:off x="5745571" y="2977754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pl82"/>
            <p:cNvSpPr/>
            <p:nvPr/>
          </p:nvSpPr>
          <p:spPr>
            <a:xfrm>
              <a:off x="5745571" y="2897220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3" name="pl83"/>
            <p:cNvSpPr/>
            <p:nvPr/>
          </p:nvSpPr>
          <p:spPr>
            <a:xfrm>
              <a:off x="5745571" y="2816686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4" name="pl84"/>
            <p:cNvSpPr/>
            <p:nvPr/>
          </p:nvSpPr>
          <p:spPr>
            <a:xfrm>
              <a:off x="5745571" y="2736151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5" name="pl85"/>
            <p:cNvSpPr/>
            <p:nvPr/>
          </p:nvSpPr>
          <p:spPr>
            <a:xfrm>
              <a:off x="5745571" y="2575083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6" name="pl86"/>
            <p:cNvSpPr/>
            <p:nvPr/>
          </p:nvSpPr>
          <p:spPr>
            <a:xfrm>
              <a:off x="5745571" y="2494549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7" name="pl87"/>
            <p:cNvSpPr/>
            <p:nvPr/>
          </p:nvSpPr>
          <p:spPr>
            <a:xfrm>
              <a:off x="5745571" y="2414014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8" name="pl88"/>
            <p:cNvSpPr/>
            <p:nvPr/>
          </p:nvSpPr>
          <p:spPr>
            <a:xfrm>
              <a:off x="5745571" y="2333480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9" name="pl89"/>
            <p:cNvSpPr/>
            <p:nvPr/>
          </p:nvSpPr>
          <p:spPr>
            <a:xfrm>
              <a:off x="5745571" y="2172411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0" name="pl90"/>
            <p:cNvSpPr/>
            <p:nvPr/>
          </p:nvSpPr>
          <p:spPr>
            <a:xfrm>
              <a:off x="5745571" y="2091877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1" name="pl91"/>
            <p:cNvSpPr/>
            <p:nvPr/>
          </p:nvSpPr>
          <p:spPr>
            <a:xfrm>
              <a:off x="5745571" y="2011343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2" name="pl92"/>
            <p:cNvSpPr/>
            <p:nvPr/>
          </p:nvSpPr>
          <p:spPr>
            <a:xfrm>
              <a:off x="5745571" y="1930809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3" name="pl93"/>
            <p:cNvSpPr/>
            <p:nvPr/>
          </p:nvSpPr>
          <p:spPr>
            <a:xfrm>
              <a:off x="5745571" y="1769740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4" name="pl94"/>
            <p:cNvSpPr/>
            <p:nvPr/>
          </p:nvSpPr>
          <p:spPr>
            <a:xfrm>
              <a:off x="5745571" y="1689206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5" name="pl95"/>
            <p:cNvSpPr/>
            <p:nvPr/>
          </p:nvSpPr>
          <p:spPr>
            <a:xfrm>
              <a:off x="5745571" y="1608672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6" name="pl96"/>
            <p:cNvSpPr/>
            <p:nvPr/>
          </p:nvSpPr>
          <p:spPr>
            <a:xfrm>
              <a:off x="5745571" y="1528137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7" name="pl97"/>
            <p:cNvSpPr/>
            <p:nvPr/>
          </p:nvSpPr>
          <p:spPr>
            <a:xfrm>
              <a:off x="5745571" y="5071645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8" name="pl98"/>
            <p:cNvSpPr/>
            <p:nvPr/>
          </p:nvSpPr>
          <p:spPr>
            <a:xfrm>
              <a:off x="5745571" y="4668974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9" name="pl99"/>
            <p:cNvSpPr/>
            <p:nvPr/>
          </p:nvSpPr>
          <p:spPr>
            <a:xfrm>
              <a:off x="5745571" y="4266302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0" name="pl100"/>
            <p:cNvSpPr/>
            <p:nvPr/>
          </p:nvSpPr>
          <p:spPr>
            <a:xfrm>
              <a:off x="5745571" y="3863631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1" name="pl101"/>
            <p:cNvSpPr/>
            <p:nvPr/>
          </p:nvSpPr>
          <p:spPr>
            <a:xfrm>
              <a:off x="5745571" y="3460960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2" name="pl102"/>
            <p:cNvSpPr/>
            <p:nvPr/>
          </p:nvSpPr>
          <p:spPr>
            <a:xfrm>
              <a:off x="5745571" y="3058288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3" name="pl103"/>
            <p:cNvSpPr/>
            <p:nvPr/>
          </p:nvSpPr>
          <p:spPr>
            <a:xfrm>
              <a:off x="5745571" y="2655617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4" name="pl104"/>
            <p:cNvSpPr/>
            <p:nvPr/>
          </p:nvSpPr>
          <p:spPr>
            <a:xfrm>
              <a:off x="5745571" y="2252946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5" name="pl105"/>
            <p:cNvSpPr/>
            <p:nvPr/>
          </p:nvSpPr>
          <p:spPr>
            <a:xfrm>
              <a:off x="5745571" y="1850274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6" name="pl106"/>
            <p:cNvSpPr/>
            <p:nvPr/>
          </p:nvSpPr>
          <p:spPr>
            <a:xfrm>
              <a:off x="5745571" y="1447603"/>
              <a:ext cx="5106124" cy="0"/>
            </a:xfrm>
            <a:custGeom>
              <a:avLst/>
              <a:gdLst/>
              <a:ahLst/>
              <a:cxnLst/>
              <a:rect l="0" t="0" r="0" b="0"/>
              <a:pathLst>
                <a:path w="5106124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7" name="rc107"/>
            <p:cNvSpPr/>
            <p:nvPr/>
          </p:nvSpPr>
          <p:spPr>
            <a:xfrm>
              <a:off x="5927932" y="4608573"/>
              <a:ext cx="547084" cy="46307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8" name="rc108"/>
            <p:cNvSpPr/>
            <p:nvPr/>
          </p:nvSpPr>
          <p:spPr>
            <a:xfrm>
              <a:off x="6475017" y="3799204"/>
              <a:ext cx="547084" cy="127244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9" name="rc109"/>
            <p:cNvSpPr/>
            <p:nvPr/>
          </p:nvSpPr>
          <p:spPr>
            <a:xfrm>
              <a:off x="7143676" y="4342810"/>
              <a:ext cx="547084" cy="72883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0" name="rc110"/>
            <p:cNvSpPr/>
            <p:nvPr/>
          </p:nvSpPr>
          <p:spPr>
            <a:xfrm>
              <a:off x="7690761" y="3275731"/>
              <a:ext cx="547084" cy="179591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1" name="rc111"/>
            <p:cNvSpPr/>
            <p:nvPr/>
          </p:nvSpPr>
          <p:spPr>
            <a:xfrm>
              <a:off x="8359420" y="3871684"/>
              <a:ext cx="547084" cy="119996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2" name="rc112"/>
            <p:cNvSpPr/>
            <p:nvPr/>
          </p:nvSpPr>
          <p:spPr>
            <a:xfrm>
              <a:off x="8906505" y="2981781"/>
              <a:ext cx="547084" cy="208986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3" name="rc113"/>
            <p:cNvSpPr/>
            <p:nvPr/>
          </p:nvSpPr>
          <p:spPr>
            <a:xfrm>
              <a:off x="9575164" y="3183116"/>
              <a:ext cx="547084" cy="188852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4" name="rc114"/>
            <p:cNvSpPr/>
            <p:nvPr/>
          </p:nvSpPr>
          <p:spPr>
            <a:xfrm>
              <a:off x="10122249" y="2716018"/>
              <a:ext cx="547084" cy="235562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5" name="tx115"/>
            <p:cNvSpPr/>
            <p:nvPr/>
          </p:nvSpPr>
          <p:spPr>
            <a:xfrm>
              <a:off x="1733535" y="1049735"/>
              <a:ext cx="2778769" cy="1449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utbildningsnivå: eftergymnasial utbildning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6972798" y="1049735"/>
              <a:ext cx="2651670" cy="1449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utbildningsnivå: förgymnasial utbildning</a:t>
              </a:r>
            </a:p>
          </p:txBody>
        </p:sp>
        <p:sp>
          <p:nvSpPr>
            <p:cNvPr id="117" name="tx117"/>
            <p:cNvSpPr/>
            <p:nvPr/>
          </p:nvSpPr>
          <p:spPr>
            <a:xfrm rot="-5400000">
              <a:off x="1193804" y="5409933"/>
              <a:ext cx="265410" cy="764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0-1 år</a:t>
              </a:r>
            </a:p>
          </p:txBody>
        </p:sp>
        <p:sp>
          <p:nvSpPr>
            <p:cNvPr id="118" name="tx118"/>
            <p:cNvSpPr/>
            <p:nvPr/>
          </p:nvSpPr>
          <p:spPr>
            <a:xfrm rot="-5400000">
              <a:off x="2409523" y="5409909"/>
              <a:ext cx="265410" cy="765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2-3 år</a:t>
              </a:r>
            </a:p>
          </p:txBody>
        </p:sp>
        <p:sp>
          <p:nvSpPr>
            <p:cNvPr id="119" name="tx119"/>
            <p:cNvSpPr/>
            <p:nvPr/>
          </p:nvSpPr>
          <p:spPr>
            <a:xfrm rot="-5400000">
              <a:off x="3625292" y="5409933"/>
              <a:ext cx="265410" cy="764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4-9 år</a:t>
              </a:r>
            </a:p>
          </p:txBody>
        </p:sp>
        <p:sp>
          <p:nvSpPr>
            <p:cNvPr id="120" name="tx120"/>
            <p:cNvSpPr/>
            <p:nvPr/>
          </p:nvSpPr>
          <p:spPr>
            <a:xfrm rot="-5400000">
              <a:off x="4841036" y="5409933"/>
              <a:ext cx="265410" cy="764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10- år</a:t>
              </a:r>
            </a:p>
          </p:txBody>
        </p:sp>
        <p:sp>
          <p:nvSpPr>
            <p:cNvPr id="121" name="tx121"/>
            <p:cNvSpPr/>
            <p:nvPr/>
          </p:nvSpPr>
          <p:spPr>
            <a:xfrm rot="-5400000">
              <a:off x="6369518" y="5409933"/>
              <a:ext cx="265410" cy="764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0-1 år</a:t>
              </a:r>
            </a:p>
          </p:txBody>
        </p:sp>
        <p:sp>
          <p:nvSpPr>
            <p:cNvPr id="122" name="tx122"/>
            <p:cNvSpPr/>
            <p:nvPr/>
          </p:nvSpPr>
          <p:spPr>
            <a:xfrm rot="-5400000">
              <a:off x="7585237" y="5409909"/>
              <a:ext cx="265410" cy="765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2-3 år</a:t>
              </a:r>
            </a:p>
          </p:txBody>
        </p:sp>
        <p:sp>
          <p:nvSpPr>
            <p:cNvPr id="123" name="tx123"/>
            <p:cNvSpPr/>
            <p:nvPr/>
          </p:nvSpPr>
          <p:spPr>
            <a:xfrm rot="-5400000">
              <a:off x="8801006" y="5409933"/>
              <a:ext cx="265410" cy="764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4-9 år</a:t>
              </a:r>
            </a:p>
          </p:txBody>
        </p:sp>
        <p:sp>
          <p:nvSpPr>
            <p:cNvPr id="124" name="tx124"/>
            <p:cNvSpPr/>
            <p:nvPr/>
          </p:nvSpPr>
          <p:spPr>
            <a:xfrm rot="-5400000">
              <a:off x="10016750" y="5409933"/>
              <a:ext cx="265410" cy="764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10- år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303928" y="5031362"/>
              <a:ext cx="203299" cy="766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0 %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275651" y="4628691"/>
              <a:ext cx="231576" cy="766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10 %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275651" y="4226020"/>
              <a:ext cx="231576" cy="766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20 %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275651" y="3823348"/>
              <a:ext cx="231576" cy="766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30 %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275651" y="3420677"/>
              <a:ext cx="231576" cy="766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40 %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275651" y="3018006"/>
              <a:ext cx="231576" cy="766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50 %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275651" y="2615334"/>
              <a:ext cx="231576" cy="766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60 %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275651" y="2212663"/>
              <a:ext cx="231576" cy="766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70 %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275651" y="1809992"/>
              <a:ext cx="231576" cy="766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80 %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275651" y="1407320"/>
              <a:ext cx="231576" cy="766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90 %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5392427" y="5614045"/>
              <a:ext cx="636699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Vistelsetid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1433569" y="425288"/>
              <a:ext cx="8260208" cy="19124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Andel förvärvsarbetande 20-64 år bland utrikes födda i Dalarnas län 2020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3777549" y="649254"/>
              <a:ext cx="3572247" cy="2415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uppdelat på vistelsetid i Sverige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275651" y="5814616"/>
              <a:ext cx="1801584" cy="1035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SCB:s öppna statistikdatabas.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275651" y="5934007"/>
              <a:ext cx="2317273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Bearbetning: Samhällsanalys, Region Dalarna.</a:t>
              </a: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685646" y="739575"/>
              <a:ext cx="10166049" cy="35044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685646" y="4005131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685646" y="3925484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685646" y="3845836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685646" y="3766188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685646" y="3606893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685646" y="3527245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685646" y="3447597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685646" y="3367950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685646" y="3208654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685646" y="3129006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685646" y="3049359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685646" y="2969711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685646" y="2810416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685646" y="2730768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685646" y="2651120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685646" y="2571472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685646" y="2412177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685646" y="2332529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685646" y="2252882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685646" y="2173234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685646" y="2013938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685646" y="1934291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685646" y="1854643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685646" y="1774995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685646" y="1615700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685646" y="1536052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685646" y="1456404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685646" y="1376757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685646" y="1217461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685646" y="1137814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685646" y="1058166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7"/>
            <p:cNvSpPr/>
            <p:nvPr/>
          </p:nvSpPr>
          <p:spPr>
            <a:xfrm>
              <a:off x="685646" y="978518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8"/>
            <p:cNvSpPr/>
            <p:nvPr/>
          </p:nvSpPr>
          <p:spPr>
            <a:xfrm>
              <a:off x="685646" y="4084779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9"/>
            <p:cNvSpPr/>
            <p:nvPr/>
          </p:nvSpPr>
          <p:spPr>
            <a:xfrm>
              <a:off x="685646" y="3686540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40"/>
            <p:cNvSpPr/>
            <p:nvPr/>
          </p:nvSpPr>
          <p:spPr>
            <a:xfrm>
              <a:off x="685646" y="3288302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41"/>
            <p:cNvSpPr/>
            <p:nvPr/>
          </p:nvSpPr>
          <p:spPr>
            <a:xfrm>
              <a:off x="685646" y="2890063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42"/>
            <p:cNvSpPr/>
            <p:nvPr/>
          </p:nvSpPr>
          <p:spPr>
            <a:xfrm>
              <a:off x="685646" y="2491825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l43"/>
            <p:cNvSpPr/>
            <p:nvPr/>
          </p:nvSpPr>
          <p:spPr>
            <a:xfrm>
              <a:off x="685646" y="2093586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l44"/>
            <p:cNvSpPr/>
            <p:nvPr/>
          </p:nvSpPr>
          <p:spPr>
            <a:xfrm>
              <a:off x="685646" y="1695348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l45"/>
            <p:cNvSpPr/>
            <p:nvPr/>
          </p:nvSpPr>
          <p:spPr>
            <a:xfrm>
              <a:off x="685646" y="1297109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l46"/>
            <p:cNvSpPr/>
            <p:nvPr/>
          </p:nvSpPr>
          <p:spPr>
            <a:xfrm>
              <a:off x="685646" y="898870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rc47"/>
            <p:cNvSpPr/>
            <p:nvPr/>
          </p:nvSpPr>
          <p:spPr>
            <a:xfrm>
              <a:off x="4417776" y="1229408"/>
              <a:ext cx="206068" cy="285537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" name="rc48"/>
            <p:cNvSpPr/>
            <p:nvPr/>
          </p:nvSpPr>
          <p:spPr>
            <a:xfrm>
              <a:off x="4623845" y="1301091"/>
              <a:ext cx="206068" cy="278368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" name="rc49"/>
            <p:cNvSpPr/>
            <p:nvPr/>
          </p:nvSpPr>
          <p:spPr>
            <a:xfrm>
              <a:off x="8081218" y="1313039"/>
              <a:ext cx="206068" cy="277174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" name="rc50"/>
            <p:cNvSpPr/>
            <p:nvPr/>
          </p:nvSpPr>
          <p:spPr>
            <a:xfrm>
              <a:off x="8287286" y="1372774"/>
              <a:ext cx="206068" cy="271200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" name="rc51"/>
            <p:cNvSpPr/>
            <p:nvPr/>
          </p:nvSpPr>
          <p:spPr>
            <a:xfrm>
              <a:off x="10370869" y="1356845"/>
              <a:ext cx="206068" cy="272793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" name="rc52"/>
            <p:cNvSpPr/>
            <p:nvPr/>
          </p:nvSpPr>
          <p:spPr>
            <a:xfrm>
              <a:off x="10576937" y="1544017"/>
              <a:ext cx="206068" cy="254076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" name="rc53"/>
            <p:cNvSpPr/>
            <p:nvPr/>
          </p:nvSpPr>
          <p:spPr>
            <a:xfrm>
              <a:off x="7165358" y="1249320"/>
              <a:ext cx="206068" cy="283545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" name="rc54"/>
            <p:cNvSpPr/>
            <p:nvPr/>
          </p:nvSpPr>
          <p:spPr>
            <a:xfrm>
              <a:off x="7371426" y="1356845"/>
              <a:ext cx="206068" cy="272793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" name="rc55"/>
            <p:cNvSpPr/>
            <p:nvPr/>
          </p:nvSpPr>
          <p:spPr>
            <a:xfrm>
              <a:off x="1212265" y="1189585"/>
              <a:ext cx="206068" cy="289519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" name="rc56"/>
            <p:cNvSpPr/>
            <p:nvPr/>
          </p:nvSpPr>
          <p:spPr>
            <a:xfrm>
              <a:off x="1418334" y="1293127"/>
              <a:ext cx="206068" cy="279165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" name="rc57"/>
            <p:cNvSpPr/>
            <p:nvPr/>
          </p:nvSpPr>
          <p:spPr>
            <a:xfrm>
              <a:off x="9912939" y="1305074"/>
              <a:ext cx="206068" cy="277970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" name="rc58"/>
            <p:cNvSpPr/>
            <p:nvPr/>
          </p:nvSpPr>
          <p:spPr>
            <a:xfrm>
              <a:off x="10119007" y="1512158"/>
              <a:ext cx="206068" cy="257262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" name="rc59"/>
            <p:cNvSpPr/>
            <p:nvPr/>
          </p:nvSpPr>
          <p:spPr>
            <a:xfrm>
              <a:off x="6249497" y="1253303"/>
              <a:ext cx="206068" cy="283147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" name="rc60"/>
            <p:cNvSpPr/>
            <p:nvPr/>
          </p:nvSpPr>
          <p:spPr>
            <a:xfrm>
              <a:off x="6455566" y="1313039"/>
              <a:ext cx="206068" cy="277174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" name="rc61"/>
            <p:cNvSpPr/>
            <p:nvPr/>
          </p:nvSpPr>
          <p:spPr>
            <a:xfrm>
              <a:off x="8539148" y="1293127"/>
              <a:ext cx="206068" cy="279165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" name="rc62"/>
            <p:cNvSpPr/>
            <p:nvPr/>
          </p:nvSpPr>
          <p:spPr>
            <a:xfrm>
              <a:off x="8745217" y="1420563"/>
              <a:ext cx="206068" cy="266421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" name="rc63"/>
            <p:cNvSpPr/>
            <p:nvPr/>
          </p:nvSpPr>
          <p:spPr>
            <a:xfrm>
              <a:off x="7623288" y="1273215"/>
              <a:ext cx="206068" cy="281156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" name="rc64"/>
            <p:cNvSpPr/>
            <p:nvPr/>
          </p:nvSpPr>
          <p:spPr>
            <a:xfrm>
              <a:off x="7829356" y="1348880"/>
              <a:ext cx="206068" cy="273589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" name="rc65"/>
            <p:cNvSpPr/>
            <p:nvPr/>
          </p:nvSpPr>
          <p:spPr>
            <a:xfrm>
              <a:off x="8997078" y="1317021"/>
              <a:ext cx="206068" cy="276775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" name="rc66"/>
            <p:cNvSpPr/>
            <p:nvPr/>
          </p:nvSpPr>
          <p:spPr>
            <a:xfrm>
              <a:off x="9203147" y="1444457"/>
              <a:ext cx="206068" cy="264032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" name="rc67"/>
            <p:cNvSpPr/>
            <p:nvPr/>
          </p:nvSpPr>
          <p:spPr>
            <a:xfrm>
              <a:off x="5333637" y="1225426"/>
              <a:ext cx="206068" cy="285935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" name="rc68"/>
            <p:cNvSpPr/>
            <p:nvPr/>
          </p:nvSpPr>
          <p:spPr>
            <a:xfrm>
              <a:off x="5539705" y="1321003"/>
              <a:ext cx="206068" cy="276377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" name="rc69"/>
            <p:cNvSpPr/>
            <p:nvPr/>
          </p:nvSpPr>
          <p:spPr>
            <a:xfrm>
              <a:off x="2128126" y="1189585"/>
              <a:ext cx="206068" cy="289519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" name="rc70"/>
            <p:cNvSpPr/>
            <p:nvPr/>
          </p:nvSpPr>
          <p:spPr>
            <a:xfrm>
              <a:off x="2334194" y="1324986"/>
              <a:ext cx="206068" cy="275979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" name="rc71"/>
            <p:cNvSpPr/>
            <p:nvPr/>
          </p:nvSpPr>
          <p:spPr>
            <a:xfrm>
              <a:off x="1670195" y="1205514"/>
              <a:ext cx="206068" cy="287926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" name="rc72"/>
            <p:cNvSpPr/>
            <p:nvPr/>
          </p:nvSpPr>
          <p:spPr>
            <a:xfrm>
              <a:off x="1876264" y="1293127"/>
              <a:ext cx="206068" cy="279165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" name="rc73"/>
            <p:cNvSpPr/>
            <p:nvPr/>
          </p:nvSpPr>
          <p:spPr>
            <a:xfrm>
              <a:off x="9455008" y="1321003"/>
              <a:ext cx="206068" cy="276377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" name="rc74"/>
            <p:cNvSpPr/>
            <p:nvPr/>
          </p:nvSpPr>
          <p:spPr>
            <a:xfrm>
              <a:off x="9661077" y="1444457"/>
              <a:ext cx="206068" cy="264032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" name="rc75"/>
            <p:cNvSpPr/>
            <p:nvPr/>
          </p:nvSpPr>
          <p:spPr>
            <a:xfrm>
              <a:off x="3043986" y="1205514"/>
              <a:ext cx="206068" cy="287926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" name="rc76"/>
            <p:cNvSpPr/>
            <p:nvPr/>
          </p:nvSpPr>
          <p:spPr>
            <a:xfrm>
              <a:off x="3250055" y="1317021"/>
              <a:ext cx="206068" cy="276775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7" name="rc77"/>
            <p:cNvSpPr/>
            <p:nvPr/>
          </p:nvSpPr>
          <p:spPr>
            <a:xfrm>
              <a:off x="3501916" y="1221444"/>
              <a:ext cx="206068" cy="286333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8" name="rc78"/>
            <p:cNvSpPr/>
            <p:nvPr/>
          </p:nvSpPr>
          <p:spPr>
            <a:xfrm>
              <a:off x="3707985" y="1301091"/>
              <a:ext cx="206068" cy="278368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9" name="rc79"/>
            <p:cNvSpPr/>
            <p:nvPr/>
          </p:nvSpPr>
          <p:spPr>
            <a:xfrm>
              <a:off x="6707427" y="1249320"/>
              <a:ext cx="206068" cy="283545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0" name="rc80"/>
            <p:cNvSpPr/>
            <p:nvPr/>
          </p:nvSpPr>
          <p:spPr>
            <a:xfrm>
              <a:off x="6913496" y="1336933"/>
              <a:ext cx="206068" cy="274784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1" name="rc81"/>
            <p:cNvSpPr/>
            <p:nvPr/>
          </p:nvSpPr>
          <p:spPr>
            <a:xfrm>
              <a:off x="5791567" y="1221444"/>
              <a:ext cx="206068" cy="286333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2" name="rc82"/>
            <p:cNvSpPr/>
            <p:nvPr/>
          </p:nvSpPr>
          <p:spPr>
            <a:xfrm>
              <a:off x="5997636" y="1332951"/>
              <a:ext cx="206068" cy="275182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3" name="rc83"/>
            <p:cNvSpPr/>
            <p:nvPr/>
          </p:nvSpPr>
          <p:spPr>
            <a:xfrm>
              <a:off x="4875707" y="1225426"/>
              <a:ext cx="206068" cy="285935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4" name="rc84"/>
            <p:cNvSpPr/>
            <p:nvPr/>
          </p:nvSpPr>
          <p:spPr>
            <a:xfrm>
              <a:off x="5081775" y="1317021"/>
              <a:ext cx="206068" cy="276775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5" name="rc85"/>
            <p:cNvSpPr/>
            <p:nvPr/>
          </p:nvSpPr>
          <p:spPr>
            <a:xfrm>
              <a:off x="3959846" y="1221444"/>
              <a:ext cx="206068" cy="286333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6" name="rc86"/>
            <p:cNvSpPr/>
            <p:nvPr/>
          </p:nvSpPr>
          <p:spPr>
            <a:xfrm>
              <a:off x="4165915" y="1305074"/>
              <a:ext cx="206068" cy="277970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7" name="rc87"/>
            <p:cNvSpPr/>
            <p:nvPr/>
          </p:nvSpPr>
          <p:spPr>
            <a:xfrm>
              <a:off x="2586056" y="1245338"/>
              <a:ext cx="206068" cy="283944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8" name="rc88"/>
            <p:cNvSpPr/>
            <p:nvPr/>
          </p:nvSpPr>
          <p:spPr>
            <a:xfrm>
              <a:off x="2792124" y="1273215"/>
              <a:ext cx="206068" cy="281156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9" name="rc89"/>
            <p:cNvSpPr/>
            <p:nvPr/>
          </p:nvSpPr>
          <p:spPr>
            <a:xfrm>
              <a:off x="754335" y="1173655"/>
              <a:ext cx="206068" cy="291112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0" name="rc90"/>
            <p:cNvSpPr/>
            <p:nvPr/>
          </p:nvSpPr>
          <p:spPr>
            <a:xfrm>
              <a:off x="960404" y="1237373"/>
              <a:ext cx="206068" cy="284740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1" name="tx91"/>
            <p:cNvSpPr/>
            <p:nvPr/>
          </p:nvSpPr>
          <p:spPr>
            <a:xfrm>
              <a:off x="318067" y="4024355"/>
              <a:ext cx="304948" cy="11496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0 %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275651" y="3626116"/>
              <a:ext cx="347364" cy="11496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10 %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275651" y="3227878"/>
              <a:ext cx="347364" cy="11496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20 %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275651" y="2829639"/>
              <a:ext cx="347364" cy="11496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30 %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275651" y="2431401"/>
              <a:ext cx="347364" cy="11496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40 %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275651" y="2033162"/>
              <a:ext cx="347364" cy="11496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50 %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275651" y="1634923"/>
              <a:ext cx="347364" cy="11496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60 %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275651" y="1236685"/>
              <a:ext cx="347364" cy="11496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70 %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275651" y="838446"/>
              <a:ext cx="347364" cy="11496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80 %</a:t>
              </a:r>
            </a:p>
          </p:txBody>
        </p:sp>
        <p:sp>
          <p:nvSpPr>
            <p:cNvPr id="100" name="tx100"/>
            <p:cNvSpPr/>
            <p:nvPr/>
          </p:nvSpPr>
          <p:spPr>
            <a:xfrm rot="-2700000">
              <a:off x="575436" y="4462754"/>
              <a:ext cx="763506" cy="14272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Östergötland</a:t>
              </a:r>
            </a:p>
          </p:txBody>
        </p:sp>
        <p:sp>
          <p:nvSpPr>
            <p:cNvPr id="101" name="tx101"/>
            <p:cNvSpPr/>
            <p:nvPr/>
          </p:nvSpPr>
          <p:spPr>
            <a:xfrm rot="-2700000">
              <a:off x="1205178" y="4501768"/>
              <a:ext cx="452204" cy="970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Halland</a:t>
              </a:r>
            </a:p>
          </p:txBody>
        </p:sp>
        <p:sp>
          <p:nvSpPr>
            <p:cNvPr id="102" name="tx102"/>
            <p:cNvSpPr/>
            <p:nvPr/>
          </p:nvSpPr>
          <p:spPr>
            <a:xfrm rot="-2700000">
              <a:off x="1577343" y="4500323"/>
              <a:ext cx="622538" cy="987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Stockholm</a:t>
              </a:r>
            </a:p>
          </p:txBody>
        </p:sp>
        <p:sp>
          <p:nvSpPr>
            <p:cNvPr id="103" name="tx103"/>
            <p:cNvSpPr/>
            <p:nvPr/>
          </p:nvSpPr>
          <p:spPr>
            <a:xfrm rot="-2700000">
              <a:off x="2156890" y="4498878"/>
              <a:ext cx="378107" cy="10040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Skåne</a:t>
              </a:r>
            </a:p>
          </p:txBody>
        </p:sp>
        <p:sp>
          <p:nvSpPr>
            <p:cNvPr id="104" name="tx104"/>
            <p:cNvSpPr/>
            <p:nvPr/>
          </p:nvSpPr>
          <p:spPr>
            <a:xfrm rot="-2700000">
              <a:off x="2590744" y="4485318"/>
              <a:ext cx="415025" cy="1162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Örebro</a:t>
              </a:r>
            </a:p>
          </p:txBody>
        </p:sp>
        <p:sp>
          <p:nvSpPr>
            <p:cNvPr id="105" name="tx105"/>
            <p:cNvSpPr/>
            <p:nvPr/>
          </p:nvSpPr>
          <p:spPr>
            <a:xfrm rot="-2700000">
              <a:off x="3009557" y="4480483"/>
              <a:ext cx="489253" cy="12195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Uppsala</a:t>
              </a:r>
            </a:p>
          </p:txBody>
        </p:sp>
        <p:sp>
          <p:nvSpPr>
            <p:cNvPr id="106" name="tx106"/>
            <p:cNvSpPr/>
            <p:nvPr/>
          </p:nvSpPr>
          <p:spPr>
            <a:xfrm rot="-2700000">
              <a:off x="3435370" y="4501268"/>
              <a:ext cx="570709" cy="9760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Värmland</a:t>
              </a:r>
            </a:p>
          </p:txBody>
        </p:sp>
        <p:sp>
          <p:nvSpPr>
            <p:cNvPr id="107" name="tx107"/>
            <p:cNvSpPr/>
            <p:nvPr/>
          </p:nvSpPr>
          <p:spPr>
            <a:xfrm rot="-2700000">
              <a:off x="3696432" y="4500323"/>
              <a:ext cx="963662" cy="987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Västra Götaland</a:t>
              </a:r>
            </a:p>
          </p:txBody>
        </p:sp>
        <p:sp>
          <p:nvSpPr>
            <p:cNvPr id="108" name="tx108"/>
            <p:cNvSpPr/>
            <p:nvPr/>
          </p:nvSpPr>
          <p:spPr>
            <a:xfrm rot="-2700000">
              <a:off x="4371661" y="4479149"/>
              <a:ext cx="511522" cy="123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Blekinge</a:t>
              </a:r>
            </a:p>
          </p:txBody>
        </p:sp>
        <p:sp>
          <p:nvSpPr>
            <p:cNvPr id="109" name="tx109"/>
            <p:cNvSpPr/>
            <p:nvPr/>
          </p:nvSpPr>
          <p:spPr>
            <a:xfrm rot="-2700000">
              <a:off x="4705339" y="4501268"/>
              <a:ext cx="778352" cy="9760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Västmanland</a:t>
              </a:r>
            </a:p>
          </p:txBody>
        </p:sp>
        <p:sp>
          <p:nvSpPr>
            <p:cNvPr id="110" name="tx110"/>
            <p:cNvSpPr/>
            <p:nvPr/>
          </p:nvSpPr>
          <p:spPr>
            <a:xfrm rot="-2700000">
              <a:off x="5400745" y="4501768"/>
              <a:ext cx="303814" cy="970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Riket</a:t>
              </a:r>
            </a:p>
          </p:txBody>
        </p:sp>
        <p:sp>
          <p:nvSpPr>
            <p:cNvPr id="111" name="tx111"/>
            <p:cNvSpPr/>
            <p:nvPr/>
          </p:nvSpPr>
          <p:spPr>
            <a:xfrm rot="-2700000">
              <a:off x="5573048" y="4501268"/>
              <a:ext cx="874653" cy="9760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Västernorrland</a:t>
              </a:r>
            </a:p>
          </p:txBody>
        </p:sp>
        <p:sp>
          <p:nvSpPr>
            <p:cNvPr id="112" name="tx112"/>
            <p:cNvSpPr/>
            <p:nvPr/>
          </p:nvSpPr>
          <p:spPr>
            <a:xfrm rot="-2700000">
              <a:off x="6154959" y="4478648"/>
              <a:ext cx="607953" cy="12410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Jönköping</a:t>
              </a:r>
            </a:p>
          </p:txBody>
        </p:sp>
        <p:sp>
          <p:nvSpPr>
            <p:cNvPr id="113" name="tx113"/>
            <p:cNvSpPr/>
            <p:nvPr/>
          </p:nvSpPr>
          <p:spPr>
            <a:xfrm rot="-2700000">
              <a:off x="6548161" y="4501268"/>
              <a:ext cx="756149" cy="9760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Västerbotten</a:t>
              </a:r>
            </a:p>
          </p:txBody>
        </p:sp>
        <p:sp>
          <p:nvSpPr>
            <p:cNvPr id="114" name="tx114"/>
            <p:cNvSpPr/>
            <p:nvPr/>
          </p:nvSpPr>
          <p:spPr>
            <a:xfrm rot="-2700000">
              <a:off x="7066805" y="4477759"/>
              <a:ext cx="615246" cy="1251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Gävleborg</a:t>
              </a:r>
            </a:p>
          </p:txBody>
        </p:sp>
        <p:sp>
          <p:nvSpPr>
            <p:cNvPr id="115" name="tx115"/>
            <p:cNvSpPr/>
            <p:nvPr/>
          </p:nvSpPr>
          <p:spPr>
            <a:xfrm rot="-2700000">
              <a:off x="7521567" y="4479149"/>
              <a:ext cx="622734" cy="123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Kronoberg</a:t>
              </a:r>
            </a:p>
          </p:txBody>
        </p:sp>
        <p:sp>
          <p:nvSpPr>
            <p:cNvPr id="116" name="tx116"/>
            <p:cNvSpPr/>
            <p:nvPr/>
          </p:nvSpPr>
          <p:spPr>
            <a:xfrm rot="-2700000">
              <a:off x="8066741" y="4501768"/>
              <a:ext cx="466985" cy="970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Dalarna</a:t>
              </a:r>
            </a:p>
          </p:txBody>
        </p:sp>
        <p:sp>
          <p:nvSpPr>
            <p:cNvPr id="117" name="tx117"/>
            <p:cNvSpPr/>
            <p:nvPr/>
          </p:nvSpPr>
          <p:spPr>
            <a:xfrm rot="-2700000">
              <a:off x="8546972" y="4501768"/>
              <a:ext cx="422383" cy="970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Kalmar</a:t>
              </a:r>
            </a:p>
          </p:txBody>
        </p:sp>
        <p:sp>
          <p:nvSpPr>
            <p:cNvPr id="118" name="tx118"/>
            <p:cNvSpPr/>
            <p:nvPr/>
          </p:nvSpPr>
          <p:spPr>
            <a:xfrm rot="-2700000">
              <a:off x="8901080" y="4501768"/>
              <a:ext cx="630026" cy="970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Norrbotten</a:t>
              </a:r>
            </a:p>
          </p:txBody>
        </p:sp>
        <p:sp>
          <p:nvSpPr>
            <p:cNvPr id="119" name="tx119"/>
            <p:cNvSpPr/>
            <p:nvPr/>
          </p:nvSpPr>
          <p:spPr>
            <a:xfrm rot="-2700000">
              <a:off x="9239745" y="4500323"/>
              <a:ext cx="867361" cy="987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Södermanland</a:t>
              </a:r>
            </a:p>
          </p:txBody>
        </p:sp>
        <p:sp>
          <p:nvSpPr>
            <p:cNvPr id="120" name="tx120"/>
            <p:cNvSpPr/>
            <p:nvPr/>
          </p:nvSpPr>
          <p:spPr>
            <a:xfrm rot="-2700000">
              <a:off x="9861182" y="4501213"/>
              <a:ext cx="541083" cy="976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Jämtland</a:t>
              </a:r>
            </a:p>
          </p:txBody>
        </p:sp>
        <p:sp>
          <p:nvSpPr>
            <p:cNvPr id="121" name="tx121"/>
            <p:cNvSpPr/>
            <p:nvPr/>
          </p:nvSpPr>
          <p:spPr>
            <a:xfrm rot="-2700000">
              <a:off x="10355760" y="4500323"/>
              <a:ext cx="467050" cy="987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Gotland</a:t>
              </a:r>
            </a:p>
          </p:txBody>
        </p:sp>
        <p:sp>
          <p:nvSpPr>
            <p:cNvPr id="122" name="rc122"/>
            <p:cNvSpPr/>
            <p:nvPr/>
          </p:nvSpPr>
          <p:spPr>
            <a:xfrm>
              <a:off x="5050957" y="5214635"/>
              <a:ext cx="1435426" cy="289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3" name="rc123"/>
            <p:cNvSpPr/>
            <p:nvPr/>
          </p:nvSpPr>
          <p:spPr>
            <a:xfrm>
              <a:off x="5050957" y="5284224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4" name="rc124"/>
            <p:cNvSpPr/>
            <p:nvPr/>
          </p:nvSpPr>
          <p:spPr>
            <a:xfrm>
              <a:off x="5059957" y="5293224"/>
              <a:ext cx="201456" cy="2014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5" name="rc125"/>
            <p:cNvSpPr/>
            <p:nvPr/>
          </p:nvSpPr>
          <p:spPr>
            <a:xfrm>
              <a:off x="5900873" y="5284224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6" name="rc126"/>
            <p:cNvSpPr/>
            <p:nvPr/>
          </p:nvSpPr>
          <p:spPr>
            <a:xfrm>
              <a:off x="5909873" y="5293224"/>
              <a:ext cx="201456" cy="20145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7" name="tx127"/>
            <p:cNvSpPr/>
            <p:nvPr/>
          </p:nvSpPr>
          <p:spPr>
            <a:xfrm>
              <a:off x="5340002" y="5337621"/>
              <a:ext cx="491281" cy="1108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kvinnor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6189918" y="5336951"/>
              <a:ext cx="296465" cy="1115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män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2365605" y="374934"/>
              <a:ext cx="6396136" cy="2415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Matchning på arbetsmarknaden i Sveriges regioner 2020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275651" y="5572232"/>
              <a:ext cx="3447861" cy="1045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SCB:s öppna statistikdatabas, regionala matchningsindikatorer.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275651" y="5692606"/>
              <a:ext cx="2317273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Bearbetning: Samhällsanalys, Region Dalarna.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275651" y="5813634"/>
              <a:ext cx="3143031" cy="1045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Diagramförklaring: Med matchning avses matchad förvärvsgrad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275651" y="5934007"/>
              <a:ext cx="4317330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dvs. andelen anställda som har ett yrke som helt matchar deras utbildning (enligt SCB).</a:t>
              </a: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2862629" y="739575"/>
              <a:ext cx="7989066" cy="414973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3407338" y="739575"/>
              <a:ext cx="0" cy="4149733"/>
            </a:xfrm>
            <a:custGeom>
              <a:avLst/>
              <a:gdLst/>
              <a:ahLst/>
              <a:cxnLst/>
              <a:rect l="0" t="0" r="0" b="0"/>
              <a:pathLst>
                <a:path h="4149733">
                  <a:moveTo>
                    <a:pt x="0" y="41497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3588908" y="739575"/>
              <a:ext cx="0" cy="4149733"/>
            </a:xfrm>
            <a:custGeom>
              <a:avLst/>
              <a:gdLst/>
              <a:ahLst/>
              <a:cxnLst/>
              <a:rect l="0" t="0" r="0" b="0"/>
              <a:pathLst>
                <a:path h="4149733">
                  <a:moveTo>
                    <a:pt x="0" y="41497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3770477" y="739575"/>
              <a:ext cx="0" cy="4149733"/>
            </a:xfrm>
            <a:custGeom>
              <a:avLst/>
              <a:gdLst/>
              <a:ahLst/>
              <a:cxnLst/>
              <a:rect l="0" t="0" r="0" b="0"/>
              <a:pathLst>
                <a:path h="4149733">
                  <a:moveTo>
                    <a:pt x="0" y="41497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3952047" y="739575"/>
              <a:ext cx="0" cy="4149733"/>
            </a:xfrm>
            <a:custGeom>
              <a:avLst/>
              <a:gdLst/>
              <a:ahLst/>
              <a:cxnLst/>
              <a:rect l="0" t="0" r="0" b="0"/>
              <a:pathLst>
                <a:path h="4149733">
                  <a:moveTo>
                    <a:pt x="0" y="41497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4315186" y="739575"/>
              <a:ext cx="0" cy="4149733"/>
            </a:xfrm>
            <a:custGeom>
              <a:avLst/>
              <a:gdLst/>
              <a:ahLst/>
              <a:cxnLst/>
              <a:rect l="0" t="0" r="0" b="0"/>
              <a:pathLst>
                <a:path h="4149733">
                  <a:moveTo>
                    <a:pt x="0" y="41497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4496756" y="739575"/>
              <a:ext cx="0" cy="4149733"/>
            </a:xfrm>
            <a:custGeom>
              <a:avLst/>
              <a:gdLst/>
              <a:ahLst/>
              <a:cxnLst/>
              <a:rect l="0" t="0" r="0" b="0"/>
              <a:pathLst>
                <a:path h="4149733">
                  <a:moveTo>
                    <a:pt x="0" y="41497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4678326" y="739575"/>
              <a:ext cx="0" cy="4149733"/>
            </a:xfrm>
            <a:custGeom>
              <a:avLst/>
              <a:gdLst/>
              <a:ahLst/>
              <a:cxnLst/>
              <a:rect l="0" t="0" r="0" b="0"/>
              <a:pathLst>
                <a:path h="4149733">
                  <a:moveTo>
                    <a:pt x="0" y="41497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4859896" y="739575"/>
              <a:ext cx="0" cy="4149733"/>
            </a:xfrm>
            <a:custGeom>
              <a:avLst/>
              <a:gdLst/>
              <a:ahLst/>
              <a:cxnLst/>
              <a:rect l="0" t="0" r="0" b="0"/>
              <a:pathLst>
                <a:path h="4149733">
                  <a:moveTo>
                    <a:pt x="0" y="41497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5223035" y="739575"/>
              <a:ext cx="0" cy="4149733"/>
            </a:xfrm>
            <a:custGeom>
              <a:avLst/>
              <a:gdLst/>
              <a:ahLst/>
              <a:cxnLst/>
              <a:rect l="0" t="0" r="0" b="0"/>
              <a:pathLst>
                <a:path h="4149733">
                  <a:moveTo>
                    <a:pt x="0" y="41497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5404605" y="739575"/>
              <a:ext cx="0" cy="4149733"/>
            </a:xfrm>
            <a:custGeom>
              <a:avLst/>
              <a:gdLst/>
              <a:ahLst/>
              <a:cxnLst/>
              <a:rect l="0" t="0" r="0" b="0"/>
              <a:pathLst>
                <a:path h="4149733">
                  <a:moveTo>
                    <a:pt x="0" y="41497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5586174" y="739575"/>
              <a:ext cx="0" cy="4149733"/>
            </a:xfrm>
            <a:custGeom>
              <a:avLst/>
              <a:gdLst/>
              <a:ahLst/>
              <a:cxnLst/>
              <a:rect l="0" t="0" r="0" b="0"/>
              <a:pathLst>
                <a:path h="4149733">
                  <a:moveTo>
                    <a:pt x="0" y="41497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5767744" y="739575"/>
              <a:ext cx="0" cy="4149733"/>
            </a:xfrm>
            <a:custGeom>
              <a:avLst/>
              <a:gdLst/>
              <a:ahLst/>
              <a:cxnLst/>
              <a:rect l="0" t="0" r="0" b="0"/>
              <a:pathLst>
                <a:path h="4149733">
                  <a:moveTo>
                    <a:pt x="0" y="41497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6130883" y="739575"/>
              <a:ext cx="0" cy="4149733"/>
            </a:xfrm>
            <a:custGeom>
              <a:avLst/>
              <a:gdLst/>
              <a:ahLst/>
              <a:cxnLst/>
              <a:rect l="0" t="0" r="0" b="0"/>
              <a:pathLst>
                <a:path h="4149733">
                  <a:moveTo>
                    <a:pt x="0" y="41497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6312453" y="739575"/>
              <a:ext cx="0" cy="4149733"/>
            </a:xfrm>
            <a:custGeom>
              <a:avLst/>
              <a:gdLst/>
              <a:ahLst/>
              <a:cxnLst/>
              <a:rect l="0" t="0" r="0" b="0"/>
              <a:pathLst>
                <a:path h="4149733">
                  <a:moveTo>
                    <a:pt x="0" y="41497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6494023" y="739575"/>
              <a:ext cx="0" cy="4149733"/>
            </a:xfrm>
            <a:custGeom>
              <a:avLst/>
              <a:gdLst/>
              <a:ahLst/>
              <a:cxnLst/>
              <a:rect l="0" t="0" r="0" b="0"/>
              <a:pathLst>
                <a:path h="4149733">
                  <a:moveTo>
                    <a:pt x="0" y="41497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6675592" y="739575"/>
              <a:ext cx="0" cy="4149733"/>
            </a:xfrm>
            <a:custGeom>
              <a:avLst/>
              <a:gdLst/>
              <a:ahLst/>
              <a:cxnLst/>
              <a:rect l="0" t="0" r="0" b="0"/>
              <a:pathLst>
                <a:path h="4149733">
                  <a:moveTo>
                    <a:pt x="0" y="41497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7038732" y="739575"/>
              <a:ext cx="0" cy="4149733"/>
            </a:xfrm>
            <a:custGeom>
              <a:avLst/>
              <a:gdLst/>
              <a:ahLst/>
              <a:cxnLst/>
              <a:rect l="0" t="0" r="0" b="0"/>
              <a:pathLst>
                <a:path h="4149733">
                  <a:moveTo>
                    <a:pt x="0" y="41497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7220302" y="739575"/>
              <a:ext cx="0" cy="4149733"/>
            </a:xfrm>
            <a:custGeom>
              <a:avLst/>
              <a:gdLst/>
              <a:ahLst/>
              <a:cxnLst/>
              <a:rect l="0" t="0" r="0" b="0"/>
              <a:pathLst>
                <a:path h="4149733">
                  <a:moveTo>
                    <a:pt x="0" y="41497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7401871" y="739575"/>
              <a:ext cx="0" cy="4149733"/>
            </a:xfrm>
            <a:custGeom>
              <a:avLst/>
              <a:gdLst/>
              <a:ahLst/>
              <a:cxnLst/>
              <a:rect l="0" t="0" r="0" b="0"/>
              <a:pathLst>
                <a:path h="4149733">
                  <a:moveTo>
                    <a:pt x="0" y="41497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7583441" y="739575"/>
              <a:ext cx="0" cy="4149733"/>
            </a:xfrm>
            <a:custGeom>
              <a:avLst/>
              <a:gdLst/>
              <a:ahLst/>
              <a:cxnLst/>
              <a:rect l="0" t="0" r="0" b="0"/>
              <a:pathLst>
                <a:path h="4149733">
                  <a:moveTo>
                    <a:pt x="0" y="41497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7946580" y="739575"/>
              <a:ext cx="0" cy="4149733"/>
            </a:xfrm>
            <a:custGeom>
              <a:avLst/>
              <a:gdLst/>
              <a:ahLst/>
              <a:cxnLst/>
              <a:rect l="0" t="0" r="0" b="0"/>
              <a:pathLst>
                <a:path h="4149733">
                  <a:moveTo>
                    <a:pt x="0" y="41497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8128150" y="739575"/>
              <a:ext cx="0" cy="4149733"/>
            </a:xfrm>
            <a:custGeom>
              <a:avLst/>
              <a:gdLst/>
              <a:ahLst/>
              <a:cxnLst/>
              <a:rect l="0" t="0" r="0" b="0"/>
              <a:pathLst>
                <a:path h="4149733">
                  <a:moveTo>
                    <a:pt x="0" y="41497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8309720" y="739575"/>
              <a:ext cx="0" cy="4149733"/>
            </a:xfrm>
            <a:custGeom>
              <a:avLst/>
              <a:gdLst/>
              <a:ahLst/>
              <a:cxnLst/>
              <a:rect l="0" t="0" r="0" b="0"/>
              <a:pathLst>
                <a:path h="4149733">
                  <a:moveTo>
                    <a:pt x="0" y="41497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8491289" y="739575"/>
              <a:ext cx="0" cy="4149733"/>
            </a:xfrm>
            <a:custGeom>
              <a:avLst/>
              <a:gdLst/>
              <a:ahLst/>
              <a:cxnLst/>
              <a:rect l="0" t="0" r="0" b="0"/>
              <a:pathLst>
                <a:path h="4149733">
                  <a:moveTo>
                    <a:pt x="0" y="41497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8854429" y="739575"/>
              <a:ext cx="0" cy="4149733"/>
            </a:xfrm>
            <a:custGeom>
              <a:avLst/>
              <a:gdLst/>
              <a:ahLst/>
              <a:cxnLst/>
              <a:rect l="0" t="0" r="0" b="0"/>
              <a:pathLst>
                <a:path h="4149733">
                  <a:moveTo>
                    <a:pt x="0" y="41497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9035999" y="739575"/>
              <a:ext cx="0" cy="4149733"/>
            </a:xfrm>
            <a:custGeom>
              <a:avLst/>
              <a:gdLst/>
              <a:ahLst/>
              <a:cxnLst/>
              <a:rect l="0" t="0" r="0" b="0"/>
              <a:pathLst>
                <a:path h="4149733">
                  <a:moveTo>
                    <a:pt x="0" y="41497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9217568" y="739575"/>
              <a:ext cx="0" cy="4149733"/>
            </a:xfrm>
            <a:custGeom>
              <a:avLst/>
              <a:gdLst/>
              <a:ahLst/>
              <a:cxnLst/>
              <a:rect l="0" t="0" r="0" b="0"/>
              <a:pathLst>
                <a:path h="4149733">
                  <a:moveTo>
                    <a:pt x="0" y="41497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9399138" y="739575"/>
              <a:ext cx="0" cy="4149733"/>
            </a:xfrm>
            <a:custGeom>
              <a:avLst/>
              <a:gdLst/>
              <a:ahLst/>
              <a:cxnLst/>
              <a:rect l="0" t="0" r="0" b="0"/>
              <a:pathLst>
                <a:path h="4149733">
                  <a:moveTo>
                    <a:pt x="0" y="41497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9762277" y="739575"/>
              <a:ext cx="0" cy="4149733"/>
            </a:xfrm>
            <a:custGeom>
              <a:avLst/>
              <a:gdLst/>
              <a:ahLst/>
              <a:cxnLst/>
              <a:rect l="0" t="0" r="0" b="0"/>
              <a:pathLst>
                <a:path h="4149733">
                  <a:moveTo>
                    <a:pt x="0" y="41497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9943847" y="739575"/>
              <a:ext cx="0" cy="4149733"/>
            </a:xfrm>
            <a:custGeom>
              <a:avLst/>
              <a:gdLst/>
              <a:ahLst/>
              <a:cxnLst/>
              <a:rect l="0" t="0" r="0" b="0"/>
              <a:pathLst>
                <a:path h="4149733">
                  <a:moveTo>
                    <a:pt x="0" y="41497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10125417" y="739575"/>
              <a:ext cx="0" cy="4149733"/>
            </a:xfrm>
            <a:custGeom>
              <a:avLst/>
              <a:gdLst/>
              <a:ahLst/>
              <a:cxnLst/>
              <a:rect l="0" t="0" r="0" b="0"/>
              <a:pathLst>
                <a:path h="4149733">
                  <a:moveTo>
                    <a:pt x="0" y="41497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7"/>
            <p:cNvSpPr/>
            <p:nvPr/>
          </p:nvSpPr>
          <p:spPr>
            <a:xfrm>
              <a:off x="10306986" y="739575"/>
              <a:ext cx="0" cy="4149733"/>
            </a:xfrm>
            <a:custGeom>
              <a:avLst/>
              <a:gdLst/>
              <a:ahLst/>
              <a:cxnLst/>
              <a:rect l="0" t="0" r="0" b="0"/>
              <a:pathLst>
                <a:path h="4149733">
                  <a:moveTo>
                    <a:pt x="0" y="41497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8"/>
            <p:cNvSpPr/>
            <p:nvPr/>
          </p:nvSpPr>
          <p:spPr>
            <a:xfrm>
              <a:off x="3225768" y="739575"/>
              <a:ext cx="0" cy="4149733"/>
            </a:xfrm>
            <a:custGeom>
              <a:avLst/>
              <a:gdLst/>
              <a:ahLst/>
              <a:cxnLst/>
              <a:rect l="0" t="0" r="0" b="0"/>
              <a:pathLst>
                <a:path h="4149733">
                  <a:moveTo>
                    <a:pt x="0" y="41497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9"/>
            <p:cNvSpPr/>
            <p:nvPr/>
          </p:nvSpPr>
          <p:spPr>
            <a:xfrm>
              <a:off x="4133617" y="739575"/>
              <a:ext cx="0" cy="4149733"/>
            </a:xfrm>
            <a:custGeom>
              <a:avLst/>
              <a:gdLst/>
              <a:ahLst/>
              <a:cxnLst/>
              <a:rect l="0" t="0" r="0" b="0"/>
              <a:pathLst>
                <a:path h="4149733">
                  <a:moveTo>
                    <a:pt x="0" y="41497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40"/>
            <p:cNvSpPr/>
            <p:nvPr/>
          </p:nvSpPr>
          <p:spPr>
            <a:xfrm>
              <a:off x="5041465" y="739575"/>
              <a:ext cx="0" cy="4149733"/>
            </a:xfrm>
            <a:custGeom>
              <a:avLst/>
              <a:gdLst/>
              <a:ahLst/>
              <a:cxnLst/>
              <a:rect l="0" t="0" r="0" b="0"/>
              <a:pathLst>
                <a:path h="4149733">
                  <a:moveTo>
                    <a:pt x="0" y="41497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41"/>
            <p:cNvSpPr/>
            <p:nvPr/>
          </p:nvSpPr>
          <p:spPr>
            <a:xfrm>
              <a:off x="5949314" y="739575"/>
              <a:ext cx="0" cy="4149733"/>
            </a:xfrm>
            <a:custGeom>
              <a:avLst/>
              <a:gdLst/>
              <a:ahLst/>
              <a:cxnLst/>
              <a:rect l="0" t="0" r="0" b="0"/>
              <a:pathLst>
                <a:path h="4149733">
                  <a:moveTo>
                    <a:pt x="0" y="41497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42"/>
            <p:cNvSpPr/>
            <p:nvPr/>
          </p:nvSpPr>
          <p:spPr>
            <a:xfrm>
              <a:off x="6857162" y="739575"/>
              <a:ext cx="0" cy="4149733"/>
            </a:xfrm>
            <a:custGeom>
              <a:avLst/>
              <a:gdLst/>
              <a:ahLst/>
              <a:cxnLst/>
              <a:rect l="0" t="0" r="0" b="0"/>
              <a:pathLst>
                <a:path h="4149733">
                  <a:moveTo>
                    <a:pt x="0" y="41497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l43"/>
            <p:cNvSpPr/>
            <p:nvPr/>
          </p:nvSpPr>
          <p:spPr>
            <a:xfrm>
              <a:off x="7765011" y="739575"/>
              <a:ext cx="0" cy="4149733"/>
            </a:xfrm>
            <a:custGeom>
              <a:avLst/>
              <a:gdLst/>
              <a:ahLst/>
              <a:cxnLst/>
              <a:rect l="0" t="0" r="0" b="0"/>
              <a:pathLst>
                <a:path h="4149733">
                  <a:moveTo>
                    <a:pt x="0" y="41497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l44"/>
            <p:cNvSpPr/>
            <p:nvPr/>
          </p:nvSpPr>
          <p:spPr>
            <a:xfrm>
              <a:off x="8672859" y="739575"/>
              <a:ext cx="0" cy="4149733"/>
            </a:xfrm>
            <a:custGeom>
              <a:avLst/>
              <a:gdLst/>
              <a:ahLst/>
              <a:cxnLst/>
              <a:rect l="0" t="0" r="0" b="0"/>
              <a:pathLst>
                <a:path h="4149733">
                  <a:moveTo>
                    <a:pt x="0" y="41497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l45"/>
            <p:cNvSpPr/>
            <p:nvPr/>
          </p:nvSpPr>
          <p:spPr>
            <a:xfrm>
              <a:off x="9580708" y="739575"/>
              <a:ext cx="0" cy="4149733"/>
            </a:xfrm>
            <a:custGeom>
              <a:avLst/>
              <a:gdLst/>
              <a:ahLst/>
              <a:cxnLst/>
              <a:rect l="0" t="0" r="0" b="0"/>
              <a:pathLst>
                <a:path h="4149733">
                  <a:moveTo>
                    <a:pt x="0" y="41497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l46"/>
            <p:cNvSpPr/>
            <p:nvPr/>
          </p:nvSpPr>
          <p:spPr>
            <a:xfrm>
              <a:off x="10488556" y="739575"/>
              <a:ext cx="0" cy="4149733"/>
            </a:xfrm>
            <a:custGeom>
              <a:avLst/>
              <a:gdLst/>
              <a:ahLst/>
              <a:cxnLst/>
              <a:rect l="0" t="0" r="0" b="0"/>
              <a:pathLst>
                <a:path h="4149733">
                  <a:moveTo>
                    <a:pt x="0" y="414973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rc47"/>
            <p:cNvSpPr/>
            <p:nvPr/>
          </p:nvSpPr>
          <p:spPr>
            <a:xfrm>
              <a:off x="3225768" y="4410493"/>
              <a:ext cx="5782994" cy="35911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" name="rc48"/>
            <p:cNvSpPr/>
            <p:nvPr/>
          </p:nvSpPr>
          <p:spPr>
            <a:xfrm>
              <a:off x="3225768" y="4051382"/>
              <a:ext cx="5483404" cy="35911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" name="rc49"/>
            <p:cNvSpPr/>
            <p:nvPr/>
          </p:nvSpPr>
          <p:spPr>
            <a:xfrm>
              <a:off x="3225768" y="3612468"/>
              <a:ext cx="5864701" cy="35911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" name="rc50"/>
            <p:cNvSpPr/>
            <p:nvPr/>
          </p:nvSpPr>
          <p:spPr>
            <a:xfrm>
              <a:off x="3225768" y="3253356"/>
              <a:ext cx="5583268" cy="35911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" name="rc51"/>
            <p:cNvSpPr/>
            <p:nvPr/>
          </p:nvSpPr>
          <p:spPr>
            <a:xfrm>
              <a:off x="3225768" y="2016416"/>
              <a:ext cx="6046270" cy="35911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" name="rc52"/>
            <p:cNvSpPr/>
            <p:nvPr/>
          </p:nvSpPr>
          <p:spPr>
            <a:xfrm>
              <a:off x="3225768" y="1657305"/>
              <a:ext cx="5882858" cy="35911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" name="rc53"/>
            <p:cNvSpPr/>
            <p:nvPr/>
          </p:nvSpPr>
          <p:spPr>
            <a:xfrm>
              <a:off x="3225768" y="1218390"/>
              <a:ext cx="6364017" cy="35911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" name="rc54"/>
            <p:cNvSpPr/>
            <p:nvPr/>
          </p:nvSpPr>
          <p:spPr>
            <a:xfrm>
              <a:off x="3225768" y="859279"/>
              <a:ext cx="6245997" cy="35911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" name="rc55"/>
            <p:cNvSpPr/>
            <p:nvPr/>
          </p:nvSpPr>
          <p:spPr>
            <a:xfrm>
              <a:off x="3225768" y="2814442"/>
              <a:ext cx="5946407" cy="35911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" name="rc56"/>
            <p:cNvSpPr/>
            <p:nvPr/>
          </p:nvSpPr>
          <p:spPr>
            <a:xfrm>
              <a:off x="3225768" y="2455330"/>
              <a:ext cx="5764837" cy="35911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" name="tx57"/>
            <p:cNvSpPr/>
            <p:nvPr/>
          </p:nvSpPr>
          <p:spPr>
            <a:xfrm>
              <a:off x="1910527" y="4352302"/>
              <a:ext cx="889471" cy="112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födda i Afrika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1918862" y="3554276"/>
              <a:ext cx="881136" cy="112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födda i Asien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2351133" y="2705872"/>
              <a:ext cx="448865" cy="16311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Övriga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275651" y="1927938"/>
              <a:ext cx="2524348" cy="1430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födda i Norden eller EU utom Sverige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1783354" y="1129912"/>
              <a:ext cx="1016644" cy="1430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födda i Sverige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092353" y="4958020"/>
              <a:ext cx="266830" cy="10059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0 %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981645" y="4958020"/>
              <a:ext cx="303944" cy="10059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10 %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889493" y="4958020"/>
              <a:ext cx="303944" cy="10059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20 %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797342" y="4958020"/>
              <a:ext cx="303944" cy="10059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30 %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6705190" y="4958020"/>
              <a:ext cx="303944" cy="10059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40 %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7613039" y="4958020"/>
              <a:ext cx="303944" cy="10059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50 %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8520887" y="4958020"/>
              <a:ext cx="303944" cy="10059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60 %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9428735" y="4958020"/>
              <a:ext cx="303944" cy="10059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70 %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10336584" y="4958020"/>
              <a:ext cx="303944" cy="10059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80 %</a:t>
              </a:r>
            </a:p>
          </p:txBody>
        </p:sp>
        <p:sp>
          <p:nvSpPr>
            <p:cNvPr id="71" name="rc71"/>
            <p:cNvSpPr/>
            <p:nvPr/>
          </p:nvSpPr>
          <p:spPr>
            <a:xfrm>
              <a:off x="6139449" y="5214635"/>
              <a:ext cx="1435426" cy="289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" name="rc72"/>
            <p:cNvSpPr/>
            <p:nvPr/>
          </p:nvSpPr>
          <p:spPr>
            <a:xfrm>
              <a:off x="6139449" y="5284224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" name="rc73"/>
            <p:cNvSpPr/>
            <p:nvPr/>
          </p:nvSpPr>
          <p:spPr>
            <a:xfrm>
              <a:off x="6148449" y="5293224"/>
              <a:ext cx="201456" cy="2014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" name="rc74"/>
            <p:cNvSpPr/>
            <p:nvPr/>
          </p:nvSpPr>
          <p:spPr>
            <a:xfrm>
              <a:off x="6989365" y="5284224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" name="rc75"/>
            <p:cNvSpPr/>
            <p:nvPr/>
          </p:nvSpPr>
          <p:spPr>
            <a:xfrm>
              <a:off x="6998365" y="5293224"/>
              <a:ext cx="201455" cy="20145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" name="tx76"/>
            <p:cNvSpPr/>
            <p:nvPr/>
          </p:nvSpPr>
          <p:spPr>
            <a:xfrm>
              <a:off x="6428494" y="5337621"/>
              <a:ext cx="491281" cy="1108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kvinnor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7278410" y="5336951"/>
              <a:ext cx="296465" cy="1115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män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1631262" y="374934"/>
              <a:ext cx="7864822" cy="2415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Matchning på arbetsmarknaden i Dalarnas län 2020 per födelseregion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275651" y="5572232"/>
              <a:ext cx="3447861" cy="1045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SCB:s öppna statistikdatabas, regionala matchningsindikatorer.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275651" y="5692606"/>
              <a:ext cx="2317273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Bearbetning: Samhällsanalys, Region Dalarna.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275651" y="5813634"/>
              <a:ext cx="3143031" cy="1045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Diagramförklaring: Med matchning avses matchad förvärvsgrad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275651" y="5934007"/>
              <a:ext cx="4317330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dvs. andelen anställda som har ett yrke som helt matchar deras utbildning (enligt SCB).</a:t>
              </a: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10548" y="365126"/>
            <a:ext cx="10619402" cy="1210581"/>
          </a:xfrm>
        </p:spPr>
        <p:txBody>
          <a:bodyPr/>
          <a:lstStyle/>
          <a:p>
            <a:r>
              <a:rPr/>
              <a:t>(O)hälsa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10547" y="1825625"/>
            <a:ext cx="11370906" cy="4351337"/>
          </a:xfrm>
        </p:spPr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671990" y="739575"/>
              <a:ext cx="10179705" cy="42175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671990" y="4637612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671990" y="4509808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671990" y="4382003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671990" y="4254199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671990" y="3998590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671990" y="3870785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671990" y="3742981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671990" y="3615176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671990" y="3359567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671990" y="3231763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671990" y="3103958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671990" y="2976154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671990" y="2720545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671990" y="2592740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671990" y="2464936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671990" y="2337131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671990" y="2081522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671990" y="1953718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671990" y="1825913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671990" y="1698109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671990" y="1442500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671990" y="1314695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671990" y="1186891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671990" y="1059086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671990" y="4765417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671990" y="4126394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671990" y="3487372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671990" y="2848349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671990" y="2209327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671990" y="1570304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671990" y="931282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rc37"/>
            <p:cNvSpPr/>
            <p:nvPr/>
          </p:nvSpPr>
          <p:spPr>
            <a:xfrm>
              <a:off x="744017" y="1189447"/>
              <a:ext cx="216078" cy="357596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" name="rc38"/>
            <p:cNvSpPr/>
            <p:nvPr/>
          </p:nvSpPr>
          <p:spPr>
            <a:xfrm>
              <a:off x="960095" y="2305819"/>
              <a:ext cx="216078" cy="245959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" name="rc39"/>
            <p:cNvSpPr/>
            <p:nvPr/>
          </p:nvSpPr>
          <p:spPr>
            <a:xfrm>
              <a:off x="1224191" y="1036081"/>
              <a:ext cx="216078" cy="372933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" name="rc40"/>
            <p:cNvSpPr/>
            <p:nvPr/>
          </p:nvSpPr>
          <p:spPr>
            <a:xfrm>
              <a:off x="1440270" y="2201659"/>
              <a:ext cx="216078" cy="256375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" name="rc41"/>
            <p:cNvSpPr/>
            <p:nvPr/>
          </p:nvSpPr>
          <p:spPr>
            <a:xfrm>
              <a:off x="1704366" y="1034164"/>
              <a:ext cx="216078" cy="373125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" name="rc42"/>
            <p:cNvSpPr/>
            <p:nvPr/>
          </p:nvSpPr>
          <p:spPr>
            <a:xfrm>
              <a:off x="1920445" y="2199102"/>
              <a:ext cx="216078" cy="256631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" name="rc43"/>
            <p:cNvSpPr/>
            <p:nvPr/>
          </p:nvSpPr>
          <p:spPr>
            <a:xfrm>
              <a:off x="2184541" y="1123628"/>
              <a:ext cx="216078" cy="364178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" name="rc44"/>
            <p:cNvSpPr/>
            <p:nvPr/>
          </p:nvSpPr>
          <p:spPr>
            <a:xfrm>
              <a:off x="2400619" y="2279619"/>
              <a:ext cx="216078" cy="248579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" name="rc45"/>
            <p:cNvSpPr/>
            <p:nvPr/>
          </p:nvSpPr>
          <p:spPr>
            <a:xfrm>
              <a:off x="2664716" y="1250793"/>
              <a:ext cx="216078" cy="351462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" name="rc46"/>
            <p:cNvSpPr/>
            <p:nvPr/>
          </p:nvSpPr>
          <p:spPr>
            <a:xfrm>
              <a:off x="2880794" y="2392726"/>
              <a:ext cx="216078" cy="237269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" name="rc47"/>
            <p:cNvSpPr/>
            <p:nvPr/>
          </p:nvSpPr>
          <p:spPr>
            <a:xfrm>
              <a:off x="3144890" y="1365817"/>
              <a:ext cx="216078" cy="339959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" name="rc48"/>
            <p:cNvSpPr/>
            <p:nvPr/>
          </p:nvSpPr>
          <p:spPr>
            <a:xfrm>
              <a:off x="3360969" y="2456629"/>
              <a:ext cx="216078" cy="230878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" name="rc49"/>
            <p:cNvSpPr/>
            <p:nvPr/>
          </p:nvSpPr>
          <p:spPr>
            <a:xfrm>
              <a:off x="3625065" y="1544743"/>
              <a:ext cx="216078" cy="322067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" name="rc50"/>
            <p:cNvSpPr/>
            <p:nvPr/>
          </p:nvSpPr>
          <p:spPr>
            <a:xfrm>
              <a:off x="3841144" y="2580599"/>
              <a:ext cx="216078" cy="218481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" name="rc51"/>
            <p:cNvSpPr/>
            <p:nvPr/>
          </p:nvSpPr>
          <p:spPr>
            <a:xfrm>
              <a:off x="4105240" y="1803548"/>
              <a:ext cx="216078" cy="296186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" name="rc52"/>
            <p:cNvSpPr/>
            <p:nvPr/>
          </p:nvSpPr>
          <p:spPr>
            <a:xfrm>
              <a:off x="4321319" y="2741633"/>
              <a:ext cx="216078" cy="202378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" name="rc53"/>
            <p:cNvSpPr/>
            <p:nvPr/>
          </p:nvSpPr>
          <p:spPr>
            <a:xfrm>
              <a:off x="4585415" y="2066186"/>
              <a:ext cx="216078" cy="269923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" name="rc54"/>
            <p:cNvSpPr/>
            <p:nvPr/>
          </p:nvSpPr>
          <p:spPr>
            <a:xfrm>
              <a:off x="4801493" y="2886691"/>
              <a:ext cx="216078" cy="187872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" name="rc55"/>
            <p:cNvSpPr/>
            <p:nvPr/>
          </p:nvSpPr>
          <p:spPr>
            <a:xfrm>
              <a:off x="5065589" y="2401673"/>
              <a:ext cx="216078" cy="236374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" name="rc56"/>
            <p:cNvSpPr/>
            <p:nvPr/>
          </p:nvSpPr>
          <p:spPr>
            <a:xfrm>
              <a:off x="5281668" y="3072646"/>
              <a:ext cx="216078" cy="169277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" name="rc57"/>
            <p:cNvSpPr/>
            <p:nvPr/>
          </p:nvSpPr>
          <p:spPr>
            <a:xfrm>
              <a:off x="5545764" y="2541619"/>
              <a:ext cx="216078" cy="222379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" name="rc58"/>
            <p:cNvSpPr/>
            <p:nvPr/>
          </p:nvSpPr>
          <p:spPr>
            <a:xfrm>
              <a:off x="5761843" y="3179363"/>
              <a:ext cx="216078" cy="158605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" name="rc59"/>
            <p:cNvSpPr/>
            <p:nvPr/>
          </p:nvSpPr>
          <p:spPr>
            <a:xfrm>
              <a:off x="6025939" y="2563984"/>
              <a:ext cx="216078" cy="220143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" name="rc60"/>
            <p:cNvSpPr/>
            <p:nvPr/>
          </p:nvSpPr>
          <p:spPr>
            <a:xfrm>
              <a:off x="6242018" y="3220260"/>
              <a:ext cx="216078" cy="154515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" name="rc61"/>
            <p:cNvSpPr/>
            <p:nvPr/>
          </p:nvSpPr>
          <p:spPr>
            <a:xfrm>
              <a:off x="6506114" y="2533311"/>
              <a:ext cx="216078" cy="223210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" name="rc62"/>
            <p:cNvSpPr/>
            <p:nvPr/>
          </p:nvSpPr>
          <p:spPr>
            <a:xfrm>
              <a:off x="6722192" y="3226651"/>
              <a:ext cx="216078" cy="153876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" name="rc63"/>
            <p:cNvSpPr/>
            <p:nvPr/>
          </p:nvSpPr>
          <p:spPr>
            <a:xfrm>
              <a:off x="6986289" y="2432985"/>
              <a:ext cx="216078" cy="233243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" name="rc64"/>
            <p:cNvSpPr/>
            <p:nvPr/>
          </p:nvSpPr>
          <p:spPr>
            <a:xfrm>
              <a:off x="7202367" y="3197256"/>
              <a:ext cx="216078" cy="156816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" name="rc65"/>
            <p:cNvSpPr/>
            <p:nvPr/>
          </p:nvSpPr>
          <p:spPr>
            <a:xfrm>
              <a:off x="7466463" y="2356302"/>
              <a:ext cx="216078" cy="240911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" name="rc66"/>
            <p:cNvSpPr/>
            <p:nvPr/>
          </p:nvSpPr>
          <p:spPr>
            <a:xfrm>
              <a:off x="7682542" y="3180641"/>
              <a:ext cx="216078" cy="158477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" name="rc67"/>
            <p:cNvSpPr/>
            <p:nvPr/>
          </p:nvSpPr>
          <p:spPr>
            <a:xfrm>
              <a:off x="7946638" y="2385697"/>
              <a:ext cx="216078" cy="237971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" name="rc68"/>
            <p:cNvSpPr/>
            <p:nvPr/>
          </p:nvSpPr>
          <p:spPr>
            <a:xfrm>
              <a:off x="8162717" y="3217704"/>
              <a:ext cx="216078" cy="154771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" name="rc69"/>
            <p:cNvSpPr/>
            <p:nvPr/>
          </p:nvSpPr>
          <p:spPr>
            <a:xfrm>
              <a:off x="8426813" y="2544814"/>
              <a:ext cx="216078" cy="222060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" name="rc70"/>
            <p:cNvSpPr/>
            <p:nvPr/>
          </p:nvSpPr>
          <p:spPr>
            <a:xfrm>
              <a:off x="8642892" y="3299499"/>
              <a:ext cx="216078" cy="146591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" name="rc71"/>
            <p:cNvSpPr/>
            <p:nvPr/>
          </p:nvSpPr>
          <p:spPr>
            <a:xfrm>
              <a:off x="8906988" y="2626609"/>
              <a:ext cx="216078" cy="213880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" name="rc72"/>
            <p:cNvSpPr/>
            <p:nvPr/>
          </p:nvSpPr>
          <p:spPr>
            <a:xfrm>
              <a:off x="9123066" y="3360845"/>
              <a:ext cx="216078" cy="140457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" name="rc73"/>
            <p:cNvSpPr/>
            <p:nvPr/>
          </p:nvSpPr>
          <p:spPr>
            <a:xfrm>
              <a:off x="9387162" y="2758886"/>
              <a:ext cx="216078" cy="200653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" name="rc74"/>
            <p:cNvSpPr/>
            <p:nvPr/>
          </p:nvSpPr>
          <p:spPr>
            <a:xfrm>
              <a:off x="9603241" y="3432416"/>
              <a:ext cx="216078" cy="133300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" name="rc75"/>
            <p:cNvSpPr/>
            <p:nvPr/>
          </p:nvSpPr>
          <p:spPr>
            <a:xfrm>
              <a:off x="9867337" y="2853462"/>
              <a:ext cx="216078" cy="191195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" name="rc76"/>
            <p:cNvSpPr/>
            <p:nvPr/>
          </p:nvSpPr>
          <p:spPr>
            <a:xfrm>
              <a:off x="10083416" y="3485455"/>
              <a:ext cx="216078" cy="127996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7" name="rc77"/>
            <p:cNvSpPr/>
            <p:nvPr/>
          </p:nvSpPr>
          <p:spPr>
            <a:xfrm>
              <a:off x="10347512" y="2886052"/>
              <a:ext cx="216078" cy="187936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8" name="rc78"/>
            <p:cNvSpPr/>
            <p:nvPr/>
          </p:nvSpPr>
          <p:spPr>
            <a:xfrm>
              <a:off x="10563591" y="3505264"/>
              <a:ext cx="216078" cy="126015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9" name="tx79"/>
            <p:cNvSpPr/>
            <p:nvPr/>
          </p:nvSpPr>
          <p:spPr>
            <a:xfrm>
              <a:off x="482261" y="4708565"/>
              <a:ext cx="127099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439845" y="4069542"/>
              <a:ext cx="169515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439845" y="3430520"/>
              <a:ext cx="169515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439845" y="2791423"/>
              <a:ext cx="169515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439845" y="2152474"/>
              <a:ext cx="169515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439845" y="1513452"/>
              <a:ext cx="169515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439845" y="874429"/>
              <a:ext cx="169515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86" name="tx86"/>
            <p:cNvSpPr/>
            <p:nvPr/>
          </p:nvSpPr>
          <p:spPr>
            <a:xfrm rot="-2700000">
              <a:off x="858303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2001</a:t>
              </a:r>
            </a:p>
          </p:txBody>
        </p:sp>
        <p:sp>
          <p:nvSpPr>
            <p:cNvPr id="87" name="tx87"/>
            <p:cNvSpPr/>
            <p:nvPr/>
          </p:nvSpPr>
          <p:spPr>
            <a:xfrm rot="-2700000">
              <a:off x="1338478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2002</a:t>
              </a:r>
            </a:p>
          </p:txBody>
        </p:sp>
        <p:sp>
          <p:nvSpPr>
            <p:cNvPr id="88" name="tx88"/>
            <p:cNvSpPr/>
            <p:nvPr/>
          </p:nvSpPr>
          <p:spPr>
            <a:xfrm rot="-2700000">
              <a:off x="1818630" y="4958075"/>
              <a:ext cx="296651" cy="975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2003</a:t>
              </a:r>
            </a:p>
          </p:txBody>
        </p:sp>
        <p:sp>
          <p:nvSpPr>
            <p:cNvPr id="89" name="tx89"/>
            <p:cNvSpPr/>
            <p:nvPr/>
          </p:nvSpPr>
          <p:spPr>
            <a:xfrm rot="-2700000">
              <a:off x="2298828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2004</a:t>
              </a:r>
            </a:p>
          </p:txBody>
        </p:sp>
        <p:sp>
          <p:nvSpPr>
            <p:cNvPr id="90" name="tx90"/>
            <p:cNvSpPr/>
            <p:nvPr/>
          </p:nvSpPr>
          <p:spPr>
            <a:xfrm rot="-2700000">
              <a:off x="2779002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2005</a:t>
              </a:r>
            </a:p>
          </p:txBody>
        </p:sp>
        <p:sp>
          <p:nvSpPr>
            <p:cNvPr id="91" name="tx91"/>
            <p:cNvSpPr/>
            <p:nvPr/>
          </p:nvSpPr>
          <p:spPr>
            <a:xfrm rot="-2700000">
              <a:off x="3259177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2006</a:t>
              </a:r>
            </a:p>
          </p:txBody>
        </p:sp>
        <p:sp>
          <p:nvSpPr>
            <p:cNvPr id="92" name="tx92"/>
            <p:cNvSpPr/>
            <p:nvPr/>
          </p:nvSpPr>
          <p:spPr>
            <a:xfrm rot="-2700000">
              <a:off x="3739352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2007</a:t>
              </a:r>
            </a:p>
          </p:txBody>
        </p:sp>
        <p:sp>
          <p:nvSpPr>
            <p:cNvPr id="93" name="tx93"/>
            <p:cNvSpPr/>
            <p:nvPr/>
          </p:nvSpPr>
          <p:spPr>
            <a:xfrm rot="-2700000">
              <a:off x="4219527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2008</a:t>
              </a:r>
            </a:p>
          </p:txBody>
        </p:sp>
        <p:sp>
          <p:nvSpPr>
            <p:cNvPr id="94" name="tx94"/>
            <p:cNvSpPr/>
            <p:nvPr/>
          </p:nvSpPr>
          <p:spPr>
            <a:xfrm rot="-2700000">
              <a:off x="4699701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2009</a:t>
              </a:r>
            </a:p>
          </p:txBody>
        </p:sp>
        <p:sp>
          <p:nvSpPr>
            <p:cNvPr id="95" name="tx95"/>
            <p:cNvSpPr/>
            <p:nvPr/>
          </p:nvSpPr>
          <p:spPr>
            <a:xfrm rot="-2700000">
              <a:off x="5179876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96" name="tx96"/>
            <p:cNvSpPr/>
            <p:nvPr/>
          </p:nvSpPr>
          <p:spPr>
            <a:xfrm rot="-2700000">
              <a:off x="5660051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2011</a:t>
              </a:r>
            </a:p>
          </p:txBody>
        </p:sp>
        <p:sp>
          <p:nvSpPr>
            <p:cNvPr id="97" name="tx97"/>
            <p:cNvSpPr/>
            <p:nvPr/>
          </p:nvSpPr>
          <p:spPr>
            <a:xfrm rot="-2700000">
              <a:off x="6140226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2012</a:t>
              </a:r>
            </a:p>
          </p:txBody>
        </p:sp>
        <p:sp>
          <p:nvSpPr>
            <p:cNvPr id="98" name="tx98"/>
            <p:cNvSpPr/>
            <p:nvPr/>
          </p:nvSpPr>
          <p:spPr>
            <a:xfrm rot="-2700000">
              <a:off x="6620378" y="4958075"/>
              <a:ext cx="296651" cy="975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2013</a:t>
              </a:r>
            </a:p>
          </p:txBody>
        </p:sp>
        <p:sp>
          <p:nvSpPr>
            <p:cNvPr id="99" name="tx99"/>
            <p:cNvSpPr/>
            <p:nvPr/>
          </p:nvSpPr>
          <p:spPr>
            <a:xfrm rot="-2700000">
              <a:off x="7100575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2014</a:t>
              </a:r>
            </a:p>
          </p:txBody>
        </p:sp>
        <p:sp>
          <p:nvSpPr>
            <p:cNvPr id="100" name="tx100"/>
            <p:cNvSpPr/>
            <p:nvPr/>
          </p:nvSpPr>
          <p:spPr>
            <a:xfrm rot="-2700000">
              <a:off x="7580750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2015</a:t>
              </a:r>
            </a:p>
          </p:txBody>
        </p:sp>
        <p:sp>
          <p:nvSpPr>
            <p:cNvPr id="101" name="tx101"/>
            <p:cNvSpPr/>
            <p:nvPr/>
          </p:nvSpPr>
          <p:spPr>
            <a:xfrm rot="-2700000">
              <a:off x="8060925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2016</a:t>
              </a:r>
            </a:p>
          </p:txBody>
        </p:sp>
        <p:sp>
          <p:nvSpPr>
            <p:cNvPr id="102" name="tx102"/>
            <p:cNvSpPr/>
            <p:nvPr/>
          </p:nvSpPr>
          <p:spPr>
            <a:xfrm rot="-2700000">
              <a:off x="8541100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2017</a:t>
              </a:r>
            </a:p>
          </p:txBody>
        </p:sp>
        <p:sp>
          <p:nvSpPr>
            <p:cNvPr id="103" name="tx103"/>
            <p:cNvSpPr/>
            <p:nvPr/>
          </p:nvSpPr>
          <p:spPr>
            <a:xfrm rot="-2700000">
              <a:off x="9021274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2018</a:t>
              </a:r>
            </a:p>
          </p:txBody>
        </p:sp>
        <p:sp>
          <p:nvSpPr>
            <p:cNvPr id="104" name="tx104"/>
            <p:cNvSpPr/>
            <p:nvPr/>
          </p:nvSpPr>
          <p:spPr>
            <a:xfrm rot="-2700000">
              <a:off x="9501449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2019</a:t>
              </a:r>
            </a:p>
          </p:txBody>
        </p:sp>
        <p:sp>
          <p:nvSpPr>
            <p:cNvPr id="105" name="tx105"/>
            <p:cNvSpPr/>
            <p:nvPr/>
          </p:nvSpPr>
          <p:spPr>
            <a:xfrm rot="-2700000">
              <a:off x="9981624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106" name="tx106"/>
            <p:cNvSpPr/>
            <p:nvPr/>
          </p:nvSpPr>
          <p:spPr>
            <a:xfrm rot="-2700000">
              <a:off x="10461799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2021</a:t>
              </a:r>
            </a:p>
          </p:txBody>
        </p:sp>
        <p:sp>
          <p:nvSpPr>
            <p:cNvPr id="107" name="tx107"/>
            <p:cNvSpPr/>
            <p:nvPr/>
          </p:nvSpPr>
          <p:spPr>
            <a:xfrm rot="-5400000">
              <a:off x="-29431" y="2796610"/>
              <a:ext cx="706685" cy="10347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Ohälsotalet</a:t>
              </a:r>
            </a:p>
          </p:txBody>
        </p:sp>
        <p:sp>
          <p:nvSpPr>
            <p:cNvPr id="108" name="rc108"/>
            <p:cNvSpPr/>
            <p:nvPr/>
          </p:nvSpPr>
          <p:spPr>
            <a:xfrm>
              <a:off x="5031405" y="5456037"/>
              <a:ext cx="1460875" cy="289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9" name="rc109"/>
            <p:cNvSpPr/>
            <p:nvPr/>
          </p:nvSpPr>
          <p:spPr>
            <a:xfrm>
              <a:off x="5031405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0" name="rc110"/>
            <p:cNvSpPr/>
            <p:nvPr/>
          </p:nvSpPr>
          <p:spPr>
            <a:xfrm>
              <a:off x="5040405" y="5534626"/>
              <a:ext cx="201456" cy="2014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1" name="rc111"/>
            <p:cNvSpPr/>
            <p:nvPr/>
          </p:nvSpPr>
          <p:spPr>
            <a:xfrm>
              <a:off x="5906770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2" name="rc112"/>
            <p:cNvSpPr/>
            <p:nvPr/>
          </p:nvSpPr>
          <p:spPr>
            <a:xfrm>
              <a:off x="5915770" y="5534626"/>
              <a:ext cx="201456" cy="20145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3" name="tx113"/>
            <p:cNvSpPr/>
            <p:nvPr/>
          </p:nvSpPr>
          <p:spPr>
            <a:xfrm>
              <a:off x="5320450" y="5579022"/>
              <a:ext cx="516731" cy="1108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Kvinnor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6195815" y="5578353"/>
              <a:ext cx="296465" cy="1115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Män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4109436" y="428388"/>
              <a:ext cx="2908473" cy="18814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Ohälsotalet i Dalarnas län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275651" y="5813307"/>
              <a:ext cx="3627888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Försäkringskassan. Bearbetning: Samhällsanalys, Region Dalarna.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275651" y="5934335"/>
              <a:ext cx="1571461" cy="1045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Diagramförklaring: Se förklaring</a:t>
              </a: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671990" y="739575"/>
              <a:ext cx="10179705" cy="42175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671990" y="4628483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671990" y="4491550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671990" y="4354617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671990" y="4080750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671990" y="3943817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671990" y="3806883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671990" y="3533016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671990" y="3396083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671990" y="3259150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671990" y="2985283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671990" y="2848349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671990" y="2711416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671990" y="2437549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671990" y="2300616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671990" y="2163682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671990" y="1889816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671990" y="1752882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671990" y="1615949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671990" y="1342082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671990" y="1205149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671990" y="1068215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671990" y="4765417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671990" y="4217683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671990" y="3669950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671990" y="3122216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671990" y="2574483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671990" y="2026749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671990" y="1479015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671990" y="931282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rc35"/>
            <p:cNvSpPr/>
            <p:nvPr/>
          </p:nvSpPr>
          <p:spPr>
            <a:xfrm>
              <a:off x="740772" y="1776161"/>
              <a:ext cx="206345" cy="29892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" name="rc36"/>
            <p:cNvSpPr/>
            <p:nvPr/>
          </p:nvSpPr>
          <p:spPr>
            <a:xfrm>
              <a:off x="947117" y="2949680"/>
              <a:ext cx="206345" cy="181573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" name="rc37"/>
            <p:cNvSpPr/>
            <p:nvPr/>
          </p:nvSpPr>
          <p:spPr>
            <a:xfrm>
              <a:off x="1199317" y="1329758"/>
              <a:ext cx="206345" cy="343565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" name="rc38"/>
            <p:cNvSpPr/>
            <p:nvPr/>
          </p:nvSpPr>
          <p:spPr>
            <a:xfrm>
              <a:off x="1405663" y="2703200"/>
              <a:ext cx="206345" cy="206221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" name="rc39"/>
            <p:cNvSpPr/>
            <p:nvPr/>
          </p:nvSpPr>
          <p:spPr>
            <a:xfrm>
              <a:off x="1657863" y="1176393"/>
              <a:ext cx="206345" cy="358902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" name="rc40"/>
            <p:cNvSpPr/>
            <p:nvPr/>
          </p:nvSpPr>
          <p:spPr>
            <a:xfrm>
              <a:off x="1864208" y="2571744"/>
              <a:ext cx="206345" cy="219367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" name="rc41"/>
            <p:cNvSpPr/>
            <p:nvPr/>
          </p:nvSpPr>
          <p:spPr>
            <a:xfrm>
              <a:off x="2116408" y="1363991"/>
              <a:ext cx="206345" cy="340142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" name="rc42"/>
            <p:cNvSpPr/>
            <p:nvPr/>
          </p:nvSpPr>
          <p:spPr>
            <a:xfrm>
              <a:off x="2322753" y="2671705"/>
              <a:ext cx="206345" cy="209371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" name="rc43"/>
            <p:cNvSpPr/>
            <p:nvPr/>
          </p:nvSpPr>
          <p:spPr>
            <a:xfrm>
              <a:off x="2574953" y="1748774"/>
              <a:ext cx="206345" cy="301664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" name="rc44"/>
            <p:cNvSpPr/>
            <p:nvPr/>
          </p:nvSpPr>
          <p:spPr>
            <a:xfrm>
              <a:off x="2781299" y="2922293"/>
              <a:ext cx="206345" cy="184312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" name="rc45"/>
            <p:cNvSpPr/>
            <p:nvPr/>
          </p:nvSpPr>
          <p:spPr>
            <a:xfrm>
              <a:off x="3033498" y="2143142"/>
              <a:ext cx="206345" cy="262227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" name="rc46"/>
            <p:cNvSpPr/>
            <p:nvPr/>
          </p:nvSpPr>
          <p:spPr>
            <a:xfrm>
              <a:off x="3239844" y="3130432"/>
              <a:ext cx="206345" cy="163498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" name="rc47"/>
            <p:cNvSpPr/>
            <p:nvPr/>
          </p:nvSpPr>
          <p:spPr>
            <a:xfrm>
              <a:off x="3492044" y="2415640"/>
              <a:ext cx="206345" cy="234977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" name="rc48"/>
            <p:cNvSpPr/>
            <p:nvPr/>
          </p:nvSpPr>
          <p:spPr>
            <a:xfrm>
              <a:off x="3698389" y="3282428"/>
              <a:ext cx="206345" cy="148298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" name="rc49"/>
            <p:cNvSpPr/>
            <p:nvPr/>
          </p:nvSpPr>
          <p:spPr>
            <a:xfrm>
              <a:off x="3950589" y="2723740"/>
              <a:ext cx="206345" cy="204167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" name="rc50"/>
            <p:cNvSpPr/>
            <p:nvPr/>
          </p:nvSpPr>
          <p:spPr>
            <a:xfrm>
              <a:off x="4156934" y="3506999"/>
              <a:ext cx="206345" cy="125841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" name="rc51"/>
            <p:cNvSpPr/>
            <p:nvPr/>
          </p:nvSpPr>
          <p:spPr>
            <a:xfrm>
              <a:off x="4409134" y="3259150"/>
              <a:ext cx="206345" cy="150626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" name="rc52"/>
            <p:cNvSpPr/>
            <p:nvPr/>
          </p:nvSpPr>
          <p:spPr>
            <a:xfrm>
              <a:off x="4615480" y="3838378"/>
              <a:ext cx="206345" cy="92703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" name="rc53"/>
            <p:cNvSpPr/>
            <p:nvPr/>
          </p:nvSpPr>
          <p:spPr>
            <a:xfrm>
              <a:off x="4867680" y="3530278"/>
              <a:ext cx="206345" cy="123513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" name="rc54"/>
            <p:cNvSpPr/>
            <p:nvPr/>
          </p:nvSpPr>
          <p:spPr>
            <a:xfrm>
              <a:off x="5074025" y="3990374"/>
              <a:ext cx="206345" cy="77504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" name="rc55"/>
            <p:cNvSpPr/>
            <p:nvPr/>
          </p:nvSpPr>
          <p:spPr>
            <a:xfrm>
              <a:off x="5326225" y="3737047"/>
              <a:ext cx="206345" cy="102836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" name="rc56"/>
            <p:cNvSpPr/>
            <p:nvPr/>
          </p:nvSpPr>
          <p:spPr>
            <a:xfrm>
              <a:off x="5532570" y="4079381"/>
              <a:ext cx="206345" cy="68603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" name="rc57"/>
            <p:cNvSpPr/>
            <p:nvPr/>
          </p:nvSpPr>
          <p:spPr>
            <a:xfrm>
              <a:off x="5784770" y="3511107"/>
              <a:ext cx="206345" cy="125430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" name="rc58"/>
            <p:cNvSpPr/>
            <p:nvPr/>
          </p:nvSpPr>
          <p:spPr>
            <a:xfrm>
              <a:off x="5991116" y="4024607"/>
              <a:ext cx="206345" cy="74080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" name="rc59"/>
            <p:cNvSpPr/>
            <p:nvPr/>
          </p:nvSpPr>
          <p:spPr>
            <a:xfrm>
              <a:off x="6243315" y="3300230"/>
              <a:ext cx="206345" cy="146518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" name="rc60"/>
            <p:cNvSpPr/>
            <p:nvPr/>
          </p:nvSpPr>
          <p:spPr>
            <a:xfrm>
              <a:off x="6449661" y="3964357"/>
              <a:ext cx="206345" cy="80106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" name="rc61"/>
            <p:cNvSpPr/>
            <p:nvPr/>
          </p:nvSpPr>
          <p:spPr>
            <a:xfrm>
              <a:off x="6701861" y="3130432"/>
              <a:ext cx="206345" cy="163498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" name="rc62"/>
            <p:cNvSpPr/>
            <p:nvPr/>
          </p:nvSpPr>
          <p:spPr>
            <a:xfrm>
              <a:off x="6908206" y="3882196"/>
              <a:ext cx="206345" cy="88322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" name="rc63"/>
            <p:cNvSpPr/>
            <p:nvPr/>
          </p:nvSpPr>
          <p:spPr>
            <a:xfrm>
              <a:off x="7160406" y="2883952"/>
              <a:ext cx="206345" cy="188146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" name="rc64"/>
            <p:cNvSpPr/>
            <p:nvPr/>
          </p:nvSpPr>
          <p:spPr>
            <a:xfrm>
              <a:off x="7366751" y="3763064"/>
              <a:ext cx="206345" cy="100235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" name="rc65"/>
            <p:cNvSpPr/>
            <p:nvPr/>
          </p:nvSpPr>
          <p:spPr>
            <a:xfrm>
              <a:off x="7618951" y="2664859"/>
              <a:ext cx="206345" cy="210055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" name="rc66"/>
            <p:cNvSpPr/>
            <p:nvPr/>
          </p:nvSpPr>
          <p:spPr>
            <a:xfrm>
              <a:off x="7825297" y="3668580"/>
              <a:ext cx="206345" cy="109683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" name="rc67"/>
            <p:cNvSpPr/>
            <p:nvPr/>
          </p:nvSpPr>
          <p:spPr>
            <a:xfrm>
              <a:off x="8077497" y="2584068"/>
              <a:ext cx="206345" cy="218134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" name="rc68"/>
            <p:cNvSpPr/>
            <p:nvPr/>
          </p:nvSpPr>
          <p:spPr>
            <a:xfrm>
              <a:off x="8283842" y="3676796"/>
              <a:ext cx="206345" cy="108862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" name="rc69"/>
            <p:cNvSpPr/>
            <p:nvPr/>
          </p:nvSpPr>
          <p:spPr>
            <a:xfrm>
              <a:off x="8536042" y="2781252"/>
              <a:ext cx="206345" cy="198416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" name="rc70"/>
            <p:cNvSpPr/>
            <p:nvPr/>
          </p:nvSpPr>
          <p:spPr>
            <a:xfrm>
              <a:off x="8742387" y="3757587"/>
              <a:ext cx="206345" cy="100782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" name="rc71"/>
            <p:cNvSpPr/>
            <p:nvPr/>
          </p:nvSpPr>
          <p:spPr>
            <a:xfrm>
              <a:off x="8994587" y="2789468"/>
              <a:ext cx="206345" cy="197594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" name="rc72"/>
            <p:cNvSpPr/>
            <p:nvPr/>
          </p:nvSpPr>
          <p:spPr>
            <a:xfrm>
              <a:off x="9200932" y="3765803"/>
              <a:ext cx="206345" cy="99961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" name="rc73"/>
            <p:cNvSpPr/>
            <p:nvPr/>
          </p:nvSpPr>
          <p:spPr>
            <a:xfrm>
              <a:off x="9453132" y="2931879"/>
              <a:ext cx="206345" cy="183353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" name="rc74"/>
            <p:cNvSpPr/>
            <p:nvPr/>
          </p:nvSpPr>
          <p:spPr>
            <a:xfrm>
              <a:off x="9659478" y="3797298"/>
              <a:ext cx="206345" cy="96811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" name="rc75"/>
            <p:cNvSpPr/>
            <p:nvPr/>
          </p:nvSpPr>
          <p:spPr>
            <a:xfrm>
              <a:off x="9911678" y="3015408"/>
              <a:ext cx="206345" cy="175000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" name="rc76"/>
            <p:cNvSpPr/>
            <p:nvPr/>
          </p:nvSpPr>
          <p:spPr>
            <a:xfrm>
              <a:off x="10118023" y="3819207"/>
              <a:ext cx="206345" cy="94620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7" name="rc77"/>
            <p:cNvSpPr/>
            <p:nvPr/>
          </p:nvSpPr>
          <p:spPr>
            <a:xfrm>
              <a:off x="10370223" y="2971589"/>
              <a:ext cx="206345" cy="179382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8" name="rc78"/>
            <p:cNvSpPr/>
            <p:nvPr/>
          </p:nvSpPr>
          <p:spPr>
            <a:xfrm>
              <a:off x="10576568" y="3789082"/>
              <a:ext cx="206345" cy="97633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9" name="tx79"/>
            <p:cNvSpPr/>
            <p:nvPr/>
          </p:nvSpPr>
          <p:spPr>
            <a:xfrm>
              <a:off x="482261" y="4708565"/>
              <a:ext cx="127099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482261" y="4163138"/>
              <a:ext cx="127099" cy="1090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4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482261" y="3613097"/>
              <a:ext cx="127099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8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439845" y="3067224"/>
              <a:ext cx="169515" cy="1095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439845" y="2517630"/>
              <a:ext cx="169515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439845" y="1969897"/>
              <a:ext cx="169515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439845" y="1424023"/>
              <a:ext cx="169515" cy="1095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439845" y="874429"/>
              <a:ext cx="169515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87" name="tx87"/>
            <p:cNvSpPr/>
            <p:nvPr/>
          </p:nvSpPr>
          <p:spPr>
            <a:xfrm rot="-2700000">
              <a:off x="845326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88" name="tx88"/>
            <p:cNvSpPr/>
            <p:nvPr/>
          </p:nvSpPr>
          <p:spPr>
            <a:xfrm rot="-2700000">
              <a:off x="1303871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2001</a:t>
              </a:r>
            </a:p>
          </p:txBody>
        </p:sp>
        <p:sp>
          <p:nvSpPr>
            <p:cNvPr id="89" name="tx89"/>
            <p:cNvSpPr/>
            <p:nvPr/>
          </p:nvSpPr>
          <p:spPr>
            <a:xfrm rot="-2700000">
              <a:off x="1762416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2002</a:t>
              </a:r>
            </a:p>
          </p:txBody>
        </p:sp>
        <p:sp>
          <p:nvSpPr>
            <p:cNvPr id="90" name="tx90"/>
            <p:cNvSpPr/>
            <p:nvPr/>
          </p:nvSpPr>
          <p:spPr>
            <a:xfrm rot="-2700000">
              <a:off x="2220938" y="4958075"/>
              <a:ext cx="296651" cy="975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2003</a:t>
              </a:r>
            </a:p>
          </p:txBody>
        </p:sp>
        <p:sp>
          <p:nvSpPr>
            <p:cNvPr id="91" name="tx91"/>
            <p:cNvSpPr/>
            <p:nvPr/>
          </p:nvSpPr>
          <p:spPr>
            <a:xfrm rot="-2700000">
              <a:off x="2679507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2004</a:t>
              </a:r>
            </a:p>
          </p:txBody>
        </p:sp>
        <p:sp>
          <p:nvSpPr>
            <p:cNvPr id="92" name="tx92"/>
            <p:cNvSpPr/>
            <p:nvPr/>
          </p:nvSpPr>
          <p:spPr>
            <a:xfrm rot="-2700000">
              <a:off x="3138052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2005</a:t>
              </a:r>
            </a:p>
          </p:txBody>
        </p:sp>
        <p:sp>
          <p:nvSpPr>
            <p:cNvPr id="93" name="tx93"/>
            <p:cNvSpPr/>
            <p:nvPr/>
          </p:nvSpPr>
          <p:spPr>
            <a:xfrm rot="-2700000">
              <a:off x="3596597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2006</a:t>
              </a:r>
            </a:p>
          </p:txBody>
        </p:sp>
        <p:sp>
          <p:nvSpPr>
            <p:cNvPr id="94" name="tx94"/>
            <p:cNvSpPr/>
            <p:nvPr/>
          </p:nvSpPr>
          <p:spPr>
            <a:xfrm rot="-2700000">
              <a:off x="4055143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2007</a:t>
              </a:r>
            </a:p>
          </p:txBody>
        </p:sp>
        <p:sp>
          <p:nvSpPr>
            <p:cNvPr id="95" name="tx95"/>
            <p:cNvSpPr/>
            <p:nvPr/>
          </p:nvSpPr>
          <p:spPr>
            <a:xfrm rot="-2700000">
              <a:off x="4513688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2008</a:t>
              </a:r>
            </a:p>
          </p:txBody>
        </p:sp>
        <p:sp>
          <p:nvSpPr>
            <p:cNvPr id="96" name="tx96"/>
            <p:cNvSpPr/>
            <p:nvPr/>
          </p:nvSpPr>
          <p:spPr>
            <a:xfrm rot="-2700000">
              <a:off x="4972233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2009</a:t>
              </a:r>
            </a:p>
          </p:txBody>
        </p:sp>
        <p:sp>
          <p:nvSpPr>
            <p:cNvPr id="97" name="tx97"/>
            <p:cNvSpPr/>
            <p:nvPr/>
          </p:nvSpPr>
          <p:spPr>
            <a:xfrm rot="-2700000">
              <a:off x="5430778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98" name="tx98"/>
            <p:cNvSpPr/>
            <p:nvPr/>
          </p:nvSpPr>
          <p:spPr>
            <a:xfrm rot="-2700000">
              <a:off x="5889324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2011</a:t>
              </a:r>
            </a:p>
          </p:txBody>
        </p:sp>
        <p:sp>
          <p:nvSpPr>
            <p:cNvPr id="99" name="tx99"/>
            <p:cNvSpPr/>
            <p:nvPr/>
          </p:nvSpPr>
          <p:spPr>
            <a:xfrm rot="-2700000">
              <a:off x="6347869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2012</a:t>
              </a:r>
            </a:p>
          </p:txBody>
        </p:sp>
        <p:sp>
          <p:nvSpPr>
            <p:cNvPr id="100" name="tx100"/>
            <p:cNvSpPr/>
            <p:nvPr/>
          </p:nvSpPr>
          <p:spPr>
            <a:xfrm rot="-2700000">
              <a:off x="6806391" y="4958075"/>
              <a:ext cx="296651" cy="975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2013</a:t>
              </a:r>
            </a:p>
          </p:txBody>
        </p:sp>
        <p:sp>
          <p:nvSpPr>
            <p:cNvPr id="101" name="tx101"/>
            <p:cNvSpPr/>
            <p:nvPr/>
          </p:nvSpPr>
          <p:spPr>
            <a:xfrm rot="-2700000">
              <a:off x="7264960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2014</a:t>
              </a:r>
            </a:p>
          </p:txBody>
        </p:sp>
        <p:sp>
          <p:nvSpPr>
            <p:cNvPr id="102" name="tx102"/>
            <p:cNvSpPr/>
            <p:nvPr/>
          </p:nvSpPr>
          <p:spPr>
            <a:xfrm rot="-2700000">
              <a:off x="7723505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2015</a:t>
              </a:r>
            </a:p>
          </p:txBody>
        </p:sp>
        <p:sp>
          <p:nvSpPr>
            <p:cNvPr id="103" name="tx103"/>
            <p:cNvSpPr/>
            <p:nvPr/>
          </p:nvSpPr>
          <p:spPr>
            <a:xfrm rot="-2700000">
              <a:off x="8182050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2016</a:t>
              </a:r>
            </a:p>
          </p:txBody>
        </p:sp>
        <p:sp>
          <p:nvSpPr>
            <p:cNvPr id="104" name="tx104"/>
            <p:cNvSpPr/>
            <p:nvPr/>
          </p:nvSpPr>
          <p:spPr>
            <a:xfrm rot="-2700000">
              <a:off x="8640595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2017</a:t>
              </a:r>
            </a:p>
          </p:txBody>
        </p:sp>
        <p:sp>
          <p:nvSpPr>
            <p:cNvPr id="105" name="tx105"/>
            <p:cNvSpPr/>
            <p:nvPr/>
          </p:nvSpPr>
          <p:spPr>
            <a:xfrm rot="-2700000">
              <a:off x="9099141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2018</a:t>
              </a:r>
            </a:p>
          </p:txBody>
        </p:sp>
        <p:sp>
          <p:nvSpPr>
            <p:cNvPr id="106" name="tx106"/>
            <p:cNvSpPr/>
            <p:nvPr/>
          </p:nvSpPr>
          <p:spPr>
            <a:xfrm rot="-2700000">
              <a:off x="9557686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2019</a:t>
              </a:r>
            </a:p>
          </p:txBody>
        </p:sp>
        <p:sp>
          <p:nvSpPr>
            <p:cNvPr id="107" name="tx107"/>
            <p:cNvSpPr/>
            <p:nvPr/>
          </p:nvSpPr>
          <p:spPr>
            <a:xfrm rot="-2700000">
              <a:off x="10016231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108" name="tx108"/>
            <p:cNvSpPr/>
            <p:nvPr/>
          </p:nvSpPr>
          <p:spPr>
            <a:xfrm rot="-2700000">
              <a:off x="10474776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2021</a:t>
              </a:r>
            </a:p>
          </p:txBody>
        </p:sp>
        <p:sp>
          <p:nvSpPr>
            <p:cNvPr id="109" name="tx109"/>
            <p:cNvSpPr/>
            <p:nvPr/>
          </p:nvSpPr>
          <p:spPr>
            <a:xfrm rot="-5400000">
              <a:off x="-148155" y="2782797"/>
              <a:ext cx="916508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Sjukpenningtal</a:t>
              </a:r>
            </a:p>
          </p:txBody>
        </p:sp>
        <p:sp>
          <p:nvSpPr>
            <p:cNvPr id="110" name="rc110"/>
            <p:cNvSpPr/>
            <p:nvPr/>
          </p:nvSpPr>
          <p:spPr>
            <a:xfrm>
              <a:off x="5031405" y="5456037"/>
              <a:ext cx="1460875" cy="289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1" name="rc111"/>
            <p:cNvSpPr/>
            <p:nvPr/>
          </p:nvSpPr>
          <p:spPr>
            <a:xfrm>
              <a:off x="5031405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2" name="rc112"/>
            <p:cNvSpPr/>
            <p:nvPr/>
          </p:nvSpPr>
          <p:spPr>
            <a:xfrm>
              <a:off x="5040405" y="5534626"/>
              <a:ext cx="201456" cy="2014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3" name="rc113"/>
            <p:cNvSpPr/>
            <p:nvPr/>
          </p:nvSpPr>
          <p:spPr>
            <a:xfrm>
              <a:off x="5906770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4" name="rc114"/>
            <p:cNvSpPr/>
            <p:nvPr/>
          </p:nvSpPr>
          <p:spPr>
            <a:xfrm>
              <a:off x="5915770" y="5534626"/>
              <a:ext cx="201456" cy="20145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5" name="tx115"/>
            <p:cNvSpPr/>
            <p:nvPr/>
          </p:nvSpPr>
          <p:spPr>
            <a:xfrm>
              <a:off x="5320450" y="5579022"/>
              <a:ext cx="516731" cy="1108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Kvinnor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6195815" y="5578353"/>
              <a:ext cx="296465" cy="1115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Män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3812772" y="378159"/>
              <a:ext cx="3501801" cy="2383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Sjukpenningtalet i Dalarnas län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275651" y="5813307"/>
              <a:ext cx="3627888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Försäkringskassan. Bearbetning: Samhällsanalys, Region Dalarna.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275651" y="5934335"/>
              <a:ext cx="1571461" cy="1045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Diagramförklaring: Se förklaring</a:t>
              </a: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671990" y="739575"/>
              <a:ext cx="10179705" cy="42175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671990" y="4669563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671990" y="4573710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671990" y="4477857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671990" y="4382003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671990" y="4190297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671990" y="4094443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671990" y="3998590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671990" y="3902736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671990" y="3711030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671990" y="3615176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671990" y="3519323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671990" y="3423470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671990" y="3231763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671990" y="3135909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671990" y="3040056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671990" y="2944203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671990" y="2752496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671990" y="2656643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671990" y="2560789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671990" y="2464936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671990" y="2273229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671990" y="2177376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671990" y="2081522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671990" y="1985669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671990" y="1793962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671990" y="1698109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671990" y="1602255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671990" y="1506402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671990" y="1314695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671990" y="1218842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671990" y="1122989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7"/>
            <p:cNvSpPr/>
            <p:nvPr/>
          </p:nvSpPr>
          <p:spPr>
            <a:xfrm>
              <a:off x="671990" y="1027135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8"/>
            <p:cNvSpPr/>
            <p:nvPr/>
          </p:nvSpPr>
          <p:spPr>
            <a:xfrm>
              <a:off x="671990" y="4765417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9"/>
            <p:cNvSpPr/>
            <p:nvPr/>
          </p:nvSpPr>
          <p:spPr>
            <a:xfrm>
              <a:off x="671990" y="4286150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40"/>
            <p:cNvSpPr/>
            <p:nvPr/>
          </p:nvSpPr>
          <p:spPr>
            <a:xfrm>
              <a:off x="671990" y="3806883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41"/>
            <p:cNvSpPr/>
            <p:nvPr/>
          </p:nvSpPr>
          <p:spPr>
            <a:xfrm>
              <a:off x="671990" y="3327616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42"/>
            <p:cNvSpPr/>
            <p:nvPr/>
          </p:nvSpPr>
          <p:spPr>
            <a:xfrm>
              <a:off x="671990" y="2848349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l43"/>
            <p:cNvSpPr/>
            <p:nvPr/>
          </p:nvSpPr>
          <p:spPr>
            <a:xfrm>
              <a:off x="671990" y="2369082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l44"/>
            <p:cNvSpPr/>
            <p:nvPr/>
          </p:nvSpPr>
          <p:spPr>
            <a:xfrm>
              <a:off x="671990" y="1889816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l45"/>
            <p:cNvSpPr/>
            <p:nvPr/>
          </p:nvSpPr>
          <p:spPr>
            <a:xfrm>
              <a:off x="671990" y="1410549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l46"/>
            <p:cNvSpPr/>
            <p:nvPr/>
          </p:nvSpPr>
          <p:spPr>
            <a:xfrm>
              <a:off x="671990" y="931282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rc47"/>
            <p:cNvSpPr/>
            <p:nvPr/>
          </p:nvSpPr>
          <p:spPr>
            <a:xfrm>
              <a:off x="740772" y="1525093"/>
              <a:ext cx="206345" cy="324032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" name="rc48"/>
            <p:cNvSpPr/>
            <p:nvPr/>
          </p:nvSpPr>
          <p:spPr>
            <a:xfrm>
              <a:off x="947117" y="2890046"/>
              <a:ext cx="206345" cy="187537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" name="rc49"/>
            <p:cNvSpPr/>
            <p:nvPr/>
          </p:nvSpPr>
          <p:spPr>
            <a:xfrm>
              <a:off x="1199317" y="1112445"/>
              <a:ext cx="206345" cy="365297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" name="rc50"/>
            <p:cNvSpPr/>
            <p:nvPr/>
          </p:nvSpPr>
          <p:spPr>
            <a:xfrm>
              <a:off x="1405663" y="2612550"/>
              <a:ext cx="206345" cy="215286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" name="rc51"/>
            <p:cNvSpPr/>
            <p:nvPr/>
          </p:nvSpPr>
          <p:spPr>
            <a:xfrm>
              <a:off x="1657863" y="1150786"/>
              <a:ext cx="206345" cy="361463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" name="rc52"/>
            <p:cNvSpPr/>
            <p:nvPr/>
          </p:nvSpPr>
          <p:spPr>
            <a:xfrm>
              <a:off x="1864208" y="2585232"/>
              <a:ext cx="206345" cy="218018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" name="rc53"/>
            <p:cNvSpPr/>
            <p:nvPr/>
          </p:nvSpPr>
          <p:spPr>
            <a:xfrm>
              <a:off x="2116408" y="1060205"/>
              <a:ext cx="206345" cy="370521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" name="rc54"/>
            <p:cNvSpPr/>
            <p:nvPr/>
          </p:nvSpPr>
          <p:spPr>
            <a:xfrm>
              <a:off x="2322753" y="2634117"/>
              <a:ext cx="206345" cy="213129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" name="rc55"/>
            <p:cNvSpPr/>
            <p:nvPr/>
          </p:nvSpPr>
          <p:spPr>
            <a:xfrm>
              <a:off x="2574953" y="1436429"/>
              <a:ext cx="206345" cy="332898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" name="rc56"/>
            <p:cNvSpPr/>
            <p:nvPr/>
          </p:nvSpPr>
          <p:spPr>
            <a:xfrm>
              <a:off x="2781299" y="2879981"/>
              <a:ext cx="206345" cy="188543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" name="rc57"/>
            <p:cNvSpPr/>
            <p:nvPr/>
          </p:nvSpPr>
          <p:spPr>
            <a:xfrm>
              <a:off x="3033498" y="1951641"/>
              <a:ext cx="206345" cy="281377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" name="rc58"/>
            <p:cNvSpPr/>
            <p:nvPr/>
          </p:nvSpPr>
          <p:spPr>
            <a:xfrm>
              <a:off x="3239844" y="3088941"/>
              <a:ext cx="206345" cy="167647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" name="rc59"/>
            <p:cNvSpPr/>
            <p:nvPr/>
          </p:nvSpPr>
          <p:spPr>
            <a:xfrm>
              <a:off x="3492044" y="2174500"/>
              <a:ext cx="206345" cy="259091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" name="rc60"/>
            <p:cNvSpPr/>
            <p:nvPr/>
          </p:nvSpPr>
          <p:spPr>
            <a:xfrm>
              <a:off x="3698389" y="3226970"/>
              <a:ext cx="206345" cy="153844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" name="rc61"/>
            <p:cNvSpPr/>
            <p:nvPr/>
          </p:nvSpPr>
          <p:spPr>
            <a:xfrm>
              <a:off x="3950589" y="2782690"/>
              <a:ext cx="206345" cy="198272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" name="rc62"/>
            <p:cNvSpPr/>
            <p:nvPr/>
          </p:nvSpPr>
          <p:spPr>
            <a:xfrm>
              <a:off x="4156934" y="3618052"/>
              <a:ext cx="206345" cy="114736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" name="rc63"/>
            <p:cNvSpPr/>
            <p:nvPr/>
          </p:nvSpPr>
          <p:spPr>
            <a:xfrm>
              <a:off x="4409134" y="3246620"/>
              <a:ext cx="206345" cy="151879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" name="rc64"/>
            <p:cNvSpPr/>
            <p:nvPr/>
          </p:nvSpPr>
          <p:spPr>
            <a:xfrm>
              <a:off x="4615480" y="3848100"/>
              <a:ext cx="206345" cy="91731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" name="rc65"/>
            <p:cNvSpPr/>
            <p:nvPr/>
          </p:nvSpPr>
          <p:spPr>
            <a:xfrm>
              <a:off x="4867680" y="3487691"/>
              <a:ext cx="206345" cy="127772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" name="rc66"/>
            <p:cNvSpPr/>
            <p:nvPr/>
          </p:nvSpPr>
          <p:spPr>
            <a:xfrm>
              <a:off x="5074025" y="3958811"/>
              <a:ext cx="206345" cy="80660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" name="rc67"/>
            <p:cNvSpPr/>
            <p:nvPr/>
          </p:nvSpPr>
          <p:spPr>
            <a:xfrm>
              <a:off x="5326225" y="3478585"/>
              <a:ext cx="206345" cy="128683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" name="rc68"/>
            <p:cNvSpPr/>
            <p:nvPr/>
          </p:nvSpPr>
          <p:spPr>
            <a:xfrm>
              <a:off x="5532570" y="3975585"/>
              <a:ext cx="206345" cy="78983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" name="rc69"/>
            <p:cNvSpPr/>
            <p:nvPr/>
          </p:nvSpPr>
          <p:spPr>
            <a:xfrm>
              <a:off x="5784770" y="3186232"/>
              <a:ext cx="206345" cy="157918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" name="rc70"/>
            <p:cNvSpPr/>
            <p:nvPr/>
          </p:nvSpPr>
          <p:spPr>
            <a:xfrm>
              <a:off x="5991116" y="3916635"/>
              <a:ext cx="206345" cy="84878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" name="rc71"/>
            <p:cNvSpPr/>
            <p:nvPr/>
          </p:nvSpPr>
          <p:spPr>
            <a:xfrm>
              <a:off x="6243315" y="3100444"/>
              <a:ext cx="206345" cy="166497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" name="rc72"/>
            <p:cNvSpPr/>
            <p:nvPr/>
          </p:nvSpPr>
          <p:spPr>
            <a:xfrm>
              <a:off x="6449661" y="3908488"/>
              <a:ext cx="206345" cy="85692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" name="rc73"/>
            <p:cNvSpPr/>
            <p:nvPr/>
          </p:nvSpPr>
          <p:spPr>
            <a:xfrm>
              <a:off x="6701861" y="2760164"/>
              <a:ext cx="206345" cy="200525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" name="rc74"/>
            <p:cNvSpPr/>
            <p:nvPr/>
          </p:nvSpPr>
          <p:spPr>
            <a:xfrm>
              <a:off x="6908206" y="3751767"/>
              <a:ext cx="206345" cy="101364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" name="rc75"/>
            <p:cNvSpPr/>
            <p:nvPr/>
          </p:nvSpPr>
          <p:spPr>
            <a:xfrm>
              <a:off x="7160406" y="2477876"/>
              <a:ext cx="206345" cy="228754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" name="rc76"/>
            <p:cNvSpPr/>
            <p:nvPr/>
          </p:nvSpPr>
          <p:spPr>
            <a:xfrm>
              <a:off x="7366751" y="3603195"/>
              <a:ext cx="206345" cy="116222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7" name="rc77"/>
            <p:cNvSpPr/>
            <p:nvPr/>
          </p:nvSpPr>
          <p:spPr>
            <a:xfrm>
              <a:off x="7618951" y="2278022"/>
              <a:ext cx="206345" cy="248739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8" name="rc78"/>
            <p:cNvSpPr/>
            <p:nvPr/>
          </p:nvSpPr>
          <p:spPr>
            <a:xfrm>
              <a:off x="7825297" y="3515968"/>
              <a:ext cx="206345" cy="124944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9" name="rc79"/>
            <p:cNvSpPr/>
            <p:nvPr/>
          </p:nvSpPr>
          <p:spPr>
            <a:xfrm>
              <a:off x="8077497" y="2334575"/>
              <a:ext cx="206345" cy="243084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0" name="rc80"/>
            <p:cNvSpPr/>
            <p:nvPr/>
          </p:nvSpPr>
          <p:spPr>
            <a:xfrm>
              <a:off x="8283842" y="3596964"/>
              <a:ext cx="206345" cy="116845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1" name="rc81"/>
            <p:cNvSpPr/>
            <p:nvPr/>
          </p:nvSpPr>
          <p:spPr>
            <a:xfrm>
              <a:off x="8536042" y="2478835"/>
              <a:ext cx="206345" cy="228658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2" name="rc82"/>
            <p:cNvSpPr/>
            <p:nvPr/>
          </p:nvSpPr>
          <p:spPr>
            <a:xfrm>
              <a:off x="8742387" y="3646329"/>
              <a:ext cx="206345" cy="111908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3" name="rc83"/>
            <p:cNvSpPr/>
            <p:nvPr/>
          </p:nvSpPr>
          <p:spPr>
            <a:xfrm>
              <a:off x="8994587" y="2513821"/>
              <a:ext cx="206345" cy="225159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4" name="rc84"/>
            <p:cNvSpPr/>
            <p:nvPr/>
          </p:nvSpPr>
          <p:spPr>
            <a:xfrm>
              <a:off x="9200932" y="3654476"/>
              <a:ext cx="206345" cy="111094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5" name="rc85"/>
            <p:cNvSpPr/>
            <p:nvPr/>
          </p:nvSpPr>
          <p:spPr>
            <a:xfrm>
              <a:off x="9453132" y="2784607"/>
              <a:ext cx="206345" cy="198081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6" name="rc86"/>
            <p:cNvSpPr/>
            <p:nvPr/>
          </p:nvSpPr>
          <p:spPr>
            <a:xfrm>
              <a:off x="9659478" y="3727325"/>
              <a:ext cx="206345" cy="103809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7" name="rc87"/>
            <p:cNvSpPr/>
            <p:nvPr/>
          </p:nvSpPr>
          <p:spPr>
            <a:xfrm>
              <a:off x="9911678" y="2848829"/>
              <a:ext cx="206345" cy="191658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8" name="rc88"/>
            <p:cNvSpPr/>
            <p:nvPr/>
          </p:nvSpPr>
          <p:spPr>
            <a:xfrm>
              <a:off x="10118023" y="3737389"/>
              <a:ext cx="206345" cy="102802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9" name="rc89"/>
            <p:cNvSpPr/>
            <p:nvPr/>
          </p:nvSpPr>
          <p:spPr>
            <a:xfrm>
              <a:off x="10370223" y="2471646"/>
              <a:ext cx="206345" cy="229377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0" name="rc90"/>
            <p:cNvSpPr/>
            <p:nvPr/>
          </p:nvSpPr>
          <p:spPr>
            <a:xfrm>
              <a:off x="10576568" y="3631471"/>
              <a:ext cx="206345" cy="113394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1" name="tx91"/>
            <p:cNvSpPr/>
            <p:nvPr/>
          </p:nvSpPr>
          <p:spPr>
            <a:xfrm>
              <a:off x="482261" y="4708565"/>
              <a:ext cx="127099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0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439845" y="4229298"/>
              <a:ext cx="169515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439845" y="3750031"/>
              <a:ext cx="169515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439845" y="3270689"/>
              <a:ext cx="169515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439845" y="2791497"/>
              <a:ext cx="169515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439845" y="2312230"/>
              <a:ext cx="169515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439845" y="1832963"/>
              <a:ext cx="169515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439845" y="1353696"/>
              <a:ext cx="169515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439845" y="874429"/>
              <a:ext cx="169515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100" name="tx100"/>
            <p:cNvSpPr/>
            <p:nvPr/>
          </p:nvSpPr>
          <p:spPr>
            <a:xfrm rot="-2700000">
              <a:off x="845326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101" name="tx101"/>
            <p:cNvSpPr/>
            <p:nvPr/>
          </p:nvSpPr>
          <p:spPr>
            <a:xfrm rot="-2700000">
              <a:off x="1303871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2001</a:t>
              </a:r>
            </a:p>
          </p:txBody>
        </p:sp>
        <p:sp>
          <p:nvSpPr>
            <p:cNvPr id="102" name="tx102"/>
            <p:cNvSpPr/>
            <p:nvPr/>
          </p:nvSpPr>
          <p:spPr>
            <a:xfrm rot="-2700000">
              <a:off x="1762416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2002</a:t>
              </a:r>
            </a:p>
          </p:txBody>
        </p:sp>
        <p:sp>
          <p:nvSpPr>
            <p:cNvPr id="103" name="tx103"/>
            <p:cNvSpPr/>
            <p:nvPr/>
          </p:nvSpPr>
          <p:spPr>
            <a:xfrm rot="-2700000">
              <a:off x="2220938" y="4958075"/>
              <a:ext cx="296651" cy="975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2003</a:t>
              </a:r>
            </a:p>
          </p:txBody>
        </p:sp>
        <p:sp>
          <p:nvSpPr>
            <p:cNvPr id="104" name="tx104"/>
            <p:cNvSpPr/>
            <p:nvPr/>
          </p:nvSpPr>
          <p:spPr>
            <a:xfrm rot="-2700000">
              <a:off x="2679507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2004</a:t>
              </a:r>
            </a:p>
          </p:txBody>
        </p:sp>
        <p:sp>
          <p:nvSpPr>
            <p:cNvPr id="105" name="tx105"/>
            <p:cNvSpPr/>
            <p:nvPr/>
          </p:nvSpPr>
          <p:spPr>
            <a:xfrm rot="-2700000">
              <a:off x="3138052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2005</a:t>
              </a:r>
            </a:p>
          </p:txBody>
        </p:sp>
        <p:sp>
          <p:nvSpPr>
            <p:cNvPr id="106" name="tx106"/>
            <p:cNvSpPr/>
            <p:nvPr/>
          </p:nvSpPr>
          <p:spPr>
            <a:xfrm rot="-2700000">
              <a:off x="3596597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2006</a:t>
              </a:r>
            </a:p>
          </p:txBody>
        </p:sp>
        <p:sp>
          <p:nvSpPr>
            <p:cNvPr id="107" name="tx107"/>
            <p:cNvSpPr/>
            <p:nvPr/>
          </p:nvSpPr>
          <p:spPr>
            <a:xfrm rot="-2700000">
              <a:off x="4055143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2007</a:t>
              </a:r>
            </a:p>
          </p:txBody>
        </p:sp>
        <p:sp>
          <p:nvSpPr>
            <p:cNvPr id="108" name="tx108"/>
            <p:cNvSpPr/>
            <p:nvPr/>
          </p:nvSpPr>
          <p:spPr>
            <a:xfrm rot="-2700000">
              <a:off x="4513688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2008</a:t>
              </a:r>
            </a:p>
          </p:txBody>
        </p:sp>
        <p:sp>
          <p:nvSpPr>
            <p:cNvPr id="109" name="tx109"/>
            <p:cNvSpPr/>
            <p:nvPr/>
          </p:nvSpPr>
          <p:spPr>
            <a:xfrm rot="-2700000">
              <a:off x="4972233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2009</a:t>
              </a:r>
            </a:p>
          </p:txBody>
        </p:sp>
        <p:sp>
          <p:nvSpPr>
            <p:cNvPr id="110" name="tx110"/>
            <p:cNvSpPr/>
            <p:nvPr/>
          </p:nvSpPr>
          <p:spPr>
            <a:xfrm rot="-2700000">
              <a:off x="5430778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111" name="tx111"/>
            <p:cNvSpPr/>
            <p:nvPr/>
          </p:nvSpPr>
          <p:spPr>
            <a:xfrm rot="-2700000">
              <a:off x="5889324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2011</a:t>
              </a:r>
            </a:p>
          </p:txBody>
        </p:sp>
        <p:sp>
          <p:nvSpPr>
            <p:cNvPr id="112" name="tx112"/>
            <p:cNvSpPr/>
            <p:nvPr/>
          </p:nvSpPr>
          <p:spPr>
            <a:xfrm rot="-2700000">
              <a:off x="6347869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2012</a:t>
              </a:r>
            </a:p>
          </p:txBody>
        </p:sp>
        <p:sp>
          <p:nvSpPr>
            <p:cNvPr id="113" name="tx113"/>
            <p:cNvSpPr/>
            <p:nvPr/>
          </p:nvSpPr>
          <p:spPr>
            <a:xfrm rot="-2700000">
              <a:off x="6806391" y="4958075"/>
              <a:ext cx="296651" cy="975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2013</a:t>
              </a:r>
            </a:p>
          </p:txBody>
        </p:sp>
        <p:sp>
          <p:nvSpPr>
            <p:cNvPr id="114" name="tx114"/>
            <p:cNvSpPr/>
            <p:nvPr/>
          </p:nvSpPr>
          <p:spPr>
            <a:xfrm rot="-2700000">
              <a:off x="7264960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2014</a:t>
              </a:r>
            </a:p>
          </p:txBody>
        </p:sp>
        <p:sp>
          <p:nvSpPr>
            <p:cNvPr id="115" name="tx115"/>
            <p:cNvSpPr/>
            <p:nvPr/>
          </p:nvSpPr>
          <p:spPr>
            <a:xfrm rot="-2700000">
              <a:off x="7723505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2015</a:t>
              </a:r>
            </a:p>
          </p:txBody>
        </p:sp>
        <p:sp>
          <p:nvSpPr>
            <p:cNvPr id="116" name="tx116"/>
            <p:cNvSpPr/>
            <p:nvPr/>
          </p:nvSpPr>
          <p:spPr>
            <a:xfrm rot="-2700000">
              <a:off x="8182050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2016</a:t>
              </a:r>
            </a:p>
          </p:txBody>
        </p:sp>
        <p:sp>
          <p:nvSpPr>
            <p:cNvPr id="117" name="tx117"/>
            <p:cNvSpPr/>
            <p:nvPr/>
          </p:nvSpPr>
          <p:spPr>
            <a:xfrm rot="-2700000">
              <a:off x="8640595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2017</a:t>
              </a:r>
            </a:p>
          </p:txBody>
        </p:sp>
        <p:sp>
          <p:nvSpPr>
            <p:cNvPr id="118" name="tx118"/>
            <p:cNvSpPr/>
            <p:nvPr/>
          </p:nvSpPr>
          <p:spPr>
            <a:xfrm rot="-2700000">
              <a:off x="9099141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2018</a:t>
              </a:r>
            </a:p>
          </p:txBody>
        </p:sp>
        <p:sp>
          <p:nvSpPr>
            <p:cNvPr id="119" name="tx119"/>
            <p:cNvSpPr/>
            <p:nvPr/>
          </p:nvSpPr>
          <p:spPr>
            <a:xfrm rot="-2700000">
              <a:off x="9557686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2019</a:t>
              </a:r>
            </a:p>
          </p:txBody>
        </p:sp>
        <p:sp>
          <p:nvSpPr>
            <p:cNvPr id="120" name="tx120"/>
            <p:cNvSpPr/>
            <p:nvPr/>
          </p:nvSpPr>
          <p:spPr>
            <a:xfrm rot="-2700000">
              <a:off x="10016231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121" name="tx121"/>
            <p:cNvSpPr/>
            <p:nvPr/>
          </p:nvSpPr>
          <p:spPr>
            <a:xfrm rot="-2700000">
              <a:off x="10474776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2021</a:t>
              </a:r>
            </a:p>
          </p:txBody>
        </p:sp>
        <p:sp>
          <p:nvSpPr>
            <p:cNvPr id="122" name="tx122"/>
            <p:cNvSpPr/>
            <p:nvPr/>
          </p:nvSpPr>
          <p:spPr>
            <a:xfrm rot="-5400000">
              <a:off x="-886798" y="2781910"/>
              <a:ext cx="2392021" cy="13287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Pågående sjukfall per 1000 försäkrade</a:t>
              </a:r>
            </a:p>
          </p:txBody>
        </p:sp>
        <p:sp>
          <p:nvSpPr>
            <p:cNvPr id="123" name="rc123"/>
            <p:cNvSpPr/>
            <p:nvPr/>
          </p:nvSpPr>
          <p:spPr>
            <a:xfrm>
              <a:off x="5031405" y="5456037"/>
              <a:ext cx="1460875" cy="289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4" name="rc124"/>
            <p:cNvSpPr/>
            <p:nvPr/>
          </p:nvSpPr>
          <p:spPr>
            <a:xfrm>
              <a:off x="5031405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5" name="rc125"/>
            <p:cNvSpPr/>
            <p:nvPr/>
          </p:nvSpPr>
          <p:spPr>
            <a:xfrm>
              <a:off x="5040405" y="5534626"/>
              <a:ext cx="201456" cy="2014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6" name="rc126"/>
            <p:cNvSpPr/>
            <p:nvPr/>
          </p:nvSpPr>
          <p:spPr>
            <a:xfrm>
              <a:off x="5906770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7" name="rc127"/>
            <p:cNvSpPr/>
            <p:nvPr/>
          </p:nvSpPr>
          <p:spPr>
            <a:xfrm>
              <a:off x="5915770" y="5534626"/>
              <a:ext cx="201456" cy="20145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8" name="tx128"/>
            <p:cNvSpPr/>
            <p:nvPr/>
          </p:nvSpPr>
          <p:spPr>
            <a:xfrm>
              <a:off x="5320450" y="5579022"/>
              <a:ext cx="516731" cy="1108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Kvinnor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6195815" y="5578353"/>
              <a:ext cx="296465" cy="1115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Män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2627046" y="378159"/>
              <a:ext cx="5873253" cy="2383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Antal sjukskrivna per 1000 försäkrade i Dalarnas län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275651" y="5813307"/>
              <a:ext cx="3627888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Försäkringskassan. Bearbetning: Samhällsanalys, Region Dalarna.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275651" y="5934335"/>
              <a:ext cx="1571461" cy="1045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Diagramförklaring: Se förklaring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685646" y="739575"/>
              <a:ext cx="10166049" cy="41741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685646" y="4588443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685646" y="4452919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685646" y="4317396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685646" y="4046349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685646" y="3910825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685646" y="3775302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685646" y="3504255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685646" y="3368731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685646" y="3233208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685646" y="2962161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685646" y="2826637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685646" y="2691114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685646" y="2420067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685646" y="2284543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685646" y="2149020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685646" y="1877973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685646" y="1742449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685646" y="1606926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685646" y="1335878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685646" y="1200355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685646" y="1064831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685646" y="4723966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685646" y="4181872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685646" y="3639778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685646" y="3097684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685646" y="2555590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685646" y="2013496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685646" y="1471402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685646" y="929308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rc35"/>
            <p:cNvSpPr/>
            <p:nvPr/>
          </p:nvSpPr>
          <p:spPr>
            <a:xfrm>
              <a:off x="3634759" y="1593373"/>
              <a:ext cx="431577" cy="3130593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" name="rc36"/>
            <p:cNvSpPr/>
            <p:nvPr/>
          </p:nvSpPr>
          <p:spPr>
            <a:xfrm>
              <a:off x="1716636" y="1484954"/>
              <a:ext cx="431577" cy="3239011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" name="rc37"/>
            <p:cNvSpPr/>
            <p:nvPr/>
          </p:nvSpPr>
          <p:spPr>
            <a:xfrm>
              <a:off x="757575" y="1335878"/>
              <a:ext cx="431577" cy="3388087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" name="rc38"/>
            <p:cNvSpPr/>
            <p:nvPr/>
          </p:nvSpPr>
          <p:spPr>
            <a:xfrm>
              <a:off x="3155228" y="1579821"/>
              <a:ext cx="431577" cy="3144145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" name="rc39"/>
            <p:cNvSpPr/>
            <p:nvPr/>
          </p:nvSpPr>
          <p:spPr>
            <a:xfrm>
              <a:off x="5552882" y="1864420"/>
              <a:ext cx="431577" cy="2859546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" name="rc40"/>
            <p:cNvSpPr/>
            <p:nvPr/>
          </p:nvSpPr>
          <p:spPr>
            <a:xfrm>
              <a:off x="4593820" y="1674687"/>
              <a:ext cx="431577" cy="304927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" name="rc41"/>
            <p:cNvSpPr/>
            <p:nvPr/>
          </p:nvSpPr>
          <p:spPr>
            <a:xfrm>
              <a:off x="7950535" y="2027048"/>
              <a:ext cx="431577" cy="2696917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" name="rc42"/>
            <p:cNvSpPr/>
            <p:nvPr/>
          </p:nvSpPr>
          <p:spPr>
            <a:xfrm>
              <a:off x="1237106" y="1430745"/>
              <a:ext cx="431577" cy="3293221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" name="rc43"/>
            <p:cNvSpPr/>
            <p:nvPr/>
          </p:nvSpPr>
          <p:spPr>
            <a:xfrm>
              <a:off x="7471004" y="1972839"/>
              <a:ext cx="431577" cy="2751127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" name="rc44"/>
            <p:cNvSpPr/>
            <p:nvPr/>
          </p:nvSpPr>
          <p:spPr>
            <a:xfrm>
              <a:off x="2196167" y="1552716"/>
              <a:ext cx="431577" cy="3171250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" name="rc45"/>
            <p:cNvSpPr/>
            <p:nvPr/>
          </p:nvSpPr>
          <p:spPr>
            <a:xfrm>
              <a:off x="8909596" y="2189677"/>
              <a:ext cx="431577" cy="2534289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" name="rc46"/>
            <p:cNvSpPr/>
            <p:nvPr/>
          </p:nvSpPr>
          <p:spPr>
            <a:xfrm>
              <a:off x="10348188" y="2650457"/>
              <a:ext cx="431577" cy="2073509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" name="rc47"/>
            <p:cNvSpPr/>
            <p:nvPr/>
          </p:nvSpPr>
          <p:spPr>
            <a:xfrm>
              <a:off x="5073351" y="1796658"/>
              <a:ext cx="431577" cy="2927307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" name="rc48"/>
            <p:cNvSpPr/>
            <p:nvPr/>
          </p:nvSpPr>
          <p:spPr>
            <a:xfrm>
              <a:off x="9868658" y="2325200"/>
              <a:ext cx="431577" cy="2398766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" name="rc49"/>
            <p:cNvSpPr/>
            <p:nvPr/>
          </p:nvSpPr>
          <p:spPr>
            <a:xfrm>
              <a:off x="4114290" y="1593373"/>
              <a:ext cx="431577" cy="3130593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" name="rc50"/>
            <p:cNvSpPr/>
            <p:nvPr/>
          </p:nvSpPr>
          <p:spPr>
            <a:xfrm>
              <a:off x="6991474" y="1959287"/>
              <a:ext cx="431577" cy="2764679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" name="rc51"/>
            <p:cNvSpPr/>
            <p:nvPr/>
          </p:nvSpPr>
          <p:spPr>
            <a:xfrm>
              <a:off x="2675698" y="1552716"/>
              <a:ext cx="431577" cy="3171250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" name="rc52"/>
            <p:cNvSpPr/>
            <p:nvPr/>
          </p:nvSpPr>
          <p:spPr>
            <a:xfrm>
              <a:off x="6032412" y="1905077"/>
              <a:ext cx="431577" cy="2818889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" name="rc53"/>
            <p:cNvSpPr/>
            <p:nvPr/>
          </p:nvSpPr>
          <p:spPr>
            <a:xfrm>
              <a:off x="9389127" y="2189677"/>
              <a:ext cx="431577" cy="2534289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" name="rc54"/>
            <p:cNvSpPr/>
            <p:nvPr/>
          </p:nvSpPr>
          <p:spPr>
            <a:xfrm>
              <a:off x="6511943" y="1932182"/>
              <a:ext cx="431577" cy="2791784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" name="rc55"/>
            <p:cNvSpPr/>
            <p:nvPr/>
          </p:nvSpPr>
          <p:spPr>
            <a:xfrm>
              <a:off x="8430066" y="2054153"/>
              <a:ext cx="431577" cy="2669813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" name="tx56"/>
            <p:cNvSpPr/>
            <p:nvPr/>
          </p:nvSpPr>
          <p:spPr>
            <a:xfrm>
              <a:off x="318067" y="4663542"/>
              <a:ext cx="304948" cy="11496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0 %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18067" y="4121448"/>
              <a:ext cx="304948" cy="11496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4 %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18067" y="3579354"/>
              <a:ext cx="304948" cy="11496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8 %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275651" y="3037260"/>
              <a:ext cx="347364" cy="11496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12 %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275651" y="2495166"/>
              <a:ext cx="347364" cy="11496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16 %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275651" y="1953072"/>
              <a:ext cx="347364" cy="11496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20 %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275651" y="1410978"/>
              <a:ext cx="347364" cy="11496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24 %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275651" y="868884"/>
              <a:ext cx="347364" cy="11496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28 %</a:t>
              </a:r>
            </a:p>
          </p:txBody>
        </p:sp>
        <p:sp>
          <p:nvSpPr>
            <p:cNvPr id="64" name="tx64"/>
            <p:cNvSpPr/>
            <p:nvPr/>
          </p:nvSpPr>
          <p:spPr>
            <a:xfrm rot="-2700000">
              <a:off x="752187" y="5169948"/>
              <a:ext cx="467050" cy="987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Gotland</a:t>
              </a:r>
            </a:p>
          </p:txBody>
        </p:sp>
        <p:sp>
          <p:nvSpPr>
            <p:cNvPr id="65" name="tx65"/>
            <p:cNvSpPr/>
            <p:nvPr/>
          </p:nvSpPr>
          <p:spPr>
            <a:xfrm rot="-2700000">
              <a:off x="1254650" y="5171393"/>
              <a:ext cx="422383" cy="970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Kalmar</a:t>
              </a:r>
            </a:p>
          </p:txBody>
        </p:sp>
        <p:sp>
          <p:nvSpPr>
            <p:cNvPr id="66" name="tx66"/>
            <p:cNvSpPr/>
            <p:nvPr/>
          </p:nvSpPr>
          <p:spPr>
            <a:xfrm rot="-2700000">
              <a:off x="1711879" y="5171393"/>
              <a:ext cx="466985" cy="970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Dalarna</a:t>
              </a:r>
            </a:p>
          </p:txBody>
        </p:sp>
        <p:sp>
          <p:nvSpPr>
            <p:cNvPr id="67" name="tx67"/>
            <p:cNvSpPr/>
            <p:nvPr/>
          </p:nvSpPr>
          <p:spPr>
            <a:xfrm rot="-2700000">
              <a:off x="2109889" y="5171393"/>
              <a:ext cx="630026" cy="970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Norrbotten</a:t>
              </a:r>
            </a:p>
          </p:txBody>
        </p:sp>
        <p:sp>
          <p:nvSpPr>
            <p:cNvPr id="68" name="tx68"/>
            <p:cNvSpPr/>
            <p:nvPr/>
          </p:nvSpPr>
          <p:spPr>
            <a:xfrm rot="-2700000">
              <a:off x="2466899" y="5170893"/>
              <a:ext cx="874653" cy="9760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Västernorrland</a:t>
              </a:r>
            </a:p>
          </p:txBody>
        </p:sp>
        <p:sp>
          <p:nvSpPr>
            <p:cNvPr id="69" name="tx69"/>
            <p:cNvSpPr/>
            <p:nvPr/>
          </p:nvSpPr>
          <p:spPr>
            <a:xfrm rot="-2700000">
              <a:off x="3066396" y="5147384"/>
              <a:ext cx="615246" cy="1251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Gävleborg</a:t>
              </a:r>
            </a:p>
          </p:txBody>
        </p:sp>
        <p:sp>
          <p:nvSpPr>
            <p:cNvPr id="70" name="tx70"/>
            <p:cNvSpPr/>
            <p:nvPr/>
          </p:nvSpPr>
          <p:spPr>
            <a:xfrm rot="-2700000">
              <a:off x="3598364" y="5148773"/>
              <a:ext cx="511522" cy="123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Blekinge</a:t>
              </a:r>
            </a:p>
          </p:txBody>
        </p:sp>
        <p:sp>
          <p:nvSpPr>
            <p:cNvPr id="71" name="tx71"/>
            <p:cNvSpPr/>
            <p:nvPr/>
          </p:nvSpPr>
          <p:spPr>
            <a:xfrm rot="-2700000">
              <a:off x="4057463" y="5170893"/>
              <a:ext cx="570709" cy="9760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Värmland</a:t>
              </a:r>
            </a:p>
          </p:txBody>
        </p:sp>
        <p:sp>
          <p:nvSpPr>
            <p:cNvPr id="72" name="tx72"/>
            <p:cNvSpPr/>
            <p:nvPr/>
          </p:nvSpPr>
          <p:spPr>
            <a:xfrm rot="-2700000">
              <a:off x="4551784" y="5170837"/>
              <a:ext cx="541083" cy="976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Jämtland</a:t>
              </a:r>
            </a:p>
          </p:txBody>
        </p:sp>
        <p:sp>
          <p:nvSpPr>
            <p:cNvPr id="73" name="tx73"/>
            <p:cNvSpPr/>
            <p:nvPr/>
          </p:nvSpPr>
          <p:spPr>
            <a:xfrm rot="-2700000">
              <a:off x="4867808" y="5169948"/>
              <a:ext cx="867361" cy="987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Södermanland</a:t>
              </a:r>
            </a:p>
          </p:txBody>
        </p:sp>
        <p:sp>
          <p:nvSpPr>
            <p:cNvPr id="74" name="tx74"/>
            <p:cNvSpPr/>
            <p:nvPr/>
          </p:nvSpPr>
          <p:spPr>
            <a:xfrm rot="-2700000">
              <a:off x="5555515" y="5171393"/>
              <a:ext cx="452204" cy="970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Halland</a:t>
              </a:r>
            </a:p>
          </p:txBody>
        </p:sp>
        <p:sp>
          <p:nvSpPr>
            <p:cNvPr id="75" name="tx75"/>
            <p:cNvSpPr/>
            <p:nvPr/>
          </p:nvSpPr>
          <p:spPr>
            <a:xfrm rot="-2700000">
              <a:off x="5871765" y="5170893"/>
              <a:ext cx="778352" cy="9760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Västmanland</a:t>
              </a:r>
            </a:p>
          </p:txBody>
        </p:sp>
        <p:sp>
          <p:nvSpPr>
            <p:cNvPr id="76" name="tx76"/>
            <p:cNvSpPr/>
            <p:nvPr/>
          </p:nvSpPr>
          <p:spPr>
            <a:xfrm rot="-2700000">
              <a:off x="6526352" y="5154942"/>
              <a:ext cx="415025" cy="11629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Örebro</a:t>
              </a:r>
            </a:p>
          </p:txBody>
        </p:sp>
        <p:sp>
          <p:nvSpPr>
            <p:cNvPr id="77" name="tx77"/>
            <p:cNvSpPr/>
            <p:nvPr/>
          </p:nvSpPr>
          <p:spPr>
            <a:xfrm rot="-2700000">
              <a:off x="6841928" y="5170893"/>
              <a:ext cx="756149" cy="9760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Västerbotten</a:t>
              </a:r>
            </a:p>
          </p:txBody>
        </p:sp>
        <p:sp>
          <p:nvSpPr>
            <p:cNvPr id="78" name="tx78"/>
            <p:cNvSpPr/>
            <p:nvPr/>
          </p:nvSpPr>
          <p:spPr>
            <a:xfrm rot="-2700000">
              <a:off x="7379003" y="5148773"/>
              <a:ext cx="622734" cy="123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Kronoberg</a:t>
              </a:r>
            </a:p>
          </p:txBody>
        </p:sp>
        <p:sp>
          <p:nvSpPr>
            <p:cNvPr id="79" name="tx79"/>
            <p:cNvSpPr/>
            <p:nvPr/>
          </p:nvSpPr>
          <p:spPr>
            <a:xfrm rot="-2700000">
              <a:off x="7865717" y="5148273"/>
              <a:ext cx="607953" cy="12410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Jönköping</a:t>
              </a:r>
            </a:p>
          </p:txBody>
        </p:sp>
        <p:sp>
          <p:nvSpPr>
            <p:cNvPr id="80" name="tx80"/>
            <p:cNvSpPr/>
            <p:nvPr/>
          </p:nvSpPr>
          <p:spPr>
            <a:xfrm rot="-2700000">
              <a:off x="8260887" y="5132378"/>
              <a:ext cx="763506" cy="14272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Östergötland</a:t>
              </a:r>
            </a:p>
          </p:txBody>
        </p:sp>
        <p:sp>
          <p:nvSpPr>
            <p:cNvPr id="81" name="tx81"/>
            <p:cNvSpPr/>
            <p:nvPr/>
          </p:nvSpPr>
          <p:spPr>
            <a:xfrm rot="-2700000">
              <a:off x="8948081" y="5168503"/>
              <a:ext cx="378107" cy="10040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Skåne</a:t>
              </a:r>
            </a:p>
          </p:txBody>
        </p:sp>
        <p:sp>
          <p:nvSpPr>
            <p:cNvPr id="82" name="tx82"/>
            <p:cNvSpPr/>
            <p:nvPr/>
          </p:nvSpPr>
          <p:spPr>
            <a:xfrm rot="-2700000">
              <a:off x="9135433" y="5169948"/>
              <a:ext cx="963662" cy="987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Västra Götaland</a:t>
              </a:r>
            </a:p>
          </p:txBody>
        </p:sp>
        <p:sp>
          <p:nvSpPr>
            <p:cNvPr id="83" name="tx83"/>
            <p:cNvSpPr/>
            <p:nvPr/>
          </p:nvSpPr>
          <p:spPr>
            <a:xfrm rot="-2700000">
              <a:off x="9843949" y="5150107"/>
              <a:ext cx="489253" cy="12195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Uppsala</a:t>
              </a:r>
            </a:p>
          </p:txBody>
        </p:sp>
        <p:sp>
          <p:nvSpPr>
            <p:cNvPr id="84" name="tx84"/>
            <p:cNvSpPr/>
            <p:nvPr/>
          </p:nvSpPr>
          <p:spPr>
            <a:xfrm rot="-2700000">
              <a:off x="10265056" y="5169948"/>
              <a:ext cx="622538" cy="987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Stockholm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388984" y="374934"/>
              <a:ext cx="4349377" cy="2415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Andel av befolkningen över 65 år 2021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275651" y="5814616"/>
              <a:ext cx="1801584" cy="1035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SCB:s öppna statistikdatabas.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275651" y="5934007"/>
              <a:ext cx="2317273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Bearbetning: Samhällsanalys, Region Dalarna.</a:t>
              </a: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883847" y="739575"/>
              <a:ext cx="9967848" cy="42175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883847" y="4637612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883847" y="4509808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883847" y="4382003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883847" y="4254199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883847" y="3998590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883847" y="3870785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883847" y="3742981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883847" y="3615176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883847" y="3359567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883847" y="3231763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883847" y="3103958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883847" y="2976154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883847" y="2720545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883847" y="2592740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883847" y="2464936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883847" y="2337131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883847" y="2081522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883847" y="1953718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883847" y="1825913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883847" y="1698109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883847" y="1442500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883847" y="1314695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883847" y="1186891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883847" y="1059086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883847" y="4765417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883847" y="4126394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883847" y="3487372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883847" y="2848349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883847" y="2209327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883847" y="1570304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883847" y="931282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rc37"/>
            <p:cNvSpPr/>
            <p:nvPr/>
          </p:nvSpPr>
          <p:spPr>
            <a:xfrm>
              <a:off x="970776" y="3321226"/>
              <a:ext cx="260786" cy="144419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" name="rc38"/>
            <p:cNvSpPr/>
            <p:nvPr/>
          </p:nvSpPr>
          <p:spPr>
            <a:xfrm>
              <a:off x="1231563" y="4289345"/>
              <a:ext cx="260786" cy="47607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" name="rc39"/>
            <p:cNvSpPr/>
            <p:nvPr/>
          </p:nvSpPr>
          <p:spPr>
            <a:xfrm>
              <a:off x="1550302" y="3359567"/>
              <a:ext cx="260786" cy="140584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" name="rc40"/>
            <p:cNvSpPr/>
            <p:nvPr/>
          </p:nvSpPr>
          <p:spPr>
            <a:xfrm>
              <a:off x="1811089" y="4311711"/>
              <a:ext cx="260786" cy="45370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" name="rc41"/>
            <p:cNvSpPr/>
            <p:nvPr/>
          </p:nvSpPr>
          <p:spPr>
            <a:xfrm>
              <a:off x="2129828" y="3979419"/>
              <a:ext cx="260786" cy="78599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" name="rc42"/>
            <p:cNvSpPr/>
            <p:nvPr/>
          </p:nvSpPr>
          <p:spPr>
            <a:xfrm>
              <a:off x="2390615" y="4522588"/>
              <a:ext cx="260786" cy="24282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" name="rc43"/>
            <p:cNvSpPr/>
            <p:nvPr/>
          </p:nvSpPr>
          <p:spPr>
            <a:xfrm>
              <a:off x="2709354" y="4238223"/>
              <a:ext cx="260786" cy="52719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" name="rc44"/>
            <p:cNvSpPr/>
            <p:nvPr/>
          </p:nvSpPr>
          <p:spPr>
            <a:xfrm>
              <a:off x="2970141" y="4605661"/>
              <a:ext cx="260786" cy="15975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" name="rc45"/>
            <p:cNvSpPr/>
            <p:nvPr/>
          </p:nvSpPr>
          <p:spPr>
            <a:xfrm>
              <a:off x="3288880" y="4337272"/>
              <a:ext cx="260786" cy="42814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" name="rc46"/>
            <p:cNvSpPr/>
            <p:nvPr/>
          </p:nvSpPr>
          <p:spPr>
            <a:xfrm>
              <a:off x="3549667" y="4602466"/>
              <a:ext cx="260786" cy="16295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" name="rc47"/>
            <p:cNvSpPr/>
            <p:nvPr/>
          </p:nvSpPr>
          <p:spPr>
            <a:xfrm>
              <a:off x="3868406" y="4193492"/>
              <a:ext cx="260786" cy="57192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" name="rc48"/>
            <p:cNvSpPr/>
            <p:nvPr/>
          </p:nvSpPr>
          <p:spPr>
            <a:xfrm>
              <a:off x="4129193" y="4631222"/>
              <a:ext cx="260786" cy="13419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" name="rc49"/>
            <p:cNvSpPr/>
            <p:nvPr/>
          </p:nvSpPr>
          <p:spPr>
            <a:xfrm>
              <a:off x="4447932" y="4020956"/>
              <a:ext cx="260786" cy="74446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" name="rc50"/>
            <p:cNvSpPr/>
            <p:nvPr/>
          </p:nvSpPr>
          <p:spPr>
            <a:xfrm>
              <a:off x="4708719" y="4586491"/>
              <a:ext cx="260786" cy="17892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" name="rc51"/>
            <p:cNvSpPr/>
            <p:nvPr/>
          </p:nvSpPr>
          <p:spPr>
            <a:xfrm>
              <a:off x="5027458" y="3672688"/>
              <a:ext cx="260786" cy="109272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" name="rc52"/>
            <p:cNvSpPr/>
            <p:nvPr/>
          </p:nvSpPr>
          <p:spPr>
            <a:xfrm>
              <a:off x="5288245" y="4586491"/>
              <a:ext cx="260786" cy="17892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" name="rc53"/>
            <p:cNvSpPr/>
            <p:nvPr/>
          </p:nvSpPr>
          <p:spPr>
            <a:xfrm>
              <a:off x="5606985" y="3302055"/>
              <a:ext cx="260786" cy="146336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" name="rc54"/>
            <p:cNvSpPr/>
            <p:nvPr/>
          </p:nvSpPr>
          <p:spPr>
            <a:xfrm>
              <a:off x="5867771" y="4410759"/>
              <a:ext cx="260786" cy="35465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" name="rc55"/>
            <p:cNvSpPr/>
            <p:nvPr/>
          </p:nvSpPr>
          <p:spPr>
            <a:xfrm>
              <a:off x="6186511" y="2666228"/>
              <a:ext cx="260786" cy="209918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" name="rc56"/>
            <p:cNvSpPr/>
            <p:nvPr/>
          </p:nvSpPr>
          <p:spPr>
            <a:xfrm>
              <a:off x="6447297" y="4145565"/>
              <a:ext cx="260786" cy="61985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" name="rc57"/>
            <p:cNvSpPr/>
            <p:nvPr/>
          </p:nvSpPr>
          <p:spPr>
            <a:xfrm>
              <a:off x="6766037" y="1809938"/>
              <a:ext cx="260786" cy="295547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" name="rc58"/>
            <p:cNvSpPr/>
            <p:nvPr/>
          </p:nvSpPr>
          <p:spPr>
            <a:xfrm>
              <a:off x="7026823" y="3883566"/>
              <a:ext cx="260786" cy="88185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" name="rc59"/>
            <p:cNvSpPr/>
            <p:nvPr/>
          </p:nvSpPr>
          <p:spPr>
            <a:xfrm>
              <a:off x="7345563" y="1547939"/>
              <a:ext cx="260786" cy="321747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" name="rc60"/>
            <p:cNvSpPr/>
            <p:nvPr/>
          </p:nvSpPr>
          <p:spPr>
            <a:xfrm>
              <a:off x="7606349" y="3937883"/>
              <a:ext cx="260786" cy="82753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" name="rc61"/>
            <p:cNvSpPr/>
            <p:nvPr/>
          </p:nvSpPr>
          <p:spPr>
            <a:xfrm>
              <a:off x="7925089" y="1835499"/>
              <a:ext cx="260786" cy="292991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" name="rc62"/>
            <p:cNvSpPr/>
            <p:nvPr/>
          </p:nvSpPr>
          <p:spPr>
            <a:xfrm>
              <a:off x="8185876" y="3998590"/>
              <a:ext cx="260786" cy="76682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" name="rc63"/>
            <p:cNvSpPr/>
            <p:nvPr/>
          </p:nvSpPr>
          <p:spPr>
            <a:xfrm>
              <a:off x="8504615" y="1803548"/>
              <a:ext cx="260786" cy="296186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" name="rc64"/>
            <p:cNvSpPr/>
            <p:nvPr/>
          </p:nvSpPr>
          <p:spPr>
            <a:xfrm>
              <a:off x="8765402" y="4052907"/>
              <a:ext cx="260786" cy="71251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" name="rc65"/>
            <p:cNvSpPr/>
            <p:nvPr/>
          </p:nvSpPr>
          <p:spPr>
            <a:xfrm>
              <a:off x="9084141" y="2381863"/>
              <a:ext cx="260786" cy="238355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" name="rc66"/>
            <p:cNvSpPr/>
            <p:nvPr/>
          </p:nvSpPr>
          <p:spPr>
            <a:xfrm>
              <a:off x="9344928" y="4036931"/>
              <a:ext cx="260786" cy="72848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" name="rc67"/>
            <p:cNvSpPr/>
            <p:nvPr/>
          </p:nvSpPr>
          <p:spPr>
            <a:xfrm>
              <a:off x="9663667" y="2439375"/>
              <a:ext cx="260786" cy="232604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" name="rc68"/>
            <p:cNvSpPr/>
            <p:nvPr/>
          </p:nvSpPr>
          <p:spPr>
            <a:xfrm>
              <a:off x="9924454" y="4084858"/>
              <a:ext cx="260786" cy="68055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" name="rc69"/>
            <p:cNvSpPr/>
            <p:nvPr/>
          </p:nvSpPr>
          <p:spPr>
            <a:xfrm>
              <a:off x="10243193" y="1720475"/>
              <a:ext cx="260786" cy="304494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" name="rc70"/>
            <p:cNvSpPr/>
            <p:nvPr/>
          </p:nvSpPr>
          <p:spPr>
            <a:xfrm>
              <a:off x="10503980" y="3950663"/>
              <a:ext cx="260786" cy="81475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" name="tx71"/>
            <p:cNvSpPr/>
            <p:nvPr/>
          </p:nvSpPr>
          <p:spPr>
            <a:xfrm>
              <a:off x="567093" y="4708565"/>
              <a:ext cx="254124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82261" y="4069542"/>
              <a:ext cx="338956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200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82261" y="3430520"/>
              <a:ext cx="338956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400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82261" y="2791497"/>
              <a:ext cx="338956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600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82261" y="2152474"/>
              <a:ext cx="338956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800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39845" y="1513452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1 000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439845" y="874429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1 200</a:t>
              </a:r>
            </a:p>
          </p:txBody>
        </p:sp>
        <p:sp>
          <p:nvSpPr>
            <p:cNvPr id="78" name="tx78"/>
            <p:cNvSpPr/>
            <p:nvPr/>
          </p:nvSpPr>
          <p:spPr>
            <a:xfrm rot="-2700000">
              <a:off x="1129771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2005</a:t>
              </a:r>
            </a:p>
          </p:txBody>
        </p:sp>
        <p:sp>
          <p:nvSpPr>
            <p:cNvPr id="79" name="tx79"/>
            <p:cNvSpPr/>
            <p:nvPr/>
          </p:nvSpPr>
          <p:spPr>
            <a:xfrm rot="-2700000">
              <a:off x="1709297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2006</a:t>
              </a:r>
            </a:p>
          </p:txBody>
        </p:sp>
        <p:sp>
          <p:nvSpPr>
            <p:cNvPr id="80" name="tx80"/>
            <p:cNvSpPr/>
            <p:nvPr/>
          </p:nvSpPr>
          <p:spPr>
            <a:xfrm rot="-2700000">
              <a:off x="2288823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2007</a:t>
              </a:r>
            </a:p>
          </p:txBody>
        </p:sp>
        <p:sp>
          <p:nvSpPr>
            <p:cNvPr id="81" name="tx81"/>
            <p:cNvSpPr/>
            <p:nvPr/>
          </p:nvSpPr>
          <p:spPr>
            <a:xfrm rot="-2700000">
              <a:off x="2868349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2008</a:t>
              </a:r>
            </a:p>
          </p:txBody>
        </p:sp>
        <p:sp>
          <p:nvSpPr>
            <p:cNvPr id="82" name="tx82"/>
            <p:cNvSpPr/>
            <p:nvPr/>
          </p:nvSpPr>
          <p:spPr>
            <a:xfrm rot="-2700000">
              <a:off x="3447875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2009</a:t>
              </a:r>
            </a:p>
          </p:txBody>
        </p:sp>
        <p:sp>
          <p:nvSpPr>
            <p:cNvPr id="83" name="tx83"/>
            <p:cNvSpPr/>
            <p:nvPr/>
          </p:nvSpPr>
          <p:spPr>
            <a:xfrm rot="-2700000">
              <a:off x="4027401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84" name="tx84"/>
            <p:cNvSpPr/>
            <p:nvPr/>
          </p:nvSpPr>
          <p:spPr>
            <a:xfrm rot="-2700000">
              <a:off x="4606927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2011</a:t>
              </a:r>
            </a:p>
          </p:txBody>
        </p:sp>
        <p:sp>
          <p:nvSpPr>
            <p:cNvPr id="85" name="tx85"/>
            <p:cNvSpPr/>
            <p:nvPr/>
          </p:nvSpPr>
          <p:spPr>
            <a:xfrm rot="-2700000">
              <a:off x="5186453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2012</a:t>
              </a:r>
            </a:p>
          </p:txBody>
        </p:sp>
        <p:sp>
          <p:nvSpPr>
            <p:cNvPr id="86" name="tx86"/>
            <p:cNvSpPr/>
            <p:nvPr/>
          </p:nvSpPr>
          <p:spPr>
            <a:xfrm rot="-2700000">
              <a:off x="5765956" y="4958075"/>
              <a:ext cx="296651" cy="975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2013</a:t>
              </a:r>
            </a:p>
          </p:txBody>
        </p:sp>
        <p:sp>
          <p:nvSpPr>
            <p:cNvPr id="87" name="tx87"/>
            <p:cNvSpPr/>
            <p:nvPr/>
          </p:nvSpPr>
          <p:spPr>
            <a:xfrm rot="-2700000">
              <a:off x="6345506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2014</a:t>
              </a:r>
            </a:p>
          </p:txBody>
        </p:sp>
        <p:sp>
          <p:nvSpPr>
            <p:cNvPr id="88" name="tx88"/>
            <p:cNvSpPr/>
            <p:nvPr/>
          </p:nvSpPr>
          <p:spPr>
            <a:xfrm rot="-2700000">
              <a:off x="6925032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2015</a:t>
              </a:r>
            </a:p>
          </p:txBody>
        </p:sp>
        <p:sp>
          <p:nvSpPr>
            <p:cNvPr id="89" name="tx89"/>
            <p:cNvSpPr/>
            <p:nvPr/>
          </p:nvSpPr>
          <p:spPr>
            <a:xfrm rot="-2700000">
              <a:off x="7504558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2016</a:t>
              </a:r>
            </a:p>
          </p:txBody>
        </p:sp>
        <p:sp>
          <p:nvSpPr>
            <p:cNvPr id="90" name="tx90"/>
            <p:cNvSpPr/>
            <p:nvPr/>
          </p:nvSpPr>
          <p:spPr>
            <a:xfrm rot="-2700000">
              <a:off x="8084084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2017</a:t>
              </a:r>
            </a:p>
          </p:txBody>
        </p:sp>
        <p:sp>
          <p:nvSpPr>
            <p:cNvPr id="91" name="tx91"/>
            <p:cNvSpPr/>
            <p:nvPr/>
          </p:nvSpPr>
          <p:spPr>
            <a:xfrm rot="-2700000">
              <a:off x="8663610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2018</a:t>
              </a:r>
            </a:p>
          </p:txBody>
        </p:sp>
        <p:sp>
          <p:nvSpPr>
            <p:cNvPr id="92" name="tx92"/>
            <p:cNvSpPr/>
            <p:nvPr/>
          </p:nvSpPr>
          <p:spPr>
            <a:xfrm rot="-2700000">
              <a:off x="9243136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2019</a:t>
              </a:r>
            </a:p>
          </p:txBody>
        </p:sp>
        <p:sp>
          <p:nvSpPr>
            <p:cNvPr id="93" name="tx93"/>
            <p:cNvSpPr/>
            <p:nvPr/>
          </p:nvSpPr>
          <p:spPr>
            <a:xfrm rot="-2700000">
              <a:off x="9822662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94" name="tx94"/>
            <p:cNvSpPr/>
            <p:nvPr/>
          </p:nvSpPr>
          <p:spPr>
            <a:xfrm rot="-2700000">
              <a:off x="10402188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2021</a:t>
              </a:r>
            </a:p>
          </p:txBody>
        </p:sp>
        <p:sp>
          <p:nvSpPr>
            <p:cNvPr id="95" name="tx95"/>
            <p:cNvSpPr/>
            <p:nvPr/>
          </p:nvSpPr>
          <p:spPr>
            <a:xfrm rot="-5400000">
              <a:off x="-242221" y="2781910"/>
              <a:ext cx="1102866" cy="13287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Pågående sjukfall</a:t>
              </a:r>
            </a:p>
          </p:txBody>
        </p:sp>
        <p:sp>
          <p:nvSpPr>
            <p:cNvPr id="96" name="rc96"/>
            <p:cNvSpPr/>
            <p:nvPr/>
          </p:nvSpPr>
          <p:spPr>
            <a:xfrm>
              <a:off x="5137333" y="5456037"/>
              <a:ext cx="1460875" cy="289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7" name="rc97"/>
            <p:cNvSpPr/>
            <p:nvPr/>
          </p:nvSpPr>
          <p:spPr>
            <a:xfrm>
              <a:off x="5137333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8" name="rc98"/>
            <p:cNvSpPr/>
            <p:nvPr/>
          </p:nvSpPr>
          <p:spPr>
            <a:xfrm>
              <a:off x="5146333" y="5534626"/>
              <a:ext cx="201456" cy="2014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9" name="rc99"/>
            <p:cNvSpPr/>
            <p:nvPr/>
          </p:nvSpPr>
          <p:spPr>
            <a:xfrm>
              <a:off x="6012699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0" name="rc100"/>
            <p:cNvSpPr/>
            <p:nvPr/>
          </p:nvSpPr>
          <p:spPr>
            <a:xfrm>
              <a:off x="6021699" y="5534626"/>
              <a:ext cx="201456" cy="20145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1" name="tx101"/>
            <p:cNvSpPr/>
            <p:nvPr/>
          </p:nvSpPr>
          <p:spPr>
            <a:xfrm>
              <a:off x="5426378" y="5579022"/>
              <a:ext cx="516731" cy="1108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Kvinnor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6301744" y="5578353"/>
              <a:ext cx="296465" cy="1115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Män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2358597" y="374934"/>
              <a:ext cx="6410151" cy="2415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Antal pågående sjukfall kopplade till stress i Dalarnas län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275651" y="5813307"/>
              <a:ext cx="3627888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Försäkringskassan. Bearbetning: Samhällsanalys, Region Dalarna.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275651" y="5934335"/>
              <a:ext cx="1571461" cy="1045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Diagramförklaring: Se förklaring</a:t>
              </a:r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671990" y="739575"/>
              <a:ext cx="10179705" cy="38035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671990" y="4274182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671990" y="4178133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671990" y="4082084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671990" y="3986035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671990" y="3889986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671990" y="3697888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671990" y="3601839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671990" y="3505789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671990" y="3409740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671990" y="3313691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671990" y="3121593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671990" y="3025544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671990" y="2929495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671990" y="2833446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671990" y="2737397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671990" y="2545298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671990" y="2449249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671990" y="2353200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671990" y="2257151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671990" y="2161102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671990" y="1969004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671990" y="1872955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671990" y="1776905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671990" y="1680856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671990" y="1584807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671990" y="1392709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671990" y="1296660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671990" y="1200611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671990" y="1104562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671990" y="1008513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671990" y="4370231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7"/>
            <p:cNvSpPr/>
            <p:nvPr/>
          </p:nvSpPr>
          <p:spPr>
            <a:xfrm>
              <a:off x="671990" y="3793937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8"/>
            <p:cNvSpPr/>
            <p:nvPr/>
          </p:nvSpPr>
          <p:spPr>
            <a:xfrm>
              <a:off x="671990" y="3217642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9"/>
            <p:cNvSpPr/>
            <p:nvPr/>
          </p:nvSpPr>
          <p:spPr>
            <a:xfrm>
              <a:off x="671990" y="2641347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40"/>
            <p:cNvSpPr/>
            <p:nvPr/>
          </p:nvSpPr>
          <p:spPr>
            <a:xfrm>
              <a:off x="671990" y="2065053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41"/>
            <p:cNvSpPr/>
            <p:nvPr/>
          </p:nvSpPr>
          <p:spPr>
            <a:xfrm>
              <a:off x="671990" y="1488758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42"/>
            <p:cNvSpPr/>
            <p:nvPr/>
          </p:nvSpPr>
          <p:spPr>
            <a:xfrm>
              <a:off x="671990" y="912463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rc43"/>
            <p:cNvSpPr/>
            <p:nvPr/>
          </p:nvSpPr>
          <p:spPr>
            <a:xfrm>
              <a:off x="2781600" y="1202532"/>
              <a:ext cx="301372" cy="316769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" name="rc44"/>
            <p:cNvSpPr/>
            <p:nvPr/>
          </p:nvSpPr>
          <p:spPr>
            <a:xfrm>
              <a:off x="3082973" y="2169746"/>
              <a:ext cx="301372" cy="220048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" name="rc45"/>
            <p:cNvSpPr/>
            <p:nvPr/>
          </p:nvSpPr>
          <p:spPr>
            <a:xfrm>
              <a:off x="8139340" y="1633792"/>
              <a:ext cx="301372" cy="273643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" name="rc46"/>
            <p:cNvSpPr/>
            <p:nvPr/>
          </p:nvSpPr>
          <p:spPr>
            <a:xfrm>
              <a:off x="8440713" y="2475182"/>
              <a:ext cx="301372" cy="189504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" name="rc47"/>
            <p:cNvSpPr/>
            <p:nvPr/>
          </p:nvSpPr>
          <p:spPr>
            <a:xfrm>
              <a:off x="10148492" y="1924821"/>
              <a:ext cx="301372" cy="244541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" name="rc48"/>
            <p:cNvSpPr/>
            <p:nvPr/>
          </p:nvSpPr>
          <p:spPr>
            <a:xfrm>
              <a:off x="10449865" y="2929495"/>
              <a:ext cx="301372" cy="144073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" name="rc49"/>
            <p:cNvSpPr/>
            <p:nvPr/>
          </p:nvSpPr>
          <p:spPr>
            <a:xfrm>
              <a:off x="7469622" y="1601136"/>
              <a:ext cx="301372" cy="276909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" name="rc50"/>
            <p:cNvSpPr/>
            <p:nvPr/>
          </p:nvSpPr>
          <p:spPr>
            <a:xfrm>
              <a:off x="7770995" y="2506879"/>
              <a:ext cx="301372" cy="186335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" name="rc51"/>
            <p:cNvSpPr/>
            <p:nvPr/>
          </p:nvSpPr>
          <p:spPr>
            <a:xfrm>
              <a:off x="772448" y="1119930"/>
              <a:ext cx="301372" cy="325030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" name="rc52"/>
            <p:cNvSpPr/>
            <p:nvPr/>
          </p:nvSpPr>
          <p:spPr>
            <a:xfrm>
              <a:off x="1073821" y="1725039"/>
              <a:ext cx="301372" cy="264519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" name="rc53"/>
            <p:cNvSpPr/>
            <p:nvPr/>
          </p:nvSpPr>
          <p:spPr>
            <a:xfrm>
              <a:off x="9478775" y="1956517"/>
              <a:ext cx="301372" cy="241371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" name="rc54"/>
            <p:cNvSpPr/>
            <p:nvPr/>
          </p:nvSpPr>
          <p:spPr>
            <a:xfrm>
              <a:off x="9780148" y="2789263"/>
              <a:ext cx="301372" cy="158096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" name="rc55"/>
            <p:cNvSpPr/>
            <p:nvPr/>
          </p:nvSpPr>
          <p:spPr>
            <a:xfrm>
              <a:off x="5460470" y="1364855"/>
              <a:ext cx="301372" cy="300537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" name="rc56"/>
            <p:cNvSpPr/>
            <p:nvPr/>
          </p:nvSpPr>
          <p:spPr>
            <a:xfrm>
              <a:off x="5761843" y="2457894"/>
              <a:ext cx="301372" cy="191233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" name="rc57"/>
            <p:cNvSpPr/>
            <p:nvPr/>
          </p:nvSpPr>
          <p:spPr>
            <a:xfrm>
              <a:off x="6799905" y="1582886"/>
              <a:ext cx="301372" cy="278734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" name="rc58"/>
            <p:cNvSpPr/>
            <p:nvPr/>
          </p:nvSpPr>
          <p:spPr>
            <a:xfrm>
              <a:off x="7101278" y="2450210"/>
              <a:ext cx="301372" cy="192002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" name="rc59"/>
            <p:cNvSpPr/>
            <p:nvPr/>
          </p:nvSpPr>
          <p:spPr>
            <a:xfrm>
              <a:off x="3451318" y="1203492"/>
              <a:ext cx="301372" cy="316673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" name="rc60"/>
            <p:cNvSpPr/>
            <p:nvPr/>
          </p:nvSpPr>
          <p:spPr>
            <a:xfrm>
              <a:off x="3752691" y="2195680"/>
              <a:ext cx="301372" cy="217455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" name="rc61"/>
            <p:cNvSpPr/>
            <p:nvPr/>
          </p:nvSpPr>
          <p:spPr>
            <a:xfrm>
              <a:off x="4121035" y="1340842"/>
              <a:ext cx="301372" cy="302938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" name="rc62"/>
            <p:cNvSpPr/>
            <p:nvPr/>
          </p:nvSpPr>
          <p:spPr>
            <a:xfrm>
              <a:off x="4422408" y="2188956"/>
              <a:ext cx="301372" cy="218127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" name="rc63"/>
            <p:cNvSpPr/>
            <p:nvPr/>
          </p:nvSpPr>
          <p:spPr>
            <a:xfrm>
              <a:off x="2111883" y="975856"/>
              <a:ext cx="301372" cy="339437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" name="rc64"/>
            <p:cNvSpPr/>
            <p:nvPr/>
          </p:nvSpPr>
          <p:spPr>
            <a:xfrm>
              <a:off x="2413256" y="2358003"/>
              <a:ext cx="301372" cy="201222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" name="rc65"/>
            <p:cNvSpPr/>
            <p:nvPr/>
          </p:nvSpPr>
          <p:spPr>
            <a:xfrm>
              <a:off x="4790753" y="1447457"/>
              <a:ext cx="301372" cy="292277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" name="rc66"/>
            <p:cNvSpPr/>
            <p:nvPr/>
          </p:nvSpPr>
          <p:spPr>
            <a:xfrm>
              <a:off x="5092125" y="2341674"/>
              <a:ext cx="301372" cy="202855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" name="rc67"/>
            <p:cNvSpPr/>
            <p:nvPr/>
          </p:nvSpPr>
          <p:spPr>
            <a:xfrm>
              <a:off x="6130187" y="1529099"/>
              <a:ext cx="301372" cy="284113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" name="rc68"/>
            <p:cNvSpPr/>
            <p:nvPr/>
          </p:nvSpPr>
          <p:spPr>
            <a:xfrm>
              <a:off x="6431560" y="2409869"/>
              <a:ext cx="301372" cy="196036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" name="rc69"/>
            <p:cNvSpPr/>
            <p:nvPr/>
          </p:nvSpPr>
          <p:spPr>
            <a:xfrm>
              <a:off x="1442165" y="1044051"/>
              <a:ext cx="301372" cy="332618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" name="rc70"/>
            <p:cNvSpPr/>
            <p:nvPr/>
          </p:nvSpPr>
          <p:spPr>
            <a:xfrm>
              <a:off x="1743538" y="2060250"/>
              <a:ext cx="301372" cy="230998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" name="rc71"/>
            <p:cNvSpPr/>
            <p:nvPr/>
          </p:nvSpPr>
          <p:spPr>
            <a:xfrm>
              <a:off x="8809057" y="1766340"/>
              <a:ext cx="301372" cy="260389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" name="rc72"/>
            <p:cNvSpPr/>
            <p:nvPr/>
          </p:nvSpPr>
          <p:spPr>
            <a:xfrm>
              <a:off x="9110430" y="2603888"/>
              <a:ext cx="301372" cy="176634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" name="tx73"/>
            <p:cNvSpPr/>
            <p:nvPr/>
          </p:nvSpPr>
          <p:spPr>
            <a:xfrm>
              <a:off x="482261" y="4313379"/>
              <a:ext cx="127099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82261" y="3737084"/>
              <a:ext cx="127099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6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39845" y="3162650"/>
              <a:ext cx="169515" cy="1095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39845" y="2584495"/>
              <a:ext cx="169515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439845" y="2010061"/>
              <a:ext cx="169515" cy="1095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439845" y="1431831"/>
              <a:ext cx="169515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39845" y="855537"/>
              <a:ext cx="169515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80" name="tx80"/>
            <p:cNvSpPr/>
            <p:nvPr/>
          </p:nvSpPr>
          <p:spPr>
            <a:xfrm rot="-2700000">
              <a:off x="782215" y="4719159"/>
              <a:ext cx="622603" cy="970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Hedemora</a:t>
              </a:r>
            </a:p>
          </p:txBody>
        </p:sp>
        <p:sp>
          <p:nvSpPr>
            <p:cNvPr id="81" name="tx81"/>
            <p:cNvSpPr/>
            <p:nvPr/>
          </p:nvSpPr>
          <p:spPr>
            <a:xfrm rot="-2700000">
              <a:off x="1514896" y="4719159"/>
              <a:ext cx="496676" cy="970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Vansbro</a:t>
              </a:r>
            </a:p>
          </p:txBody>
        </p:sp>
        <p:sp>
          <p:nvSpPr>
            <p:cNvPr id="82" name="tx82"/>
            <p:cNvSpPr/>
            <p:nvPr/>
          </p:nvSpPr>
          <p:spPr>
            <a:xfrm rot="-2700000">
              <a:off x="2228976" y="4718659"/>
              <a:ext cx="407537" cy="9760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Rättvik</a:t>
              </a:r>
            </a:p>
          </p:txBody>
        </p:sp>
        <p:sp>
          <p:nvSpPr>
            <p:cNvPr id="83" name="tx83"/>
            <p:cNvSpPr/>
            <p:nvPr/>
          </p:nvSpPr>
          <p:spPr>
            <a:xfrm rot="-2700000">
              <a:off x="2898836" y="4719159"/>
              <a:ext cx="407668" cy="970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Avesta</a:t>
              </a:r>
            </a:p>
          </p:txBody>
        </p:sp>
        <p:sp>
          <p:nvSpPr>
            <p:cNvPr id="84" name="tx84"/>
            <p:cNvSpPr/>
            <p:nvPr/>
          </p:nvSpPr>
          <p:spPr>
            <a:xfrm rot="-2700000">
              <a:off x="3620480" y="4719159"/>
              <a:ext cx="303814" cy="970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Mora</a:t>
              </a:r>
            </a:p>
          </p:txBody>
        </p:sp>
        <p:sp>
          <p:nvSpPr>
            <p:cNvPr id="85" name="tx85"/>
            <p:cNvSpPr/>
            <p:nvPr/>
          </p:nvSpPr>
          <p:spPr>
            <a:xfrm rot="-2700000">
              <a:off x="4296999" y="4717659"/>
              <a:ext cx="288968" cy="9877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Orsa</a:t>
              </a:r>
            </a:p>
          </p:txBody>
        </p:sp>
        <p:sp>
          <p:nvSpPr>
            <p:cNvPr id="86" name="tx86"/>
            <p:cNvSpPr/>
            <p:nvPr/>
          </p:nvSpPr>
          <p:spPr>
            <a:xfrm rot="-2700000">
              <a:off x="4660806" y="4695150"/>
              <a:ext cx="882141" cy="1251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Smedjebacken</a:t>
              </a:r>
            </a:p>
          </p:txBody>
        </p:sp>
        <p:sp>
          <p:nvSpPr>
            <p:cNvPr id="87" name="tx87"/>
            <p:cNvSpPr/>
            <p:nvPr/>
          </p:nvSpPr>
          <p:spPr>
            <a:xfrm rot="-2700000">
              <a:off x="5551725" y="4719159"/>
              <a:ext cx="459627" cy="970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Ludvika</a:t>
              </a:r>
            </a:p>
          </p:txBody>
        </p:sp>
        <p:sp>
          <p:nvSpPr>
            <p:cNvPr id="88" name="tx88"/>
            <p:cNvSpPr/>
            <p:nvPr/>
          </p:nvSpPr>
          <p:spPr>
            <a:xfrm rot="-2700000">
              <a:off x="6291296" y="4717714"/>
              <a:ext cx="318724" cy="987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Säter</a:t>
              </a:r>
            </a:p>
          </p:txBody>
        </p:sp>
        <p:sp>
          <p:nvSpPr>
            <p:cNvPr id="89" name="tx89"/>
            <p:cNvSpPr/>
            <p:nvPr/>
          </p:nvSpPr>
          <p:spPr>
            <a:xfrm rot="-2700000">
              <a:off x="6699617" y="4695150"/>
              <a:ext cx="822824" cy="1251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Malung-Sälen</a:t>
              </a:r>
            </a:p>
          </p:txBody>
        </p:sp>
        <p:sp>
          <p:nvSpPr>
            <p:cNvPr id="90" name="tx90"/>
            <p:cNvSpPr/>
            <p:nvPr/>
          </p:nvSpPr>
          <p:spPr>
            <a:xfrm rot="-2700000">
              <a:off x="7562035" y="4695150"/>
              <a:ext cx="437424" cy="1251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Gagnef</a:t>
              </a:r>
            </a:p>
          </p:txBody>
        </p:sp>
        <p:sp>
          <p:nvSpPr>
            <p:cNvPr id="91" name="tx91"/>
            <p:cNvSpPr/>
            <p:nvPr/>
          </p:nvSpPr>
          <p:spPr>
            <a:xfrm rot="-2700000">
              <a:off x="8183937" y="4696040"/>
              <a:ext cx="533790" cy="12410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Borlänge</a:t>
              </a:r>
            </a:p>
          </p:txBody>
        </p:sp>
        <p:sp>
          <p:nvSpPr>
            <p:cNvPr id="92" name="tx92"/>
            <p:cNvSpPr/>
            <p:nvPr/>
          </p:nvSpPr>
          <p:spPr>
            <a:xfrm rot="-2700000">
              <a:off x="8867574" y="4702764"/>
              <a:ext cx="511522" cy="11622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Älvdalen</a:t>
              </a:r>
            </a:p>
          </p:txBody>
        </p:sp>
        <p:sp>
          <p:nvSpPr>
            <p:cNvPr id="93" name="tx93"/>
            <p:cNvSpPr/>
            <p:nvPr/>
          </p:nvSpPr>
          <p:spPr>
            <a:xfrm rot="-2700000">
              <a:off x="9547762" y="4719159"/>
              <a:ext cx="504164" cy="970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Leksand</a:t>
              </a:r>
            </a:p>
          </p:txBody>
        </p:sp>
        <p:sp>
          <p:nvSpPr>
            <p:cNvPr id="94" name="tx94"/>
            <p:cNvSpPr/>
            <p:nvPr/>
          </p:nvSpPr>
          <p:spPr>
            <a:xfrm rot="-2700000">
              <a:off x="10302776" y="4719159"/>
              <a:ext cx="333570" cy="970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Falun</a:t>
              </a:r>
            </a:p>
          </p:txBody>
        </p:sp>
        <p:sp>
          <p:nvSpPr>
            <p:cNvPr id="95" name="tx95"/>
            <p:cNvSpPr/>
            <p:nvPr/>
          </p:nvSpPr>
          <p:spPr>
            <a:xfrm rot="-5400000">
              <a:off x="-29431" y="2589608"/>
              <a:ext cx="706685" cy="10347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Ohälsotalet</a:t>
              </a:r>
            </a:p>
          </p:txBody>
        </p:sp>
        <p:sp>
          <p:nvSpPr>
            <p:cNvPr id="96" name="rc96"/>
            <p:cNvSpPr/>
            <p:nvPr/>
          </p:nvSpPr>
          <p:spPr>
            <a:xfrm>
              <a:off x="5031405" y="5456037"/>
              <a:ext cx="1460875" cy="289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7" name="rc97"/>
            <p:cNvSpPr/>
            <p:nvPr/>
          </p:nvSpPr>
          <p:spPr>
            <a:xfrm>
              <a:off x="5031405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8" name="rc98"/>
            <p:cNvSpPr/>
            <p:nvPr/>
          </p:nvSpPr>
          <p:spPr>
            <a:xfrm>
              <a:off x="5040405" y="5534626"/>
              <a:ext cx="201456" cy="2014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9" name="rc99"/>
            <p:cNvSpPr/>
            <p:nvPr/>
          </p:nvSpPr>
          <p:spPr>
            <a:xfrm>
              <a:off x="5906770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0" name="rc100"/>
            <p:cNvSpPr/>
            <p:nvPr/>
          </p:nvSpPr>
          <p:spPr>
            <a:xfrm>
              <a:off x="5915770" y="5534626"/>
              <a:ext cx="201456" cy="20145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1" name="tx101"/>
            <p:cNvSpPr/>
            <p:nvPr/>
          </p:nvSpPr>
          <p:spPr>
            <a:xfrm>
              <a:off x="5320450" y="5579022"/>
              <a:ext cx="516731" cy="1108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Kvinnor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6195815" y="5578353"/>
              <a:ext cx="296465" cy="1115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Män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3791626" y="428388"/>
              <a:ext cx="3544093" cy="18814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Ohälsotalet i Dalarnas län 2021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275651" y="5813307"/>
              <a:ext cx="3627888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Försäkringskassan. Bearbetning: Samhällsanalys, Region Dalarna.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275651" y="5934335"/>
              <a:ext cx="1571461" cy="1045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Diagramförklaring: Se förklaring</a:t>
              </a: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671990" y="739575"/>
              <a:ext cx="10179705" cy="38035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671990" y="4197343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671990" y="4024455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671990" y="3851566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671990" y="3505789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671990" y="3332901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671990" y="3160013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671990" y="2814236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671990" y="2641347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671990" y="2468459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671990" y="2122682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671990" y="1949794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671990" y="1776905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671990" y="1431129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671990" y="1258240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671990" y="1085352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671990" y="4370231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671990" y="3678678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671990" y="2987124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671990" y="2295571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671990" y="1604017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671990" y="912463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rc27"/>
            <p:cNvSpPr/>
            <p:nvPr/>
          </p:nvSpPr>
          <p:spPr>
            <a:xfrm>
              <a:off x="3451318" y="1849519"/>
              <a:ext cx="301372" cy="252071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8" name="rc28"/>
            <p:cNvSpPr/>
            <p:nvPr/>
          </p:nvSpPr>
          <p:spPr>
            <a:xfrm>
              <a:off x="3752691" y="2857458"/>
              <a:ext cx="301372" cy="151277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9" name="rc29"/>
            <p:cNvSpPr/>
            <p:nvPr/>
          </p:nvSpPr>
          <p:spPr>
            <a:xfrm>
              <a:off x="6130187" y="1994745"/>
              <a:ext cx="301372" cy="237548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0" name="rc30"/>
            <p:cNvSpPr/>
            <p:nvPr/>
          </p:nvSpPr>
          <p:spPr>
            <a:xfrm>
              <a:off x="6431560" y="3013057"/>
              <a:ext cx="301372" cy="135717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1" name="rc31"/>
            <p:cNvSpPr/>
            <p:nvPr/>
          </p:nvSpPr>
          <p:spPr>
            <a:xfrm>
              <a:off x="10148492" y="2522054"/>
              <a:ext cx="301372" cy="184817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2" name="rc32"/>
            <p:cNvSpPr/>
            <p:nvPr/>
          </p:nvSpPr>
          <p:spPr>
            <a:xfrm>
              <a:off x="10449865" y="3531723"/>
              <a:ext cx="301372" cy="83850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" name="rc33"/>
            <p:cNvSpPr/>
            <p:nvPr/>
          </p:nvSpPr>
          <p:spPr>
            <a:xfrm>
              <a:off x="2111883" y="1840874"/>
              <a:ext cx="301372" cy="252935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" name="rc34"/>
            <p:cNvSpPr/>
            <p:nvPr/>
          </p:nvSpPr>
          <p:spPr>
            <a:xfrm>
              <a:off x="2413256" y="2836711"/>
              <a:ext cx="301372" cy="153352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" name="rc35"/>
            <p:cNvSpPr/>
            <p:nvPr/>
          </p:nvSpPr>
          <p:spPr>
            <a:xfrm>
              <a:off x="4790753" y="1889283"/>
              <a:ext cx="301372" cy="248094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" name="rc36"/>
            <p:cNvSpPr/>
            <p:nvPr/>
          </p:nvSpPr>
          <p:spPr>
            <a:xfrm>
              <a:off x="5092125" y="3006142"/>
              <a:ext cx="301372" cy="136408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" name="rc37"/>
            <p:cNvSpPr/>
            <p:nvPr/>
          </p:nvSpPr>
          <p:spPr>
            <a:xfrm>
              <a:off x="8139340" y="2271366"/>
              <a:ext cx="301372" cy="209886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" name="rc38"/>
            <p:cNvSpPr/>
            <p:nvPr/>
          </p:nvSpPr>
          <p:spPr>
            <a:xfrm>
              <a:off x="8440713" y="3208421"/>
              <a:ext cx="301372" cy="116181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" name="rc39"/>
            <p:cNvSpPr/>
            <p:nvPr/>
          </p:nvSpPr>
          <p:spPr>
            <a:xfrm>
              <a:off x="7469622" y="2195295"/>
              <a:ext cx="301372" cy="217493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" name="rc40"/>
            <p:cNvSpPr/>
            <p:nvPr/>
          </p:nvSpPr>
          <p:spPr>
            <a:xfrm>
              <a:off x="7770995" y="3220524"/>
              <a:ext cx="301372" cy="114970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" name="rc41"/>
            <p:cNvSpPr/>
            <p:nvPr/>
          </p:nvSpPr>
          <p:spPr>
            <a:xfrm>
              <a:off x="9478775" y="2406219"/>
              <a:ext cx="301372" cy="196401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" name="rc42"/>
            <p:cNvSpPr/>
            <p:nvPr/>
          </p:nvSpPr>
          <p:spPr>
            <a:xfrm>
              <a:off x="9780148" y="3322528"/>
              <a:ext cx="301372" cy="104770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" name="rc43"/>
            <p:cNvSpPr/>
            <p:nvPr/>
          </p:nvSpPr>
          <p:spPr>
            <a:xfrm>
              <a:off x="2781600" y="1685275"/>
              <a:ext cx="301372" cy="26849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" name="rc44"/>
            <p:cNvSpPr/>
            <p:nvPr/>
          </p:nvSpPr>
          <p:spPr>
            <a:xfrm>
              <a:off x="3082973" y="3000955"/>
              <a:ext cx="301372" cy="136927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" name="rc45"/>
            <p:cNvSpPr/>
            <p:nvPr/>
          </p:nvSpPr>
          <p:spPr>
            <a:xfrm>
              <a:off x="4121035" y="1747514"/>
              <a:ext cx="301372" cy="262271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" name="rc46"/>
            <p:cNvSpPr/>
            <p:nvPr/>
          </p:nvSpPr>
          <p:spPr>
            <a:xfrm>
              <a:off x="4422408" y="3051093"/>
              <a:ext cx="301372" cy="131913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" name="rc47"/>
            <p:cNvSpPr/>
            <p:nvPr/>
          </p:nvSpPr>
          <p:spPr>
            <a:xfrm>
              <a:off x="772448" y="1479537"/>
              <a:ext cx="301372" cy="289069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" name="rc48"/>
            <p:cNvSpPr/>
            <p:nvPr/>
          </p:nvSpPr>
          <p:spPr>
            <a:xfrm>
              <a:off x="1073821" y="2950818"/>
              <a:ext cx="301372" cy="141941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" name="rc49"/>
            <p:cNvSpPr/>
            <p:nvPr/>
          </p:nvSpPr>
          <p:spPr>
            <a:xfrm>
              <a:off x="8809057" y="2414864"/>
              <a:ext cx="301372" cy="195536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" name="rc50"/>
            <p:cNvSpPr/>
            <p:nvPr/>
          </p:nvSpPr>
          <p:spPr>
            <a:xfrm>
              <a:off x="9110430" y="3116791"/>
              <a:ext cx="301372" cy="125344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" name="rc51"/>
            <p:cNvSpPr/>
            <p:nvPr/>
          </p:nvSpPr>
          <p:spPr>
            <a:xfrm>
              <a:off x="5460470" y="2098478"/>
              <a:ext cx="301372" cy="227175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" name="rc52"/>
            <p:cNvSpPr/>
            <p:nvPr/>
          </p:nvSpPr>
          <p:spPr>
            <a:xfrm>
              <a:off x="5761843" y="2828067"/>
              <a:ext cx="301372" cy="154216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" name="rc53"/>
            <p:cNvSpPr/>
            <p:nvPr/>
          </p:nvSpPr>
          <p:spPr>
            <a:xfrm>
              <a:off x="1442165" y="1635137"/>
              <a:ext cx="301372" cy="273509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" name="rc54"/>
            <p:cNvSpPr/>
            <p:nvPr/>
          </p:nvSpPr>
          <p:spPr>
            <a:xfrm>
              <a:off x="1743538" y="2916240"/>
              <a:ext cx="301372" cy="145399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" name="rc55"/>
            <p:cNvSpPr/>
            <p:nvPr/>
          </p:nvSpPr>
          <p:spPr>
            <a:xfrm>
              <a:off x="6799905" y="2271366"/>
              <a:ext cx="301372" cy="209886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" name="rc56"/>
            <p:cNvSpPr/>
            <p:nvPr/>
          </p:nvSpPr>
          <p:spPr>
            <a:xfrm>
              <a:off x="7101278" y="3087399"/>
              <a:ext cx="301372" cy="128283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" name="tx57"/>
            <p:cNvSpPr/>
            <p:nvPr/>
          </p:nvSpPr>
          <p:spPr>
            <a:xfrm>
              <a:off x="482261" y="4313379"/>
              <a:ext cx="127099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0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82261" y="3624132"/>
              <a:ext cx="127099" cy="1090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4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82261" y="2930272"/>
              <a:ext cx="127099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8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39845" y="2240579"/>
              <a:ext cx="169515" cy="1095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39845" y="1547165"/>
              <a:ext cx="169515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439845" y="855611"/>
              <a:ext cx="169515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63" name="tx63"/>
            <p:cNvSpPr/>
            <p:nvPr/>
          </p:nvSpPr>
          <p:spPr>
            <a:xfrm rot="-2700000">
              <a:off x="889541" y="4718659"/>
              <a:ext cx="407537" cy="9760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Rättvik</a:t>
              </a:r>
            </a:p>
          </p:txBody>
        </p:sp>
        <p:sp>
          <p:nvSpPr>
            <p:cNvPr id="64" name="tx64"/>
            <p:cNvSpPr/>
            <p:nvPr/>
          </p:nvSpPr>
          <p:spPr>
            <a:xfrm rot="-2700000">
              <a:off x="1514896" y="4719159"/>
              <a:ext cx="496676" cy="970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Vansbro</a:t>
              </a:r>
            </a:p>
          </p:txBody>
        </p:sp>
        <p:sp>
          <p:nvSpPr>
            <p:cNvPr id="65" name="tx65"/>
            <p:cNvSpPr/>
            <p:nvPr/>
          </p:nvSpPr>
          <p:spPr>
            <a:xfrm rot="-2700000">
              <a:off x="2204295" y="4695150"/>
              <a:ext cx="437424" cy="1251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Gagnef</a:t>
              </a:r>
            </a:p>
          </p:txBody>
        </p:sp>
        <p:sp>
          <p:nvSpPr>
            <p:cNvPr id="66" name="tx66"/>
            <p:cNvSpPr/>
            <p:nvPr/>
          </p:nvSpPr>
          <p:spPr>
            <a:xfrm rot="-2700000">
              <a:off x="2950763" y="4719159"/>
              <a:ext cx="303814" cy="970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Mora</a:t>
              </a:r>
            </a:p>
          </p:txBody>
        </p:sp>
        <p:sp>
          <p:nvSpPr>
            <p:cNvPr id="67" name="tx67"/>
            <p:cNvSpPr/>
            <p:nvPr/>
          </p:nvSpPr>
          <p:spPr>
            <a:xfrm rot="-2700000">
              <a:off x="3568553" y="4719159"/>
              <a:ext cx="407668" cy="970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Avesta</a:t>
              </a:r>
            </a:p>
          </p:txBody>
        </p:sp>
        <p:sp>
          <p:nvSpPr>
            <p:cNvPr id="68" name="tx68"/>
            <p:cNvSpPr/>
            <p:nvPr/>
          </p:nvSpPr>
          <p:spPr>
            <a:xfrm rot="-2700000">
              <a:off x="4296999" y="4717659"/>
              <a:ext cx="288968" cy="9877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Orsa</a:t>
              </a:r>
            </a:p>
          </p:txBody>
        </p:sp>
        <p:sp>
          <p:nvSpPr>
            <p:cNvPr id="69" name="tx69"/>
            <p:cNvSpPr/>
            <p:nvPr/>
          </p:nvSpPr>
          <p:spPr>
            <a:xfrm rot="-2700000">
              <a:off x="4800520" y="4719159"/>
              <a:ext cx="622603" cy="970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Hedemora</a:t>
              </a:r>
            </a:p>
          </p:txBody>
        </p:sp>
        <p:sp>
          <p:nvSpPr>
            <p:cNvPr id="70" name="tx70"/>
            <p:cNvSpPr/>
            <p:nvPr/>
          </p:nvSpPr>
          <p:spPr>
            <a:xfrm rot="-2700000">
              <a:off x="5621578" y="4717714"/>
              <a:ext cx="318724" cy="987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Säter</a:t>
              </a:r>
            </a:p>
          </p:txBody>
        </p:sp>
        <p:sp>
          <p:nvSpPr>
            <p:cNvPr id="71" name="tx71"/>
            <p:cNvSpPr/>
            <p:nvPr/>
          </p:nvSpPr>
          <p:spPr>
            <a:xfrm rot="-2700000">
              <a:off x="6174785" y="4696040"/>
              <a:ext cx="533790" cy="12410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Borlänge</a:t>
              </a:r>
            </a:p>
          </p:txBody>
        </p:sp>
        <p:sp>
          <p:nvSpPr>
            <p:cNvPr id="72" name="tx72"/>
            <p:cNvSpPr/>
            <p:nvPr/>
          </p:nvSpPr>
          <p:spPr>
            <a:xfrm rot="-2700000">
              <a:off x="6858422" y="4702764"/>
              <a:ext cx="511522" cy="11622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Älvdalen</a:t>
              </a:r>
            </a:p>
          </p:txBody>
        </p:sp>
        <p:sp>
          <p:nvSpPr>
            <p:cNvPr id="73" name="tx73"/>
            <p:cNvSpPr/>
            <p:nvPr/>
          </p:nvSpPr>
          <p:spPr>
            <a:xfrm rot="-2700000">
              <a:off x="7560878" y="4719159"/>
              <a:ext cx="459627" cy="970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Ludvika</a:t>
              </a:r>
            </a:p>
          </p:txBody>
        </p:sp>
        <p:sp>
          <p:nvSpPr>
            <p:cNvPr id="74" name="tx74"/>
            <p:cNvSpPr/>
            <p:nvPr/>
          </p:nvSpPr>
          <p:spPr>
            <a:xfrm rot="-2700000">
              <a:off x="8208327" y="4719159"/>
              <a:ext cx="504164" cy="970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Leksand</a:t>
              </a:r>
            </a:p>
          </p:txBody>
        </p:sp>
        <p:sp>
          <p:nvSpPr>
            <p:cNvPr id="75" name="tx75"/>
            <p:cNvSpPr/>
            <p:nvPr/>
          </p:nvSpPr>
          <p:spPr>
            <a:xfrm rot="-2700000">
              <a:off x="8679111" y="4695150"/>
              <a:ext cx="882141" cy="1251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Smedjebacken</a:t>
              </a:r>
            </a:p>
          </p:txBody>
        </p:sp>
        <p:sp>
          <p:nvSpPr>
            <p:cNvPr id="76" name="tx76"/>
            <p:cNvSpPr/>
            <p:nvPr/>
          </p:nvSpPr>
          <p:spPr>
            <a:xfrm rot="-2700000">
              <a:off x="9378487" y="4695150"/>
              <a:ext cx="822824" cy="1251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Malung-Sälen</a:t>
              </a:r>
            </a:p>
          </p:txBody>
        </p:sp>
        <p:sp>
          <p:nvSpPr>
            <p:cNvPr id="77" name="tx77"/>
            <p:cNvSpPr/>
            <p:nvPr/>
          </p:nvSpPr>
          <p:spPr>
            <a:xfrm rot="-2700000">
              <a:off x="10302776" y="4719159"/>
              <a:ext cx="333570" cy="970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Falun</a:t>
              </a:r>
            </a:p>
          </p:txBody>
        </p:sp>
        <p:sp>
          <p:nvSpPr>
            <p:cNvPr id="78" name="tx78"/>
            <p:cNvSpPr/>
            <p:nvPr/>
          </p:nvSpPr>
          <p:spPr>
            <a:xfrm rot="-5400000">
              <a:off x="-148155" y="2575795"/>
              <a:ext cx="916508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Sjukpenningtal</a:t>
              </a:r>
            </a:p>
          </p:txBody>
        </p:sp>
        <p:sp>
          <p:nvSpPr>
            <p:cNvPr id="79" name="rc79"/>
            <p:cNvSpPr/>
            <p:nvPr/>
          </p:nvSpPr>
          <p:spPr>
            <a:xfrm>
              <a:off x="5031405" y="5456037"/>
              <a:ext cx="1460875" cy="289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0" name="rc80"/>
            <p:cNvSpPr/>
            <p:nvPr/>
          </p:nvSpPr>
          <p:spPr>
            <a:xfrm>
              <a:off x="5031405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1" name="rc81"/>
            <p:cNvSpPr/>
            <p:nvPr/>
          </p:nvSpPr>
          <p:spPr>
            <a:xfrm>
              <a:off x="5040405" y="5534626"/>
              <a:ext cx="201456" cy="2014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2" name="rc82"/>
            <p:cNvSpPr/>
            <p:nvPr/>
          </p:nvSpPr>
          <p:spPr>
            <a:xfrm>
              <a:off x="5906770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3" name="rc83"/>
            <p:cNvSpPr/>
            <p:nvPr/>
          </p:nvSpPr>
          <p:spPr>
            <a:xfrm>
              <a:off x="5915770" y="5534626"/>
              <a:ext cx="201456" cy="20145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4" name="tx84"/>
            <p:cNvSpPr/>
            <p:nvPr/>
          </p:nvSpPr>
          <p:spPr>
            <a:xfrm>
              <a:off x="5320450" y="5579022"/>
              <a:ext cx="516731" cy="1108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Kvinnor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6195815" y="5578353"/>
              <a:ext cx="296465" cy="1115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Män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3494962" y="378159"/>
              <a:ext cx="4137421" cy="2383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Sjukpenningtalet i Dalarnas län 2021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275651" y="5813307"/>
              <a:ext cx="3627888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Försäkringskassan. Bearbetning: Samhällsanalys, Region Dalarna.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275651" y="5934335"/>
              <a:ext cx="1571461" cy="1045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Diagramförklaring: Se förklaring</a:t>
              </a: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671990" y="739575"/>
              <a:ext cx="10179705" cy="38035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671990" y="4271438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671990" y="4172645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671990" y="4073851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671990" y="3975058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671990" y="3777471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671990" y="3678678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671990" y="3579884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671990" y="3481091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671990" y="3283504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671990" y="3184711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671990" y="3085918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671990" y="2987124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671990" y="2789537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671990" y="2690744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671990" y="2591951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671990" y="2493157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671990" y="2295571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671990" y="2196777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671990" y="2097984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671990" y="1999191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671990" y="1801604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671990" y="1702810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671990" y="1604017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671990" y="1505224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671990" y="1307637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671990" y="1208844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671990" y="1110050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671990" y="1011257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671990" y="4370231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671990" y="3876265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671990" y="3382298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7"/>
            <p:cNvSpPr/>
            <p:nvPr/>
          </p:nvSpPr>
          <p:spPr>
            <a:xfrm>
              <a:off x="671990" y="2888331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8"/>
            <p:cNvSpPr/>
            <p:nvPr/>
          </p:nvSpPr>
          <p:spPr>
            <a:xfrm>
              <a:off x="671990" y="2394364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9"/>
            <p:cNvSpPr/>
            <p:nvPr/>
          </p:nvSpPr>
          <p:spPr>
            <a:xfrm>
              <a:off x="671990" y="1900397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40"/>
            <p:cNvSpPr/>
            <p:nvPr/>
          </p:nvSpPr>
          <p:spPr>
            <a:xfrm>
              <a:off x="671990" y="1406430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41"/>
            <p:cNvSpPr/>
            <p:nvPr/>
          </p:nvSpPr>
          <p:spPr>
            <a:xfrm>
              <a:off x="671990" y="912463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rc42"/>
            <p:cNvSpPr/>
            <p:nvPr/>
          </p:nvSpPr>
          <p:spPr>
            <a:xfrm>
              <a:off x="3451318" y="1824820"/>
              <a:ext cx="301372" cy="254541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" name="rc43"/>
            <p:cNvSpPr/>
            <p:nvPr/>
          </p:nvSpPr>
          <p:spPr>
            <a:xfrm>
              <a:off x="3752691" y="2980209"/>
              <a:ext cx="301372" cy="139002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" name="rc44"/>
            <p:cNvSpPr/>
            <p:nvPr/>
          </p:nvSpPr>
          <p:spPr>
            <a:xfrm>
              <a:off x="6130187" y="1973504"/>
              <a:ext cx="301372" cy="239672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" name="rc45"/>
            <p:cNvSpPr/>
            <p:nvPr/>
          </p:nvSpPr>
          <p:spPr>
            <a:xfrm>
              <a:off x="6431560" y="3099749"/>
              <a:ext cx="301372" cy="127048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" name="rc46"/>
            <p:cNvSpPr/>
            <p:nvPr/>
          </p:nvSpPr>
          <p:spPr>
            <a:xfrm>
              <a:off x="10148492" y="2335582"/>
              <a:ext cx="301372" cy="203464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" name="rc47"/>
            <p:cNvSpPr/>
            <p:nvPr/>
          </p:nvSpPr>
          <p:spPr>
            <a:xfrm>
              <a:off x="10449865" y="3577909"/>
              <a:ext cx="301372" cy="79232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" name="rc48"/>
            <p:cNvSpPr/>
            <p:nvPr/>
          </p:nvSpPr>
          <p:spPr>
            <a:xfrm>
              <a:off x="1442165" y="1604511"/>
              <a:ext cx="301372" cy="276572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" name="rc49"/>
            <p:cNvSpPr/>
            <p:nvPr/>
          </p:nvSpPr>
          <p:spPr>
            <a:xfrm>
              <a:off x="1743538" y="2974281"/>
              <a:ext cx="301372" cy="139595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" name="rc50"/>
            <p:cNvSpPr/>
            <p:nvPr/>
          </p:nvSpPr>
          <p:spPr>
            <a:xfrm>
              <a:off x="5460470" y="1772954"/>
              <a:ext cx="301372" cy="259727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" name="rc51"/>
            <p:cNvSpPr/>
            <p:nvPr/>
          </p:nvSpPr>
          <p:spPr>
            <a:xfrm>
              <a:off x="5761843" y="3183723"/>
              <a:ext cx="301372" cy="118650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" name="rc52"/>
            <p:cNvSpPr/>
            <p:nvPr/>
          </p:nvSpPr>
          <p:spPr>
            <a:xfrm>
              <a:off x="9478775" y="2348425"/>
              <a:ext cx="301372" cy="202180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" name="rc53"/>
            <p:cNvSpPr/>
            <p:nvPr/>
          </p:nvSpPr>
          <p:spPr>
            <a:xfrm>
              <a:off x="9780148" y="3182735"/>
              <a:ext cx="301372" cy="118749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" name="rc54"/>
            <p:cNvSpPr/>
            <p:nvPr/>
          </p:nvSpPr>
          <p:spPr>
            <a:xfrm>
              <a:off x="8139340" y="2121694"/>
              <a:ext cx="301372" cy="224853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" name="rc55"/>
            <p:cNvSpPr/>
            <p:nvPr/>
          </p:nvSpPr>
          <p:spPr>
            <a:xfrm>
              <a:off x="8440713" y="3289926"/>
              <a:ext cx="301372" cy="108030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" name="rc56"/>
            <p:cNvSpPr/>
            <p:nvPr/>
          </p:nvSpPr>
          <p:spPr>
            <a:xfrm>
              <a:off x="6799905" y="2040684"/>
              <a:ext cx="301372" cy="232954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" name="rc57"/>
            <p:cNvSpPr/>
            <p:nvPr/>
          </p:nvSpPr>
          <p:spPr>
            <a:xfrm>
              <a:off x="7101278" y="3338335"/>
              <a:ext cx="301372" cy="103189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" name="rc58"/>
            <p:cNvSpPr/>
            <p:nvPr/>
          </p:nvSpPr>
          <p:spPr>
            <a:xfrm>
              <a:off x="2111883" y="1662305"/>
              <a:ext cx="301372" cy="270792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" name="rc59"/>
            <p:cNvSpPr/>
            <p:nvPr/>
          </p:nvSpPr>
          <p:spPr>
            <a:xfrm>
              <a:off x="2413256" y="3004413"/>
              <a:ext cx="301372" cy="136581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" name="rc60"/>
            <p:cNvSpPr/>
            <p:nvPr/>
          </p:nvSpPr>
          <p:spPr>
            <a:xfrm>
              <a:off x="4790753" y="1948312"/>
              <a:ext cx="301372" cy="242191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" name="rc61"/>
            <p:cNvSpPr/>
            <p:nvPr/>
          </p:nvSpPr>
          <p:spPr>
            <a:xfrm>
              <a:off x="5092125" y="2959462"/>
              <a:ext cx="301372" cy="141076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" name="rc62"/>
            <p:cNvSpPr/>
            <p:nvPr/>
          </p:nvSpPr>
          <p:spPr>
            <a:xfrm>
              <a:off x="772448" y="1104123"/>
              <a:ext cx="301372" cy="326610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" name="rc63"/>
            <p:cNvSpPr/>
            <p:nvPr/>
          </p:nvSpPr>
          <p:spPr>
            <a:xfrm>
              <a:off x="1073821" y="2851283"/>
              <a:ext cx="301372" cy="151894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" name="rc64"/>
            <p:cNvSpPr/>
            <p:nvPr/>
          </p:nvSpPr>
          <p:spPr>
            <a:xfrm>
              <a:off x="7469622" y="2228885"/>
              <a:ext cx="301372" cy="214134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" name="rc65"/>
            <p:cNvSpPr/>
            <p:nvPr/>
          </p:nvSpPr>
          <p:spPr>
            <a:xfrm>
              <a:off x="7770995" y="3179771"/>
              <a:ext cx="301372" cy="119046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" name="rc66"/>
            <p:cNvSpPr/>
            <p:nvPr/>
          </p:nvSpPr>
          <p:spPr>
            <a:xfrm>
              <a:off x="4121035" y="1880145"/>
              <a:ext cx="301372" cy="249008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" name="rc67"/>
            <p:cNvSpPr/>
            <p:nvPr/>
          </p:nvSpPr>
          <p:spPr>
            <a:xfrm>
              <a:off x="4422408" y="2954522"/>
              <a:ext cx="301372" cy="141570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" name="rc68"/>
            <p:cNvSpPr/>
            <p:nvPr/>
          </p:nvSpPr>
          <p:spPr>
            <a:xfrm>
              <a:off x="2781600" y="1716148"/>
              <a:ext cx="301372" cy="265408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" name="rc69"/>
            <p:cNvSpPr/>
            <p:nvPr/>
          </p:nvSpPr>
          <p:spPr>
            <a:xfrm>
              <a:off x="3082973" y="2984160"/>
              <a:ext cx="301372" cy="138607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" name="rc70"/>
            <p:cNvSpPr/>
            <p:nvPr/>
          </p:nvSpPr>
          <p:spPr>
            <a:xfrm>
              <a:off x="8809057" y="2241234"/>
              <a:ext cx="301372" cy="212899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" name="rc71"/>
            <p:cNvSpPr/>
            <p:nvPr/>
          </p:nvSpPr>
          <p:spPr>
            <a:xfrm>
              <a:off x="9110430" y="3264734"/>
              <a:ext cx="301372" cy="110549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" name="tx72"/>
            <p:cNvSpPr/>
            <p:nvPr/>
          </p:nvSpPr>
          <p:spPr>
            <a:xfrm>
              <a:off x="482261" y="4313379"/>
              <a:ext cx="127099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39845" y="3819412"/>
              <a:ext cx="169515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39845" y="3325445"/>
              <a:ext cx="169515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39845" y="2831404"/>
              <a:ext cx="169515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39845" y="2337512"/>
              <a:ext cx="169515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439845" y="1843545"/>
              <a:ext cx="169515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439845" y="1349578"/>
              <a:ext cx="169515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39845" y="855611"/>
              <a:ext cx="169515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80" name="tx80"/>
            <p:cNvSpPr/>
            <p:nvPr/>
          </p:nvSpPr>
          <p:spPr>
            <a:xfrm rot="-2700000">
              <a:off x="889541" y="4718659"/>
              <a:ext cx="407537" cy="9760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Rättvik</a:t>
              </a:r>
            </a:p>
          </p:txBody>
        </p:sp>
        <p:sp>
          <p:nvSpPr>
            <p:cNvPr id="81" name="tx81"/>
            <p:cNvSpPr/>
            <p:nvPr/>
          </p:nvSpPr>
          <p:spPr>
            <a:xfrm rot="-2700000">
              <a:off x="1534578" y="4695150"/>
              <a:ext cx="437424" cy="1251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Gagnef</a:t>
              </a:r>
            </a:p>
          </p:txBody>
        </p:sp>
        <p:sp>
          <p:nvSpPr>
            <p:cNvPr id="82" name="tx82"/>
            <p:cNvSpPr/>
            <p:nvPr/>
          </p:nvSpPr>
          <p:spPr>
            <a:xfrm rot="-2700000">
              <a:off x="2281045" y="4719159"/>
              <a:ext cx="303814" cy="970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Mora</a:t>
              </a:r>
            </a:p>
          </p:txBody>
        </p:sp>
        <p:sp>
          <p:nvSpPr>
            <p:cNvPr id="83" name="tx83"/>
            <p:cNvSpPr/>
            <p:nvPr/>
          </p:nvSpPr>
          <p:spPr>
            <a:xfrm rot="-2700000">
              <a:off x="2854331" y="4719159"/>
              <a:ext cx="496676" cy="970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Vansbro</a:t>
              </a:r>
            </a:p>
          </p:txBody>
        </p:sp>
        <p:sp>
          <p:nvSpPr>
            <p:cNvPr id="84" name="tx84"/>
            <p:cNvSpPr/>
            <p:nvPr/>
          </p:nvSpPr>
          <p:spPr>
            <a:xfrm rot="-2700000">
              <a:off x="3568553" y="4719159"/>
              <a:ext cx="407668" cy="970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Avesta</a:t>
              </a:r>
            </a:p>
          </p:txBody>
        </p:sp>
        <p:sp>
          <p:nvSpPr>
            <p:cNvPr id="85" name="tx85"/>
            <p:cNvSpPr/>
            <p:nvPr/>
          </p:nvSpPr>
          <p:spPr>
            <a:xfrm rot="-2700000">
              <a:off x="4282144" y="4717714"/>
              <a:ext cx="318724" cy="987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Säter</a:t>
              </a:r>
            </a:p>
          </p:txBody>
        </p:sp>
        <p:sp>
          <p:nvSpPr>
            <p:cNvPr id="86" name="tx86"/>
            <p:cNvSpPr/>
            <p:nvPr/>
          </p:nvSpPr>
          <p:spPr>
            <a:xfrm rot="-2700000">
              <a:off x="4966716" y="4717659"/>
              <a:ext cx="288968" cy="9877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Orsa</a:t>
              </a:r>
            </a:p>
          </p:txBody>
        </p:sp>
        <p:sp>
          <p:nvSpPr>
            <p:cNvPr id="87" name="tx87"/>
            <p:cNvSpPr/>
            <p:nvPr/>
          </p:nvSpPr>
          <p:spPr>
            <a:xfrm rot="-2700000">
              <a:off x="5470237" y="4719159"/>
              <a:ext cx="622603" cy="970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Hedemora</a:t>
              </a:r>
            </a:p>
          </p:txBody>
        </p:sp>
        <p:sp>
          <p:nvSpPr>
            <p:cNvPr id="88" name="tx88"/>
            <p:cNvSpPr/>
            <p:nvPr/>
          </p:nvSpPr>
          <p:spPr>
            <a:xfrm rot="-2700000">
              <a:off x="6174785" y="4696040"/>
              <a:ext cx="533790" cy="12410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Borlänge</a:t>
              </a:r>
            </a:p>
          </p:txBody>
        </p:sp>
        <p:sp>
          <p:nvSpPr>
            <p:cNvPr id="89" name="tx89"/>
            <p:cNvSpPr/>
            <p:nvPr/>
          </p:nvSpPr>
          <p:spPr>
            <a:xfrm rot="-2700000">
              <a:off x="6699617" y="4695150"/>
              <a:ext cx="822824" cy="1251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Malung-Sälen</a:t>
              </a:r>
            </a:p>
          </p:txBody>
        </p:sp>
        <p:sp>
          <p:nvSpPr>
            <p:cNvPr id="90" name="tx90"/>
            <p:cNvSpPr/>
            <p:nvPr/>
          </p:nvSpPr>
          <p:spPr>
            <a:xfrm rot="-2700000">
              <a:off x="7339676" y="4695150"/>
              <a:ext cx="882141" cy="1251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Smedjebacken</a:t>
              </a:r>
            </a:p>
          </p:txBody>
        </p:sp>
        <p:sp>
          <p:nvSpPr>
            <p:cNvPr id="91" name="tx91"/>
            <p:cNvSpPr/>
            <p:nvPr/>
          </p:nvSpPr>
          <p:spPr>
            <a:xfrm rot="-2700000">
              <a:off x="8230595" y="4719159"/>
              <a:ext cx="459627" cy="970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Ludvika</a:t>
              </a:r>
            </a:p>
          </p:txBody>
        </p:sp>
        <p:sp>
          <p:nvSpPr>
            <p:cNvPr id="92" name="tx92"/>
            <p:cNvSpPr/>
            <p:nvPr/>
          </p:nvSpPr>
          <p:spPr>
            <a:xfrm rot="-2700000">
              <a:off x="8867574" y="4702764"/>
              <a:ext cx="511522" cy="11622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Älvdalen</a:t>
              </a:r>
            </a:p>
          </p:txBody>
        </p:sp>
        <p:sp>
          <p:nvSpPr>
            <p:cNvPr id="93" name="tx93"/>
            <p:cNvSpPr/>
            <p:nvPr/>
          </p:nvSpPr>
          <p:spPr>
            <a:xfrm rot="-2700000">
              <a:off x="9547762" y="4719159"/>
              <a:ext cx="504164" cy="970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Leksand</a:t>
              </a:r>
            </a:p>
          </p:txBody>
        </p:sp>
        <p:sp>
          <p:nvSpPr>
            <p:cNvPr id="94" name="tx94"/>
            <p:cNvSpPr/>
            <p:nvPr/>
          </p:nvSpPr>
          <p:spPr>
            <a:xfrm rot="-2700000">
              <a:off x="10302776" y="4719159"/>
              <a:ext cx="333570" cy="970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Falun</a:t>
              </a:r>
            </a:p>
          </p:txBody>
        </p:sp>
        <p:sp>
          <p:nvSpPr>
            <p:cNvPr id="95" name="tx95"/>
            <p:cNvSpPr/>
            <p:nvPr/>
          </p:nvSpPr>
          <p:spPr>
            <a:xfrm rot="-5400000">
              <a:off x="-886798" y="2574908"/>
              <a:ext cx="2392021" cy="13287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Pågående sjukfall per 1000 försäkrade</a:t>
              </a:r>
            </a:p>
          </p:txBody>
        </p:sp>
        <p:sp>
          <p:nvSpPr>
            <p:cNvPr id="96" name="rc96"/>
            <p:cNvSpPr/>
            <p:nvPr/>
          </p:nvSpPr>
          <p:spPr>
            <a:xfrm>
              <a:off x="5031405" y="5456037"/>
              <a:ext cx="1460875" cy="289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7" name="rc97"/>
            <p:cNvSpPr/>
            <p:nvPr/>
          </p:nvSpPr>
          <p:spPr>
            <a:xfrm>
              <a:off x="5031405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8" name="rc98"/>
            <p:cNvSpPr/>
            <p:nvPr/>
          </p:nvSpPr>
          <p:spPr>
            <a:xfrm>
              <a:off x="5040405" y="5534626"/>
              <a:ext cx="201456" cy="2014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9" name="rc99"/>
            <p:cNvSpPr/>
            <p:nvPr/>
          </p:nvSpPr>
          <p:spPr>
            <a:xfrm>
              <a:off x="5906770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0" name="rc100"/>
            <p:cNvSpPr/>
            <p:nvPr/>
          </p:nvSpPr>
          <p:spPr>
            <a:xfrm>
              <a:off x="5915770" y="5534626"/>
              <a:ext cx="201456" cy="20145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1" name="tx101"/>
            <p:cNvSpPr/>
            <p:nvPr/>
          </p:nvSpPr>
          <p:spPr>
            <a:xfrm>
              <a:off x="5320450" y="5579022"/>
              <a:ext cx="516731" cy="1108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Kvinnor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6195815" y="5578353"/>
              <a:ext cx="296465" cy="1115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Män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2309236" y="378159"/>
              <a:ext cx="6508874" cy="2383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Antal sjukskrivna per 1000 försäkrade i Dalarnas län 2021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275651" y="5813307"/>
              <a:ext cx="3627888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Försäkringskassan. Bearbetning: Samhällsanalys, Region Dalarna.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275651" y="5934335"/>
              <a:ext cx="1571461" cy="1045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Diagramförklaring: Se förklaring</a:t>
              </a: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756748" y="739575"/>
              <a:ext cx="10094947" cy="38035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756748" y="4271438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756748" y="4172645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756748" y="4073851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756748" y="3975058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756748" y="3777471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756748" y="3678678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756748" y="3579884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756748" y="3481091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756748" y="3283504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756748" y="3184711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756748" y="3085918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756748" y="2987124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756748" y="2789537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756748" y="2690744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756748" y="2591951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756748" y="2493157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756748" y="2295571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756748" y="2196777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756748" y="2097984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756748" y="1999191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756748" y="1801604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756748" y="1702810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756748" y="1604017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756748" y="1505224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756748" y="1307637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756748" y="1208844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756748" y="1110050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756748" y="1011257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756748" y="4370231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756748" y="3876265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756748" y="3382298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7"/>
            <p:cNvSpPr/>
            <p:nvPr/>
          </p:nvSpPr>
          <p:spPr>
            <a:xfrm>
              <a:off x="756748" y="2888331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8"/>
            <p:cNvSpPr/>
            <p:nvPr/>
          </p:nvSpPr>
          <p:spPr>
            <a:xfrm>
              <a:off x="756748" y="2394364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9"/>
            <p:cNvSpPr/>
            <p:nvPr/>
          </p:nvSpPr>
          <p:spPr>
            <a:xfrm>
              <a:off x="756748" y="1900397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40"/>
            <p:cNvSpPr/>
            <p:nvPr/>
          </p:nvSpPr>
          <p:spPr>
            <a:xfrm>
              <a:off x="756748" y="1406430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41"/>
            <p:cNvSpPr/>
            <p:nvPr/>
          </p:nvSpPr>
          <p:spPr>
            <a:xfrm>
              <a:off x="756748" y="912463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rc42"/>
            <p:cNvSpPr/>
            <p:nvPr/>
          </p:nvSpPr>
          <p:spPr>
            <a:xfrm>
              <a:off x="2184652" y="2904796"/>
              <a:ext cx="298863" cy="146543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" name="rc43"/>
            <p:cNvSpPr/>
            <p:nvPr/>
          </p:nvSpPr>
          <p:spPr>
            <a:xfrm>
              <a:off x="2483515" y="4024455"/>
              <a:ext cx="298863" cy="34577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" name="rc44"/>
            <p:cNvSpPr/>
            <p:nvPr/>
          </p:nvSpPr>
          <p:spPr>
            <a:xfrm>
              <a:off x="856369" y="1324102"/>
              <a:ext cx="298863" cy="304612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" name="rc45"/>
            <p:cNvSpPr/>
            <p:nvPr/>
          </p:nvSpPr>
          <p:spPr>
            <a:xfrm>
              <a:off x="1155233" y="3481091"/>
              <a:ext cx="298863" cy="88914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" name="rc46"/>
            <p:cNvSpPr/>
            <p:nvPr/>
          </p:nvSpPr>
          <p:spPr>
            <a:xfrm>
              <a:off x="1520510" y="1175912"/>
              <a:ext cx="298863" cy="319431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" name="rc47"/>
            <p:cNvSpPr/>
            <p:nvPr/>
          </p:nvSpPr>
          <p:spPr>
            <a:xfrm>
              <a:off x="1819374" y="3695143"/>
              <a:ext cx="298863" cy="67508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" name="rc48"/>
            <p:cNvSpPr/>
            <p:nvPr/>
          </p:nvSpPr>
          <p:spPr>
            <a:xfrm>
              <a:off x="4841217" y="3563419"/>
              <a:ext cx="298863" cy="80681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" name="rc49"/>
            <p:cNvSpPr/>
            <p:nvPr/>
          </p:nvSpPr>
          <p:spPr>
            <a:xfrm>
              <a:off x="5140080" y="4189110"/>
              <a:ext cx="298863" cy="18112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" name="rc50"/>
            <p:cNvSpPr/>
            <p:nvPr/>
          </p:nvSpPr>
          <p:spPr>
            <a:xfrm>
              <a:off x="4177076" y="3415229"/>
              <a:ext cx="298863" cy="95500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" name="rc51"/>
            <p:cNvSpPr/>
            <p:nvPr/>
          </p:nvSpPr>
          <p:spPr>
            <a:xfrm>
              <a:off x="4475939" y="4156179"/>
              <a:ext cx="298863" cy="21405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" name="rc52"/>
            <p:cNvSpPr/>
            <p:nvPr/>
          </p:nvSpPr>
          <p:spPr>
            <a:xfrm>
              <a:off x="6169499" y="3728074"/>
              <a:ext cx="298863" cy="6421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" name="rc53"/>
            <p:cNvSpPr/>
            <p:nvPr/>
          </p:nvSpPr>
          <p:spPr>
            <a:xfrm>
              <a:off x="6468363" y="4123248"/>
              <a:ext cx="298863" cy="24698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" name="rc54"/>
            <p:cNvSpPr/>
            <p:nvPr/>
          </p:nvSpPr>
          <p:spPr>
            <a:xfrm>
              <a:off x="3512934" y="3316435"/>
              <a:ext cx="298863" cy="105379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" name="rc55"/>
            <p:cNvSpPr/>
            <p:nvPr/>
          </p:nvSpPr>
          <p:spPr>
            <a:xfrm>
              <a:off x="3811798" y="4007989"/>
              <a:ext cx="298863" cy="36224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" name="rc56"/>
            <p:cNvSpPr/>
            <p:nvPr/>
          </p:nvSpPr>
          <p:spPr>
            <a:xfrm>
              <a:off x="8161923" y="3958592"/>
              <a:ext cx="298863" cy="41163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" name="rc57"/>
            <p:cNvSpPr/>
            <p:nvPr/>
          </p:nvSpPr>
          <p:spPr>
            <a:xfrm>
              <a:off x="8460787" y="4222041"/>
              <a:ext cx="298863" cy="14819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" name="rc58"/>
            <p:cNvSpPr/>
            <p:nvPr/>
          </p:nvSpPr>
          <p:spPr>
            <a:xfrm>
              <a:off x="2848793" y="3102383"/>
              <a:ext cx="298863" cy="126784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" name="rc59"/>
            <p:cNvSpPr/>
            <p:nvPr/>
          </p:nvSpPr>
          <p:spPr>
            <a:xfrm>
              <a:off x="3147657" y="4073851"/>
              <a:ext cx="298863" cy="29638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" name="rc60"/>
            <p:cNvSpPr/>
            <p:nvPr/>
          </p:nvSpPr>
          <p:spPr>
            <a:xfrm>
              <a:off x="10154347" y="4073851"/>
              <a:ext cx="298863" cy="29638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" name="rc61"/>
            <p:cNvSpPr/>
            <p:nvPr/>
          </p:nvSpPr>
          <p:spPr>
            <a:xfrm>
              <a:off x="10453211" y="4287904"/>
              <a:ext cx="298863" cy="8232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" name="rc62"/>
            <p:cNvSpPr/>
            <p:nvPr/>
          </p:nvSpPr>
          <p:spPr>
            <a:xfrm>
              <a:off x="5505358" y="3563419"/>
              <a:ext cx="298863" cy="80681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" name="rc63"/>
            <p:cNvSpPr/>
            <p:nvPr/>
          </p:nvSpPr>
          <p:spPr>
            <a:xfrm>
              <a:off x="5804222" y="4189110"/>
              <a:ext cx="298863" cy="18112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" name="rc64"/>
            <p:cNvSpPr/>
            <p:nvPr/>
          </p:nvSpPr>
          <p:spPr>
            <a:xfrm>
              <a:off x="7497782" y="3909196"/>
              <a:ext cx="298863" cy="46103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" name="rc65"/>
            <p:cNvSpPr/>
            <p:nvPr/>
          </p:nvSpPr>
          <p:spPr>
            <a:xfrm>
              <a:off x="7796646" y="4238507"/>
              <a:ext cx="298863" cy="13172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" name="rc66"/>
            <p:cNvSpPr/>
            <p:nvPr/>
          </p:nvSpPr>
          <p:spPr>
            <a:xfrm>
              <a:off x="6833641" y="3744540"/>
              <a:ext cx="298863" cy="62569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" name="rc67"/>
            <p:cNvSpPr/>
            <p:nvPr/>
          </p:nvSpPr>
          <p:spPr>
            <a:xfrm>
              <a:off x="7132504" y="4156179"/>
              <a:ext cx="298863" cy="21405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" name="rc68"/>
            <p:cNvSpPr/>
            <p:nvPr/>
          </p:nvSpPr>
          <p:spPr>
            <a:xfrm>
              <a:off x="8826065" y="3991523"/>
              <a:ext cx="298863" cy="37870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" name="rc69"/>
            <p:cNvSpPr/>
            <p:nvPr/>
          </p:nvSpPr>
          <p:spPr>
            <a:xfrm>
              <a:off x="9124928" y="4271438"/>
              <a:ext cx="298863" cy="9879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" name="rc70"/>
            <p:cNvSpPr/>
            <p:nvPr/>
          </p:nvSpPr>
          <p:spPr>
            <a:xfrm>
              <a:off x="9490206" y="4090317"/>
              <a:ext cx="298863" cy="27991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" name="rc71"/>
            <p:cNvSpPr/>
            <p:nvPr/>
          </p:nvSpPr>
          <p:spPr>
            <a:xfrm>
              <a:off x="9789069" y="4238507"/>
              <a:ext cx="298863" cy="13172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" name="tx72"/>
            <p:cNvSpPr/>
            <p:nvPr/>
          </p:nvSpPr>
          <p:spPr>
            <a:xfrm>
              <a:off x="524677" y="4313379"/>
              <a:ext cx="169440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82261" y="3819338"/>
              <a:ext cx="211856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30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82261" y="3325445"/>
              <a:ext cx="211856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60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82261" y="2831478"/>
              <a:ext cx="211856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90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39845" y="2337512"/>
              <a:ext cx="2542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439845" y="1843545"/>
              <a:ext cx="2542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439845" y="1349578"/>
              <a:ext cx="2542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39845" y="855611"/>
              <a:ext cx="2542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210</a:t>
              </a:r>
            </a:p>
          </p:txBody>
        </p:sp>
        <p:sp>
          <p:nvSpPr>
            <p:cNvPr id="80" name="tx80"/>
            <p:cNvSpPr/>
            <p:nvPr/>
          </p:nvSpPr>
          <p:spPr>
            <a:xfrm rot="-2700000">
              <a:off x="898457" y="4696040"/>
              <a:ext cx="533790" cy="12410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Borlänge</a:t>
              </a:r>
            </a:p>
          </p:txBody>
        </p:sp>
        <p:sp>
          <p:nvSpPr>
            <p:cNvPr id="81" name="tx81"/>
            <p:cNvSpPr/>
            <p:nvPr/>
          </p:nvSpPr>
          <p:spPr>
            <a:xfrm rot="-2700000">
              <a:off x="1672285" y="4719159"/>
              <a:ext cx="333570" cy="970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Falun</a:t>
              </a:r>
            </a:p>
          </p:txBody>
        </p:sp>
        <p:sp>
          <p:nvSpPr>
            <p:cNvPr id="82" name="tx82"/>
            <p:cNvSpPr/>
            <p:nvPr/>
          </p:nvSpPr>
          <p:spPr>
            <a:xfrm rot="-2700000">
              <a:off x="2299378" y="4719159"/>
              <a:ext cx="407668" cy="970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Avesta</a:t>
              </a:r>
            </a:p>
          </p:txBody>
        </p:sp>
        <p:sp>
          <p:nvSpPr>
            <p:cNvPr id="83" name="tx83"/>
            <p:cNvSpPr/>
            <p:nvPr/>
          </p:nvSpPr>
          <p:spPr>
            <a:xfrm rot="-2700000">
              <a:off x="3015446" y="4719159"/>
              <a:ext cx="303814" cy="970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Mora</a:t>
              </a:r>
            </a:p>
          </p:txBody>
        </p:sp>
        <p:sp>
          <p:nvSpPr>
            <p:cNvPr id="84" name="tx84"/>
            <p:cNvSpPr/>
            <p:nvPr/>
          </p:nvSpPr>
          <p:spPr>
            <a:xfrm rot="-2700000">
              <a:off x="3601680" y="4719159"/>
              <a:ext cx="459627" cy="970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Ludvika</a:t>
              </a:r>
            </a:p>
          </p:txBody>
        </p:sp>
        <p:sp>
          <p:nvSpPr>
            <p:cNvPr id="85" name="tx85"/>
            <p:cNvSpPr/>
            <p:nvPr/>
          </p:nvSpPr>
          <p:spPr>
            <a:xfrm rot="-2700000">
              <a:off x="4184334" y="4719159"/>
              <a:ext cx="622603" cy="970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Hedemora</a:t>
              </a:r>
            </a:p>
          </p:txBody>
        </p:sp>
        <p:sp>
          <p:nvSpPr>
            <p:cNvPr id="86" name="tx86"/>
            <p:cNvSpPr/>
            <p:nvPr/>
          </p:nvSpPr>
          <p:spPr>
            <a:xfrm rot="-2700000">
              <a:off x="4931120" y="4695150"/>
              <a:ext cx="437424" cy="1251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Gagnef</a:t>
              </a:r>
            </a:p>
          </p:txBody>
        </p:sp>
        <p:sp>
          <p:nvSpPr>
            <p:cNvPr id="87" name="tx87"/>
            <p:cNvSpPr/>
            <p:nvPr/>
          </p:nvSpPr>
          <p:spPr>
            <a:xfrm rot="-2700000">
              <a:off x="5619942" y="4718659"/>
              <a:ext cx="407537" cy="9760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Rättvik</a:t>
              </a:r>
            </a:p>
          </p:txBody>
        </p:sp>
        <p:sp>
          <p:nvSpPr>
            <p:cNvPr id="88" name="tx88"/>
            <p:cNvSpPr/>
            <p:nvPr/>
          </p:nvSpPr>
          <p:spPr>
            <a:xfrm rot="-2700000">
              <a:off x="6235977" y="4719159"/>
              <a:ext cx="504164" cy="970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Leksand</a:t>
              </a:r>
            </a:p>
          </p:txBody>
        </p:sp>
        <p:sp>
          <p:nvSpPr>
            <p:cNvPr id="89" name="tx89"/>
            <p:cNvSpPr/>
            <p:nvPr/>
          </p:nvSpPr>
          <p:spPr>
            <a:xfrm rot="-2700000">
              <a:off x="6992240" y="4717714"/>
              <a:ext cx="318724" cy="987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Säter</a:t>
              </a:r>
            </a:p>
          </p:txBody>
        </p:sp>
        <p:sp>
          <p:nvSpPr>
            <p:cNvPr id="90" name="tx90"/>
            <p:cNvSpPr/>
            <p:nvPr/>
          </p:nvSpPr>
          <p:spPr>
            <a:xfrm rot="-2700000">
              <a:off x="7365326" y="4695150"/>
              <a:ext cx="882141" cy="1251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Smedjebacken</a:t>
              </a:r>
            </a:p>
          </p:txBody>
        </p:sp>
        <p:sp>
          <p:nvSpPr>
            <p:cNvPr id="91" name="tx91"/>
            <p:cNvSpPr/>
            <p:nvPr/>
          </p:nvSpPr>
          <p:spPr>
            <a:xfrm rot="-2700000">
              <a:off x="8059126" y="4695150"/>
              <a:ext cx="822824" cy="1251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Malung-Sälen</a:t>
              </a:r>
            </a:p>
          </p:txBody>
        </p:sp>
        <p:sp>
          <p:nvSpPr>
            <p:cNvPr id="92" name="tx92"/>
            <p:cNvSpPr/>
            <p:nvPr/>
          </p:nvSpPr>
          <p:spPr>
            <a:xfrm rot="-2700000">
              <a:off x="8896286" y="4719159"/>
              <a:ext cx="496676" cy="970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Vansbro</a:t>
              </a:r>
            </a:p>
          </p:txBody>
        </p:sp>
        <p:sp>
          <p:nvSpPr>
            <p:cNvPr id="93" name="tx93"/>
            <p:cNvSpPr/>
            <p:nvPr/>
          </p:nvSpPr>
          <p:spPr>
            <a:xfrm rot="-2700000">
              <a:off x="9546214" y="4702764"/>
              <a:ext cx="511522" cy="11622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Älvdalen</a:t>
              </a:r>
            </a:p>
          </p:txBody>
        </p:sp>
        <p:sp>
          <p:nvSpPr>
            <p:cNvPr id="94" name="tx94"/>
            <p:cNvSpPr/>
            <p:nvPr/>
          </p:nvSpPr>
          <p:spPr>
            <a:xfrm rot="-2700000">
              <a:off x="10327801" y="4717659"/>
              <a:ext cx="288968" cy="9877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Orsa</a:t>
              </a:r>
            </a:p>
          </p:txBody>
        </p:sp>
        <p:sp>
          <p:nvSpPr>
            <p:cNvPr id="95" name="tx95"/>
            <p:cNvSpPr/>
            <p:nvPr/>
          </p:nvSpPr>
          <p:spPr>
            <a:xfrm rot="-5400000">
              <a:off x="-242221" y="2574908"/>
              <a:ext cx="1102866" cy="13287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Pågående sjukfall</a:t>
              </a:r>
            </a:p>
          </p:txBody>
        </p:sp>
        <p:sp>
          <p:nvSpPr>
            <p:cNvPr id="96" name="rc96"/>
            <p:cNvSpPr/>
            <p:nvPr/>
          </p:nvSpPr>
          <p:spPr>
            <a:xfrm>
              <a:off x="5073784" y="5456037"/>
              <a:ext cx="1460875" cy="289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7" name="rc97"/>
            <p:cNvSpPr/>
            <p:nvPr/>
          </p:nvSpPr>
          <p:spPr>
            <a:xfrm>
              <a:off x="5073784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8" name="rc98"/>
            <p:cNvSpPr/>
            <p:nvPr/>
          </p:nvSpPr>
          <p:spPr>
            <a:xfrm>
              <a:off x="5082784" y="5534626"/>
              <a:ext cx="201456" cy="2014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9" name="rc99"/>
            <p:cNvSpPr/>
            <p:nvPr/>
          </p:nvSpPr>
          <p:spPr>
            <a:xfrm>
              <a:off x="5949149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0" name="rc100"/>
            <p:cNvSpPr/>
            <p:nvPr/>
          </p:nvSpPr>
          <p:spPr>
            <a:xfrm>
              <a:off x="5958149" y="5534626"/>
              <a:ext cx="201456" cy="20145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1" name="tx101"/>
            <p:cNvSpPr/>
            <p:nvPr/>
          </p:nvSpPr>
          <p:spPr>
            <a:xfrm>
              <a:off x="5362829" y="5579022"/>
              <a:ext cx="516731" cy="1108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Kvinnor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6238194" y="5578353"/>
              <a:ext cx="296465" cy="1115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Män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2040787" y="374934"/>
              <a:ext cx="7045771" cy="2415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Antal pågående sjukfall kopplade till stress i Dalarnas län 2021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275651" y="5813307"/>
              <a:ext cx="3627888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Försäkringskassan. Bearbetning: Samhällsanalys, Region Dalarna.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275651" y="5934335"/>
              <a:ext cx="1571461" cy="1045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Diagramförklaring: Se förklaring</a:t>
              </a: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2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2091699" y="739575"/>
              <a:ext cx="8759996" cy="422694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2755335" y="739575"/>
              <a:ext cx="0" cy="4226941"/>
            </a:xfrm>
            <a:custGeom>
              <a:avLst/>
              <a:gdLst/>
              <a:ahLst/>
              <a:cxnLst/>
              <a:rect l="0" t="0" r="0" b="0"/>
              <a:pathLst>
                <a:path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3020790" y="739575"/>
              <a:ext cx="0" cy="4226941"/>
            </a:xfrm>
            <a:custGeom>
              <a:avLst/>
              <a:gdLst/>
              <a:ahLst/>
              <a:cxnLst/>
              <a:rect l="0" t="0" r="0" b="0"/>
              <a:pathLst>
                <a:path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3286244" y="739575"/>
              <a:ext cx="0" cy="4226941"/>
            </a:xfrm>
            <a:custGeom>
              <a:avLst/>
              <a:gdLst/>
              <a:ahLst/>
              <a:cxnLst/>
              <a:rect l="0" t="0" r="0" b="0"/>
              <a:pathLst>
                <a:path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3551699" y="739575"/>
              <a:ext cx="0" cy="4226941"/>
            </a:xfrm>
            <a:custGeom>
              <a:avLst/>
              <a:gdLst/>
              <a:ahLst/>
              <a:cxnLst/>
              <a:rect l="0" t="0" r="0" b="0"/>
              <a:pathLst>
                <a:path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4082607" y="739575"/>
              <a:ext cx="0" cy="4226941"/>
            </a:xfrm>
            <a:custGeom>
              <a:avLst/>
              <a:gdLst/>
              <a:ahLst/>
              <a:cxnLst/>
              <a:rect l="0" t="0" r="0" b="0"/>
              <a:pathLst>
                <a:path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4348062" y="739575"/>
              <a:ext cx="0" cy="4226941"/>
            </a:xfrm>
            <a:custGeom>
              <a:avLst/>
              <a:gdLst/>
              <a:ahLst/>
              <a:cxnLst/>
              <a:rect l="0" t="0" r="0" b="0"/>
              <a:pathLst>
                <a:path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4613516" y="739575"/>
              <a:ext cx="0" cy="4226941"/>
            </a:xfrm>
            <a:custGeom>
              <a:avLst/>
              <a:gdLst/>
              <a:ahLst/>
              <a:cxnLst/>
              <a:rect l="0" t="0" r="0" b="0"/>
              <a:pathLst>
                <a:path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4878971" y="739575"/>
              <a:ext cx="0" cy="4226941"/>
            </a:xfrm>
            <a:custGeom>
              <a:avLst/>
              <a:gdLst/>
              <a:ahLst/>
              <a:cxnLst/>
              <a:rect l="0" t="0" r="0" b="0"/>
              <a:pathLst>
                <a:path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5409880" y="739575"/>
              <a:ext cx="0" cy="4226941"/>
            </a:xfrm>
            <a:custGeom>
              <a:avLst/>
              <a:gdLst/>
              <a:ahLst/>
              <a:cxnLst/>
              <a:rect l="0" t="0" r="0" b="0"/>
              <a:pathLst>
                <a:path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5675334" y="739575"/>
              <a:ext cx="0" cy="4226941"/>
            </a:xfrm>
            <a:custGeom>
              <a:avLst/>
              <a:gdLst/>
              <a:ahLst/>
              <a:cxnLst/>
              <a:rect l="0" t="0" r="0" b="0"/>
              <a:pathLst>
                <a:path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5940788" y="739575"/>
              <a:ext cx="0" cy="4226941"/>
            </a:xfrm>
            <a:custGeom>
              <a:avLst/>
              <a:gdLst/>
              <a:ahLst/>
              <a:cxnLst/>
              <a:rect l="0" t="0" r="0" b="0"/>
              <a:pathLst>
                <a:path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6206243" y="739575"/>
              <a:ext cx="0" cy="4226941"/>
            </a:xfrm>
            <a:custGeom>
              <a:avLst/>
              <a:gdLst/>
              <a:ahLst/>
              <a:cxnLst/>
              <a:rect l="0" t="0" r="0" b="0"/>
              <a:pathLst>
                <a:path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6737152" y="739575"/>
              <a:ext cx="0" cy="4226941"/>
            </a:xfrm>
            <a:custGeom>
              <a:avLst/>
              <a:gdLst/>
              <a:ahLst/>
              <a:cxnLst/>
              <a:rect l="0" t="0" r="0" b="0"/>
              <a:pathLst>
                <a:path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7002606" y="739575"/>
              <a:ext cx="0" cy="4226941"/>
            </a:xfrm>
            <a:custGeom>
              <a:avLst/>
              <a:gdLst/>
              <a:ahLst/>
              <a:cxnLst/>
              <a:rect l="0" t="0" r="0" b="0"/>
              <a:pathLst>
                <a:path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7268061" y="739575"/>
              <a:ext cx="0" cy="4226941"/>
            </a:xfrm>
            <a:custGeom>
              <a:avLst/>
              <a:gdLst/>
              <a:ahLst/>
              <a:cxnLst/>
              <a:rect l="0" t="0" r="0" b="0"/>
              <a:pathLst>
                <a:path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7533515" y="739575"/>
              <a:ext cx="0" cy="4226941"/>
            </a:xfrm>
            <a:custGeom>
              <a:avLst/>
              <a:gdLst/>
              <a:ahLst/>
              <a:cxnLst/>
              <a:rect l="0" t="0" r="0" b="0"/>
              <a:pathLst>
                <a:path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8064424" y="739575"/>
              <a:ext cx="0" cy="4226941"/>
            </a:xfrm>
            <a:custGeom>
              <a:avLst/>
              <a:gdLst/>
              <a:ahLst/>
              <a:cxnLst/>
              <a:rect l="0" t="0" r="0" b="0"/>
              <a:pathLst>
                <a:path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8329878" y="739575"/>
              <a:ext cx="0" cy="4226941"/>
            </a:xfrm>
            <a:custGeom>
              <a:avLst/>
              <a:gdLst/>
              <a:ahLst/>
              <a:cxnLst/>
              <a:rect l="0" t="0" r="0" b="0"/>
              <a:pathLst>
                <a:path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8595333" y="739575"/>
              <a:ext cx="0" cy="4226941"/>
            </a:xfrm>
            <a:custGeom>
              <a:avLst/>
              <a:gdLst/>
              <a:ahLst/>
              <a:cxnLst/>
              <a:rect l="0" t="0" r="0" b="0"/>
              <a:pathLst>
                <a:path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8860787" y="739575"/>
              <a:ext cx="0" cy="4226941"/>
            </a:xfrm>
            <a:custGeom>
              <a:avLst/>
              <a:gdLst/>
              <a:ahLst/>
              <a:cxnLst/>
              <a:rect l="0" t="0" r="0" b="0"/>
              <a:pathLst>
                <a:path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9391696" y="739575"/>
              <a:ext cx="0" cy="4226941"/>
            </a:xfrm>
            <a:custGeom>
              <a:avLst/>
              <a:gdLst/>
              <a:ahLst/>
              <a:cxnLst/>
              <a:rect l="0" t="0" r="0" b="0"/>
              <a:pathLst>
                <a:path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9657151" y="739575"/>
              <a:ext cx="0" cy="4226941"/>
            </a:xfrm>
            <a:custGeom>
              <a:avLst/>
              <a:gdLst/>
              <a:ahLst/>
              <a:cxnLst/>
              <a:rect l="0" t="0" r="0" b="0"/>
              <a:pathLst>
                <a:path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9922605" y="739575"/>
              <a:ext cx="0" cy="4226941"/>
            </a:xfrm>
            <a:custGeom>
              <a:avLst/>
              <a:gdLst/>
              <a:ahLst/>
              <a:cxnLst/>
              <a:rect l="0" t="0" r="0" b="0"/>
              <a:pathLst>
                <a:path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10188059" y="739575"/>
              <a:ext cx="0" cy="4226941"/>
            </a:xfrm>
            <a:custGeom>
              <a:avLst/>
              <a:gdLst/>
              <a:ahLst/>
              <a:cxnLst/>
              <a:rect l="0" t="0" r="0" b="0"/>
              <a:pathLst>
                <a:path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2489881" y="739575"/>
              <a:ext cx="0" cy="4226941"/>
            </a:xfrm>
            <a:custGeom>
              <a:avLst/>
              <a:gdLst/>
              <a:ahLst/>
              <a:cxnLst/>
              <a:rect l="0" t="0" r="0" b="0"/>
              <a:pathLst>
                <a:path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3817153" y="739575"/>
              <a:ext cx="0" cy="4226941"/>
            </a:xfrm>
            <a:custGeom>
              <a:avLst/>
              <a:gdLst/>
              <a:ahLst/>
              <a:cxnLst/>
              <a:rect l="0" t="0" r="0" b="0"/>
              <a:pathLst>
                <a:path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5144425" y="739575"/>
              <a:ext cx="0" cy="4226941"/>
            </a:xfrm>
            <a:custGeom>
              <a:avLst/>
              <a:gdLst/>
              <a:ahLst/>
              <a:cxnLst/>
              <a:rect l="0" t="0" r="0" b="0"/>
              <a:pathLst>
                <a:path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6471697" y="739575"/>
              <a:ext cx="0" cy="4226941"/>
            </a:xfrm>
            <a:custGeom>
              <a:avLst/>
              <a:gdLst/>
              <a:ahLst/>
              <a:cxnLst/>
              <a:rect l="0" t="0" r="0" b="0"/>
              <a:pathLst>
                <a:path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7798970" y="739575"/>
              <a:ext cx="0" cy="4226941"/>
            </a:xfrm>
            <a:custGeom>
              <a:avLst/>
              <a:gdLst/>
              <a:ahLst/>
              <a:cxnLst/>
              <a:rect l="0" t="0" r="0" b="0"/>
              <a:pathLst>
                <a:path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9126242" y="739575"/>
              <a:ext cx="0" cy="4226941"/>
            </a:xfrm>
            <a:custGeom>
              <a:avLst/>
              <a:gdLst/>
              <a:ahLst/>
              <a:cxnLst/>
              <a:rect l="0" t="0" r="0" b="0"/>
              <a:pathLst>
                <a:path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10453514" y="739575"/>
              <a:ext cx="0" cy="4226941"/>
            </a:xfrm>
            <a:custGeom>
              <a:avLst/>
              <a:gdLst/>
              <a:ahLst/>
              <a:cxnLst/>
              <a:rect l="0" t="0" r="0" b="0"/>
              <a:pathLst>
                <a:path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rc37"/>
            <p:cNvSpPr/>
            <p:nvPr/>
          </p:nvSpPr>
          <p:spPr>
            <a:xfrm>
              <a:off x="2489881" y="1807923"/>
              <a:ext cx="4389952" cy="10451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" name="rc38"/>
            <p:cNvSpPr/>
            <p:nvPr/>
          </p:nvSpPr>
          <p:spPr>
            <a:xfrm>
              <a:off x="2489881" y="1703410"/>
              <a:ext cx="2933271" cy="10451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" name="rc39"/>
            <p:cNvSpPr/>
            <p:nvPr/>
          </p:nvSpPr>
          <p:spPr>
            <a:xfrm>
              <a:off x="2489881" y="2040172"/>
              <a:ext cx="3732952" cy="10451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" name="rc40"/>
            <p:cNvSpPr/>
            <p:nvPr/>
          </p:nvSpPr>
          <p:spPr>
            <a:xfrm>
              <a:off x="2489881" y="1935660"/>
              <a:ext cx="3580316" cy="10451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" name="rc41"/>
            <p:cNvSpPr/>
            <p:nvPr/>
          </p:nvSpPr>
          <p:spPr>
            <a:xfrm>
              <a:off x="2489881" y="1343424"/>
              <a:ext cx="5262634" cy="10451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" name="rc42"/>
            <p:cNvSpPr/>
            <p:nvPr/>
          </p:nvSpPr>
          <p:spPr>
            <a:xfrm>
              <a:off x="2489881" y="1238911"/>
              <a:ext cx="3822543" cy="10451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" name="rc43"/>
            <p:cNvSpPr/>
            <p:nvPr/>
          </p:nvSpPr>
          <p:spPr>
            <a:xfrm>
              <a:off x="2489881" y="3201420"/>
              <a:ext cx="3437634" cy="10451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" name="rc44"/>
            <p:cNvSpPr/>
            <p:nvPr/>
          </p:nvSpPr>
          <p:spPr>
            <a:xfrm>
              <a:off x="2489881" y="3096908"/>
              <a:ext cx="2667817" cy="10451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" name="rc45"/>
            <p:cNvSpPr/>
            <p:nvPr/>
          </p:nvSpPr>
          <p:spPr>
            <a:xfrm>
              <a:off x="2489881" y="2969170"/>
              <a:ext cx="3547134" cy="10451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" name="rc46"/>
            <p:cNvSpPr/>
            <p:nvPr/>
          </p:nvSpPr>
          <p:spPr>
            <a:xfrm>
              <a:off x="2489881" y="2864658"/>
              <a:ext cx="2873544" cy="10451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" name="rc47"/>
            <p:cNvSpPr/>
            <p:nvPr/>
          </p:nvSpPr>
          <p:spPr>
            <a:xfrm>
              <a:off x="2489881" y="4594917"/>
              <a:ext cx="3016225" cy="10451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" name="rc48"/>
            <p:cNvSpPr/>
            <p:nvPr/>
          </p:nvSpPr>
          <p:spPr>
            <a:xfrm>
              <a:off x="2489881" y="4490405"/>
              <a:ext cx="1207817" cy="10451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" name="rc49"/>
            <p:cNvSpPr/>
            <p:nvPr/>
          </p:nvSpPr>
          <p:spPr>
            <a:xfrm>
              <a:off x="2489881" y="2736921"/>
              <a:ext cx="3852407" cy="10451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" name="rc50"/>
            <p:cNvSpPr/>
            <p:nvPr/>
          </p:nvSpPr>
          <p:spPr>
            <a:xfrm>
              <a:off x="2489881" y="2632409"/>
              <a:ext cx="2691044" cy="10451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" name="rc51"/>
            <p:cNvSpPr/>
            <p:nvPr/>
          </p:nvSpPr>
          <p:spPr>
            <a:xfrm>
              <a:off x="2489881" y="3433669"/>
              <a:ext cx="3314862" cy="10451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" name="rc52"/>
            <p:cNvSpPr/>
            <p:nvPr/>
          </p:nvSpPr>
          <p:spPr>
            <a:xfrm>
              <a:off x="2489881" y="3329157"/>
              <a:ext cx="2770680" cy="10451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" name="rc53"/>
            <p:cNvSpPr/>
            <p:nvPr/>
          </p:nvSpPr>
          <p:spPr>
            <a:xfrm>
              <a:off x="2489881" y="4827166"/>
              <a:ext cx="2249726" cy="10451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" name="rc54"/>
            <p:cNvSpPr/>
            <p:nvPr/>
          </p:nvSpPr>
          <p:spPr>
            <a:xfrm>
              <a:off x="2489881" y="4722654"/>
              <a:ext cx="1144772" cy="10451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" name="rc55"/>
            <p:cNvSpPr/>
            <p:nvPr/>
          </p:nvSpPr>
          <p:spPr>
            <a:xfrm>
              <a:off x="2489881" y="4130418"/>
              <a:ext cx="2843680" cy="10451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" name="rc56"/>
            <p:cNvSpPr/>
            <p:nvPr/>
          </p:nvSpPr>
          <p:spPr>
            <a:xfrm>
              <a:off x="2489881" y="4025906"/>
              <a:ext cx="1961044" cy="10451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" name="rc57"/>
            <p:cNvSpPr/>
            <p:nvPr/>
          </p:nvSpPr>
          <p:spPr>
            <a:xfrm>
              <a:off x="2489881" y="4362667"/>
              <a:ext cx="2783953" cy="10451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" name="rc58"/>
            <p:cNvSpPr/>
            <p:nvPr/>
          </p:nvSpPr>
          <p:spPr>
            <a:xfrm>
              <a:off x="2489881" y="4258155"/>
              <a:ext cx="1625908" cy="10451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" name="rc59"/>
            <p:cNvSpPr/>
            <p:nvPr/>
          </p:nvSpPr>
          <p:spPr>
            <a:xfrm>
              <a:off x="2489881" y="3665919"/>
              <a:ext cx="3367953" cy="10451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" name="rc60"/>
            <p:cNvSpPr/>
            <p:nvPr/>
          </p:nvSpPr>
          <p:spPr>
            <a:xfrm>
              <a:off x="2489881" y="3561407"/>
              <a:ext cx="2382453" cy="10451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" name="rc61"/>
            <p:cNvSpPr/>
            <p:nvPr/>
          </p:nvSpPr>
          <p:spPr>
            <a:xfrm>
              <a:off x="2489881" y="2504671"/>
              <a:ext cx="4167634" cy="10451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" name="rc62"/>
            <p:cNvSpPr/>
            <p:nvPr/>
          </p:nvSpPr>
          <p:spPr>
            <a:xfrm>
              <a:off x="2489881" y="2400159"/>
              <a:ext cx="2458771" cy="10451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" name="rc63"/>
            <p:cNvSpPr/>
            <p:nvPr/>
          </p:nvSpPr>
          <p:spPr>
            <a:xfrm>
              <a:off x="2489881" y="2272422"/>
              <a:ext cx="4071407" cy="10451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" name="rc64"/>
            <p:cNvSpPr/>
            <p:nvPr/>
          </p:nvSpPr>
          <p:spPr>
            <a:xfrm>
              <a:off x="2489881" y="2167910"/>
              <a:ext cx="3039453" cy="10451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" name="rc65"/>
            <p:cNvSpPr/>
            <p:nvPr/>
          </p:nvSpPr>
          <p:spPr>
            <a:xfrm>
              <a:off x="2489881" y="1111174"/>
              <a:ext cx="5113315" cy="10451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" name="rc66"/>
            <p:cNvSpPr/>
            <p:nvPr/>
          </p:nvSpPr>
          <p:spPr>
            <a:xfrm>
              <a:off x="2489881" y="1006662"/>
              <a:ext cx="4605634" cy="10451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" name="rc67"/>
            <p:cNvSpPr/>
            <p:nvPr/>
          </p:nvSpPr>
          <p:spPr>
            <a:xfrm>
              <a:off x="2489881" y="1575673"/>
              <a:ext cx="5743770" cy="10451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" name="rc68"/>
            <p:cNvSpPr/>
            <p:nvPr/>
          </p:nvSpPr>
          <p:spPr>
            <a:xfrm>
              <a:off x="2489881" y="1471161"/>
              <a:ext cx="2837044" cy="10451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" name="rc69"/>
            <p:cNvSpPr/>
            <p:nvPr/>
          </p:nvSpPr>
          <p:spPr>
            <a:xfrm>
              <a:off x="2489881" y="3898168"/>
              <a:ext cx="3082589" cy="10451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" name="rc70"/>
            <p:cNvSpPr/>
            <p:nvPr/>
          </p:nvSpPr>
          <p:spPr>
            <a:xfrm>
              <a:off x="2489881" y="3793656"/>
              <a:ext cx="2402362" cy="10451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" name="rc71"/>
            <p:cNvSpPr/>
            <p:nvPr/>
          </p:nvSpPr>
          <p:spPr>
            <a:xfrm>
              <a:off x="2489881" y="878925"/>
              <a:ext cx="7349769" cy="10451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" name="rc72"/>
            <p:cNvSpPr/>
            <p:nvPr/>
          </p:nvSpPr>
          <p:spPr>
            <a:xfrm>
              <a:off x="2489881" y="774412"/>
              <a:ext cx="4081361" cy="10451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" name="tx73"/>
            <p:cNvSpPr/>
            <p:nvPr/>
          </p:nvSpPr>
          <p:spPr>
            <a:xfrm>
              <a:off x="538332" y="4770835"/>
              <a:ext cx="1490736" cy="1108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IT och kommunikation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521366" y="4506439"/>
              <a:ext cx="1507703" cy="1430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Finans- och försäkring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547039" y="4286542"/>
              <a:ext cx="1482030" cy="1306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Juridik, ekonomi m.m.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656874" y="4043800"/>
              <a:ext cx="1372195" cy="1411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Jord- och skogsbruk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1393722" y="3811550"/>
              <a:ext cx="635347" cy="1411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Utvinning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1250028" y="3609587"/>
              <a:ext cx="779040" cy="1108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Kultur m.m.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529700" y="3347051"/>
              <a:ext cx="1499368" cy="1411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Hotell- och restaurang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801088" y="3112941"/>
              <a:ext cx="1227980" cy="1430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Elförsörjning m.m.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1402205" y="2882552"/>
              <a:ext cx="626864" cy="1411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Fastighet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1546122" y="2680589"/>
              <a:ext cx="482947" cy="1108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Handel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716033" y="2416119"/>
              <a:ext cx="1313036" cy="14309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Offentlig förvaltning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1258363" y="2185804"/>
              <a:ext cx="770706" cy="1411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Tillverkning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1681704" y="1953554"/>
              <a:ext cx="347364" cy="1411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Bygg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275651" y="1751591"/>
              <a:ext cx="1753418" cy="1108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Annan serviceverksamhet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1351306" y="1489055"/>
              <a:ext cx="677763" cy="1411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Utbildning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682323" y="1256136"/>
              <a:ext cx="1346745" cy="14183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Diverse stödtjänster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1376904" y="1026342"/>
              <a:ext cx="652164" cy="1393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Transport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868582" y="788512"/>
              <a:ext cx="1160487" cy="1449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Vård och omsorg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2415751" y="5029934"/>
              <a:ext cx="148260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0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3724466" y="5029934"/>
              <a:ext cx="185374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40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5051738" y="5029934"/>
              <a:ext cx="185374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80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6360453" y="5029934"/>
              <a:ext cx="222488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7687725" y="5029934"/>
              <a:ext cx="222488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160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9014997" y="5029934"/>
              <a:ext cx="222488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10342269" y="5029934"/>
              <a:ext cx="222488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240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5807781" y="5156354"/>
              <a:ext cx="1327832" cy="13110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Antal startade sjukfall</a:t>
              </a:r>
            </a:p>
          </p:txBody>
        </p:sp>
        <p:sp>
          <p:nvSpPr>
            <p:cNvPr id="99" name="rc99"/>
            <p:cNvSpPr/>
            <p:nvPr/>
          </p:nvSpPr>
          <p:spPr>
            <a:xfrm>
              <a:off x="5741259" y="5456037"/>
              <a:ext cx="1460875" cy="289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0" name="rc100"/>
            <p:cNvSpPr/>
            <p:nvPr/>
          </p:nvSpPr>
          <p:spPr>
            <a:xfrm>
              <a:off x="5741259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1" name="rc101"/>
            <p:cNvSpPr/>
            <p:nvPr/>
          </p:nvSpPr>
          <p:spPr>
            <a:xfrm>
              <a:off x="5750259" y="5534626"/>
              <a:ext cx="201456" cy="2014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2" name="rc102"/>
            <p:cNvSpPr/>
            <p:nvPr/>
          </p:nvSpPr>
          <p:spPr>
            <a:xfrm>
              <a:off x="6616625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3" name="rc103"/>
            <p:cNvSpPr/>
            <p:nvPr/>
          </p:nvSpPr>
          <p:spPr>
            <a:xfrm>
              <a:off x="6625625" y="5534626"/>
              <a:ext cx="201455" cy="20145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4" name="tx104"/>
            <p:cNvSpPr/>
            <p:nvPr/>
          </p:nvSpPr>
          <p:spPr>
            <a:xfrm>
              <a:off x="6030304" y="5579022"/>
              <a:ext cx="516731" cy="1108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Kvinnor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6905670" y="5578353"/>
              <a:ext cx="296465" cy="1115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Män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1913787" y="378159"/>
              <a:ext cx="7299771" cy="2383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Antal startade sjukfall per 1000 förvärvsarbetande i Sverige 2020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275651" y="5813307"/>
              <a:ext cx="3627888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Försäkringskassan. Bearbetning: Samhällsanalys, Region Dalarna.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275651" y="5934335"/>
              <a:ext cx="1571461" cy="1045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Diagramförklaring: Se förklaring</a:t>
              </a: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2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2091699" y="739575"/>
              <a:ext cx="8759996" cy="422694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2688972" y="739575"/>
              <a:ext cx="0" cy="4226941"/>
            </a:xfrm>
            <a:custGeom>
              <a:avLst/>
              <a:gdLst/>
              <a:ahLst/>
              <a:cxnLst/>
              <a:rect l="0" t="0" r="0" b="0"/>
              <a:pathLst>
                <a:path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2888063" y="739575"/>
              <a:ext cx="0" cy="4226941"/>
            </a:xfrm>
            <a:custGeom>
              <a:avLst/>
              <a:gdLst/>
              <a:ahLst/>
              <a:cxnLst/>
              <a:rect l="0" t="0" r="0" b="0"/>
              <a:pathLst>
                <a:path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3087153" y="739575"/>
              <a:ext cx="0" cy="4226941"/>
            </a:xfrm>
            <a:custGeom>
              <a:avLst/>
              <a:gdLst/>
              <a:ahLst/>
              <a:cxnLst/>
              <a:rect l="0" t="0" r="0" b="0"/>
              <a:pathLst>
                <a:path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3286244" y="739575"/>
              <a:ext cx="0" cy="4226941"/>
            </a:xfrm>
            <a:custGeom>
              <a:avLst/>
              <a:gdLst/>
              <a:ahLst/>
              <a:cxnLst/>
              <a:rect l="0" t="0" r="0" b="0"/>
              <a:pathLst>
                <a:path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3684426" y="739575"/>
              <a:ext cx="0" cy="4226941"/>
            </a:xfrm>
            <a:custGeom>
              <a:avLst/>
              <a:gdLst/>
              <a:ahLst/>
              <a:cxnLst/>
              <a:rect l="0" t="0" r="0" b="0"/>
              <a:pathLst>
                <a:path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3883517" y="739575"/>
              <a:ext cx="0" cy="4226941"/>
            </a:xfrm>
            <a:custGeom>
              <a:avLst/>
              <a:gdLst/>
              <a:ahLst/>
              <a:cxnLst/>
              <a:rect l="0" t="0" r="0" b="0"/>
              <a:pathLst>
                <a:path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4082607" y="739575"/>
              <a:ext cx="0" cy="4226941"/>
            </a:xfrm>
            <a:custGeom>
              <a:avLst/>
              <a:gdLst/>
              <a:ahLst/>
              <a:cxnLst/>
              <a:rect l="0" t="0" r="0" b="0"/>
              <a:pathLst>
                <a:path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4281698" y="739575"/>
              <a:ext cx="0" cy="4226941"/>
            </a:xfrm>
            <a:custGeom>
              <a:avLst/>
              <a:gdLst/>
              <a:ahLst/>
              <a:cxnLst/>
              <a:rect l="0" t="0" r="0" b="0"/>
              <a:pathLst>
                <a:path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4679880" y="739575"/>
              <a:ext cx="0" cy="4226941"/>
            </a:xfrm>
            <a:custGeom>
              <a:avLst/>
              <a:gdLst/>
              <a:ahLst/>
              <a:cxnLst/>
              <a:rect l="0" t="0" r="0" b="0"/>
              <a:pathLst>
                <a:path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4878971" y="739575"/>
              <a:ext cx="0" cy="4226941"/>
            </a:xfrm>
            <a:custGeom>
              <a:avLst/>
              <a:gdLst/>
              <a:ahLst/>
              <a:cxnLst/>
              <a:rect l="0" t="0" r="0" b="0"/>
              <a:pathLst>
                <a:path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5078062" y="739575"/>
              <a:ext cx="0" cy="4226941"/>
            </a:xfrm>
            <a:custGeom>
              <a:avLst/>
              <a:gdLst/>
              <a:ahLst/>
              <a:cxnLst/>
              <a:rect l="0" t="0" r="0" b="0"/>
              <a:pathLst>
                <a:path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5277152" y="739575"/>
              <a:ext cx="0" cy="4226941"/>
            </a:xfrm>
            <a:custGeom>
              <a:avLst/>
              <a:gdLst/>
              <a:ahLst/>
              <a:cxnLst/>
              <a:rect l="0" t="0" r="0" b="0"/>
              <a:pathLst>
                <a:path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5675334" y="739575"/>
              <a:ext cx="0" cy="4226941"/>
            </a:xfrm>
            <a:custGeom>
              <a:avLst/>
              <a:gdLst/>
              <a:ahLst/>
              <a:cxnLst/>
              <a:rect l="0" t="0" r="0" b="0"/>
              <a:pathLst>
                <a:path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5874425" y="739575"/>
              <a:ext cx="0" cy="4226941"/>
            </a:xfrm>
            <a:custGeom>
              <a:avLst/>
              <a:gdLst/>
              <a:ahLst/>
              <a:cxnLst/>
              <a:rect l="0" t="0" r="0" b="0"/>
              <a:pathLst>
                <a:path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6073516" y="739575"/>
              <a:ext cx="0" cy="4226941"/>
            </a:xfrm>
            <a:custGeom>
              <a:avLst/>
              <a:gdLst/>
              <a:ahLst/>
              <a:cxnLst/>
              <a:rect l="0" t="0" r="0" b="0"/>
              <a:pathLst>
                <a:path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6272607" y="739575"/>
              <a:ext cx="0" cy="4226941"/>
            </a:xfrm>
            <a:custGeom>
              <a:avLst/>
              <a:gdLst/>
              <a:ahLst/>
              <a:cxnLst/>
              <a:rect l="0" t="0" r="0" b="0"/>
              <a:pathLst>
                <a:path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6670788" y="739575"/>
              <a:ext cx="0" cy="4226941"/>
            </a:xfrm>
            <a:custGeom>
              <a:avLst/>
              <a:gdLst/>
              <a:ahLst/>
              <a:cxnLst/>
              <a:rect l="0" t="0" r="0" b="0"/>
              <a:pathLst>
                <a:path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6869879" y="739575"/>
              <a:ext cx="0" cy="4226941"/>
            </a:xfrm>
            <a:custGeom>
              <a:avLst/>
              <a:gdLst/>
              <a:ahLst/>
              <a:cxnLst/>
              <a:rect l="0" t="0" r="0" b="0"/>
              <a:pathLst>
                <a:path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7068970" y="739575"/>
              <a:ext cx="0" cy="4226941"/>
            </a:xfrm>
            <a:custGeom>
              <a:avLst/>
              <a:gdLst/>
              <a:ahLst/>
              <a:cxnLst/>
              <a:rect l="0" t="0" r="0" b="0"/>
              <a:pathLst>
                <a:path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7268061" y="739575"/>
              <a:ext cx="0" cy="4226941"/>
            </a:xfrm>
            <a:custGeom>
              <a:avLst/>
              <a:gdLst/>
              <a:ahLst/>
              <a:cxnLst/>
              <a:rect l="0" t="0" r="0" b="0"/>
              <a:pathLst>
                <a:path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7666242" y="739575"/>
              <a:ext cx="0" cy="4226941"/>
            </a:xfrm>
            <a:custGeom>
              <a:avLst/>
              <a:gdLst/>
              <a:ahLst/>
              <a:cxnLst/>
              <a:rect l="0" t="0" r="0" b="0"/>
              <a:pathLst>
                <a:path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7865333" y="739575"/>
              <a:ext cx="0" cy="4226941"/>
            </a:xfrm>
            <a:custGeom>
              <a:avLst/>
              <a:gdLst/>
              <a:ahLst/>
              <a:cxnLst/>
              <a:rect l="0" t="0" r="0" b="0"/>
              <a:pathLst>
                <a:path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8064424" y="739575"/>
              <a:ext cx="0" cy="4226941"/>
            </a:xfrm>
            <a:custGeom>
              <a:avLst/>
              <a:gdLst/>
              <a:ahLst/>
              <a:cxnLst/>
              <a:rect l="0" t="0" r="0" b="0"/>
              <a:pathLst>
                <a:path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8263515" y="739575"/>
              <a:ext cx="0" cy="4226941"/>
            </a:xfrm>
            <a:custGeom>
              <a:avLst/>
              <a:gdLst/>
              <a:ahLst/>
              <a:cxnLst/>
              <a:rect l="0" t="0" r="0" b="0"/>
              <a:pathLst>
                <a:path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8661696" y="739575"/>
              <a:ext cx="0" cy="4226941"/>
            </a:xfrm>
            <a:custGeom>
              <a:avLst/>
              <a:gdLst/>
              <a:ahLst/>
              <a:cxnLst/>
              <a:rect l="0" t="0" r="0" b="0"/>
              <a:pathLst>
                <a:path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8860787" y="739575"/>
              <a:ext cx="0" cy="4226941"/>
            </a:xfrm>
            <a:custGeom>
              <a:avLst/>
              <a:gdLst/>
              <a:ahLst/>
              <a:cxnLst/>
              <a:rect l="0" t="0" r="0" b="0"/>
              <a:pathLst>
                <a:path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9059878" y="739575"/>
              <a:ext cx="0" cy="4226941"/>
            </a:xfrm>
            <a:custGeom>
              <a:avLst/>
              <a:gdLst/>
              <a:ahLst/>
              <a:cxnLst/>
              <a:rect l="0" t="0" r="0" b="0"/>
              <a:pathLst>
                <a:path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9258969" y="739575"/>
              <a:ext cx="0" cy="4226941"/>
            </a:xfrm>
            <a:custGeom>
              <a:avLst/>
              <a:gdLst/>
              <a:ahLst/>
              <a:cxnLst/>
              <a:rect l="0" t="0" r="0" b="0"/>
              <a:pathLst>
                <a:path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9657151" y="739575"/>
              <a:ext cx="0" cy="4226941"/>
            </a:xfrm>
            <a:custGeom>
              <a:avLst/>
              <a:gdLst/>
              <a:ahLst/>
              <a:cxnLst/>
              <a:rect l="0" t="0" r="0" b="0"/>
              <a:pathLst>
                <a:path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9856241" y="739575"/>
              <a:ext cx="0" cy="4226941"/>
            </a:xfrm>
            <a:custGeom>
              <a:avLst/>
              <a:gdLst/>
              <a:ahLst/>
              <a:cxnLst/>
              <a:rect l="0" t="0" r="0" b="0"/>
              <a:pathLst>
                <a:path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10055332" y="739575"/>
              <a:ext cx="0" cy="4226941"/>
            </a:xfrm>
            <a:custGeom>
              <a:avLst/>
              <a:gdLst/>
              <a:ahLst/>
              <a:cxnLst/>
              <a:rect l="0" t="0" r="0" b="0"/>
              <a:pathLst>
                <a:path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7"/>
            <p:cNvSpPr/>
            <p:nvPr/>
          </p:nvSpPr>
          <p:spPr>
            <a:xfrm>
              <a:off x="10254423" y="739575"/>
              <a:ext cx="0" cy="4226941"/>
            </a:xfrm>
            <a:custGeom>
              <a:avLst/>
              <a:gdLst/>
              <a:ahLst/>
              <a:cxnLst/>
              <a:rect l="0" t="0" r="0" b="0"/>
              <a:pathLst>
                <a:path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8"/>
            <p:cNvSpPr/>
            <p:nvPr/>
          </p:nvSpPr>
          <p:spPr>
            <a:xfrm>
              <a:off x="2489881" y="739575"/>
              <a:ext cx="0" cy="4226941"/>
            </a:xfrm>
            <a:custGeom>
              <a:avLst/>
              <a:gdLst/>
              <a:ahLst/>
              <a:cxnLst/>
              <a:rect l="0" t="0" r="0" b="0"/>
              <a:pathLst>
                <a:path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9"/>
            <p:cNvSpPr/>
            <p:nvPr/>
          </p:nvSpPr>
          <p:spPr>
            <a:xfrm>
              <a:off x="3485335" y="739575"/>
              <a:ext cx="0" cy="4226941"/>
            </a:xfrm>
            <a:custGeom>
              <a:avLst/>
              <a:gdLst/>
              <a:ahLst/>
              <a:cxnLst/>
              <a:rect l="0" t="0" r="0" b="0"/>
              <a:pathLst>
                <a:path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40"/>
            <p:cNvSpPr/>
            <p:nvPr/>
          </p:nvSpPr>
          <p:spPr>
            <a:xfrm>
              <a:off x="4480789" y="739575"/>
              <a:ext cx="0" cy="4226941"/>
            </a:xfrm>
            <a:custGeom>
              <a:avLst/>
              <a:gdLst/>
              <a:ahLst/>
              <a:cxnLst/>
              <a:rect l="0" t="0" r="0" b="0"/>
              <a:pathLst>
                <a:path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41"/>
            <p:cNvSpPr/>
            <p:nvPr/>
          </p:nvSpPr>
          <p:spPr>
            <a:xfrm>
              <a:off x="5476243" y="739575"/>
              <a:ext cx="0" cy="4226941"/>
            </a:xfrm>
            <a:custGeom>
              <a:avLst/>
              <a:gdLst/>
              <a:ahLst/>
              <a:cxnLst/>
              <a:rect l="0" t="0" r="0" b="0"/>
              <a:pathLst>
                <a:path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42"/>
            <p:cNvSpPr/>
            <p:nvPr/>
          </p:nvSpPr>
          <p:spPr>
            <a:xfrm>
              <a:off x="6471697" y="739575"/>
              <a:ext cx="0" cy="4226941"/>
            </a:xfrm>
            <a:custGeom>
              <a:avLst/>
              <a:gdLst/>
              <a:ahLst/>
              <a:cxnLst/>
              <a:rect l="0" t="0" r="0" b="0"/>
              <a:pathLst>
                <a:path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l43"/>
            <p:cNvSpPr/>
            <p:nvPr/>
          </p:nvSpPr>
          <p:spPr>
            <a:xfrm>
              <a:off x="7467151" y="739575"/>
              <a:ext cx="0" cy="4226941"/>
            </a:xfrm>
            <a:custGeom>
              <a:avLst/>
              <a:gdLst/>
              <a:ahLst/>
              <a:cxnLst/>
              <a:rect l="0" t="0" r="0" b="0"/>
              <a:pathLst>
                <a:path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l44"/>
            <p:cNvSpPr/>
            <p:nvPr/>
          </p:nvSpPr>
          <p:spPr>
            <a:xfrm>
              <a:off x="8462606" y="739575"/>
              <a:ext cx="0" cy="4226941"/>
            </a:xfrm>
            <a:custGeom>
              <a:avLst/>
              <a:gdLst/>
              <a:ahLst/>
              <a:cxnLst/>
              <a:rect l="0" t="0" r="0" b="0"/>
              <a:pathLst>
                <a:path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l45"/>
            <p:cNvSpPr/>
            <p:nvPr/>
          </p:nvSpPr>
          <p:spPr>
            <a:xfrm>
              <a:off x="9458060" y="739575"/>
              <a:ext cx="0" cy="4226941"/>
            </a:xfrm>
            <a:custGeom>
              <a:avLst/>
              <a:gdLst/>
              <a:ahLst/>
              <a:cxnLst/>
              <a:rect l="0" t="0" r="0" b="0"/>
              <a:pathLst>
                <a:path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l46"/>
            <p:cNvSpPr/>
            <p:nvPr/>
          </p:nvSpPr>
          <p:spPr>
            <a:xfrm>
              <a:off x="10453514" y="739575"/>
              <a:ext cx="0" cy="4226941"/>
            </a:xfrm>
            <a:custGeom>
              <a:avLst/>
              <a:gdLst/>
              <a:ahLst/>
              <a:cxnLst/>
              <a:rect l="0" t="0" r="0" b="0"/>
              <a:pathLst>
                <a:path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rc47"/>
            <p:cNvSpPr/>
            <p:nvPr/>
          </p:nvSpPr>
          <p:spPr>
            <a:xfrm>
              <a:off x="2489881" y="1575673"/>
              <a:ext cx="5524770" cy="10451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" name="rc48"/>
            <p:cNvSpPr/>
            <p:nvPr/>
          </p:nvSpPr>
          <p:spPr>
            <a:xfrm>
              <a:off x="2489881" y="1471161"/>
              <a:ext cx="3384543" cy="10451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" name="rc49"/>
            <p:cNvSpPr/>
            <p:nvPr/>
          </p:nvSpPr>
          <p:spPr>
            <a:xfrm>
              <a:off x="2489881" y="2272422"/>
              <a:ext cx="4728407" cy="10451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" name="rc50"/>
            <p:cNvSpPr/>
            <p:nvPr/>
          </p:nvSpPr>
          <p:spPr>
            <a:xfrm>
              <a:off x="2489881" y="2167910"/>
              <a:ext cx="3484089" cy="10451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" name="rc51"/>
            <p:cNvSpPr/>
            <p:nvPr/>
          </p:nvSpPr>
          <p:spPr>
            <a:xfrm>
              <a:off x="2489881" y="1111174"/>
              <a:ext cx="6221588" cy="10451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" name="rc52"/>
            <p:cNvSpPr/>
            <p:nvPr/>
          </p:nvSpPr>
          <p:spPr>
            <a:xfrm>
              <a:off x="2489881" y="1006662"/>
              <a:ext cx="4081361" cy="10451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" name="rc53"/>
            <p:cNvSpPr/>
            <p:nvPr/>
          </p:nvSpPr>
          <p:spPr>
            <a:xfrm>
              <a:off x="2489881" y="3201420"/>
              <a:ext cx="4479543" cy="10451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" name="rc54"/>
            <p:cNvSpPr/>
            <p:nvPr/>
          </p:nvSpPr>
          <p:spPr>
            <a:xfrm>
              <a:off x="2489881" y="3096908"/>
              <a:ext cx="2837044" cy="10451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" name="rc55"/>
            <p:cNvSpPr/>
            <p:nvPr/>
          </p:nvSpPr>
          <p:spPr>
            <a:xfrm>
              <a:off x="2489881" y="2040172"/>
              <a:ext cx="5226134" cy="10451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" name="rc56"/>
            <p:cNvSpPr/>
            <p:nvPr/>
          </p:nvSpPr>
          <p:spPr>
            <a:xfrm>
              <a:off x="2489881" y="1935660"/>
              <a:ext cx="3334771" cy="10451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" name="rc57"/>
            <p:cNvSpPr/>
            <p:nvPr/>
          </p:nvSpPr>
          <p:spPr>
            <a:xfrm>
              <a:off x="2489881" y="4594917"/>
              <a:ext cx="3932043" cy="10451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" name="rc58"/>
            <p:cNvSpPr/>
            <p:nvPr/>
          </p:nvSpPr>
          <p:spPr>
            <a:xfrm>
              <a:off x="2489881" y="4490405"/>
              <a:ext cx="1393635" cy="10451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" name="rc59"/>
            <p:cNvSpPr/>
            <p:nvPr/>
          </p:nvSpPr>
          <p:spPr>
            <a:xfrm>
              <a:off x="2489881" y="3665919"/>
              <a:ext cx="4529316" cy="10451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" name="rc60"/>
            <p:cNvSpPr/>
            <p:nvPr/>
          </p:nvSpPr>
          <p:spPr>
            <a:xfrm>
              <a:off x="2489881" y="3561407"/>
              <a:ext cx="2737498" cy="10451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" name="rc61"/>
            <p:cNvSpPr/>
            <p:nvPr/>
          </p:nvSpPr>
          <p:spPr>
            <a:xfrm>
              <a:off x="2489881" y="3898168"/>
              <a:ext cx="3832498" cy="10451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" name="rc62"/>
            <p:cNvSpPr/>
            <p:nvPr/>
          </p:nvSpPr>
          <p:spPr>
            <a:xfrm>
              <a:off x="2489881" y="3793656"/>
              <a:ext cx="2737498" cy="10451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" name="rc63"/>
            <p:cNvSpPr/>
            <p:nvPr/>
          </p:nvSpPr>
          <p:spPr>
            <a:xfrm>
              <a:off x="2489881" y="4827166"/>
              <a:ext cx="3284998" cy="10451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" name="rc64"/>
            <p:cNvSpPr/>
            <p:nvPr/>
          </p:nvSpPr>
          <p:spPr>
            <a:xfrm>
              <a:off x="2489881" y="4722654"/>
              <a:ext cx="1443408" cy="10451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" name="rc65"/>
            <p:cNvSpPr/>
            <p:nvPr/>
          </p:nvSpPr>
          <p:spPr>
            <a:xfrm>
              <a:off x="2489881" y="2504671"/>
              <a:ext cx="5226134" cy="10451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" name="rc66"/>
            <p:cNvSpPr/>
            <p:nvPr/>
          </p:nvSpPr>
          <p:spPr>
            <a:xfrm>
              <a:off x="2489881" y="2400159"/>
              <a:ext cx="2936589" cy="10451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" name="rc67"/>
            <p:cNvSpPr/>
            <p:nvPr/>
          </p:nvSpPr>
          <p:spPr>
            <a:xfrm>
              <a:off x="2489881" y="4130418"/>
              <a:ext cx="3732952" cy="10451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" name="rc68"/>
            <p:cNvSpPr/>
            <p:nvPr/>
          </p:nvSpPr>
          <p:spPr>
            <a:xfrm>
              <a:off x="2489881" y="4025906"/>
              <a:ext cx="1891362" cy="10451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" name="rc69"/>
            <p:cNvSpPr/>
            <p:nvPr/>
          </p:nvSpPr>
          <p:spPr>
            <a:xfrm>
              <a:off x="2489881" y="3433669"/>
              <a:ext cx="4379998" cy="10451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" name="rc70"/>
            <p:cNvSpPr/>
            <p:nvPr/>
          </p:nvSpPr>
          <p:spPr>
            <a:xfrm>
              <a:off x="2489881" y="3329157"/>
              <a:ext cx="2886816" cy="10451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" name="rc71"/>
            <p:cNvSpPr/>
            <p:nvPr/>
          </p:nvSpPr>
          <p:spPr>
            <a:xfrm>
              <a:off x="2489881" y="2736921"/>
              <a:ext cx="5126588" cy="10451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" name="rc72"/>
            <p:cNvSpPr/>
            <p:nvPr/>
          </p:nvSpPr>
          <p:spPr>
            <a:xfrm>
              <a:off x="2489881" y="2632409"/>
              <a:ext cx="2389089" cy="10451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" name="rc73"/>
            <p:cNvSpPr/>
            <p:nvPr/>
          </p:nvSpPr>
          <p:spPr>
            <a:xfrm>
              <a:off x="2489881" y="2969170"/>
              <a:ext cx="4579088" cy="10451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" name="rc74"/>
            <p:cNvSpPr/>
            <p:nvPr/>
          </p:nvSpPr>
          <p:spPr>
            <a:xfrm>
              <a:off x="2489881" y="2864658"/>
              <a:ext cx="2936589" cy="10451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" name="rc75"/>
            <p:cNvSpPr/>
            <p:nvPr/>
          </p:nvSpPr>
          <p:spPr>
            <a:xfrm>
              <a:off x="2489881" y="1343424"/>
              <a:ext cx="5425224" cy="10451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" name="rc76"/>
            <p:cNvSpPr/>
            <p:nvPr/>
          </p:nvSpPr>
          <p:spPr>
            <a:xfrm>
              <a:off x="2489881" y="1238911"/>
              <a:ext cx="4031589" cy="10451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7" name="rc77"/>
            <p:cNvSpPr/>
            <p:nvPr/>
          </p:nvSpPr>
          <p:spPr>
            <a:xfrm>
              <a:off x="2489881" y="1807923"/>
              <a:ext cx="5823406" cy="10451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8" name="rc78"/>
            <p:cNvSpPr/>
            <p:nvPr/>
          </p:nvSpPr>
          <p:spPr>
            <a:xfrm>
              <a:off x="2489881" y="1703410"/>
              <a:ext cx="2886816" cy="10451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9" name="rc79"/>
            <p:cNvSpPr/>
            <p:nvPr/>
          </p:nvSpPr>
          <p:spPr>
            <a:xfrm>
              <a:off x="2489881" y="4362667"/>
              <a:ext cx="3235225" cy="10451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0" name="rc80"/>
            <p:cNvSpPr/>
            <p:nvPr/>
          </p:nvSpPr>
          <p:spPr>
            <a:xfrm>
              <a:off x="2489881" y="4258155"/>
              <a:ext cx="2239771" cy="10451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1" name="rc81"/>
            <p:cNvSpPr/>
            <p:nvPr/>
          </p:nvSpPr>
          <p:spPr>
            <a:xfrm>
              <a:off x="2489881" y="878925"/>
              <a:ext cx="7366360" cy="10451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2" name="rc82"/>
            <p:cNvSpPr/>
            <p:nvPr/>
          </p:nvSpPr>
          <p:spPr>
            <a:xfrm>
              <a:off x="2489881" y="774412"/>
              <a:ext cx="3832498" cy="10451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3" name="tx83"/>
            <p:cNvSpPr/>
            <p:nvPr/>
          </p:nvSpPr>
          <p:spPr>
            <a:xfrm>
              <a:off x="538332" y="4770835"/>
              <a:ext cx="1490736" cy="1108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IT och kommunikation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521366" y="4506439"/>
              <a:ext cx="1507703" cy="1430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Finans- och försäkring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1393722" y="4276049"/>
              <a:ext cx="635347" cy="1411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Utvinning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547039" y="4054292"/>
              <a:ext cx="1482030" cy="1306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Juridik, ekonomi m.m.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529700" y="3811550"/>
              <a:ext cx="1499368" cy="1411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Hotell- och restaurang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1546122" y="3609587"/>
              <a:ext cx="482947" cy="1108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Handel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1250028" y="3377338"/>
              <a:ext cx="779040" cy="1108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Kultur m.m.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801088" y="3112941"/>
              <a:ext cx="1227980" cy="14302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Elförsörjning m.m.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1258363" y="2882552"/>
              <a:ext cx="770706" cy="1411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Tillverkning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716033" y="2648368"/>
              <a:ext cx="1313036" cy="14309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Offentlig förvaltning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656874" y="2418053"/>
              <a:ext cx="1372195" cy="1411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Jord- och skogsbruk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1681704" y="2185804"/>
              <a:ext cx="347364" cy="1411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Bygg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1402205" y="1953554"/>
              <a:ext cx="626864" cy="1411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Fastighet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1351306" y="1721305"/>
              <a:ext cx="677763" cy="14116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Utbildning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275651" y="1519342"/>
              <a:ext cx="1753418" cy="1108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Annan serviceverksamhet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1376904" y="1258592"/>
              <a:ext cx="652164" cy="13937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Transport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682323" y="1023887"/>
              <a:ext cx="1346745" cy="14183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Diverse stödtjänster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868582" y="788512"/>
              <a:ext cx="1160487" cy="14495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Vård och omsorg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2434275" y="5029934"/>
              <a:ext cx="11121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0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3429729" y="5031562"/>
              <a:ext cx="111211" cy="958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2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4425183" y="5031953"/>
              <a:ext cx="111211" cy="9545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4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5420637" y="5029934"/>
              <a:ext cx="11121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6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6416091" y="5029934"/>
              <a:ext cx="11121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8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7392989" y="5029934"/>
              <a:ext cx="148325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8388443" y="5031562"/>
              <a:ext cx="148325" cy="958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9383897" y="5031562"/>
              <a:ext cx="148325" cy="958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10379351" y="5029934"/>
              <a:ext cx="148325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5679677" y="5158059"/>
              <a:ext cx="1584039" cy="1293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Antal sjukskrivningsdagar</a:t>
              </a:r>
            </a:p>
          </p:txBody>
        </p:sp>
        <p:sp>
          <p:nvSpPr>
            <p:cNvPr id="111" name="rc111"/>
            <p:cNvSpPr/>
            <p:nvPr/>
          </p:nvSpPr>
          <p:spPr>
            <a:xfrm>
              <a:off x="5741259" y="5456037"/>
              <a:ext cx="1460875" cy="289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2" name="rc112"/>
            <p:cNvSpPr/>
            <p:nvPr/>
          </p:nvSpPr>
          <p:spPr>
            <a:xfrm>
              <a:off x="5741259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3" name="rc113"/>
            <p:cNvSpPr/>
            <p:nvPr/>
          </p:nvSpPr>
          <p:spPr>
            <a:xfrm>
              <a:off x="5750259" y="5534626"/>
              <a:ext cx="201456" cy="2014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4" name="rc114"/>
            <p:cNvSpPr/>
            <p:nvPr/>
          </p:nvSpPr>
          <p:spPr>
            <a:xfrm>
              <a:off x="6616625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5" name="rc115"/>
            <p:cNvSpPr/>
            <p:nvPr/>
          </p:nvSpPr>
          <p:spPr>
            <a:xfrm>
              <a:off x="6625625" y="5534626"/>
              <a:ext cx="201455" cy="20145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6" name="tx116"/>
            <p:cNvSpPr/>
            <p:nvPr/>
          </p:nvSpPr>
          <p:spPr>
            <a:xfrm>
              <a:off x="6030304" y="5579022"/>
              <a:ext cx="516731" cy="1108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Kvinnor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6905670" y="5578353"/>
              <a:ext cx="296465" cy="1115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Män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1998681" y="378159"/>
              <a:ext cx="7129983" cy="2383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Antal sjukskrivningsdagar per förvärvsarbetande i Sverige 2020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275651" y="5813307"/>
              <a:ext cx="3627888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Försäkringskassan. Bearbetning: Samhällsanalys, Region Dalarna.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275651" y="5934335"/>
              <a:ext cx="1571461" cy="1045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Diagramförklaring: Se förklaring</a:t>
              </a: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10548" y="365126"/>
            <a:ext cx="10619402" cy="1210581"/>
          </a:xfrm>
        </p:spPr>
        <p:txBody>
          <a:bodyPr/>
          <a:lstStyle/>
          <a:p>
            <a:r>
              <a:rPr/>
              <a:t>Obetalt arbete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10547" y="1825625"/>
            <a:ext cx="11370906" cy="4351337"/>
          </a:xfrm>
        </p:spPr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968605" y="739575"/>
              <a:ext cx="9883090" cy="42175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968605" y="4655870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968605" y="4546323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968605" y="4436777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968605" y="4327230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968605" y="4108137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968605" y="3998590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968605" y="3889043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968605" y="3779496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968605" y="3560403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968605" y="3450856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968605" y="3341310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968605" y="3231763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968605" y="3012669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968605" y="2903123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968605" y="2793576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968605" y="2684029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968605" y="2464936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968605" y="2355389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968605" y="2245842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968605" y="2136296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968605" y="1917202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968605" y="1807656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968605" y="1698109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968605" y="1588562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968605" y="1369469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968605" y="1259922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968605" y="1150375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968605" y="1040829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968605" y="4765417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968605" y="4217683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968605" y="3669950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7"/>
            <p:cNvSpPr/>
            <p:nvPr/>
          </p:nvSpPr>
          <p:spPr>
            <a:xfrm>
              <a:off x="968605" y="3122216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8"/>
            <p:cNvSpPr/>
            <p:nvPr/>
          </p:nvSpPr>
          <p:spPr>
            <a:xfrm>
              <a:off x="968605" y="2574483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9"/>
            <p:cNvSpPr/>
            <p:nvPr/>
          </p:nvSpPr>
          <p:spPr>
            <a:xfrm>
              <a:off x="968605" y="2026749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40"/>
            <p:cNvSpPr/>
            <p:nvPr/>
          </p:nvSpPr>
          <p:spPr>
            <a:xfrm>
              <a:off x="968605" y="1479015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41"/>
            <p:cNvSpPr/>
            <p:nvPr/>
          </p:nvSpPr>
          <p:spPr>
            <a:xfrm>
              <a:off x="968605" y="931282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rc42"/>
            <p:cNvSpPr/>
            <p:nvPr/>
          </p:nvSpPr>
          <p:spPr>
            <a:xfrm>
              <a:off x="1032504" y="2544357"/>
              <a:ext cx="191697" cy="222105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" name="rc43"/>
            <p:cNvSpPr/>
            <p:nvPr/>
          </p:nvSpPr>
          <p:spPr>
            <a:xfrm>
              <a:off x="1224202" y="3293657"/>
              <a:ext cx="191697" cy="147176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" name="rc44"/>
            <p:cNvSpPr/>
            <p:nvPr/>
          </p:nvSpPr>
          <p:spPr>
            <a:xfrm>
              <a:off x="1458499" y="2571470"/>
              <a:ext cx="191697" cy="219394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" name="rc45"/>
            <p:cNvSpPr/>
            <p:nvPr/>
          </p:nvSpPr>
          <p:spPr>
            <a:xfrm>
              <a:off x="1650197" y="3222451"/>
              <a:ext cx="191697" cy="154296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" name="rc46"/>
            <p:cNvSpPr/>
            <p:nvPr/>
          </p:nvSpPr>
          <p:spPr>
            <a:xfrm>
              <a:off x="1884495" y="2558872"/>
              <a:ext cx="191697" cy="220654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" name="rc47"/>
            <p:cNvSpPr/>
            <p:nvPr/>
          </p:nvSpPr>
          <p:spPr>
            <a:xfrm>
              <a:off x="2076192" y="3144947"/>
              <a:ext cx="191697" cy="162046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" name="rc48"/>
            <p:cNvSpPr/>
            <p:nvPr/>
          </p:nvSpPr>
          <p:spPr>
            <a:xfrm>
              <a:off x="2310490" y="2507933"/>
              <a:ext cx="191697" cy="225748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" name="rc49"/>
            <p:cNvSpPr/>
            <p:nvPr/>
          </p:nvSpPr>
          <p:spPr>
            <a:xfrm>
              <a:off x="2502188" y="3011300"/>
              <a:ext cx="191697" cy="175411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" name="rc50"/>
            <p:cNvSpPr/>
            <p:nvPr/>
          </p:nvSpPr>
          <p:spPr>
            <a:xfrm>
              <a:off x="2736485" y="2447408"/>
              <a:ext cx="191697" cy="231800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" name="rc51"/>
            <p:cNvSpPr/>
            <p:nvPr/>
          </p:nvSpPr>
          <p:spPr>
            <a:xfrm>
              <a:off x="2928183" y="2854101"/>
              <a:ext cx="191697" cy="191131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" name="rc52"/>
            <p:cNvSpPr/>
            <p:nvPr/>
          </p:nvSpPr>
          <p:spPr>
            <a:xfrm>
              <a:off x="3162480" y="2363879"/>
              <a:ext cx="191697" cy="240153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" name="rc53"/>
            <p:cNvSpPr/>
            <p:nvPr/>
          </p:nvSpPr>
          <p:spPr>
            <a:xfrm>
              <a:off x="3354178" y="2815485"/>
              <a:ext cx="191697" cy="194993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" name="rc54"/>
            <p:cNvSpPr/>
            <p:nvPr/>
          </p:nvSpPr>
          <p:spPr>
            <a:xfrm>
              <a:off x="3588476" y="2354294"/>
              <a:ext cx="191697" cy="241112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" name="rc55"/>
            <p:cNvSpPr/>
            <p:nvPr/>
          </p:nvSpPr>
          <p:spPr>
            <a:xfrm>
              <a:off x="3780174" y="2818772"/>
              <a:ext cx="191697" cy="194664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" name="rc56"/>
            <p:cNvSpPr/>
            <p:nvPr/>
          </p:nvSpPr>
          <p:spPr>
            <a:xfrm>
              <a:off x="4014471" y="2225302"/>
              <a:ext cx="191697" cy="254011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" name="rc57"/>
            <p:cNvSpPr/>
            <p:nvPr/>
          </p:nvSpPr>
          <p:spPr>
            <a:xfrm>
              <a:off x="4206169" y="2637198"/>
              <a:ext cx="191697" cy="212821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" name="rc58"/>
            <p:cNvSpPr/>
            <p:nvPr/>
          </p:nvSpPr>
          <p:spPr>
            <a:xfrm>
              <a:off x="4440466" y="2192712"/>
              <a:ext cx="191697" cy="257270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" name="rc59"/>
            <p:cNvSpPr/>
            <p:nvPr/>
          </p:nvSpPr>
          <p:spPr>
            <a:xfrm>
              <a:off x="4632164" y="2578043"/>
              <a:ext cx="191697" cy="218737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" name="rc60"/>
            <p:cNvSpPr/>
            <p:nvPr/>
          </p:nvSpPr>
          <p:spPr>
            <a:xfrm>
              <a:off x="4866462" y="2114112"/>
              <a:ext cx="191697" cy="265130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" name="rc61"/>
            <p:cNvSpPr/>
            <p:nvPr/>
          </p:nvSpPr>
          <p:spPr>
            <a:xfrm>
              <a:off x="5058160" y="2565445"/>
              <a:ext cx="191697" cy="219997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" name="rc62"/>
            <p:cNvSpPr/>
            <p:nvPr/>
          </p:nvSpPr>
          <p:spPr>
            <a:xfrm>
              <a:off x="5292457" y="2044550"/>
              <a:ext cx="191697" cy="272086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" name="rc63"/>
            <p:cNvSpPr/>
            <p:nvPr/>
          </p:nvSpPr>
          <p:spPr>
            <a:xfrm>
              <a:off x="5484155" y="2532033"/>
              <a:ext cx="191697" cy="223338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" name="rc64"/>
            <p:cNvSpPr/>
            <p:nvPr/>
          </p:nvSpPr>
          <p:spPr>
            <a:xfrm>
              <a:off x="5718452" y="1962664"/>
              <a:ext cx="191697" cy="280275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" name="rc65"/>
            <p:cNvSpPr/>
            <p:nvPr/>
          </p:nvSpPr>
          <p:spPr>
            <a:xfrm>
              <a:off x="5910150" y="2404137"/>
              <a:ext cx="191697" cy="236127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" name="rc66"/>
            <p:cNvSpPr/>
            <p:nvPr/>
          </p:nvSpPr>
          <p:spPr>
            <a:xfrm>
              <a:off x="6144448" y="1928979"/>
              <a:ext cx="191697" cy="283643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" name="rc67"/>
            <p:cNvSpPr/>
            <p:nvPr/>
          </p:nvSpPr>
          <p:spPr>
            <a:xfrm>
              <a:off x="6336145" y="2397565"/>
              <a:ext cx="191697" cy="236785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" name="rc68"/>
            <p:cNvSpPr/>
            <p:nvPr/>
          </p:nvSpPr>
          <p:spPr>
            <a:xfrm>
              <a:off x="6570443" y="1889542"/>
              <a:ext cx="191697" cy="287587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" name="rc69"/>
            <p:cNvSpPr/>
            <p:nvPr/>
          </p:nvSpPr>
          <p:spPr>
            <a:xfrm>
              <a:off x="6762141" y="2309379"/>
              <a:ext cx="191697" cy="245603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" name="rc70"/>
            <p:cNvSpPr/>
            <p:nvPr/>
          </p:nvSpPr>
          <p:spPr>
            <a:xfrm>
              <a:off x="6996438" y="1876396"/>
              <a:ext cx="191697" cy="288902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" name="rc71"/>
            <p:cNvSpPr/>
            <p:nvPr/>
          </p:nvSpPr>
          <p:spPr>
            <a:xfrm>
              <a:off x="7188136" y="2303354"/>
              <a:ext cx="191697" cy="246206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" name="rc72"/>
            <p:cNvSpPr/>
            <p:nvPr/>
          </p:nvSpPr>
          <p:spPr>
            <a:xfrm>
              <a:off x="7422433" y="1785472"/>
              <a:ext cx="191697" cy="297994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" name="rc73"/>
            <p:cNvSpPr/>
            <p:nvPr/>
          </p:nvSpPr>
          <p:spPr>
            <a:xfrm>
              <a:off x="7614131" y="2312940"/>
              <a:ext cx="191697" cy="245247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" name="rc74"/>
            <p:cNvSpPr/>
            <p:nvPr/>
          </p:nvSpPr>
          <p:spPr>
            <a:xfrm>
              <a:off x="7848429" y="1710981"/>
              <a:ext cx="191697" cy="305443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" name="rc75"/>
            <p:cNvSpPr/>
            <p:nvPr/>
          </p:nvSpPr>
          <p:spPr>
            <a:xfrm>
              <a:off x="8040127" y="2211883"/>
              <a:ext cx="191697" cy="255353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" name="rc76"/>
            <p:cNvSpPr/>
            <p:nvPr/>
          </p:nvSpPr>
          <p:spPr>
            <a:xfrm>
              <a:off x="8274424" y="1586097"/>
              <a:ext cx="191697" cy="317931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7" name="rc77"/>
            <p:cNvSpPr/>
            <p:nvPr/>
          </p:nvSpPr>
          <p:spPr>
            <a:xfrm>
              <a:off x="8466122" y="2094120"/>
              <a:ext cx="191697" cy="267129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8" name="rc78"/>
            <p:cNvSpPr/>
            <p:nvPr/>
          </p:nvSpPr>
          <p:spPr>
            <a:xfrm>
              <a:off x="8700419" y="1419586"/>
              <a:ext cx="191697" cy="334583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9" name="rc79"/>
            <p:cNvSpPr/>
            <p:nvPr/>
          </p:nvSpPr>
          <p:spPr>
            <a:xfrm>
              <a:off x="8892117" y="1934730"/>
              <a:ext cx="191697" cy="283068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0" name="rc80"/>
            <p:cNvSpPr/>
            <p:nvPr/>
          </p:nvSpPr>
          <p:spPr>
            <a:xfrm>
              <a:off x="9126415" y="1336057"/>
              <a:ext cx="191697" cy="342935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1" name="rc81"/>
            <p:cNvSpPr/>
            <p:nvPr/>
          </p:nvSpPr>
          <p:spPr>
            <a:xfrm>
              <a:off x="9318112" y="1808751"/>
              <a:ext cx="191697" cy="295666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2" name="rc82"/>
            <p:cNvSpPr/>
            <p:nvPr/>
          </p:nvSpPr>
          <p:spPr>
            <a:xfrm>
              <a:off x="9552410" y="1357419"/>
              <a:ext cx="191697" cy="340799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3" name="rc83"/>
            <p:cNvSpPr/>
            <p:nvPr/>
          </p:nvSpPr>
          <p:spPr>
            <a:xfrm>
              <a:off x="9744108" y="1822170"/>
              <a:ext cx="191697" cy="294324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4" name="rc84"/>
            <p:cNvSpPr/>
            <p:nvPr/>
          </p:nvSpPr>
          <p:spPr>
            <a:xfrm>
              <a:off x="9978405" y="1474086"/>
              <a:ext cx="191697" cy="329133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5" name="rc85"/>
            <p:cNvSpPr/>
            <p:nvPr/>
          </p:nvSpPr>
          <p:spPr>
            <a:xfrm>
              <a:off x="10170103" y="1887351"/>
              <a:ext cx="191697" cy="287806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6" name="rc86"/>
            <p:cNvSpPr/>
            <p:nvPr/>
          </p:nvSpPr>
          <p:spPr>
            <a:xfrm>
              <a:off x="10404400" y="1623891"/>
              <a:ext cx="191697" cy="314152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7" name="rc87"/>
            <p:cNvSpPr/>
            <p:nvPr/>
          </p:nvSpPr>
          <p:spPr>
            <a:xfrm>
              <a:off x="10596098" y="2019081"/>
              <a:ext cx="191697" cy="274633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8" name="tx88"/>
            <p:cNvSpPr/>
            <p:nvPr/>
          </p:nvSpPr>
          <p:spPr>
            <a:xfrm>
              <a:off x="609509" y="4708565"/>
              <a:ext cx="296465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 0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482261" y="4160831"/>
              <a:ext cx="423713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2 000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82261" y="3613097"/>
              <a:ext cx="423713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4 000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482261" y="3065364"/>
              <a:ext cx="423713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6 000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482261" y="2517630"/>
              <a:ext cx="423713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8 000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439845" y="1969897"/>
              <a:ext cx="466129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10 000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439845" y="1422163"/>
              <a:ext cx="466129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12 000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439845" y="874429"/>
              <a:ext cx="466129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14 000</a:t>
              </a:r>
            </a:p>
          </p:txBody>
        </p:sp>
        <p:sp>
          <p:nvSpPr>
            <p:cNvPr id="96" name="tx96"/>
            <p:cNvSpPr/>
            <p:nvPr/>
          </p:nvSpPr>
          <p:spPr>
            <a:xfrm rot="-2700000">
              <a:off x="1122410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1999</a:t>
              </a:r>
            </a:p>
          </p:txBody>
        </p:sp>
        <p:sp>
          <p:nvSpPr>
            <p:cNvPr id="97" name="tx97"/>
            <p:cNvSpPr/>
            <p:nvPr/>
          </p:nvSpPr>
          <p:spPr>
            <a:xfrm rot="-2700000">
              <a:off x="1548405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98" name="tx98"/>
            <p:cNvSpPr/>
            <p:nvPr/>
          </p:nvSpPr>
          <p:spPr>
            <a:xfrm rot="-2700000">
              <a:off x="1974401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2001</a:t>
              </a:r>
            </a:p>
          </p:txBody>
        </p:sp>
        <p:sp>
          <p:nvSpPr>
            <p:cNvPr id="99" name="tx99"/>
            <p:cNvSpPr/>
            <p:nvPr/>
          </p:nvSpPr>
          <p:spPr>
            <a:xfrm rot="-2700000">
              <a:off x="2400396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2002</a:t>
              </a:r>
            </a:p>
          </p:txBody>
        </p:sp>
        <p:sp>
          <p:nvSpPr>
            <p:cNvPr id="100" name="tx100"/>
            <p:cNvSpPr/>
            <p:nvPr/>
          </p:nvSpPr>
          <p:spPr>
            <a:xfrm rot="-2700000">
              <a:off x="2826368" y="4958075"/>
              <a:ext cx="296651" cy="975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2003</a:t>
              </a:r>
            </a:p>
          </p:txBody>
        </p:sp>
        <p:sp>
          <p:nvSpPr>
            <p:cNvPr id="101" name="tx101"/>
            <p:cNvSpPr/>
            <p:nvPr/>
          </p:nvSpPr>
          <p:spPr>
            <a:xfrm rot="-2700000">
              <a:off x="3252387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2004</a:t>
              </a:r>
            </a:p>
          </p:txBody>
        </p:sp>
        <p:sp>
          <p:nvSpPr>
            <p:cNvPr id="102" name="tx102"/>
            <p:cNvSpPr/>
            <p:nvPr/>
          </p:nvSpPr>
          <p:spPr>
            <a:xfrm rot="-2700000">
              <a:off x="3678382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2005</a:t>
              </a:r>
            </a:p>
          </p:txBody>
        </p:sp>
        <p:sp>
          <p:nvSpPr>
            <p:cNvPr id="103" name="tx103"/>
            <p:cNvSpPr/>
            <p:nvPr/>
          </p:nvSpPr>
          <p:spPr>
            <a:xfrm rot="-2700000">
              <a:off x="4104377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2006</a:t>
              </a:r>
            </a:p>
          </p:txBody>
        </p:sp>
        <p:sp>
          <p:nvSpPr>
            <p:cNvPr id="104" name="tx104"/>
            <p:cNvSpPr/>
            <p:nvPr/>
          </p:nvSpPr>
          <p:spPr>
            <a:xfrm rot="-2700000">
              <a:off x="4530372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2007</a:t>
              </a:r>
            </a:p>
          </p:txBody>
        </p:sp>
        <p:sp>
          <p:nvSpPr>
            <p:cNvPr id="105" name="tx105"/>
            <p:cNvSpPr/>
            <p:nvPr/>
          </p:nvSpPr>
          <p:spPr>
            <a:xfrm rot="-2700000">
              <a:off x="4956368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2008</a:t>
              </a:r>
            </a:p>
          </p:txBody>
        </p:sp>
        <p:sp>
          <p:nvSpPr>
            <p:cNvPr id="106" name="tx106"/>
            <p:cNvSpPr/>
            <p:nvPr/>
          </p:nvSpPr>
          <p:spPr>
            <a:xfrm rot="-2700000">
              <a:off x="5382363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2009</a:t>
              </a:r>
            </a:p>
          </p:txBody>
        </p:sp>
        <p:sp>
          <p:nvSpPr>
            <p:cNvPr id="107" name="tx107"/>
            <p:cNvSpPr/>
            <p:nvPr/>
          </p:nvSpPr>
          <p:spPr>
            <a:xfrm rot="-2700000">
              <a:off x="5808358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108" name="tx108"/>
            <p:cNvSpPr/>
            <p:nvPr/>
          </p:nvSpPr>
          <p:spPr>
            <a:xfrm rot="-2700000">
              <a:off x="6234354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2011</a:t>
              </a:r>
            </a:p>
          </p:txBody>
        </p:sp>
        <p:sp>
          <p:nvSpPr>
            <p:cNvPr id="109" name="tx109"/>
            <p:cNvSpPr/>
            <p:nvPr/>
          </p:nvSpPr>
          <p:spPr>
            <a:xfrm rot="-2700000">
              <a:off x="6660349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2012</a:t>
              </a:r>
            </a:p>
          </p:txBody>
        </p:sp>
        <p:sp>
          <p:nvSpPr>
            <p:cNvPr id="110" name="tx110"/>
            <p:cNvSpPr/>
            <p:nvPr/>
          </p:nvSpPr>
          <p:spPr>
            <a:xfrm rot="-2700000">
              <a:off x="7086321" y="4958075"/>
              <a:ext cx="296651" cy="975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2013</a:t>
              </a:r>
            </a:p>
          </p:txBody>
        </p:sp>
        <p:sp>
          <p:nvSpPr>
            <p:cNvPr id="111" name="tx111"/>
            <p:cNvSpPr/>
            <p:nvPr/>
          </p:nvSpPr>
          <p:spPr>
            <a:xfrm rot="-2700000">
              <a:off x="7512339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2014</a:t>
              </a:r>
            </a:p>
          </p:txBody>
        </p:sp>
        <p:sp>
          <p:nvSpPr>
            <p:cNvPr id="112" name="tx112"/>
            <p:cNvSpPr/>
            <p:nvPr/>
          </p:nvSpPr>
          <p:spPr>
            <a:xfrm rot="-2700000">
              <a:off x="7938335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2015</a:t>
              </a:r>
            </a:p>
          </p:txBody>
        </p:sp>
        <p:sp>
          <p:nvSpPr>
            <p:cNvPr id="113" name="tx113"/>
            <p:cNvSpPr/>
            <p:nvPr/>
          </p:nvSpPr>
          <p:spPr>
            <a:xfrm rot="-2700000">
              <a:off x="8364330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2016</a:t>
              </a:r>
            </a:p>
          </p:txBody>
        </p:sp>
        <p:sp>
          <p:nvSpPr>
            <p:cNvPr id="114" name="tx114"/>
            <p:cNvSpPr/>
            <p:nvPr/>
          </p:nvSpPr>
          <p:spPr>
            <a:xfrm rot="-2700000">
              <a:off x="8790325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2017</a:t>
              </a:r>
            </a:p>
          </p:txBody>
        </p:sp>
        <p:sp>
          <p:nvSpPr>
            <p:cNvPr id="115" name="tx115"/>
            <p:cNvSpPr/>
            <p:nvPr/>
          </p:nvSpPr>
          <p:spPr>
            <a:xfrm rot="-2700000">
              <a:off x="9216321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2018</a:t>
              </a:r>
            </a:p>
          </p:txBody>
        </p:sp>
        <p:sp>
          <p:nvSpPr>
            <p:cNvPr id="116" name="tx116"/>
            <p:cNvSpPr/>
            <p:nvPr/>
          </p:nvSpPr>
          <p:spPr>
            <a:xfrm rot="-2700000">
              <a:off x="9642316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2019</a:t>
              </a:r>
            </a:p>
          </p:txBody>
        </p:sp>
        <p:sp>
          <p:nvSpPr>
            <p:cNvPr id="117" name="tx117"/>
            <p:cNvSpPr/>
            <p:nvPr/>
          </p:nvSpPr>
          <p:spPr>
            <a:xfrm rot="-2700000">
              <a:off x="10068311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118" name="tx118"/>
            <p:cNvSpPr/>
            <p:nvPr/>
          </p:nvSpPr>
          <p:spPr>
            <a:xfrm rot="-2700000">
              <a:off x="10494306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2021</a:t>
              </a:r>
            </a:p>
          </p:txBody>
        </p:sp>
        <p:sp>
          <p:nvSpPr>
            <p:cNvPr id="119" name="tx119"/>
            <p:cNvSpPr/>
            <p:nvPr/>
          </p:nvSpPr>
          <p:spPr>
            <a:xfrm rot="-5400000">
              <a:off x="-182159" y="2783649"/>
              <a:ext cx="986221" cy="1293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Antal.mottagare</a:t>
              </a:r>
            </a:p>
          </p:txBody>
        </p:sp>
        <p:sp>
          <p:nvSpPr>
            <p:cNvPr id="120" name="rc120"/>
            <p:cNvSpPr/>
            <p:nvPr/>
          </p:nvSpPr>
          <p:spPr>
            <a:xfrm>
              <a:off x="5179712" y="5456037"/>
              <a:ext cx="1460875" cy="289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1" name="rc121"/>
            <p:cNvSpPr/>
            <p:nvPr/>
          </p:nvSpPr>
          <p:spPr>
            <a:xfrm>
              <a:off x="5179712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2" name="rc122"/>
            <p:cNvSpPr/>
            <p:nvPr/>
          </p:nvSpPr>
          <p:spPr>
            <a:xfrm>
              <a:off x="5188712" y="5534626"/>
              <a:ext cx="201456" cy="2014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3" name="rc123"/>
            <p:cNvSpPr/>
            <p:nvPr/>
          </p:nvSpPr>
          <p:spPr>
            <a:xfrm>
              <a:off x="6055077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4" name="rc124"/>
            <p:cNvSpPr/>
            <p:nvPr/>
          </p:nvSpPr>
          <p:spPr>
            <a:xfrm>
              <a:off x="6064077" y="5534626"/>
              <a:ext cx="201456" cy="20145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5" name="tx125"/>
            <p:cNvSpPr/>
            <p:nvPr/>
          </p:nvSpPr>
          <p:spPr>
            <a:xfrm>
              <a:off x="5468757" y="5579022"/>
              <a:ext cx="516731" cy="1108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Kvinnor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6344122" y="5578353"/>
              <a:ext cx="296465" cy="1115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Män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2767999" y="378159"/>
              <a:ext cx="5591348" cy="2383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Antal mottagare av föräldrapenning i Dalarnas län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275651" y="5813307"/>
              <a:ext cx="3627888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Försäkringskassan. Bearbetning: Samhällsanalys, Region Dalarna.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275651" y="5934335"/>
              <a:ext cx="1571461" cy="1045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Diagramförklaring: Se förklaring</a:t>
              </a:r>
            </a:p>
          </p:txBody>
        </p:sp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756748" y="739575"/>
              <a:ext cx="10094947" cy="42871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756748" y="4720489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756748" y="4609134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756748" y="4497780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756748" y="4386426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756748" y="4163717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756748" y="4052363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756748" y="3941009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756748" y="3829655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756748" y="3606946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756748" y="3495592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756748" y="3384238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756748" y="3272884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756748" y="3050175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756748" y="2938821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756748" y="2827467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756748" y="2716113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756748" y="2493404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756748" y="2382050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756748" y="2270696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756748" y="2159341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756748" y="1936633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756748" y="1825279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756748" y="1713925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756748" y="1602570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756748" y="1379862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756748" y="1268508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756748" y="1157153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756748" y="1045799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756748" y="4831843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756748" y="4275072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756748" y="3718301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7"/>
            <p:cNvSpPr/>
            <p:nvPr/>
          </p:nvSpPr>
          <p:spPr>
            <a:xfrm>
              <a:off x="756748" y="3161529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8"/>
            <p:cNvSpPr/>
            <p:nvPr/>
          </p:nvSpPr>
          <p:spPr>
            <a:xfrm>
              <a:off x="756748" y="2604758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9"/>
            <p:cNvSpPr/>
            <p:nvPr/>
          </p:nvSpPr>
          <p:spPr>
            <a:xfrm>
              <a:off x="756748" y="2047987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40"/>
            <p:cNvSpPr/>
            <p:nvPr/>
          </p:nvSpPr>
          <p:spPr>
            <a:xfrm>
              <a:off x="756748" y="1491216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41"/>
            <p:cNvSpPr/>
            <p:nvPr/>
          </p:nvSpPr>
          <p:spPr>
            <a:xfrm>
              <a:off x="756748" y="934445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42"/>
            <p:cNvSpPr/>
            <p:nvPr/>
          </p:nvSpPr>
          <p:spPr>
            <a:xfrm>
              <a:off x="756748" y="2975939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32521" cap="flat">
              <a:solidFill>
                <a:srgbClr val="5252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l43"/>
            <p:cNvSpPr/>
            <p:nvPr/>
          </p:nvSpPr>
          <p:spPr>
            <a:xfrm>
              <a:off x="1017824" y="1973751"/>
              <a:ext cx="9572795" cy="1020747"/>
            </a:xfrm>
            <a:custGeom>
              <a:avLst/>
              <a:gdLst/>
              <a:ahLst/>
              <a:cxnLst/>
              <a:rect l="0" t="0" r="0" b="0"/>
              <a:pathLst>
                <a:path w="9572795" h="1020747">
                  <a:moveTo>
                    <a:pt x="0" y="1002188"/>
                  </a:moveTo>
                  <a:lnTo>
                    <a:pt x="435127" y="1020747"/>
                  </a:lnTo>
                  <a:lnTo>
                    <a:pt x="870254" y="1020747"/>
                  </a:lnTo>
                  <a:lnTo>
                    <a:pt x="1305381" y="965069"/>
                  </a:lnTo>
                  <a:lnTo>
                    <a:pt x="1740508" y="927951"/>
                  </a:lnTo>
                  <a:lnTo>
                    <a:pt x="2175635" y="853715"/>
                  </a:lnTo>
                  <a:lnTo>
                    <a:pt x="2610762" y="835156"/>
                  </a:lnTo>
                  <a:lnTo>
                    <a:pt x="3045889" y="742361"/>
                  </a:lnTo>
                  <a:lnTo>
                    <a:pt x="3481016" y="705243"/>
                  </a:lnTo>
                  <a:lnTo>
                    <a:pt x="3916143" y="649566"/>
                  </a:lnTo>
                  <a:lnTo>
                    <a:pt x="4351270" y="575330"/>
                  </a:lnTo>
                  <a:lnTo>
                    <a:pt x="4786397" y="519653"/>
                  </a:lnTo>
                  <a:lnTo>
                    <a:pt x="5221524" y="482534"/>
                  </a:lnTo>
                  <a:lnTo>
                    <a:pt x="5656651" y="463975"/>
                  </a:lnTo>
                  <a:lnTo>
                    <a:pt x="6091778" y="445416"/>
                  </a:lnTo>
                  <a:lnTo>
                    <a:pt x="6526905" y="371180"/>
                  </a:lnTo>
                  <a:lnTo>
                    <a:pt x="6962032" y="296944"/>
                  </a:lnTo>
                  <a:lnTo>
                    <a:pt x="7397159" y="204149"/>
                  </a:lnTo>
                  <a:lnTo>
                    <a:pt x="7832286" y="55677"/>
                  </a:lnTo>
                  <a:lnTo>
                    <a:pt x="8267413" y="0"/>
                  </a:lnTo>
                  <a:lnTo>
                    <a:pt x="8702540" y="18559"/>
                  </a:lnTo>
                  <a:lnTo>
                    <a:pt x="9137668" y="111354"/>
                  </a:lnTo>
                  <a:lnTo>
                    <a:pt x="9572795" y="241267"/>
                  </a:lnTo>
                </a:path>
              </a:pathLst>
            </a:custGeom>
            <a:ln w="40651" cap="flat">
              <a:solidFill>
                <a:srgbClr val="E2A8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l44"/>
            <p:cNvSpPr/>
            <p:nvPr/>
          </p:nvSpPr>
          <p:spPr>
            <a:xfrm>
              <a:off x="1017824" y="1101476"/>
              <a:ext cx="9572795" cy="1874462"/>
            </a:xfrm>
            <a:custGeom>
              <a:avLst/>
              <a:gdLst/>
              <a:ahLst/>
              <a:cxnLst/>
              <a:rect l="0" t="0" r="0" b="0"/>
              <a:pathLst>
                <a:path w="9572795" h="1874462">
                  <a:moveTo>
                    <a:pt x="0" y="1874462"/>
                  </a:moveTo>
                  <a:lnTo>
                    <a:pt x="435127" y="1781667"/>
                  </a:lnTo>
                  <a:lnTo>
                    <a:pt x="870254" y="1688872"/>
                  </a:lnTo>
                  <a:lnTo>
                    <a:pt x="1305381" y="1521841"/>
                  </a:lnTo>
                  <a:lnTo>
                    <a:pt x="1740508" y="1317691"/>
                  </a:lnTo>
                  <a:lnTo>
                    <a:pt x="2175635" y="1280573"/>
                  </a:lnTo>
                  <a:lnTo>
                    <a:pt x="2610762" y="1280573"/>
                  </a:lnTo>
                  <a:lnTo>
                    <a:pt x="3045889" y="1039306"/>
                  </a:lnTo>
                  <a:lnTo>
                    <a:pt x="3481016" y="965069"/>
                  </a:lnTo>
                  <a:lnTo>
                    <a:pt x="3916143" y="965069"/>
                  </a:lnTo>
                  <a:lnTo>
                    <a:pt x="4351270" y="909392"/>
                  </a:lnTo>
                  <a:lnTo>
                    <a:pt x="4786397" y="760920"/>
                  </a:lnTo>
                  <a:lnTo>
                    <a:pt x="5221524" y="742361"/>
                  </a:lnTo>
                  <a:lnTo>
                    <a:pt x="5656651" y="631007"/>
                  </a:lnTo>
                  <a:lnTo>
                    <a:pt x="6091778" y="631007"/>
                  </a:lnTo>
                  <a:lnTo>
                    <a:pt x="6526905" y="631007"/>
                  </a:lnTo>
                  <a:lnTo>
                    <a:pt x="6962032" y="501094"/>
                  </a:lnTo>
                  <a:lnTo>
                    <a:pt x="7397159" y="352621"/>
                  </a:lnTo>
                  <a:lnTo>
                    <a:pt x="7832286" y="167031"/>
                  </a:lnTo>
                  <a:lnTo>
                    <a:pt x="8267413" y="0"/>
                  </a:lnTo>
                  <a:lnTo>
                    <a:pt x="8702540" y="18559"/>
                  </a:lnTo>
                  <a:lnTo>
                    <a:pt x="9137668" y="92795"/>
                  </a:lnTo>
                  <a:lnTo>
                    <a:pt x="9572795" y="259826"/>
                  </a:lnTo>
                </a:path>
              </a:pathLst>
            </a:custGeom>
            <a:ln w="40651" cap="flat">
              <a:solidFill>
                <a:srgbClr val="4590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tx45"/>
            <p:cNvSpPr/>
            <p:nvPr/>
          </p:nvSpPr>
          <p:spPr>
            <a:xfrm>
              <a:off x="524677" y="4774990"/>
              <a:ext cx="169440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82261" y="4218145"/>
              <a:ext cx="211856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30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82261" y="3661448"/>
              <a:ext cx="211856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60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82261" y="3104677"/>
              <a:ext cx="211856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90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39845" y="2547906"/>
              <a:ext cx="2542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39845" y="1991135"/>
              <a:ext cx="2542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39845" y="1434364"/>
              <a:ext cx="2542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39845" y="877593"/>
              <a:ext cx="2542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210</a:t>
              </a:r>
            </a:p>
          </p:txBody>
        </p:sp>
        <p:sp>
          <p:nvSpPr>
            <p:cNvPr id="53" name="tx53"/>
            <p:cNvSpPr/>
            <p:nvPr/>
          </p:nvSpPr>
          <p:spPr>
            <a:xfrm rot="-2700000">
              <a:off x="797651" y="5178523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1999</a:t>
              </a:r>
            </a:p>
          </p:txBody>
        </p:sp>
        <p:sp>
          <p:nvSpPr>
            <p:cNvPr id="54" name="tx54"/>
            <p:cNvSpPr/>
            <p:nvPr/>
          </p:nvSpPr>
          <p:spPr>
            <a:xfrm rot="-2700000">
              <a:off x="1232778" y="5178523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55" name="tx55"/>
            <p:cNvSpPr/>
            <p:nvPr/>
          </p:nvSpPr>
          <p:spPr>
            <a:xfrm rot="-2700000">
              <a:off x="1667905" y="5178523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2001</a:t>
              </a:r>
            </a:p>
          </p:txBody>
        </p:sp>
        <p:sp>
          <p:nvSpPr>
            <p:cNvPr id="56" name="tx56"/>
            <p:cNvSpPr/>
            <p:nvPr/>
          </p:nvSpPr>
          <p:spPr>
            <a:xfrm rot="-2700000">
              <a:off x="2103032" y="5178523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2002</a:t>
              </a:r>
            </a:p>
          </p:txBody>
        </p:sp>
        <p:sp>
          <p:nvSpPr>
            <p:cNvPr id="57" name="tx57"/>
            <p:cNvSpPr/>
            <p:nvPr/>
          </p:nvSpPr>
          <p:spPr>
            <a:xfrm rot="-2700000">
              <a:off x="2538136" y="5178468"/>
              <a:ext cx="296651" cy="975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2003</a:t>
              </a:r>
            </a:p>
          </p:txBody>
        </p:sp>
        <p:sp>
          <p:nvSpPr>
            <p:cNvPr id="58" name="tx58"/>
            <p:cNvSpPr/>
            <p:nvPr/>
          </p:nvSpPr>
          <p:spPr>
            <a:xfrm rot="-2700000">
              <a:off x="2973286" y="5178523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2004</a:t>
              </a:r>
            </a:p>
          </p:txBody>
        </p:sp>
        <p:sp>
          <p:nvSpPr>
            <p:cNvPr id="59" name="tx59"/>
            <p:cNvSpPr/>
            <p:nvPr/>
          </p:nvSpPr>
          <p:spPr>
            <a:xfrm rot="-2700000">
              <a:off x="3408413" y="5178523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2005</a:t>
              </a:r>
            </a:p>
          </p:txBody>
        </p:sp>
        <p:sp>
          <p:nvSpPr>
            <p:cNvPr id="60" name="tx60"/>
            <p:cNvSpPr/>
            <p:nvPr/>
          </p:nvSpPr>
          <p:spPr>
            <a:xfrm rot="-2700000">
              <a:off x="3843540" y="5178523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2006</a:t>
              </a:r>
            </a:p>
          </p:txBody>
        </p:sp>
        <p:sp>
          <p:nvSpPr>
            <p:cNvPr id="61" name="tx61"/>
            <p:cNvSpPr/>
            <p:nvPr/>
          </p:nvSpPr>
          <p:spPr>
            <a:xfrm rot="-2700000">
              <a:off x="4278667" y="5178523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2007</a:t>
              </a:r>
            </a:p>
          </p:txBody>
        </p:sp>
        <p:sp>
          <p:nvSpPr>
            <p:cNvPr id="62" name="tx62"/>
            <p:cNvSpPr/>
            <p:nvPr/>
          </p:nvSpPr>
          <p:spPr>
            <a:xfrm rot="-2700000">
              <a:off x="4713794" y="5178523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2008</a:t>
              </a:r>
            </a:p>
          </p:txBody>
        </p:sp>
        <p:sp>
          <p:nvSpPr>
            <p:cNvPr id="63" name="tx63"/>
            <p:cNvSpPr/>
            <p:nvPr/>
          </p:nvSpPr>
          <p:spPr>
            <a:xfrm rot="-2700000">
              <a:off x="5148921" y="5178523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2009</a:t>
              </a:r>
            </a:p>
          </p:txBody>
        </p:sp>
        <p:sp>
          <p:nvSpPr>
            <p:cNvPr id="64" name="tx64"/>
            <p:cNvSpPr/>
            <p:nvPr/>
          </p:nvSpPr>
          <p:spPr>
            <a:xfrm rot="-2700000">
              <a:off x="5584048" y="5178523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65" name="tx65"/>
            <p:cNvSpPr/>
            <p:nvPr/>
          </p:nvSpPr>
          <p:spPr>
            <a:xfrm rot="-2700000">
              <a:off x="6019175" y="5178523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2011</a:t>
              </a:r>
            </a:p>
          </p:txBody>
        </p:sp>
        <p:sp>
          <p:nvSpPr>
            <p:cNvPr id="66" name="tx66"/>
            <p:cNvSpPr/>
            <p:nvPr/>
          </p:nvSpPr>
          <p:spPr>
            <a:xfrm rot="-2700000">
              <a:off x="6454302" y="5178523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2012</a:t>
              </a:r>
            </a:p>
          </p:txBody>
        </p:sp>
        <p:sp>
          <p:nvSpPr>
            <p:cNvPr id="67" name="tx67"/>
            <p:cNvSpPr/>
            <p:nvPr/>
          </p:nvSpPr>
          <p:spPr>
            <a:xfrm rot="-2700000">
              <a:off x="6889406" y="5178468"/>
              <a:ext cx="296651" cy="975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2013</a:t>
              </a:r>
            </a:p>
          </p:txBody>
        </p:sp>
        <p:sp>
          <p:nvSpPr>
            <p:cNvPr id="68" name="tx68"/>
            <p:cNvSpPr/>
            <p:nvPr/>
          </p:nvSpPr>
          <p:spPr>
            <a:xfrm rot="-2700000">
              <a:off x="7324557" y="5178523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2014</a:t>
              </a:r>
            </a:p>
          </p:txBody>
        </p:sp>
        <p:sp>
          <p:nvSpPr>
            <p:cNvPr id="69" name="tx69"/>
            <p:cNvSpPr/>
            <p:nvPr/>
          </p:nvSpPr>
          <p:spPr>
            <a:xfrm rot="-2700000">
              <a:off x="7759684" y="5178523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2015</a:t>
              </a:r>
            </a:p>
          </p:txBody>
        </p:sp>
        <p:sp>
          <p:nvSpPr>
            <p:cNvPr id="70" name="tx70"/>
            <p:cNvSpPr/>
            <p:nvPr/>
          </p:nvSpPr>
          <p:spPr>
            <a:xfrm rot="-2700000">
              <a:off x="8194811" y="5178523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2016</a:t>
              </a:r>
            </a:p>
          </p:txBody>
        </p:sp>
        <p:sp>
          <p:nvSpPr>
            <p:cNvPr id="71" name="tx71"/>
            <p:cNvSpPr/>
            <p:nvPr/>
          </p:nvSpPr>
          <p:spPr>
            <a:xfrm rot="-2700000">
              <a:off x="8629938" y="5178523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2017</a:t>
              </a:r>
            </a:p>
          </p:txBody>
        </p:sp>
        <p:sp>
          <p:nvSpPr>
            <p:cNvPr id="72" name="tx72"/>
            <p:cNvSpPr/>
            <p:nvPr/>
          </p:nvSpPr>
          <p:spPr>
            <a:xfrm rot="-2700000">
              <a:off x="9065065" y="5178523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2018</a:t>
              </a:r>
            </a:p>
          </p:txBody>
        </p:sp>
        <p:sp>
          <p:nvSpPr>
            <p:cNvPr id="73" name="tx73"/>
            <p:cNvSpPr/>
            <p:nvPr/>
          </p:nvSpPr>
          <p:spPr>
            <a:xfrm rot="-2700000">
              <a:off x="9500192" y="5178523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2019</a:t>
              </a:r>
            </a:p>
          </p:txBody>
        </p:sp>
        <p:sp>
          <p:nvSpPr>
            <p:cNvPr id="74" name="tx74"/>
            <p:cNvSpPr/>
            <p:nvPr/>
          </p:nvSpPr>
          <p:spPr>
            <a:xfrm rot="-2700000">
              <a:off x="9935319" y="5178523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75" name="tx75"/>
            <p:cNvSpPr/>
            <p:nvPr/>
          </p:nvSpPr>
          <p:spPr>
            <a:xfrm rot="-2700000">
              <a:off x="10370446" y="5178523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2021</a:t>
              </a:r>
            </a:p>
          </p:txBody>
        </p:sp>
        <p:sp>
          <p:nvSpPr>
            <p:cNvPr id="76" name="tx76"/>
            <p:cNvSpPr/>
            <p:nvPr/>
          </p:nvSpPr>
          <p:spPr>
            <a:xfrm rot="-5400000">
              <a:off x="-759104" y="2818239"/>
              <a:ext cx="2139701" cy="1298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Antal.mottagare, index 100 = 1999</a:t>
              </a:r>
            </a:p>
          </p:txBody>
        </p:sp>
        <p:sp>
          <p:nvSpPr>
            <p:cNvPr id="77" name="rc77"/>
            <p:cNvSpPr/>
            <p:nvPr/>
          </p:nvSpPr>
          <p:spPr>
            <a:xfrm>
              <a:off x="5038989" y="5525626"/>
              <a:ext cx="153046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8" name="rc78"/>
            <p:cNvSpPr/>
            <p:nvPr/>
          </p:nvSpPr>
          <p:spPr>
            <a:xfrm>
              <a:off x="5108578" y="552562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9" name="pl79"/>
            <p:cNvSpPr/>
            <p:nvPr/>
          </p:nvSpPr>
          <p:spPr>
            <a:xfrm>
              <a:off x="5130524" y="5635354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40651" cap="flat">
              <a:solidFill>
                <a:srgbClr val="E2A8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0" name="rc80"/>
            <p:cNvSpPr/>
            <p:nvPr/>
          </p:nvSpPr>
          <p:spPr>
            <a:xfrm>
              <a:off x="5983944" y="552562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1" name="pl81"/>
            <p:cNvSpPr/>
            <p:nvPr/>
          </p:nvSpPr>
          <p:spPr>
            <a:xfrm>
              <a:off x="6005889" y="5635354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40651" cap="flat">
              <a:solidFill>
                <a:srgbClr val="4590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2" name="tx82"/>
            <p:cNvSpPr/>
            <p:nvPr/>
          </p:nvSpPr>
          <p:spPr>
            <a:xfrm>
              <a:off x="5397623" y="5579022"/>
              <a:ext cx="516731" cy="1108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Kvinnor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6272989" y="5578353"/>
              <a:ext cx="296465" cy="1115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Män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3008547" y="378159"/>
              <a:ext cx="5591348" cy="2383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Antal mottagare av föräldrapenning i Dalarnas län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275651" y="5813307"/>
              <a:ext cx="3627888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Försäkringskassan. Bearbetning: Samhällsanalys, Region Dalarna.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275651" y="5934335"/>
              <a:ext cx="1571461" cy="1045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Diagramförklaring: Se förklaring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685695" y="1013895"/>
              <a:ext cx="8958707" cy="4422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1690750" y="1013895"/>
              <a:ext cx="0" cy="4422016"/>
            </a:xfrm>
            <a:custGeom>
              <a:avLst/>
              <a:gdLst/>
              <a:ahLst/>
              <a:cxnLst/>
              <a:rect l="0" t="0" r="0" b="0"/>
              <a:pathLst>
                <a:path h="4422016">
                  <a:moveTo>
                    <a:pt x="0" y="442201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3080469" y="1013895"/>
              <a:ext cx="0" cy="4422016"/>
            </a:xfrm>
            <a:custGeom>
              <a:avLst/>
              <a:gdLst/>
              <a:ahLst/>
              <a:cxnLst/>
              <a:rect l="0" t="0" r="0" b="0"/>
              <a:pathLst>
                <a:path h="4422016">
                  <a:moveTo>
                    <a:pt x="0" y="442201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4470189" y="1013895"/>
              <a:ext cx="0" cy="4422016"/>
            </a:xfrm>
            <a:custGeom>
              <a:avLst/>
              <a:gdLst/>
              <a:ahLst/>
              <a:cxnLst/>
              <a:rect l="0" t="0" r="0" b="0"/>
              <a:pathLst>
                <a:path h="4422016">
                  <a:moveTo>
                    <a:pt x="0" y="442201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5859909" y="1013895"/>
              <a:ext cx="0" cy="4422016"/>
            </a:xfrm>
            <a:custGeom>
              <a:avLst/>
              <a:gdLst/>
              <a:ahLst/>
              <a:cxnLst/>
              <a:rect l="0" t="0" r="0" b="0"/>
              <a:pathLst>
                <a:path h="4422016">
                  <a:moveTo>
                    <a:pt x="0" y="442201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7249629" y="1013895"/>
              <a:ext cx="0" cy="4422016"/>
            </a:xfrm>
            <a:custGeom>
              <a:avLst/>
              <a:gdLst/>
              <a:ahLst/>
              <a:cxnLst/>
              <a:rect l="0" t="0" r="0" b="0"/>
              <a:pathLst>
                <a:path h="4422016">
                  <a:moveTo>
                    <a:pt x="0" y="442201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8639348" y="1013895"/>
              <a:ext cx="0" cy="4422016"/>
            </a:xfrm>
            <a:custGeom>
              <a:avLst/>
              <a:gdLst/>
              <a:ahLst/>
              <a:cxnLst/>
              <a:rect l="0" t="0" r="0" b="0"/>
              <a:pathLst>
                <a:path h="4422016">
                  <a:moveTo>
                    <a:pt x="0" y="442201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685695" y="5409694"/>
              <a:ext cx="8958707" cy="0"/>
            </a:xfrm>
            <a:custGeom>
              <a:avLst/>
              <a:gdLst/>
              <a:ahLst/>
              <a:cxnLst/>
              <a:rect l="0" t="0" r="0" b="0"/>
              <a:pathLst>
                <a:path w="8958707">
                  <a:moveTo>
                    <a:pt x="0" y="0"/>
                  </a:moveTo>
                  <a:lnTo>
                    <a:pt x="8958707" y="0"/>
                  </a:lnTo>
                  <a:lnTo>
                    <a:pt x="895870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685695" y="5322303"/>
              <a:ext cx="8958707" cy="0"/>
            </a:xfrm>
            <a:custGeom>
              <a:avLst/>
              <a:gdLst/>
              <a:ahLst/>
              <a:cxnLst/>
              <a:rect l="0" t="0" r="0" b="0"/>
              <a:pathLst>
                <a:path w="8958707">
                  <a:moveTo>
                    <a:pt x="0" y="0"/>
                  </a:moveTo>
                  <a:lnTo>
                    <a:pt x="8958707" y="0"/>
                  </a:lnTo>
                  <a:lnTo>
                    <a:pt x="895870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685695" y="5234911"/>
              <a:ext cx="8958707" cy="0"/>
            </a:xfrm>
            <a:custGeom>
              <a:avLst/>
              <a:gdLst/>
              <a:ahLst/>
              <a:cxnLst/>
              <a:rect l="0" t="0" r="0" b="0"/>
              <a:pathLst>
                <a:path w="8958707">
                  <a:moveTo>
                    <a:pt x="0" y="0"/>
                  </a:moveTo>
                  <a:lnTo>
                    <a:pt x="8958707" y="0"/>
                  </a:lnTo>
                  <a:lnTo>
                    <a:pt x="895870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685695" y="5147519"/>
              <a:ext cx="8958707" cy="0"/>
            </a:xfrm>
            <a:custGeom>
              <a:avLst/>
              <a:gdLst/>
              <a:ahLst/>
              <a:cxnLst/>
              <a:rect l="0" t="0" r="0" b="0"/>
              <a:pathLst>
                <a:path w="8958707">
                  <a:moveTo>
                    <a:pt x="0" y="0"/>
                  </a:moveTo>
                  <a:lnTo>
                    <a:pt x="8958707" y="0"/>
                  </a:lnTo>
                  <a:lnTo>
                    <a:pt x="895870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685695" y="5060128"/>
              <a:ext cx="8958707" cy="0"/>
            </a:xfrm>
            <a:custGeom>
              <a:avLst/>
              <a:gdLst/>
              <a:ahLst/>
              <a:cxnLst/>
              <a:rect l="0" t="0" r="0" b="0"/>
              <a:pathLst>
                <a:path w="8958707">
                  <a:moveTo>
                    <a:pt x="0" y="0"/>
                  </a:moveTo>
                  <a:lnTo>
                    <a:pt x="8958707" y="0"/>
                  </a:lnTo>
                  <a:lnTo>
                    <a:pt x="895870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685695" y="4972736"/>
              <a:ext cx="8958707" cy="0"/>
            </a:xfrm>
            <a:custGeom>
              <a:avLst/>
              <a:gdLst/>
              <a:ahLst/>
              <a:cxnLst/>
              <a:rect l="0" t="0" r="0" b="0"/>
              <a:pathLst>
                <a:path w="8958707">
                  <a:moveTo>
                    <a:pt x="0" y="0"/>
                  </a:moveTo>
                  <a:lnTo>
                    <a:pt x="8958707" y="0"/>
                  </a:lnTo>
                  <a:lnTo>
                    <a:pt x="895870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685695" y="4885345"/>
              <a:ext cx="8958707" cy="0"/>
            </a:xfrm>
            <a:custGeom>
              <a:avLst/>
              <a:gdLst/>
              <a:ahLst/>
              <a:cxnLst/>
              <a:rect l="0" t="0" r="0" b="0"/>
              <a:pathLst>
                <a:path w="8958707">
                  <a:moveTo>
                    <a:pt x="0" y="0"/>
                  </a:moveTo>
                  <a:lnTo>
                    <a:pt x="8958707" y="0"/>
                  </a:lnTo>
                  <a:lnTo>
                    <a:pt x="895870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685695" y="4797953"/>
              <a:ext cx="8958707" cy="0"/>
            </a:xfrm>
            <a:custGeom>
              <a:avLst/>
              <a:gdLst/>
              <a:ahLst/>
              <a:cxnLst/>
              <a:rect l="0" t="0" r="0" b="0"/>
              <a:pathLst>
                <a:path w="8958707">
                  <a:moveTo>
                    <a:pt x="0" y="0"/>
                  </a:moveTo>
                  <a:lnTo>
                    <a:pt x="8958707" y="0"/>
                  </a:lnTo>
                  <a:lnTo>
                    <a:pt x="895870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685695" y="4710561"/>
              <a:ext cx="8958707" cy="0"/>
            </a:xfrm>
            <a:custGeom>
              <a:avLst/>
              <a:gdLst/>
              <a:ahLst/>
              <a:cxnLst/>
              <a:rect l="0" t="0" r="0" b="0"/>
              <a:pathLst>
                <a:path w="8958707">
                  <a:moveTo>
                    <a:pt x="0" y="0"/>
                  </a:moveTo>
                  <a:lnTo>
                    <a:pt x="8958707" y="0"/>
                  </a:lnTo>
                  <a:lnTo>
                    <a:pt x="895870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685695" y="4623170"/>
              <a:ext cx="8958707" cy="0"/>
            </a:xfrm>
            <a:custGeom>
              <a:avLst/>
              <a:gdLst/>
              <a:ahLst/>
              <a:cxnLst/>
              <a:rect l="0" t="0" r="0" b="0"/>
              <a:pathLst>
                <a:path w="8958707">
                  <a:moveTo>
                    <a:pt x="0" y="0"/>
                  </a:moveTo>
                  <a:lnTo>
                    <a:pt x="8958707" y="0"/>
                  </a:lnTo>
                  <a:lnTo>
                    <a:pt x="895870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685695" y="4535778"/>
              <a:ext cx="8958707" cy="0"/>
            </a:xfrm>
            <a:custGeom>
              <a:avLst/>
              <a:gdLst/>
              <a:ahLst/>
              <a:cxnLst/>
              <a:rect l="0" t="0" r="0" b="0"/>
              <a:pathLst>
                <a:path w="8958707">
                  <a:moveTo>
                    <a:pt x="0" y="0"/>
                  </a:moveTo>
                  <a:lnTo>
                    <a:pt x="8958707" y="0"/>
                  </a:lnTo>
                  <a:lnTo>
                    <a:pt x="895870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685695" y="4448386"/>
              <a:ext cx="8958707" cy="0"/>
            </a:xfrm>
            <a:custGeom>
              <a:avLst/>
              <a:gdLst/>
              <a:ahLst/>
              <a:cxnLst/>
              <a:rect l="0" t="0" r="0" b="0"/>
              <a:pathLst>
                <a:path w="8958707">
                  <a:moveTo>
                    <a:pt x="0" y="0"/>
                  </a:moveTo>
                  <a:lnTo>
                    <a:pt x="8958707" y="0"/>
                  </a:lnTo>
                  <a:lnTo>
                    <a:pt x="895870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685695" y="4360995"/>
              <a:ext cx="8958707" cy="0"/>
            </a:xfrm>
            <a:custGeom>
              <a:avLst/>
              <a:gdLst/>
              <a:ahLst/>
              <a:cxnLst/>
              <a:rect l="0" t="0" r="0" b="0"/>
              <a:pathLst>
                <a:path w="8958707">
                  <a:moveTo>
                    <a:pt x="0" y="0"/>
                  </a:moveTo>
                  <a:lnTo>
                    <a:pt x="8958707" y="0"/>
                  </a:lnTo>
                  <a:lnTo>
                    <a:pt x="895870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685695" y="4273603"/>
              <a:ext cx="8958707" cy="0"/>
            </a:xfrm>
            <a:custGeom>
              <a:avLst/>
              <a:gdLst/>
              <a:ahLst/>
              <a:cxnLst/>
              <a:rect l="0" t="0" r="0" b="0"/>
              <a:pathLst>
                <a:path w="8958707">
                  <a:moveTo>
                    <a:pt x="0" y="0"/>
                  </a:moveTo>
                  <a:lnTo>
                    <a:pt x="8958707" y="0"/>
                  </a:lnTo>
                  <a:lnTo>
                    <a:pt x="895870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685695" y="4186211"/>
              <a:ext cx="8958707" cy="0"/>
            </a:xfrm>
            <a:custGeom>
              <a:avLst/>
              <a:gdLst/>
              <a:ahLst/>
              <a:cxnLst/>
              <a:rect l="0" t="0" r="0" b="0"/>
              <a:pathLst>
                <a:path w="8958707">
                  <a:moveTo>
                    <a:pt x="0" y="0"/>
                  </a:moveTo>
                  <a:lnTo>
                    <a:pt x="8958707" y="0"/>
                  </a:lnTo>
                  <a:lnTo>
                    <a:pt x="895870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685695" y="4098820"/>
              <a:ext cx="8958707" cy="0"/>
            </a:xfrm>
            <a:custGeom>
              <a:avLst/>
              <a:gdLst/>
              <a:ahLst/>
              <a:cxnLst/>
              <a:rect l="0" t="0" r="0" b="0"/>
              <a:pathLst>
                <a:path w="8958707">
                  <a:moveTo>
                    <a:pt x="0" y="0"/>
                  </a:moveTo>
                  <a:lnTo>
                    <a:pt x="8958707" y="0"/>
                  </a:lnTo>
                  <a:lnTo>
                    <a:pt x="895870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685695" y="4011428"/>
              <a:ext cx="8958707" cy="0"/>
            </a:xfrm>
            <a:custGeom>
              <a:avLst/>
              <a:gdLst/>
              <a:ahLst/>
              <a:cxnLst/>
              <a:rect l="0" t="0" r="0" b="0"/>
              <a:pathLst>
                <a:path w="8958707">
                  <a:moveTo>
                    <a:pt x="0" y="0"/>
                  </a:moveTo>
                  <a:lnTo>
                    <a:pt x="8958707" y="0"/>
                  </a:lnTo>
                  <a:lnTo>
                    <a:pt x="895870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685695" y="3924037"/>
              <a:ext cx="8958707" cy="0"/>
            </a:xfrm>
            <a:custGeom>
              <a:avLst/>
              <a:gdLst/>
              <a:ahLst/>
              <a:cxnLst/>
              <a:rect l="0" t="0" r="0" b="0"/>
              <a:pathLst>
                <a:path w="8958707">
                  <a:moveTo>
                    <a:pt x="0" y="0"/>
                  </a:moveTo>
                  <a:lnTo>
                    <a:pt x="8958707" y="0"/>
                  </a:lnTo>
                  <a:lnTo>
                    <a:pt x="895870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685695" y="3836645"/>
              <a:ext cx="8958707" cy="0"/>
            </a:xfrm>
            <a:custGeom>
              <a:avLst/>
              <a:gdLst/>
              <a:ahLst/>
              <a:cxnLst/>
              <a:rect l="0" t="0" r="0" b="0"/>
              <a:pathLst>
                <a:path w="8958707">
                  <a:moveTo>
                    <a:pt x="0" y="0"/>
                  </a:moveTo>
                  <a:lnTo>
                    <a:pt x="8958707" y="0"/>
                  </a:lnTo>
                  <a:lnTo>
                    <a:pt x="895870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685695" y="3749253"/>
              <a:ext cx="8958707" cy="0"/>
            </a:xfrm>
            <a:custGeom>
              <a:avLst/>
              <a:gdLst/>
              <a:ahLst/>
              <a:cxnLst/>
              <a:rect l="0" t="0" r="0" b="0"/>
              <a:pathLst>
                <a:path w="8958707">
                  <a:moveTo>
                    <a:pt x="0" y="0"/>
                  </a:moveTo>
                  <a:lnTo>
                    <a:pt x="8958707" y="0"/>
                  </a:lnTo>
                  <a:lnTo>
                    <a:pt x="895870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685695" y="3661862"/>
              <a:ext cx="8958707" cy="0"/>
            </a:xfrm>
            <a:custGeom>
              <a:avLst/>
              <a:gdLst/>
              <a:ahLst/>
              <a:cxnLst/>
              <a:rect l="0" t="0" r="0" b="0"/>
              <a:pathLst>
                <a:path w="8958707">
                  <a:moveTo>
                    <a:pt x="0" y="0"/>
                  </a:moveTo>
                  <a:lnTo>
                    <a:pt x="8958707" y="0"/>
                  </a:lnTo>
                  <a:lnTo>
                    <a:pt x="895870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685695" y="3574470"/>
              <a:ext cx="8958707" cy="0"/>
            </a:xfrm>
            <a:custGeom>
              <a:avLst/>
              <a:gdLst/>
              <a:ahLst/>
              <a:cxnLst/>
              <a:rect l="0" t="0" r="0" b="0"/>
              <a:pathLst>
                <a:path w="8958707">
                  <a:moveTo>
                    <a:pt x="0" y="0"/>
                  </a:moveTo>
                  <a:lnTo>
                    <a:pt x="8958707" y="0"/>
                  </a:lnTo>
                  <a:lnTo>
                    <a:pt x="895870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685695" y="3487078"/>
              <a:ext cx="8958707" cy="0"/>
            </a:xfrm>
            <a:custGeom>
              <a:avLst/>
              <a:gdLst/>
              <a:ahLst/>
              <a:cxnLst/>
              <a:rect l="0" t="0" r="0" b="0"/>
              <a:pathLst>
                <a:path w="8958707">
                  <a:moveTo>
                    <a:pt x="0" y="0"/>
                  </a:moveTo>
                  <a:lnTo>
                    <a:pt x="8958707" y="0"/>
                  </a:lnTo>
                  <a:lnTo>
                    <a:pt x="895870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685695" y="3399687"/>
              <a:ext cx="8958707" cy="0"/>
            </a:xfrm>
            <a:custGeom>
              <a:avLst/>
              <a:gdLst/>
              <a:ahLst/>
              <a:cxnLst/>
              <a:rect l="0" t="0" r="0" b="0"/>
              <a:pathLst>
                <a:path w="8958707">
                  <a:moveTo>
                    <a:pt x="0" y="0"/>
                  </a:moveTo>
                  <a:lnTo>
                    <a:pt x="8958707" y="0"/>
                  </a:lnTo>
                  <a:lnTo>
                    <a:pt x="895870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685695" y="3312295"/>
              <a:ext cx="8958707" cy="0"/>
            </a:xfrm>
            <a:custGeom>
              <a:avLst/>
              <a:gdLst/>
              <a:ahLst/>
              <a:cxnLst/>
              <a:rect l="0" t="0" r="0" b="0"/>
              <a:pathLst>
                <a:path w="8958707">
                  <a:moveTo>
                    <a:pt x="0" y="0"/>
                  </a:moveTo>
                  <a:lnTo>
                    <a:pt x="8958707" y="0"/>
                  </a:lnTo>
                  <a:lnTo>
                    <a:pt x="895870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7"/>
            <p:cNvSpPr/>
            <p:nvPr/>
          </p:nvSpPr>
          <p:spPr>
            <a:xfrm>
              <a:off x="685695" y="3224903"/>
              <a:ext cx="8958707" cy="0"/>
            </a:xfrm>
            <a:custGeom>
              <a:avLst/>
              <a:gdLst/>
              <a:ahLst/>
              <a:cxnLst/>
              <a:rect l="0" t="0" r="0" b="0"/>
              <a:pathLst>
                <a:path w="8958707">
                  <a:moveTo>
                    <a:pt x="0" y="0"/>
                  </a:moveTo>
                  <a:lnTo>
                    <a:pt x="8958707" y="0"/>
                  </a:lnTo>
                  <a:lnTo>
                    <a:pt x="895870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8"/>
            <p:cNvSpPr/>
            <p:nvPr/>
          </p:nvSpPr>
          <p:spPr>
            <a:xfrm>
              <a:off x="685695" y="3137512"/>
              <a:ext cx="8958707" cy="0"/>
            </a:xfrm>
            <a:custGeom>
              <a:avLst/>
              <a:gdLst/>
              <a:ahLst/>
              <a:cxnLst/>
              <a:rect l="0" t="0" r="0" b="0"/>
              <a:pathLst>
                <a:path w="8958707">
                  <a:moveTo>
                    <a:pt x="0" y="0"/>
                  </a:moveTo>
                  <a:lnTo>
                    <a:pt x="8958707" y="0"/>
                  </a:lnTo>
                  <a:lnTo>
                    <a:pt x="895870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9"/>
            <p:cNvSpPr/>
            <p:nvPr/>
          </p:nvSpPr>
          <p:spPr>
            <a:xfrm>
              <a:off x="685695" y="3050120"/>
              <a:ext cx="8958707" cy="0"/>
            </a:xfrm>
            <a:custGeom>
              <a:avLst/>
              <a:gdLst/>
              <a:ahLst/>
              <a:cxnLst/>
              <a:rect l="0" t="0" r="0" b="0"/>
              <a:pathLst>
                <a:path w="8958707">
                  <a:moveTo>
                    <a:pt x="0" y="0"/>
                  </a:moveTo>
                  <a:lnTo>
                    <a:pt x="8958707" y="0"/>
                  </a:lnTo>
                  <a:lnTo>
                    <a:pt x="895870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40"/>
            <p:cNvSpPr/>
            <p:nvPr/>
          </p:nvSpPr>
          <p:spPr>
            <a:xfrm>
              <a:off x="685695" y="2962729"/>
              <a:ext cx="8958707" cy="0"/>
            </a:xfrm>
            <a:custGeom>
              <a:avLst/>
              <a:gdLst/>
              <a:ahLst/>
              <a:cxnLst/>
              <a:rect l="0" t="0" r="0" b="0"/>
              <a:pathLst>
                <a:path w="8958707">
                  <a:moveTo>
                    <a:pt x="0" y="0"/>
                  </a:moveTo>
                  <a:lnTo>
                    <a:pt x="8958707" y="0"/>
                  </a:lnTo>
                  <a:lnTo>
                    <a:pt x="895870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41"/>
            <p:cNvSpPr/>
            <p:nvPr/>
          </p:nvSpPr>
          <p:spPr>
            <a:xfrm>
              <a:off x="685695" y="2875337"/>
              <a:ext cx="8958707" cy="0"/>
            </a:xfrm>
            <a:custGeom>
              <a:avLst/>
              <a:gdLst/>
              <a:ahLst/>
              <a:cxnLst/>
              <a:rect l="0" t="0" r="0" b="0"/>
              <a:pathLst>
                <a:path w="8958707">
                  <a:moveTo>
                    <a:pt x="0" y="0"/>
                  </a:moveTo>
                  <a:lnTo>
                    <a:pt x="8958707" y="0"/>
                  </a:lnTo>
                  <a:lnTo>
                    <a:pt x="895870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42"/>
            <p:cNvSpPr/>
            <p:nvPr/>
          </p:nvSpPr>
          <p:spPr>
            <a:xfrm>
              <a:off x="685695" y="2787945"/>
              <a:ext cx="8958707" cy="0"/>
            </a:xfrm>
            <a:custGeom>
              <a:avLst/>
              <a:gdLst/>
              <a:ahLst/>
              <a:cxnLst/>
              <a:rect l="0" t="0" r="0" b="0"/>
              <a:pathLst>
                <a:path w="8958707">
                  <a:moveTo>
                    <a:pt x="0" y="0"/>
                  </a:moveTo>
                  <a:lnTo>
                    <a:pt x="8958707" y="0"/>
                  </a:lnTo>
                  <a:lnTo>
                    <a:pt x="895870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l43"/>
            <p:cNvSpPr/>
            <p:nvPr/>
          </p:nvSpPr>
          <p:spPr>
            <a:xfrm>
              <a:off x="685695" y="2700554"/>
              <a:ext cx="8958707" cy="0"/>
            </a:xfrm>
            <a:custGeom>
              <a:avLst/>
              <a:gdLst/>
              <a:ahLst/>
              <a:cxnLst/>
              <a:rect l="0" t="0" r="0" b="0"/>
              <a:pathLst>
                <a:path w="8958707">
                  <a:moveTo>
                    <a:pt x="0" y="0"/>
                  </a:moveTo>
                  <a:lnTo>
                    <a:pt x="8958707" y="0"/>
                  </a:lnTo>
                  <a:lnTo>
                    <a:pt x="895870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l44"/>
            <p:cNvSpPr/>
            <p:nvPr/>
          </p:nvSpPr>
          <p:spPr>
            <a:xfrm>
              <a:off x="685695" y="2613162"/>
              <a:ext cx="8958707" cy="0"/>
            </a:xfrm>
            <a:custGeom>
              <a:avLst/>
              <a:gdLst/>
              <a:ahLst/>
              <a:cxnLst/>
              <a:rect l="0" t="0" r="0" b="0"/>
              <a:pathLst>
                <a:path w="8958707">
                  <a:moveTo>
                    <a:pt x="0" y="0"/>
                  </a:moveTo>
                  <a:lnTo>
                    <a:pt x="8958707" y="0"/>
                  </a:lnTo>
                  <a:lnTo>
                    <a:pt x="895870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pl45"/>
            <p:cNvSpPr/>
            <p:nvPr/>
          </p:nvSpPr>
          <p:spPr>
            <a:xfrm>
              <a:off x="685695" y="2525770"/>
              <a:ext cx="8958707" cy="0"/>
            </a:xfrm>
            <a:custGeom>
              <a:avLst/>
              <a:gdLst/>
              <a:ahLst/>
              <a:cxnLst/>
              <a:rect l="0" t="0" r="0" b="0"/>
              <a:pathLst>
                <a:path w="8958707">
                  <a:moveTo>
                    <a:pt x="0" y="0"/>
                  </a:moveTo>
                  <a:lnTo>
                    <a:pt x="8958707" y="0"/>
                  </a:lnTo>
                  <a:lnTo>
                    <a:pt x="895870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6" name="pl46"/>
            <p:cNvSpPr/>
            <p:nvPr/>
          </p:nvSpPr>
          <p:spPr>
            <a:xfrm>
              <a:off x="685695" y="2438379"/>
              <a:ext cx="8958707" cy="0"/>
            </a:xfrm>
            <a:custGeom>
              <a:avLst/>
              <a:gdLst/>
              <a:ahLst/>
              <a:cxnLst/>
              <a:rect l="0" t="0" r="0" b="0"/>
              <a:pathLst>
                <a:path w="8958707">
                  <a:moveTo>
                    <a:pt x="0" y="0"/>
                  </a:moveTo>
                  <a:lnTo>
                    <a:pt x="8958707" y="0"/>
                  </a:lnTo>
                  <a:lnTo>
                    <a:pt x="895870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7" name="pl47"/>
            <p:cNvSpPr/>
            <p:nvPr/>
          </p:nvSpPr>
          <p:spPr>
            <a:xfrm>
              <a:off x="685695" y="2350987"/>
              <a:ext cx="8958707" cy="0"/>
            </a:xfrm>
            <a:custGeom>
              <a:avLst/>
              <a:gdLst/>
              <a:ahLst/>
              <a:cxnLst/>
              <a:rect l="0" t="0" r="0" b="0"/>
              <a:pathLst>
                <a:path w="8958707">
                  <a:moveTo>
                    <a:pt x="0" y="0"/>
                  </a:moveTo>
                  <a:lnTo>
                    <a:pt x="8958707" y="0"/>
                  </a:lnTo>
                  <a:lnTo>
                    <a:pt x="895870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8" name="pl48"/>
            <p:cNvSpPr/>
            <p:nvPr/>
          </p:nvSpPr>
          <p:spPr>
            <a:xfrm>
              <a:off x="685695" y="2263595"/>
              <a:ext cx="8958707" cy="0"/>
            </a:xfrm>
            <a:custGeom>
              <a:avLst/>
              <a:gdLst/>
              <a:ahLst/>
              <a:cxnLst/>
              <a:rect l="0" t="0" r="0" b="0"/>
              <a:pathLst>
                <a:path w="8958707">
                  <a:moveTo>
                    <a:pt x="0" y="0"/>
                  </a:moveTo>
                  <a:lnTo>
                    <a:pt x="8958707" y="0"/>
                  </a:lnTo>
                  <a:lnTo>
                    <a:pt x="895870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9" name="pl49"/>
            <p:cNvSpPr/>
            <p:nvPr/>
          </p:nvSpPr>
          <p:spPr>
            <a:xfrm>
              <a:off x="685695" y="2176204"/>
              <a:ext cx="8958707" cy="0"/>
            </a:xfrm>
            <a:custGeom>
              <a:avLst/>
              <a:gdLst/>
              <a:ahLst/>
              <a:cxnLst/>
              <a:rect l="0" t="0" r="0" b="0"/>
              <a:pathLst>
                <a:path w="8958707">
                  <a:moveTo>
                    <a:pt x="0" y="0"/>
                  </a:moveTo>
                  <a:lnTo>
                    <a:pt x="8958707" y="0"/>
                  </a:lnTo>
                  <a:lnTo>
                    <a:pt x="895870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0" name="pl50"/>
            <p:cNvSpPr/>
            <p:nvPr/>
          </p:nvSpPr>
          <p:spPr>
            <a:xfrm>
              <a:off x="685695" y="2088812"/>
              <a:ext cx="8958707" cy="0"/>
            </a:xfrm>
            <a:custGeom>
              <a:avLst/>
              <a:gdLst/>
              <a:ahLst/>
              <a:cxnLst/>
              <a:rect l="0" t="0" r="0" b="0"/>
              <a:pathLst>
                <a:path w="8958707">
                  <a:moveTo>
                    <a:pt x="0" y="0"/>
                  </a:moveTo>
                  <a:lnTo>
                    <a:pt x="8958707" y="0"/>
                  </a:lnTo>
                  <a:lnTo>
                    <a:pt x="895870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1" name="pl51"/>
            <p:cNvSpPr/>
            <p:nvPr/>
          </p:nvSpPr>
          <p:spPr>
            <a:xfrm>
              <a:off x="685695" y="2001421"/>
              <a:ext cx="8958707" cy="0"/>
            </a:xfrm>
            <a:custGeom>
              <a:avLst/>
              <a:gdLst/>
              <a:ahLst/>
              <a:cxnLst/>
              <a:rect l="0" t="0" r="0" b="0"/>
              <a:pathLst>
                <a:path w="8958707">
                  <a:moveTo>
                    <a:pt x="0" y="0"/>
                  </a:moveTo>
                  <a:lnTo>
                    <a:pt x="8958707" y="0"/>
                  </a:lnTo>
                  <a:lnTo>
                    <a:pt x="895870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2" name="pl52"/>
            <p:cNvSpPr/>
            <p:nvPr/>
          </p:nvSpPr>
          <p:spPr>
            <a:xfrm>
              <a:off x="685695" y="1914029"/>
              <a:ext cx="8958707" cy="0"/>
            </a:xfrm>
            <a:custGeom>
              <a:avLst/>
              <a:gdLst/>
              <a:ahLst/>
              <a:cxnLst/>
              <a:rect l="0" t="0" r="0" b="0"/>
              <a:pathLst>
                <a:path w="8958707">
                  <a:moveTo>
                    <a:pt x="0" y="0"/>
                  </a:moveTo>
                  <a:lnTo>
                    <a:pt x="8958707" y="0"/>
                  </a:lnTo>
                  <a:lnTo>
                    <a:pt x="895870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3" name="pl53"/>
            <p:cNvSpPr/>
            <p:nvPr/>
          </p:nvSpPr>
          <p:spPr>
            <a:xfrm>
              <a:off x="685695" y="1826637"/>
              <a:ext cx="8958707" cy="0"/>
            </a:xfrm>
            <a:custGeom>
              <a:avLst/>
              <a:gdLst/>
              <a:ahLst/>
              <a:cxnLst/>
              <a:rect l="0" t="0" r="0" b="0"/>
              <a:pathLst>
                <a:path w="8958707">
                  <a:moveTo>
                    <a:pt x="0" y="0"/>
                  </a:moveTo>
                  <a:lnTo>
                    <a:pt x="8958707" y="0"/>
                  </a:lnTo>
                  <a:lnTo>
                    <a:pt x="895870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4" name="pl54"/>
            <p:cNvSpPr/>
            <p:nvPr/>
          </p:nvSpPr>
          <p:spPr>
            <a:xfrm>
              <a:off x="685695" y="1739246"/>
              <a:ext cx="8958707" cy="0"/>
            </a:xfrm>
            <a:custGeom>
              <a:avLst/>
              <a:gdLst/>
              <a:ahLst/>
              <a:cxnLst/>
              <a:rect l="0" t="0" r="0" b="0"/>
              <a:pathLst>
                <a:path w="8958707">
                  <a:moveTo>
                    <a:pt x="0" y="0"/>
                  </a:moveTo>
                  <a:lnTo>
                    <a:pt x="8958707" y="0"/>
                  </a:lnTo>
                  <a:lnTo>
                    <a:pt x="895870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5" name="pl55"/>
            <p:cNvSpPr/>
            <p:nvPr/>
          </p:nvSpPr>
          <p:spPr>
            <a:xfrm>
              <a:off x="685695" y="1651854"/>
              <a:ext cx="8958707" cy="0"/>
            </a:xfrm>
            <a:custGeom>
              <a:avLst/>
              <a:gdLst/>
              <a:ahLst/>
              <a:cxnLst/>
              <a:rect l="0" t="0" r="0" b="0"/>
              <a:pathLst>
                <a:path w="8958707">
                  <a:moveTo>
                    <a:pt x="0" y="0"/>
                  </a:moveTo>
                  <a:lnTo>
                    <a:pt x="8958707" y="0"/>
                  </a:lnTo>
                  <a:lnTo>
                    <a:pt x="895870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6" name="pl56"/>
            <p:cNvSpPr/>
            <p:nvPr/>
          </p:nvSpPr>
          <p:spPr>
            <a:xfrm>
              <a:off x="685695" y="1564462"/>
              <a:ext cx="8958707" cy="0"/>
            </a:xfrm>
            <a:custGeom>
              <a:avLst/>
              <a:gdLst/>
              <a:ahLst/>
              <a:cxnLst/>
              <a:rect l="0" t="0" r="0" b="0"/>
              <a:pathLst>
                <a:path w="8958707">
                  <a:moveTo>
                    <a:pt x="0" y="0"/>
                  </a:moveTo>
                  <a:lnTo>
                    <a:pt x="8958707" y="0"/>
                  </a:lnTo>
                  <a:lnTo>
                    <a:pt x="895870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7" name="pl57"/>
            <p:cNvSpPr/>
            <p:nvPr/>
          </p:nvSpPr>
          <p:spPr>
            <a:xfrm>
              <a:off x="685695" y="1477071"/>
              <a:ext cx="8958707" cy="0"/>
            </a:xfrm>
            <a:custGeom>
              <a:avLst/>
              <a:gdLst/>
              <a:ahLst/>
              <a:cxnLst/>
              <a:rect l="0" t="0" r="0" b="0"/>
              <a:pathLst>
                <a:path w="8958707">
                  <a:moveTo>
                    <a:pt x="0" y="0"/>
                  </a:moveTo>
                  <a:lnTo>
                    <a:pt x="8958707" y="0"/>
                  </a:lnTo>
                  <a:lnTo>
                    <a:pt x="895870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8" name="pl58"/>
            <p:cNvSpPr/>
            <p:nvPr/>
          </p:nvSpPr>
          <p:spPr>
            <a:xfrm>
              <a:off x="685695" y="1389679"/>
              <a:ext cx="8958707" cy="0"/>
            </a:xfrm>
            <a:custGeom>
              <a:avLst/>
              <a:gdLst/>
              <a:ahLst/>
              <a:cxnLst/>
              <a:rect l="0" t="0" r="0" b="0"/>
              <a:pathLst>
                <a:path w="8958707">
                  <a:moveTo>
                    <a:pt x="0" y="0"/>
                  </a:moveTo>
                  <a:lnTo>
                    <a:pt x="8958707" y="0"/>
                  </a:lnTo>
                  <a:lnTo>
                    <a:pt x="895870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9" name="pl59"/>
            <p:cNvSpPr/>
            <p:nvPr/>
          </p:nvSpPr>
          <p:spPr>
            <a:xfrm>
              <a:off x="685695" y="1302287"/>
              <a:ext cx="8958707" cy="0"/>
            </a:xfrm>
            <a:custGeom>
              <a:avLst/>
              <a:gdLst/>
              <a:ahLst/>
              <a:cxnLst/>
              <a:rect l="0" t="0" r="0" b="0"/>
              <a:pathLst>
                <a:path w="8958707">
                  <a:moveTo>
                    <a:pt x="0" y="0"/>
                  </a:moveTo>
                  <a:lnTo>
                    <a:pt x="8958707" y="0"/>
                  </a:lnTo>
                  <a:lnTo>
                    <a:pt x="895870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0" name="pl60"/>
            <p:cNvSpPr/>
            <p:nvPr/>
          </p:nvSpPr>
          <p:spPr>
            <a:xfrm>
              <a:off x="685695" y="1214896"/>
              <a:ext cx="8958707" cy="0"/>
            </a:xfrm>
            <a:custGeom>
              <a:avLst/>
              <a:gdLst/>
              <a:ahLst/>
              <a:cxnLst/>
              <a:rect l="0" t="0" r="0" b="0"/>
              <a:pathLst>
                <a:path w="8958707">
                  <a:moveTo>
                    <a:pt x="0" y="0"/>
                  </a:moveTo>
                  <a:lnTo>
                    <a:pt x="8958707" y="0"/>
                  </a:lnTo>
                  <a:lnTo>
                    <a:pt x="895870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pl61"/>
            <p:cNvSpPr/>
            <p:nvPr/>
          </p:nvSpPr>
          <p:spPr>
            <a:xfrm>
              <a:off x="685695" y="1127504"/>
              <a:ext cx="8958707" cy="0"/>
            </a:xfrm>
            <a:custGeom>
              <a:avLst/>
              <a:gdLst/>
              <a:ahLst/>
              <a:cxnLst/>
              <a:rect l="0" t="0" r="0" b="0"/>
              <a:pathLst>
                <a:path w="8958707">
                  <a:moveTo>
                    <a:pt x="0" y="0"/>
                  </a:moveTo>
                  <a:lnTo>
                    <a:pt x="8958707" y="0"/>
                  </a:lnTo>
                  <a:lnTo>
                    <a:pt x="895870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pl62"/>
            <p:cNvSpPr/>
            <p:nvPr/>
          </p:nvSpPr>
          <p:spPr>
            <a:xfrm>
              <a:off x="685695" y="1040113"/>
              <a:ext cx="8958707" cy="0"/>
            </a:xfrm>
            <a:custGeom>
              <a:avLst/>
              <a:gdLst/>
              <a:ahLst/>
              <a:cxnLst/>
              <a:rect l="0" t="0" r="0" b="0"/>
              <a:pathLst>
                <a:path w="8958707">
                  <a:moveTo>
                    <a:pt x="0" y="0"/>
                  </a:moveTo>
                  <a:lnTo>
                    <a:pt x="8958707" y="0"/>
                  </a:lnTo>
                  <a:lnTo>
                    <a:pt x="895870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3" name="pl63"/>
            <p:cNvSpPr/>
            <p:nvPr/>
          </p:nvSpPr>
          <p:spPr>
            <a:xfrm>
              <a:off x="995890" y="1013895"/>
              <a:ext cx="0" cy="4422016"/>
            </a:xfrm>
            <a:custGeom>
              <a:avLst/>
              <a:gdLst/>
              <a:ahLst/>
              <a:cxnLst/>
              <a:rect l="0" t="0" r="0" b="0"/>
              <a:pathLst>
                <a:path h="4422016">
                  <a:moveTo>
                    <a:pt x="0" y="442201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4" name="pl64"/>
            <p:cNvSpPr/>
            <p:nvPr/>
          </p:nvSpPr>
          <p:spPr>
            <a:xfrm>
              <a:off x="2385610" y="1013895"/>
              <a:ext cx="0" cy="4422016"/>
            </a:xfrm>
            <a:custGeom>
              <a:avLst/>
              <a:gdLst/>
              <a:ahLst/>
              <a:cxnLst/>
              <a:rect l="0" t="0" r="0" b="0"/>
              <a:pathLst>
                <a:path h="4422016">
                  <a:moveTo>
                    <a:pt x="0" y="442201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5" name="pl65"/>
            <p:cNvSpPr/>
            <p:nvPr/>
          </p:nvSpPr>
          <p:spPr>
            <a:xfrm>
              <a:off x="3775329" y="1013895"/>
              <a:ext cx="0" cy="4422016"/>
            </a:xfrm>
            <a:custGeom>
              <a:avLst/>
              <a:gdLst/>
              <a:ahLst/>
              <a:cxnLst/>
              <a:rect l="0" t="0" r="0" b="0"/>
              <a:pathLst>
                <a:path h="4422016">
                  <a:moveTo>
                    <a:pt x="0" y="442201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6" name="pl66"/>
            <p:cNvSpPr/>
            <p:nvPr/>
          </p:nvSpPr>
          <p:spPr>
            <a:xfrm>
              <a:off x="5165049" y="1013895"/>
              <a:ext cx="0" cy="4422016"/>
            </a:xfrm>
            <a:custGeom>
              <a:avLst/>
              <a:gdLst/>
              <a:ahLst/>
              <a:cxnLst/>
              <a:rect l="0" t="0" r="0" b="0"/>
              <a:pathLst>
                <a:path h="4422016">
                  <a:moveTo>
                    <a:pt x="0" y="442201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pl67"/>
            <p:cNvSpPr/>
            <p:nvPr/>
          </p:nvSpPr>
          <p:spPr>
            <a:xfrm>
              <a:off x="6554769" y="1013895"/>
              <a:ext cx="0" cy="4422016"/>
            </a:xfrm>
            <a:custGeom>
              <a:avLst/>
              <a:gdLst/>
              <a:ahLst/>
              <a:cxnLst/>
              <a:rect l="0" t="0" r="0" b="0"/>
              <a:pathLst>
                <a:path h="4422016">
                  <a:moveTo>
                    <a:pt x="0" y="442201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8" name="pl68"/>
            <p:cNvSpPr/>
            <p:nvPr/>
          </p:nvSpPr>
          <p:spPr>
            <a:xfrm>
              <a:off x="7944488" y="1013895"/>
              <a:ext cx="0" cy="4422016"/>
            </a:xfrm>
            <a:custGeom>
              <a:avLst/>
              <a:gdLst/>
              <a:ahLst/>
              <a:cxnLst/>
              <a:rect l="0" t="0" r="0" b="0"/>
              <a:pathLst>
                <a:path h="4422016">
                  <a:moveTo>
                    <a:pt x="0" y="442201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pl69"/>
            <p:cNvSpPr/>
            <p:nvPr/>
          </p:nvSpPr>
          <p:spPr>
            <a:xfrm>
              <a:off x="9334208" y="1013895"/>
              <a:ext cx="0" cy="4422016"/>
            </a:xfrm>
            <a:custGeom>
              <a:avLst/>
              <a:gdLst/>
              <a:ahLst/>
              <a:cxnLst/>
              <a:rect l="0" t="0" r="0" b="0"/>
              <a:pathLst>
                <a:path h="4422016">
                  <a:moveTo>
                    <a:pt x="0" y="442201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0" name="rc70"/>
            <p:cNvSpPr/>
            <p:nvPr/>
          </p:nvSpPr>
          <p:spPr>
            <a:xfrm>
              <a:off x="3569710" y="5390031"/>
              <a:ext cx="1595338" cy="3932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" name="rc71"/>
            <p:cNvSpPr/>
            <p:nvPr/>
          </p:nvSpPr>
          <p:spPr>
            <a:xfrm>
              <a:off x="3575328" y="5346335"/>
              <a:ext cx="1589721" cy="3932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" name="rc72"/>
            <p:cNvSpPr/>
            <p:nvPr/>
          </p:nvSpPr>
          <p:spPr>
            <a:xfrm>
              <a:off x="3476462" y="5302640"/>
              <a:ext cx="1688587" cy="3932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" name="rc73"/>
            <p:cNvSpPr/>
            <p:nvPr/>
          </p:nvSpPr>
          <p:spPr>
            <a:xfrm>
              <a:off x="3437140" y="5258944"/>
              <a:ext cx="1727909" cy="3932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" name="rc74"/>
            <p:cNvSpPr/>
            <p:nvPr/>
          </p:nvSpPr>
          <p:spPr>
            <a:xfrm>
              <a:off x="3441634" y="5215248"/>
              <a:ext cx="1723415" cy="3932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" name="rc75"/>
            <p:cNvSpPr/>
            <p:nvPr/>
          </p:nvSpPr>
          <p:spPr>
            <a:xfrm>
              <a:off x="3406806" y="5171552"/>
              <a:ext cx="1758242" cy="3932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" name="rc76"/>
            <p:cNvSpPr/>
            <p:nvPr/>
          </p:nvSpPr>
          <p:spPr>
            <a:xfrm>
              <a:off x="3542747" y="5127856"/>
              <a:ext cx="1622302" cy="3932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7" name="rc77"/>
            <p:cNvSpPr/>
            <p:nvPr/>
          </p:nvSpPr>
          <p:spPr>
            <a:xfrm>
              <a:off x="3483203" y="5084161"/>
              <a:ext cx="1681846" cy="3932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8" name="rc78"/>
            <p:cNvSpPr/>
            <p:nvPr/>
          </p:nvSpPr>
          <p:spPr>
            <a:xfrm>
              <a:off x="3604538" y="5040465"/>
              <a:ext cx="1560510" cy="3932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9" name="rc79"/>
            <p:cNvSpPr/>
            <p:nvPr/>
          </p:nvSpPr>
          <p:spPr>
            <a:xfrm>
              <a:off x="3575328" y="4996769"/>
              <a:ext cx="1589721" cy="3932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0" name="rc80"/>
            <p:cNvSpPr/>
            <p:nvPr/>
          </p:nvSpPr>
          <p:spPr>
            <a:xfrm>
              <a:off x="3529265" y="4953073"/>
              <a:ext cx="1635783" cy="3932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1" name="rc81"/>
            <p:cNvSpPr/>
            <p:nvPr/>
          </p:nvSpPr>
          <p:spPr>
            <a:xfrm>
              <a:off x="3546117" y="4909377"/>
              <a:ext cx="1618931" cy="3932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2" name="rc82"/>
            <p:cNvSpPr/>
            <p:nvPr/>
          </p:nvSpPr>
          <p:spPr>
            <a:xfrm>
              <a:off x="3597797" y="4865681"/>
              <a:ext cx="1567251" cy="3932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3" name="rc83"/>
            <p:cNvSpPr/>
            <p:nvPr/>
          </p:nvSpPr>
          <p:spPr>
            <a:xfrm>
              <a:off x="3565216" y="4821986"/>
              <a:ext cx="1599832" cy="3932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4" name="rc84"/>
            <p:cNvSpPr/>
            <p:nvPr/>
          </p:nvSpPr>
          <p:spPr>
            <a:xfrm>
              <a:off x="3536006" y="4778290"/>
              <a:ext cx="1629042" cy="3932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5" name="rc85"/>
            <p:cNvSpPr/>
            <p:nvPr/>
          </p:nvSpPr>
          <p:spPr>
            <a:xfrm>
              <a:off x="3660712" y="4734594"/>
              <a:ext cx="1504336" cy="3932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6" name="rc86"/>
            <p:cNvSpPr/>
            <p:nvPr/>
          </p:nvSpPr>
          <p:spPr>
            <a:xfrm>
              <a:off x="3620267" y="4690898"/>
              <a:ext cx="1544782" cy="3932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7" name="rc87"/>
            <p:cNvSpPr/>
            <p:nvPr/>
          </p:nvSpPr>
          <p:spPr>
            <a:xfrm>
              <a:off x="3678688" y="4647202"/>
              <a:ext cx="1486361" cy="3932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8" name="rc88"/>
            <p:cNvSpPr/>
            <p:nvPr/>
          </p:nvSpPr>
          <p:spPr>
            <a:xfrm>
              <a:off x="3675317" y="4603507"/>
              <a:ext cx="1489731" cy="3932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9" name="rc89"/>
            <p:cNvSpPr/>
            <p:nvPr/>
          </p:nvSpPr>
          <p:spPr>
            <a:xfrm>
              <a:off x="3855074" y="4559811"/>
              <a:ext cx="1309975" cy="3932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0" name="rc90"/>
            <p:cNvSpPr/>
            <p:nvPr/>
          </p:nvSpPr>
          <p:spPr>
            <a:xfrm>
              <a:off x="4007867" y="4516115"/>
              <a:ext cx="1157182" cy="3932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1" name="rc91"/>
            <p:cNvSpPr/>
            <p:nvPr/>
          </p:nvSpPr>
          <p:spPr>
            <a:xfrm>
              <a:off x="4067411" y="4472419"/>
              <a:ext cx="1097637" cy="3932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2" name="rc92"/>
            <p:cNvSpPr/>
            <p:nvPr/>
          </p:nvSpPr>
          <p:spPr>
            <a:xfrm>
              <a:off x="4139314" y="4428723"/>
              <a:ext cx="1025735" cy="3932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3" name="rc93"/>
            <p:cNvSpPr/>
            <p:nvPr/>
          </p:nvSpPr>
          <p:spPr>
            <a:xfrm>
              <a:off x="4205599" y="4385027"/>
              <a:ext cx="959450" cy="3932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4" name="rc94"/>
            <p:cNvSpPr/>
            <p:nvPr/>
          </p:nvSpPr>
          <p:spPr>
            <a:xfrm>
              <a:off x="4183129" y="4341332"/>
              <a:ext cx="981919" cy="3932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5" name="rc95"/>
            <p:cNvSpPr/>
            <p:nvPr/>
          </p:nvSpPr>
          <p:spPr>
            <a:xfrm>
              <a:off x="4020225" y="4297636"/>
              <a:ext cx="1144823" cy="3932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6" name="rc96"/>
            <p:cNvSpPr/>
            <p:nvPr/>
          </p:nvSpPr>
          <p:spPr>
            <a:xfrm>
              <a:off x="3909001" y="4253940"/>
              <a:ext cx="1256048" cy="3932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7" name="rc97"/>
            <p:cNvSpPr/>
            <p:nvPr/>
          </p:nvSpPr>
          <p:spPr>
            <a:xfrm>
              <a:off x="3775307" y="4210244"/>
              <a:ext cx="1389742" cy="3932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8" name="rc98"/>
            <p:cNvSpPr/>
            <p:nvPr/>
          </p:nvSpPr>
          <p:spPr>
            <a:xfrm>
              <a:off x="3695540" y="4166548"/>
              <a:ext cx="1469509" cy="3932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9" name="rc99"/>
            <p:cNvSpPr/>
            <p:nvPr/>
          </p:nvSpPr>
          <p:spPr>
            <a:xfrm>
              <a:off x="3538253" y="4122853"/>
              <a:ext cx="1626796" cy="3932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0" name="rc100"/>
            <p:cNvSpPr/>
            <p:nvPr/>
          </p:nvSpPr>
          <p:spPr>
            <a:xfrm>
              <a:off x="3469721" y="4079157"/>
              <a:ext cx="1695328" cy="3932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1" name="rc101"/>
            <p:cNvSpPr/>
            <p:nvPr/>
          </p:nvSpPr>
          <p:spPr>
            <a:xfrm>
              <a:off x="3451745" y="4035461"/>
              <a:ext cx="1713303" cy="3932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2" name="rc102"/>
            <p:cNvSpPr/>
            <p:nvPr/>
          </p:nvSpPr>
          <p:spPr>
            <a:xfrm>
              <a:off x="3544994" y="3991765"/>
              <a:ext cx="1620055" cy="3932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3" name="rc103"/>
            <p:cNvSpPr/>
            <p:nvPr/>
          </p:nvSpPr>
          <p:spPr>
            <a:xfrm>
              <a:off x="3610156" y="3948069"/>
              <a:ext cx="1554893" cy="3932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4" name="rc104"/>
            <p:cNvSpPr/>
            <p:nvPr/>
          </p:nvSpPr>
          <p:spPr>
            <a:xfrm>
              <a:off x="3615773" y="3904373"/>
              <a:ext cx="1549276" cy="3932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5" name="rc105"/>
            <p:cNvSpPr/>
            <p:nvPr/>
          </p:nvSpPr>
          <p:spPr>
            <a:xfrm>
              <a:off x="3674194" y="3860678"/>
              <a:ext cx="1490855" cy="3932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6" name="rc106"/>
            <p:cNvSpPr/>
            <p:nvPr/>
          </p:nvSpPr>
          <p:spPr>
            <a:xfrm>
              <a:off x="3747220" y="3816982"/>
              <a:ext cx="1417829" cy="3932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7" name="rc107"/>
            <p:cNvSpPr/>
            <p:nvPr/>
          </p:nvSpPr>
          <p:spPr>
            <a:xfrm>
              <a:off x="3844962" y="3773286"/>
              <a:ext cx="1320086" cy="3932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8" name="rc108"/>
            <p:cNvSpPr/>
            <p:nvPr/>
          </p:nvSpPr>
          <p:spPr>
            <a:xfrm>
              <a:off x="3876420" y="3729590"/>
              <a:ext cx="1288629" cy="3932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9" name="rc109"/>
            <p:cNvSpPr/>
            <p:nvPr/>
          </p:nvSpPr>
          <p:spPr>
            <a:xfrm>
              <a:off x="3856197" y="3685894"/>
              <a:ext cx="1308851" cy="3932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0" name="rc110"/>
            <p:cNvSpPr/>
            <p:nvPr/>
          </p:nvSpPr>
          <p:spPr>
            <a:xfrm>
              <a:off x="3824740" y="3642199"/>
              <a:ext cx="1340309" cy="3932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1" name="rc111"/>
            <p:cNvSpPr/>
            <p:nvPr/>
          </p:nvSpPr>
          <p:spPr>
            <a:xfrm>
              <a:off x="3798900" y="3598503"/>
              <a:ext cx="1366149" cy="3932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2" name="rc112"/>
            <p:cNvSpPr/>
            <p:nvPr/>
          </p:nvSpPr>
          <p:spPr>
            <a:xfrm>
              <a:off x="3804517" y="3554807"/>
              <a:ext cx="1360531" cy="3932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3" name="rc113"/>
            <p:cNvSpPr/>
            <p:nvPr/>
          </p:nvSpPr>
          <p:spPr>
            <a:xfrm>
              <a:off x="3797776" y="3511111"/>
              <a:ext cx="1367272" cy="3932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4" name="rc114"/>
            <p:cNvSpPr/>
            <p:nvPr/>
          </p:nvSpPr>
          <p:spPr>
            <a:xfrm>
              <a:off x="3778677" y="3467415"/>
              <a:ext cx="1386371" cy="3932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5" name="rc115"/>
            <p:cNvSpPr/>
            <p:nvPr/>
          </p:nvSpPr>
          <p:spPr>
            <a:xfrm>
              <a:off x="3742726" y="3423719"/>
              <a:ext cx="1422323" cy="3932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6" name="rc116"/>
            <p:cNvSpPr/>
            <p:nvPr/>
          </p:nvSpPr>
          <p:spPr>
            <a:xfrm>
              <a:off x="3758455" y="3380024"/>
              <a:ext cx="1406594" cy="3932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7" name="rc117"/>
            <p:cNvSpPr/>
            <p:nvPr/>
          </p:nvSpPr>
          <p:spPr>
            <a:xfrm>
              <a:off x="3618020" y="3336328"/>
              <a:ext cx="1547029" cy="3932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8" name="rc118"/>
            <p:cNvSpPr/>
            <p:nvPr/>
          </p:nvSpPr>
          <p:spPr>
            <a:xfrm>
              <a:off x="3622514" y="3292632"/>
              <a:ext cx="1542535" cy="3932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9" name="rc119"/>
            <p:cNvSpPr/>
            <p:nvPr/>
          </p:nvSpPr>
          <p:spPr>
            <a:xfrm>
              <a:off x="3486573" y="3248936"/>
              <a:ext cx="1678476" cy="3932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0" name="rc120"/>
            <p:cNvSpPr/>
            <p:nvPr/>
          </p:nvSpPr>
          <p:spPr>
            <a:xfrm>
              <a:off x="3457363" y="3205240"/>
              <a:ext cx="1707686" cy="3932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1" name="rc121"/>
            <p:cNvSpPr/>
            <p:nvPr/>
          </p:nvSpPr>
          <p:spPr>
            <a:xfrm>
              <a:off x="3644983" y="3161545"/>
              <a:ext cx="1520065" cy="3932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2" name="rc122"/>
            <p:cNvSpPr/>
            <p:nvPr/>
          </p:nvSpPr>
          <p:spPr>
            <a:xfrm>
              <a:off x="3559599" y="3117849"/>
              <a:ext cx="1605449" cy="3932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3" name="rc123"/>
            <p:cNvSpPr/>
            <p:nvPr/>
          </p:nvSpPr>
          <p:spPr>
            <a:xfrm>
              <a:off x="3461856" y="3074153"/>
              <a:ext cx="1703192" cy="3932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4" name="rc124"/>
            <p:cNvSpPr/>
            <p:nvPr/>
          </p:nvSpPr>
          <p:spPr>
            <a:xfrm>
              <a:off x="3249519" y="3030457"/>
              <a:ext cx="1915529" cy="3932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5" name="rc125"/>
            <p:cNvSpPr/>
            <p:nvPr/>
          </p:nvSpPr>
          <p:spPr>
            <a:xfrm>
              <a:off x="3265248" y="2986761"/>
              <a:ext cx="1899801" cy="3932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6" name="rc126"/>
            <p:cNvSpPr/>
            <p:nvPr/>
          </p:nvSpPr>
          <p:spPr>
            <a:xfrm>
              <a:off x="3242778" y="2943065"/>
              <a:ext cx="1922270" cy="3932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7" name="rc127"/>
            <p:cNvSpPr/>
            <p:nvPr/>
          </p:nvSpPr>
          <p:spPr>
            <a:xfrm>
              <a:off x="3179863" y="2899370"/>
              <a:ext cx="1985185" cy="3932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8" name="rc128"/>
            <p:cNvSpPr/>
            <p:nvPr/>
          </p:nvSpPr>
          <p:spPr>
            <a:xfrm>
              <a:off x="3364114" y="2855674"/>
              <a:ext cx="1800935" cy="3932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9" name="rc129"/>
            <p:cNvSpPr/>
            <p:nvPr/>
          </p:nvSpPr>
          <p:spPr>
            <a:xfrm>
              <a:off x="3437140" y="2811978"/>
              <a:ext cx="1727909" cy="3932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0" name="rc130"/>
            <p:cNvSpPr/>
            <p:nvPr/>
          </p:nvSpPr>
          <p:spPr>
            <a:xfrm>
              <a:off x="3498931" y="2768282"/>
              <a:ext cx="1666117" cy="3932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1" name="rc131"/>
            <p:cNvSpPr/>
            <p:nvPr/>
          </p:nvSpPr>
          <p:spPr>
            <a:xfrm>
              <a:off x="3362990" y="2724586"/>
              <a:ext cx="1802058" cy="3932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2" name="rc132"/>
            <p:cNvSpPr/>
            <p:nvPr/>
          </p:nvSpPr>
          <p:spPr>
            <a:xfrm>
              <a:off x="3377596" y="2680891"/>
              <a:ext cx="1787453" cy="3932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3" name="rc133"/>
            <p:cNvSpPr/>
            <p:nvPr/>
          </p:nvSpPr>
          <p:spPr>
            <a:xfrm>
              <a:off x="3393324" y="2637195"/>
              <a:ext cx="1771724" cy="3932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4" name="rc134"/>
            <p:cNvSpPr/>
            <p:nvPr/>
          </p:nvSpPr>
          <p:spPr>
            <a:xfrm>
              <a:off x="3243902" y="2593499"/>
              <a:ext cx="1921147" cy="3932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5" name="rc135"/>
            <p:cNvSpPr/>
            <p:nvPr/>
          </p:nvSpPr>
          <p:spPr>
            <a:xfrm>
              <a:off x="3302323" y="2549803"/>
              <a:ext cx="1862726" cy="3932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6" name="rc136"/>
            <p:cNvSpPr/>
            <p:nvPr/>
          </p:nvSpPr>
          <p:spPr>
            <a:xfrm>
              <a:off x="3221432" y="2506107"/>
              <a:ext cx="1943616" cy="3932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7" name="rc137"/>
            <p:cNvSpPr/>
            <p:nvPr/>
          </p:nvSpPr>
          <p:spPr>
            <a:xfrm>
              <a:off x="3346138" y="2462411"/>
              <a:ext cx="1818910" cy="3932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8" name="rc138"/>
            <p:cNvSpPr/>
            <p:nvPr/>
          </p:nvSpPr>
          <p:spPr>
            <a:xfrm>
              <a:off x="3323669" y="2418716"/>
              <a:ext cx="1841380" cy="3932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39" name="rc139"/>
            <p:cNvSpPr/>
            <p:nvPr/>
          </p:nvSpPr>
          <p:spPr>
            <a:xfrm>
              <a:off x="3375349" y="2375020"/>
              <a:ext cx="1789700" cy="3932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0" name="rc140"/>
            <p:cNvSpPr/>
            <p:nvPr/>
          </p:nvSpPr>
          <p:spPr>
            <a:xfrm>
              <a:off x="3422535" y="2331324"/>
              <a:ext cx="1742514" cy="3932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1" name="rc141"/>
            <p:cNvSpPr/>
            <p:nvPr/>
          </p:nvSpPr>
          <p:spPr>
            <a:xfrm>
              <a:off x="3254013" y="2287628"/>
              <a:ext cx="1911035" cy="3932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2" name="rc142"/>
            <p:cNvSpPr/>
            <p:nvPr/>
          </p:nvSpPr>
          <p:spPr>
            <a:xfrm>
              <a:off x="3128183" y="2243932"/>
              <a:ext cx="2036865" cy="3932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3" name="rc143"/>
            <p:cNvSpPr/>
            <p:nvPr/>
          </p:nvSpPr>
          <p:spPr>
            <a:xfrm>
              <a:off x="3139418" y="2200237"/>
              <a:ext cx="2025630" cy="3932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4" name="rc144"/>
            <p:cNvSpPr/>
            <p:nvPr/>
          </p:nvSpPr>
          <p:spPr>
            <a:xfrm>
              <a:off x="3280976" y="2156541"/>
              <a:ext cx="1884072" cy="3932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5" name="rc145"/>
            <p:cNvSpPr/>
            <p:nvPr/>
          </p:nvSpPr>
          <p:spPr>
            <a:xfrm>
              <a:off x="3210197" y="2112845"/>
              <a:ext cx="1954851" cy="3932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6" name="rc146"/>
            <p:cNvSpPr/>
            <p:nvPr/>
          </p:nvSpPr>
          <p:spPr>
            <a:xfrm>
              <a:off x="3358496" y="2069149"/>
              <a:ext cx="1806552" cy="3932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7" name="rc147"/>
            <p:cNvSpPr/>
            <p:nvPr/>
          </p:nvSpPr>
          <p:spPr>
            <a:xfrm>
              <a:off x="3306816" y="2025453"/>
              <a:ext cx="1858232" cy="3932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8" name="rc148"/>
            <p:cNvSpPr/>
            <p:nvPr/>
          </p:nvSpPr>
          <p:spPr>
            <a:xfrm>
              <a:off x="3539376" y="1981757"/>
              <a:ext cx="1625672" cy="3932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49" name="rc149"/>
            <p:cNvSpPr/>
            <p:nvPr/>
          </p:nvSpPr>
          <p:spPr>
            <a:xfrm>
              <a:off x="3728121" y="1938062"/>
              <a:ext cx="1436928" cy="3932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0" name="rc150"/>
            <p:cNvSpPr/>
            <p:nvPr/>
          </p:nvSpPr>
          <p:spPr>
            <a:xfrm>
              <a:off x="3865185" y="1894366"/>
              <a:ext cx="1299863" cy="3932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1" name="rc151"/>
            <p:cNvSpPr/>
            <p:nvPr/>
          </p:nvSpPr>
          <p:spPr>
            <a:xfrm>
              <a:off x="4060670" y="1850670"/>
              <a:ext cx="1104378" cy="3932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2" name="rc152"/>
            <p:cNvSpPr/>
            <p:nvPr/>
          </p:nvSpPr>
          <p:spPr>
            <a:xfrm>
              <a:off x="4032583" y="1806974"/>
              <a:ext cx="1132465" cy="3932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3" name="rc153"/>
            <p:cNvSpPr/>
            <p:nvPr/>
          </p:nvSpPr>
          <p:spPr>
            <a:xfrm>
              <a:off x="4105609" y="1763278"/>
              <a:ext cx="1059439" cy="3932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4" name="rc154"/>
            <p:cNvSpPr/>
            <p:nvPr/>
          </p:nvSpPr>
          <p:spPr>
            <a:xfrm>
              <a:off x="4280872" y="1719583"/>
              <a:ext cx="884177" cy="3932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5" name="rc155"/>
            <p:cNvSpPr/>
            <p:nvPr/>
          </p:nvSpPr>
          <p:spPr>
            <a:xfrm>
              <a:off x="4283119" y="1675887"/>
              <a:ext cx="881930" cy="3932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6" name="rc156"/>
            <p:cNvSpPr/>
            <p:nvPr/>
          </p:nvSpPr>
          <p:spPr>
            <a:xfrm>
              <a:off x="4414566" y="1632191"/>
              <a:ext cx="750483" cy="3932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7" name="rc157"/>
            <p:cNvSpPr/>
            <p:nvPr/>
          </p:nvSpPr>
          <p:spPr>
            <a:xfrm>
              <a:off x="4498827" y="1588495"/>
              <a:ext cx="666222" cy="3932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8" name="rc158"/>
            <p:cNvSpPr/>
            <p:nvPr/>
          </p:nvSpPr>
          <p:spPr>
            <a:xfrm>
              <a:off x="4549383" y="1544799"/>
              <a:ext cx="615665" cy="3932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59" name="rc159"/>
            <p:cNvSpPr/>
            <p:nvPr/>
          </p:nvSpPr>
          <p:spPr>
            <a:xfrm>
              <a:off x="4654990" y="1501103"/>
              <a:ext cx="510058" cy="3932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0" name="rc160"/>
            <p:cNvSpPr/>
            <p:nvPr/>
          </p:nvSpPr>
          <p:spPr>
            <a:xfrm>
              <a:off x="4666225" y="1457408"/>
              <a:ext cx="498824" cy="3932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1" name="rc161"/>
            <p:cNvSpPr/>
            <p:nvPr/>
          </p:nvSpPr>
          <p:spPr>
            <a:xfrm>
              <a:off x="4707793" y="1413712"/>
              <a:ext cx="457255" cy="3932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2" name="rc162"/>
            <p:cNvSpPr/>
            <p:nvPr/>
          </p:nvSpPr>
          <p:spPr>
            <a:xfrm>
              <a:off x="4817894" y="1370016"/>
              <a:ext cx="347154" cy="3932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3" name="rc163"/>
            <p:cNvSpPr/>
            <p:nvPr/>
          </p:nvSpPr>
          <p:spPr>
            <a:xfrm>
              <a:off x="4879686" y="1326320"/>
              <a:ext cx="285363" cy="3932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4" name="rc164"/>
            <p:cNvSpPr/>
            <p:nvPr/>
          </p:nvSpPr>
          <p:spPr>
            <a:xfrm>
              <a:off x="4919007" y="1282624"/>
              <a:ext cx="246041" cy="3932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5" name="rc165"/>
            <p:cNvSpPr/>
            <p:nvPr/>
          </p:nvSpPr>
          <p:spPr>
            <a:xfrm>
              <a:off x="4983046" y="1238929"/>
              <a:ext cx="182003" cy="3932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6" name="rc166"/>
            <p:cNvSpPr/>
            <p:nvPr/>
          </p:nvSpPr>
          <p:spPr>
            <a:xfrm>
              <a:off x="5052701" y="1195233"/>
              <a:ext cx="112347" cy="3932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7" name="rc167"/>
            <p:cNvSpPr/>
            <p:nvPr/>
          </p:nvSpPr>
          <p:spPr>
            <a:xfrm>
              <a:off x="5076294" y="1151537"/>
              <a:ext cx="88754" cy="3932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8" name="rc168"/>
            <p:cNvSpPr/>
            <p:nvPr/>
          </p:nvSpPr>
          <p:spPr>
            <a:xfrm>
              <a:off x="5106628" y="1107841"/>
              <a:ext cx="58420" cy="3932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69" name="rc169"/>
            <p:cNvSpPr/>
            <p:nvPr/>
          </p:nvSpPr>
          <p:spPr>
            <a:xfrm>
              <a:off x="5125727" y="1064145"/>
              <a:ext cx="39321" cy="3932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0" name="rc170"/>
            <p:cNvSpPr/>
            <p:nvPr/>
          </p:nvSpPr>
          <p:spPr>
            <a:xfrm>
              <a:off x="5097640" y="1020449"/>
              <a:ext cx="67408" cy="3932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1" name="rc171"/>
            <p:cNvSpPr/>
            <p:nvPr/>
          </p:nvSpPr>
          <p:spPr>
            <a:xfrm>
              <a:off x="5165049" y="5390031"/>
              <a:ext cx="1517325" cy="3932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2" name="rc172"/>
            <p:cNvSpPr/>
            <p:nvPr/>
          </p:nvSpPr>
          <p:spPr>
            <a:xfrm>
              <a:off x="5165049" y="5346335"/>
              <a:ext cx="1658345" cy="3932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3" name="rc173"/>
            <p:cNvSpPr/>
            <p:nvPr/>
          </p:nvSpPr>
          <p:spPr>
            <a:xfrm>
              <a:off x="5165049" y="5302640"/>
              <a:ext cx="1632109" cy="3932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4" name="rc174"/>
            <p:cNvSpPr/>
            <p:nvPr/>
          </p:nvSpPr>
          <p:spPr>
            <a:xfrm>
              <a:off x="5165049" y="5258944"/>
              <a:ext cx="1706445" cy="3932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5" name="rc175"/>
            <p:cNvSpPr/>
            <p:nvPr/>
          </p:nvSpPr>
          <p:spPr>
            <a:xfrm>
              <a:off x="5165049" y="5215248"/>
              <a:ext cx="1763290" cy="3932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6" name="rc176"/>
            <p:cNvSpPr/>
            <p:nvPr/>
          </p:nvSpPr>
          <p:spPr>
            <a:xfrm>
              <a:off x="5165049" y="5171552"/>
              <a:ext cx="1781874" cy="3932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7" name="rc177"/>
            <p:cNvSpPr/>
            <p:nvPr/>
          </p:nvSpPr>
          <p:spPr>
            <a:xfrm>
              <a:off x="5165049" y="5127856"/>
              <a:ext cx="1756731" cy="3932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8" name="rc178"/>
            <p:cNvSpPr/>
            <p:nvPr/>
          </p:nvSpPr>
          <p:spPr>
            <a:xfrm>
              <a:off x="5165049" y="5084161"/>
              <a:ext cx="1685674" cy="3932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79" name="rc179"/>
            <p:cNvSpPr/>
            <p:nvPr/>
          </p:nvSpPr>
          <p:spPr>
            <a:xfrm>
              <a:off x="5165049" y="5040465"/>
              <a:ext cx="1562146" cy="3932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0" name="rc180"/>
            <p:cNvSpPr/>
            <p:nvPr/>
          </p:nvSpPr>
          <p:spPr>
            <a:xfrm>
              <a:off x="5165049" y="4996769"/>
              <a:ext cx="1680208" cy="3932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1" name="rc181"/>
            <p:cNvSpPr/>
            <p:nvPr/>
          </p:nvSpPr>
          <p:spPr>
            <a:xfrm>
              <a:off x="5165049" y="4953073"/>
              <a:ext cx="1638668" cy="3932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2" name="rc182"/>
            <p:cNvSpPr/>
            <p:nvPr/>
          </p:nvSpPr>
          <p:spPr>
            <a:xfrm>
              <a:off x="5165049" y="4909377"/>
              <a:ext cx="1638668" cy="3932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3" name="rc183"/>
            <p:cNvSpPr/>
            <p:nvPr/>
          </p:nvSpPr>
          <p:spPr>
            <a:xfrm>
              <a:off x="5165049" y="4865681"/>
              <a:ext cx="1592754" cy="3932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4" name="rc184"/>
            <p:cNvSpPr/>
            <p:nvPr/>
          </p:nvSpPr>
          <p:spPr>
            <a:xfrm>
              <a:off x="5165049" y="4821986"/>
              <a:ext cx="1644134" cy="3932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5" name="rc185"/>
            <p:cNvSpPr/>
            <p:nvPr/>
          </p:nvSpPr>
          <p:spPr>
            <a:xfrm>
              <a:off x="5165049" y="4778290"/>
              <a:ext cx="1563239" cy="3932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6" name="rc186"/>
            <p:cNvSpPr/>
            <p:nvPr/>
          </p:nvSpPr>
          <p:spPr>
            <a:xfrm>
              <a:off x="5165049" y="4734594"/>
              <a:ext cx="1521698" cy="3932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7" name="rc187"/>
            <p:cNvSpPr/>
            <p:nvPr/>
          </p:nvSpPr>
          <p:spPr>
            <a:xfrm>
              <a:off x="5165049" y="4690898"/>
              <a:ext cx="1552307" cy="3932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8" name="rc188"/>
            <p:cNvSpPr/>
            <p:nvPr/>
          </p:nvSpPr>
          <p:spPr>
            <a:xfrm>
              <a:off x="5165049" y="4647202"/>
              <a:ext cx="1551214" cy="3932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89" name="rc189"/>
            <p:cNvSpPr/>
            <p:nvPr/>
          </p:nvSpPr>
          <p:spPr>
            <a:xfrm>
              <a:off x="5165049" y="4603507"/>
              <a:ext cx="1468133" cy="3932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0" name="rc190"/>
            <p:cNvSpPr/>
            <p:nvPr/>
          </p:nvSpPr>
          <p:spPr>
            <a:xfrm>
              <a:off x="5165049" y="4559811"/>
              <a:ext cx="1441896" cy="3932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1" name="rc191"/>
            <p:cNvSpPr/>
            <p:nvPr/>
          </p:nvSpPr>
          <p:spPr>
            <a:xfrm>
              <a:off x="5165049" y="4516115"/>
              <a:ext cx="1274641" cy="3932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2" name="rc192"/>
            <p:cNvSpPr/>
            <p:nvPr/>
          </p:nvSpPr>
          <p:spPr>
            <a:xfrm>
              <a:off x="5165049" y="4472419"/>
              <a:ext cx="1198119" cy="3932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3" name="rc193"/>
            <p:cNvSpPr/>
            <p:nvPr/>
          </p:nvSpPr>
          <p:spPr>
            <a:xfrm>
              <a:off x="5165049" y="4428723"/>
              <a:ext cx="1201398" cy="3932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4" name="rc194"/>
            <p:cNvSpPr/>
            <p:nvPr/>
          </p:nvSpPr>
          <p:spPr>
            <a:xfrm>
              <a:off x="5165049" y="4385027"/>
              <a:ext cx="1175162" cy="3932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5" name="rc195"/>
            <p:cNvSpPr/>
            <p:nvPr/>
          </p:nvSpPr>
          <p:spPr>
            <a:xfrm>
              <a:off x="5165049" y="4341332"/>
              <a:ext cx="1202491" cy="3932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6" name="rc196"/>
            <p:cNvSpPr/>
            <p:nvPr/>
          </p:nvSpPr>
          <p:spPr>
            <a:xfrm>
              <a:off x="5165049" y="4297636"/>
              <a:ext cx="1347883" cy="3932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7" name="rc197"/>
            <p:cNvSpPr/>
            <p:nvPr/>
          </p:nvSpPr>
          <p:spPr>
            <a:xfrm>
              <a:off x="5165049" y="4253940"/>
              <a:ext cx="1400356" cy="3932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8" name="rc198"/>
            <p:cNvSpPr/>
            <p:nvPr/>
          </p:nvSpPr>
          <p:spPr>
            <a:xfrm>
              <a:off x="5165049" y="4210244"/>
              <a:ext cx="1494369" cy="3932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99" name="rc199"/>
            <p:cNvSpPr/>
            <p:nvPr/>
          </p:nvSpPr>
          <p:spPr>
            <a:xfrm>
              <a:off x="5165049" y="4166548"/>
              <a:ext cx="1605873" cy="3932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0" name="rc200"/>
            <p:cNvSpPr/>
            <p:nvPr/>
          </p:nvSpPr>
          <p:spPr>
            <a:xfrm>
              <a:off x="5165049" y="4122853"/>
              <a:ext cx="1741426" cy="3932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1" name="rc201"/>
            <p:cNvSpPr/>
            <p:nvPr/>
          </p:nvSpPr>
          <p:spPr>
            <a:xfrm>
              <a:off x="5165049" y="4079157"/>
              <a:ext cx="1789526" cy="3932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2" name="rc202"/>
            <p:cNvSpPr/>
            <p:nvPr/>
          </p:nvSpPr>
          <p:spPr>
            <a:xfrm>
              <a:off x="5165049" y="4035461"/>
              <a:ext cx="1895564" cy="3932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3" name="rc203"/>
            <p:cNvSpPr/>
            <p:nvPr/>
          </p:nvSpPr>
          <p:spPr>
            <a:xfrm>
              <a:off x="5165049" y="3991765"/>
              <a:ext cx="1682395" cy="3932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4" name="rc204"/>
            <p:cNvSpPr/>
            <p:nvPr/>
          </p:nvSpPr>
          <p:spPr>
            <a:xfrm>
              <a:off x="5165049" y="3948069"/>
              <a:ext cx="1634295" cy="3932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5" name="rc205"/>
            <p:cNvSpPr/>
            <p:nvPr/>
          </p:nvSpPr>
          <p:spPr>
            <a:xfrm>
              <a:off x="5165049" y="3904373"/>
              <a:ext cx="1570891" cy="3932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6" name="rc206"/>
            <p:cNvSpPr/>
            <p:nvPr/>
          </p:nvSpPr>
          <p:spPr>
            <a:xfrm>
              <a:off x="5165049" y="3860678"/>
              <a:ext cx="1522791" cy="3932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7" name="rc207"/>
            <p:cNvSpPr/>
            <p:nvPr/>
          </p:nvSpPr>
          <p:spPr>
            <a:xfrm>
              <a:off x="5165049" y="3816982"/>
              <a:ext cx="1565425" cy="3932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8" name="rc208"/>
            <p:cNvSpPr/>
            <p:nvPr/>
          </p:nvSpPr>
          <p:spPr>
            <a:xfrm>
              <a:off x="5165049" y="3773286"/>
              <a:ext cx="1406915" cy="3932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09" name="rc209"/>
            <p:cNvSpPr/>
            <p:nvPr/>
          </p:nvSpPr>
          <p:spPr>
            <a:xfrm>
              <a:off x="5165049" y="3729590"/>
              <a:ext cx="1383958" cy="3932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0" name="rc210"/>
            <p:cNvSpPr/>
            <p:nvPr/>
          </p:nvSpPr>
          <p:spPr>
            <a:xfrm>
              <a:off x="5165049" y="3685894"/>
              <a:ext cx="1388331" cy="3932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1" name="rc211"/>
            <p:cNvSpPr/>
            <p:nvPr/>
          </p:nvSpPr>
          <p:spPr>
            <a:xfrm>
              <a:off x="5165049" y="3642199"/>
              <a:ext cx="1374120" cy="3932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2" name="rc212"/>
            <p:cNvSpPr/>
            <p:nvPr/>
          </p:nvSpPr>
          <p:spPr>
            <a:xfrm>
              <a:off x="5165049" y="3598503"/>
              <a:ext cx="1457201" cy="3932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3" name="rc213"/>
            <p:cNvSpPr/>
            <p:nvPr/>
          </p:nvSpPr>
          <p:spPr>
            <a:xfrm>
              <a:off x="5165049" y="3554807"/>
              <a:ext cx="1436431" cy="3932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4" name="rc214"/>
            <p:cNvSpPr/>
            <p:nvPr/>
          </p:nvSpPr>
          <p:spPr>
            <a:xfrm>
              <a:off x="5165049" y="3511111"/>
              <a:ext cx="1322740" cy="3932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5" name="rc215"/>
            <p:cNvSpPr/>
            <p:nvPr/>
          </p:nvSpPr>
          <p:spPr>
            <a:xfrm>
              <a:off x="5165049" y="3467415"/>
              <a:ext cx="1357722" cy="3932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6" name="rc216"/>
            <p:cNvSpPr/>
            <p:nvPr/>
          </p:nvSpPr>
          <p:spPr>
            <a:xfrm>
              <a:off x="5165049" y="3423719"/>
              <a:ext cx="1483437" cy="3932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7" name="rc217"/>
            <p:cNvSpPr/>
            <p:nvPr/>
          </p:nvSpPr>
          <p:spPr>
            <a:xfrm>
              <a:off x="5165049" y="3380024"/>
              <a:ext cx="1527164" cy="3932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8" name="rc218"/>
            <p:cNvSpPr/>
            <p:nvPr/>
          </p:nvSpPr>
          <p:spPr>
            <a:xfrm>
              <a:off x="5165049" y="3336328"/>
              <a:ext cx="1686767" cy="3932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19" name="rc219"/>
            <p:cNvSpPr/>
            <p:nvPr/>
          </p:nvSpPr>
          <p:spPr>
            <a:xfrm>
              <a:off x="5165049" y="3292632"/>
              <a:ext cx="1609152" cy="3932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0" name="rc220"/>
            <p:cNvSpPr/>
            <p:nvPr/>
          </p:nvSpPr>
          <p:spPr>
            <a:xfrm>
              <a:off x="5165049" y="3248936"/>
              <a:ext cx="1690047" cy="3932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1" name="rc221"/>
            <p:cNvSpPr/>
            <p:nvPr/>
          </p:nvSpPr>
          <p:spPr>
            <a:xfrm>
              <a:off x="5165049" y="3205240"/>
              <a:ext cx="1719563" cy="3932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2" name="rc222"/>
            <p:cNvSpPr/>
            <p:nvPr/>
          </p:nvSpPr>
          <p:spPr>
            <a:xfrm>
              <a:off x="5165049" y="3161545"/>
              <a:ext cx="1691140" cy="3932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3" name="rc223"/>
            <p:cNvSpPr/>
            <p:nvPr/>
          </p:nvSpPr>
          <p:spPr>
            <a:xfrm>
              <a:off x="5165049" y="3117849"/>
              <a:ext cx="1660531" cy="3932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4" name="rc224"/>
            <p:cNvSpPr/>
            <p:nvPr/>
          </p:nvSpPr>
          <p:spPr>
            <a:xfrm>
              <a:off x="5165049" y="3074153"/>
              <a:ext cx="1767662" cy="3932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5" name="rc225"/>
            <p:cNvSpPr/>
            <p:nvPr/>
          </p:nvSpPr>
          <p:spPr>
            <a:xfrm>
              <a:off x="5165049" y="3030457"/>
              <a:ext cx="1897750" cy="3932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6" name="rc226"/>
            <p:cNvSpPr/>
            <p:nvPr/>
          </p:nvSpPr>
          <p:spPr>
            <a:xfrm>
              <a:off x="5165049" y="2986761"/>
              <a:ext cx="1925079" cy="3932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7" name="rc227"/>
            <p:cNvSpPr/>
            <p:nvPr/>
          </p:nvSpPr>
          <p:spPr>
            <a:xfrm>
              <a:off x="5165049" y="2943065"/>
              <a:ext cx="1880259" cy="3932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8" name="rc228"/>
            <p:cNvSpPr/>
            <p:nvPr/>
          </p:nvSpPr>
          <p:spPr>
            <a:xfrm>
              <a:off x="5165049" y="2899370"/>
              <a:ext cx="1987390" cy="3932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29" name="rc229"/>
            <p:cNvSpPr/>
            <p:nvPr/>
          </p:nvSpPr>
          <p:spPr>
            <a:xfrm>
              <a:off x="5165049" y="2855674"/>
              <a:ext cx="1812483" cy="3932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0" name="rc230"/>
            <p:cNvSpPr/>
            <p:nvPr/>
          </p:nvSpPr>
          <p:spPr>
            <a:xfrm>
              <a:off x="5165049" y="2811978"/>
              <a:ext cx="1793899" cy="3932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1" name="rc231"/>
            <p:cNvSpPr/>
            <p:nvPr/>
          </p:nvSpPr>
          <p:spPr>
            <a:xfrm>
              <a:off x="5165049" y="2768282"/>
              <a:ext cx="1682395" cy="3932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2" name="rc232"/>
            <p:cNvSpPr/>
            <p:nvPr/>
          </p:nvSpPr>
          <p:spPr>
            <a:xfrm>
              <a:off x="5165049" y="2724586"/>
              <a:ext cx="1743613" cy="3932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3" name="rc233"/>
            <p:cNvSpPr/>
            <p:nvPr/>
          </p:nvSpPr>
          <p:spPr>
            <a:xfrm>
              <a:off x="5165049" y="2680891"/>
              <a:ext cx="1720656" cy="3932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4" name="rc234"/>
            <p:cNvSpPr/>
            <p:nvPr/>
          </p:nvSpPr>
          <p:spPr>
            <a:xfrm>
              <a:off x="5165049" y="2637195"/>
              <a:ext cx="1803737" cy="3932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5" name="rc235"/>
            <p:cNvSpPr/>
            <p:nvPr/>
          </p:nvSpPr>
          <p:spPr>
            <a:xfrm>
              <a:off x="5165049" y="2593499"/>
              <a:ext cx="1773128" cy="3932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6" name="rc236"/>
            <p:cNvSpPr/>
            <p:nvPr/>
          </p:nvSpPr>
          <p:spPr>
            <a:xfrm>
              <a:off x="5165049" y="2549803"/>
              <a:ext cx="1858396" cy="3932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7" name="rc237"/>
            <p:cNvSpPr/>
            <p:nvPr/>
          </p:nvSpPr>
          <p:spPr>
            <a:xfrm>
              <a:off x="5165049" y="2506107"/>
              <a:ext cx="1815762" cy="3932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8" name="rc238"/>
            <p:cNvSpPr/>
            <p:nvPr/>
          </p:nvSpPr>
          <p:spPr>
            <a:xfrm>
              <a:off x="5165049" y="2462411"/>
              <a:ext cx="1808110" cy="3932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39" name="rc239"/>
            <p:cNvSpPr/>
            <p:nvPr/>
          </p:nvSpPr>
          <p:spPr>
            <a:xfrm>
              <a:off x="5165049" y="2418716"/>
              <a:ext cx="1901030" cy="3932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0" name="rc240"/>
            <p:cNvSpPr/>
            <p:nvPr/>
          </p:nvSpPr>
          <p:spPr>
            <a:xfrm>
              <a:off x="5165049" y="2375020"/>
              <a:ext cx="1852930" cy="3932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1" name="rc241"/>
            <p:cNvSpPr/>
            <p:nvPr/>
          </p:nvSpPr>
          <p:spPr>
            <a:xfrm>
              <a:off x="5165049" y="2331324"/>
              <a:ext cx="1832160" cy="3932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2" name="rc242"/>
            <p:cNvSpPr/>
            <p:nvPr/>
          </p:nvSpPr>
          <p:spPr>
            <a:xfrm>
              <a:off x="5165049" y="2287628"/>
              <a:ext cx="1803737" cy="3932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3" name="rc243"/>
            <p:cNvSpPr/>
            <p:nvPr/>
          </p:nvSpPr>
          <p:spPr>
            <a:xfrm>
              <a:off x="5165049" y="2243932"/>
              <a:ext cx="1951316" cy="3932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4" name="rc244"/>
            <p:cNvSpPr/>
            <p:nvPr/>
          </p:nvSpPr>
          <p:spPr>
            <a:xfrm>
              <a:off x="5165049" y="2200237"/>
              <a:ext cx="2049701" cy="3932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5" name="rc245"/>
            <p:cNvSpPr/>
            <p:nvPr/>
          </p:nvSpPr>
          <p:spPr>
            <a:xfrm>
              <a:off x="5165049" y="2156541"/>
              <a:ext cx="1960061" cy="3932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6" name="rc246"/>
            <p:cNvSpPr/>
            <p:nvPr/>
          </p:nvSpPr>
          <p:spPr>
            <a:xfrm>
              <a:off x="5165049" y="2112845"/>
              <a:ext cx="1873700" cy="3932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7" name="rc247"/>
            <p:cNvSpPr/>
            <p:nvPr/>
          </p:nvSpPr>
          <p:spPr>
            <a:xfrm>
              <a:off x="5165049" y="2069149"/>
              <a:ext cx="1839812" cy="3932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8" name="rc248"/>
            <p:cNvSpPr/>
            <p:nvPr/>
          </p:nvSpPr>
          <p:spPr>
            <a:xfrm>
              <a:off x="5165049" y="2025453"/>
              <a:ext cx="1804830" cy="3932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49" name="rc249"/>
            <p:cNvSpPr/>
            <p:nvPr/>
          </p:nvSpPr>
          <p:spPr>
            <a:xfrm>
              <a:off x="5165049" y="1981757"/>
              <a:ext cx="1509673" cy="3932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0" name="rc250"/>
            <p:cNvSpPr/>
            <p:nvPr/>
          </p:nvSpPr>
          <p:spPr>
            <a:xfrm>
              <a:off x="5165049" y="1938062"/>
              <a:ext cx="1383958" cy="3932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1" name="rc251"/>
            <p:cNvSpPr/>
            <p:nvPr/>
          </p:nvSpPr>
          <p:spPr>
            <a:xfrm>
              <a:off x="5165049" y="1894366"/>
              <a:ext cx="1166416" cy="3932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2" name="rc252"/>
            <p:cNvSpPr/>
            <p:nvPr/>
          </p:nvSpPr>
          <p:spPr>
            <a:xfrm>
              <a:off x="5165049" y="1850670"/>
              <a:ext cx="983856" cy="3932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3" name="rc253"/>
            <p:cNvSpPr/>
            <p:nvPr/>
          </p:nvSpPr>
          <p:spPr>
            <a:xfrm>
              <a:off x="5165049" y="1806974"/>
              <a:ext cx="987136" cy="3932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4" name="rc254"/>
            <p:cNvSpPr/>
            <p:nvPr/>
          </p:nvSpPr>
          <p:spPr>
            <a:xfrm>
              <a:off x="5165049" y="1763278"/>
              <a:ext cx="850489" cy="3932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5" name="rc255"/>
            <p:cNvSpPr/>
            <p:nvPr/>
          </p:nvSpPr>
          <p:spPr>
            <a:xfrm>
              <a:off x="5165049" y="1719583"/>
              <a:ext cx="712749" cy="3932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6" name="rc256"/>
            <p:cNvSpPr/>
            <p:nvPr/>
          </p:nvSpPr>
          <p:spPr>
            <a:xfrm>
              <a:off x="5165049" y="1675887"/>
              <a:ext cx="604525" cy="3932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7" name="rc257"/>
            <p:cNvSpPr/>
            <p:nvPr/>
          </p:nvSpPr>
          <p:spPr>
            <a:xfrm>
              <a:off x="5165049" y="1632191"/>
              <a:ext cx="543307" cy="3932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8" name="rc258"/>
            <p:cNvSpPr/>
            <p:nvPr/>
          </p:nvSpPr>
          <p:spPr>
            <a:xfrm>
              <a:off x="5165049" y="1588495"/>
              <a:ext cx="449294" cy="3932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59" name="rc259"/>
            <p:cNvSpPr/>
            <p:nvPr/>
          </p:nvSpPr>
          <p:spPr>
            <a:xfrm>
              <a:off x="5165049" y="1544799"/>
              <a:ext cx="408847" cy="3932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0" name="rc260"/>
            <p:cNvSpPr/>
            <p:nvPr/>
          </p:nvSpPr>
          <p:spPr>
            <a:xfrm>
              <a:off x="5165049" y="1501103"/>
              <a:ext cx="338884" cy="3932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1" name="rc261"/>
            <p:cNvSpPr/>
            <p:nvPr/>
          </p:nvSpPr>
          <p:spPr>
            <a:xfrm>
              <a:off x="5165049" y="1457408"/>
              <a:ext cx="277666" cy="3932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2" name="rc262"/>
            <p:cNvSpPr/>
            <p:nvPr/>
          </p:nvSpPr>
          <p:spPr>
            <a:xfrm>
              <a:off x="5165049" y="1413712"/>
              <a:ext cx="203330" cy="3932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3" name="rc263"/>
            <p:cNvSpPr/>
            <p:nvPr/>
          </p:nvSpPr>
          <p:spPr>
            <a:xfrm>
              <a:off x="5165049" y="1370016"/>
              <a:ext cx="162882" cy="3932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4" name="rc264"/>
            <p:cNvSpPr/>
            <p:nvPr/>
          </p:nvSpPr>
          <p:spPr>
            <a:xfrm>
              <a:off x="5165049" y="1326320"/>
              <a:ext cx="122435" cy="3932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5" name="rc265"/>
            <p:cNvSpPr/>
            <p:nvPr/>
          </p:nvSpPr>
          <p:spPr>
            <a:xfrm>
              <a:off x="5165049" y="1282624"/>
              <a:ext cx="89640" cy="3932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6" name="rc266"/>
            <p:cNvSpPr/>
            <p:nvPr/>
          </p:nvSpPr>
          <p:spPr>
            <a:xfrm>
              <a:off x="5165049" y="1238929"/>
              <a:ext cx="68869" cy="3932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7" name="rc267"/>
            <p:cNvSpPr/>
            <p:nvPr/>
          </p:nvSpPr>
          <p:spPr>
            <a:xfrm>
              <a:off x="5165049" y="1195233"/>
              <a:ext cx="45913" cy="3932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8" name="rc268"/>
            <p:cNvSpPr/>
            <p:nvPr/>
          </p:nvSpPr>
          <p:spPr>
            <a:xfrm>
              <a:off x="5165049" y="1151537"/>
              <a:ext cx="26236" cy="3932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69" name="rc269"/>
            <p:cNvSpPr/>
            <p:nvPr/>
          </p:nvSpPr>
          <p:spPr>
            <a:xfrm>
              <a:off x="5165049" y="1107841"/>
              <a:ext cx="17490" cy="3932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0" name="rc270"/>
            <p:cNvSpPr/>
            <p:nvPr/>
          </p:nvSpPr>
          <p:spPr>
            <a:xfrm>
              <a:off x="5165049" y="1064145"/>
              <a:ext cx="12024" cy="3932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1" name="rc271"/>
            <p:cNvSpPr/>
            <p:nvPr/>
          </p:nvSpPr>
          <p:spPr>
            <a:xfrm>
              <a:off x="5165049" y="1020449"/>
              <a:ext cx="12024" cy="3932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272" name="pl272"/>
            <p:cNvSpPr/>
            <p:nvPr/>
          </p:nvSpPr>
          <p:spPr>
            <a:xfrm>
              <a:off x="2197518" y="1040113"/>
              <a:ext cx="2960148" cy="4369581"/>
            </a:xfrm>
            <a:custGeom>
              <a:avLst/>
              <a:gdLst/>
              <a:ahLst/>
              <a:cxnLst/>
              <a:rect l="0" t="0" r="0" b="0"/>
              <a:pathLst>
                <a:path w="2960148" h="4369581">
                  <a:moveTo>
                    <a:pt x="2938002" y="4369581"/>
                  </a:moveTo>
                  <a:lnTo>
                    <a:pt x="2871565" y="4325886"/>
                  </a:lnTo>
                  <a:lnTo>
                    <a:pt x="2709163" y="4282190"/>
                  </a:lnTo>
                  <a:lnTo>
                    <a:pt x="2635344" y="4238494"/>
                  </a:lnTo>
                  <a:lnTo>
                    <a:pt x="2480324" y="4194798"/>
                  </a:lnTo>
                  <a:lnTo>
                    <a:pt x="2465560" y="4151102"/>
                  </a:lnTo>
                  <a:lnTo>
                    <a:pt x="2258866" y="4107406"/>
                  </a:lnTo>
                  <a:lnTo>
                    <a:pt x="2052172" y="4063711"/>
                  </a:lnTo>
                  <a:lnTo>
                    <a:pt x="1815951" y="4020015"/>
                  </a:lnTo>
                  <a:lnTo>
                    <a:pt x="1491147" y="3976319"/>
                  </a:lnTo>
                  <a:lnTo>
                    <a:pt x="1417328" y="3932623"/>
                  </a:lnTo>
                  <a:lnTo>
                    <a:pt x="1291835" y="3888927"/>
                  </a:lnTo>
                  <a:lnTo>
                    <a:pt x="1498529" y="3845232"/>
                  </a:lnTo>
                  <a:lnTo>
                    <a:pt x="1269689" y="3801536"/>
                  </a:lnTo>
                  <a:lnTo>
                    <a:pt x="1291835" y="3757840"/>
                  </a:lnTo>
                  <a:lnTo>
                    <a:pt x="900593" y="3714144"/>
                  </a:lnTo>
                  <a:lnTo>
                    <a:pt x="1188488" y="3670448"/>
                  </a:lnTo>
                  <a:lnTo>
                    <a:pt x="1210634" y="3626752"/>
                  </a:lnTo>
                  <a:lnTo>
                    <a:pt x="1055614" y="3583057"/>
                  </a:lnTo>
                  <a:lnTo>
                    <a:pt x="1099905" y="3539361"/>
                  </a:lnTo>
                  <a:lnTo>
                    <a:pt x="1373036" y="3495665"/>
                  </a:lnTo>
                  <a:lnTo>
                    <a:pt x="1181106" y="3451969"/>
                  </a:lnTo>
                  <a:lnTo>
                    <a:pt x="1099905" y="3408273"/>
                  </a:lnTo>
                  <a:lnTo>
                    <a:pt x="1247543" y="3364578"/>
                  </a:lnTo>
                  <a:lnTo>
                    <a:pt x="996558" y="3320882"/>
                  </a:lnTo>
                  <a:lnTo>
                    <a:pt x="1033468" y="3277186"/>
                  </a:lnTo>
                  <a:lnTo>
                    <a:pt x="1188488" y="3233490"/>
                  </a:lnTo>
                  <a:lnTo>
                    <a:pt x="767719" y="3189794"/>
                  </a:lnTo>
                  <a:lnTo>
                    <a:pt x="996558" y="3146098"/>
                  </a:lnTo>
                  <a:lnTo>
                    <a:pt x="738191" y="3102403"/>
                  </a:lnTo>
                  <a:lnTo>
                    <a:pt x="620081" y="3058707"/>
                  </a:lnTo>
                  <a:lnTo>
                    <a:pt x="509352" y="3015011"/>
                  </a:lnTo>
                  <a:lnTo>
                    <a:pt x="376477" y="2971315"/>
                  </a:lnTo>
                  <a:lnTo>
                    <a:pt x="273130" y="2927619"/>
                  </a:lnTo>
                  <a:lnTo>
                    <a:pt x="0" y="2883924"/>
                  </a:lnTo>
                  <a:lnTo>
                    <a:pt x="214075" y="2840228"/>
                  </a:lnTo>
                  <a:lnTo>
                    <a:pt x="250985" y="2796532"/>
                  </a:lnTo>
                  <a:lnTo>
                    <a:pt x="199311" y="2752836"/>
                  </a:lnTo>
                  <a:lnTo>
                    <a:pt x="243603" y="2709140"/>
                  </a:lnTo>
                  <a:lnTo>
                    <a:pt x="361713" y="2665444"/>
                  </a:lnTo>
                  <a:lnTo>
                    <a:pt x="553643" y="2621749"/>
                  </a:lnTo>
                  <a:lnTo>
                    <a:pt x="302658" y="2578053"/>
                  </a:lnTo>
                  <a:lnTo>
                    <a:pt x="634844" y="2534357"/>
                  </a:lnTo>
                  <a:lnTo>
                    <a:pt x="767719" y="2490661"/>
                  </a:lnTo>
                  <a:lnTo>
                    <a:pt x="620081" y="2446965"/>
                  </a:lnTo>
                  <a:lnTo>
                    <a:pt x="435533" y="2403270"/>
                  </a:lnTo>
                  <a:lnTo>
                    <a:pt x="649608" y="2359574"/>
                  </a:lnTo>
                  <a:lnTo>
                    <a:pt x="546261" y="2315878"/>
                  </a:lnTo>
                  <a:lnTo>
                    <a:pt x="841538" y="2272182"/>
                  </a:lnTo>
                  <a:lnTo>
                    <a:pt x="959649" y="2228486"/>
                  </a:lnTo>
                  <a:lnTo>
                    <a:pt x="1114669" y="2184790"/>
                  </a:lnTo>
                  <a:lnTo>
                    <a:pt x="841538" y="2141095"/>
                  </a:lnTo>
                  <a:lnTo>
                    <a:pt x="981794" y="2097399"/>
                  </a:lnTo>
                  <a:lnTo>
                    <a:pt x="1107287" y="2053703"/>
                  </a:lnTo>
                  <a:lnTo>
                    <a:pt x="1181106" y="2010007"/>
                  </a:lnTo>
                  <a:lnTo>
                    <a:pt x="1491147" y="1966311"/>
                  </a:lnTo>
                  <a:lnTo>
                    <a:pt x="1454237" y="1922616"/>
                  </a:lnTo>
                  <a:lnTo>
                    <a:pt x="1395182" y="1878920"/>
                  </a:lnTo>
                  <a:lnTo>
                    <a:pt x="1572348" y="1835224"/>
                  </a:lnTo>
                  <a:lnTo>
                    <a:pt x="1439473" y="1791528"/>
                  </a:lnTo>
                  <a:lnTo>
                    <a:pt x="1646167" y="1747832"/>
                  </a:lnTo>
                  <a:lnTo>
                    <a:pt x="1653549" y="1704136"/>
                  </a:lnTo>
                  <a:lnTo>
                    <a:pt x="1734750" y="1660441"/>
                  </a:lnTo>
                  <a:lnTo>
                    <a:pt x="1520674" y="1616745"/>
                  </a:lnTo>
                  <a:lnTo>
                    <a:pt x="1801187" y="1573049"/>
                  </a:lnTo>
                  <a:lnTo>
                    <a:pt x="1919298" y="1529353"/>
                  </a:lnTo>
                  <a:lnTo>
                    <a:pt x="1926680" y="1485657"/>
                  </a:lnTo>
                  <a:lnTo>
                    <a:pt x="1646167" y="1441962"/>
                  </a:lnTo>
                  <a:lnTo>
                    <a:pt x="1882388" y="1398266"/>
                  </a:lnTo>
                  <a:lnTo>
                    <a:pt x="1956208" y="1354570"/>
                  </a:lnTo>
                  <a:lnTo>
                    <a:pt x="1793805" y="1310874"/>
                  </a:lnTo>
                  <a:lnTo>
                    <a:pt x="1801187" y="1267178"/>
                  </a:lnTo>
                  <a:lnTo>
                    <a:pt x="1771660" y="1223482"/>
                  </a:lnTo>
                  <a:lnTo>
                    <a:pt x="1911916" y="1179787"/>
                  </a:lnTo>
                  <a:lnTo>
                    <a:pt x="1756896" y="1136091"/>
                  </a:lnTo>
                  <a:lnTo>
                    <a:pt x="1705222" y="1092395"/>
                  </a:lnTo>
                  <a:lnTo>
                    <a:pt x="2052172" y="1048699"/>
                  </a:lnTo>
                  <a:lnTo>
                    <a:pt x="2133374" y="1005003"/>
                  </a:lnTo>
                  <a:lnTo>
                    <a:pt x="2421268" y="961308"/>
                  </a:lnTo>
                  <a:lnTo>
                    <a:pt x="2281012" y="917612"/>
                  </a:lnTo>
                  <a:lnTo>
                    <a:pt x="2133374" y="873916"/>
                  </a:lnTo>
                  <a:lnTo>
                    <a:pt x="2347449" y="830220"/>
                  </a:lnTo>
                  <a:lnTo>
                    <a:pt x="2170283" y="786524"/>
                  </a:lnTo>
                  <a:lnTo>
                    <a:pt x="2369595" y="742828"/>
                  </a:lnTo>
                  <a:lnTo>
                    <a:pt x="2406504" y="699133"/>
                  </a:lnTo>
                  <a:lnTo>
                    <a:pt x="2391741" y="655437"/>
                  </a:lnTo>
                  <a:lnTo>
                    <a:pt x="2376977" y="611741"/>
                  </a:lnTo>
                  <a:lnTo>
                    <a:pt x="2436032" y="568045"/>
                  </a:lnTo>
                  <a:lnTo>
                    <a:pt x="2487706" y="524349"/>
                  </a:lnTo>
                  <a:lnTo>
                    <a:pt x="2591052" y="480654"/>
                  </a:lnTo>
                  <a:lnTo>
                    <a:pt x="2627962" y="436958"/>
                  </a:lnTo>
                  <a:lnTo>
                    <a:pt x="2687017" y="393262"/>
                  </a:lnTo>
                  <a:lnTo>
                    <a:pt x="2775600" y="349566"/>
                  </a:lnTo>
                  <a:lnTo>
                    <a:pt x="2797746" y="305870"/>
                  </a:lnTo>
                  <a:lnTo>
                    <a:pt x="2842038" y="262174"/>
                  </a:lnTo>
                  <a:lnTo>
                    <a:pt x="2871565" y="218479"/>
                  </a:lnTo>
                  <a:lnTo>
                    <a:pt x="2930621" y="174783"/>
                  </a:lnTo>
                  <a:lnTo>
                    <a:pt x="2886329" y="131087"/>
                  </a:lnTo>
                  <a:lnTo>
                    <a:pt x="2915857" y="87391"/>
                  </a:lnTo>
                  <a:lnTo>
                    <a:pt x="2960148" y="43695"/>
                  </a:lnTo>
                  <a:lnTo>
                    <a:pt x="2923239" y="0"/>
                  </a:lnTo>
                </a:path>
              </a:pathLst>
            </a:custGeom>
            <a:ln w="3523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3" name="pl273"/>
            <p:cNvSpPr/>
            <p:nvPr/>
          </p:nvSpPr>
          <p:spPr>
            <a:xfrm>
              <a:off x="5165049" y="1040113"/>
              <a:ext cx="4072139" cy="4369581"/>
            </a:xfrm>
            <a:custGeom>
              <a:avLst/>
              <a:gdLst/>
              <a:ahLst/>
              <a:cxnLst/>
              <a:rect l="0" t="0" r="0" b="0"/>
              <a:pathLst>
                <a:path w="4072139" h="4369581">
                  <a:moveTo>
                    <a:pt x="29669" y="4369581"/>
                  </a:moveTo>
                  <a:lnTo>
                    <a:pt x="148347" y="4325886"/>
                  </a:lnTo>
                  <a:lnTo>
                    <a:pt x="207686" y="4282190"/>
                  </a:lnTo>
                  <a:lnTo>
                    <a:pt x="378286" y="4238494"/>
                  </a:lnTo>
                  <a:lnTo>
                    <a:pt x="489546" y="4194798"/>
                  </a:lnTo>
                  <a:lnTo>
                    <a:pt x="645311" y="4151102"/>
                  </a:lnTo>
                  <a:lnTo>
                    <a:pt x="830746" y="4107406"/>
                  </a:lnTo>
                  <a:lnTo>
                    <a:pt x="1097771" y="4063711"/>
                  </a:lnTo>
                  <a:lnTo>
                    <a:pt x="1223867" y="4020015"/>
                  </a:lnTo>
                  <a:lnTo>
                    <a:pt x="1498310" y="3976319"/>
                  </a:lnTo>
                  <a:lnTo>
                    <a:pt x="1743083" y="3932623"/>
                  </a:lnTo>
                  <a:lnTo>
                    <a:pt x="1565066" y="3888927"/>
                  </a:lnTo>
                  <a:lnTo>
                    <a:pt x="1757918" y="3845232"/>
                  </a:lnTo>
                  <a:lnTo>
                    <a:pt x="2039778" y="3801536"/>
                  </a:lnTo>
                  <a:lnTo>
                    <a:pt x="2047195" y="3757840"/>
                  </a:lnTo>
                  <a:lnTo>
                    <a:pt x="1913683" y="3714144"/>
                  </a:lnTo>
                  <a:lnTo>
                    <a:pt x="1824674" y="3670448"/>
                  </a:lnTo>
                  <a:lnTo>
                    <a:pt x="2210378" y="3626752"/>
                  </a:lnTo>
                  <a:lnTo>
                    <a:pt x="1980439" y="3583057"/>
                  </a:lnTo>
                  <a:lnTo>
                    <a:pt x="1987856" y="3539361"/>
                  </a:lnTo>
                  <a:lnTo>
                    <a:pt x="2366143" y="3495665"/>
                  </a:lnTo>
                  <a:lnTo>
                    <a:pt x="2944698" y="3451969"/>
                  </a:lnTo>
                  <a:lnTo>
                    <a:pt x="4072139" y="3408273"/>
                  </a:lnTo>
                  <a:lnTo>
                    <a:pt x="3004037" y="3364578"/>
                  </a:lnTo>
                  <a:lnTo>
                    <a:pt x="2507073" y="3320882"/>
                  </a:lnTo>
                  <a:lnTo>
                    <a:pt x="2521908" y="3277186"/>
                  </a:lnTo>
                  <a:lnTo>
                    <a:pt x="2366143" y="3233490"/>
                  </a:lnTo>
                  <a:lnTo>
                    <a:pt x="2314221" y="3189794"/>
                  </a:lnTo>
                  <a:lnTo>
                    <a:pt x="2410647" y="3146098"/>
                  </a:lnTo>
                  <a:lnTo>
                    <a:pt x="2269717" y="3102403"/>
                  </a:lnTo>
                  <a:lnTo>
                    <a:pt x="2558994" y="3058707"/>
                  </a:lnTo>
                  <a:lnTo>
                    <a:pt x="2336473" y="3015011"/>
                  </a:lnTo>
                  <a:lnTo>
                    <a:pt x="2774098" y="2971315"/>
                  </a:lnTo>
                  <a:lnTo>
                    <a:pt x="2610916" y="2927619"/>
                  </a:lnTo>
                  <a:lnTo>
                    <a:pt x="2737012" y="2883924"/>
                  </a:lnTo>
                  <a:lnTo>
                    <a:pt x="2922446" y="2840228"/>
                  </a:lnTo>
                  <a:lnTo>
                    <a:pt x="2996620" y="2796532"/>
                  </a:lnTo>
                  <a:lnTo>
                    <a:pt x="2915029" y="2752836"/>
                  </a:lnTo>
                  <a:lnTo>
                    <a:pt x="2492238" y="2709140"/>
                  </a:lnTo>
                  <a:lnTo>
                    <a:pt x="2729594" y="2665444"/>
                  </a:lnTo>
                  <a:lnTo>
                    <a:pt x="2143621" y="2621749"/>
                  </a:lnTo>
                  <a:lnTo>
                    <a:pt x="2306804" y="2578053"/>
                  </a:lnTo>
                  <a:lnTo>
                    <a:pt x="2351308" y="2534357"/>
                  </a:lnTo>
                  <a:lnTo>
                    <a:pt x="1980439" y="2490661"/>
                  </a:lnTo>
                  <a:lnTo>
                    <a:pt x="1728248" y="2446965"/>
                  </a:lnTo>
                  <a:lnTo>
                    <a:pt x="2047195" y="2403270"/>
                  </a:lnTo>
                  <a:lnTo>
                    <a:pt x="1987856" y="2359574"/>
                  </a:lnTo>
                  <a:lnTo>
                    <a:pt x="1854344" y="2315878"/>
                  </a:lnTo>
                  <a:lnTo>
                    <a:pt x="1861761" y="2272182"/>
                  </a:lnTo>
                  <a:lnTo>
                    <a:pt x="1780170" y="2228486"/>
                  </a:lnTo>
                  <a:lnTo>
                    <a:pt x="1750500" y="2184790"/>
                  </a:lnTo>
                  <a:lnTo>
                    <a:pt x="1713414" y="2141095"/>
                  </a:lnTo>
                  <a:lnTo>
                    <a:pt x="1565066" y="2097399"/>
                  </a:lnTo>
                  <a:lnTo>
                    <a:pt x="1609570" y="2053703"/>
                  </a:lnTo>
                  <a:lnTo>
                    <a:pt x="1476057" y="2010007"/>
                  </a:lnTo>
                  <a:lnTo>
                    <a:pt x="1461223" y="1966311"/>
                  </a:lnTo>
                  <a:lnTo>
                    <a:pt x="1394466" y="1922616"/>
                  </a:lnTo>
                  <a:lnTo>
                    <a:pt x="1320293" y="1878920"/>
                  </a:lnTo>
                  <a:lnTo>
                    <a:pt x="1290623" y="1835224"/>
                  </a:lnTo>
                  <a:lnTo>
                    <a:pt x="1335127" y="1791528"/>
                  </a:lnTo>
                  <a:lnTo>
                    <a:pt x="1253536" y="1747832"/>
                  </a:lnTo>
                  <a:lnTo>
                    <a:pt x="1372214" y="1704136"/>
                  </a:lnTo>
                  <a:lnTo>
                    <a:pt x="1209032" y="1660441"/>
                  </a:lnTo>
                  <a:lnTo>
                    <a:pt x="1001345" y="1616745"/>
                  </a:lnTo>
                  <a:lnTo>
                    <a:pt x="1186780" y="1573049"/>
                  </a:lnTo>
                  <a:lnTo>
                    <a:pt x="1134858" y="1529353"/>
                  </a:lnTo>
                  <a:lnTo>
                    <a:pt x="904919" y="1485657"/>
                  </a:lnTo>
                  <a:lnTo>
                    <a:pt x="1097771" y="1441962"/>
                  </a:lnTo>
                  <a:lnTo>
                    <a:pt x="934589" y="1398266"/>
                  </a:lnTo>
                  <a:lnTo>
                    <a:pt x="971676" y="1354570"/>
                  </a:lnTo>
                  <a:lnTo>
                    <a:pt x="860415" y="1310874"/>
                  </a:lnTo>
                  <a:lnTo>
                    <a:pt x="1105189" y="1267178"/>
                  </a:lnTo>
                  <a:lnTo>
                    <a:pt x="860415" y="1223482"/>
                  </a:lnTo>
                  <a:lnTo>
                    <a:pt x="1097771" y="1179787"/>
                  </a:lnTo>
                  <a:lnTo>
                    <a:pt x="1120023" y="1136091"/>
                  </a:lnTo>
                  <a:lnTo>
                    <a:pt x="971676" y="1092395"/>
                  </a:lnTo>
                  <a:lnTo>
                    <a:pt x="778824" y="1048699"/>
                  </a:lnTo>
                  <a:lnTo>
                    <a:pt x="867833" y="1005003"/>
                  </a:lnTo>
                  <a:lnTo>
                    <a:pt x="786241" y="961308"/>
                  </a:lnTo>
                  <a:lnTo>
                    <a:pt x="511798" y="917612"/>
                  </a:lnTo>
                  <a:lnTo>
                    <a:pt x="749155" y="873916"/>
                  </a:lnTo>
                  <a:lnTo>
                    <a:pt x="548885" y="830220"/>
                  </a:lnTo>
                  <a:lnTo>
                    <a:pt x="563720" y="786524"/>
                  </a:lnTo>
                  <a:lnTo>
                    <a:pt x="496964" y="742828"/>
                  </a:lnTo>
                  <a:lnTo>
                    <a:pt x="459877" y="699133"/>
                  </a:lnTo>
                  <a:lnTo>
                    <a:pt x="348616" y="655437"/>
                  </a:lnTo>
                  <a:lnTo>
                    <a:pt x="252190" y="611741"/>
                  </a:lnTo>
                  <a:lnTo>
                    <a:pt x="267025" y="568045"/>
                  </a:lnTo>
                  <a:lnTo>
                    <a:pt x="163182" y="524349"/>
                  </a:lnTo>
                  <a:lnTo>
                    <a:pt x="185434" y="480654"/>
                  </a:lnTo>
                  <a:lnTo>
                    <a:pt x="170599" y="436958"/>
                  </a:lnTo>
                  <a:lnTo>
                    <a:pt x="81591" y="393262"/>
                  </a:lnTo>
                  <a:lnTo>
                    <a:pt x="74173" y="349566"/>
                  </a:lnTo>
                  <a:lnTo>
                    <a:pt x="66756" y="305870"/>
                  </a:lnTo>
                  <a:lnTo>
                    <a:pt x="7417" y="262174"/>
                  </a:lnTo>
                  <a:lnTo>
                    <a:pt x="37086" y="218479"/>
                  </a:lnTo>
                  <a:lnTo>
                    <a:pt x="37086" y="174783"/>
                  </a:lnTo>
                  <a:lnTo>
                    <a:pt x="0" y="131087"/>
                  </a:lnTo>
                  <a:lnTo>
                    <a:pt x="0" y="87391"/>
                  </a:lnTo>
                  <a:lnTo>
                    <a:pt x="7417" y="43695"/>
                  </a:lnTo>
                  <a:lnTo>
                    <a:pt x="0" y="0"/>
                  </a:lnTo>
                </a:path>
              </a:pathLst>
            </a:custGeom>
            <a:ln w="3523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4" name="tx274"/>
            <p:cNvSpPr/>
            <p:nvPr/>
          </p:nvSpPr>
          <p:spPr>
            <a:xfrm>
              <a:off x="447994" y="5369560"/>
              <a:ext cx="175071" cy="764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 år</a:t>
              </a:r>
            </a:p>
          </p:txBody>
        </p:sp>
        <p:sp>
          <p:nvSpPr>
            <p:cNvPr id="275" name="tx275"/>
            <p:cNvSpPr/>
            <p:nvPr/>
          </p:nvSpPr>
          <p:spPr>
            <a:xfrm>
              <a:off x="447994" y="5282218"/>
              <a:ext cx="175071" cy="76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 år</a:t>
              </a:r>
            </a:p>
          </p:txBody>
        </p:sp>
        <p:sp>
          <p:nvSpPr>
            <p:cNvPr id="276" name="tx276"/>
            <p:cNvSpPr/>
            <p:nvPr/>
          </p:nvSpPr>
          <p:spPr>
            <a:xfrm>
              <a:off x="447994" y="5194827"/>
              <a:ext cx="175071" cy="76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 år</a:t>
              </a:r>
            </a:p>
          </p:txBody>
        </p:sp>
        <p:sp>
          <p:nvSpPr>
            <p:cNvPr id="277" name="tx277"/>
            <p:cNvSpPr/>
            <p:nvPr/>
          </p:nvSpPr>
          <p:spPr>
            <a:xfrm>
              <a:off x="447994" y="5107385"/>
              <a:ext cx="175071" cy="764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 år</a:t>
              </a:r>
            </a:p>
          </p:txBody>
        </p:sp>
        <p:sp>
          <p:nvSpPr>
            <p:cNvPr id="278" name="tx278"/>
            <p:cNvSpPr/>
            <p:nvPr/>
          </p:nvSpPr>
          <p:spPr>
            <a:xfrm>
              <a:off x="447994" y="5019994"/>
              <a:ext cx="175071" cy="764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 år</a:t>
              </a:r>
            </a:p>
          </p:txBody>
        </p:sp>
        <p:sp>
          <p:nvSpPr>
            <p:cNvPr id="279" name="tx279"/>
            <p:cNvSpPr/>
            <p:nvPr/>
          </p:nvSpPr>
          <p:spPr>
            <a:xfrm>
              <a:off x="391488" y="4932602"/>
              <a:ext cx="231576" cy="764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 år</a:t>
              </a:r>
            </a:p>
          </p:txBody>
        </p:sp>
        <p:sp>
          <p:nvSpPr>
            <p:cNvPr id="280" name="tx280"/>
            <p:cNvSpPr/>
            <p:nvPr/>
          </p:nvSpPr>
          <p:spPr>
            <a:xfrm>
              <a:off x="391488" y="4845260"/>
              <a:ext cx="231576" cy="76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 år</a:t>
              </a:r>
            </a:p>
          </p:txBody>
        </p:sp>
        <p:sp>
          <p:nvSpPr>
            <p:cNvPr id="281" name="tx281"/>
            <p:cNvSpPr/>
            <p:nvPr/>
          </p:nvSpPr>
          <p:spPr>
            <a:xfrm>
              <a:off x="391488" y="4757869"/>
              <a:ext cx="231576" cy="76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 år</a:t>
              </a:r>
            </a:p>
          </p:txBody>
        </p:sp>
        <p:sp>
          <p:nvSpPr>
            <p:cNvPr id="282" name="tx282"/>
            <p:cNvSpPr/>
            <p:nvPr/>
          </p:nvSpPr>
          <p:spPr>
            <a:xfrm>
              <a:off x="391488" y="4670427"/>
              <a:ext cx="231576" cy="764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 år</a:t>
              </a:r>
            </a:p>
          </p:txBody>
        </p:sp>
        <p:sp>
          <p:nvSpPr>
            <p:cNvPr id="283" name="tx283"/>
            <p:cNvSpPr/>
            <p:nvPr/>
          </p:nvSpPr>
          <p:spPr>
            <a:xfrm>
              <a:off x="391488" y="4583036"/>
              <a:ext cx="231576" cy="764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 år</a:t>
              </a:r>
            </a:p>
          </p:txBody>
        </p:sp>
        <p:sp>
          <p:nvSpPr>
            <p:cNvPr id="284" name="tx284"/>
            <p:cNvSpPr/>
            <p:nvPr/>
          </p:nvSpPr>
          <p:spPr>
            <a:xfrm>
              <a:off x="391488" y="4495644"/>
              <a:ext cx="231576" cy="764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 år</a:t>
              </a:r>
            </a:p>
          </p:txBody>
        </p:sp>
        <p:sp>
          <p:nvSpPr>
            <p:cNvPr id="285" name="tx285"/>
            <p:cNvSpPr/>
            <p:nvPr/>
          </p:nvSpPr>
          <p:spPr>
            <a:xfrm>
              <a:off x="391488" y="4408302"/>
              <a:ext cx="231576" cy="76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22 år</a:t>
              </a:r>
            </a:p>
          </p:txBody>
        </p:sp>
        <p:sp>
          <p:nvSpPr>
            <p:cNvPr id="286" name="tx286"/>
            <p:cNvSpPr/>
            <p:nvPr/>
          </p:nvSpPr>
          <p:spPr>
            <a:xfrm>
              <a:off x="391488" y="4320910"/>
              <a:ext cx="231576" cy="76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 år</a:t>
              </a:r>
            </a:p>
          </p:txBody>
        </p:sp>
        <p:sp>
          <p:nvSpPr>
            <p:cNvPr id="287" name="tx287"/>
            <p:cNvSpPr/>
            <p:nvPr/>
          </p:nvSpPr>
          <p:spPr>
            <a:xfrm>
              <a:off x="391488" y="4233469"/>
              <a:ext cx="231576" cy="764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26 år</a:t>
              </a:r>
            </a:p>
          </p:txBody>
        </p:sp>
        <p:sp>
          <p:nvSpPr>
            <p:cNvPr id="288" name="tx288"/>
            <p:cNvSpPr/>
            <p:nvPr/>
          </p:nvSpPr>
          <p:spPr>
            <a:xfrm>
              <a:off x="391488" y="4146077"/>
              <a:ext cx="231576" cy="764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 år</a:t>
              </a:r>
            </a:p>
          </p:txBody>
        </p:sp>
        <p:sp>
          <p:nvSpPr>
            <p:cNvPr id="289" name="tx289"/>
            <p:cNvSpPr/>
            <p:nvPr/>
          </p:nvSpPr>
          <p:spPr>
            <a:xfrm>
              <a:off x="391488" y="4058636"/>
              <a:ext cx="231576" cy="765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 år</a:t>
              </a:r>
            </a:p>
          </p:txBody>
        </p:sp>
        <p:sp>
          <p:nvSpPr>
            <p:cNvPr id="290" name="tx290"/>
            <p:cNvSpPr/>
            <p:nvPr/>
          </p:nvSpPr>
          <p:spPr>
            <a:xfrm>
              <a:off x="391488" y="3971245"/>
              <a:ext cx="231576" cy="765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 år</a:t>
              </a:r>
            </a:p>
          </p:txBody>
        </p:sp>
        <p:sp>
          <p:nvSpPr>
            <p:cNvPr id="291" name="tx291"/>
            <p:cNvSpPr/>
            <p:nvPr/>
          </p:nvSpPr>
          <p:spPr>
            <a:xfrm>
              <a:off x="391488" y="3883853"/>
              <a:ext cx="231576" cy="765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34 år</a:t>
              </a:r>
            </a:p>
          </p:txBody>
        </p:sp>
        <p:sp>
          <p:nvSpPr>
            <p:cNvPr id="292" name="tx292"/>
            <p:cNvSpPr/>
            <p:nvPr/>
          </p:nvSpPr>
          <p:spPr>
            <a:xfrm>
              <a:off x="391488" y="3796461"/>
              <a:ext cx="231576" cy="765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 år</a:t>
              </a:r>
            </a:p>
          </p:txBody>
        </p:sp>
        <p:sp>
          <p:nvSpPr>
            <p:cNvPr id="293" name="tx293"/>
            <p:cNvSpPr/>
            <p:nvPr/>
          </p:nvSpPr>
          <p:spPr>
            <a:xfrm>
              <a:off x="391488" y="3709070"/>
              <a:ext cx="231576" cy="7654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38 år</a:t>
              </a:r>
            </a:p>
          </p:txBody>
        </p:sp>
        <p:sp>
          <p:nvSpPr>
            <p:cNvPr id="294" name="tx294"/>
            <p:cNvSpPr/>
            <p:nvPr/>
          </p:nvSpPr>
          <p:spPr>
            <a:xfrm>
              <a:off x="391488" y="3621728"/>
              <a:ext cx="231576" cy="764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 år</a:t>
              </a:r>
            </a:p>
          </p:txBody>
        </p:sp>
        <p:sp>
          <p:nvSpPr>
            <p:cNvPr id="295" name="tx295"/>
            <p:cNvSpPr/>
            <p:nvPr/>
          </p:nvSpPr>
          <p:spPr>
            <a:xfrm>
              <a:off x="391488" y="3534386"/>
              <a:ext cx="231576" cy="76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42 år</a:t>
              </a:r>
            </a:p>
          </p:txBody>
        </p:sp>
        <p:sp>
          <p:nvSpPr>
            <p:cNvPr id="296" name="tx296"/>
            <p:cNvSpPr/>
            <p:nvPr/>
          </p:nvSpPr>
          <p:spPr>
            <a:xfrm>
              <a:off x="391488" y="3446994"/>
              <a:ext cx="231576" cy="76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 år</a:t>
              </a:r>
            </a:p>
          </p:txBody>
        </p:sp>
        <p:sp>
          <p:nvSpPr>
            <p:cNvPr id="297" name="tx297"/>
            <p:cNvSpPr/>
            <p:nvPr/>
          </p:nvSpPr>
          <p:spPr>
            <a:xfrm>
              <a:off x="391488" y="3359553"/>
              <a:ext cx="231576" cy="764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46 år</a:t>
              </a:r>
            </a:p>
          </p:txBody>
        </p:sp>
        <p:sp>
          <p:nvSpPr>
            <p:cNvPr id="298" name="tx298"/>
            <p:cNvSpPr/>
            <p:nvPr/>
          </p:nvSpPr>
          <p:spPr>
            <a:xfrm>
              <a:off x="391488" y="3272161"/>
              <a:ext cx="231576" cy="764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 år</a:t>
              </a:r>
            </a:p>
          </p:txBody>
        </p:sp>
        <p:sp>
          <p:nvSpPr>
            <p:cNvPr id="299" name="tx299"/>
            <p:cNvSpPr/>
            <p:nvPr/>
          </p:nvSpPr>
          <p:spPr>
            <a:xfrm>
              <a:off x="391488" y="3184769"/>
              <a:ext cx="231576" cy="764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 år</a:t>
              </a:r>
            </a:p>
          </p:txBody>
        </p:sp>
        <p:sp>
          <p:nvSpPr>
            <p:cNvPr id="300" name="tx300"/>
            <p:cNvSpPr/>
            <p:nvPr/>
          </p:nvSpPr>
          <p:spPr>
            <a:xfrm>
              <a:off x="391488" y="3097378"/>
              <a:ext cx="231576" cy="764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 år</a:t>
              </a:r>
            </a:p>
          </p:txBody>
        </p:sp>
        <p:sp>
          <p:nvSpPr>
            <p:cNvPr id="301" name="tx301"/>
            <p:cNvSpPr/>
            <p:nvPr/>
          </p:nvSpPr>
          <p:spPr>
            <a:xfrm>
              <a:off x="391488" y="3009986"/>
              <a:ext cx="231576" cy="764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54 år</a:t>
              </a:r>
            </a:p>
          </p:txBody>
        </p:sp>
        <p:sp>
          <p:nvSpPr>
            <p:cNvPr id="302" name="tx302"/>
            <p:cNvSpPr/>
            <p:nvPr/>
          </p:nvSpPr>
          <p:spPr>
            <a:xfrm>
              <a:off x="391488" y="2922595"/>
              <a:ext cx="231576" cy="764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56 år</a:t>
              </a:r>
            </a:p>
          </p:txBody>
        </p:sp>
        <p:sp>
          <p:nvSpPr>
            <p:cNvPr id="303" name="tx303"/>
            <p:cNvSpPr/>
            <p:nvPr/>
          </p:nvSpPr>
          <p:spPr>
            <a:xfrm>
              <a:off x="391488" y="2835203"/>
              <a:ext cx="231576" cy="764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58 år</a:t>
              </a:r>
            </a:p>
          </p:txBody>
        </p:sp>
        <p:sp>
          <p:nvSpPr>
            <p:cNvPr id="304" name="tx304"/>
            <p:cNvSpPr/>
            <p:nvPr/>
          </p:nvSpPr>
          <p:spPr>
            <a:xfrm>
              <a:off x="391488" y="2747811"/>
              <a:ext cx="231576" cy="764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 år</a:t>
              </a:r>
            </a:p>
          </p:txBody>
        </p:sp>
        <p:sp>
          <p:nvSpPr>
            <p:cNvPr id="305" name="tx305"/>
            <p:cNvSpPr/>
            <p:nvPr/>
          </p:nvSpPr>
          <p:spPr>
            <a:xfrm>
              <a:off x="391488" y="2660420"/>
              <a:ext cx="231576" cy="764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62 år</a:t>
              </a:r>
            </a:p>
          </p:txBody>
        </p:sp>
        <p:sp>
          <p:nvSpPr>
            <p:cNvPr id="306" name="tx306"/>
            <p:cNvSpPr/>
            <p:nvPr/>
          </p:nvSpPr>
          <p:spPr>
            <a:xfrm>
              <a:off x="391488" y="2573028"/>
              <a:ext cx="231576" cy="764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64 år</a:t>
              </a:r>
            </a:p>
          </p:txBody>
        </p:sp>
        <p:sp>
          <p:nvSpPr>
            <p:cNvPr id="307" name="tx307"/>
            <p:cNvSpPr/>
            <p:nvPr/>
          </p:nvSpPr>
          <p:spPr>
            <a:xfrm>
              <a:off x="391488" y="2485636"/>
              <a:ext cx="231576" cy="764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66 år</a:t>
              </a:r>
            </a:p>
          </p:txBody>
        </p:sp>
        <p:sp>
          <p:nvSpPr>
            <p:cNvPr id="308" name="tx308"/>
            <p:cNvSpPr/>
            <p:nvPr/>
          </p:nvSpPr>
          <p:spPr>
            <a:xfrm>
              <a:off x="391488" y="2398245"/>
              <a:ext cx="231576" cy="764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68 år</a:t>
              </a:r>
            </a:p>
          </p:txBody>
        </p:sp>
        <p:sp>
          <p:nvSpPr>
            <p:cNvPr id="309" name="tx309"/>
            <p:cNvSpPr/>
            <p:nvPr/>
          </p:nvSpPr>
          <p:spPr>
            <a:xfrm>
              <a:off x="391488" y="2310853"/>
              <a:ext cx="231576" cy="764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 år</a:t>
              </a:r>
            </a:p>
          </p:txBody>
        </p:sp>
        <p:sp>
          <p:nvSpPr>
            <p:cNvPr id="310" name="tx310"/>
            <p:cNvSpPr/>
            <p:nvPr/>
          </p:nvSpPr>
          <p:spPr>
            <a:xfrm>
              <a:off x="391488" y="2223511"/>
              <a:ext cx="231576" cy="76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72 år</a:t>
              </a:r>
            </a:p>
          </p:txBody>
        </p:sp>
        <p:sp>
          <p:nvSpPr>
            <p:cNvPr id="311" name="tx311"/>
            <p:cNvSpPr/>
            <p:nvPr/>
          </p:nvSpPr>
          <p:spPr>
            <a:xfrm>
              <a:off x="391488" y="2136119"/>
              <a:ext cx="231576" cy="7644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74 år</a:t>
              </a:r>
            </a:p>
          </p:txBody>
        </p:sp>
        <p:sp>
          <p:nvSpPr>
            <p:cNvPr id="312" name="tx312"/>
            <p:cNvSpPr/>
            <p:nvPr/>
          </p:nvSpPr>
          <p:spPr>
            <a:xfrm>
              <a:off x="391488" y="2048678"/>
              <a:ext cx="231576" cy="764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76 år</a:t>
              </a:r>
            </a:p>
          </p:txBody>
        </p:sp>
        <p:sp>
          <p:nvSpPr>
            <p:cNvPr id="313" name="tx313"/>
            <p:cNvSpPr/>
            <p:nvPr/>
          </p:nvSpPr>
          <p:spPr>
            <a:xfrm>
              <a:off x="391488" y="1961287"/>
              <a:ext cx="231576" cy="764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78 år</a:t>
              </a:r>
            </a:p>
          </p:txBody>
        </p:sp>
        <p:sp>
          <p:nvSpPr>
            <p:cNvPr id="314" name="tx314"/>
            <p:cNvSpPr/>
            <p:nvPr/>
          </p:nvSpPr>
          <p:spPr>
            <a:xfrm>
              <a:off x="391488" y="1873895"/>
              <a:ext cx="231576" cy="764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 år</a:t>
              </a:r>
            </a:p>
          </p:txBody>
        </p:sp>
        <p:sp>
          <p:nvSpPr>
            <p:cNvPr id="315" name="tx315"/>
            <p:cNvSpPr/>
            <p:nvPr/>
          </p:nvSpPr>
          <p:spPr>
            <a:xfrm>
              <a:off x="391488" y="1786503"/>
              <a:ext cx="231576" cy="764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82 år</a:t>
              </a:r>
            </a:p>
          </p:txBody>
        </p:sp>
        <p:sp>
          <p:nvSpPr>
            <p:cNvPr id="316" name="tx316"/>
            <p:cNvSpPr/>
            <p:nvPr/>
          </p:nvSpPr>
          <p:spPr>
            <a:xfrm>
              <a:off x="391488" y="1699112"/>
              <a:ext cx="231576" cy="764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84 år</a:t>
              </a:r>
            </a:p>
          </p:txBody>
        </p:sp>
        <p:sp>
          <p:nvSpPr>
            <p:cNvPr id="317" name="tx317"/>
            <p:cNvSpPr/>
            <p:nvPr/>
          </p:nvSpPr>
          <p:spPr>
            <a:xfrm>
              <a:off x="391488" y="1611720"/>
              <a:ext cx="231576" cy="764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86 år</a:t>
              </a:r>
            </a:p>
          </p:txBody>
        </p:sp>
        <p:sp>
          <p:nvSpPr>
            <p:cNvPr id="318" name="tx318"/>
            <p:cNvSpPr/>
            <p:nvPr/>
          </p:nvSpPr>
          <p:spPr>
            <a:xfrm>
              <a:off x="391488" y="1524328"/>
              <a:ext cx="231576" cy="764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88 år</a:t>
              </a:r>
            </a:p>
          </p:txBody>
        </p:sp>
        <p:sp>
          <p:nvSpPr>
            <p:cNvPr id="319" name="tx319"/>
            <p:cNvSpPr/>
            <p:nvPr/>
          </p:nvSpPr>
          <p:spPr>
            <a:xfrm>
              <a:off x="391488" y="1436937"/>
              <a:ext cx="231576" cy="764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 år</a:t>
              </a:r>
            </a:p>
          </p:txBody>
        </p:sp>
        <p:sp>
          <p:nvSpPr>
            <p:cNvPr id="320" name="tx320"/>
            <p:cNvSpPr/>
            <p:nvPr/>
          </p:nvSpPr>
          <p:spPr>
            <a:xfrm>
              <a:off x="391488" y="1349545"/>
              <a:ext cx="231576" cy="764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92 år</a:t>
              </a:r>
            </a:p>
          </p:txBody>
        </p:sp>
        <p:sp>
          <p:nvSpPr>
            <p:cNvPr id="321" name="tx321"/>
            <p:cNvSpPr/>
            <p:nvPr/>
          </p:nvSpPr>
          <p:spPr>
            <a:xfrm>
              <a:off x="391488" y="1262153"/>
              <a:ext cx="231576" cy="764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94 år</a:t>
              </a:r>
            </a:p>
          </p:txBody>
        </p:sp>
        <p:sp>
          <p:nvSpPr>
            <p:cNvPr id="322" name="tx322"/>
            <p:cNvSpPr/>
            <p:nvPr/>
          </p:nvSpPr>
          <p:spPr>
            <a:xfrm>
              <a:off x="391488" y="1174762"/>
              <a:ext cx="231576" cy="764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96 år</a:t>
              </a:r>
            </a:p>
          </p:txBody>
        </p:sp>
        <p:sp>
          <p:nvSpPr>
            <p:cNvPr id="323" name="tx323"/>
            <p:cNvSpPr/>
            <p:nvPr/>
          </p:nvSpPr>
          <p:spPr>
            <a:xfrm>
              <a:off x="391488" y="1087370"/>
              <a:ext cx="231576" cy="764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98 år</a:t>
              </a:r>
            </a:p>
          </p:txBody>
        </p:sp>
        <p:sp>
          <p:nvSpPr>
            <p:cNvPr id="324" name="tx324"/>
            <p:cNvSpPr/>
            <p:nvPr/>
          </p:nvSpPr>
          <p:spPr>
            <a:xfrm>
              <a:off x="275651" y="999979"/>
              <a:ext cx="347414" cy="764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100+ år</a:t>
              </a:r>
            </a:p>
          </p:txBody>
        </p:sp>
        <p:sp>
          <p:nvSpPr>
            <p:cNvPr id="325" name="tx325"/>
            <p:cNvSpPr/>
            <p:nvPr/>
          </p:nvSpPr>
          <p:spPr>
            <a:xfrm>
              <a:off x="886470" y="5493643"/>
              <a:ext cx="218839" cy="958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3 %</a:t>
              </a:r>
            </a:p>
          </p:txBody>
        </p:sp>
        <p:sp>
          <p:nvSpPr>
            <p:cNvPr id="326" name="tx326"/>
            <p:cNvSpPr/>
            <p:nvPr/>
          </p:nvSpPr>
          <p:spPr>
            <a:xfrm>
              <a:off x="2276190" y="5493643"/>
              <a:ext cx="218839" cy="958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2 %</a:t>
              </a:r>
            </a:p>
          </p:txBody>
        </p:sp>
        <p:sp>
          <p:nvSpPr>
            <p:cNvPr id="327" name="tx327"/>
            <p:cNvSpPr/>
            <p:nvPr/>
          </p:nvSpPr>
          <p:spPr>
            <a:xfrm>
              <a:off x="3665910" y="5493643"/>
              <a:ext cx="218839" cy="958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1 %</a:t>
              </a:r>
            </a:p>
          </p:txBody>
        </p:sp>
        <p:sp>
          <p:nvSpPr>
            <p:cNvPr id="328" name="tx328"/>
            <p:cNvSpPr/>
            <p:nvPr/>
          </p:nvSpPr>
          <p:spPr>
            <a:xfrm>
              <a:off x="5055629" y="5493643"/>
              <a:ext cx="218839" cy="958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0 %</a:t>
              </a:r>
            </a:p>
          </p:txBody>
        </p:sp>
        <p:sp>
          <p:nvSpPr>
            <p:cNvPr id="329" name="tx329"/>
            <p:cNvSpPr/>
            <p:nvPr/>
          </p:nvSpPr>
          <p:spPr>
            <a:xfrm>
              <a:off x="6445349" y="5493643"/>
              <a:ext cx="218839" cy="958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1 %</a:t>
              </a:r>
            </a:p>
          </p:txBody>
        </p:sp>
        <p:sp>
          <p:nvSpPr>
            <p:cNvPr id="330" name="tx330"/>
            <p:cNvSpPr/>
            <p:nvPr/>
          </p:nvSpPr>
          <p:spPr>
            <a:xfrm>
              <a:off x="7835069" y="5493643"/>
              <a:ext cx="218839" cy="958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2 %</a:t>
              </a:r>
            </a:p>
          </p:txBody>
        </p:sp>
        <p:sp>
          <p:nvSpPr>
            <p:cNvPr id="331" name="tx331"/>
            <p:cNvSpPr/>
            <p:nvPr/>
          </p:nvSpPr>
          <p:spPr>
            <a:xfrm>
              <a:off x="9224788" y="5493643"/>
              <a:ext cx="218839" cy="9580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3 %</a:t>
              </a:r>
            </a:p>
          </p:txBody>
        </p:sp>
        <p:sp>
          <p:nvSpPr>
            <p:cNvPr id="332" name="tx332"/>
            <p:cNvSpPr/>
            <p:nvPr/>
          </p:nvSpPr>
          <p:spPr>
            <a:xfrm>
              <a:off x="3840479" y="5627061"/>
              <a:ext cx="2649140" cy="9663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åldersgruppernas andel av den totala befolkningen per kön</a:t>
              </a:r>
            </a:p>
          </p:txBody>
        </p:sp>
        <p:sp>
          <p:nvSpPr>
            <p:cNvPr id="333" name="rc333"/>
            <p:cNvSpPr/>
            <p:nvPr/>
          </p:nvSpPr>
          <p:spPr>
            <a:xfrm>
              <a:off x="9783581" y="2537963"/>
              <a:ext cx="931266" cy="77707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4" name="tx334"/>
            <p:cNvSpPr/>
            <p:nvPr/>
          </p:nvSpPr>
          <p:spPr>
            <a:xfrm>
              <a:off x="9853170" y="2618910"/>
              <a:ext cx="792088" cy="10334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inrikes födda</a:t>
              </a:r>
            </a:p>
          </p:txBody>
        </p:sp>
        <p:sp>
          <p:nvSpPr>
            <p:cNvPr id="335" name="rc335"/>
            <p:cNvSpPr/>
            <p:nvPr/>
          </p:nvSpPr>
          <p:spPr>
            <a:xfrm>
              <a:off x="9862170" y="2815541"/>
              <a:ext cx="201455" cy="2014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6" name="rc336"/>
            <p:cNvSpPr/>
            <p:nvPr/>
          </p:nvSpPr>
          <p:spPr>
            <a:xfrm>
              <a:off x="9862170" y="3034997"/>
              <a:ext cx="201455" cy="20145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7" name="tx337"/>
            <p:cNvSpPr/>
            <p:nvPr/>
          </p:nvSpPr>
          <p:spPr>
            <a:xfrm>
              <a:off x="10142215" y="2874960"/>
              <a:ext cx="360273" cy="813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kvinnor</a:t>
              </a:r>
            </a:p>
          </p:txBody>
        </p:sp>
        <p:sp>
          <p:nvSpPr>
            <p:cNvPr id="338" name="tx338"/>
            <p:cNvSpPr/>
            <p:nvPr/>
          </p:nvSpPr>
          <p:spPr>
            <a:xfrm>
              <a:off x="10142215" y="3093925"/>
              <a:ext cx="217408" cy="8180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män</a:t>
              </a:r>
            </a:p>
          </p:txBody>
        </p:sp>
        <p:sp>
          <p:nvSpPr>
            <p:cNvPr id="339" name="rc339"/>
            <p:cNvSpPr/>
            <p:nvPr/>
          </p:nvSpPr>
          <p:spPr>
            <a:xfrm>
              <a:off x="9783581" y="3454221"/>
              <a:ext cx="1068114" cy="4576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0" name="pl340"/>
            <p:cNvSpPr/>
            <p:nvPr/>
          </p:nvSpPr>
          <p:spPr>
            <a:xfrm>
              <a:off x="9875115" y="3732526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3523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1" name="tx341"/>
            <p:cNvSpPr/>
            <p:nvPr/>
          </p:nvSpPr>
          <p:spPr>
            <a:xfrm>
              <a:off x="10142215" y="3689852"/>
              <a:ext cx="639891" cy="826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utrikes födda</a:t>
              </a:r>
            </a:p>
          </p:txBody>
        </p:sp>
        <p:sp>
          <p:nvSpPr>
            <p:cNvPr id="342" name="tx342"/>
            <p:cNvSpPr/>
            <p:nvPr/>
          </p:nvSpPr>
          <p:spPr>
            <a:xfrm>
              <a:off x="3160086" y="425288"/>
              <a:ext cx="4009925" cy="19124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Inrikes födda i Dalarnas län år 2021</a:t>
              </a:r>
            </a:p>
          </p:txBody>
        </p:sp>
        <p:sp>
          <p:nvSpPr>
            <p:cNvPr id="343" name="tx343"/>
            <p:cNvSpPr/>
            <p:nvPr/>
          </p:nvSpPr>
          <p:spPr>
            <a:xfrm>
              <a:off x="3732144" y="652479"/>
              <a:ext cx="2865809" cy="2383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jämfört med utrikes födda</a:t>
              </a:r>
            </a:p>
          </p:txBody>
        </p:sp>
        <p:sp>
          <p:nvSpPr>
            <p:cNvPr id="344" name="tx344"/>
            <p:cNvSpPr/>
            <p:nvPr/>
          </p:nvSpPr>
          <p:spPr>
            <a:xfrm>
              <a:off x="275651" y="5835462"/>
              <a:ext cx="540409" cy="8272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SCB</a:t>
              </a:r>
            </a:p>
          </p:txBody>
        </p:sp>
        <p:sp>
          <p:nvSpPr>
            <p:cNvPr id="345" name="tx345"/>
            <p:cNvSpPr/>
            <p:nvPr/>
          </p:nvSpPr>
          <p:spPr>
            <a:xfrm>
              <a:off x="275651" y="5934007"/>
              <a:ext cx="2286223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Bearbetning: Samhällsanalys, Region Dalarna</a:t>
              </a:r>
            </a:p>
          </p:txBody>
        </p: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756748" y="739575"/>
              <a:ext cx="10094947" cy="42175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756748" y="4612051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756748" y="4458686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756748" y="4305321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756748" y="4151955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756748" y="3845224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756748" y="3691859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756748" y="3538494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756748" y="3385128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756748" y="3078397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756748" y="2925032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756748" y="2771667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756748" y="2618301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756748" y="2311570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756748" y="2158205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756748" y="2004840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756748" y="1851474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756748" y="1544743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756748" y="1391378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756748" y="1238013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756748" y="1084647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756748" y="4765417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756748" y="3998590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756748" y="3231763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756748" y="2464936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756748" y="1698109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756748" y="931282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rc32"/>
            <p:cNvSpPr/>
            <p:nvPr/>
          </p:nvSpPr>
          <p:spPr>
            <a:xfrm>
              <a:off x="822017" y="931282"/>
              <a:ext cx="391614" cy="333569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" name="rc33"/>
            <p:cNvSpPr/>
            <p:nvPr/>
          </p:nvSpPr>
          <p:spPr>
            <a:xfrm>
              <a:off x="822017" y="4266979"/>
              <a:ext cx="391614" cy="49843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" name="rc34"/>
            <p:cNvSpPr/>
            <p:nvPr/>
          </p:nvSpPr>
          <p:spPr>
            <a:xfrm>
              <a:off x="1257144" y="931282"/>
              <a:ext cx="391614" cy="32973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" name="rc35"/>
            <p:cNvSpPr/>
            <p:nvPr/>
          </p:nvSpPr>
          <p:spPr>
            <a:xfrm>
              <a:off x="1257144" y="4228638"/>
              <a:ext cx="391614" cy="53677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" name="rc36"/>
            <p:cNvSpPr/>
            <p:nvPr/>
          </p:nvSpPr>
          <p:spPr>
            <a:xfrm>
              <a:off x="1692271" y="931282"/>
              <a:ext cx="391614" cy="325901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" name="rc37"/>
            <p:cNvSpPr/>
            <p:nvPr/>
          </p:nvSpPr>
          <p:spPr>
            <a:xfrm>
              <a:off x="1692271" y="4190297"/>
              <a:ext cx="391614" cy="57512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" name="rc38"/>
            <p:cNvSpPr/>
            <p:nvPr/>
          </p:nvSpPr>
          <p:spPr>
            <a:xfrm>
              <a:off x="2127398" y="931282"/>
              <a:ext cx="391614" cy="322067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" name="rc39"/>
            <p:cNvSpPr/>
            <p:nvPr/>
          </p:nvSpPr>
          <p:spPr>
            <a:xfrm>
              <a:off x="2127398" y="4151955"/>
              <a:ext cx="391614" cy="61346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" name="rc40"/>
            <p:cNvSpPr/>
            <p:nvPr/>
          </p:nvSpPr>
          <p:spPr>
            <a:xfrm>
              <a:off x="2562525" y="931282"/>
              <a:ext cx="391614" cy="314399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" name="rc41"/>
            <p:cNvSpPr/>
            <p:nvPr/>
          </p:nvSpPr>
          <p:spPr>
            <a:xfrm>
              <a:off x="2562525" y="4075273"/>
              <a:ext cx="391614" cy="69014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" name="rc42"/>
            <p:cNvSpPr/>
            <p:nvPr/>
          </p:nvSpPr>
          <p:spPr>
            <a:xfrm>
              <a:off x="2997652" y="931282"/>
              <a:ext cx="391614" cy="310564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" name="rc43"/>
            <p:cNvSpPr/>
            <p:nvPr/>
          </p:nvSpPr>
          <p:spPr>
            <a:xfrm>
              <a:off x="2997652" y="4036931"/>
              <a:ext cx="391614" cy="72848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" name="rc44"/>
            <p:cNvSpPr/>
            <p:nvPr/>
          </p:nvSpPr>
          <p:spPr>
            <a:xfrm>
              <a:off x="3432779" y="931282"/>
              <a:ext cx="391614" cy="310564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" name="rc45"/>
            <p:cNvSpPr/>
            <p:nvPr/>
          </p:nvSpPr>
          <p:spPr>
            <a:xfrm>
              <a:off x="3432779" y="4036931"/>
              <a:ext cx="391614" cy="72848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" name="rc46"/>
            <p:cNvSpPr/>
            <p:nvPr/>
          </p:nvSpPr>
          <p:spPr>
            <a:xfrm>
              <a:off x="3867906" y="931282"/>
              <a:ext cx="391614" cy="302896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" name="rc47"/>
            <p:cNvSpPr/>
            <p:nvPr/>
          </p:nvSpPr>
          <p:spPr>
            <a:xfrm>
              <a:off x="3867906" y="3960249"/>
              <a:ext cx="391614" cy="80516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" name="rc48"/>
            <p:cNvSpPr/>
            <p:nvPr/>
          </p:nvSpPr>
          <p:spPr>
            <a:xfrm>
              <a:off x="4303033" y="931282"/>
              <a:ext cx="391614" cy="302896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" name="rc49"/>
            <p:cNvSpPr/>
            <p:nvPr/>
          </p:nvSpPr>
          <p:spPr>
            <a:xfrm>
              <a:off x="4303033" y="3960249"/>
              <a:ext cx="391614" cy="80516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" name="rc50"/>
            <p:cNvSpPr/>
            <p:nvPr/>
          </p:nvSpPr>
          <p:spPr>
            <a:xfrm>
              <a:off x="4738160" y="931282"/>
              <a:ext cx="391614" cy="302896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" name="rc51"/>
            <p:cNvSpPr/>
            <p:nvPr/>
          </p:nvSpPr>
          <p:spPr>
            <a:xfrm>
              <a:off x="4738160" y="3960249"/>
              <a:ext cx="391614" cy="80516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" name="rc52"/>
            <p:cNvSpPr/>
            <p:nvPr/>
          </p:nvSpPr>
          <p:spPr>
            <a:xfrm>
              <a:off x="5173287" y="931282"/>
              <a:ext cx="391614" cy="299062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" name="rc53"/>
            <p:cNvSpPr/>
            <p:nvPr/>
          </p:nvSpPr>
          <p:spPr>
            <a:xfrm>
              <a:off x="5173287" y="3921907"/>
              <a:ext cx="391614" cy="84350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" name="rc54"/>
            <p:cNvSpPr/>
            <p:nvPr/>
          </p:nvSpPr>
          <p:spPr>
            <a:xfrm>
              <a:off x="5608415" y="931282"/>
              <a:ext cx="391614" cy="295228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" name="rc55"/>
            <p:cNvSpPr/>
            <p:nvPr/>
          </p:nvSpPr>
          <p:spPr>
            <a:xfrm>
              <a:off x="5608415" y="3883566"/>
              <a:ext cx="391614" cy="88185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" name="rc56"/>
            <p:cNvSpPr/>
            <p:nvPr/>
          </p:nvSpPr>
          <p:spPr>
            <a:xfrm>
              <a:off x="6043542" y="931282"/>
              <a:ext cx="391614" cy="295228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" name="rc57"/>
            <p:cNvSpPr/>
            <p:nvPr/>
          </p:nvSpPr>
          <p:spPr>
            <a:xfrm>
              <a:off x="6043542" y="3883566"/>
              <a:ext cx="391614" cy="88185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" name="rc58"/>
            <p:cNvSpPr/>
            <p:nvPr/>
          </p:nvSpPr>
          <p:spPr>
            <a:xfrm>
              <a:off x="6478669" y="931282"/>
              <a:ext cx="391614" cy="287560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" name="rc59"/>
            <p:cNvSpPr/>
            <p:nvPr/>
          </p:nvSpPr>
          <p:spPr>
            <a:xfrm>
              <a:off x="6478669" y="3806883"/>
              <a:ext cx="391614" cy="95853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" name="rc60"/>
            <p:cNvSpPr/>
            <p:nvPr/>
          </p:nvSpPr>
          <p:spPr>
            <a:xfrm>
              <a:off x="6913796" y="931282"/>
              <a:ext cx="391614" cy="291394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" name="rc61"/>
            <p:cNvSpPr/>
            <p:nvPr/>
          </p:nvSpPr>
          <p:spPr>
            <a:xfrm>
              <a:off x="6913796" y="3845224"/>
              <a:ext cx="391614" cy="92019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" name="rc62"/>
            <p:cNvSpPr/>
            <p:nvPr/>
          </p:nvSpPr>
          <p:spPr>
            <a:xfrm>
              <a:off x="7348923" y="931282"/>
              <a:ext cx="391614" cy="291394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" name="rc63"/>
            <p:cNvSpPr/>
            <p:nvPr/>
          </p:nvSpPr>
          <p:spPr>
            <a:xfrm>
              <a:off x="7348923" y="3845224"/>
              <a:ext cx="391614" cy="92019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" name="rc64"/>
            <p:cNvSpPr/>
            <p:nvPr/>
          </p:nvSpPr>
          <p:spPr>
            <a:xfrm>
              <a:off x="7784050" y="931282"/>
              <a:ext cx="391614" cy="283725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" name="rc65"/>
            <p:cNvSpPr/>
            <p:nvPr/>
          </p:nvSpPr>
          <p:spPr>
            <a:xfrm>
              <a:off x="7784050" y="3768542"/>
              <a:ext cx="391614" cy="99687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" name="rc66"/>
            <p:cNvSpPr/>
            <p:nvPr/>
          </p:nvSpPr>
          <p:spPr>
            <a:xfrm>
              <a:off x="8219177" y="931282"/>
              <a:ext cx="391614" cy="283725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" name="rc67"/>
            <p:cNvSpPr/>
            <p:nvPr/>
          </p:nvSpPr>
          <p:spPr>
            <a:xfrm>
              <a:off x="8219177" y="3768542"/>
              <a:ext cx="391614" cy="99687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" name="rc68"/>
            <p:cNvSpPr/>
            <p:nvPr/>
          </p:nvSpPr>
          <p:spPr>
            <a:xfrm>
              <a:off x="8654304" y="931282"/>
              <a:ext cx="391614" cy="279891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" name="rc69"/>
            <p:cNvSpPr/>
            <p:nvPr/>
          </p:nvSpPr>
          <p:spPr>
            <a:xfrm>
              <a:off x="8654304" y="3730200"/>
              <a:ext cx="391614" cy="103521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" name="rc70"/>
            <p:cNvSpPr/>
            <p:nvPr/>
          </p:nvSpPr>
          <p:spPr>
            <a:xfrm>
              <a:off x="9089431" y="931282"/>
              <a:ext cx="391614" cy="272223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" name="rc71"/>
            <p:cNvSpPr/>
            <p:nvPr/>
          </p:nvSpPr>
          <p:spPr>
            <a:xfrm>
              <a:off x="9089431" y="3653518"/>
              <a:ext cx="391614" cy="111189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" name="rc72"/>
            <p:cNvSpPr/>
            <p:nvPr/>
          </p:nvSpPr>
          <p:spPr>
            <a:xfrm>
              <a:off x="9524558" y="931282"/>
              <a:ext cx="391614" cy="272223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" name="rc73"/>
            <p:cNvSpPr/>
            <p:nvPr/>
          </p:nvSpPr>
          <p:spPr>
            <a:xfrm>
              <a:off x="9524558" y="3653518"/>
              <a:ext cx="391614" cy="111189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" name="rc74"/>
            <p:cNvSpPr/>
            <p:nvPr/>
          </p:nvSpPr>
          <p:spPr>
            <a:xfrm>
              <a:off x="9959685" y="931282"/>
              <a:ext cx="391614" cy="268389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" name="rc75"/>
            <p:cNvSpPr/>
            <p:nvPr/>
          </p:nvSpPr>
          <p:spPr>
            <a:xfrm>
              <a:off x="9959685" y="3615176"/>
              <a:ext cx="391614" cy="115024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" name="rc76"/>
            <p:cNvSpPr/>
            <p:nvPr/>
          </p:nvSpPr>
          <p:spPr>
            <a:xfrm>
              <a:off x="10394812" y="931282"/>
              <a:ext cx="391614" cy="272223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7" name="rc77"/>
            <p:cNvSpPr/>
            <p:nvPr/>
          </p:nvSpPr>
          <p:spPr>
            <a:xfrm>
              <a:off x="10394812" y="3653518"/>
              <a:ext cx="391614" cy="111189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8" name="tx78"/>
            <p:cNvSpPr/>
            <p:nvPr/>
          </p:nvSpPr>
          <p:spPr>
            <a:xfrm>
              <a:off x="524677" y="4708565"/>
              <a:ext cx="169440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82261" y="3941738"/>
              <a:ext cx="211856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20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482261" y="3174911"/>
              <a:ext cx="211856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40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482261" y="2408083"/>
              <a:ext cx="211856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60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482261" y="1641256"/>
              <a:ext cx="211856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80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439845" y="874429"/>
              <a:ext cx="2542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84" name="tx84"/>
            <p:cNvSpPr/>
            <p:nvPr/>
          </p:nvSpPr>
          <p:spPr>
            <a:xfrm rot="-2700000">
              <a:off x="916032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1999</a:t>
              </a:r>
            </a:p>
          </p:txBody>
        </p:sp>
        <p:sp>
          <p:nvSpPr>
            <p:cNvPr id="85" name="tx85"/>
            <p:cNvSpPr/>
            <p:nvPr/>
          </p:nvSpPr>
          <p:spPr>
            <a:xfrm rot="-2700000">
              <a:off x="1351159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86" name="tx86"/>
            <p:cNvSpPr/>
            <p:nvPr/>
          </p:nvSpPr>
          <p:spPr>
            <a:xfrm rot="-2700000">
              <a:off x="1786286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2001</a:t>
              </a:r>
            </a:p>
          </p:txBody>
        </p:sp>
        <p:sp>
          <p:nvSpPr>
            <p:cNvPr id="87" name="tx87"/>
            <p:cNvSpPr/>
            <p:nvPr/>
          </p:nvSpPr>
          <p:spPr>
            <a:xfrm rot="-2700000">
              <a:off x="2221413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2002</a:t>
              </a:r>
            </a:p>
          </p:txBody>
        </p:sp>
        <p:sp>
          <p:nvSpPr>
            <p:cNvPr id="88" name="tx88"/>
            <p:cNvSpPr/>
            <p:nvPr/>
          </p:nvSpPr>
          <p:spPr>
            <a:xfrm rot="-2700000">
              <a:off x="2656517" y="4958075"/>
              <a:ext cx="296651" cy="975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2003</a:t>
              </a:r>
            </a:p>
          </p:txBody>
        </p:sp>
        <p:sp>
          <p:nvSpPr>
            <p:cNvPr id="89" name="tx89"/>
            <p:cNvSpPr/>
            <p:nvPr/>
          </p:nvSpPr>
          <p:spPr>
            <a:xfrm rot="-2700000">
              <a:off x="3091668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2004</a:t>
              </a:r>
            </a:p>
          </p:txBody>
        </p:sp>
        <p:sp>
          <p:nvSpPr>
            <p:cNvPr id="90" name="tx90"/>
            <p:cNvSpPr/>
            <p:nvPr/>
          </p:nvSpPr>
          <p:spPr>
            <a:xfrm rot="-2700000">
              <a:off x="3526795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2005</a:t>
              </a:r>
            </a:p>
          </p:txBody>
        </p:sp>
        <p:sp>
          <p:nvSpPr>
            <p:cNvPr id="91" name="tx91"/>
            <p:cNvSpPr/>
            <p:nvPr/>
          </p:nvSpPr>
          <p:spPr>
            <a:xfrm rot="-2700000">
              <a:off x="3961922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2006</a:t>
              </a:r>
            </a:p>
          </p:txBody>
        </p:sp>
        <p:sp>
          <p:nvSpPr>
            <p:cNvPr id="92" name="tx92"/>
            <p:cNvSpPr/>
            <p:nvPr/>
          </p:nvSpPr>
          <p:spPr>
            <a:xfrm rot="-2700000">
              <a:off x="4397049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2007</a:t>
              </a:r>
            </a:p>
          </p:txBody>
        </p:sp>
        <p:sp>
          <p:nvSpPr>
            <p:cNvPr id="93" name="tx93"/>
            <p:cNvSpPr/>
            <p:nvPr/>
          </p:nvSpPr>
          <p:spPr>
            <a:xfrm rot="-2700000">
              <a:off x="4832176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2008</a:t>
              </a:r>
            </a:p>
          </p:txBody>
        </p:sp>
        <p:sp>
          <p:nvSpPr>
            <p:cNvPr id="94" name="tx94"/>
            <p:cNvSpPr/>
            <p:nvPr/>
          </p:nvSpPr>
          <p:spPr>
            <a:xfrm rot="-2700000">
              <a:off x="5267303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2009</a:t>
              </a:r>
            </a:p>
          </p:txBody>
        </p:sp>
        <p:sp>
          <p:nvSpPr>
            <p:cNvPr id="95" name="tx95"/>
            <p:cNvSpPr/>
            <p:nvPr/>
          </p:nvSpPr>
          <p:spPr>
            <a:xfrm rot="-2700000">
              <a:off x="5702430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96" name="tx96"/>
            <p:cNvSpPr/>
            <p:nvPr/>
          </p:nvSpPr>
          <p:spPr>
            <a:xfrm rot="-2700000">
              <a:off x="6137557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2011</a:t>
              </a:r>
            </a:p>
          </p:txBody>
        </p:sp>
        <p:sp>
          <p:nvSpPr>
            <p:cNvPr id="97" name="tx97"/>
            <p:cNvSpPr/>
            <p:nvPr/>
          </p:nvSpPr>
          <p:spPr>
            <a:xfrm rot="-2700000">
              <a:off x="6572684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2012</a:t>
              </a:r>
            </a:p>
          </p:txBody>
        </p:sp>
        <p:sp>
          <p:nvSpPr>
            <p:cNvPr id="98" name="tx98"/>
            <p:cNvSpPr/>
            <p:nvPr/>
          </p:nvSpPr>
          <p:spPr>
            <a:xfrm rot="-2700000">
              <a:off x="7007788" y="4958075"/>
              <a:ext cx="296651" cy="975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2013</a:t>
              </a:r>
            </a:p>
          </p:txBody>
        </p:sp>
        <p:sp>
          <p:nvSpPr>
            <p:cNvPr id="99" name="tx99"/>
            <p:cNvSpPr/>
            <p:nvPr/>
          </p:nvSpPr>
          <p:spPr>
            <a:xfrm rot="-2700000">
              <a:off x="7442938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2014</a:t>
              </a:r>
            </a:p>
          </p:txBody>
        </p:sp>
        <p:sp>
          <p:nvSpPr>
            <p:cNvPr id="100" name="tx100"/>
            <p:cNvSpPr/>
            <p:nvPr/>
          </p:nvSpPr>
          <p:spPr>
            <a:xfrm rot="-2700000">
              <a:off x="7878065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2015</a:t>
              </a:r>
            </a:p>
          </p:txBody>
        </p:sp>
        <p:sp>
          <p:nvSpPr>
            <p:cNvPr id="101" name="tx101"/>
            <p:cNvSpPr/>
            <p:nvPr/>
          </p:nvSpPr>
          <p:spPr>
            <a:xfrm rot="-2700000">
              <a:off x="8313192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2016</a:t>
              </a:r>
            </a:p>
          </p:txBody>
        </p:sp>
        <p:sp>
          <p:nvSpPr>
            <p:cNvPr id="102" name="tx102"/>
            <p:cNvSpPr/>
            <p:nvPr/>
          </p:nvSpPr>
          <p:spPr>
            <a:xfrm rot="-2700000">
              <a:off x="8748319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2017</a:t>
              </a:r>
            </a:p>
          </p:txBody>
        </p:sp>
        <p:sp>
          <p:nvSpPr>
            <p:cNvPr id="103" name="tx103"/>
            <p:cNvSpPr/>
            <p:nvPr/>
          </p:nvSpPr>
          <p:spPr>
            <a:xfrm rot="-2700000">
              <a:off x="9183446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2018</a:t>
              </a:r>
            </a:p>
          </p:txBody>
        </p:sp>
        <p:sp>
          <p:nvSpPr>
            <p:cNvPr id="104" name="tx104"/>
            <p:cNvSpPr/>
            <p:nvPr/>
          </p:nvSpPr>
          <p:spPr>
            <a:xfrm rot="-2700000">
              <a:off x="9618573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2019</a:t>
              </a:r>
            </a:p>
          </p:txBody>
        </p:sp>
        <p:sp>
          <p:nvSpPr>
            <p:cNvPr id="105" name="tx105"/>
            <p:cNvSpPr/>
            <p:nvPr/>
          </p:nvSpPr>
          <p:spPr>
            <a:xfrm rot="-2700000">
              <a:off x="10053700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106" name="tx106"/>
            <p:cNvSpPr/>
            <p:nvPr/>
          </p:nvSpPr>
          <p:spPr>
            <a:xfrm rot="-2700000">
              <a:off x="10488827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2021</a:t>
              </a:r>
            </a:p>
          </p:txBody>
        </p:sp>
        <p:sp>
          <p:nvSpPr>
            <p:cNvPr id="107" name="tx107"/>
            <p:cNvSpPr/>
            <p:nvPr/>
          </p:nvSpPr>
          <p:spPr>
            <a:xfrm rot="-5400000">
              <a:off x="-473803" y="2783342"/>
              <a:ext cx="1568896" cy="13001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Andel.nettodagar.per.kön</a:t>
              </a:r>
            </a:p>
          </p:txBody>
        </p:sp>
        <p:sp>
          <p:nvSpPr>
            <p:cNvPr id="108" name="rc108"/>
            <p:cNvSpPr/>
            <p:nvPr/>
          </p:nvSpPr>
          <p:spPr>
            <a:xfrm>
              <a:off x="5073784" y="5456037"/>
              <a:ext cx="1460875" cy="289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9" name="rc109"/>
            <p:cNvSpPr/>
            <p:nvPr/>
          </p:nvSpPr>
          <p:spPr>
            <a:xfrm>
              <a:off x="5073784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0" name="rc110"/>
            <p:cNvSpPr/>
            <p:nvPr/>
          </p:nvSpPr>
          <p:spPr>
            <a:xfrm>
              <a:off x="5082784" y="5534626"/>
              <a:ext cx="201456" cy="2014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1" name="rc111"/>
            <p:cNvSpPr/>
            <p:nvPr/>
          </p:nvSpPr>
          <p:spPr>
            <a:xfrm>
              <a:off x="5949149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2" name="rc112"/>
            <p:cNvSpPr/>
            <p:nvPr/>
          </p:nvSpPr>
          <p:spPr>
            <a:xfrm>
              <a:off x="5958149" y="5534626"/>
              <a:ext cx="201456" cy="20145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3" name="tx113"/>
            <p:cNvSpPr/>
            <p:nvPr/>
          </p:nvSpPr>
          <p:spPr>
            <a:xfrm>
              <a:off x="5362829" y="5579022"/>
              <a:ext cx="516731" cy="1108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Kvinnor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6238194" y="5578353"/>
              <a:ext cx="296465" cy="1115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Män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2838754" y="378159"/>
              <a:ext cx="5449837" cy="2383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Andel som mottar föräldrapenning i Dalarnas län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275651" y="5813307"/>
              <a:ext cx="3627888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Försäkringskassan. Bearbetning: Samhällsanalys, Region Dalarna.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275651" y="5934335"/>
              <a:ext cx="1571461" cy="1045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Diagramförklaring: Se förklaring</a:t>
              </a:r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756748" y="739575"/>
              <a:ext cx="10094947" cy="42871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756748" y="4701930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756748" y="4572016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756748" y="4442103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756748" y="4312190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756748" y="4052363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756748" y="3922450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756748" y="3792537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756748" y="3662623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756748" y="3402797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756748" y="3272884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756748" y="3142970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756748" y="3013057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756748" y="2753231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756748" y="2623317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756748" y="2493404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756748" y="2363491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756748" y="2103664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756748" y="1973751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756748" y="1843838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756748" y="1713925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756748" y="1454098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756748" y="1324185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756748" y="1194271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756748" y="1064358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756748" y="4831843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756748" y="4182276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756748" y="3532710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756748" y="2883144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756748" y="2233578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756748" y="1584011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756748" y="934445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7"/>
            <p:cNvSpPr/>
            <p:nvPr/>
          </p:nvSpPr>
          <p:spPr>
            <a:xfrm>
              <a:off x="756748" y="3207927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32521" cap="flat">
              <a:solidFill>
                <a:srgbClr val="5252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8"/>
            <p:cNvSpPr/>
            <p:nvPr/>
          </p:nvSpPr>
          <p:spPr>
            <a:xfrm>
              <a:off x="1017824" y="3207927"/>
              <a:ext cx="9572795" cy="324783"/>
            </a:xfrm>
            <a:custGeom>
              <a:avLst/>
              <a:gdLst/>
              <a:ahLst/>
              <a:cxnLst/>
              <a:rect l="0" t="0" r="0" b="0"/>
              <a:pathLst>
                <a:path w="9572795" h="324783">
                  <a:moveTo>
                    <a:pt x="0" y="0"/>
                  </a:moveTo>
                  <a:lnTo>
                    <a:pt x="435127" y="16239"/>
                  </a:lnTo>
                  <a:lnTo>
                    <a:pt x="870254" y="32478"/>
                  </a:lnTo>
                  <a:lnTo>
                    <a:pt x="1305381" y="48717"/>
                  </a:lnTo>
                  <a:lnTo>
                    <a:pt x="1740508" y="97434"/>
                  </a:lnTo>
                  <a:lnTo>
                    <a:pt x="2175635" y="113674"/>
                  </a:lnTo>
                  <a:lnTo>
                    <a:pt x="2610762" y="113674"/>
                  </a:lnTo>
                  <a:lnTo>
                    <a:pt x="3045889" y="146152"/>
                  </a:lnTo>
                  <a:lnTo>
                    <a:pt x="3481016" y="146152"/>
                  </a:lnTo>
                  <a:lnTo>
                    <a:pt x="3916143" y="146152"/>
                  </a:lnTo>
                  <a:lnTo>
                    <a:pt x="4351270" y="162391"/>
                  </a:lnTo>
                  <a:lnTo>
                    <a:pt x="4786397" y="178630"/>
                  </a:lnTo>
                  <a:lnTo>
                    <a:pt x="5221524" y="178630"/>
                  </a:lnTo>
                  <a:lnTo>
                    <a:pt x="5656651" y="227348"/>
                  </a:lnTo>
                  <a:lnTo>
                    <a:pt x="6091778" y="211109"/>
                  </a:lnTo>
                  <a:lnTo>
                    <a:pt x="6526905" y="211109"/>
                  </a:lnTo>
                  <a:lnTo>
                    <a:pt x="6962032" y="243587"/>
                  </a:lnTo>
                  <a:lnTo>
                    <a:pt x="7397159" y="243587"/>
                  </a:lnTo>
                  <a:lnTo>
                    <a:pt x="7832286" y="259826"/>
                  </a:lnTo>
                  <a:lnTo>
                    <a:pt x="8267413" y="292304"/>
                  </a:lnTo>
                  <a:lnTo>
                    <a:pt x="8702540" y="292304"/>
                  </a:lnTo>
                  <a:lnTo>
                    <a:pt x="9137668" y="324783"/>
                  </a:lnTo>
                  <a:lnTo>
                    <a:pt x="9572795" y="292304"/>
                  </a:lnTo>
                </a:path>
              </a:pathLst>
            </a:custGeom>
            <a:ln w="40651" cap="flat">
              <a:solidFill>
                <a:srgbClr val="E2A8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9"/>
            <p:cNvSpPr/>
            <p:nvPr/>
          </p:nvSpPr>
          <p:spPr>
            <a:xfrm>
              <a:off x="1017824" y="1080597"/>
              <a:ext cx="9572795" cy="2127329"/>
            </a:xfrm>
            <a:custGeom>
              <a:avLst/>
              <a:gdLst/>
              <a:ahLst/>
              <a:cxnLst/>
              <a:rect l="0" t="0" r="0" b="0"/>
              <a:pathLst>
                <a:path w="9572795" h="2127329">
                  <a:moveTo>
                    <a:pt x="0" y="2127329"/>
                  </a:moveTo>
                  <a:lnTo>
                    <a:pt x="435127" y="1997416"/>
                  </a:lnTo>
                  <a:lnTo>
                    <a:pt x="870254" y="1883742"/>
                  </a:lnTo>
                  <a:lnTo>
                    <a:pt x="1305381" y="1753829"/>
                  </a:lnTo>
                  <a:lnTo>
                    <a:pt x="1740508" y="1510241"/>
                  </a:lnTo>
                  <a:lnTo>
                    <a:pt x="2175635" y="1380328"/>
                  </a:lnTo>
                  <a:lnTo>
                    <a:pt x="2610762" y="1380328"/>
                  </a:lnTo>
                  <a:lnTo>
                    <a:pt x="3045889" y="1120501"/>
                  </a:lnTo>
                  <a:lnTo>
                    <a:pt x="3481016" y="1120501"/>
                  </a:lnTo>
                  <a:lnTo>
                    <a:pt x="3916143" y="1120501"/>
                  </a:lnTo>
                  <a:lnTo>
                    <a:pt x="4351270" y="1006827"/>
                  </a:lnTo>
                  <a:lnTo>
                    <a:pt x="4786397" y="876914"/>
                  </a:lnTo>
                  <a:lnTo>
                    <a:pt x="5221524" y="876914"/>
                  </a:lnTo>
                  <a:lnTo>
                    <a:pt x="5656651" y="633327"/>
                  </a:lnTo>
                  <a:lnTo>
                    <a:pt x="6091778" y="747001"/>
                  </a:lnTo>
                  <a:lnTo>
                    <a:pt x="6526905" y="747001"/>
                  </a:lnTo>
                  <a:lnTo>
                    <a:pt x="6962032" y="503413"/>
                  </a:lnTo>
                  <a:lnTo>
                    <a:pt x="7397159" y="503413"/>
                  </a:lnTo>
                  <a:lnTo>
                    <a:pt x="7832286" y="373500"/>
                  </a:lnTo>
                  <a:lnTo>
                    <a:pt x="8267413" y="129913"/>
                  </a:lnTo>
                  <a:lnTo>
                    <a:pt x="8702540" y="129913"/>
                  </a:lnTo>
                  <a:lnTo>
                    <a:pt x="9137668" y="0"/>
                  </a:lnTo>
                  <a:lnTo>
                    <a:pt x="9572795" y="129913"/>
                  </a:lnTo>
                </a:path>
              </a:pathLst>
            </a:custGeom>
            <a:ln w="40651" cap="flat">
              <a:solidFill>
                <a:srgbClr val="4590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tx40"/>
            <p:cNvSpPr/>
            <p:nvPr/>
          </p:nvSpPr>
          <p:spPr>
            <a:xfrm>
              <a:off x="524677" y="4774990"/>
              <a:ext cx="169440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82261" y="4125424"/>
              <a:ext cx="211856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40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82261" y="3475858"/>
              <a:ext cx="211856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80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39845" y="2826292"/>
              <a:ext cx="2542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39845" y="2176725"/>
              <a:ext cx="2542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39845" y="1527159"/>
              <a:ext cx="2542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39845" y="877593"/>
              <a:ext cx="2542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240</a:t>
              </a:r>
            </a:p>
          </p:txBody>
        </p:sp>
        <p:sp>
          <p:nvSpPr>
            <p:cNvPr id="47" name="tx47"/>
            <p:cNvSpPr/>
            <p:nvPr/>
          </p:nvSpPr>
          <p:spPr>
            <a:xfrm rot="-2700000">
              <a:off x="797651" y="5178523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1999</a:t>
              </a:r>
            </a:p>
          </p:txBody>
        </p:sp>
        <p:sp>
          <p:nvSpPr>
            <p:cNvPr id="48" name="tx48"/>
            <p:cNvSpPr/>
            <p:nvPr/>
          </p:nvSpPr>
          <p:spPr>
            <a:xfrm rot="-2700000">
              <a:off x="1232778" y="5178523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49" name="tx49"/>
            <p:cNvSpPr/>
            <p:nvPr/>
          </p:nvSpPr>
          <p:spPr>
            <a:xfrm rot="-2700000">
              <a:off x="1667905" y="5178523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2001</a:t>
              </a:r>
            </a:p>
          </p:txBody>
        </p:sp>
        <p:sp>
          <p:nvSpPr>
            <p:cNvPr id="50" name="tx50"/>
            <p:cNvSpPr/>
            <p:nvPr/>
          </p:nvSpPr>
          <p:spPr>
            <a:xfrm rot="-2700000">
              <a:off x="2103032" y="5178523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2002</a:t>
              </a:r>
            </a:p>
          </p:txBody>
        </p:sp>
        <p:sp>
          <p:nvSpPr>
            <p:cNvPr id="51" name="tx51"/>
            <p:cNvSpPr/>
            <p:nvPr/>
          </p:nvSpPr>
          <p:spPr>
            <a:xfrm rot="-2700000">
              <a:off x="2538136" y="5178468"/>
              <a:ext cx="296651" cy="975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2003</a:t>
              </a:r>
            </a:p>
          </p:txBody>
        </p:sp>
        <p:sp>
          <p:nvSpPr>
            <p:cNvPr id="52" name="tx52"/>
            <p:cNvSpPr/>
            <p:nvPr/>
          </p:nvSpPr>
          <p:spPr>
            <a:xfrm rot="-2700000">
              <a:off x="2973286" y="5178523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2004</a:t>
              </a:r>
            </a:p>
          </p:txBody>
        </p:sp>
        <p:sp>
          <p:nvSpPr>
            <p:cNvPr id="53" name="tx53"/>
            <p:cNvSpPr/>
            <p:nvPr/>
          </p:nvSpPr>
          <p:spPr>
            <a:xfrm rot="-2700000">
              <a:off x="3408413" y="5178523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2005</a:t>
              </a:r>
            </a:p>
          </p:txBody>
        </p:sp>
        <p:sp>
          <p:nvSpPr>
            <p:cNvPr id="54" name="tx54"/>
            <p:cNvSpPr/>
            <p:nvPr/>
          </p:nvSpPr>
          <p:spPr>
            <a:xfrm rot="-2700000">
              <a:off x="3843540" y="5178523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2006</a:t>
              </a:r>
            </a:p>
          </p:txBody>
        </p:sp>
        <p:sp>
          <p:nvSpPr>
            <p:cNvPr id="55" name="tx55"/>
            <p:cNvSpPr/>
            <p:nvPr/>
          </p:nvSpPr>
          <p:spPr>
            <a:xfrm rot="-2700000">
              <a:off x="4278667" y="5178523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2007</a:t>
              </a:r>
            </a:p>
          </p:txBody>
        </p:sp>
        <p:sp>
          <p:nvSpPr>
            <p:cNvPr id="56" name="tx56"/>
            <p:cNvSpPr/>
            <p:nvPr/>
          </p:nvSpPr>
          <p:spPr>
            <a:xfrm rot="-2700000">
              <a:off x="4713794" y="5178523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2008</a:t>
              </a:r>
            </a:p>
          </p:txBody>
        </p:sp>
        <p:sp>
          <p:nvSpPr>
            <p:cNvPr id="57" name="tx57"/>
            <p:cNvSpPr/>
            <p:nvPr/>
          </p:nvSpPr>
          <p:spPr>
            <a:xfrm rot="-2700000">
              <a:off x="5148921" y="5178523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2009</a:t>
              </a:r>
            </a:p>
          </p:txBody>
        </p:sp>
        <p:sp>
          <p:nvSpPr>
            <p:cNvPr id="58" name="tx58"/>
            <p:cNvSpPr/>
            <p:nvPr/>
          </p:nvSpPr>
          <p:spPr>
            <a:xfrm rot="-2700000">
              <a:off x="5584048" y="5178523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59" name="tx59"/>
            <p:cNvSpPr/>
            <p:nvPr/>
          </p:nvSpPr>
          <p:spPr>
            <a:xfrm rot="-2700000">
              <a:off x="6019175" y="5178523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2011</a:t>
              </a:r>
            </a:p>
          </p:txBody>
        </p:sp>
        <p:sp>
          <p:nvSpPr>
            <p:cNvPr id="60" name="tx60"/>
            <p:cNvSpPr/>
            <p:nvPr/>
          </p:nvSpPr>
          <p:spPr>
            <a:xfrm rot="-2700000">
              <a:off x="6454302" y="5178523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2012</a:t>
              </a:r>
            </a:p>
          </p:txBody>
        </p:sp>
        <p:sp>
          <p:nvSpPr>
            <p:cNvPr id="61" name="tx61"/>
            <p:cNvSpPr/>
            <p:nvPr/>
          </p:nvSpPr>
          <p:spPr>
            <a:xfrm rot="-2700000">
              <a:off x="6889406" y="5178468"/>
              <a:ext cx="296651" cy="975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2013</a:t>
              </a:r>
            </a:p>
          </p:txBody>
        </p:sp>
        <p:sp>
          <p:nvSpPr>
            <p:cNvPr id="62" name="tx62"/>
            <p:cNvSpPr/>
            <p:nvPr/>
          </p:nvSpPr>
          <p:spPr>
            <a:xfrm rot="-2700000">
              <a:off x="7324557" y="5178523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2014</a:t>
              </a:r>
            </a:p>
          </p:txBody>
        </p:sp>
        <p:sp>
          <p:nvSpPr>
            <p:cNvPr id="63" name="tx63"/>
            <p:cNvSpPr/>
            <p:nvPr/>
          </p:nvSpPr>
          <p:spPr>
            <a:xfrm rot="-2700000">
              <a:off x="7759684" y="5178523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2015</a:t>
              </a:r>
            </a:p>
          </p:txBody>
        </p:sp>
        <p:sp>
          <p:nvSpPr>
            <p:cNvPr id="64" name="tx64"/>
            <p:cNvSpPr/>
            <p:nvPr/>
          </p:nvSpPr>
          <p:spPr>
            <a:xfrm rot="-2700000">
              <a:off x="8194811" y="5178523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2016</a:t>
              </a:r>
            </a:p>
          </p:txBody>
        </p:sp>
        <p:sp>
          <p:nvSpPr>
            <p:cNvPr id="65" name="tx65"/>
            <p:cNvSpPr/>
            <p:nvPr/>
          </p:nvSpPr>
          <p:spPr>
            <a:xfrm rot="-2700000">
              <a:off x="8629938" y="5178523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2017</a:t>
              </a:r>
            </a:p>
          </p:txBody>
        </p:sp>
        <p:sp>
          <p:nvSpPr>
            <p:cNvPr id="66" name="tx66"/>
            <p:cNvSpPr/>
            <p:nvPr/>
          </p:nvSpPr>
          <p:spPr>
            <a:xfrm rot="-2700000">
              <a:off x="9065065" y="5178523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2018</a:t>
              </a:r>
            </a:p>
          </p:txBody>
        </p:sp>
        <p:sp>
          <p:nvSpPr>
            <p:cNvPr id="67" name="tx67"/>
            <p:cNvSpPr/>
            <p:nvPr/>
          </p:nvSpPr>
          <p:spPr>
            <a:xfrm rot="-2700000">
              <a:off x="9500192" y="5178523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2019</a:t>
              </a:r>
            </a:p>
          </p:txBody>
        </p:sp>
        <p:sp>
          <p:nvSpPr>
            <p:cNvPr id="68" name="tx68"/>
            <p:cNvSpPr/>
            <p:nvPr/>
          </p:nvSpPr>
          <p:spPr>
            <a:xfrm rot="-2700000">
              <a:off x="9935319" y="5178523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69" name="tx69"/>
            <p:cNvSpPr/>
            <p:nvPr/>
          </p:nvSpPr>
          <p:spPr>
            <a:xfrm rot="-2700000">
              <a:off x="10370446" y="5178523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2021</a:t>
              </a:r>
            </a:p>
          </p:txBody>
        </p:sp>
        <p:sp>
          <p:nvSpPr>
            <p:cNvPr id="70" name="tx70"/>
            <p:cNvSpPr/>
            <p:nvPr/>
          </p:nvSpPr>
          <p:spPr>
            <a:xfrm rot="-5400000">
              <a:off x="-1050543" y="2818137"/>
              <a:ext cx="2722376" cy="13001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Andel.nettodagar.per.kön, index 100 = 1999</a:t>
              </a:r>
            </a:p>
          </p:txBody>
        </p:sp>
        <p:sp>
          <p:nvSpPr>
            <p:cNvPr id="71" name="rc71"/>
            <p:cNvSpPr/>
            <p:nvPr/>
          </p:nvSpPr>
          <p:spPr>
            <a:xfrm>
              <a:off x="5038989" y="5525626"/>
              <a:ext cx="153046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" name="rc72"/>
            <p:cNvSpPr/>
            <p:nvPr/>
          </p:nvSpPr>
          <p:spPr>
            <a:xfrm>
              <a:off x="5108578" y="552562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" name="pl73"/>
            <p:cNvSpPr/>
            <p:nvPr/>
          </p:nvSpPr>
          <p:spPr>
            <a:xfrm>
              <a:off x="5130524" y="5635354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40651" cap="flat">
              <a:solidFill>
                <a:srgbClr val="E2A8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4" name="rc74"/>
            <p:cNvSpPr/>
            <p:nvPr/>
          </p:nvSpPr>
          <p:spPr>
            <a:xfrm>
              <a:off x="5983944" y="552562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" name="pl75"/>
            <p:cNvSpPr/>
            <p:nvPr/>
          </p:nvSpPr>
          <p:spPr>
            <a:xfrm>
              <a:off x="6005889" y="5635354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40651" cap="flat">
              <a:solidFill>
                <a:srgbClr val="4590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6" name="tx76"/>
            <p:cNvSpPr/>
            <p:nvPr/>
          </p:nvSpPr>
          <p:spPr>
            <a:xfrm>
              <a:off x="5397623" y="5579022"/>
              <a:ext cx="516731" cy="1108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Kvinnor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6272989" y="5578353"/>
              <a:ext cx="296465" cy="1115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Män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3079303" y="378159"/>
              <a:ext cx="5449837" cy="2383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Andel som mottar föräldrapenning i Dalarnas län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275651" y="5813307"/>
              <a:ext cx="3627888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Försäkringskassan. Bearbetning: Samhällsanalys, Region Dalarna.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275651" y="5934335"/>
              <a:ext cx="1571461" cy="1045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Diagramförklaring: Se förklaring</a:t>
              </a:r>
            </a:p>
          </p:txBody>
        </p: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883847" y="739575"/>
              <a:ext cx="9967848" cy="38035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883847" y="4271438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883847" y="4172645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883847" y="4073851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883847" y="3975058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883847" y="3777471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883847" y="3678678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883847" y="3579884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883847" y="3481091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883847" y="3283504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883847" y="3184711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883847" y="3085918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883847" y="2987124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883847" y="2789537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883847" y="2690744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883847" y="2591951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883847" y="2493157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883847" y="2295571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883847" y="2196777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883847" y="2097984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883847" y="1999191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883847" y="1801604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883847" y="1702810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883847" y="1604017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883847" y="1505224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883847" y="1307637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883847" y="1208844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883847" y="1110050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883847" y="1011257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883847" y="4370231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883847" y="3876265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883847" y="3382298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7"/>
            <p:cNvSpPr/>
            <p:nvPr/>
          </p:nvSpPr>
          <p:spPr>
            <a:xfrm>
              <a:off x="883847" y="2888331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8"/>
            <p:cNvSpPr/>
            <p:nvPr/>
          </p:nvSpPr>
          <p:spPr>
            <a:xfrm>
              <a:off x="883847" y="2394364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9"/>
            <p:cNvSpPr/>
            <p:nvPr/>
          </p:nvSpPr>
          <p:spPr>
            <a:xfrm>
              <a:off x="883847" y="1900397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40"/>
            <p:cNvSpPr/>
            <p:nvPr/>
          </p:nvSpPr>
          <p:spPr>
            <a:xfrm>
              <a:off x="883847" y="1406430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41"/>
            <p:cNvSpPr/>
            <p:nvPr/>
          </p:nvSpPr>
          <p:spPr>
            <a:xfrm>
              <a:off x="883847" y="912463"/>
              <a:ext cx="9967848" cy="0"/>
            </a:xfrm>
            <a:custGeom>
              <a:avLst/>
              <a:gdLst/>
              <a:ahLst/>
              <a:cxnLst/>
              <a:rect l="0" t="0" r="0" b="0"/>
              <a:pathLst>
                <a:path w="9967848">
                  <a:moveTo>
                    <a:pt x="0" y="0"/>
                  </a:moveTo>
                  <a:lnTo>
                    <a:pt x="9967848" y="0"/>
                  </a:lnTo>
                  <a:lnTo>
                    <a:pt x="9967848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rc42"/>
            <p:cNvSpPr/>
            <p:nvPr/>
          </p:nvSpPr>
          <p:spPr>
            <a:xfrm>
              <a:off x="2949553" y="3211879"/>
              <a:ext cx="295100" cy="115835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" name="rc43"/>
            <p:cNvSpPr/>
            <p:nvPr/>
          </p:nvSpPr>
          <p:spPr>
            <a:xfrm>
              <a:off x="3244653" y="3419345"/>
              <a:ext cx="295100" cy="95088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" name="rc44"/>
            <p:cNvSpPr/>
            <p:nvPr/>
          </p:nvSpPr>
          <p:spPr>
            <a:xfrm>
              <a:off x="1637994" y="1700341"/>
              <a:ext cx="295100" cy="266989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" name="rc45"/>
            <p:cNvSpPr/>
            <p:nvPr/>
          </p:nvSpPr>
          <p:spPr>
            <a:xfrm>
              <a:off x="1933094" y="2044882"/>
              <a:ext cx="295100" cy="232534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" name="rc46"/>
            <p:cNvSpPr/>
            <p:nvPr/>
          </p:nvSpPr>
          <p:spPr>
            <a:xfrm>
              <a:off x="982214" y="981619"/>
              <a:ext cx="295100" cy="338861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" name="rc47"/>
            <p:cNvSpPr/>
            <p:nvPr/>
          </p:nvSpPr>
          <p:spPr>
            <a:xfrm>
              <a:off x="1277315" y="1455827"/>
              <a:ext cx="295100" cy="291440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" name="rc48"/>
            <p:cNvSpPr/>
            <p:nvPr/>
          </p:nvSpPr>
          <p:spPr>
            <a:xfrm>
              <a:off x="5572671" y="3763887"/>
              <a:ext cx="295100" cy="60634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" name="rc49"/>
            <p:cNvSpPr/>
            <p:nvPr/>
          </p:nvSpPr>
          <p:spPr>
            <a:xfrm>
              <a:off x="5867771" y="3805874"/>
              <a:ext cx="295100" cy="56435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" name="rc50"/>
            <p:cNvSpPr/>
            <p:nvPr/>
          </p:nvSpPr>
          <p:spPr>
            <a:xfrm>
              <a:off x="4916891" y="3661389"/>
              <a:ext cx="295100" cy="70884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" name="rc51"/>
            <p:cNvSpPr/>
            <p:nvPr/>
          </p:nvSpPr>
          <p:spPr>
            <a:xfrm>
              <a:off x="5211992" y="3768827"/>
              <a:ext cx="295100" cy="60140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" name="rc52"/>
            <p:cNvSpPr/>
            <p:nvPr/>
          </p:nvSpPr>
          <p:spPr>
            <a:xfrm>
              <a:off x="4261112" y="3650275"/>
              <a:ext cx="295100" cy="7199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" name="rc53"/>
            <p:cNvSpPr/>
            <p:nvPr/>
          </p:nvSpPr>
          <p:spPr>
            <a:xfrm>
              <a:off x="4556212" y="3683617"/>
              <a:ext cx="295100" cy="68661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" name="rc54"/>
            <p:cNvSpPr/>
            <p:nvPr/>
          </p:nvSpPr>
          <p:spPr>
            <a:xfrm>
              <a:off x="2293773" y="3032816"/>
              <a:ext cx="295100" cy="133741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" name="rc55"/>
            <p:cNvSpPr/>
            <p:nvPr/>
          </p:nvSpPr>
          <p:spPr>
            <a:xfrm>
              <a:off x="2588874" y="3218054"/>
              <a:ext cx="295100" cy="115217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" name="rc56"/>
            <p:cNvSpPr/>
            <p:nvPr/>
          </p:nvSpPr>
          <p:spPr>
            <a:xfrm>
              <a:off x="7540009" y="3930601"/>
              <a:ext cx="295100" cy="43963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" name="rc57"/>
            <p:cNvSpPr/>
            <p:nvPr/>
          </p:nvSpPr>
          <p:spPr>
            <a:xfrm>
              <a:off x="7835110" y="3997286"/>
              <a:ext cx="295100" cy="37294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" name="rc58"/>
            <p:cNvSpPr/>
            <p:nvPr/>
          </p:nvSpPr>
          <p:spPr>
            <a:xfrm>
              <a:off x="3605332" y="3476151"/>
              <a:ext cx="295100" cy="89407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" name="rc59"/>
            <p:cNvSpPr/>
            <p:nvPr/>
          </p:nvSpPr>
          <p:spPr>
            <a:xfrm>
              <a:off x="3900433" y="3557656"/>
              <a:ext cx="295100" cy="81257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" name="rc60"/>
            <p:cNvSpPr/>
            <p:nvPr/>
          </p:nvSpPr>
          <p:spPr>
            <a:xfrm>
              <a:off x="10163127" y="4088670"/>
              <a:ext cx="295100" cy="28156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" name="rc61"/>
            <p:cNvSpPr/>
            <p:nvPr/>
          </p:nvSpPr>
          <p:spPr>
            <a:xfrm>
              <a:off x="10458228" y="4159061"/>
              <a:ext cx="295100" cy="21117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" name="rc62"/>
            <p:cNvSpPr/>
            <p:nvPr/>
          </p:nvSpPr>
          <p:spPr>
            <a:xfrm>
              <a:off x="8195789" y="3947890"/>
              <a:ext cx="295100" cy="42234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" name="rc63"/>
            <p:cNvSpPr/>
            <p:nvPr/>
          </p:nvSpPr>
          <p:spPr>
            <a:xfrm>
              <a:off x="8490889" y="3992347"/>
              <a:ext cx="295100" cy="37788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" name="rc64"/>
            <p:cNvSpPr/>
            <p:nvPr/>
          </p:nvSpPr>
          <p:spPr>
            <a:xfrm>
              <a:off x="6884230" y="3889849"/>
              <a:ext cx="295100" cy="48038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" name="rc65"/>
            <p:cNvSpPr/>
            <p:nvPr/>
          </p:nvSpPr>
          <p:spPr>
            <a:xfrm>
              <a:off x="7179330" y="3936775"/>
              <a:ext cx="295100" cy="43345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" name="rc66"/>
            <p:cNvSpPr/>
            <p:nvPr/>
          </p:nvSpPr>
          <p:spPr>
            <a:xfrm>
              <a:off x="6228450" y="3776236"/>
              <a:ext cx="295100" cy="59399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" name="rc67"/>
            <p:cNvSpPr/>
            <p:nvPr/>
          </p:nvSpPr>
          <p:spPr>
            <a:xfrm>
              <a:off x="6523551" y="3803404"/>
              <a:ext cx="295100" cy="56682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" name="rc68"/>
            <p:cNvSpPr/>
            <p:nvPr/>
          </p:nvSpPr>
          <p:spPr>
            <a:xfrm>
              <a:off x="8851568" y="4072616"/>
              <a:ext cx="295100" cy="29761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" name="rc69"/>
            <p:cNvSpPr/>
            <p:nvPr/>
          </p:nvSpPr>
          <p:spPr>
            <a:xfrm>
              <a:off x="9146669" y="4104724"/>
              <a:ext cx="295100" cy="26550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" name="rc70"/>
            <p:cNvSpPr/>
            <p:nvPr/>
          </p:nvSpPr>
          <p:spPr>
            <a:xfrm>
              <a:off x="9507347" y="4076321"/>
              <a:ext cx="295100" cy="29391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" name="rc71"/>
            <p:cNvSpPr/>
            <p:nvPr/>
          </p:nvSpPr>
          <p:spPr>
            <a:xfrm>
              <a:off x="9802448" y="4125718"/>
              <a:ext cx="295100" cy="24451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" name="tx72"/>
            <p:cNvSpPr/>
            <p:nvPr/>
          </p:nvSpPr>
          <p:spPr>
            <a:xfrm>
              <a:off x="567093" y="4313379"/>
              <a:ext cx="254124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82261" y="3819412"/>
              <a:ext cx="338956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400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82261" y="3325445"/>
              <a:ext cx="338956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800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39845" y="2831478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1 200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39845" y="2337512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1 600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439845" y="1843545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2 000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439845" y="1349578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2 400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39845" y="855611"/>
              <a:ext cx="3813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2 800</a:t>
              </a:r>
            </a:p>
          </p:txBody>
        </p:sp>
        <p:sp>
          <p:nvSpPr>
            <p:cNvPr id="80" name="tx80"/>
            <p:cNvSpPr/>
            <p:nvPr/>
          </p:nvSpPr>
          <p:spPr>
            <a:xfrm rot="-2700000">
              <a:off x="1136976" y="4654798"/>
              <a:ext cx="333570" cy="970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Falun</a:t>
              </a:r>
            </a:p>
          </p:txBody>
        </p:sp>
        <p:sp>
          <p:nvSpPr>
            <p:cNvPr id="81" name="tx81"/>
            <p:cNvSpPr/>
            <p:nvPr/>
          </p:nvSpPr>
          <p:spPr>
            <a:xfrm rot="-2700000">
              <a:off x="1683069" y="4631678"/>
              <a:ext cx="533790" cy="12410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Borlänge</a:t>
              </a:r>
            </a:p>
          </p:txBody>
        </p:sp>
        <p:sp>
          <p:nvSpPr>
            <p:cNvPr id="82" name="tx82"/>
            <p:cNvSpPr/>
            <p:nvPr/>
          </p:nvSpPr>
          <p:spPr>
            <a:xfrm rot="-2700000">
              <a:off x="2385506" y="4654798"/>
              <a:ext cx="459627" cy="970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Ludvika</a:t>
              </a:r>
            </a:p>
          </p:txBody>
        </p:sp>
        <p:sp>
          <p:nvSpPr>
            <p:cNvPr id="83" name="tx83"/>
            <p:cNvSpPr/>
            <p:nvPr/>
          </p:nvSpPr>
          <p:spPr>
            <a:xfrm rot="-2700000">
              <a:off x="3067265" y="4654798"/>
              <a:ext cx="407668" cy="970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Avesta</a:t>
              </a:r>
            </a:p>
          </p:txBody>
        </p:sp>
        <p:sp>
          <p:nvSpPr>
            <p:cNvPr id="84" name="tx84"/>
            <p:cNvSpPr/>
            <p:nvPr/>
          </p:nvSpPr>
          <p:spPr>
            <a:xfrm rot="-2700000">
              <a:off x="3774972" y="4654798"/>
              <a:ext cx="303814" cy="970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Mora</a:t>
              </a:r>
            </a:p>
          </p:txBody>
        </p:sp>
        <p:sp>
          <p:nvSpPr>
            <p:cNvPr id="85" name="tx85"/>
            <p:cNvSpPr/>
            <p:nvPr/>
          </p:nvSpPr>
          <p:spPr>
            <a:xfrm rot="-2700000">
              <a:off x="4330576" y="4654798"/>
              <a:ext cx="504164" cy="970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Leksand</a:t>
              </a:r>
            </a:p>
          </p:txBody>
        </p:sp>
        <p:sp>
          <p:nvSpPr>
            <p:cNvPr id="86" name="tx86"/>
            <p:cNvSpPr/>
            <p:nvPr/>
          </p:nvSpPr>
          <p:spPr>
            <a:xfrm rot="-2700000">
              <a:off x="4927136" y="4654798"/>
              <a:ext cx="622603" cy="970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Hedemora</a:t>
              </a:r>
            </a:p>
          </p:txBody>
        </p:sp>
        <p:sp>
          <p:nvSpPr>
            <p:cNvPr id="87" name="tx87"/>
            <p:cNvSpPr/>
            <p:nvPr/>
          </p:nvSpPr>
          <p:spPr>
            <a:xfrm rot="-2700000">
              <a:off x="5665560" y="4630789"/>
              <a:ext cx="437424" cy="1251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Gagnef</a:t>
              </a:r>
            </a:p>
          </p:txBody>
        </p:sp>
        <p:sp>
          <p:nvSpPr>
            <p:cNvPr id="88" name="tx88"/>
            <p:cNvSpPr/>
            <p:nvPr/>
          </p:nvSpPr>
          <p:spPr>
            <a:xfrm rot="-2700000">
              <a:off x="6390036" y="4653353"/>
              <a:ext cx="318724" cy="987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Säter</a:t>
              </a:r>
            </a:p>
          </p:txBody>
        </p:sp>
        <p:sp>
          <p:nvSpPr>
            <p:cNvPr id="89" name="tx89"/>
            <p:cNvSpPr/>
            <p:nvPr/>
          </p:nvSpPr>
          <p:spPr>
            <a:xfrm rot="-2700000">
              <a:off x="6754761" y="4630789"/>
              <a:ext cx="882141" cy="1251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Smedjebacken</a:t>
              </a:r>
            </a:p>
          </p:txBody>
        </p:sp>
        <p:sp>
          <p:nvSpPr>
            <p:cNvPr id="90" name="tx90"/>
            <p:cNvSpPr/>
            <p:nvPr/>
          </p:nvSpPr>
          <p:spPr>
            <a:xfrm rot="-2700000">
              <a:off x="7440199" y="4630789"/>
              <a:ext cx="822824" cy="1251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Malung-Sälen</a:t>
              </a:r>
            </a:p>
          </p:txBody>
        </p:sp>
        <p:sp>
          <p:nvSpPr>
            <p:cNvPr id="91" name="tx91"/>
            <p:cNvSpPr/>
            <p:nvPr/>
          </p:nvSpPr>
          <p:spPr>
            <a:xfrm rot="-2700000">
              <a:off x="8313359" y="4654298"/>
              <a:ext cx="407537" cy="9760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Rättvik</a:t>
              </a:r>
            </a:p>
          </p:txBody>
        </p:sp>
        <p:sp>
          <p:nvSpPr>
            <p:cNvPr id="92" name="tx92"/>
            <p:cNvSpPr/>
            <p:nvPr/>
          </p:nvSpPr>
          <p:spPr>
            <a:xfrm rot="-2700000">
              <a:off x="8924777" y="4654798"/>
              <a:ext cx="496676" cy="970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Vansbro</a:t>
              </a:r>
            </a:p>
          </p:txBody>
        </p:sp>
        <p:sp>
          <p:nvSpPr>
            <p:cNvPr id="93" name="tx93"/>
            <p:cNvSpPr/>
            <p:nvPr/>
          </p:nvSpPr>
          <p:spPr>
            <a:xfrm rot="-2700000">
              <a:off x="9566342" y="4638403"/>
              <a:ext cx="511522" cy="11622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Älvdalen</a:t>
              </a:r>
            </a:p>
          </p:txBody>
        </p:sp>
        <p:sp>
          <p:nvSpPr>
            <p:cNvPr id="94" name="tx94"/>
            <p:cNvSpPr/>
            <p:nvPr/>
          </p:nvSpPr>
          <p:spPr>
            <a:xfrm rot="-2700000">
              <a:off x="10339568" y="4653298"/>
              <a:ext cx="288968" cy="9877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Orsa</a:t>
              </a:r>
            </a:p>
          </p:txBody>
        </p:sp>
        <p:sp>
          <p:nvSpPr>
            <p:cNvPr id="95" name="tx95"/>
            <p:cNvSpPr/>
            <p:nvPr/>
          </p:nvSpPr>
          <p:spPr>
            <a:xfrm rot="-5400000">
              <a:off x="-182159" y="2576647"/>
              <a:ext cx="986221" cy="1293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Antal.mottagare</a:t>
              </a:r>
            </a:p>
          </p:txBody>
        </p:sp>
        <p:sp>
          <p:nvSpPr>
            <p:cNvPr id="96" name="rc96"/>
            <p:cNvSpPr/>
            <p:nvPr/>
          </p:nvSpPr>
          <p:spPr>
            <a:xfrm>
              <a:off x="5137333" y="5456037"/>
              <a:ext cx="1460875" cy="289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7" name="rc97"/>
            <p:cNvSpPr/>
            <p:nvPr/>
          </p:nvSpPr>
          <p:spPr>
            <a:xfrm>
              <a:off x="5137333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8" name="rc98"/>
            <p:cNvSpPr/>
            <p:nvPr/>
          </p:nvSpPr>
          <p:spPr>
            <a:xfrm>
              <a:off x="5146333" y="5534626"/>
              <a:ext cx="201456" cy="2014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9" name="rc99"/>
            <p:cNvSpPr/>
            <p:nvPr/>
          </p:nvSpPr>
          <p:spPr>
            <a:xfrm>
              <a:off x="6012699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0" name="rc100"/>
            <p:cNvSpPr/>
            <p:nvPr/>
          </p:nvSpPr>
          <p:spPr>
            <a:xfrm>
              <a:off x="6021699" y="5534626"/>
              <a:ext cx="201456" cy="20145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1" name="tx101"/>
            <p:cNvSpPr/>
            <p:nvPr/>
          </p:nvSpPr>
          <p:spPr>
            <a:xfrm>
              <a:off x="5426378" y="5579022"/>
              <a:ext cx="516731" cy="1108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Kvinnor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6301744" y="5578353"/>
              <a:ext cx="296465" cy="1115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Män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2767999" y="378159"/>
              <a:ext cx="5591348" cy="2383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Antal mottagare av föräldrapenning i Dalarnas län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275651" y="5813307"/>
              <a:ext cx="3627888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Försäkringskassan. Bearbetning: Samhällsanalys, Region Dalarna.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275651" y="5934335"/>
              <a:ext cx="1571461" cy="1045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Diagramförklaring: Se förklaring</a:t>
              </a:r>
            </a:p>
          </p:txBody>
        </p:sp>
      </p:grp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756748" y="739575"/>
              <a:ext cx="10094947" cy="38035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756748" y="4231921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756748" y="4093610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756748" y="3955299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756748" y="3816989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756748" y="3540367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756748" y="3402056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756748" y="3263746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756748" y="3125435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756748" y="2848813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756748" y="2710503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756748" y="2572192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756748" y="2433881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756748" y="2157260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756748" y="2018949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756748" y="1880638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756748" y="1742328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756748" y="1465706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756748" y="1327396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756748" y="1189085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756748" y="1050774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756748" y="4370231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756748" y="3678678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756748" y="2987124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756748" y="2295571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756748" y="1604017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756748" y="912463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rc32"/>
            <p:cNvSpPr/>
            <p:nvPr/>
          </p:nvSpPr>
          <p:spPr>
            <a:xfrm>
              <a:off x="856369" y="912463"/>
              <a:ext cx="597727" cy="262790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3" name="rc33"/>
            <p:cNvSpPr/>
            <p:nvPr/>
          </p:nvSpPr>
          <p:spPr>
            <a:xfrm>
              <a:off x="856369" y="3540367"/>
              <a:ext cx="597727" cy="82986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4" name="rc34"/>
            <p:cNvSpPr/>
            <p:nvPr/>
          </p:nvSpPr>
          <p:spPr>
            <a:xfrm>
              <a:off x="1520510" y="912463"/>
              <a:ext cx="597727" cy="245501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5" name="rc35"/>
            <p:cNvSpPr/>
            <p:nvPr/>
          </p:nvSpPr>
          <p:spPr>
            <a:xfrm>
              <a:off x="1520510" y="3367479"/>
              <a:ext cx="597727" cy="100275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6" name="rc36"/>
            <p:cNvSpPr/>
            <p:nvPr/>
          </p:nvSpPr>
          <p:spPr>
            <a:xfrm>
              <a:off x="2184652" y="912463"/>
              <a:ext cx="597727" cy="231670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7" name="rc37"/>
            <p:cNvSpPr/>
            <p:nvPr/>
          </p:nvSpPr>
          <p:spPr>
            <a:xfrm>
              <a:off x="2184652" y="3229168"/>
              <a:ext cx="597727" cy="114106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" name="rc38"/>
            <p:cNvSpPr/>
            <p:nvPr/>
          </p:nvSpPr>
          <p:spPr>
            <a:xfrm>
              <a:off x="2848793" y="912463"/>
              <a:ext cx="597727" cy="235128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" name="rc39"/>
            <p:cNvSpPr/>
            <p:nvPr/>
          </p:nvSpPr>
          <p:spPr>
            <a:xfrm>
              <a:off x="2848793" y="3263746"/>
              <a:ext cx="597727" cy="110648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" name="rc40"/>
            <p:cNvSpPr/>
            <p:nvPr/>
          </p:nvSpPr>
          <p:spPr>
            <a:xfrm>
              <a:off x="3512934" y="912463"/>
              <a:ext cx="597727" cy="255874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" name="rc41"/>
            <p:cNvSpPr/>
            <p:nvPr/>
          </p:nvSpPr>
          <p:spPr>
            <a:xfrm>
              <a:off x="3512934" y="3471212"/>
              <a:ext cx="597727" cy="89901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" name="rc42"/>
            <p:cNvSpPr/>
            <p:nvPr/>
          </p:nvSpPr>
          <p:spPr>
            <a:xfrm>
              <a:off x="4177076" y="912463"/>
              <a:ext cx="597727" cy="231670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" name="rc43"/>
            <p:cNvSpPr/>
            <p:nvPr/>
          </p:nvSpPr>
          <p:spPr>
            <a:xfrm>
              <a:off x="4177076" y="3229168"/>
              <a:ext cx="597727" cy="114106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" name="rc44"/>
            <p:cNvSpPr/>
            <p:nvPr/>
          </p:nvSpPr>
          <p:spPr>
            <a:xfrm>
              <a:off x="4841217" y="912463"/>
              <a:ext cx="597727" cy="245501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" name="rc45"/>
            <p:cNvSpPr/>
            <p:nvPr/>
          </p:nvSpPr>
          <p:spPr>
            <a:xfrm>
              <a:off x="4841217" y="3367479"/>
              <a:ext cx="597727" cy="100275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" name="rc46"/>
            <p:cNvSpPr/>
            <p:nvPr/>
          </p:nvSpPr>
          <p:spPr>
            <a:xfrm>
              <a:off x="5505358" y="912463"/>
              <a:ext cx="597727" cy="252417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" name="rc47"/>
            <p:cNvSpPr/>
            <p:nvPr/>
          </p:nvSpPr>
          <p:spPr>
            <a:xfrm>
              <a:off x="5505358" y="3436634"/>
              <a:ext cx="597727" cy="93359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" name="rc48"/>
            <p:cNvSpPr/>
            <p:nvPr/>
          </p:nvSpPr>
          <p:spPr>
            <a:xfrm>
              <a:off x="6169499" y="912463"/>
              <a:ext cx="597727" cy="245501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" name="rc49"/>
            <p:cNvSpPr/>
            <p:nvPr/>
          </p:nvSpPr>
          <p:spPr>
            <a:xfrm>
              <a:off x="6169499" y="3367479"/>
              <a:ext cx="597727" cy="100275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" name="rc50"/>
            <p:cNvSpPr/>
            <p:nvPr/>
          </p:nvSpPr>
          <p:spPr>
            <a:xfrm>
              <a:off x="6833641" y="912463"/>
              <a:ext cx="597727" cy="273163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" name="rc51"/>
            <p:cNvSpPr/>
            <p:nvPr/>
          </p:nvSpPr>
          <p:spPr>
            <a:xfrm>
              <a:off x="6833641" y="3644100"/>
              <a:ext cx="597727" cy="72613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" name="rc52"/>
            <p:cNvSpPr/>
            <p:nvPr/>
          </p:nvSpPr>
          <p:spPr>
            <a:xfrm>
              <a:off x="7497782" y="912463"/>
              <a:ext cx="597727" cy="245501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" name="rc53"/>
            <p:cNvSpPr/>
            <p:nvPr/>
          </p:nvSpPr>
          <p:spPr>
            <a:xfrm>
              <a:off x="7497782" y="3367479"/>
              <a:ext cx="597727" cy="100275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" name="rc54"/>
            <p:cNvSpPr/>
            <p:nvPr/>
          </p:nvSpPr>
          <p:spPr>
            <a:xfrm>
              <a:off x="8161923" y="912463"/>
              <a:ext cx="597727" cy="242043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" name="rc55"/>
            <p:cNvSpPr/>
            <p:nvPr/>
          </p:nvSpPr>
          <p:spPr>
            <a:xfrm>
              <a:off x="8161923" y="3332901"/>
              <a:ext cx="597727" cy="103733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" name="rc56"/>
            <p:cNvSpPr/>
            <p:nvPr/>
          </p:nvSpPr>
          <p:spPr>
            <a:xfrm>
              <a:off x="8826065" y="912463"/>
              <a:ext cx="597727" cy="245501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" name="rc57"/>
            <p:cNvSpPr/>
            <p:nvPr/>
          </p:nvSpPr>
          <p:spPr>
            <a:xfrm>
              <a:off x="8826065" y="3367479"/>
              <a:ext cx="597727" cy="100275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" name="rc58"/>
            <p:cNvSpPr/>
            <p:nvPr/>
          </p:nvSpPr>
          <p:spPr>
            <a:xfrm>
              <a:off x="9490206" y="912463"/>
              <a:ext cx="597727" cy="248959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" name="rc59"/>
            <p:cNvSpPr/>
            <p:nvPr/>
          </p:nvSpPr>
          <p:spPr>
            <a:xfrm>
              <a:off x="9490206" y="3402056"/>
              <a:ext cx="597727" cy="96817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" name="rc60"/>
            <p:cNvSpPr/>
            <p:nvPr/>
          </p:nvSpPr>
          <p:spPr>
            <a:xfrm>
              <a:off x="10154347" y="912463"/>
              <a:ext cx="597727" cy="266248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" name="rc61"/>
            <p:cNvSpPr/>
            <p:nvPr/>
          </p:nvSpPr>
          <p:spPr>
            <a:xfrm>
              <a:off x="10154347" y="3574945"/>
              <a:ext cx="597727" cy="79528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" name="tx62"/>
            <p:cNvSpPr/>
            <p:nvPr/>
          </p:nvSpPr>
          <p:spPr>
            <a:xfrm>
              <a:off x="524677" y="4313379"/>
              <a:ext cx="169440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82261" y="3621825"/>
              <a:ext cx="211856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20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482261" y="2930272"/>
              <a:ext cx="211856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40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82261" y="2238718"/>
              <a:ext cx="211856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60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82261" y="1547165"/>
              <a:ext cx="211856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80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39845" y="855611"/>
              <a:ext cx="2542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68" name="tx68"/>
            <p:cNvSpPr/>
            <p:nvPr/>
          </p:nvSpPr>
          <p:spPr>
            <a:xfrm rot="-2700000">
              <a:off x="977845" y="4654798"/>
              <a:ext cx="407668" cy="970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Avesta</a:t>
              </a:r>
            </a:p>
          </p:txBody>
        </p:sp>
        <p:sp>
          <p:nvSpPr>
            <p:cNvPr id="69" name="tx69"/>
            <p:cNvSpPr/>
            <p:nvPr/>
          </p:nvSpPr>
          <p:spPr>
            <a:xfrm rot="-2700000">
              <a:off x="1569348" y="4631678"/>
              <a:ext cx="533790" cy="12410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Borlänge</a:t>
              </a:r>
            </a:p>
          </p:txBody>
        </p:sp>
        <p:sp>
          <p:nvSpPr>
            <p:cNvPr id="70" name="tx70"/>
            <p:cNvSpPr/>
            <p:nvPr/>
          </p:nvSpPr>
          <p:spPr>
            <a:xfrm rot="-2700000">
              <a:off x="2343176" y="4654798"/>
              <a:ext cx="333570" cy="970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Falun</a:t>
              </a:r>
            </a:p>
          </p:txBody>
        </p:sp>
        <p:sp>
          <p:nvSpPr>
            <p:cNvPr id="71" name="tx71"/>
            <p:cNvSpPr/>
            <p:nvPr/>
          </p:nvSpPr>
          <p:spPr>
            <a:xfrm rot="-2700000">
              <a:off x="2945446" y="4630789"/>
              <a:ext cx="437424" cy="1251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Gagnef</a:t>
              </a:r>
            </a:p>
          </p:txBody>
        </p:sp>
        <p:sp>
          <p:nvSpPr>
            <p:cNvPr id="72" name="tx72"/>
            <p:cNvSpPr/>
            <p:nvPr/>
          </p:nvSpPr>
          <p:spPr>
            <a:xfrm rot="-2700000">
              <a:off x="3526942" y="4654798"/>
              <a:ext cx="622603" cy="970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Hedemora</a:t>
              </a:r>
            </a:p>
          </p:txBody>
        </p:sp>
        <p:sp>
          <p:nvSpPr>
            <p:cNvPr id="73" name="tx73"/>
            <p:cNvSpPr/>
            <p:nvPr/>
          </p:nvSpPr>
          <p:spPr>
            <a:xfrm rot="-2700000">
              <a:off x="4250303" y="4654798"/>
              <a:ext cx="504164" cy="970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Leksand</a:t>
              </a:r>
            </a:p>
          </p:txBody>
        </p:sp>
        <p:sp>
          <p:nvSpPr>
            <p:cNvPr id="74" name="tx74"/>
            <p:cNvSpPr/>
            <p:nvPr/>
          </p:nvSpPr>
          <p:spPr>
            <a:xfrm rot="-2700000">
              <a:off x="4936713" y="4654798"/>
              <a:ext cx="459627" cy="970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Ludvika</a:t>
              </a:r>
            </a:p>
          </p:txBody>
        </p:sp>
        <p:sp>
          <p:nvSpPr>
            <p:cNvPr id="75" name="tx75"/>
            <p:cNvSpPr/>
            <p:nvPr/>
          </p:nvSpPr>
          <p:spPr>
            <a:xfrm rot="-2700000">
              <a:off x="5409311" y="4630789"/>
              <a:ext cx="822824" cy="1251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Malung-Sälen</a:t>
              </a:r>
            </a:p>
          </p:txBody>
        </p:sp>
        <p:sp>
          <p:nvSpPr>
            <p:cNvPr id="76" name="tx76"/>
            <p:cNvSpPr/>
            <p:nvPr/>
          </p:nvSpPr>
          <p:spPr>
            <a:xfrm rot="-2700000">
              <a:off x="6342902" y="4654798"/>
              <a:ext cx="303814" cy="970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Mora</a:t>
              </a:r>
            </a:p>
          </p:txBody>
        </p:sp>
        <p:sp>
          <p:nvSpPr>
            <p:cNvPr id="77" name="tx77"/>
            <p:cNvSpPr/>
            <p:nvPr/>
          </p:nvSpPr>
          <p:spPr>
            <a:xfrm rot="-2700000">
              <a:off x="7013845" y="4653298"/>
              <a:ext cx="288968" cy="9877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Orsa</a:t>
              </a:r>
            </a:p>
          </p:txBody>
        </p:sp>
        <p:sp>
          <p:nvSpPr>
            <p:cNvPr id="78" name="tx78"/>
            <p:cNvSpPr/>
            <p:nvPr/>
          </p:nvSpPr>
          <p:spPr>
            <a:xfrm rot="-2700000">
              <a:off x="7619116" y="4654298"/>
              <a:ext cx="407537" cy="9760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Rättvik</a:t>
              </a:r>
            </a:p>
          </p:txBody>
        </p:sp>
        <p:sp>
          <p:nvSpPr>
            <p:cNvPr id="79" name="tx79"/>
            <p:cNvSpPr/>
            <p:nvPr/>
          </p:nvSpPr>
          <p:spPr>
            <a:xfrm rot="-2700000">
              <a:off x="8036217" y="4630789"/>
              <a:ext cx="882141" cy="1251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Smedjebacken</a:t>
              </a:r>
            </a:p>
          </p:txBody>
        </p:sp>
        <p:sp>
          <p:nvSpPr>
            <p:cNvPr id="80" name="tx80"/>
            <p:cNvSpPr/>
            <p:nvPr/>
          </p:nvSpPr>
          <p:spPr>
            <a:xfrm rot="-2700000">
              <a:off x="8991413" y="4653353"/>
              <a:ext cx="318724" cy="987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Säter</a:t>
              </a:r>
            </a:p>
          </p:txBody>
        </p:sp>
        <p:sp>
          <p:nvSpPr>
            <p:cNvPr id="81" name="tx81"/>
            <p:cNvSpPr/>
            <p:nvPr/>
          </p:nvSpPr>
          <p:spPr>
            <a:xfrm rot="-2700000">
              <a:off x="9567177" y="4654798"/>
              <a:ext cx="496676" cy="970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Vansbro</a:t>
              </a:r>
            </a:p>
          </p:txBody>
        </p:sp>
        <p:sp>
          <p:nvSpPr>
            <p:cNvPr id="82" name="tx82"/>
            <p:cNvSpPr/>
            <p:nvPr/>
          </p:nvSpPr>
          <p:spPr>
            <a:xfrm rot="-2700000">
              <a:off x="10217105" y="4638403"/>
              <a:ext cx="511522" cy="11622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Älvdalen</a:t>
              </a:r>
            </a:p>
          </p:txBody>
        </p:sp>
        <p:sp>
          <p:nvSpPr>
            <p:cNvPr id="83" name="tx83"/>
            <p:cNvSpPr/>
            <p:nvPr/>
          </p:nvSpPr>
          <p:spPr>
            <a:xfrm rot="-5400000">
              <a:off x="-473803" y="2576341"/>
              <a:ext cx="1568896" cy="13001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Andel.nettodagar.per.kön</a:t>
              </a:r>
            </a:p>
          </p:txBody>
        </p:sp>
        <p:sp>
          <p:nvSpPr>
            <p:cNvPr id="84" name="rc84"/>
            <p:cNvSpPr/>
            <p:nvPr/>
          </p:nvSpPr>
          <p:spPr>
            <a:xfrm>
              <a:off x="5073784" y="5456037"/>
              <a:ext cx="1460875" cy="289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5" name="rc85"/>
            <p:cNvSpPr/>
            <p:nvPr/>
          </p:nvSpPr>
          <p:spPr>
            <a:xfrm>
              <a:off x="5073784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6" name="rc86"/>
            <p:cNvSpPr/>
            <p:nvPr/>
          </p:nvSpPr>
          <p:spPr>
            <a:xfrm>
              <a:off x="5082784" y="5534626"/>
              <a:ext cx="201456" cy="2014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7" name="rc87"/>
            <p:cNvSpPr/>
            <p:nvPr/>
          </p:nvSpPr>
          <p:spPr>
            <a:xfrm>
              <a:off x="5949149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8" name="rc88"/>
            <p:cNvSpPr/>
            <p:nvPr/>
          </p:nvSpPr>
          <p:spPr>
            <a:xfrm>
              <a:off x="5958149" y="5534626"/>
              <a:ext cx="201456" cy="20145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9" name="tx89"/>
            <p:cNvSpPr/>
            <p:nvPr/>
          </p:nvSpPr>
          <p:spPr>
            <a:xfrm>
              <a:off x="5362829" y="5579022"/>
              <a:ext cx="516731" cy="1108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Kvinnor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6238194" y="5578353"/>
              <a:ext cx="296465" cy="1115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Män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2838754" y="378159"/>
              <a:ext cx="5449837" cy="2383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Andel som mottar föräldrapenning i Dalarnas län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275651" y="5813307"/>
              <a:ext cx="3627888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Försäkringskassan. Bearbetning: Samhällsanalys, Region Dalarna.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275651" y="5934335"/>
              <a:ext cx="1571461" cy="1045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Diagramförklaring: Se förklaring</a:t>
              </a:r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1053362" y="739575"/>
              <a:ext cx="9798333" cy="42175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1053362" y="4655870"/>
              <a:ext cx="9798333" cy="0"/>
            </a:xfrm>
            <a:custGeom>
              <a:avLst/>
              <a:gdLst/>
              <a:ahLst/>
              <a:cxnLst/>
              <a:rect l="0" t="0" r="0" b="0"/>
              <a:pathLst>
                <a:path w="9798333">
                  <a:moveTo>
                    <a:pt x="0" y="0"/>
                  </a:moveTo>
                  <a:lnTo>
                    <a:pt x="9798333" y="0"/>
                  </a:lnTo>
                  <a:lnTo>
                    <a:pt x="9798333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1053362" y="4546323"/>
              <a:ext cx="9798333" cy="0"/>
            </a:xfrm>
            <a:custGeom>
              <a:avLst/>
              <a:gdLst/>
              <a:ahLst/>
              <a:cxnLst/>
              <a:rect l="0" t="0" r="0" b="0"/>
              <a:pathLst>
                <a:path w="9798333">
                  <a:moveTo>
                    <a:pt x="0" y="0"/>
                  </a:moveTo>
                  <a:lnTo>
                    <a:pt x="9798333" y="0"/>
                  </a:lnTo>
                  <a:lnTo>
                    <a:pt x="9798333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1053362" y="4436777"/>
              <a:ext cx="9798333" cy="0"/>
            </a:xfrm>
            <a:custGeom>
              <a:avLst/>
              <a:gdLst/>
              <a:ahLst/>
              <a:cxnLst/>
              <a:rect l="0" t="0" r="0" b="0"/>
              <a:pathLst>
                <a:path w="9798333">
                  <a:moveTo>
                    <a:pt x="0" y="0"/>
                  </a:moveTo>
                  <a:lnTo>
                    <a:pt x="9798333" y="0"/>
                  </a:lnTo>
                  <a:lnTo>
                    <a:pt x="9798333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1053362" y="4327230"/>
              <a:ext cx="9798333" cy="0"/>
            </a:xfrm>
            <a:custGeom>
              <a:avLst/>
              <a:gdLst/>
              <a:ahLst/>
              <a:cxnLst/>
              <a:rect l="0" t="0" r="0" b="0"/>
              <a:pathLst>
                <a:path w="9798333">
                  <a:moveTo>
                    <a:pt x="0" y="0"/>
                  </a:moveTo>
                  <a:lnTo>
                    <a:pt x="9798333" y="0"/>
                  </a:lnTo>
                  <a:lnTo>
                    <a:pt x="9798333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1053362" y="4108137"/>
              <a:ext cx="9798333" cy="0"/>
            </a:xfrm>
            <a:custGeom>
              <a:avLst/>
              <a:gdLst/>
              <a:ahLst/>
              <a:cxnLst/>
              <a:rect l="0" t="0" r="0" b="0"/>
              <a:pathLst>
                <a:path w="9798333">
                  <a:moveTo>
                    <a:pt x="0" y="0"/>
                  </a:moveTo>
                  <a:lnTo>
                    <a:pt x="9798333" y="0"/>
                  </a:lnTo>
                  <a:lnTo>
                    <a:pt x="9798333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1053362" y="3998590"/>
              <a:ext cx="9798333" cy="0"/>
            </a:xfrm>
            <a:custGeom>
              <a:avLst/>
              <a:gdLst/>
              <a:ahLst/>
              <a:cxnLst/>
              <a:rect l="0" t="0" r="0" b="0"/>
              <a:pathLst>
                <a:path w="9798333">
                  <a:moveTo>
                    <a:pt x="0" y="0"/>
                  </a:moveTo>
                  <a:lnTo>
                    <a:pt x="9798333" y="0"/>
                  </a:lnTo>
                  <a:lnTo>
                    <a:pt x="9798333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1053362" y="3889043"/>
              <a:ext cx="9798333" cy="0"/>
            </a:xfrm>
            <a:custGeom>
              <a:avLst/>
              <a:gdLst/>
              <a:ahLst/>
              <a:cxnLst/>
              <a:rect l="0" t="0" r="0" b="0"/>
              <a:pathLst>
                <a:path w="9798333">
                  <a:moveTo>
                    <a:pt x="0" y="0"/>
                  </a:moveTo>
                  <a:lnTo>
                    <a:pt x="9798333" y="0"/>
                  </a:lnTo>
                  <a:lnTo>
                    <a:pt x="9798333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1053362" y="3779496"/>
              <a:ext cx="9798333" cy="0"/>
            </a:xfrm>
            <a:custGeom>
              <a:avLst/>
              <a:gdLst/>
              <a:ahLst/>
              <a:cxnLst/>
              <a:rect l="0" t="0" r="0" b="0"/>
              <a:pathLst>
                <a:path w="9798333">
                  <a:moveTo>
                    <a:pt x="0" y="0"/>
                  </a:moveTo>
                  <a:lnTo>
                    <a:pt x="9798333" y="0"/>
                  </a:lnTo>
                  <a:lnTo>
                    <a:pt x="9798333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1053362" y="3560403"/>
              <a:ext cx="9798333" cy="0"/>
            </a:xfrm>
            <a:custGeom>
              <a:avLst/>
              <a:gdLst/>
              <a:ahLst/>
              <a:cxnLst/>
              <a:rect l="0" t="0" r="0" b="0"/>
              <a:pathLst>
                <a:path w="9798333">
                  <a:moveTo>
                    <a:pt x="0" y="0"/>
                  </a:moveTo>
                  <a:lnTo>
                    <a:pt x="9798333" y="0"/>
                  </a:lnTo>
                  <a:lnTo>
                    <a:pt x="9798333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1053362" y="3450856"/>
              <a:ext cx="9798333" cy="0"/>
            </a:xfrm>
            <a:custGeom>
              <a:avLst/>
              <a:gdLst/>
              <a:ahLst/>
              <a:cxnLst/>
              <a:rect l="0" t="0" r="0" b="0"/>
              <a:pathLst>
                <a:path w="9798333">
                  <a:moveTo>
                    <a:pt x="0" y="0"/>
                  </a:moveTo>
                  <a:lnTo>
                    <a:pt x="9798333" y="0"/>
                  </a:lnTo>
                  <a:lnTo>
                    <a:pt x="9798333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1053362" y="3341310"/>
              <a:ext cx="9798333" cy="0"/>
            </a:xfrm>
            <a:custGeom>
              <a:avLst/>
              <a:gdLst/>
              <a:ahLst/>
              <a:cxnLst/>
              <a:rect l="0" t="0" r="0" b="0"/>
              <a:pathLst>
                <a:path w="9798333">
                  <a:moveTo>
                    <a:pt x="0" y="0"/>
                  </a:moveTo>
                  <a:lnTo>
                    <a:pt x="9798333" y="0"/>
                  </a:lnTo>
                  <a:lnTo>
                    <a:pt x="9798333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1053362" y="3231763"/>
              <a:ext cx="9798333" cy="0"/>
            </a:xfrm>
            <a:custGeom>
              <a:avLst/>
              <a:gdLst/>
              <a:ahLst/>
              <a:cxnLst/>
              <a:rect l="0" t="0" r="0" b="0"/>
              <a:pathLst>
                <a:path w="9798333">
                  <a:moveTo>
                    <a:pt x="0" y="0"/>
                  </a:moveTo>
                  <a:lnTo>
                    <a:pt x="9798333" y="0"/>
                  </a:lnTo>
                  <a:lnTo>
                    <a:pt x="9798333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1053362" y="3012669"/>
              <a:ext cx="9798333" cy="0"/>
            </a:xfrm>
            <a:custGeom>
              <a:avLst/>
              <a:gdLst/>
              <a:ahLst/>
              <a:cxnLst/>
              <a:rect l="0" t="0" r="0" b="0"/>
              <a:pathLst>
                <a:path w="9798333">
                  <a:moveTo>
                    <a:pt x="0" y="0"/>
                  </a:moveTo>
                  <a:lnTo>
                    <a:pt x="9798333" y="0"/>
                  </a:lnTo>
                  <a:lnTo>
                    <a:pt x="9798333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1053362" y="2903123"/>
              <a:ext cx="9798333" cy="0"/>
            </a:xfrm>
            <a:custGeom>
              <a:avLst/>
              <a:gdLst/>
              <a:ahLst/>
              <a:cxnLst/>
              <a:rect l="0" t="0" r="0" b="0"/>
              <a:pathLst>
                <a:path w="9798333">
                  <a:moveTo>
                    <a:pt x="0" y="0"/>
                  </a:moveTo>
                  <a:lnTo>
                    <a:pt x="9798333" y="0"/>
                  </a:lnTo>
                  <a:lnTo>
                    <a:pt x="9798333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1053362" y="2793576"/>
              <a:ext cx="9798333" cy="0"/>
            </a:xfrm>
            <a:custGeom>
              <a:avLst/>
              <a:gdLst/>
              <a:ahLst/>
              <a:cxnLst/>
              <a:rect l="0" t="0" r="0" b="0"/>
              <a:pathLst>
                <a:path w="9798333">
                  <a:moveTo>
                    <a:pt x="0" y="0"/>
                  </a:moveTo>
                  <a:lnTo>
                    <a:pt x="9798333" y="0"/>
                  </a:lnTo>
                  <a:lnTo>
                    <a:pt x="9798333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1053362" y="2684029"/>
              <a:ext cx="9798333" cy="0"/>
            </a:xfrm>
            <a:custGeom>
              <a:avLst/>
              <a:gdLst/>
              <a:ahLst/>
              <a:cxnLst/>
              <a:rect l="0" t="0" r="0" b="0"/>
              <a:pathLst>
                <a:path w="9798333">
                  <a:moveTo>
                    <a:pt x="0" y="0"/>
                  </a:moveTo>
                  <a:lnTo>
                    <a:pt x="9798333" y="0"/>
                  </a:lnTo>
                  <a:lnTo>
                    <a:pt x="9798333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1053362" y="2464936"/>
              <a:ext cx="9798333" cy="0"/>
            </a:xfrm>
            <a:custGeom>
              <a:avLst/>
              <a:gdLst/>
              <a:ahLst/>
              <a:cxnLst/>
              <a:rect l="0" t="0" r="0" b="0"/>
              <a:pathLst>
                <a:path w="9798333">
                  <a:moveTo>
                    <a:pt x="0" y="0"/>
                  </a:moveTo>
                  <a:lnTo>
                    <a:pt x="9798333" y="0"/>
                  </a:lnTo>
                  <a:lnTo>
                    <a:pt x="9798333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1053362" y="2355389"/>
              <a:ext cx="9798333" cy="0"/>
            </a:xfrm>
            <a:custGeom>
              <a:avLst/>
              <a:gdLst/>
              <a:ahLst/>
              <a:cxnLst/>
              <a:rect l="0" t="0" r="0" b="0"/>
              <a:pathLst>
                <a:path w="9798333">
                  <a:moveTo>
                    <a:pt x="0" y="0"/>
                  </a:moveTo>
                  <a:lnTo>
                    <a:pt x="9798333" y="0"/>
                  </a:lnTo>
                  <a:lnTo>
                    <a:pt x="9798333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1053362" y="2245842"/>
              <a:ext cx="9798333" cy="0"/>
            </a:xfrm>
            <a:custGeom>
              <a:avLst/>
              <a:gdLst/>
              <a:ahLst/>
              <a:cxnLst/>
              <a:rect l="0" t="0" r="0" b="0"/>
              <a:pathLst>
                <a:path w="9798333">
                  <a:moveTo>
                    <a:pt x="0" y="0"/>
                  </a:moveTo>
                  <a:lnTo>
                    <a:pt x="9798333" y="0"/>
                  </a:lnTo>
                  <a:lnTo>
                    <a:pt x="9798333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1053362" y="2136296"/>
              <a:ext cx="9798333" cy="0"/>
            </a:xfrm>
            <a:custGeom>
              <a:avLst/>
              <a:gdLst/>
              <a:ahLst/>
              <a:cxnLst/>
              <a:rect l="0" t="0" r="0" b="0"/>
              <a:pathLst>
                <a:path w="9798333">
                  <a:moveTo>
                    <a:pt x="0" y="0"/>
                  </a:moveTo>
                  <a:lnTo>
                    <a:pt x="9798333" y="0"/>
                  </a:lnTo>
                  <a:lnTo>
                    <a:pt x="9798333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1053362" y="1917202"/>
              <a:ext cx="9798333" cy="0"/>
            </a:xfrm>
            <a:custGeom>
              <a:avLst/>
              <a:gdLst/>
              <a:ahLst/>
              <a:cxnLst/>
              <a:rect l="0" t="0" r="0" b="0"/>
              <a:pathLst>
                <a:path w="9798333">
                  <a:moveTo>
                    <a:pt x="0" y="0"/>
                  </a:moveTo>
                  <a:lnTo>
                    <a:pt x="9798333" y="0"/>
                  </a:lnTo>
                  <a:lnTo>
                    <a:pt x="9798333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1053362" y="1807656"/>
              <a:ext cx="9798333" cy="0"/>
            </a:xfrm>
            <a:custGeom>
              <a:avLst/>
              <a:gdLst/>
              <a:ahLst/>
              <a:cxnLst/>
              <a:rect l="0" t="0" r="0" b="0"/>
              <a:pathLst>
                <a:path w="9798333">
                  <a:moveTo>
                    <a:pt x="0" y="0"/>
                  </a:moveTo>
                  <a:lnTo>
                    <a:pt x="9798333" y="0"/>
                  </a:lnTo>
                  <a:lnTo>
                    <a:pt x="9798333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1053362" y="1698109"/>
              <a:ext cx="9798333" cy="0"/>
            </a:xfrm>
            <a:custGeom>
              <a:avLst/>
              <a:gdLst/>
              <a:ahLst/>
              <a:cxnLst/>
              <a:rect l="0" t="0" r="0" b="0"/>
              <a:pathLst>
                <a:path w="9798333">
                  <a:moveTo>
                    <a:pt x="0" y="0"/>
                  </a:moveTo>
                  <a:lnTo>
                    <a:pt x="9798333" y="0"/>
                  </a:lnTo>
                  <a:lnTo>
                    <a:pt x="9798333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1053362" y="1588562"/>
              <a:ext cx="9798333" cy="0"/>
            </a:xfrm>
            <a:custGeom>
              <a:avLst/>
              <a:gdLst/>
              <a:ahLst/>
              <a:cxnLst/>
              <a:rect l="0" t="0" r="0" b="0"/>
              <a:pathLst>
                <a:path w="9798333">
                  <a:moveTo>
                    <a:pt x="0" y="0"/>
                  </a:moveTo>
                  <a:lnTo>
                    <a:pt x="9798333" y="0"/>
                  </a:lnTo>
                  <a:lnTo>
                    <a:pt x="9798333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1053362" y="1369469"/>
              <a:ext cx="9798333" cy="0"/>
            </a:xfrm>
            <a:custGeom>
              <a:avLst/>
              <a:gdLst/>
              <a:ahLst/>
              <a:cxnLst/>
              <a:rect l="0" t="0" r="0" b="0"/>
              <a:pathLst>
                <a:path w="9798333">
                  <a:moveTo>
                    <a:pt x="0" y="0"/>
                  </a:moveTo>
                  <a:lnTo>
                    <a:pt x="9798333" y="0"/>
                  </a:lnTo>
                  <a:lnTo>
                    <a:pt x="9798333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1053362" y="1259922"/>
              <a:ext cx="9798333" cy="0"/>
            </a:xfrm>
            <a:custGeom>
              <a:avLst/>
              <a:gdLst/>
              <a:ahLst/>
              <a:cxnLst/>
              <a:rect l="0" t="0" r="0" b="0"/>
              <a:pathLst>
                <a:path w="9798333">
                  <a:moveTo>
                    <a:pt x="0" y="0"/>
                  </a:moveTo>
                  <a:lnTo>
                    <a:pt x="9798333" y="0"/>
                  </a:lnTo>
                  <a:lnTo>
                    <a:pt x="9798333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1053362" y="1150375"/>
              <a:ext cx="9798333" cy="0"/>
            </a:xfrm>
            <a:custGeom>
              <a:avLst/>
              <a:gdLst/>
              <a:ahLst/>
              <a:cxnLst/>
              <a:rect l="0" t="0" r="0" b="0"/>
              <a:pathLst>
                <a:path w="9798333">
                  <a:moveTo>
                    <a:pt x="0" y="0"/>
                  </a:moveTo>
                  <a:lnTo>
                    <a:pt x="9798333" y="0"/>
                  </a:lnTo>
                  <a:lnTo>
                    <a:pt x="9798333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1053362" y="1040829"/>
              <a:ext cx="9798333" cy="0"/>
            </a:xfrm>
            <a:custGeom>
              <a:avLst/>
              <a:gdLst/>
              <a:ahLst/>
              <a:cxnLst/>
              <a:rect l="0" t="0" r="0" b="0"/>
              <a:pathLst>
                <a:path w="9798333">
                  <a:moveTo>
                    <a:pt x="0" y="0"/>
                  </a:moveTo>
                  <a:lnTo>
                    <a:pt x="9798333" y="0"/>
                  </a:lnTo>
                  <a:lnTo>
                    <a:pt x="9798333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1053362" y="4765417"/>
              <a:ext cx="9798333" cy="0"/>
            </a:xfrm>
            <a:custGeom>
              <a:avLst/>
              <a:gdLst/>
              <a:ahLst/>
              <a:cxnLst/>
              <a:rect l="0" t="0" r="0" b="0"/>
              <a:pathLst>
                <a:path w="9798333">
                  <a:moveTo>
                    <a:pt x="0" y="0"/>
                  </a:moveTo>
                  <a:lnTo>
                    <a:pt x="9798333" y="0"/>
                  </a:lnTo>
                  <a:lnTo>
                    <a:pt x="9798333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1053362" y="4217683"/>
              <a:ext cx="9798333" cy="0"/>
            </a:xfrm>
            <a:custGeom>
              <a:avLst/>
              <a:gdLst/>
              <a:ahLst/>
              <a:cxnLst/>
              <a:rect l="0" t="0" r="0" b="0"/>
              <a:pathLst>
                <a:path w="9798333">
                  <a:moveTo>
                    <a:pt x="0" y="0"/>
                  </a:moveTo>
                  <a:lnTo>
                    <a:pt x="9798333" y="0"/>
                  </a:lnTo>
                  <a:lnTo>
                    <a:pt x="9798333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1053362" y="3669950"/>
              <a:ext cx="9798333" cy="0"/>
            </a:xfrm>
            <a:custGeom>
              <a:avLst/>
              <a:gdLst/>
              <a:ahLst/>
              <a:cxnLst/>
              <a:rect l="0" t="0" r="0" b="0"/>
              <a:pathLst>
                <a:path w="9798333">
                  <a:moveTo>
                    <a:pt x="0" y="0"/>
                  </a:moveTo>
                  <a:lnTo>
                    <a:pt x="9798333" y="0"/>
                  </a:lnTo>
                  <a:lnTo>
                    <a:pt x="9798333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7"/>
            <p:cNvSpPr/>
            <p:nvPr/>
          </p:nvSpPr>
          <p:spPr>
            <a:xfrm>
              <a:off x="1053362" y="3122216"/>
              <a:ext cx="9798333" cy="0"/>
            </a:xfrm>
            <a:custGeom>
              <a:avLst/>
              <a:gdLst/>
              <a:ahLst/>
              <a:cxnLst/>
              <a:rect l="0" t="0" r="0" b="0"/>
              <a:pathLst>
                <a:path w="9798333">
                  <a:moveTo>
                    <a:pt x="0" y="0"/>
                  </a:moveTo>
                  <a:lnTo>
                    <a:pt x="9798333" y="0"/>
                  </a:lnTo>
                  <a:lnTo>
                    <a:pt x="9798333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8"/>
            <p:cNvSpPr/>
            <p:nvPr/>
          </p:nvSpPr>
          <p:spPr>
            <a:xfrm>
              <a:off x="1053362" y="2574483"/>
              <a:ext cx="9798333" cy="0"/>
            </a:xfrm>
            <a:custGeom>
              <a:avLst/>
              <a:gdLst/>
              <a:ahLst/>
              <a:cxnLst/>
              <a:rect l="0" t="0" r="0" b="0"/>
              <a:pathLst>
                <a:path w="9798333">
                  <a:moveTo>
                    <a:pt x="0" y="0"/>
                  </a:moveTo>
                  <a:lnTo>
                    <a:pt x="9798333" y="0"/>
                  </a:lnTo>
                  <a:lnTo>
                    <a:pt x="9798333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9"/>
            <p:cNvSpPr/>
            <p:nvPr/>
          </p:nvSpPr>
          <p:spPr>
            <a:xfrm>
              <a:off x="1053362" y="2026749"/>
              <a:ext cx="9798333" cy="0"/>
            </a:xfrm>
            <a:custGeom>
              <a:avLst/>
              <a:gdLst/>
              <a:ahLst/>
              <a:cxnLst/>
              <a:rect l="0" t="0" r="0" b="0"/>
              <a:pathLst>
                <a:path w="9798333">
                  <a:moveTo>
                    <a:pt x="0" y="0"/>
                  </a:moveTo>
                  <a:lnTo>
                    <a:pt x="9798333" y="0"/>
                  </a:lnTo>
                  <a:lnTo>
                    <a:pt x="9798333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40"/>
            <p:cNvSpPr/>
            <p:nvPr/>
          </p:nvSpPr>
          <p:spPr>
            <a:xfrm>
              <a:off x="1053362" y="1479015"/>
              <a:ext cx="9798333" cy="0"/>
            </a:xfrm>
            <a:custGeom>
              <a:avLst/>
              <a:gdLst/>
              <a:ahLst/>
              <a:cxnLst/>
              <a:rect l="0" t="0" r="0" b="0"/>
              <a:pathLst>
                <a:path w="9798333">
                  <a:moveTo>
                    <a:pt x="0" y="0"/>
                  </a:moveTo>
                  <a:lnTo>
                    <a:pt x="9798333" y="0"/>
                  </a:lnTo>
                  <a:lnTo>
                    <a:pt x="9798333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41"/>
            <p:cNvSpPr/>
            <p:nvPr/>
          </p:nvSpPr>
          <p:spPr>
            <a:xfrm>
              <a:off x="1053362" y="931282"/>
              <a:ext cx="9798333" cy="0"/>
            </a:xfrm>
            <a:custGeom>
              <a:avLst/>
              <a:gdLst/>
              <a:ahLst/>
              <a:cxnLst/>
              <a:rect l="0" t="0" r="0" b="0"/>
              <a:pathLst>
                <a:path w="9798333">
                  <a:moveTo>
                    <a:pt x="0" y="0"/>
                  </a:moveTo>
                  <a:lnTo>
                    <a:pt x="9798333" y="0"/>
                  </a:lnTo>
                  <a:lnTo>
                    <a:pt x="9798333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rc42"/>
            <p:cNvSpPr/>
            <p:nvPr/>
          </p:nvSpPr>
          <p:spPr>
            <a:xfrm>
              <a:off x="1144088" y="2420652"/>
              <a:ext cx="272175" cy="234476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" name="rc43"/>
            <p:cNvSpPr/>
            <p:nvPr/>
          </p:nvSpPr>
          <p:spPr>
            <a:xfrm>
              <a:off x="1416264" y="3274623"/>
              <a:ext cx="272175" cy="149079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" name="rc44"/>
            <p:cNvSpPr/>
            <p:nvPr/>
          </p:nvSpPr>
          <p:spPr>
            <a:xfrm>
              <a:off x="1748923" y="2648974"/>
              <a:ext cx="272175" cy="211644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" name="rc45"/>
            <p:cNvSpPr/>
            <p:nvPr/>
          </p:nvSpPr>
          <p:spPr>
            <a:xfrm>
              <a:off x="2021099" y="3482652"/>
              <a:ext cx="272175" cy="128276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" name="rc46"/>
            <p:cNvSpPr/>
            <p:nvPr/>
          </p:nvSpPr>
          <p:spPr>
            <a:xfrm>
              <a:off x="2353758" y="2590887"/>
              <a:ext cx="272175" cy="217452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" name="rc47"/>
            <p:cNvSpPr/>
            <p:nvPr/>
          </p:nvSpPr>
          <p:spPr>
            <a:xfrm>
              <a:off x="2625934" y="3560869"/>
              <a:ext cx="272175" cy="120454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" name="rc48"/>
            <p:cNvSpPr/>
            <p:nvPr/>
          </p:nvSpPr>
          <p:spPr>
            <a:xfrm>
              <a:off x="2958594" y="2737652"/>
              <a:ext cx="272175" cy="202776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" name="rc49"/>
            <p:cNvSpPr/>
            <p:nvPr/>
          </p:nvSpPr>
          <p:spPr>
            <a:xfrm>
              <a:off x="3230770" y="3622927"/>
              <a:ext cx="272175" cy="114249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" name="rc50"/>
            <p:cNvSpPr/>
            <p:nvPr/>
          </p:nvSpPr>
          <p:spPr>
            <a:xfrm>
              <a:off x="3563429" y="2515053"/>
              <a:ext cx="272175" cy="225036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" name="rc51"/>
            <p:cNvSpPr/>
            <p:nvPr/>
          </p:nvSpPr>
          <p:spPr>
            <a:xfrm>
              <a:off x="3835605" y="3454636"/>
              <a:ext cx="272175" cy="131078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" name="rc52"/>
            <p:cNvSpPr/>
            <p:nvPr/>
          </p:nvSpPr>
          <p:spPr>
            <a:xfrm>
              <a:off x="4168265" y="2582178"/>
              <a:ext cx="272175" cy="218323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" name="rc53"/>
            <p:cNvSpPr/>
            <p:nvPr/>
          </p:nvSpPr>
          <p:spPr>
            <a:xfrm>
              <a:off x="4440440" y="3485254"/>
              <a:ext cx="272175" cy="128016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" name="rc54"/>
            <p:cNvSpPr/>
            <p:nvPr/>
          </p:nvSpPr>
          <p:spPr>
            <a:xfrm>
              <a:off x="4773100" y="2523571"/>
              <a:ext cx="272175" cy="224184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" name="rc55"/>
            <p:cNvSpPr/>
            <p:nvPr/>
          </p:nvSpPr>
          <p:spPr>
            <a:xfrm>
              <a:off x="5045276" y="3450610"/>
              <a:ext cx="272175" cy="131480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" name="rc56"/>
            <p:cNvSpPr/>
            <p:nvPr/>
          </p:nvSpPr>
          <p:spPr>
            <a:xfrm>
              <a:off x="5377935" y="2216785"/>
              <a:ext cx="272175" cy="254863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" name="rc57"/>
            <p:cNvSpPr/>
            <p:nvPr/>
          </p:nvSpPr>
          <p:spPr>
            <a:xfrm>
              <a:off x="5650111" y="3238007"/>
              <a:ext cx="272175" cy="152740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" name="rc58"/>
            <p:cNvSpPr/>
            <p:nvPr/>
          </p:nvSpPr>
          <p:spPr>
            <a:xfrm>
              <a:off x="5982771" y="2171679"/>
              <a:ext cx="272175" cy="259373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" name="rc59"/>
            <p:cNvSpPr/>
            <p:nvPr/>
          </p:nvSpPr>
          <p:spPr>
            <a:xfrm>
              <a:off x="6254947" y="3179427"/>
              <a:ext cx="272175" cy="158598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" name="rc60"/>
            <p:cNvSpPr/>
            <p:nvPr/>
          </p:nvSpPr>
          <p:spPr>
            <a:xfrm>
              <a:off x="6587606" y="2155959"/>
              <a:ext cx="272175" cy="260945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" name="rc61"/>
            <p:cNvSpPr/>
            <p:nvPr/>
          </p:nvSpPr>
          <p:spPr>
            <a:xfrm>
              <a:off x="6859782" y="3104634"/>
              <a:ext cx="272175" cy="166078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" name="rc62"/>
            <p:cNvSpPr/>
            <p:nvPr/>
          </p:nvSpPr>
          <p:spPr>
            <a:xfrm>
              <a:off x="7192441" y="1992926"/>
              <a:ext cx="272175" cy="277249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" name="rc63"/>
            <p:cNvSpPr/>
            <p:nvPr/>
          </p:nvSpPr>
          <p:spPr>
            <a:xfrm>
              <a:off x="7464617" y="3015518"/>
              <a:ext cx="272175" cy="174989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" name="rc64"/>
            <p:cNvSpPr/>
            <p:nvPr/>
          </p:nvSpPr>
          <p:spPr>
            <a:xfrm>
              <a:off x="7797277" y="1967210"/>
              <a:ext cx="272175" cy="279820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" name="rc65"/>
            <p:cNvSpPr/>
            <p:nvPr/>
          </p:nvSpPr>
          <p:spPr>
            <a:xfrm>
              <a:off x="8069453" y="2972384"/>
              <a:ext cx="272175" cy="179303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" name="rc66"/>
            <p:cNvSpPr/>
            <p:nvPr/>
          </p:nvSpPr>
          <p:spPr>
            <a:xfrm>
              <a:off x="8402112" y="1751129"/>
              <a:ext cx="272175" cy="301428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" name="rc67"/>
            <p:cNvSpPr/>
            <p:nvPr/>
          </p:nvSpPr>
          <p:spPr>
            <a:xfrm>
              <a:off x="8674288" y="2844269"/>
              <a:ext cx="272175" cy="192114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" name="rc68"/>
            <p:cNvSpPr/>
            <p:nvPr/>
          </p:nvSpPr>
          <p:spPr>
            <a:xfrm>
              <a:off x="9006948" y="1797659"/>
              <a:ext cx="272175" cy="296775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" name="rc69"/>
            <p:cNvSpPr/>
            <p:nvPr/>
          </p:nvSpPr>
          <p:spPr>
            <a:xfrm>
              <a:off x="9279123" y="2877954"/>
              <a:ext cx="272175" cy="188746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" name="rc70"/>
            <p:cNvSpPr/>
            <p:nvPr/>
          </p:nvSpPr>
          <p:spPr>
            <a:xfrm>
              <a:off x="9611783" y="1188881"/>
              <a:ext cx="272175" cy="357653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" name="rc71"/>
            <p:cNvSpPr/>
            <p:nvPr/>
          </p:nvSpPr>
          <p:spPr>
            <a:xfrm>
              <a:off x="9883959" y="2418214"/>
              <a:ext cx="272175" cy="234720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" name="rc72"/>
            <p:cNvSpPr/>
            <p:nvPr/>
          </p:nvSpPr>
          <p:spPr>
            <a:xfrm>
              <a:off x="10216618" y="1063779"/>
              <a:ext cx="272175" cy="370163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" name="rc73"/>
            <p:cNvSpPr/>
            <p:nvPr/>
          </p:nvSpPr>
          <p:spPr>
            <a:xfrm>
              <a:off x="10488794" y="2200490"/>
              <a:ext cx="272175" cy="256492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" name="tx74"/>
            <p:cNvSpPr/>
            <p:nvPr/>
          </p:nvSpPr>
          <p:spPr>
            <a:xfrm>
              <a:off x="651925" y="4708565"/>
              <a:ext cx="338807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  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82261" y="4160831"/>
              <a:ext cx="508471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20 000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82261" y="3613097"/>
              <a:ext cx="508471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40 000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482261" y="3065364"/>
              <a:ext cx="508471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60 000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482261" y="2517630"/>
              <a:ext cx="508471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80 000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39845" y="1969897"/>
              <a:ext cx="550887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100 000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439845" y="1422163"/>
              <a:ext cx="550887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120 000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439845" y="874429"/>
              <a:ext cx="550887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140 000</a:t>
              </a:r>
            </a:p>
          </p:txBody>
        </p:sp>
        <p:sp>
          <p:nvSpPr>
            <p:cNvPr id="82" name="tx82"/>
            <p:cNvSpPr/>
            <p:nvPr/>
          </p:nvSpPr>
          <p:spPr>
            <a:xfrm rot="-2700000">
              <a:off x="1314472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2006</a:t>
              </a:r>
            </a:p>
          </p:txBody>
        </p:sp>
        <p:sp>
          <p:nvSpPr>
            <p:cNvPr id="83" name="tx83"/>
            <p:cNvSpPr/>
            <p:nvPr/>
          </p:nvSpPr>
          <p:spPr>
            <a:xfrm rot="-2700000">
              <a:off x="1919307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2007</a:t>
              </a:r>
            </a:p>
          </p:txBody>
        </p:sp>
        <p:sp>
          <p:nvSpPr>
            <p:cNvPr id="84" name="tx84"/>
            <p:cNvSpPr/>
            <p:nvPr/>
          </p:nvSpPr>
          <p:spPr>
            <a:xfrm rot="-2700000">
              <a:off x="2524143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2008</a:t>
              </a:r>
            </a:p>
          </p:txBody>
        </p:sp>
        <p:sp>
          <p:nvSpPr>
            <p:cNvPr id="85" name="tx85"/>
            <p:cNvSpPr/>
            <p:nvPr/>
          </p:nvSpPr>
          <p:spPr>
            <a:xfrm rot="-2700000">
              <a:off x="3128978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2009</a:t>
              </a:r>
            </a:p>
          </p:txBody>
        </p:sp>
        <p:sp>
          <p:nvSpPr>
            <p:cNvPr id="86" name="tx86"/>
            <p:cNvSpPr/>
            <p:nvPr/>
          </p:nvSpPr>
          <p:spPr>
            <a:xfrm rot="-2700000">
              <a:off x="3733813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87" name="tx87"/>
            <p:cNvSpPr/>
            <p:nvPr/>
          </p:nvSpPr>
          <p:spPr>
            <a:xfrm rot="-2700000">
              <a:off x="4338649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2011</a:t>
              </a:r>
            </a:p>
          </p:txBody>
        </p:sp>
        <p:sp>
          <p:nvSpPr>
            <p:cNvPr id="88" name="tx88"/>
            <p:cNvSpPr/>
            <p:nvPr/>
          </p:nvSpPr>
          <p:spPr>
            <a:xfrm rot="-2700000">
              <a:off x="4943484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2012</a:t>
              </a:r>
            </a:p>
          </p:txBody>
        </p:sp>
        <p:sp>
          <p:nvSpPr>
            <p:cNvPr id="89" name="tx89"/>
            <p:cNvSpPr/>
            <p:nvPr/>
          </p:nvSpPr>
          <p:spPr>
            <a:xfrm rot="-2700000">
              <a:off x="5548296" y="4958075"/>
              <a:ext cx="296651" cy="975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2013</a:t>
              </a:r>
            </a:p>
          </p:txBody>
        </p:sp>
        <p:sp>
          <p:nvSpPr>
            <p:cNvPr id="90" name="tx90"/>
            <p:cNvSpPr/>
            <p:nvPr/>
          </p:nvSpPr>
          <p:spPr>
            <a:xfrm rot="-2700000">
              <a:off x="6153155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2014</a:t>
              </a:r>
            </a:p>
          </p:txBody>
        </p:sp>
        <p:sp>
          <p:nvSpPr>
            <p:cNvPr id="91" name="tx91"/>
            <p:cNvSpPr/>
            <p:nvPr/>
          </p:nvSpPr>
          <p:spPr>
            <a:xfrm rot="-2700000">
              <a:off x="6757990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2015</a:t>
              </a:r>
            </a:p>
          </p:txBody>
        </p:sp>
        <p:sp>
          <p:nvSpPr>
            <p:cNvPr id="92" name="tx92"/>
            <p:cNvSpPr/>
            <p:nvPr/>
          </p:nvSpPr>
          <p:spPr>
            <a:xfrm rot="-2700000">
              <a:off x="7362826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2016</a:t>
              </a:r>
            </a:p>
          </p:txBody>
        </p:sp>
        <p:sp>
          <p:nvSpPr>
            <p:cNvPr id="93" name="tx93"/>
            <p:cNvSpPr/>
            <p:nvPr/>
          </p:nvSpPr>
          <p:spPr>
            <a:xfrm rot="-2700000">
              <a:off x="7967661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2017</a:t>
              </a:r>
            </a:p>
          </p:txBody>
        </p:sp>
        <p:sp>
          <p:nvSpPr>
            <p:cNvPr id="94" name="tx94"/>
            <p:cNvSpPr/>
            <p:nvPr/>
          </p:nvSpPr>
          <p:spPr>
            <a:xfrm rot="-2700000">
              <a:off x="8572496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2018</a:t>
              </a:r>
            </a:p>
          </p:txBody>
        </p:sp>
        <p:sp>
          <p:nvSpPr>
            <p:cNvPr id="95" name="tx95"/>
            <p:cNvSpPr/>
            <p:nvPr/>
          </p:nvSpPr>
          <p:spPr>
            <a:xfrm rot="-2700000">
              <a:off x="9177332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2019</a:t>
              </a:r>
            </a:p>
          </p:txBody>
        </p:sp>
        <p:sp>
          <p:nvSpPr>
            <p:cNvPr id="96" name="tx96"/>
            <p:cNvSpPr/>
            <p:nvPr/>
          </p:nvSpPr>
          <p:spPr>
            <a:xfrm rot="-2700000">
              <a:off x="9782167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97" name="tx97"/>
            <p:cNvSpPr/>
            <p:nvPr/>
          </p:nvSpPr>
          <p:spPr>
            <a:xfrm rot="-2700000">
              <a:off x="10387002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2021</a:t>
              </a:r>
            </a:p>
          </p:txBody>
        </p:sp>
        <p:sp>
          <p:nvSpPr>
            <p:cNvPr id="98" name="tx98"/>
            <p:cNvSpPr/>
            <p:nvPr/>
          </p:nvSpPr>
          <p:spPr>
            <a:xfrm rot="-5400000">
              <a:off x="-201668" y="2783649"/>
              <a:ext cx="1025239" cy="1293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Antal.nettodagar</a:t>
              </a:r>
            </a:p>
          </p:txBody>
        </p:sp>
        <p:sp>
          <p:nvSpPr>
            <p:cNvPr id="99" name="rc99"/>
            <p:cNvSpPr/>
            <p:nvPr/>
          </p:nvSpPr>
          <p:spPr>
            <a:xfrm>
              <a:off x="5222091" y="5456037"/>
              <a:ext cx="1460875" cy="289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0" name="rc100"/>
            <p:cNvSpPr/>
            <p:nvPr/>
          </p:nvSpPr>
          <p:spPr>
            <a:xfrm>
              <a:off x="5222091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1" name="rc101"/>
            <p:cNvSpPr/>
            <p:nvPr/>
          </p:nvSpPr>
          <p:spPr>
            <a:xfrm>
              <a:off x="5231091" y="5534626"/>
              <a:ext cx="201456" cy="2014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2" name="rc102"/>
            <p:cNvSpPr/>
            <p:nvPr/>
          </p:nvSpPr>
          <p:spPr>
            <a:xfrm>
              <a:off x="6097456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3" name="rc103"/>
            <p:cNvSpPr/>
            <p:nvPr/>
          </p:nvSpPr>
          <p:spPr>
            <a:xfrm>
              <a:off x="6106456" y="5534626"/>
              <a:ext cx="201456" cy="20145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4" name="tx104"/>
            <p:cNvSpPr/>
            <p:nvPr/>
          </p:nvSpPr>
          <p:spPr>
            <a:xfrm>
              <a:off x="5511136" y="5579022"/>
              <a:ext cx="516731" cy="1108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Kvinnor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6386501" y="5578353"/>
              <a:ext cx="296465" cy="1115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Män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2577189" y="374934"/>
              <a:ext cx="5972968" cy="2415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Vård av barn, antal uttagna nettodagar i Dalarnas län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275651" y="5813307"/>
              <a:ext cx="3627888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Försäkringskassan. Bearbetning: Samhällsanalys, Region Dalarna.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275651" y="5934335"/>
              <a:ext cx="1571461" cy="1045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Diagramförklaring: Se förklaring</a:t>
              </a:r>
            </a:p>
          </p:txBody>
        </p:sp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756748" y="739575"/>
              <a:ext cx="10094947" cy="428713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756748" y="4701930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756748" y="4572016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756748" y="4442103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756748" y="4312190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756748" y="4052363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756748" y="3922450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756748" y="3792537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756748" y="3662623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756748" y="3402797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756748" y="3272884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756748" y="3142970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756748" y="3013057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756748" y="2753231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756748" y="2623317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756748" y="2493404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756748" y="2363491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756748" y="2103664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756748" y="1973751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756748" y="1843838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756748" y="1713925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756748" y="1454098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756748" y="1324185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756748" y="1194271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756748" y="1064358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756748" y="4831843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756748" y="4182276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756748" y="3532710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756748" y="2883144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756748" y="2233578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756748" y="1584011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756748" y="934445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7"/>
            <p:cNvSpPr/>
            <p:nvPr/>
          </p:nvSpPr>
          <p:spPr>
            <a:xfrm>
              <a:off x="756748" y="2666622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32521" cap="flat">
              <a:solidFill>
                <a:srgbClr val="5252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8"/>
            <p:cNvSpPr/>
            <p:nvPr/>
          </p:nvSpPr>
          <p:spPr>
            <a:xfrm>
              <a:off x="1130635" y="1410794"/>
              <a:ext cx="9347173" cy="1558959"/>
            </a:xfrm>
            <a:custGeom>
              <a:avLst/>
              <a:gdLst/>
              <a:ahLst/>
              <a:cxnLst/>
              <a:rect l="0" t="0" r="0" b="0"/>
              <a:pathLst>
                <a:path w="9347173" h="1558959">
                  <a:moveTo>
                    <a:pt x="0" y="1255828"/>
                  </a:moveTo>
                  <a:lnTo>
                    <a:pt x="623144" y="1472350"/>
                  </a:lnTo>
                  <a:lnTo>
                    <a:pt x="1246289" y="1407393"/>
                  </a:lnTo>
                  <a:lnTo>
                    <a:pt x="1869434" y="1558959"/>
                  </a:lnTo>
                  <a:lnTo>
                    <a:pt x="2492579" y="1342437"/>
                  </a:lnTo>
                  <a:lnTo>
                    <a:pt x="3115724" y="1407393"/>
                  </a:lnTo>
                  <a:lnTo>
                    <a:pt x="3738869" y="1342437"/>
                  </a:lnTo>
                  <a:lnTo>
                    <a:pt x="4362014" y="1060958"/>
                  </a:lnTo>
                  <a:lnTo>
                    <a:pt x="4985159" y="1017653"/>
                  </a:lnTo>
                  <a:lnTo>
                    <a:pt x="5608304" y="1017653"/>
                  </a:lnTo>
                  <a:lnTo>
                    <a:pt x="6231449" y="866088"/>
                  </a:lnTo>
                  <a:lnTo>
                    <a:pt x="6854594" y="844436"/>
                  </a:lnTo>
                  <a:lnTo>
                    <a:pt x="7477738" y="627914"/>
                  </a:lnTo>
                  <a:lnTo>
                    <a:pt x="8100883" y="671218"/>
                  </a:lnTo>
                  <a:lnTo>
                    <a:pt x="8724028" y="108261"/>
                  </a:lnTo>
                  <a:lnTo>
                    <a:pt x="9347173" y="0"/>
                  </a:lnTo>
                </a:path>
              </a:pathLst>
            </a:custGeom>
            <a:ln w="40651" cap="flat">
              <a:solidFill>
                <a:srgbClr val="E2A8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9"/>
            <p:cNvSpPr/>
            <p:nvPr/>
          </p:nvSpPr>
          <p:spPr>
            <a:xfrm>
              <a:off x="1130635" y="1107663"/>
              <a:ext cx="9347173" cy="2056959"/>
            </a:xfrm>
            <a:custGeom>
              <a:avLst/>
              <a:gdLst/>
              <a:ahLst/>
              <a:cxnLst/>
              <a:rect l="0" t="0" r="0" b="0"/>
              <a:pathLst>
                <a:path w="9347173" h="2056959">
                  <a:moveTo>
                    <a:pt x="0" y="1558959"/>
                  </a:moveTo>
                  <a:lnTo>
                    <a:pt x="623144" y="1862090"/>
                  </a:lnTo>
                  <a:lnTo>
                    <a:pt x="1246289" y="1970351"/>
                  </a:lnTo>
                  <a:lnTo>
                    <a:pt x="1869434" y="2056959"/>
                  </a:lnTo>
                  <a:lnTo>
                    <a:pt x="2492579" y="1818785"/>
                  </a:lnTo>
                  <a:lnTo>
                    <a:pt x="3115724" y="1862090"/>
                  </a:lnTo>
                  <a:lnTo>
                    <a:pt x="3738869" y="1818785"/>
                  </a:lnTo>
                  <a:lnTo>
                    <a:pt x="4362014" y="1515654"/>
                  </a:lnTo>
                  <a:lnTo>
                    <a:pt x="4985159" y="1429045"/>
                  </a:lnTo>
                  <a:lnTo>
                    <a:pt x="5608304" y="1320784"/>
                  </a:lnTo>
                  <a:lnTo>
                    <a:pt x="6231449" y="1190871"/>
                  </a:lnTo>
                  <a:lnTo>
                    <a:pt x="6854594" y="1125914"/>
                  </a:lnTo>
                  <a:lnTo>
                    <a:pt x="7477738" y="931045"/>
                  </a:lnTo>
                  <a:lnTo>
                    <a:pt x="8100883" y="974349"/>
                  </a:lnTo>
                  <a:lnTo>
                    <a:pt x="8724028" y="324783"/>
                  </a:lnTo>
                  <a:lnTo>
                    <a:pt x="9347173" y="0"/>
                  </a:lnTo>
                </a:path>
              </a:pathLst>
            </a:custGeom>
            <a:ln w="40651" cap="flat">
              <a:solidFill>
                <a:srgbClr val="4590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tx40"/>
            <p:cNvSpPr/>
            <p:nvPr/>
          </p:nvSpPr>
          <p:spPr>
            <a:xfrm>
              <a:off x="524677" y="4774990"/>
              <a:ext cx="169440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482261" y="4125350"/>
              <a:ext cx="211856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30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82261" y="3475858"/>
              <a:ext cx="211856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60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482261" y="2826292"/>
              <a:ext cx="211856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90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439845" y="2176725"/>
              <a:ext cx="2542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439845" y="1527159"/>
              <a:ext cx="2542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39845" y="877593"/>
              <a:ext cx="2542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180</a:t>
              </a:r>
            </a:p>
          </p:txBody>
        </p:sp>
        <p:sp>
          <p:nvSpPr>
            <p:cNvPr id="47" name="tx47"/>
            <p:cNvSpPr/>
            <p:nvPr/>
          </p:nvSpPr>
          <p:spPr>
            <a:xfrm rot="-2700000">
              <a:off x="910461" y="5178523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2006</a:t>
              </a:r>
            </a:p>
          </p:txBody>
        </p:sp>
        <p:sp>
          <p:nvSpPr>
            <p:cNvPr id="48" name="tx48"/>
            <p:cNvSpPr/>
            <p:nvPr/>
          </p:nvSpPr>
          <p:spPr>
            <a:xfrm rot="-2700000">
              <a:off x="1533606" y="5178523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2007</a:t>
              </a:r>
            </a:p>
          </p:txBody>
        </p:sp>
        <p:sp>
          <p:nvSpPr>
            <p:cNvPr id="49" name="tx49"/>
            <p:cNvSpPr/>
            <p:nvPr/>
          </p:nvSpPr>
          <p:spPr>
            <a:xfrm rot="-2700000">
              <a:off x="2156751" y="5178523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2008</a:t>
              </a:r>
            </a:p>
          </p:txBody>
        </p:sp>
        <p:sp>
          <p:nvSpPr>
            <p:cNvPr id="50" name="tx50"/>
            <p:cNvSpPr/>
            <p:nvPr/>
          </p:nvSpPr>
          <p:spPr>
            <a:xfrm rot="-2700000">
              <a:off x="2779896" y="5178523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2009</a:t>
              </a:r>
            </a:p>
          </p:txBody>
        </p:sp>
        <p:sp>
          <p:nvSpPr>
            <p:cNvPr id="51" name="tx51"/>
            <p:cNvSpPr/>
            <p:nvPr/>
          </p:nvSpPr>
          <p:spPr>
            <a:xfrm rot="-2700000">
              <a:off x="3403041" y="5178523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52" name="tx52"/>
            <p:cNvSpPr/>
            <p:nvPr/>
          </p:nvSpPr>
          <p:spPr>
            <a:xfrm rot="-2700000">
              <a:off x="4026186" y="5178523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2011</a:t>
              </a:r>
            </a:p>
          </p:txBody>
        </p:sp>
        <p:sp>
          <p:nvSpPr>
            <p:cNvPr id="53" name="tx53"/>
            <p:cNvSpPr/>
            <p:nvPr/>
          </p:nvSpPr>
          <p:spPr>
            <a:xfrm rot="-2700000">
              <a:off x="4649331" y="5178523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2012</a:t>
              </a:r>
            </a:p>
          </p:txBody>
        </p:sp>
        <p:sp>
          <p:nvSpPr>
            <p:cNvPr id="54" name="tx54"/>
            <p:cNvSpPr/>
            <p:nvPr/>
          </p:nvSpPr>
          <p:spPr>
            <a:xfrm rot="-2700000">
              <a:off x="5272453" y="5178468"/>
              <a:ext cx="296651" cy="975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2013</a:t>
              </a:r>
            </a:p>
          </p:txBody>
        </p:sp>
        <p:sp>
          <p:nvSpPr>
            <p:cNvPr id="55" name="tx55"/>
            <p:cNvSpPr/>
            <p:nvPr/>
          </p:nvSpPr>
          <p:spPr>
            <a:xfrm rot="-2700000">
              <a:off x="5895621" y="5178523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2014</a:t>
              </a:r>
            </a:p>
          </p:txBody>
        </p:sp>
        <p:sp>
          <p:nvSpPr>
            <p:cNvPr id="56" name="tx56"/>
            <p:cNvSpPr/>
            <p:nvPr/>
          </p:nvSpPr>
          <p:spPr>
            <a:xfrm rot="-2700000">
              <a:off x="6518766" y="5178523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2015</a:t>
              </a:r>
            </a:p>
          </p:txBody>
        </p:sp>
        <p:sp>
          <p:nvSpPr>
            <p:cNvPr id="57" name="tx57"/>
            <p:cNvSpPr/>
            <p:nvPr/>
          </p:nvSpPr>
          <p:spPr>
            <a:xfrm rot="-2700000">
              <a:off x="7141911" y="5178523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2016</a:t>
              </a:r>
            </a:p>
          </p:txBody>
        </p:sp>
        <p:sp>
          <p:nvSpPr>
            <p:cNvPr id="58" name="tx58"/>
            <p:cNvSpPr/>
            <p:nvPr/>
          </p:nvSpPr>
          <p:spPr>
            <a:xfrm rot="-2700000">
              <a:off x="7765056" y="5178523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2017</a:t>
              </a:r>
            </a:p>
          </p:txBody>
        </p:sp>
        <p:sp>
          <p:nvSpPr>
            <p:cNvPr id="59" name="tx59"/>
            <p:cNvSpPr/>
            <p:nvPr/>
          </p:nvSpPr>
          <p:spPr>
            <a:xfrm rot="-2700000">
              <a:off x="8388200" y="5178523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2018</a:t>
              </a:r>
            </a:p>
          </p:txBody>
        </p:sp>
        <p:sp>
          <p:nvSpPr>
            <p:cNvPr id="60" name="tx60"/>
            <p:cNvSpPr/>
            <p:nvPr/>
          </p:nvSpPr>
          <p:spPr>
            <a:xfrm rot="-2700000">
              <a:off x="9011345" y="5178523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2019</a:t>
              </a:r>
            </a:p>
          </p:txBody>
        </p:sp>
        <p:sp>
          <p:nvSpPr>
            <p:cNvPr id="61" name="tx61"/>
            <p:cNvSpPr/>
            <p:nvPr/>
          </p:nvSpPr>
          <p:spPr>
            <a:xfrm rot="-2700000">
              <a:off x="9634490" y="5178523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62" name="tx62"/>
            <p:cNvSpPr/>
            <p:nvPr/>
          </p:nvSpPr>
          <p:spPr>
            <a:xfrm rot="-2700000">
              <a:off x="10257635" y="5178523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2021</a:t>
              </a:r>
            </a:p>
          </p:txBody>
        </p:sp>
        <p:sp>
          <p:nvSpPr>
            <p:cNvPr id="63" name="tx63"/>
            <p:cNvSpPr/>
            <p:nvPr/>
          </p:nvSpPr>
          <p:spPr>
            <a:xfrm rot="-5400000">
              <a:off x="-778613" y="2818239"/>
              <a:ext cx="2178719" cy="12980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Antal.nettodagar, index 100 = 2006</a:t>
              </a:r>
            </a:p>
          </p:txBody>
        </p:sp>
        <p:sp>
          <p:nvSpPr>
            <p:cNvPr id="64" name="rc64"/>
            <p:cNvSpPr/>
            <p:nvPr/>
          </p:nvSpPr>
          <p:spPr>
            <a:xfrm>
              <a:off x="5038989" y="5525626"/>
              <a:ext cx="153046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" name="rc65"/>
            <p:cNvSpPr/>
            <p:nvPr/>
          </p:nvSpPr>
          <p:spPr>
            <a:xfrm>
              <a:off x="5108578" y="552562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" name="pl66"/>
            <p:cNvSpPr/>
            <p:nvPr/>
          </p:nvSpPr>
          <p:spPr>
            <a:xfrm>
              <a:off x="5130524" y="5635354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40651" cap="flat">
              <a:solidFill>
                <a:srgbClr val="E2A8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7" name="rc67"/>
            <p:cNvSpPr/>
            <p:nvPr/>
          </p:nvSpPr>
          <p:spPr>
            <a:xfrm>
              <a:off x="5983944" y="552562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" name="pl68"/>
            <p:cNvSpPr/>
            <p:nvPr/>
          </p:nvSpPr>
          <p:spPr>
            <a:xfrm>
              <a:off x="6005889" y="5635354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40651" cap="flat">
              <a:solidFill>
                <a:srgbClr val="4590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9" name="tx69"/>
            <p:cNvSpPr/>
            <p:nvPr/>
          </p:nvSpPr>
          <p:spPr>
            <a:xfrm>
              <a:off x="5397623" y="5579022"/>
              <a:ext cx="516731" cy="1108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Kvinnor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6272989" y="5578353"/>
              <a:ext cx="296465" cy="1115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Män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2817737" y="374934"/>
              <a:ext cx="5972968" cy="2415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Vård av barn, antal uttagna nettodagar i Dalarnas län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275651" y="5813307"/>
              <a:ext cx="3627888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Försäkringskassan. Bearbetning: Samhällsanalys, Region Dalarna.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75651" y="5934335"/>
              <a:ext cx="1571461" cy="1045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Diagramförklaring: Se förklaring</a:t>
              </a:r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968605" y="739575"/>
              <a:ext cx="9883090" cy="38035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968605" y="4271438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968605" y="4172645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968605" y="4073851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968605" y="3975058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968605" y="3777471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968605" y="3678678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968605" y="3579884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968605" y="3481091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968605" y="3283504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968605" y="3184711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968605" y="3085918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968605" y="2987124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968605" y="2789537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968605" y="2690744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968605" y="2591951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968605" y="2493157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968605" y="2295571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968605" y="2196777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968605" y="2097984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968605" y="1999191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968605" y="1801604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968605" y="1702810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968605" y="1604017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968605" y="1505224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968605" y="1307637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968605" y="1208844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968605" y="1110050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968605" y="1011257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968605" y="4370231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968605" y="3876265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968605" y="3382298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7"/>
            <p:cNvSpPr/>
            <p:nvPr/>
          </p:nvSpPr>
          <p:spPr>
            <a:xfrm>
              <a:off x="968605" y="2888331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8"/>
            <p:cNvSpPr/>
            <p:nvPr/>
          </p:nvSpPr>
          <p:spPr>
            <a:xfrm>
              <a:off x="968605" y="2394364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9"/>
            <p:cNvSpPr/>
            <p:nvPr/>
          </p:nvSpPr>
          <p:spPr>
            <a:xfrm>
              <a:off x="968605" y="1900397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40"/>
            <p:cNvSpPr/>
            <p:nvPr/>
          </p:nvSpPr>
          <p:spPr>
            <a:xfrm>
              <a:off x="968605" y="1406430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41"/>
            <p:cNvSpPr/>
            <p:nvPr/>
          </p:nvSpPr>
          <p:spPr>
            <a:xfrm>
              <a:off x="968605" y="912463"/>
              <a:ext cx="9883090" cy="0"/>
            </a:xfrm>
            <a:custGeom>
              <a:avLst/>
              <a:gdLst/>
              <a:ahLst/>
              <a:cxnLst/>
              <a:rect l="0" t="0" r="0" b="0"/>
              <a:pathLst>
                <a:path w="988309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rc42"/>
            <p:cNvSpPr/>
            <p:nvPr/>
          </p:nvSpPr>
          <p:spPr>
            <a:xfrm>
              <a:off x="3016745" y="3341694"/>
              <a:ext cx="292591" cy="102853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" name="rc43"/>
            <p:cNvSpPr/>
            <p:nvPr/>
          </p:nvSpPr>
          <p:spPr>
            <a:xfrm>
              <a:off x="3309337" y="3720863"/>
              <a:ext cx="292591" cy="64936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" name="rc44"/>
            <p:cNvSpPr/>
            <p:nvPr/>
          </p:nvSpPr>
          <p:spPr>
            <a:xfrm>
              <a:off x="1716339" y="1891012"/>
              <a:ext cx="292591" cy="247921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" name="rc45"/>
            <p:cNvSpPr/>
            <p:nvPr/>
          </p:nvSpPr>
          <p:spPr>
            <a:xfrm>
              <a:off x="2008930" y="2629492"/>
              <a:ext cx="292591" cy="174073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" name="rc46"/>
            <p:cNvSpPr/>
            <p:nvPr/>
          </p:nvSpPr>
          <p:spPr>
            <a:xfrm>
              <a:off x="1066135" y="1312181"/>
              <a:ext cx="292591" cy="305804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" name="rc47"/>
            <p:cNvSpPr/>
            <p:nvPr/>
          </p:nvSpPr>
          <p:spPr>
            <a:xfrm>
              <a:off x="1358727" y="2230071"/>
              <a:ext cx="292591" cy="214016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" name="rc48"/>
            <p:cNvSpPr/>
            <p:nvPr/>
          </p:nvSpPr>
          <p:spPr>
            <a:xfrm>
              <a:off x="6267762" y="3813333"/>
              <a:ext cx="292591" cy="55689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" name="rc49"/>
            <p:cNvSpPr/>
            <p:nvPr/>
          </p:nvSpPr>
          <p:spPr>
            <a:xfrm>
              <a:off x="6560353" y="3960041"/>
              <a:ext cx="292591" cy="41019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" name="rc50"/>
            <p:cNvSpPr/>
            <p:nvPr/>
          </p:nvSpPr>
          <p:spPr>
            <a:xfrm>
              <a:off x="4967355" y="3738547"/>
              <a:ext cx="292591" cy="63168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" name="rc51"/>
            <p:cNvSpPr/>
            <p:nvPr/>
          </p:nvSpPr>
          <p:spPr>
            <a:xfrm>
              <a:off x="5259947" y="3900963"/>
              <a:ext cx="292591" cy="46926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" name="rc52"/>
            <p:cNvSpPr/>
            <p:nvPr/>
          </p:nvSpPr>
          <p:spPr>
            <a:xfrm>
              <a:off x="4317152" y="3610708"/>
              <a:ext cx="292591" cy="75952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" name="rc53"/>
            <p:cNvSpPr/>
            <p:nvPr/>
          </p:nvSpPr>
          <p:spPr>
            <a:xfrm>
              <a:off x="4609743" y="3801972"/>
              <a:ext cx="292591" cy="56825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" name="rc54"/>
            <p:cNvSpPr/>
            <p:nvPr/>
          </p:nvSpPr>
          <p:spPr>
            <a:xfrm>
              <a:off x="2366542" y="3173449"/>
              <a:ext cx="292591" cy="119678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" name="rc55"/>
            <p:cNvSpPr/>
            <p:nvPr/>
          </p:nvSpPr>
          <p:spPr>
            <a:xfrm>
              <a:off x="2659133" y="3518040"/>
              <a:ext cx="292591" cy="85219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" name="rc56"/>
            <p:cNvSpPr/>
            <p:nvPr/>
          </p:nvSpPr>
          <p:spPr>
            <a:xfrm>
              <a:off x="8218372" y="3945420"/>
              <a:ext cx="292591" cy="42481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" name="rc57"/>
            <p:cNvSpPr/>
            <p:nvPr/>
          </p:nvSpPr>
          <p:spPr>
            <a:xfrm>
              <a:off x="8510963" y="4146662"/>
              <a:ext cx="292591" cy="22356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" name="rc58"/>
            <p:cNvSpPr/>
            <p:nvPr/>
          </p:nvSpPr>
          <p:spPr>
            <a:xfrm>
              <a:off x="3666949" y="3547777"/>
              <a:ext cx="292591" cy="82245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" name="rc59"/>
            <p:cNvSpPr/>
            <p:nvPr/>
          </p:nvSpPr>
          <p:spPr>
            <a:xfrm>
              <a:off x="3959540" y="3764727"/>
              <a:ext cx="292591" cy="60550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" name="rc60"/>
            <p:cNvSpPr/>
            <p:nvPr/>
          </p:nvSpPr>
          <p:spPr>
            <a:xfrm>
              <a:off x="8868575" y="4086299"/>
              <a:ext cx="292591" cy="28393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" name="rc61"/>
            <p:cNvSpPr/>
            <p:nvPr/>
          </p:nvSpPr>
          <p:spPr>
            <a:xfrm>
              <a:off x="9161167" y="4178276"/>
              <a:ext cx="292591" cy="19195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" name="rc62"/>
            <p:cNvSpPr/>
            <p:nvPr/>
          </p:nvSpPr>
          <p:spPr>
            <a:xfrm>
              <a:off x="7568169" y="3949075"/>
              <a:ext cx="292591" cy="4211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" name="rc63"/>
            <p:cNvSpPr/>
            <p:nvPr/>
          </p:nvSpPr>
          <p:spPr>
            <a:xfrm>
              <a:off x="7860760" y="4081261"/>
              <a:ext cx="292591" cy="28897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" name="rc64"/>
            <p:cNvSpPr/>
            <p:nvPr/>
          </p:nvSpPr>
          <p:spPr>
            <a:xfrm>
              <a:off x="6917965" y="3888021"/>
              <a:ext cx="292591" cy="48221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" name="rc65"/>
            <p:cNvSpPr/>
            <p:nvPr/>
          </p:nvSpPr>
          <p:spPr>
            <a:xfrm>
              <a:off x="7210557" y="4006968"/>
              <a:ext cx="292591" cy="36326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" name="rc66"/>
            <p:cNvSpPr/>
            <p:nvPr/>
          </p:nvSpPr>
          <p:spPr>
            <a:xfrm>
              <a:off x="5617559" y="3758305"/>
              <a:ext cx="292591" cy="61192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" name="rc67"/>
            <p:cNvSpPr/>
            <p:nvPr/>
          </p:nvSpPr>
          <p:spPr>
            <a:xfrm>
              <a:off x="5910150" y="3937912"/>
              <a:ext cx="292591" cy="43231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" name="rc68"/>
            <p:cNvSpPr/>
            <p:nvPr/>
          </p:nvSpPr>
          <p:spPr>
            <a:xfrm>
              <a:off x="9518779" y="4060415"/>
              <a:ext cx="292591" cy="30981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" name="rc69"/>
            <p:cNvSpPr/>
            <p:nvPr/>
          </p:nvSpPr>
          <p:spPr>
            <a:xfrm>
              <a:off x="9811370" y="4216410"/>
              <a:ext cx="292591" cy="15382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" name="rc70"/>
            <p:cNvSpPr/>
            <p:nvPr/>
          </p:nvSpPr>
          <p:spPr>
            <a:xfrm>
              <a:off x="10168982" y="4084027"/>
              <a:ext cx="292591" cy="28620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" name="rc71"/>
            <p:cNvSpPr/>
            <p:nvPr/>
          </p:nvSpPr>
          <p:spPr>
            <a:xfrm>
              <a:off x="10461573" y="4207025"/>
              <a:ext cx="292591" cy="16320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" name="tx72"/>
            <p:cNvSpPr/>
            <p:nvPr/>
          </p:nvSpPr>
          <p:spPr>
            <a:xfrm>
              <a:off x="609509" y="4313379"/>
              <a:ext cx="296465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 0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82261" y="3819412"/>
              <a:ext cx="423713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5 000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39845" y="3325445"/>
              <a:ext cx="466129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10 000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39845" y="2831478"/>
              <a:ext cx="466129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15 000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39845" y="2337512"/>
              <a:ext cx="466129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20 000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439845" y="1843545"/>
              <a:ext cx="466129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25 000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439845" y="1349504"/>
              <a:ext cx="466129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30 000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39845" y="855537"/>
              <a:ext cx="466129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35 000</a:t>
              </a:r>
            </a:p>
          </p:txBody>
        </p:sp>
        <p:sp>
          <p:nvSpPr>
            <p:cNvPr id="80" name="tx80"/>
            <p:cNvSpPr/>
            <p:nvPr/>
          </p:nvSpPr>
          <p:spPr>
            <a:xfrm rot="-2700000">
              <a:off x="1218388" y="4654798"/>
              <a:ext cx="333570" cy="970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Falun</a:t>
              </a:r>
            </a:p>
          </p:txBody>
        </p:sp>
        <p:sp>
          <p:nvSpPr>
            <p:cNvPr id="81" name="tx81"/>
            <p:cNvSpPr/>
            <p:nvPr/>
          </p:nvSpPr>
          <p:spPr>
            <a:xfrm rot="-2700000">
              <a:off x="1758904" y="4631678"/>
              <a:ext cx="533790" cy="12410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Borlänge</a:t>
              </a:r>
            </a:p>
          </p:txBody>
        </p:sp>
        <p:sp>
          <p:nvSpPr>
            <p:cNvPr id="82" name="tx82"/>
            <p:cNvSpPr/>
            <p:nvPr/>
          </p:nvSpPr>
          <p:spPr>
            <a:xfrm rot="-2700000">
              <a:off x="2455766" y="4654798"/>
              <a:ext cx="459627" cy="970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Ludvika</a:t>
              </a:r>
            </a:p>
          </p:txBody>
        </p:sp>
        <p:sp>
          <p:nvSpPr>
            <p:cNvPr id="83" name="tx83"/>
            <p:cNvSpPr/>
            <p:nvPr/>
          </p:nvSpPr>
          <p:spPr>
            <a:xfrm rot="-2700000">
              <a:off x="3131949" y="4654798"/>
              <a:ext cx="407668" cy="970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Avesta</a:t>
              </a:r>
            </a:p>
          </p:txBody>
        </p:sp>
        <p:sp>
          <p:nvSpPr>
            <p:cNvPr id="84" name="tx84"/>
            <p:cNvSpPr/>
            <p:nvPr/>
          </p:nvSpPr>
          <p:spPr>
            <a:xfrm rot="-2700000">
              <a:off x="3834079" y="4654798"/>
              <a:ext cx="303814" cy="970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Mora</a:t>
              </a:r>
            </a:p>
          </p:txBody>
        </p:sp>
        <p:sp>
          <p:nvSpPr>
            <p:cNvPr id="85" name="tx85"/>
            <p:cNvSpPr/>
            <p:nvPr/>
          </p:nvSpPr>
          <p:spPr>
            <a:xfrm rot="-2700000">
              <a:off x="4384107" y="4654798"/>
              <a:ext cx="504164" cy="970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Leksand</a:t>
              </a:r>
            </a:p>
          </p:txBody>
        </p:sp>
        <p:sp>
          <p:nvSpPr>
            <p:cNvPr id="86" name="tx86"/>
            <p:cNvSpPr/>
            <p:nvPr/>
          </p:nvSpPr>
          <p:spPr>
            <a:xfrm rot="-2700000">
              <a:off x="4975091" y="4654798"/>
              <a:ext cx="622603" cy="970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Hedemora</a:t>
              </a:r>
            </a:p>
          </p:txBody>
        </p:sp>
        <p:sp>
          <p:nvSpPr>
            <p:cNvPr id="87" name="tx87"/>
            <p:cNvSpPr/>
            <p:nvPr/>
          </p:nvSpPr>
          <p:spPr>
            <a:xfrm rot="-2700000">
              <a:off x="5776635" y="4653353"/>
              <a:ext cx="318724" cy="987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Säter</a:t>
              </a:r>
            </a:p>
          </p:txBody>
        </p:sp>
        <p:sp>
          <p:nvSpPr>
            <p:cNvPr id="88" name="tx88"/>
            <p:cNvSpPr/>
            <p:nvPr/>
          </p:nvSpPr>
          <p:spPr>
            <a:xfrm rot="-2700000">
              <a:off x="6358142" y="4630789"/>
              <a:ext cx="437424" cy="1251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Gagnef</a:t>
              </a:r>
            </a:p>
          </p:txBody>
        </p:sp>
        <p:sp>
          <p:nvSpPr>
            <p:cNvPr id="89" name="tx89"/>
            <p:cNvSpPr/>
            <p:nvPr/>
          </p:nvSpPr>
          <p:spPr>
            <a:xfrm rot="-2700000">
              <a:off x="6785987" y="4630789"/>
              <a:ext cx="882141" cy="1251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Smedjebacken</a:t>
              </a:r>
            </a:p>
          </p:txBody>
        </p:sp>
        <p:sp>
          <p:nvSpPr>
            <p:cNvPr id="90" name="tx90"/>
            <p:cNvSpPr/>
            <p:nvPr/>
          </p:nvSpPr>
          <p:spPr>
            <a:xfrm rot="-2700000">
              <a:off x="7683230" y="4654298"/>
              <a:ext cx="407537" cy="9760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Rättvik</a:t>
              </a:r>
            </a:p>
          </p:txBody>
        </p:sp>
        <p:sp>
          <p:nvSpPr>
            <p:cNvPr id="91" name="tx91"/>
            <p:cNvSpPr/>
            <p:nvPr/>
          </p:nvSpPr>
          <p:spPr>
            <a:xfrm rot="-2700000">
              <a:off x="8116053" y="4630789"/>
              <a:ext cx="822824" cy="1251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Malung-Sälen</a:t>
              </a:r>
            </a:p>
          </p:txBody>
        </p:sp>
        <p:sp>
          <p:nvSpPr>
            <p:cNvPr id="92" name="tx92"/>
            <p:cNvSpPr/>
            <p:nvPr/>
          </p:nvSpPr>
          <p:spPr>
            <a:xfrm rot="-2700000">
              <a:off x="9042507" y="4653298"/>
              <a:ext cx="288968" cy="9877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Orsa</a:t>
              </a:r>
            </a:p>
          </p:txBody>
        </p:sp>
        <p:sp>
          <p:nvSpPr>
            <p:cNvPr id="93" name="tx93"/>
            <p:cNvSpPr/>
            <p:nvPr/>
          </p:nvSpPr>
          <p:spPr>
            <a:xfrm rot="-2700000">
              <a:off x="9589478" y="4654798"/>
              <a:ext cx="496676" cy="970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Vansbro</a:t>
              </a:r>
            </a:p>
          </p:txBody>
        </p:sp>
        <p:sp>
          <p:nvSpPr>
            <p:cNvPr id="94" name="tx94"/>
            <p:cNvSpPr/>
            <p:nvPr/>
          </p:nvSpPr>
          <p:spPr>
            <a:xfrm rot="-2700000">
              <a:off x="10225467" y="4638403"/>
              <a:ext cx="511522" cy="11622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Älvdalen</a:t>
              </a:r>
            </a:p>
          </p:txBody>
        </p:sp>
        <p:sp>
          <p:nvSpPr>
            <p:cNvPr id="95" name="tx95"/>
            <p:cNvSpPr/>
            <p:nvPr/>
          </p:nvSpPr>
          <p:spPr>
            <a:xfrm rot="-5400000">
              <a:off x="-201668" y="2576647"/>
              <a:ext cx="1025239" cy="12939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Antal.nettodagar</a:t>
              </a:r>
            </a:p>
          </p:txBody>
        </p:sp>
        <p:sp>
          <p:nvSpPr>
            <p:cNvPr id="96" name="rc96"/>
            <p:cNvSpPr/>
            <p:nvPr/>
          </p:nvSpPr>
          <p:spPr>
            <a:xfrm>
              <a:off x="5179712" y="5456037"/>
              <a:ext cx="1460875" cy="289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7" name="rc97"/>
            <p:cNvSpPr/>
            <p:nvPr/>
          </p:nvSpPr>
          <p:spPr>
            <a:xfrm>
              <a:off x="5179712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8" name="rc98"/>
            <p:cNvSpPr/>
            <p:nvPr/>
          </p:nvSpPr>
          <p:spPr>
            <a:xfrm>
              <a:off x="5188712" y="5534626"/>
              <a:ext cx="201456" cy="2014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9" name="rc99"/>
            <p:cNvSpPr/>
            <p:nvPr/>
          </p:nvSpPr>
          <p:spPr>
            <a:xfrm>
              <a:off x="6055077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0" name="rc100"/>
            <p:cNvSpPr/>
            <p:nvPr/>
          </p:nvSpPr>
          <p:spPr>
            <a:xfrm>
              <a:off x="6064077" y="5534626"/>
              <a:ext cx="201456" cy="20145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1" name="tx101"/>
            <p:cNvSpPr/>
            <p:nvPr/>
          </p:nvSpPr>
          <p:spPr>
            <a:xfrm>
              <a:off x="5468757" y="5579022"/>
              <a:ext cx="516731" cy="1108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Kvinnor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6344122" y="5578353"/>
              <a:ext cx="296465" cy="1115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Män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2577189" y="374934"/>
              <a:ext cx="5972968" cy="2415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Vård av barn, antal uttagna nettodagar i Dalarnas län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275651" y="5813307"/>
              <a:ext cx="3627888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Försäkringskassan. Bearbetning: Samhällsanalys, Region Dalarna.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275651" y="5934335"/>
              <a:ext cx="1571461" cy="1045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Diagramförklaring: Se förklaring</a:t>
              </a:r>
            </a:p>
          </p:txBody>
        </p:sp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10548" y="365126"/>
            <a:ext cx="10619402" cy="1210581"/>
          </a:xfrm>
        </p:spPr>
        <p:txBody>
          <a:bodyPr/>
          <a:lstStyle/>
          <a:p>
            <a:r>
              <a:rPr/>
              <a:t>Makt och politik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10547" y="1825625"/>
            <a:ext cx="11370906" cy="4351337"/>
          </a:xfrm>
        </p:spPr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756748" y="739575"/>
              <a:ext cx="10094947" cy="42175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756748" y="4637612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756748" y="4509808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756748" y="4382003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756748" y="4254199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756748" y="3998590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756748" y="3870785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756748" y="3742981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756748" y="3615176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756748" y="3359567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756748" y="3231763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756748" y="3103958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756748" y="2976154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756748" y="2720545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756748" y="2592740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756748" y="2464936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756748" y="2337131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756748" y="2081522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756748" y="1953718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756748" y="1825913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756748" y="1698109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756748" y="1442500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756748" y="1314695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756748" y="1186891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756748" y="1059086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756748" y="4765417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756748" y="4126394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756748" y="3487372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756748" y="2848349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756748" y="2209327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756748" y="1570304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756748" y="931282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rc37"/>
            <p:cNvSpPr/>
            <p:nvPr/>
          </p:nvSpPr>
          <p:spPr>
            <a:xfrm>
              <a:off x="863385" y="3819664"/>
              <a:ext cx="319910" cy="94575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" name="rc38"/>
            <p:cNvSpPr/>
            <p:nvPr/>
          </p:nvSpPr>
          <p:spPr>
            <a:xfrm>
              <a:off x="1183295" y="1238013"/>
              <a:ext cx="319910" cy="352740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" name="rc39"/>
            <p:cNvSpPr/>
            <p:nvPr/>
          </p:nvSpPr>
          <p:spPr>
            <a:xfrm>
              <a:off x="1574296" y="3806883"/>
              <a:ext cx="319910" cy="95853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" name="rc40"/>
            <p:cNvSpPr/>
            <p:nvPr/>
          </p:nvSpPr>
          <p:spPr>
            <a:xfrm>
              <a:off x="1894207" y="1263574"/>
              <a:ext cx="319910" cy="350184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" name="rc41"/>
            <p:cNvSpPr/>
            <p:nvPr/>
          </p:nvSpPr>
          <p:spPr>
            <a:xfrm>
              <a:off x="2285208" y="3589615"/>
              <a:ext cx="319910" cy="117580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" name="rc42"/>
            <p:cNvSpPr/>
            <p:nvPr/>
          </p:nvSpPr>
          <p:spPr>
            <a:xfrm>
              <a:off x="2605119" y="1480841"/>
              <a:ext cx="319910" cy="328457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" name="rc43"/>
            <p:cNvSpPr/>
            <p:nvPr/>
          </p:nvSpPr>
          <p:spPr>
            <a:xfrm>
              <a:off x="2996120" y="3551274"/>
              <a:ext cx="319910" cy="121414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" name="rc44"/>
            <p:cNvSpPr/>
            <p:nvPr/>
          </p:nvSpPr>
          <p:spPr>
            <a:xfrm>
              <a:off x="3316030" y="1519183"/>
              <a:ext cx="319910" cy="324623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" name="rc45"/>
            <p:cNvSpPr/>
            <p:nvPr/>
          </p:nvSpPr>
          <p:spPr>
            <a:xfrm>
              <a:off x="3707032" y="3385128"/>
              <a:ext cx="319910" cy="138028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" name="rc46"/>
            <p:cNvSpPr/>
            <p:nvPr/>
          </p:nvSpPr>
          <p:spPr>
            <a:xfrm>
              <a:off x="4026942" y="1685328"/>
              <a:ext cx="319910" cy="308008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" name="rc47"/>
            <p:cNvSpPr/>
            <p:nvPr/>
          </p:nvSpPr>
          <p:spPr>
            <a:xfrm>
              <a:off x="4417944" y="3091178"/>
              <a:ext cx="319910" cy="167423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" name="rc48"/>
            <p:cNvSpPr/>
            <p:nvPr/>
          </p:nvSpPr>
          <p:spPr>
            <a:xfrm>
              <a:off x="4737854" y="1979279"/>
              <a:ext cx="319910" cy="278613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" name="rc49"/>
            <p:cNvSpPr/>
            <p:nvPr/>
          </p:nvSpPr>
          <p:spPr>
            <a:xfrm>
              <a:off x="5128855" y="3295665"/>
              <a:ext cx="319910" cy="146975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" name="rc50"/>
            <p:cNvSpPr/>
            <p:nvPr/>
          </p:nvSpPr>
          <p:spPr>
            <a:xfrm>
              <a:off x="5448766" y="1774792"/>
              <a:ext cx="319910" cy="299062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" name="rc51"/>
            <p:cNvSpPr/>
            <p:nvPr/>
          </p:nvSpPr>
          <p:spPr>
            <a:xfrm>
              <a:off x="5839767" y="2963373"/>
              <a:ext cx="319910" cy="180204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" name="rc52"/>
            <p:cNvSpPr/>
            <p:nvPr/>
          </p:nvSpPr>
          <p:spPr>
            <a:xfrm>
              <a:off x="6159678" y="2107083"/>
              <a:ext cx="319910" cy="265833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" name="rc53"/>
            <p:cNvSpPr/>
            <p:nvPr/>
          </p:nvSpPr>
          <p:spPr>
            <a:xfrm>
              <a:off x="6550679" y="2861130"/>
              <a:ext cx="319910" cy="190428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" name="rc54"/>
            <p:cNvSpPr/>
            <p:nvPr/>
          </p:nvSpPr>
          <p:spPr>
            <a:xfrm>
              <a:off x="6870589" y="2209327"/>
              <a:ext cx="319910" cy="255609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" name="rc55"/>
            <p:cNvSpPr/>
            <p:nvPr/>
          </p:nvSpPr>
          <p:spPr>
            <a:xfrm>
              <a:off x="7261591" y="2746106"/>
              <a:ext cx="319910" cy="201931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" name="rc56"/>
            <p:cNvSpPr/>
            <p:nvPr/>
          </p:nvSpPr>
          <p:spPr>
            <a:xfrm>
              <a:off x="7581501" y="2324351"/>
              <a:ext cx="319910" cy="244106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" name="rc57"/>
            <p:cNvSpPr/>
            <p:nvPr/>
          </p:nvSpPr>
          <p:spPr>
            <a:xfrm>
              <a:off x="7972503" y="2656643"/>
              <a:ext cx="319910" cy="210877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" name="rc58"/>
            <p:cNvSpPr/>
            <p:nvPr/>
          </p:nvSpPr>
          <p:spPr>
            <a:xfrm>
              <a:off x="8292413" y="2413814"/>
              <a:ext cx="319910" cy="235160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" name="rc59"/>
            <p:cNvSpPr/>
            <p:nvPr/>
          </p:nvSpPr>
          <p:spPr>
            <a:xfrm>
              <a:off x="8683414" y="2758886"/>
              <a:ext cx="319910" cy="200653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" name="rc60"/>
            <p:cNvSpPr/>
            <p:nvPr/>
          </p:nvSpPr>
          <p:spPr>
            <a:xfrm>
              <a:off x="9003325" y="2311570"/>
              <a:ext cx="319910" cy="245384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" name="rc61"/>
            <p:cNvSpPr/>
            <p:nvPr/>
          </p:nvSpPr>
          <p:spPr>
            <a:xfrm>
              <a:off x="9394326" y="2822788"/>
              <a:ext cx="319910" cy="194262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" name="rc62"/>
            <p:cNvSpPr/>
            <p:nvPr/>
          </p:nvSpPr>
          <p:spPr>
            <a:xfrm>
              <a:off x="9714237" y="2247668"/>
              <a:ext cx="319910" cy="251774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" name="rc63"/>
            <p:cNvSpPr/>
            <p:nvPr/>
          </p:nvSpPr>
          <p:spPr>
            <a:xfrm>
              <a:off x="10105238" y="2707764"/>
              <a:ext cx="319910" cy="205765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" name="rc64"/>
            <p:cNvSpPr/>
            <p:nvPr/>
          </p:nvSpPr>
          <p:spPr>
            <a:xfrm>
              <a:off x="10425148" y="2362692"/>
              <a:ext cx="319910" cy="240272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" name="tx65"/>
            <p:cNvSpPr/>
            <p:nvPr/>
          </p:nvSpPr>
          <p:spPr>
            <a:xfrm>
              <a:off x="524677" y="4708565"/>
              <a:ext cx="169440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82261" y="4069542"/>
              <a:ext cx="211856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50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39845" y="3430520"/>
              <a:ext cx="2542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39845" y="2791497"/>
              <a:ext cx="2542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39845" y="2152474"/>
              <a:ext cx="2542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439845" y="1513452"/>
              <a:ext cx="2542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39845" y="874355"/>
              <a:ext cx="254272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72" name="tx72"/>
            <p:cNvSpPr/>
            <p:nvPr/>
          </p:nvSpPr>
          <p:spPr>
            <a:xfrm rot="-2700000">
              <a:off x="1081480" y="4958075"/>
              <a:ext cx="296651" cy="975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1973</a:t>
              </a:r>
            </a:p>
          </p:txBody>
        </p:sp>
        <p:sp>
          <p:nvSpPr>
            <p:cNvPr id="73" name="tx73"/>
            <p:cNvSpPr/>
            <p:nvPr/>
          </p:nvSpPr>
          <p:spPr>
            <a:xfrm rot="-2700000">
              <a:off x="1792415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1976</a:t>
              </a:r>
            </a:p>
          </p:txBody>
        </p:sp>
        <p:sp>
          <p:nvSpPr>
            <p:cNvPr id="74" name="tx74"/>
            <p:cNvSpPr/>
            <p:nvPr/>
          </p:nvSpPr>
          <p:spPr>
            <a:xfrm rot="-2700000">
              <a:off x="2503327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1979</a:t>
              </a:r>
            </a:p>
          </p:txBody>
        </p:sp>
        <p:sp>
          <p:nvSpPr>
            <p:cNvPr id="75" name="tx75"/>
            <p:cNvSpPr/>
            <p:nvPr/>
          </p:nvSpPr>
          <p:spPr>
            <a:xfrm rot="-2700000">
              <a:off x="3214239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1982</a:t>
              </a:r>
            </a:p>
          </p:txBody>
        </p:sp>
        <p:sp>
          <p:nvSpPr>
            <p:cNvPr id="76" name="tx76"/>
            <p:cNvSpPr/>
            <p:nvPr/>
          </p:nvSpPr>
          <p:spPr>
            <a:xfrm rot="-2700000">
              <a:off x="3925150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1985</a:t>
              </a:r>
            </a:p>
          </p:txBody>
        </p:sp>
        <p:sp>
          <p:nvSpPr>
            <p:cNvPr id="77" name="tx77"/>
            <p:cNvSpPr/>
            <p:nvPr/>
          </p:nvSpPr>
          <p:spPr>
            <a:xfrm rot="-2700000">
              <a:off x="4636062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1988</a:t>
              </a:r>
            </a:p>
          </p:txBody>
        </p:sp>
        <p:sp>
          <p:nvSpPr>
            <p:cNvPr id="78" name="tx78"/>
            <p:cNvSpPr/>
            <p:nvPr/>
          </p:nvSpPr>
          <p:spPr>
            <a:xfrm rot="-2700000">
              <a:off x="5346974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1991</a:t>
              </a:r>
            </a:p>
          </p:txBody>
        </p:sp>
        <p:sp>
          <p:nvSpPr>
            <p:cNvPr id="79" name="tx79"/>
            <p:cNvSpPr/>
            <p:nvPr/>
          </p:nvSpPr>
          <p:spPr>
            <a:xfrm rot="-2700000">
              <a:off x="6057886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1994</a:t>
              </a:r>
            </a:p>
          </p:txBody>
        </p:sp>
        <p:sp>
          <p:nvSpPr>
            <p:cNvPr id="80" name="tx80"/>
            <p:cNvSpPr/>
            <p:nvPr/>
          </p:nvSpPr>
          <p:spPr>
            <a:xfrm rot="-2700000">
              <a:off x="6768798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1998</a:t>
              </a:r>
            </a:p>
          </p:txBody>
        </p:sp>
        <p:sp>
          <p:nvSpPr>
            <p:cNvPr id="81" name="tx81"/>
            <p:cNvSpPr/>
            <p:nvPr/>
          </p:nvSpPr>
          <p:spPr>
            <a:xfrm rot="-2700000">
              <a:off x="7479709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2002</a:t>
              </a:r>
            </a:p>
          </p:txBody>
        </p:sp>
        <p:sp>
          <p:nvSpPr>
            <p:cNvPr id="82" name="tx82"/>
            <p:cNvSpPr/>
            <p:nvPr/>
          </p:nvSpPr>
          <p:spPr>
            <a:xfrm rot="-2700000">
              <a:off x="8190621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2006</a:t>
              </a:r>
            </a:p>
          </p:txBody>
        </p:sp>
        <p:sp>
          <p:nvSpPr>
            <p:cNvPr id="83" name="tx83"/>
            <p:cNvSpPr/>
            <p:nvPr/>
          </p:nvSpPr>
          <p:spPr>
            <a:xfrm rot="-2700000">
              <a:off x="8901533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84" name="tx84"/>
            <p:cNvSpPr/>
            <p:nvPr/>
          </p:nvSpPr>
          <p:spPr>
            <a:xfrm rot="-2700000">
              <a:off x="9612445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2014</a:t>
              </a:r>
            </a:p>
          </p:txBody>
        </p:sp>
        <p:sp>
          <p:nvSpPr>
            <p:cNvPr id="85" name="tx85"/>
            <p:cNvSpPr/>
            <p:nvPr/>
          </p:nvSpPr>
          <p:spPr>
            <a:xfrm rot="-2700000">
              <a:off x="10323357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2018</a:t>
              </a:r>
            </a:p>
          </p:txBody>
        </p:sp>
        <p:sp>
          <p:nvSpPr>
            <p:cNvPr id="86" name="tx86"/>
            <p:cNvSpPr/>
            <p:nvPr/>
          </p:nvSpPr>
          <p:spPr>
            <a:xfrm rot="-5400000">
              <a:off x="165623" y="2797531"/>
              <a:ext cx="318417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Antal</a:t>
              </a:r>
            </a:p>
          </p:txBody>
        </p:sp>
        <p:sp>
          <p:nvSpPr>
            <p:cNvPr id="87" name="rc87"/>
            <p:cNvSpPr/>
            <p:nvPr/>
          </p:nvSpPr>
          <p:spPr>
            <a:xfrm>
              <a:off x="5086508" y="5456037"/>
              <a:ext cx="1435426" cy="289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8" name="rc88"/>
            <p:cNvSpPr/>
            <p:nvPr/>
          </p:nvSpPr>
          <p:spPr>
            <a:xfrm>
              <a:off x="5086508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9" name="rc89"/>
            <p:cNvSpPr/>
            <p:nvPr/>
          </p:nvSpPr>
          <p:spPr>
            <a:xfrm>
              <a:off x="5095508" y="5534626"/>
              <a:ext cx="201456" cy="2014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0" name="rc90"/>
            <p:cNvSpPr/>
            <p:nvPr/>
          </p:nvSpPr>
          <p:spPr>
            <a:xfrm>
              <a:off x="5936424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1" name="rc91"/>
            <p:cNvSpPr/>
            <p:nvPr/>
          </p:nvSpPr>
          <p:spPr>
            <a:xfrm>
              <a:off x="5945424" y="5534626"/>
              <a:ext cx="201456" cy="20145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2" name="tx92"/>
            <p:cNvSpPr/>
            <p:nvPr/>
          </p:nvSpPr>
          <p:spPr>
            <a:xfrm>
              <a:off x="5375554" y="5579022"/>
              <a:ext cx="491281" cy="1108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kvinnor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6225469" y="5578353"/>
              <a:ext cx="296465" cy="1115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män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3947214" y="374934"/>
              <a:ext cx="3232918" cy="2415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Riksdagsledamöter per valår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275651" y="5814616"/>
              <a:ext cx="1801584" cy="1035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SCB:s öppna statistikdatabas.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275651" y="5934007"/>
              <a:ext cx="2348324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Bearbetning: Samhällsanalys, Region Dalarna.</a:t>
              </a:r>
            </a:p>
          </p:txBody>
        </p:sp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671990" y="739575"/>
              <a:ext cx="10179705" cy="421754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671990" y="4655870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671990" y="4546323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671990" y="4436777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671990" y="4327230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671990" y="4108137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671990" y="3998590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671990" y="3889043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671990" y="3779496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671990" y="3560403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671990" y="3450856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671990" y="3341310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671990" y="3231763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671990" y="3012669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671990" y="2903123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671990" y="2793576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671990" y="2684029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671990" y="2464936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671990" y="2355389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671990" y="2245842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671990" y="2136296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671990" y="1917202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671990" y="1807656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671990" y="1698109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671990" y="1588562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671990" y="1369469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671990" y="1259922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671990" y="1150375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671990" y="1040829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671990" y="4765417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671990" y="4217683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671990" y="3669950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7"/>
            <p:cNvSpPr/>
            <p:nvPr/>
          </p:nvSpPr>
          <p:spPr>
            <a:xfrm>
              <a:off x="671990" y="3122216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8"/>
            <p:cNvSpPr/>
            <p:nvPr/>
          </p:nvSpPr>
          <p:spPr>
            <a:xfrm>
              <a:off x="671990" y="2574483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9"/>
            <p:cNvSpPr/>
            <p:nvPr/>
          </p:nvSpPr>
          <p:spPr>
            <a:xfrm>
              <a:off x="671990" y="2026749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40"/>
            <p:cNvSpPr/>
            <p:nvPr/>
          </p:nvSpPr>
          <p:spPr>
            <a:xfrm>
              <a:off x="671990" y="1479015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41"/>
            <p:cNvSpPr/>
            <p:nvPr/>
          </p:nvSpPr>
          <p:spPr>
            <a:xfrm>
              <a:off x="671990" y="931282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rc42"/>
            <p:cNvSpPr/>
            <p:nvPr/>
          </p:nvSpPr>
          <p:spPr>
            <a:xfrm>
              <a:off x="808326" y="3615176"/>
              <a:ext cx="409006" cy="115024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" name="rc43"/>
            <p:cNvSpPr/>
            <p:nvPr/>
          </p:nvSpPr>
          <p:spPr>
            <a:xfrm>
              <a:off x="1217332" y="1369469"/>
              <a:ext cx="409006" cy="339594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" name="rc44"/>
            <p:cNvSpPr/>
            <p:nvPr/>
          </p:nvSpPr>
          <p:spPr>
            <a:xfrm>
              <a:off x="1717228" y="3505630"/>
              <a:ext cx="409006" cy="125978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" name="rc45"/>
            <p:cNvSpPr/>
            <p:nvPr/>
          </p:nvSpPr>
          <p:spPr>
            <a:xfrm>
              <a:off x="2126234" y="1479015"/>
              <a:ext cx="409006" cy="328640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" name="rc46"/>
            <p:cNvSpPr/>
            <p:nvPr/>
          </p:nvSpPr>
          <p:spPr>
            <a:xfrm>
              <a:off x="2626130" y="3176989"/>
              <a:ext cx="409006" cy="158842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" name="rc47"/>
            <p:cNvSpPr/>
            <p:nvPr/>
          </p:nvSpPr>
          <p:spPr>
            <a:xfrm>
              <a:off x="3035136" y="1807656"/>
              <a:ext cx="409006" cy="295776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" name="rc48"/>
            <p:cNvSpPr/>
            <p:nvPr/>
          </p:nvSpPr>
          <p:spPr>
            <a:xfrm>
              <a:off x="3535032" y="3122216"/>
              <a:ext cx="409006" cy="164320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" name="rc49"/>
            <p:cNvSpPr/>
            <p:nvPr/>
          </p:nvSpPr>
          <p:spPr>
            <a:xfrm>
              <a:off x="3944038" y="1862429"/>
              <a:ext cx="409006" cy="290298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" name="rc50"/>
            <p:cNvSpPr/>
            <p:nvPr/>
          </p:nvSpPr>
          <p:spPr>
            <a:xfrm>
              <a:off x="4443935" y="2738803"/>
              <a:ext cx="409006" cy="202661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" name="rc51"/>
            <p:cNvSpPr/>
            <p:nvPr/>
          </p:nvSpPr>
          <p:spPr>
            <a:xfrm>
              <a:off x="4852941" y="2245842"/>
              <a:ext cx="409006" cy="251957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" name="rc52"/>
            <p:cNvSpPr/>
            <p:nvPr/>
          </p:nvSpPr>
          <p:spPr>
            <a:xfrm>
              <a:off x="5352837" y="2738803"/>
              <a:ext cx="409006" cy="202661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" name="rc53"/>
            <p:cNvSpPr/>
            <p:nvPr/>
          </p:nvSpPr>
          <p:spPr>
            <a:xfrm>
              <a:off x="5761843" y="2245842"/>
              <a:ext cx="409006" cy="251957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" name="rc54"/>
            <p:cNvSpPr/>
            <p:nvPr/>
          </p:nvSpPr>
          <p:spPr>
            <a:xfrm>
              <a:off x="6261739" y="2738803"/>
              <a:ext cx="409006" cy="202661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" name="rc55"/>
            <p:cNvSpPr/>
            <p:nvPr/>
          </p:nvSpPr>
          <p:spPr>
            <a:xfrm>
              <a:off x="6670745" y="2245842"/>
              <a:ext cx="409006" cy="251957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" name="rc56"/>
            <p:cNvSpPr/>
            <p:nvPr/>
          </p:nvSpPr>
          <p:spPr>
            <a:xfrm>
              <a:off x="7170641" y="2738803"/>
              <a:ext cx="409006" cy="202661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" name="rc57"/>
            <p:cNvSpPr/>
            <p:nvPr/>
          </p:nvSpPr>
          <p:spPr>
            <a:xfrm>
              <a:off x="7579647" y="2245842"/>
              <a:ext cx="409006" cy="251957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" name="rc58"/>
            <p:cNvSpPr/>
            <p:nvPr/>
          </p:nvSpPr>
          <p:spPr>
            <a:xfrm>
              <a:off x="8079544" y="2684029"/>
              <a:ext cx="409006" cy="208138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" name="rc59"/>
            <p:cNvSpPr/>
            <p:nvPr/>
          </p:nvSpPr>
          <p:spPr>
            <a:xfrm>
              <a:off x="8488550" y="2300616"/>
              <a:ext cx="409006" cy="246480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" name="rc60"/>
            <p:cNvSpPr/>
            <p:nvPr/>
          </p:nvSpPr>
          <p:spPr>
            <a:xfrm>
              <a:off x="8988446" y="2519709"/>
              <a:ext cx="409006" cy="224570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" name="rc61"/>
            <p:cNvSpPr/>
            <p:nvPr/>
          </p:nvSpPr>
          <p:spPr>
            <a:xfrm>
              <a:off x="9397452" y="2464936"/>
              <a:ext cx="409006" cy="230048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" name="rc62"/>
            <p:cNvSpPr/>
            <p:nvPr/>
          </p:nvSpPr>
          <p:spPr>
            <a:xfrm>
              <a:off x="9897348" y="2793576"/>
              <a:ext cx="409006" cy="197184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" name="rc63"/>
            <p:cNvSpPr/>
            <p:nvPr/>
          </p:nvSpPr>
          <p:spPr>
            <a:xfrm>
              <a:off x="10306354" y="2191069"/>
              <a:ext cx="409006" cy="257434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" name="tx64"/>
            <p:cNvSpPr/>
            <p:nvPr/>
          </p:nvSpPr>
          <p:spPr>
            <a:xfrm>
              <a:off x="482261" y="4708565"/>
              <a:ext cx="127099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39845" y="4160831"/>
              <a:ext cx="169515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39845" y="3613097"/>
              <a:ext cx="169515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39845" y="3065289"/>
              <a:ext cx="169515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39845" y="2517630"/>
              <a:ext cx="169515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39845" y="1969897"/>
              <a:ext cx="169515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439845" y="1422163"/>
              <a:ext cx="169515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39845" y="874429"/>
              <a:ext cx="169515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72" name="tx72"/>
            <p:cNvSpPr/>
            <p:nvPr/>
          </p:nvSpPr>
          <p:spPr>
            <a:xfrm rot="-2700000">
              <a:off x="1115540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1982</a:t>
              </a:r>
            </a:p>
          </p:txBody>
        </p:sp>
        <p:sp>
          <p:nvSpPr>
            <p:cNvPr id="73" name="tx73"/>
            <p:cNvSpPr/>
            <p:nvPr/>
          </p:nvSpPr>
          <p:spPr>
            <a:xfrm rot="-2700000">
              <a:off x="2024442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1985</a:t>
              </a:r>
            </a:p>
          </p:txBody>
        </p:sp>
        <p:sp>
          <p:nvSpPr>
            <p:cNvPr id="74" name="tx74"/>
            <p:cNvSpPr/>
            <p:nvPr/>
          </p:nvSpPr>
          <p:spPr>
            <a:xfrm rot="-2700000">
              <a:off x="2933344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1988</a:t>
              </a:r>
            </a:p>
          </p:txBody>
        </p:sp>
        <p:sp>
          <p:nvSpPr>
            <p:cNvPr id="75" name="tx75"/>
            <p:cNvSpPr/>
            <p:nvPr/>
          </p:nvSpPr>
          <p:spPr>
            <a:xfrm rot="-2700000">
              <a:off x="3842247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1991</a:t>
              </a:r>
            </a:p>
          </p:txBody>
        </p:sp>
        <p:sp>
          <p:nvSpPr>
            <p:cNvPr id="76" name="tx76"/>
            <p:cNvSpPr/>
            <p:nvPr/>
          </p:nvSpPr>
          <p:spPr>
            <a:xfrm rot="-2700000">
              <a:off x="4751149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1994</a:t>
              </a:r>
            </a:p>
          </p:txBody>
        </p:sp>
        <p:sp>
          <p:nvSpPr>
            <p:cNvPr id="77" name="tx77"/>
            <p:cNvSpPr/>
            <p:nvPr/>
          </p:nvSpPr>
          <p:spPr>
            <a:xfrm rot="-2700000">
              <a:off x="5660051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1998</a:t>
              </a:r>
            </a:p>
          </p:txBody>
        </p:sp>
        <p:sp>
          <p:nvSpPr>
            <p:cNvPr id="78" name="tx78"/>
            <p:cNvSpPr/>
            <p:nvPr/>
          </p:nvSpPr>
          <p:spPr>
            <a:xfrm rot="-2700000">
              <a:off x="6568953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2002</a:t>
              </a:r>
            </a:p>
          </p:txBody>
        </p:sp>
        <p:sp>
          <p:nvSpPr>
            <p:cNvPr id="79" name="tx79"/>
            <p:cNvSpPr/>
            <p:nvPr/>
          </p:nvSpPr>
          <p:spPr>
            <a:xfrm rot="-2700000">
              <a:off x="7477856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2006</a:t>
              </a:r>
            </a:p>
          </p:txBody>
        </p:sp>
        <p:sp>
          <p:nvSpPr>
            <p:cNvPr id="80" name="tx80"/>
            <p:cNvSpPr/>
            <p:nvPr/>
          </p:nvSpPr>
          <p:spPr>
            <a:xfrm rot="-2700000">
              <a:off x="8386758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81" name="tx81"/>
            <p:cNvSpPr/>
            <p:nvPr/>
          </p:nvSpPr>
          <p:spPr>
            <a:xfrm rot="-2700000">
              <a:off x="9295660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2014</a:t>
              </a:r>
            </a:p>
          </p:txBody>
        </p:sp>
        <p:sp>
          <p:nvSpPr>
            <p:cNvPr id="82" name="tx82"/>
            <p:cNvSpPr/>
            <p:nvPr/>
          </p:nvSpPr>
          <p:spPr>
            <a:xfrm rot="-2700000">
              <a:off x="10204562" y="4958130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2018</a:t>
              </a:r>
            </a:p>
          </p:txBody>
        </p:sp>
        <p:sp>
          <p:nvSpPr>
            <p:cNvPr id="83" name="tx83"/>
            <p:cNvSpPr/>
            <p:nvPr/>
          </p:nvSpPr>
          <p:spPr>
            <a:xfrm rot="-5400000">
              <a:off x="165623" y="2797531"/>
              <a:ext cx="318417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Antal</a:t>
              </a:r>
            </a:p>
          </p:txBody>
        </p:sp>
        <p:sp>
          <p:nvSpPr>
            <p:cNvPr id="84" name="rc84"/>
            <p:cNvSpPr/>
            <p:nvPr/>
          </p:nvSpPr>
          <p:spPr>
            <a:xfrm>
              <a:off x="5044130" y="5456037"/>
              <a:ext cx="1435426" cy="289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5" name="rc85"/>
            <p:cNvSpPr/>
            <p:nvPr/>
          </p:nvSpPr>
          <p:spPr>
            <a:xfrm>
              <a:off x="5044130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6" name="rc86"/>
            <p:cNvSpPr/>
            <p:nvPr/>
          </p:nvSpPr>
          <p:spPr>
            <a:xfrm>
              <a:off x="5053130" y="5534626"/>
              <a:ext cx="201456" cy="2014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7" name="rc87"/>
            <p:cNvSpPr/>
            <p:nvPr/>
          </p:nvSpPr>
          <p:spPr>
            <a:xfrm>
              <a:off x="5894045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8" name="rc88"/>
            <p:cNvSpPr/>
            <p:nvPr/>
          </p:nvSpPr>
          <p:spPr>
            <a:xfrm>
              <a:off x="5903045" y="5534626"/>
              <a:ext cx="201456" cy="20145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9" name="tx89"/>
            <p:cNvSpPr/>
            <p:nvPr/>
          </p:nvSpPr>
          <p:spPr>
            <a:xfrm>
              <a:off x="5333175" y="5579022"/>
              <a:ext cx="491281" cy="1108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kvinnor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6183090" y="5578353"/>
              <a:ext cx="296465" cy="1115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män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2648254" y="374934"/>
              <a:ext cx="5830837" cy="2415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Regionfullmäktigeledamöter per valår i Dalarnas län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275651" y="5814616"/>
              <a:ext cx="1801584" cy="1035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SCB:s öppna statistikdatabas.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275651" y="5934007"/>
              <a:ext cx="2348324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Bearbetning: Samhällsanalys, Region Dalarna.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10548" y="365126"/>
            <a:ext cx="10619402" cy="1210581"/>
          </a:xfrm>
        </p:spPr>
        <p:txBody>
          <a:bodyPr/>
          <a:lstStyle/>
          <a:p>
            <a:r>
              <a:rPr/>
              <a:t>Ekonomisk jämställdhet</a:t>
            </a:r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10547" y="1825625"/>
            <a:ext cx="11370906" cy="4351337"/>
          </a:xfrm>
        </p:spPr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671990" y="739575"/>
              <a:ext cx="10179705" cy="38035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671990" y="4274182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671990" y="4178133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671990" y="4082084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671990" y="3986035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671990" y="3889986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671990" y="3697888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671990" y="3601839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671990" y="3505789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671990" y="3409740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671990" y="3313691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671990" y="3121593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671990" y="3025544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671990" y="2929495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671990" y="2833446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671990" y="2737397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671990" y="2545298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671990" y="2449249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671990" y="2353200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671990" y="2257151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671990" y="2161102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671990" y="1969004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671990" y="1872955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671990" y="1776905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671990" y="1680856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671990" y="1584807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671990" y="1392709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671990" y="1296660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671990" y="1200611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671990" y="1104562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671990" y="1008513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671990" y="4370231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7"/>
            <p:cNvSpPr/>
            <p:nvPr/>
          </p:nvSpPr>
          <p:spPr>
            <a:xfrm>
              <a:off x="671990" y="3793937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8"/>
            <p:cNvSpPr/>
            <p:nvPr/>
          </p:nvSpPr>
          <p:spPr>
            <a:xfrm>
              <a:off x="671990" y="3217642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9"/>
            <p:cNvSpPr/>
            <p:nvPr/>
          </p:nvSpPr>
          <p:spPr>
            <a:xfrm>
              <a:off x="671990" y="2641347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40"/>
            <p:cNvSpPr/>
            <p:nvPr/>
          </p:nvSpPr>
          <p:spPr>
            <a:xfrm>
              <a:off x="671990" y="2065053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41"/>
            <p:cNvSpPr/>
            <p:nvPr/>
          </p:nvSpPr>
          <p:spPr>
            <a:xfrm>
              <a:off x="671990" y="1488758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42"/>
            <p:cNvSpPr/>
            <p:nvPr/>
          </p:nvSpPr>
          <p:spPr>
            <a:xfrm>
              <a:off x="671990" y="912463"/>
              <a:ext cx="10179705" cy="0"/>
            </a:xfrm>
            <a:custGeom>
              <a:avLst/>
              <a:gdLst/>
              <a:ahLst/>
              <a:cxnLst/>
              <a:rect l="0" t="0" r="0" b="0"/>
              <a:pathLst>
                <a:path w="10179705">
                  <a:moveTo>
                    <a:pt x="0" y="0"/>
                  </a:moveTo>
                  <a:lnTo>
                    <a:pt x="10179705" y="0"/>
                  </a:lnTo>
                  <a:lnTo>
                    <a:pt x="10179705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rc43"/>
            <p:cNvSpPr/>
            <p:nvPr/>
          </p:nvSpPr>
          <p:spPr>
            <a:xfrm>
              <a:off x="772448" y="2545298"/>
              <a:ext cx="301372" cy="182493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" name="rc44"/>
            <p:cNvSpPr/>
            <p:nvPr/>
          </p:nvSpPr>
          <p:spPr>
            <a:xfrm>
              <a:off x="1073821" y="2257151"/>
              <a:ext cx="301372" cy="211308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" name="rc45"/>
            <p:cNvSpPr/>
            <p:nvPr/>
          </p:nvSpPr>
          <p:spPr>
            <a:xfrm>
              <a:off x="1442165" y="1969004"/>
              <a:ext cx="301372" cy="240122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" name="rc46"/>
            <p:cNvSpPr/>
            <p:nvPr/>
          </p:nvSpPr>
          <p:spPr>
            <a:xfrm>
              <a:off x="1743538" y="912463"/>
              <a:ext cx="301372" cy="345776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" name="rc47"/>
            <p:cNvSpPr/>
            <p:nvPr/>
          </p:nvSpPr>
          <p:spPr>
            <a:xfrm>
              <a:off x="2111883" y="1872955"/>
              <a:ext cx="301372" cy="249727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" name="rc48"/>
            <p:cNvSpPr/>
            <p:nvPr/>
          </p:nvSpPr>
          <p:spPr>
            <a:xfrm>
              <a:off x="2413256" y="1008513"/>
              <a:ext cx="301372" cy="336171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" name="rc49"/>
            <p:cNvSpPr/>
            <p:nvPr/>
          </p:nvSpPr>
          <p:spPr>
            <a:xfrm>
              <a:off x="2781600" y="3217642"/>
              <a:ext cx="301372" cy="115258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" name="rc50"/>
            <p:cNvSpPr/>
            <p:nvPr/>
          </p:nvSpPr>
          <p:spPr>
            <a:xfrm>
              <a:off x="3082973" y="2353200"/>
              <a:ext cx="301372" cy="201703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" name="rc51"/>
            <p:cNvSpPr/>
            <p:nvPr/>
          </p:nvSpPr>
          <p:spPr>
            <a:xfrm>
              <a:off x="3451318" y="2641347"/>
              <a:ext cx="301372" cy="172888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" name="rc52"/>
            <p:cNvSpPr/>
            <p:nvPr/>
          </p:nvSpPr>
          <p:spPr>
            <a:xfrm>
              <a:off x="3752691" y="2353200"/>
              <a:ext cx="301372" cy="201703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" name="rc53"/>
            <p:cNvSpPr/>
            <p:nvPr/>
          </p:nvSpPr>
          <p:spPr>
            <a:xfrm>
              <a:off x="4121035" y="1969004"/>
              <a:ext cx="301372" cy="240122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" name="rc54"/>
            <p:cNvSpPr/>
            <p:nvPr/>
          </p:nvSpPr>
          <p:spPr>
            <a:xfrm>
              <a:off x="4422408" y="2065053"/>
              <a:ext cx="301372" cy="230517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" name="rc55"/>
            <p:cNvSpPr/>
            <p:nvPr/>
          </p:nvSpPr>
          <p:spPr>
            <a:xfrm>
              <a:off x="4790753" y="2737397"/>
              <a:ext cx="301372" cy="163283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" name="rc56"/>
            <p:cNvSpPr/>
            <p:nvPr/>
          </p:nvSpPr>
          <p:spPr>
            <a:xfrm>
              <a:off x="5092125" y="1680856"/>
              <a:ext cx="301372" cy="268937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" name="rc57"/>
            <p:cNvSpPr/>
            <p:nvPr/>
          </p:nvSpPr>
          <p:spPr>
            <a:xfrm>
              <a:off x="5460470" y="3025544"/>
              <a:ext cx="301372" cy="134468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" name="rc58"/>
            <p:cNvSpPr/>
            <p:nvPr/>
          </p:nvSpPr>
          <p:spPr>
            <a:xfrm>
              <a:off x="5761843" y="2257151"/>
              <a:ext cx="301372" cy="211308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" name="rc59"/>
            <p:cNvSpPr/>
            <p:nvPr/>
          </p:nvSpPr>
          <p:spPr>
            <a:xfrm>
              <a:off x="6130187" y="3025544"/>
              <a:ext cx="301372" cy="134468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" name="rc60"/>
            <p:cNvSpPr/>
            <p:nvPr/>
          </p:nvSpPr>
          <p:spPr>
            <a:xfrm>
              <a:off x="6431560" y="1776905"/>
              <a:ext cx="301372" cy="259332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" name="rc61"/>
            <p:cNvSpPr/>
            <p:nvPr/>
          </p:nvSpPr>
          <p:spPr>
            <a:xfrm>
              <a:off x="6799905" y="3217642"/>
              <a:ext cx="301372" cy="115258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" name="rc62"/>
            <p:cNvSpPr/>
            <p:nvPr/>
          </p:nvSpPr>
          <p:spPr>
            <a:xfrm>
              <a:off x="7101278" y="2545298"/>
              <a:ext cx="301372" cy="182493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" name="rc63"/>
            <p:cNvSpPr/>
            <p:nvPr/>
          </p:nvSpPr>
          <p:spPr>
            <a:xfrm>
              <a:off x="7469622" y="2545298"/>
              <a:ext cx="301372" cy="182493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" name="rc64"/>
            <p:cNvSpPr/>
            <p:nvPr/>
          </p:nvSpPr>
          <p:spPr>
            <a:xfrm>
              <a:off x="7770995" y="2449249"/>
              <a:ext cx="301372" cy="192098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" name="rc65"/>
            <p:cNvSpPr/>
            <p:nvPr/>
          </p:nvSpPr>
          <p:spPr>
            <a:xfrm>
              <a:off x="8139340" y="2833446"/>
              <a:ext cx="301372" cy="153678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" name="rc66"/>
            <p:cNvSpPr/>
            <p:nvPr/>
          </p:nvSpPr>
          <p:spPr>
            <a:xfrm>
              <a:off x="8440713" y="2545298"/>
              <a:ext cx="301372" cy="182493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" name="rc67"/>
            <p:cNvSpPr/>
            <p:nvPr/>
          </p:nvSpPr>
          <p:spPr>
            <a:xfrm>
              <a:off x="8809057" y="2833446"/>
              <a:ext cx="301372" cy="153678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" name="rc68"/>
            <p:cNvSpPr/>
            <p:nvPr/>
          </p:nvSpPr>
          <p:spPr>
            <a:xfrm>
              <a:off x="9110430" y="2545298"/>
              <a:ext cx="301372" cy="182493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" name="rc69"/>
            <p:cNvSpPr/>
            <p:nvPr/>
          </p:nvSpPr>
          <p:spPr>
            <a:xfrm>
              <a:off x="9478775" y="3313691"/>
              <a:ext cx="301372" cy="105654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" name="rc70"/>
            <p:cNvSpPr/>
            <p:nvPr/>
          </p:nvSpPr>
          <p:spPr>
            <a:xfrm>
              <a:off x="9780148" y="2545298"/>
              <a:ext cx="301372" cy="182493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" name="rc71"/>
            <p:cNvSpPr/>
            <p:nvPr/>
          </p:nvSpPr>
          <p:spPr>
            <a:xfrm>
              <a:off x="10148492" y="2929495"/>
              <a:ext cx="301372" cy="144073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" name="rc72"/>
            <p:cNvSpPr/>
            <p:nvPr/>
          </p:nvSpPr>
          <p:spPr>
            <a:xfrm>
              <a:off x="10449865" y="2449249"/>
              <a:ext cx="301372" cy="192098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" name="tx73"/>
            <p:cNvSpPr/>
            <p:nvPr/>
          </p:nvSpPr>
          <p:spPr>
            <a:xfrm>
              <a:off x="482261" y="4313379"/>
              <a:ext cx="127099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82261" y="3737084"/>
              <a:ext cx="127099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6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39845" y="3162650"/>
              <a:ext cx="169515" cy="1095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39845" y="2584495"/>
              <a:ext cx="169515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439845" y="2010061"/>
              <a:ext cx="169515" cy="1095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439845" y="1431831"/>
              <a:ext cx="169515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39845" y="855537"/>
              <a:ext cx="169515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80" name="tx80"/>
            <p:cNvSpPr/>
            <p:nvPr/>
          </p:nvSpPr>
          <p:spPr>
            <a:xfrm rot="-2700000">
              <a:off x="896433" y="4654798"/>
              <a:ext cx="407668" cy="970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Avesta</a:t>
              </a:r>
            </a:p>
          </p:txBody>
        </p:sp>
        <p:sp>
          <p:nvSpPr>
            <p:cNvPr id="81" name="tx81"/>
            <p:cNvSpPr/>
            <p:nvPr/>
          </p:nvSpPr>
          <p:spPr>
            <a:xfrm rot="-2700000">
              <a:off x="1493512" y="4631678"/>
              <a:ext cx="533790" cy="12410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Borlänge</a:t>
              </a:r>
            </a:p>
          </p:txBody>
        </p:sp>
        <p:sp>
          <p:nvSpPr>
            <p:cNvPr id="82" name="tx82"/>
            <p:cNvSpPr/>
            <p:nvPr/>
          </p:nvSpPr>
          <p:spPr>
            <a:xfrm rot="-2700000">
              <a:off x="2272917" y="4654798"/>
              <a:ext cx="333570" cy="970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Falun</a:t>
              </a:r>
            </a:p>
          </p:txBody>
        </p:sp>
        <p:sp>
          <p:nvSpPr>
            <p:cNvPr id="83" name="tx83"/>
            <p:cNvSpPr/>
            <p:nvPr/>
          </p:nvSpPr>
          <p:spPr>
            <a:xfrm rot="-2700000">
              <a:off x="2880762" y="4630789"/>
              <a:ext cx="437424" cy="1251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Gagnef</a:t>
              </a:r>
            </a:p>
          </p:txBody>
        </p:sp>
        <p:sp>
          <p:nvSpPr>
            <p:cNvPr id="84" name="tx84"/>
            <p:cNvSpPr/>
            <p:nvPr/>
          </p:nvSpPr>
          <p:spPr>
            <a:xfrm rot="-2700000">
              <a:off x="3467835" y="4654798"/>
              <a:ext cx="622603" cy="970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Hedemora</a:t>
              </a:r>
            </a:p>
          </p:txBody>
        </p:sp>
        <p:sp>
          <p:nvSpPr>
            <p:cNvPr id="85" name="tx85"/>
            <p:cNvSpPr/>
            <p:nvPr/>
          </p:nvSpPr>
          <p:spPr>
            <a:xfrm rot="-2700000">
              <a:off x="4196772" y="4654798"/>
              <a:ext cx="504164" cy="970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Leksand</a:t>
              </a:r>
            </a:p>
          </p:txBody>
        </p:sp>
        <p:sp>
          <p:nvSpPr>
            <p:cNvPr id="86" name="tx86"/>
            <p:cNvSpPr/>
            <p:nvPr/>
          </p:nvSpPr>
          <p:spPr>
            <a:xfrm rot="-2700000">
              <a:off x="4888758" y="4654798"/>
              <a:ext cx="459627" cy="970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Ludvika</a:t>
              </a:r>
            </a:p>
          </p:txBody>
        </p:sp>
        <p:sp>
          <p:nvSpPr>
            <p:cNvPr id="87" name="tx87"/>
            <p:cNvSpPr/>
            <p:nvPr/>
          </p:nvSpPr>
          <p:spPr>
            <a:xfrm rot="-2700000">
              <a:off x="5366932" y="4630789"/>
              <a:ext cx="822824" cy="1251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Malung-Sälen</a:t>
              </a:r>
            </a:p>
          </p:txBody>
        </p:sp>
        <p:sp>
          <p:nvSpPr>
            <p:cNvPr id="88" name="tx88"/>
            <p:cNvSpPr/>
            <p:nvPr/>
          </p:nvSpPr>
          <p:spPr>
            <a:xfrm rot="-2700000">
              <a:off x="6306099" y="4654798"/>
              <a:ext cx="303814" cy="970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Mora</a:t>
              </a:r>
            </a:p>
          </p:txBody>
        </p:sp>
        <p:sp>
          <p:nvSpPr>
            <p:cNvPr id="89" name="tx89"/>
            <p:cNvSpPr/>
            <p:nvPr/>
          </p:nvSpPr>
          <p:spPr>
            <a:xfrm rot="-2700000">
              <a:off x="6982618" y="4653298"/>
              <a:ext cx="288968" cy="9877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Orsa</a:t>
              </a:r>
            </a:p>
          </p:txBody>
        </p:sp>
        <p:sp>
          <p:nvSpPr>
            <p:cNvPr id="90" name="tx90"/>
            <p:cNvSpPr/>
            <p:nvPr/>
          </p:nvSpPr>
          <p:spPr>
            <a:xfrm rot="-2700000">
              <a:off x="7593465" y="4654298"/>
              <a:ext cx="407537" cy="9760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Rättvik</a:t>
              </a:r>
            </a:p>
          </p:txBody>
        </p:sp>
        <p:sp>
          <p:nvSpPr>
            <p:cNvPr id="91" name="tx91"/>
            <p:cNvSpPr/>
            <p:nvPr/>
          </p:nvSpPr>
          <p:spPr>
            <a:xfrm rot="-2700000">
              <a:off x="8016143" y="4630789"/>
              <a:ext cx="882141" cy="1251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Smedjebacken</a:t>
              </a:r>
            </a:p>
          </p:txBody>
        </p:sp>
        <p:sp>
          <p:nvSpPr>
            <p:cNvPr id="92" name="tx92"/>
            <p:cNvSpPr/>
            <p:nvPr/>
          </p:nvSpPr>
          <p:spPr>
            <a:xfrm rot="-2700000">
              <a:off x="8976915" y="4653353"/>
              <a:ext cx="318724" cy="987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Säter</a:t>
              </a:r>
            </a:p>
          </p:txBody>
        </p:sp>
        <p:sp>
          <p:nvSpPr>
            <p:cNvPr id="93" name="tx93"/>
            <p:cNvSpPr/>
            <p:nvPr/>
          </p:nvSpPr>
          <p:spPr>
            <a:xfrm rot="-2700000">
              <a:off x="9558255" y="4654798"/>
              <a:ext cx="496676" cy="9701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Vansbro</a:t>
              </a:r>
            </a:p>
          </p:txBody>
        </p:sp>
        <p:sp>
          <p:nvSpPr>
            <p:cNvPr id="94" name="tx94"/>
            <p:cNvSpPr/>
            <p:nvPr/>
          </p:nvSpPr>
          <p:spPr>
            <a:xfrm rot="-2700000">
              <a:off x="10213759" y="4638403"/>
              <a:ext cx="511522" cy="11622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Älvdalen</a:t>
              </a:r>
            </a:p>
          </p:txBody>
        </p:sp>
        <p:sp>
          <p:nvSpPr>
            <p:cNvPr id="95" name="tx95"/>
            <p:cNvSpPr/>
            <p:nvPr/>
          </p:nvSpPr>
          <p:spPr>
            <a:xfrm rot="-5400000">
              <a:off x="165623" y="2590529"/>
              <a:ext cx="318417" cy="1016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Antal</a:t>
              </a:r>
            </a:p>
          </p:txBody>
        </p:sp>
        <p:sp>
          <p:nvSpPr>
            <p:cNvPr id="96" name="rc96"/>
            <p:cNvSpPr/>
            <p:nvPr/>
          </p:nvSpPr>
          <p:spPr>
            <a:xfrm>
              <a:off x="5044130" y="5456037"/>
              <a:ext cx="1435426" cy="289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7" name="rc97"/>
            <p:cNvSpPr/>
            <p:nvPr/>
          </p:nvSpPr>
          <p:spPr>
            <a:xfrm>
              <a:off x="5044130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8" name="rc98"/>
            <p:cNvSpPr/>
            <p:nvPr/>
          </p:nvSpPr>
          <p:spPr>
            <a:xfrm>
              <a:off x="5053130" y="5534626"/>
              <a:ext cx="201456" cy="2014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99" name="rc99"/>
            <p:cNvSpPr/>
            <p:nvPr/>
          </p:nvSpPr>
          <p:spPr>
            <a:xfrm>
              <a:off x="5894045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0" name="rc100"/>
            <p:cNvSpPr/>
            <p:nvPr/>
          </p:nvSpPr>
          <p:spPr>
            <a:xfrm>
              <a:off x="5903045" y="5534626"/>
              <a:ext cx="201456" cy="20145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01" name="tx101"/>
            <p:cNvSpPr/>
            <p:nvPr/>
          </p:nvSpPr>
          <p:spPr>
            <a:xfrm>
              <a:off x="5333175" y="5579022"/>
              <a:ext cx="491281" cy="1108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kvinnor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6183090" y="5578353"/>
              <a:ext cx="296465" cy="1115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män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2754108" y="378159"/>
              <a:ext cx="5619129" cy="2383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Kommunfullmäktigeledamöter i Dalarnas län 2018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275651" y="5814616"/>
              <a:ext cx="1801584" cy="1035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SCB:s öppna statistikdatabas.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275651" y="5934007"/>
              <a:ext cx="2348324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Bearbetning: Samhällsanalys, Region Dalarna.</a:t>
              </a:r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685646" y="739575"/>
              <a:ext cx="10166049" cy="322164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685646" y="3717159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685646" y="3619533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685646" y="3521907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685646" y="3424281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685646" y="3229030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685646" y="3131404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685646" y="3033779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685646" y="2936153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685646" y="2740902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685646" y="2643276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685646" y="2545650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685646" y="2448025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685646" y="2252773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685646" y="2155148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685646" y="2057522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685646" y="1959896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685646" y="1764645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685646" y="1667019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685646" y="1569393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685646" y="1471768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685646" y="1276516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685646" y="1178891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685646" y="1081265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685646" y="983639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685646" y="3814784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685646" y="3326656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685646" y="2838527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685646" y="2350399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685646" y="1862270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685646" y="1374142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685646" y="886014"/>
              <a:ext cx="10166049" cy="0"/>
            </a:xfrm>
            <a:custGeom>
              <a:avLst/>
              <a:gdLst/>
              <a:ahLst/>
              <a:cxnLst/>
              <a:rect l="0" t="0" r="0" b="0"/>
              <a:pathLst>
                <a:path w="10166049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rc37"/>
            <p:cNvSpPr/>
            <p:nvPr/>
          </p:nvSpPr>
          <p:spPr>
            <a:xfrm>
              <a:off x="1048719" y="1911083"/>
              <a:ext cx="1089219" cy="190370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8" name="rc38"/>
            <p:cNvSpPr/>
            <p:nvPr/>
          </p:nvSpPr>
          <p:spPr>
            <a:xfrm>
              <a:off x="2137938" y="1032452"/>
              <a:ext cx="1089219" cy="278233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39" name="rc39"/>
            <p:cNvSpPr/>
            <p:nvPr/>
          </p:nvSpPr>
          <p:spPr>
            <a:xfrm>
              <a:off x="8310183" y="3497501"/>
              <a:ext cx="1089219" cy="31728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0" name="rc40"/>
            <p:cNvSpPr/>
            <p:nvPr/>
          </p:nvSpPr>
          <p:spPr>
            <a:xfrm>
              <a:off x="9399403" y="2887340"/>
              <a:ext cx="1089219" cy="92744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1" name="rc41"/>
            <p:cNvSpPr/>
            <p:nvPr/>
          </p:nvSpPr>
          <p:spPr>
            <a:xfrm>
              <a:off x="5889695" y="3253437"/>
              <a:ext cx="1089219" cy="56134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2" name="rc42"/>
            <p:cNvSpPr/>
            <p:nvPr/>
          </p:nvSpPr>
          <p:spPr>
            <a:xfrm>
              <a:off x="6978915" y="2496837"/>
              <a:ext cx="1089219" cy="131794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" name="rc43"/>
            <p:cNvSpPr/>
            <p:nvPr/>
          </p:nvSpPr>
          <p:spPr>
            <a:xfrm>
              <a:off x="3469207" y="2667682"/>
              <a:ext cx="1089219" cy="114710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" name="rc44"/>
            <p:cNvSpPr/>
            <p:nvPr/>
          </p:nvSpPr>
          <p:spPr>
            <a:xfrm>
              <a:off x="4558426" y="2130741"/>
              <a:ext cx="1089219" cy="168404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" name="tx45"/>
            <p:cNvSpPr/>
            <p:nvPr/>
          </p:nvSpPr>
          <p:spPr>
            <a:xfrm>
              <a:off x="318067" y="3754360"/>
              <a:ext cx="304948" cy="11496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0 %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318067" y="3266232"/>
              <a:ext cx="304948" cy="11496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2 %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318067" y="2778103"/>
              <a:ext cx="304948" cy="11496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4 %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18067" y="2289975"/>
              <a:ext cx="304948" cy="11496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6 %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318067" y="1801846"/>
              <a:ext cx="304948" cy="11496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8 %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75651" y="1313718"/>
              <a:ext cx="347364" cy="11496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10 %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275651" y="825589"/>
              <a:ext cx="347364" cy="11496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12 %</a:t>
              </a:r>
            </a:p>
          </p:txBody>
        </p:sp>
        <p:sp>
          <p:nvSpPr>
            <p:cNvPr id="52" name="tx52"/>
            <p:cNvSpPr/>
            <p:nvPr/>
          </p:nvSpPr>
          <p:spPr>
            <a:xfrm rot="-2700000">
              <a:off x="1403381" y="4315973"/>
              <a:ext cx="1475119" cy="1251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eftergymnasial utbildning</a:t>
              </a:r>
            </a:p>
          </p:txBody>
        </p:sp>
        <p:sp>
          <p:nvSpPr>
            <p:cNvPr id="53" name="tx53"/>
            <p:cNvSpPr/>
            <p:nvPr/>
          </p:nvSpPr>
          <p:spPr>
            <a:xfrm rot="-2700000">
              <a:off x="3793644" y="4314528"/>
              <a:ext cx="1534371" cy="1268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samtliga utbildningsnivåer</a:t>
              </a:r>
            </a:p>
          </p:txBody>
        </p:sp>
        <p:sp>
          <p:nvSpPr>
            <p:cNvPr id="54" name="tx54"/>
            <p:cNvSpPr/>
            <p:nvPr/>
          </p:nvSpPr>
          <p:spPr>
            <a:xfrm rot="-2700000">
              <a:off x="6378347" y="4317363"/>
              <a:ext cx="1208289" cy="12351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gymnasial utbildning</a:t>
              </a:r>
            </a:p>
          </p:txBody>
        </p:sp>
        <p:sp>
          <p:nvSpPr>
            <p:cNvPr id="55" name="tx55"/>
            <p:cNvSpPr/>
            <p:nvPr/>
          </p:nvSpPr>
          <p:spPr>
            <a:xfrm rot="-2700000">
              <a:off x="8720451" y="4315973"/>
              <a:ext cx="1363907" cy="12514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förgymnasial utbildning</a:t>
              </a:r>
            </a:p>
          </p:txBody>
        </p:sp>
        <p:sp>
          <p:nvSpPr>
            <p:cNvPr id="56" name="rc56"/>
            <p:cNvSpPr/>
            <p:nvPr/>
          </p:nvSpPr>
          <p:spPr>
            <a:xfrm>
              <a:off x="5050957" y="5335336"/>
              <a:ext cx="1435426" cy="289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" name="rc57"/>
            <p:cNvSpPr/>
            <p:nvPr/>
          </p:nvSpPr>
          <p:spPr>
            <a:xfrm>
              <a:off x="5050957" y="5404925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" name="rc58"/>
            <p:cNvSpPr/>
            <p:nvPr/>
          </p:nvSpPr>
          <p:spPr>
            <a:xfrm>
              <a:off x="5059957" y="5413925"/>
              <a:ext cx="201456" cy="2014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" name="rc59"/>
            <p:cNvSpPr/>
            <p:nvPr/>
          </p:nvSpPr>
          <p:spPr>
            <a:xfrm>
              <a:off x="5900873" y="5404925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" name="rc60"/>
            <p:cNvSpPr/>
            <p:nvPr/>
          </p:nvSpPr>
          <p:spPr>
            <a:xfrm>
              <a:off x="5909873" y="5413925"/>
              <a:ext cx="201456" cy="20145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" name="tx61"/>
            <p:cNvSpPr/>
            <p:nvPr/>
          </p:nvSpPr>
          <p:spPr>
            <a:xfrm>
              <a:off x="5340002" y="5458321"/>
              <a:ext cx="491281" cy="1108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kvinnor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6189918" y="5457652"/>
              <a:ext cx="296465" cy="1115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män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720995" y="428512"/>
              <a:ext cx="3685356" cy="1880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Andel chefer 2020 i Dalarnas län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275651" y="5693915"/>
              <a:ext cx="1770533" cy="1035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SCB:s öppna statistikdatabas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275651" y="5813307"/>
              <a:ext cx="2286223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Bearbetning: Samhällsanalys, Region Dalarna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275651" y="5933407"/>
              <a:ext cx="5472692" cy="1054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Diagramförklaring: Andel chefer av sysselsatta med ett klassificerat yrke (20-64 år) uppdelat på utbildningsnivå</a:t>
              </a:r>
            </a:p>
          </p:txBody>
        </p:sp>
      </p:grp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756748" y="739575"/>
              <a:ext cx="10094947" cy="416643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756748" y="4608409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756748" y="4500190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756748" y="4391971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756748" y="4283752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756748" y="4067314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756748" y="3959094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756748" y="3850875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756748" y="3742656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756748" y="3526218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756748" y="3417999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756748" y="3309780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756748" y="3201560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756748" y="2985122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756748" y="2876903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756748" y="2768684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756748" y="2660465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756748" y="2444026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756748" y="2335807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756748" y="2227588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756748" y="2119369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756748" y="1902931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756748" y="1794712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756748" y="1686493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756748" y="1578273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756748" y="1361835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756748" y="1253616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756748" y="1145397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756748" y="1037178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756748" y="4716628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756748" y="4175533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756748" y="3634437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7"/>
            <p:cNvSpPr/>
            <p:nvPr/>
          </p:nvSpPr>
          <p:spPr>
            <a:xfrm>
              <a:off x="756748" y="3093341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8"/>
            <p:cNvSpPr/>
            <p:nvPr/>
          </p:nvSpPr>
          <p:spPr>
            <a:xfrm>
              <a:off x="756748" y="2552246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9"/>
            <p:cNvSpPr/>
            <p:nvPr/>
          </p:nvSpPr>
          <p:spPr>
            <a:xfrm>
              <a:off x="756748" y="2011150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40"/>
            <p:cNvSpPr/>
            <p:nvPr/>
          </p:nvSpPr>
          <p:spPr>
            <a:xfrm>
              <a:off x="756748" y="1470054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41"/>
            <p:cNvSpPr/>
            <p:nvPr/>
          </p:nvSpPr>
          <p:spPr>
            <a:xfrm>
              <a:off x="756748" y="928959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42"/>
            <p:cNvSpPr/>
            <p:nvPr/>
          </p:nvSpPr>
          <p:spPr>
            <a:xfrm>
              <a:off x="756748" y="2912976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32521" cap="flat">
              <a:solidFill>
                <a:srgbClr val="5252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l43"/>
            <p:cNvSpPr/>
            <p:nvPr/>
          </p:nvSpPr>
          <p:spPr>
            <a:xfrm>
              <a:off x="1056598" y="1325762"/>
              <a:ext cx="9495247" cy="1587214"/>
            </a:xfrm>
            <a:custGeom>
              <a:avLst/>
              <a:gdLst/>
              <a:ahLst/>
              <a:cxnLst/>
              <a:rect l="0" t="0" r="0" b="0"/>
              <a:pathLst>
                <a:path w="9495247" h="1587214">
                  <a:moveTo>
                    <a:pt x="0" y="1587214"/>
                  </a:moveTo>
                  <a:lnTo>
                    <a:pt x="499749" y="1515067"/>
                  </a:lnTo>
                  <a:lnTo>
                    <a:pt x="999499" y="1442921"/>
                  </a:lnTo>
                  <a:lnTo>
                    <a:pt x="1499249" y="1370775"/>
                  </a:lnTo>
                  <a:lnTo>
                    <a:pt x="1998999" y="1370775"/>
                  </a:lnTo>
                  <a:lnTo>
                    <a:pt x="2498749" y="1298629"/>
                  </a:lnTo>
                  <a:lnTo>
                    <a:pt x="2998499" y="1154337"/>
                  </a:lnTo>
                  <a:lnTo>
                    <a:pt x="3498249" y="865753"/>
                  </a:lnTo>
                  <a:lnTo>
                    <a:pt x="3997999" y="865753"/>
                  </a:lnTo>
                  <a:lnTo>
                    <a:pt x="4497748" y="721460"/>
                  </a:lnTo>
                  <a:lnTo>
                    <a:pt x="4997498" y="577168"/>
                  </a:lnTo>
                  <a:lnTo>
                    <a:pt x="5497248" y="505022"/>
                  </a:lnTo>
                  <a:lnTo>
                    <a:pt x="5996998" y="505022"/>
                  </a:lnTo>
                  <a:lnTo>
                    <a:pt x="6496748" y="360730"/>
                  </a:lnTo>
                  <a:lnTo>
                    <a:pt x="6996498" y="288584"/>
                  </a:lnTo>
                  <a:lnTo>
                    <a:pt x="7496248" y="216438"/>
                  </a:lnTo>
                  <a:lnTo>
                    <a:pt x="7995998" y="72146"/>
                  </a:lnTo>
                  <a:lnTo>
                    <a:pt x="8495747" y="0"/>
                  </a:lnTo>
                  <a:lnTo>
                    <a:pt x="8995497" y="72146"/>
                  </a:lnTo>
                  <a:lnTo>
                    <a:pt x="9495247" y="0"/>
                  </a:lnTo>
                </a:path>
              </a:pathLst>
            </a:custGeom>
            <a:ln w="40651" cap="flat">
              <a:solidFill>
                <a:srgbClr val="E2A8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l44"/>
            <p:cNvSpPr/>
            <p:nvPr/>
          </p:nvSpPr>
          <p:spPr>
            <a:xfrm>
              <a:off x="1056598" y="2840830"/>
              <a:ext cx="9495247" cy="180365"/>
            </a:xfrm>
            <a:custGeom>
              <a:avLst/>
              <a:gdLst/>
              <a:ahLst/>
              <a:cxnLst/>
              <a:rect l="0" t="0" r="0" b="0"/>
              <a:pathLst>
                <a:path w="9495247" h="180365">
                  <a:moveTo>
                    <a:pt x="0" y="72146"/>
                  </a:moveTo>
                  <a:lnTo>
                    <a:pt x="499749" y="54109"/>
                  </a:lnTo>
                  <a:lnTo>
                    <a:pt x="999499" y="54109"/>
                  </a:lnTo>
                  <a:lnTo>
                    <a:pt x="1499249" y="18036"/>
                  </a:lnTo>
                  <a:lnTo>
                    <a:pt x="1998999" y="18036"/>
                  </a:lnTo>
                  <a:lnTo>
                    <a:pt x="2498749" y="72146"/>
                  </a:lnTo>
                  <a:lnTo>
                    <a:pt x="2998499" y="72146"/>
                  </a:lnTo>
                  <a:lnTo>
                    <a:pt x="3498249" y="54109"/>
                  </a:lnTo>
                  <a:lnTo>
                    <a:pt x="3997999" y="0"/>
                  </a:lnTo>
                  <a:lnTo>
                    <a:pt x="4497748" y="54109"/>
                  </a:lnTo>
                  <a:lnTo>
                    <a:pt x="4997498" y="72146"/>
                  </a:lnTo>
                  <a:lnTo>
                    <a:pt x="5497248" y="54109"/>
                  </a:lnTo>
                  <a:lnTo>
                    <a:pt x="5996998" y="90182"/>
                  </a:lnTo>
                  <a:lnTo>
                    <a:pt x="6496748" y="126255"/>
                  </a:lnTo>
                  <a:lnTo>
                    <a:pt x="6996498" y="126255"/>
                  </a:lnTo>
                  <a:lnTo>
                    <a:pt x="7496248" y="90182"/>
                  </a:lnTo>
                  <a:lnTo>
                    <a:pt x="7995998" y="90182"/>
                  </a:lnTo>
                  <a:lnTo>
                    <a:pt x="8495747" y="126255"/>
                  </a:lnTo>
                  <a:lnTo>
                    <a:pt x="8995497" y="180365"/>
                  </a:lnTo>
                  <a:lnTo>
                    <a:pt x="9495247" y="126255"/>
                  </a:lnTo>
                </a:path>
              </a:pathLst>
            </a:custGeom>
            <a:ln w="40651" cap="flat">
              <a:solidFill>
                <a:srgbClr val="4590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tx45"/>
            <p:cNvSpPr/>
            <p:nvPr/>
          </p:nvSpPr>
          <p:spPr>
            <a:xfrm>
              <a:off x="524677" y="4659776"/>
              <a:ext cx="169440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82261" y="4118606"/>
              <a:ext cx="211856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30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82261" y="3577585"/>
              <a:ext cx="211856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60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82261" y="3036489"/>
              <a:ext cx="211856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90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39845" y="2495393"/>
              <a:ext cx="2542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39845" y="1954298"/>
              <a:ext cx="2542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39845" y="1413202"/>
              <a:ext cx="2542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39845" y="872106"/>
              <a:ext cx="2542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210</a:t>
              </a:r>
            </a:p>
          </p:txBody>
        </p:sp>
        <p:sp>
          <p:nvSpPr>
            <p:cNvPr id="53" name="tx53"/>
            <p:cNvSpPr/>
            <p:nvPr/>
          </p:nvSpPr>
          <p:spPr>
            <a:xfrm rot="-2700000">
              <a:off x="836424" y="5057822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2001</a:t>
              </a:r>
            </a:p>
          </p:txBody>
        </p:sp>
        <p:sp>
          <p:nvSpPr>
            <p:cNvPr id="54" name="tx54"/>
            <p:cNvSpPr/>
            <p:nvPr/>
          </p:nvSpPr>
          <p:spPr>
            <a:xfrm rot="-2700000">
              <a:off x="1336174" y="5057822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2002</a:t>
              </a:r>
            </a:p>
          </p:txBody>
        </p:sp>
        <p:sp>
          <p:nvSpPr>
            <p:cNvPr id="55" name="tx55"/>
            <p:cNvSpPr/>
            <p:nvPr/>
          </p:nvSpPr>
          <p:spPr>
            <a:xfrm rot="-2700000">
              <a:off x="1835901" y="5057767"/>
              <a:ext cx="296651" cy="975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2003</a:t>
              </a:r>
            </a:p>
          </p:txBody>
        </p:sp>
        <p:sp>
          <p:nvSpPr>
            <p:cNvPr id="56" name="tx56"/>
            <p:cNvSpPr/>
            <p:nvPr/>
          </p:nvSpPr>
          <p:spPr>
            <a:xfrm rot="-2700000">
              <a:off x="2335674" y="5057822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2004</a:t>
              </a:r>
            </a:p>
          </p:txBody>
        </p:sp>
        <p:sp>
          <p:nvSpPr>
            <p:cNvPr id="57" name="tx57"/>
            <p:cNvSpPr/>
            <p:nvPr/>
          </p:nvSpPr>
          <p:spPr>
            <a:xfrm rot="-2700000">
              <a:off x="2835424" y="5057822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2005</a:t>
              </a:r>
            </a:p>
          </p:txBody>
        </p:sp>
        <p:sp>
          <p:nvSpPr>
            <p:cNvPr id="58" name="tx58"/>
            <p:cNvSpPr/>
            <p:nvPr/>
          </p:nvSpPr>
          <p:spPr>
            <a:xfrm rot="-2700000">
              <a:off x="3335174" y="5057822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2006</a:t>
              </a:r>
            </a:p>
          </p:txBody>
        </p:sp>
        <p:sp>
          <p:nvSpPr>
            <p:cNvPr id="59" name="tx59"/>
            <p:cNvSpPr/>
            <p:nvPr/>
          </p:nvSpPr>
          <p:spPr>
            <a:xfrm rot="-2700000">
              <a:off x="3834924" y="5057822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2007</a:t>
              </a:r>
            </a:p>
          </p:txBody>
        </p:sp>
        <p:sp>
          <p:nvSpPr>
            <p:cNvPr id="60" name="tx60"/>
            <p:cNvSpPr/>
            <p:nvPr/>
          </p:nvSpPr>
          <p:spPr>
            <a:xfrm rot="-2700000">
              <a:off x="4334674" y="5057822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2008</a:t>
              </a:r>
            </a:p>
          </p:txBody>
        </p:sp>
        <p:sp>
          <p:nvSpPr>
            <p:cNvPr id="61" name="tx61"/>
            <p:cNvSpPr/>
            <p:nvPr/>
          </p:nvSpPr>
          <p:spPr>
            <a:xfrm rot="-2700000">
              <a:off x="4834424" y="5057822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2009</a:t>
              </a:r>
            </a:p>
          </p:txBody>
        </p:sp>
        <p:sp>
          <p:nvSpPr>
            <p:cNvPr id="62" name="tx62"/>
            <p:cNvSpPr/>
            <p:nvPr/>
          </p:nvSpPr>
          <p:spPr>
            <a:xfrm rot="-2700000">
              <a:off x="5334173" y="5057822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63" name="tx63"/>
            <p:cNvSpPr/>
            <p:nvPr/>
          </p:nvSpPr>
          <p:spPr>
            <a:xfrm rot="-2700000">
              <a:off x="5833923" y="5057822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2011</a:t>
              </a:r>
            </a:p>
          </p:txBody>
        </p:sp>
        <p:sp>
          <p:nvSpPr>
            <p:cNvPr id="64" name="tx64"/>
            <p:cNvSpPr/>
            <p:nvPr/>
          </p:nvSpPr>
          <p:spPr>
            <a:xfrm rot="-2700000">
              <a:off x="6333673" y="5057822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2012</a:t>
              </a:r>
            </a:p>
          </p:txBody>
        </p:sp>
        <p:sp>
          <p:nvSpPr>
            <p:cNvPr id="65" name="tx65"/>
            <p:cNvSpPr/>
            <p:nvPr/>
          </p:nvSpPr>
          <p:spPr>
            <a:xfrm rot="-2700000">
              <a:off x="6833400" y="5057767"/>
              <a:ext cx="296651" cy="975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2013</a:t>
              </a:r>
            </a:p>
          </p:txBody>
        </p:sp>
        <p:sp>
          <p:nvSpPr>
            <p:cNvPr id="66" name="tx66"/>
            <p:cNvSpPr/>
            <p:nvPr/>
          </p:nvSpPr>
          <p:spPr>
            <a:xfrm rot="-2700000">
              <a:off x="7333173" y="5057822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2014</a:t>
              </a:r>
            </a:p>
          </p:txBody>
        </p:sp>
        <p:sp>
          <p:nvSpPr>
            <p:cNvPr id="67" name="tx67"/>
            <p:cNvSpPr/>
            <p:nvPr/>
          </p:nvSpPr>
          <p:spPr>
            <a:xfrm rot="-2700000">
              <a:off x="7832923" y="5057822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2015</a:t>
              </a:r>
            </a:p>
          </p:txBody>
        </p:sp>
        <p:sp>
          <p:nvSpPr>
            <p:cNvPr id="68" name="tx68"/>
            <p:cNvSpPr/>
            <p:nvPr/>
          </p:nvSpPr>
          <p:spPr>
            <a:xfrm rot="-2700000">
              <a:off x="8332673" y="5057822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2016</a:t>
              </a:r>
            </a:p>
          </p:txBody>
        </p:sp>
        <p:sp>
          <p:nvSpPr>
            <p:cNvPr id="69" name="tx69"/>
            <p:cNvSpPr/>
            <p:nvPr/>
          </p:nvSpPr>
          <p:spPr>
            <a:xfrm rot="-2700000">
              <a:off x="8832423" y="5057822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2017</a:t>
              </a:r>
            </a:p>
          </p:txBody>
        </p:sp>
        <p:sp>
          <p:nvSpPr>
            <p:cNvPr id="70" name="tx70"/>
            <p:cNvSpPr/>
            <p:nvPr/>
          </p:nvSpPr>
          <p:spPr>
            <a:xfrm rot="-2700000">
              <a:off x="9332172" y="5057822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2018</a:t>
              </a:r>
            </a:p>
          </p:txBody>
        </p:sp>
        <p:sp>
          <p:nvSpPr>
            <p:cNvPr id="71" name="tx71"/>
            <p:cNvSpPr/>
            <p:nvPr/>
          </p:nvSpPr>
          <p:spPr>
            <a:xfrm rot="-2700000">
              <a:off x="9831922" y="5057822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2019</a:t>
              </a:r>
            </a:p>
          </p:txBody>
        </p:sp>
        <p:sp>
          <p:nvSpPr>
            <p:cNvPr id="72" name="tx72"/>
            <p:cNvSpPr/>
            <p:nvPr/>
          </p:nvSpPr>
          <p:spPr>
            <a:xfrm rot="-2700000">
              <a:off x="10331672" y="5057822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73" name="tx73"/>
            <p:cNvSpPr/>
            <p:nvPr/>
          </p:nvSpPr>
          <p:spPr>
            <a:xfrm rot="-5400000">
              <a:off x="-906512" y="2758059"/>
              <a:ext cx="2434859" cy="12946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Andel i chefsposition, index 100 = 2001</a:t>
              </a:r>
            </a:p>
          </p:txBody>
        </p:sp>
        <p:sp>
          <p:nvSpPr>
            <p:cNvPr id="74" name="rc74"/>
            <p:cNvSpPr/>
            <p:nvPr/>
          </p:nvSpPr>
          <p:spPr>
            <a:xfrm>
              <a:off x="5051714" y="5404925"/>
              <a:ext cx="150501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" name="rc75"/>
            <p:cNvSpPr/>
            <p:nvPr/>
          </p:nvSpPr>
          <p:spPr>
            <a:xfrm>
              <a:off x="5121303" y="540492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" name="pl76"/>
            <p:cNvSpPr/>
            <p:nvPr/>
          </p:nvSpPr>
          <p:spPr>
            <a:xfrm>
              <a:off x="5143249" y="551465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40651" cap="flat">
              <a:solidFill>
                <a:srgbClr val="E2A8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7" name="rc77"/>
            <p:cNvSpPr/>
            <p:nvPr/>
          </p:nvSpPr>
          <p:spPr>
            <a:xfrm>
              <a:off x="5971219" y="5404925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8" name="pl78"/>
            <p:cNvSpPr/>
            <p:nvPr/>
          </p:nvSpPr>
          <p:spPr>
            <a:xfrm>
              <a:off x="5993164" y="5514653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40651" cap="flat">
              <a:solidFill>
                <a:srgbClr val="4590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tx79"/>
            <p:cNvSpPr/>
            <p:nvPr/>
          </p:nvSpPr>
          <p:spPr>
            <a:xfrm>
              <a:off x="5410348" y="5458321"/>
              <a:ext cx="491281" cy="1108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kvinnor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6260264" y="5457652"/>
              <a:ext cx="296465" cy="1115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män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3636726" y="428512"/>
              <a:ext cx="4334991" cy="188019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Andel chefer 2001-2020 i Dalarnas län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275651" y="5693915"/>
              <a:ext cx="1770533" cy="10357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SCB:s öppna statistikdatabas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275651" y="5813307"/>
              <a:ext cx="2286223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Bearbetning: Samhällsanalys, Region Dalarna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275651" y="5933407"/>
              <a:ext cx="6304835" cy="1054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Diagramförklaring: Förändring i andelen chefer av sysselsatta med ett klassificerat yrke (20-64 år) för samtliga utbildningsnivåer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756748" y="739575"/>
              <a:ext cx="10094947" cy="439113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756748" y="4817058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756748" y="4703002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756748" y="4588947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756748" y="4474892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756748" y="4246781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756748" y="4132725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756748" y="4018670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756748" y="3904614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756748" y="3676503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756748" y="3562448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756748" y="3448392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756748" y="3334337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756748" y="3106226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756748" y="2992170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756748" y="2878115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756748" y="2764060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756748" y="2535949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756748" y="2421893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756748" y="2307838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756748" y="2193782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756748" y="1965671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756748" y="1851616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756748" y="1737560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756748" y="1623505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756748" y="1395394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756748" y="1281339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756748" y="1167283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756748" y="1053228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756748" y="4931113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756748" y="4360836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756748" y="3790559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7"/>
            <p:cNvSpPr/>
            <p:nvPr/>
          </p:nvSpPr>
          <p:spPr>
            <a:xfrm>
              <a:off x="756748" y="3220281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8"/>
            <p:cNvSpPr/>
            <p:nvPr/>
          </p:nvSpPr>
          <p:spPr>
            <a:xfrm>
              <a:off x="756748" y="2650004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9"/>
            <p:cNvSpPr/>
            <p:nvPr/>
          </p:nvSpPr>
          <p:spPr>
            <a:xfrm>
              <a:off x="756748" y="2079727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40"/>
            <p:cNvSpPr/>
            <p:nvPr/>
          </p:nvSpPr>
          <p:spPr>
            <a:xfrm>
              <a:off x="756748" y="1509449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41"/>
            <p:cNvSpPr/>
            <p:nvPr/>
          </p:nvSpPr>
          <p:spPr>
            <a:xfrm>
              <a:off x="756748" y="939172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rc42"/>
            <p:cNvSpPr/>
            <p:nvPr/>
          </p:nvSpPr>
          <p:spPr>
            <a:xfrm>
              <a:off x="824957" y="3437937"/>
              <a:ext cx="204627" cy="149317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" name="rc43"/>
            <p:cNvSpPr/>
            <p:nvPr/>
          </p:nvSpPr>
          <p:spPr>
            <a:xfrm>
              <a:off x="1029584" y="2966508"/>
              <a:ext cx="204627" cy="196460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" name="rc44"/>
            <p:cNvSpPr/>
            <p:nvPr/>
          </p:nvSpPr>
          <p:spPr>
            <a:xfrm>
              <a:off x="1279684" y="3381860"/>
              <a:ext cx="204627" cy="154925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" name="rc45"/>
            <p:cNvSpPr/>
            <p:nvPr/>
          </p:nvSpPr>
          <p:spPr>
            <a:xfrm>
              <a:off x="1484312" y="2897124"/>
              <a:ext cx="204627" cy="203398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" name="rc46"/>
            <p:cNvSpPr/>
            <p:nvPr/>
          </p:nvSpPr>
          <p:spPr>
            <a:xfrm>
              <a:off x="1734412" y="3316278"/>
              <a:ext cx="204627" cy="161483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" name="rc47"/>
            <p:cNvSpPr/>
            <p:nvPr/>
          </p:nvSpPr>
          <p:spPr>
            <a:xfrm>
              <a:off x="1939039" y="2809682"/>
              <a:ext cx="204627" cy="212143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" name="rc48"/>
            <p:cNvSpPr/>
            <p:nvPr/>
          </p:nvSpPr>
          <p:spPr>
            <a:xfrm>
              <a:off x="2189139" y="3237390"/>
              <a:ext cx="204627" cy="169372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" name="rc49"/>
            <p:cNvSpPr/>
            <p:nvPr/>
          </p:nvSpPr>
          <p:spPr>
            <a:xfrm>
              <a:off x="2393766" y="2726992"/>
              <a:ext cx="204627" cy="220412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" name="rc50"/>
            <p:cNvSpPr/>
            <p:nvPr/>
          </p:nvSpPr>
          <p:spPr>
            <a:xfrm>
              <a:off x="2643866" y="3170857"/>
              <a:ext cx="204627" cy="17602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" name="rc51"/>
            <p:cNvSpPr/>
            <p:nvPr/>
          </p:nvSpPr>
          <p:spPr>
            <a:xfrm>
              <a:off x="2848494" y="2661410"/>
              <a:ext cx="204627" cy="226970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" name="rc52"/>
            <p:cNvSpPr/>
            <p:nvPr/>
          </p:nvSpPr>
          <p:spPr>
            <a:xfrm>
              <a:off x="3098594" y="3116681"/>
              <a:ext cx="204627" cy="181443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" name="rc53"/>
            <p:cNvSpPr/>
            <p:nvPr/>
          </p:nvSpPr>
          <p:spPr>
            <a:xfrm>
              <a:off x="3303221" y="2604382"/>
              <a:ext cx="204627" cy="232673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" name="rc54"/>
            <p:cNvSpPr/>
            <p:nvPr/>
          </p:nvSpPr>
          <p:spPr>
            <a:xfrm>
              <a:off x="3553321" y="3075811"/>
              <a:ext cx="204627" cy="185530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5" name="rc55"/>
            <p:cNvSpPr/>
            <p:nvPr/>
          </p:nvSpPr>
          <p:spPr>
            <a:xfrm>
              <a:off x="3757949" y="2541651"/>
              <a:ext cx="204627" cy="238946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6" name="rc56"/>
            <p:cNvSpPr/>
            <p:nvPr/>
          </p:nvSpPr>
          <p:spPr>
            <a:xfrm>
              <a:off x="4008049" y="3009279"/>
              <a:ext cx="204627" cy="192183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7" name="rc57"/>
            <p:cNvSpPr/>
            <p:nvPr/>
          </p:nvSpPr>
          <p:spPr>
            <a:xfrm>
              <a:off x="4212676" y="2466565"/>
              <a:ext cx="204627" cy="246454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8" name="rc58"/>
            <p:cNvSpPr/>
            <p:nvPr/>
          </p:nvSpPr>
          <p:spPr>
            <a:xfrm>
              <a:off x="4462776" y="2942746"/>
              <a:ext cx="204627" cy="198836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9" name="rc59"/>
            <p:cNvSpPr/>
            <p:nvPr/>
          </p:nvSpPr>
          <p:spPr>
            <a:xfrm>
              <a:off x="4667403" y="2360113"/>
              <a:ext cx="204627" cy="257100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0" name="rc60"/>
            <p:cNvSpPr/>
            <p:nvPr/>
          </p:nvSpPr>
          <p:spPr>
            <a:xfrm>
              <a:off x="4917503" y="2846750"/>
              <a:ext cx="204627" cy="208436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1" name="rc61"/>
            <p:cNvSpPr/>
            <p:nvPr/>
          </p:nvSpPr>
          <p:spPr>
            <a:xfrm>
              <a:off x="5122131" y="2262215"/>
              <a:ext cx="204627" cy="266889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2" name="rc62"/>
            <p:cNvSpPr/>
            <p:nvPr/>
          </p:nvSpPr>
          <p:spPr>
            <a:xfrm>
              <a:off x="5372231" y="2794474"/>
              <a:ext cx="204627" cy="213663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3" name="rc63"/>
            <p:cNvSpPr/>
            <p:nvPr/>
          </p:nvSpPr>
          <p:spPr>
            <a:xfrm>
              <a:off x="5576858" y="2224197"/>
              <a:ext cx="204627" cy="270691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4" name="rc64"/>
            <p:cNvSpPr/>
            <p:nvPr/>
          </p:nvSpPr>
          <p:spPr>
            <a:xfrm>
              <a:off x="5826958" y="2757406"/>
              <a:ext cx="204627" cy="217370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5" name="rc65"/>
            <p:cNvSpPr/>
            <p:nvPr/>
          </p:nvSpPr>
          <p:spPr>
            <a:xfrm>
              <a:off x="6031585" y="2176674"/>
              <a:ext cx="204627" cy="275443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6" name="rc66"/>
            <p:cNvSpPr/>
            <p:nvPr/>
          </p:nvSpPr>
          <p:spPr>
            <a:xfrm>
              <a:off x="6281685" y="2692775"/>
              <a:ext cx="204627" cy="223833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7" name="rc67"/>
            <p:cNvSpPr/>
            <p:nvPr/>
          </p:nvSpPr>
          <p:spPr>
            <a:xfrm>
              <a:off x="6486313" y="2093984"/>
              <a:ext cx="204627" cy="283712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8" name="rc68"/>
            <p:cNvSpPr/>
            <p:nvPr/>
          </p:nvSpPr>
          <p:spPr>
            <a:xfrm>
              <a:off x="6736413" y="2608184"/>
              <a:ext cx="204627" cy="232292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9" name="rc69"/>
            <p:cNvSpPr/>
            <p:nvPr/>
          </p:nvSpPr>
          <p:spPr>
            <a:xfrm>
              <a:off x="6941040" y="1996086"/>
              <a:ext cx="204627" cy="293502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" name="rc70"/>
            <p:cNvSpPr/>
            <p:nvPr/>
          </p:nvSpPr>
          <p:spPr>
            <a:xfrm>
              <a:off x="7191140" y="2540701"/>
              <a:ext cx="204627" cy="239041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" name="rc71"/>
            <p:cNvSpPr/>
            <p:nvPr/>
          </p:nvSpPr>
          <p:spPr>
            <a:xfrm>
              <a:off x="7395767" y="1943811"/>
              <a:ext cx="204627" cy="298730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" name="rc72"/>
            <p:cNvSpPr/>
            <p:nvPr/>
          </p:nvSpPr>
          <p:spPr>
            <a:xfrm>
              <a:off x="7645868" y="2468466"/>
              <a:ext cx="204627" cy="246264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" name="rc73"/>
            <p:cNvSpPr/>
            <p:nvPr/>
          </p:nvSpPr>
          <p:spPr>
            <a:xfrm>
              <a:off x="7850495" y="1873476"/>
              <a:ext cx="204627" cy="305763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" name="rc74"/>
            <p:cNvSpPr/>
            <p:nvPr/>
          </p:nvSpPr>
          <p:spPr>
            <a:xfrm>
              <a:off x="8100595" y="2382924"/>
              <a:ext cx="204627" cy="254818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5" name="rc75"/>
            <p:cNvSpPr/>
            <p:nvPr/>
          </p:nvSpPr>
          <p:spPr>
            <a:xfrm>
              <a:off x="8305222" y="1797439"/>
              <a:ext cx="204627" cy="313367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6" name="rc76"/>
            <p:cNvSpPr/>
            <p:nvPr/>
          </p:nvSpPr>
          <p:spPr>
            <a:xfrm>
              <a:off x="8555322" y="2300234"/>
              <a:ext cx="204627" cy="263087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7" name="rc77"/>
            <p:cNvSpPr/>
            <p:nvPr/>
          </p:nvSpPr>
          <p:spPr>
            <a:xfrm>
              <a:off x="8759950" y="1721403"/>
              <a:ext cx="204627" cy="320971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8" name="rc78"/>
            <p:cNvSpPr/>
            <p:nvPr/>
          </p:nvSpPr>
          <p:spPr>
            <a:xfrm>
              <a:off x="9010050" y="2233702"/>
              <a:ext cx="204627" cy="269741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9" name="rc79"/>
            <p:cNvSpPr/>
            <p:nvPr/>
          </p:nvSpPr>
          <p:spPr>
            <a:xfrm>
              <a:off x="9214677" y="1655821"/>
              <a:ext cx="204627" cy="327529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0" name="rc80"/>
            <p:cNvSpPr/>
            <p:nvPr/>
          </p:nvSpPr>
          <p:spPr>
            <a:xfrm>
              <a:off x="9464777" y="2160516"/>
              <a:ext cx="204627" cy="277059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1" name="rc81"/>
            <p:cNvSpPr/>
            <p:nvPr/>
          </p:nvSpPr>
          <p:spPr>
            <a:xfrm>
              <a:off x="9669404" y="1558873"/>
              <a:ext cx="204627" cy="337223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2" name="rc82"/>
            <p:cNvSpPr/>
            <p:nvPr/>
          </p:nvSpPr>
          <p:spPr>
            <a:xfrm>
              <a:off x="9919504" y="2092083"/>
              <a:ext cx="204627" cy="283903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3" name="rc83"/>
            <p:cNvSpPr/>
            <p:nvPr/>
          </p:nvSpPr>
          <p:spPr>
            <a:xfrm>
              <a:off x="10124132" y="1474282"/>
              <a:ext cx="204627" cy="345683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4" name="rc84"/>
            <p:cNvSpPr/>
            <p:nvPr/>
          </p:nvSpPr>
          <p:spPr>
            <a:xfrm>
              <a:off x="10374232" y="2022699"/>
              <a:ext cx="204627" cy="290841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5" name="rc85"/>
            <p:cNvSpPr/>
            <p:nvPr/>
          </p:nvSpPr>
          <p:spPr>
            <a:xfrm>
              <a:off x="10578859" y="1441967"/>
              <a:ext cx="204627" cy="348914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6" name="tx86"/>
            <p:cNvSpPr/>
            <p:nvPr/>
          </p:nvSpPr>
          <p:spPr>
            <a:xfrm>
              <a:off x="524677" y="4874261"/>
              <a:ext cx="169440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482261" y="4303984"/>
              <a:ext cx="211856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60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439845" y="3733706"/>
              <a:ext cx="2542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439845" y="3163429"/>
              <a:ext cx="2542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180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39845" y="2593152"/>
              <a:ext cx="2542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240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439845" y="2022800"/>
              <a:ext cx="254272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439845" y="1452523"/>
              <a:ext cx="254272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360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439845" y="882320"/>
              <a:ext cx="2542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420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881258" y="5191322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1999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1335986" y="5191322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1790713" y="5191322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2001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2245441" y="5191322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2002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2700168" y="5191257"/>
              <a:ext cx="296651" cy="975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2003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3154895" y="5191322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2004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3609623" y="5191322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2005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4064350" y="5191322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2006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4519077" y="5191322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2007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4973805" y="5191322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2008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5428532" y="5191322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2009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5883260" y="5191322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6337987" y="5191322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2011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6792714" y="5191322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2012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7247442" y="5191257"/>
              <a:ext cx="296651" cy="975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2013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7702169" y="5191322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2014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8156896" y="5191322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2015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8611624" y="5191322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2016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9066351" y="5191322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2017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9521078" y="5191322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2018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9975806" y="5191322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2019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10430533" y="5191322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116" name="tx116"/>
            <p:cNvSpPr/>
            <p:nvPr/>
          </p:nvSpPr>
          <p:spPr>
            <a:xfrm rot="-5400000">
              <a:off x="-250986" y="2875252"/>
              <a:ext cx="1133493" cy="11978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medianinkomst,tkr</a:t>
              </a:r>
            </a:p>
          </p:txBody>
        </p:sp>
        <p:sp>
          <p:nvSpPr>
            <p:cNvPr id="117" name="rc117"/>
            <p:cNvSpPr/>
            <p:nvPr/>
          </p:nvSpPr>
          <p:spPr>
            <a:xfrm>
              <a:off x="5086508" y="5456037"/>
              <a:ext cx="1435426" cy="289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8" name="rc118"/>
            <p:cNvSpPr/>
            <p:nvPr/>
          </p:nvSpPr>
          <p:spPr>
            <a:xfrm>
              <a:off x="5086508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19" name="rc119"/>
            <p:cNvSpPr/>
            <p:nvPr/>
          </p:nvSpPr>
          <p:spPr>
            <a:xfrm>
              <a:off x="5095508" y="5534626"/>
              <a:ext cx="201456" cy="2014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0" name="rc120"/>
            <p:cNvSpPr/>
            <p:nvPr/>
          </p:nvSpPr>
          <p:spPr>
            <a:xfrm>
              <a:off x="5936424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1" name="rc121"/>
            <p:cNvSpPr/>
            <p:nvPr/>
          </p:nvSpPr>
          <p:spPr>
            <a:xfrm>
              <a:off x="5945424" y="5534626"/>
              <a:ext cx="201456" cy="20145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122" name="tx122"/>
            <p:cNvSpPr/>
            <p:nvPr/>
          </p:nvSpPr>
          <p:spPr>
            <a:xfrm>
              <a:off x="5375554" y="5579022"/>
              <a:ext cx="491281" cy="1108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kvinnor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6225469" y="5578353"/>
              <a:ext cx="296465" cy="1115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män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3304896" y="374934"/>
              <a:ext cx="4517553" cy="2415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Medianinkomst (20-64 år) i Dalarnas län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275651" y="5813634"/>
              <a:ext cx="3864123" cy="1045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SCB:s öppna statistikdatabas. Bearbetning: Jon Frank, Region Dalarna.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275651" y="5934007"/>
              <a:ext cx="5968900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Diagramförklaring: Sammaräknad förvärvsinkomst, dvs. alla skattepliktiga inkomster före skatt (dock ej kapitalinkomster).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756748" y="739575"/>
              <a:ext cx="10094947" cy="446072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756748" y="4881676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756748" y="4765813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756748" y="4649950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756748" y="4534087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756748" y="4302361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756748" y="4186498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756748" y="4070635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756748" y="3954773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756748" y="3723047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756748" y="3607184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756748" y="3491321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756748" y="3375458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756748" y="3143732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756748" y="3027869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756748" y="2912006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756748" y="2796143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756748" y="2564417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756748" y="2448554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756748" y="2332691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756748" y="2216828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756748" y="1985102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756748" y="1869239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756748" y="1753376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756748" y="1637513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756748" y="1405787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756748" y="1289924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756748" y="1174061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756748" y="1058198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756748" y="4997539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756748" y="4418224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756748" y="3838910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7"/>
            <p:cNvSpPr/>
            <p:nvPr/>
          </p:nvSpPr>
          <p:spPr>
            <a:xfrm>
              <a:off x="756748" y="3259595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8"/>
            <p:cNvSpPr/>
            <p:nvPr/>
          </p:nvSpPr>
          <p:spPr>
            <a:xfrm>
              <a:off x="756748" y="2680280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9"/>
            <p:cNvSpPr/>
            <p:nvPr/>
          </p:nvSpPr>
          <p:spPr>
            <a:xfrm>
              <a:off x="756748" y="2100965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40"/>
            <p:cNvSpPr/>
            <p:nvPr/>
          </p:nvSpPr>
          <p:spPr>
            <a:xfrm>
              <a:off x="756748" y="1521650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41"/>
            <p:cNvSpPr/>
            <p:nvPr/>
          </p:nvSpPr>
          <p:spPr>
            <a:xfrm>
              <a:off x="756748" y="942335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pl42"/>
            <p:cNvSpPr/>
            <p:nvPr/>
          </p:nvSpPr>
          <p:spPr>
            <a:xfrm>
              <a:off x="756748" y="3066490"/>
              <a:ext cx="10094947" cy="0"/>
            </a:xfrm>
            <a:custGeom>
              <a:avLst/>
              <a:gdLst/>
              <a:ahLst/>
              <a:cxnLst/>
              <a:rect l="0" t="0" r="0" b="0"/>
              <a:pathLst>
                <a:path w="10094947">
                  <a:moveTo>
                    <a:pt x="0" y="0"/>
                  </a:moveTo>
                  <a:lnTo>
                    <a:pt x="10094947" y="0"/>
                  </a:lnTo>
                  <a:lnTo>
                    <a:pt x="10094947" y="0"/>
                  </a:lnTo>
                </a:path>
              </a:pathLst>
            </a:custGeom>
            <a:ln w="32521" cap="flat">
              <a:solidFill>
                <a:srgbClr val="52525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3" name="pl43"/>
            <p:cNvSpPr/>
            <p:nvPr/>
          </p:nvSpPr>
          <p:spPr>
            <a:xfrm>
              <a:off x="1029584" y="1231993"/>
              <a:ext cx="9549274" cy="1834497"/>
            </a:xfrm>
            <a:custGeom>
              <a:avLst/>
              <a:gdLst/>
              <a:ahLst/>
              <a:cxnLst/>
              <a:rect l="0" t="0" r="0" b="0"/>
              <a:pathLst>
                <a:path w="9549274" h="1834497">
                  <a:moveTo>
                    <a:pt x="0" y="1834497"/>
                  </a:moveTo>
                  <a:lnTo>
                    <a:pt x="454727" y="1757255"/>
                  </a:lnTo>
                  <a:lnTo>
                    <a:pt x="909454" y="1680013"/>
                  </a:lnTo>
                  <a:lnTo>
                    <a:pt x="1364182" y="1583460"/>
                  </a:lnTo>
                  <a:lnTo>
                    <a:pt x="1818909" y="1486908"/>
                  </a:lnTo>
                  <a:lnTo>
                    <a:pt x="2273636" y="1409666"/>
                  </a:lnTo>
                  <a:lnTo>
                    <a:pt x="2728364" y="1371045"/>
                  </a:lnTo>
                  <a:lnTo>
                    <a:pt x="3183091" y="1274492"/>
                  </a:lnTo>
                  <a:lnTo>
                    <a:pt x="3637818" y="1197250"/>
                  </a:lnTo>
                  <a:lnTo>
                    <a:pt x="4092546" y="1062077"/>
                  </a:lnTo>
                  <a:lnTo>
                    <a:pt x="4547273" y="1004145"/>
                  </a:lnTo>
                  <a:lnTo>
                    <a:pt x="5002001" y="946214"/>
                  </a:lnTo>
                  <a:lnTo>
                    <a:pt x="5456728" y="868972"/>
                  </a:lnTo>
                  <a:lnTo>
                    <a:pt x="5911455" y="753109"/>
                  </a:lnTo>
                  <a:lnTo>
                    <a:pt x="6366183" y="675867"/>
                  </a:lnTo>
                  <a:lnTo>
                    <a:pt x="6820910" y="579314"/>
                  </a:lnTo>
                  <a:lnTo>
                    <a:pt x="7275637" y="463451"/>
                  </a:lnTo>
                  <a:lnTo>
                    <a:pt x="7730365" y="366899"/>
                  </a:lnTo>
                  <a:lnTo>
                    <a:pt x="8185092" y="270346"/>
                  </a:lnTo>
                  <a:lnTo>
                    <a:pt x="8639819" y="173794"/>
                  </a:lnTo>
                  <a:lnTo>
                    <a:pt x="9094547" y="96552"/>
                  </a:lnTo>
                  <a:lnTo>
                    <a:pt x="9549274" y="0"/>
                  </a:lnTo>
                </a:path>
              </a:pathLst>
            </a:custGeom>
            <a:ln w="40651" cap="flat">
              <a:solidFill>
                <a:srgbClr val="E2A8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4" name="pl44"/>
            <p:cNvSpPr/>
            <p:nvPr/>
          </p:nvSpPr>
          <p:spPr>
            <a:xfrm>
              <a:off x="1029584" y="1560271"/>
              <a:ext cx="9549274" cy="1506218"/>
            </a:xfrm>
            <a:custGeom>
              <a:avLst/>
              <a:gdLst/>
              <a:ahLst/>
              <a:cxnLst/>
              <a:rect l="0" t="0" r="0" b="0"/>
              <a:pathLst>
                <a:path w="9549274" h="1506218">
                  <a:moveTo>
                    <a:pt x="0" y="1506218"/>
                  </a:moveTo>
                  <a:lnTo>
                    <a:pt x="454727" y="1428976"/>
                  </a:lnTo>
                  <a:lnTo>
                    <a:pt x="909454" y="1351734"/>
                  </a:lnTo>
                  <a:lnTo>
                    <a:pt x="1364182" y="1274492"/>
                  </a:lnTo>
                  <a:lnTo>
                    <a:pt x="1818909" y="1197250"/>
                  </a:lnTo>
                  <a:lnTo>
                    <a:pt x="2273636" y="1158629"/>
                  </a:lnTo>
                  <a:lnTo>
                    <a:pt x="2728364" y="1081387"/>
                  </a:lnTo>
                  <a:lnTo>
                    <a:pt x="3183091" y="1023456"/>
                  </a:lnTo>
                  <a:lnTo>
                    <a:pt x="3637818" y="907593"/>
                  </a:lnTo>
                  <a:lnTo>
                    <a:pt x="4092546" y="811040"/>
                  </a:lnTo>
                  <a:lnTo>
                    <a:pt x="4547273" y="772419"/>
                  </a:lnTo>
                  <a:lnTo>
                    <a:pt x="5002001" y="733798"/>
                  </a:lnTo>
                  <a:lnTo>
                    <a:pt x="5456728" y="656556"/>
                  </a:lnTo>
                  <a:lnTo>
                    <a:pt x="5911455" y="560004"/>
                  </a:lnTo>
                  <a:lnTo>
                    <a:pt x="6366183" y="502072"/>
                  </a:lnTo>
                  <a:lnTo>
                    <a:pt x="6820910" y="424830"/>
                  </a:lnTo>
                  <a:lnTo>
                    <a:pt x="7275637" y="347588"/>
                  </a:lnTo>
                  <a:lnTo>
                    <a:pt x="7730365" y="289657"/>
                  </a:lnTo>
                  <a:lnTo>
                    <a:pt x="8185092" y="212415"/>
                  </a:lnTo>
                  <a:lnTo>
                    <a:pt x="8639819" y="115862"/>
                  </a:lnTo>
                  <a:lnTo>
                    <a:pt x="9094547" y="38620"/>
                  </a:lnTo>
                  <a:lnTo>
                    <a:pt x="9549274" y="0"/>
                  </a:lnTo>
                </a:path>
              </a:pathLst>
            </a:custGeom>
            <a:ln w="40651" cap="flat">
              <a:solidFill>
                <a:srgbClr val="4590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5" name="tx45"/>
            <p:cNvSpPr/>
            <p:nvPr/>
          </p:nvSpPr>
          <p:spPr>
            <a:xfrm>
              <a:off x="524677" y="4940687"/>
              <a:ext cx="169440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482261" y="4361298"/>
              <a:ext cx="211856" cy="1114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30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82261" y="3782057"/>
              <a:ext cx="211856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60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82261" y="3202742"/>
              <a:ext cx="211856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90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39845" y="2623427"/>
              <a:ext cx="2542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39845" y="2044113"/>
              <a:ext cx="2542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39845" y="1464798"/>
              <a:ext cx="2542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39845" y="885483"/>
              <a:ext cx="254272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210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732933" y="5260911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1999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1187660" y="5260911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1642387" y="5260911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2001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2097115" y="5260911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2002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2551842" y="5260846"/>
              <a:ext cx="296651" cy="975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2003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006570" y="5260911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2004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461297" y="5260911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2005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3916024" y="5260911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2006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370752" y="5260911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2007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4825479" y="5260911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2008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5280206" y="5260911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2009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5734934" y="5260911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6189661" y="5260911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2011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6644388" y="5260911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2012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7099116" y="5260846"/>
              <a:ext cx="296651" cy="975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2013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7553843" y="5260911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2014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8008571" y="5260911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2015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8463298" y="5260911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2016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8918025" y="5260911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2017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9372753" y="5260911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2018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9827480" y="5260911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2019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10282207" y="5260911"/>
              <a:ext cx="296651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75" name="tx75"/>
            <p:cNvSpPr/>
            <p:nvPr/>
          </p:nvSpPr>
          <p:spPr>
            <a:xfrm rot="-5400000">
              <a:off x="-730932" y="2909842"/>
              <a:ext cx="2092976" cy="1201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medianinkomst, index 100 = 1999</a:t>
              </a:r>
            </a:p>
          </p:txBody>
        </p:sp>
        <p:sp>
          <p:nvSpPr>
            <p:cNvPr id="76" name="rc76"/>
            <p:cNvSpPr/>
            <p:nvPr/>
          </p:nvSpPr>
          <p:spPr>
            <a:xfrm>
              <a:off x="5051714" y="5525626"/>
              <a:ext cx="150501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7" name="rc77"/>
            <p:cNvSpPr/>
            <p:nvPr/>
          </p:nvSpPr>
          <p:spPr>
            <a:xfrm>
              <a:off x="5121303" y="552562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8" name="pl78"/>
            <p:cNvSpPr/>
            <p:nvPr/>
          </p:nvSpPr>
          <p:spPr>
            <a:xfrm>
              <a:off x="5143249" y="5635354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40651" cap="flat">
              <a:solidFill>
                <a:srgbClr val="E2A855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9" name="rc79"/>
            <p:cNvSpPr/>
            <p:nvPr/>
          </p:nvSpPr>
          <p:spPr>
            <a:xfrm>
              <a:off x="5971219" y="552562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80" name="pl80"/>
            <p:cNvSpPr/>
            <p:nvPr/>
          </p:nvSpPr>
          <p:spPr>
            <a:xfrm>
              <a:off x="5993164" y="5635354"/>
              <a:ext cx="175564" cy="0"/>
            </a:xfrm>
            <a:custGeom>
              <a:avLst/>
              <a:gdLst/>
              <a:ahLst/>
              <a:cxnLst/>
              <a:rect l="0" t="0" r="0" b="0"/>
              <a:pathLst>
                <a:path w="175564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40651" cap="flat">
              <a:solidFill>
                <a:srgbClr val="45907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1" name="tx81"/>
            <p:cNvSpPr/>
            <p:nvPr/>
          </p:nvSpPr>
          <p:spPr>
            <a:xfrm>
              <a:off x="5410348" y="5579022"/>
              <a:ext cx="491281" cy="1108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kvinnor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6260264" y="5578353"/>
              <a:ext cx="296465" cy="1115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män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545445" y="374934"/>
              <a:ext cx="4517553" cy="2415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Medianinkomst (20-64 år) i Dalarnas län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275651" y="5813634"/>
              <a:ext cx="3864123" cy="10455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SCB:s öppna statistikdatabas. Bearbetning: Jon Frank, Region Dalarna.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275651" y="5934007"/>
              <a:ext cx="5968900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Diagramförklaring: Sammaräknad förvärvsinkomst, dvs. alla skattepliktiga inkomster före skatt (dock ej kapitalinkomster).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2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rc5"/>
            <p:cNvSpPr/>
            <p:nvPr/>
          </p:nvSpPr>
          <p:spPr>
            <a:xfrm>
              <a:off x="3083043" y="739575"/>
              <a:ext cx="7768652" cy="410579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6" name="pl6"/>
            <p:cNvSpPr/>
            <p:nvPr/>
          </p:nvSpPr>
          <p:spPr>
            <a:xfrm>
              <a:off x="3637947" y="739575"/>
              <a:ext cx="0" cy="4105795"/>
            </a:xfrm>
            <a:custGeom>
              <a:avLst/>
              <a:gdLst/>
              <a:ahLst/>
              <a:cxnLst/>
              <a:rect l="0" t="0" r="0" b="0"/>
              <a:pathLst>
                <a:path h="4105795">
                  <a:moveTo>
                    <a:pt x="0" y="41057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l7"/>
            <p:cNvSpPr/>
            <p:nvPr/>
          </p:nvSpPr>
          <p:spPr>
            <a:xfrm>
              <a:off x="3839730" y="739575"/>
              <a:ext cx="0" cy="4105795"/>
            </a:xfrm>
            <a:custGeom>
              <a:avLst/>
              <a:gdLst/>
              <a:ahLst/>
              <a:cxnLst/>
              <a:rect l="0" t="0" r="0" b="0"/>
              <a:pathLst>
                <a:path h="4105795">
                  <a:moveTo>
                    <a:pt x="0" y="41057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l8"/>
            <p:cNvSpPr/>
            <p:nvPr/>
          </p:nvSpPr>
          <p:spPr>
            <a:xfrm>
              <a:off x="4041513" y="739575"/>
              <a:ext cx="0" cy="4105795"/>
            </a:xfrm>
            <a:custGeom>
              <a:avLst/>
              <a:gdLst/>
              <a:ahLst/>
              <a:cxnLst/>
              <a:rect l="0" t="0" r="0" b="0"/>
              <a:pathLst>
                <a:path h="4105795">
                  <a:moveTo>
                    <a:pt x="0" y="41057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l9"/>
            <p:cNvSpPr/>
            <p:nvPr/>
          </p:nvSpPr>
          <p:spPr>
            <a:xfrm>
              <a:off x="4243297" y="739575"/>
              <a:ext cx="0" cy="4105795"/>
            </a:xfrm>
            <a:custGeom>
              <a:avLst/>
              <a:gdLst/>
              <a:ahLst/>
              <a:cxnLst/>
              <a:rect l="0" t="0" r="0" b="0"/>
              <a:pathLst>
                <a:path h="4105795">
                  <a:moveTo>
                    <a:pt x="0" y="41057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pl10"/>
            <p:cNvSpPr/>
            <p:nvPr/>
          </p:nvSpPr>
          <p:spPr>
            <a:xfrm>
              <a:off x="4646863" y="739575"/>
              <a:ext cx="0" cy="4105795"/>
            </a:xfrm>
            <a:custGeom>
              <a:avLst/>
              <a:gdLst/>
              <a:ahLst/>
              <a:cxnLst/>
              <a:rect l="0" t="0" r="0" b="0"/>
              <a:pathLst>
                <a:path h="4105795">
                  <a:moveTo>
                    <a:pt x="0" y="41057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pl11"/>
            <p:cNvSpPr/>
            <p:nvPr/>
          </p:nvSpPr>
          <p:spPr>
            <a:xfrm>
              <a:off x="4848646" y="739575"/>
              <a:ext cx="0" cy="4105795"/>
            </a:xfrm>
            <a:custGeom>
              <a:avLst/>
              <a:gdLst/>
              <a:ahLst/>
              <a:cxnLst/>
              <a:rect l="0" t="0" r="0" b="0"/>
              <a:pathLst>
                <a:path h="4105795">
                  <a:moveTo>
                    <a:pt x="0" y="41057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pl12"/>
            <p:cNvSpPr/>
            <p:nvPr/>
          </p:nvSpPr>
          <p:spPr>
            <a:xfrm>
              <a:off x="5050429" y="739575"/>
              <a:ext cx="0" cy="4105795"/>
            </a:xfrm>
            <a:custGeom>
              <a:avLst/>
              <a:gdLst/>
              <a:ahLst/>
              <a:cxnLst/>
              <a:rect l="0" t="0" r="0" b="0"/>
              <a:pathLst>
                <a:path h="4105795">
                  <a:moveTo>
                    <a:pt x="0" y="41057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3" name="pl13"/>
            <p:cNvSpPr/>
            <p:nvPr/>
          </p:nvSpPr>
          <p:spPr>
            <a:xfrm>
              <a:off x="5252212" y="739575"/>
              <a:ext cx="0" cy="4105795"/>
            </a:xfrm>
            <a:custGeom>
              <a:avLst/>
              <a:gdLst/>
              <a:ahLst/>
              <a:cxnLst/>
              <a:rect l="0" t="0" r="0" b="0"/>
              <a:pathLst>
                <a:path h="4105795">
                  <a:moveTo>
                    <a:pt x="0" y="41057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4" name="pl14"/>
            <p:cNvSpPr/>
            <p:nvPr/>
          </p:nvSpPr>
          <p:spPr>
            <a:xfrm>
              <a:off x="5655779" y="739575"/>
              <a:ext cx="0" cy="4105795"/>
            </a:xfrm>
            <a:custGeom>
              <a:avLst/>
              <a:gdLst/>
              <a:ahLst/>
              <a:cxnLst/>
              <a:rect l="0" t="0" r="0" b="0"/>
              <a:pathLst>
                <a:path h="4105795">
                  <a:moveTo>
                    <a:pt x="0" y="41057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pl15"/>
            <p:cNvSpPr/>
            <p:nvPr/>
          </p:nvSpPr>
          <p:spPr>
            <a:xfrm>
              <a:off x="5857562" y="739575"/>
              <a:ext cx="0" cy="4105795"/>
            </a:xfrm>
            <a:custGeom>
              <a:avLst/>
              <a:gdLst/>
              <a:ahLst/>
              <a:cxnLst/>
              <a:rect l="0" t="0" r="0" b="0"/>
              <a:pathLst>
                <a:path h="4105795">
                  <a:moveTo>
                    <a:pt x="0" y="41057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pl16"/>
            <p:cNvSpPr/>
            <p:nvPr/>
          </p:nvSpPr>
          <p:spPr>
            <a:xfrm>
              <a:off x="6059345" y="739575"/>
              <a:ext cx="0" cy="4105795"/>
            </a:xfrm>
            <a:custGeom>
              <a:avLst/>
              <a:gdLst/>
              <a:ahLst/>
              <a:cxnLst/>
              <a:rect l="0" t="0" r="0" b="0"/>
              <a:pathLst>
                <a:path h="4105795">
                  <a:moveTo>
                    <a:pt x="0" y="41057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7" name="pl17"/>
            <p:cNvSpPr/>
            <p:nvPr/>
          </p:nvSpPr>
          <p:spPr>
            <a:xfrm>
              <a:off x="6261128" y="739575"/>
              <a:ext cx="0" cy="4105795"/>
            </a:xfrm>
            <a:custGeom>
              <a:avLst/>
              <a:gdLst/>
              <a:ahLst/>
              <a:cxnLst/>
              <a:rect l="0" t="0" r="0" b="0"/>
              <a:pathLst>
                <a:path h="4105795">
                  <a:moveTo>
                    <a:pt x="0" y="41057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8" name="pl18"/>
            <p:cNvSpPr/>
            <p:nvPr/>
          </p:nvSpPr>
          <p:spPr>
            <a:xfrm>
              <a:off x="6664695" y="739575"/>
              <a:ext cx="0" cy="4105795"/>
            </a:xfrm>
            <a:custGeom>
              <a:avLst/>
              <a:gdLst/>
              <a:ahLst/>
              <a:cxnLst/>
              <a:rect l="0" t="0" r="0" b="0"/>
              <a:pathLst>
                <a:path h="4105795">
                  <a:moveTo>
                    <a:pt x="0" y="41057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9" name="pl19"/>
            <p:cNvSpPr/>
            <p:nvPr/>
          </p:nvSpPr>
          <p:spPr>
            <a:xfrm>
              <a:off x="6866478" y="739575"/>
              <a:ext cx="0" cy="4105795"/>
            </a:xfrm>
            <a:custGeom>
              <a:avLst/>
              <a:gdLst/>
              <a:ahLst/>
              <a:cxnLst/>
              <a:rect l="0" t="0" r="0" b="0"/>
              <a:pathLst>
                <a:path h="4105795">
                  <a:moveTo>
                    <a:pt x="0" y="41057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0" name="pl20"/>
            <p:cNvSpPr/>
            <p:nvPr/>
          </p:nvSpPr>
          <p:spPr>
            <a:xfrm>
              <a:off x="7068261" y="739575"/>
              <a:ext cx="0" cy="4105795"/>
            </a:xfrm>
            <a:custGeom>
              <a:avLst/>
              <a:gdLst/>
              <a:ahLst/>
              <a:cxnLst/>
              <a:rect l="0" t="0" r="0" b="0"/>
              <a:pathLst>
                <a:path h="4105795">
                  <a:moveTo>
                    <a:pt x="0" y="41057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1" name="pl21"/>
            <p:cNvSpPr/>
            <p:nvPr/>
          </p:nvSpPr>
          <p:spPr>
            <a:xfrm>
              <a:off x="7270044" y="739575"/>
              <a:ext cx="0" cy="4105795"/>
            </a:xfrm>
            <a:custGeom>
              <a:avLst/>
              <a:gdLst/>
              <a:ahLst/>
              <a:cxnLst/>
              <a:rect l="0" t="0" r="0" b="0"/>
              <a:pathLst>
                <a:path h="4105795">
                  <a:moveTo>
                    <a:pt x="0" y="41057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" name="pl22"/>
            <p:cNvSpPr/>
            <p:nvPr/>
          </p:nvSpPr>
          <p:spPr>
            <a:xfrm>
              <a:off x="7673611" y="739575"/>
              <a:ext cx="0" cy="4105795"/>
            </a:xfrm>
            <a:custGeom>
              <a:avLst/>
              <a:gdLst/>
              <a:ahLst/>
              <a:cxnLst/>
              <a:rect l="0" t="0" r="0" b="0"/>
              <a:pathLst>
                <a:path h="4105795">
                  <a:moveTo>
                    <a:pt x="0" y="41057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3" name="pl23"/>
            <p:cNvSpPr/>
            <p:nvPr/>
          </p:nvSpPr>
          <p:spPr>
            <a:xfrm>
              <a:off x="7875394" y="739575"/>
              <a:ext cx="0" cy="4105795"/>
            </a:xfrm>
            <a:custGeom>
              <a:avLst/>
              <a:gdLst/>
              <a:ahLst/>
              <a:cxnLst/>
              <a:rect l="0" t="0" r="0" b="0"/>
              <a:pathLst>
                <a:path h="4105795">
                  <a:moveTo>
                    <a:pt x="0" y="41057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4" name="pl24"/>
            <p:cNvSpPr/>
            <p:nvPr/>
          </p:nvSpPr>
          <p:spPr>
            <a:xfrm>
              <a:off x="8077177" y="739575"/>
              <a:ext cx="0" cy="4105795"/>
            </a:xfrm>
            <a:custGeom>
              <a:avLst/>
              <a:gdLst/>
              <a:ahLst/>
              <a:cxnLst/>
              <a:rect l="0" t="0" r="0" b="0"/>
              <a:pathLst>
                <a:path h="4105795">
                  <a:moveTo>
                    <a:pt x="0" y="41057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5" name="pl25"/>
            <p:cNvSpPr/>
            <p:nvPr/>
          </p:nvSpPr>
          <p:spPr>
            <a:xfrm>
              <a:off x="8278960" y="739575"/>
              <a:ext cx="0" cy="4105795"/>
            </a:xfrm>
            <a:custGeom>
              <a:avLst/>
              <a:gdLst/>
              <a:ahLst/>
              <a:cxnLst/>
              <a:rect l="0" t="0" r="0" b="0"/>
              <a:pathLst>
                <a:path h="4105795">
                  <a:moveTo>
                    <a:pt x="0" y="41057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6" name="pl26"/>
            <p:cNvSpPr/>
            <p:nvPr/>
          </p:nvSpPr>
          <p:spPr>
            <a:xfrm>
              <a:off x="8682526" y="739575"/>
              <a:ext cx="0" cy="4105795"/>
            </a:xfrm>
            <a:custGeom>
              <a:avLst/>
              <a:gdLst/>
              <a:ahLst/>
              <a:cxnLst/>
              <a:rect l="0" t="0" r="0" b="0"/>
              <a:pathLst>
                <a:path h="4105795">
                  <a:moveTo>
                    <a:pt x="0" y="41057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7" name="pl27"/>
            <p:cNvSpPr/>
            <p:nvPr/>
          </p:nvSpPr>
          <p:spPr>
            <a:xfrm>
              <a:off x="8884310" y="739575"/>
              <a:ext cx="0" cy="4105795"/>
            </a:xfrm>
            <a:custGeom>
              <a:avLst/>
              <a:gdLst/>
              <a:ahLst/>
              <a:cxnLst/>
              <a:rect l="0" t="0" r="0" b="0"/>
              <a:pathLst>
                <a:path h="4105795">
                  <a:moveTo>
                    <a:pt x="0" y="41057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8" name="pl28"/>
            <p:cNvSpPr/>
            <p:nvPr/>
          </p:nvSpPr>
          <p:spPr>
            <a:xfrm>
              <a:off x="9086093" y="739575"/>
              <a:ext cx="0" cy="4105795"/>
            </a:xfrm>
            <a:custGeom>
              <a:avLst/>
              <a:gdLst/>
              <a:ahLst/>
              <a:cxnLst/>
              <a:rect l="0" t="0" r="0" b="0"/>
              <a:pathLst>
                <a:path h="4105795">
                  <a:moveTo>
                    <a:pt x="0" y="41057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9" name="pl29"/>
            <p:cNvSpPr/>
            <p:nvPr/>
          </p:nvSpPr>
          <p:spPr>
            <a:xfrm>
              <a:off x="9287876" y="739575"/>
              <a:ext cx="0" cy="4105795"/>
            </a:xfrm>
            <a:custGeom>
              <a:avLst/>
              <a:gdLst/>
              <a:ahLst/>
              <a:cxnLst/>
              <a:rect l="0" t="0" r="0" b="0"/>
              <a:pathLst>
                <a:path h="4105795">
                  <a:moveTo>
                    <a:pt x="0" y="41057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0" name="pl30"/>
            <p:cNvSpPr/>
            <p:nvPr/>
          </p:nvSpPr>
          <p:spPr>
            <a:xfrm>
              <a:off x="9691442" y="739575"/>
              <a:ext cx="0" cy="4105795"/>
            </a:xfrm>
            <a:custGeom>
              <a:avLst/>
              <a:gdLst/>
              <a:ahLst/>
              <a:cxnLst/>
              <a:rect l="0" t="0" r="0" b="0"/>
              <a:pathLst>
                <a:path h="4105795">
                  <a:moveTo>
                    <a:pt x="0" y="41057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1" name="pl31"/>
            <p:cNvSpPr/>
            <p:nvPr/>
          </p:nvSpPr>
          <p:spPr>
            <a:xfrm>
              <a:off x="9893225" y="739575"/>
              <a:ext cx="0" cy="4105795"/>
            </a:xfrm>
            <a:custGeom>
              <a:avLst/>
              <a:gdLst/>
              <a:ahLst/>
              <a:cxnLst/>
              <a:rect l="0" t="0" r="0" b="0"/>
              <a:pathLst>
                <a:path h="4105795">
                  <a:moveTo>
                    <a:pt x="0" y="41057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2" name="pl32"/>
            <p:cNvSpPr/>
            <p:nvPr/>
          </p:nvSpPr>
          <p:spPr>
            <a:xfrm>
              <a:off x="10095009" y="739575"/>
              <a:ext cx="0" cy="4105795"/>
            </a:xfrm>
            <a:custGeom>
              <a:avLst/>
              <a:gdLst/>
              <a:ahLst/>
              <a:cxnLst/>
              <a:rect l="0" t="0" r="0" b="0"/>
              <a:pathLst>
                <a:path h="4105795">
                  <a:moveTo>
                    <a:pt x="0" y="41057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3" name="pl33"/>
            <p:cNvSpPr/>
            <p:nvPr/>
          </p:nvSpPr>
          <p:spPr>
            <a:xfrm>
              <a:off x="10296792" y="739575"/>
              <a:ext cx="0" cy="4105795"/>
            </a:xfrm>
            <a:custGeom>
              <a:avLst/>
              <a:gdLst/>
              <a:ahLst/>
              <a:cxnLst/>
              <a:rect l="0" t="0" r="0" b="0"/>
              <a:pathLst>
                <a:path h="4105795">
                  <a:moveTo>
                    <a:pt x="0" y="41057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4" name="pl34"/>
            <p:cNvSpPr/>
            <p:nvPr/>
          </p:nvSpPr>
          <p:spPr>
            <a:xfrm>
              <a:off x="3436164" y="739575"/>
              <a:ext cx="0" cy="4105795"/>
            </a:xfrm>
            <a:custGeom>
              <a:avLst/>
              <a:gdLst/>
              <a:ahLst/>
              <a:cxnLst/>
              <a:rect l="0" t="0" r="0" b="0"/>
              <a:pathLst>
                <a:path h="4105795">
                  <a:moveTo>
                    <a:pt x="0" y="41057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5" name="pl35"/>
            <p:cNvSpPr/>
            <p:nvPr/>
          </p:nvSpPr>
          <p:spPr>
            <a:xfrm>
              <a:off x="4445080" y="739575"/>
              <a:ext cx="0" cy="4105795"/>
            </a:xfrm>
            <a:custGeom>
              <a:avLst/>
              <a:gdLst/>
              <a:ahLst/>
              <a:cxnLst/>
              <a:rect l="0" t="0" r="0" b="0"/>
              <a:pathLst>
                <a:path h="4105795">
                  <a:moveTo>
                    <a:pt x="0" y="41057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6" name="pl36"/>
            <p:cNvSpPr/>
            <p:nvPr/>
          </p:nvSpPr>
          <p:spPr>
            <a:xfrm>
              <a:off x="5453996" y="739575"/>
              <a:ext cx="0" cy="4105795"/>
            </a:xfrm>
            <a:custGeom>
              <a:avLst/>
              <a:gdLst/>
              <a:ahLst/>
              <a:cxnLst/>
              <a:rect l="0" t="0" r="0" b="0"/>
              <a:pathLst>
                <a:path h="4105795">
                  <a:moveTo>
                    <a:pt x="0" y="41057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7" name="pl37"/>
            <p:cNvSpPr/>
            <p:nvPr/>
          </p:nvSpPr>
          <p:spPr>
            <a:xfrm>
              <a:off x="6462911" y="739575"/>
              <a:ext cx="0" cy="4105795"/>
            </a:xfrm>
            <a:custGeom>
              <a:avLst/>
              <a:gdLst/>
              <a:ahLst/>
              <a:cxnLst/>
              <a:rect l="0" t="0" r="0" b="0"/>
              <a:pathLst>
                <a:path h="4105795">
                  <a:moveTo>
                    <a:pt x="0" y="41057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8" name="pl38"/>
            <p:cNvSpPr/>
            <p:nvPr/>
          </p:nvSpPr>
          <p:spPr>
            <a:xfrm>
              <a:off x="7471827" y="739575"/>
              <a:ext cx="0" cy="4105795"/>
            </a:xfrm>
            <a:custGeom>
              <a:avLst/>
              <a:gdLst/>
              <a:ahLst/>
              <a:cxnLst/>
              <a:rect l="0" t="0" r="0" b="0"/>
              <a:pathLst>
                <a:path h="4105795">
                  <a:moveTo>
                    <a:pt x="0" y="41057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39" name="pl39"/>
            <p:cNvSpPr/>
            <p:nvPr/>
          </p:nvSpPr>
          <p:spPr>
            <a:xfrm>
              <a:off x="8480743" y="739575"/>
              <a:ext cx="0" cy="4105795"/>
            </a:xfrm>
            <a:custGeom>
              <a:avLst/>
              <a:gdLst/>
              <a:ahLst/>
              <a:cxnLst/>
              <a:rect l="0" t="0" r="0" b="0"/>
              <a:pathLst>
                <a:path h="4105795">
                  <a:moveTo>
                    <a:pt x="0" y="41057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0" name="pl40"/>
            <p:cNvSpPr/>
            <p:nvPr/>
          </p:nvSpPr>
          <p:spPr>
            <a:xfrm>
              <a:off x="9489659" y="739575"/>
              <a:ext cx="0" cy="4105795"/>
            </a:xfrm>
            <a:custGeom>
              <a:avLst/>
              <a:gdLst/>
              <a:ahLst/>
              <a:cxnLst/>
              <a:rect l="0" t="0" r="0" b="0"/>
              <a:pathLst>
                <a:path h="4105795">
                  <a:moveTo>
                    <a:pt x="0" y="41057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1" name="pl41"/>
            <p:cNvSpPr/>
            <p:nvPr/>
          </p:nvSpPr>
          <p:spPr>
            <a:xfrm>
              <a:off x="10498575" y="739575"/>
              <a:ext cx="0" cy="4105795"/>
            </a:xfrm>
            <a:custGeom>
              <a:avLst/>
              <a:gdLst/>
              <a:ahLst/>
              <a:cxnLst/>
              <a:rect l="0" t="0" r="0" b="0"/>
              <a:pathLst>
                <a:path h="4105795">
                  <a:moveTo>
                    <a:pt x="0" y="410579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42" name="rc42"/>
            <p:cNvSpPr/>
            <p:nvPr/>
          </p:nvSpPr>
          <p:spPr>
            <a:xfrm>
              <a:off x="3436164" y="4448035"/>
              <a:ext cx="2624190" cy="298001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3" name="rc43"/>
            <p:cNvSpPr/>
            <p:nvPr/>
          </p:nvSpPr>
          <p:spPr>
            <a:xfrm>
              <a:off x="3436164" y="4150034"/>
              <a:ext cx="3053988" cy="298001"/>
            </a:xfrm>
            <a:prstGeom prst="rect">
              <a:avLst/>
            </a:prstGeom>
            <a:solidFill>
              <a:srgbClr val="37562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4" name="rc44"/>
            <p:cNvSpPr/>
            <p:nvPr/>
          </p:nvSpPr>
          <p:spPr>
            <a:xfrm>
              <a:off x="3436164" y="3785810"/>
              <a:ext cx="1514382" cy="298001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5" name="rc45"/>
            <p:cNvSpPr/>
            <p:nvPr/>
          </p:nvSpPr>
          <p:spPr>
            <a:xfrm>
              <a:off x="3436164" y="3487809"/>
              <a:ext cx="1821093" cy="298001"/>
            </a:xfrm>
            <a:prstGeom prst="rect">
              <a:avLst/>
            </a:prstGeom>
            <a:solidFill>
              <a:srgbClr val="37562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6" name="rc46"/>
            <p:cNvSpPr/>
            <p:nvPr/>
          </p:nvSpPr>
          <p:spPr>
            <a:xfrm>
              <a:off x="3436164" y="3123585"/>
              <a:ext cx="3108469" cy="298001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7" name="rc47"/>
            <p:cNvSpPr/>
            <p:nvPr/>
          </p:nvSpPr>
          <p:spPr>
            <a:xfrm>
              <a:off x="3436164" y="2825584"/>
              <a:ext cx="3587704" cy="298001"/>
            </a:xfrm>
            <a:prstGeom prst="rect">
              <a:avLst/>
            </a:prstGeom>
            <a:solidFill>
              <a:srgbClr val="37562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8" name="rc48"/>
            <p:cNvSpPr/>
            <p:nvPr/>
          </p:nvSpPr>
          <p:spPr>
            <a:xfrm>
              <a:off x="3436164" y="2461360"/>
              <a:ext cx="1965368" cy="298001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49" name="rc49"/>
            <p:cNvSpPr/>
            <p:nvPr/>
          </p:nvSpPr>
          <p:spPr>
            <a:xfrm>
              <a:off x="3436164" y="2163359"/>
              <a:ext cx="2291247" cy="298001"/>
            </a:xfrm>
            <a:prstGeom prst="rect">
              <a:avLst/>
            </a:prstGeom>
            <a:solidFill>
              <a:srgbClr val="37562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0" name="rc50"/>
            <p:cNvSpPr/>
            <p:nvPr/>
          </p:nvSpPr>
          <p:spPr>
            <a:xfrm>
              <a:off x="3436164" y="1799135"/>
              <a:ext cx="5382566" cy="298001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1" name="rc51"/>
            <p:cNvSpPr/>
            <p:nvPr/>
          </p:nvSpPr>
          <p:spPr>
            <a:xfrm>
              <a:off x="3436164" y="1501134"/>
              <a:ext cx="6203823" cy="298001"/>
            </a:xfrm>
            <a:prstGeom prst="rect">
              <a:avLst/>
            </a:prstGeom>
            <a:solidFill>
              <a:srgbClr val="37562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2" name="rc52"/>
            <p:cNvSpPr/>
            <p:nvPr/>
          </p:nvSpPr>
          <p:spPr>
            <a:xfrm>
              <a:off x="3436164" y="1136910"/>
              <a:ext cx="3990262" cy="298001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3" name="rc53"/>
            <p:cNvSpPr/>
            <p:nvPr/>
          </p:nvSpPr>
          <p:spPr>
            <a:xfrm>
              <a:off x="3436164" y="838909"/>
              <a:ext cx="4724752" cy="298001"/>
            </a:xfrm>
            <a:prstGeom prst="rect">
              <a:avLst/>
            </a:prstGeom>
            <a:solidFill>
              <a:srgbClr val="37562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54" name="tx54"/>
            <p:cNvSpPr/>
            <p:nvPr/>
          </p:nvSpPr>
          <p:spPr>
            <a:xfrm>
              <a:off x="275651" y="4387834"/>
              <a:ext cx="2744762" cy="114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ensamstående kvinnor med barn 0-19 år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800716" y="3725684"/>
              <a:ext cx="2219697" cy="1146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ensamstående kvinnor utan barn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470467" y="3063384"/>
              <a:ext cx="2549946" cy="114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ensamstående män med barn 0-19 år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995532" y="2401234"/>
              <a:ext cx="2024881" cy="11467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ensamstående män utan barn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716107" y="1738934"/>
              <a:ext cx="2304305" cy="11474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sammanboende med barn 0-19 år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1241173" y="1080579"/>
              <a:ext cx="1779240" cy="110876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sammanboende utan barn</a:t>
              </a:r>
            </a:p>
          </p:txBody>
        </p:sp>
        <p:sp>
          <p:nvSpPr>
            <p:cNvPr id="60" name="tx60"/>
            <p:cNvSpPr/>
            <p:nvPr/>
          </p:nvSpPr>
          <p:spPr>
            <a:xfrm rot="-2700000">
              <a:off x="3361320" y="4980882"/>
              <a:ext cx="148260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0</a:t>
              </a:r>
            </a:p>
          </p:txBody>
        </p:sp>
        <p:sp>
          <p:nvSpPr>
            <p:cNvPr id="61" name="tx61"/>
            <p:cNvSpPr/>
            <p:nvPr/>
          </p:nvSpPr>
          <p:spPr>
            <a:xfrm rot="-2700000">
              <a:off x="4333122" y="4980882"/>
              <a:ext cx="222488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62" name="tx62"/>
            <p:cNvSpPr/>
            <p:nvPr/>
          </p:nvSpPr>
          <p:spPr>
            <a:xfrm rot="-2700000">
              <a:off x="5342038" y="4980882"/>
              <a:ext cx="222488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63" name="tx63"/>
            <p:cNvSpPr/>
            <p:nvPr/>
          </p:nvSpPr>
          <p:spPr>
            <a:xfrm rot="-2700000">
              <a:off x="6350930" y="4980827"/>
              <a:ext cx="222488" cy="9753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64" name="tx64"/>
            <p:cNvSpPr/>
            <p:nvPr/>
          </p:nvSpPr>
          <p:spPr>
            <a:xfrm rot="-2700000">
              <a:off x="7359869" y="4980882"/>
              <a:ext cx="222488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65" name="tx65"/>
            <p:cNvSpPr/>
            <p:nvPr/>
          </p:nvSpPr>
          <p:spPr>
            <a:xfrm rot="-2700000">
              <a:off x="8368785" y="4980882"/>
              <a:ext cx="222488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66" name="tx66"/>
            <p:cNvSpPr/>
            <p:nvPr/>
          </p:nvSpPr>
          <p:spPr>
            <a:xfrm rot="-2700000">
              <a:off x="9377701" y="4980882"/>
              <a:ext cx="222488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67" name="tx67"/>
            <p:cNvSpPr/>
            <p:nvPr/>
          </p:nvSpPr>
          <p:spPr>
            <a:xfrm rot="-2700000">
              <a:off x="10386617" y="4980882"/>
              <a:ext cx="222488" cy="9747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700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6447144" y="5167063"/>
              <a:ext cx="1040451" cy="12039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Medianvärde, tkr</a:t>
              </a:r>
            </a:p>
          </p:txBody>
        </p:sp>
        <p:sp>
          <p:nvSpPr>
            <p:cNvPr id="69" name="rc69"/>
            <p:cNvSpPr/>
            <p:nvPr/>
          </p:nvSpPr>
          <p:spPr>
            <a:xfrm>
              <a:off x="6304499" y="5456037"/>
              <a:ext cx="1325740" cy="289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0" name="rc70"/>
            <p:cNvSpPr/>
            <p:nvPr/>
          </p:nvSpPr>
          <p:spPr>
            <a:xfrm>
              <a:off x="6304499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1" name="rc71"/>
            <p:cNvSpPr/>
            <p:nvPr/>
          </p:nvSpPr>
          <p:spPr>
            <a:xfrm>
              <a:off x="6313499" y="5534626"/>
              <a:ext cx="201455" cy="201456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2" name="rc72"/>
            <p:cNvSpPr/>
            <p:nvPr/>
          </p:nvSpPr>
          <p:spPr>
            <a:xfrm>
              <a:off x="7002164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3" name="rc73"/>
            <p:cNvSpPr/>
            <p:nvPr/>
          </p:nvSpPr>
          <p:spPr>
            <a:xfrm>
              <a:off x="7011164" y="5534626"/>
              <a:ext cx="201455" cy="201456"/>
            </a:xfrm>
            <a:prstGeom prst="rect">
              <a:avLst/>
            </a:prstGeom>
            <a:solidFill>
              <a:srgbClr val="375623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sp>
          <p:nvSpPr>
            <p:cNvPr id="74" name="tx74"/>
            <p:cNvSpPr/>
            <p:nvPr/>
          </p:nvSpPr>
          <p:spPr>
            <a:xfrm>
              <a:off x="6593544" y="5578501"/>
              <a:ext cx="339030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2011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7291209" y="5578501"/>
              <a:ext cx="339030" cy="11139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3686020" y="383120"/>
              <a:ext cx="3755305" cy="233412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Disponibel inkomst i Dalarnas län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275651" y="5813307"/>
              <a:ext cx="4149908" cy="1048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SCB:s öppna statistikdatabas. Bearbetning: Samhällsanalys, Region Dalarna.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275651" y="5933407"/>
              <a:ext cx="2307505" cy="10548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Diagramförklaring: Disponibel inkomst (18+ år)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VCdag">
  <a:themeElements>
    <a:clrScheme name="Ltd">
      <a:dk1>
        <a:sysClr val="windowText" lastClr="000000"/>
      </a:dk1>
      <a:lt1>
        <a:sysClr val="window" lastClr="FFFFFF"/>
      </a:lt1>
      <a:dk2>
        <a:srgbClr val="F15060"/>
      </a:dk2>
      <a:lt2>
        <a:srgbClr val="E7E6E6"/>
      </a:lt2>
      <a:accent1>
        <a:srgbClr val="00B4E4"/>
      </a:accent1>
      <a:accent2>
        <a:srgbClr val="28B29A"/>
      </a:accent2>
      <a:accent3>
        <a:srgbClr val="FFD378"/>
      </a:accent3>
      <a:accent4>
        <a:srgbClr val="AEDDEF"/>
      </a:accent4>
      <a:accent5>
        <a:srgbClr val="6ACEC3"/>
      </a:accent5>
      <a:accent6>
        <a:srgbClr val="FAE9BA"/>
      </a:accent6>
      <a:hlink>
        <a:srgbClr val="0074A2"/>
      </a:hlink>
      <a:folHlink>
        <a:srgbClr val="0074A2"/>
      </a:folHlink>
    </a:clrScheme>
    <a:fontScheme name="Lt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td_standard.potx" id="{151680F3-6FC2-4960-B137-648106B7FBF2}" vid="{FDF325D6-299B-47C8-B8D0-086DBBEE1ED8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7674CE9D89CC848B27FC744436339E1" ma:contentTypeVersion="2" ma:contentTypeDescription="Skapa ett nytt dokument." ma:contentTypeScope="" ma:versionID="6a2ad3d7a1d18cede19550a229732b43">
  <xsd:schema xmlns:xsd="http://www.w3.org/2001/XMLSchema" xmlns:xs="http://www.w3.org/2001/XMLSchema" xmlns:p="http://schemas.microsoft.com/office/2006/metadata/properties" xmlns:ns2="b1cf3804-849c-4f5f-8320-adcc051b3d11" targetNamespace="http://schemas.microsoft.com/office/2006/metadata/properties" ma:root="true" ma:fieldsID="ebbc911277177a5ee0d0a444807d4c95" ns2:_="">
    <xsd:import namespace="b1cf3804-849c-4f5f-8320-adcc051b3d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cf3804-849c-4f5f-8320-adcc051b3d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6FB3ADD-DCDF-4A07-9C45-CA476A044990}">
  <ds:schemaRefs>
    <ds:schemaRef ds:uri="http://purl.org/dc/elements/1.1/"/>
    <ds:schemaRef ds:uri="http://schemas.microsoft.com/office/2006/metadata/properties"/>
    <ds:schemaRef ds:uri="http://purl.org/dc/terms/"/>
    <ds:schemaRef ds:uri="b1cf3804-849c-4f5f-8320-adcc051b3d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0024E15-E290-4AB3-AE13-73E4633A1C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EF1A743-195C-48AB-AA0C-938B86CECD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cf3804-849c-4f5f-8320-adcc051b3d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61538</TotalTime>
  <Words>3833</Words>
  <Application>Microsoft Office PowerPoint</Application>
  <PresentationFormat>Bredbild</PresentationFormat>
  <Paragraphs>1775</Paragraphs>
  <Slides>62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1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62</vt:i4>
      </vt:variant>
    </vt:vector>
  </HeadingPairs>
  <TitlesOfParts>
    <vt:vector size="64" baseType="lpstr">
      <vt:lpstr>Arial</vt:lpstr>
      <vt:lpstr>VCdag</vt:lpstr>
      <vt:lpstr>Kvinnor och män i Dalarna</vt:lpstr>
      <vt:lpstr>PowerPoint-presentation</vt:lpstr>
      <vt:lpstr>PowerPoint-presentation</vt:lpstr>
      <vt:lpstr>PowerPoint-presentation</vt:lpstr>
      <vt:lpstr>PowerPoint-presentation</vt:lpstr>
      <vt:lpstr>Ekonomisk jämställdhet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Utbildning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(O)hälsa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Obetalt arbete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Makt och politik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>Landstinget Dalarna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Region Dalarna - Standard Powerpointmall</dc:title>
  <dc:creator>Jansson Markus /Central förvaltning Kommunikationsenhet /Falun</dc:creator>
  <cp:lastModifiedBy>Frank Jon /Regional utvecklingsförvaltning /Falun</cp:lastModifiedBy>
  <cp:revision>876</cp:revision>
  <dcterms:created xsi:type="dcterms:W3CDTF">2016-11-14T14:16:14Z</dcterms:created>
  <dcterms:modified xsi:type="dcterms:W3CDTF">2022-10-26T12:21:43Z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35d67994db9475aa58636ebfce59533">
    <vt:lpwstr>sv - svenska|fc4bf42e-8ca5-492e-bdac-5e5e0115cfa8</vt:lpwstr>
  </property>
  <property fmtid="{D5CDD505-2E9C-101B-9397-08002B2CF9AE}" pid="3" name="ContentTypeId">
    <vt:lpwstr>0x01010077674CE9D89CC848B27FC744436339E1</vt:lpwstr>
  </property>
  <property fmtid="{D5CDD505-2E9C-101B-9397-08002B2CF9AE}" pid="4" name="TaxCatchAll">
    <vt:lpwstr>7;#sv - svenska</vt:lpwstr>
  </property>
  <property fmtid="{D5CDD505-2E9C-101B-9397-08002B2CF9AE}" pid="5" name="LD_GallerForVerksamhet">
    <vt:lpwstr>33;#LD|30ac7822-68c2-42d2-8d58-accf1e3539f2</vt:lpwstr>
  </property>
  <property fmtid="{D5CDD505-2E9C-101B-9397-08002B2CF9AE}" pid="6" name="LD_Process">
    <vt:lpwstr/>
  </property>
  <property fmtid="{D5CDD505-2E9C-101B-9397-08002B2CF9AE}" pid="7" name="LD_Forfattning">
    <vt:lpwstr/>
  </property>
  <property fmtid="{D5CDD505-2E9C-101B-9397-08002B2CF9AE}" pid="8" name="LD_Nyckelord">
    <vt:lpwstr/>
  </property>
  <property fmtid="{D5CDD505-2E9C-101B-9397-08002B2CF9AE}" pid="9" name="LD_Dokumentsamling">
    <vt:lpwstr>620;#powerpointmall|8a709a16-dce5-48c9-b324-adb936197cd8</vt:lpwstr>
  </property>
  <property fmtid="{D5CDD505-2E9C-101B-9397-08002B2CF9AE}" pid="10" name="LD_Dokumenttyp">
    <vt:lpwstr>24;#Standarddokument|4d12e0b9-1967-41ec-b4ec-5579d11176b8</vt:lpwstr>
  </property>
  <property fmtid="{D5CDD505-2E9C-101B-9397-08002B2CF9AE}" pid="11" name="eb7deb89d2814b7b90e1fef0bccd24ec">
    <vt:lpwstr/>
  </property>
  <property fmtid="{D5CDD505-2E9C-101B-9397-08002B2CF9AE}" pid="12" name="c37888536a3e4198892c360a23f46821">
    <vt:lpwstr/>
  </property>
  <property fmtid="{D5CDD505-2E9C-101B-9397-08002B2CF9AE}" pid="13" name="e4631235004c4161a9f23c41f2f2c9d6">
    <vt:lpwstr/>
  </property>
  <property fmtid="{D5CDD505-2E9C-101B-9397-08002B2CF9AE}" pid="14" name="LD_Diagnos">
    <vt:lpwstr/>
  </property>
  <property fmtid="{D5CDD505-2E9C-101B-9397-08002B2CF9AE}" pid="15" name="LD_Sprak">
    <vt:lpwstr>1;#sv - svenska|fc4bf42e-8ca5-492e-bdac-5e5e0115cfa8</vt:lpwstr>
  </property>
  <property fmtid="{D5CDD505-2E9C-101B-9397-08002B2CF9AE}" pid="16" name="LD_MeSHterm">
    <vt:lpwstr/>
  </property>
  <property fmtid="{D5CDD505-2E9C-101B-9397-08002B2CF9AE}" pid="17" name="_dlc_DocIdItemGuid">
    <vt:lpwstr>478ac456-debb-4762-9ea7-ef009ac3d5d6</vt:lpwstr>
  </property>
  <property fmtid="{D5CDD505-2E9C-101B-9397-08002B2CF9AE}" pid="18" name="Granskning">
    <vt:lpwstr/>
  </property>
  <property fmtid="{D5CDD505-2E9C-101B-9397-08002B2CF9AE}" pid="19" name="Order">
    <vt:r8>13100</vt:r8>
  </property>
  <property fmtid="{D5CDD505-2E9C-101B-9397-08002B2CF9AE}" pid="20" name="xd_ProgID">
    <vt:lpwstr/>
  </property>
  <property fmtid="{D5CDD505-2E9C-101B-9397-08002B2CF9AE}" pid="21" name="TemplateUrl">
    <vt:lpwstr/>
  </property>
  <property fmtid="{D5CDD505-2E9C-101B-9397-08002B2CF9AE}" pid="22" name="_CopySource">
    <vt:lpwstr>http://ar.ltdalarna.se/arbetsrum/OHAR4G1Q/4G8V/Lists/informerande/Region Dalarna - Standard Powerpointmall.pptx</vt:lpwstr>
  </property>
  <property fmtid="{D5CDD505-2E9C-101B-9397-08002B2CF9AE}" pid="23" name="Godkännande och publicering">
    <vt:lpwstr>http://ar.ltdalarna.se/arbetsrum/OHAR4G1Q/_layouts/15/wrkstat.aspx?List=897c8b83-9ffe-46c2-b9b4-7cbdc1558ee9&amp;WorkflowInstanceName=23b98503-3154-493f-9ae5-e4c37136ec7d, Godkänt</vt:lpwstr>
  </property>
  <property fmtid="{D5CDD505-2E9C-101B-9397-08002B2CF9AE}" pid="24" name="LD_GiltigtTill">
    <vt:filetime>2022-01-14T13:12:34Z</vt:filetime>
  </property>
  <property fmtid="{D5CDD505-2E9C-101B-9397-08002B2CF9AE}" pid="25" name="LD_Gallringsfrist">
    <vt:lpwstr>38;#3 år|8a73ccd2-b425-41f1-973a-0e59e31951c0</vt:lpwstr>
  </property>
  <property fmtid="{D5CDD505-2E9C-101B-9397-08002B2CF9AE}" pid="26" name="maa9fd36c38347e1a5ddfad159d25a0c">
    <vt:lpwstr>3 år|8a73ccd2-b425-41f1-973a-0e59e31951c0</vt:lpwstr>
  </property>
</Properties>
</file>