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2" r:id="rId4"/>
  </p:sldMasterIdLst>
  <p:notesMasterIdLst>
    <p:notesMasterId r:id="rId5"/>
  </p:notesMasterIdLst>
  <p:handoutMasterIdLst>
    <p:handoutMasterId r:id="rId6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2C1026F7-0088-4477-B73C-1312E64D82C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6433" autoAdjust="0"/>
  </p:normalViewPr>
  <p:slideViewPr>
    <p:cSldViewPr snapToGrid="0">
      <p:cViewPr varScale="1">
        <p:scale>
          <a:sx n="110" d="100"/>
          <a:sy n="110" d="100"/>
        </p:scale>
        <p:origin x="60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viewProps" Target="viewProps.xml"/>
<Relationship Id="rId3" Type="http://schemas.openxmlformats.org/officeDocument/2006/relationships/customXml" Target="../customXml/item3.xml"/>
<Relationship Id="rId7" Type="http://schemas.openxmlformats.org/officeDocument/2006/relationships/presProps" Target="pres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handoutMaster" Target="handoutMasters/handoutMaster1.xml"/>
<Relationship Id="rId5" Type="http://schemas.openxmlformats.org/officeDocument/2006/relationships/notesMaster" Target="notesMasters/notesMaster1.xml"/>
<Relationship Id="rId10" Type="http://schemas.openxmlformats.org/officeDocument/2006/relationships/tableStyles" Target="tableStyles.xml"/>
<Relationship Id="rId4" Type="http://schemas.openxmlformats.org/officeDocument/2006/relationships/slideMaster" Target="slideMasters/slideMaster1.xml"/>
<Relationship Id="rId9" Type="http://schemas.openxmlformats.org/officeDocument/2006/relationships/theme" Target="theme/theme1.xml"/>
<Relationship Id="rId11" Type="http://schemas.openxmlformats.org/officeDocument/2006/relationships/slide" Target="slides/slide1.xml"/>
<Relationship Id="rId12" Type="http://schemas.openxmlformats.org/officeDocument/2006/relationships/slide" Target="slides/slide2.xml"/>
<Relationship Id="rId13" Type="http://schemas.openxmlformats.org/officeDocument/2006/relationships/slide" Target="slides/slide3.xml"/>
<Relationship Id="rId14" Type="http://schemas.openxmlformats.org/officeDocument/2006/relationships/slide" Target="slides/slide4.xml"/>
<Relationship Id="rId15" Type="http://schemas.openxmlformats.org/officeDocument/2006/relationships/slide" Target="slides/slide5.xml"/>
<Relationship Id="rId16" Type="http://schemas.openxmlformats.org/officeDocument/2006/relationships/slide" Target="slides/slide6.xml"/>
<Relationship Id="rId17" Type="http://schemas.openxmlformats.org/officeDocument/2006/relationships/slide" Target="slides/slide7.xml"/>
<Relationship Id="rId18" Type="http://schemas.openxmlformats.org/officeDocument/2006/relationships/slide" Target="slides/slide8.xml"/>
<Relationship Id="rId19" Type="http://schemas.openxmlformats.org/officeDocument/2006/relationships/slide" Target="slides/slide9.xml"/>
<Relationship Id="rId20" Type="http://schemas.openxmlformats.org/officeDocument/2006/relationships/slide" Target="slides/slide10.xml"/>
<Relationship Id="rId21" Type="http://schemas.openxmlformats.org/officeDocument/2006/relationships/slide" Target="slides/slide11.xml"/>
<Relationship Id="rId22" Type="http://schemas.openxmlformats.org/officeDocument/2006/relationships/slide" Target="slides/slide12.xml"/>
<Relationship Id="rId23" Type="http://schemas.openxmlformats.org/officeDocument/2006/relationships/slide" Target="slides/slide13.xml"/>
<Relationship Id="rId24" Type="http://schemas.openxmlformats.org/officeDocument/2006/relationships/slide" Target="slides/slide14.xml"/>
<Relationship Id="rId25" Type="http://schemas.openxmlformats.org/officeDocument/2006/relationships/slide" Target="slides/slide15.xml"/>
<Relationship Id="rId26" Type="http://schemas.openxmlformats.org/officeDocument/2006/relationships/slide" Target="slides/slide16.xml"/>
<Relationship Id="rId27" Type="http://schemas.openxmlformats.org/officeDocument/2006/relationships/slide" Target="slides/slide17.xml"/>
<Relationship Id="rId28" Type="http://schemas.openxmlformats.org/officeDocument/2006/relationships/slide" Target="slides/slide18.xml"/>
<Relationship Id="rId29" Type="http://schemas.openxmlformats.org/officeDocument/2006/relationships/slide" Target="slides/slide19.xml"/>
<Relationship Id="rId30" Type="http://schemas.openxmlformats.org/officeDocument/2006/relationships/slide" Target="slides/slide20.xml"/>
<Relationship Id="rId31" Type="http://schemas.openxmlformats.org/officeDocument/2006/relationships/slide" Target="slides/slide21.xml"/>
<Relationship Id="rId32" Type="http://schemas.openxmlformats.org/officeDocument/2006/relationships/slide" Target="slides/slide22.xml"/>
<Relationship Id="rId33" Type="http://schemas.openxmlformats.org/officeDocument/2006/relationships/slide" Target="slides/slide23.xml"/>
<Relationship Id="rId34" Type="http://schemas.openxmlformats.org/officeDocument/2006/relationships/slide" Target="slides/slide24.xml"/>
<Relationship Id="rId35" Type="http://schemas.openxmlformats.org/officeDocument/2006/relationships/slide" Target="slides/slide25.xml"/>
<Relationship Id="rId36" Type="http://schemas.openxmlformats.org/officeDocument/2006/relationships/slide" Target="slides/slide26.xml"/>
<Relationship Id="rId37" Type="http://schemas.openxmlformats.org/officeDocument/2006/relationships/slide" Target="slides/slide27.xml"/>
<Relationship Id="rId38" Type="http://schemas.openxmlformats.org/officeDocument/2006/relationships/slide" Target="slides/slide28.xml"/>
<Relationship Id="rId39" Type="http://schemas.openxmlformats.org/officeDocument/2006/relationships/slide" Target="slides/slide29.xml"/>
<Relationship Id="rId40" Type="http://schemas.openxmlformats.org/officeDocument/2006/relationships/slide" Target="slides/slide30.xml"/>
<Relationship Id="rId41" Type="http://schemas.openxmlformats.org/officeDocument/2006/relationships/slide" Target="slides/slide31.xml"/>
<Relationship Id="rId42" Type="http://schemas.openxmlformats.org/officeDocument/2006/relationships/slide" Target="slides/slide32.xml"/>
<Relationship Id="rId43" Type="http://schemas.openxmlformats.org/officeDocument/2006/relationships/slide" Target="slides/slide33.xml"/>
<Relationship Id="rId44" Type="http://schemas.openxmlformats.org/officeDocument/2006/relationships/slide" Target="slides/slide34.xml"/>
<Relationship Id="rId45" Type="http://schemas.openxmlformats.org/officeDocument/2006/relationships/slide" Target="slides/slide35.xml"/>
<Relationship Id="rId46" Type="http://schemas.openxmlformats.org/officeDocument/2006/relationships/slide" Target="slides/slide36.xml"/>
<Relationship Id="rId47" Type="http://schemas.openxmlformats.org/officeDocument/2006/relationships/slide" Target="slides/slide37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78FD9-274F-45DD-8681-13E82509E9F5}" type="datetimeFigureOut">
              <a:rPr lang="sv-SE" smtClean="0">
                <a:latin typeface="Arial" panose="020B0604020202020204" pitchFamily="34" charset="0"/>
                <a:cs typeface="Arial" panose="020B0604020202020204" pitchFamily="34" charset="0"/>
              </a:rPr>
              <a:t>2022-04-19</a:t>
            </a:fld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D47A8-29E2-4799-924A-9047124D4761}" type="slidenum">
              <a:rPr lang="sv-S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4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E94DB4-BC2A-49E2-AD0D-3F1E0B6714A7}" type="datetimeFigureOut">
              <a:rPr lang="sv-SE" smtClean="0"/>
              <a:pPr/>
              <a:t>2022-04-19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F33D500-1297-4EDE-B9F8-A261B42E5E11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0904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410701"/>
            <a:ext cx="9144000" cy="324187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838575"/>
            <a:ext cx="9144000" cy="17906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 dirty="0" smtClean="0"/>
          </a:p>
        </p:txBody>
      </p:sp>
      <p:cxnSp>
        <p:nvCxnSpPr>
          <p:cNvPr id="13" name="Rak 12"/>
          <p:cNvCxnSpPr/>
          <p:nvPr userDrawn="1"/>
        </p:nvCxnSpPr>
        <p:spPr>
          <a:xfrm>
            <a:off x="1524000" y="3710861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objekt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307" y="390071"/>
            <a:ext cx="1016146" cy="969723"/>
          </a:xfrm>
          <a:prstGeom prst="rect">
            <a:avLst/>
          </a:prstGeom>
        </p:spPr>
      </p:pic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fld id="{FC5DA319-72F1-4F70-9BE7-0CBB4F12E5D2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7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tan text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06062" y="365125"/>
            <a:ext cx="10715223" cy="5743356"/>
          </a:xfrm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802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utan text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06063" y="810883"/>
            <a:ext cx="9403764" cy="5297598"/>
          </a:xfrm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6412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1" y="6356350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B4152674-6AB9-4668-8AED-4226128661A6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Rektangel 7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6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457200"/>
            <a:ext cx="4361478" cy="1600200"/>
          </a:xfrm>
        </p:spPr>
        <p:txBody>
          <a:bodyPr anchor="b"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1085851"/>
            <a:ext cx="5675312" cy="5019674"/>
          </a:xfrm>
        </p:spPr>
        <p:txBody>
          <a:bodyPr/>
          <a:lstStyle>
            <a:lvl1pPr>
              <a:defRPr sz="32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10548" y="2057401"/>
            <a:ext cx="4361478" cy="40481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2" name="Rektangel 11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6401B1E7-2B4C-4E93-9B83-9D444BAB3785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Rektangel 10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54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457200"/>
            <a:ext cx="4361478" cy="1600200"/>
          </a:xfrm>
        </p:spPr>
        <p:txBody>
          <a:bodyPr anchor="b"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1085850"/>
            <a:ext cx="5658984" cy="5029200"/>
          </a:xfrm>
        </p:spPr>
        <p:txBody>
          <a:bodyPr/>
          <a:lstStyle>
            <a:lvl1pPr marL="0" indent="0">
              <a:buNone/>
              <a:defRPr sz="32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10548" y="2057400"/>
            <a:ext cx="4361478" cy="40502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2" name="Rektangel 11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7037B5D3-587F-424B-B03D-31C4263C7226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Rektangel 10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07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6356351"/>
            <a:ext cx="12192000" cy="5016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A36EF070-D4A1-4BBC-95E2-C540A084EC01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Rektangel 13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37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6356351"/>
            <a:ext cx="12192000" cy="5016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9673732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A36EF070-D4A1-4BBC-95E2-C540A084EC01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Rektangel 13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2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7" y="1709738"/>
            <a:ext cx="11358206" cy="2852737"/>
          </a:xfrm>
        </p:spPr>
        <p:txBody>
          <a:bodyPr anchor="b"/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10547" y="4589463"/>
            <a:ext cx="1135820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1" name="Rektangel 10"/>
          <p:cNvSpPr/>
          <p:nvPr userDrawn="1"/>
        </p:nvSpPr>
        <p:spPr>
          <a:xfrm>
            <a:off x="1" y="6356350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775DD86-983D-4097-A028-87EAC6BF841B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Rektangel 9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7" name="Bildobjekt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5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5"/>
            <a:ext cx="10603074" cy="1206500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10547" y="1825625"/>
            <a:ext cx="5609253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09253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12" name="Rektangel 11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21684484-201B-44CD-9746-00FED4EFCD5B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Rektangel 10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5"/>
            <a:ext cx="10619402" cy="123507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10548" y="1690687"/>
            <a:ext cx="5587028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10548" y="2505075"/>
            <a:ext cx="558702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6092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09253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14" name="Rektangel 13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33C59008-A271-48C6-B77D-A5EBCC61C08A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6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3" name="Rektangel 12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20" name="Bildobjekt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9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7" y="365126"/>
            <a:ext cx="10611239" cy="1216024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99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och text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7" y="365126"/>
            <a:ext cx="10611239" cy="1216024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98759" y="1300767"/>
            <a:ext cx="8739494" cy="4897866"/>
          </a:xfrm>
        </p:spPr>
        <p:txBody>
          <a:bodyPr/>
          <a:lstStyle/>
          <a:p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4"/>
          </p:nvPr>
        </p:nvSpPr>
        <p:spPr>
          <a:xfrm>
            <a:off x="9311425" y="1300767"/>
            <a:ext cx="2588400" cy="486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sv-SE" dirty="0" smtClean="0"/>
              <a:t>Redigera format för bakgrundstext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42770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och text till höger utan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06062" y="824249"/>
            <a:ext cx="8994209" cy="5284232"/>
          </a:xfrm>
        </p:spPr>
        <p:txBody>
          <a:bodyPr/>
          <a:lstStyle/>
          <a:p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4"/>
          </p:nvPr>
        </p:nvSpPr>
        <p:spPr>
          <a:xfrm>
            <a:off x="9313200" y="1299600"/>
            <a:ext cx="2588811" cy="48632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sv-SE" dirty="0" smtClean="0"/>
              <a:t>Redigera format för bakgrundstext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9425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F4FD-A897-495D-BDCD-BC1A3ECAF875}" type="datetime1">
              <a:rPr lang="sv-SE" smtClean="0"/>
              <a:t>2022-04-19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DE8C-17E0-4539-9C15-C1E9D23190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920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105" r:id="rId3"/>
    <p:sldLayoutId id="2147484095" r:id="rId4"/>
    <p:sldLayoutId id="2147484096" r:id="rId5"/>
    <p:sldLayoutId id="2147484097" r:id="rId6"/>
    <p:sldLayoutId id="2147484098" r:id="rId7"/>
    <p:sldLayoutId id="2147484102" r:id="rId8"/>
    <p:sldLayoutId id="2147484103" r:id="rId9"/>
    <p:sldLayoutId id="2147484104" r:id="rId10"/>
    <p:sldLayoutId id="2147484106" r:id="rId11"/>
    <p:sldLayoutId id="2147484099" r:id="rId12"/>
    <p:sldLayoutId id="2147484100" r:id="rId13"/>
    <p:sldLayoutId id="2147484101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410701"/>
            <a:ext cx="9144000" cy="3241878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54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Kvinnor och män i Dalarna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838575"/>
            <a:ext cx="9144000" cy="1790699"/>
          </a:xfrm>
        </p:spPr>
        <p:txBody>
          <a:bodyPr/>
          <a:lstStyle/>
          <a:p>
            <a:r>
              <a:rPr/>
              <a:t>Skapad 9 maj 2022 av Jon Frank, Samhällsanalys
Regionala utvecklingsförvaltningen, Region Dalarna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13228" y="992081"/>
              <a:ext cx="4984439" cy="35934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3228" y="4349561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3228" y="4276967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13228" y="4204373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13228" y="4131779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13228" y="398659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13228" y="3913996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13228" y="3841402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13228" y="3768808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3228" y="362362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13228" y="355102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3228" y="3478431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13228" y="3405837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13228" y="3260649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13228" y="318805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13228" y="311546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13228" y="3042866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13228" y="2897678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13228" y="2825084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13228" y="275249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13228" y="267989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13228" y="2534707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13228" y="2462113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13228" y="2389519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13228" y="231692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13228" y="2171736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13228" y="2099142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13228" y="2026548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13228" y="1953954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13228" y="180876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13228" y="1736171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13228" y="1663577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13228" y="1590983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13228" y="144579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13228" y="137320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13228" y="1300606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13228" y="1228012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13228" y="442215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13228" y="405918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13228" y="3696214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13228" y="3333243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13228" y="2970272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13228" y="2607301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13228" y="224433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13228" y="188136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13228" y="1518389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13228" y="1155418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991244" y="3588883"/>
              <a:ext cx="356031" cy="83327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347275" y="3385474"/>
              <a:ext cx="356031" cy="103668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703307" y="3637376"/>
              <a:ext cx="356031" cy="78477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178015" y="3337853"/>
              <a:ext cx="356031" cy="108430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34046" y="2711401"/>
              <a:ext cx="356031" cy="171075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890078" y="2554453"/>
              <a:ext cx="356031" cy="1867702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364786" y="4318672"/>
              <a:ext cx="356031" cy="10348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720818" y="4214064"/>
              <a:ext cx="356031" cy="20809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076849" y="4144882"/>
              <a:ext cx="356031" cy="277273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551558" y="2623962"/>
              <a:ext cx="356031" cy="1798193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907589" y="1581437"/>
              <a:ext cx="356031" cy="284071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263620" y="1420169"/>
              <a:ext cx="356031" cy="300198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867256" y="992081"/>
              <a:ext cx="4984439" cy="35934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867256" y="4349561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867256" y="4276967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867256" y="4204373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867256" y="4131779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867256" y="398659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867256" y="3913996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867256" y="3841402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867256" y="3768808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867256" y="362362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867256" y="355102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867256" y="3478431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867256" y="3405837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867256" y="3260649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867256" y="318805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867256" y="311546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867256" y="3042866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867256" y="2897678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867256" y="2825084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867256" y="275249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867256" y="267989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867256" y="2534707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867256" y="2462113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867256" y="2389519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867256" y="231692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867256" y="2171736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867256" y="2099142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867256" y="2026548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867256" y="1953954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867256" y="180876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867256" y="1736171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867256" y="1663577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867256" y="1590983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867256" y="144579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867256" y="137320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867256" y="1300606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867256" y="1228012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867256" y="442215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867256" y="4059185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867256" y="3696214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867256" y="3333243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867256" y="2970272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867256" y="2607301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867256" y="224433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867256" y="1881360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867256" y="1518389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867256" y="1155418"/>
              <a:ext cx="4984439" cy="0"/>
            </a:xfrm>
            <a:custGeom>
              <a:avLst/>
              <a:pathLst>
                <a:path w="4984439" h="0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6045272" y="4121942"/>
              <a:ext cx="356031" cy="300213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6401303" y="3828734"/>
              <a:ext cx="356031" cy="59342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757335" y="2985735"/>
              <a:ext cx="356031" cy="143642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7232043" y="4022125"/>
              <a:ext cx="356031" cy="4000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7588075" y="4014975"/>
              <a:ext cx="356031" cy="40718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7944106" y="3177964"/>
              <a:ext cx="356031" cy="1244191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8418814" y="4396747"/>
              <a:ext cx="356031" cy="2540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8774846" y="4275116"/>
              <a:ext cx="356031" cy="14703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9130877" y="4232830"/>
              <a:ext cx="356031" cy="189325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9605586" y="3901329"/>
              <a:ext cx="356031" cy="52082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9961617" y="3615199"/>
              <a:ext cx="356031" cy="8069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0317648" y="2497757"/>
              <a:ext cx="356031" cy="1924398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tx123"/>
            <p:cNvSpPr/>
            <p:nvPr/>
          </p:nvSpPr>
          <p:spPr>
            <a:xfrm>
              <a:off x="2869158" y="807636"/>
              <a:ext cx="872579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Inrikes födda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910536" y="807562"/>
              <a:ext cx="89788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Utrikes födda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2700000">
              <a:off x="795412" y="5157063"/>
              <a:ext cx="1457126" cy="76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kvinna med barn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2700000">
              <a:off x="1982134" y="5157063"/>
              <a:ext cx="1457225" cy="76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kvinna utan barn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2700000">
              <a:off x="3216976" y="5157063"/>
              <a:ext cx="1361082" cy="76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man med barn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2700000">
              <a:off x="4403698" y="5157063"/>
              <a:ext cx="1361182" cy="76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man utan barn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2700000">
              <a:off x="5849440" y="5157063"/>
              <a:ext cx="1457126" cy="76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kvinna med barn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2700000">
              <a:off x="7036162" y="5157063"/>
              <a:ext cx="1457225" cy="76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kvinna utan barn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2700000">
              <a:off x="8271005" y="5157063"/>
              <a:ext cx="1361082" cy="76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man med barn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2700000">
              <a:off x="9457726" y="5157063"/>
              <a:ext cx="1361182" cy="764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man utan barn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52954" y="4384254"/>
              <a:ext cx="197643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 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39845" y="4021283"/>
              <a:ext cx="310753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10 000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39845" y="3658312"/>
              <a:ext cx="310753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20 000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39845" y="3295292"/>
              <a:ext cx="310753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30 000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39845" y="2932370"/>
              <a:ext cx="310753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40 000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39845" y="2569400"/>
              <a:ext cx="310753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50 000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39845" y="2206429"/>
              <a:ext cx="310753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60 000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39845" y="1843458"/>
              <a:ext cx="310753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70 000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39845" y="1480487"/>
              <a:ext cx="310753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80 000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39845" y="1117516"/>
              <a:ext cx="310753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90 000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5400000">
              <a:off x="-287753" y="2727156"/>
              <a:ext cx="1203548" cy="1232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Utbetalt bistånd, tkr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650673" y="425412"/>
              <a:ext cx="3825999" cy="1911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Ekonomiskt bistånd i Dalarnas län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75651" y="5813307"/>
              <a:ext cx="344158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Socialstyrelsen. Bearbetning: Samhällsanalys, Region Dalarna.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75651" y="5933407"/>
              <a:ext cx="4857630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Utbetalt ekonomiskt bistånd till ensamhushåll (exklusive intoduktionsersättning)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69857" y="992081"/>
              <a:ext cx="5106124" cy="40357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69857" y="473959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9857" y="463476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69857" y="452994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69857" y="442511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69857" y="421546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857" y="411064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69857" y="400581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69857" y="390098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69857" y="369133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9857" y="358651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9857" y="348168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69857" y="337686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9857" y="316721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9857" y="306238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9857" y="295755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9857" y="285273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9857" y="264308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69857" y="253825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9857" y="243343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9857" y="232860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9857" y="211895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69857" y="201413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69857" y="190930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9857" y="180447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9857" y="159482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69857" y="149000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69857" y="138517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69857" y="128035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69857" y="484441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69857" y="432029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69857" y="379616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9857" y="327203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69857" y="274790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69857" y="222378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69857" y="169965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69857" y="117552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44947" y="3461914"/>
              <a:ext cx="225270" cy="13825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70218" y="1640653"/>
              <a:ext cx="225270" cy="320376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145548" y="3532147"/>
              <a:ext cx="225270" cy="131227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370818" y="1758591"/>
              <a:ext cx="225270" cy="30858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646148" y="3525836"/>
              <a:ext cx="225270" cy="13185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871418" y="1743072"/>
              <a:ext cx="225270" cy="31013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146749" y="3556452"/>
              <a:ext cx="225270" cy="128796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372019" y="1753485"/>
              <a:ext cx="225270" cy="30909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647349" y="3607767"/>
              <a:ext cx="225270" cy="123665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872619" y="1781619"/>
              <a:ext cx="225270" cy="30627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147950" y="3596616"/>
              <a:ext cx="225270" cy="124780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373220" y="1821412"/>
              <a:ext cx="225270" cy="30230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648550" y="3657907"/>
              <a:ext cx="225270" cy="11865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873820" y="1928381"/>
              <a:ext cx="225270" cy="29160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149150" y="3635763"/>
              <a:ext cx="225270" cy="120865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374421" y="1940288"/>
              <a:ext cx="225270" cy="29041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649751" y="3666805"/>
              <a:ext cx="225270" cy="117761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875021" y="2013509"/>
              <a:ext cx="225270" cy="28309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150351" y="3617887"/>
              <a:ext cx="225270" cy="122653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375622" y="1987909"/>
              <a:ext cx="225270" cy="28565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745571" y="992081"/>
              <a:ext cx="5106124" cy="40357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745571" y="473959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45571" y="463476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745571" y="452994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745571" y="442511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745571" y="421546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745571" y="411064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745571" y="400581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745571" y="390098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745571" y="369133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745571" y="358651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745571" y="348168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745571" y="337686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745571" y="316721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745571" y="306238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745571" y="295755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745571" y="285273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745571" y="264308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745571" y="253825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745571" y="243343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745571" y="232860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745571" y="211895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745571" y="201413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745571" y="190930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745571" y="180447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745571" y="159482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745571" y="149000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745571" y="138517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745571" y="128035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745571" y="484441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745571" y="432029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745571" y="379616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745571" y="327203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745571" y="274790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745571" y="222378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745571" y="169965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745571" y="117552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820661" y="3029475"/>
              <a:ext cx="225270" cy="181494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045931" y="1204238"/>
              <a:ext cx="225270" cy="364017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6321261" y="3023446"/>
              <a:ext cx="225270" cy="18209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6546532" y="1514326"/>
              <a:ext cx="225270" cy="333009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6821862" y="2986715"/>
              <a:ext cx="225270" cy="185770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7047132" y="1691806"/>
              <a:ext cx="225270" cy="31526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7322462" y="3004735"/>
              <a:ext cx="225270" cy="183968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7547732" y="1812935"/>
              <a:ext cx="225270" cy="303148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7823063" y="2987883"/>
              <a:ext cx="225270" cy="18565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8048333" y="1792270"/>
              <a:ext cx="225270" cy="30521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8323663" y="3162836"/>
              <a:ext cx="225270" cy="16815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8548933" y="1986619"/>
              <a:ext cx="225270" cy="28577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824264" y="3376861"/>
              <a:ext cx="225270" cy="146755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9049534" y="2279104"/>
              <a:ext cx="225270" cy="256531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9324864" y="3399136"/>
              <a:ext cx="225270" cy="14452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9550134" y="2349652"/>
              <a:ext cx="225270" cy="249476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9825465" y="3441947"/>
              <a:ext cx="225270" cy="140247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0050735" y="2521580"/>
              <a:ext cx="225270" cy="23228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0326065" y="3476380"/>
              <a:ext cx="225270" cy="13680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10551335" y="2620086"/>
              <a:ext cx="225270" cy="222433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tx119"/>
            <p:cNvSpPr/>
            <p:nvPr/>
          </p:nvSpPr>
          <p:spPr>
            <a:xfrm>
              <a:off x="2534118" y="777350"/>
              <a:ext cx="117760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Svensk bakgrund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663249" y="778540"/>
              <a:ext cx="1270768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Utländsk bakgrund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2700000">
              <a:off x="702466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2700000">
              <a:off x="1203067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2700000">
              <a:off x="1703667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2700000">
              <a:off x="2204250" y="5158398"/>
              <a:ext cx="226020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2700000">
              <a:off x="2704868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2700000">
              <a:off x="3205469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2700000">
              <a:off x="3706069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2700000">
              <a:off x="4206670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2700000">
              <a:off x="4707270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2700000">
              <a:off x="5207870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2700000">
              <a:off x="5878180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2700000">
              <a:off x="6378780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2700000">
              <a:off x="6879381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2700000">
              <a:off x="7379964" y="5158398"/>
              <a:ext cx="226020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2700000">
              <a:off x="7880582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2700000">
              <a:off x="8381182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2700000">
              <a:off x="8881783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2700000">
              <a:off x="9382383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2700000">
              <a:off x="9882984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2700000">
              <a:off x="10383584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03928" y="4804135"/>
              <a:ext cx="203299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303928" y="4280008"/>
              <a:ext cx="203299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2 %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303928" y="3755880"/>
              <a:ext cx="203299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4 %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03928" y="3231753"/>
              <a:ext cx="203299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6 %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03928" y="2707625"/>
              <a:ext cx="203299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8 %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75651" y="2183498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75651" y="1659370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12 %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75651" y="1135243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14 %</a:t>
              </a:r>
            </a:p>
          </p:txBody>
        </p:sp>
        <p:sp>
          <p:nvSpPr>
            <p:cNvPr id="149" name="rc149"/>
            <p:cNvSpPr/>
            <p:nvPr/>
          </p:nvSpPr>
          <p:spPr>
            <a:xfrm>
              <a:off x="5018438" y="5456037"/>
              <a:ext cx="13846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5018438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5027438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581760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5826604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5307483" y="5579022"/>
              <a:ext cx="4405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kvinna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6106649" y="5607300"/>
              <a:ext cx="296465" cy="82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man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4208097" y="378159"/>
              <a:ext cx="2711152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Egenföretagare Dalarna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75651" y="5813634"/>
              <a:ext cx="3472636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NMS-databasen, SCB. Bearbetning: Jon Frank, Region Dalarna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75651" y="5934007"/>
              <a:ext cx="448502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Företagare som andel av sysselsatta (dagbefolkning) i respektive grupp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/>
          <a:p>
            <a:r>
              <a:rPr/>
              <a:t>Delmål 2 - utbildning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/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85646" y="739575"/>
              <a:ext cx="10166049" cy="35768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85646" y="401834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5646" y="388285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5646" y="374737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5646" y="347639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5646" y="334091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85646" y="320542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85646" y="293445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85646" y="279896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85646" y="266348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85646" y="239250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5646" y="225702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5646" y="212153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5646" y="185056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85646" y="171507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85646" y="157959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85646" y="130861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5646" y="117313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85646" y="103764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85646" y="415382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85646" y="361188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5646" y="306993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5646" y="252799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85646" y="198604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85646" y="144410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85646" y="90215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5333637" y="2053635"/>
              <a:ext cx="206068" cy="210019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539705" y="2906149"/>
              <a:ext cx="206068" cy="124768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912939" y="2250928"/>
              <a:ext cx="206068" cy="1902901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0119007" y="3161015"/>
              <a:ext cx="206068" cy="992814"/>
            </a:xfrm>
            <a:prstGeom prst="rect">
              <a:avLst/>
            </a:prstGeom>
            <a:solidFill>
              <a:srgbClr val="0E5A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7165358" y="2048287"/>
              <a:ext cx="206068" cy="21055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371426" y="3022065"/>
              <a:ext cx="206068" cy="11317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370869" y="2234086"/>
              <a:ext cx="206068" cy="191974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0576937" y="3229938"/>
              <a:ext cx="206068" cy="92389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959846" y="1932316"/>
              <a:ext cx="206068" cy="222151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165915" y="2841537"/>
              <a:ext cx="206068" cy="131229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417776" y="1920511"/>
              <a:ext cx="206068" cy="223331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623845" y="2992940"/>
              <a:ext cx="206068" cy="11608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081218" y="2132342"/>
              <a:ext cx="206068" cy="202148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287286" y="3040092"/>
              <a:ext cx="206068" cy="11137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8997078" y="2198265"/>
              <a:ext cx="206068" cy="19555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9203147" y="3119654"/>
              <a:ext cx="206068" cy="10341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875707" y="2013275"/>
              <a:ext cx="206068" cy="21405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081775" y="2902383"/>
              <a:ext cx="206068" cy="12514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707427" y="1990914"/>
              <a:ext cx="206068" cy="21629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913496" y="3030261"/>
              <a:ext cx="206068" cy="11235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043986" y="1729610"/>
              <a:ext cx="206068" cy="2424219"/>
            </a:xfrm>
            <a:prstGeom prst="rect">
              <a:avLst/>
            </a:prstGeom>
            <a:solidFill>
              <a:srgbClr val="ED7D3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250055" y="2557866"/>
              <a:ext cx="206068" cy="1595962"/>
            </a:xfrm>
            <a:prstGeom prst="rect">
              <a:avLst/>
            </a:prstGeom>
            <a:solidFill>
              <a:srgbClr val="0E5A4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128126" y="1708642"/>
              <a:ext cx="206068" cy="24451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334194" y="2497141"/>
              <a:ext cx="206068" cy="16566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54335" y="1292695"/>
              <a:ext cx="206068" cy="286113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960404" y="1974889"/>
              <a:ext cx="206068" cy="21789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9455008" y="2259128"/>
              <a:ext cx="206068" cy="189470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9661077" y="3149941"/>
              <a:ext cx="206068" cy="10038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212265" y="1385086"/>
              <a:ext cx="206068" cy="276874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418334" y="2235637"/>
              <a:ext cx="206068" cy="191819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623288" y="2016051"/>
              <a:ext cx="206068" cy="213777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829356" y="3064425"/>
              <a:ext cx="206068" cy="10894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670195" y="1493593"/>
              <a:ext cx="206068" cy="266023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76264" y="2555890"/>
              <a:ext cx="206068" cy="15979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8539148" y="2089393"/>
              <a:ext cx="206068" cy="206443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8745217" y="3098583"/>
              <a:ext cx="206068" cy="10552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249497" y="2094502"/>
              <a:ext cx="206068" cy="20593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455566" y="2918314"/>
              <a:ext cx="206068" cy="123551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586056" y="1735571"/>
              <a:ext cx="206068" cy="241825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792124" y="2545495"/>
              <a:ext cx="206068" cy="160833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791567" y="2035884"/>
              <a:ext cx="206068" cy="21179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997636" y="2964372"/>
              <a:ext cx="206068" cy="118945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501916" y="1855741"/>
              <a:ext cx="206068" cy="22980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707985" y="2612727"/>
              <a:ext cx="206068" cy="15411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tx75"/>
            <p:cNvSpPr/>
            <p:nvPr/>
          </p:nvSpPr>
          <p:spPr>
            <a:xfrm>
              <a:off x="318067" y="4093405"/>
              <a:ext cx="304948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18067" y="3551460"/>
              <a:ext cx="304948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8 %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75651" y="3009515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16 %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75651" y="2467570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24 %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75651" y="1925625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32 %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75651" y="1383679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75651" y="841734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48 %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458941" y="4952357"/>
              <a:ext cx="904214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Stockholms län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1004936" y="4940441"/>
              <a:ext cx="704254" cy="1225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 län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1308550" y="4952910"/>
              <a:ext cx="1037825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Västerbottens län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1987439" y="4951510"/>
              <a:ext cx="593107" cy="100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 län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2120100" y="4952357"/>
              <a:ext cx="1245337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Götalands län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3049639" y="4953203"/>
              <a:ext cx="30381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Riket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3114030" y="4930349"/>
              <a:ext cx="1045182" cy="142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Östergötlands län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3750173" y="4952910"/>
              <a:ext cx="733880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Hallands län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4163631" y="4952878"/>
              <a:ext cx="822759" cy="97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Jämtlands län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4567518" y="4939660"/>
              <a:ext cx="904409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Kronobergs län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5114392" y="4939660"/>
              <a:ext cx="726523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 län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5624477" y="4943567"/>
              <a:ext cx="630026" cy="116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 län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5876750" y="4952910"/>
              <a:ext cx="1060028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Västmanlands län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6408843" y="4952910"/>
              <a:ext cx="911702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Norrbottens län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6947708" y="4952357"/>
              <a:ext cx="748726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Gotlands län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7354362" y="4952910"/>
              <a:ext cx="852385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Värmlands län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7780420" y="4939660"/>
              <a:ext cx="889629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Jönköpings län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8118250" y="4952910"/>
              <a:ext cx="1156329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Västernorrlands län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8835653" y="4952910"/>
              <a:ext cx="637384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 län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9037203" y="4952357"/>
              <a:ext cx="1149036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Södermanlands län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9695875" y="4952910"/>
              <a:ext cx="748661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Dalarnas län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10065903" y="4939139"/>
              <a:ext cx="896921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Gävleborgs län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259565" y="374934"/>
              <a:ext cx="6608216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av befolkning med minst 3 års högre utbildning 2021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5651" y="5693915"/>
              <a:ext cx="1770533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75651" y="5814998"/>
              <a:ext cx="2000438" cy="103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Jon Frank, Region Dalarna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75651" y="5933734"/>
              <a:ext cx="2366878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Andel av befolkning 25-64 år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85646" y="739575"/>
              <a:ext cx="10166049" cy="40968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85646" y="452605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5646" y="440190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5646" y="427776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5646" y="415361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5646" y="402946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85646" y="378117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85646" y="365702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85646" y="353288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85646" y="340873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85646" y="328458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5646" y="303629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5646" y="291214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5646" y="278799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85646" y="266385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85646" y="253970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85646" y="229141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5646" y="216726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85646" y="204311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85646" y="191897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85646" y="179482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5646" y="154653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5646" y="142238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85646" y="129823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85646" y="117408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85646" y="104994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85646" y="465020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85646" y="390532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85646" y="316044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85646" y="241555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85646" y="167067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85646" y="92579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54335" y="3125840"/>
              <a:ext cx="206068" cy="152436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960404" y="3453674"/>
              <a:ext cx="206068" cy="119652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212265" y="3049263"/>
              <a:ext cx="206068" cy="16009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418334" y="3424383"/>
              <a:ext cx="206068" cy="12258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670195" y="2936800"/>
              <a:ext cx="206068" cy="171340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876264" y="3383021"/>
              <a:ext cx="206068" cy="12671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128126" y="2833296"/>
              <a:ext cx="206068" cy="181690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334194" y="3322698"/>
              <a:ext cx="206068" cy="13275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86056" y="2713677"/>
              <a:ext cx="206068" cy="193652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792124" y="3267548"/>
              <a:ext cx="206068" cy="138265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043986" y="2567009"/>
              <a:ext cx="206068" cy="208319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250055" y="3227860"/>
              <a:ext cx="206068" cy="142234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501916" y="2466063"/>
              <a:ext cx="206068" cy="21841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707985" y="3212200"/>
              <a:ext cx="206068" cy="14380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959846" y="2362298"/>
              <a:ext cx="206068" cy="22879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165915" y="3179152"/>
              <a:ext cx="206068" cy="147105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417776" y="2262818"/>
              <a:ext cx="206068" cy="23873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623845" y="3153499"/>
              <a:ext cx="206068" cy="149670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875707" y="2161314"/>
              <a:ext cx="206068" cy="24888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081775" y="3120881"/>
              <a:ext cx="206068" cy="15293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333637" y="2076672"/>
              <a:ext cx="206068" cy="25735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39705" y="3096632"/>
              <a:ext cx="206068" cy="155357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791567" y="1990441"/>
              <a:ext cx="206068" cy="26597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997636" y="3082825"/>
              <a:ext cx="206068" cy="156737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249497" y="1896158"/>
              <a:ext cx="206068" cy="275404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455566" y="3069806"/>
              <a:ext cx="206068" cy="158039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707427" y="1817465"/>
              <a:ext cx="206068" cy="28327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913496" y="3050963"/>
              <a:ext cx="206068" cy="15992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165358" y="1737815"/>
              <a:ext cx="206068" cy="29123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371426" y="3015294"/>
              <a:ext cx="206068" cy="16349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23288" y="1660849"/>
              <a:ext cx="206068" cy="29893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829356" y="3009094"/>
              <a:ext cx="206068" cy="16411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081218" y="1612020"/>
              <a:ext cx="206068" cy="30381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287286" y="2989068"/>
              <a:ext cx="206068" cy="166113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539148" y="1558226"/>
              <a:ext cx="206068" cy="309197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745217" y="2976564"/>
              <a:ext cx="206068" cy="167363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8997078" y="1466638"/>
              <a:ext cx="206068" cy="31835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9203147" y="2950995"/>
              <a:ext cx="206068" cy="169920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9455008" y="1375140"/>
              <a:ext cx="206068" cy="327506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9661077" y="2916942"/>
              <a:ext cx="206068" cy="17332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9912939" y="1269265"/>
              <a:ext cx="206068" cy="33809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10119007" y="2876197"/>
              <a:ext cx="206068" cy="17740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0370869" y="1162922"/>
              <a:ext cx="206068" cy="348728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10576937" y="2830758"/>
              <a:ext cx="206068" cy="181944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18067" y="4589778"/>
              <a:ext cx="304948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18067" y="3844897"/>
              <a:ext cx="304948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6 %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75651" y="3100015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75651" y="2355134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18 %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75651" y="1610253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24 %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75651" y="865371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872111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1330041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1787971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2245879" y="4791452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2703832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3161762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3619692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4077622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4535553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4993483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5451413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5909343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6367273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6825180" y="4791452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7283134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7741064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8198994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8656924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9114854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9572784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700000">
              <a:off x="10030715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10488645" y="4791508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09" name="rc109"/>
            <p:cNvSpPr/>
            <p:nvPr/>
          </p:nvSpPr>
          <p:spPr>
            <a:xfrm>
              <a:off x="5050957" y="5335336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5050957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5059957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5900873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5909873" y="5413925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5340002" y="5458321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6189918" y="5457652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624317" y="374934"/>
              <a:ext cx="7878712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av befolkningen i Dalarnas län med minst 3 års högre utbildning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75651" y="5693915"/>
              <a:ext cx="1770533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75651" y="5814998"/>
              <a:ext cx="2000438" cy="103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Jon Frank, Region Dalarna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75651" y="5933734"/>
              <a:ext cx="2366878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Andel av befolkning 25-64 år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/>
          <a:p>
            <a:r>
              <a:rPr/>
              <a:t>Delmål 3 - hälsa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/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71990" y="463761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71990" y="450980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1990" y="438200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1990" y="425419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1990" y="399859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1990" y="387078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1990" y="374298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1990" y="361517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71990" y="335956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71990" y="323176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1990" y="310395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990" y="297615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1990" y="272054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1990" y="259274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71990" y="246493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71990" y="233713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71990" y="208152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71990" y="195371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1990" y="182591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1990" y="169810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71990" y="144250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71990" y="131469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71990" y="118689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71990" y="105908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71990" y="476541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71990" y="412639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71990" y="348737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71990" y="28483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71990" y="220932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71990" y="157030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1990" y="93128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44017" y="1189447"/>
              <a:ext cx="216078" cy="357596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960095" y="2305819"/>
              <a:ext cx="216078" cy="245959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224191" y="1036081"/>
              <a:ext cx="216078" cy="37293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440270" y="2201659"/>
              <a:ext cx="216078" cy="256375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704366" y="1034164"/>
              <a:ext cx="216078" cy="37312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920445" y="2199102"/>
              <a:ext cx="216078" cy="256631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184541" y="1123628"/>
              <a:ext cx="216078" cy="364178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400619" y="2279619"/>
              <a:ext cx="216078" cy="248579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664716" y="1250793"/>
              <a:ext cx="216078" cy="35146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880794" y="2392726"/>
              <a:ext cx="216078" cy="23726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144890" y="1365817"/>
              <a:ext cx="216078" cy="339959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360969" y="2456629"/>
              <a:ext cx="216078" cy="23087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625065" y="1544743"/>
              <a:ext cx="216078" cy="322067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841144" y="2580599"/>
              <a:ext cx="216078" cy="218481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105240" y="1803548"/>
              <a:ext cx="216078" cy="296186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321319" y="2741633"/>
              <a:ext cx="216078" cy="202378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585415" y="2066186"/>
              <a:ext cx="216078" cy="269923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801493" y="2886691"/>
              <a:ext cx="216078" cy="18787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065589" y="2401673"/>
              <a:ext cx="216078" cy="236374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281668" y="3072646"/>
              <a:ext cx="216078" cy="169277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545764" y="2541619"/>
              <a:ext cx="216078" cy="222379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761843" y="3179363"/>
              <a:ext cx="216078" cy="158605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025939" y="2563984"/>
              <a:ext cx="216078" cy="220143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242018" y="3220260"/>
              <a:ext cx="216078" cy="15451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506114" y="2533311"/>
              <a:ext cx="216078" cy="223210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722192" y="3226651"/>
              <a:ext cx="216078" cy="153876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986289" y="2432985"/>
              <a:ext cx="216078" cy="233243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202367" y="3197256"/>
              <a:ext cx="216078" cy="156816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466463" y="2356302"/>
              <a:ext cx="216078" cy="24091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682542" y="3180641"/>
              <a:ext cx="216078" cy="15847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946638" y="2385697"/>
              <a:ext cx="216078" cy="237971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8162717" y="3217704"/>
              <a:ext cx="216078" cy="15477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426813" y="2544814"/>
              <a:ext cx="216078" cy="222060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642892" y="3299499"/>
              <a:ext cx="216078" cy="146591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906988" y="2626609"/>
              <a:ext cx="216078" cy="213880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9123066" y="3360845"/>
              <a:ext cx="216078" cy="140457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9387162" y="2758886"/>
              <a:ext cx="216078" cy="20065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9603241" y="3432416"/>
              <a:ext cx="216078" cy="133300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9867337" y="2853462"/>
              <a:ext cx="216078" cy="191195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0083416" y="3485455"/>
              <a:ext cx="216078" cy="12799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0347512" y="2886052"/>
              <a:ext cx="216078" cy="187936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10563591" y="3505264"/>
              <a:ext cx="216078" cy="12601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482261" y="4708565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39845" y="406954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39845" y="343052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39845" y="2791423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39845" y="215247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39845" y="151345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39845" y="87442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85830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133847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1818630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229882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277900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325917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373935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421952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469970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517987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566005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614022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6620378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710057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758075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806092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854110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9021274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950144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9981624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1046179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-29431" y="2796610"/>
              <a:ext cx="70668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Ohälsotalet</a:t>
              </a:r>
            </a:p>
          </p:txBody>
        </p:sp>
        <p:sp>
          <p:nvSpPr>
            <p:cNvPr id="108" name="rc108"/>
            <p:cNvSpPr/>
            <p:nvPr/>
          </p:nvSpPr>
          <p:spPr>
            <a:xfrm>
              <a:off x="5031405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503140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5040405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590677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5915770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5320450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6195815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109436" y="428388"/>
              <a:ext cx="2908473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Ohälsotalet i Dalarnas län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71990" y="462848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71990" y="449155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1990" y="435461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1990" y="408075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1990" y="394381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1990" y="380688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1990" y="353301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1990" y="339608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71990" y="325915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71990" y="298528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1990" y="28483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990" y="271141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1990" y="24375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1990" y="230061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71990" y="216368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71990" y="188981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71990" y="175288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71990" y="16159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1990" y="134208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1990" y="12051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71990" y="106821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71990" y="476541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71990" y="421768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71990" y="366995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71990" y="312221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71990" y="257448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71990" y="20267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71990" y="147901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71990" y="93128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740772" y="1776161"/>
              <a:ext cx="206345" cy="29892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947117" y="2949680"/>
              <a:ext cx="206345" cy="18157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199317" y="1329758"/>
              <a:ext cx="206345" cy="343565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405663" y="2703200"/>
              <a:ext cx="206345" cy="20622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657863" y="1176393"/>
              <a:ext cx="206345" cy="358902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864208" y="2571744"/>
              <a:ext cx="206345" cy="219367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116408" y="1363991"/>
              <a:ext cx="206345" cy="340142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322753" y="2671705"/>
              <a:ext cx="206345" cy="20937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74953" y="1748774"/>
              <a:ext cx="206345" cy="30166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781299" y="2922293"/>
              <a:ext cx="206345" cy="184312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033498" y="2143142"/>
              <a:ext cx="206345" cy="262227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239844" y="3130432"/>
              <a:ext cx="206345" cy="163498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492044" y="2415640"/>
              <a:ext cx="206345" cy="234977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698389" y="3282428"/>
              <a:ext cx="206345" cy="14829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950589" y="2723740"/>
              <a:ext cx="206345" cy="204167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156934" y="3506999"/>
              <a:ext cx="206345" cy="125841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409134" y="3259150"/>
              <a:ext cx="206345" cy="150626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615480" y="3838378"/>
              <a:ext cx="206345" cy="9270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867680" y="3530278"/>
              <a:ext cx="206345" cy="12351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074025" y="3990374"/>
              <a:ext cx="206345" cy="77504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326225" y="3737047"/>
              <a:ext cx="206345" cy="102836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532570" y="4079381"/>
              <a:ext cx="206345" cy="6860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784770" y="3511107"/>
              <a:ext cx="206345" cy="125430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991116" y="4024607"/>
              <a:ext cx="206345" cy="7408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243315" y="3300230"/>
              <a:ext cx="206345" cy="14651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449661" y="3964357"/>
              <a:ext cx="206345" cy="8010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701861" y="3130432"/>
              <a:ext cx="206345" cy="16349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908206" y="3882196"/>
              <a:ext cx="206345" cy="88322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160406" y="2883952"/>
              <a:ext cx="206345" cy="18814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366751" y="3763064"/>
              <a:ext cx="206345" cy="10023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618951" y="2664859"/>
              <a:ext cx="206345" cy="210055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825297" y="3668580"/>
              <a:ext cx="206345" cy="10968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8077497" y="2584068"/>
              <a:ext cx="206345" cy="21813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8283842" y="3676796"/>
              <a:ext cx="206345" cy="108862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536042" y="2781252"/>
              <a:ext cx="206345" cy="19841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742387" y="3757587"/>
              <a:ext cx="206345" cy="100782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994587" y="2789468"/>
              <a:ext cx="206345" cy="19759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9200932" y="3765803"/>
              <a:ext cx="206345" cy="99961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9453132" y="2931879"/>
              <a:ext cx="206345" cy="183353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9659478" y="3797298"/>
              <a:ext cx="206345" cy="9681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9911678" y="3015408"/>
              <a:ext cx="206345" cy="175000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0118023" y="3819207"/>
              <a:ext cx="206345" cy="9462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0370223" y="2971589"/>
              <a:ext cx="206345" cy="17938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10576568" y="3789082"/>
              <a:ext cx="206345" cy="97633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9"/>
            <p:cNvSpPr/>
            <p:nvPr/>
          </p:nvSpPr>
          <p:spPr>
            <a:xfrm>
              <a:off x="482261" y="4708565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82261" y="4163138"/>
              <a:ext cx="127099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82261" y="3613097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39845" y="3067224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39845" y="251763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39845" y="196989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39845" y="1424023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39845" y="87442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84532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130387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176241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2220938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267950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313805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359659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405514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451368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497223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543077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5889324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634786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6806391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726496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772350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818205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864059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909914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955768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700000">
              <a:off x="1001623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1047477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-148155" y="2782797"/>
              <a:ext cx="916508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Sjukpenningtal</a:t>
              </a:r>
            </a:p>
          </p:txBody>
        </p:sp>
        <p:sp>
          <p:nvSpPr>
            <p:cNvPr id="110" name="rc110"/>
            <p:cNvSpPr/>
            <p:nvPr/>
          </p:nvSpPr>
          <p:spPr>
            <a:xfrm>
              <a:off x="5031405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503140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5040405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590677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5915770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5"/>
            <p:cNvSpPr/>
            <p:nvPr/>
          </p:nvSpPr>
          <p:spPr>
            <a:xfrm>
              <a:off x="5320450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6195815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812772" y="378159"/>
              <a:ext cx="3501801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Sjukpenningtalet i Dalarnas län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71990" y="466956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71990" y="457371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1990" y="447785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1990" y="438200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1990" y="419029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1990" y="409444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1990" y="399859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1990" y="390273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71990" y="371103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71990" y="361517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1990" y="351932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990" y="342347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1990" y="323176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1990" y="313590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71990" y="304005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71990" y="294420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71990" y="275249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71990" y="265664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1990" y="256078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1990" y="246493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71990" y="227322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71990" y="217737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71990" y="208152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71990" y="198566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71990" y="179396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71990" y="169810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71990" y="160225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71990" y="150640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71990" y="131469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71990" y="121884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1990" y="112298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71990" y="102713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71990" y="476541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71990" y="428615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1990" y="380688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1990" y="332761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71990" y="28483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71990" y="236908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71990" y="188981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71990" y="14105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71990" y="93128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40772" y="1525093"/>
              <a:ext cx="206345" cy="32403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947117" y="2890046"/>
              <a:ext cx="206345" cy="187537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199317" y="1112445"/>
              <a:ext cx="206345" cy="36529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05663" y="2612550"/>
              <a:ext cx="206345" cy="215286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657863" y="1150786"/>
              <a:ext cx="206345" cy="36146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864208" y="2585232"/>
              <a:ext cx="206345" cy="21801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116408" y="1060205"/>
              <a:ext cx="206345" cy="37052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322753" y="2634117"/>
              <a:ext cx="206345" cy="21312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74953" y="1436429"/>
              <a:ext cx="206345" cy="33289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781299" y="2879981"/>
              <a:ext cx="206345" cy="188543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033498" y="1951641"/>
              <a:ext cx="206345" cy="281377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239844" y="3088941"/>
              <a:ext cx="206345" cy="16764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492044" y="2174500"/>
              <a:ext cx="206345" cy="259091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698389" y="3226970"/>
              <a:ext cx="206345" cy="15384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950589" y="2782690"/>
              <a:ext cx="206345" cy="19827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156934" y="3618052"/>
              <a:ext cx="206345" cy="11473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409134" y="3246620"/>
              <a:ext cx="206345" cy="151879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615480" y="3848100"/>
              <a:ext cx="206345" cy="9173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867680" y="3487691"/>
              <a:ext cx="206345" cy="127772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074025" y="3958811"/>
              <a:ext cx="206345" cy="80660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326225" y="3478585"/>
              <a:ext cx="206345" cy="128683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532570" y="3975585"/>
              <a:ext cx="206345" cy="78983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784770" y="3186232"/>
              <a:ext cx="206345" cy="15791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991116" y="3916635"/>
              <a:ext cx="206345" cy="8487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6243315" y="3100444"/>
              <a:ext cx="206345" cy="166497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6449661" y="3908488"/>
              <a:ext cx="206345" cy="85692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701861" y="2760164"/>
              <a:ext cx="206345" cy="20052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6908206" y="3751767"/>
              <a:ext cx="206345" cy="101364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160406" y="2477876"/>
              <a:ext cx="206345" cy="228754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366751" y="3603195"/>
              <a:ext cx="206345" cy="116222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618951" y="2278022"/>
              <a:ext cx="206345" cy="248739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825297" y="3515968"/>
              <a:ext cx="206345" cy="12494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8077497" y="2334575"/>
              <a:ext cx="206345" cy="243084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283842" y="3596964"/>
              <a:ext cx="206345" cy="11684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8536042" y="2478835"/>
              <a:ext cx="206345" cy="22865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742387" y="3646329"/>
              <a:ext cx="206345" cy="11190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8994587" y="2513821"/>
              <a:ext cx="206345" cy="225159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9200932" y="3654476"/>
              <a:ext cx="206345" cy="11109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9453132" y="2784607"/>
              <a:ext cx="206345" cy="198081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9659478" y="3727325"/>
              <a:ext cx="206345" cy="103809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9911678" y="2848829"/>
              <a:ext cx="206345" cy="19165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10118023" y="3737389"/>
              <a:ext cx="206345" cy="102802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10370223" y="2471646"/>
              <a:ext cx="206345" cy="229377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10576568" y="3631471"/>
              <a:ext cx="206345" cy="113394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482261" y="4708565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39845" y="422929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39845" y="375003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39845" y="3270689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9845" y="279149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39845" y="231223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39845" y="183296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39845" y="135369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39845" y="87442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84532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130387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176241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2220938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267950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313805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359659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700000">
              <a:off x="405514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451368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2700000">
              <a:off x="497223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700000">
              <a:off x="543077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700000">
              <a:off x="5889324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634786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6806391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2700000">
              <a:off x="726496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2700000">
              <a:off x="772350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2700000">
              <a:off x="818205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2700000">
              <a:off x="864059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2700000">
              <a:off x="909914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2700000">
              <a:off x="955768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2700000">
              <a:off x="1001623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2700000">
              <a:off x="1047477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-886798" y="2781910"/>
              <a:ext cx="2392021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Pågående sjukfall per 1000 försäkrade</a:t>
              </a:r>
            </a:p>
          </p:txBody>
        </p:sp>
        <p:sp>
          <p:nvSpPr>
            <p:cNvPr id="123" name="rc123"/>
            <p:cNvSpPr/>
            <p:nvPr/>
          </p:nvSpPr>
          <p:spPr>
            <a:xfrm>
              <a:off x="5031405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03140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040405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90677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915770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5320450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6195815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627046" y="378159"/>
              <a:ext cx="5873253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sjukskrivna per 1000 försäkrade i Dalarnas län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83847" y="739575"/>
              <a:ext cx="9967848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3847" y="4637612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3847" y="4509808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3847" y="4382003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3847" y="4254199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3847" y="3998590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3847" y="3870785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3847" y="374298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3847" y="3615176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3847" y="3359567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3847" y="3231763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3847" y="3103958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83847" y="297615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83847" y="2720545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83847" y="2592740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83847" y="2464936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83847" y="233713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83847" y="2081522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83847" y="1953718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83847" y="1825913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83847" y="1698109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83847" y="1442500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83847" y="1314695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83847" y="118689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83847" y="1059086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83847" y="4765417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83847" y="412639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83847" y="3487372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83847" y="2848349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83847" y="2209327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83847" y="157030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83847" y="931282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970776" y="3321226"/>
              <a:ext cx="260786" cy="144419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231563" y="4289345"/>
              <a:ext cx="260786" cy="47607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550302" y="3359567"/>
              <a:ext cx="260786" cy="140584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811089" y="4311711"/>
              <a:ext cx="260786" cy="4537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129828" y="3979419"/>
              <a:ext cx="260786" cy="7859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390615" y="4522588"/>
              <a:ext cx="260786" cy="24282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709354" y="4238223"/>
              <a:ext cx="260786" cy="52719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970141" y="4605661"/>
              <a:ext cx="260786" cy="15975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288880" y="4337272"/>
              <a:ext cx="260786" cy="4281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549667" y="4602466"/>
              <a:ext cx="260786" cy="16295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868406" y="4193492"/>
              <a:ext cx="260786" cy="57192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129193" y="4631222"/>
              <a:ext cx="260786" cy="13419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447932" y="4020956"/>
              <a:ext cx="260786" cy="7444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708719" y="4586491"/>
              <a:ext cx="260786" cy="1789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027458" y="3672688"/>
              <a:ext cx="260786" cy="109272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288245" y="4586491"/>
              <a:ext cx="260786" cy="1789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606985" y="3302055"/>
              <a:ext cx="260786" cy="14633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867771" y="4410759"/>
              <a:ext cx="260786" cy="35465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186511" y="2666228"/>
              <a:ext cx="260786" cy="20991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447297" y="4145565"/>
              <a:ext cx="260786" cy="6198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766037" y="1809938"/>
              <a:ext cx="260786" cy="295547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026823" y="3883566"/>
              <a:ext cx="260786" cy="8818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45563" y="1547939"/>
              <a:ext cx="260786" cy="321747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606349" y="3937883"/>
              <a:ext cx="260786" cy="82753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925089" y="1835499"/>
              <a:ext cx="260786" cy="292991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8185876" y="3998590"/>
              <a:ext cx="260786" cy="76682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8504615" y="1803548"/>
              <a:ext cx="260786" cy="296186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8765402" y="4052907"/>
              <a:ext cx="260786" cy="71251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9084141" y="2381863"/>
              <a:ext cx="260786" cy="23835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9344928" y="4036931"/>
              <a:ext cx="260786" cy="7284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9663667" y="2439375"/>
              <a:ext cx="260786" cy="232604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9924454" y="4084858"/>
              <a:ext cx="260786" cy="68055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0243193" y="1720475"/>
              <a:ext cx="260786" cy="30449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0503980" y="3950663"/>
              <a:ext cx="260786" cy="81475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567093" y="4708565"/>
              <a:ext cx="25412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82261" y="4069542"/>
              <a:ext cx="3389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200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2261" y="3430520"/>
              <a:ext cx="3389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400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82261" y="2791497"/>
              <a:ext cx="3389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600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82261" y="2152474"/>
              <a:ext cx="3389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800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9845" y="1513452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1 000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845" y="87442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1 200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112977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170929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228882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286834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344787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402740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460692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518645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5765956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634550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692503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750455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8084084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866361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924313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982266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1040218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242221" y="2781910"/>
              <a:ext cx="1102866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Pågående sjukfall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5137333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137333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146333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601269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021699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5426378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301744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58597" y="374934"/>
              <a:ext cx="6410151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pågående sjukfall kopplade till stress i Dalarnas län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/>
          <a:p>
            <a:r>
              <a:rPr/>
              <a:t>Delmål 1 - ekonomisk jämställdhet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/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71990" y="427418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71990" y="417813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1990" y="408208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1990" y="398603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1990" y="388998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1990" y="369788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1990" y="360183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1990" y="350578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71990" y="340974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71990" y="331369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1990" y="312159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990" y="302554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1990" y="292949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1990" y="283344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71990" y="273739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71990" y="254529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71990" y="24492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71990" y="235320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1990" y="225715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1990" y="216110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71990" y="196900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71990" y="187295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71990" y="177690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71990" y="168085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71990" y="158480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71990" y="139270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71990" y="129666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71990" y="120061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71990" y="110456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71990" y="100851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1990" y="437023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71990" y="379393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71990" y="321764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71990" y="264134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1990" y="206505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1990" y="148875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71990" y="91246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781600" y="1202532"/>
              <a:ext cx="301372" cy="316769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082973" y="2169746"/>
              <a:ext cx="301372" cy="22004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8139340" y="1633792"/>
              <a:ext cx="301372" cy="27364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8440713" y="2475182"/>
              <a:ext cx="301372" cy="18950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0148492" y="1924821"/>
              <a:ext cx="301372" cy="244541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0449865" y="2929495"/>
              <a:ext cx="301372" cy="14407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469622" y="1601136"/>
              <a:ext cx="301372" cy="276909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770995" y="2506879"/>
              <a:ext cx="301372" cy="18633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72448" y="1119930"/>
              <a:ext cx="301372" cy="325030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073821" y="1725039"/>
              <a:ext cx="301372" cy="264519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9478775" y="1956517"/>
              <a:ext cx="301372" cy="24137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9780148" y="2789263"/>
              <a:ext cx="301372" cy="15809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460470" y="1364855"/>
              <a:ext cx="301372" cy="300537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761843" y="2457894"/>
              <a:ext cx="301372" cy="19123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799905" y="1582886"/>
              <a:ext cx="301372" cy="27873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101278" y="2450210"/>
              <a:ext cx="301372" cy="19200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451318" y="1203492"/>
              <a:ext cx="301372" cy="31667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752691" y="2195680"/>
              <a:ext cx="301372" cy="21745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121035" y="1340842"/>
              <a:ext cx="301372" cy="30293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422408" y="2188956"/>
              <a:ext cx="301372" cy="21812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111883" y="975856"/>
              <a:ext cx="301372" cy="339437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413256" y="2358003"/>
              <a:ext cx="301372" cy="201222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790753" y="1447457"/>
              <a:ext cx="301372" cy="292277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092125" y="2341674"/>
              <a:ext cx="301372" cy="202855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130187" y="1529099"/>
              <a:ext cx="301372" cy="284113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431560" y="2409869"/>
              <a:ext cx="301372" cy="19603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442165" y="1044051"/>
              <a:ext cx="301372" cy="332618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743538" y="2060250"/>
              <a:ext cx="301372" cy="23099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8809057" y="1766340"/>
              <a:ext cx="301372" cy="260389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9110430" y="2603888"/>
              <a:ext cx="301372" cy="176634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82261" y="4313379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82261" y="3737084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9845" y="3162650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9845" y="258449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845" y="2010061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39845" y="1431831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855537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788965" y="4654798"/>
              <a:ext cx="622603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1521646" y="4654798"/>
              <a:ext cx="49667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2235726" y="4654298"/>
              <a:ext cx="407537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2905585" y="4654798"/>
              <a:ext cx="407668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627230" y="4654798"/>
              <a:ext cx="30381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303748" y="4653298"/>
              <a:ext cx="288968" cy="98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4667556" y="4630789"/>
              <a:ext cx="882141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5558475" y="4654798"/>
              <a:ext cx="459627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6298046" y="4653353"/>
              <a:ext cx="318724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6706367" y="4630789"/>
              <a:ext cx="8228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7568784" y="4630789"/>
              <a:ext cx="4374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8190687" y="4631678"/>
              <a:ext cx="533790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8874324" y="4638403"/>
              <a:ext cx="511522" cy="1162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9554511" y="4654798"/>
              <a:ext cx="50416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10309526" y="4654798"/>
              <a:ext cx="333570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29431" y="2589608"/>
              <a:ext cx="70668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Ohälsotalet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5031405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03140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040405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90677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915770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5320450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195815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791626" y="428388"/>
              <a:ext cx="3544093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Ohälsotalet i Dalarnas län 2021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71990" y="419734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71990" y="402445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1990" y="385156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1990" y="350578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1990" y="333290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1990" y="316001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1990" y="281423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1990" y="264134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71990" y="246845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71990" y="212268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1990" y="194979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990" y="177690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1990" y="143112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1990" y="125824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71990" y="108535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71990" y="437023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71990" y="367867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71990" y="298712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1990" y="229557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1990" y="160401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71990" y="91246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451318" y="1849519"/>
              <a:ext cx="301372" cy="25207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752691" y="2857458"/>
              <a:ext cx="301372" cy="15127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130187" y="1994745"/>
              <a:ext cx="301372" cy="237548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431560" y="3013057"/>
              <a:ext cx="301372" cy="13571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0148492" y="2522054"/>
              <a:ext cx="301372" cy="184817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0449865" y="3531723"/>
              <a:ext cx="301372" cy="8385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111883" y="1840874"/>
              <a:ext cx="301372" cy="252935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413256" y="2836711"/>
              <a:ext cx="301372" cy="153352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790753" y="1889283"/>
              <a:ext cx="301372" cy="24809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092125" y="3006142"/>
              <a:ext cx="301372" cy="136408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139340" y="2271366"/>
              <a:ext cx="301372" cy="209886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440713" y="3208421"/>
              <a:ext cx="301372" cy="116181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469622" y="2195295"/>
              <a:ext cx="301372" cy="217493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770995" y="3220524"/>
              <a:ext cx="301372" cy="114970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9478775" y="2406219"/>
              <a:ext cx="301372" cy="19640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9780148" y="3322528"/>
              <a:ext cx="301372" cy="104770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781600" y="1685275"/>
              <a:ext cx="301372" cy="26849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082973" y="3000955"/>
              <a:ext cx="301372" cy="13692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121035" y="1747514"/>
              <a:ext cx="301372" cy="262271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422408" y="3051093"/>
              <a:ext cx="301372" cy="131913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72448" y="1479537"/>
              <a:ext cx="301372" cy="28906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073821" y="2950818"/>
              <a:ext cx="301372" cy="141941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8809057" y="2414864"/>
              <a:ext cx="301372" cy="195536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9110430" y="3116791"/>
              <a:ext cx="301372" cy="12534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460470" y="2098478"/>
              <a:ext cx="301372" cy="22717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761843" y="2828067"/>
              <a:ext cx="301372" cy="15421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442165" y="1635137"/>
              <a:ext cx="301372" cy="27350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743538" y="2916240"/>
              <a:ext cx="301372" cy="145399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799905" y="2271366"/>
              <a:ext cx="301372" cy="209886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101278" y="3087399"/>
              <a:ext cx="301372" cy="128283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482261" y="4313379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82261" y="3624132"/>
              <a:ext cx="127099" cy="1090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82261" y="2930272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9845" y="2240579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39845" y="154716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39845" y="85561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896291" y="4654298"/>
              <a:ext cx="407537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1521646" y="4654798"/>
              <a:ext cx="49667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2211045" y="4630789"/>
              <a:ext cx="4374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2957512" y="4654798"/>
              <a:ext cx="30381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3575303" y="4654798"/>
              <a:ext cx="407668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4303748" y="4653298"/>
              <a:ext cx="288968" cy="98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4807270" y="4654798"/>
              <a:ext cx="622603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5628328" y="4653353"/>
              <a:ext cx="318724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6181535" y="4631678"/>
              <a:ext cx="533790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6865172" y="4638403"/>
              <a:ext cx="511522" cy="1162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7567627" y="4654798"/>
              <a:ext cx="459627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8215077" y="4654798"/>
              <a:ext cx="50416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8685861" y="4630789"/>
              <a:ext cx="882141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9385237" y="4630789"/>
              <a:ext cx="8228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10309526" y="4654798"/>
              <a:ext cx="333570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-148155" y="2575795"/>
              <a:ext cx="916508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Sjukpenningtal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5031405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03140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040405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590677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5915770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5320450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195815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94962" y="378159"/>
              <a:ext cx="4137421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Sjukpenningtalet i Dalarnas län 2021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71990" y="427143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71990" y="417264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1990" y="407385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1990" y="397505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1990" y="377747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1990" y="367867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1990" y="357988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1990" y="348109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71990" y="328350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71990" y="318471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1990" y="308591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990" y="298712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1990" y="278953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1990" y="269074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71990" y="259195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71990" y="249315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71990" y="229557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71990" y="219677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1990" y="209798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1990" y="199919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71990" y="180160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71990" y="170281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71990" y="160401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71990" y="150522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71990" y="130763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71990" y="120884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71990" y="111005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71990" y="101125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71990" y="437023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71990" y="387626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1990" y="338229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71990" y="288833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71990" y="239436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71990" y="190039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1990" y="140643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1990" y="91246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451318" y="1824820"/>
              <a:ext cx="301372" cy="25454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752691" y="2980209"/>
              <a:ext cx="301372" cy="139002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130187" y="1973504"/>
              <a:ext cx="301372" cy="23967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431560" y="3099749"/>
              <a:ext cx="301372" cy="127048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0148492" y="2335582"/>
              <a:ext cx="301372" cy="203464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0449865" y="3577909"/>
              <a:ext cx="301372" cy="79232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442165" y="1604511"/>
              <a:ext cx="301372" cy="276572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743538" y="2974281"/>
              <a:ext cx="301372" cy="139595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460470" y="1772954"/>
              <a:ext cx="301372" cy="259727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761843" y="3183723"/>
              <a:ext cx="301372" cy="11865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9478775" y="2348425"/>
              <a:ext cx="301372" cy="202180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9780148" y="3182735"/>
              <a:ext cx="301372" cy="118749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139340" y="2121694"/>
              <a:ext cx="301372" cy="22485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440713" y="3289926"/>
              <a:ext cx="301372" cy="10803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799905" y="2040684"/>
              <a:ext cx="301372" cy="232954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101278" y="3338335"/>
              <a:ext cx="301372" cy="103189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111883" y="1662305"/>
              <a:ext cx="301372" cy="27079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413256" y="3004413"/>
              <a:ext cx="301372" cy="136581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790753" y="1948312"/>
              <a:ext cx="301372" cy="242191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092125" y="2959462"/>
              <a:ext cx="301372" cy="141076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72448" y="1104123"/>
              <a:ext cx="301372" cy="326610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073821" y="2851283"/>
              <a:ext cx="301372" cy="15189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469622" y="2228885"/>
              <a:ext cx="301372" cy="214134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770995" y="3179771"/>
              <a:ext cx="301372" cy="11904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121035" y="1880145"/>
              <a:ext cx="301372" cy="249008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4422408" y="2954522"/>
              <a:ext cx="301372" cy="14157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781600" y="1716148"/>
              <a:ext cx="301372" cy="265408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082973" y="2984160"/>
              <a:ext cx="301372" cy="138607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809057" y="2241234"/>
              <a:ext cx="301372" cy="21289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9110430" y="3264734"/>
              <a:ext cx="301372" cy="110549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482261" y="4313379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39845" y="381941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9845" y="332544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9845" y="283140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9845" y="233751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845" y="184354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39845" y="1349578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85561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896291" y="4654298"/>
              <a:ext cx="407537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1541327" y="4630789"/>
              <a:ext cx="4374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2287795" y="4654798"/>
              <a:ext cx="30381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2861081" y="4654798"/>
              <a:ext cx="49667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575303" y="4654798"/>
              <a:ext cx="407668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288893" y="4653353"/>
              <a:ext cx="318724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4973466" y="4653298"/>
              <a:ext cx="288968" cy="98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5476987" y="4654798"/>
              <a:ext cx="622603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6181535" y="4631678"/>
              <a:ext cx="533790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6706367" y="4630789"/>
              <a:ext cx="8228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7346426" y="4630789"/>
              <a:ext cx="882141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8237345" y="4654798"/>
              <a:ext cx="459627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8874324" y="4638403"/>
              <a:ext cx="511522" cy="1162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9554511" y="4654798"/>
              <a:ext cx="50416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10309526" y="4654798"/>
              <a:ext cx="333570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886798" y="2574908"/>
              <a:ext cx="2392021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Pågående sjukfall per 1000 försäkrade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5031405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03140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040405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90677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915770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5320450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195815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09236" y="378159"/>
              <a:ext cx="6508874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sjukskrivna per 1000 försäkrade i Dalarnas län 2021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6748" y="427143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6748" y="417264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748" y="407385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748" y="397505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748" y="377747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748" y="367867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6748" y="357988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6748" y="348109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56748" y="328350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6748" y="318471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748" y="308591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6748" y="298712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6748" y="278953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6748" y="269074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6748" y="259195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6748" y="249315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748" y="229557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748" y="219677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56748" y="209798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56748" y="199919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56748" y="180160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56748" y="170281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6748" y="160401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6748" y="150522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6748" y="130763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6748" y="120884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6748" y="111005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56748" y="101125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56748" y="437023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56748" y="387626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6748" y="338229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6748" y="288833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6748" y="239436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6748" y="190039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56748" y="140643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56748" y="91246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184652" y="2904796"/>
              <a:ext cx="298863" cy="146543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483515" y="4024455"/>
              <a:ext cx="298863" cy="3457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56369" y="1324102"/>
              <a:ext cx="298863" cy="304612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155233" y="3481091"/>
              <a:ext cx="298863" cy="8891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520510" y="1175912"/>
              <a:ext cx="298863" cy="319431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819374" y="3695143"/>
              <a:ext cx="298863" cy="6750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841217" y="3563419"/>
              <a:ext cx="298863" cy="8068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140080" y="4189110"/>
              <a:ext cx="298863" cy="1811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177076" y="3415229"/>
              <a:ext cx="298863" cy="95500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475939" y="4156179"/>
              <a:ext cx="298863" cy="2140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69499" y="3728074"/>
              <a:ext cx="298863" cy="6421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468363" y="4123248"/>
              <a:ext cx="298863" cy="24698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512934" y="3316435"/>
              <a:ext cx="298863" cy="105379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811798" y="4007989"/>
              <a:ext cx="298863" cy="36224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161923" y="3958592"/>
              <a:ext cx="298863" cy="4116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460787" y="4222041"/>
              <a:ext cx="298863" cy="1481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848793" y="3102383"/>
              <a:ext cx="298863" cy="12678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147657" y="4073851"/>
              <a:ext cx="298863" cy="29638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0154347" y="4073851"/>
              <a:ext cx="298863" cy="29638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0453211" y="4287904"/>
              <a:ext cx="298863" cy="8232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505358" y="3563419"/>
              <a:ext cx="298863" cy="8068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804222" y="4189110"/>
              <a:ext cx="298863" cy="1811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497782" y="3909196"/>
              <a:ext cx="298863" cy="4610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796646" y="4238507"/>
              <a:ext cx="298863" cy="13172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833641" y="3744540"/>
              <a:ext cx="298863" cy="62569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132504" y="4156179"/>
              <a:ext cx="298863" cy="2140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8826065" y="3991523"/>
              <a:ext cx="298863" cy="37870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9124928" y="4271438"/>
              <a:ext cx="298863" cy="9879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9490206" y="4090317"/>
              <a:ext cx="298863" cy="2799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9789069" y="4238507"/>
              <a:ext cx="298863" cy="13172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524677" y="4313379"/>
              <a:ext cx="16944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2261" y="3819338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82261" y="332544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82261" y="283147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9845" y="2337512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845" y="1843545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39845" y="1349578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85561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905207" y="4631678"/>
              <a:ext cx="533790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1679035" y="4654798"/>
              <a:ext cx="333570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2306127" y="4654798"/>
              <a:ext cx="407668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3022196" y="4654798"/>
              <a:ext cx="30381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608430" y="4654798"/>
              <a:ext cx="459627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191083" y="4654798"/>
              <a:ext cx="622603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4937869" y="4630789"/>
              <a:ext cx="4374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5626692" y="4654298"/>
              <a:ext cx="407537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6242727" y="4654798"/>
              <a:ext cx="50416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6998990" y="4653353"/>
              <a:ext cx="318724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7372076" y="4630789"/>
              <a:ext cx="882141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8065876" y="4630789"/>
              <a:ext cx="8228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8903036" y="4654798"/>
              <a:ext cx="49667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9552963" y="4638403"/>
              <a:ext cx="511522" cy="1162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10334551" y="4653298"/>
              <a:ext cx="288968" cy="98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242221" y="2574908"/>
              <a:ext cx="1102866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Pågående sjukfall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5073784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07378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082784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94914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958149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5362829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238194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040787" y="374934"/>
              <a:ext cx="7045771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pågående sjukfall kopplade till stress i Dalarnas län 2021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/>
          <a:p>
            <a:r>
              <a:rPr/>
              <a:t>Delmål 4 - obetalt arbete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/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68605" y="739575"/>
              <a:ext cx="9883090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8605" y="465587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8605" y="454632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8605" y="443677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68605" y="432723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68605" y="410813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68605" y="399859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68605" y="388904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68605" y="377949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68605" y="356040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68605" y="345085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68605" y="334131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68605" y="323176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68605" y="301266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68605" y="290312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68605" y="279357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68605" y="268402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68605" y="246493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68605" y="235538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68605" y="2245842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68605" y="213629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68605" y="1917202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68605" y="180765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68605" y="169810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68605" y="1588562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68605" y="136946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68605" y="1259922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68605" y="1150375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68605" y="104082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68605" y="476541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68605" y="421768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968605" y="366995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68605" y="312221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68605" y="257448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68605" y="202674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68605" y="1479015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68605" y="931282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032504" y="2544357"/>
              <a:ext cx="191697" cy="222105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224202" y="3293657"/>
              <a:ext cx="191697" cy="14717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458499" y="2571470"/>
              <a:ext cx="191697" cy="219394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650197" y="3222451"/>
              <a:ext cx="191697" cy="154296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884495" y="2558872"/>
              <a:ext cx="191697" cy="220654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076192" y="3144947"/>
              <a:ext cx="191697" cy="162046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310490" y="2507933"/>
              <a:ext cx="191697" cy="225748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02188" y="3011300"/>
              <a:ext cx="191697" cy="17541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736485" y="2447408"/>
              <a:ext cx="191697" cy="231800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928183" y="2854101"/>
              <a:ext cx="191697" cy="19113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162480" y="2363879"/>
              <a:ext cx="191697" cy="24015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354178" y="2815485"/>
              <a:ext cx="191697" cy="194993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588476" y="2354294"/>
              <a:ext cx="191697" cy="24111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80174" y="2818772"/>
              <a:ext cx="191697" cy="194664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014471" y="2225302"/>
              <a:ext cx="191697" cy="25401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06169" y="2637198"/>
              <a:ext cx="191697" cy="212821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440466" y="2192712"/>
              <a:ext cx="191697" cy="25727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632164" y="2578043"/>
              <a:ext cx="191697" cy="218737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866462" y="2114112"/>
              <a:ext cx="191697" cy="26513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058160" y="2565445"/>
              <a:ext cx="191697" cy="219997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292457" y="2044550"/>
              <a:ext cx="191697" cy="272086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484155" y="2532033"/>
              <a:ext cx="191697" cy="223338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718452" y="1962664"/>
              <a:ext cx="191697" cy="28027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910150" y="2404137"/>
              <a:ext cx="191697" cy="236127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144448" y="1928979"/>
              <a:ext cx="191697" cy="283643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336145" y="2397565"/>
              <a:ext cx="191697" cy="23678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570443" y="1889542"/>
              <a:ext cx="191697" cy="287587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762141" y="2309379"/>
              <a:ext cx="191697" cy="24560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996438" y="1876396"/>
              <a:ext cx="191697" cy="288902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188136" y="2303354"/>
              <a:ext cx="191697" cy="24620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422433" y="1785472"/>
              <a:ext cx="191697" cy="297994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614131" y="2312940"/>
              <a:ext cx="191697" cy="245247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848429" y="1710981"/>
              <a:ext cx="191697" cy="305443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040127" y="2211883"/>
              <a:ext cx="191697" cy="25535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274424" y="1586097"/>
              <a:ext cx="191697" cy="317931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466122" y="2094120"/>
              <a:ext cx="191697" cy="267129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700419" y="1419586"/>
              <a:ext cx="191697" cy="33458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8892117" y="1934730"/>
              <a:ext cx="191697" cy="283068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9126415" y="1336057"/>
              <a:ext cx="191697" cy="342935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9318112" y="1808751"/>
              <a:ext cx="191697" cy="295666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9552410" y="1357419"/>
              <a:ext cx="191697" cy="340799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9744108" y="1822170"/>
              <a:ext cx="191697" cy="29432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9978405" y="1474086"/>
              <a:ext cx="191697" cy="329133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0170103" y="1887351"/>
              <a:ext cx="191697" cy="287806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10404400" y="1623891"/>
              <a:ext cx="191697" cy="314152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10596098" y="2019081"/>
              <a:ext cx="191697" cy="27463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609509" y="4708565"/>
              <a:ext cx="2964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 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82261" y="4160831"/>
              <a:ext cx="423713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2 000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82261" y="3613097"/>
              <a:ext cx="423713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4 000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82261" y="3065364"/>
              <a:ext cx="423713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6 000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82261" y="2517630"/>
              <a:ext cx="423713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8 000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39845" y="1969897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10 000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39845" y="1422163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12 000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9845" y="874429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14 000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112241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1999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154840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197440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240039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2826368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325238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367838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410437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453037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495636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538236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700000">
              <a:off x="580835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6234354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2700000">
              <a:off x="666034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700000">
              <a:off x="7086321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700000">
              <a:off x="751233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793833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836433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2700000">
              <a:off x="879032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2700000">
              <a:off x="921632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2700000">
              <a:off x="964231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2700000">
              <a:off x="1006831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2700000">
              <a:off x="1049430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-182159" y="2783649"/>
              <a:ext cx="986221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Antal.mottagare</a:t>
              </a:r>
            </a:p>
          </p:txBody>
        </p:sp>
        <p:sp>
          <p:nvSpPr>
            <p:cNvPr id="120" name="rc120"/>
            <p:cNvSpPr/>
            <p:nvPr/>
          </p:nvSpPr>
          <p:spPr>
            <a:xfrm>
              <a:off x="5179712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5179712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5188712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6055077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064077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tx125"/>
            <p:cNvSpPr/>
            <p:nvPr/>
          </p:nvSpPr>
          <p:spPr>
            <a:xfrm>
              <a:off x="5468757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6344122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767999" y="378159"/>
              <a:ext cx="5591348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mottagare av föräldrapenning i Dalarnas län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287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6748" y="472048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6748" y="460913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748" y="449778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748" y="438642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748" y="416371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748" y="405236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6748" y="394100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6748" y="382965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56748" y="360694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6748" y="349559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748" y="338423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6748" y="327288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6748" y="305017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6748" y="293882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6748" y="282746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6748" y="271611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748" y="249340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748" y="238205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56748" y="227069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56748" y="215934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56748" y="193663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56748" y="182527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6748" y="171392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6748" y="160257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6748" y="137986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6748" y="126850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6748" y="115715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56748" y="104579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56748" y="483184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56748" y="427507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6748" y="371830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6748" y="316152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6748" y="260475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6748" y="204798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56748" y="149121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56748" y="93444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6748" y="297593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32521" cap="flat">
              <a:solidFill>
                <a:srgbClr val="5252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17824" y="1973751"/>
              <a:ext cx="9572795" cy="1020747"/>
            </a:xfrm>
            <a:custGeom>
              <a:avLst/>
              <a:pathLst>
                <a:path w="9572795" h="1020747">
                  <a:moveTo>
                    <a:pt x="0" y="1002188"/>
                  </a:moveTo>
                  <a:lnTo>
                    <a:pt x="435127" y="1020747"/>
                  </a:lnTo>
                  <a:lnTo>
                    <a:pt x="870254" y="1020747"/>
                  </a:lnTo>
                  <a:lnTo>
                    <a:pt x="1305381" y="965069"/>
                  </a:lnTo>
                  <a:lnTo>
                    <a:pt x="1740508" y="927951"/>
                  </a:lnTo>
                  <a:lnTo>
                    <a:pt x="2175635" y="853715"/>
                  </a:lnTo>
                  <a:lnTo>
                    <a:pt x="2610762" y="835156"/>
                  </a:lnTo>
                  <a:lnTo>
                    <a:pt x="3045889" y="742361"/>
                  </a:lnTo>
                  <a:lnTo>
                    <a:pt x="3481016" y="705243"/>
                  </a:lnTo>
                  <a:lnTo>
                    <a:pt x="3916143" y="649566"/>
                  </a:lnTo>
                  <a:lnTo>
                    <a:pt x="4351270" y="575330"/>
                  </a:lnTo>
                  <a:lnTo>
                    <a:pt x="4786397" y="519653"/>
                  </a:lnTo>
                  <a:lnTo>
                    <a:pt x="5221524" y="482534"/>
                  </a:lnTo>
                  <a:lnTo>
                    <a:pt x="5656651" y="463975"/>
                  </a:lnTo>
                  <a:lnTo>
                    <a:pt x="6091778" y="445416"/>
                  </a:lnTo>
                  <a:lnTo>
                    <a:pt x="6526905" y="371180"/>
                  </a:lnTo>
                  <a:lnTo>
                    <a:pt x="6962032" y="296944"/>
                  </a:lnTo>
                  <a:lnTo>
                    <a:pt x="7397159" y="204149"/>
                  </a:lnTo>
                  <a:lnTo>
                    <a:pt x="7832286" y="55677"/>
                  </a:lnTo>
                  <a:lnTo>
                    <a:pt x="8267413" y="0"/>
                  </a:lnTo>
                  <a:lnTo>
                    <a:pt x="8702540" y="18559"/>
                  </a:lnTo>
                  <a:lnTo>
                    <a:pt x="9137668" y="111354"/>
                  </a:lnTo>
                  <a:lnTo>
                    <a:pt x="9572795" y="241267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017824" y="1101476"/>
              <a:ext cx="9572795" cy="1874462"/>
            </a:xfrm>
            <a:custGeom>
              <a:avLst/>
              <a:pathLst>
                <a:path w="9572795" h="1874462">
                  <a:moveTo>
                    <a:pt x="0" y="1874462"/>
                  </a:moveTo>
                  <a:lnTo>
                    <a:pt x="435127" y="1781667"/>
                  </a:lnTo>
                  <a:lnTo>
                    <a:pt x="870254" y="1688872"/>
                  </a:lnTo>
                  <a:lnTo>
                    <a:pt x="1305381" y="1521841"/>
                  </a:lnTo>
                  <a:lnTo>
                    <a:pt x="1740508" y="1317691"/>
                  </a:lnTo>
                  <a:lnTo>
                    <a:pt x="2175635" y="1280573"/>
                  </a:lnTo>
                  <a:lnTo>
                    <a:pt x="2610762" y="1280573"/>
                  </a:lnTo>
                  <a:lnTo>
                    <a:pt x="3045889" y="1039306"/>
                  </a:lnTo>
                  <a:lnTo>
                    <a:pt x="3481016" y="965069"/>
                  </a:lnTo>
                  <a:lnTo>
                    <a:pt x="3916143" y="965069"/>
                  </a:lnTo>
                  <a:lnTo>
                    <a:pt x="4351270" y="909392"/>
                  </a:lnTo>
                  <a:lnTo>
                    <a:pt x="4786397" y="760920"/>
                  </a:lnTo>
                  <a:lnTo>
                    <a:pt x="5221524" y="742361"/>
                  </a:lnTo>
                  <a:lnTo>
                    <a:pt x="5656651" y="631007"/>
                  </a:lnTo>
                  <a:lnTo>
                    <a:pt x="6091778" y="631007"/>
                  </a:lnTo>
                  <a:lnTo>
                    <a:pt x="6526905" y="631007"/>
                  </a:lnTo>
                  <a:lnTo>
                    <a:pt x="6962032" y="501094"/>
                  </a:lnTo>
                  <a:lnTo>
                    <a:pt x="7397159" y="352621"/>
                  </a:lnTo>
                  <a:lnTo>
                    <a:pt x="7832286" y="167031"/>
                  </a:lnTo>
                  <a:lnTo>
                    <a:pt x="8267413" y="0"/>
                  </a:lnTo>
                  <a:lnTo>
                    <a:pt x="8702540" y="18559"/>
                  </a:lnTo>
                  <a:lnTo>
                    <a:pt x="9137668" y="92795"/>
                  </a:lnTo>
                  <a:lnTo>
                    <a:pt x="9572795" y="259826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524677" y="4774990"/>
              <a:ext cx="16944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2261" y="4218145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2261" y="366144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82261" y="310467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39845" y="254790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9845" y="1991135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9845" y="143436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39845" y="87759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79765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1999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1232778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1667905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2103032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2538136" y="5178468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58" name="tx58"/>
            <p:cNvSpPr/>
            <p:nvPr/>
          </p:nvSpPr>
          <p:spPr>
            <a:xfrm rot="-2700000">
              <a:off x="297328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3408413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3843540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4278667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4713794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514892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5584048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6019175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6454302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6889406" y="5178468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7324557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7759684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819481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8629938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9065065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9500192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9935319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1037044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-759104" y="2818239"/>
              <a:ext cx="2139701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Antal.mottagare, index 100 = 1999</a:t>
              </a:r>
            </a:p>
          </p:txBody>
        </p:sp>
        <p:sp>
          <p:nvSpPr>
            <p:cNvPr id="77" name="rc77"/>
            <p:cNvSpPr/>
            <p:nvPr/>
          </p:nvSpPr>
          <p:spPr>
            <a:xfrm>
              <a:off x="5038989" y="5525626"/>
              <a:ext cx="153046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108578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130524" y="56353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983944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6005889" y="56353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5397623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272989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008547" y="378159"/>
              <a:ext cx="5591348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mottagare av föräldrapenning i Dalarnas län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6748" y="461205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6748" y="445868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748" y="430532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748" y="415195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748" y="384522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748" y="369185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6748" y="353849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6748" y="338512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56748" y="307839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6748" y="292503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748" y="277166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6748" y="261830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6748" y="231157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6748" y="215820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6748" y="200484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6748" y="185147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748" y="154474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748" y="139137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56748" y="123801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56748" y="108464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56748" y="476541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56748" y="399859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6748" y="323176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6748" y="246493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6748" y="169810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6748" y="93128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822017" y="931282"/>
              <a:ext cx="391614" cy="33356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822017" y="4266979"/>
              <a:ext cx="391614" cy="4984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257144" y="931282"/>
              <a:ext cx="391614" cy="32973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257144" y="4228638"/>
              <a:ext cx="391614" cy="53677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692271" y="931282"/>
              <a:ext cx="391614" cy="32590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692271" y="4190297"/>
              <a:ext cx="391614" cy="57512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127398" y="931282"/>
              <a:ext cx="391614" cy="322067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127398" y="4151955"/>
              <a:ext cx="391614" cy="61346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562525" y="931282"/>
              <a:ext cx="391614" cy="314399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62525" y="4075273"/>
              <a:ext cx="391614" cy="69014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997652" y="931282"/>
              <a:ext cx="391614" cy="310564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997652" y="4036931"/>
              <a:ext cx="391614" cy="7284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432779" y="931282"/>
              <a:ext cx="391614" cy="310564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432779" y="4036931"/>
              <a:ext cx="391614" cy="7284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867906" y="931282"/>
              <a:ext cx="391614" cy="302896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867906" y="3960249"/>
              <a:ext cx="391614" cy="8051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303033" y="931282"/>
              <a:ext cx="391614" cy="302896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303033" y="3960249"/>
              <a:ext cx="391614" cy="8051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738160" y="931282"/>
              <a:ext cx="391614" cy="302896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738160" y="3960249"/>
              <a:ext cx="391614" cy="8051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173287" y="931282"/>
              <a:ext cx="391614" cy="299062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73287" y="3921907"/>
              <a:ext cx="391614" cy="8435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608415" y="931282"/>
              <a:ext cx="391614" cy="29522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608415" y="3883566"/>
              <a:ext cx="391614" cy="8818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6043542" y="931282"/>
              <a:ext cx="391614" cy="29522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043542" y="3883566"/>
              <a:ext cx="391614" cy="8818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6478669" y="931282"/>
              <a:ext cx="391614" cy="287560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478669" y="3806883"/>
              <a:ext cx="391614" cy="9585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913796" y="931282"/>
              <a:ext cx="391614" cy="29139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913796" y="3845224"/>
              <a:ext cx="391614" cy="92019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48923" y="931282"/>
              <a:ext cx="391614" cy="29139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348923" y="3845224"/>
              <a:ext cx="391614" cy="92019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784050" y="931282"/>
              <a:ext cx="391614" cy="283725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784050" y="3768542"/>
              <a:ext cx="391614" cy="9968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8219177" y="931282"/>
              <a:ext cx="391614" cy="283725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8219177" y="3768542"/>
              <a:ext cx="391614" cy="9968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8654304" y="931282"/>
              <a:ext cx="391614" cy="279891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8654304" y="3730200"/>
              <a:ext cx="391614" cy="10352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9089431" y="931282"/>
              <a:ext cx="391614" cy="27222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9089431" y="3653518"/>
              <a:ext cx="391614" cy="11118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9524558" y="931282"/>
              <a:ext cx="391614" cy="27222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9524558" y="3653518"/>
              <a:ext cx="391614" cy="11118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9959685" y="931282"/>
              <a:ext cx="391614" cy="26838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9959685" y="3615176"/>
              <a:ext cx="391614" cy="11502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0394812" y="931282"/>
              <a:ext cx="391614" cy="27222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0394812" y="3653518"/>
              <a:ext cx="391614" cy="11118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524677" y="4708565"/>
              <a:ext cx="16944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82261" y="394173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82261" y="3174911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82261" y="2408083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82261" y="164125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39845" y="87442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91603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1999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135115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178628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222141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2656517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309166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352679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396192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439704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483217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526730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570243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613755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6572684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7007788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744293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787806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831319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874831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918344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961857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1005370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1048882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-473803" y="2783342"/>
              <a:ext cx="1568896" cy="130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Andel.nettodagar.per.kön</a:t>
              </a:r>
            </a:p>
          </p:txBody>
        </p:sp>
        <p:sp>
          <p:nvSpPr>
            <p:cNvPr id="108" name="rc108"/>
            <p:cNvSpPr/>
            <p:nvPr/>
          </p:nvSpPr>
          <p:spPr>
            <a:xfrm>
              <a:off x="5073784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507378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5082784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594914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5958149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5362829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6238194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838754" y="378159"/>
              <a:ext cx="5449837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som mottar föräldrapenning i Dalarnas län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287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6748" y="470193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6748" y="457201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748" y="444210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748" y="431219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748" y="405236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748" y="392245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6748" y="379253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6748" y="366262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56748" y="340279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6748" y="327288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748" y="314297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6748" y="301305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6748" y="275323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6748" y="262331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6748" y="249340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6748" y="236349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748" y="210366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748" y="197375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56748" y="184383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56748" y="171392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56748" y="145409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56748" y="132418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6748" y="119427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6748" y="106435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6748" y="483184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6748" y="418227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6748" y="353271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56748" y="288314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56748" y="223357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56748" y="158401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6748" y="93444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6748" y="320792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32521" cap="flat">
              <a:solidFill>
                <a:srgbClr val="5252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017824" y="3207927"/>
              <a:ext cx="9572795" cy="324783"/>
            </a:xfrm>
            <a:custGeom>
              <a:avLst/>
              <a:pathLst>
                <a:path w="9572795" h="324783">
                  <a:moveTo>
                    <a:pt x="0" y="0"/>
                  </a:moveTo>
                  <a:lnTo>
                    <a:pt x="435127" y="16239"/>
                  </a:lnTo>
                  <a:lnTo>
                    <a:pt x="870254" y="32478"/>
                  </a:lnTo>
                  <a:lnTo>
                    <a:pt x="1305381" y="48717"/>
                  </a:lnTo>
                  <a:lnTo>
                    <a:pt x="1740508" y="97434"/>
                  </a:lnTo>
                  <a:lnTo>
                    <a:pt x="2175635" y="113674"/>
                  </a:lnTo>
                  <a:lnTo>
                    <a:pt x="2610762" y="113674"/>
                  </a:lnTo>
                  <a:lnTo>
                    <a:pt x="3045889" y="146152"/>
                  </a:lnTo>
                  <a:lnTo>
                    <a:pt x="3481016" y="146152"/>
                  </a:lnTo>
                  <a:lnTo>
                    <a:pt x="3916143" y="146152"/>
                  </a:lnTo>
                  <a:lnTo>
                    <a:pt x="4351270" y="162391"/>
                  </a:lnTo>
                  <a:lnTo>
                    <a:pt x="4786397" y="178630"/>
                  </a:lnTo>
                  <a:lnTo>
                    <a:pt x="5221524" y="178630"/>
                  </a:lnTo>
                  <a:lnTo>
                    <a:pt x="5656651" y="227348"/>
                  </a:lnTo>
                  <a:lnTo>
                    <a:pt x="6091778" y="211109"/>
                  </a:lnTo>
                  <a:lnTo>
                    <a:pt x="6526905" y="211109"/>
                  </a:lnTo>
                  <a:lnTo>
                    <a:pt x="6962032" y="243587"/>
                  </a:lnTo>
                  <a:lnTo>
                    <a:pt x="7397159" y="243587"/>
                  </a:lnTo>
                  <a:lnTo>
                    <a:pt x="7832286" y="259826"/>
                  </a:lnTo>
                  <a:lnTo>
                    <a:pt x="8267413" y="292304"/>
                  </a:lnTo>
                  <a:lnTo>
                    <a:pt x="8702540" y="292304"/>
                  </a:lnTo>
                  <a:lnTo>
                    <a:pt x="9137668" y="324783"/>
                  </a:lnTo>
                  <a:lnTo>
                    <a:pt x="9572795" y="292304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017824" y="1080597"/>
              <a:ext cx="9572795" cy="2127329"/>
            </a:xfrm>
            <a:custGeom>
              <a:avLst/>
              <a:pathLst>
                <a:path w="9572795" h="2127329">
                  <a:moveTo>
                    <a:pt x="0" y="2127329"/>
                  </a:moveTo>
                  <a:lnTo>
                    <a:pt x="435127" y="1997416"/>
                  </a:lnTo>
                  <a:lnTo>
                    <a:pt x="870254" y="1883742"/>
                  </a:lnTo>
                  <a:lnTo>
                    <a:pt x="1305381" y="1753829"/>
                  </a:lnTo>
                  <a:lnTo>
                    <a:pt x="1740508" y="1510241"/>
                  </a:lnTo>
                  <a:lnTo>
                    <a:pt x="2175635" y="1380328"/>
                  </a:lnTo>
                  <a:lnTo>
                    <a:pt x="2610762" y="1380328"/>
                  </a:lnTo>
                  <a:lnTo>
                    <a:pt x="3045889" y="1120501"/>
                  </a:lnTo>
                  <a:lnTo>
                    <a:pt x="3481016" y="1120501"/>
                  </a:lnTo>
                  <a:lnTo>
                    <a:pt x="3916143" y="1120501"/>
                  </a:lnTo>
                  <a:lnTo>
                    <a:pt x="4351270" y="1006827"/>
                  </a:lnTo>
                  <a:lnTo>
                    <a:pt x="4786397" y="876914"/>
                  </a:lnTo>
                  <a:lnTo>
                    <a:pt x="5221524" y="876914"/>
                  </a:lnTo>
                  <a:lnTo>
                    <a:pt x="5656651" y="633327"/>
                  </a:lnTo>
                  <a:lnTo>
                    <a:pt x="6091778" y="747001"/>
                  </a:lnTo>
                  <a:lnTo>
                    <a:pt x="6526905" y="747001"/>
                  </a:lnTo>
                  <a:lnTo>
                    <a:pt x="6962032" y="503413"/>
                  </a:lnTo>
                  <a:lnTo>
                    <a:pt x="7397159" y="503413"/>
                  </a:lnTo>
                  <a:lnTo>
                    <a:pt x="7832286" y="373500"/>
                  </a:lnTo>
                  <a:lnTo>
                    <a:pt x="8267413" y="129913"/>
                  </a:lnTo>
                  <a:lnTo>
                    <a:pt x="8702540" y="129913"/>
                  </a:lnTo>
                  <a:lnTo>
                    <a:pt x="9137668" y="0"/>
                  </a:lnTo>
                  <a:lnTo>
                    <a:pt x="9572795" y="129913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524677" y="4774990"/>
              <a:ext cx="16944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82261" y="4125424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82261" y="347585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9845" y="2826292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39845" y="2176725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39845" y="152715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9845" y="87759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47" name="tx47"/>
            <p:cNvSpPr/>
            <p:nvPr/>
          </p:nvSpPr>
          <p:spPr>
            <a:xfrm rot="-2700000">
              <a:off x="79765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1999</a:t>
              </a:r>
            </a:p>
          </p:txBody>
        </p:sp>
        <p:sp>
          <p:nvSpPr>
            <p:cNvPr id="48" name="tx48"/>
            <p:cNvSpPr/>
            <p:nvPr/>
          </p:nvSpPr>
          <p:spPr>
            <a:xfrm rot="-2700000">
              <a:off x="1232778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49" name="tx49"/>
            <p:cNvSpPr/>
            <p:nvPr/>
          </p:nvSpPr>
          <p:spPr>
            <a:xfrm rot="-2700000">
              <a:off x="1667905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50" name="tx50"/>
            <p:cNvSpPr/>
            <p:nvPr/>
          </p:nvSpPr>
          <p:spPr>
            <a:xfrm rot="-2700000">
              <a:off x="2103032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51" name="tx51"/>
            <p:cNvSpPr/>
            <p:nvPr/>
          </p:nvSpPr>
          <p:spPr>
            <a:xfrm rot="-2700000">
              <a:off x="2538136" y="5178468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52" name="tx52"/>
            <p:cNvSpPr/>
            <p:nvPr/>
          </p:nvSpPr>
          <p:spPr>
            <a:xfrm rot="-2700000">
              <a:off x="297328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3408413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3843540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4278667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4713794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514892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58" name="tx58"/>
            <p:cNvSpPr/>
            <p:nvPr/>
          </p:nvSpPr>
          <p:spPr>
            <a:xfrm rot="-2700000">
              <a:off x="5584048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6019175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6454302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6889406" y="5178468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7324557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7759684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819481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8629938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9065065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9500192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9935319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1037044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-1050543" y="2818137"/>
              <a:ext cx="2722376" cy="130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Andel.nettodagar.per.kön, index 100 = 1999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5038989" y="5525626"/>
              <a:ext cx="153046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108578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130524" y="56353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983944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6005889" y="56353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5397623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272989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079303" y="378159"/>
              <a:ext cx="5449837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som mottar föräldrapenning i Dalarnas län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883847" y="739575"/>
              <a:ext cx="9967848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3847" y="4271438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3847" y="4172645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3847" y="407385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3847" y="3975058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3847" y="377747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3847" y="3678678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3847" y="357988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3847" y="348109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3847" y="328350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3847" y="318471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3847" y="3085918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83847" y="298712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83847" y="2789537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83847" y="269074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83847" y="259195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83847" y="2493157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83847" y="229557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83847" y="2196777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83847" y="209798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83847" y="199919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83847" y="180160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83847" y="1702810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83847" y="1604017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83847" y="150522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83847" y="1307637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883847" y="120884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83847" y="1110050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83847" y="1011257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83847" y="437023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83847" y="3876265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83847" y="3382298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3847" y="2888331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883847" y="2394364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83847" y="1900397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83847" y="1406430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83847" y="912463"/>
              <a:ext cx="9967848" cy="0"/>
            </a:xfrm>
            <a:custGeom>
              <a:avLst/>
              <a:pathLst>
                <a:path w="9967848" h="0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949553" y="3211879"/>
              <a:ext cx="295100" cy="11583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244653" y="3419345"/>
              <a:ext cx="295100" cy="95088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637994" y="1700341"/>
              <a:ext cx="295100" cy="266989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933094" y="2044882"/>
              <a:ext cx="295100" cy="23253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982214" y="981619"/>
              <a:ext cx="295100" cy="33886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277315" y="1455827"/>
              <a:ext cx="295100" cy="29144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572671" y="3763887"/>
              <a:ext cx="295100" cy="60634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867771" y="3805874"/>
              <a:ext cx="295100" cy="56435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916891" y="3661389"/>
              <a:ext cx="295100" cy="7088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211992" y="3768827"/>
              <a:ext cx="295100" cy="6014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61112" y="3650275"/>
              <a:ext cx="295100" cy="7199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556212" y="3683617"/>
              <a:ext cx="295100" cy="68661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293773" y="3032816"/>
              <a:ext cx="295100" cy="13374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88874" y="3218054"/>
              <a:ext cx="295100" cy="115217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540009" y="3930601"/>
              <a:ext cx="295100" cy="4396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835110" y="3997286"/>
              <a:ext cx="295100" cy="37294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605332" y="3476151"/>
              <a:ext cx="295100" cy="89407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900433" y="3557656"/>
              <a:ext cx="295100" cy="8125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0163127" y="4088670"/>
              <a:ext cx="295100" cy="2815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0458228" y="4159061"/>
              <a:ext cx="295100" cy="21117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8195789" y="3947890"/>
              <a:ext cx="295100" cy="42234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8490889" y="3992347"/>
              <a:ext cx="295100" cy="37788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884230" y="3889849"/>
              <a:ext cx="295100" cy="4803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179330" y="3936775"/>
              <a:ext cx="295100" cy="43345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228450" y="3776236"/>
              <a:ext cx="295100" cy="59399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523551" y="3803404"/>
              <a:ext cx="295100" cy="5668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8851568" y="4072616"/>
              <a:ext cx="295100" cy="2976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9146669" y="4104724"/>
              <a:ext cx="295100" cy="26550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9507347" y="4076321"/>
              <a:ext cx="295100" cy="29391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9802448" y="4125718"/>
              <a:ext cx="295100" cy="24451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567093" y="4313379"/>
              <a:ext cx="25412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2261" y="3819412"/>
              <a:ext cx="3389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400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82261" y="3325445"/>
              <a:ext cx="3389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800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9845" y="2831478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1 200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9845" y="2337512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1 600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845" y="1843545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2 000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39845" y="1349578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2 400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855611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2 800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1136976" y="4654798"/>
              <a:ext cx="333570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1683069" y="4631678"/>
              <a:ext cx="533790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2385506" y="4654798"/>
              <a:ext cx="459627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3067265" y="4654798"/>
              <a:ext cx="407668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774972" y="4654798"/>
              <a:ext cx="30381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330576" y="4654798"/>
              <a:ext cx="50416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4927136" y="4654798"/>
              <a:ext cx="622603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5665560" y="4630789"/>
              <a:ext cx="4374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6390036" y="4653353"/>
              <a:ext cx="318724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6754761" y="4630789"/>
              <a:ext cx="882141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7440199" y="4630789"/>
              <a:ext cx="8228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8313359" y="4654298"/>
              <a:ext cx="407537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8924777" y="4654798"/>
              <a:ext cx="49667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9566342" y="4638403"/>
              <a:ext cx="511522" cy="1162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10339568" y="4653298"/>
              <a:ext cx="288968" cy="98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182159" y="2576647"/>
              <a:ext cx="986221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Antal.mottagare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5137333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137333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146333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601269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021699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5426378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301744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767999" y="378159"/>
              <a:ext cx="5591348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mottagare av föräldrapenning i Dalarnas län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70403" y="739575"/>
              <a:ext cx="10081292" cy="40968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70403" y="4501226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70403" y="4352250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70403" y="4203274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70403" y="4054297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70403" y="3756345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70403" y="3607368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70403" y="3458392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70403" y="3309416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70403" y="3011463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70403" y="2862487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70403" y="2713511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0403" y="2564535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70403" y="2266582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0403" y="2117606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0403" y="1968629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0403" y="1819653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0403" y="1521701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0403" y="1372724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0403" y="1223748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70403" y="1074772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70403" y="4650202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70403" y="3905321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70403" y="3160440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70403" y="2415558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70403" y="1670677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0403" y="925795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869890" y="1782409"/>
              <a:ext cx="298459" cy="286779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168349" y="1629708"/>
              <a:ext cx="298459" cy="302049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533132" y="1782409"/>
              <a:ext cx="298459" cy="286779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831592" y="1625984"/>
              <a:ext cx="298459" cy="302421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196375" y="1730267"/>
              <a:ext cx="298459" cy="29199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494835" y="1588740"/>
              <a:ext cx="298459" cy="30614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859618" y="1685574"/>
              <a:ext cx="298459" cy="296462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158078" y="1544047"/>
              <a:ext cx="298459" cy="310615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22861" y="1685574"/>
              <a:ext cx="298459" cy="296462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21321" y="1562669"/>
              <a:ext cx="298459" cy="30875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186104" y="1767511"/>
              <a:ext cx="298459" cy="288269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84563" y="1655779"/>
              <a:ext cx="298459" cy="299442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49347" y="1711645"/>
              <a:ext cx="298459" cy="293855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47806" y="1625984"/>
              <a:ext cx="298459" cy="302421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512590" y="1693023"/>
              <a:ext cx="298459" cy="295717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811049" y="1581291"/>
              <a:ext cx="298459" cy="30689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175833" y="1655779"/>
              <a:ext cx="298459" cy="29944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474292" y="1573842"/>
              <a:ext cx="298459" cy="30763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839076" y="1640882"/>
              <a:ext cx="298459" cy="300932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137535" y="1577567"/>
              <a:ext cx="298459" cy="307263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502319" y="1611086"/>
              <a:ext cx="298459" cy="303911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800778" y="1558945"/>
              <a:ext cx="298459" cy="309125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165562" y="1577567"/>
              <a:ext cx="298459" cy="30726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464021" y="1536598"/>
              <a:ext cx="298459" cy="31136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828805" y="1536598"/>
              <a:ext cx="298459" cy="31136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9127264" y="1506803"/>
              <a:ext cx="298459" cy="31433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9492047" y="1525425"/>
              <a:ext cx="298459" cy="312477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9790507" y="1473283"/>
              <a:ext cx="298459" cy="31769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0155290" y="1517976"/>
              <a:ext cx="298459" cy="31322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0453750" y="1458386"/>
              <a:ext cx="298459" cy="31918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360483" y="4589778"/>
              <a:ext cx="347290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18067" y="3844897"/>
              <a:ext cx="389706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8067" y="3100015"/>
              <a:ext cx="389706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18067" y="2355134"/>
              <a:ext cx="389706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8067" y="1610253"/>
              <a:ext cx="389706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75651" y="865371"/>
              <a:ext cx="432122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1053058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1716301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2379544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3042786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3706029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4369272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5032515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5695758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6359001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7022221" y="488329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7685487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8348730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9011973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9675216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10338459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5093336" y="5335336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5093336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102336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943252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952252" y="5413925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5382381" y="5458321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232297" y="5457652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648254" y="428636"/>
              <a:ext cx="5830837" cy="1878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Förvärvsintensitet i Dalarnas län bland inrikes födda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75651" y="5693915"/>
              <a:ext cx="1770533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75651" y="5814998"/>
              <a:ext cx="2000438" cy="103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Jon Frank, Region Dalarna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75651" y="5933407"/>
              <a:ext cx="5100195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Förvärvsarbetande som andel (%) av gruppens befolkning i åldersgruppen 20-64 år.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6748" y="423192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6748" y="409361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748" y="395529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748" y="381698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748" y="354036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748" y="340205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6748" y="326374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6748" y="312543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56748" y="284881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6748" y="271050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748" y="257219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6748" y="243388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6748" y="215726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6748" y="201894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6748" y="188063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6748" y="174232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748" y="146570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748" y="132739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56748" y="118908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56748" y="105077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56748" y="437023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56748" y="367867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6748" y="298712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6748" y="229557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6748" y="160401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6748" y="91246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856369" y="912463"/>
              <a:ext cx="597727" cy="262790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856369" y="3540367"/>
              <a:ext cx="597727" cy="8298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520510" y="912463"/>
              <a:ext cx="597727" cy="24550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520510" y="3367479"/>
              <a:ext cx="597727" cy="10027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184652" y="912463"/>
              <a:ext cx="597727" cy="23167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184652" y="3229168"/>
              <a:ext cx="597727" cy="11410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848793" y="912463"/>
              <a:ext cx="597727" cy="23512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848793" y="3263746"/>
              <a:ext cx="597727" cy="11064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12934" y="912463"/>
              <a:ext cx="597727" cy="25587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512934" y="3471212"/>
              <a:ext cx="597727" cy="8990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177076" y="912463"/>
              <a:ext cx="597727" cy="23167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177076" y="3229168"/>
              <a:ext cx="597727" cy="11410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41217" y="912463"/>
              <a:ext cx="597727" cy="24550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841217" y="3367479"/>
              <a:ext cx="597727" cy="10027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505358" y="912463"/>
              <a:ext cx="597727" cy="252417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505358" y="3436634"/>
              <a:ext cx="597727" cy="93359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169499" y="912463"/>
              <a:ext cx="597727" cy="24550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169499" y="3367479"/>
              <a:ext cx="597727" cy="10027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833641" y="912463"/>
              <a:ext cx="597727" cy="273163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6833641" y="3644100"/>
              <a:ext cx="597727" cy="72613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497782" y="912463"/>
              <a:ext cx="597727" cy="24550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497782" y="3367479"/>
              <a:ext cx="597727" cy="10027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161923" y="912463"/>
              <a:ext cx="597727" cy="24204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161923" y="3332901"/>
              <a:ext cx="597727" cy="10373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826065" y="912463"/>
              <a:ext cx="597727" cy="24550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826065" y="3367479"/>
              <a:ext cx="597727" cy="10027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9490206" y="912463"/>
              <a:ext cx="597727" cy="248959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9490206" y="3402056"/>
              <a:ext cx="597727" cy="9681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0154347" y="912463"/>
              <a:ext cx="597727" cy="266248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0154347" y="3574945"/>
              <a:ext cx="597727" cy="79528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524677" y="4313379"/>
              <a:ext cx="16944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82261" y="362182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82261" y="2930272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82261" y="223871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82261" y="1547165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9845" y="855611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977845" y="4654798"/>
              <a:ext cx="407668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1569348" y="4631678"/>
              <a:ext cx="533790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2343176" y="4654798"/>
              <a:ext cx="333570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2945446" y="4630789"/>
              <a:ext cx="4374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3526942" y="4654798"/>
              <a:ext cx="622603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4250303" y="4654798"/>
              <a:ext cx="50416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4936713" y="4654798"/>
              <a:ext cx="459627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5409311" y="4630789"/>
              <a:ext cx="8228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6342902" y="4654798"/>
              <a:ext cx="30381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7013845" y="4653298"/>
              <a:ext cx="288968" cy="98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7619116" y="4654298"/>
              <a:ext cx="407537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8036217" y="4630789"/>
              <a:ext cx="882141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8991413" y="4653353"/>
              <a:ext cx="318724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9567177" y="4654798"/>
              <a:ext cx="49667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10217105" y="4638403"/>
              <a:ext cx="511522" cy="1162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473803" y="2576341"/>
              <a:ext cx="1568896" cy="1300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Andel.nettodagar.per.kön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5073784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07378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082784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94914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958149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5362829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238194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838754" y="378159"/>
              <a:ext cx="5449837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som mottar föräldrapenning i Dalarnas län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53362" y="739575"/>
              <a:ext cx="9798333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3362" y="4655870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3362" y="4546323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53362" y="4436777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53362" y="4327230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53362" y="4108137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53362" y="3998590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53362" y="3889043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53362" y="3779496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53362" y="3560403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53362" y="3450856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53362" y="3341310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53362" y="3231763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53362" y="3012669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053362" y="2903123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53362" y="2793576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53362" y="2684029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053362" y="2464936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053362" y="2355389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053362" y="2245842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053362" y="2136296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053362" y="1917202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53362" y="1807656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53362" y="1698109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53362" y="1588562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053362" y="1369469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53362" y="1259922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053362" y="1150375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53362" y="1040829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53362" y="4765417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053362" y="4217683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53362" y="3669950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053362" y="3122216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053362" y="2574483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053362" y="2026749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053362" y="1479015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053362" y="931282"/>
              <a:ext cx="9798333" cy="0"/>
            </a:xfrm>
            <a:custGeom>
              <a:avLst/>
              <a:pathLst>
                <a:path w="9798333" h="0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144088" y="2420652"/>
              <a:ext cx="272175" cy="234476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416264" y="3274623"/>
              <a:ext cx="272175" cy="149079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748923" y="2648974"/>
              <a:ext cx="272175" cy="21164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21099" y="3482652"/>
              <a:ext cx="272175" cy="12827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353758" y="2590887"/>
              <a:ext cx="272175" cy="217452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625934" y="3560869"/>
              <a:ext cx="272175" cy="12045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958594" y="2737652"/>
              <a:ext cx="272175" cy="20277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230770" y="3622927"/>
              <a:ext cx="272175" cy="11424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563429" y="2515053"/>
              <a:ext cx="272175" cy="22503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835605" y="3454636"/>
              <a:ext cx="272175" cy="13107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168265" y="2582178"/>
              <a:ext cx="272175" cy="218323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440440" y="3485254"/>
              <a:ext cx="272175" cy="12801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773100" y="2523571"/>
              <a:ext cx="272175" cy="224184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5045276" y="3450610"/>
              <a:ext cx="272175" cy="131480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377935" y="2216785"/>
              <a:ext cx="272175" cy="254863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650111" y="3238007"/>
              <a:ext cx="272175" cy="15274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982771" y="2171679"/>
              <a:ext cx="272175" cy="25937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254947" y="3179427"/>
              <a:ext cx="272175" cy="158598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587606" y="2155959"/>
              <a:ext cx="272175" cy="260945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859782" y="3104634"/>
              <a:ext cx="272175" cy="166078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192441" y="1992926"/>
              <a:ext cx="272175" cy="277249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464617" y="3015518"/>
              <a:ext cx="272175" cy="17498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797277" y="1967210"/>
              <a:ext cx="272175" cy="279820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8069453" y="2972384"/>
              <a:ext cx="272175" cy="17930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8402112" y="1751129"/>
              <a:ext cx="272175" cy="30142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8674288" y="2844269"/>
              <a:ext cx="272175" cy="19211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9006948" y="1797659"/>
              <a:ext cx="272175" cy="296775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9279123" y="2877954"/>
              <a:ext cx="272175" cy="18874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9611783" y="1188881"/>
              <a:ext cx="272175" cy="35765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9883959" y="2418214"/>
              <a:ext cx="272175" cy="23472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10216618" y="1063779"/>
              <a:ext cx="272175" cy="370163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10488794" y="2200490"/>
              <a:ext cx="272175" cy="25649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651925" y="4708565"/>
              <a:ext cx="3388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  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82261" y="4160831"/>
              <a:ext cx="508471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2261" y="3613097"/>
              <a:ext cx="508471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40 000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2261" y="3065364"/>
              <a:ext cx="508471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60 000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82261" y="2517630"/>
              <a:ext cx="508471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80 000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1969897"/>
              <a:ext cx="55088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100 000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39845" y="1422163"/>
              <a:ext cx="55088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120 000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39845" y="874429"/>
              <a:ext cx="55088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140 000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131447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191930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252414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312897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373381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433864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4943484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5548296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615315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675799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736282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796766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857249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917733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978216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1038700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-201668" y="2783649"/>
              <a:ext cx="102523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Antal.nettodagar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5222091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222091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231091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6097456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6106456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5511136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386501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577189" y="374934"/>
              <a:ext cx="5972968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Vård av barn, antal uttagna nettodagar i Dalarnas län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287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6748" y="470193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6748" y="457201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748" y="444210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748" y="431219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748" y="405236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748" y="392245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6748" y="379253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6748" y="366262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56748" y="340279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6748" y="327288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748" y="314297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6748" y="301305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6748" y="275323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6748" y="262331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6748" y="249340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6748" y="236349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748" y="210366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748" y="197375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56748" y="184383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56748" y="171392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56748" y="145409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56748" y="132418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6748" y="119427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6748" y="106435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6748" y="483184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6748" y="418227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6748" y="353271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56748" y="288314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56748" y="223357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56748" y="158401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6748" y="93444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6748" y="266662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32521" cap="flat">
              <a:solidFill>
                <a:srgbClr val="5252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30635" y="1410794"/>
              <a:ext cx="9347173" cy="1558959"/>
            </a:xfrm>
            <a:custGeom>
              <a:avLst/>
              <a:pathLst>
                <a:path w="9347173" h="1558959">
                  <a:moveTo>
                    <a:pt x="0" y="1255828"/>
                  </a:moveTo>
                  <a:lnTo>
                    <a:pt x="623144" y="1472350"/>
                  </a:lnTo>
                  <a:lnTo>
                    <a:pt x="1246289" y="1407393"/>
                  </a:lnTo>
                  <a:lnTo>
                    <a:pt x="1869434" y="1558959"/>
                  </a:lnTo>
                  <a:lnTo>
                    <a:pt x="2492579" y="1342437"/>
                  </a:lnTo>
                  <a:lnTo>
                    <a:pt x="3115724" y="1407393"/>
                  </a:lnTo>
                  <a:lnTo>
                    <a:pt x="3738869" y="1342437"/>
                  </a:lnTo>
                  <a:lnTo>
                    <a:pt x="4362014" y="1060958"/>
                  </a:lnTo>
                  <a:lnTo>
                    <a:pt x="4985159" y="1017653"/>
                  </a:lnTo>
                  <a:lnTo>
                    <a:pt x="5608304" y="1017653"/>
                  </a:lnTo>
                  <a:lnTo>
                    <a:pt x="6231449" y="866088"/>
                  </a:lnTo>
                  <a:lnTo>
                    <a:pt x="6854594" y="844436"/>
                  </a:lnTo>
                  <a:lnTo>
                    <a:pt x="7477738" y="627914"/>
                  </a:lnTo>
                  <a:lnTo>
                    <a:pt x="8100883" y="671218"/>
                  </a:lnTo>
                  <a:lnTo>
                    <a:pt x="8724028" y="108261"/>
                  </a:lnTo>
                  <a:lnTo>
                    <a:pt x="9347173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30635" y="1107663"/>
              <a:ext cx="9347173" cy="2056959"/>
            </a:xfrm>
            <a:custGeom>
              <a:avLst/>
              <a:pathLst>
                <a:path w="9347173" h="2056959">
                  <a:moveTo>
                    <a:pt x="0" y="1558959"/>
                  </a:moveTo>
                  <a:lnTo>
                    <a:pt x="623144" y="1862090"/>
                  </a:lnTo>
                  <a:lnTo>
                    <a:pt x="1246289" y="1970351"/>
                  </a:lnTo>
                  <a:lnTo>
                    <a:pt x="1869434" y="2056959"/>
                  </a:lnTo>
                  <a:lnTo>
                    <a:pt x="2492579" y="1818785"/>
                  </a:lnTo>
                  <a:lnTo>
                    <a:pt x="3115724" y="1862090"/>
                  </a:lnTo>
                  <a:lnTo>
                    <a:pt x="3738869" y="1818785"/>
                  </a:lnTo>
                  <a:lnTo>
                    <a:pt x="4362014" y="1515654"/>
                  </a:lnTo>
                  <a:lnTo>
                    <a:pt x="4985159" y="1429045"/>
                  </a:lnTo>
                  <a:lnTo>
                    <a:pt x="5608304" y="1320784"/>
                  </a:lnTo>
                  <a:lnTo>
                    <a:pt x="6231449" y="1190871"/>
                  </a:lnTo>
                  <a:lnTo>
                    <a:pt x="6854594" y="1125914"/>
                  </a:lnTo>
                  <a:lnTo>
                    <a:pt x="7477738" y="931045"/>
                  </a:lnTo>
                  <a:lnTo>
                    <a:pt x="8100883" y="974349"/>
                  </a:lnTo>
                  <a:lnTo>
                    <a:pt x="8724028" y="324783"/>
                  </a:lnTo>
                  <a:lnTo>
                    <a:pt x="9347173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tx40"/>
            <p:cNvSpPr/>
            <p:nvPr/>
          </p:nvSpPr>
          <p:spPr>
            <a:xfrm>
              <a:off x="524677" y="4774990"/>
              <a:ext cx="16944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82261" y="4125350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82261" y="347585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82261" y="2826292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39845" y="2176725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39845" y="152715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9845" y="87759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47" name="tx47"/>
            <p:cNvSpPr/>
            <p:nvPr/>
          </p:nvSpPr>
          <p:spPr>
            <a:xfrm rot="-2700000">
              <a:off x="91046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48" name="tx48"/>
            <p:cNvSpPr/>
            <p:nvPr/>
          </p:nvSpPr>
          <p:spPr>
            <a:xfrm rot="-2700000">
              <a:off x="153360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49" name="tx49"/>
            <p:cNvSpPr/>
            <p:nvPr/>
          </p:nvSpPr>
          <p:spPr>
            <a:xfrm rot="-2700000">
              <a:off x="215675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50" name="tx50"/>
            <p:cNvSpPr/>
            <p:nvPr/>
          </p:nvSpPr>
          <p:spPr>
            <a:xfrm rot="-2700000">
              <a:off x="277989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51" name="tx51"/>
            <p:cNvSpPr/>
            <p:nvPr/>
          </p:nvSpPr>
          <p:spPr>
            <a:xfrm rot="-2700000">
              <a:off x="340304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52" name="tx52"/>
            <p:cNvSpPr/>
            <p:nvPr/>
          </p:nvSpPr>
          <p:spPr>
            <a:xfrm rot="-2700000">
              <a:off x="402618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464933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5272453" y="5178468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589562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651876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714191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58" name="tx58"/>
            <p:cNvSpPr/>
            <p:nvPr/>
          </p:nvSpPr>
          <p:spPr>
            <a:xfrm rot="-2700000">
              <a:off x="776505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8388200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9011345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9634490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10257635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-778613" y="2818239"/>
              <a:ext cx="2178719" cy="1298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Antal.nettodagar, index 100 = 2006</a:t>
              </a:r>
            </a:p>
          </p:txBody>
        </p:sp>
        <p:sp>
          <p:nvSpPr>
            <p:cNvPr id="64" name="rc64"/>
            <p:cNvSpPr/>
            <p:nvPr/>
          </p:nvSpPr>
          <p:spPr>
            <a:xfrm>
              <a:off x="5038989" y="5525626"/>
              <a:ext cx="153046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108578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130524" y="56353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983944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005889" y="56353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5397623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272989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817737" y="374934"/>
              <a:ext cx="5972968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Vård av barn, antal uttagna nettodagar i Dalarnas län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68605" y="739575"/>
              <a:ext cx="9883090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8605" y="4271438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8605" y="4172645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8605" y="407385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68605" y="3975058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68605" y="377747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68605" y="3678678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68605" y="357988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68605" y="348109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68605" y="328350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68605" y="318471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68605" y="3085918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68605" y="298712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68605" y="278953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68605" y="269074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68605" y="259195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68605" y="249315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68605" y="229557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68605" y="219677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68605" y="209798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68605" y="199919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68605" y="180160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68605" y="170281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68605" y="160401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68605" y="150522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68605" y="130763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68605" y="120884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68605" y="111005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68605" y="101125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68605" y="437023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68605" y="3876265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968605" y="3382298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68605" y="288833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68605" y="239436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68605" y="190039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68605" y="140643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68605" y="91246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016745" y="3341694"/>
              <a:ext cx="292591" cy="10285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309337" y="3720863"/>
              <a:ext cx="292591" cy="6493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716339" y="1891012"/>
              <a:ext cx="292591" cy="247921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008930" y="2629492"/>
              <a:ext cx="292591" cy="17407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066135" y="1312181"/>
              <a:ext cx="292591" cy="305804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358727" y="2230071"/>
              <a:ext cx="292591" cy="21401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267762" y="3813333"/>
              <a:ext cx="292591" cy="55689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560353" y="3960041"/>
              <a:ext cx="292591" cy="4101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967355" y="3738547"/>
              <a:ext cx="292591" cy="6316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259947" y="3900963"/>
              <a:ext cx="292591" cy="4692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317152" y="3610708"/>
              <a:ext cx="292591" cy="7595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609743" y="3801972"/>
              <a:ext cx="292591" cy="56825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366542" y="3173449"/>
              <a:ext cx="292591" cy="11967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659133" y="3518040"/>
              <a:ext cx="292591" cy="85219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218372" y="3945420"/>
              <a:ext cx="292591" cy="4248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510963" y="4146662"/>
              <a:ext cx="292591" cy="22356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666949" y="3547777"/>
              <a:ext cx="292591" cy="82245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959540" y="3764727"/>
              <a:ext cx="292591" cy="6055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8868575" y="4086299"/>
              <a:ext cx="292591" cy="28393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9161167" y="4178276"/>
              <a:ext cx="292591" cy="19195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568169" y="3949075"/>
              <a:ext cx="292591" cy="4211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860760" y="4081261"/>
              <a:ext cx="292591" cy="28897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917965" y="3888021"/>
              <a:ext cx="292591" cy="48221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210557" y="4006968"/>
              <a:ext cx="292591" cy="3632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617559" y="3758305"/>
              <a:ext cx="292591" cy="6119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910150" y="3937912"/>
              <a:ext cx="292591" cy="4323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9518779" y="4060415"/>
              <a:ext cx="292591" cy="30981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9811370" y="4216410"/>
              <a:ext cx="292591" cy="1538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0168982" y="4084027"/>
              <a:ext cx="292591" cy="2862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10461573" y="4207025"/>
              <a:ext cx="292591" cy="16320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609509" y="4313379"/>
              <a:ext cx="2964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 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2261" y="3819412"/>
              <a:ext cx="423713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5 000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9845" y="3325445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10 000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9845" y="2831478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15 000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9845" y="2337512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20 000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845" y="1843545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25 000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39845" y="1349504"/>
              <a:ext cx="466129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30 000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855537"/>
              <a:ext cx="466129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35 000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1218388" y="4654798"/>
              <a:ext cx="333570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1758904" y="4631678"/>
              <a:ext cx="533790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2455766" y="4654798"/>
              <a:ext cx="459627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3131949" y="4654798"/>
              <a:ext cx="407668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834079" y="4654798"/>
              <a:ext cx="30381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384107" y="4654798"/>
              <a:ext cx="50416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4975091" y="4654798"/>
              <a:ext cx="622603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5776635" y="4653353"/>
              <a:ext cx="318724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6358142" y="4630789"/>
              <a:ext cx="4374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6785987" y="4630789"/>
              <a:ext cx="882141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7683230" y="4654298"/>
              <a:ext cx="407537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8116053" y="4630789"/>
              <a:ext cx="8228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9042507" y="4653298"/>
              <a:ext cx="288968" cy="98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9589478" y="4654798"/>
              <a:ext cx="49667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10225467" y="4638403"/>
              <a:ext cx="511522" cy="1162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201668" y="2576647"/>
              <a:ext cx="1025239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Antal.nettodagar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5179712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179712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188712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6055077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6064077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5468757" y="5579022"/>
              <a:ext cx="5167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344122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577189" y="374934"/>
              <a:ext cx="5972968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Vård av barn, antal uttagna nettodagar i Dalarnas län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/>
          <a:p>
            <a:r>
              <a:rPr/>
              <a:t>Delmål 5 - makt och politik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/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338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6748" y="474916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6748" y="461770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748" y="448624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748" y="435478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748" y="409185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748" y="396039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6748" y="382893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6748" y="369747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56748" y="343454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6748" y="330308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748" y="317162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6748" y="304016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6748" y="277723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6748" y="264577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6748" y="251431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6748" y="238285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748" y="211992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748" y="198846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56748" y="185700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56748" y="172554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56748" y="146261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56748" y="133115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6748" y="119969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6748" y="106823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6748" y="488063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6748" y="422332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6748" y="356601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56748" y="290870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56748" y="225138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56748" y="159407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6748" y="93676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863385" y="3907812"/>
              <a:ext cx="319910" cy="97281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183295" y="1252277"/>
              <a:ext cx="319910" cy="362835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574296" y="3894666"/>
              <a:ext cx="319910" cy="98596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894207" y="1278570"/>
              <a:ext cx="319910" cy="360206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285208" y="3671180"/>
              <a:ext cx="319910" cy="120945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605119" y="1502055"/>
              <a:ext cx="319910" cy="33785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996120" y="3631741"/>
              <a:ext cx="319910" cy="124888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316030" y="1541494"/>
              <a:ext cx="319910" cy="33391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707032" y="3460841"/>
              <a:ext cx="319910" cy="141979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026942" y="1712395"/>
              <a:ext cx="319910" cy="31682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417944" y="3158478"/>
              <a:ext cx="319910" cy="17221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737854" y="2014757"/>
              <a:ext cx="319910" cy="28658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128855" y="3368817"/>
              <a:ext cx="319910" cy="15118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448766" y="1804418"/>
              <a:ext cx="319910" cy="307621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839767" y="3027016"/>
              <a:ext cx="319910" cy="18536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6159678" y="2146220"/>
              <a:ext cx="319910" cy="27344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6550679" y="2921846"/>
              <a:ext cx="319910" cy="195878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870589" y="2251389"/>
              <a:ext cx="319910" cy="262924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261591" y="2803530"/>
              <a:ext cx="319910" cy="207710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581501" y="2369705"/>
              <a:ext cx="319910" cy="25109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972503" y="2711507"/>
              <a:ext cx="319910" cy="216912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8292413" y="2461729"/>
              <a:ext cx="319910" cy="24189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8683414" y="2816676"/>
              <a:ext cx="319910" cy="206395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9003325" y="2356559"/>
              <a:ext cx="319910" cy="252407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9394326" y="2882407"/>
              <a:ext cx="319910" cy="19982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9714237" y="2290828"/>
              <a:ext cx="319910" cy="258980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0105238" y="2764091"/>
              <a:ext cx="319910" cy="21165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0425148" y="2409144"/>
              <a:ext cx="319910" cy="247148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524677" y="4823779"/>
              <a:ext cx="16944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82261" y="416646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50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9845" y="3509158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39845" y="285184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39845" y="219453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9845" y="153722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9845" y="879841"/>
              <a:ext cx="2542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1081480" y="50787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1973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1792415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1976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2503327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1979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3214239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1982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3925150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1985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4636062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1988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5346974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1991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6057886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1994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6768798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1998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7479709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8190621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8901533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9612445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10323357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165623" y="2857881"/>
              <a:ext cx="31841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5086508" y="55767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086508" y="564632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5095508" y="5655327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5936424" y="564632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5945424" y="5655327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5375554" y="5699723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225469" y="56990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947214" y="374934"/>
              <a:ext cx="3232918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Riksdagsledamöter per valår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75651" y="5934007"/>
              <a:ext cx="414990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 Bearbetning: Samhällsanalys, Region Dalarna.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433824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71990" y="47679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71990" y="465526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1990" y="454258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1990" y="442990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1990" y="420454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1990" y="409185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1990" y="397917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1990" y="386649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71990" y="364113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71990" y="352845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1990" y="341576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990" y="330308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1990" y="307772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1990" y="296504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71990" y="285235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71990" y="273967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71990" y="251431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71990" y="240163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1990" y="228895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1990" y="217626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71990" y="195090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71990" y="183822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71990" y="172554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71990" y="161285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71990" y="138749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71990" y="127481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71990" y="116213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71990" y="104945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71990" y="488063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71990" y="431722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1990" y="375381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71990" y="319040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71990" y="262699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71990" y="206358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1990" y="150017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1990" y="93676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08326" y="3697472"/>
              <a:ext cx="409006" cy="118315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217332" y="1387495"/>
              <a:ext cx="409006" cy="349313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717228" y="3584791"/>
              <a:ext cx="409006" cy="129584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126234" y="1500177"/>
              <a:ext cx="409006" cy="338045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626130" y="3246745"/>
              <a:ext cx="409006" cy="163388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035136" y="1838223"/>
              <a:ext cx="409006" cy="30424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535032" y="3190404"/>
              <a:ext cx="409006" cy="16902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944038" y="1894564"/>
              <a:ext cx="409006" cy="298606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443935" y="2796018"/>
              <a:ext cx="409006" cy="208461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852941" y="2288950"/>
              <a:ext cx="409006" cy="25916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352837" y="2796018"/>
              <a:ext cx="409006" cy="208461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761843" y="2288950"/>
              <a:ext cx="409006" cy="25916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261739" y="2796018"/>
              <a:ext cx="409006" cy="208461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6670745" y="2288950"/>
              <a:ext cx="409006" cy="25916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7170641" y="2796018"/>
              <a:ext cx="409006" cy="208461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7579647" y="2288950"/>
              <a:ext cx="409006" cy="25916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8079544" y="2739677"/>
              <a:ext cx="409006" cy="214095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8488550" y="2345291"/>
              <a:ext cx="409006" cy="25353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8988446" y="2570654"/>
              <a:ext cx="409006" cy="230997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9397452" y="2514313"/>
              <a:ext cx="409006" cy="236631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9897348" y="2852359"/>
              <a:ext cx="409006" cy="20282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0306354" y="2232609"/>
              <a:ext cx="409006" cy="264802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482261" y="4823779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39845" y="426037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39845" y="369696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9845" y="3133477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39845" y="257014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39845" y="2006734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9845" y="144332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9845" y="87991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1115540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1982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2024442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1985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2933344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1988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3842247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1991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4751149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1994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5660051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1998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6568953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7477856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8386758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9295660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10204562" y="507883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165623" y="2857881"/>
              <a:ext cx="31841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5044130" y="55767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044130" y="564632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053130" y="5655327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894045" y="564632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903045" y="5655327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5333175" y="5699723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183090" y="56990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648254" y="374934"/>
              <a:ext cx="5830837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Regionfullmäktigeledamöter per valår i Dalarnas län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75651" y="5934007"/>
              <a:ext cx="414990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 Bearbetning: Samhällsanalys, Region Dalarna.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39242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71990" y="438634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71990" y="428725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71990" y="418815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1990" y="408905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1990" y="398996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1990" y="379176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71990" y="369266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71990" y="359357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71990" y="349447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71990" y="339537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1990" y="319718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1990" y="309808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1990" y="299898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71990" y="289989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71990" y="280079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71990" y="260260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71990" y="250350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71990" y="240440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71990" y="2305309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71990" y="220621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71990" y="200801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71990" y="190892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71990" y="180982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71990" y="171072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71990" y="161163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71990" y="141343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71990" y="131433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71990" y="1215241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71990" y="1116144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71990" y="1017047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71990" y="4485446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71990" y="3890863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71990" y="329628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71990" y="2701698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71990" y="2107115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71990" y="1512532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71990" y="917950"/>
              <a:ext cx="10179705" cy="0"/>
            </a:xfrm>
            <a:custGeom>
              <a:avLst/>
              <a:pathLst>
                <a:path w="10179705" h="0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72448" y="2602601"/>
              <a:ext cx="301372" cy="18828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073821" y="2305309"/>
              <a:ext cx="301372" cy="21801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442165" y="2008018"/>
              <a:ext cx="301372" cy="24774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743538" y="917950"/>
              <a:ext cx="301372" cy="356749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111883" y="1908921"/>
              <a:ext cx="301372" cy="257652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413256" y="1017047"/>
              <a:ext cx="301372" cy="346839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781600" y="3296280"/>
              <a:ext cx="301372" cy="118916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082973" y="2404406"/>
              <a:ext cx="301372" cy="20810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451318" y="2701698"/>
              <a:ext cx="301372" cy="178374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752691" y="2404406"/>
              <a:ext cx="301372" cy="20810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121035" y="2008018"/>
              <a:ext cx="301372" cy="24774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422408" y="2107115"/>
              <a:ext cx="301372" cy="23783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790753" y="2800795"/>
              <a:ext cx="301372" cy="168465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092125" y="1710727"/>
              <a:ext cx="301372" cy="27747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460470" y="3098086"/>
              <a:ext cx="301372" cy="138735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761843" y="2305309"/>
              <a:ext cx="301372" cy="21801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130187" y="3098086"/>
              <a:ext cx="301372" cy="138735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431560" y="1809824"/>
              <a:ext cx="301372" cy="26756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799905" y="3296280"/>
              <a:ext cx="301372" cy="118916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101278" y="2602601"/>
              <a:ext cx="301372" cy="188284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469622" y="2602601"/>
              <a:ext cx="301372" cy="18828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770995" y="2503504"/>
              <a:ext cx="301372" cy="198194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8139340" y="2899892"/>
              <a:ext cx="301372" cy="15855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8440713" y="2602601"/>
              <a:ext cx="301372" cy="188284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8809057" y="2899892"/>
              <a:ext cx="301372" cy="15855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9110430" y="2602601"/>
              <a:ext cx="301372" cy="188284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9478775" y="3395378"/>
              <a:ext cx="301372" cy="109006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9780148" y="2602601"/>
              <a:ext cx="301372" cy="188284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10148492" y="2998989"/>
              <a:ext cx="301372" cy="1486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10449865" y="2503504"/>
              <a:ext cx="301372" cy="198194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482261" y="4428593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82261" y="3834011"/>
              <a:ext cx="12709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9845" y="3241288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9845" y="264484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845" y="2052123"/>
              <a:ext cx="169515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39845" y="1455606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861023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896433" y="4775499"/>
              <a:ext cx="407668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1493512" y="4752379"/>
              <a:ext cx="533790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2272917" y="4775499"/>
              <a:ext cx="333570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2880762" y="4751490"/>
              <a:ext cx="4374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467835" y="4775499"/>
              <a:ext cx="622603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196772" y="4775499"/>
              <a:ext cx="50416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4888758" y="4775499"/>
              <a:ext cx="459627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5366932" y="4751490"/>
              <a:ext cx="822824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6306099" y="4775499"/>
              <a:ext cx="30381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6982618" y="4773999"/>
              <a:ext cx="288968" cy="98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7593465" y="4774999"/>
              <a:ext cx="407537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8016143" y="4751490"/>
              <a:ext cx="882141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8976915" y="4774054"/>
              <a:ext cx="318724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9558255" y="4775499"/>
              <a:ext cx="49667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10213759" y="4759104"/>
              <a:ext cx="511522" cy="1162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165623" y="2650879"/>
              <a:ext cx="31841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5044130" y="55767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5044130" y="564632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053130" y="5655327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894045" y="5646327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903045" y="5655327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5333175" y="5699723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183090" y="56990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754108" y="378159"/>
              <a:ext cx="5619129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Kommunfullmäktigeledamöter i Dalarnas län 2018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5651" y="5934007"/>
              <a:ext cx="414990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 Bearbetning: Samhällsanalys, Region Dalarna.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85646" y="739575"/>
              <a:ext cx="10166049" cy="41664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85646" y="463245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5646" y="454828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5646" y="446411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5646" y="437994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5646" y="421160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85646" y="412743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85646" y="404326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85646" y="395909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85646" y="379075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85646" y="370658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5646" y="362241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5646" y="353824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5646" y="336990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85646" y="328573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85646" y="320156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85646" y="311739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5646" y="294904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85646" y="286487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85646" y="278070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85646" y="269653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5646" y="252819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5646" y="244402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85646" y="235985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85646" y="227568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85646" y="210734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85646" y="202317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85646" y="193900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85646" y="185483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85646" y="168649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85646" y="160232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85646" y="151815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85646" y="143398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85646" y="126564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85646" y="118147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85646" y="109729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85646" y="101312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85646" y="471662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85646" y="429577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85646" y="387492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85646" y="345407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85646" y="303322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85646" y="261236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685646" y="219151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685646" y="177066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85646" y="134981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85646" y="92895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1086937" y="1177261"/>
              <a:ext cx="9363467" cy="298805"/>
            </a:xfrm>
            <a:custGeom>
              <a:avLst/>
              <a:pathLst>
                <a:path w="9363467" h="298805">
                  <a:moveTo>
                    <a:pt x="0" y="298805"/>
                  </a:moveTo>
                  <a:lnTo>
                    <a:pt x="668819" y="298805"/>
                  </a:lnTo>
                  <a:lnTo>
                    <a:pt x="1337638" y="239885"/>
                  </a:lnTo>
                  <a:lnTo>
                    <a:pt x="2006457" y="189383"/>
                  </a:lnTo>
                  <a:lnTo>
                    <a:pt x="2675276" y="189383"/>
                  </a:lnTo>
                  <a:lnTo>
                    <a:pt x="3344095" y="281970"/>
                  </a:lnTo>
                  <a:lnTo>
                    <a:pt x="4012914" y="218843"/>
                  </a:lnTo>
                  <a:lnTo>
                    <a:pt x="4681733" y="197800"/>
                  </a:lnTo>
                  <a:lnTo>
                    <a:pt x="5350552" y="155715"/>
                  </a:lnTo>
                  <a:lnTo>
                    <a:pt x="6019371" y="138881"/>
                  </a:lnTo>
                  <a:lnTo>
                    <a:pt x="6688190" y="105213"/>
                  </a:lnTo>
                  <a:lnTo>
                    <a:pt x="7357009" y="67336"/>
                  </a:lnTo>
                  <a:lnTo>
                    <a:pt x="8025828" y="21042"/>
                  </a:lnTo>
                  <a:lnTo>
                    <a:pt x="8694647" y="8417"/>
                  </a:lnTo>
                  <a:lnTo>
                    <a:pt x="9363467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086937" y="1109925"/>
              <a:ext cx="9363467" cy="223051"/>
            </a:xfrm>
            <a:custGeom>
              <a:avLst/>
              <a:pathLst>
                <a:path w="9363467" h="223051">
                  <a:moveTo>
                    <a:pt x="0" y="193592"/>
                  </a:moveTo>
                  <a:lnTo>
                    <a:pt x="668819" y="189383"/>
                  </a:lnTo>
                  <a:lnTo>
                    <a:pt x="1337638" y="147298"/>
                  </a:lnTo>
                  <a:lnTo>
                    <a:pt x="2006457" y="96796"/>
                  </a:lnTo>
                  <a:lnTo>
                    <a:pt x="2675276" y="117838"/>
                  </a:lnTo>
                  <a:lnTo>
                    <a:pt x="3344095" y="223051"/>
                  </a:lnTo>
                  <a:lnTo>
                    <a:pt x="4012914" y="189383"/>
                  </a:lnTo>
                  <a:lnTo>
                    <a:pt x="4681733" y="138881"/>
                  </a:lnTo>
                  <a:lnTo>
                    <a:pt x="5350552" y="130464"/>
                  </a:lnTo>
                  <a:lnTo>
                    <a:pt x="6019371" y="134672"/>
                  </a:lnTo>
                  <a:lnTo>
                    <a:pt x="6688190" y="113630"/>
                  </a:lnTo>
                  <a:lnTo>
                    <a:pt x="7357009" y="88378"/>
                  </a:lnTo>
                  <a:lnTo>
                    <a:pt x="8025828" y="54710"/>
                  </a:lnTo>
                  <a:lnTo>
                    <a:pt x="8694647" y="16834"/>
                  </a:lnTo>
                  <a:lnTo>
                    <a:pt x="9363467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318067" y="4656204"/>
              <a:ext cx="304948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75651" y="4235352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75651" y="3814500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75651" y="3393648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75651" y="2972795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75651" y="2551943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75651" y="2131091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75651" y="1710239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75651" y="1289387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75651" y="868534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90 %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866764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1535583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2204402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2873221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3542040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4210859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4879678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5548497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6217316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6886112" y="5057767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7554954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8223773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8892593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9561412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10230231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5016163" y="5404925"/>
              <a:ext cx="150501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085752" y="540492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107697" y="5514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5935668" y="540492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957613" y="5514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5374797" y="5458321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224713" y="5457652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853252" y="428636"/>
              <a:ext cx="5830837" cy="1878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Förvärvsintensitet i Dalarnas län bland inrikes födda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75651" y="5693915"/>
              <a:ext cx="1770533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75651" y="5814998"/>
              <a:ext cx="2000438" cy="103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Jon Frank, Region Dalarna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75651" y="5933407"/>
              <a:ext cx="5100195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Förvärvsarbetande som andel (%) av gruppens befolkning i åldersgruppen 20-64 år.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70403" y="739575"/>
              <a:ext cx="10081292" cy="40968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70403" y="4501226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70403" y="4352250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70403" y="4203274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70403" y="4054297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70403" y="3756345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70403" y="3607368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70403" y="3458392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70403" y="3309416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70403" y="3011463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70403" y="2862487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70403" y="2713511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70403" y="2564535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70403" y="2266582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70403" y="2117606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0403" y="1968629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70403" y="1819653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70403" y="1521701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70403" y="1372724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70403" y="1223748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70403" y="1074772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70403" y="4650202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70403" y="3905321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70403" y="3160440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70403" y="2415558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70403" y="1670677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0403" y="925795"/>
              <a:ext cx="10081292" cy="0"/>
            </a:xfrm>
            <a:custGeom>
              <a:avLst/>
              <a:pathLst>
                <a:path w="10081292" h="0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869890" y="2598054"/>
              <a:ext cx="298459" cy="20521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168349" y="2374590"/>
              <a:ext cx="298459" cy="22756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533132" y="2586881"/>
              <a:ext cx="298459" cy="206332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831592" y="2423007"/>
              <a:ext cx="298459" cy="222719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196375" y="2639023"/>
              <a:ext cx="298459" cy="201117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494835" y="2456527"/>
              <a:ext cx="298459" cy="21936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859618" y="2631574"/>
              <a:ext cx="298459" cy="201862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158078" y="2463976"/>
              <a:ext cx="298459" cy="21862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22861" y="2676267"/>
              <a:ext cx="298459" cy="19739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821321" y="2527290"/>
              <a:ext cx="298459" cy="21229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186104" y="2828967"/>
              <a:ext cx="298459" cy="18212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484563" y="2702338"/>
              <a:ext cx="298459" cy="19478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849347" y="2821519"/>
              <a:ext cx="298459" cy="182868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47806" y="2642747"/>
              <a:ext cx="298459" cy="200745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512590" y="2795448"/>
              <a:ext cx="298459" cy="185475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811049" y="2531015"/>
              <a:ext cx="298459" cy="211918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175833" y="2795448"/>
              <a:ext cx="298459" cy="185475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474292" y="2519842"/>
              <a:ext cx="298459" cy="21303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6839076" y="2787999"/>
              <a:ext cx="298459" cy="186220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137535" y="2516117"/>
              <a:ext cx="298459" cy="21340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502319" y="2761928"/>
              <a:ext cx="298459" cy="188827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800778" y="2568259"/>
              <a:ext cx="298459" cy="208194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165562" y="2765652"/>
              <a:ext cx="298459" cy="188454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8464021" y="2661369"/>
              <a:ext cx="298459" cy="19888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828805" y="2761928"/>
              <a:ext cx="298459" cy="188827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9127264" y="2631574"/>
              <a:ext cx="298459" cy="201862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9492047" y="2709786"/>
              <a:ext cx="298459" cy="194041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9790507" y="2490046"/>
              <a:ext cx="298459" cy="21601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0155290" y="2653920"/>
              <a:ext cx="298459" cy="19962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0453750" y="2329897"/>
              <a:ext cx="298459" cy="23203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360483" y="4589778"/>
              <a:ext cx="347290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18067" y="3844897"/>
              <a:ext cx="389706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18067" y="3100015"/>
              <a:ext cx="389706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18067" y="2355134"/>
              <a:ext cx="389706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18067" y="1610253"/>
              <a:ext cx="389706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75651" y="865371"/>
              <a:ext cx="432122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1053058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1716301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2379544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3042786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3706029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4369272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5032515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5695758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6359001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7022221" y="488329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7685487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8348730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9011973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9675216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10338459" y="4883351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3" name="rc83"/>
            <p:cNvSpPr/>
            <p:nvPr/>
          </p:nvSpPr>
          <p:spPr>
            <a:xfrm>
              <a:off x="5093336" y="5335336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5093336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102336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943252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952252" y="5413925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5382381" y="5458321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6232297" y="5457652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2641185" y="428636"/>
              <a:ext cx="5844976" cy="1878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Förvärvsintensitet i Dalarnas län bland utrikes födda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75651" y="5693915"/>
              <a:ext cx="1770533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75651" y="5814998"/>
              <a:ext cx="2000438" cy="103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Jon Frank, Region Dalarna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75651" y="5933407"/>
              <a:ext cx="5100195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Förvärvsarbetande som andel (%) av gruppens befolkning i åldersgruppen 20-64 år.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85646" y="739575"/>
              <a:ext cx="10166049" cy="41664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85646" y="460840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5646" y="450019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5646" y="439197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5646" y="428375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5646" y="406731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85646" y="395909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85646" y="385087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85646" y="374265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85646" y="352621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85646" y="341799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5646" y="330978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5646" y="320156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5646" y="298512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85646" y="287690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85646" y="276868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85646" y="266046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5646" y="244402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85646" y="233580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85646" y="222758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85646" y="211936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5646" y="190293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5646" y="179471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85646" y="168649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85646" y="157827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85646" y="136183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85646" y="125361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85646" y="114539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85646" y="103717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85646" y="471662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85646" y="417553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85646" y="363443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85646" y="309334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85646" y="255224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85646" y="201115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85646" y="147005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85646" y="92895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086937" y="1718958"/>
              <a:ext cx="9363467" cy="351712"/>
            </a:xfrm>
            <a:custGeom>
              <a:avLst/>
              <a:pathLst>
                <a:path w="9363467" h="351712">
                  <a:moveTo>
                    <a:pt x="0" y="16232"/>
                  </a:moveTo>
                  <a:lnTo>
                    <a:pt x="668819" y="0"/>
                  </a:lnTo>
                  <a:lnTo>
                    <a:pt x="1337638" y="75753"/>
                  </a:lnTo>
                  <a:lnTo>
                    <a:pt x="2006457" y="64931"/>
                  </a:lnTo>
                  <a:lnTo>
                    <a:pt x="2675276" y="129862"/>
                  </a:lnTo>
                  <a:lnTo>
                    <a:pt x="3344095" y="351712"/>
                  </a:lnTo>
                  <a:lnTo>
                    <a:pt x="4012914" y="340890"/>
                  </a:lnTo>
                  <a:lnTo>
                    <a:pt x="4681733" y="303013"/>
                  </a:lnTo>
                  <a:lnTo>
                    <a:pt x="5350552" y="303013"/>
                  </a:lnTo>
                  <a:lnTo>
                    <a:pt x="6019371" y="292191"/>
                  </a:lnTo>
                  <a:lnTo>
                    <a:pt x="6688190" y="254314"/>
                  </a:lnTo>
                  <a:lnTo>
                    <a:pt x="7357009" y="259725"/>
                  </a:lnTo>
                  <a:lnTo>
                    <a:pt x="8025828" y="254314"/>
                  </a:lnTo>
                  <a:lnTo>
                    <a:pt x="8694647" y="178561"/>
                  </a:lnTo>
                  <a:lnTo>
                    <a:pt x="9363467" y="97397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86937" y="1345602"/>
              <a:ext cx="9363467" cy="541095"/>
            </a:xfrm>
            <a:custGeom>
              <a:avLst/>
              <a:pathLst>
                <a:path w="9363467" h="541095">
                  <a:moveTo>
                    <a:pt x="0" y="64931"/>
                  </a:moveTo>
                  <a:lnTo>
                    <a:pt x="668819" y="135273"/>
                  </a:lnTo>
                  <a:lnTo>
                    <a:pt x="1337638" y="183972"/>
                  </a:lnTo>
                  <a:lnTo>
                    <a:pt x="2006457" y="194794"/>
                  </a:lnTo>
                  <a:lnTo>
                    <a:pt x="2675276" y="286780"/>
                  </a:lnTo>
                  <a:lnTo>
                    <a:pt x="3344095" y="541095"/>
                  </a:lnTo>
                  <a:lnTo>
                    <a:pt x="4012914" y="454520"/>
                  </a:lnTo>
                  <a:lnTo>
                    <a:pt x="4681733" y="292191"/>
                  </a:lnTo>
                  <a:lnTo>
                    <a:pt x="5350552" y="275958"/>
                  </a:lnTo>
                  <a:lnTo>
                    <a:pt x="6019371" y="270547"/>
                  </a:lnTo>
                  <a:lnTo>
                    <a:pt x="6688190" y="346301"/>
                  </a:lnTo>
                  <a:lnTo>
                    <a:pt x="7357009" y="481575"/>
                  </a:lnTo>
                  <a:lnTo>
                    <a:pt x="8025828" y="438287"/>
                  </a:lnTo>
                  <a:lnTo>
                    <a:pt x="8694647" y="232671"/>
                  </a:lnTo>
                  <a:lnTo>
                    <a:pt x="9363467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18067" y="4656204"/>
              <a:ext cx="304948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75651" y="4115108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275651" y="3574013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275651" y="3032917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75651" y="2491821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75651" y="1950726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5651" y="1409630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75651" y="868534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70 %</a:t>
              </a:r>
            </a:p>
          </p:txBody>
        </p:sp>
        <p:sp>
          <p:nvSpPr>
            <p:cNvPr id="52" name="tx52"/>
            <p:cNvSpPr/>
            <p:nvPr/>
          </p:nvSpPr>
          <p:spPr>
            <a:xfrm rot="-2700000">
              <a:off x="866764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1535583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2204402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2873221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3542040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4210859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58" name="tx58"/>
            <p:cNvSpPr/>
            <p:nvPr/>
          </p:nvSpPr>
          <p:spPr>
            <a:xfrm rot="-2700000">
              <a:off x="4879678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5548497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6217316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6886112" y="5057767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7554954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8223773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8892593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9561412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10230231" y="5057822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67" name="rc67"/>
            <p:cNvSpPr/>
            <p:nvPr/>
          </p:nvSpPr>
          <p:spPr>
            <a:xfrm>
              <a:off x="5016163" y="5404925"/>
              <a:ext cx="150501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085752" y="540492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107697" y="5514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935668" y="540492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957613" y="55146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5374797" y="5458321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224713" y="5457652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846182" y="428636"/>
              <a:ext cx="5844976" cy="1878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Förvärvsintensitet i Dalarnas län bland utrikes födda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75651" y="5693915"/>
              <a:ext cx="1770533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75651" y="5814998"/>
              <a:ext cx="2000438" cy="103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Jon Frank, Region Dalarna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75651" y="5933407"/>
              <a:ext cx="5100195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Förvärvsarbetande som andel (%) av gruppens befolkning i åldersgruppen 20-64 år.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6748" y="465587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6748" y="454632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748" y="443677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748" y="432723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748" y="410813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748" y="399859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6748" y="388904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6748" y="377949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56748" y="356040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6748" y="345085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748" y="334131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6748" y="323176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6748" y="301266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6748" y="290312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6748" y="279357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6748" y="268402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748" y="246493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748" y="235538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56748" y="224584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56748" y="213629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56748" y="191720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56748" y="180765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6748" y="169810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6748" y="158856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6748" y="136946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6748" y="125992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6748" y="115037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56748" y="104082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56748" y="476541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56748" y="421768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6748" y="366995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6748" y="312221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6748" y="257448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6748" y="202674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56748" y="147901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56748" y="93128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24957" y="3331268"/>
              <a:ext cx="204627" cy="143414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029584" y="2878475"/>
              <a:ext cx="204627" cy="188694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279684" y="3277407"/>
              <a:ext cx="204627" cy="148800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484312" y="2811834"/>
              <a:ext cx="204627" cy="195358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734412" y="3214418"/>
              <a:ext cx="204627" cy="155099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939039" y="2727848"/>
              <a:ext cx="204627" cy="20375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189139" y="3138648"/>
              <a:ext cx="204627" cy="162676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393766" y="2648427"/>
              <a:ext cx="204627" cy="21169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643866" y="3074746"/>
              <a:ext cx="204627" cy="169067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848494" y="2585437"/>
              <a:ext cx="204627" cy="217997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098594" y="3022711"/>
              <a:ext cx="204627" cy="174270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303221" y="2530664"/>
              <a:ext cx="204627" cy="223475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553321" y="2983457"/>
              <a:ext cx="204627" cy="178195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757949" y="2470413"/>
              <a:ext cx="204627" cy="229500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008049" y="2919555"/>
              <a:ext cx="204627" cy="184586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12676" y="2398295"/>
              <a:ext cx="204627" cy="23671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462776" y="2855652"/>
              <a:ext cx="204627" cy="19097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667403" y="2296051"/>
              <a:ext cx="204627" cy="246936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917503" y="2763451"/>
              <a:ext cx="204627" cy="200196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122131" y="2202024"/>
              <a:ext cx="204627" cy="256339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372231" y="2713242"/>
              <a:ext cx="204627" cy="205217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576858" y="2165508"/>
              <a:ext cx="204627" cy="25999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826958" y="2677639"/>
              <a:ext cx="204627" cy="208777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6031585" y="2119864"/>
              <a:ext cx="204627" cy="264555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281685" y="2615563"/>
              <a:ext cx="204627" cy="214985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486313" y="2040442"/>
              <a:ext cx="204627" cy="272497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6736413" y="2534315"/>
              <a:ext cx="204627" cy="223110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941040" y="1946415"/>
              <a:ext cx="204627" cy="28190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191140" y="2469500"/>
              <a:ext cx="204627" cy="229591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395767" y="1896206"/>
              <a:ext cx="204627" cy="28692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645868" y="2400121"/>
              <a:ext cx="204627" cy="236529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850495" y="1828652"/>
              <a:ext cx="204627" cy="29367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100595" y="2317961"/>
              <a:ext cx="204627" cy="2447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8305222" y="1755621"/>
              <a:ext cx="204627" cy="300979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555322" y="2238539"/>
              <a:ext cx="204627" cy="252687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759950" y="1682590"/>
              <a:ext cx="204627" cy="308282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9010050" y="2174637"/>
              <a:ext cx="204627" cy="259077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9214677" y="1619600"/>
              <a:ext cx="204627" cy="31458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9464777" y="2104345"/>
              <a:ext cx="204627" cy="26610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9669404" y="1526486"/>
              <a:ext cx="204627" cy="323893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9919504" y="2038617"/>
              <a:ext cx="204627" cy="272680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0124132" y="1445238"/>
              <a:ext cx="204627" cy="332017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10374232" y="1971976"/>
              <a:ext cx="204627" cy="279344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0578859" y="1414200"/>
              <a:ext cx="204627" cy="33512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524677" y="4708565"/>
              <a:ext cx="16944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82261" y="4160831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39845" y="361309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39845" y="306536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39845" y="2517630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39845" y="1969822"/>
              <a:ext cx="2542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39845" y="1422089"/>
              <a:ext cx="2542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39845" y="87442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420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92779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1999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138252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183724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229197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2746679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320142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365615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4110884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456561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5020339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5475066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5929794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6384521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700000">
              <a:off x="683924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7293953" y="4958075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2700000">
              <a:off x="7748703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700000">
              <a:off x="820343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700000">
              <a:off x="8658158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9112885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9567612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2700000">
              <a:off x="10022340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2700000">
              <a:off x="10477067" y="4958130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-250986" y="2788458"/>
              <a:ext cx="1133493" cy="11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medianinkomst,tkr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5086508" y="54560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5086508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5095508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593642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5945424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5375554" y="5579022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6225469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897790" y="430621"/>
              <a:ext cx="3331765" cy="185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Medianinkomst i Dalarnas län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75651" y="5813634"/>
              <a:ext cx="3864123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 Bearbetning: Jon Frank, Region Dalarna.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75651" y="5933407"/>
              <a:ext cx="6459597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Sammaräknad förvärvsinkomst (20-64 år), dvs alla skattepliktiga inkomster före skatt (dock ej kapitalinkomster).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287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6748" y="472048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6748" y="460913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748" y="449778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748" y="438642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748" y="416371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748" y="405236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6748" y="394100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6748" y="382965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56748" y="360694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6748" y="349559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748" y="338423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6748" y="327288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6748" y="305017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6748" y="293882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6748" y="282746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6748" y="271611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748" y="249340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748" y="238205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56748" y="227069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56748" y="215934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56748" y="193663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56748" y="182527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6748" y="171392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6748" y="160257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6748" y="137986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6748" y="126850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6748" y="115715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56748" y="104579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56748" y="483184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56748" y="427507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6748" y="371830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6748" y="316152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6748" y="260475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6748" y="204798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56748" y="149121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56748" y="93444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756748" y="297593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32521" cap="flat">
              <a:solidFill>
                <a:srgbClr val="5252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29584" y="1212830"/>
              <a:ext cx="9549274" cy="1763108"/>
            </a:xfrm>
            <a:custGeom>
              <a:avLst/>
              <a:pathLst>
                <a:path w="9549274" h="1763108">
                  <a:moveTo>
                    <a:pt x="0" y="1763108"/>
                  </a:moveTo>
                  <a:lnTo>
                    <a:pt x="454727" y="1688872"/>
                  </a:lnTo>
                  <a:lnTo>
                    <a:pt x="909454" y="1614636"/>
                  </a:lnTo>
                  <a:lnTo>
                    <a:pt x="1364182" y="1521841"/>
                  </a:lnTo>
                  <a:lnTo>
                    <a:pt x="1818909" y="1429045"/>
                  </a:lnTo>
                  <a:lnTo>
                    <a:pt x="2273636" y="1354809"/>
                  </a:lnTo>
                  <a:lnTo>
                    <a:pt x="2728364" y="1317691"/>
                  </a:lnTo>
                  <a:lnTo>
                    <a:pt x="3183091" y="1224896"/>
                  </a:lnTo>
                  <a:lnTo>
                    <a:pt x="3637818" y="1150660"/>
                  </a:lnTo>
                  <a:lnTo>
                    <a:pt x="4092546" y="1020747"/>
                  </a:lnTo>
                  <a:lnTo>
                    <a:pt x="4547273" y="965069"/>
                  </a:lnTo>
                  <a:lnTo>
                    <a:pt x="5002001" y="909392"/>
                  </a:lnTo>
                  <a:lnTo>
                    <a:pt x="5456728" y="835156"/>
                  </a:lnTo>
                  <a:lnTo>
                    <a:pt x="5911455" y="723802"/>
                  </a:lnTo>
                  <a:lnTo>
                    <a:pt x="6366183" y="649566"/>
                  </a:lnTo>
                  <a:lnTo>
                    <a:pt x="6820910" y="556771"/>
                  </a:lnTo>
                  <a:lnTo>
                    <a:pt x="7275637" y="445416"/>
                  </a:lnTo>
                  <a:lnTo>
                    <a:pt x="7730365" y="352621"/>
                  </a:lnTo>
                  <a:lnTo>
                    <a:pt x="8185092" y="259826"/>
                  </a:lnTo>
                  <a:lnTo>
                    <a:pt x="8639819" y="167031"/>
                  </a:lnTo>
                  <a:lnTo>
                    <a:pt x="9094547" y="92795"/>
                  </a:lnTo>
                  <a:lnTo>
                    <a:pt x="9549274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029584" y="1528334"/>
              <a:ext cx="9549274" cy="1447604"/>
            </a:xfrm>
            <a:custGeom>
              <a:avLst/>
              <a:pathLst>
                <a:path w="9549274" h="1447604">
                  <a:moveTo>
                    <a:pt x="0" y="1447604"/>
                  </a:moveTo>
                  <a:lnTo>
                    <a:pt x="454727" y="1373368"/>
                  </a:lnTo>
                  <a:lnTo>
                    <a:pt x="909454" y="1299132"/>
                  </a:lnTo>
                  <a:lnTo>
                    <a:pt x="1364182" y="1224896"/>
                  </a:lnTo>
                  <a:lnTo>
                    <a:pt x="1818909" y="1150660"/>
                  </a:lnTo>
                  <a:lnTo>
                    <a:pt x="2273636" y="1113542"/>
                  </a:lnTo>
                  <a:lnTo>
                    <a:pt x="2728364" y="1039306"/>
                  </a:lnTo>
                  <a:lnTo>
                    <a:pt x="3183091" y="983628"/>
                  </a:lnTo>
                  <a:lnTo>
                    <a:pt x="3637818" y="872274"/>
                  </a:lnTo>
                  <a:lnTo>
                    <a:pt x="4092546" y="779479"/>
                  </a:lnTo>
                  <a:lnTo>
                    <a:pt x="4547273" y="742361"/>
                  </a:lnTo>
                  <a:lnTo>
                    <a:pt x="5002001" y="705243"/>
                  </a:lnTo>
                  <a:lnTo>
                    <a:pt x="5456728" y="631007"/>
                  </a:lnTo>
                  <a:lnTo>
                    <a:pt x="5911455" y="538212"/>
                  </a:lnTo>
                  <a:lnTo>
                    <a:pt x="6366183" y="482534"/>
                  </a:lnTo>
                  <a:lnTo>
                    <a:pt x="6820910" y="408298"/>
                  </a:lnTo>
                  <a:lnTo>
                    <a:pt x="7275637" y="334062"/>
                  </a:lnTo>
                  <a:lnTo>
                    <a:pt x="7730365" y="278385"/>
                  </a:lnTo>
                  <a:lnTo>
                    <a:pt x="8185092" y="204149"/>
                  </a:lnTo>
                  <a:lnTo>
                    <a:pt x="8639819" y="111354"/>
                  </a:lnTo>
                  <a:lnTo>
                    <a:pt x="9094547" y="37118"/>
                  </a:lnTo>
                  <a:lnTo>
                    <a:pt x="9549274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524677" y="4774990"/>
              <a:ext cx="16944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2261" y="4218145"/>
              <a:ext cx="21185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2261" y="3661448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82261" y="3104677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39845" y="254790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9845" y="1991135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9845" y="143436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39845" y="87759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80941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1999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1264138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171886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2173593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2628297" y="5178468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58" name="tx58"/>
            <p:cNvSpPr/>
            <p:nvPr/>
          </p:nvSpPr>
          <p:spPr>
            <a:xfrm rot="-2700000">
              <a:off x="3083048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3537775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3992503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4447230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4901957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5356685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5811412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6266139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6720867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7175571" y="5178468"/>
              <a:ext cx="296651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763032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8085049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853977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8994504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9449231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9903958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10358686" y="5178523"/>
              <a:ext cx="296651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-730932" y="2823048"/>
              <a:ext cx="2092976" cy="12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medianinkomst, index 100 = 1999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5051714" y="5525626"/>
              <a:ext cx="150501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121303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143249" y="56353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971219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993164" y="563535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5410348" y="5579022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260264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138339" y="430621"/>
              <a:ext cx="3331765" cy="1859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Medianinkomst i Dalarnas län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75651" y="5813634"/>
              <a:ext cx="3864123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 Bearbetning: Jon Frank, Region Dalarna.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75651" y="5933407"/>
              <a:ext cx="6459597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Sammaräknad förvärvsinkomst (20-64 år), dvs alla skattepliktiga inkomster före skatt (dock ej kapitalinkomster).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27290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56748" y="327371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56748" y="320283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56748" y="313194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56748" y="306106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56748" y="291929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56748" y="284840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56748" y="2777523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56748" y="270663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56748" y="256486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6748" y="249398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56748" y="242309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56748" y="235221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6748" y="221044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6748" y="213955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6748" y="206867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6748" y="199778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56748" y="185601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56748" y="178513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56748" y="1714246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56748" y="164336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56748" y="150159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56748" y="143070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6748" y="135982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6748" y="128893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6748" y="114716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56748" y="107627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6748" y="100539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56748" y="934509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56748" y="334460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56748" y="2990178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56748" y="2635752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56748" y="2281327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56748" y="1926901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6748" y="1572475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56748" y="1218050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56748" y="863624"/>
              <a:ext cx="10094947" cy="0"/>
            </a:xfrm>
            <a:custGeom>
              <a:avLst/>
              <a:pathLst>
                <a:path w="10094947" h="0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000981" y="2422743"/>
              <a:ext cx="732697" cy="92186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733678" y="2271757"/>
              <a:ext cx="732697" cy="1072846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629198" y="2812611"/>
              <a:ext cx="732697" cy="531992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361896" y="2704865"/>
              <a:ext cx="732697" cy="639738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57415" y="2252618"/>
              <a:ext cx="732697" cy="109198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990113" y="2084266"/>
              <a:ext cx="732697" cy="1260337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885633" y="2654183"/>
              <a:ext cx="732697" cy="69042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618330" y="2539703"/>
              <a:ext cx="732697" cy="804900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7513850" y="1453743"/>
              <a:ext cx="732697" cy="189086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8246548" y="1165240"/>
              <a:ext cx="732697" cy="2179363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9142067" y="1942850"/>
              <a:ext cx="732697" cy="1401753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9874765" y="1684828"/>
              <a:ext cx="732697" cy="1659775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tx54"/>
            <p:cNvSpPr/>
            <p:nvPr/>
          </p:nvSpPr>
          <p:spPr>
            <a:xfrm>
              <a:off x="524677" y="3287751"/>
              <a:ext cx="16944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39845" y="2933326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39845" y="2578900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39845" y="2224400"/>
              <a:ext cx="2542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39845" y="187004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39845" y="1515623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9845" y="116119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39845" y="806772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700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531095" y="4372120"/>
              <a:ext cx="2401667" cy="100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kvinnor med barn 0-19 år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2389052" y="4372175"/>
              <a:ext cx="1942234" cy="1003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kvinnor utan barn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3872762" y="4372120"/>
              <a:ext cx="2231203" cy="100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män med barn 0-19 år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5730718" y="4372175"/>
              <a:ext cx="1771770" cy="1003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män utan barn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7236664" y="4372120"/>
              <a:ext cx="2016267" cy="100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sammanboende med barn 0-19 år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9095795" y="4375010"/>
              <a:ext cx="1556835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sammanboende utan barn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-204772" y="2043916"/>
              <a:ext cx="1040451" cy="1203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Medianvärde, tkr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5141352" y="5456037"/>
              <a:ext cx="1325740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141352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150352" y="5534626"/>
              <a:ext cx="201456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5839016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848016" y="5534626"/>
              <a:ext cx="201456" cy="201456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5430397" y="5578501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128061" y="5578501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686020" y="383120"/>
              <a:ext cx="3755305" cy="233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Disponibel inkomst i Dalarnas län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75651" y="5813307"/>
              <a:ext cx="414990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 Bearbetning: Samhällsanalys, Region Dalarna.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75651" y="5933407"/>
              <a:ext cx="2307505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Disponibel inkomst (18+ år)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Cdag">
  <a:themeElements>
    <a:clrScheme name="Ltd">
      <a:dk1>
        <a:sysClr val="windowText" lastClr="000000"/>
      </a:dk1>
      <a:lt1>
        <a:sysClr val="window" lastClr="FFFFFF"/>
      </a:lt1>
      <a:dk2>
        <a:srgbClr val="F15060"/>
      </a:dk2>
      <a:lt2>
        <a:srgbClr val="E7E6E6"/>
      </a:lt2>
      <a:accent1>
        <a:srgbClr val="00B4E4"/>
      </a:accent1>
      <a:accent2>
        <a:srgbClr val="28B29A"/>
      </a:accent2>
      <a:accent3>
        <a:srgbClr val="FFD378"/>
      </a:accent3>
      <a:accent4>
        <a:srgbClr val="AEDDEF"/>
      </a:accent4>
      <a:accent5>
        <a:srgbClr val="6ACEC3"/>
      </a:accent5>
      <a:accent6>
        <a:srgbClr val="FAE9BA"/>
      </a:accent6>
      <a:hlink>
        <a:srgbClr val="0074A2"/>
      </a:hlink>
      <a:folHlink>
        <a:srgbClr val="0074A2"/>
      </a:folHlink>
    </a:clrScheme>
    <a:fontScheme name="Lt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d_standard.potx" id="{151680F3-6FC2-4960-B137-648106B7FBF2}" vid="{FDF325D6-299B-47C8-B8D0-086DBBEE1ED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7674CE9D89CC848B27FC744436339E1" ma:contentTypeVersion="2" ma:contentTypeDescription="Skapa ett nytt dokument." ma:contentTypeScope="" ma:versionID="6a2ad3d7a1d18cede19550a229732b43">
  <xsd:schema xmlns:xsd="http://www.w3.org/2001/XMLSchema" xmlns:xs="http://www.w3.org/2001/XMLSchema" xmlns:p="http://schemas.microsoft.com/office/2006/metadata/properties" xmlns:ns2="b1cf3804-849c-4f5f-8320-adcc051b3d11" targetNamespace="http://schemas.microsoft.com/office/2006/metadata/properties" ma:root="true" ma:fieldsID="ebbc911277177a5ee0d0a444807d4c95" ns2:_="">
    <xsd:import namespace="b1cf3804-849c-4f5f-8320-adcc051b3d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3804-849c-4f5f-8320-adcc051b3d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024E15-E290-4AB3-AE13-73E4633A1C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FB3ADD-DCDF-4A07-9C45-CA476A044990}">
  <ds:schemaRefs>
    <ds:schemaRef ds:uri="http://purl.org/dc/elements/1.1/"/>
    <ds:schemaRef ds:uri="http://schemas.microsoft.com/office/2006/metadata/properties"/>
    <ds:schemaRef ds:uri="http://purl.org/dc/terms/"/>
    <ds:schemaRef ds:uri="b1cf3804-849c-4f5f-8320-adcc051b3d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EF1A743-195C-48AB-AA0C-938B86CECD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cf3804-849c-4f5f-8320-adcc051b3d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61536</TotalTime>
  <Words>0</Words>
  <Application>Microsoft Office PowerPoint</Application>
  <PresentationFormat>Bredbild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0</vt:i4>
      </vt:variant>
    </vt:vector>
  </HeadingPairs>
  <TitlesOfParts>
    <vt:vector size="2" baseType="lpstr">
      <vt:lpstr>Arial</vt:lpstr>
      <vt:lpstr>VCdag</vt:lpstr>
    </vt:vector>
  </TitlesOfParts>
  <Company>Landstinget Dalarna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Region Dalarna - Standard Powerpointmall</dc:title>
  <dc:creator>Jansson Markus /Central förvaltning Kommunikationsenhet /Falun</dc:creator>
  <cp:lastModifiedBy/>
  <cp:revision>875</cp:revision>
  <dcterms:created xsi:type="dcterms:W3CDTF">2016-11-14T14:16:14Z</dcterms:created>
  <dcterms:modified xsi:type="dcterms:W3CDTF">2022-05-09T10:10:46Z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35d67994db9475aa58636ebfce59533">
    <vt:lpwstr>sv - svenska|fc4bf42e-8ca5-492e-bdac-5e5e0115cfa8</vt:lpwstr>
  </property>
  <property fmtid="{D5CDD505-2E9C-101B-9397-08002B2CF9AE}" pid="3" name="ContentTypeId">
    <vt:lpwstr>0x01010077674CE9D89CC848B27FC744436339E1</vt:lpwstr>
  </property>
  <property fmtid="{D5CDD505-2E9C-101B-9397-08002B2CF9AE}" pid="4" name="TaxCatchAll">
    <vt:lpwstr>7;#sv - svenska</vt:lpwstr>
  </property>
  <property fmtid="{D5CDD505-2E9C-101B-9397-08002B2CF9AE}" pid="5" name="LD_GallerForVerksamhet">
    <vt:lpwstr>33;#LD|30ac7822-68c2-42d2-8d58-accf1e3539f2</vt:lpwstr>
  </property>
  <property fmtid="{D5CDD505-2E9C-101B-9397-08002B2CF9AE}" pid="6" name="LD_Process">
    <vt:lpwstr/>
  </property>
  <property fmtid="{D5CDD505-2E9C-101B-9397-08002B2CF9AE}" pid="7" name="LD_Forfattning">
    <vt:lpwstr/>
  </property>
  <property fmtid="{D5CDD505-2E9C-101B-9397-08002B2CF9AE}" pid="8" name="LD_Nyckelord">
    <vt:lpwstr/>
  </property>
  <property fmtid="{D5CDD505-2E9C-101B-9397-08002B2CF9AE}" pid="9" name="LD_Dokumentsamling">
    <vt:lpwstr>620;#powerpointmall|8a709a16-dce5-48c9-b324-adb936197cd8</vt:lpwstr>
  </property>
  <property fmtid="{D5CDD505-2E9C-101B-9397-08002B2CF9AE}" pid="10" name="LD_Dokumenttyp">
    <vt:lpwstr>24;#Standarddokument|4d12e0b9-1967-41ec-b4ec-5579d11176b8</vt:lpwstr>
  </property>
  <property fmtid="{D5CDD505-2E9C-101B-9397-08002B2CF9AE}" pid="11" name="eb7deb89d2814b7b90e1fef0bccd24ec">
    <vt:lpwstr/>
  </property>
  <property fmtid="{D5CDD505-2E9C-101B-9397-08002B2CF9AE}" pid="12" name="c37888536a3e4198892c360a23f46821">
    <vt:lpwstr/>
  </property>
  <property fmtid="{D5CDD505-2E9C-101B-9397-08002B2CF9AE}" pid="13" name="e4631235004c4161a9f23c41f2f2c9d6">
    <vt:lpwstr/>
  </property>
  <property fmtid="{D5CDD505-2E9C-101B-9397-08002B2CF9AE}" pid="14" name="LD_Diagnos">
    <vt:lpwstr/>
  </property>
  <property fmtid="{D5CDD505-2E9C-101B-9397-08002B2CF9AE}" pid="15" name="LD_Sprak">
    <vt:lpwstr>1;#sv - svenska|fc4bf42e-8ca5-492e-bdac-5e5e0115cfa8</vt:lpwstr>
  </property>
  <property fmtid="{D5CDD505-2E9C-101B-9397-08002B2CF9AE}" pid="16" name="LD_MeSHterm">
    <vt:lpwstr/>
  </property>
  <property fmtid="{D5CDD505-2E9C-101B-9397-08002B2CF9AE}" pid="17" name="_dlc_DocIdItemGuid">
    <vt:lpwstr>478ac456-debb-4762-9ea7-ef009ac3d5d6</vt:lpwstr>
  </property>
  <property fmtid="{D5CDD505-2E9C-101B-9397-08002B2CF9AE}" pid="18" name="Granskning">
    <vt:lpwstr/>
  </property>
  <property fmtid="{D5CDD505-2E9C-101B-9397-08002B2CF9AE}" pid="19" name="Order">
    <vt:r8>13100</vt:r8>
  </property>
  <property fmtid="{D5CDD505-2E9C-101B-9397-08002B2CF9AE}" pid="20" name="xd_ProgID">
    <vt:lpwstr/>
  </property>
  <property fmtid="{D5CDD505-2E9C-101B-9397-08002B2CF9AE}" pid="21" name="TemplateUrl">
    <vt:lpwstr/>
  </property>
  <property fmtid="{D5CDD505-2E9C-101B-9397-08002B2CF9AE}" pid="22" name="_CopySource">
    <vt:lpwstr>http://ar.ltdalarna.se/arbetsrum/OHAR4G1Q/4G8V/Lists/informerande/Region Dalarna - Standard Powerpointmall.pptx</vt:lpwstr>
  </property>
  <property fmtid="{D5CDD505-2E9C-101B-9397-08002B2CF9AE}" pid="23" name="Godkännande och publicering">
    <vt:lpwstr>http://ar.ltdalarna.se/arbetsrum/OHAR4G1Q/_layouts/15/wrkstat.aspx?List=897c8b83-9ffe-46c2-b9b4-7cbdc1558ee9&amp;WorkflowInstanceName=23b98503-3154-493f-9ae5-e4c37136ec7d, Godkänt</vt:lpwstr>
  </property>
  <property fmtid="{D5CDD505-2E9C-101B-9397-08002B2CF9AE}" pid="24" name="LD_GiltigtTill">
    <vt:filetime>2022-01-14T13:12:34Z</vt:filetime>
  </property>
  <property fmtid="{D5CDD505-2E9C-101B-9397-08002B2CF9AE}" pid="25" name="LD_Gallringsfrist">
    <vt:lpwstr>38;#3 år|8a73ccd2-b425-41f1-973a-0e59e31951c0</vt:lpwstr>
  </property>
  <property fmtid="{D5CDD505-2E9C-101B-9397-08002B2CF9AE}" pid="26" name="maa9fd36c38347e1a5ddfad159d25a0c">
    <vt:lpwstr>3 år|8a73ccd2-b425-41f1-973a-0e59e31951c0</vt:lpwstr>
  </property>
</Properties>
</file>