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34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6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11" Type="http://schemas.openxmlformats.org/officeDocument/2006/relationships/image" Target="../media/image68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67.svg"/><Relationship Id="rId9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7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73.svg"/><Relationship Id="rId4" Type="http://schemas.openxmlformats.org/officeDocument/2006/relationships/image" Target="../media/image70.svg"/><Relationship Id="rId9" Type="http://schemas.openxmlformats.org/officeDocument/2006/relationships/image" Target="../media/image7.png"/><Relationship Id="rId14" Type="http://schemas.openxmlformats.org/officeDocument/2006/relationships/image" Target="../media/image7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2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3" Type="http://schemas.openxmlformats.org/officeDocument/2006/relationships/image" Target="../media/image1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svg"/><Relationship Id="rId5" Type="http://schemas.openxmlformats.org/officeDocument/2006/relationships/image" Target="../media/image84.png"/><Relationship Id="rId4" Type="http://schemas.openxmlformats.org/officeDocument/2006/relationships/image" Target="../media/image8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90.svg"/><Relationship Id="rId4" Type="http://schemas.openxmlformats.org/officeDocument/2006/relationships/image" Target="../media/image88.svg"/><Relationship Id="rId9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94.svg"/><Relationship Id="rId4" Type="http://schemas.openxmlformats.org/officeDocument/2006/relationships/image" Target="../media/image91.svg"/><Relationship Id="rId9" Type="http://schemas.openxmlformats.org/officeDocument/2006/relationships/image" Target="../media/image7.png"/><Relationship Id="rId14" Type="http://schemas.openxmlformats.org/officeDocument/2006/relationships/image" Target="../media/image9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svg"/><Relationship Id="rId5" Type="http://schemas.openxmlformats.org/officeDocument/2006/relationships/image" Target="../media/image98.png"/><Relationship Id="rId4" Type="http://schemas.openxmlformats.org/officeDocument/2006/relationships/image" Target="../media/image9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3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svg"/><Relationship Id="rId3" Type="http://schemas.openxmlformats.org/officeDocument/2006/relationships/image" Target="../media/image1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svg"/><Relationship Id="rId5" Type="http://schemas.openxmlformats.org/officeDocument/2006/relationships/image" Target="../media/image105.png"/><Relationship Id="rId4" Type="http://schemas.openxmlformats.org/officeDocument/2006/relationships/image" Target="../media/image10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111.svg"/><Relationship Id="rId4" Type="http://schemas.openxmlformats.org/officeDocument/2006/relationships/image" Target="../media/image109.svg"/><Relationship Id="rId9" Type="http://schemas.openxmlformats.org/officeDocument/2006/relationships/image" Target="../media/image1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115.svg"/><Relationship Id="rId4" Type="http://schemas.openxmlformats.org/officeDocument/2006/relationships/image" Target="../media/image112.svg"/><Relationship Id="rId9" Type="http://schemas.openxmlformats.org/officeDocument/2006/relationships/image" Target="../media/image7.png"/><Relationship Id="rId14" Type="http://schemas.openxmlformats.org/officeDocument/2006/relationships/image" Target="../media/image1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25.svg"/><Relationship Id="rId4" Type="http://schemas.openxmlformats.org/officeDocument/2006/relationships/image" Target="../media/image22.svg"/><Relationship Id="rId9" Type="http://schemas.openxmlformats.org/officeDocument/2006/relationships/image" Target="../media/image7.png"/><Relationship Id="rId14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52.svg"/><Relationship Id="rId4" Type="http://schemas.openxmlformats.org/officeDocument/2006/relationships/image" Target="../media/image49.svg"/><Relationship Id="rId9" Type="http://schemas.openxmlformats.org/officeDocument/2006/relationships/image" Target="../media/image7.png"/><Relationship Id="rId14" Type="http://schemas.openxmlformats.org/officeDocument/2006/relationships/image" Target="../media/image5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963" y="1886121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310" y="1600657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910" y="1485957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41110" y="3328873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705917" y="2115007"/>
            <a:ext cx="7772400" cy="9258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6764"/>
              </a:lnSpc>
              <a:buNone/>
            </a:pPr>
            <a:r>
              <a:rPr lang="en-US" sz="5203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宣传部算分常用函数汇总</a:t>
            </a:r>
            <a:endParaRPr lang="en-US" sz="5203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24DF049A-5D53-BBD5-16E7-826D7A646D68}"/>
              </a:ext>
            </a:extLst>
          </p:cNvPr>
          <p:cNvSpPr/>
          <p:nvPr/>
        </p:nvSpPr>
        <p:spPr>
          <a:xfrm>
            <a:off x="6421438" y="4009358"/>
            <a:ext cx="2551569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2F4DB5"/>
                </a:solidFill>
                <a:latin typeface="+mn-ea"/>
                <a:cs typeface="Arial" pitchFamily="34" charset="-120"/>
              </a:rPr>
              <a:t>制作人：</a:t>
            </a:r>
            <a:r>
              <a:rPr lang="en-US" altLang="zh-CN" dirty="0">
                <a:solidFill>
                  <a:srgbClr val="2F4DB5"/>
                </a:solidFill>
                <a:latin typeface="+mn-ea"/>
                <a:cs typeface="Arial" pitchFamily="34" charset="-120"/>
              </a:rPr>
              <a:t>Region</a:t>
            </a:r>
          </a:p>
          <a:p>
            <a:pPr marL="0" indent="0" algn="l">
              <a:buNone/>
            </a:pPr>
            <a:r>
              <a:rPr lang="zh-CN" altLang="en-US" dirty="0">
                <a:solidFill>
                  <a:srgbClr val="2F4DB5"/>
                </a:solidFill>
                <a:latin typeface="+mn-ea"/>
                <a:cs typeface="Arial" pitchFamily="34" charset="-120"/>
              </a:rPr>
              <a:t>日期：</a:t>
            </a:r>
            <a:r>
              <a:rPr lang="en-US" altLang="zh-CN" dirty="0">
                <a:solidFill>
                  <a:srgbClr val="2F4DB5"/>
                </a:solidFill>
                <a:latin typeface="+mn-ea"/>
                <a:cs typeface="Arial" pitchFamily="34" charset="-120"/>
              </a:rPr>
              <a:t>2024/12/22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1422" y="2237423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878" y="642938"/>
            <a:ext cx="3977640" cy="38576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0274" y="30861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9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14630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47548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839"/>
              </a:lnSpc>
              <a:buNone/>
            </a:pPr>
            <a:r>
              <a:rPr lang="en-US" sz="3722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TRIMMEAN常见格式</a:t>
            </a:r>
            <a:endParaRPr lang="en-US" sz="372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4726534" cy="43411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0274" y="30861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97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642938"/>
            <a:ext cx="54864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TRIMMEAN常见格式</a:t>
            </a:r>
            <a:endParaRPr lang="en-US" sz="4188" dirty="0"/>
          </a:p>
        </p:txBody>
      </p:sp>
      <p:sp>
        <p:nvSpPr>
          <p:cNvPr id="4" name="Text 1"/>
          <p:cNvSpPr/>
          <p:nvPr/>
        </p:nvSpPr>
        <p:spPr>
          <a:xfrm>
            <a:off x="891540" y="1789938"/>
            <a:ext cx="32004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02"/>
              </a:lnSpc>
              <a:buNone/>
            </a:pPr>
            <a:r>
              <a:rPr lang="en-US" sz="20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=TRIMMEAN(C3:K3,2/9)</a:t>
            </a:r>
            <a:endParaRPr lang="en-US" sz="2073" dirty="0"/>
          </a:p>
        </p:txBody>
      </p:sp>
      <p:sp>
        <p:nvSpPr>
          <p:cNvPr id="5" name="Text 2"/>
          <p:cNvSpPr/>
          <p:nvPr/>
        </p:nvSpPr>
        <p:spPr>
          <a:xfrm>
            <a:off x="891540" y="2498712"/>
            <a:ext cx="70408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02"/>
              </a:lnSpc>
              <a:buNone/>
            </a:pPr>
            <a:r>
              <a:rPr lang="en-US" sz="20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此函数意为求C3到K3的平均数，同时去除最高和最低值</a:t>
            </a:r>
            <a:endParaRPr lang="en-US" sz="2073" dirty="0"/>
          </a:p>
        </p:txBody>
      </p:sp>
      <p:sp>
        <p:nvSpPr>
          <p:cNvPr id="6" name="Text 3"/>
          <p:cNvSpPr/>
          <p:nvPr/>
        </p:nvSpPr>
        <p:spPr>
          <a:xfrm>
            <a:off x="891540" y="3207487"/>
            <a:ext cx="67665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02"/>
              </a:lnSpc>
              <a:buNone/>
            </a:pPr>
            <a:r>
              <a:rPr lang="en-US" sz="20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2/9意为在C3到K3的这9个单元格中去除最高和最低值</a:t>
            </a:r>
            <a:endParaRPr lang="en-US" sz="2073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60274" y="308610"/>
            <a:ext cx="73152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973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82850" y="1841887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2110" y="1555909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0710" y="1441723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8224" y="3373107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768803" y="2070259"/>
            <a:ext cx="36576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7094"/>
              </a:lnSpc>
              <a:buNone/>
            </a:pPr>
            <a:r>
              <a:rPr lang="en-US" sz="5457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5457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338328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599"/>
              </a:lnSpc>
              <a:buNone/>
            </a:pPr>
            <a:r>
              <a:rPr lang="en-US" sz="5076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5076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3365906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4107" y="2237423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193" y="642938"/>
            <a:ext cx="3963010" cy="38576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0274" y="30861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9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14630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42976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674"/>
              </a:lnSpc>
              <a:buNone/>
            </a:pPr>
            <a:r>
              <a:rPr lang="en-US" sz="3596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AVERAGE常用格式</a:t>
            </a:r>
            <a:endParaRPr lang="en-US" sz="3596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4269334" cy="43411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0274" y="30861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97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642938"/>
            <a:ext cx="49377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279"/>
              </a:lnSpc>
              <a:buNone/>
            </a:pPr>
            <a:r>
              <a:rPr lang="en-US" sz="4061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AVERAGE常用格式</a:t>
            </a:r>
            <a:endParaRPr lang="en-US" sz="4061" dirty="0"/>
          </a:p>
        </p:txBody>
      </p:sp>
      <p:sp>
        <p:nvSpPr>
          <p:cNvPr id="4" name="Text 1"/>
          <p:cNvSpPr/>
          <p:nvPr/>
        </p:nvSpPr>
        <p:spPr>
          <a:xfrm>
            <a:off x="891540" y="1789938"/>
            <a:ext cx="23774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783"/>
              </a:lnSpc>
              <a:buNone/>
            </a:pPr>
            <a:r>
              <a:rPr lang="en-US" sz="1988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=AVERAGE(B2:F2)</a:t>
            </a:r>
            <a:endParaRPr lang="en-US" sz="1988" dirty="0"/>
          </a:p>
        </p:txBody>
      </p:sp>
      <p:sp>
        <p:nvSpPr>
          <p:cNvPr id="5" name="Text 2"/>
          <p:cNvSpPr/>
          <p:nvPr/>
        </p:nvSpPr>
        <p:spPr>
          <a:xfrm>
            <a:off x="891540" y="2498712"/>
            <a:ext cx="38404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此函数意为求B2到F2的平均数</a:t>
            </a:r>
            <a:endParaRPr lang="en-US" sz="211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0274" y="308610"/>
            <a:ext cx="64008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97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7250" y="1841887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6510" y="1555909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55110" y="1441723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63824" y="3373107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683203" y="2070259"/>
            <a:ext cx="18288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571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173736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165780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7243" y="2035797"/>
            <a:ext cx="2377440" cy="108013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3968"/>
              </a:lnSpc>
              <a:buNone/>
            </a:pPr>
            <a:r>
              <a:rPr lang="en-US" sz="2834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宣传部算分常用函数汇总</a:t>
            </a:r>
            <a:endParaRPr lang="en-US" sz="2834" dirty="0"/>
          </a:p>
        </p:txBody>
      </p:sp>
      <p:sp>
        <p:nvSpPr>
          <p:cNvPr id="4" name="Text 1"/>
          <p:cNvSpPr/>
          <p:nvPr/>
        </p:nvSpPr>
        <p:spPr>
          <a:xfrm>
            <a:off x="4749394" y="642938"/>
            <a:ext cx="10058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3494"/>
              </a:lnSpc>
              <a:buNone/>
            </a:pPr>
            <a:r>
              <a:rPr lang="en-US" sz="2496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2496" dirty="0"/>
          </a:p>
        </p:txBody>
      </p:sp>
      <p:sp>
        <p:nvSpPr>
          <p:cNvPr id="5" name="Text 2"/>
          <p:cNvSpPr/>
          <p:nvPr/>
        </p:nvSpPr>
        <p:spPr>
          <a:xfrm>
            <a:off x="4749394" y="1760620"/>
            <a:ext cx="192024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3612"/>
              </a:lnSpc>
              <a:buNone/>
            </a:pPr>
            <a:r>
              <a:rPr lang="en-US" sz="258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2580" dirty="0"/>
          </a:p>
        </p:txBody>
      </p:sp>
      <p:sp>
        <p:nvSpPr>
          <p:cNvPr id="6" name="Text 3"/>
          <p:cNvSpPr/>
          <p:nvPr/>
        </p:nvSpPr>
        <p:spPr>
          <a:xfrm>
            <a:off x="4749394" y="2878817"/>
            <a:ext cx="155448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3316"/>
              </a:lnSpc>
              <a:buNone/>
            </a:pPr>
            <a:r>
              <a:rPr lang="en-US" sz="2369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</a:t>
            </a:r>
            <a:endParaRPr lang="en-US" sz="2369" dirty="0"/>
          </a:p>
        </p:txBody>
      </p:sp>
      <p:sp>
        <p:nvSpPr>
          <p:cNvPr id="7" name="Text 4"/>
          <p:cNvSpPr/>
          <p:nvPr/>
        </p:nvSpPr>
        <p:spPr>
          <a:xfrm>
            <a:off x="4749394" y="3996500"/>
            <a:ext cx="82296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3612"/>
              </a:lnSpc>
              <a:buNone/>
            </a:pPr>
            <a:r>
              <a:rPr lang="en-US" sz="2580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258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7018" y="728834"/>
            <a:ext cx="544982" cy="1931899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7018" y="2483282"/>
            <a:ext cx="544982" cy="1928813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17243" y="3159138"/>
            <a:ext cx="2296973" cy="102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5080" y="2237423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0220" y="642938"/>
            <a:ext cx="3984955" cy="38576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9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14630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320040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894"/>
              </a:lnSpc>
              <a:buNone/>
            </a:pPr>
            <a:r>
              <a:rPr lang="en-US" sz="3765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SUM常用格式</a:t>
            </a:r>
            <a:endParaRPr lang="en-US" sz="376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3172054" cy="43411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97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642938"/>
            <a:ext cx="356616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SUM常用格式</a:t>
            </a:r>
            <a:endParaRPr lang="en-US" sz="4188" dirty="0"/>
          </a:p>
        </p:txBody>
      </p:sp>
      <p:sp>
        <p:nvSpPr>
          <p:cNvPr id="4" name="Text 1"/>
          <p:cNvSpPr/>
          <p:nvPr/>
        </p:nvSpPr>
        <p:spPr>
          <a:xfrm>
            <a:off x="891540" y="1789938"/>
            <a:ext cx="182880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=SUM(B2:F2)</a:t>
            </a:r>
            <a:endParaRPr lang="en-US" sz="2115" dirty="0"/>
          </a:p>
        </p:txBody>
      </p:sp>
      <p:sp>
        <p:nvSpPr>
          <p:cNvPr id="5" name="Text 2"/>
          <p:cNvSpPr/>
          <p:nvPr/>
        </p:nvSpPr>
        <p:spPr>
          <a:xfrm>
            <a:off x="891540" y="2498712"/>
            <a:ext cx="356616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此函数意为求B2到F2的总数</a:t>
            </a:r>
            <a:endParaRPr lang="en-US" sz="211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</a:t>
            </a:r>
            <a:endParaRPr lang="en-US" sz="973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0320" y="1841887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8666" y="1555909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17266" y="1441723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0754" y="3373107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646274" y="2070259"/>
            <a:ext cx="39319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7369"/>
              </a:lnSpc>
              <a:buNone/>
            </a:pPr>
            <a:r>
              <a:rPr lang="en-US" sz="566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5668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75050" y="1841887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03397" y="1555909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31997" y="1441723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86938" y="3373107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3460090" y="2070259"/>
            <a:ext cx="22860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7369"/>
              </a:lnSpc>
              <a:buNone/>
            </a:pPr>
            <a:r>
              <a:rPr lang="en-US" sz="566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5668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210312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874"/>
              </a:lnSpc>
              <a:buNone/>
            </a:pPr>
            <a:r>
              <a:rPr lang="en-US" sz="528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5288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2074774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4107" y="2237423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193" y="642938"/>
            <a:ext cx="3963010" cy="38576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973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146304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347472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839"/>
              </a:lnSpc>
              <a:buNone/>
            </a:pPr>
            <a:r>
              <a:rPr lang="en-US" sz="3722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RANK常见格式</a:t>
            </a:r>
            <a:endParaRPr lang="en-US" sz="372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3411626" cy="43411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973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642938"/>
            <a:ext cx="393192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5444"/>
              </a:lnSpc>
              <a:buNone/>
            </a:pPr>
            <a:r>
              <a:rPr lang="en-US" sz="4188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RANK常见格式</a:t>
            </a:r>
            <a:endParaRPr lang="en-US" sz="4188" dirty="0"/>
          </a:p>
        </p:txBody>
      </p:sp>
      <p:sp>
        <p:nvSpPr>
          <p:cNvPr id="4" name="Text 1"/>
          <p:cNvSpPr/>
          <p:nvPr/>
        </p:nvSpPr>
        <p:spPr>
          <a:xfrm>
            <a:off x="891540" y="1789938"/>
            <a:ext cx="347472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02"/>
              </a:lnSpc>
              <a:buNone/>
            </a:pPr>
            <a:r>
              <a:rPr lang="en-US" sz="20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=RANK(G3,$G$3:$G$12,0)</a:t>
            </a:r>
            <a:endParaRPr lang="en-US" sz="2073" dirty="0"/>
          </a:p>
        </p:txBody>
      </p:sp>
      <p:sp>
        <p:nvSpPr>
          <p:cNvPr id="5" name="Text 2"/>
          <p:cNvSpPr/>
          <p:nvPr/>
        </p:nvSpPr>
        <p:spPr>
          <a:xfrm>
            <a:off x="891540" y="2498712"/>
            <a:ext cx="374904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02"/>
              </a:lnSpc>
              <a:buNone/>
            </a:pPr>
            <a:r>
              <a:rPr lang="en-US" sz="20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此函数意为求G3到G12的排名</a:t>
            </a:r>
            <a:endParaRPr lang="en-US" sz="2073" dirty="0"/>
          </a:p>
        </p:txBody>
      </p:sp>
      <p:sp>
        <p:nvSpPr>
          <p:cNvPr id="6" name="Text 3"/>
          <p:cNvSpPr/>
          <p:nvPr/>
        </p:nvSpPr>
        <p:spPr>
          <a:xfrm>
            <a:off x="891540" y="3207487"/>
            <a:ext cx="3383280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2961"/>
              </a:lnSpc>
              <a:buNone/>
            </a:pPr>
            <a:r>
              <a:rPr lang="en-US" sz="2115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$意为不改变求排名的区域</a:t>
            </a:r>
            <a:endParaRPr lang="en-US" sz="2115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1789938"/>
            <a:ext cx="85954" cy="400164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74" y="2498712"/>
            <a:ext cx="85954" cy="40016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3174" y="3207487"/>
            <a:ext cx="85954" cy="4001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60274" y="308610"/>
            <a:ext cx="365760" cy="15430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1035"/>
              </a:lnSpc>
              <a:buNone/>
            </a:pPr>
            <a:r>
              <a:rPr lang="en-US" sz="973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RANK</a:t>
            </a:r>
            <a:endParaRPr lang="en-US" sz="973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4" y="491719"/>
            <a:ext cx="256946" cy="226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23490" y="1841887"/>
            <a:ext cx="365760" cy="240201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51837" y="1555909"/>
            <a:ext cx="474574" cy="457257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80437" y="1441723"/>
            <a:ext cx="268834" cy="41148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2726" y="3834994"/>
            <a:ext cx="622706" cy="6172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38498" y="3373107"/>
            <a:ext cx="2971800" cy="70311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49440" y="-285979"/>
            <a:ext cx="2023567" cy="163460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2408530" y="2070259"/>
            <a:ext cx="438912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ctr">
              <a:lnSpc>
                <a:spcPts val="7424"/>
              </a:lnSpc>
              <a:buNone/>
            </a:pPr>
            <a:r>
              <a:rPr lang="en-US" sz="5711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571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DF4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74" y="1552308"/>
            <a:ext cx="4114800" cy="9772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6929"/>
              </a:lnSpc>
              <a:buNone/>
            </a:pPr>
            <a:r>
              <a:rPr lang="en-US" sz="5330" b="1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TRIMMEAN</a:t>
            </a:r>
            <a:endParaRPr lang="en-US" sz="5330" dirty="0"/>
          </a:p>
        </p:txBody>
      </p:sp>
      <p:sp>
        <p:nvSpPr>
          <p:cNvPr id="4" name="Text 1"/>
          <p:cNvSpPr/>
          <p:nvPr/>
        </p:nvSpPr>
        <p:spPr>
          <a:xfrm>
            <a:off x="703174" y="2922537"/>
            <a:ext cx="1097280" cy="66865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normAutofit/>
          </a:bodyPr>
          <a:lstStyle/>
          <a:p>
            <a:pPr marL="0" indent="0" algn="l">
              <a:lnSpc>
                <a:spcPts val="4949"/>
              </a:lnSpc>
              <a:buNone/>
            </a:pPr>
            <a:r>
              <a:rPr lang="en-US" sz="3807" dirty="0">
                <a:solidFill>
                  <a:srgbClr val="2F4DB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简介</a:t>
            </a:r>
            <a:endParaRPr lang="en-US" sz="380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74" y="2488425"/>
            <a:ext cx="4035247" cy="434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全屏显示(16:9)</PresentationFormat>
  <Paragraphs>82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5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Region</cp:lastModifiedBy>
  <cp:revision>3</cp:revision>
  <dcterms:created xsi:type="dcterms:W3CDTF">2022-10-27T15:52:52Z</dcterms:created>
  <dcterms:modified xsi:type="dcterms:W3CDTF">2024-12-22T07:08:16Z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2024-12-22T07:07:46Z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e1a9c28c-670f-472c-b254-6a3e8338a04c</vt:lpwstr>
  </property>
  <property fmtid="{D5CDD505-2E9C-101B-9397-08002B2CF9AE}" pid="7" name="MSIP_Label_defa4170-0d19-0005-0004-bc88714345d2_ActionId">
    <vt:lpwstr>6617652f-a1f6-49eb-b8ce-5c310fc40925</vt:lpwstr>
  </property>
  <property fmtid="{D5CDD505-2E9C-101B-9397-08002B2CF9AE}" pid="8" name="MSIP_Label_defa4170-0d19-0005-0004-bc88714345d2_ContentBits">
    <vt:lpwstr>0</vt:lpwstr>
  </property>
</Properties>
</file>