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12192000"/>
  <p:notesSz cx="6858000" cy="9144000"/>
  <p:embeddedFontLst>
    <p:embeddedFont>
      <p:font typeface="Proxima Nova"/>
      <p:regular r:id="rId63"/>
      <p:bold r:id="rId64"/>
      <p:italic r:id="rId65"/>
      <p:boldItalic r:id="rId66"/>
    </p:embeddedFont>
    <p:embeddedFont>
      <p:font typeface="Roboto"/>
      <p:regular r:id="rId67"/>
      <p:bold r:id="rId68"/>
      <p:italic r:id="rId69"/>
      <p:boldItalic r:id="rId70"/>
    </p:embeddedFon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5" roundtripDataSignature="AMtx7mjyuWT1CdKhDl071gLxpQUHWPC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D5EDCB-E477-4B0B-9ED2-D622134E36F3}">
  <a:tblStyle styleId="{20D5EDCB-E477-4B0B-9ED2-D622134E36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5.xml"/><Relationship Id="rId75" Type="http://customschemas.google.com/relationships/presentationmetadata" Target="metadata"/><Relationship Id="rId30" Type="http://schemas.openxmlformats.org/officeDocument/2006/relationships/slide" Target="slides/slide24.xml"/><Relationship Id="rId74" Type="http://schemas.openxmlformats.org/officeDocument/2006/relationships/font" Target="fonts/CenturyGothic-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enturyGothic-regular.fntdata"/><Relationship Id="rId70" Type="http://schemas.openxmlformats.org/officeDocument/2006/relationships/font" Target="fonts/Robo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6.xml"/><Relationship Id="rId66" Type="http://schemas.openxmlformats.org/officeDocument/2006/relationships/font" Target="fonts/ProximaNova-boldItalic.fntdata"/><Relationship Id="rId21" Type="http://schemas.openxmlformats.org/officeDocument/2006/relationships/slide" Target="slides/slide15.xml"/><Relationship Id="rId65" Type="http://schemas.openxmlformats.org/officeDocument/2006/relationships/font" Target="fonts/ProximaNova-italic.fntdata"/><Relationship Id="rId24" Type="http://schemas.openxmlformats.org/officeDocument/2006/relationships/slide" Target="slides/slide18.xml"/><Relationship Id="rId68" Type="http://schemas.openxmlformats.org/officeDocument/2006/relationships/font" Target="fonts/Roboto-bold.fntdata"/><Relationship Id="rId23" Type="http://schemas.openxmlformats.org/officeDocument/2006/relationships/slide" Target="slides/slide17.xml"/><Relationship Id="rId67" Type="http://schemas.openxmlformats.org/officeDocument/2006/relationships/font" Target="fonts/Robot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8d18a41c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88d18a41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4d4f699c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4d4f699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88d18a41c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88d18a41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8d18a41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88d18a41c8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8d18a41c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8d18a41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8d18a41c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8d18a41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8d18a41c8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8d18a41c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8d18a41c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188d18a41c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8d18a41c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88d18a41c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88d18a41c8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88d18a41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8d18a41c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8d18a41c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88d18a41c8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88d18a41c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8d18a41c8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8d18a41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8d18a41c8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8d18a41c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88d18a41c8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88d18a41c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a262debf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a262deb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8a262debf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8a262deb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8a262debf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8a262deb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a262debf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a262deb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8a262debf9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8a262deb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a262debf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a262deb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8a262debf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8a262deb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8a262debf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8a262deb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https://afteracademy.com/blog/introduction-to-sorting-algorithms-selection-and-insertion-sort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8a262debf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8a262deb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a90e34fbfc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a90e34fbf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a90e34fbfc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a90e34fb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a90e34fbfc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a90e34fbf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a90e34fbfc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a90e34fbf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a90e34fbfc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a90e34fb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a90e34fbfc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a90e34fbf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a90e34fbfc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a90e34fbf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a90e34fbfc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a90e34fbf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80549c713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80549c71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80549c713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80549c71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80549c713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80549c713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80549c713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80549c713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80549c7138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80549c713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80549c7138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80549c71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0549c713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80549c713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8d18a41c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8d18a41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rgbClr val="888888"/>
                </a:solidFill>
              </a:defRPr>
            </a:lvl2pPr>
            <a:lvl3pPr lvl="2" algn="ctr">
              <a:spcBef>
                <a:spcPts val="1000"/>
              </a:spcBef>
              <a:spcAft>
                <a:spcPts val="0"/>
              </a:spcAft>
              <a:buSzPts val="1280"/>
              <a:buNone/>
              <a:defRPr>
                <a:solidFill>
                  <a:srgbClr val="888888"/>
                </a:solidFill>
              </a:defRPr>
            </a:lvl3pPr>
            <a:lvl4pPr lvl="3" algn="ctr">
              <a:spcBef>
                <a:spcPts val="1000"/>
              </a:spcBef>
              <a:spcAft>
                <a:spcPts val="0"/>
              </a:spcAft>
              <a:buSzPts val="1120"/>
              <a:buNone/>
              <a:defRPr>
                <a:solidFill>
                  <a:srgbClr val="888888"/>
                </a:solidFill>
              </a:defRPr>
            </a:lvl4pPr>
            <a:lvl5pPr lvl="4" algn="ctr">
              <a:spcBef>
                <a:spcPts val="1000"/>
              </a:spcBef>
              <a:spcAft>
                <a:spcPts val="0"/>
              </a:spcAft>
              <a:buSzPts val="1120"/>
              <a:buNone/>
              <a:defRPr>
                <a:solidFill>
                  <a:srgbClr val="888888"/>
                </a:solidFill>
              </a:defRPr>
            </a:lvl5pPr>
            <a:lvl6pPr lvl="5" algn="ctr">
              <a:spcBef>
                <a:spcPts val="1000"/>
              </a:spcBef>
              <a:spcAft>
                <a:spcPts val="0"/>
              </a:spcAft>
              <a:buSzPts val="1120"/>
              <a:buNone/>
              <a:defRPr>
                <a:solidFill>
                  <a:srgbClr val="888888"/>
                </a:solidFill>
              </a:defRPr>
            </a:lvl6pPr>
            <a:lvl7pPr lvl="6" algn="ctr">
              <a:spcBef>
                <a:spcPts val="1000"/>
              </a:spcBef>
              <a:spcAft>
                <a:spcPts val="0"/>
              </a:spcAft>
              <a:buSzPts val="1120"/>
              <a:buNone/>
              <a:defRPr>
                <a:solidFill>
                  <a:srgbClr val="888888"/>
                </a:solidFill>
              </a:defRPr>
            </a:lvl7pPr>
            <a:lvl8pPr lvl="7" algn="ctr">
              <a:spcBef>
                <a:spcPts val="1000"/>
              </a:spcBef>
              <a:spcAft>
                <a:spcPts val="0"/>
              </a:spcAft>
              <a:buSzPts val="1120"/>
              <a:buNone/>
              <a:defRPr>
                <a:solidFill>
                  <a:srgbClr val="888888"/>
                </a:solidFill>
              </a:defRPr>
            </a:lvl8pPr>
            <a:lvl9pPr lvl="8" algn="ctr">
              <a:spcBef>
                <a:spcPts val="1000"/>
              </a:spcBef>
              <a:spcAft>
                <a:spcPts val="0"/>
              </a:spcAft>
              <a:buSzPts val="1120"/>
              <a:buNone/>
              <a:defRPr>
                <a:solidFill>
                  <a:srgbClr val="888888"/>
                </a:solidFill>
              </a:defRPr>
            </a:lvl9pPr>
          </a:lstStyle>
          <a:p/>
        </p:txBody>
      </p:sp>
      <p:sp>
        <p:nvSpPr>
          <p:cNvPr id="20" name="Google Shape;2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7"/>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7"/>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8"/>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9"/>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 type="body"/>
          </p:nvPr>
        </p:nvSpPr>
        <p:spPr>
          <a:xfrm>
            <a:off x="1930400" y="3771174"/>
            <a:ext cx="7385828"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9"/>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9"/>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95" name="Google Shape;95;p29"/>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0"/>
          <p:cNvSpPr txBox="1"/>
          <p:nvPr>
            <p:ph type="title"/>
          </p:nvPr>
        </p:nvSpPr>
        <p:spPr>
          <a:xfrm>
            <a:off x="1154954" y="3124201"/>
            <a:ext cx="882565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9" name="Google Shape;99;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1"/>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1"/>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1"/>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1"/>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1"/>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1"/>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3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2"/>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2"/>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2"/>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2"/>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2"/>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2"/>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2"/>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2"/>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2"/>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32"/>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4"/>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9" name="Shape 149"/>
        <p:cNvGrpSpPr/>
        <p:nvPr/>
      </p:nvGrpSpPr>
      <p:grpSpPr>
        <a:xfrm>
          <a:off x="0" y="0"/>
          <a:ext cx="0" cy="0"/>
          <a:chOff x="0" y="0"/>
          <a:chExt cx="0" cy="0"/>
        </a:xfrm>
      </p:grpSpPr>
      <p:sp>
        <p:nvSpPr>
          <p:cNvPr id="150" name="Google Shape;150;g1a90e34fbfc_0_11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g1a90e34fbfc_0_11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2" name="Google Shape;152;g1a90e34fbfc_0_1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1a90e34fbfc_0_1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1a90e34fbfc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g1a90e34fbfc_0_1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g1a90e34fbfc_0_1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8" name="Google Shape;158;g1a90e34fbfc_0_1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g1a90e34fbfc_0_1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g1a90e34fbfc_0_1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1" name="Shape 161"/>
        <p:cNvGrpSpPr/>
        <p:nvPr/>
      </p:nvGrpSpPr>
      <p:grpSpPr>
        <a:xfrm>
          <a:off x="0" y="0"/>
          <a:ext cx="0" cy="0"/>
          <a:chOff x="0" y="0"/>
          <a:chExt cx="0" cy="0"/>
        </a:xfrm>
      </p:grpSpPr>
      <p:sp>
        <p:nvSpPr>
          <p:cNvPr id="162" name="Google Shape;162;g1a90e34fbfc_0_13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g1a90e34fbfc_0_13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64" name="Google Shape;164;g1a90e34fbfc_0_1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g1a90e34fbfc_0_1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g1a90e34fbfc_0_1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g1a90e34fbfc_0_1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g1a90e34fbfc_0_13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g1a90e34fbfc_0_13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1" name="Google Shape;171;g1a90e34fbfc_0_1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g1a90e34fbfc_0_1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g1a90e34fbfc_0_1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g1a90e34fbfc_0_14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g1a90e34fbfc_0_14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7" name="Google Shape;177;g1a90e34fbfc_0_14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8" name="Google Shape;178;g1a90e34fbfc_0_14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9" name="Google Shape;179;g1a90e34fbfc_0_14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0" name="Google Shape;180;g1a90e34fbfc_0_1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1a90e34fbfc_0_1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g1a90e34fbfc_0_1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g1a90e34fbfc_0_1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g1a90e34fbfc_0_1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g1a90e34fbfc_0_1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1a90e34fbfc_0_1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 name="Shape 188"/>
        <p:cNvGrpSpPr/>
        <p:nvPr/>
      </p:nvGrpSpPr>
      <p:grpSpPr>
        <a:xfrm>
          <a:off x="0" y="0"/>
          <a:ext cx="0" cy="0"/>
          <a:chOff x="0" y="0"/>
          <a:chExt cx="0" cy="0"/>
        </a:xfrm>
      </p:grpSpPr>
      <p:sp>
        <p:nvSpPr>
          <p:cNvPr id="189" name="Google Shape;189;g1a90e34fbfc_0_1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g1a90e34fbfc_0_1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g1a90e34fbfc_0_1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2" name="Shape 192"/>
        <p:cNvGrpSpPr/>
        <p:nvPr/>
      </p:nvGrpSpPr>
      <p:grpSpPr>
        <a:xfrm>
          <a:off x="0" y="0"/>
          <a:ext cx="0" cy="0"/>
          <a:chOff x="0" y="0"/>
          <a:chExt cx="0" cy="0"/>
        </a:xfrm>
      </p:grpSpPr>
      <p:sp>
        <p:nvSpPr>
          <p:cNvPr id="193" name="Google Shape;193;g1a90e34fbfc_0_16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g1a90e34fbfc_0_16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95" name="Google Shape;195;g1a90e34fbfc_0_16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96" name="Google Shape;196;g1a90e34fbfc_0_1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g1a90e34fbfc_0_1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g1a90e34fbfc_0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9" name="Shape 199"/>
        <p:cNvGrpSpPr/>
        <p:nvPr/>
      </p:nvGrpSpPr>
      <p:grpSpPr>
        <a:xfrm>
          <a:off x="0" y="0"/>
          <a:ext cx="0" cy="0"/>
          <a:chOff x="0" y="0"/>
          <a:chExt cx="0" cy="0"/>
        </a:xfrm>
      </p:grpSpPr>
      <p:sp>
        <p:nvSpPr>
          <p:cNvPr id="200" name="Google Shape;200;g1a90e34fbfc_0_16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g1a90e34fbfc_0_168"/>
          <p:cNvSpPr/>
          <p:nvPr>
            <p:ph idx="2" type="pic"/>
          </p:nvPr>
        </p:nvSpPr>
        <p:spPr>
          <a:xfrm>
            <a:off x="5183188" y="987425"/>
            <a:ext cx="6172200" cy="4873500"/>
          </a:xfrm>
          <a:prstGeom prst="rect">
            <a:avLst/>
          </a:prstGeom>
          <a:noFill/>
          <a:ln>
            <a:noFill/>
          </a:ln>
        </p:spPr>
      </p:sp>
      <p:sp>
        <p:nvSpPr>
          <p:cNvPr id="202" name="Google Shape;202;g1a90e34fbfc_0_16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03" name="Google Shape;203;g1a90e34fbfc_0_1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g1a90e34fbfc_0_1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g1a90e34fbfc_0_1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6" name="Shape 206"/>
        <p:cNvGrpSpPr/>
        <p:nvPr/>
      </p:nvGrpSpPr>
      <p:grpSpPr>
        <a:xfrm>
          <a:off x="0" y="0"/>
          <a:ext cx="0" cy="0"/>
          <a:chOff x="0" y="0"/>
          <a:chExt cx="0" cy="0"/>
        </a:xfrm>
      </p:grpSpPr>
      <p:sp>
        <p:nvSpPr>
          <p:cNvPr id="207" name="Google Shape;207;g1a90e34fbfc_0_1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8" name="Google Shape;208;g1a90e34fbfc_0_17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9" name="Google Shape;209;g1a90e34fbfc_0_1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 name="Google Shape;210;g1a90e34fbfc_0_1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 name="Google Shape;211;g1a90e34fbfc_0_1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2" name="Shape 212"/>
        <p:cNvGrpSpPr/>
        <p:nvPr/>
      </p:nvGrpSpPr>
      <p:grpSpPr>
        <a:xfrm>
          <a:off x="0" y="0"/>
          <a:ext cx="0" cy="0"/>
          <a:chOff x="0" y="0"/>
          <a:chExt cx="0" cy="0"/>
        </a:xfrm>
      </p:grpSpPr>
      <p:sp>
        <p:nvSpPr>
          <p:cNvPr id="213" name="Google Shape;213;g1a90e34fbfc_0_18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4" name="Google Shape;214;g1a90e34fbfc_0_18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5" name="Google Shape;215;g1a90e34fbfc_0_1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 name="Google Shape;216;g1a90e34fbfc_0_1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g1a90e34fbfc_0_1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32" name="Google Shape;32;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21"/>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2"/>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2"/>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2"/>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5"/>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5"/>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6"/>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1.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1">
            <a:alphaModFix/>
          </a:blip>
          <a:srcRect b="0" l="3613" r="0" t="0"/>
          <a:stretch/>
        </p:blipFill>
        <p:spPr>
          <a:xfrm>
            <a:off x="0" y="2669685"/>
            <a:ext cx="4037012" cy="4188315"/>
          </a:xfrm>
          <a:prstGeom prst="rect">
            <a:avLst/>
          </a:prstGeom>
          <a:noFill/>
          <a:ln>
            <a:noFill/>
          </a:ln>
        </p:spPr>
      </p:pic>
      <p:pic>
        <p:nvPicPr>
          <p:cNvPr id="7" name="Google Shape;7;p17"/>
          <p:cNvPicPr preferRelativeResize="0"/>
          <p:nvPr/>
        </p:nvPicPr>
        <p:blipFill rotWithShape="1">
          <a:blip r:embed="rId2">
            <a:alphaModFix/>
          </a:blip>
          <a:srcRect b="0" l="35640" r="0" t="0"/>
          <a:stretch/>
        </p:blipFill>
        <p:spPr>
          <a:xfrm>
            <a:off x="0" y="2892347"/>
            <a:ext cx="1522412" cy="2365453"/>
          </a:xfrm>
          <a:prstGeom prst="rect">
            <a:avLst/>
          </a:prstGeom>
          <a:noFill/>
          <a:ln>
            <a:noFill/>
          </a:ln>
        </p:spPr>
      </p:pic>
      <p:sp>
        <p:nvSpPr>
          <p:cNvPr id="8" name="Google Shape;8;p17"/>
          <p:cNvSpPr/>
          <p:nvPr/>
        </p:nvSpPr>
        <p:spPr>
          <a:xfrm>
            <a:off x="8609012" y="1676400"/>
            <a:ext cx="2819400" cy="2819400"/>
          </a:xfrm>
          <a:prstGeom prst="ellipse">
            <a:avLst/>
          </a:prstGeom>
          <a:gradFill>
            <a:gsLst>
              <a:gs pos="0">
                <a:srgbClr val="FAC867">
                  <a:alpha val="6666"/>
                </a:srgbClr>
              </a:gs>
              <a:gs pos="36000">
                <a:srgbClr val="FAC867">
                  <a:alpha val="5882"/>
                </a:srgbClr>
              </a:gs>
              <a:gs pos="69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7"/>
          <p:cNvPicPr preferRelativeResize="0"/>
          <p:nvPr/>
        </p:nvPicPr>
        <p:blipFill rotWithShape="1">
          <a:blip r:embed="rId3">
            <a:alphaModFix/>
          </a:blip>
          <a:srcRect b="0" l="0" r="0" t="28713"/>
          <a:stretch/>
        </p:blipFill>
        <p:spPr>
          <a:xfrm>
            <a:off x="8000197" y="0"/>
            <a:ext cx="1603387" cy="1143000"/>
          </a:xfrm>
          <a:prstGeom prst="rect">
            <a:avLst/>
          </a:prstGeom>
          <a:noFill/>
          <a:ln>
            <a:noFill/>
          </a:ln>
        </p:spPr>
      </p:pic>
      <p:pic>
        <p:nvPicPr>
          <p:cNvPr id="10" name="Google Shape;10;p17"/>
          <p:cNvPicPr preferRelativeResize="0"/>
          <p:nvPr/>
        </p:nvPicPr>
        <p:blipFill rotWithShape="1">
          <a:blip r:embed="rId4">
            <a:alphaModFix/>
          </a:blip>
          <a:srcRect b="24199" l="0" r="0" t="0"/>
          <a:stretch/>
        </p:blipFill>
        <p:spPr>
          <a:xfrm>
            <a:off x="8609012" y="6092866"/>
            <a:ext cx="993734" cy="765134"/>
          </a:xfrm>
          <a:prstGeom prst="rect">
            <a:avLst/>
          </a:prstGeom>
          <a:noFill/>
          <a:ln>
            <a:noFill/>
          </a:ln>
        </p:spPr>
      </p:pic>
      <p:sp>
        <p:nvSpPr>
          <p:cNvPr id="11" name="Google Shape;11;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2"/>
              </a:buClr>
              <a:buSzPts val="4200"/>
              <a:buFont typeface="Century Gothic"/>
              <a:buNone/>
              <a:defRPr b="0" i="0" sz="4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 name="Google Shape;13;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dk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dk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dk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4" name="Google Shape;1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g1a90e34fbfc_0_1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5" name="Google Shape;145;g1a90e34fbfc_0_1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Google Shape;146;g1a90e34fbfc_0_1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g1a90e34fbfc_0_1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g1a90e34fbfc_0_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hyperlink" Target="https://afteracademy.com/blog/introduction-to-sorting-algorithms-selection-and-insertion-sor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
          <p:cNvSpPr txBox="1"/>
          <p:nvPr>
            <p:ph type="ctrTitle"/>
          </p:nvPr>
        </p:nvSpPr>
        <p:spPr>
          <a:xfrm>
            <a:off x="631400" y="3247225"/>
            <a:ext cx="10801500" cy="184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7200"/>
              <a:buFont typeface="Century Gothic"/>
              <a:buNone/>
            </a:pPr>
            <a:r>
              <a:rPr i="1" lang="en-US" sz="6100"/>
              <a:t>Sorting Algorithms</a:t>
            </a:r>
            <a:endParaRPr i="1" sz="6100"/>
          </a:p>
        </p:txBody>
      </p:sp>
      <p:sp>
        <p:nvSpPr>
          <p:cNvPr id="223" name="Google Shape;223;p1"/>
          <p:cNvSpPr txBox="1"/>
          <p:nvPr/>
        </p:nvSpPr>
        <p:spPr>
          <a:xfrm>
            <a:off x="7486500" y="6137075"/>
            <a:ext cx="3623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dk1"/>
                </a:solidFill>
              </a:rPr>
              <a:t>shorturl.at/ipGZ9</a:t>
            </a:r>
            <a:endParaRPr b="1" sz="2700">
              <a:solidFill>
                <a:schemeClr val="dk1"/>
              </a:solidFill>
            </a:endParaRPr>
          </a:p>
        </p:txBody>
      </p:sp>
      <p:sp>
        <p:nvSpPr>
          <p:cNvPr id="224" name="Google Shape;224;p1"/>
          <p:cNvSpPr txBox="1"/>
          <p:nvPr>
            <p:ph type="ctrTitle"/>
          </p:nvPr>
        </p:nvSpPr>
        <p:spPr>
          <a:xfrm>
            <a:off x="868500" y="953950"/>
            <a:ext cx="10801500" cy="1842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7200"/>
              <a:buFont typeface="Century Gothic"/>
              <a:buNone/>
            </a:pPr>
            <a:r>
              <a:rPr b="1" i="1" lang="en-US" sz="6100">
                <a:solidFill>
                  <a:srgbClr val="0000FF"/>
                </a:solidFill>
              </a:rPr>
              <a:t>DSA &amp;C++</a:t>
            </a:r>
            <a:endParaRPr b="1" i="1" sz="61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88d18a41c8_0_24"/>
          <p:cNvSpPr txBox="1"/>
          <p:nvPr>
            <p:ph type="title"/>
          </p:nvPr>
        </p:nvSpPr>
        <p:spPr>
          <a:xfrm>
            <a:off x="292125" y="83450"/>
            <a:ext cx="10168800" cy="72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300"/>
              <a:t>Example 2: Steps and Number of Comparison</a:t>
            </a:r>
            <a:endParaRPr b="1" sz="3300"/>
          </a:p>
        </p:txBody>
      </p:sp>
      <p:sp>
        <p:nvSpPr>
          <p:cNvPr id="286" name="Google Shape;286;g188d18a41c8_0_24"/>
          <p:cNvSpPr txBox="1"/>
          <p:nvPr>
            <p:ph idx="1" type="body"/>
          </p:nvPr>
        </p:nvSpPr>
        <p:spPr>
          <a:xfrm>
            <a:off x="0" y="981800"/>
            <a:ext cx="6399000" cy="533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600"/>
              <a:t>// n=4, comparison=n-1</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rPr lang="en-US" sz="2600"/>
              <a:t>int arr[4]={12,55,5,18};</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rPr lang="en-US" sz="2600"/>
              <a:t>The number of comparison is always n-1</a:t>
            </a:r>
            <a:endParaRPr sz="2600"/>
          </a:p>
          <a:p>
            <a:pPr indent="0" lvl="0" marL="0" rtl="0" algn="l">
              <a:spcBef>
                <a:spcPts val="1000"/>
              </a:spcBef>
              <a:spcAft>
                <a:spcPts val="0"/>
              </a:spcAft>
              <a:buNone/>
            </a:pPr>
            <a:r>
              <a:t/>
            </a:r>
            <a:endParaRPr sz="2600"/>
          </a:p>
          <a:p>
            <a:pPr indent="-393700" lvl="0" marL="685800" rtl="0" algn="l">
              <a:lnSpc>
                <a:spcPct val="158000"/>
              </a:lnSpc>
              <a:spcBef>
                <a:spcPts val="0"/>
              </a:spcBef>
              <a:spcAft>
                <a:spcPts val="0"/>
              </a:spcAft>
              <a:buClr>
                <a:srgbClr val="273239"/>
              </a:buClr>
              <a:buSzPts val="2600"/>
              <a:buFont typeface="Arial"/>
              <a:buChar char="●"/>
            </a:pPr>
            <a:r>
              <a:rPr lang="en-US" sz="2600">
                <a:solidFill>
                  <a:srgbClr val="273239"/>
                </a:solidFill>
                <a:latin typeface="Arial"/>
                <a:ea typeface="Arial"/>
                <a:cs typeface="Arial"/>
                <a:sym typeface="Arial"/>
              </a:rPr>
              <a:t>If </a:t>
            </a:r>
            <a:r>
              <a:rPr b="1" lang="en-US" sz="2600">
                <a:solidFill>
                  <a:srgbClr val="273239"/>
                </a:solidFill>
                <a:latin typeface="Arial"/>
                <a:ea typeface="Arial"/>
                <a:cs typeface="Arial"/>
                <a:sym typeface="Arial"/>
              </a:rPr>
              <a:t>arr[j]</a:t>
            </a:r>
            <a:r>
              <a:rPr lang="en-US" sz="2600">
                <a:solidFill>
                  <a:srgbClr val="273239"/>
                </a:solidFill>
                <a:latin typeface="Arial"/>
                <a:ea typeface="Arial"/>
                <a:cs typeface="Arial"/>
                <a:sym typeface="Arial"/>
              </a:rPr>
              <a:t> is greater than </a:t>
            </a:r>
            <a:r>
              <a:rPr b="1" lang="en-US" sz="2600">
                <a:solidFill>
                  <a:srgbClr val="273239"/>
                </a:solidFill>
                <a:latin typeface="Arial"/>
                <a:ea typeface="Arial"/>
                <a:cs typeface="Arial"/>
                <a:sym typeface="Arial"/>
              </a:rPr>
              <a:t>arr[j+1]</a:t>
            </a:r>
            <a:r>
              <a:rPr lang="en-US" sz="2600">
                <a:solidFill>
                  <a:srgbClr val="273239"/>
                </a:solidFill>
                <a:latin typeface="Arial"/>
                <a:ea typeface="Arial"/>
                <a:cs typeface="Arial"/>
                <a:sym typeface="Arial"/>
              </a:rPr>
              <a:t> then swap these adjacent elements, else move on</a:t>
            </a:r>
            <a:endParaRPr sz="2600"/>
          </a:p>
        </p:txBody>
      </p:sp>
      <p:pic>
        <p:nvPicPr>
          <p:cNvPr id="287" name="Google Shape;287;g188d18a41c8_0_24"/>
          <p:cNvPicPr preferRelativeResize="0"/>
          <p:nvPr/>
        </p:nvPicPr>
        <p:blipFill>
          <a:blip r:embed="rId3">
            <a:alphaModFix/>
          </a:blip>
          <a:stretch>
            <a:fillRect/>
          </a:stretch>
        </p:blipFill>
        <p:spPr>
          <a:xfrm>
            <a:off x="7649350" y="549775"/>
            <a:ext cx="4320550" cy="6299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54d4f699c4_0_10"/>
          <p:cNvSpPr txBox="1"/>
          <p:nvPr>
            <p:ph type="title"/>
          </p:nvPr>
        </p:nvSpPr>
        <p:spPr>
          <a:xfrm>
            <a:off x="292125" y="83450"/>
            <a:ext cx="10168800" cy="72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300"/>
              <a:t>Example 2: Steps and Number of Comparison</a:t>
            </a:r>
            <a:endParaRPr b="1" sz="3300"/>
          </a:p>
        </p:txBody>
      </p:sp>
      <p:sp>
        <p:nvSpPr>
          <p:cNvPr id="293" name="Google Shape;293;g154d4f699c4_0_10"/>
          <p:cNvSpPr txBox="1"/>
          <p:nvPr>
            <p:ph idx="1" type="body"/>
          </p:nvPr>
        </p:nvSpPr>
        <p:spPr>
          <a:xfrm>
            <a:off x="0" y="981800"/>
            <a:ext cx="6399000" cy="5673900"/>
          </a:xfrm>
          <a:prstGeom prst="rect">
            <a:avLst/>
          </a:prstGeom>
        </p:spPr>
        <p:txBody>
          <a:bodyPr anchorCtr="0" anchor="t" bIns="45700" lIns="91425" spcFirstLastPara="1" rIns="91425" wrap="square" tIns="45700">
            <a:normAutofit fontScale="47500" lnSpcReduction="10000"/>
          </a:bodyPr>
          <a:lstStyle/>
          <a:p>
            <a:pPr indent="0" lvl="0" marL="0" rtl="0" algn="l">
              <a:lnSpc>
                <a:spcPct val="158000"/>
              </a:lnSpc>
              <a:spcBef>
                <a:spcPts val="0"/>
              </a:spcBef>
              <a:spcAft>
                <a:spcPts val="0"/>
              </a:spcAft>
              <a:buNone/>
            </a:pPr>
            <a:r>
              <a:rPr lang="en-US" sz="2600"/>
              <a:t>#include&lt;iostream&gt;</a:t>
            </a:r>
            <a:endParaRPr sz="2600"/>
          </a:p>
          <a:p>
            <a:pPr indent="0" lvl="0" marL="0" rtl="0" algn="l">
              <a:lnSpc>
                <a:spcPct val="158000"/>
              </a:lnSpc>
              <a:spcBef>
                <a:spcPts val="0"/>
              </a:spcBef>
              <a:spcAft>
                <a:spcPts val="0"/>
              </a:spcAft>
              <a:buNone/>
            </a:pPr>
            <a:r>
              <a:rPr lang="en-US" sz="2600"/>
              <a:t>using namespace std;</a:t>
            </a:r>
            <a:endParaRPr sz="2600"/>
          </a:p>
          <a:p>
            <a:pPr indent="0" lvl="0" marL="0" rtl="0" algn="l">
              <a:lnSpc>
                <a:spcPct val="158000"/>
              </a:lnSpc>
              <a:spcBef>
                <a:spcPts val="0"/>
              </a:spcBef>
              <a:spcAft>
                <a:spcPts val="0"/>
              </a:spcAft>
              <a:buNone/>
            </a:pPr>
            <a:r>
              <a:rPr lang="en-US" sz="2600"/>
              <a:t>int main(){</a:t>
            </a:r>
            <a:endParaRPr sz="2600"/>
          </a:p>
          <a:p>
            <a:pPr indent="0" lvl="0" marL="0" rtl="0" algn="l">
              <a:lnSpc>
                <a:spcPct val="158000"/>
              </a:lnSpc>
              <a:spcBef>
                <a:spcPts val="0"/>
              </a:spcBef>
              <a:spcAft>
                <a:spcPts val="0"/>
              </a:spcAft>
              <a:buNone/>
            </a:pPr>
            <a:r>
              <a:rPr lang="en-US" sz="2600"/>
              <a:t>int iteration,j,temp,n=9;</a:t>
            </a:r>
            <a:endParaRPr sz="2600"/>
          </a:p>
          <a:p>
            <a:pPr indent="0" lvl="0" marL="0" rtl="0" algn="l">
              <a:lnSpc>
                <a:spcPct val="158000"/>
              </a:lnSpc>
              <a:spcBef>
                <a:spcPts val="0"/>
              </a:spcBef>
              <a:spcAft>
                <a:spcPts val="0"/>
              </a:spcAft>
              <a:buNone/>
            </a:pPr>
            <a:r>
              <a:rPr lang="en-US" sz="2600"/>
              <a:t>int num[n]={1,2,3,4,5,6,7,8,9};</a:t>
            </a:r>
            <a:endParaRPr sz="2600"/>
          </a:p>
          <a:p>
            <a:pPr indent="0" lvl="0" marL="0" rtl="0" algn="l">
              <a:lnSpc>
                <a:spcPct val="158000"/>
              </a:lnSpc>
              <a:spcBef>
                <a:spcPts val="0"/>
              </a:spcBef>
              <a:spcAft>
                <a:spcPts val="0"/>
              </a:spcAft>
              <a:buNone/>
            </a:pPr>
            <a:r>
              <a:rPr lang="en-US" sz="2600"/>
              <a:t>cout&lt;&lt;" The unsorted array"&lt;&lt;endl;</a:t>
            </a:r>
            <a:endParaRPr sz="2600"/>
          </a:p>
          <a:p>
            <a:pPr indent="0" lvl="0" marL="0" rtl="0" algn="l">
              <a:lnSpc>
                <a:spcPct val="158000"/>
              </a:lnSpc>
              <a:spcBef>
                <a:spcPts val="0"/>
              </a:spcBef>
              <a:spcAft>
                <a:spcPts val="0"/>
              </a:spcAft>
              <a:buNone/>
            </a:pPr>
            <a:r>
              <a:rPr lang="en-US" sz="2600"/>
              <a:t>for(int i=0;i&lt;n;i++){</a:t>
            </a:r>
            <a:endParaRPr sz="2600"/>
          </a:p>
          <a:p>
            <a:pPr indent="0" lvl="0" marL="0" rtl="0" algn="l">
              <a:lnSpc>
                <a:spcPct val="158000"/>
              </a:lnSpc>
              <a:spcBef>
                <a:spcPts val="0"/>
              </a:spcBef>
              <a:spcAft>
                <a:spcPts val="0"/>
              </a:spcAft>
              <a:buNone/>
            </a:pPr>
            <a:r>
              <a:rPr lang="en-US" sz="2600"/>
              <a:t>cout&lt;&lt;num[i]&lt;&lt;"\t";</a:t>
            </a:r>
            <a:endParaRPr sz="2600"/>
          </a:p>
          <a:p>
            <a:pPr indent="0" lvl="0" marL="0" rtl="0" algn="l">
              <a:lnSpc>
                <a:spcPct val="158000"/>
              </a:lnSpc>
              <a:spcBef>
                <a:spcPts val="0"/>
              </a:spcBef>
              <a:spcAft>
                <a:spcPts val="0"/>
              </a:spcAft>
              <a:buNone/>
            </a:pPr>
            <a:r>
              <a:rPr lang="en-US" sz="2600"/>
              <a:t>}</a:t>
            </a:r>
            <a:endParaRPr sz="2600"/>
          </a:p>
          <a:p>
            <a:pPr indent="0" lvl="0" marL="0" rtl="0" algn="l">
              <a:lnSpc>
                <a:spcPct val="158000"/>
              </a:lnSpc>
              <a:spcBef>
                <a:spcPts val="0"/>
              </a:spcBef>
              <a:spcAft>
                <a:spcPts val="0"/>
              </a:spcAft>
              <a:buNone/>
            </a:pPr>
            <a:r>
              <a:rPr lang="en-US" sz="2600"/>
              <a:t>cout&lt;&lt;endl;</a:t>
            </a:r>
            <a:endParaRPr sz="2600"/>
          </a:p>
          <a:p>
            <a:pPr indent="0" lvl="0" marL="0" rtl="0" algn="l">
              <a:lnSpc>
                <a:spcPct val="158000"/>
              </a:lnSpc>
              <a:spcBef>
                <a:spcPts val="0"/>
              </a:spcBef>
              <a:spcAft>
                <a:spcPts val="0"/>
              </a:spcAft>
              <a:buNone/>
            </a:pPr>
            <a:r>
              <a:rPr lang="en-US" sz="2600"/>
              <a:t>for(iteration=1;iteration&lt;n;iteration++){</a:t>
            </a:r>
            <a:endParaRPr sz="2600"/>
          </a:p>
          <a:p>
            <a:pPr indent="0" lvl="0" marL="0" rtl="0" algn="l">
              <a:lnSpc>
                <a:spcPct val="158000"/>
              </a:lnSpc>
              <a:spcBef>
                <a:spcPts val="0"/>
              </a:spcBef>
              <a:spcAft>
                <a:spcPts val="0"/>
              </a:spcAft>
              <a:buNone/>
            </a:pPr>
            <a:r>
              <a:rPr lang="en-US" sz="2600"/>
              <a:t>cout&lt;&lt;"Iteration="&lt;&lt;iteration&lt;&lt;endl;</a:t>
            </a:r>
            <a:endParaRPr sz="2600"/>
          </a:p>
          <a:p>
            <a:pPr indent="0" lvl="0" marL="0" rtl="0" algn="l">
              <a:lnSpc>
                <a:spcPct val="158000"/>
              </a:lnSpc>
              <a:spcBef>
                <a:spcPts val="0"/>
              </a:spcBef>
              <a:spcAft>
                <a:spcPts val="0"/>
              </a:spcAft>
              <a:buNone/>
            </a:pPr>
            <a:r>
              <a:rPr lang="en-US" sz="2600"/>
              <a:t>int check=0;</a:t>
            </a:r>
            <a:endParaRPr sz="2600"/>
          </a:p>
          <a:p>
            <a:pPr indent="0" lvl="0" marL="0" rtl="0" algn="l">
              <a:lnSpc>
                <a:spcPct val="158000"/>
              </a:lnSpc>
              <a:spcBef>
                <a:spcPts val="0"/>
              </a:spcBef>
              <a:spcAft>
                <a:spcPts val="0"/>
              </a:spcAft>
              <a:buNone/>
            </a:pPr>
            <a:r>
              <a:rPr lang="en-US" sz="2600"/>
              <a:t>for (j=0;j&lt;n-1;j++){</a:t>
            </a:r>
            <a:endParaRPr sz="2600"/>
          </a:p>
          <a:p>
            <a:pPr indent="0" lvl="0" marL="0" rtl="0" algn="l">
              <a:lnSpc>
                <a:spcPct val="158000"/>
              </a:lnSpc>
              <a:spcBef>
                <a:spcPts val="0"/>
              </a:spcBef>
              <a:spcAft>
                <a:spcPts val="0"/>
              </a:spcAft>
              <a:buNone/>
            </a:pPr>
            <a:r>
              <a:rPr lang="en-US" sz="2600"/>
              <a:t>if(num[j+1]&lt;num[j]){</a:t>
            </a:r>
            <a:endParaRPr sz="2600"/>
          </a:p>
          <a:p>
            <a:pPr indent="0" lvl="0" marL="0" rtl="0" algn="l">
              <a:lnSpc>
                <a:spcPct val="158000"/>
              </a:lnSpc>
              <a:spcBef>
                <a:spcPts val="0"/>
              </a:spcBef>
              <a:spcAft>
                <a:spcPts val="0"/>
              </a:spcAft>
              <a:buNone/>
            </a:pPr>
            <a:r>
              <a:rPr lang="en-US" sz="2600"/>
              <a:t>temp=num[j];</a:t>
            </a:r>
            <a:endParaRPr sz="2600"/>
          </a:p>
          <a:p>
            <a:pPr indent="0" lvl="0" marL="0" rtl="0" algn="l">
              <a:lnSpc>
                <a:spcPct val="158000"/>
              </a:lnSpc>
              <a:spcBef>
                <a:spcPts val="0"/>
              </a:spcBef>
              <a:spcAft>
                <a:spcPts val="0"/>
              </a:spcAft>
              <a:buNone/>
            </a:pPr>
            <a:r>
              <a:rPr lang="en-US" sz="2600"/>
              <a:t>num[j]=num[j+1];</a:t>
            </a:r>
            <a:endParaRPr sz="2600"/>
          </a:p>
          <a:p>
            <a:pPr indent="0" lvl="0" marL="0" rtl="0" algn="l">
              <a:lnSpc>
                <a:spcPct val="158000"/>
              </a:lnSpc>
              <a:spcBef>
                <a:spcPts val="0"/>
              </a:spcBef>
              <a:spcAft>
                <a:spcPts val="0"/>
              </a:spcAft>
              <a:buNone/>
            </a:pPr>
            <a:r>
              <a:rPr lang="en-US" sz="2600"/>
              <a:t>num[j+1]=temp;</a:t>
            </a:r>
            <a:endParaRPr sz="2600"/>
          </a:p>
          <a:p>
            <a:pPr indent="0" lvl="0" marL="0" rtl="0" algn="l">
              <a:lnSpc>
                <a:spcPct val="158000"/>
              </a:lnSpc>
              <a:spcBef>
                <a:spcPts val="0"/>
              </a:spcBef>
              <a:spcAft>
                <a:spcPts val="0"/>
              </a:spcAft>
              <a:buNone/>
            </a:pPr>
            <a:r>
              <a:rPr lang="en-US" sz="2600"/>
              <a:t>check=1;</a:t>
            </a:r>
            <a:endParaRPr sz="2600"/>
          </a:p>
          <a:p>
            <a:pPr indent="0" lvl="0" marL="0" rtl="0" algn="l">
              <a:lnSpc>
                <a:spcPct val="158000"/>
              </a:lnSpc>
              <a:spcBef>
                <a:spcPts val="0"/>
              </a:spcBef>
              <a:spcAft>
                <a:spcPts val="3600"/>
              </a:spcAft>
              <a:buNone/>
            </a:pPr>
            <a:r>
              <a:rPr lang="en-US" sz="2600"/>
              <a:t>}</a:t>
            </a:r>
            <a:endParaRPr sz="2600"/>
          </a:p>
        </p:txBody>
      </p:sp>
      <p:sp>
        <p:nvSpPr>
          <p:cNvPr id="294" name="Google Shape;294;g154d4f699c4_0_10"/>
          <p:cNvSpPr txBox="1"/>
          <p:nvPr/>
        </p:nvSpPr>
        <p:spPr>
          <a:xfrm>
            <a:off x="6277925" y="1690200"/>
            <a:ext cx="5135100" cy="511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cout&lt;&lt;endl;</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cout&lt;&lt;"J="&lt;&lt;j&lt;&lt;endl;</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for(int k=0;k&lt;n;k++){</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cout&lt;&lt;num[k]&lt;&lt;"\t";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cout&lt;&lt;endl;</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if(check==0){</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break;</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cout&lt;&lt;"The sorted array is "&lt;&lt;endl;</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for(int i=0;i&lt;n;i++){</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cout&lt;&lt;num[i]&lt;&lt;"\t";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cout&lt;&lt;endl;</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return 0;</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88d18a41c8_0_18"/>
          <p:cNvSpPr txBox="1"/>
          <p:nvPr>
            <p:ph type="title"/>
          </p:nvPr>
        </p:nvSpPr>
        <p:spPr>
          <a:xfrm>
            <a:off x="125201" y="77150"/>
            <a:ext cx="5969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 3:Visual illustration</a:t>
            </a:r>
            <a:endParaRPr/>
          </a:p>
        </p:txBody>
      </p:sp>
      <p:sp>
        <p:nvSpPr>
          <p:cNvPr id="300" name="Google Shape;300;g188d18a41c8_0_18"/>
          <p:cNvSpPr txBox="1"/>
          <p:nvPr>
            <p:ph idx="1" type="body"/>
          </p:nvPr>
        </p:nvSpPr>
        <p:spPr>
          <a:xfrm>
            <a:off x="254755" y="2261600"/>
            <a:ext cx="54207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int numbers[7]={5,3,1,9,8,2,4,7};</a:t>
            </a:r>
            <a:endParaRPr/>
          </a:p>
          <a:p>
            <a:pPr indent="0" lvl="0" marL="0" rtl="0" algn="l">
              <a:spcBef>
                <a:spcPts val="1000"/>
              </a:spcBef>
              <a:spcAft>
                <a:spcPts val="0"/>
              </a:spcAft>
              <a:buClr>
                <a:schemeClr val="dk1"/>
              </a:buClr>
              <a:buSzPts val="1100"/>
              <a:buFont typeface="Arial"/>
              <a:buNone/>
            </a:pPr>
            <a:r>
              <a:rPr lang="en-US" sz="2600"/>
              <a:t>The number of comparison is always n-1</a:t>
            </a:r>
            <a:endParaRPr sz="2600"/>
          </a:p>
          <a:p>
            <a:pPr indent="0" lvl="0" marL="0" rtl="0" algn="l">
              <a:spcBef>
                <a:spcPts val="1000"/>
              </a:spcBef>
              <a:spcAft>
                <a:spcPts val="0"/>
              </a:spcAft>
              <a:buClr>
                <a:schemeClr val="dk1"/>
              </a:buClr>
              <a:buSzPts val="1100"/>
              <a:buFont typeface="Arial"/>
              <a:buNone/>
            </a:pPr>
            <a:r>
              <a:t/>
            </a:r>
            <a:endParaRPr sz="2600"/>
          </a:p>
          <a:p>
            <a:pPr indent="-393700" lvl="0" marL="685800" rtl="0" algn="l">
              <a:lnSpc>
                <a:spcPct val="158000"/>
              </a:lnSpc>
              <a:spcBef>
                <a:spcPts val="0"/>
              </a:spcBef>
              <a:spcAft>
                <a:spcPts val="0"/>
              </a:spcAft>
              <a:buClr>
                <a:srgbClr val="273239"/>
              </a:buClr>
              <a:buSzPts val="2600"/>
              <a:buFont typeface="Arial"/>
              <a:buChar char="●"/>
            </a:pPr>
            <a:r>
              <a:rPr lang="en-US" sz="2600">
                <a:solidFill>
                  <a:srgbClr val="273239"/>
                </a:solidFill>
                <a:latin typeface="Arial"/>
                <a:ea typeface="Arial"/>
                <a:cs typeface="Arial"/>
                <a:sym typeface="Arial"/>
              </a:rPr>
              <a:t>If </a:t>
            </a:r>
            <a:r>
              <a:rPr b="1" lang="en-US" sz="2600">
                <a:solidFill>
                  <a:srgbClr val="273239"/>
                </a:solidFill>
                <a:latin typeface="Arial"/>
                <a:ea typeface="Arial"/>
                <a:cs typeface="Arial"/>
                <a:sym typeface="Arial"/>
              </a:rPr>
              <a:t>arr[j]</a:t>
            </a:r>
            <a:r>
              <a:rPr lang="en-US" sz="2600">
                <a:solidFill>
                  <a:srgbClr val="273239"/>
                </a:solidFill>
                <a:latin typeface="Arial"/>
                <a:ea typeface="Arial"/>
                <a:cs typeface="Arial"/>
                <a:sym typeface="Arial"/>
              </a:rPr>
              <a:t> is greater than </a:t>
            </a:r>
            <a:r>
              <a:rPr b="1" lang="en-US" sz="2600">
                <a:solidFill>
                  <a:srgbClr val="273239"/>
                </a:solidFill>
                <a:latin typeface="Arial"/>
                <a:ea typeface="Arial"/>
                <a:cs typeface="Arial"/>
                <a:sym typeface="Arial"/>
              </a:rPr>
              <a:t>arr[j+1]</a:t>
            </a:r>
            <a:r>
              <a:rPr lang="en-US" sz="2600">
                <a:solidFill>
                  <a:srgbClr val="273239"/>
                </a:solidFill>
                <a:latin typeface="Arial"/>
                <a:ea typeface="Arial"/>
                <a:cs typeface="Arial"/>
                <a:sym typeface="Arial"/>
              </a:rPr>
              <a:t> then swap these adjacent elements, else move on</a:t>
            </a:r>
            <a:endParaRPr/>
          </a:p>
        </p:txBody>
      </p:sp>
      <p:pic>
        <p:nvPicPr>
          <p:cNvPr id="301" name="Google Shape;301;g188d18a41c8_0_18"/>
          <p:cNvPicPr preferRelativeResize="0"/>
          <p:nvPr/>
        </p:nvPicPr>
        <p:blipFill>
          <a:blip r:embed="rId3">
            <a:alphaModFix/>
          </a:blip>
          <a:stretch>
            <a:fillRect/>
          </a:stretch>
        </p:blipFill>
        <p:spPr>
          <a:xfrm>
            <a:off x="6285047" y="152400"/>
            <a:ext cx="5762395" cy="670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ph type="title"/>
          </p:nvPr>
        </p:nvSpPr>
        <p:spPr>
          <a:xfrm>
            <a:off x="99356" y="129065"/>
            <a:ext cx="9404723" cy="480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C++ Program</a:t>
            </a:r>
            <a:endParaRPr/>
          </a:p>
        </p:txBody>
      </p:sp>
      <p:sp>
        <p:nvSpPr>
          <p:cNvPr id="307" name="Google Shape;307;p9"/>
          <p:cNvSpPr txBox="1"/>
          <p:nvPr>
            <p:ph idx="1" type="body"/>
          </p:nvPr>
        </p:nvSpPr>
        <p:spPr>
          <a:xfrm>
            <a:off x="325226" y="933254"/>
            <a:ext cx="5401500" cy="5315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1000"/>
              </a:spcBef>
              <a:spcAft>
                <a:spcPts val="0"/>
              </a:spcAft>
              <a:buClr>
                <a:schemeClr val="dk1"/>
              </a:buClr>
              <a:buSzPts val="1100"/>
              <a:buFont typeface="Arial"/>
              <a:buNone/>
            </a:pPr>
            <a:r>
              <a:rPr lang="en-US"/>
              <a:t>#include&lt;iostream&gt;</a:t>
            </a:r>
            <a:endParaRPr/>
          </a:p>
          <a:p>
            <a:pPr indent="0" lvl="0" marL="0" rtl="0" algn="l">
              <a:lnSpc>
                <a:spcPct val="120000"/>
              </a:lnSpc>
              <a:spcBef>
                <a:spcPts val="1000"/>
              </a:spcBef>
              <a:spcAft>
                <a:spcPts val="0"/>
              </a:spcAft>
              <a:buClr>
                <a:schemeClr val="dk1"/>
              </a:buClr>
              <a:buSzPts val="1100"/>
              <a:buFont typeface="Arial"/>
              <a:buNone/>
            </a:pPr>
            <a:r>
              <a:rPr lang="en-US"/>
              <a:t>using namespace std;</a:t>
            </a:r>
            <a:endParaRPr/>
          </a:p>
          <a:p>
            <a:pPr indent="0" lvl="0" marL="0" rtl="0" algn="l">
              <a:lnSpc>
                <a:spcPct val="120000"/>
              </a:lnSpc>
              <a:spcBef>
                <a:spcPts val="1000"/>
              </a:spcBef>
              <a:spcAft>
                <a:spcPts val="0"/>
              </a:spcAft>
              <a:buClr>
                <a:schemeClr val="dk1"/>
              </a:buClr>
              <a:buSzPts val="1100"/>
              <a:buFont typeface="Arial"/>
              <a:buNone/>
            </a:pPr>
            <a:r>
              <a:rPr lang="en-US"/>
              <a:t>int main(){</a:t>
            </a:r>
            <a:endParaRPr/>
          </a:p>
          <a:p>
            <a:pPr indent="0" lvl="0" marL="0" rtl="0" algn="l">
              <a:lnSpc>
                <a:spcPct val="120000"/>
              </a:lnSpc>
              <a:spcBef>
                <a:spcPts val="1000"/>
              </a:spcBef>
              <a:spcAft>
                <a:spcPts val="0"/>
              </a:spcAft>
              <a:buClr>
                <a:schemeClr val="dk1"/>
              </a:buClr>
              <a:buSzPts val="1100"/>
              <a:buFont typeface="Arial"/>
              <a:buNone/>
            </a:pPr>
            <a:r>
              <a:rPr lang="en-US"/>
              <a:t>int i,count,j,temp,n=8;</a:t>
            </a:r>
            <a:endParaRPr/>
          </a:p>
          <a:p>
            <a:pPr indent="0" lvl="0" marL="0" rtl="0" algn="l">
              <a:lnSpc>
                <a:spcPct val="120000"/>
              </a:lnSpc>
              <a:spcBef>
                <a:spcPts val="1000"/>
              </a:spcBef>
              <a:spcAft>
                <a:spcPts val="0"/>
              </a:spcAft>
              <a:buClr>
                <a:schemeClr val="dk1"/>
              </a:buClr>
              <a:buSzPts val="1100"/>
              <a:buFont typeface="Arial"/>
              <a:buNone/>
            </a:pPr>
            <a:r>
              <a:rPr lang="en-US"/>
              <a:t>i</a:t>
            </a:r>
            <a:r>
              <a:rPr lang="en-US"/>
              <a:t>n</a:t>
            </a:r>
            <a:r>
              <a:rPr lang="en-US"/>
              <a:t>t arr[8]={12,3,1,5,18,10,7,35};</a:t>
            </a:r>
            <a:endParaRPr/>
          </a:p>
          <a:p>
            <a:pPr indent="0" lvl="0" marL="0" rtl="0" algn="l">
              <a:lnSpc>
                <a:spcPct val="120000"/>
              </a:lnSpc>
              <a:spcBef>
                <a:spcPts val="1000"/>
              </a:spcBef>
              <a:spcAft>
                <a:spcPts val="0"/>
              </a:spcAft>
              <a:buClr>
                <a:schemeClr val="dk1"/>
              </a:buClr>
              <a:buSzPts val="1100"/>
              <a:buFont typeface="Arial"/>
              <a:buNone/>
            </a:pPr>
            <a:r>
              <a:rPr lang="en-US"/>
              <a:t>cout&lt;&lt;"Unsorted array"&lt;&lt;endl;</a:t>
            </a:r>
            <a:endParaRPr/>
          </a:p>
          <a:p>
            <a:pPr indent="0" lvl="0" marL="0" rtl="0" algn="l">
              <a:lnSpc>
                <a:spcPct val="120000"/>
              </a:lnSpc>
              <a:spcBef>
                <a:spcPts val="1000"/>
              </a:spcBef>
              <a:spcAft>
                <a:spcPts val="0"/>
              </a:spcAft>
              <a:buClr>
                <a:schemeClr val="dk1"/>
              </a:buClr>
              <a:buSzPts val="1100"/>
              <a:buFont typeface="Arial"/>
              <a:buNone/>
            </a:pPr>
            <a:r>
              <a:rPr lang="en-US"/>
              <a:t>for(i=0;i&lt;n;i++){</a:t>
            </a:r>
            <a:endParaRPr/>
          </a:p>
          <a:p>
            <a:pPr indent="0" lvl="0" marL="0" rtl="0" algn="l">
              <a:lnSpc>
                <a:spcPct val="120000"/>
              </a:lnSpc>
              <a:spcBef>
                <a:spcPts val="1000"/>
              </a:spcBef>
              <a:spcAft>
                <a:spcPts val="0"/>
              </a:spcAft>
              <a:buClr>
                <a:schemeClr val="dk1"/>
              </a:buClr>
              <a:buSzPts val="1100"/>
              <a:buFont typeface="Arial"/>
              <a:buNone/>
            </a:pPr>
            <a:r>
              <a:rPr lang="en-US"/>
              <a:t>cout&lt;&lt; arr[i]&lt;&lt;"\t";</a:t>
            </a:r>
            <a:endParaRPr/>
          </a:p>
          <a:p>
            <a:pPr indent="0" lvl="0" marL="0" rtl="0" algn="l">
              <a:lnSpc>
                <a:spcPct val="120000"/>
              </a:lnSpc>
              <a:spcBef>
                <a:spcPts val="1000"/>
              </a:spcBef>
              <a:spcAft>
                <a:spcPts val="0"/>
              </a:spcAft>
              <a:buClr>
                <a:schemeClr val="dk1"/>
              </a:buClr>
              <a:buSzPts val="1100"/>
              <a:buFont typeface="Arial"/>
              <a:buNone/>
            </a:pPr>
            <a:r>
              <a:rPr lang="en-US"/>
              <a:t>}</a:t>
            </a:r>
            <a:endParaRPr/>
          </a:p>
          <a:p>
            <a:pPr indent="0" lvl="0" marL="0" rtl="0" algn="l">
              <a:lnSpc>
                <a:spcPct val="120000"/>
              </a:lnSpc>
              <a:spcBef>
                <a:spcPts val="1000"/>
              </a:spcBef>
              <a:spcAft>
                <a:spcPts val="0"/>
              </a:spcAft>
              <a:buClr>
                <a:schemeClr val="dk1"/>
              </a:buClr>
              <a:buSzPts val="1100"/>
              <a:buFont typeface="Arial"/>
              <a:buNone/>
            </a:pPr>
            <a:r>
              <a:rPr lang="en-US"/>
              <a:t>cout&lt;&lt;endl;</a:t>
            </a:r>
            <a:endParaRPr/>
          </a:p>
          <a:p>
            <a:pPr indent="0" lvl="0" marL="0" rtl="0" algn="l">
              <a:lnSpc>
                <a:spcPct val="120000"/>
              </a:lnSpc>
              <a:spcBef>
                <a:spcPts val="1000"/>
              </a:spcBef>
              <a:spcAft>
                <a:spcPts val="0"/>
              </a:spcAft>
              <a:buSzPts val="1100"/>
              <a:buNone/>
            </a:pPr>
            <a:r>
              <a:rPr lang="en-US"/>
              <a:t>cout&lt;&lt;endl;</a:t>
            </a:r>
            <a:endParaRPr/>
          </a:p>
        </p:txBody>
      </p:sp>
      <p:sp>
        <p:nvSpPr>
          <p:cNvPr id="308" name="Google Shape;308;p9"/>
          <p:cNvSpPr/>
          <p:nvPr/>
        </p:nvSpPr>
        <p:spPr>
          <a:xfrm>
            <a:off x="5726725" y="591299"/>
            <a:ext cx="6096000" cy="6266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for(count=1;count&lt;=n-1;count++){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  for(j=0;j&lt;=n-2;j++)</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if(arr[j+1]&lt;arr[j]){</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temp=arr[j];</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arr[j]=arr[j+1];</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arr[j+1]=temp;</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      }</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    }</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cout&lt;&lt;"Sorted array"&lt;&lt;endl;</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for(i=0;i&lt;n;i++){</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cout&lt;&lt; arr[i]&lt;&lt;"\t";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cout&lt;&lt;endl;</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return 0;</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Clr>
                <a:schemeClr val="dk1"/>
              </a:buClr>
              <a:buSzPts val="1100"/>
              <a:buFont typeface="Arial"/>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None/>
            </a:pPr>
            <a:r>
              <a:t/>
            </a:r>
            <a:endParaRPr sz="19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88d18a41c8_0_44"/>
          <p:cNvSpPr txBox="1"/>
          <p:nvPr>
            <p:ph type="title"/>
          </p:nvPr>
        </p:nvSpPr>
        <p:spPr>
          <a:xfrm>
            <a:off x="99356" y="129065"/>
            <a:ext cx="9404700" cy="48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C++ Program with Swap function</a:t>
            </a:r>
            <a:endParaRPr/>
          </a:p>
        </p:txBody>
      </p:sp>
      <p:sp>
        <p:nvSpPr>
          <p:cNvPr id="314" name="Google Shape;314;g188d18a41c8_0_44"/>
          <p:cNvSpPr txBox="1"/>
          <p:nvPr>
            <p:ph idx="1" type="body"/>
          </p:nvPr>
        </p:nvSpPr>
        <p:spPr>
          <a:xfrm>
            <a:off x="325226" y="933254"/>
            <a:ext cx="5401500" cy="5315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1000"/>
              </a:spcBef>
              <a:spcAft>
                <a:spcPts val="0"/>
              </a:spcAft>
              <a:buSzPts val="1100"/>
              <a:buNone/>
            </a:pPr>
            <a:r>
              <a:rPr lang="en-US"/>
              <a:t>#include&lt;iostream&gt;</a:t>
            </a:r>
            <a:endParaRPr/>
          </a:p>
          <a:p>
            <a:pPr indent="0" lvl="0" marL="0" rtl="0" algn="l">
              <a:lnSpc>
                <a:spcPct val="120000"/>
              </a:lnSpc>
              <a:spcBef>
                <a:spcPts val="1000"/>
              </a:spcBef>
              <a:spcAft>
                <a:spcPts val="0"/>
              </a:spcAft>
              <a:buSzPts val="1100"/>
              <a:buNone/>
            </a:pPr>
            <a:r>
              <a:rPr lang="en-US"/>
              <a:t>using namespace std;</a:t>
            </a:r>
            <a:endParaRPr/>
          </a:p>
          <a:p>
            <a:pPr indent="0" lvl="0" marL="0" rtl="0" algn="l">
              <a:lnSpc>
                <a:spcPct val="120000"/>
              </a:lnSpc>
              <a:spcBef>
                <a:spcPts val="1000"/>
              </a:spcBef>
              <a:spcAft>
                <a:spcPts val="0"/>
              </a:spcAft>
              <a:buSzPts val="1100"/>
              <a:buNone/>
            </a:pPr>
            <a:r>
              <a:rPr lang="en-US"/>
              <a:t>int main(){</a:t>
            </a:r>
            <a:endParaRPr/>
          </a:p>
          <a:p>
            <a:pPr indent="0" lvl="0" marL="0" rtl="0" algn="l">
              <a:lnSpc>
                <a:spcPct val="120000"/>
              </a:lnSpc>
              <a:spcBef>
                <a:spcPts val="1000"/>
              </a:spcBef>
              <a:spcAft>
                <a:spcPts val="0"/>
              </a:spcAft>
              <a:buSzPts val="1100"/>
              <a:buNone/>
            </a:pPr>
            <a:r>
              <a:rPr lang="en-US"/>
              <a:t>int i,count,j,temp,n=8;</a:t>
            </a:r>
            <a:endParaRPr/>
          </a:p>
          <a:p>
            <a:pPr indent="0" lvl="0" marL="0" rtl="0" algn="l">
              <a:lnSpc>
                <a:spcPct val="120000"/>
              </a:lnSpc>
              <a:spcBef>
                <a:spcPts val="1000"/>
              </a:spcBef>
              <a:spcAft>
                <a:spcPts val="0"/>
              </a:spcAft>
              <a:buSzPts val="1100"/>
              <a:buNone/>
            </a:pPr>
            <a:r>
              <a:rPr lang="en-US"/>
              <a:t>int arr[8]={12,3,1,5,18,10,7,35};</a:t>
            </a:r>
            <a:endParaRPr/>
          </a:p>
          <a:p>
            <a:pPr indent="0" lvl="0" marL="0" rtl="0" algn="l">
              <a:lnSpc>
                <a:spcPct val="120000"/>
              </a:lnSpc>
              <a:spcBef>
                <a:spcPts val="1000"/>
              </a:spcBef>
              <a:spcAft>
                <a:spcPts val="0"/>
              </a:spcAft>
              <a:buSzPts val="1100"/>
              <a:buNone/>
            </a:pPr>
            <a:r>
              <a:rPr lang="en-US"/>
              <a:t>cout&lt;&lt;"Unsorted array"&lt;&lt;endl;</a:t>
            </a:r>
            <a:endParaRPr/>
          </a:p>
          <a:p>
            <a:pPr indent="0" lvl="0" marL="0" rtl="0" algn="l">
              <a:lnSpc>
                <a:spcPct val="120000"/>
              </a:lnSpc>
              <a:spcBef>
                <a:spcPts val="1000"/>
              </a:spcBef>
              <a:spcAft>
                <a:spcPts val="0"/>
              </a:spcAft>
              <a:buSzPts val="1100"/>
              <a:buNone/>
            </a:pPr>
            <a:r>
              <a:rPr lang="en-US"/>
              <a:t>for(i=0;i&lt;n;i++){</a:t>
            </a:r>
            <a:endParaRPr/>
          </a:p>
          <a:p>
            <a:pPr indent="0" lvl="0" marL="0" rtl="0" algn="l">
              <a:lnSpc>
                <a:spcPct val="120000"/>
              </a:lnSpc>
              <a:spcBef>
                <a:spcPts val="1000"/>
              </a:spcBef>
              <a:spcAft>
                <a:spcPts val="0"/>
              </a:spcAft>
              <a:buSzPts val="1100"/>
              <a:buNone/>
            </a:pPr>
            <a:r>
              <a:rPr lang="en-US"/>
              <a:t>cout&lt;&lt; arr[i]&lt;&lt;"\t";</a:t>
            </a:r>
            <a:endParaRPr/>
          </a:p>
          <a:p>
            <a:pPr indent="0" lvl="0" marL="0" rtl="0" algn="l">
              <a:lnSpc>
                <a:spcPct val="120000"/>
              </a:lnSpc>
              <a:spcBef>
                <a:spcPts val="1000"/>
              </a:spcBef>
              <a:spcAft>
                <a:spcPts val="0"/>
              </a:spcAft>
              <a:buSzPts val="1100"/>
              <a:buNone/>
            </a:pPr>
            <a:r>
              <a:rPr lang="en-US"/>
              <a:t>}</a:t>
            </a:r>
            <a:endParaRPr/>
          </a:p>
          <a:p>
            <a:pPr indent="0" lvl="0" marL="0" rtl="0" algn="l">
              <a:lnSpc>
                <a:spcPct val="120000"/>
              </a:lnSpc>
              <a:spcBef>
                <a:spcPts val="1000"/>
              </a:spcBef>
              <a:spcAft>
                <a:spcPts val="0"/>
              </a:spcAft>
              <a:buSzPts val="1100"/>
              <a:buNone/>
            </a:pPr>
            <a:r>
              <a:rPr lang="en-US"/>
              <a:t>cout&lt;&lt;endl;</a:t>
            </a:r>
            <a:endParaRPr/>
          </a:p>
          <a:p>
            <a:pPr indent="0" lvl="0" marL="0" rtl="0" algn="l">
              <a:lnSpc>
                <a:spcPct val="120000"/>
              </a:lnSpc>
              <a:spcBef>
                <a:spcPts val="1000"/>
              </a:spcBef>
              <a:spcAft>
                <a:spcPts val="0"/>
              </a:spcAft>
              <a:buSzPts val="1100"/>
              <a:buNone/>
            </a:pPr>
            <a:r>
              <a:rPr lang="en-US"/>
              <a:t>cout&lt;&lt;endl;</a:t>
            </a:r>
            <a:endParaRPr/>
          </a:p>
        </p:txBody>
      </p:sp>
      <p:sp>
        <p:nvSpPr>
          <p:cNvPr id="315" name="Google Shape;315;g188d18a41c8_0_44"/>
          <p:cNvSpPr/>
          <p:nvPr/>
        </p:nvSpPr>
        <p:spPr>
          <a:xfrm>
            <a:off x="5726725" y="1071125"/>
            <a:ext cx="6096000" cy="5787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for(count=1;count&lt;=n-1;count++){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  for(j=0;j&lt;=n-2;j++)</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if(arr[j+1]&lt;arr[j]){</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swap(arr[j],arr[j+1]);</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      }</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    }</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cout&lt;&lt;"Sorted array"&lt;&lt;endl;</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for(i=0;i&lt;n;i++){</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cout&lt;&lt; arr[i]&lt;&lt;"\t";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cout&lt;&lt;endl;</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return 0;</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900">
                <a:solidFill>
                  <a:schemeClr val="dk1"/>
                </a:solidFill>
                <a:latin typeface="Century Gothic"/>
                <a:ea typeface="Century Gothic"/>
                <a:cs typeface="Century Gothic"/>
                <a:sym typeface="Century Gothic"/>
              </a:rPr>
              <a:t>}</a:t>
            </a:r>
            <a:endParaRPr sz="19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None/>
            </a:pPr>
            <a:r>
              <a:t/>
            </a:r>
            <a:endParaRPr sz="1900">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88d18a41c8_0_50"/>
          <p:cNvSpPr txBox="1"/>
          <p:nvPr>
            <p:ph type="title"/>
          </p:nvPr>
        </p:nvSpPr>
        <p:spPr>
          <a:xfrm>
            <a:off x="646100" y="224122"/>
            <a:ext cx="9404700" cy="72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Introduction to Time Complexity</a:t>
            </a:r>
            <a:endParaRPr/>
          </a:p>
        </p:txBody>
      </p:sp>
      <p:sp>
        <p:nvSpPr>
          <p:cNvPr id="321" name="Google Shape;321;g188d18a41c8_0_50"/>
          <p:cNvSpPr txBox="1"/>
          <p:nvPr>
            <p:ph idx="1" type="body"/>
          </p:nvPr>
        </p:nvSpPr>
        <p:spPr>
          <a:xfrm>
            <a:off x="601925" y="1140700"/>
            <a:ext cx="10759500" cy="555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In the Bubble sort:</a:t>
            </a:r>
            <a:endParaRPr sz="2200"/>
          </a:p>
          <a:p>
            <a:pPr indent="-332740" lvl="0" marL="457200" rtl="0" algn="l">
              <a:spcBef>
                <a:spcPts val="1000"/>
              </a:spcBef>
              <a:spcAft>
                <a:spcPts val="0"/>
              </a:spcAft>
              <a:buSzPts val="1640"/>
              <a:buChar char="►"/>
            </a:pPr>
            <a:r>
              <a:rPr lang="en-US" sz="2200"/>
              <a:t>The inner loop will executes n-1 times</a:t>
            </a:r>
            <a:endParaRPr sz="2200"/>
          </a:p>
          <a:p>
            <a:pPr indent="-332740" lvl="0" marL="457200" rtl="0" algn="l">
              <a:spcBef>
                <a:spcPts val="0"/>
              </a:spcBef>
              <a:spcAft>
                <a:spcPts val="0"/>
              </a:spcAft>
              <a:buSzPts val="1640"/>
              <a:buChar char="►"/>
            </a:pPr>
            <a:r>
              <a:rPr lang="en-US" sz="2200"/>
              <a:t>The outer loop will execute n-1 times</a:t>
            </a:r>
            <a:endParaRPr sz="2200"/>
          </a:p>
          <a:p>
            <a:pPr indent="-332740" lvl="0" marL="457200" rtl="0" algn="l">
              <a:spcBef>
                <a:spcPts val="0"/>
              </a:spcBef>
              <a:spcAft>
                <a:spcPts val="0"/>
              </a:spcAft>
              <a:buSzPts val="1640"/>
              <a:buChar char="►"/>
            </a:pPr>
            <a:r>
              <a:rPr lang="en-US" sz="2200"/>
              <a:t>The number of steps=(n-1)*(n-1);</a:t>
            </a:r>
            <a:endParaRPr sz="2200"/>
          </a:p>
          <a:p>
            <a:pPr indent="0" lvl="0" marL="457200" rtl="0" algn="l">
              <a:spcBef>
                <a:spcPts val="1000"/>
              </a:spcBef>
              <a:spcAft>
                <a:spcPts val="0"/>
              </a:spcAft>
              <a:buNone/>
            </a:pPr>
            <a:r>
              <a:rPr lang="en-US" sz="2200"/>
              <a:t>                                   =n</a:t>
            </a:r>
            <a:r>
              <a:rPr baseline="30000" lang="en-US" sz="2200"/>
              <a:t>2</a:t>
            </a:r>
            <a:r>
              <a:rPr lang="en-US" sz="2200"/>
              <a:t>+n+c</a:t>
            </a:r>
            <a:endParaRPr sz="2200"/>
          </a:p>
          <a:p>
            <a:pPr indent="0" lvl="0" marL="457200" rtl="0" algn="l">
              <a:spcBef>
                <a:spcPts val="1000"/>
              </a:spcBef>
              <a:spcAft>
                <a:spcPts val="0"/>
              </a:spcAft>
              <a:buNone/>
            </a:pPr>
            <a:r>
              <a:rPr lang="en-US" sz="2200"/>
              <a:t>                                   ⋍n</a:t>
            </a:r>
            <a:r>
              <a:rPr baseline="30000" lang="en-US" sz="2200"/>
              <a:t>2</a:t>
            </a:r>
            <a:endParaRPr sz="2200"/>
          </a:p>
          <a:p>
            <a:pPr indent="-332740" lvl="0" marL="457200" rtl="0" algn="l">
              <a:spcBef>
                <a:spcPts val="1000"/>
              </a:spcBef>
              <a:spcAft>
                <a:spcPts val="0"/>
              </a:spcAft>
              <a:buSzPts val="1640"/>
              <a:buChar char="►"/>
            </a:pPr>
            <a:r>
              <a:rPr lang="en-US" sz="2200"/>
              <a:t>The number of steps is called the Time complexity(How many steps the program took to execute?)</a:t>
            </a:r>
            <a:endParaRPr sz="2200"/>
          </a:p>
          <a:p>
            <a:pPr indent="-332740" lvl="0" marL="457200" rtl="0" algn="l">
              <a:spcBef>
                <a:spcPts val="0"/>
              </a:spcBef>
              <a:spcAft>
                <a:spcPts val="0"/>
              </a:spcAft>
              <a:buSzPts val="1640"/>
              <a:buChar char="►"/>
            </a:pPr>
            <a:r>
              <a:rPr lang="en-US" sz="2200"/>
              <a:t>The time complexity is </a:t>
            </a:r>
            <a:r>
              <a:rPr lang="en-US" sz="2200"/>
              <a:t>written</a:t>
            </a:r>
            <a:r>
              <a:rPr lang="en-US" sz="2200"/>
              <a:t> with notation O</a:t>
            </a:r>
            <a:endParaRPr sz="2200"/>
          </a:p>
          <a:p>
            <a:pPr indent="-332740" lvl="0" marL="457200" rtl="0" algn="l">
              <a:spcBef>
                <a:spcPts val="0"/>
              </a:spcBef>
              <a:spcAft>
                <a:spcPts val="0"/>
              </a:spcAft>
              <a:buSzPts val="1640"/>
              <a:buChar char="►"/>
            </a:pPr>
            <a:r>
              <a:rPr lang="en-US" sz="2200"/>
              <a:t>The time complexity of Bubble sort is O(n</a:t>
            </a:r>
            <a:r>
              <a:rPr baseline="30000" lang="en-US" sz="2200"/>
              <a:t>2</a:t>
            </a:r>
            <a:r>
              <a:rPr lang="en-US" sz="2200"/>
              <a:t>)</a:t>
            </a:r>
            <a:endParaRPr sz="2200"/>
          </a:p>
        </p:txBody>
      </p:sp>
      <p:sp>
        <p:nvSpPr>
          <p:cNvPr id="322" name="Google Shape;322;g188d18a41c8_0_50"/>
          <p:cNvSpPr txBox="1"/>
          <p:nvPr/>
        </p:nvSpPr>
        <p:spPr>
          <a:xfrm>
            <a:off x="1126775" y="5216525"/>
            <a:ext cx="10113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entury Gothic"/>
                <a:ea typeface="Century Gothic"/>
                <a:cs typeface="Century Gothic"/>
                <a:sym typeface="Century Gothic"/>
              </a:rPr>
              <a:t>Note:</a:t>
            </a:r>
            <a:r>
              <a:rPr lang="en-US" sz="1900">
                <a:latin typeface="Century Gothic"/>
                <a:ea typeface="Century Gothic"/>
                <a:cs typeface="Century Gothic"/>
                <a:sym typeface="Century Gothic"/>
              </a:rPr>
              <a:t> The time complexity assists to make a choice of the best algorithm with a least amount of time</a:t>
            </a:r>
            <a:endParaRPr sz="19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idx="1" type="body"/>
          </p:nvPr>
        </p:nvSpPr>
        <p:spPr>
          <a:xfrm>
            <a:off x="461913" y="329938"/>
            <a:ext cx="11104775" cy="5918461"/>
          </a:xfrm>
          <a:prstGeom prst="rect">
            <a:avLst/>
          </a:prstGeom>
          <a:noFill/>
          <a:ln>
            <a:noFill/>
          </a:ln>
        </p:spPr>
        <p:txBody>
          <a:bodyPr anchorCtr="0" anchor="t" bIns="45700" lIns="91425" spcFirstLastPara="1" rIns="91425" wrap="square" tIns="45700">
            <a:normAutofit lnSpcReduction="20000"/>
          </a:bodyPr>
          <a:lstStyle/>
          <a:p>
            <a:pPr indent="-355600" lvl="0" marL="342900" rtl="0" algn="l">
              <a:spcBef>
                <a:spcPts val="0"/>
              </a:spcBef>
              <a:spcAft>
                <a:spcPts val="0"/>
              </a:spcAft>
              <a:buClr>
                <a:srgbClr val="FF9900"/>
              </a:buClr>
              <a:buSzPts val="1800"/>
              <a:buChar char="●"/>
            </a:pPr>
            <a:r>
              <a:rPr lang="en-US" sz="2200"/>
              <a:t>As we can see in the above example, we have an unsorted array containing elements </a:t>
            </a:r>
            <a:endParaRPr sz="2200"/>
          </a:p>
          <a:p>
            <a:pPr indent="-355600" lvl="0" marL="342900" rtl="0" algn="l">
              <a:spcBef>
                <a:spcPts val="1000"/>
              </a:spcBef>
              <a:spcAft>
                <a:spcPts val="0"/>
              </a:spcAft>
              <a:buClr>
                <a:srgbClr val="FF9900"/>
              </a:buClr>
              <a:buSzPts val="1800"/>
              <a:buChar char="●"/>
            </a:pPr>
            <a:r>
              <a:rPr lang="en-US" sz="2200"/>
              <a:t>12, 3, 1, 5, 18, 10, 7 and 35. </a:t>
            </a:r>
            <a:endParaRPr b="1" sz="2200"/>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Run a nested for loop to traverse the input array using two variables </a:t>
            </a:r>
            <a:r>
              <a:rPr b="1" lang="en-US" sz="2300">
                <a:solidFill>
                  <a:srgbClr val="273239"/>
                </a:solidFill>
                <a:latin typeface="Arial"/>
                <a:ea typeface="Arial"/>
                <a:cs typeface="Arial"/>
                <a:sym typeface="Arial"/>
              </a:rPr>
              <a:t>i</a:t>
            </a:r>
            <a:r>
              <a:rPr lang="en-US" sz="2300">
                <a:solidFill>
                  <a:srgbClr val="273239"/>
                </a:solidFill>
                <a:latin typeface="Arial"/>
                <a:ea typeface="Arial"/>
                <a:cs typeface="Arial"/>
                <a:sym typeface="Arial"/>
              </a:rPr>
              <a:t> and </a:t>
            </a:r>
            <a:r>
              <a:rPr b="1" lang="en-US" sz="2300">
                <a:solidFill>
                  <a:srgbClr val="273239"/>
                </a:solidFill>
                <a:latin typeface="Arial"/>
                <a:ea typeface="Arial"/>
                <a:cs typeface="Arial"/>
                <a:sym typeface="Arial"/>
              </a:rPr>
              <a:t>j</a:t>
            </a:r>
            <a:r>
              <a:rPr lang="en-US" sz="2300">
                <a:solidFill>
                  <a:srgbClr val="273239"/>
                </a:solidFill>
                <a:latin typeface="Arial"/>
                <a:ea typeface="Arial"/>
                <a:cs typeface="Arial"/>
                <a:sym typeface="Arial"/>
              </a:rPr>
              <a:t>, such that 0 ≤ i &lt; n-1 and 0 ≤ j &lt; n-i-1</a:t>
            </a:r>
            <a:endParaRPr sz="2300">
              <a:solidFill>
                <a:srgbClr val="273239"/>
              </a:solidFill>
              <a:latin typeface="Arial"/>
              <a:ea typeface="Arial"/>
              <a:cs typeface="Arial"/>
              <a:sym typeface="Arial"/>
            </a:endParaRPr>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If </a:t>
            </a:r>
            <a:r>
              <a:rPr b="1" lang="en-US" sz="2300">
                <a:solidFill>
                  <a:srgbClr val="273239"/>
                </a:solidFill>
                <a:latin typeface="Arial"/>
                <a:ea typeface="Arial"/>
                <a:cs typeface="Arial"/>
                <a:sym typeface="Arial"/>
              </a:rPr>
              <a:t>arr[j]</a:t>
            </a:r>
            <a:r>
              <a:rPr lang="en-US" sz="2300">
                <a:solidFill>
                  <a:srgbClr val="273239"/>
                </a:solidFill>
                <a:latin typeface="Arial"/>
                <a:ea typeface="Arial"/>
                <a:cs typeface="Arial"/>
                <a:sym typeface="Arial"/>
              </a:rPr>
              <a:t> is greater than </a:t>
            </a:r>
            <a:r>
              <a:rPr b="1" lang="en-US" sz="2300">
                <a:solidFill>
                  <a:srgbClr val="273239"/>
                </a:solidFill>
                <a:latin typeface="Arial"/>
                <a:ea typeface="Arial"/>
                <a:cs typeface="Arial"/>
                <a:sym typeface="Arial"/>
              </a:rPr>
              <a:t>arr[j+1]</a:t>
            </a:r>
            <a:r>
              <a:rPr lang="en-US" sz="2300">
                <a:solidFill>
                  <a:srgbClr val="273239"/>
                </a:solidFill>
                <a:latin typeface="Arial"/>
                <a:ea typeface="Arial"/>
                <a:cs typeface="Arial"/>
                <a:sym typeface="Arial"/>
              </a:rPr>
              <a:t> then swap these adjacent elements, else move on</a:t>
            </a:r>
            <a:endParaRPr sz="2300">
              <a:solidFill>
                <a:srgbClr val="273239"/>
              </a:solidFill>
              <a:latin typeface="Arial"/>
              <a:ea typeface="Arial"/>
              <a:cs typeface="Arial"/>
              <a:sym typeface="Arial"/>
            </a:endParaRPr>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j must be not greater than n-2 to avoid </a:t>
            </a:r>
            <a:r>
              <a:rPr lang="en-US" sz="2300">
                <a:solidFill>
                  <a:srgbClr val="273239"/>
                </a:solidFill>
                <a:latin typeface="Arial"/>
                <a:ea typeface="Arial"/>
                <a:cs typeface="Arial"/>
                <a:sym typeface="Arial"/>
              </a:rPr>
              <a:t>segmentation</a:t>
            </a:r>
            <a:r>
              <a:rPr lang="en-US" sz="2300">
                <a:solidFill>
                  <a:srgbClr val="273239"/>
                </a:solidFill>
                <a:latin typeface="Arial"/>
                <a:ea typeface="Arial"/>
                <a:cs typeface="Arial"/>
                <a:sym typeface="Arial"/>
              </a:rPr>
              <a:t> fault</a:t>
            </a:r>
            <a:endParaRPr sz="2300">
              <a:solidFill>
                <a:srgbClr val="273239"/>
              </a:solidFill>
              <a:latin typeface="Arial"/>
              <a:ea typeface="Arial"/>
              <a:cs typeface="Arial"/>
              <a:sym typeface="Arial"/>
            </a:endParaRPr>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To sort n numbers, perform a sorting of n-1 numbers.</a:t>
            </a:r>
            <a:endParaRPr sz="2300">
              <a:solidFill>
                <a:srgbClr val="273239"/>
              </a:solidFill>
              <a:latin typeface="Arial"/>
              <a:ea typeface="Arial"/>
              <a:cs typeface="Arial"/>
              <a:sym typeface="Arial"/>
            </a:endParaRPr>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In the first iteration, the first largest number reaches its final position, in the second iteration the second largest reaches its final position, and the process continue.</a:t>
            </a:r>
            <a:endParaRPr sz="2300">
              <a:solidFill>
                <a:srgbClr val="273239"/>
              </a:solidFill>
              <a:latin typeface="Arial"/>
              <a:ea typeface="Arial"/>
              <a:cs typeface="Arial"/>
              <a:sym typeface="Arial"/>
            </a:endParaRPr>
          </a:p>
          <a:p>
            <a:pPr indent="-397510" lvl="0" marL="342900" rtl="0" algn="l">
              <a:lnSpc>
                <a:spcPct val="158000"/>
              </a:lnSpc>
              <a:spcBef>
                <a:spcPts val="0"/>
              </a:spcBef>
              <a:spcAft>
                <a:spcPts val="0"/>
              </a:spcAft>
              <a:buClr>
                <a:srgbClr val="FF9900"/>
              </a:buClr>
              <a:buSzPts val="2300"/>
              <a:buFont typeface="Arial"/>
              <a:buChar char="●"/>
            </a:pPr>
            <a:r>
              <a:rPr lang="en-US" sz="2300">
                <a:solidFill>
                  <a:srgbClr val="273239"/>
                </a:solidFill>
                <a:latin typeface="Arial"/>
                <a:ea typeface="Arial"/>
                <a:cs typeface="Arial"/>
                <a:sym typeface="Arial"/>
              </a:rPr>
              <a:t>Print the sorted array</a:t>
            </a:r>
            <a:endParaRPr b="1" sz="2200"/>
          </a:p>
          <a:p>
            <a:pPr indent="-355600" lvl="0" marL="342900" rtl="0" algn="l">
              <a:spcBef>
                <a:spcPts val="1000"/>
              </a:spcBef>
              <a:spcAft>
                <a:spcPts val="0"/>
              </a:spcAft>
              <a:buClr>
                <a:srgbClr val="FF9900"/>
              </a:buClr>
              <a:buSzPts val="1800"/>
              <a:buChar char="●"/>
            </a:pPr>
            <a:r>
              <a:rPr lang="en-US" sz="2200"/>
              <a:t>The output will look like this:</a:t>
            </a:r>
            <a:endParaRPr sz="2200"/>
          </a:p>
        </p:txBody>
      </p:sp>
      <p:pic>
        <p:nvPicPr>
          <p:cNvPr id="328" name="Google Shape;328;p10"/>
          <p:cNvPicPr preferRelativeResize="0"/>
          <p:nvPr/>
        </p:nvPicPr>
        <p:blipFill rotWithShape="1">
          <a:blip r:embed="rId3">
            <a:alphaModFix/>
          </a:blip>
          <a:srcRect b="0" l="0" r="0" t="0"/>
          <a:stretch/>
        </p:blipFill>
        <p:spPr>
          <a:xfrm>
            <a:off x="5388669" y="5423910"/>
            <a:ext cx="6344984" cy="115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88d18a41c8_0_34"/>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 Indicate the steps and comparison of  the bubble sort of the following array sorted in reverse order</a:t>
            </a:r>
            <a:endParaRPr/>
          </a:p>
        </p:txBody>
      </p:sp>
      <p:sp>
        <p:nvSpPr>
          <p:cNvPr id="334" name="Google Shape;334;g188d18a41c8_0_34"/>
          <p:cNvSpPr txBox="1"/>
          <p:nvPr>
            <p:ph idx="1" type="body"/>
          </p:nvPr>
        </p:nvSpPr>
        <p:spPr>
          <a:xfrm>
            <a:off x="951175" y="3463746"/>
            <a:ext cx="8946600" cy="186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700"/>
              <a:t>int arr[4]={55,18,12,5};</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88d18a41c8_0_39"/>
          <p:cNvSpPr txBox="1"/>
          <p:nvPr>
            <p:ph type="title"/>
          </p:nvPr>
        </p:nvSpPr>
        <p:spPr>
          <a:xfrm>
            <a:off x="645300" y="115872"/>
            <a:ext cx="9404700" cy="843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Optimisation of Bubble sort</a:t>
            </a:r>
            <a:endParaRPr/>
          </a:p>
        </p:txBody>
      </p:sp>
      <p:sp>
        <p:nvSpPr>
          <p:cNvPr id="340" name="Google Shape;340;g188d18a41c8_0_39"/>
          <p:cNvSpPr txBox="1"/>
          <p:nvPr>
            <p:ph idx="1" type="body"/>
          </p:nvPr>
        </p:nvSpPr>
        <p:spPr>
          <a:xfrm>
            <a:off x="264300" y="959775"/>
            <a:ext cx="11587800" cy="533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Consider the following arrays A and B:</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 time complexity of A is O(n</a:t>
            </a:r>
            <a:r>
              <a:rPr baseline="30000" lang="en-US"/>
              <a:t>2</a:t>
            </a:r>
            <a:r>
              <a:rPr lang="en-US"/>
              <a:t>) and the time complexity of B is O(n</a:t>
            </a:r>
            <a:r>
              <a:rPr baseline="30000" lang="en-US"/>
              <a:t>2</a:t>
            </a:r>
            <a:r>
              <a:rPr lang="en-US"/>
              <a:t>)</a:t>
            </a:r>
            <a:endParaRPr/>
          </a:p>
          <a:p>
            <a:pPr indent="0" lvl="0" marL="0" rtl="0" algn="l">
              <a:spcBef>
                <a:spcPts val="1000"/>
              </a:spcBef>
              <a:spcAft>
                <a:spcPts val="0"/>
              </a:spcAft>
              <a:buNone/>
            </a:pPr>
            <a:r>
              <a:rPr lang="en-US"/>
              <a:t>If the array is in the correct order, the same time complexity will be used. It can be optimized by stopping the algorithm if the inner loop didn’t cause any swap. This means the Sorted array will take n steps in the bubble sort.</a:t>
            </a:r>
            <a:endParaRPr/>
          </a:p>
        </p:txBody>
      </p:sp>
      <p:graphicFrame>
        <p:nvGraphicFramePr>
          <p:cNvPr id="341" name="Google Shape;341;g188d18a41c8_0_39"/>
          <p:cNvGraphicFramePr/>
          <p:nvPr/>
        </p:nvGraphicFramePr>
        <p:xfrm>
          <a:off x="723900" y="2542950"/>
          <a:ext cx="3000000" cy="3000000"/>
        </p:xfrm>
        <a:graphic>
          <a:graphicData uri="http://schemas.openxmlformats.org/drawingml/2006/table">
            <a:tbl>
              <a:tblPr>
                <a:noFill/>
                <a:tableStyleId>{20D5EDCB-E477-4B0B-9ED2-D622134E36F3}</a:tableStyleId>
              </a:tblPr>
              <a:tblGrid>
                <a:gridCol w="715250"/>
                <a:gridCol w="643600"/>
                <a:gridCol w="619750"/>
                <a:gridCol w="810275"/>
                <a:gridCol w="667950"/>
              </a:tblGrid>
              <a:tr h="3962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9</a:t>
                      </a:r>
                      <a:endParaRPr/>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bl>
          </a:graphicData>
        </a:graphic>
      </p:graphicFrame>
      <p:graphicFrame>
        <p:nvGraphicFramePr>
          <p:cNvPr id="342" name="Google Shape;342;g188d18a41c8_0_39"/>
          <p:cNvGraphicFramePr/>
          <p:nvPr/>
        </p:nvGraphicFramePr>
        <p:xfrm>
          <a:off x="723900" y="1638300"/>
          <a:ext cx="3000000" cy="3000000"/>
        </p:xfrm>
        <a:graphic>
          <a:graphicData uri="http://schemas.openxmlformats.org/drawingml/2006/table">
            <a:tbl>
              <a:tblPr>
                <a:noFill/>
                <a:tableStyleId>{20D5EDCB-E477-4B0B-9ED2-D622134E36F3}</a:tableStyleId>
              </a:tblPr>
              <a:tblGrid>
                <a:gridCol w="833250"/>
                <a:gridCol w="749775"/>
                <a:gridCol w="722000"/>
                <a:gridCol w="555025"/>
                <a:gridCol w="596750"/>
              </a:tblGrid>
              <a:tr h="381000">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9</a:t>
                      </a:r>
                      <a:endParaRPr/>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88d18a41c8_0_59"/>
          <p:cNvSpPr txBox="1"/>
          <p:nvPr>
            <p:ph type="title"/>
          </p:nvPr>
        </p:nvSpPr>
        <p:spPr>
          <a:xfrm>
            <a:off x="99356" y="129065"/>
            <a:ext cx="9404700" cy="48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Example: Bubble sort optimised</a:t>
            </a:r>
            <a:endParaRPr/>
          </a:p>
        </p:txBody>
      </p:sp>
      <p:sp>
        <p:nvSpPr>
          <p:cNvPr id="348" name="Google Shape;348;g188d18a41c8_0_59"/>
          <p:cNvSpPr txBox="1"/>
          <p:nvPr>
            <p:ph idx="1" type="body"/>
          </p:nvPr>
        </p:nvSpPr>
        <p:spPr>
          <a:xfrm>
            <a:off x="325226" y="933254"/>
            <a:ext cx="5401500" cy="5315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1000"/>
              </a:spcBef>
              <a:spcAft>
                <a:spcPts val="0"/>
              </a:spcAft>
              <a:buSzPts val="1100"/>
              <a:buNone/>
            </a:pPr>
            <a:r>
              <a:rPr lang="en-US"/>
              <a:t>#include&lt;iostream&gt;</a:t>
            </a:r>
            <a:endParaRPr/>
          </a:p>
          <a:p>
            <a:pPr indent="0" lvl="0" marL="0" rtl="0" algn="l">
              <a:lnSpc>
                <a:spcPct val="120000"/>
              </a:lnSpc>
              <a:spcBef>
                <a:spcPts val="1000"/>
              </a:spcBef>
              <a:spcAft>
                <a:spcPts val="0"/>
              </a:spcAft>
              <a:buSzPts val="1100"/>
              <a:buNone/>
            </a:pPr>
            <a:r>
              <a:rPr lang="en-US"/>
              <a:t>using namespace std;</a:t>
            </a:r>
            <a:endParaRPr/>
          </a:p>
          <a:p>
            <a:pPr indent="0" lvl="0" marL="0" rtl="0" algn="l">
              <a:lnSpc>
                <a:spcPct val="120000"/>
              </a:lnSpc>
              <a:spcBef>
                <a:spcPts val="1000"/>
              </a:spcBef>
              <a:spcAft>
                <a:spcPts val="0"/>
              </a:spcAft>
              <a:buSzPts val="1100"/>
              <a:buNone/>
            </a:pPr>
            <a:r>
              <a:rPr lang="en-US"/>
              <a:t>int main(){</a:t>
            </a:r>
            <a:endParaRPr/>
          </a:p>
          <a:p>
            <a:pPr indent="0" lvl="0" marL="0" rtl="0" algn="l">
              <a:lnSpc>
                <a:spcPct val="120000"/>
              </a:lnSpc>
              <a:spcBef>
                <a:spcPts val="1000"/>
              </a:spcBef>
              <a:spcAft>
                <a:spcPts val="0"/>
              </a:spcAft>
              <a:buSzPts val="1100"/>
              <a:buNone/>
            </a:pPr>
            <a:r>
              <a:rPr lang="en-US"/>
              <a:t>int i,count,j,temp,n=8;</a:t>
            </a:r>
            <a:endParaRPr/>
          </a:p>
          <a:p>
            <a:pPr indent="0" lvl="0" marL="0" rtl="0" algn="l">
              <a:lnSpc>
                <a:spcPct val="120000"/>
              </a:lnSpc>
              <a:spcBef>
                <a:spcPts val="1000"/>
              </a:spcBef>
              <a:spcAft>
                <a:spcPts val="0"/>
              </a:spcAft>
              <a:buSzPts val="1100"/>
              <a:buNone/>
            </a:pPr>
            <a:r>
              <a:rPr lang="en-US"/>
              <a:t>int arr[8]={12,3,1,5,18,10,7,35};</a:t>
            </a:r>
            <a:endParaRPr/>
          </a:p>
          <a:p>
            <a:pPr indent="0" lvl="0" marL="0" rtl="0" algn="l">
              <a:lnSpc>
                <a:spcPct val="120000"/>
              </a:lnSpc>
              <a:spcBef>
                <a:spcPts val="1000"/>
              </a:spcBef>
              <a:spcAft>
                <a:spcPts val="0"/>
              </a:spcAft>
              <a:buSzPts val="1100"/>
              <a:buNone/>
            </a:pPr>
            <a:r>
              <a:rPr lang="en-US"/>
              <a:t>cout&lt;&lt;"Unsorted array"&lt;&lt;endl;</a:t>
            </a:r>
            <a:endParaRPr/>
          </a:p>
          <a:p>
            <a:pPr indent="0" lvl="0" marL="0" rtl="0" algn="l">
              <a:lnSpc>
                <a:spcPct val="120000"/>
              </a:lnSpc>
              <a:spcBef>
                <a:spcPts val="1000"/>
              </a:spcBef>
              <a:spcAft>
                <a:spcPts val="0"/>
              </a:spcAft>
              <a:buSzPts val="1100"/>
              <a:buNone/>
            </a:pPr>
            <a:r>
              <a:rPr lang="en-US"/>
              <a:t>for(i=0;i&lt;n;i++){</a:t>
            </a:r>
            <a:endParaRPr/>
          </a:p>
          <a:p>
            <a:pPr indent="0" lvl="0" marL="0" rtl="0" algn="l">
              <a:lnSpc>
                <a:spcPct val="120000"/>
              </a:lnSpc>
              <a:spcBef>
                <a:spcPts val="1000"/>
              </a:spcBef>
              <a:spcAft>
                <a:spcPts val="0"/>
              </a:spcAft>
              <a:buSzPts val="1100"/>
              <a:buNone/>
            </a:pPr>
            <a:r>
              <a:rPr lang="en-US"/>
              <a:t>cout&lt;&lt; arr[i]&lt;&lt;"\t";</a:t>
            </a:r>
            <a:endParaRPr/>
          </a:p>
          <a:p>
            <a:pPr indent="0" lvl="0" marL="0" rtl="0" algn="l">
              <a:lnSpc>
                <a:spcPct val="120000"/>
              </a:lnSpc>
              <a:spcBef>
                <a:spcPts val="1000"/>
              </a:spcBef>
              <a:spcAft>
                <a:spcPts val="0"/>
              </a:spcAft>
              <a:buSzPts val="1100"/>
              <a:buNone/>
            </a:pPr>
            <a:r>
              <a:rPr lang="en-US"/>
              <a:t>}</a:t>
            </a:r>
            <a:endParaRPr/>
          </a:p>
          <a:p>
            <a:pPr indent="0" lvl="0" marL="0" rtl="0" algn="l">
              <a:lnSpc>
                <a:spcPct val="120000"/>
              </a:lnSpc>
              <a:spcBef>
                <a:spcPts val="1000"/>
              </a:spcBef>
              <a:spcAft>
                <a:spcPts val="0"/>
              </a:spcAft>
              <a:buSzPts val="1100"/>
              <a:buNone/>
            </a:pPr>
            <a:r>
              <a:rPr lang="en-US"/>
              <a:t>cout&lt;&lt;endl;</a:t>
            </a:r>
            <a:endParaRPr/>
          </a:p>
          <a:p>
            <a:pPr indent="0" lvl="0" marL="0" rtl="0" algn="l">
              <a:lnSpc>
                <a:spcPct val="120000"/>
              </a:lnSpc>
              <a:spcBef>
                <a:spcPts val="1000"/>
              </a:spcBef>
              <a:spcAft>
                <a:spcPts val="0"/>
              </a:spcAft>
              <a:buSzPts val="1100"/>
              <a:buNone/>
            </a:pPr>
            <a:r>
              <a:rPr lang="en-US"/>
              <a:t>cout&lt;&lt;endl;</a:t>
            </a:r>
            <a:endParaRPr/>
          </a:p>
        </p:txBody>
      </p:sp>
      <p:sp>
        <p:nvSpPr>
          <p:cNvPr id="349" name="Google Shape;349;g188d18a41c8_0_59"/>
          <p:cNvSpPr/>
          <p:nvPr/>
        </p:nvSpPr>
        <p:spPr>
          <a:xfrm>
            <a:off x="5726725" y="1071125"/>
            <a:ext cx="6096000" cy="5787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for(count=1;count&lt;=n-1;count++){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 int check=0;</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 for(j=0;j&lt;=n-2;j++)</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if(arr[j+1]&lt;arr[j]){</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swap(arr[j],arr[j+1];</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check=1;</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      }</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    }</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if(check==0){</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break;//The array is sorted</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cout&lt;&lt;"Sorted array"&lt;&lt;endl;</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for(i=0;i&lt;n;i++){</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cout&lt;&lt; arr[i]&lt;&lt;"\t";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cout&lt;&lt;endl;</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return 0;</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SzPts val="1100"/>
              <a:buNone/>
            </a:pPr>
            <a:r>
              <a:rPr lang="en-US" sz="1500">
                <a:solidFill>
                  <a:schemeClr val="dk1"/>
                </a:solidFill>
                <a:latin typeface="Century Gothic"/>
                <a:ea typeface="Century Gothic"/>
                <a:cs typeface="Century Gothic"/>
                <a:sym typeface="Century Gothic"/>
              </a:rPr>
              <a:t>}</a:t>
            </a:r>
            <a:endParaRPr sz="1500">
              <a:solidFill>
                <a:schemeClr val="dk1"/>
              </a:solidFill>
              <a:latin typeface="Century Gothic"/>
              <a:ea typeface="Century Gothic"/>
              <a:cs typeface="Century Gothic"/>
              <a:sym typeface="Century Gothic"/>
            </a:endParaRPr>
          </a:p>
          <a:p>
            <a:pPr indent="0" lvl="0" marL="0" marR="0" rtl="0" algn="l">
              <a:lnSpc>
                <a:spcPct val="120000"/>
              </a:lnSpc>
              <a:spcBef>
                <a:spcPts val="0"/>
              </a:spcBef>
              <a:spcAft>
                <a:spcPts val="0"/>
              </a:spcAft>
              <a:buNone/>
            </a:pPr>
            <a:r>
              <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Sorting_in_C++_Example1" id="229" name="Google Shape;229;p2"/>
          <p:cNvPicPr preferRelativeResize="0"/>
          <p:nvPr/>
        </p:nvPicPr>
        <p:blipFill rotWithShape="1">
          <a:blip r:embed="rId3">
            <a:alphaModFix/>
          </a:blip>
          <a:srcRect b="0" l="0" r="0" t="0"/>
          <a:stretch/>
        </p:blipFill>
        <p:spPr>
          <a:xfrm>
            <a:off x="772998" y="735292"/>
            <a:ext cx="10501460" cy="57518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txBox="1"/>
          <p:nvPr>
            <p:ph type="title"/>
          </p:nvPr>
        </p:nvSpPr>
        <p:spPr>
          <a:xfrm>
            <a:off x="449826" y="141633"/>
            <a:ext cx="9404723" cy="7539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b="1" lang="en-US"/>
              <a:t>2. Insertion Sort</a:t>
            </a:r>
            <a:br>
              <a:rPr b="1" lang="en-US"/>
            </a:br>
            <a:endParaRPr/>
          </a:p>
        </p:txBody>
      </p:sp>
      <p:sp>
        <p:nvSpPr>
          <p:cNvPr id="355" name="Google Shape;355;p11"/>
          <p:cNvSpPr txBox="1"/>
          <p:nvPr>
            <p:ph idx="1" type="body"/>
          </p:nvPr>
        </p:nvSpPr>
        <p:spPr>
          <a:xfrm>
            <a:off x="254524" y="895547"/>
            <a:ext cx="11487650" cy="58208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Insertion sort is a simple sorting algorithm that works similar to the way you sort playing cards in your hands. The array is virtually split into a sorted and an unsorted part. Values from the unsorted part are picked and placed at the correct position in the sorted part.</a:t>
            </a:r>
            <a:endParaRPr/>
          </a:p>
          <a:p>
            <a:pPr indent="0" lvl="0" marL="0" rtl="0" algn="l">
              <a:spcBef>
                <a:spcPts val="1000"/>
              </a:spcBef>
              <a:spcAft>
                <a:spcPts val="0"/>
              </a:spcAft>
              <a:buSzPts val="1600"/>
              <a:buNone/>
            </a:pPr>
            <a:r>
              <a:rPr b="1" lang="en-US"/>
              <a:t>Algorithm </a:t>
            </a:r>
            <a:endParaRPr/>
          </a:p>
          <a:p>
            <a:pPr indent="-342900" lvl="0" marL="342900" rtl="0" algn="l">
              <a:spcBef>
                <a:spcPts val="1000"/>
              </a:spcBef>
              <a:spcAft>
                <a:spcPts val="0"/>
              </a:spcAft>
              <a:buSzPts val="1600"/>
              <a:buChar char="►"/>
            </a:pPr>
            <a:r>
              <a:rPr lang="en-US"/>
              <a:t>To sort an array of size n in ascending order: </a:t>
            </a:r>
            <a:endParaRPr/>
          </a:p>
          <a:p>
            <a:pPr indent="-342900" lvl="0" marL="342900" rtl="0" algn="l">
              <a:spcBef>
                <a:spcPts val="1000"/>
              </a:spcBef>
              <a:spcAft>
                <a:spcPts val="0"/>
              </a:spcAft>
              <a:buSzPts val="1600"/>
              <a:buChar char="►"/>
            </a:pPr>
            <a:r>
              <a:rPr lang="en-US"/>
              <a:t>Iterate from arr[1] to arr[n] over the array. </a:t>
            </a:r>
            <a:endParaRPr/>
          </a:p>
          <a:p>
            <a:pPr indent="-342900" lvl="0" marL="342900" rtl="0" algn="l">
              <a:spcBef>
                <a:spcPts val="1000"/>
              </a:spcBef>
              <a:spcAft>
                <a:spcPts val="0"/>
              </a:spcAft>
              <a:buSzPts val="1600"/>
              <a:buChar char="►"/>
            </a:pPr>
            <a:r>
              <a:rPr lang="en-US"/>
              <a:t>Compare the current element (key) to its predecessor. It starts by comparing the second element with the first element. If the second element is smaller than the first, then we will swap it.</a:t>
            </a:r>
            <a:endParaRPr/>
          </a:p>
          <a:p>
            <a:pPr indent="-342900" lvl="0" marL="342900" rtl="0" algn="l">
              <a:spcBef>
                <a:spcPts val="1000"/>
              </a:spcBef>
              <a:spcAft>
                <a:spcPts val="0"/>
              </a:spcAft>
              <a:buSzPts val="1600"/>
              <a:buChar char="►"/>
            </a:pPr>
            <a:r>
              <a:rPr lang="en-US"/>
              <a:t>If the key element is smaller than its predecessor, compare it to the elements before. Move the greater elements one position up to make space for the swapped element.</a:t>
            </a:r>
            <a:endParaRPr/>
          </a:p>
          <a:p>
            <a:pPr indent="0" lvl="0" marL="0" rtl="0" algn="l">
              <a:spcBef>
                <a:spcPts val="1000"/>
              </a:spcBef>
              <a:spcAft>
                <a:spcPts val="0"/>
              </a:spcAft>
              <a:buSzPts val="16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88d18a41c8_0_70"/>
          <p:cNvSpPr txBox="1"/>
          <p:nvPr>
            <p:ph type="title"/>
          </p:nvPr>
        </p:nvSpPr>
        <p:spPr>
          <a:xfrm>
            <a:off x="510450" y="368021"/>
            <a:ext cx="94047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1300"/>
              </a:spcAft>
              <a:buClr>
                <a:schemeClr val="dk1"/>
              </a:buClr>
              <a:buSzPts val="1100"/>
              <a:buFont typeface="Arial"/>
              <a:buNone/>
            </a:pPr>
            <a:r>
              <a:rPr b="1" lang="en-US" sz="2000">
                <a:solidFill>
                  <a:srgbClr val="222222"/>
                </a:solidFill>
                <a:latin typeface="Proxima Nova"/>
                <a:ea typeface="Proxima Nova"/>
                <a:cs typeface="Proxima Nova"/>
                <a:sym typeface="Proxima Nova"/>
              </a:rPr>
              <a:t>Let us go ahead with a playing card example.</a:t>
            </a:r>
            <a:endParaRPr b="1" sz="5000"/>
          </a:p>
        </p:txBody>
      </p:sp>
      <p:sp>
        <p:nvSpPr>
          <p:cNvPr id="361" name="Google Shape;361;g188d18a41c8_0_70"/>
          <p:cNvSpPr txBox="1"/>
          <p:nvPr>
            <p:ph idx="1" type="body"/>
          </p:nvPr>
        </p:nvSpPr>
        <p:spPr>
          <a:xfrm>
            <a:off x="148700" y="992125"/>
            <a:ext cx="3558300" cy="5038500"/>
          </a:xfrm>
          <a:prstGeom prst="rect">
            <a:avLst/>
          </a:prstGeom>
        </p:spPr>
        <p:txBody>
          <a:bodyPr anchorCtr="0" anchor="t" bIns="45700" lIns="91425" spcFirstLastPara="1" rIns="91425" wrap="square" tIns="45700">
            <a:normAutofit fontScale="92500" lnSpcReduction="10000"/>
          </a:bodyPr>
          <a:lstStyle/>
          <a:p>
            <a:pPr indent="0" lvl="0" marL="0" rtl="0" algn="just">
              <a:lnSpc>
                <a:spcPct val="115000"/>
              </a:lnSpc>
              <a:spcBef>
                <a:spcPts val="1300"/>
              </a:spcBef>
              <a:spcAft>
                <a:spcPts val="0"/>
              </a:spcAft>
              <a:buNone/>
            </a:pPr>
            <a:r>
              <a:rPr lang="en-US" sz="2400">
                <a:solidFill>
                  <a:srgbClr val="222222"/>
                </a:solidFill>
                <a:latin typeface="Proxima Nova"/>
                <a:ea typeface="Proxima Nova"/>
                <a:cs typeface="Proxima Nova"/>
                <a:sym typeface="Proxima Nova"/>
              </a:rPr>
              <a:t>Imagine being handed one card at a time. You take the first card in your hand. Then you sort the second card to the left or right of it. The third card is placed to the left, in between or to the right, depending on its size. And also, all the following cards are placed in the right position.</a:t>
            </a:r>
            <a:endParaRPr sz="2400">
              <a:solidFill>
                <a:srgbClr val="222222"/>
              </a:solidFill>
              <a:latin typeface="Proxima Nova"/>
              <a:ea typeface="Proxima Nova"/>
              <a:cs typeface="Proxima Nova"/>
              <a:sym typeface="Proxima Nova"/>
            </a:endParaRPr>
          </a:p>
          <a:p>
            <a:pPr indent="0" lvl="0" marL="0" rtl="0" algn="just">
              <a:lnSpc>
                <a:spcPct val="115000"/>
              </a:lnSpc>
              <a:spcBef>
                <a:spcPts val="1300"/>
              </a:spcBef>
              <a:spcAft>
                <a:spcPts val="1300"/>
              </a:spcAft>
              <a:buNone/>
            </a:pPr>
            <a:r>
              <a:rPr lang="en-US" sz="2400">
                <a:solidFill>
                  <a:srgbClr val="222222"/>
                </a:solidFill>
                <a:latin typeface="Proxima Nova"/>
                <a:ea typeface="Proxima Nova"/>
                <a:cs typeface="Proxima Nova"/>
                <a:sym typeface="Proxima Nova"/>
              </a:rPr>
              <a:t>Have you ever sorted cards this way before?</a:t>
            </a:r>
            <a:endParaRPr sz="3200"/>
          </a:p>
        </p:txBody>
      </p:sp>
      <p:pic>
        <p:nvPicPr>
          <p:cNvPr descr="Insertion Sort with playing cards" id="362" name="Google Shape;362;g188d18a41c8_0_70"/>
          <p:cNvPicPr preferRelativeResize="0"/>
          <p:nvPr/>
        </p:nvPicPr>
        <p:blipFill>
          <a:blip r:embed="rId3">
            <a:alphaModFix/>
          </a:blip>
          <a:stretch>
            <a:fillRect/>
          </a:stretch>
        </p:blipFill>
        <p:spPr>
          <a:xfrm>
            <a:off x="4282925" y="781200"/>
            <a:ext cx="7909075" cy="4664321"/>
          </a:xfrm>
          <a:prstGeom prst="rect">
            <a:avLst/>
          </a:prstGeom>
          <a:noFill/>
          <a:ln>
            <a:noFill/>
          </a:ln>
        </p:spPr>
      </p:pic>
      <p:sp>
        <p:nvSpPr>
          <p:cNvPr id="363" name="Google Shape;363;g188d18a41c8_0_70"/>
          <p:cNvSpPr txBox="1"/>
          <p:nvPr/>
        </p:nvSpPr>
        <p:spPr>
          <a:xfrm>
            <a:off x="3694225" y="5445525"/>
            <a:ext cx="8512800" cy="14475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n-US" sz="1600">
                <a:solidFill>
                  <a:srgbClr val="222222"/>
                </a:solidFill>
                <a:latin typeface="Proxima Nova"/>
                <a:ea typeface="Proxima Nova"/>
                <a:cs typeface="Proxima Nova"/>
                <a:sym typeface="Proxima Nova"/>
              </a:rPr>
              <a:t>If so, then you have intuitively used "</a:t>
            </a:r>
            <a:r>
              <a:rPr b="1" lang="en-US" sz="1600">
                <a:solidFill>
                  <a:srgbClr val="222222"/>
                </a:solidFill>
                <a:latin typeface="Proxima Nova"/>
                <a:ea typeface="Proxima Nova"/>
                <a:cs typeface="Proxima Nova"/>
                <a:sym typeface="Proxima Nova"/>
              </a:rPr>
              <a:t>Insertion Sort</a:t>
            </a:r>
            <a:r>
              <a:rPr lang="en-US" sz="1600">
                <a:solidFill>
                  <a:srgbClr val="222222"/>
                </a:solidFill>
                <a:latin typeface="Proxima Nova"/>
                <a:ea typeface="Proxima Nova"/>
                <a:cs typeface="Proxima Nova"/>
                <a:sym typeface="Proxima Nova"/>
              </a:rPr>
              <a:t>".</a:t>
            </a:r>
            <a:endParaRPr sz="16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1300"/>
              </a:spcAft>
              <a:buNone/>
            </a:pPr>
            <a:r>
              <a:rPr lang="en-US" sz="1600">
                <a:solidFill>
                  <a:srgbClr val="222222"/>
                </a:solidFill>
                <a:latin typeface="Proxima Nova"/>
                <a:ea typeface="Proxima Nova"/>
                <a:cs typeface="Proxima Nova"/>
                <a:sym typeface="Proxima Nova"/>
              </a:rPr>
              <a:t>Let's move from the card example to the computer algorithm. Let us assume we have an array with the elements [6, 2, 4, 9, 3, 7]. This array should be sorted with Insertion Sort in ascending order.</a:t>
            </a:r>
            <a:endParaRPr sz="1600">
              <a:solidFill>
                <a:srgbClr val="22222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88d18a41c8_0_84"/>
          <p:cNvSpPr txBox="1"/>
          <p:nvPr>
            <p:ph type="title"/>
          </p:nvPr>
        </p:nvSpPr>
        <p:spPr>
          <a:xfrm>
            <a:off x="205650" y="63221"/>
            <a:ext cx="94047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1900">
                <a:solidFill>
                  <a:srgbClr val="212529"/>
                </a:solidFill>
                <a:highlight>
                  <a:srgbClr val="FFFFFF"/>
                </a:highlight>
                <a:latin typeface="Proxima Nova"/>
                <a:ea typeface="Proxima Nova"/>
                <a:cs typeface="Proxima Nova"/>
                <a:sym typeface="Proxima Nova"/>
              </a:rPr>
              <a:t> </a:t>
            </a:r>
            <a:r>
              <a:rPr b="1" lang="en-US" sz="1900">
                <a:solidFill>
                  <a:srgbClr val="212529"/>
                </a:solidFill>
                <a:highlight>
                  <a:srgbClr val="E0E0E0"/>
                </a:highlight>
                <a:latin typeface="Proxima Nova"/>
                <a:ea typeface="Proxima Nova"/>
                <a:cs typeface="Proxima Nova"/>
                <a:sym typeface="Proxima Nova"/>
              </a:rPr>
              <a:t>Step 1</a:t>
            </a:r>
            <a:endParaRPr b="1" sz="5800"/>
          </a:p>
        </p:txBody>
      </p:sp>
      <p:sp>
        <p:nvSpPr>
          <p:cNvPr id="369" name="Google Shape;369;g188d18a41c8_0_84"/>
          <p:cNvSpPr txBox="1"/>
          <p:nvPr>
            <p:ph idx="1" type="body"/>
          </p:nvPr>
        </p:nvSpPr>
        <p:spPr>
          <a:xfrm>
            <a:off x="148700" y="992125"/>
            <a:ext cx="4525200" cy="56991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0"/>
              </a:spcAft>
              <a:buNone/>
            </a:pPr>
            <a:r>
              <a:rPr lang="en-US" sz="2800">
                <a:solidFill>
                  <a:srgbClr val="222222"/>
                </a:solidFill>
                <a:latin typeface="Proxima Nova"/>
                <a:ea typeface="Proxima Nova"/>
                <a:cs typeface="Proxima Nova"/>
                <a:sym typeface="Proxima Nova"/>
              </a:rPr>
              <a:t>First, we divide the array into a left, sorted part, and a right, unsorted part.</a:t>
            </a:r>
            <a:endParaRPr sz="28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0"/>
              </a:spcAft>
              <a:buNone/>
            </a:pPr>
            <a:r>
              <a:t/>
            </a:r>
            <a:endParaRPr sz="28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1300"/>
              </a:spcAft>
              <a:buNone/>
            </a:pPr>
            <a:r>
              <a:rPr lang="en-US" sz="2800">
                <a:solidFill>
                  <a:srgbClr val="222222"/>
                </a:solidFill>
                <a:latin typeface="Proxima Nova"/>
                <a:ea typeface="Proxima Nova"/>
                <a:cs typeface="Proxima Nova"/>
                <a:sym typeface="Proxima Nova"/>
              </a:rPr>
              <a:t> The sorted part already contains the first element at the beginning, because an array with a single element can always be considered sorted.</a:t>
            </a:r>
            <a:endParaRPr sz="4000">
              <a:solidFill>
                <a:srgbClr val="222222"/>
              </a:solidFill>
              <a:latin typeface="Proxima Nova"/>
              <a:ea typeface="Proxima Nova"/>
              <a:cs typeface="Proxima Nova"/>
              <a:sym typeface="Proxima Nova"/>
            </a:endParaRPr>
          </a:p>
        </p:txBody>
      </p:sp>
      <p:pic>
        <p:nvPicPr>
          <p:cNvPr descr="Insertion Sort Algorithm - Step 1" id="370" name="Google Shape;370;g188d18a41c8_0_84"/>
          <p:cNvPicPr preferRelativeResize="0"/>
          <p:nvPr/>
        </p:nvPicPr>
        <p:blipFill>
          <a:blip r:embed="rId3">
            <a:alphaModFix/>
          </a:blip>
          <a:stretch>
            <a:fillRect/>
          </a:stretch>
        </p:blipFill>
        <p:spPr>
          <a:xfrm>
            <a:off x="4791400" y="839096"/>
            <a:ext cx="5448300" cy="383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88d18a41c8_0_95"/>
          <p:cNvSpPr txBox="1"/>
          <p:nvPr>
            <p:ph type="title"/>
          </p:nvPr>
        </p:nvSpPr>
        <p:spPr>
          <a:xfrm>
            <a:off x="205650" y="63221"/>
            <a:ext cx="94047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1900">
                <a:solidFill>
                  <a:srgbClr val="212529"/>
                </a:solidFill>
                <a:highlight>
                  <a:srgbClr val="FFFFFF"/>
                </a:highlight>
                <a:latin typeface="Proxima Nova"/>
                <a:ea typeface="Proxima Nova"/>
                <a:cs typeface="Proxima Nova"/>
                <a:sym typeface="Proxima Nova"/>
              </a:rPr>
              <a:t> </a:t>
            </a:r>
            <a:r>
              <a:rPr b="1" lang="en-US" sz="1900">
                <a:solidFill>
                  <a:srgbClr val="212529"/>
                </a:solidFill>
                <a:highlight>
                  <a:srgbClr val="E0E0E0"/>
                </a:highlight>
                <a:latin typeface="Proxima Nova"/>
                <a:ea typeface="Proxima Nova"/>
                <a:cs typeface="Proxima Nova"/>
                <a:sym typeface="Proxima Nova"/>
              </a:rPr>
              <a:t>Step 2</a:t>
            </a:r>
            <a:endParaRPr b="1" sz="5800"/>
          </a:p>
        </p:txBody>
      </p:sp>
      <p:sp>
        <p:nvSpPr>
          <p:cNvPr id="376" name="Google Shape;376;g188d18a41c8_0_95"/>
          <p:cNvSpPr txBox="1"/>
          <p:nvPr>
            <p:ph idx="1" type="body"/>
          </p:nvPr>
        </p:nvSpPr>
        <p:spPr>
          <a:xfrm>
            <a:off x="129450" y="71635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0"/>
              </a:spcAft>
              <a:buNone/>
            </a:pPr>
            <a:r>
              <a:rPr lang="en-US" sz="2200">
                <a:solidFill>
                  <a:srgbClr val="222222"/>
                </a:solidFill>
                <a:latin typeface="Proxima Nova"/>
                <a:ea typeface="Proxima Nova"/>
                <a:cs typeface="Proxima Nova"/>
                <a:sym typeface="Proxima Nova"/>
              </a:rPr>
              <a:t>Then we look at the first element of the </a:t>
            </a:r>
            <a:r>
              <a:rPr i="1" lang="en-US" sz="2200">
                <a:solidFill>
                  <a:srgbClr val="222222"/>
                </a:solidFill>
                <a:latin typeface="Proxima Nova"/>
                <a:ea typeface="Proxima Nova"/>
                <a:cs typeface="Proxima Nova"/>
                <a:sym typeface="Proxima Nova"/>
              </a:rPr>
              <a:t>unsorted</a:t>
            </a:r>
            <a:r>
              <a:rPr lang="en-US" sz="2200">
                <a:solidFill>
                  <a:srgbClr val="222222"/>
                </a:solidFill>
                <a:latin typeface="Proxima Nova"/>
                <a:ea typeface="Proxima Nova"/>
                <a:cs typeface="Proxima Nova"/>
                <a:sym typeface="Proxima Nova"/>
              </a:rPr>
              <a:t> area and check where, in the sorted area, it needs to be inserted by comparing it with its left neighbor.</a:t>
            </a:r>
            <a:endParaRPr sz="22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0"/>
              </a:spcAft>
              <a:buNone/>
            </a:pPr>
            <a:r>
              <a:rPr lang="en-US" sz="2200">
                <a:solidFill>
                  <a:srgbClr val="222222"/>
                </a:solidFill>
                <a:latin typeface="Proxima Nova"/>
                <a:ea typeface="Proxima Nova"/>
                <a:cs typeface="Proxima Nova"/>
                <a:sym typeface="Proxima Nova"/>
              </a:rPr>
              <a:t>In the example, the 2 is smaller than the 6, so it belongs to its left. In order to make room, we move the 6 one position to the right and then place the 2 on the empty field. Then we move the border between the sorted and unsorted area one step to the right:</a:t>
            </a:r>
            <a:endParaRPr sz="2200">
              <a:solidFill>
                <a:srgbClr val="222222"/>
              </a:solidFill>
              <a:latin typeface="Proxima Nova"/>
              <a:ea typeface="Proxima Nova"/>
              <a:cs typeface="Proxima Nova"/>
              <a:sym typeface="Proxima Nova"/>
            </a:endParaRPr>
          </a:p>
        </p:txBody>
      </p:sp>
      <p:pic>
        <p:nvPicPr>
          <p:cNvPr descr="Insertion Sort Algorithm - Step 2" id="377" name="Google Shape;377;g188d18a41c8_0_95"/>
          <p:cNvPicPr preferRelativeResize="0"/>
          <p:nvPr/>
        </p:nvPicPr>
        <p:blipFill>
          <a:blip r:embed="rId3">
            <a:alphaModFix/>
          </a:blip>
          <a:stretch>
            <a:fillRect/>
          </a:stretch>
        </p:blipFill>
        <p:spPr>
          <a:xfrm>
            <a:off x="5139200" y="716351"/>
            <a:ext cx="6573675" cy="431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88d18a41c8_0_104"/>
          <p:cNvSpPr txBox="1"/>
          <p:nvPr>
            <p:ph type="title"/>
          </p:nvPr>
        </p:nvSpPr>
        <p:spPr>
          <a:xfrm>
            <a:off x="205650" y="63221"/>
            <a:ext cx="94047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1900">
                <a:solidFill>
                  <a:srgbClr val="212529"/>
                </a:solidFill>
                <a:highlight>
                  <a:srgbClr val="FFFFFF"/>
                </a:highlight>
                <a:latin typeface="Proxima Nova"/>
                <a:ea typeface="Proxima Nova"/>
                <a:cs typeface="Proxima Nova"/>
                <a:sym typeface="Proxima Nova"/>
              </a:rPr>
              <a:t> </a:t>
            </a:r>
            <a:r>
              <a:rPr b="1" lang="en-US" sz="1900">
                <a:solidFill>
                  <a:srgbClr val="212529"/>
                </a:solidFill>
                <a:highlight>
                  <a:srgbClr val="E0E0E0"/>
                </a:highlight>
                <a:latin typeface="Proxima Nova"/>
                <a:ea typeface="Proxima Nova"/>
                <a:cs typeface="Proxima Nova"/>
                <a:sym typeface="Proxima Nova"/>
              </a:rPr>
              <a:t>Step 3</a:t>
            </a:r>
            <a:endParaRPr b="1" sz="5800"/>
          </a:p>
        </p:txBody>
      </p:sp>
      <p:sp>
        <p:nvSpPr>
          <p:cNvPr id="383" name="Google Shape;383;g188d18a41c8_0_104"/>
          <p:cNvSpPr txBox="1"/>
          <p:nvPr>
            <p:ph idx="1" type="body"/>
          </p:nvPr>
        </p:nvSpPr>
        <p:spPr>
          <a:xfrm>
            <a:off x="129450" y="71635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1300"/>
              </a:spcAft>
              <a:buNone/>
            </a:pPr>
            <a:r>
              <a:rPr lang="en-US" sz="3000">
                <a:solidFill>
                  <a:srgbClr val="222222"/>
                </a:solidFill>
                <a:latin typeface="Proxima Nova"/>
                <a:ea typeface="Proxima Nova"/>
                <a:cs typeface="Proxima Nova"/>
                <a:sym typeface="Proxima Nova"/>
              </a:rPr>
              <a:t>We look again at the first element of the unsorted area, 4. It is smaller than 6, but not smaller than the 2 and, therefore, belongs between 2 and 6. So we move the 6 again one position to the right and place the 4 on the vacant field:</a:t>
            </a:r>
            <a:endParaRPr sz="4000">
              <a:solidFill>
                <a:srgbClr val="222222"/>
              </a:solidFill>
              <a:latin typeface="Proxima Nova"/>
              <a:ea typeface="Proxima Nova"/>
              <a:cs typeface="Proxima Nova"/>
              <a:sym typeface="Proxima Nova"/>
            </a:endParaRPr>
          </a:p>
        </p:txBody>
      </p:sp>
      <p:pic>
        <p:nvPicPr>
          <p:cNvPr descr="Insertion Sort Algorithm - Step 3" id="384" name="Google Shape;384;g188d18a41c8_0_104"/>
          <p:cNvPicPr preferRelativeResize="0"/>
          <p:nvPr/>
        </p:nvPicPr>
        <p:blipFill>
          <a:blip r:embed="rId3">
            <a:alphaModFix/>
          </a:blip>
          <a:stretch>
            <a:fillRect/>
          </a:stretch>
        </p:blipFill>
        <p:spPr>
          <a:xfrm>
            <a:off x="5146275" y="903625"/>
            <a:ext cx="6677500" cy="438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88d18a41c8_0_118"/>
          <p:cNvSpPr txBox="1"/>
          <p:nvPr/>
        </p:nvSpPr>
        <p:spPr>
          <a:xfrm>
            <a:off x="236475" y="250400"/>
            <a:ext cx="11671200" cy="59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3300">
                <a:solidFill>
                  <a:srgbClr val="212529"/>
                </a:solidFill>
                <a:highlight>
                  <a:srgbClr val="FFFFFF"/>
                </a:highlight>
                <a:latin typeface="Proxima Nova"/>
                <a:ea typeface="Proxima Nova"/>
                <a:cs typeface="Proxima Nova"/>
                <a:sym typeface="Proxima Nova"/>
              </a:rPr>
              <a:t> </a:t>
            </a:r>
            <a:r>
              <a:rPr b="1" lang="en-US" sz="3300">
                <a:solidFill>
                  <a:srgbClr val="212529"/>
                </a:solidFill>
                <a:highlight>
                  <a:srgbClr val="E0E0E0"/>
                </a:highlight>
                <a:latin typeface="Proxima Nova"/>
                <a:ea typeface="Proxima Nova"/>
                <a:cs typeface="Proxima Nova"/>
                <a:sym typeface="Proxima Nova"/>
              </a:rPr>
              <a:t>Step 4</a:t>
            </a:r>
            <a:endParaRPr b="1" sz="3300">
              <a:solidFill>
                <a:srgbClr val="212529"/>
              </a:solidFill>
              <a:highlight>
                <a:srgbClr val="E0E0E0"/>
              </a:highlight>
              <a:latin typeface="Proxima Nova"/>
              <a:ea typeface="Proxima Nova"/>
              <a:cs typeface="Proxima Nova"/>
              <a:sym typeface="Proxima Nova"/>
            </a:endParaRPr>
          </a:p>
          <a:p>
            <a:pPr indent="0" lvl="0" marL="0" rtl="0" algn="l">
              <a:lnSpc>
                <a:spcPct val="115000"/>
              </a:lnSpc>
              <a:spcBef>
                <a:spcPts val="1300"/>
              </a:spcBef>
              <a:spcAft>
                <a:spcPts val="0"/>
              </a:spcAft>
              <a:buNone/>
            </a:pPr>
            <a:r>
              <a:rPr lang="en-US" sz="3400">
                <a:solidFill>
                  <a:srgbClr val="222222"/>
                </a:solidFill>
                <a:latin typeface="Proxima Nova"/>
                <a:ea typeface="Proxima Nova"/>
                <a:cs typeface="Proxima Nova"/>
                <a:sym typeface="Proxima Nova"/>
              </a:rPr>
              <a:t>The next element to be sorted is the 9, which is larger than its left neighbor 6, and thus larger than all elements in the sorted area. Therefore, it is already in the correct position, so we do not need to shift any element in this step.</a:t>
            </a:r>
            <a:endParaRPr sz="34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0"/>
              </a:spcAft>
              <a:buNone/>
            </a:pPr>
            <a:r>
              <a:rPr b="1" lang="en-US" sz="3300">
                <a:solidFill>
                  <a:srgbClr val="212529"/>
                </a:solidFill>
                <a:highlight>
                  <a:srgbClr val="E0E0E0"/>
                </a:highlight>
                <a:latin typeface="Proxima Nova"/>
                <a:ea typeface="Proxima Nova"/>
                <a:cs typeface="Proxima Nova"/>
                <a:sym typeface="Proxima Nova"/>
              </a:rPr>
              <a:t>Step 5</a:t>
            </a:r>
            <a:endParaRPr b="1" sz="3300">
              <a:solidFill>
                <a:srgbClr val="212529"/>
              </a:solidFill>
              <a:highlight>
                <a:srgbClr val="E0E0E0"/>
              </a:highlight>
              <a:latin typeface="Proxima Nova"/>
              <a:ea typeface="Proxima Nova"/>
              <a:cs typeface="Proxima Nova"/>
              <a:sym typeface="Proxima Nova"/>
            </a:endParaRPr>
          </a:p>
          <a:p>
            <a:pPr indent="0" lvl="0" marL="0" rtl="0" algn="l">
              <a:lnSpc>
                <a:spcPct val="115000"/>
              </a:lnSpc>
              <a:spcBef>
                <a:spcPts val="1300"/>
              </a:spcBef>
              <a:spcAft>
                <a:spcPts val="1300"/>
              </a:spcAft>
              <a:buNone/>
            </a:pPr>
            <a:r>
              <a:rPr lang="en-US" sz="3400">
                <a:solidFill>
                  <a:srgbClr val="222222"/>
                </a:solidFill>
                <a:latin typeface="Proxima Nova"/>
                <a:ea typeface="Proxima Nova"/>
                <a:cs typeface="Proxima Nova"/>
                <a:sym typeface="Proxima Nova"/>
              </a:rPr>
              <a:t>The next element is the 3, which is smaller than 9, 6, and 4, but greater than the 2. So we move the 9, 6, and 4 one position to the right and then put 3 where the 4 was before.</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88d18a41c8_0_130"/>
          <p:cNvSpPr txBox="1"/>
          <p:nvPr>
            <p:ph type="title"/>
          </p:nvPr>
        </p:nvSpPr>
        <p:spPr>
          <a:xfrm>
            <a:off x="205650" y="63221"/>
            <a:ext cx="94047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3000">
                <a:solidFill>
                  <a:srgbClr val="212529"/>
                </a:solidFill>
                <a:highlight>
                  <a:srgbClr val="E0E0E0"/>
                </a:highlight>
                <a:latin typeface="Proxima Nova"/>
                <a:ea typeface="Proxima Nova"/>
                <a:cs typeface="Proxima Nova"/>
                <a:sym typeface="Proxima Nova"/>
              </a:rPr>
              <a:t>Step 6</a:t>
            </a:r>
            <a:endParaRPr b="1" sz="6900"/>
          </a:p>
        </p:txBody>
      </p:sp>
      <p:sp>
        <p:nvSpPr>
          <p:cNvPr id="395" name="Google Shape;395;g188d18a41c8_0_130"/>
          <p:cNvSpPr txBox="1"/>
          <p:nvPr>
            <p:ph idx="1" type="body"/>
          </p:nvPr>
        </p:nvSpPr>
        <p:spPr>
          <a:xfrm>
            <a:off x="129450" y="71635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1300"/>
              </a:spcAft>
              <a:buNone/>
            </a:pPr>
            <a:r>
              <a:rPr lang="en-US" sz="3700">
                <a:solidFill>
                  <a:srgbClr val="222222"/>
                </a:solidFill>
                <a:latin typeface="Proxima Nova"/>
                <a:ea typeface="Proxima Nova"/>
                <a:cs typeface="Proxima Nova"/>
                <a:sym typeface="Proxima Nova"/>
              </a:rPr>
              <a:t>That leaves the 7 – it is smaller than the 9, but larger than the 6, so we move the 9 one field to the right and place the 7 on the vacant position:</a:t>
            </a:r>
            <a:endParaRPr sz="5500">
              <a:solidFill>
                <a:srgbClr val="222222"/>
              </a:solidFill>
              <a:latin typeface="Proxima Nova"/>
              <a:ea typeface="Proxima Nova"/>
              <a:cs typeface="Proxima Nova"/>
              <a:sym typeface="Proxima Nova"/>
            </a:endParaRPr>
          </a:p>
        </p:txBody>
      </p:sp>
      <p:pic>
        <p:nvPicPr>
          <p:cNvPr descr="Insertion Sort Algorithm - Step 6" id="396" name="Google Shape;396;g188d18a41c8_0_130"/>
          <p:cNvPicPr preferRelativeResize="0"/>
          <p:nvPr/>
        </p:nvPicPr>
        <p:blipFill>
          <a:blip r:embed="rId3">
            <a:alphaModFix/>
          </a:blip>
          <a:stretch>
            <a:fillRect/>
          </a:stretch>
        </p:blipFill>
        <p:spPr>
          <a:xfrm>
            <a:off x="5104550" y="1167926"/>
            <a:ext cx="6849850" cy="4730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descr="Sorting_in_C++_Example9." id="401" name="Google Shape;401;p12"/>
          <p:cNvPicPr preferRelativeResize="0"/>
          <p:nvPr/>
        </p:nvPicPr>
        <p:blipFill rotWithShape="1">
          <a:blip r:embed="rId3">
            <a:alphaModFix/>
          </a:blip>
          <a:srcRect b="0" l="0" r="0" t="0"/>
          <a:stretch/>
        </p:blipFill>
        <p:spPr>
          <a:xfrm>
            <a:off x="1332813" y="198486"/>
            <a:ext cx="8716160" cy="64610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3"/>
          <p:cNvSpPr txBox="1"/>
          <p:nvPr>
            <p:ph idx="1" type="body"/>
          </p:nvPr>
        </p:nvSpPr>
        <p:spPr>
          <a:xfrm>
            <a:off x="414775" y="361675"/>
            <a:ext cx="10925700" cy="5886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lang="en-US" sz="3200"/>
              <a:t>It starts by comparing the second element with the first element. If the second element is smaller than the first, then we will swap it.</a:t>
            </a:r>
            <a:endParaRPr/>
          </a:p>
          <a:p>
            <a:pPr indent="-342900" lvl="0" marL="342900" rtl="0" algn="l">
              <a:spcBef>
                <a:spcPts val="1000"/>
              </a:spcBef>
              <a:spcAft>
                <a:spcPts val="0"/>
              </a:spcAft>
              <a:buSzPts val="2560"/>
              <a:buChar char="►"/>
            </a:pPr>
            <a:r>
              <a:rPr lang="en-US" sz="3200"/>
              <a:t>After that, we will compare the third element with all the elements that are before it. Similarly, it goes for the fourth element and so on. Once all the comparisons are made, the elements become sorted.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4"/>
          <p:cNvSpPr txBox="1"/>
          <p:nvPr>
            <p:ph idx="1" type="body"/>
          </p:nvPr>
        </p:nvSpPr>
        <p:spPr>
          <a:xfrm>
            <a:off x="113498" y="582339"/>
            <a:ext cx="5005257" cy="602585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80000"/>
              <a:buChar char="►"/>
            </a:pPr>
            <a:r>
              <a:rPr lang="en-US"/>
              <a:t>// C++ program for insertion sort</a:t>
            </a:r>
            <a:br>
              <a:rPr lang="en-US"/>
            </a:br>
            <a:r>
              <a:rPr lang="en-US"/>
              <a:t>#include &lt;bits/stdc++.h&gt;</a:t>
            </a:r>
            <a:br>
              <a:rPr lang="en-US"/>
            </a:br>
            <a:r>
              <a:rPr b="1" lang="en-US"/>
              <a:t>using</a:t>
            </a:r>
            <a:r>
              <a:rPr lang="en-US"/>
              <a:t> </a:t>
            </a:r>
            <a:r>
              <a:rPr b="1" lang="en-US"/>
              <a:t>namespace</a:t>
            </a:r>
            <a:r>
              <a:rPr lang="en-US"/>
              <a:t> std;</a:t>
            </a:r>
            <a:br>
              <a:rPr lang="en-US"/>
            </a:br>
            <a:br>
              <a:rPr lang="en-US"/>
            </a:br>
            <a:r>
              <a:rPr lang="en-US"/>
              <a:t>/* Function to sort an array using insertion sort*/</a:t>
            </a:r>
            <a:br>
              <a:rPr lang="en-US"/>
            </a:br>
            <a:r>
              <a:rPr b="1" lang="en-US"/>
              <a:t>void</a:t>
            </a:r>
            <a:r>
              <a:rPr lang="en-US"/>
              <a:t> </a:t>
            </a:r>
            <a:r>
              <a:rPr b="1" lang="en-US"/>
              <a:t>insertionSort</a:t>
            </a:r>
            <a:r>
              <a:rPr lang="en-US"/>
              <a:t>(</a:t>
            </a:r>
            <a:r>
              <a:rPr b="1" lang="en-US"/>
              <a:t>int</a:t>
            </a:r>
            <a:r>
              <a:rPr lang="en-US"/>
              <a:t> arr[], </a:t>
            </a:r>
            <a:r>
              <a:rPr b="1" lang="en-US"/>
              <a:t>int</a:t>
            </a:r>
            <a:r>
              <a:rPr lang="en-US"/>
              <a:t> n)</a:t>
            </a:r>
            <a:br>
              <a:rPr lang="en-US"/>
            </a:br>
            <a:r>
              <a:rPr lang="en-US"/>
              <a:t>{</a:t>
            </a:r>
            <a:br>
              <a:rPr lang="en-US"/>
            </a:br>
            <a:r>
              <a:rPr lang="en-US"/>
              <a:t>	</a:t>
            </a:r>
            <a:r>
              <a:rPr b="1" lang="en-US"/>
              <a:t>int</a:t>
            </a:r>
            <a:r>
              <a:rPr lang="en-US"/>
              <a:t> i, key, j;</a:t>
            </a:r>
            <a:br>
              <a:rPr lang="en-US"/>
            </a:br>
            <a:r>
              <a:rPr lang="en-US"/>
              <a:t>	</a:t>
            </a:r>
            <a:r>
              <a:rPr b="1" lang="en-US"/>
              <a:t>for</a:t>
            </a:r>
            <a:r>
              <a:rPr lang="en-US"/>
              <a:t> (i = 1; i &lt; n; i++)</a:t>
            </a:r>
            <a:br>
              <a:rPr lang="en-US"/>
            </a:br>
            <a:r>
              <a:rPr lang="en-US"/>
              <a:t>	{</a:t>
            </a:r>
            <a:br>
              <a:rPr lang="en-US"/>
            </a:br>
            <a:r>
              <a:rPr lang="en-US"/>
              <a:t>		key = arr[i];</a:t>
            </a:r>
            <a:br>
              <a:rPr lang="en-US"/>
            </a:br>
            <a:r>
              <a:rPr lang="en-US"/>
              <a:t>		j = i - 1;</a:t>
            </a:r>
            <a:br>
              <a:rPr lang="en-US"/>
            </a:br>
            <a:br>
              <a:rPr lang="en-US"/>
            </a:br>
            <a:r>
              <a:rPr lang="en-US"/>
              <a:t>		/* Move elements of arr[0..i-1], that are greater than temp, to one position ahead of their current position */</a:t>
            </a:r>
            <a:br>
              <a:rPr lang="en-US"/>
            </a:br>
            <a:r>
              <a:rPr lang="en-US"/>
              <a:t>		</a:t>
            </a:r>
            <a:r>
              <a:rPr b="1" lang="en-US"/>
              <a:t>while</a:t>
            </a:r>
            <a:r>
              <a:rPr lang="en-US"/>
              <a:t> (j &gt;= 0 &amp;&amp; arr[j] &gt; key)</a:t>
            </a:r>
            <a:br>
              <a:rPr lang="en-US"/>
            </a:br>
            <a:r>
              <a:rPr lang="en-US"/>
              <a:t>		{</a:t>
            </a:r>
            <a:br>
              <a:rPr lang="en-US"/>
            </a:br>
            <a:r>
              <a:rPr lang="en-US"/>
              <a:t>			arr[j + 1] = arr[j];</a:t>
            </a:r>
            <a:br>
              <a:rPr lang="en-US"/>
            </a:br>
            <a:r>
              <a:rPr lang="en-US"/>
              <a:t>			j = j - 1;</a:t>
            </a:r>
            <a:br>
              <a:rPr lang="en-US"/>
            </a:br>
            <a:r>
              <a:rPr lang="en-US"/>
              <a:t>		}</a:t>
            </a:r>
            <a:br>
              <a:rPr lang="en-US"/>
            </a:br>
            <a:r>
              <a:rPr lang="en-US"/>
              <a:t>		arr[j + 1] = key;</a:t>
            </a:r>
            <a:br>
              <a:rPr lang="en-US"/>
            </a:br>
            <a:r>
              <a:rPr lang="en-US"/>
              <a:t>	}</a:t>
            </a:r>
            <a:br>
              <a:rPr lang="en-US"/>
            </a:br>
            <a:r>
              <a:rPr lang="en-US"/>
              <a:t>}</a:t>
            </a:r>
            <a:br>
              <a:rPr lang="en-US"/>
            </a:br>
            <a:br>
              <a:rPr lang="en-US"/>
            </a:br>
            <a:r>
              <a:rPr lang="en-US"/>
              <a:t>}</a:t>
            </a:r>
            <a:endParaRPr/>
          </a:p>
        </p:txBody>
      </p:sp>
      <p:sp>
        <p:nvSpPr>
          <p:cNvPr id="412" name="Google Shape;412;p14"/>
          <p:cNvSpPr/>
          <p:nvPr/>
        </p:nvSpPr>
        <p:spPr>
          <a:xfrm>
            <a:off x="5612091" y="612844"/>
            <a:ext cx="6096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A function to print an array of size n</a:t>
            </a:r>
            <a:br>
              <a:rPr lang="en-US" sz="1800">
                <a:solidFill>
                  <a:schemeClr val="dk1"/>
                </a:solidFill>
                <a:latin typeface="Century Gothic"/>
                <a:ea typeface="Century Gothic"/>
                <a:cs typeface="Century Gothic"/>
                <a:sym typeface="Century Gothic"/>
              </a:rPr>
            </a:br>
            <a:r>
              <a:rPr b="1" lang="en-US" sz="1800">
                <a:solidFill>
                  <a:schemeClr val="dk1"/>
                </a:solidFill>
                <a:latin typeface="Century Gothic"/>
                <a:ea typeface="Century Gothic"/>
                <a:cs typeface="Century Gothic"/>
                <a:sym typeface="Century Gothic"/>
              </a:rPr>
              <a:t>void</a:t>
            </a: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printArray</a:t>
            </a:r>
            <a:r>
              <a:rPr lang="en-US" sz="1800">
                <a:solidFill>
                  <a:schemeClr val="dk1"/>
                </a:solidFill>
                <a:latin typeface="Century Gothic"/>
                <a:ea typeface="Century Gothic"/>
                <a:cs typeface="Century Gothic"/>
                <a:sym typeface="Century Gothic"/>
              </a:rPr>
              <a:t>(</a:t>
            </a: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arr[], </a:t>
            </a: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n)</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i;</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for</a:t>
            </a:r>
            <a:r>
              <a:rPr lang="en-US" sz="1800">
                <a:solidFill>
                  <a:schemeClr val="dk1"/>
                </a:solidFill>
                <a:latin typeface="Century Gothic"/>
                <a:ea typeface="Century Gothic"/>
                <a:cs typeface="Century Gothic"/>
                <a:sym typeface="Century Gothic"/>
              </a:rPr>
              <a:t> (i = 0; i &lt; n; i++)</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cout &lt;&lt; arr[i] &lt;&lt; " ";</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cout &lt;&lt; endl;</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a:t>
            </a:r>
            <a:br>
              <a:rPr lang="en-US" sz="1800">
                <a:solidFill>
                  <a:schemeClr val="dk1"/>
                </a:solidFill>
                <a:latin typeface="Century Gothic"/>
                <a:ea typeface="Century Gothic"/>
                <a:cs typeface="Century Gothic"/>
                <a:sym typeface="Century Gothic"/>
              </a:rPr>
            </a:b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Driver code */</a:t>
            </a:r>
            <a:br>
              <a:rPr lang="en-US" sz="1800">
                <a:solidFill>
                  <a:schemeClr val="dk1"/>
                </a:solidFill>
                <a:latin typeface="Century Gothic"/>
                <a:ea typeface="Century Gothic"/>
                <a:cs typeface="Century Gothic"/>
                <a:sym typeface="Century Gothic"/>
              </a:rPr>
            </a:b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main</a:t>
            </a:r>
            <a:r>
              <a:rPr lang="en-US" sz="1800">
                <a:solidFill>
                  <a:schemeClr val="dk1"/>
                </a:solidFill>
                <a:latin typeface="Century Gothic"/>
                <a:ea typeface="Century Gothic"/>
                <a:cs typeface="Century Gothic"/>
                <a:sym typeface="Century Gothic"/>
              </a:rPr>
              <a:t>()</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arr[] = { 12, 11, 13, 5, 6 };</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int</a:t>
            </a:r>
            <a:r>
              <a:rPr lang="en-US" sz="1800">
                <a:solidFill>
                  <a:schemeClr val="dk1"/>
                </a:solidFill>
                <a:latin typeface="Century Gothic"/>
                <a:ea typeface="Century Gothic"/>
                <a:cs typeface="Century Gothic"/>
                <a:sym typeface="Century Gothic"/>
              </a:rPr>
              <a:t> n = </a:t>
            </a:r>
            <a:r>
              <a:rPr b="1" lang="en-US" sz="1800">
                <a:solidFill>
                  <a:schemeClr val="dk1"/>
                </a:solidFill>
                <a:latin typeface="Century Gothic"/>
                <a:ea typeface="Century Gothic"/>
                <a:cs typeface="Century Gothic"/>
                <a:sym typeface="Century Gothic"/>
              </a:rPr>
              <a:t>sizeof</a:t>
            </a:r>
            <a:r>
              <a:rPr lang="en-US" sz="1800">
                <a:solidFill>
                  <a:schemeClr val="dk1"/>
                </a:solidFill>
                <a:latin typeface="Century Gothic"/>
                <a:ea typeface="Century Gothic"/>
                <a:cs typeface="Century Gothic"/>
                <a:sym typeface="Century Gothic"/>
              </a:rPr>
              <a:t>(arr) / </a:t>
            </a:r>
            <a:r>
              <a:rPr b="1" lang="en-US" sz="1800">
                <a:solidFill>
                  <a:schemeClr val="dk1"/>
                </a:solidFill>
                <a:latin typeface="Century Gothic"/>
                <a:ea typeface="Century Gothic"/>
                <a:cs typeface="Century Gothic"/>
                <a:sym typeface="Century Gothic"/>
              </a:rPr>
              <a:t>sizeof</a:t>
            </a:r>
            <a:r>
              <a:rPr lang="en-US" sz="1800">
                <a:solidFill>
                  <a:schemeClr val="dk1"/>
                </a:solidFill>
                <a:latin typeface="Century Gothic"/>
                <a:ea typeface="Century Gothic"/>
                <a:cs typeface="Century Gothic"/>
                <a:sym typeface="Century Gothic"/>
              </a:rPr>
              <a:t>(arr[0]);</a:t>
            </a:r>
            <a:br>
              <a:rPr lang="en-US" sz="1800">
                <a:solidFill>
                  <a:schemeClr val="dk1"/>
                </a:solidFill>
                <a:latin typeface="Century Gothic"/>
                <a:ea typeface="Century Gothic"/>
                <a:cs typeface="Century Gothic"/>
                <a:sym typeface="Century Gothic"/>
              </a:rPr>
            </a:b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insertionSort(arr, n);</a:t>
            </a: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printArray(arr, n);</a:t>
            </a:r>
            <a:br>
              <a:rPr lang="en-US" sz="1800">
                <a:solidFill>
                  <a:schemeClr val="dk1"/>
                </a:solidFill>
                <a:latin typeface="Century Gothic"/>
                <a:ea typeface="Century Gothic"/>
                <a:cs typeface="Century Gothic"/>
                <a:sym typeface="Century Gothic"/>
              </a:rPr>
            </a:br>
            <a:br>
              <a:rPr lang="en-US" sz="1800">
                <a:solidFill>
                  <a:schemeClr val="dk1"/>
                </a:solidFill>
                <a:latin typeface="Century Gothic"/>
                <a:ea typeface="Century Gothic"/>
                <a:cs typeface="Century Gothic"/>
                <a:sym typeface="Century Gothic"/>
              </a:rPr>
            </a:b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return</a:t>
            </a:r>
            <a:r>
              <a:rPr lang="en-US" sz="1800">
                <a:solidFill>
                  <a:schemeClr val="dk1"/>
                </a:solidFill>
                <a:latin typeface="Century Gothic"/>
                <a:ea typeface="Century Gothic"/>
                <a:cs typeface="Century Gothic"/>
                <a:sym typeface="Century Gothic"/>
              </a:rPr>
              <a:t> 0;</a:t>
            </a: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413" name="Google Shape;413;p14"/>
          <p:cNvSpPr/>
          <p:nvPr/>
        </p:nvSpPr>
        <p:spPr>
          <a:xfrm>
            <a:off x="4703975" y="2139885"/>
            <a:ext cx="838986" cy="320511"/>
          </a:xfrm>
          <a:prstGeom prst="rightArrow">
            <a:avLst>
              <a:gd fmla="val 50000" name="adj1"/>
              <a:gd fmla="val 50000" name="adj2"/>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4" name="Google Shape;414;p14"/>
          <p:cNvSpPr txBox="1"/>
          <p:nvPr/>
        </p:nvSpPr>
        <p:spPr>
          <a:xfrm>
            <a:off x="4449452" y="65988"/>
            <a:ext cx="37801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C++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
          <p:cNvSpPr txBox="1"/>
          <p:nvPr>
            <p:ph type="title"/>
          </p:nvPr>
        </p:nvSpPr>
        <p:spPr>
          <a:xfrm>
            <a:off x="646111" y="113349"/>
            <a:ext cx="9404723" cy="7256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Introduction</a:t>
            </a:r>
            <a:endParaRPr/>
          </a:p>
        </p:txBody>
      </p:sp>
      <p:sp>
        <p:nvSpPr>
          <p:cNvPr id="235" name="Google Shape;235;p3"/>
          <p:cNvSpPr txBox="1"/>
          <p:nvPr>
            <p:ph idx="1" type="body"/>
          </p:nvPr>
        </p:nvSpPr>
        <p:spPr>
          <a:xfrm>
            <a:off x="301658" y="904977"/>
            <a:ext cx="11890342" cy="613190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Sorting </a:t>
            </a:r>
            <a:r>
              <a:rPr lang="en-US"/>
              <a:t>refers to simply the process of arranging the data elements of an array in a specified order, that is, either in ascending or descending order.</a:t>
            </a:r>
            <a:endParaRPr/>
          </a:p>
          <a:p>
            <a:pPr indent="-342900" lvl="0" marL="342900" rtl="0" algn="l">
              <a:spcBef>
                <a:spcPts val="1000"/>
              </a:spcBef>
              <a:spcAft>
                <a:spcPts val="0"/>
              </a:spcAft>
              <a:buSzPts val="1600"/>
              <a:buChar char="►"/>
            </a:pPr>
            <a:r>
              <a:rPr lang="en-US"/>
              <a:t>For example, it will be practically impossible for us to find a name in the telephone directory if the names in it are not in alphabetical order. However, the same can be true for dictionaries, book indexes, bank accounts, and so on.</a:t>
            </a:r>
            <a:endParaRPr/>
          </a:p>
          <a:p>
            <a:pPr indent="-342900" lvl="0" marL="342900" rtl="0" algn="l">
              <a:spcBef>
                <a:spcPts val="1000"/>
              </a:spcBef>
              <a:spcAft>
                <a:spcPts val="0"/>
              </a:spcAft>
              <a:buSzPts val="1600"/>
              <a:buChar char="►"/>
            </a:pPr>
            <a:r>
              <a:rPr lang="en-US"/>
              <a:t>Hence, the convenience of having sorted data is unquestionable. Retrieval of information becomes much easier when the data is stored in some specified order. Therefore, sorting is a very important application in  computer science. Arranging things in a sorted manner makes it easier to analyze and search for a particular element among the collection of elements.</a:t>
            </a:r>
            <a:endParaRPr/>
          </a:p>
          <a:p>
            <a:pPr indent="-342900" lvl="0" marL="342900" rtl="0" algn="l">
              <a:spcBef>
                <a:spcPts val="1000"/>
              </a:spcBef>
              <a:spcAft>
                <a:spcPts val="0"/>
              </a:spcAft>
              <a:buSzPts val="1600"/>
              <a:buChar char="►"/>
            </a:pPr>
            <a:r>
              <a:rPr b="1" lang="en-US"/>
              <a:t>A sorting algorithm</a:t>
            </a:r>
            <a:r>
              <a:rPr lang="en-US"/>
              <a:t> can be defined as an algorithm that puts the data elements of an array/ list in a certain order, that is, either numerical order or any predefined order. There are many sorting algorithms that are available and are widely used according to the different environments required by the different sorting methods.</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5"/>
          <p:cNvSpPr txBox="1"/>
          <p:nvPr>
            <p:ph idx="1" type="body"/>
          </p:nvPr>
        </p:nvSpPr>
        <p:spPr>
          <a:xfrm>
            <a:off x="254524" y="226244"/>
            <a:ext cx="9795329" cy="60221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 for loop is used, which is iterating from 1 to num-1; the loop starts from 1 because the comparison will start from index 1.</a:t>
            </a:r>
            <a:endParaRPr/>
          </a:p>
          <a:p>
            <a:pPr indent="-342900" lvl="0" marL="342900" rtl="0" algn="l">
              <a:spcBef>
                <a:spcPts val="1000"/>
              </a:spcBef>
              <a:spcAft>
                <a:spcPts val="0"/>
              </a:spcAft>
              <a:buSzPts val="1600"/>
              <a:buChar char="►"/>
            </a:pPr>
            <a:r>
              <a:rPr lang="en-US"/>
              <a:t>Inside the for loop, the array element is copied to the </a:t>
            </a:r>
            <a:r>
              <a:rPr b="1" lang="en-US"/>
              <a:t>key</a:t>
            </a:r>
            <a:r>
              <a:rPr lang="en-US"/>
              <a:t> variable, and j is set i-1 because we have to compare the element with its previous element. </a:t>
            </a:r>
            <a:endParaRPr/>
          </a:p>
          <a:p>
            <a:pPr indent="-342900" lvl="0" marL="342900" rtl="0" algn="l">
              <a:spcBef>
                <a:spcPts val="1000"/>
              </a:spcBef>
              <a:spcAft>
                <a:spcPts val="0"/>
              </a:spcAft>
              <a:buSzPts val="1600"/>
              <a:buChar char="►"/>
            </a:pPr>
            <a:r>
              <a:rPr lang="en-US"/>
              <a:t>Inside the while loop, there's a condition if the </a:t>
            </a:r>
            <a:r>
              <a:rPr b="1" lang="en-US"/>
              <a:t>key</a:t>
            </a:r>
            <a:r>
              <a:rPr lang="en-US"/>
              <a:t> is less than arr[j], that means if </a:t>
            </a:r>
            <a:r>
              <a:rPr b="1" lang="en-US"/>
              <a:t>key</a:t>
            </a:r>
            <a:r>
              <a:rPr lang="en-US"/>
              <a:t> which is storing the index 1 element is less than arr[j], which is index 0 element, then we will put arr[j] into its correct position, i.e., arr[j+1].</a:t>
            </a:r>
            <a:endParaRPr/>
          </a:p>
          <a:p>
            <a:pPr indent="-342900" lvl="0" marL="342900" rtl="0" algn="l">
              <a:spcBef>
                <a:spcPts val="1000"/>
              </a:spcBef>
              <a:spcAft>
                <a:spcPts val="0"/>
              </a:spcAft>
              <a:buSzPts val="1600"/>
              <a:buChar char="►"/>
            </a:pPr>
            <a:r>
              <a:rPr lang="en-US"/>
              <a:t>j=j-1 is used for decrementing the loop, as per the condition j must be greater than 0.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6"/>
          <p:cNvSpPr txBox="1"/>
          <p:nvPr>
            <p:ph type="title"/>
          </p:nvPr>
        </p:nvSpPr>
        <p:spPr>
          <a:xfrm>
            <a:off x="646111" y="452718"/>
            <a:ext cx="9404723" cy="80104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Exercise</a:t>
            </a:r>
            <a:endParaRPr/>
          </a:p>
        </p:txBody>
      </p:sp>
      <p:sp>
        <p:nvSpPr>
          <p:cNvPr id="425" name="Google Shape;425;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1. Given the following array of 5 elements</a:t>
            </a:r>
            <a:endParaRPr/>
          </a:p>
          <a:p>
            <a:pPr indent="-342900" lvl="0" marL="342900" rtl="0" algn="l">
              <a:spcBef>
                <a:spcPts val="1000"/>
              </a:spcBef>
              <a:spcAft>
                <a:spcPts val="0"/>
              </a:spcAft>
              <a:buSzPts val="1600"/>
              <a:buChar char="►"/>
            </a:pPr>
            <a:r>
              <a:rPr b="1" lang="en-US"/>
              <a:t>int</a:t>
            </a:r>
            <a:r>
              <a:rPr lang="en-US"/>
              <a:t> arr[] = { 12, 11, 13, 5, 6 };</a:t>
            </a:r>
            <a:endParaRPr/>
          </a:p>
          <a:p>
            <a:pPr indent="-342900" lvl="0" marL="342900" rtl="0" algn="l">
              <a:spcBef>
                <a:spcPts val="1000"/>
              </a:spcBef>
              <a:spcAft>
                <a:spcPts val="0"/>
              </a:spcAft>
              <a:buSzPts val="1600"/>
              <a:buChar char="►"/>
            </a:pPr>
            <a:r>
              <a:rPr lang="en-US"/>
              <a:t>Write a program to return the minimum and maximum number in the array</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88d18a41c8_0_141"/>
          <p:cNvSpPr txBox="1"/>
          <p:nvPr>
            <p:ph type="title"/>
          </p:nvPr>
        </p:nvSpPr>
        <p:spPr>
          <a:xfrm>
            <a:off x="548725" y="140046"/>
            <a:ext cx="9404700" cy="68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Selection Sort</a:t>
            </a:r>
            <a:endParaRPr b="1"/>
          </a:p>
        </p:txBody>
      </p:sp>
      <p:sp>
        <p:nvSpPr>
          <p:cNvPr id="431" name="Google Shape;431;g188d18a41c8_0_141"/>
          <p:cNvSpPr txBox="1"/>
          <p:nvPr>
            <p:ph idx="1" type="body"/>
          </p:nvPr>
        </p:nvSpPr>
        <p:spPr>
          <a:xfrm>
            <a:off x="548725" y="1126775"/>
            <a:ext cx="10913700" cy="5511000"/>
          </a:xfrm>
          <a:prstGeom prst="rect">
            <a:avLst/>
          </a:prstGeom>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en-US">
                <a:solidFill>
                  <a:srgbClr val="404040"/>
                </a:solidFill>
                <a:latin typeface="Proxima Nova"/>
                <a:ea typeface="Proxima Nova"/>
                <a:cs typeface="Proxima Nova"/>
                <a:sym typeface="Proxima Nova"/>
              </a:rPr>
              <a:t>Selection sort is a sorting technique that works by </a:t>
            </a:r>
            <a:r>
              <a:rPr b="1" lang="en-US">
                <a:solidFill>
                  <a:srgbClr val="404040"/>
                </a:solidFill>
                <a:latin typeface="Proxima Nova"/>
                <a:ea typeface="Proxima Nova"/>
                <a:cs typeface="Proxima Nova"/>
                <a:sym typeface="Proxima Nova"/>
              </a:rPr>
              <a:t>finding the smallest value in the array and placing it in the first position.</a:t>
            </a:r>
            <a:endParaRPr b="1">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US">
                <a:solidFill>
                  <a:srgbClr val="404040"/>
                </a:solidFill>
                <a:latin typeface="Proxima Nova"/>
                <a:ea typeface="Proxima Nova"/>
                <a:cs typeface="Proxima Nova"/>
                <a:sym typeface="Proxima Nova"/>
              </a:rPr>
              <a:t>After that, it was then  .</a:t>
            </a:r>
            <a:endParaRPr>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US">
                <a:solidFill>
                  <a:srgbClr val="404040"/>
                </a:solidFill>
                <a:latin typeface="Proxima Nova"/>
                <a:ea typeface="Proxima Nova"/>
                <a:cs typeface="Proxima Nova"/>
                <a:sym typeface="Proxima Nova"/>
              </a:rPr>
              <a:t>Thus, the selection sort works by finding the smallest unsorted element remaining in the entire array and then swapping it with the element in the next position to be filled.</a:t>
            </a:r>
            <a:endParaRPr>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US">
                <a:solidFill>
                  <a:srgbClr val="404040"/>
                </a:solidFill>
                <a:latin typeface="Proxima Nova"/>
                <a:ea typeface="Proxima Nova"/>
                <a:cs typeface="Proxima Nova"/>
                <a:sym typeface="Proxima Nova"/>
              </a:rPr>
              <a:t>It is a very simple technique, and it is also easier to implement than other sorting techniques. Selection sort is used for sorting files with large records.</a:t>
            </a:r>
            <a:endParaRPr>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US">
                <a:solidFill>
                  <a:srgbClr val="404040"/>
                </a:solidFill>
                <a:latin typeface="Proxima Nova"/>
                <a:ea typeface="Proxima Nova"/>
                <a:cs typeface="Proxima Nova"/>
                <a:sym typeface="Proxima Nova"/>
              </a:rPr>
              <a:t>Let’s take the same example as in the selection sort of playing cards.</a:t>
            </a:r>
            <a:endParaRPr>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US">
                <a:solidFill>
                  <a:srgbClr val="404040"/>
                </a:solidFill>
                <a:latin typeface="Proxima Nova"/>
                <a:ea typeface="Proxima Nova"/>
                <a:cs typeface="Proxima Nova"/>
                <a:sym typeface="Proxima Nova"/>
              </a:rPr>
              <a:t>The algorithm maintains two subarrays in a given array.</a:t>
            </a:r>
            <a:endParaRPr>
              <a:solidFill>
                <a:srgbClr val="404040"/>
              </a:solidFill>
              <a:latin typeface="Proxima Nova"/>
              <a:ea typeface="Proxima Nova"/>
              <a:cs typeface="Proxima Nova"/>
              <a:sym typeface="Proxima Nova"/>
            </a:endParaRPr>
          </a:p>
          <a:p>
            <a:pPr indent="-355600" lvl="0" marL="457200" rtl="0" algn="l">
              <a:lnSpc>
                <a:spcPct val="115000"/>
              </a:lnSpc>
              <a:spcBef>
                <a:spcPts val="600"/>
              </a:spcBef>
              <a:spcAft>
                <a:spcPts val="0"/>
              </a:spcAft>
              <a:buClr>
                <a:srgbClr val="404040"/>
              </a:buClr>
              <a:buSzPts val="2000"/>
              <a:buFont typeface="Proxima Nova"/>
              <a:buAutoNum type="arabicPeriod"/>
            </a:pPr>
            <a:r>
              <a:rPr lang="en-US">
                <a:solidFill>
                  <a:srgbClr val="404040"/>
                </a:solidFill>
                <a:latin typeface="Proxima Nova"/>
                <a:ea typeface="Proxima Nova"/>
                <a:cs typeface="Proxima Nova"/>
                <a:sym typeface="Proxima Nova"/>
              </a:rPr>
              <a:t>The subarray is already sorted. </a:t>
            </a:r>
            <a:endParaRPr>
              <a:solidFill>
                <a:srgbClr val="404040"/>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404040"/>
              </a:buClr>
              <a:buSzPts val="2000"/>
              <a:buFont typeface="Proxima Nova"/>
              <a:buAutoNum type="arabicPeriod"/>
            </a:pPr>
            <a:r>
              <a:rPr lang="en-US">
                <a:solidFill>
                  <a:srgbClr val="404040"/>
                </a:solidFill>
                <a:latin typeface="Proxima Nova"/>
                <a:ea typeface="Proxima Nova"/>
                <a:cs typeface="Proxima Nova"/>
                <a:sym typeface="Proxima Nova"/>
              </a:rPr>
              <a:t>The remaining subarray is unsorted.</a:t>
            </a:r>
            <a:endParaRPr>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600"/>
              </a:spcAft>
              <a:buNone/>
            </a:pPr>
            <a:r>
              <a:rPr b="1" lang="en-US">
                <a:solidFill>
                  <a:srgbClr val="404040"/>
                </a:solidFill>
                <a:latin typeface="Proxima Nova"/>
                <a:ea typeface="Proxima Nova"/>
                <a:cs typeface="Proxima Nova"/>
                <a:sym typeface="Proxima Nova"/>
              </a:rPr>
              <a:t>In every iteration of selection sort, the minimum element (considering ascending order) from the unsorted subarray is picked and moved to the sorted subarray.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8a262debf9_0_5"/>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3900"/>
              <a:t>selection sort algorithm(next)</a:t>
            </a:r>
            <a:endParaRPr b="1" sz="3900"/>
          </a:p>
        </p:txBody>
      </p:sp>
      <p:sp>
        <p:nvSpPr>
          <p:cNvPr id="437" name="Google Shape;437;g18a262debf9_0_5"/>
          <p:cNvSpPr txBox="1"/>
          <p:nvPr>
            <p:ph idx="1" type="body"/>
          </p:nvPr>
        </p:nvSpPr>
        <p:spPr>
          <a:xfrm>
            <a:off x="129450" y="71635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en-US">
                <a:solidFill>
                  <a:srgbClr val="222222"/>
                </a:solidFill>
                <a:latin typeface="Proxima Nova"/>
                <a:ea typeface="Proxima Nova"/>
                <a:cs typeface="Proxima Nova"/>
                <a:sym typeface="Proxima Nova"/>
              </a:rPr>
              <a:t>First, you lay all your cards face-up on the table in front of you. You look for the smallest card and take it to the left of your hand. Then you look for the next smaller card and place it to the right of the smallest card, and so on until you finally pick up the largest card to the far right.</a:t>
            </a:r>
            <a:endParaRPr sz="3000">
              <a:solidFill>
                <a:srgbClr val="222222"/>
              </a:solidFill>
              <a:latin typeface="Proxima Nova"/>
              <a:ea typeface="Proxima Nova"/>
              <a:cs typeface="Proxima Nova"/>
              <a:sym typeface="Proxima Nova"/>
            </a:endParaRPr>
          </a:p>
          <a:p>
            <a:pPr indent="0" lvl="0" marL="0" rtl="0" algn="l">
              <a:lnSpc>
                <a:spcPct val="115000"/>
              </a:lnSpc>
              <a:spcBef>
                <a:spcPts val="1800"/>
              </a:spcBef>
              <a:spcAft>
                <a:spcPts val="0"/>
              </a:spcAft>
              <a:buClr>
                <a:schemeClr val="dk1"/>
              </a:buClr>
              <a:buSzPts val="1100"/>
              <a:buFont typeface="Arial"/>
              <a:buNone/>
            </a:pPr>
            <a:r>
              <a:rPr b="1" lang="en-US">
                <a:solidFill>
                  <a:srgbClr val="212529"/>
                </a:solidFill>
                <a:latin typeface="Proxima Nova"/>
                <a:ea typeface="Proxima Nova"/>
                <a:cs typeface="Proxima Nova"/>
                <a:sym typeface="Proxima Nova"/>
              </a:rPr>
              <a:t>Selection Sort Algorithm</a:t>
            </a:r>
            <a:endParaRPr b="1">
              <a:solidFill>
                <a:srgbClr val="212529"/>
              </a:solidFill>
              <a:latin typeface="Proxima Nova"/>
              <a:ea typeface="Proxima Nova"/>
              <a:cs typeface="Proxima Nova"/>
              <a:sym typeface="Proxima Nova"/>
            </a:endParaRPr>
          </a:p>
          <a:p>
            <a:pPr indent="0" lvl="0" marL="0" rtl="0" algn="l">
              <a:lnSpc>
                <a:spcPct val="115000"/>
              </a:lnSpc>
              <a:spcBef>
                <a:spcPts val="1300"/>
              </a:spcBef>
              <a:spcAft>
                <a:spcPts val="1300"/>
              </a:spcAft>
              <a:buClr>
                <a:schemeClr val="dk1"/>
              </a:buClr>
              <a:buSzPts val="1100"/>
              <a:buFont typeface="Arial"/>
              <a:buNone/>
            </a:pPr>
            <a:r>
              <a:rPr lang="en-US">
                <a:solidFill>
                  <a:srgbClr val="222222"/>
                </a:solidFill>
                <a:latin typeface="Proxima Nova"/>
                <a:ea typeface="Proxima Nova"/>
                <a:cs typeface="Proxima Nova"/>
                <a:sym typeface="Proxima Nova"/>
              </a:rPr>
              <a:t>The algorithm can be explained most simply by an example. In the following steps, I show how to sort the array [6, 2, 4, 9, 3, 7] with Selection Sort:</a:t>
            </a:r>
            <a:endParaRPr sz="3000">
              <a:solidFill>
                <a:srgbClr val="222222"/>
              </a:solidFill>
              <a:latin typeface="Proxima Nova"/>
              <a:ea typeface="Proxima Nova"/>
              <a:cs typeface="Proxima Nova"/>
              <a:sym typeface="Proxima Nova"/>
            </a:endParaRPr>
          </a:p>
        </p:txBody>
      </p:sp>
      <p:pic>
        <p:nvPicPr>
          <p:cNvPr descr="Selection Sort Beispiel mit Spielkarten" id="438" name="Google Shape;438;g18a262debf9_0_5"/>
          <p:cNvPicPr preferRelativeResize="0"/>
          <p:nvPr/>
        </p:nvPicPr>
        <p:blipFill>
          <a:blip r:embed="rId3">
            <a:alphaModFix/>
          </a:blip>
          <a:stretch>
            <a:fillRect/>
          </a:stretch>
        </p:blipFill>
        <p:spPr>
          <a:xfrm>
            <a:off x="4882050" y="1773300"/>
            <a:ext cx="7309949" cy="3311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8a262debf9_0_13"/>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3900"/>
              <a:t>Step1 </a:t>
            </a:r>
            <a:endParaRPr b="1" sz="3900"/>
          </a:p>
        </p:txBody>
      </p:sp>
      <p:sp>
        <p:nvSpPr>
          <p:cNvPr id="444" name="Google Shape;444;g18a262debf9_0_13"/>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1300"/>
              </a:spcAft>
              <a:buNone/>
            </a:pPr>
            <a:r>
              <a:rPr lang="en-US" sz="4000">
                <a:solidFill>
                  <a:srgbClr val="222222"/>
                </a:solidFill>
                <a:latin typeface="Proxima Nova"/>
                <a:ea typeface="Proxima Nova"/>
                <a:cs typeface="Proxima Nova"/>
                <a:sym typeface="Proxima Nova"/>
              </a:rPr>
              <a:t>We divide the array into a left, sorted part and a right, unsorted part. The sorted part is empty at the beginning:</a:t>
            </a:r>
            <a:endParaRPr sz="5800">
              <a:solidFill>
                <a:srgbClr val="222222"/>
              </a:solidFill>
              <a:latin typeface="Proxima Nova"/>
              <a:ea typeface="Proxima Nova"/>
              <a:cs typeface="Proxima Nova"/>
              <a:sym typeface="Proxima Nova"/>
            </a:endParaRPr>
          </a:p>
        </p:txBody>
      </p:sp>
      <p:pic>
        <p:nvPicPr>
          <p:cNvPr descr="Selection Sort algorithm - Step 1" id="445" name="Google Shape;445;g18a262debf9_0_13"/>
          <p:cNvPicPr preferRelativeResize="0"/>
          <p:nvPr/>
        </p:nvPicPr>
        <p:blipFill>
          <a:blip r:embed="rId3">
            <a:alphaModFix/>
          </a:blip>
          <a:stretch>
            <a:fillRect/>
          </a:stretch>
        </p:blipFill>
        <p:spPr>
          <a:xfrm>
            <a:off x="5869075" y="1585250"/>
            <a:ext cx="5514975" cy="381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8a262debf9_0_22"/>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3900"/>
              <a:t>Step2 </a:t>
            </a:r>
            <a:endParaRPr b="1" sz="3900"/>
          </a:p>
        </p:txBody>
      </p:sp>
      <p:sp>
        <p:nvSpPr>
          <p:cNvPr id="451" name="Google Shape;451;g18a262debf9_0_22"/>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0"/>
              </a:spcAft>
              <a:buNone/>
            </a:pPr>
            <a:r>
              <a:rPr lang="en-US" sz="1800">
                <a:solidFill>
                  <a:srgbClr val="222222"/>
                </a:solidFill>
                <a:latin typeface="Proxima Nova"/>
                <a:ea typeface="Proxima Nova"/>
                <a:cs typeface="Proxima Nova"/>
                <a:sym typeface="Proxima Nova"/>
              </a:rPr>
              <a:t>We search for the smallest element in the right, unsorted part. To do this, </a:t>
            </a:r>
            <a:r>
              <a:rPr b="1" lang="en-US" sz="1800">
                <a:solidFill>
                  <a:srgbClr val="222222"/>
                </a:solidFill>
                <a:latin typeface="Proxima Nova"/>
                <a:ea typeface="Proxima Nova"/>
                <a:cs typeface="Proxima Nova"/>
                <a:sym typeface="Proxima Nova"/>
              </a:rPr>
              <a:t>we first remember the first element,</a:t>
            </a:r>
            <a:r>
              <a:rPr lang="en-US" sz="1800">
                <a:solidFill>
                  <a:srgbClr val="222222"/>
                </a:solidFill>
                <a:latin typeface="Proxima Nova"/>
                <a:ea typeface="Proxima Nova"/>
                <a:cs typeface="Proxima Nova"/>
                <a:sym typeface="Proxima Nova"/>
              </a:rPr>
              <a:t> which is 6. We go to the next field, where we find an even smaller element is 2. We walk over the rest of the array, looking for a smaller element. Since we can't find one, we stick with 2. We put it in the correct position by swapping it with the element in the first place. Then we move the border between the array sections one field to the right:</a:t>
            </a:r>
            <a:endParaRPr sz="1800">
              <a:solidFill>
                <a:srgbClr val="222222"/>
              </a:solidFill>
              <a:latin typeface="Proxima Nova"/>
              <a:ea typeface="Proxima Nova"/>
              <a:cs typeface="Proxima Nova"/>
              <a:sym typeface="Proxima Nova"/>
            </a:endParaRPr>
          </a:p>
          <a:p>
            <a:pPr indent="0" lvl="0" marL="0" rtl="0" algn="l">
              <a:lnSpc>
                <a:spcPct val="115000"/>
              </a:lnSpc>
              <a:spcBef>
                <a:spcPts val="1300"/>
              </a:spcBef>
              <a:spcAft>
                <a:spcPts val="1800"/>
              </a:spcAft>
              <a:buNone/>
            </a:pPr>
            <a:r>
              <a:rPr lang="en-US" sz="1800">
                <a:solidFill>
                  <a:srgbClr val="222222"/>
                </a:solidFill>
                <a:latin typeface="Proxima Nova"/>
                <a:ea typeface="Proxima Nova"/>
                <a:cs typeface="Proxima Nova"/>
                <a:sym typeface="Proxima Nova"/>
              </a:rPr>
              <a:t>We search again in the right, unsorted part for the smallest element. This time it is 3; we swap it with the element in the second position:</a:t>
            </a:r>
            <a:endParaRPr sz="4600">
              <a:solidFill>
                <a:srgbClr val="222222"/>
              </a:solidFill>
              <a:latin typeface="Proxima Nova"/>
              <a:ea typeface="Proxima Nova"/>
              <a:cs typeface="Proxima Nova"/>
              <a:sym typeface="Proxima Nova"/>
            </a:endParaRPr>
          </a:p>
        </p:txBody>
      </p:sp>
      <p:pic>
        <p:nvPicPr>
          <p:cNvPr descr="Selection Sort algorithm - Step 2" id="452" name="Google Shape;452;g18a262debf9_0_22"/>
          <p:cNvPicPr preferRelativeResize="0"/>
          <p:nvPr/>
        </p:nvPicPr>
        <p:blipFill>
          <a:blip r:embed="rId3">
            <a:alphaModFix/>
          </a:blip>
          <a:stretch>
            <a:fillRect/>
          </a:stretch>
        </p:blipFill>
        <p:spPr>
          <a:xfrm>
            <a:off x="5674350" y="1710425"/>
            <a:ext cx="5514975" cy="3619500"/>
          </a:xfrm>
          <a:prstGeom prst="rect">
            <a:avLst/>
          </a:prstGeom>
          <a:noFill/>
          <a:ln>
            <a:noFill/>
          </a:ln>
        </p:spPr>
      </p:pic>
      <p:sp>
        <p:nvSpPr>
          <p:cNvPr id="453" name="Google Shape;453;g18a262debf9_0_22"/>
          <p:cNvSpPr txBox="1"/>
          <p:nvPr/>
        </p:nvSpPr>
        <p:spPr>
          <a:xfrm>
            <a:off x="3833900" y="6035550"/>
            <a:ext cx="800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rgbClr val="0000FF"/>
                </a:solidFill>
              </a:rPr>
              <a:t>Animation” </a:t>
            </a:r>
            <a:r>
              <a:rPr lang="en-US" u="sng">
                <a:solidFill>
                  <a:srgbClr val="0000FF"/>
                </a:solidFill>
                <a:hlinkClick r:id="rId4">
                  <a:extLst>
                    <a:ext uri="{A12FA001-AC4F-418D-AE19-62706E023703}">
                      <ahyp:hlinkClr val="tx"/>
                    </a:ext>
                  </a:extLst>
                </a:hlinkClick>
              </a:rPr>
              <a:t>https://afteracademy.com/blog/introduction-to-sorting-algorithms-selection-and-insertion-sort</a:t>
            </a:r>
            <a:endParaRPr>
              <a:solidFill>
                <a:srgbClr val="0000FF"/>
              </a:solidFill>
            </a:endParaRPr>
          </a:p>
          <a:p>
            <a:pPr indent="0" lvl="0" marL="0" rtl="0" algn="l">
              <a:spcBef>
                <a:spcPts val="0"/>
              </a:spcBef>
              <a:spcAft>
                <a:spcPts val="0"/>
              </a:spcAft>
              <a:buNone/>
            </a:pPr>
            <a:r>
              <a:t/>
            </a:r>
            <a:endParaRPr sz="110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8a262debf9_0_30"/>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sz="3900"/>
              <a:t>Step3 </a:t>
            </a:r>
            <a:endParaRPr b="1" sz="3900"/>
          </a:p>
        </p:txBody>
      </p:sp>
      <p:sp>
        <p:nvSpPr>
          <p:cNvPr id="459" name="Google Shape;459;g18a262debf9_0_30"/>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800"/>
              </a:spcAft>
              <a:buNone/>
            </a:pPr>
            <a:r>
              <a:rPr lang="en-US" sz="4000">
                <a:solidFill>
                  <a:srgbClr val="222222"/>
                </a:solidFill>
                <a:latin typeface="Proxima Nova"/>
                <a:ea typeface="Proxima Nova"/>
                <a:cs typeface="Proxima Nova"/>
                <a:sym typeface="Proxima Nova"/>
              </a:rPr>
              <a:t>We search again in the right, unsorted part for the smallest element. This time it is the 3; we swap it with the element in the second position:</a:t>
            </a:r>
            <a:endParaRPr sz="7400">
              <a:solidFill>
                <a:srgbClr val="222222"/>
              </a:solidFill>
              <a:latin typeface="Proxima Nova"/>
              <a:ea typeface="Proxima Nova"/>
              <a:cs typeface="Proxima Nova"/>
              <a:sym typeface="Proxima Nova"/>
            </a:endParaRPr>
          </a:p>
        </p:txBody>
      </p:sp>
      <p:pic>
        <p:nvPicPr>
          <p:cNvPr descr="Selection Sort algorithm - Step 3" id="460" name="Google Shape;460;g18a262debf9_0_30"/>
          <p:cNvPicPr preferRelativeResize="0"/>
          <p:nvPr/>
        </p:nvPicPr>
        <p:blipFill>
          <a:blip r:embed="rId3">
            <a:alphaModFix/>
          </a:blip>
          <a:stretch>
            <a:fillRect/>
          </a:stretch>
        </p:blipFill>
        <p:spPr>
          <a:xfrm>
            <a:off x="6036025" y="1682625"/>
            <a:ext cx="5514975" cy="3619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8a262debf9_0_38"/>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a:t>Step4 </a:t>
            </a:r>
            <a:endParaRPr b="1"/>
          </a:p>
        </p:txBody>
      </p:sp>
      <p:sp>
        <p:nvSpPr>
          <p:cNvPr id="466" name="Google Shape;466;g18a262debf9_0_38"/>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en-US" sz="3200">
                <a:solidFill>
                  <a:srgbClr val="222222"/>
                </a:solidFill>
                <a:latin typeface="Proxima Nova"/>
                <a:ea typeface="Proxima Nova"/>
                <a:cs typeface="Proxima Nova"/>
                <a:sym typeface="Proxima Nova"/>
              </a:rPr>
              <a:t>Again we search for the smallest element in the right section. </a:t>
            </a:r>
            <a:endParaRPr sz="3200">
              <a:solidFill>
                <a:srgbClr val="222222"/>
              </a:solidFill>
              <a:latin typeface="Proxima Nova"/>
              <a:ea typeface="Proxima Nova"/>
              <a:cs typeface="Proxima Nova"/>
              <a:sym typeface="Proxima Nova"/>
            </a:endParaRPr>
          </a:p>
          <a:p>
            <a:pPr indent="0" lvl="0" marL="0" rtl="0" algn="l">
              <a:lnSpc>
                <a:spcPct val="115000"/>
              </a:lnSpc>
              <a:spcBef>
                <a:spcPts val="600"/>
              </a:spcBef>
              <a:spcAft>
                <a:spcPts val="600"/>
              </a:spcAft>
              <a:buNone/>
            </a:pPr>
            <a:r>
              <a:rPr lang="en-US" sz="3200">
                <a:solidFill>
                  <a:srgbClr val="222222"/>
                </a:solidFill>
                <a:latin typeface="Proxima Nova"/>
                <a:ea typeface="Proxima Nova"/>
                <a:cs typeface="Proxima Nova"/>
                <a:sym typeface="Proxima Nova"/>
              </a:rPr>
              <a:t>It is the 4, which is already in the correct position. So there is no need for swapping operation in this step, and we just -move the section border:</a:t>
            </a:r>
            <a:endParaRPr sz="9400">
              <a:solidFill>
                <a:srgbClr val="222222"/>
              </a:solidFill>
              <a:latin typeface="Proxima Nova"/>
              <a:ea typeface="Proxima Nova"/>
              <a:cs typeface="Proxima Nova"/>
              <a:sym typeface="Proxima Nova"/>
            </a:endParaRPr>
          </a:p>
        </p:txBody>
      </p:sp>
      <p:pic>
        <p:nvPicPr>
          <p:cNvPr descr="Selection Sort algorithm - Step 4" id="467" name="Google Shape;467;g18a262debf9_0_38"/>
          <p:cNvPicPr preferRelativeResize="0"/>
          <p:nvPr/>
        </p:nvPicPr>
        <p:blipFill>
          <a:blip r:embed="rId3">
            <a:alphaModFix/>
          </a:blip>
          <a:stretch>
            <a:fillRect/>
          </a:stretch>
        </p:blipFill>
        <p:spPr>
          <a:xfrm>
            <a:off x="5034450" y="778425"/>
            <a:ext cx="5514975" cy="3619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8a262debf9_0_46"/>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a:t>Step5 </a:t>
            </a:r>
            <a:endParaRPr b="1"/>
          </a:p>
        </p:txBody>
      </p:sp>
      <p:sp>
        <p:nvSpPr>
          <p:cNvPr id="473" name="Google Shape;473;g18a262debf9_0_46"/>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800"/>
              </a:spcAft>
              <a:buNone/>
            </a:pPr>
            <a:r>
              <a:rPr lang="en-US" sz="3600">
                <a:solidFill>
                  <a:srgbClr val="222222"/>
                </a:solidFill>
                <a:latin typeface="Proxima Nova"/>
                <a:ea typeface="Proxima Nova"/>
                <a:cs typeface="Proxima Nova"/>
                <a:sym typeface="Proxima Nova"/>
              </a:rPr>
              <a:t>As the smallest element, we find the 6. We swap it with the element at the beginning of the right part, the 9:</a:t>
            </a:r>
            <a:endParaRPr sz="5600">
              <a:solidFill>
                <a:srgbClr val="222222"/>
              </a:solidFill>
              <a:latin typeface="Proxima Nova"/>
              <a:ea typeface="Proxima Nova"/>
              <a:cs typeface="Proxima Nova"/>
              <a:sym typeface="Proxima Nova"/>
            </a:endParaRPr>
          </a:p>
        </p:txBody>
      </p:sp>
      <p:pic>
        <p:nvPicPr>
          <p:cNvPr descr="Selection Sort algorithm - Step 5" id="474" name="Google Shape;474;g18a262debf9_0_46"/>
          <p:cNvPicPr preferRelativeResize="0"/>
          <p:nvPr/>
        </p:nvPicPr>
        <p:blipFill>
          <a:blip r:embed="rId3">
            <a:alphaModFix/>
          </a:blip>
          <a:stretch>
            <a:fillRect/>
          </a:stretch>
        </p:blipFill>
        <p:spPr>
          <a:xfrm>
            <a:off x="5034450" y="778425"/>
            <a:ext cx="5514975" cy="3743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8a262debf9_0_59"/>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a:t>Step6</a:t>
            </a:r>
            <a:endParaRPr b="1"/>
          </a:p>
        </p:txBody>
      </p:sp>
      <p:sp>
        <p:nvSpPr>
          <p:cNvPr id="480" name="Google Shape;480;g18a262debf9_0_59"/>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800"/>
              </a:spcAft>
              <a:buNone/>
            </a:pPr>
            <a:r>
              <a:rPr lang="en-US" sz="3600">
                <a:solidFill>
                  <a:srgbClr val="222222"/>
                </a:solidFill>
                <a:latin typeface="Proxima Nova"/>
                <a:ea typeface="Proxima Nova"/>
                <a:cs typeface="Proxima Nova"/>
                <a:sym typeface="Proxima Nova"/>
              </a:rPr>
              <a:t>Of the remaining two elements, the 7 is the smallest. We swap it with the 9:</a:t>
            </a:r>
            <a:endParaRPr sz="8000">
              <a:solidFill>
                <a:srgbClr val="222222"/>
              </a:solidFill>
              <a:latin typeface="Proxima Nova"/>
              <a:ea typeface="Proxima Nova"/>
              <a:cs typeface="Proxima Nova"/>
              <a:sym typeface="Proxima Nova"/>
            </a:endParaRPr>
          </a:p>
        </p:txBody>
      </p:sp>
      <p:pic>
        <p:nvPicPr>
          <p:cNvPr descr="Selection Sort algorithm - Step 6" id="481" name="Google Shape;481;g18a262debf9_0_59"/>
          <p:cNvPicPr preferRelativeResize="0"/>
          <p:nvPr/>
        </p:nvPicPr>
        <p:blipFill>
          <a:blip r:embed="rId3">
            <a:alphaModFix/>
          </a:blip>
          <a:stretch>
            <a:fillRect/>
          </a:stretch>
        </p:blipFill>
        <p:spPr>
          <a:xfrm>
            <a:off x="5048350" y="875800"/>
            <a:ext cx="6743549" cy="4577225"/>
          </a:xfrm>
          <a:prstGeom prst="rect">
            <a:avLst/>
          </a:prstGeom>
          <a:noFill/>
          <a:ln cap="flat" cmpd="sng" w="38100">
            <a:solidFill>
              <a:srgbClr val="CCCCCC"/>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
          <p:cNvSpPr txBox="1"/>
          <p:nvPr>
            <p:ph type="title"/>
          </p:nvPr>
        </p:nvSpPr>
        <p:spPr>
          <a:xfrm>
            <a:off x="646111" y="311313"/>
            <a:ext cx="9404723" cy="7539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Categories of Sorting</a:t>
            </a:r>
            <a:endParaRPr/>
          </a:p>
        </p:txBody>
      </p:sp>
      <p:sp>
        <p:nvSpPr>
          <p:cNvPr id="241" name="Google Shape;241;p4"/>
          <p:cNvSpPr txBox="1"/>
          <p:nvPr>
            <p:ph idx="1" type="body"/>
          </p:nvPr>
        </p:nvSpPr>
        <p:spPr>
          <a:xfrm>
            <a:off x="424206" y="1065226"/>
            <a:ext cx="11293312" cy="51831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The two basic categories of sorting methods are:</a:t>
            </a:r>
            <a:endParaRPr/>
          </a:p>
          <a:p>
            <a:pPr indent="-285750" lvl="1" marL="742950" rtl="0" algn="l">
              <a:spcBef>
                <a:spcPts val="1000"/>
              </a:spcBef>
              <a:spcAft>
                <a:spcPts val="0"/>
              </a:spcAft>
              <a:buSzPts val="1440"/>
              <a:buChar char="►"/>
            </a:pPr>
            <a:r>
              <a:rPr b="1" lang="en-US"/>
              <a:t>Internal Sorting</a:t>
            </a:r>
            <a:r>
              <a:rPr lang="en-US"/>
              <a:t> – It refers to the sorting of the data elements stored in the computer’s main memory.</a:t>
            </a:r>
            <a:endParaRPr/>
          </a:p>
          <a:p>
            <a:pPr indent="-228600" lvl="2" marL="1143000" rtl="0" algn="l">
              <a:spcBef>
                <a:spcPts val="1000"/>
              </a:spcBef>
              <a:spcAft>
                <a:spcPts val="0"/>
              </a:spcAft>
              <a:buSzPts val="1280"/>
              <a:buChar char="►"/>
            </a:pPr>
            <a:r>
              <a:rPr lang="en-US"/>
              <a:t>Example: Buble, selection and insertion sort</a:t>
            </a:r>
            <a:endParaRPr/>
          </a:p>
          <a:p>
            <a:pPr indent="-285750" lvl="1" marL="742950" rtl="0" algn="l">
              <a:spcBef>
                <a:spcPts val="1000"/>
              </a:spcBef>
              <a:spcAft>
                <a:spcPts val="0"/>
              </a:spcAft>
              <a:buSzPts val="1440"/>
              <a:buChar char="►"/>
            </a:pPr>
            <a:r>
              <a:rPr b="1" lang="en-US"/>
              <a:t>External Sorting</a:t>
            </a:r>
            <a:r>
              <a:rPr lang="en-US"/>
              <a:t> – It refers to the sorting of the data elements stored in the files. It is applied when the amount of data is large and cannot be stored in the main memory.</a:t>
            </a:r>
            <a:endParaRPr/>
          </a:p>
          <a:p>
            <a:pPr indent="-228600" lvl="2" marL="1143000" rtl="0" algn="l">
              <a:spcBef>
                <a:spcPts val="1000"/>
              </a:spcBef>
              <a:spcAft>
                <a:spcPts val="0"/>
              </a:spcAft>
              <a:buSzPts val="1280"/>
              <a:buChar char="►"/>
            </a:pPr>
            <a:r>
              <a:rPr lang="en-US"/>
              <a:t>Example: Merge Sort</a:t>
            </a:r>
            <a:endParaRPr/>
          </a:p>
          <a:p>
            <a:pPr indent="-241300" lvl="0" marL="342900" rtl="0" algn="l">
              <a:spcBef>
                <a:spcPts val="1000"/>
              </a:spcBef>
              <a:spcAft>
                <a:spcPts val="0"/>
              </a:spcAft>
              <a:buSzPts val="1600"/>
              <a:buNone/>
            </a:pPr>
            <a:r>
              <a:t/>
            </a:r>
            <a:endParaRPr/>
          </a:p>
        </p:txBody>
      </p:sp>
      <p:sp>
        <p:nvSpPr>
          <p:cNvPr descr="Sorting_in_C++_Example2." id="242" name="Google Shape;242;p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descr="Sorting_in_C++_Example2." id="243" name="Google Shape;243;p4"/>
          <p:cNvPicPr preferRelativeResize="0"/>
          <p:nvPr/>
        </p:nvPicPr>
        <p:blipFill rotWithShape="1">
          <a:blip r:embed="rId3">
            <a:alphaModFix/>
          </a:blip>
          <a:srcRect b="0" l="0" r="0" t="0"/>
          <a:stretch/>
        </p:blipFill>
        <p:spPr>
          <a:xfrm>
            <a:off x="5163461" y="3581400"/>
            <a:ext cx="6200775" cy="3019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18a262debf9_0_67"/>
          <p:cNvSpPr txBox="1"/>
          <p:nvPr>
            <p:ph type="title"/>
          </p:nvPr>
        </p:nvSpPr>
        <p:spPr>
          <a:xfrm>
            <a:off x="205650" y="63225"/>
            <a:ext cx="10380300" cy="562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b="1" lang="en-US"/>
              <a:t>Algorithm finished</a:t>
            </a:r>
            <a:endParaRPr b="1"/>
          </a:p>
        </p:txBody>
      </p:sp>
      <p:sp>
        <p:nvSpPr>
          <p:cNvPr id="487" name="Google Shape;487;g18a262debf9_0_67"/>
          <p:cNvSpPr txBox="1"/>
          <p:nvPr>
            <p:ph idx="1" type="body"/>
          </p:nvPr>
        </p:nvSpPr>
        <p:spPr>
          <a:xfrm>
            <a:off x="198450" y="758100"/>
            <a:ext cx="4683600" cy="5773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500">
                <a:solidFill>
                  <a:srgbClr val="222222"/>
                </a:solidFill>
                <a:latin typeface="Proxima Nova"/>
                <a:ea typeface="Proxima Nova"/>
                <a:cs typeface="Proxima Nova"/>
                <a:sym typeface="Proxima Nova"/>
              </a:rPr>
              <a:t>The last element is automatically the largest and, therefore, in the correct position. The algorithm is finished, and the elements are sorted:</a:t>
            </a:r>
            <a:endParaRPr sz="2500">
              <a:solidFill>
                <a:srgbClr val="222222"/>
              </a:solidFill>
              <a:latin typeface="Proxima Nova"/>
              <a:ea typeface="Proxima Nova"/>
              <a:cs typeface="Proxima Nova"/>
              <a:sym typeface="Proxima Nova"/>
            </a:endParaRPr>
          </a:p>
          <a:p>
            <a:pPr indent="0" lvl="0" marL="0" rtl="0" algn="l">
              <a:lnSpc>
                <a:spcPct val="115000"/>
              </a:lnSpc>
              <a:spcBef>
                <a:spcPts val="1800"/>
              </a:spcBef>
              <a:spcAft>
                <a:spcPts val="1800"/>
              </a:spcAft>
              <a:buNone/>
            </a:pPr>
            <a:r>
              <a:t/>
            </a:r>
            <a:endParaRPr sz="3600">
              <a:solidFill>
                <a:srgbClr val="222222"/>
              </a:solidFill>
              <a:latin typeface="Proxima Nova"/>
              <a:ea typeface="Proxima Nova"/>
              <a:cs typeface="Proxima Nova"/>
              <a:sym typeface="Proxima Nova"/>
            </a:endParaRPr>
          </a:p>
        </p:txBody>
      </p:sp>
      <p:pic>
        <p:nvPicPr>
          <p:cNvPr descr="Selection Sort algorithm - Finished" id="488" name="Google Shape;488;g18a262debf9_0_67"/>
          <p:cNvPicPr preferRelativeResize="0"/>
          <p:nvPr/>
        </p:nvPicPr>
        <p:blipFill>
          <a:blip r:embed="rId3">
            <a:alphaModFix/>
          </a:blip>
          <a:stretch>
            <a:fillRect/>
          </a:stretch>
        </p:blipFill>
        <p:spPr>
          <a:xfrm>
            <a:off x="6342075" y="3171075"/>
            <a:ext cx="5514975" cy="3495675"/>
          </a:xfrm>
          <a:prstGeom prst="rect">
            <a:avLst/>
          </a:prstGeom>
          <a:noFill/>
          <a:ln cap="flat" cmpd="sng" w="38100">
            <a:solidFill>
              <a:srgbClr val="CCCCCC"/>
            </a:solidFill>
            <a:prstDash val="solid"/>
            <a:miter lim="8000"/>
            <a:headEnd len="sm" w="sm" type="none"/>
            <a:tailEnd len="sm" w="sm" type="none"/>
          </a:ln>
        </p:spPr>
      </p:pic>
      <p:pic>
        <p:nvPicPr>
          <p:cNvPr descr="Selection Sort algorithm - Step 6" id="489" name="Google Shape;489;g18a262debf9_0_67"/>
          <p:cNvPicPr preferRelativeResize="0"/>
          <p:nvPr/>
        </p:nvPicPr>
        <p:blipFill>
          <a:blip r:embed="rId4">
            <a:alphaModFix/>
          </a:blip>
          <a:stretch>
            <a:fillRect/>
          </a:stretch>
        </p:blipFill>
        <p:spPr>
          <a:xfrm>
            <a:off x="6481175" y="222000"/>
            <a:ext cx="4202299" cy="2852350"/>
          </a:xfrm>
          <a:prstGeom prst="rect">
            <a:avLst/>
          </a:prstGeom>
          <a:noFill/>
          <a:ln cap="flat" cmpd="sng" w="38100">
            <a:solidFill>
              <a:srgbClr val="CCCCCC"/>
            </a:solidFill>
            <a:prstDash val="solid"/>
            <a:miter lim="8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8a262debf9_0_54"/>
          <p:cNvSpPr txBox="1"/>
          <p:nvPr>
            <p:ph type="title"/>
          </p:nvPr>
        </p:nvSpPr>
        <p:spPr>
          <a:xfrm>
            <a:off x="89675" y="63221"/>
            <a:ext cx="9404700" cy="674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 example</a:t>
            </a:r>
            <a:endParaRPr/>
          </a:p>
        </p:txBody>
      </p:sp>
      <p:sp>
        <p:nvSpPr>
          <p:cNvPr id="495" name="Google Shape;495;g18a262debf9_0_54"/>
          <p:cNvSpPr txBox="1"/>
          <p:nvPr>
            <p:ph idx="1" type="body"/>
          </p:nvPr>
        </p:nvSpPr>
        <p:spPr>
          <a:xfrm>
            <a:off x="5981625" y="701700"/>
            <a:ext cx="5550300" cy="6265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int main(){</a:t>
            </a:r>
            <a:endParaRPr/>
          </a:p>
          <a:p>
            <a:pPr indent="0" lvl="0" marL="0" rtl="0" algn="l">
              <a:spcBef>
                <a:spcPts val="1000"/>
              </a:spcBef>
              <a:spcAft>
                <a:spcPts val="0"/>
              </a:spcAft>
              <a:buClr>
                <a:schemeClr val="dk1"/>
              </a:buClr>
              <a:buSzPts val="1100"/>
              <a:buFont typeface="Arial"/>
              <a:buNone/>
            </a:pPr>
            <a:r>
              <a:rPr lang="en-US"/>
              <a:t>   int n;</a:t>
            </a:r>
            <a:endParaRPr/>
          </a:p>
          <a:p>
            <a:pPr indent="0" lvl="0" marL="0" rtl="0" algn="l">
              <a:spcBef>
                <a:spcPts val="1000"/>
              </a:spcBef>
              <a:spcAft>
                <a:spcPts val="0"/>
              </a:spcAft>
              <a:buClr>
                <a:schemeClr val="dk1"/>
              </a:buClr>
              <a:buSzPts val="1100"/>
              <a:buFont typeface="Arial"/>
              <a:buNone/>
            </a:pPr>
            <a:r>
              <a:rPr lang="en-US"/>
              <a:t>cout&lt;&lt;"Enter the number of elements"&lt;&lt;endl;</a:t>
            </a:r>
            <a:endParaRPr/>
          </a:p>
          <a:p>
            <a:pPr indent="0" lvl="0" marL="0" rtl="0" algn="l">
              <a:spcBef>
                <a:spcPts val="1000"/>
              </a:spcBef>
              <a:spcAft>
                <a:spcPts val="0"/>
              </a:spcAft>
              <a:buClr>
                <a:schemeClr val="dk1"/>
              </a:buClr>
              <a:buSzPts val="1100"/>
              <a:buFont typeface="Arial"/>
              <a:buNone/>
            </a:pPr>
            <a:r>
              <a:rPr lang="en-US"/>
              <a:t>   cin&gt;&gt;n;</a:t>
            </a:r>
            <a:endParaRPr/>
          </a:p>
          <a:p>
            <a:pPr indent="0" lvl="0" marL="0" rtl="0" algn="l">
              <a:spcBef>
                <a:spcPts val="1000"/>
              </a:spcBef>
              <a:spcAft>
                <a:spcPts val="0"/>
              </a:spcAft>
              <a:buClr>
                <a:schemeClr val="dk1"/>
              </a:buClr>
              <a:buSzPts val="1100"/>
              <a:buFont typeface="Arial"/>
              <a:buNone/>
            </a:pPr>
            <a:r>
              <a:rPr lang="en-US"/>
              <a:t>   int a[n];</a:t>
            </a:r>
            <a:endParaRPr/>
          </a:p>
          <a:p>
            <a:pPr indent="0" lvl="0" marL="0" rtl="0" algn="l">
              <a:spcBef>
                <a:spcPts val="1000"/>
              </a:spcBef>
              <a:spcAft>
                <a:spcPts val="0"/>
              </a:spcAft>
              <a:buClr>
                <a:schemeClr val="dk1"/>
              </a:buClr>
              <a:buSzPts val="1100"/>
              <a:buFont typeface="Arial"/>
              <a:buNone/>
            </a:pPr>
            <a:r>
              <a:rPr lang="en-US"/>
              <a:t>cout&lt;&lt;"Enter "&lt;&lt;n&lt;&lt;" elements"&lt;&lt;endl;</a:t>
            </a:r>
            <a:endParaRPr/>
          </a:p>
          <a:p>
            <a:pPr indent="0" lvl="0" marL="0" rtl="0" algn="l">
              <a:spcBef>
                <a:spcPts val="1000"/>
              </a:spcBef>
              <a:spcAft>
                <a:spcPts val="0"/>
              </a:spcAft>
              <a:buClr>
                <a:schemeClr val="dk1"/>
              </a:buClr>
              <a:buSzPts val="1100"/>
              <a:buFont typeface="Arial"/>
              <a:buNone/>
            </a:pPr>
            <a:r>
              <a:rPr lang="en-US"/>
              <a:t>   for(int i=0;i&lt;n;i++){</a:t>
            </a:r>
            <a:endParaRPr/>
          </a:p>
          <a:p>
            <a:pPr indent="0" lvl="0" marL="0" rtl="0" algn="l">
              <a:spcBef>
                <a:spcPts val="1000"/>
              </a:spcBef>
              <a:spcAft>
                <a:spcPts val="0"/>
              </a:spcAft>
              <a:buClr>
                <a:schemeClr val="dk1"/>
              </a:buClr>
              <a:buSzPts val="1100"/>
              <a:buFont typeface="Arial"/>
              <a:buNone/>
            </a:pPr>
            <a:r>
              <a:rPr lang="en-US"/>
              <a:t>    cin&gt;&gt;a[i];</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Clr>
                <a:schemeClr val="dk1"/>
              </a:buClr>
              <a:buSzPts val="1100"/>
              <a:buFont typeface="Arial"/>
              <a:buNone/>
            </a:pPr>
            <a:r>
              <a:rPr lang="en-US"/>
              <a:t>   selectionSort(a,n);</a:t>
            </a:r>
            <a:endParaRPr/>
          </a:p>
          <a:p>
            <a:pPr indent="0" lvl="0" marL="0" rtl="0" algn="l">
              <a:spcBef>
                <a:spcPts val="1000"/>
              </a:spcBef>
              <a:spcAft>
                <a:spcPts val="0"/>
              </a:spcAft>
              <a:buClr>
                <a:schemeClr val="dk1"/>
              </a:buClr>
              <a:buSzPts val="1100"/>
              <a:buFont typeface="Arial"/>
              <a:buNone/>
            </a:pPr>
            <a:r>
              <a:rPr lang="en-US"/>
              <a:t>   for(int i=0;i&lt;n;i++){</a:t>
            </a:r>
            <a:endParaRPr/>
          </a:p>
          <a:p>
            <a:pPr indent="0" lvl="0" marL="0" rtl="0" algn="l">
              <a:spcBef>
                <a:spcPts val="1000"/>
              </a:spcBef>
              <a:spcAft>
                <a:spcPts val="0"/>
              </a:spcAft>
              <a:buClr>
                <a:schemeClr val="dk1"/>
              </a:buClr>
              <a:buSzPts val="1100"/>
              <a:buFont typeface="Arial"/>
              <a:buNone/>
            </a:pPr>
            <a:r>
              <a:rPr lang="en-US"/>
              <a:t>    cout&lt;&lt;a[i]&lt;&lt;" ";</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Clr>
                <a:schemeClr val="dk1"/>
              </a:buClr>
              <a:buSzPts val="1100"/>
              <a:buFont typeface="Arial"/>
              <a:buNone/>
            </a:pPr>
            <a:r>
              <a:rPr lang="en-US"/>
              <a:t>    return 0;</a:t>
            </a:r>
            <a:endParaRPr/>
          </a:p>
          <a:p>
            <a:pPr indent="0" lvl="0" marL="0" rtl="0" algn="l">
              <a:spcBef>
                <a:spcPts val="1000"/>
              </a:spcBef>
              <a:spcAft>
                <a:spcPts val="0"/>
              </a:spcAft>
              <a:buNone/>
            </a:pPr>
            <a:r>
              <a:rPr lang="en-US"/>
              <a:t>}</a:t>
            </a:r>
            <a:endParaRPr/>
          </a:p>
        </p:txBody>
      </p:sp>
      <p:sp>
        <p:nvSpPr>
          <p:cNvPr id="496" name="Google Shape;496;g18a262debf9_0_54"/>
          <p:cNvSpPr txBox="1"/>
          <p:nvPr/>
        </p:nvSpPr>
        <p:spPr>
          <a:xfrm>
            <a:off x="389500" y="1057225"/>
            <a:ext cx="50496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  #include&lt;iostream&gt;</a:t>
            </a:r>
            <a:endParaRPr sz="2200"/>
          </a:p>
          <a:p>
            <a:pPr indent="0" lvl="0" marL="0" rtl="0" algn="l">
              <a:spcBef>
                <a:spcPts val="0"/>
              </a:spcBef>
              <a:spcAft>
                <a:spcPts val="0"/>
              </a:spcAft>
              <a:buNone/>
            </a:pPr>
            <a:r>
              <a:rPr lang="en-US" sz="2200"/>
              <a:t>using namespace std;</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void selectionSort(int a[],int n){</a:t>
            </a:r>
            <a:endParaRPr sz="2200"/>
          </a:p>
          <a:p>
            <a:pPr indent="0" lvl="0" marL="0" rtl="0" algn="l">
              <a:spcBef>
                <a:spcPts val="0"/>
              </a:spcBef>
              <a:spcAft>
                <a:spcPts val="0"/>
              </a:spcAft>
              <a:buNone/>
            </a:pPr>
            <a:r>
              <a:rPr lang="en-US" sz="2200"/>
              <a:t> for(int i=0;i&lt;n-1;i++){</a:t>
            </a:r>
            <a:endParaRPr sz="2200"/>
          </a:p>
          <a:p>
            <a:pPr indent="0" lvl="0" marL="0" rtl="0" algn="l">
              <a:spcBef>
                <a:spcPts val="0"/>
              </a:spcBef>
              <a:spcAft>
                <a:spcPts val="0"/>
              </a:spcAft>
              <a:buNone/>
            </a:pPr>
            <a:r>
              <a:rPr lang="en-US" sz="2200"/>
              <a:t>        int tergetIndex= i;</a:t>
            </a:r>
            <a:endParaRPr sz="2200"/>
          </a:p>
          <a:p>
            <a:pPr indent="0" lvl="0" marL="0" rtl="0" algn="l">
              <a:spcBef>
                <a:spcPts val="0"/>
              </a:spcBef>
              <a:spcAft>
                <a:spcPts val="0"/>
              </a:spcAft>
              <a:buNone/>
            </a:pPr>
            <a:r>
              <a:rPr lang="en-US" sz="2200"/>
              <a:t>        for(int j = i+1;j&lt;n;j++){</a:t>
            </a:r>
            <a:endParaRPr sz="2200"/>
          </a:p>
          <a:p>
            <a:pPr indent="0" lvl="0" marL="0" rtl="0" algn="l">
              <a:spcBef>
                <a:spcPts val="0"/>
              </a:spcBef>
              <a:spcAft>
                <a:spcPts val="0"/>
              </a:spcAft>
              <a:buNone/>
            </a:pPr>
            <a:r>
              <a:rPr lang="en-US" sz="2200"/>
              <a:t>            if(a[j]&lt;a[</a:t>
            </a:r>
            <a:r>
              <a:rPr lang="en-US" sz="2200">
                <a:solidFill>
                  <a:schemeClr val="dk1"/>
                </a:solidFill>
              </a:rPr>
              <a:t>targetIndex</a:t>
            </a:r>
            <a:r>
              <a:rPr lang="en-US" sz="2200"/>
              <a:t>]){</a:t>
            </a:r>
            <a:endParaRPr sz="2200"/>
          </a:p>
          <a:p>
            <a:pPr indent="0" lvl="0" marL="0" rtl="0" algn="l">
              <a:spcBef>
                <a:spcPts val="0"/>
              </a:spcBef>
              <a:spcAft>
                <a:spcPts val="0"/>
              </a:spcAft>
              <a:buNone/>
            </a:pPr>
            <a:r>
              <a:rPr lang="en-US" sz="2200"/>
              <a:t>                </a:t>
            </a:r>
            <a:r>
              <a:rPr lang="en-US" sz="2200">
                <a:solidFill>
                  <a:schemeClr val="dk1"/>
                </a:solidFill>
              </a:rPr>
              <a:t>targetIndex</a:t>
            </a:r>
            <a:r>
              <a:rPr lang="en-US" sz="2200"/>
              <a:t> = j;</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        swap(a[i],a[</a:t>
            </a:r>
            <a:r>
              <a:rPr lang="en-US" sz="2200">
                <a:solidFill>
                  <a:schemeClr val="dk1"/>
                </a:solidFill>
              </a:rPr>
              <a:t>targetIndex</a:t>
            </a:r>
            <a:r>
              <a:rPr lang="en-US" sz="2200"/>
              <a:t>]);</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1a90e34fbfc_0_96"/>
          <p:cNvSpPr txBox="1"/>
          <p:nvPr>
            <p:ph type="title"/>
          </p:nvPr>
        </p:nvSpPr>
        <p:spPr>
          <a:xfrm>
            <a:off x="3043650" y="1265850"/>
            <a:ext cx="6916500" cy="116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8500"/>
              <a:t>Merge Sort</a:t>
            </a:r>
            <a:endParaRPr sz="8500"/>
          </a:p>
        </p:txBody>
      </p:sp>
      <p:sp>
        <p:nvSpPr>
          <p:cNvPr id="502" name="Google Shape;502;g1a90e34fbfc_0_96"/>
          <p:cNvSpPr txBox="1"/>
          <p:nvPr>
            <p:ph idx="1" type="body"/>
          </p:nvPr>
        </p:nvSpPr>
        <p:spPr>
          <a:xfrm>
            <a:off x="3361175" y="3434875"/>
            <a:ext cx="5748000" cy="1168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4400"/>
              <a:t>Recursive</a:t>
            </a:r>
            <a:r>
              <a:rPr lang="en-US" sz="4400"/>
              <a:t> Algorithm</a:t>
            </a:r>
            <a:endParaRPr sz="4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a90e34fbfc_0_101"/>
          <p:cNvSpPr txBox="1"/>
          <p:nvPr>
            <p:ph type="title"/>
          </p:nvPr>
        </p:nvSpPr>
        <p:spPr>
          <a:xfrm>
            <a:off x="533400" y="-168275"/>
            <a:ext cx="10515600" cy="73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200"/>
              <a:t>Merge Sort</a:t>
            </a:r>
            <a:endParaRPr b="1" sz="4200"/>
          </a:p>
        </p:txBody>
      </p:sp>
      <p:sp>
        <p:nvSpPr>
          <p:cNvPr id="508" name="Google Shape;508;g1a90e34fbfc_0_101"/>
          <p:cNvSpPr txBox="1"/>
          <p:nvPr>
            <p:ph idx="1" type="body"/>
          </p:nvPr>
        </p:nvSpPr>
        <p:spPr>
          <a:xfrm>
            <a:off x="208650" y="563700"/>
            <a:ext cx="7676400" cy="6273600"/>
          </a:xfrm>
          <a:prstGeom prst="rect">
            <a:avLst/>
          </a:prstGeom>
        </p:spPr>
        <p:txBody>
          <a:bodyPr anchorCtr="0" anchor="t" bIns="45700" lIns="91425" spcFirstLastPara="1" rIns="91425" wrap="square" tIns="45700">
            <a:noAutofit/>
          </a:bodyPr>
          <a:lstStyle/>
          <a:p>
            <a:pPr indent="0" lvl="0" marL="0" rtl="0" algn="just">
              <a:lnSpc>
                <a:spcPct val="100000"/>
              </a:lnSpc>
              <a:spcBef>
                <a:spcPts val="1000"/>
              </a:spcBef>
              <a:spcAft>
                <a:spcPts val="0"/>
              </a:spcAft>
              <a:buSzPts val="1018"/>
              <a:buNone/>
            </a:pPr>
            <a:r>
              <a:rPr lang="en-US" sz="1927">
                <a:solidFill>
                  <a:srgbClr val="4A4A4A"/>
                </a:solidFill>
                <a:highlight>
                  <a:srgbClr val="FFFFFF"/>
                </a:highlight>
                <a:latin typeface="Arial"/>
                <a:ea typeface="Arial"/>
                <a:cs typeface="Arial"/>
                <a:sym typeface="Arial"/>
              </a:rPr>
              <a:t>Merge sort  is one of the best examples of </a:t>
            </a:r>
            <a:r>
              <a:rPr b="1" lang="en-US" sz="1927">
                <a:solidFill>
                  <a:srgbClr val="4A4A4A"/>
                </a:solidFill>
                <a:highlight>
                  <a:srgbClr val="FFFFFF"/>
                </a:highlight>
                <a:latin typeface="Arial"/>
                <a:ea typeface="Arial"/>
                <a:cs typeface="Arial"/>
                <a:sym typeface="Arial"/>
              </a:rPr>
              <a:t>Divide &amp; Conquer algorithm.</a:t>
            </a:r>
            <a:r>
              <a:rPr lang="en-US" sz="1927">
                <a:solidFill>
                  <a:srgbClr val="4A4A4A"/>
                </a:solidFill>
                <a:highlight>
                  <a:srgbClr val="FFFFFF"/>
                </a:highlight>
                <a:latin typeface="Arial"/>
                <a:ea typeface="Arial"/>
                <a:cs typeface="Arial"/>
                <a:sym typeface="Arial"/>
              </a:rPr>
              <a:t> Before we discuss alot  about Merge sort algorithm, let us understand </a:t>
            </a:r>
            <a:r>
              <a:rPr b="1" lang="en-US" sz="1927">
                <a:solidFill>
                  <a:srgbClr val="4A4A4A"/>
                </a:solidFill>
                <a:highlight>
                  <a:srgbClr val="FFFFFF"/>
                </a:highlight>
                <a:latin typeface="Arial"/>
                <a:ea typeface="Arial"/>
                <a:cs typeface="Arial"/>
                <a:sym typeface="Arial"/>
              </a:rPr>
              <a:t>Divide &amp; Conquer</a:t>
            </a:r>
            <a:r>
              <a:rPr lang="en-US" sz="1927">
                <a:solidFill>
                  <a:srgbClr val="4A4A4A"/>
                </a:solidFill>
                <a:highlight>
                  <a:srgbClr val="FFFFFF"/>
                </a:highlight>
                <a:latin typeface="Arial"/>
                <a:ea typeface="Arial"/>
                <a:cs typeface="Arial"/>
                <a:sym typeface="Arial"/>
              </a:rPr>
              <a:t> technique. </a:t>
            </a:r>
            <a:endParaRPr sz="1927">
              <a:solidFill>
                <a:srgbClr val="4A4A4A"/>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1018"/>
              <a:buNone/>
            </a:pPr>
            <a:r>
              <a:rPr lang="en-US" sz="1927">
                <a:solidFill>
                  <a:srgbClr val="4A4A4A"/>
                </a:solidFill>
                <a:highlight>
                  <a:srgbClr val="FFFFFF"/>
                </a:highlight>
                <a:latin typeface="Arial"/>
                <a:ea typeface="Arial"/>
                <a:cs typeface="Arial"/>
                <a:sym typeface="Arial"/>
              </a:rPr>
              <a:t>In Divide &amp; Conquer algorithm design paradigm, we divide the problems in sub-problems recursively then solve the sub-problems, &amp; at last combine the solutions to find the final result.</a:t>
            </a:r>
            <a:endParaRPr sz="1927">
              <a:solidFill>
                <a:srgbClr val="4A4A4A"/>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1018"/>
              <a:buNone/>
            </a:pPr>
            <a:r>
              <a:rPr lang="en-US" sz="1927">
                <a:solidFill>
                  <a:srgbClr val="4A4A4A"/>
                </a:solidFill>
                <a:highlight>
                  <a:srgbClr val="FFFFFF"/>
                </a:highlight>
                <a:latin typeface="Arial"/>
                <a:ea typeface="Arial"/>
                <a:cs typeface="Arial"/>
                <a:sym typeface="Arial"/>
              </a:rPr>
              <a:t>One thing to keep in mind while dividing the problems into sub-problems is that, the structure of sub-problems should not change as of the original problem.</a:t>
            </a:r>
            <a:endParaRPr sz="1927">
              <a:solidFill>
                <a:srgbClr val="4A4A4A"/>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1018"/>
              <a:buNone/>
            </a:pPr>
            <a:r>
              <a:rPr b="1" lang="en-US" sz="1927">
                <a:solidFill>
                  <a:srgbClr val="4A4A4A"/>
                </a:solidFill>
                <a:highlight>
                  <a:srgbClr val="FFFFFF"/>
                </a:highlight>
                <a:latin typeface="Arial"/>
                <a:ea typeface="Arial"/>
                <a:cs typeface="Arial"/>
                <a:sym typeface="Arial"/>
              </a:rPr>
              <a:t>Divide &amp; Conquer algorithm has 3 steps:</a:t>
            </a:r>
            <a:endParaRPr b="1" sz="1927">
              <a:solidFill>
                <a:srgbClr val="4A4A4A"/>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SzPts val="1018"/>
              <a:buNone/>
            </a:pPr>
            <a:r>
              <a:rPr lang="en-US" sz="1500">
                <a:solidFill>
                  <a:srgbClr val="4A4A4A"/>
                </a:solidFill>
                <a:highlight>
                  <a:srgbClr val="FFFFFF"/>
                </a:highlight>
                <a:latin typeface="Arial"/>
                <a:ea typeface="Arial"/>
                <a:cs typeface="Arial"/>
                <a:sym typeface="Arial"/>
              </a:rPr>
              <a:t>1. </a:t>
            </a:r>
            <a:r>
              <a:rPr b="1" lang="en-US" sz="1500">
                <a:solidFill>
                  <a:srgbClr val="4A4A4A"/>
                </a:solidFill>
                <a:highlight>
                  <a:srgbClr val="FFFFFF"/>
                </a:highlight>
                <a:latin typeface="Arial"/>
                <a:ea typeface="Arial"/>
                <a:cs typeface="Arial"/>
                <a:sym typeface="Arial"/>
              </a:rPr>
              <a:t>Divide</a:t>
            </a:r>
            <a:r>
              <a:rPr lang="en-US" sz="1500">
                <a:solidFill>
                  <a:srgbClr val="4A4A4A"/>
                </a:solidFill>
                <a:highlight>
                  <a:srgbClr val="FFFFFF"/>
                </a:highlight>
                <a:latin typeface="Arial"/>
                <a:ea typeface="Arial"/>
                <a:cs typeface="Arial"/>
                <a:sym typeface="Arial"/>
              </a:rPr>
              <a:t>: Breaking the problem into subproblems</a:t>
            </a:r>
            <a:endParaRPr sz="1500">
              <a:solidFill>
                <a:srgbClr val="4A4A4A"/>
              </a:solidFill>
              <a:highlight>
                <a:srgbClr val="FFFFFF"/>
              </a:highlight>
              <a:latin typeface="Arial"/>
              <a:ea typeface="Arial"/>
              <a:cs typeface="Arial"/>
              <a:sym typeface="Arial"/>
            </a:endParaRPr>
          </a:p>
          <a:p>
            <a:pPr indent="-323850" lvl="0" marL="457200" rtl="0" algn="l">
              <a:lnSpc>
                <a:spcPct val="100000"/>
              </a:lnSpc>
              <a:spcBef>
                <a:spcPts val="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Compute Midpoint/mid index  (m) = (left + right)/ 2</a:t>
            </a:r>
            <a:endParaRPr sz="1500">
              <a:solidFill>
                <a:srgbClr val="212529"/>
              </a:solidFill>
              <a:latin typeface="Proxima Nova"/>
              <a:ea typeface="Proxima Nova"/>
              <a:cs typeface="Proxima Nova"/>
              <a:sym typeface="Proxima Nova"/>
            </a:endParaRPr>
          </a:p>
          <a:p>
            <a:pPr indent="-323850" lvl="0" marL="457200" rtl="0" algn="l">
              <a:lnSpc>
                <a:spcPct val="100000"/>
              </a:lnSpc>
              <a:spcBef>
                <a:spcPts val="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Here left is the starting(low) index &amp; right is the last(high) index of the array(list)</a:t>
            </a:r>
            <a:endParaRPr sz="1500">
              <a:solidFill>
                <a:srgbClr val="4A4A4A"/>
              </a:solidFill>
              <a:latin typeface="Arial"/>
              <a:ea typeface="Arial"/>
              <a:cs typeface="Arial"/>
              <a:sym typeface="Arial"/>
            </a:endParaRPr>
          </a:p>
          <a:p>
            <a:pPr indent="0" lvl="0" marL="0" rtl="0" algn="just">
              <a:lnSpc>
                <a:spcPct val="100000"/>
              </a:lnSpc>
              <a:spcBef>
                <a:spcPts val="1000"/>
              </a:spcBef>
              <a:spcAft>
                <a:spcPts val="0"/>
              </a:spcAft>
              <a:buSzPts val="1018"/>
              <a:buNone/>
            </a:pPr>
            <a:r>
              <a:rPr lang="en-US" sz="1500">
                <a:solidFill>
                  <a:srgbClr val="4A4A4A"/>
                </a:solidFill>
                <a:highlight>
                  <a:srgbClr val="FFFFFF"/>
                </a:highlight>
                <a:latin typeface="Arial"/>
                <a:ea typeface="Arial"/>
                <a:cs typeface="Arial"/>
                <a:sym typeface="Arial"/>
              </a:rPr>
              <a:t>2. </a:t>
            </a:r>
            <a:r>
              <a:rPr b="1" lang="en-US" sz="1500">
                <a:solidFill>
                  <a:srgbClr val="4A4A4A"/>
                </a:solidFill>
                <a:highlight>
                  <a:srgbClr val="FFFFFF"/>
                </a:highlight>
                <a:latin typeface="Arial"/>
                <a:ea typeface="Arial"/>
                <a:cs typeface="Arial"/>
                <a:sym typeface="Arial"/>
              </a:rPr>
              <a:t>Conquer</a:t>
            </a:r>
            <a:r>
              <a:rPr lang="en-US" sz="1500">
                <a:solidFill>
                  <a:srgbClr val="4A4A4A"/>
                </a:solidFill>
                <a:highlight>
                  <a:srgbClr val="FFFFFF"/>
                </a:highlight>
                <a:latin typeface="Arial"/>
                <a:ea typeface="Arial"/>
                <a:cs typeface="Arial"/>
                <a:sym typeface="Arial"/>
              </a:rPr>
              <a:t>: Recursively solving the subproblems</a:t>
            </a:r>
            <a:endParaRPr sz="1500">
              <a:solidFill>
                <a:srgbClr val="4A4A4A"/>
              </a:solidFill>
              <a:highlight>
                <a:srgbClr val="FFFFFF"/>
              </a:highlight>
              <a:latin typeface="Arial"/>
              <a:ea typeface="Arial"/>
              <a:cs typeface="Arial"/>
              <a:sym typeface="Arial"/>
            </a:endParaRPr>
          </a:p>
          <a:p>
            <a:pPr indent="-323850" lvl="0" marL="457200" rtl="0" algn="l">
              <a:lnSpc>
                <a:spcPct val="100000"/>
              </a:lnSpc>
              <a:spcBef>
                <a:spcPts val="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Call Merge Sort on the left sub-array (sub-list) starting from left to midpoint</a:t>
            </a:r>
            <a:endParaRPr sz="1500">
              <a:solidFill>
                <a:srgbClr val="212529"/>
              </a:solidFill>
              <a:latin typeface="Proxima Nova"/>
              <a:ea typeface="Proxima Nova"/>
              <a:cs typeface="Proxima Nova"/>
              <a:sym typeface="Proxima Nova"/>
            </a:endParaRPr>
          </a:p>
          <a:p>
            <a:pPr indent="-323850" lvl="0" marL="457200" rtl="0" algn="l">
              <a:lnSpc>
                <a:spcPct val="100000"/>
              </a:lnSpc>
              <a:spcBef>
                <a:spcPts val="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Call Merge Sort on the right sub-array (sub-list) starting from midpoint+1 to high index</a:t>
            </a:r>
            <a:endParaRPr sz="1500">
              <a:solidFill>
                <a:srgbClr val="4A4A4A"/>
              </a:solidFill>
              <a:latin typeface="Arial"/>
              <a:ea typeface="Arial"/>
              <a:cs typeface="Arial"/>
              <a:sym typeface="Arial"/>
            </a:endParaRPr>
          </a:p>
          <a:p>
            <a:pPr indent="0" lvl="0" marL="0" rtl="0" algn="just">
              <a:lnSpc>
                <a:spcPct val="100000"/>
              </a:lnSpc>
              <a:spcBef>
                <a:spcPts val="1000"/>
              </a:spcBef>
              <a:spcAft>
                <a:spcPts val="0"/>
              </a:spcAft>
              <a:buSzPts val="1018"/>
              <a:buNone/>
            </a:pPr>
            <a:r>
              <a:rPr lang="en-US" sz="1500">
                <a:solidFill>
                  <a:srgbClr val="4A4A4A"/>
                </a:solidFill>
                <a:highlight>
                  <a:srgbClr val="FFFFFF"/>
                </a:highlight>
                <a:latin typeface="Arial"/>
                <a:ea typeface="Arial"/>
                <a:cs typeface="Arial"/>
                <a:sym typeface="Arial"/>
              </a:rPr>
              <a:t>3. </a:t>
            </a:r>
            <a:r>
              <a:rPr b="1" lang="en-US" sz="1500">
                <a:solidFill>
                  <a:srgbClr val="4A4A4A"/>
                </a:solidFill>
                <a:highlight>
                  <a:srgbClr val="FFFFFF"/>
                </a:highlight>
                <a:latin typeface="Arial"/>
                <a:ea typeface="Arial"/>
                <a:cs typeface="Arial"/>
                <a:sym typeface="Arial"/>
              </a:rPr>
              <a:t>Combine</a:t>
            </a:r>
            <a:r>
              <a:rPr lang="en-US" sz="1500">
                <a:solidFill>
                  <a:srgbClr val="4A4A4A"/>
                </a:solidFill>
                <a:highlight>
                  <a:srgbClr val="FFFFFF"/>
                </a:highlight>
                <a:latin typeface="Arial"/>
                <a:ea typeface="Arial"/>
                <a:cs typeface="Arial"/>
                <a:sym typeface="Arial"/>
              </a:rPr>
              <a:t>: Combining the solutions to get the final result. </a:t>
            </a:r>
            <a:endParaRPr sz="1500">
              <a:solidFill>
                <a:srgbClr val="4A4A4A"/>
              </a:solidFill>
              <a:highlight>
                <a:srgbClr val="FFFFFF"/>
              </a:highlight>
              <a:latin typeface="Arial"/>
              <a:ea typeface="Arial"/>
              <a:cs typeface="Arial"/>
              <a:sym typeface="Arial"/>
            </a:endParaRPr>
          </a:p>
          <a:p>
            <a:pPr indent="-323850" lvl="0" marL="457200" rtl="0" algn="just">
              <a:lnSpc>
                <a:spcPct val="100000"/>
              </a:lnSpc>
              <a:spcBef>
                <a:spcPts val="100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Call merge function to merge the divided sub-arrays back to the original array.</a:t>
            </a:r>
            <a:endParaRPr sz="1500">
              <a:solidFill>
                <a:srgbClr val="212529"/>
              </a:solidFill>
              <a:latin typeface="Proxima Nova"/>
              <a:ea typeface="Proxima Nova"/>
              <a:cs typeface="Proxima Nova"/>
              <a:sym typeface="Proxima Nova"/>
            </a:endParaRPr>
          </a:p>
          <a:p>
            <a:pPr indent="-323850" lvl="0" marL="457200" rtl="0" algn="l">
              <a:lnSpc>
                <a:spcPct val="100000"/>
              </a:lnSpc>
              <a:spcBef>
                <a:spcPts val="0"/>
              </a:spcBef>
              <a:spcAft>
                <a:spcPts val="0"/>
              </a:spcAft>
              <a:buClr>
                <a:srgbClr val="212529"/>
              </a:buClr>
              <a:buSzPts val="1500"/>
              <a:buFont typeface="Proxima Nova"/>
              <a:buChar char="•"/>
            </a:pPr>
            <a:r>
              <a:rPr lang="en-US" sz="1500">
                <a:solidFill>
                  <a:srgbClr val="212529"/>
                </a:solidFill>
                <a:latin typeface="Proxima Nova"/>
                <a:ea typeface="Proxima Nova"/>
                <a:cs typeface="Proxima Nova"/>
                <a:sym typeface="Proxima Nova"/>
              </a:rPr>
              <a:t>Perform sorting of these smaller sub arrays before merging them back.</a:t>
            </a:r>
            <a:endParaRPr sz="1500">
              <a:solidFill>
                <a:srgbClr val="212529"/>
              </a:solidFill>
              <a:latin typeface="Proxima Nova"/>
              <a:ea typeface="Proxima Nova"/>
              <a:cs typeface="Proxima Nova"/>
              <a:sym typeface="Proxima Nova"/>
            </a:endParaRPr>
          </a:p>
        </p:txBody>
      </p:sp>
      <p:pic>
        <p:nvPicPr>
          <p:cNvPr id="509" name="Google Shape;509;g1a90e34fbfc_0_101"/>
          <p:cNvPicPr preferRelativeResize="0"/>
          <p:nvPr/>
        </p:nvPicPr>
        <p:blipFill>
          <a:blip r:embed="rId3">
            <a:alphaModFix/>
          </a:blip>
          <a:stretch>
            <a:fillRect/>
          </a:stretch>
        </p:blipFill>
        <p:spPr>
          <a:xfrm>
            <a:off x="7885050" y="723325"/>
            <a:ext cx="4215775" cy="3138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a90e34fbfc_0_107"/>
          <p:cNvSpPr txBox="1"/>
          <p:nvPr>
            <p:ph type="title"/>
          </p:nvPr>
        </p:nvSpPr>
        <p:spPr>
          <a:xfrm>
            <a:off x="838200" y="-15875"/>
            <a:ext cx="105156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Merge Sort (next…)</a:t>
            </a:r>
            <a:endParaRPr b="1"/>
          </a:p>
        </p:txBody>
      </p:sp>
      <p:sp>
        <p:nvSpPr>
          <p:cNvPr id="515" name="Google Shape;515;g1a90e34fbfc_0_107"/>
          <p:cNvSpPr txBox="1"/>
          <p:nvPr>
            <p:ph idx="1" type="body"/>
          </p:nvPr>
        </p:nvSpPr>
        <p:spPr>
          <a:xfrm>
            <a:off x="222575" y="709525"/>
            <a:ext cx="11768400" cy="5981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3900">
                <a:solidFill>
                  <a:srgbClr val="4A4A4A"/>
                </a:solidFill>
                <a:highlight>
                  <a:srgbClr val="FFFFFF"/>
                </a:highlight>
                <a:latin typeface="Arial"/>
                <a:ea typeface="Arial"/>
                <a:cs typeface="Arial"/>
                <a:sym typeface="Arial"/>
              </a:rPr>
              <a:t>In Merge sort, we divide the array recursively in two halves, until each sub-array contains a single element, and then we merge the sub-array in a way that it results into a sorted array. </a:t>
            </a:r>
            <a:endParaRPr sz="3900">
              <a:solidFill>
                <a:srgbClr val="4A4A4A"/>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3900">
              <a:solidFill>
                <a:srgbClr val="4A4A4A"/>
              </a:solidFill>
              <a:highlight>
                <a:srgbClr val="FFFFFF"/>
              </a:highlight>
              <a:latin typeface="Arial"/>
              <a:ea typeface="Arial"/>
              <a:cs typeface="Arial"/>
              <a:sym typeface="Arial"/>
            </a:endParaRPr>
          </a:p>
          <a:p>
            <a:pPr indent="0" lvl="0" marL="0" rtl="0" algn="just">
              <a:spcBef>
                <a:spcPts val="1000"/>
              </a:spcBef>
              <a:spcAft>
                <a:spcPts val="0"/>
              </a:spcAft>
              <a:buNone/>
            </a:pPr>
            <a:r>
              <a:rPr lang="en-US" sz="3900">
                <a:solidFill>
                  <a:srgbClr val="4A4A4A"/>
                </a:solidFill>
                <a:highlight>
                  <a:srgbClr val="FFFFFF"/>
                </a:highlight>
                <a:latin typeface="Arial"/>
                <a:ea typeface="Arial"/>
                <a:cs typeface="Arial"/>
                <a:sym typeface="Arial"/>
              </a:rPr>
              <a:t>merge arrays function merges two sorted sub-arrays into one, wherein it assumes that array[l .. n] and arr[n+1 .. r] are sorted.</a:t>
            </a:r>
            <a:endParaRPr sz="5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a90e34fbfc_0_203"/>
          <p:cNvSpPr txBox="1"/>
          <p:nvPr>
            <p:ph type="title"/>
          </p:nvPr>
        </p:nvSpPr>
        <p:spPr>
          <a:xfrm>
            <a:off x="157800" y="225400"/>
            <a:ext cx="10515600" cy="497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t>Merge sort(next…)</a:t>
            </a:r>
            <a:endParaRPr b="1"/>
          </a:p>
        </p:txBody>
      </p:sp>
      <p:sp>
        <p:nvSpPr>
          <p:cNvPr id="521" name="Google Shape;521;g1a90e34fbfc_0_203"/>
          <p:cNvSpPr txBox="1"/>
          <p:nvPr>
            <p:ph idx="1" type="body"/>
          </p:nvPr>
        </p:nvSpPr>
        <p:spPr>
          <a:xfrm>
            <a:off x="222575" y="862475"/>
            <a:ext cx="11309400" cy="593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Merge sort is  a very fast recursive sorting algorithm.  If we ant to sort an empty array or with one element, the array is sorted. Then what about the recursive case. We must divide the array in two parts: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Then call the merge sort on small arrays.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After  recursive merge sort, the two arrays are sorted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Then merge the two sorted arrays</a:t>
            </a:r>
            <a:endParaRPr/>
          </a:p>
        </p:txBody>
      </p:sp>
      <p:sp>
        <p:nvSpPr>
          <p:cNvPr id="522" name="Google Shape;522;g1a90e34fbfc_0_203"/>
          <p:cNvSpPr txBox="1"/>
          <p:nvPr/>
        </p:nvSpPr>
        <p:spPr>
          <a:xfrm>
            <a:off x="529225" y="2974250"/>
            <a:ext cx="8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r>
              <a:rPr b="1" lang="en-US">
                <a:latin typeface="Calibri"/>
                <a:ea typeface="Calibri"/>
                <a:cs typeface="Calibri"/>
                <a:sym typeface="Calibri"/>
              </a:rPr>
              <a:t>(s)</a:t>
            </a:r>
            <a:endParaRPr b="1">
              <a:latin typeface="Calibri"/>
              <a:ea typeface="Calibri"/>
              <a:cs typeface="Calibri"/>
              <a:sym typeface="Calibri"/>
            </a:endParaRPr>
          </a:p>
        </p:txBody>
      </p:sp>
      <p:sp>
        <p:nvSpPr>
          <p:cNvPr id="523" name="Google Shape;523;g1a90e34fbfc_0_203"/>
          <p:cNvSpPr txBox="1"/>
          <p:nvPr/>
        </p:nvSpPr>
        <p:spPr>
          <a:xfrm>
            <a:off x="5253625" y="2974250"/>
            <a:ext cx="8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mid</a:t>
            </a:r>
            <a:r>
              <a:rPr b="1" lang="en-US">
                <a:latin typeface="Calibri"/>
                <a:ea typeface="Calibri"/>
                <a:cs typeface="Calibri"/>
                <a:sym typeface="Calibri"/>
              </a:rPr>
              <a:t>(m)</a:t>
            </a:r>
            <a:endParaRPr b="1">
              <a:latin typeface="Calibri"/>
              <a:ea typeface="Calibri"/>
              <a:cs typeface="Calibri"/>
              <a:sym typeface="Calibri"/>
            </a:endParaRPr>
          </a:p>
        </p:txBody>
      </p:sp>
      <p:sp>
        <p:nvSpPr>
          <p:cNvPr id="524" name="Google Shape;524;g1a90e34fbfc_0_203"/>
          <p:cNvSpPr txBox="1"/>
          <p:nvPr/>
        </p:nvSpPr>
        <p:spPr>
          <a:xfrm>
            <a:off x="10206625" y="2974250"/>
            <a:ext cx="8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end</a:t>
            </a:r>
            <a:r>
              <a:rPr b="1" lang="en-US">
                <a:latin typeface="Calibri"/>
                <a:ea typeface="Calibri"/>
                <a:cs typeface="Calibri"/>
                <a:sym typeface="Calibri"/>
              </a:rPr>
              <a:t>(s)</a:t>
            </a:r>
            <a:endParaRPr b="1">
              <a:latin typeface="Calibri"/>
              <a:ea typeface="Calibri"/>
              <a:cs typeface="Calibri"/>
              <a:sym typeface="Calibri"/>
            </a:endParaRPr>
          </a:p>
        </p:txBody>
      </p:sp>
      <p:sp>
        <p:nvSpPr>
          <p:cNvPr id="525" name="Google Shape;525;g1a90e34fbfc_0_203"/>
          <p:cNvSpPr txBox="1"/>
          <p:nvPr/>
        </p:nvSpPr>
        <p:spPr>
          <a:xfrm>
            <a:off x="4644025" y="2288450"/>
            <a:ext cx="8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arr</a:t>
            </a:r>
            <a:endParaRPr b="1">
              <a:latin typeface="Calibri"/>
              <a:ea typeface="Calibri"/>
              <a:cs typeface="Calibri"/>
              <a:sym typeface="Calibri"/>
            </a:endParaRPr>
          </a:p>
        </p:txBody>
      </p:sp>
      <p:graphicFrame>
        <p:nvGraphicFramePr>
          <p:cNvPr id="526" name="Google Shape;526;g1a90e34fbfc_0_203"/>
          <p:cNvGraphicFramePr/>
          <p:nvPr/>
        </p:nvGraphicFramePr>
        <p:xfrm>
          <a:off x="571500" y="4000500"/>
          <a:ext cx="3000000" cy="3000000"/>
        </p:xfrm>
        <a:graphic>
          <a:graphicData uri="http://schemas.openxmlformats.org/drawingml/2006/table">
            <a:tbl>
              <a:tblPr>
                <a:noFill/>
                <a:tableStyleId>{20D5EDCB-E477-4B0B-9ED2-D622134E36F3}</a:tableStyleId>
              </a:tblPr>
              <a:tblGrid>
                <a:gridCol w="1714500"/>
                <a:gridCol w="1714500"/>
                <a:gridCol w="1714500"/>
              </a:tblGrid>
              <a:tr h="271000">
                <a:tc>
                  <a:txBody>
                    <a:bodyPr/>
                    <a:lstStyle/>
                    <a:p>
                      <a:pPr indent="0" lvl="0" marL="0" rtl="0" algn="l">
                        <a:spcBef>
                          <a:spcPts val="0"/>
                        </a:spcBef>
                        <a:spcAft>
                          <a:spcPts val="0"/>
                        </a:spcAft>
                        <a:buNone/>
                      </a:pPr>
                      <a:r>
                        <a:rPr b="1" lang="en-US">
                          <a:solidFill>
                            <a:srgbClr val="FFFFFF"/>
                          </a:solidFill>
                        </a:rPr>
                        <a:t>5</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4</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2</a:t>
                      </a:r>
                      <a:endParaRPr b="1">
                        <a:solidFill>
                          <a:srgbClr val="FFFFFF"/>
                        </a:solidFill>
                      </a:endParaRPr>
                    </a:p>
                  </a:txBody>
                  <a:tcPr marT="91425" marB="91425" marR="91425" marL="91425">
                    <a:solidFill>
                      <a:srgbClr val="0000FF"/>
                    </a:solidFill>
                  </a:tcPr>
                </a:tc>
              </a:tr>
            </a:tbl>
          </a:graphicData>
        </a:graphic>
      </p:graphicFrame>
      <p:graphicFrame>
        <p:nvGraphicFramePr>
          <p:cNvPr id="527" name="Google Shape;527;g1a90e34fbfc_0_203"/>
          <p:cNvGraphicFramePr/>
          <p:nvPr/>
        </p:nvGraphicFramePr>
        <p:xfrm>
          <a:off x="571500" y="2628900"/>
          <a:ext cx="3000000" cy="3000000"/>
        </p:xfrm>
        <a:graphic>
          <a:graphicData uri="http://schemas.openxmlformats.org/drawingml/2006/table">
            <a:tbl>
              <a:tblPr>
                <a:noFill/>
                <a:tableStyleId>{20D5EDCB-E477-4B0B-9ED2-D622134E36F3}</a:tableStyleId>
              </a:tblPr>
              <a:tblGrid>
                <a:gridCol w="1739900"/>
                <a:gridCol w="1739900"/>
                <a:gridCol w="1739900"/>
                <a:gridCol w="1739900"/>
                <a:gridCol w="1739900"/>
                <a:gridCol w="1739900"/>
              </a:tblGrid>
              <a:tr h="396200">
                <a:tc>
                  <a:txBody>
                    <a:bodyPr/>
                    <a:lstStyle/>
                    <a:p>
                      <a:pPr indent="0" lvl="0" marL="0" rtl="0" algn="l">
                        <a:spcBef>
                          <a:spcPts val="0"/>
                        </a:spcBef>
                        <a:spcAft>
                          <a:spcPts val="0"/>
                        </a:spcAft>
                        <a:buNone/>
                      </a:pPr>
                      <a:r>
                        <a:rPr b="1" lang="en-US">
                          <a:solidFill>
                            <a:srgbClr val="FFFFFF"/>
                          </a:solidFill>
                        </a:rPr>
                        <a:t>5</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4</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2</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7</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1</a:t>
                      </a:r>
                      <a:endParaRPr b="1">
                        <a:solidFill>
                          <a:schemeClr val="dk1"/>
                        </a:solidFill>
                      </a:endParaRPr>
                    </a:p>
                  </a:txBody>
                  <a:tcPr marT="91425" marB="91425" marR="91425" marL="91425">
                    <a:solidFill>
                      <a:srgbClr val="D9EAD3"/>
                    </a:solidFill>
                  </a:tcPr>
                </a:tc>
              </a:tr>
            </a:tbl>
          </a:graphicData>
        </a:graphic>
      </p:graphicFrame>
      <p:graphicFrame>
        <p:nvGraphicFramePr>
          <p:cNvPr id="528" name="Google Shape;528;g1a90e34fbfc_0_203"/>
          <p:cNvGraphicFramePr/>
          <p:nvPr/>
        </p:nvGraphicFramePr>
        <p:xfrm>
          <a:off x="6088225" y="3965400"/>
          <a:ext cx="3000000" cy="3000000"/>
        </p:xfrm>
        <a:graphic>
          <a:graphicData uri="http://schemas.openxmlformats.org/drawingml/2006/table">
            <a:tbl>
              <a:tblPr>
                <a:noFill/>
                <a:tableStyleId>{20D5EDCB-E477-4B0B-9ED2-D622134E36F3}</a:tableStyleId>
              </a:tblPr>
              <a:tblGrid>
                <a:gridCol w="1714500"/>
                <a:gridCol w="1714500"/>
                <a:gridCol w="1714500"/>
              </a:tblGrid>
              <a:tr h="271000">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7</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1</a:t>
                      </a:r>
                      <a:endParaRPr b="1">
                        <a:solidFill>
                          <a:schemeClr val="dk1"/>
                        </a:solidFill>
                      </a:endParaRPr>
                    </a:p>
                  </a:txBody>
                  <a:tcPr marT="91425" marB="91425" marR="91425" marL="91425">
                    <a:solidFill>
                      <a:srgbClr val="D9EAD3"/>
                    </a:solidFill>
                  </a:tcPr>
                </a:tc>
              </a:tr>
            </a:tbl>
          </a:graphicData>
        </a:graphic>
      </p:graphicFrame>
      <p:graphicFrame>
        <p:nvGraphicFramePr>
          <p:cNvPr id="529" name="Google Shape;529;g1a90e34fbfc_0_203"/>
          <p:cNvGraphicFramePr/>
          <p:nvPr/>
        </p:nvGraphicFramePr>
        <p:xfrm>
          <a:off x="495300" y="5295900"/>
          <a:ext cx="3000000" cy="3000000"/>
        </p:xfrm>
        <a:graphic>
          <a:graphicData uri="http://schemas.openxmlformats.org/drawingml/2006/table">
            <a:tbl>
              <a:tblPr>
                <a:noFill/>
                <a:tableStyleId>{20D5EDCB-E477-4B0B-9ED2-D622134E36F3}</a:tableStyleId>
              </a:tblPr>
              <a:tblGrid>
                <a:gridCol w="1714500"/>
                <a:gridCol w="1714500"/>
                <a:gridCol w="1714500"/>
              </a:tblGrid>
              <a:tr h="271000">
                <a:tc>
                  <a:txBody>
                    <a:bodyPr/>
                    <a:lstStyle/>
                    <a:p>
                      <a:pPr indent="0" lvl="0" marL="0" rtl="0" algn="l">
                        <a:spcBef>
                          <a:spcPts val="0"/>
                        </a:spcBef>
                        <a:spcAft>
                          <a:spcPts val="0"/>
                        </a:spcAft>
                        <a:buNone/>
                      </a:pPr>
                      <a:r>
                        <a:rPr b="1" lang="en-US">
                          <a:solidFill>
                            <a:srgbClr val="FFFFFF"/>
                          </a:solidFill>
                        </a:rPr>
                        <a:t>2</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4</a:t>
                      </a:r>
                      <a:endParaRPr b="1">
                        <a:solidFill>
                          <a:srgbClr val="FFFFFF"/>
                        </a:solidFill>
                      </a:endParaRPr>
                    </a:p>
                  </a:txBody>
                  <a:tcPr marT="91425" marB="91425" marR="91425" marL="91425">
                    <a:solidFill>
                      <a:srgbClr val="0000FF"/>
                    </a:solidFill>
                  </a:tcPr>
                </a:tc>
                <a:tc>
                  <a:txBody>
                    <a:bodyPr/>
                    <a:lstStyle/>
                    <a:p>
                      <a:pPr indent="0" lvl="0" marL="0" rtl="0" algn="l">
                        <a:spcBef>
                          <a:spcPts val="0"/>
                        </a:spcBef>
                        <a:spcAft>
                          <a:spcPts val="0"/>
                        </a:spcAft>
                        <a:buNone/>
                      </a:pPr>
                      <a:r>
                        <a:rPr b="1" lang="en-US">
                          <a:solidFill>
                            <a:srgbClr val="FFFFFF"/>
                          </a:solidFill>
                        </a:rPr>
                        <a:t>5</a:t>
                      </a:r>
                      <a:endParaRPr b="1">
                        <a:solidFill>
                          <a:srgbClr val="FFFFFF"/>
                        </a:solidFill>
                      </a:endParaRPr>
                    </a:p>
                  </a:txBody>
                  <a:tcPr marT="91425" marB="91425" marR="91425" marL="91425">
                    <a:solidFill>
                      <a:srgbClr val="0000FF"/>
                    </a:solidFill>
                  </a:tcPr>
                </a:tc>
              </a:tr>
            </a:tbl>
          </a:graphicData>
        </a:graphic>
      </p:graphicFrame>
      <p:graphicFrame>
        <p:nvGraphicFramePr>
          <p:cNvPr id="530" name="Google Shape;530;g1a90e34fbfc_0_203"/>
          <p:cNvGraphicFramePr/>
          <p:nvPr/>
        </p:nvGraphicFramePr>
        <p:xfrm>
          <a:off x="6012025" y="5260800"/>
          <a:ext cx="3000000" cy="3000000"/>
        </p:xfrm>
        <a:graphic>
          <a:graphicData uri="http://schemas.openxmlformats.org/drawingml/2006/table">
            <a:tbl>
              <a:tblPr>
                <a:noFill/>
                <a:tableStyleId>{20D5EDCB-E477-4B0B-9ED2-D622134E36F3}</a:tableStyleId>
              </a:tblPr>
              <a:tblGrid>
                <a:gridCol w="1714500"/>
                <a:gridCol w="1714500"/>
                <a:gridCol w="1714500"/>
              </a:tblGrid>
              <a:tr h="271000">
                <a:tc>
                  <a:txBody>
                    <a:bodyPr/>
                    <a:lstStyle/>
                    <a:p>
                      <a:pPr indent="0" lvl="0" marL="0" rtl="0" algn="l">
                        <a:spcBef>
                          <a:spcPts val="0"/>
                        </a:spcBef>
                        <a:spcAft>
                          <a:spcPts val="0"/>
                        </a:spcAft>
                        <a:buNone/>
                      </a:pPr>
                      <a:r>
                        <a:rPr b="1" lang="en-US">
                          <a:solidFill>
                            <a:schemeClr val="dk1"/>
                          </a:solidFill>
                        </a:rPr>
                        <a:t>1</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US">
                          <a:solidFill>
                            <a:schemeClr val="dk1"/>
                          </a:solidFill>
                        </a:rPr>
                        <a:t>7</a:t>
                      </a:r>
                      <a:endParaRPr b="1">
                        <a:solidFill>
                          <a:schemeClr val="dk1"/>
                        </a:solidFill>
                      </a:endParaRPr>
                    </a:p>
                  </a:txBody>
                  <a:tcPr marT="91425" marB="91425" marR="91425" marL="91425">
                    <a:solidFill>
                      <a:srgbClr val="D9EAD3"/>
                    </a:solidFill>
                  </a:tcPr>
                </a:tc>
              </a:tr>
            </a:tbl>
          </a:graphicData>
        </a:graphic>
      </p:graphicFrame>
      <p:graphicFrame>
        <p:nvGraphicFramePr>
          <p:cNvPr id="531" name="Google Shape;531;g1a90e34fbfc_0_203"/>
          <p:cNvGraphicFramePr/>
          <p:nvPr/>
        </p:nvGraphicFramePr>
        <p:xfrm>
          <a:off x="723900" y="6286500"/>
          <a:ext cx="3000000" cy="3000000"/>
        </p:xfrm>
        <a:graphic>
          <a:graphicData uri="http://schemas.openxmlformats.org/drawingml/2006/table">
            <a:tbl>
              <a:tblPr>
                <a:noFill/>
                <a:tableStyleId>{20D5EDCB-E477-4B0B-9ED2-D622134E36F3}</a:tableStyleId>
              </a:tblPr>
              <a:tblGrid>
                <a:gridCol w="1739900"/>
                <a:gridCol w="1739900"/>
                <a:gridCol w="1739900"/>
                <a:gridCol w="1739900"/>
                <a:gridCol w="1739900"/>
                <a:gridCol w="1739900"/>
              </a:tblGrid>
              <a:tr h="396200">
                <a:tc>
                  <a:txBody>
                    <a:bodyPr/>
                    <a:lstStyle/>
                    <a:p>
                      <a:pPr indent="0" lvl="0" marL="0" rtl="0" algn="l">
                        <a:spcBef>
                          <a:spcPts val="0"/>
                        </a:spcBef>
                        <a:spcAft>
                          <a:spcPts val="0"/>
                        </a:spcAft>
                        <a:buNone/>
                      </a:pPr>
                      <a:r>
                        <a:rPr b="1" lang="en-US">
                          <a:solidFill>
                            <a:schemeClr val="dk1"/>
                          </a:solidFill>
                        </a:rPr>
                        <a:t>1</a:t>
                      </a:r>
                      <a:endParaRPr b="1">
                        <a:solidFill>
                          <a:schemeClr val="dk1"/>
                        </a:solidFill>
                      </a:endParaRPr>
                    </a:p>
                  </a:txBody>
                  <a:tcPr marT="91425" marB="91425" marR="91425" marL="91425">
                    <a:solidFill>
                      <a:srgbClr val="B7B7B7"/>
                    </a:solidFill>
                  </a:tcPr>
                </a:tc>
                <a:tc>
                  <a:txBody>
                    <a:bodyPr/>
                    <a:lstStyle/>
                    <a:p>
                      <a:pPr indent="0" lvl="0" marL="0" rtl="0" algn="l">
                        <a:spcBef>
                          <a:spcPts val="0"/>
                        </a:spcBef>
                        <a:spcAft>
                          <a:spcPts val="0"/>
                        </a:spcAft>
                        <a:buNone/>
                      </a:pPr>
                      <a:r>
                        <a:rPr b="1" lang="en-US">
                          <a:solidFill>
                            <a:schemeClr val="dk1"/>
                          </a:solidFill>
                        </a:rPr>
                        <a:t>2</a:t>
                      </a:r>
                      <a:endParaRPr b="1">
                        <a:solidFill>
                          <a:schemeClr val="dk1"/>
                        </a:solidFill>
                      </a:endParaRPr>
                    </a:p>
                  </a:txBody>
                  <a:tcPr marT="91425" marB="91425" marR="91425" marL="91425">
                    <a:solidFill>
                      <a:srgbClr val="B7B7B7"/>
                    </a:solidFill>
                  </a:tcPr>
                </a:tc>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solidFill>
                      <a:srgbClr val="B7B7B7"/>
                    </a:solidFill>
                  </a:tcPr>
                </a:tc>
                <a:tc>
                  <a:txBody>
                    <a:bodyPr/>
                    <a:lstStyle/>
                    <a:p>
                      <a:pPr indent="0" lvl="0" marL="0" rtl="0" algn="l">
                        <a:spcBef>
                          <a:spcPts val="0"/>
                        </a:spcBef>
                        <a:spcAft>
                          <a:spcPts val="0"/>
                        </a:spcAft>
                        <a:buNone/>
                      </a:pPr>
                      <a:r>
                        <a:rPr b="1" lang="en-US">
                          <a:solidFill>
                            <a:schemeClr val="dk1"/>
                          </a:solidFill>
                        </a:rPr>
                        <a:t>4</a:t>
                      </a:r>
                      <a:endParaRPr b="1">
                        <a:solidFill>
                          <a:schemeClr val="dk1"/>
                        </a:solidFill>
                      </a:endParaRPr>
                    </a:p>
                  </a:txBody>
                  <a:tcPr marT="91425" marB="91425" marR="91425" marL="91425">
                    <a:solidFill>
                      <a:srgbClr val="B7B7B7"/>
                    </a:solidFill>
                  </a:tcPr>
                </a:tc>
                <a:tc>
                  <a:txBody>
                    <a:bodyPr/>
                    <a:lstStyle/>
                    <a:p>
                      <a:pPr indent="0" lvl="0" marL="0" rtl="0" algn="l">
                        <a:spcBef>
                          <a:spcPts val="0"/>
                        </a:spcBef>
                        <a:spcAft>
                          <a:spcPts val="0"/>
                        </a:spcAft>
                        <a:buNone/>
                      </a:pPr>
                      <a:r>
                        <a:rPr b="1" lang="en-US">
                          <a:solidFill>
                            <a:schemeClr val="dk1"/>
                          </a:solidFill>
                        </a:rPr>
                        <a:t>5</a:t>
                      </a:r>
                      <a:endParaRPr b="1">
                        <a:solidFill>
                          <a:schemeClr val="dk1"/>
                        </a:solidFill>
                      </a:endParaRPr>
                    </a:p>
                  </a:txBody>
                  <a:tcPr marT="91425" marB="91425" marR="91425" marL="91425">
                    <a:solidFill>
                      <a:srgbClr val="B7B7B7"/>
                    </a:solidFill>
                  </a:tcPr>
                </a:tc>
                <a:tc>
                  <a:txBody>
                    <a:bodyPr/>
                    <a:lstStyle/>
                    <a:p>
                      <a:pPr indent="0" lvl="0" marL="0" rtl="0" algn="l">
                        <a:spcBef>
                          <a:spcPts val="0"/>
                        </a:spcBef>
                        <a:spcAft>
                          <a:spcPts val="0"/>
                        </a:spcAft>
                        <a:buNone/>
                      </a:pPr>
                      <a:r>
                        <a:rPr b="1" lang="en-US">
                          <a:solidFill>
                            <a:schemeClr val="dk1"/>
                          </a:solidFill>
                        </a:rPr>
                        <a:t>7</a:t>
                      </a:r>
                      <a:endParaRPr b="1">
                        <a:solidFill>
                          <a:schemeClr val="dk1"/>
                        </a:solidFill>
                      </a:endParaRPr>
                    </a:p>
                  </a:txBody>
                  <a:tcPr marT="91425" marB="91425" marR="91425" marL="91425">
                    <a:solidFill>
                      <a:srgbClr val="B7B7B7"/>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g1a90e34fbfc_0_187"/>
          <p:cNvPicPr preferRelativeResize="0"/>
          <p:nvPr/>
        </p:nvPicPr>
        <p:blipFill>
          <a:blip r:embed="rId3">
            <a:alphaModFix/>
          </a:blip>
          <a:stretch>
            <a:fillRect/>
          </a:stretch>
        </p:blipFill>
        <p:spPr>
          <a:xfrm>
            <a:off x="304800" y="152400"/>
            <a:ext cx="11532624" cy="6567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a90e34fbfc_0_293"/>
          <p:cNvSpPr txBox="1"/>
          <p:nvPr>
            <p:ph type="title"/>
          </p:nvPr>
        </p:nvSpPr>
        <p:spPr>
          <a:xfrm>
            <a:off x="393050" y="0"/>
            <a:ext cx="3688200" cy="552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Merge Arrays</a:t>
            </a:r>
            <a:endParaRPr/>
          </a:p>
        </p:txBody>
      </p:sp>
      <p:sp>
        <p:nvSpPr>
          <p:cNvPr id="542" name="Google Shape;542;g1a90e34fbfc_0_293"/>
          <p:cNvSpPr txBox="1"/>
          <p:nvPr>
            <p:ph idx="1" type="body"/>
          </p:nvPr>
        </p:nvSpPr>
        <p:spPr>
          <a:xfrm>
            <a:off x="198300" y="591600"/>
            <a:ext cx="5282400" cy="6044400"/>
          </a:xfrm>
          <a:prstGeom prst="rect">
            <a:avLst/>
          </a:prstGeom>
          <a:solidFill>
            <a:srgbClr val="B6D7A8"/>
          </a:solidFill>
          <a:ln cap="flat" cmpd="sng" w="9525">
            <a:solidFill>
              <a:srgbClr val="000000"/>
            </a:solidFill>
            <a:prstDash val="dashDot"/>
            <a:round/>
            <a:headEnd len="sm" w="sm" type="none"/>
            <a:tailEnd len="sm" w="sm" type="none"/>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None/>
            </a:pPr>
            <a:r>
              <a:rPr lang="en-US"/>
              <a:t>void mergeArrays(int x[],int y[],int a[],int s,int e){</a:t>
            </a:r>
            <a:endParaRPr/>
          </a:p>
          <a:p>
            <a:pPr indent="0" lvl="0" marL="0" rtl="0" algn="l">
              <a:spcBef>
                <a:spcPts val="0"/>
              </a:spcBef>
              <a:spcAft>
                <a:spcPts val="0"/>
              </a:spcAft>
              <a:buNone/>
            </a:pPr>
            <a:r>
              <a:rPr lang="en-US"/>
              <a:t>       int mid = (s+e)/2;</a:t>
            </a:r>
            <a:endParaRPr/>
          </a:p>
          <a:p>
            <a:pPr indent="0" lvl="0" marL="0" rtl="0" algn="l">
              <a:spcBef>
                <a:spcPts val="0"/>
              </a:spcBef>
              <a:spcAft>
                <a:spcPts val="0"/>
              </a:spcAft>
              <a:buNone/>
            </a:pPr>
            <a:r>
              <a:rPr lang="en-US"/>
              <a:t>       int i=s;</a:t>
            </a:r>
            <a:endParaRPr/>
          </a:p>
          <a:p>
            <a:pPr indent="0" lvl="0" marL="0" rtl="0" algn="l">
              <a:spcBef>
                <a:spcPts val="0"/>
              </a:spcBef>
              <a:spcAft>
                <a:spcPts val="0"/>
              </a:spcAft>
              <a:buNone/>
            </a:pPr>
            <a:r>
              <a:rPr lang="en-US"/>
              <a:t>       int j = mid+1;</a:t>
            </a:r>
            <a:endParaRPr/>
          </a:p>
          <a:p>
            <a:pPr indent="0" lvl="0" marL="0" rtl="0" algn="l">
              <a:spcBef>
                <a:spcPts val="0"/>
              </a:spcBef>
              <a:spcAft>
                <a:spcPts val="0"/>
              </a:spcAft>
              <a:buNone/>
            </a:pPr>
            <a:r>
              <a:rPr lang="en-US"/>
              <a:t>       int k = s;</a:t>
            </a:r>
            <a:endParaRPr/>
          </a:p>
          <a:p>
            <a:pPr indent="0" lvl="0" marL="0" rtl="0" algn="l">
              <a:spcBef>
                <a:spcPts val="0"/>
              </a:spcBef>
              <a:spcAft>
                <a:spcPts val="0"/>
              </a:spcAft>
              <a:buNone/>
            </a:pPr>
            <a:r>
              <a:rPr lang="en-US"/>
              <a:t>       while(i&lt;=mid &amp;&amp; j&lt;=e){</a:t>
            </a:r>
            <a:endParaRPr/>
          </a:p>
          <a:p>
            <a:pPr indent="0" lvl="0" marL="0" rtl="0" algn="l">
              <a:spcBef>
                <a:spcPts val="0"/>
              </a:spcBef>
              <a:spcAft>
                <a:spcPts val="0"/>
              </a:spcAft>
              <a:buNone/>
            </a:pPr>
            <a:r>
              <a:rPr b="1" i="1" lang="en-US"/>
              <a:t>//We need to do the  Comparison</a:t>
            </a:r>
            <a:endParaRPr b="1" i="1"/>
          </a:p>
          <a:p>
            <a:pPr indent="0" lvl="0" marL="0" rtl="0" algn="l">
              <a:spcBef>
                <a:spcPts val="0"/>
              </a:spcBef>
              <a:spcAft>
                <a:spcPts val="0"/>
              </a:spcAft>
              <a:buNone/>
            </a:pPr>
            <a:r>
              <a:rPr lang="en-US"/>
              <a:t>           if(x[i] &lt; y[j]){</a:t>
            </a:r>
            <a:endParaRPr/>
          </a:p>
          <a:p>
            <a:pPr indent="0" lvl="0" marL="0" rtl="0" algn="l">
              <a:spcBef>
                <a:spcPts val="0"/>
              </a:spcBef>
              <a:spcAft>
                <a:spcPts val="0"/>
              </a:spcAft>
              <a:buNone/>
            </a:pPr>
            <a:r>
              <a:rPr lang="en-US"/>
              <a:t>            a[k] = x[i];</a:t>
            </a:r>
            <a:endParaRPr/>
          </a:p>
          <a:p>
            <a:pPr indent="0" lvl="0" marL="0" rtl="0" algn="l">
              <a:spcBef>
                <a:spcPts val="0"/>
              </a:spcBef>
              <a:spcAft>
                <a:spcPts val="0"/>
              </a:spcAft>
              <a:buNone/>
            </a:pPr>
            <a:r>
              <a:rPr lang="en-US"/>
              <a:t>            i++;</a:t>
            </a:r>
            <a:endParaRPr/>
          </a:p>
          <a:p>
            <a:pPr indent="0" lvl="0" marL="0" rtl="0" algn="l">
              <a:spcBef>
                <a:spcPts val="0"/>
              </a:spcBef>
              <a:spcAft>
                <a:spcPts val="0"/>
              </a:spcAft>
              <a:buNone/>
            </a:pPr>
            <a:r>
              <a:rPr lang="en-US"/>
              <a:t>            k++;</a:t>
            </a:r>
            <a:endParaRPr/>
          </a:p>
          <a:p>
            <a:pPr indent="0" lvl="0" marL="0" rtl="0" algn="l">
              <a:spcBef>
                <a:spcPts val="0"/>
              </a:spcBef>
              <a:spcAft>
                <a:spcPts val="0"/>
              </a:spcAft>
              <a:buNone/>
            </a:pPr>
            <a:r>
              <a:rPr lang="en-US"/>
              <a:t>           }else{</a:t>
            </a:r>
            <a:endParaRPr/>
          </a:p>
          <a:p>
            <a:pPr indent="0" lvl="0" marL="0" rtl="0" algn="l">
              <a:spcBef>
                <a:spcPts val="0"/>
              </a:spcBef>
              <a:spcAft>
                <a:spcPts val="0"/>
              </a:spcAft>
              <a:buNone/>
            </a:pPr>
            <a:r>
              <a:rPr lang="en-US"/>
              <a:t>             a[k] = y[j];</a:t>
            </a:r>
            <a:endParaRPr/>
          </a:p>
          <a:p>
            <a:pPr indent="0" lvl="0" marL="0" rtl="0" algn="l">
              <a:spcBef>
                <a:spcPts val="0"/>
              </a:spcBef>
              <a:spcAft>
                <a:spcPts val="0"/>
              </a:spcAft>
              <a:buNone/>
            </a:pPr>
            <a:r>
              <a:rPr lang="en-US"/>
              <a:t>             j++;</a:t>
            </a:r>
            <a:endParaRPr/>
          </a:p>
          <a:p>
            <a:pPr indent="0" lvl="0" marL="0" rtl="0" algn="l">
              <a:spcBef>
                <a:spcPts val="0"/>
              </a:spcBef>
              <a:spcAft>
                <a:spcPts val="0"/>
              </a:spcAft>
              <a:buNone/>
            </a:pPr>
            <a:r>
              <a:rPr lang="en-US"/>
              <a:t>             k++;</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//Copy Rest of Elements</a:t>
            </a:r>
            <a:endParaRPr/>
          </a:p>
          <a:p>
            <a:pPr indent="0" lvl="0" marL="0" rtl="0" algn="l">
              <a:spcBef>
                <a:spcPts val="0"/>
              </a:spcBef>
              <a:spcAft>
                <a:spcPts val="0"/>
              </a:spcAft>
              <a:buNone/>
            </a:pPr>
            <a:r>
              <a:rPr lang="en-US"/>
              <a:t>       while(i&lt;=mid){</a:t>
            </a:r>
            <a:endParaRPr/>
          </a:p>
          <a:p>
            <a:pPr indent="0" lvl="0" marL="0" rtl="0" algn="l">
              <a:spcBef>
                <a:spcPts val="0"/>
              </a:spcBef>
              <a:spcAft>
                <a:spcPts val="0"/>
              </a:spcAft>
              <a:buNone/>
            </a:pPr>
            <a:r>
              <a:rPr lang="en-US"/>
              <a:t>        a[k] = x[i];</a:t>
            </a:r>
            <a:endParaRPr/>
          </a:p>
          <a:p>
            <a:pPr indent="0" lvl="0" marL="0" rtl="0" algn="l">
              <a:spcBef>
                <a:spcPts val="0"/>
              </a:spcBef>
              <a:spcAft>
                <a:spcPts val="0"/>
              </a:spcAft>
              <a:buNone/>
            </a:pPr>
            <a:r>
              <a:rPr lang="en-US"/>
              <a:t>        k++;</a:t>
            </a:r>
            <a:endParaRPr/>
          </a:p>
          <a:p>
            <a:pPr indent="0" lvl="0" marL="0" rtl="0" algn="l">
              <a:spcBef>
                <a:spcPts val="0"/>
              </a:spcBef>
              <a:spcAft>
                <a:spcPts val="0"/>
              </a:spcAft>
              <a:buNone/>
            </a:pPr>
            <a:r>
              <a:rPr lang="en-US"/>
              <a:t>        i++;</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while(j&lt;=e){</a:t>
            </a:r>
            <a:endParaRPr/>
          </a:p>
          <a:p>
            <a:pPr indent="0" lvl="0" marL="0" rtl="0" algn="l">
              <a:spcBef>
                <a:spcPts val="0"/>
              </a:spcBef>
              <a:spcAft>
                <a:spcPts val="0"/>
              </a:spcAft>
              <a:buNone/>
            </a:pPr>
            <a:r>
              <a:rPr lang="en-US"/>
              <a:t>        a[k] = y[j];</a:t>
            </a:r>
            <a:endParaRPr/>
          </a:p>
          <a:p>
            <a:pPr indent="0" lvl="0" marL="0" rtl="0" algn="l">
              <a:spcBef>
                <a:spcPts val="0"/>
              </a:spcBef>
              <a:spcAft>
                <a:spcPts val="0"/>
              </a:spcAft>
              <a:buNone/>
            </a:pPr>
            <a:r>
              <a:rPr lang="en-US"/>
              <a:t>        k++;</a:t>
            </a:r>
            <a:endParaRPr/>
          </a:p>
          <a:p>
            <a:pPr indent="0" lvl="0" marL="0" rtl="0" algn="l">
              <a:spcBef>
                <a:spcPts val="0"/>
              </a:spcBef>
              <a:spcAft>
                <a:spcPts val="0"/>
              </a:spcAft>
              <a:buNone/>
            </a:pPr>
            <a:r>
              <a:rPr lang="en-US"/>
              <a:t>        j++;</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
        <p:nvSpPr>
          <p:cNvPr id="543" name="Google Shape;543;g1a90e34fbfc_0_293"/>
          <p:cNvSpPr txBox="1"/>
          <p:nvPr/>
        </p:nvSpPr>
        <p:spPr>
          <a:xfrm>
            <a:off x="5578200" y="76200"/>
            <a:ext cx="3909000" cy="4863900"/>
          </a:xfrm>
          <a:prstGeom prst="rect">
            <a:avLst/>
          </a:prstGeom>
          <a:solidFill>
            <a:srgbClr val="B6D7A8"/>
          </a:solid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900"/>
              <a:t>void mergeSort(int a[],int s,int e){</a:t>
            </a:r>
            <a:endParaRPr sz="1900"/>
          </a:p>
          <a:p>
            <a:pPr indent="0" lvl="0" marL="0" rtl="0" algn="l">
              <a:spcBef>
                <a:spcPts val="0"/>
              </a:spcBef>
              <a:spcAft>
                <a:spcPts val="0"/>
              </a:spcAft>
              <a:buNone/>
            </a:pPr>
            <a:r>
              <a:rPr lang="en-US" sz="1900"/>
              <a:t>    if(s&gt;=e){</a:t>
            </a:r>
            <a:endParaRPr sz="1900"/>
          </a:p>
          <a:p>
            <a:pPr indent="0" lvl="0" marL="0" rtl="0" algn="l">
              <a:spcBef>
                <a:spcPts val="0"/>
              </a:spcBef>
              <a:spcAft>
                <a:spcPts val="0"/>
              </a:spcAft>
              <a:buNone/>
            </a:pPr>
            <a:r>
              <a:rPr lang="en-US" sz="1900"/>
              <a:t>        return;</a:t>
            </a:r>
            <a:endParaRPr sz="1900"/>
          </a:p>
          <a:p>
            <a:pPr indent="0" lvl="0" marL="0" rtl="0" algn="l">
              <a:spcBef>
                <a:spcPts val="0"/>
              </a:spcBef>
              <a:spcAft>
                <a:spcPts val="0"/>
              </a:spcAft>
              <a:buNone/>
            </a:pPr>
            <a:r>
              <a:rPr lang="en-US" sz="1900"/>
              <a:t>    }</a:t>
            </a:r>
            <a:endParaRPr sz="1900"/>
          </a:p>
          <a:p>
            <a:pPr indent="0" lvl="0" marL="0" rtl="0" algn="l">
              <a:spcBef>
                <a:spcPts val="0"/>
              </a:spcBef>
              <a:spcAft>
                <a:spcPts val="0"/>
              </a:spcAft>
              <a:buNone/>
            </a:pPr>
            <a:r>
              <a:rPr lang="en-US" sz="1900"/>
              <a:t>    int mid = (s+e)/2;</a:t>
            </a:r>
            <a:endParaRPr sz="1900"/>
          </a:p>
          <a:p>
            <a:pPr indent="0" lvl="0" marL="0" rtl="0" algn="l">
              <a:spcBef>
                <a:spcPts val="0"/>
              </a:spcBef>
              <a:spcAft>
                <a:spcPts val="0"/>
              </a:spcAft>
              <a:buNone/>
            </a:pPr>
            <a:r>
              <a:rPr lang="en-US" sz="1900"/>
              <a:t>    int x[100],y[100];</a:t>
            </a:r>
            <a:endParaRPr sz="1900"/>
          </a:p>
          <a:p>
            <a:pPr indent="0" lvl="0" marL="0" rtl="0" algn="l">
              <a:spcBef>
                <a:spcPts val="0"/>
              </a:spcBef>
              <a:spcAft>
                <a:spcPts val="0"/>
              </a:spcAft>
              <a:buNone/>
            </a:pPr>
            <a:r>
              <a:rPr lang="en-US" sz="1900"/>
              <a:t>    for(int i=s;i&lt;=mid;i++){ </a:t>
            </a:r>
            <a:endParaRPr sz="1900"/>
          </a:p>
          <a:p>
            <a:pPr indent="0" lvl="0" marL="0" rtl="0" algn="l">
              <a:spcBef>
                <a:spcPts val="0"/>
              </a:spcBef>
              <a:spcAft>
                <a:spcPts val="0"/>
              </a:spcAft>
              <a:buNone/>
            </a:pPr>
            <a:r>
              <a:rPr lang="en-US" sz="1900"/>
              <a:t>        x[i] = a[i];</a:t>
            </a:r>
            <a:endParaRPr sz="1900"/>
          </a:p>
          <a:p>
            <a:pPr indent="0" lvl="0" marL="0" rtl="0" algn="l">
              <a:spcBef>
                <a:spcPts val="0"/>
              </a:spcBef>
              <a:spcAft>
                <a:spcPts val="0"/>
              </a:spcAft>
              <a:buNone/>
            </a:pPr>
            <a:r>
              <a:rPr lang="en-US" sz="1900"/>
              <a:t>    }</a:t>
            </a:r>
            <a:endParaRPr sz="1900"/>
          </a:p>
          <a:p>
            <a:pPr indent="0" lvl="0" marL="0" rtl="0" algn="l">
              <a:spcBef>
                <a:spcPts val="0"/>
              </a:spcBef>
              <a:spcAft>
                <a:spcPts val="0"/>
              </a:spcAft>
              <a:buNone/>
            </a:pPr>
            <a:r>
              <a:rPr lang="en-US" sz="1900"/>
              <a:t>    for(int i=mid+1;i&lt;=e;i++){</a:t>
            </a:r>
            <a:endParaRPr sz="1900"/>
          </a:p>
          <a:p>
            <a:pPr indent="0" lvl="0" marL="0" rtl="0" algn="l">
              <a:spcBef>
                <a:spcPts val="0"/>
              </a:spcBef>
              <a:spcAft>
                <a:spcPts val="0"/>
              </a:spcAft>
              <a:buNone/>
            </a:pPr>
            <a:r>
              <a:rPr lang="en-US" sz="1900"/>
              <a:t>        y[i] = a[i];</a:t>
            </a:r>
            <a:endParaRPr sz="1900"/>
          </a:p>
          <a:p>
            <a:pPr indent="0" lvl="0" marL="0" rtl="0" algn="l">
              <a:spcBef>
                <a:spcPts val="0"/>
              </a:spcBef>
              <a:spcAft>
                <a:spcPts val="0"/>
              </a:spcAft>
              <a:buNone/>
            </a:pPr>
            <a:r>
              <a:rPr lang="en-US" sz="1900"/>
              <a:t>    }</a:t>
            </a:r>
            <a:endParaRPr sz="1900"/>
          </a:p>
          <a:p>
            <a:pPr indent="0" lvl="0" marL="0" rtl="0" algn="l">
              <a:spcBef>
                <a:spcPts val="0"/>
              </a:spcBef>
              <a:spcAft>
                <a:spcPts val="0"/>
              </a:spcAft>
              <a:buNone/>
            </a:pPr>
            <a:r>
              <a:rPr lang="en-US" sz="1900"/>
              <a:t>    mergeSort(x,s,mid);</a:t>
            </a:r>
            <a:endParaRPr sz="1900"/>
          </a:p>
          <a:p>
            <a:pPr indent="0" lvl="0" marL="0" rtl="0" algn="l">
              <a:spcBef>
                <a:spcPts val="0"/>
              </a:spcBef>
              <a:spcAft>
                <a:spcPts val="0"/>
              </a:spcAft>
              <a:buNone/>
            </a:pPr>
            <a:r>
              <a:rPr lang="en-US" sz="1900"/>
              <a:t>    mergeSort(y,mid+1,e);</a:t>
            </a:r>
            <a:endParaRPr sz="1900"/>
          </a:p>
          <a:p>
            <a:pPr indent="0" lvl="0" marL="0" rtl="0" algn="l">
              <a:spcBef>
                <a:spcPts val="0"/>
              </a:spcBef>
              <a:spcAft>
                <a:spcPts val="0"/>
              </a:spcAft>
              <a:buNone/>
            </a:pPr>
            <a:r>
              <a:rPr lang="en-US" sz="1900"/>
              <a:t>    mergeArrays(x,y,a,s,e);</a:t>
            </a:r>
            <a:endParaRPr sz="1900"/>
          </a:p>
          <a:p>
            <a:pPr indent="0" lvl="0" marL="0" rtl="0" algn="l">
              <a:spcBef>
                <a:spcPts val="0"/>
              </a:spcBef>
              <a:spcAft>
                <a:spcPts val="0"/>
              </a:spcAft>
              <a:buNone/>
            </a:pPr>
            <a:r>
              <a:rPr lang="en-US" sz="1900"/>
              <a:t>}</a:t>
            </a:r>
            <a:endParaRPr sz="1900"/>
          </a:p>
        </p:txBody>
      </p:sp>
      <p:sp>
        <p:nvSpPr>
          <p:cNvPr id="544" name="Google Shape;544;g1a90e34fbfc_0_293"/>
          <p:cNvSpPr txBox="1"/>
          <p:nvPr/>
        </p:nvSpPr>
        <p:spPr>
          <a:xfrm>
            <a:off x="2739175" y="2142250"/>
            <a:ext cx="2726400" cy="2077800"/>
          </a:xfrm>
          <a:prstGeom prst="rect">
            <a:avLst/>
          </a:prstGeom>
          <a:solidFill>
            <a:srgbClr val="00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700">
                <a:solidFill>
                  <a:srgbClr val="FF9900"/>
                </a:solidFill>
                <a:latin typeface="Calibri"/>
                <a:ea typeface="Calibri"/>
                <a:cs typeface="Calibri"/>
                <a:sym typeface="Calibri"/>
              </a:rPr>
              <a:t>Note:</a:t>
            </a:r>
            <a:endParaRPr b="1" i="1" sz="2700">
              <a:solidFill>
                <a:srgbClr val="FF9900"/>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x: Sorted Array</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y: Sorted Array</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a: Array to be sorted</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s: Starting index</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mid: Middle Index</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US" sz="1600">
                <a:solidFill>
                  <a:srgbClr val="FFFFFF"/>
                </a:solidFill>
                <a:latin typeface="Calibri"/>
                <a:ea typeface="Calibri"/>
                <a:cs typeface="Calibri"/>
                <a:sym typeface="Calibri"/>
              </a:rPr>
              <a:t>e: End Index</a:t>
            </a:r>
            <a:endParaRPr b="1" sz="1600">
              <a:solidFill>
                <a:srgbClr val="FFFFFF"/>
              </a:solidFill>
              <a:latin typeface="Calibri"/>
              <a:ea typeface="Calibri"/>
              <a:cs typeface="Calibri"/>
              <a:sym typeface="Calibri"/>
            </a:endParaRPr>
          </a:p>
        </p:txBody>
      </p:sp>
      <p:sp>
        <p:nvSpPr>
          <p:cNvPr id="545" name="Google Shape;545;g1a90e34fbfc_0_293"/>
          <p:cNvSpPr txBox="1"/>
          <p:nvPr/>
        </p:nvSpPr>
        <p:spPr>
          <a:xfrm>
            <a:off x="8868875" y="4548200"/>
            <a:ext cx="3366300" cy="22779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rPr>
              <a:t>int main(){</a:t>
            </a:r>
            <a:endParaRPr sz="1700">
              <a:solidFill>
                <a:schemeClr val="dk1"/>
              </a:solidFill>
            </a:endParaRPr>
          </a:p>
          <a:p>
            <a:pPr indent="0" lvl="0" marL="0" rtl="0" algn="l">
              <a:spcBef>
                <a:spcPts val="0"/>
              </a:spcBef>
              <a:spcAft>
                <a:spcPts val="0"/>
              </a:spcAft>
              <a:buNone/>
            </a:pPr>
            <a:r>
              <a:rPr lang="en-US" sz="1700">
                <a:solidFill>
                  <a:schemeClr val="dk1"/>
                </a:solidFill>
              </a:rPr>
              <a:t>  int a[] = {7,3,10,5,6,2,-5};</a:t>
            </a:r>
            <a:endParaRPr sz="1700">
              <a:solidFill>
                <a:schemeClr val="dk1"/>
              </a:solidFill>
            </a:endParaRPr>
          </a:p>
          <a:p>
            <a:pPr indent="0" lvl="0" marL="0" rtl="0" algn="l">
              <a:spcBef>
                <a:spcPts val="0"/>
              </a:spcBef>
              <a:spcAft>
                <a:spcPts val="0"/>
              </a:spcAft>
              <a:buNone/>
            </a:pPr>
            <a:r>
              <a:rPr lang="en-US" sz="1700">
                <a:solidFill>
                  <a:schemeClr val="dk1"/>
                </a:solidFill>
              </a:rPr>
              <a:t>  mergeSort(a,0,6);</a:t>
            </a:r>
            <a:endParaRPr sz="1700">
              <a:solidFill>
                <a:schemeClr val="dk1"/>
              </a:solidFill>
            </a:endParaRPr>
          </a:p>
          <a:p>
            <a:pPr indent="0" lvl="0" marL="0" rtl="0" algn="l">
              <a:spcBef>
                <a:spcPts val="0"/>
              </a:spcBef>
              <a:spcAft>
                <a:spcPts val="0"/>
              </a:spcAft>
              <a:buNone/>
            </a:pPr>
            <a:r>
              <a:rPr lang="en-US" sz="1700">
                <a:solidFill>
                  <a:schemeClr val="dk1"/>
                </a:solidFill>
              </a:rPr>
              <a:t>  for(int i=0;i&lt;7;i++){</a:t>
            </a:r>
            <a:endParaRPr sz="1700">
              <a:solidFill>
                <a:schemeClr val="dk1"/>
              </a:solidFill>
            </a:endParaRPr>
          </a:p>
          <a:p>
            <a:pPr indent="0" lvl="0" marL="0" rtl="0" algn="l">
              <a:spcBef>
                <a:spcPts val="0"/>
              </a:spcBef>
              <a:spcAft>
                <a:spcPts val="0"/>
              </a:spcAft>
              <a:buNone/>
            </a:pPr>
            <a:r>
              <a:rPr lang="en-US" sz="1700">
                <a:solidFill>
                  <a:schemeClr val="dk1"/>
                </a:solidFill>
              </a:rPr>
              <a:t>    cout&lt;&lt;a[i]&lt;&lt;" ";</a:t>
            </a:r>
            <a:endParaRPr sz="1700">
              <a:solidFill>
                <a:schemeClr val="dk1"/>
              </a:solidFill>
            </a:endParaRPr>
          </a:p>
          <a:p>
            <a:pPr indent="0" lvl="0" marL="0" rtl="0" algn="l">
              <a:spcBef>
                <a:spcPts val="0"/>
              </a:spcBef>
              <a:spcAft>
                <a:spcPts val="0"/>
              </a:spcAft>
              <a:buNone/>
            </a:pPr>
            <a:r>
              <a:rPr lang="en-US" sz="1700">
                <a:solidFill>
                  <a:schemeClr val="dk1"/>
                </a:solidFill>
              </a:rPr>
              <a:t>  }</a:t>
            </a:r>
            <a:endParaRPr sz="1700">
              <a:solidFill>
                <a:schemeClr val="dk1"/>
              </a:solidFill>
            </a:endParaRPr>
          </a:p>
          <a:p>
            <a:pPr indent="0" lvl="0" marL="0" rtl="0" algn="l">
              <a:spcBef>
                <a:spcPts val="0"/>
              </a:spcBef>
              <a:spcAft>
                <a:spcPts val="0"/>
              </a:spcAft>
              <a:buNone/>
            </a:pPr>
            <a:r>
              <a:rPr lang="en-US" sz="1700">
                <a:solidFill>
                  <a:schemeClr val="dk1"/>
                </a:solidFill>
              </a:rPr>
              <a:t>  return 0;</a:t>
            </a:r>
            <a:endParaRPr sz="1700">
              <a:solidFill>
                <a:schemeClr val="dk1"/>
              </a:solidFill>
            </a:endParaRPr>
          </a:p>
          <a:p>
            <a:pPr indent="0" lvl="0" marL="0" rtl="0" algn="l">
              <a:spcBef>
                <a:spcPts val="0"/>
              </a:spcBef>
              <a:spcAft>
                <a:spcPts val="0"/>
              </a:spcAft>
              <a:buNone/>
            </a:pPr>
            <a:r>
              <a:rPr lang="en-US" sz="1700">
                <a:solidFill>
                  <a:schemeClr val="dk1"/>
                </a:solidFill>
              </a:rPr>
              <a:t>}</a:t>
            </a:r>
            <a:endParaRPr sz="1700">
              <a:solidFill>
                <a:schemeClr val="dk1"/>
              </a:solidFill>
            </a:endParaRPr>
          </a:p>
        </p:txBody>
      </p:sp>
      <p:sp>
        <p:nvSpPr>
          <p:cNvPr id="546" name="Google Shape;546;g1a90e34fbfc_0_293"/>
          <p:cNvSpPr txBox="1"/>
          <p:nvPr>
            <p:ph type="title"/>
          </p:nvPr>
        </p:nvSpPr>
        <p:spPr>
          <a:xfrm>
            <a:off x="9384650" y="152400"/>
            <a:ext cx="2726400" cy="552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Sort</a:t>
            </a:r>
            <a:endParaRPr/>
          </a:p>
          <a:p>
            <a:pPr indent="0" lvl="0" marL="0" rtl="0" algn="l">
              <a:spcBef>
                <a:spcPts val="0"/>
              </a:spcBef>
              <a:spcAft>
                <a:spcPts val="0"/>
              </a:spcAft>
              <a:buNone/>
            </a:pPr>
            <a:r>
              <a:rPr lang="en-US"/>
              <a:t> Array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g1a90e34fbfc_0_193"/>
          <p:cNvPicPr preferRelativeResize="0"/>
          <p:nvPr/>
        </p:nvPicPr>
        <p:blipFill>
          <a:blip r:embed="rId3">
            <a:alphaModFix/>
          </a:blip>
          <a:stretch>
            <a:fillRect/>
          </a:stretch>
        </p:blipFill>
        <p:spPr>
          <a:xfrm>
            <a:off x="486250" y="266350"/>
            <a:ext cx="11262976" cy="64797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a90e34fbfc_0_382"/>
          <p:cNvSpPr txBox="1"/>
          <p:nvPr>
            <p:ph type="title"/>
          </p:nvPr>
        </p:nvSpPr>
        <p:spPr>
          <a:xfrm>
            <a:off x="194750" y="170375"/>
            <a:ext cx="6301500" cy="63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US" sz="3160">
                <a:solidFill>
                  <a:srgbClr val="FF9900"/>
                </a:solidFill>
              </a:rPr>
              <a:t>Another option with pointers</a:t>
            </a:r>
            <a:endParaRPr b="1" sz="3160">
              <a:solidFill>
                <a:srgbClr val="FF9900"/>
              </a:solidFill>
            </a:endParaRPr>
          </a:p>
        </p:txBody>
      </p:sp>
      <p:sp>
        <p:nvSpPr>
          <p:cNvPr id="557" name="Google Shape;557;g1a90e34fbfc_0_382"/>
          <p:cNvSpPr txBox="1"/>
          <p:nvPr>
            <p:ph idx="1" type="body"/>
          </p:nvPr>
        </p:nvSpPr>
        <p:spPr>
          <a:xfrm>
            <a:off x="194750" y="1029400"/>
            <a:ext cx="4841100" cy="5522700"/>
          </a:xfrm>
          <a:prstGeom prst="rect">
            <a:avLst/>
          </a:prstGeom>
          <a:solidFill>
            <a:srgbClr val="D9EAD3"/>
          </a:solidFill>
        </p:spPr>
        <p:txBody>
          <a:bodyPr anchorCtr="0" anchor="t" bIns="45700" lIns="91425" spcFirstLastPara="1" rIns="91425" wrap="square" tIns="45700">
            <a:normAutofit fontScale="55000" lnSpcReduction="20000"/>
          </a:bodyPr>
          <a:lstStyle/>
          <a:p>
            <a:pPr indent="0" lvl="0" marL="0" rtl="0" algn="l">
              <a:spcBef>
                <a:spcPts val="0"/>
              </a:spcBef>
              <a:spcAft>
                <a:spcPts val="0"/>
              </a:spcAft>
              <a:buNone/>
            </a:pPr>
            <a:r>
              <a:rPr b="1" lang="en-US"/>
              <a:t>void merge(int *a,int s,int e){</a:t>
            </a:r>
            <a:endParaRPr b="1"/>
          </a:p>
          <a:p>
            <a:pPr indent="0" lvl="0" marL="0" rtl="0" algn="l">
              <a:spcBef>
                <a:spcPts val="0"/>
              </a:spcBef>
              <a:spcAft>
                <a:spcPts val="0"/>
              </a:spcAft>
              <a:buNone/>
            </a:pPr>
            <a:r>
              <a:rPr b="1" lang="en-US"/>
              <a:t>    int mid = (s+e)/2;</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int i = s;</a:t>
            </a:r>
            <a:endParaRPr b="1"/>
          </a:p>
          <a:p>
            <a:pPr indent="0" lvl="0" marL="0" rtl="0" algn="l">
              <a:spcBef>
                <a:spcPts val="0"/>
              </a:spcBef>
              <a:spcAft>
                <a:spcPts val="0"/>
              </a:spcAft>
              <a:buNone/>
            </a:pPr>
            <a:r>
              <a:rPr b="1" lang="en-US"/>
              <a:t>    int j = mid+1;</a:t>
            </a:r>
            <a:endParaRPr b="1"/>
          </a:p>
          <a:p>
            <a:pPr indent="0" lvl="0" marL="0" rtl="0" algn="l">
              <a:spcBef>
                <a:spcPts val="0"/>
              </a:spcBef>
              <a:spcAft>
                <a:spcPts val="0"/>
              </a:spcAft>
              <a:buNone/>
            </a:pPr>
            <a:r>
              <a:rPr b="1" lang="en-US"/>
              <a:t>    int k = s;</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int temp[100];</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while(i&lt;=mid &amp;&amp; j&lt;=e){</a:t>
            </a:r>
            <a:endParaRPr b="1"/>
          </a:p>
          <a:p>
            <a:pPr indent="0" lvl="0" marL="0" rtl="0" algn="l">
              <a:spcBef>
                <a:spcPts val="0"/>
              </a:spcBef>
              <a:spcAft>
                <a:spcPts val="0"/>
              </a:spcAft>
              <a:buNone/>
            </a:pPr>
            <a:r>
              <a:rPr b="1" lang="en-US"/>
              <a:t>        if(a[i] &lt; a[j]){</a:t>
            </a:r>
            <a:endParaRPr b="1"/>
          </a:p>
          <a:p>
            <a:pPr indent="0" lvl="0" marL="0" rtl="0" algn="l">
              <a:spcBef>
                <a:spcPts val="0"/>
              </a:spcBef>
              <a:spcAft>
                <a:spcPts val="0"/>
              </a:spcAft>
              <a:buNone/>
            </a:pPr>
            <a:r>
              <a:rPr b="1" lang="en-US"/>
              <a:t>            temp[k++] = a[i++];</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else{</a:t>
            </a:r>
            <a:endParaRPr b="1"/>
          </a:p>
          <a:p>
            <a:pPr indent="0" lvl="0" marL="0" rtl="0" algn="l">
              <a:spcBef>
                <a:spcPts val="0"/>
              </a:spcBef>
              <a:spcAft>
                <a:spcPts val="0"/>
              </a:spcAft>
              <a:buNone/>
            </a:pPr>
            <a:r>
              <a:rPr b="1" lang="en-US"/>
              <a:t>            temp[k++] = a[j++];</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while(i&lt;=mid){</a:t>
            </a:r>
            <a:endParaRPr b="1"/>
          </a:p>
          <a:p>
            <a:pPr indent="0" lvl="0" marL="0" rtl="0" algn="l">
              <a:spcBef>
                <a:spcPts val="0"/>
              </a:spcBef>
              <a:spcAft>
                <a:spcPts val="0"/>
              </a:spcAft>
              <a:buNone/>
            </a:pPr>
            <a:r>
              <a:rPr b="1" lang="en-US"/>
              <a:t>        temp[k++] = a[i++];</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while(j&lt;=e){</a:t>
            </a:r>
            <a:endParaRPr b="1"/>
          </a:p>
          <a:p>
            <a:pPr indent="0" lvl="0" marL="0" rtl="0" algn="l">
              <a:spcBef>
                <a:spcPts val="0"/>
              </a:spcBef>
              <a:spcAft>
                <a:spcPts val="0"/>
              </a:spcAft>
              <a:buNone/>
            </a:pPr>
            <a:r>
              <a:rPr b="1" lang="en-US"/>
              <a:t>        temp[k++]  = a[j++];</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//We need to copy all element to original arrays</a:t>
            </a:r>
            <a:endParaRPr b="1"/>
          </a:p>
          <a:p>
            <a:pPr indent="0" lvl="0" marL="0" rtl="0" algn="l">
              <a:spcBef>
                <a:spcPts val="0"/>
              </a:spcBef>
              <a:spcAft>
                <a:spcPts val="0"/>
              </a:spcAft>
              <a:buNone/>
            </a:pPr>
            <a:r>
              <a:rPr b="1" lang="en-US"/>
              <a:t>    for(int i=s;i&lt;=e;i++){</a:t>
            </a:r>
            <a:endParaRPr b="1"/>
          </a:p>
          <a:p>
            <a:pPr indent="0" lvl="0" marL="0" rtl="0" algn="l">
              <a:spcBef>
                <a:spcPts val="0"/>
              </a:spcBef>
              <a:spcAft>
                <a:spcPts val="0"/>
              </a:spcAft>
              <a:buNone/>
            </a:pPr>
            <a:r>
              <a:rPr b="1" lang="en-US"/>
              <a:t>        a[i] = temp[i];</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a:t>
            </a:r>
            <a:endParaRPr b="1"/>
          </a:p>
          <a:p>
            <a:pPr indent="0" lvl="0" marL="0" rtl="0" algn="l">
              <a:spcBef>
                <a:spcPts val="0"/>
              </a:spcBef>
              <a:spcAft>
                <a:spcPts val="0"/>
              </a:spcAft>
              <a:buNone/>
            </a:pPr>
            <a:r>
              <a:t/>
            </a:r>
            <a:endParaRPr b="1"/>
          </a:p>
        </p:txBody>
      </p:sp>
      <p:sp>
        <p:nvSpPr>
          <p:cNvPr id="558" name="Google Shape;558;g1a90e34fbfc_0_382"/>
          <p:cNvSpPr txBox="1"/>
          <p:nvPr>
            <p:ph idx="1" type="body"/>
          </p:nvPr>
        </p:nvSpPr>
        <p:spPr>
          <a:xfrm>
            <a:off x="5494750" y="343600"/>
            <a:ext cx="5103600" cy="5522700"/>
          </a:xfrm>
          <a:prstGeom prst="rect">
            <a:avLst/>
          </a:prstGeom>
          <a:solidFill>
            <a:srgbClr val="D0E0E3"/>
          </a:solidFill>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rPr b="1" lang="en-US"/>
              <a:t>void mergeSort(int a[],int s,int e){</a:t>
            </a:r>
            <a:endParaRPr b="1"/>
          </a:p>
          <a:p>
            <a:pPr indent="0" lvl="0" marL="0" rtl="0" algn="l">
              <a:spcBef>
                <a:spcPts val="0"/>
              </a:spcBef>
              <a:spcAft>
                <a:spcPts val="0"/>
              </a:spcAft>
              <a:buNone/>
            </a:pPr>
            <a:r>
              <a:rPr b="1" lang="en-US"/>
              <a:t>    //Base case - 1 or 0 elements</a:t>
            </a:r>
            <a:endParaRPr b="1"/>
          </a:p>
          <a:p>
            <a:pPr indent="0" lvl="0" marL="0" rtl="0" algn="l">
              <a:spcBef>
                <a:spcPts val="0"/>
              </a:spcBef>
              <a:spcAft>
                <a:spcPts val="0"/>
              </a:spcAft>
              <a:buNone/>
            </a:pPr>
            <a:r>
              <a:rPr b="1" lang="en-US"/>
              <a:t>    if(s&gt;=e){</a:t>
            </a:r>
            <a:endParaRPr b="1"/>
          </a:p>
          <a:p>
            <a:pPr indent="0" lvl="0" marL="0" rtl="0" algn="l">
              <a:spcBef>
                <a:spcPts val="0"/>
              </a:spcBef>
              <a:spcAft>
                <a:spcPts val="0"/>
              </a:spcAft>
              <a:buNone/>
            </a:pPr>
            <a:r>
              <a:rPr b="1" lang="en-US"/>
              <a:t>        return;</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//Follow 3 steps</a:t>
            </a:r>
            <a:endParaRPr b="1"/>
          </a:p>
          <a:p>
            <a:pPr indent="0" lvl="0" marL="0" rtl="0" algn="l">
              <a:spcBef>
                <a:spcPts val="0"/>
              </a:spcBef>
              <a:spcAft>
                <a:spcPts val="0"/>
              </a:spcAft>
              <a:buNone/>
            </a:pPr>
            <a:r>
              <a:rPr b="1" lang="en-US"/>
              <a:t>    //1. Divide</a:t>
            </a:r>
            <a:endParaRPr b="1"/>
          </a:p>
          <a:p>
            <a:pPr indent="0" lvl="0" marL="0" rtl="0" algn="l">
              <a:spcBef>
                <a:spcPts val="0"/>
              </a:spcBef>
              <a:spcAft>
                <a:spcPts val="0"/>
              </a:spcAft>
              <a:buNone/>
            </a:pPr>
            <a:r>
              <a:rPr b="1" lang="en-US"/>
              <a:t>    int mid = (s+e)/2;</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//Recursively the arrays - s,mid and mid+1,e</a:t>
            </a:r>
            <a:endParaRPr b="1"/>
          </a:p>
          <a:p>
            <a:pPr indent="0" lvl="0" marL="0" rtl="0" algn="l">
              <a:spcBef>
                <a:spcPts val="0"/>
              </a:spcBef>
              <a:spcAft>
                <a:spcPts val="0"/>
              </a:spcAft>
              <a:buNone/>
            </a:pPr>
            <a:r>
              <a:rPr b="1" lang="en-US"/>
              <a:t>    mergeSort(a,s,mid);</a:t>
            </a:r>
            <a:endParaRPr b="1"/>
          </a:p>
          <a:p>
            <a:pPr indent="0" lvl="0" marL="0" rtl="0" algn="l">
              <a:spcBef>
                <a:spcPts val="0"/>
              </a:spcBef>
              <a:spcAft>
                <a:spcPts val="0"/>
              </a:spcAft>
              <a:buNone/>
            </a:pPr>
            <a:r>
              <a:rPr b="1" lang="en-US"/>
              <a:t>    mergeSort(a,mid+1,e);</a:t>
            </a:r>
            <a:endParaRPr b="1"/>
          </a:p>
          <a:p>
            <a:pPr indent="0" lvl="0" marL="0" rtl="0" algn="l">
              <a:spcBef>
                <a:spcPts val="0"/>
              </a:spcBef>
              <a:spcAft>
                <a:spcPts val="0"/>
              </a:spcAft>
              <a:buNone/>
            </a:pPr>
            <a:r>
              <a:rPr b="1" lang="en-US"/>
              <a:t>    </a:t>
            </a:r>
            <a:endParaRPr b="1"/>
          </a:p>
          <a:p>
            <a:pPr indent="0" lvl="0" marL="0" rtl="0" algn="l">
              <a:spcBef>
                <a:spcPts val="0"/>
              </a:spcBef>
              <a:spcAft>
                <a:spcPts val="0"/>
              </a:spcAft>
              <a:buNone/>
            </a:pPr>
            <a:r>
              <a:rPr b="1" lang="en-US"/>
              <a:t>    //Merge the two parts</a:t>
            </a:r>
            <a:endParaRPr b="1"/>
          </a:p>
          <a:p>
            <a:pPr indent="0" lvl="0" marL="0" rtl="0" algn="l">
              <a:spcBef>
                <a:spcPts val="0"/>
              </a:spcBef>
              <a:spcAft>
                <a:spcPts val="0"/>
              </a:spcAft>
              <a:buNone/>
            </a:pPr>
            <a:r>
              <a:rPr b="1" lang="en-US"/>
              <a:t>    merge(a,s,e);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a:t>
            </a:r>
            <a:endParaRPr b="1"/>
          </a:p>
        </p:txBody>
      </p:sp>
      <p:sp>
        <p:nvSpPr>
          <p:cNvPr id="559" name="Google Shape;559;g1a90e34fbfc_0_382"/>
          <p:cNvSpPr txBox="1"/>
          <p:nvPr/>
        </p:nvSpPr>
        <p:spPr>
          <a:xfrm>
            <a:off x="9192000" y="4962600"/>
            <a:ext cx="3000000" cy="1908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int main(){</a:t>
            </a:r>
            <a:endParaRPr/>
          </a:p>
          <a:p>
            <a:pPr indent="0" lvl="0" marL="0" rtl="0" algn="l">
              <a:spcBef>
                <a:spcPts val="0"/>
              </a:spcBef>
              <a:spcAft>
                <a:spcPts val="0"/>
              </a:spcAft>
              <a:buNone/>
            </a:pPr>
            <a:r>
              <a:rPr lang="en-US"/>
              <a:t>  int a[] = {7,3,10,5,6,2,-5};</a:t>
            </a:r>
            <a:endParaRPr/>
          </a:p>
          <a:p>
            <a:pPr indent="0" lvl="0" marL="0" rtl="0" algn="l">
              <a:spcBef>
                <a:spcPts val="0"/>
              </a:spcBef>
              <a:spcAft>
                <a:spcPts val="0"/>
              </a:spcAft>
              <a:buNone/>
            </a:pPr>
            <a:r>
              <a:rPr lang="en-US"/>
              <a:t>  mergeSort(a,0,6);</a:t>
            </a:r>
            <a:endParaRPr/>
          </a:p>
          <a:p>
            <a:pPr indent="0" lvl="0" marL="0" rtl="0" algn="l">
              <a:spcBef>
                <a:spcPts val="0"/>
              </a:spcBef>
              <a:spcAft>
                <a:spcPts val="0"/>
              </a:spcAft>
              <a:buNone/>
            </a:pPr>
            <a:r>
              <a:rPr lang="en-US"/>
              <a:t>  for(int i=0;i&lt;7;i++){</a:t>
            </a:r>
            <a:endParaRPr/>
          </a:p>
          <a:p>
            <a:pPr indent="0" lvl="0" marL="0" rtl="0" algn="l">
              <a:spcBef>
                <a:spcPts val="0"/>
              </a:spcBef>
              <a:spcAft>
                <a:spcPts val="0"/>
              </a:spcAft>
              <a:buNone/>
            </a:pPr>
            <a:r>
              <a:rPr lang="en-US"/>
              <a:t>    cout&lt;&lt;a[i]&lt;&lt;"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return 0;</a:t>
            </a:r>
            <a:endParaRPr/>
          </a:p>
          <a:p>
            <a:pPr indent="0" lvl="0" marL="0" rtl="0" algn="l">
              <a:spcBef>
                <a:spcPts val="0"/>
              </a:spcBef>
              <a:spcAft>
                <a:spcPts val="0"/>
              </a:spcAft>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
          <p:cNvSpPr txBox="1"/>
          <p:nvPr>
            <p:ph type="title"/>
          </p:nvPr>
        </p:nvSpPr>
        <p:spPr>
          <a:xfrm>
            <a:off x="646111" y="452718"/>
            <a:ext cx="9404723" cy="8315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Types of Sorting</a:t>
            </a:r>
            <a:endParaRPr/>
          </a:p>
        </p:txBody>
      </p:sp>
      <p:sp>
        <p:nvSpPr>
          <p:cNvPr id="249" name="Google Shape;249;p5"/>
          <p:cNvSpPr txBox="1"/>
          <p:nvPr>
            <p:ph idx="1" type="body"/>
          </p:nvPr>
        </p:nvSpPr>
        <p:spPr>
          <a:xfrm>
            <a:off x="1103312" y="1479480"/>
            <a:ext cx="8946541" cy="4768920"/>
          </a:xfrm>
          <a:prstGeom prst="rect">
            <a:avLst/>
          </a:prstGeom>
          <a:noFill/>
          <a:ln>
            <a:noFill/>
          </a:ln>
        </p:spPr>
        <p:txBody>
          <a:bodyPr anchorCtr="0" anchor="t" bIns="45700" lIns="91425" spcFirstLastPara="1" rIns="91425" wrap="square" tIns="45700">
            <a:normAutofit fontScale="92500" lnSpcReduction="10000"/>
          </a:bodyPr>
          <a:lstStyle/>
          <a:p>
            <a:pPr indent="-329184" lvl="0" marL="342900" rtl="0" algn="l">
              <a:spcBef>
                <a:spcPts val="0"/>
              </a:spcBef>
              <a:spcAft>
                <a:spcPts val="0"/>
              </a:spcAft>
              <a:buSzPct val="79999"/>
              <a:buChar char="►"/>
            </a:pPr>
            <a:r>
              <a:rPr lang="en-US" sz="3600"/>
              <a:t>There are various types of sorting techniques in C++. We will be learning the most popular ones in this article.</a:t>
            </a:r>
            <a:endParaRPr/>
          </a:p>
          <a:p>
            <a:pPr indent="-272033" lvl="1" marL="742950" rtl="0" algn="l">
              <a:spcBef>
                <a:spcPts val="1000"/>
              </a:spcBef>
              <a:spcAft>
                <a:spcPts val="0"/>
              </a:spcAft>
              <a:buSzPct val="79999"/>
              <a:buChar char="►"/>
            </a:pPr>
            <a:r>
              <a:rPr lang="en-US" sz="3600"/>
              <a:t>Bubble sort</a:t>
            </a:r>
            <a:endParaRPr/>
          </a:p>
          <a:p>
            <a:pPr indent="-272033" lvl="1" marL="742950" rtl="0" algn="l">
              <a:spcBef>
                <a:spcPts val="1000"/>
              </a:spcBef>
              <a:spcAft>
                <a:spcPts val="0"/>
              </a:spcAft>
              <a:buSzPct val="79999"/>
              <a:buChar char="►"/>
            </a:pPr>
            <a:r>
              <a:rPr lang="en-US" sz="3600"/>
              <a:t>Insertion sort</a:t>
            </a:r>
            <a:endParaRPr/>
          </a:p>
          <a:p>
            <a:pPr indent="-272033" lvl="1" marL="742950" rtl="0" algn="l">
              <a:spcBef>
                <a:spcPts val="1000"/>
              </a:spcBef>
              <a:spcAft>
                <a:spcPts val="0"/>
              </a:spcAft>
              <a:buSzPct val="79999"/>
              <a:buChar char="►"/>
            </a:pPr>
            <a:r>
              <a:rPr lang="en-US" sz="3600"/>
              <a:t>Selection sort</a:t>
            </a:r>
            <a:endParaRPr/>
          </a:p>
          <a:p>
            <a:pPr indent="-272033" lvl="1" marL="742950" rtl="0" algn="l">
              <a:spcBef>
                <a:spcPts val="1000"/>
              </a:spcBef>
              <a:spcAft>
                <a:spcPts val="0"/>
              </a:spcAft>
              <a:buSzPct val="79999"/>
              <a:buChar char="►"/>
            </a:pPr>
            <a:r>
              <a:rPr lang="en-US" sz="3600"/>
              <a:t>Quick sort</a:t>
            </a:r>
            <a:endParaRPr sz="3600"/>
          </a:p>
          <a:p>
            <a:pPr indent="-314325" lvl="1" marL="742950" rtl="0" algn="l">
              <a:spcBef>
                <a:spcPts val="1000"/>
              </a:spcBef>
              <a:spcAft>
                <a:spcPts val="0"/>
              </a:spcAft>
              <a:buSzPct val="100000"/>
              <a:buChar char="►"/>
            </a:pPr>
            <a:r>
              <a:rPr lang="en-US" sz="3600"/>
              <a:t>Merge Sort</a:t>
            </a:r>
            <a:endParaRPr sz="3600"/>
          </a:p>
          <a:p>
            <a:pPr indent="-241300" lvl="0" marL="342900" rtl="0" algn="l">
              <a:spcBef>
                <a:spcPts val="1000"/>
              </a:spcBef>
              <a:spcAft>
                <a:spcPts val="0"/>
              </a:spcAft>
              <a:buSzPct val="80000"/>
              <a:buNone/>
            </a:pPr>
            <a:r>
              <a:t/>
            </a:r>
            <a:endParaRPr/>
          </a:p>
        </p:txBody>
      </p:sp>
      <p:sp>
        <p:nvSpPr>
          <p:cNvPr id="250" name="Google Shape;250;p5"/>
          <p:cNvSpPr txBox="1"/>
          <p:nvPr/>
        </p:nvSpPr>
        <p:spPr>
          <a:xfrm>
            <a:off x="8569025" y="4743575"/>
            <a:ext cx="3352500" cy="20319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Century Gothic"/>
                <a:ea typeface="Century Gothic"/>
                <a:cs typeface="Century Gothic"/>
                <a:sym typeface="Century Gothic"/>
              </a:rPr>
              <a:t>See  also more sorting algorithms</a:t>
            </a:r>
            <a:endParaRPr i="1" sz="2000">
              <a:latin typeface="Century Gothic"/>
              <a:ea typeface="Century Gothic"/>
              <a:cs typeface="Century Gothic"/>
              <a:sym typeface="Century Gothic"/>
            </a:endParaRPr>
          </a:p>
          <a:p>
            <a:pPr indent="0" lvl="0" marL="0" rtl="0" algn="l">
              <a:spcBef>
                <a:spcPts val="0"/>
              </a:spcBef>
              <a:spcAft>
                <a:spcPts val="0"/>
              </a:spcAft>
              <a:buNone/>
            </a:pPr>
            <a:r>
              <a:rPr i="1" lang="en-US" sz="2000">
                <a:latin typeface="Century Gothic"/>
                <a:ea typeface="Century Gothic"/>
                <a:cs typeface="Century Gothic"/>
                <a:sym typeface="Century Gothic"/>
              </a:rPr>
              <a:t>Counting</a:t>
            </a:r>
            <a:endParaRPr i="1" sz="2000">
              <a:latin typeface="Century Gothic"/>
              <a:ea typeface="Century Gothic"/>
              <a:cs typeface="Century Gothic"/>
              <a:sym typeface="Century Gothic"/>
            </a:endParaRPr>
          </a:p>
          <a:p>
            <a:pPr indent="0" lvl="0" marL="0" rtl="0" algn="l">
              <a:spcBef>
                <a:spcPts val="0"/>
              </a:spcBef>
              <a:spcAft>
                <a:spcPts val="0"/>
              </a:spcAft>
              <a:buNone/>
            </a:pPr>
            <a:r>
              <a:rPr i="1" lang="en-US" sz="2000">
                <a:latin typeface="Century Gothic"/>
                <a:ea typeface="Century Gothic"/>
                <a:cs typeface="Century Gothic"/>
                <a:sym typeface="Century Gothic"/>
              </a:rPr>
              <a:t>Bucket</a:t>
            </a:r>
            <a:endParaRPr i="1" sz="2000">
              <a:latin typeface="Century Gothic"/>
              <a:ea typeface="Century Gothic"/>
              <a:cs typeface="Century Gothic"/>
              <a:sym typeface="Century Gothic"/>
            </a:endParaRPr>
          </a:p>
          <a:p>
            <a:pPr indent="0" lvl="0" marL="0" rtl="0" algn="l">
              <a:spcBef>
                <a:spcPts val="0"/>
              </a:spcBef>
              <a:spcAft>
                <a:spcPts val="0"/>
              </a:spcAft>
              <a:buNone/>
            </a:pPr>
            <a:r>
              <a:rPr i="1" lang="en-US" sz="2000">
                <a:latin typeface="Century Gothic"/>
                <a:ea typeface="Century Gothic"/>
                <a:cs typeface="Century Gothic"/>
                <a:sym typeface="Century Gothic"/>
              </a:rPr>
              <a:t>Radix</a:t>
            </a:r>
            <a:endParaRPr i="1" sz="2000">
              <a:latin typeface="Century Gothic"/>
              <a:ea typeface="Century Gothic"/>
              <a:cs typeface="Century Gothic"/>
              <a:sym typeface="Century Gothic"/>
            </a:endParaRPr>
          </a:p>
          <a:p>
            <a:pPr indent="0" lvl="0" marL="0" rtl="0" algn="l">
              <a:spcBef>
                <a:spcPts val="0"/>
              </a:spcBef>
              <a:spcAft>
                <a:spcPts val="0"/>
              </a:spcAft>
              <a:buNone/>
            </a:pPr>
            <a:r>
              <a:rPr i="1" lang="en-US" sz="2000">
                <a:latin typeface="Century Gothic"/>
                <a:ea typeface="Century Gothic"/>
                <a:cs typeface="Century Gothic"/>
                <a:sym typeface="Century Gothic"/>
              </a:rPr>
              <a:t>heap</a:t>
            </a:r>
            <a:endParaRPr i="1" sz="2000">
              <a:latin typeface="Century Gothic"/>
              <a:ea typeface="Century Gothic"/>
              <a:cs typeface="Century Gothic"/>
              <a:sym typeface="Century Gothi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180549c7138_0_5"/>
          <p:cNvSpPr txBox="1"/>
          <p:nvPr>
            <p:ph type="title"/>
          </p:nvPr>
        </p:nvSpPr>
        <p:spPr>
          <a:xfrm>
            <a:off x="2292475" y="1570650"/>
            <a:ext cx="6791400" cy="919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Quick Sort Algorithm</a:t>
            </a:r>
            <a:endParaRPr/>
          </a:p>
        </p:txBody>
      </p:sp>
      <p:sp>
        <p:nvSpPr>
          <p:cNvPr id="565" name="Google Shape;565;g180549c7138_0_5"/>
          <p:cNvSpPr txBox="1"/>
          <p:nvPr>
            <p:ph idx="1" type="body"/>
          </p:nvPr>
        </p:nvSpPr>
        <p:spPr>
          <a:xfrm>
            <a:off x="4073125" y="2850625"/>
            <a:ext cx="3230100" cy="54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Recursive Algorithm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180549c7138_0_10"/>
          <p:cNvSpPr txBox="1"/>
          <p:nvPr>
            <p:ph type="title"/>
          </p:nvPr>
        </p:nvSpPr>
        <p:spPr>
          <a:xfrm>
            <a:off x="240050" y="86900"/>
            <a:ext cx="10515600" cy="622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t>Quick Sort </a:t>
            </a:r>
            <a:endParaRPr b="1"/>
          </a:p>
        </p:txBody>
      </p:sp>
      <p:sp>
        <p:nvSpPr>
          <p:cNvPr id="571" name="Google Shape;571;g180549c7138_0_10"/>
          <p:cNvSpPr txBox="1"/>
          <p:nvPr>
            <p:ph idx="1" type="body"/>
          </p:nvPr>
        </p:nvSpPr>
        <p:spPr>
          <a:xfrm>
            <a:off x="361675" y="647775"/>
            <a:ext cx="11381700" cy="59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500"/>
              <a:t>Quick Sort is also a recursive algorithm  which is very fast sorting algorithm. The key process in quickSort is a partition().</a:t>
            </a:r>
            <a:endParaRPr sz="2500"/>
          </a:p>
          <a:p>
            <a:pPr indent="0" lvl="0" marL="0" rtl="0" algn="l">
              <a:spcBef>
                <a:spcPts val="1000"/>
              </a:spcBef>
              <a:spcAft>
                <a:spcPts val="0"/>
              </a:spcAft>
              <a:buNone/>
            </a:pPr>
            <a:r>
              <a:rPr b="1" lang="en-US" sz="2500"/>
              <a:t>What is the Quick Sort?</a:t>
            </a:r>
            <a:endParaRPr b="1" sz="2500"/>
          </a:p>
          <a:p>
            <a:pPr indent="0" lvl="0" marL="0" rtl="0" algn="l">
              <a:spcBef>
                <a:spcPts val="1000"/>
              </a:spcBef>
              <a:spcAft>
                <a:spcPts val="0"/>
              </a:spcAft>
              <a:buNone/>
            </a:pPr>
            <a:r>
              <a:rPr lang="en-US" sz="2500"/>
              <a:t>Consider an array a={8,5,2,1,7,3,4}</a:t>
            </a:r>
            <a:endParaRPr sz="2500"/>
          </a:p>
          <a:p>
            <a:pPr indent="0" lvl="0" marL="0" rtl="0" algn="l">
              <a:spcBef>
                <a:spcPts val="1000"/>
              </a:spcBef>
              <a:spcAft>
                <a:spcPts val="0"/>
              </a:spcAft>
              <a:buNone/>
            </a:pPr>
            <a:r>
              <a:rPr lang="en-US" sz="2500"/>
              <a:t> The target of partitions is, given an array and an element x of an array as the </a:t>
            </a:r>
            <a:r>
              <a:rPr b="1" lang="en-US" sz="2500"/>
              <a:t>P</a:t>
            </a:r>
            <a:r>
              <a:rPr lang="en-US" sz="2500"/>
              <a:t>ivot and  put x at its correct position in a sorted array</a:t>
            </a:r>
            <a:r>
              <a:rPr lang="en-US" sz="1300">
                <a:solidFill>
                  <a:srgbClr val="273239"/>
                </a:solidFill>
                <a:highlight>
                  <a:srgbClr val="FFFFFF"/>
                </a:highlight>
                <a:latin typeface="Arial"/>
                <a:ea typeface="Arial"/>
                <a:cs typeface="Arial"/>
                <a:sym typeface="Arial"/>
              </a:rPr>
              <a:t> .</a:t>
            </a:r>
            <a:r>
              <a:rPr lang="en-US" sz="2500"/>
              <a:t>All the elements  greater than the </a:t>
            </a:r>
            <a:r>
              <a:rPr b="1" lang="en-US" sz="2500"/>
              <a:t>Pivot</a:t>
            </a:r>
            <a:r>
              <a:rPr lang="en-US" sz="2500"/>
              <a:t> will be present at the right and all elements less than the </a:t>
            </a:r>
            <a:r>
              <a:rPr b="1" lang="en-US" sz="2500"/>
              <a:t>Pivot</a:t>
            </a:r>
            <a:r>
              <a:rPr lang="en-US" sz="2500"/>
              <a:t> will be present at the left.</a:t>
            </a:r>
            <a:endParaRPr sz="2500"/>
          </a:p>
          <a:p>
            <a:pPr indent="0" lvl="0" marL="0" rtl="0" algn="l">
              <a:spcBef>
                <a:spcPts val="1000"/>
              </a:spcBef>
              <a:spcAft>
                <a:spcPts val="0"/>
              </a:spcAft>
              <a:buNone/>
            </a:pPr>
            <a:r>
              <a:rPr lang="en-US" sz="2500"/>
              <a:t>In our example of array a, the Pivot is 4;</a:t>
            </a:r>
            <a:endParaRPr sz="2500"/>
          </a:p>
          <a:p>
            <a:pPr indent="0" lvl="0" marL="0" rtl="0" algn="l">
              <a:spcBef>
                <a:spcPts val="1000"/>
              </a:spcBef>
              <a:spcAft>
                <a:spcPts val="0"/>
              </a:spcAft>
              <a:buNone/>
            </a:pPr>
            <a:r>
              <a:rPr lang="en-US" sz="2500"/>
              <a:t> The </a:t>
            </a:r>
            <a:r>
              <a:rPr b="1" lang="en-US" sz="2500"/>
              <a:t>Pivot</a:t>
            </a:r>
            <a:r>
              <a:rPr lang="en-US" sz="2500"/>
              <a:t> is 4.  Now we </a:t>
            </a:r>
            <a:r>
              <a:rPr b="1" lang="en-US" sz="2500"/>
              <a:t>put 4(Pivot) in its correct position</a:t>
            </a:r>
            <a:r>
              <a:rPr lang="en-US" sz="2500"/>
              <a:t> and  next we rearrange all elements based on the Pivot. All the elements  greater than the 4 will be present at the right and all elements less than 4 will be present at the left even if they are not sorted.</a:t>
            </a:r>
            <a:endParaRPr sz="2500"/>
          </a:p>
          <a:p>
            <a:pPr indent="0" lvl="0" marL="0" rtl="0" algn="l">
              <a:spcBef>
                <a:spcPts val="1000"/>
              </a:spcBef>
              <a:spcAft>
                <a:spcPts val="0"/>
              </a:spcAft>
              <a:buNone/>
            </a:pPr>
            <a:r>
              <a:t/>
            </a:r>
            <a:endParaRPr sz="2500"/>
          </a:p>
        </p:txBody>
      </p:sp>
      <p:graphicFrame>
        <p:nvGraphicFramePr>
          <p:cNvPr id="572" name="Google Shape;572;g180549c7138_0_10"/>
          <p:cNvGraphicFramePr/>
          <p:nvPr/>
        </p:nvGraphicFramePr>
        <p:xfrm>
          <a:off x="5993125" y="5449075"/>
          <a:ext cx="3000000" cy="3000000"/>
        </p:xfrm>
        <a:graphic>
          <a:graphicData uri="http://schemas.openxmlformats.org/drawingml/2006/table">
            <a:tbl>
              <a:tblPr>
                <a:noFill/>
                <a:tableStyleId>{20D5EDCB-E477-4B0B-9ED2-D622134E36F3}</a:tableStyleId>
              </a:tblPr>
              <a:tblGrid>
                <a:gridCol w="612075"/>
                <a:gridCol w="612075"/>
                <a:gridCol w="612075"/>
                <a:gridCol w="612075"/>
                <a:gridCol w="612075"/>
                <a:gridCol w="612075"/>
                <a:gridCol w="612075"/>
              </a:tblGrid>
              <a:tr h="507475">
                <a:tc>
                  <a:txBody>
                    <a:bodyPr/>
                    <a:lstStyle/>
                    <a:p>
                      <a:pPr indent="0" lvl="0" marL="0" rtl="0" algn="l">
                        <a:spcBef>
                          <a:spcPts val="0"/>
                        </a:spcBef>
                        <a:spcAft>
                          <a:spcPts val="0"/>
                        </a:spcAft>
                        <a:buNone/>
                      </a:pPr>
                      <a:r>
                        <a:rPr lang="en-US"/>
                        <a:t>8</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5</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2</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1</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7</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3</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4</a:t>
                      </a:r>
                      <a:endParaRPr/>
                    </a:p>
                  </a:txBody>
                  <a:tcPr marT="91425" marB="91425" marR="91425" marL="91425">
                    <a:solidFill>
                      <a:srgbClr val="F4CCCC"/>
                    </a:solidFill>
                  </a:tcPr>
                </a:tc>
              </a:tr>
            </a:tbl>
          </a:graphicData>
        </a:graphic>
      </p:graphicFrame>
      <p:graphicFrame>
        <p:nvGraphicFramePr>
          <p:cNvPr id="573" name="Google Shape;573;g180549c7138_0_10"/>
          <p:cNvGraphicFramePr/>
          <p:nvPr/>
        </p:nvGraphicFramePr>
        <p:xfrm>
          <a:off x="5993125" y="6322350"/>
          <a:ext cx="3000000" cy="3000000"/>
        </p:xfrm>
        <a:graphic>
          <a:graphicData uri="http://schemas.openxmlformats.org/drawingml/2006/table">
            <a:tbl>
              <a:tblPr>
                <a:noFill/>
                <a:tableStyleId>{20D5EDCB-E477-4B0B-9ED2-D622134E36F3}</a:tableStyleId>
              </a:tblPr>
              <a:tblGrid>
                <a:gridCol w="612075"/>
                <a:gridCol w="612075"/>
                <a:gridCol w="612075"/>
                <a:gridCol w="612075"/>
                <a:gridCol w="612075"/>
                <a:gridCol w="612075"/>
                <a:gridCol w="612075"/>
              </a:tblGrid>
              <a:tr h="396200">
                <a:tc>
                  <a:txBody>
                    <a:bodyPr/>
                    <a:lstStyle/>
                    <a:p>
                      <a:pPr indent="0" lvl="0" marL="0" rtl="0" algn="l">
                        <a:spcBef>
                          <a:spcPts val="0"/>
                        </a:spcBef>
                        <a:spcAft>
                          <a:spcPts val="0"/>
                        </a:spcAft>
                        <a:buNone/>
                      </a:pPr>
                      <a:r>
                        <a:rPr lang="en-US"/>
                        <a:t>2</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1</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3</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4</a:t>
                      </a:r>
                      <a:endParaRPr/>
                    </a:p>
                  </a:txBody>
                  <a:tcPr marT="91425" marB="91425" marR="91425" marL="91425">
                    <a:solidFill>
                      <a:srgbClr val="6AA84F"/>
                    </a:solidFill>
                  </a:tcPr>
                </a:tc>
                <a:tc>
                  <a:txBody>
                    <a:bodyPr/>
                    <a:lstStyle/>
                    <a:p>
                      <a:pPr indent="0" lvl="0" marL="0" rtl="0" algn="l">
                        <a:spcBef>
                          <a:spcPts val="0"/>
                        </a:spcBef>
                        <a:spcAft>
                          <a:spcPts val="0"/>
                        </a:spcAft>
                        <a:buNone/>
                      </a:pPr>
                      <a:r>
                        <a:rPr lang="en-US"/>
                        <a:t>7</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8</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5</a:t>
                      </a:r>
                      <a:endParaRPr/>
                    </a:p>
                  </a:txBody>
                  <a:tcPr marT="91425" marB="91425" marR="91425" marL="91425">
                    <a:solidFill>
                      <a:srgbClr val="3C78D8"/>
                    </a:solidFill>
                  </a:tcPr>
                </a:tc>
              </a:tr>
            </a:tbl>
          </a:graphicData>
        </a:graphic>
      </p:graphicFrame>
      <p:cxnSp>
        <p:nvCxnSpPr>
          <p:cNvPr id="574" name="Google Shape;574;g180549c7138_0_10"/>
          <p:cNvCxnSpPr/>
          <p:nvPr/>
        </p:nvCxnSpPr>
        <p:spPr>
          <a:xfrm flipH="1">
            <a:off x="7990800" y="5918725"/>
            <a:ext cx="1940700" cy="403200"/>
          </a:xfrm>
          <a:prstGeom prst="straightConnector1">
            <a:avLst/>
          </a:prstGeom>
          <a:noFill/>
          <a:ln cap="flat" cmpd="sng" w="38100">
            <a:solidFill>
              <a:schemeClr val="dk2"/>
            </a:solidFill>
            <a:prstDash val="solid"/>
            <a:round/>
            <a:headEnd len="med" w="med" type="none"/>
            <a:tailEnd len="med" w="med" type="triangle"/>
          </a:ln>
        </p:spPr>
      </p:cxnSp>
      <p:sp>
        <p:nvSpPr>
          <p:cNvPr id="575" name="Google Shape;575;g180549c7138_0_10"/>
          <p:cNvSpPr txBox="1"/>
          <p:nvPr/>
        </p:nvSpPr>
        <p:spPr>
          <a:xfrm>
            <a:off x="1312400" y="5959800"/>
            <a:ext cx="4660200" cy="788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800">
                <a:solidFill>
                  <a:srgbClr val="E69138"/>
                </a:solidFill>
                <a:latin typeface="Calibri"/>
                <a:ea typeface="Calibri"/>
                <a:cs typeface="Calibri"/>
                <a:sym typeface="Calibri"/>
              </a:rPr>
              <a:t>This process is Partition=&gt;</a:t>
            </a:r>
            <a:endParaRPr sz="2800">
              <a:solidFill>
                <a:srgbClr val="E69138"/>
              </a:solidFill>
              <a:latin typeface="Calibri"/>
              <a:ea typeface="Calibri"/>
              <a:cs typeface="Calibri"/>
              <a:sym typeface="Calibri"/>
            </a:endParaRPr>
          </a:p>
          <a:p>
            <a:pPr indent="0" lvl="0" marL="0" rtl="0" algn="l">
              <a:spcBef>
                <a:spcPts val="0"/>
              </a:spcBef>
              <a:spcAft>
                <a:spcPts val="0"/>
              </a:spcAft>
              <a:buNone/>
            </a:pPr>
            <a:r>
              <a:t/>
            </a:r>
            <a:endParaRPr>
              <a:solidFill>
                <a:srgbClr val="E69138"/>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80549c7138_0_19"/>
          <p:cNvSpPr txBox="1"/>
          <p:nvPr>
            <p:ph type="title"/>
          </p:nvPr>
        </p:nvSpPr>
        <p:spPr>
          <a:xfrm>
            <a:off x="-1596175" y="-801525"/>
            <a:ext cx="10515600" cy="70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Quick Sort(next…)</a:t>
            </a:r>
            <a:endParaRPr/>
          </a:p>
        </p:txBody>
      </p:sp>
      <p:sp>
        <p:nvSpPr>
          <p:cNvPr id="581" name="Google Shape;581;g180549c7138_0_19"/>
          <p:cNvSpPr txBox="1"/>
          <p:nvPr>
            <p:ph idx="1" type="body"/>
          </p:nvPr>
        </p:nvSpPr>
        <p:spPr>
          <a:xfrm>
            <a:off x="321650" y="2448275"/>
            <a:ext cx="11190300" cy="8430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US"/>
              <a:t>After partitioning, we will apply Quick Sort on the left array and Quick Sort on the right array. After applying Quick Sort on the left array it will be sorted(1,2,3). Then after applying Quick Sort on the right array, it will be Sorted(5,7,8).</a:t>
            </a:r>
            <a:endParaRPr/>
          </a:p>
        </p:txBody>
      </p:sp>
      <p:graphicFrame>
        <p:nvGraphicFramePr>
          <p:cNvPr id="582" name="Google Shape;582;g180549c7138_0_19"/>
          <p:cNvGraphicFramePr/>
          <p:nvPr/>
        </p:nvGraphicFramePr>
        <p:xfrm>
          <a:off x="3753500" y="299950"/>
          <a:ext cx="3000000" cy="3000000"/>
        </p:xfrm>
        <a:graphic>
          <a:graphicData uri="http://schemas.openxmlformats.org/drawingml/2006/table">
            <a:tbl>
              <a:tblPr>
                <a:noFill/>
                <a:tableStyleId>{20D5EDCB-E477-4B0B-9ED2-D622134E36F3}</a:tableStyleId>
              </a:tblPr>
              <a:tblGrid>
                <a:gridCol w="612075"/>
                <a:gridCol w="612075"/>
                <a:gridCol w="612075"/>
                <a:gridCol w="612075"/>
                <a:gridCol w="612075"/>
                <a:gridCol w="612075"/>
                <a:gridCol w="612075"/>
              </a:tblGrid>
              <a:tr h="507475">
                <a:tc>
                  <a:txBody>
                    <a:bodyPr/>
                    <a:lstStyle/>
                    <a:p>
                      <a:pPr indent="0" lvl="0" marL="0" rtl="0" algn="l">
                        <a:spcBef>
                          <a:spcPts val="0"/>
                        </a:spcBef>
                        <a:spcAft>
                          <a:spcPts val="0"/>
                        </a:spcAft>
                        <a:buNone/>
                      </a:pPr>
                      <a:r>
                        <a:rPr lang="en-US"/>
                        <a:t>8</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5</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2</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1</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7</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3</a:t>
                      </a:r>
                      <a:endParaRPr/>
                    </a:p>
                  </a:txBody>
                  <a:tcPr marT="91425" marB="91425" marR="91425" marL="91425">
                    <a:solidFill>
                      <a:srgbClr val="F4CCCC"/>
                    </a:solidFill>
                  </a:tcPr>
                </a:tc>
                <a:tc>
                  <a:txBody>
                    <a:bodyPr/>
                    <a:lstStyle/>
                    <a:p>
                      <a:pPr indent="0" lvl="0" marL="0" rtl="0" algn="l">
                        <a:spcBef>
                          <a:spcPts val="0"/>
                        </a:spcBef>
                        <a:spcAft>
                          <a:spcPts val="0"/>
                        </a:spcAft>
                        <a:buNone/>
                      </a:pPr>
                      <a:r>
                        <a:rPr lang="en-US"/>
                        <a:t>4</a:t>
                      </a:r>
                      <a:endParaRPr/>
                    </a:p>
                  </a:txBody>
                  <a:tcPr marT="91425" marB="91425" marR="91425" marL="91425">
                    <a:solidFill>
                      <a:srgbClr val="F4CCCC"/>
                    </a:solidFill>
                  </a:tcPr>
                </a:tc>
              </a:tr>
            </a:tbl>
          </a:graphicData>
        </a:graphic>
      </p:graphicFrame>
      <p:graphicFrame>
        <p:nvGraphicFramePr>
          <p:cNvPr id="583" name="Google Shape;583;g180549c7138_0_19"/>
          <p:cNvGraphicFramePr/>
          <p:nvPr/>
        </p:nvGraphicFramePr>
        <p:xfrm>
          <a:off x="3753500" y="1298435"/>
          <a:ext cx="3000000" cy="3000000"/>
        </p:xfrm>
        <a:graphic>
          <a:graphicData uri="http://schemas.openxmlformats.org/drawingml/2006/table">
            <a:tbl>
              <a:tblPr>
                <a:noFill/>
                <a:tableStyleId>{20D5EDCB-E477-4B0B-9ED2-D622134E36F3}</a:tableStyleId>
              </a:tblPr>
              <a:tblGrid>
                <a:gridCol w="612075"/>
                <a:gridCol w="612075"/>
                <a:gridCol w="612075"/>
                <a:gridCol w="612075"/>
                <a:gridCol w="612075"/>
                <a:gridCol w="612075"/>
                <a:gridCol w="612075"/>
              </a:tblGrid>
              <a:tr h="507475">
                <a:tc>
                  <a:txBody>
                    <a:bodyPr/>
                    <a:lstStyle/>
                    <a:p>
                      <a:pPr indent="0" lvl="0" marL="0" rtl="0" algn="l">
                        <a:spcBef>
                          <a:spcPts val="0"/>
                        </a:spcBef>
                        <a:spcAft>
                          <a:spcPts val="0"/>
                        </a:spcAft>
                        <a:buNone/>
                      </a:pPr>
                      <a:r>
                        <a:rPr lang="en-US"/>
                        <a:t>2</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1</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3</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4</a:t>
                      </a:r>
                      <a:endParaRPr/>
                    </a:p>
                  </a:txBody>
                  <a:tcPr marT="91425" marB="91425" marR="91425" marL="91425">
                    <a:solidFill>
                      <a:srgbClr val="6AA84F"/>
                    </a:solidFill>
                  </a:tcPr>
                </a:tc>
                <a:tc>
                  <a:txBody>
                    <a:bodyPr/>
                    <a:lstStyle/>
                    <a:p>
                      <a:pPr indent="0" lvl="0" marL="0" rtl="0" algn="l">
                        <a:spcBef>
                          <a:spcPts val="0"/>
                        </a:spcBef>
                        <a:spcAft>
                          <a:spcPts val="0"/>
                        </a:spcAft>
                        <a:buNone/>
                      </a:pPr>
                      <a:r>
                        <a:rPr lang="en-US"/>
                        <a:t>7</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8</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5</a:t>
                      </a:r>
                      <a:endParaRPr/>
                    </a:p>
                  </a:txBody>
                  <a:tcPr marT="91425" marB="91425" marR="91425" marL="91425">
                    <a:solidFill>
                      <a:srgbClr val="3C78D8"/>
                    </a:solidFill>
                  </a:tcPr>
                </a:tc>
              </a:tr>
            </a:tbl>
          </a:graphicData>
        </a:graphic>
      </p:graphicFrame>
      <p:cxnSp>
        <p:nvCxnSpPr>
          <p:cNvPr id="584" name="Google Shape;584;g180549c7138_0_19"/>
          <p:cNvCxnSpPr/>
          <p:nvPr/>
        </p:nvCxnSpPr>
        <p:spPr>
          <a:xfrm flipH="1">
            <a:off x="5842700" y="756750"/>
            <a:ext cx="1905600" cy="501000"/>
          </a:xfrm>
          <a:prstGeom prst="straightConnector1">
            <a:avLst/>
          </a:prstGeom>
          <a:noFill/>
          <a:ln cap="flat" cmpd="sng" w="38100">
            <a:solidFill>
              <a:schemeClr val="dk2"/>
            </a:solidFill>
            <a:prstDash val="solid"/>
            <a:round/>
            <a:headEnd len="med" w="med" type="none"/>
            <a:tailEnd len="med" w="med" type="triangle"/>
          </a:ln>
        </p:spPr>
      </p:cxnSp>
      <p:sp>
        <p:nvSpPr>
          <p:cNvPr id="585" name="Google Shape;585;g180549c7138_0_19"/>
          <p:cNvSpPr txBox="1"/>
          <p:nvPr/>
        </p:nvSpPr>
        <p:spPr>
          <a:xfrm>
            <a:off x="5723975" y="1772850"/>
            <a:ext cx="3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p</a:t>
            </a:r>
            <a:endParaRPr b="1">
              <a:solidFill>
                <a:srgbClr val="38761D"/>
              </a:solidFill>
              <a:latin typeface="Calibri"/>
              <a:ea typeface="Calibri"/>
              <a:cs typeface="Calibri"/>
              <a:sym typeface="Calibri"/>
            </a:endParaRPr>
          </a:p>
        </p:txBody>
      </p:sp>
      <p:sp>
        <p:nvSpPr>
          <p:cNvPr id="586" name="Google Shape;586;g180549c7138_0_19"/>
          <p:cNvSpPr txBox="1"/>
          <p:nvPr/>
        </p:nvSpPr>
        <p:spPr>
          <a:xfrm>
            <a:off x="4977650" y="1772850"/>
            <a:ext cx="67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FF9900"/>
                </a:solidFill>
                <a:latin typeface="Calibri"/>
                <a:ea typeface="Calibri"/>
                <a:cs typeface="Calibri"/>
                <a:sym typeface="Calibri"/>
              </a:rPr>
              <a:t>p-1</a:t>
            </a:r>
            <a:endParaRPr b="1" sz="2000">
              <a:solidFill>
                <a:srgbClr val="FF9900"/>
              </a:solidFill>
              <a:latin typeface="Calibri"/>
              <a:ea typeface="Calibri"/>
              <a:cs typeface="Calibri"/>
              <a:sym typeface="Calibri"/>
            </a:endParaRPr>
          </a:p>
        </p:txBody>
      </p:sp>
      <p:sp>
        <p:nvSpPr>
          <p:cNvPr id="587" name="Google Shape;587;g180549c7138_0_19"/>
          <p:cNvSpPr txBox="1"/>
          <p:nvPr/>
        </p:nvSpPr>
        <p:spPr>
          <a:xfrm>
            <a:off x="3682250" y="1772850"/>
            <a:ext cx="51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FF9900"/>
                </a:solidFill>
                <a:latin typeface="Calibri"/>
                <a:ea typeface="Calibri"/>
                <a:cs typeface="Calibri"/>
                <a:sym typeface="Calibri"/>
              </a:rPr>
              <a:t>s</a:t>
            </a:r>
            <a:endParaRPr b="1" sz="1900">
              <a:solidFill>
                <a:srgbClr val="FF9900"/>
              </a:solidFill>
              <a:latin typeface="Calibri"/>
              <a:ea typeface="Calibri"/>
              <a:cs typeface="Calibri"/>
              <a:sym typeface="Calibri"/>
            </a:endParaRPr>
          </a:p>
        </p:txBody>
      </p:sp>
      <p:sp>
        <p:nvSpPr>
          <p:cNvPr id="588" name="Google Shape;588;g180549c7138_0_19"/>
          <p:cNvSpPr txBox="1"/>
          <p:nvPr/>
        </p:nvSpPr>
        <p:spPr>
          <a:xfrm>
            <a:off x="7492250" y="1772850"/>
            <a:ext cx="67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1155CC"/>
                </a:solidFill>
                <a:latin typeface="Calibri"/>
                <a:ea typeface="Calibri"/>
                <a:cs typeface="Calibri"/>
                <a:sym typeface="Calibri"/>
              </a:rPr>
              <a:t>e</a:t>
            </a:r>
            <a:endParaRPr b="1" sz="2000">
              <a:solidFill>
                <a:srgbClr val="1155CC"/>
              </a:solidFill>
              <a:latin typeface="Calibri"/>
              <a:ea typeface="Calibri"/>
              <a:cs typeface="Calibri"/>
              <a:sym typeface="Calibri"/>
            </a:endParaRPr>
          </a:p>
        </p:txBody>
      </p:sp>
      <p:sp>
        <p:nvSpPr>
          <p:cNvPr id="589" name="Google Shape;589;g180549c7138_0_19"/>
          <p:cNvSpPr txBox="1"/>
          <p:nvPr/>
        </p:nvSpPr>
        <p:spPr>
          <a:xfrm>
            <a:off x="6196850" y="1772850"/>
            <a:ext cx="67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1155CC"/>
                </a:solidFill>
                <a:latin typeface="Calibri"/>
                <a:ea typeface="Calibri"/>
                <a:cs typeface="Calibri"/>
                <a:sym typeface="Calibri"/>
              </a:rPr>
              <a:t>p+1</a:t>
            </a:r>
            <a:endParaRPr b="1" sz="1900">
              <a:solidFill>
                <a:srgbClr val="1155CC"/>
              </a:solidFill>
              <a:latin typeface="Calibri"/>
              <a:ea typeface="Calibri"/>
              <a:cs typeface="Calibri"/>
              <a:sym typeface="Calibri"/>
            </a:endParaRPr>
          </a:p>
        </p:txBody>
      </p:sp>
      <p:graphicFrame>
        <p:nvGraphicFramePr>
          <p:cNvPr id="590" name="Google Shape;590;g180549c7138_0_19"/>
          <p:cNvGraphicFramePr/>
          <p:nvPr/>
        </p:nvGraphicFramePr>
        <p:xfrm>
          <a:off x="3601100" y="3813035"/>
          <a:ext cx="3000000" cy="3000000"/>
        </p:xfrm>
        <a:graphic>
          <a:graphicData uri="http://schemas.openxmlformats.org/drawingml/2006/table">
            <a:tbl>
              <a:tblPr>
                <a:noFill/>
                <a:tableStyleId>{20D5EDCB-E477-4B0B-9ED2-D622134E36F3}</a:tableStyleId>
              </a:tblPr>
              <a:tblGrid>
                <a:gridCol w="612075"/>
                <a:gridCol w="612075"/>
                <a:gridCol w="612075"/>
                <a:gridCol w="612075"/>
                <a:gridCol w="612075"/>
                <a:gridCol w="612075"/>
                <a:gridCol w="612075"/>
              </a:tblGrid>
              <a:tr h="507475">
                <a:tc>
                  <a:txBody>
                    <a:bodyPr/>
                    <a:lstStyle/>
                    <a:p>
                      <a:pPr indent="0" lvl="0" marL="0" rtl="0" algn="l">
                        <a:spcBef>
                          <a:spcPts val="0"/>
                        </a:spcBef>
                        <a:spcAft>
                          <a:spcPts val="0"/>
                        </a:spcAft>
                        <a:buNone/>
                      </a:pPr>
                      <a:r>
                        <a:rPr lang="en-US"/>
                        <a:t>1</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2</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3</a:t>
                      </a:r>
                      <a:endParaRPr/>
                    </a:p>
                  </a:txBody>
                  <a:tcPr marT="91425" marB="91425" marR="91425" marL="91425">
                    <a:solidFill>
                      <a:srgbClr val="FFE599"/>
                    </a:solidFill>
                  </a:tcPr>
                </a:tc>
                <a:tc>
                  <a:txBody>
                    <a:bodyPr/>
                    <a:lstStyle/>
                    <a:p>
                      <a:pPr indent="0" lvl="0" marL="0" rtl="0" algn="l">
                        <a:spcBef>
                          <a:spcPts val="0"/>
                        </a:spcBef>
                        <a:spcAft>
                          <a:spcPts val="0"/>
                        </a:spcAft>
                        <a:buNone/>
                      </a:pPr>
                      <a:r>
                        <a:rPr lang="en-US"/>
                        <a:t>4</a:t>
                      </a:r>
                      <a:endParaRPr/>
                    </a:p>
                  </a:txBody>
                  <a:tcPr marT="91425" marB="91425" marR="91425" marL="91425">
                    <a:solidFill>
                      <a:srgbClr val="6AA84F"/>
                    </a:solidFill>
                  </a:tcPr>
                </a:tc>
                <a:tc>
                  <a:txBody>
                    <a:bodyPr/>
                    <a:lstStyle/>
                    <a:p>
                      <a:pPr indent="0" lvl="0" marL="0" rtl="0" algn="l">
                        <a:spcBef>
                          <a:spcPts val="0"/>
                        </a:spcBef>
                        <a:spcAft>
                          <a:spcPts val="0"/>
                        </a:spcAft>
                        <a:buNone/>
                      </a:pPr>
                      <a:r>
                        <a:rPr lang="en-US"/>
                        <a:t>5</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7</a:t>
                      </a:r>
                      <a:endParaRPr/>
                    </a:p>
                  </a:txBody>
                  <a:tcPr marT="91425" marB="91425" marR="91425" marL="91425">
                    <a:solidFill>
                      <a:srgbClr val="3C78D8"/>
                    </a:solidFill>
                  </a:tcPr>
                </a:tc>
                <a:tc>
                  <a:txBody>
                    <a:bodyPr/>
                    <a:lstStyle/>
                    <a:p>
                      <a:pPr indent="0" lvl="0" marL="0" rtl="0" algn="l">
                        <a:spcBef>
                          <a:spcPts val="0"/>
                        </a:spcBef>
                        <a:spcAft>
                          <a:spcPts val="0"/>
                        </a:spcAft>
                        <a:buNone/>
                      </a:pPr>
                      <a:r>
                        <a:rPr lang="en-US"/>
                        <a:t>8</a:t>
                      </a:r>
                      <a:endParaRPr/>
                    </a:p>
                  </a:txBody>
                  <a:tcPr marT="91425" marB="91425" marR="91425" marL="91425">
                    <a:solidFill>
                      <a:srgbClr val="3C78D8"/>
                    </a:solidFill>
                  </a:tcPr>
                </a:tc>
              </a:tr>
            </a:tbl>
          </a:graphicData>
        </a:graphic>
      </p:graphicFrame>
      <p:sp>
        <p:nvSpPr>
          <p:cNvPr id="591" name="Google Shape;591;g180549c7138_0_19"/>
          <p:cNvSpPr txBox="1"/>
          <p:nvPr>
            <p:ph idx="1" type="body"/>
          </p:nvPr>
        </p:nvSpPr>
        <p:spPr>
          <a:xfrm>
            <a:off x="474050" y="4734275"/>
            <a:ext cx="11190300" cy="84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Then the array is Sorted.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80549c7138_0_34"/>
          <p:cNvSpPr txBox="1"/>
          <p:nvPr>
            <p:ph type="title"/>
          </p:nvPr>
        </p:nvSpPr>
        <p:spPr>
          <a:xfrm>
            <a:off x="381000" y="-15875"/>
            <a:ext cx="10515600" cy="83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US" sz="3160"/>
              <a:t>How to calculate the Index of the Pivot for the Sorted Array ?</a:t>
            </a:r>
            <a:endParaRPr b="1" sz="3160"/>
          </a:p>
        </p:txBody>
      </p:sp>
      <p:sp>
        <p:nvSpPr>
          <p:cNvPr id="597" name="Google Shape;597;g180549c7138_0_34"/>
          <p:cNvSpPr txBox="1"/>
          <p:nvPr>
            <p:ph idx="1" type="body"/>
          </p:nvPr>
        </p:nvSpPr>
        <p:spPr>
          <a:xfrm>
            <a:off x="381000" y="945925"/>
            <a:ext cx="11415300" cy="246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To know the index of the Pivot, we need to count the elements which are less that the Pivot. The resulting value is the correct index for the Pivot. Then swap the element there and the Pivot.</a:t>
            </a:r>
            <a:endParaRPr/>
          </a:p>
        </p:txBody>
      </p:sp>
      <p:sp>
        <p:nvSpPr>
          <p:cNvPr id="598" name="Google Shape;598;g180549c7138_0_34"/>
          <p:cNvSpPr txBox="1"/>
          <p:nvPr/>
        </p:nvSpPr>
        <p:spPr>
          <a:xfrm>
            <a:off x="1669300" y="2295275"/>
            <a:ext cx="9014100" cy="9543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Note</a:t>
            </a:r>
            <a:r>
              <a:rPr lang="en-US" sz="2500">
                <a:latin typeface="Calibri"/>
                <a:ea typeface="Calibri"/>
                <a:cs typeface="Calibri"/>
                <a:sym typeface="Calibri"/>
              </a:rPr>
              <a:t>: The Pivot can be any element that is selected by the user as the starting element.</a:t>
            </a:r>
            <a:endParaRPr sz="2500">
              <a:latin typeface="Calibri"/>
              <a:ea typeface="Calibri"/>
              <a:cs typeface="Calibri"/>
              <a:sym typeface="Calibri"/>
            </a:endParaRPr>
          </a:p>
        </p:txBody>
      </p:sp>
      <p:sp>
        <p:nvSpPr>
          <p:cNvPr id="599" name="Google Shape;599;g180549c7138_0_34"/>
          <p:cNvSpPr txBox="1"/>
          <p:nvPr/>
        </p:nvSpPr>
        <p:spPr>
          <a:xfrm>
            <a:off x="685800" y="3505200"/>
            <a:ext cx="11180100" cy="28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rgbClr val="273239"/>
                </a:solidFill>
                <a:highlight>
                  <a:srgbClr val="FFFFFF"/>
                </a:highlight>
              </a:rPr>
              <a:t>There are many different versions of quickSort that pick pivot in different ways. </a:t>
            </a:r>
            <a:endParaRPr sz="2400">
              <a:solidFill>
                <a:srgbClr val="273239"/>
              </a:solidFill>
              <a:highlight>
                <a:srgbClr val="FFFFFF"/>
              </a:highlight>
            </a:endParaRPr>
          </a:p>
          <a:p>
            <a:pPr indent="-381000" lvl="0" marL="685800" rtl="0" algn="l">
              <a:lnSpc>
                <a:spcPct val="158000"/>
              </a:lnSpc>
              <a:spcBef>
                <a:spcPts val="800"/>
              </a:spcBef>
              <a:spcAft>
                <a:spcPts val="0"/>
              </a:spcAft>
              <a:buClr>
                <a:srgbClr val="273239"/>
              </a:buClr>
              <a:buSzPts val="2400"/>
              <a:buChar char="●"/>
            </a:pPr>
            <a:r>
              <a:rPr lang="en-US" sz="2400">
                <a:solidFill>
                  <a:srgbClr val="273239"/>
                </a:solidFill>
                <a:highlight>
                  <a:srgbClr val="FFFFFF"/>
                </a:highlight>
              </a:rPr>
              <a:t>Always pick the first element as a pivot.</a:t>
            </a:r>
            <a:endParaRPr sz="2400">
              <a:solidFill>
                <a:srgbClr val="273239"/>
              </a:solidFill>
              <a:highlight>
                <a:srgbClr val="FFFFFF"/>
              </a:highlight>
            </a:endParaRPr>
          </a:p>
          <a:p>
            <a:pPr indent="-381000" lvl="0" marL="685800" rtl="0" algn="l">
              <a:lnSpc>
                <a:spcPct val="158000"/>
              </a:lnSpc>
              <a:spcBef>
                <a:spcPts val="0"/>
              </a:spcBef>
              <a:spcAft>
                <a:spcPts val="0"/>
              </a:spcAft>
              <a:buClr>
                <a:srgbClr val="273239"/>
              </a:buClr>
              <a:buSzPts val="2400"/>
              <a:buChar char="●"/>
            </a:pPr>
            <a:r>
              <a:rPr lang="en-US" sz="2400">
                <a:solidFill>
                  <a:srgbClr val="273239"/>
                </a:solidFill>
                <a:highlight>
                  <a:srgbClr val="FFFFFF"/>
                </a:highlight>
              </a:rPr>
              <a:t>Always pick the last element as a pivot.</a:t>
            </a:r>
            <a:endParaRPr sz="2400">
              <a:solidFill>
                <a:srgbClr val="273239"/>
              </a:solidFill>
              <a:highlight>
                <a:srgbClr val="FFFFFF"/>
              </a:highlight>
            </a:endParaRPr>
          </a:p>
          <a:p>
            <a:pPr indent="-381000" lvl="0" marL="685800" rtl="0" algn="l">
              <a:lnSpc>
                <a:spcPct val="158000"/>
              </a:lnSpc>
              <a:spcBef>
                <a:spcPts val="0"/>
              </a:spcBef>
              <a:spcAft>
                <a:spcPts val="0"/>
              </a:spcAft>
              <a:buClr>
                <a:srgbClr val="273239"/>
              </a:buClr>
              <a:buSzPts val="2400"/>
              <a:buChar char="●"/>
            </a:pPr>
            <a:r>
              <a:rPr lang="en-US" sz="2400">
                <a:solidFill>
                  <a:srgbClr val="273239"/>
                </a:solidFill>
                <a:highlight>
                  <a:srgbClr val="FFFFFF"/>
                </a:highlight>
              </a:rPr>
              <a:t>Pick a random element as a pivot.</a:t>
            </a:r>
            <a:endParaRPr sz="2400">
              <a:solidFill>
                <a:srgbClr val="273239"/>
              </a:solidFill>
              <a:highlight>
                <a:srgbClr val="FFFFFF"/>
              </a:highlight>
            </a:endParaRPr>
          </a:p>
          <a:p>
            <a:pPr indent="-381000" lvl="0" marL="685800" rtl="0" algn="l">
              <a:lnSpc>
                <a:spcPct val="158000"/>
              </a:lnSpc>
              <a:spcBef>
                <a:spcPts val="0"/>
              </a:spcBef>
              <a:spcAft>
                <a:spcPts val="0"/>
              </a:spcAft>
              <a:buClr>
                <a:srgbClr val="273239"/>
              </a:buClr>
              <a:buSzPts val="2400"/>
              <a:buChar char="●"/>
            </a:pPr>
            <a:r>
              <a:rPr lang="en-US" sz="2400">
                <a:solidFill>
                  <a:srgbClr val="273239"/>
                </a:solidFill>
                <a:highlight>
                  <a:srgbClr val="FFFFFF"/>
                </a:highlight>
              </a:rPr>
              <a:t>Pick median as the pivot.</a:t>
            </a:r>
            <a:endParaRPr sz="2400">
              <a:solidFill>
                <a:srgbClr val="273239"/>
              </a:solidFill>
              <a:highlight>
                <a:srgbClr val="FFFFFF"/>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g180549c7138_0_41"/>
          <p:cNvPicPr preferRelativeResize="0"/>
          <p:nvPr/>
        </p:nvPicPr>
        <p:blipFill>
          <a:blip r:embed="rId3">
            <a:alphaModFix/>
          </a:blip>
          <a:stretch>
            <a:fillRect/>
          </a:stretch>
        </p:blipFill>
        <p:spPr>
          <a:xfrm>
            <a:off x="1230775" y="804625"/>
            <a:ext cx="9522249" cy="5726675"/>
          </a:xfrm>
          <a:prstGeom prst="rect">
            <a:avLst/>
          </a:prstGeom>
          <a:noFill/>
          <a:ln>
            <a:noFill/>
          </a:ln>
        </p:spPr>
      </p:pic>
      <p:sp>
        <p:nvSpPr>
          <p:cNvPr id="605" name="Google Shape;605;g180549c7138_0_41"/>
          <p:cNvSpPr txBox="1"/>
          <p:nvPr/>
        </p:nvSpPr>
        <p:spPr>
          <a:xfrm>
            <a:off x="2362975" y="105250"/>
            <a:ext cx="5440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latin typeface="Calibri"/>
                <a:ea typeface="Calibri"/>
                <a:cs typeface="Calibri"/>
                <a:sym typeface="Calibri"/>
              </a:rPr>
              <a:t>Graphical Representation</a:t>
            </a:r>
            <a:endParaRPr b="1" sz="35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80549c7138_0_46"/>
          <p:cNvSpPr txBox="1"/>
          <p:nvPr>
            <p:ph type="title"/>
          </p:nvPr>
        </p:nvSpPr>
        <p:spPr>
          <a:xfrm>
            <a:off x="914400" y="288925"/>
            <a:ext cx="4169700" cy="6366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800"/>
              </a:spcAft>
              <a:buNone/>
            </a:pPr>
            <a:r>
              <a:rPr b="1" lang="en-US" sz="3000">
                <a:solidFill>
                  <a:srgbClr val="273239"/>
                </a:solidFill>
                <a:highlight>
                  <a:srgbClr val="FFFFFF"/>
                </a:highlight>
                <a:latin typeface="Arial"/>
                <a:ea typeface="Arial"/>
                <a:cs typeface="Arial"/>
                <a:sym typeface="Arial"/>
              </a:rPr>
              <a:t>Pseudo Code</a:t>
            </a:r>
            <a:endParaRPr sz="6100"/>
          </a:p>
        </p:txBody>
      </p:sp>
      <p:sp>
        <p:nvSpPr>
          <p:cNvPr id="611" name="Google Shape;611;g180549c7138_0_46"/>
          <p:cNvSpPr txBox="1"/>
          <p:nvPr>
            <p:ph idx="1" type="body"/>
          </p:nvPr>
        </p:nvSpPr>
        <p:spPr>
          <a:xfrm>
            <a:off x="226125" y="1873175"/>
            <a:ext cx="5060100" cy="4910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b="1" sz="1300">
              <a:solidFill>
                <a:srgbClr val="273239"/>
              </a:solidFill>
              <a:highlight>
                <a:srgbClr val="FFFFFF"/>
              </a:highlight>
              <a:latin typeface="Arial"/>
              <a:ea typeface="Arial"/>
              <a:cs typeface="Arial"/>
              <a:sym typeface="Arial"/>
            </a:endParaRPr>
          </a:p>
          <a:p>
            <a:pPr indent="0" lvl="0" marL="228600" marR="228600" rtl="0" algn="l">
              <a:lnSpc>
                <a:spcPct val="115000"/>
              </a:lnSpc>
              <a:spcBef>
                <a:spcPts val="800"/>
              </a:spcBef>
              <a:spcAft>
                <a:spcPts val="0"/>
              </a:spcAft>
              <a:buNone/>
            </a:pPr>
            <a:r>
              <a:rPr i="1" lang="en-US" sz="1800">
                <a:solidFill>
                  <a:srgbClr val="273239"/>
                </a:solidFill>
                <a:latin typeface="Arial"/>
                <a:ea typeface="Arial"/>
                <a:cs typeface="Arial"/>
                <a:sym typeface="Arial"/>
              </a:rPr>
              <a:t>/* low  –&gt; Starting index,  high  –&gt; Ending index */</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quickSort(arr[], low, high) {</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if (low &lt; high) {</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 pi is partitioning index, arr[pi] is now at right place */</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pi = partition(arr, low, high);</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quickSort(arr, low, pi – 1);  // Before pi</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quickSort(arr, pi + 1, high); // After pi</a:t>
            </a:r>
            <a:endParaRPr i="1" sz="1800">
              <a:solidFill>
                <a:srgbClr val="273239"/>
              </a:solidFill>
              <a:latin typeface="Arial"/>
              <a:ea typeface="Arial"/>
              <a:cs typeface="Arial"/>
              <a:sym typeface="Arial"/>
            </a:endParaRPr>
          </a:p>
          <a:p>
            <a:pPr indent="0" lvl="0" marL="228600" marR="228600" rtl="0" algn="l">
              <a:lnSpc>
                <a:spcPct val="115000"/>
              </a:lnSpc>
              <a:spcBef>
                <a:spcPts val="0"/>
              </a:spcBef>
              <a:spcAft>
                <a:spcPts val="0"/>
              </a:spcAft>
              <a:buNone/>
            </a:pPr>
            <a:r>
              <a:rPr i="1" lang="en-US" sz="1800">
                <a:solidFill>
                  <a:srgbClr val="273239"/>
                </a:solidFill>
                <a:latin typeface="Arial"/>
                <a:ea typeface="Arial"/>
                <a:cs typeface="Arial"/>
                <a:sym typeface="Arial"/>
              </a:rPr>
              <a:t>    }</a:t>
            </a:r>
            <a:endParaRPr sz="3300"/>
          </a:p>
        </p:txBody>
      </p:sp>
      <p:sp>
        <p:nvSpPr>
          <p:cNvPr id="612" name="Google Shape;612;g180549c7138_0_46"/>
          <p:cNvSpPr txBox="1"/>
          <p:nvPr/>
        </p:nvSpPr>
        <p:spPr>
          <a:xfrm>
            <a:off x="5912075" y="696925"/>
            <a:ext cx="6051000" cy="530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a:solidFill>
                  <a:srgbClr val="273239"/>
                </a:solidFill>
              </a:rPr>
              <a:t>partition (arr[], low, high)</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 pivot (Element to be placed at right position)</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pivot = arr[high];  </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i = (low – 1)  // Index of smaller element and indicates the </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 right position of pivot found so far</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for (j = low; j &lt;= high- 1; j++){</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 If current element is smaller than the pivot</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if (arr[j] &lt; pivot){</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i++;    // increment index of smaller element</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swap arr[i] and arr[j]</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    }</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swap arr[i + 1] and arr[high])</a:t>
            </a:r>
            <a:endParaRPr i="1">
              <a:solidFill>
                <a:srgbClr val="273239"/>
              </a:solidFill>
            </a:endParaRPr>
          </a:p>
          <a:p>
            <a:pPr indent="0" lvl="0" marL="0" rtl="0" algn="l">
              <a:lnSpc>
                <a:spcPct val="115000"/>
              </a:lnSpc>
              <a:spcBef>
                <a:spcPts val="800"/>
              </a:spcBef>
              <a:spcAft>
                <a:spcPts val="0"/>
              </a:spcAft>
              <a:buNone/>
            </a:pPr>
            <a:r>
              <a:rPr i="1" lang="en-US">
                <a:solidFill>
                  <a:srgbClr val="273239"/>
                </a:solidFill>
              </a:rPr>
              <a:t>    return (i + 1)</a:t>
            </a:r>
            <a:endParaRPr i="1">
              <a:solidFill>
                <a:srgbClr val="273239"/>
              </a:solidFill>
            </a:endParaRPr>
          </a:p>
          <a:p>
            <a:pPr indent="0" lvl="0" marL="0" rtl="0" algn="l">
              <a:lnSpc>
                <a:spcPct val="115000"/>
              </a:lnSpc>
              <a:spcBef>
                <a:spcPts val="800"/>
              </a:spcBef>
              <a:spcAft>
                <a:spcPts val="800"/>
              </a:spcAft>
              <a:buNone/>
            </a:pPr>
            <a:r>
              <a:rPr i="1" lang="en-US">
                <a:solidFill>
                  <a:srgbClr val="273239"/>
                </a:solidFill>
              </a:rPr>
              <a:t>}</a:t>
            </a:r>
            <a:endParaRPr i="1">
              <a:solidFill>
                <a:srgbClr val="273239"/>
              </a:solidFill>
            </a:endParaRPr>
          </a:p>
        </p:txBody>
      </p:sp>
      <p:sp>
        <p:nvSpPr>
          <p:cNvPr id="613" name="Google Shape;613;g180549c7138_0_46"/>
          <p:cNvSpPr txBox="1"/>
          <p:nvPr>
            <p:ph type="title"/>
          </p:nvPr>
        </p:nvSpPr>
        <p:spPr>
          <a:xfrm>
            <a:off x="6324600" y="60325"/>
            <a:ext cx="4169700" cy="6366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800"/>
              </a:spcAft>
              <a:buNone/>
            </a:pPr>
            <a:r>
              <a:rPr b="1" lang="en-US" sz="1800">
                <a:solidFill>
                  <a:srgbClr val="273239"/>
                </a:solidFill>
                <a:highlight>
                  <a:srgbClr val="FFFFFF"/>
                </a:highlight>
                <a:latin typeface="Arial"/>
                <a:ea typeface="Arial"/>
                <a:cs typeface="Arial"/>
                <a:sym typeface="Arial"/>
              </a:rPr>
              <a:t>Partition function:</a:t>
            </a:r>
            <a:endParaRPr sz="4900"/>
          </a:p>
        </p:txBody>
      </p:sp>
      <p:sp>
        <p:nvSpPr>
          <p:cNvPr id="614" name="Google Shape;614;g180549c7138_0_46"/>
          <p:cNvSpPr txBox="1"/>
          <p:nvPr>
            <p:ph type="title"/>
          </p:nvPr>
        </p:nvSpPr>
        <p:spPr>
          <a:xfrm>
            <a:off x="531550" y="1393900"/>
            <a:ext cx="2918400" cy="6366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800"/>
              </a:spcAft>
              <a:buNone/>
            </a:pPr>
            <a:r>
              <a:rPr b="1" lang="en-US" sz="1800">
                <a:solidFill>
                  <a:srgbClr val="273239"/>
                </a:solidFill>
                <a:highlight>
                  <a:srgbClr val="FFFFFF"/>
                </a:highlight>
                <a:latin typeface="Arial"/>
                <a:ea typeface="Arial"/>
                <a:cs typeface="Arial"/>
                <a:sym typeface="Arial"/>
              </a:rPr>
              <a:t>QuickSort function:</a:t>
            </a:r>
            <a:endParaRPr sz="4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180549c7138_0_54"/>
          <p:cNvSpPr txBox="1"/>
          <p:nvPr>
            <p:ph type="title"/>
          </p:nvPr>
        </p:nvSpPr>
        <p:spPr>
          <a:xfrm>
            <a:off x="151775" y="292125"/>
            <a:ext cx="5259600" cy="978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US" sz="3659"/>
              <a:t>Quick Sort with C++</a:t>
            </a:r>
            <a:endParaRPr b="1" sz="3659"/>
          </a:p>
          <a:p>
            <a:pPr indent="0" lvl="0" marL="0" rtl="0" algn="l">
              <a:spcBef>
                <a:spcPts val="0"/>
              </a:spcBef>
              <a:spcAft>
                <a:spcPts val="0"/>
              </a:spcAft>
              <a:buSzPts val="990"/>
              <a:buNone/>
            </a:pPr>
            <a:r>
              <a:rPr b="1" lang="en-US" sz="3659"/>
              <a:t>Pivot as the Last element</a:t>
            </a:r>
            <a:endParaRPr b="1" sz="3659"/>
          </a:p>
        </p:txBody>
      </p:sp>
      <p:sp>
        <p:nvSpPr>
          <p:cNvPr id="620" name="Google Shape;620;g180549c7138_0_54"/>
          <p:cNvSpPr txBox="1"/>
          <p:nvPr>
            <p:ph idx="1" type="body"/>
          </p:nvPr>
        </p:nvSpPr>
        <p:spPr>
          <a:xfrm>
            <a:off x="838200" y="1825625"/>
            <a:ext cx="4392300" cy="4601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b="1" lang="en-US"/>
              <a:t>int partition(int a[],int s,int e){</a:t>
            </a:r>
            <a:endParaRPr b="1"/>
          </a:p>
          <a:p>
            <a:pPr indent="0" lvl="0" marL="0" rtl="0" algn="l">
              <a:spcBef>
                <a:spcPts val="1000"/>
              </a:spcBef>
              <a:spcAft>
                <a:spcPts val="0"/>
              </a:spcAft>
              <a:buNone/>
            </a:pPr>
            <a:r>
              <a:rPr lang="en-US"/>
              <a:t>     int i=s;</a:t>
            </a:r>
            <a:endParaRPr/>
          </a:p>
          <a:p>
            <a:pPr indent="0" lvl="0" marL="0" rtl="0" algn="l">
              <a:spcBef>
                <a:spcPts val="1000"/>
              </a:spcBef>
              <a:spcAft>
                <a:spcPts val="0"/>
              </a:spcAft>
              <a:buNone/>
            </a:pPr>
            <a:r>
              <a:rPr lang="en-US"/>
              <a:t>     int pivot = a[e];</a:t>
            </a:r>
            <a:endParaRPr/>
          </a:p>
          <a:p>
            <a:pPr indent="0" lvl="0" marL="0" rtl="0" algn="l">
              <a:spcBef>
                <a:spcPts val="1000"/>
              </a:spcBef>
              <a:spcAft>
                <a:spcPts val="0"/>
              </a:spcAft>
              <a:buNone/>
            </a:pPr>
            <a:r>
              <a:rPr lang="en-US"/>
              <a:t>     for(int j=s;j&lt;=e-1;j++){</a:t>
            </a:r>
            <a:endParaRPr/>
          </a:p>
          <a:p>
            <a:pPr indent="0" lvl="0" marL="0" rtl="0" algn="l">
              <a:spcBef>
                <a:spcPts val="1000"/>
              </a:spcBef>
              <a:spcAft>
                <a:spcPts val="0"/>
              </a:spcAft>
              <a:buNone/>
            </a:pPr>
            <a:r>
              <a:rPr lang="en-US"/>
              <a:t>        if(a[j] &lt; pivot){</a:t>
            </a:r>
            <a:endParaRPr/>
          </a:p>
          <a:p>
            <a:pPr indent="0" lvl="0" marL="0" rtl="0" algn="l">
              <a:spcBef>
                <a:spcPts val="1000"/>
              </a:spcBef>
              <a:spcAft>
                <a:spcPts val="0"/>
              </a:spcAft>
              <a:buNone/>
            </a:pPr>
            <a:r>
              <a:rPr lang="en-US"/>
              <a:t>            swap(a[i],a[j]);</a:t>
            </a:r>
            <a:endParaRPr/>
          </a:p>
          <a:p>
            <a:pPr indent="0" lvl="0" marL="0" rtl="0" algn="l">
              <a:spcBef>
                <a:spcPts val="1000"/>
              </a:spcBef>
              <a:spcAft>
                <a:spcPts val="0"/>
              </a:spcAft>
              <a:buNone/>
            </a:pPr>
            <a:r>
              <a:rPr lang="en-US"/>
              <a:t>            i++;</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swap(a[i],a[e]);</a:t>
            </a:r>
            <a:endParaRPr/>
          </a:p>
          <a:p>
            <a:pPr indent="0" lvl="0" marL="0" rtl="0" algn="l">
              <a:spcBef>
                <a:spcPts val="1000"/>
              </a:spcBef>
              <a:spcAft>
                <a:spcPts val="0"/>
              </a:spcAft>
              <a:buNone/>
            </a:pPr>
            <a:r>
              <a:rPr lang="en-US"/>
              <a:t>     return i;</a:t>
            </a:r>
            <a:endParaRPr/>
          </a:p>
          <a:p>
            <a:pPr indent="0" lvl="0" marL="0" rtl="0" algn="l">
              <a:spcBef>
                <a:spcPts val="1000"/>
              </a:spcBef>
              <a:spcAft>
                <a:spcPts val="0"/>
              </a:spcAft>
              <a:buNone/>
            </a:pPr>
            <a:r>
              <a:rPr lang="en-US"/>
              <a:t>}</a:t>
            </a:r>
            <a:endParaRPr/>
          </a:p>
        </p:txBody>
      </p:sp>
      <p:sp>
        <p:nvSpPr>
          <p:cNvPr id="621" name="Google Shape;621;g180549c7138_0_54"/>
          <p:cNvSpPr txBox="1"/>
          <p:nvPr/>
        </p:nvSpPr>
        <p:spPr>
          <a:xfrm>
            <a:off x="5715000" y="76200"/>
            <a:ext cx="4990200" cy="4185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void quickSort(int a[],int s,int e){</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if(s&gt;=e){</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return;</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int p = partition(a,s,e);</a:t>
            </a:r>
            <a:endParaRPr b="1"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quickSort(a,s,p-1);</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    quickSort(a,p+1,e);</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a:t>
            </a:r>
            <a:endParaRPr/>
          </a:p>
        </p:txBody>
      </p:sp>
      <p:sp>
        <p:nvSpPr>
          <p:cNvPr id="622" name="Google Shape;622;g180549c7138_0_54"/>
          <p:cNvSpPr txBox="1"/>
          <p:nvPr/>
        </p:nvSpPr>
        <p:spPr>
          <a:xfrm>
            <a:off x="7162800" y="3886200"/>
            <a:ext cx="3000000" cy="2955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int main(){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int a[] = {2,1,3,4,5,7,-2};</a:t>
            </a:r>
            <a:endParaRPr sz="1800"/>
          </a:p>
          <a:p>
            <a:pPr indent="0" lvl="0" marL="0" rtl="0" algn="l">
              <a:spcBef>
                <a:spcPts val="0"/>
              </a:spcBef>
              <a:spcAft>
                <a:spcPts val="0"/>
              </a:spcAft>
              <a:buNone/>
            </a:pPr>
            <a:r>
              <a:rPr lang="en-US" sz="1800"/>
              <a:t>   quickSort(a,0,6);</a:t>
            </a:r>
            <a:endParaRPr sz="1800"/>
          </a:p>
          <a:p>
            <a:pPr indent="0" lvl="0" marL="0" rtl="0" algn="l">
              <a:spcBef>
                <a:spcPts val="0"/>
              </a:spcBef>
              <a:spcAft>
                <a:spcPts val="0"/>
              </a:spcAft>
              <a:buNone/>
            </a:pPr>
            <a:r>
              <a:rPr lang="en-US" sz="1800"/>
              <a:t>   for(int i=0;i&lt;7;i++){</a:t>
            </a:r>
            <a:endParaRPr sz="1800"/>
          </a:p>
          <a:p>
            <a:pPr indent="0" lvl="0" marL="0" rtl="0" algn="l">
              <a:spcBef>
                <a:spcPts val="0"/>
              </a:spcBef>
              <a:spcAft>
                <a:spcPts val="0"/>
              </a:spcAft>
              <a:buNone/>
            </a:pPr>
            <a:r>
              <a:rPr lang="en-US" sz="1800"/>
              <a:t>    cout&lt;&lt;a[i]&lt;&lt;" ";</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return 0;</a:t>
            </a:r>
            <a:endParaRPr sz="1800"/>
          </a:p>
          <a:p>
            <a:pPr indent="0" lvl="0" marL="0" rtl="0" algn="l">
              <a:spcBef>
                <a:spcPts val="0"/>
              </a:spcBef>
              <a:spcAft>
                <a:spcPts val="0"/>
              </a:spcAft>
              <a:buNone/>
            </a:pPr>
            <a:r>
              <a:rPr lang="en-US" sz="18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ph type="title"/>
          </p:nvPr>
        </p:nvSpPr>
        <p:spPr>
          <a:xfrm>
            <a:off x="646111" y="93647"/>
            <a:ext cx="4953411" cy="5336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Buble Sort</a:t>
            </a:r>
            <a:endParaRPr/>
          </a:p>
        </p:txBody>
      </p:sp>
      <p:sp>
        <p:nvSpPr>
          <p:cNvPr id="256" name="Google Shape;256;p6"/>
          <p:cNvSpPr txBox="1"/>
          <p:nvPr>
            <p:ph idx="1" type="body"/>
          </p:nvPr>
        </p:nvSpPr>
        <p:spPr>
          <a:xfrm>
            <a:off x="132412" y="989814"/>
            <a:ext cx="7891706" cy="466268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solidFill>
                  <a:srgbClr val="212529"/>
                </a:solidFill>
                <a:latin typeface="Proxima Nova"/>
                <a:ea typeface="Proxima Nova"/>
                <a:cs typeface="Proxima Nova"/>
                <a:sym typeface="Proxima Nova"/>
              </a:rPr>
              <a:t>Bubble Sort</a:t>
            </a:r>
            <a:r>
              <a:rPr lang="en-US">
                <a:solidFill>
                  <a:srgbClr val="212529"/>
                </a:solidFill>
                <a:latin typeface="Proxima Nova"/>
                <a:ea typeface="Proxima Nova"/>
                <a:cs typeface="Proxima Nova"/>
                <a:sym typeface="Proxima Nova"/>
              </a:rPr>
              <a:t> is the very simplest sorting algorithm that works by repeatedly swapping the adjacent elements if they are in the wrong order. </a:t>
            </a:r>
            <a:r>
              <a:rPr lang="en-US"/>
              <a:t> In this sorting technique, we begin by comparing the first two elements of the array and checking if the first element is greater than the second element; if it is, we will swap those elements and move forward to the next element</a:t>
            </a:r>
            <a:endParaRPr/>
          </a:p>
        </p:txBody>
      </p:sp>
      <p:pic>
        <p:nvPicPr>
          <p:cNvPr descr="Sorting_in_C++_Example3" id="257" name="Google Shape;257;p6"/>
          <p:cNvPicPr preferRelativeResize="0"/>
          <p:nvPr/>
        </p:nvPicPr>
        <p:blipFill rotWithShape="1">
          <a:blip r:embed="rId3">
            <a:alphaModFix/>
          </a:blip>
          <a:srcRect b="0" l="0" r="0" t="0"/>
          <a:stretch/>
        </p:blipFill>
        <p:spPr>
          <a:xfrm>
            <a:off x="413855" y="3524702"/>
            <a:ext cx="6067238" cy="2343483"/>
          </a:xfrm>
          <a:prstGeom prst="rect">
            <a:avLst/>
          </a:prstGeom>
          <a:noFill/>
          <a:ln>
            <a:noFill/>
          </a:ln>
        </p:spPr>
      </p:pic>
      <p:sp>
        <p:nvSpPr>
          <p:cNvPr id="258" name="Google Shape;258;p6"/>
          <p:cNvSpPr/>
          <p:nvPr/>
        </p:nvSpPr>
        <p:spPr>
          <a:xfrm>
            <a:off x="6832313" y="2942051"/>
            <a:ext cx="4885949"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51565E"/>
                </a:solidFill>
                <a:latin typeface="Roboto"/>
                <a:ea typeface="Roboto"/>
                <a:cs typeface="Roboto"/>
                <a:sym typeface="Roboto"/>
              </a:rPr>
              <a:t>If the first element is not greater than the second, then we don’t need to swap it. And this process will keep on repeating till the end of the array.</a:t>
            </a:r>
            <a:endParaRPr/>
          </a:p>
          <a:p>
            <a:pPr indent="0" lvl="0" marL="0" marR="0" rtl="0" algn="l">
              <a:spcBef>
                <a:spcPts val="0"/>
              </a:spcBef>
              <a:spcAft>
                <a:spcPts val="0"/>
              </a:spcAft>
              <a:buNone/>
            </a:pP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
          <p:cNvSpPr txBox="1"/>
          <p:nvPr>
            <p:ph type="title"/>
          </p:nvPr>
        </p:nvSpPr>
        <p:spPr>
          <a:xfrm>
            <a:off x="646111" y="207617"/>
            <a:ext cx="9404723" cy="8104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Buble sort(next…)</a:t>
            </a:r>
            <a:endParaRPr/>
          </a:p>
        </p:txBody>
      </p:sp>
      <p:sp>
        <p:nvSpPr>
          <p:cNvPr id="264" name="Google Shape;264;p7"/>
          <p:cNvSpPr txBox="1"/>
          <p:nvPr>
            <p:ph idx="1" type="body"/>
          </p:nvPr>
        </p:nvSpPr>
        <p:spPr>
          <a:xfrm>
            <a:off x="386500" y="1131216"/>
            <a:ext cx="9663354" cy="5117183"/>
          </a:xfrm>
          <a:prstGeom prst="rect">
            <a:avLst/>
          </a:prstGeom>
          <a:noFill/>
          <a:ln>
            <a:noFill/>
          </a:ln>
        </p:spPr>
        <p:txBody>
          <a:bodyPr anchorCtr="0" anchor="t" bIns="45700" lIns="91425" spcFirstLastPara="1" rIns="91425" wrap="square" tIns="45700">
            <a:normAutofit/>
          </a:bodyPr>
          <a:lstStyle/>
          <a:p>
            <a:pPr indent="-350520" lvl="0" marL="342900" rtl="0" algn="l">
              <a:lnSpc>
                <a:spcPct val="115000"/>
              </a:lnSpc>
              <a:spcBef>
                <a:spcPts val="1000"/>
              </a:spcBef>
              <a:spcAft>
                <a:spcPts val="0"/>
              </a:spcAft>
              <a:buSzPts val="1600"/>
              <a:buChar char="►"/>
            </a:pPr>
            <a:r>
              <a:rPr lang="en-US">
                <a:solidFill>
                  <a:srgbClr val="222222"/>
                </a:solidFill>
                <a:latin typeface="Proxima Nova"/>
                <a:ea typeface="Proxima Nova"/>
                <a:cs typeface="Proxima Nova"/>
                <a:sym typeface="Proxima Nova"/>
              </a:rPr>
              <a:t>With Bubble Sort , two successive elements are compared with each other, and – if the left element is larger than the right one – they are swapped.</a:t>
            </a:r>
            <a:endParaRPr>
              <a:solidFill>
                <a:srgbClr val="212529"/>
              </a:solidFill>
              <a:latin typeface="Proxima Nova"/>
              <a:ea typeface="Proxima Nova"/>
              <a:cs typeface="Proxima Nova"/>
              <a:sym typeface="Proxima Nova"/>
            </a:endParaRPr>
          </a:p>
          <a:p>
            <a:pPr indent="-350520" lvl="0" marL="342900" rtl="0" algn="l">
              <a:lnSpc>
                <a:spcPct val="115000"/>
              </a:lnSpc>
              <a:spcBef>
                <a:spcPts val="2800"/>
              </a:spcBef>
              <a:spcAft>
                <a:spcPts val="0"/>
              </a:spcAft>
              <a:buSzPts val="1600"/>
              <a:buChar char="►"/>
            </a:pPr>
            <a:r>
              <a:rPr lang="en-US">
                <a:solidFill>
                  <a:srgbClr val="222222"/>
                </a:solidFill>
                <a:latin typeface="Proxima Nova"/>
                <a:ea typeface="Proxima Nova"/>
                <a:cs typeface="Proxima Nova"/>
                <a:sym typeface="Proxima Nova"/>
              </a:rPr>
              <a:t>These comparison and swap operations are performed from left to right across all elements. Therefore, after the first pass, the largest element is positioned on the far right. Or better: </a:t>
            </a:r>
            <a:r>
              <a:rPr i="1" lang="en-US">
                <a:solidFill>
                  <a:srgbClr val="222222"/>
                </a:solidFill>
                <a:latin typeface="Proxima Nova"/>
                <a:ea typeface="Proxima Nova"/>
                <a:cs typeface="Proxima Nova"/>
                <a:sym typeface="Proxima Nova"/>
              </a:rPr>
              <a:t>at the latest</a:t>
            </a:r>
            <a:r>
              <a:rPr lang="en-US">
                <a:solidFill>
                  <a:srgbClr val="222222"/>
                </a:solidFill>
                <a:latin typeface="Proxima Nova"/>
                <a:ea typeface="Proxima Nova"/>
                <a:cs typeface="Proxima Nova"/>
                <a:sym typeface="Proxima Nova"/>
              </a:rPr>
              <a:t> after the first pass – it may have arrived there before.</a:t>
            </a:r>
            <a:endParaRPr>
              <a:solidFill>
                <a:srgbClr val="212529"/>
              </a:solidFill>
              <a:latin typeface="Proxima Nova"/>
              <a:ea typeface="Proxima Nova"/>
              <a:cs typeface="Proxima Nova"/>
              <a:sym typeface="Proxima Nova"/>
            </a:endParaRPr>
          </a:p>
          <a:p>
            <a:pPr indent="-350520" lvl="0" marL="342900" rtl="0" algn="l">
              <a:lnSpc>
                <a:spcPct val="115000"/>
              </a:lnSpc>
              <a:spcBef>
                <a:spcPts val="2800"/>
              </a:spcBef>
              <a:spcAft>
                <a:spcPts val="0"/>
              </a:spcAft>
              <a:buSzPts val="1600"/>
              <a:buChar char="►"/>
            </a:pPr>
            <a:r>
              <a:rPr lang="en-US">
                <a:solidFill>
                  <a:srgbClr val="222222"/>
                </a:solidFill>
                <a:latin typeface="Proxima Nova"/>
                <a:ea typeface="Proxima Nova"/>
                <a:cs typeface="Proxima Nova"/>
                <a:sym typeface="Proxima Nova"/>
              </a:rPr>
              <a:t>You repeat this process until the array is sorted.</a:t>
            </a:r>
            <a:endParaRPr>
              <a:solidFill>
                <a:srgbClr val="212529"/>
              </a:solidFill>
              <a:latin typeface="Proxima Nova"/>
              <a:ea typeface="Proxima Nova"/>
              <a:cs typeface="Proxima Nova"/>
              <a:sym typeface="Proxima Nova"/>
            </a:endParaRPr>
          </a:p>
          <a:p>
            <a:pPr indent="-350520" lvl="0" marL="342900" rtl="0" algn="l">
              <a:lnSpc>
                <a:spcPct val="115000"/>
              </a:lnSpc>
              <a:spcBef>
                <a:spcPts val="1000"/>
              </a:spcBef>
              <a:spcAft>
                <a:spcPts val="0"/>
              </a:spcAft>
              <a:buSzPts val="1600"/>
              <a:buChar char="►"/>
            </a:pPr>
            <a:r>
              <a:rPr lang="en-US">
                <a:solidFill>
                  <a:srgbClr val="222222"/>
                </a:solidFill>
                <a:latin typeface="Proxima Nova"/>
                <a:ea typeface="Proxima Nova"/>
                <a:cs typeface="Proxima Nova"/>
                <a:sym typeface="Proxima Nova"/>
              </a:rPr>
              <a:t>Let’s use an example for the better understanding, In the following visualizations, I show how to sort the array [</a:t>
            </a:r>
            <a:r>
              <a:rPr lang="en-US"/>
              <a:t>22</a:t>
            </a:r>
            <a:r>
              <a:rPr lang="en-US"/>
              <a:t>,13,5,7,11</a:t>
            </a:r>
            <a:r>
              <a:rPr lang="en-US">
                <a:solidFill>
                  <a:srgbClr val="222222"/>
                </a:solidFill>
                <a:latin typeface="Proxima Nova"/>
                <a:ea typeface="Proxima Nova"/>
                <a:cs typeface="Proxima Nova"/>
                <a:sym typeface="Proxima Nova"/>
              </a:rPr>
              <a:t>] with Bubble Sort:</a:t>
            </a:r>
            <a:endParaRPr>
              <a:solidFill>
                <a:srgbClr val="212529"/>
              </a:solidFill>
              <a:latin typeface="Proxima Nova"/>
              <a:ea typeface="Proxima Nova"/>
              <a:cs typeface="Proxima Nova"/>
              <a:sym typeface="Proxima Nova"/>
            </a:endParaRPr>
          </a:p>
          <a:p>
            <a:pPr indent="-24892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ph type="title"/>
          </p:nvPr>
        </p:nvSpPr>
        <p:spPr>
          <a:xfrm>
            <a:off x="646111" y="198191"/>
            <a:ext cx="9404723" cy="5842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200"/>
              <a:buFont typeface="Century Gothic"/>
              <a:buNone/>
            </a:pPr>
            <a:r>
              <a:rPr lang="en-US"/>
              <a:t>Buble sort(next..)</a:t>
            </a:r>
            <a:endParaRPr/>
          </a:p>
        </p:txBody>
      </p:sp>
      <p:sp>
        <p:nvSpPr>
          <p:cNvPr id="270" name="Google Shape;270;p8"/>
          <p:cNvSpPr txBox="1"/>
          <p:nvPr>
            <p:ph idx="1" type="body"/>
          </p:nvPr>
        </p:nvSpPr>
        <p:spPr>
          <a:xfrm>
            <a:off x="1103312" y="1112364"/>
            <a:ext cx="10689620" cy="51360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divide the array into a left, unsorted – and a right sorted part. The right part is empty at the beginning:</a:t>
            </a:r>
            <a:endParaRPr/>
          </a:p>
          <a:p>
            <a:pPr indent="0" lvl="0" marL="0" rtl="0" algn="l">
              <a:spcBef>
                <a:spcPts val="1000"/>
              </a:spcBef>
              <a:spcAft>
                <a:spcPts val="0"/>
              </a:spcAft>
              <a:buSzPts val="1600"/>
              <a:buNone/>
            </a:pPr>
            <a:r>
              <a:t/>
            </a:r>
            <a:endParaRPr/>
          </a:p>
        </p:txBody>
      </p:sp>
      <p:sp>
        <p:nvSpPr>
          <p:cNvPr id="271" name="Google Shape;271;p8"/>
          <p:cNvSpPr/>
          <p:nvPr/>
        </p:nvSpPr>
        <p:spPr>
          <a:xfrm>
            <a:off x="7814820" y="1999750"/>
            <a:ext cx="3978111" cy="409650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600">
                <a:solidFill>
                  <a:srgbClr val="212529"/>
                </a:solidFill>
                <a:latin typeface="Proxima Nova"/>
                <a:ea typeface="Proxima Nova"/>
                <a:cs typeface="Proxima Nova"/>
                <a:sym typeface="Proxima Nova"/>
              </a:rPr>
              <a:t>Iteration 1: </a:t>
            </a:r>
            <a:endParaRPr b="1" sz="2800">
              <a:solidFill>
                <a:srgbClr val="212529"/>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n-US" sz="1800">
                <a:solidFill>
                  <a:srgbClr val="212529"/>
                </a:solidFill>
                <a:latin typeface="Proxima Nova"/>
                <a:ea typeface="Proxima Nova"/>
                <a:cs typeface="Proxima Nova"/>
                <a:sym typeface="Proxima Nova"/>
              </a:rPr>
              <a:t> </a:t>
            </a:r>
            <a:endParaRPr/>
          </a:p>
          <a:p>
            <a:pPr indent="0" lvl="0" marL="0" marR="0" rtl="0" algn="l">
              <a:lnSpc>
                <a:spcPct val="115000"/>
              </a:lnSpc>
              <a:spcBef>
                <a:spcPts val="0"/>
              </a:spcBef>
              <a:spcAft>
                <a:spcPts val="0"/>
              </a:spcAft>
              <a:buNone/>
            </a:pPr>
            <a:r>
              <a:rPr lang="en-US" sz="1800">
                <a:solidFill>
                  <a:srgbClr val="222222"/>
                </a:solidFill>
                <a:latin typeface="Proxima Nova"/>
                <a:ea typeface="Proxima Nova"/>
                <a:cs typeface="Proxima Nova"/>
                <a:sym typeface="Proxima Nova"/>
              </a:rPr>
              <a:t>We compare the first two elements, the 22 and the 13, and since 13 is smaller, we swap the elements:</a:t>
            </a:r>
            <a:endParaRPr sz="1800">
              <a:solidFill>
                <a:srgbClr val="212529"/>
              </a:solidFill>
              <a:latin typeface="Proxima Nova"/>
              <a:ea typeface="Proxima Nova"/>
              <a:cs typeface="Proxima Nova"/>
              <a:sym typeface="Proxima Nova"/>
            </a:endParaRPr>
          </a:p>
          <a:p>
            <a:pPr indent="0" lvl="0" marL="0" marR="0" rtl="0" algn="l">
              <a:spcBef>
                <a:spcPts val="1800"/>
              </a:spcBef>
              <a:spcAft>
                <a:spcPts val="0"/>
              </a:spcAft>
              <a:buNone/>
            </a:pPr>
            <a:r>
              <a:rPr lang="en-US" sz="1800">
                <a:solidFill>
                  <a:schemeClr val="dk1"/>
                </a:solidFill>
                <a:latin typeface="Century Gothic"/>
                <a:ea typeface="Century Gothic"/>
                <a:cs typeface="Century Gothic"/>
                <a:sym typeface="Century Gothic"/>
              </a:rPr>
              <a:t>Now we compare the second with the third element, i.e., the 22 with the 5. These are also in the wrong order and are, therefore, swapped.</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We compare the third with the fourth element, i.e., the 22 with the 7, they are also swapped.</a:t>
            </a:r>
            <a:endParaRPr/>
          </a:p>
        </p:txBody>
      </p:sp>
      <p:pic>
        <p:nvPicPr>
          <p:cNvPr descr="Sorting_in_C++_Example4" id="272" name="Google Shape;272;p8"/>
          <p:cNvPicPr preferRelativeResize="0"/>
          <p:nvPr/>
        </p:nvPicPr>
        <p:blipFill rotWithShape="1">
          <a:blip r:embed="rId3">
            <a:alphaModFix/>
          </a:blip>
          <a:srcRect b="0" l="0" r="0" t="0"/>
          <a:stretch/>
        </p:blipFill>
        <p:spPr>
          <a:xfrm>
            <a:off x="245096" y="1786626"/>
            <a:ext cx="7410450" cy="498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88d18a41c8_0_3"/>
          <p:cNvSpPr txBox="1"/>
          <p:nvPr>
            <p:ph type="title"/>
          </p:nvPr>
        </p:nvSpPr>
        <p:spPr>
          <a:xfrm>
            <a:off x="562625" y="-12376"/>
            <a:ext cx="9404700" cy="47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900"/>
              <a:t>Example1: </a:t>
            </a:r>
            <a:r>
              <a:rPr lang="en-US" sz="2900"/>
              <a:t>Visual Interpretation</a:t>
            </a:r>
            <a:endParaRPr sz="2900"/>
          </a:p>
        </p:txBody>
      </p:sp>
      <p:sp>
        <p:nvSpPr>
          <p:cNvPr id="278" name="Google Shape;278;g188d18a41c8_0_3"/>
          <p:cNvSpPr txBox="1"/>
          <p:nvPr>
            <p:ph idx="1" type="body"/>
          </p:nvPr>
        </p:nvSpPr>
        <p:spPr>
          <a:xfrm>
            <a:off x="236475" y="467550"/>
            <a:ext cx="11698800" cy="2225700"/>
          </a:xfrm>
          <a:prstGeom prst="rect">
            <a:avLst/>
          </a:prstGeom>
          <a:solidFill>
            <a:srgbClr val="D0E0E3"/>
          </a:solidFill>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i="1" lang="en-US" sz="1200">
                <a:solidFill>
                  <a:srgbClr val="273239"/>
                </a:solidFill>
                <a:latin typeface="Arial"/>
                <a:ea typeface="Arial"/>
                <a:cs typeface="Arial"/>
                <a:sym typeface="Arial"/>
              </a:rPr>
              <a:t>Input:</a:t>
            </a:r>
            <a:r>
              <a:rPr i="1" lang="en-US" sz="1200">
                <a:solidFill>
                  <a:srgbClr val="273239"/>
                </a:solidFill>
                <a:latin typeface="Arial"/>
                <a:ea typeface="Arial"/>
                <a:cs typeface="Arial"/>
                <a:sym typeface="Arial"/>
              </a:rPr>
              <a:t> arr[] = {</a:t>
            </a:r>
            <a:r>
              <a:rPr lang="en-US" sz="1200"/>
              <a:t>22,13,5,7,11</a:t>
            </a:r>
            <a:r>
              <a:rPr i="1" lang="en-US" sz="1200">
                <a:solidFill>
                  <a:srgbClr val="273239"/>
                </a:solidFill>
                <a:latin typeface="Arial"/>
                <a:ea typeface="Arial"/>
                <a:cs typeface="Arial"/>
                <a:sym typeface="Arial"/>
              </a:rPr>
              <a:t>}</a:t>
            </a:r>
            <a:endParaRPr i="1" sz="1200">
              <a:solidFill>
                <a:srgbClr val="273239"/>
              </a:solidFill>
              <a:latin typeface="Arial"/>
              <a:ea typeface="Arial"/>
              <a:cs typeface="Arial"/>
              <a:sym typeface="Arial"/>
            </a:endParaRPr>
          </a:p>
          <a:p>
            <a:pPr indent="0" lvl="0" marL="0" rtl="0" algn="l">
              <a:lnSpc>
                <a:spcPct val="115000"/>
              </a:lnSpc>
              <a:spcBef>
                <a:spcPts val="800"/>
              </a:spcBef>
              <a:spcAft>
                <a:spcPts val="0"/>
              </a:spcAft>
              <a:buNone/>
            </a:pPr>
            <a:r>
              <a:rPr b="1" i="1" lang="en-US" sz="1300">
                <a:solidFill>
                  <a:srgbClr val="273239"/>
                </a:solidFill>
                <a:latin typeface="Arial"/>
                <a:ea typeface="Arial"/>
                <a:cs typeface="Arial"/>
                <a:sym typeface="Arial"/>
              </a:rPr>
              <a:t>Comparison 1:</a:t>
            </a:r>
            <a:r>
              <a:rPr i="1" lang="en-US" sz="1300">
                <a:solidFill>
                  <a:srgbClr val="273239"/>
                </a:solidFill>
                <a:latin typeface="Arial"/>
                <a:ea typeface="Arial"/>
                <a:cs typeface="Arial"/>
                <a:sym typeface="Arial"/>
              </a:rPr>
              <a:t> </a:t>
            </a:r>
            <a:endParaRPr i="1" sz="1300">
              <a:solidFill>
                <a:srgbClr val="273239"/>
              </a:solidFill>
              <a:latin typeface="Arial"/>
              <a:ea typeface="Arial"/>
              <a:cs typeface="Arial"/>
              <a:sym typeface="Arial"/>
            </a:endParaRPr>
          </a:p>
          <a:p>
            <a:pPr indent="-311150" lvl="0" marL="457200" rtl="0" algn="l">
              <a:lnSpc>
                <a:spcPct val="115000"/>
              </a:lnSpc>
              <a:spcBef>
                <a:spcPts val="800"/>
              </a:spcBef>
              <a:spcAft>
                <a:spcPts val="0"/>
              </a:spcAft>
              <a:buClr>
                <a:srgbClr val="273239"/>
              </a:buClr>
              <a:buSzPts val="1300"/>
              <a:buFont typeface="Arial"/>
              <a:buChar char="●"/>
            </a:pPr>
            <a:r>
              <a:rPr i="1" lang="en-US" sz="1300">
                <a:solidFill>
                  <a:srgbClr val="273239"/>
                </a:solidFill>
                <a:latin typeface="Arial"/>
                <a:ea typeface="Arial"/>
                <a:cs typeface="Arial"/>
                <a:sym typeface="Arial"/>
              </a:rPr>
              <a:t>Bubble sort starts with very first two elements, comparing them to check which one is greater.</a:t>
            </a:r>
            <a:endParaRPr i="1" sz="1300">
              <a:solidFill>
                <a:srgbClr val="273239"/>
              </a:solidFill>
              <a:latin typeface="Arial"/>
              <a:ea typeface="Arial"/>
              <a:cs typeface="Arial"/>
              <a:sym typeface="Arial"/>
            </a:endParaRPr>
          </a:p>
          <a:p>
            <a:pPr indent="-311150" lvl="1" marL="914400" rtl="0" algn="l">
              <a:lnSpc>
                <a:spcPct val="158000"/>
              </a:lnSpc>
              <a:spcBef>
                <a:spcPts val="0"/>
              </a:spcBef>
              <a:spcAft>
                <a:spcPts val="0"/>
              </a:spcAft>
              <a:buClr>
                <a:srgbClr val="273239"/>
              </a:buClr>
              <a:buSzPts val="1300"/>
              <a:buFont typeface="Arial"/>
              <a:buChar char="○"/>
            </a:pPr>
            <a:r>
              <a:rPr lang="en-US" sz="1200"/>
              <a:t>{</a:t>
            </a:r>
            <a:r>
              <a:rPr b="1" lang="en-US" sz="1200"/>
              <a:t>22,13,</a:t>
            </a:r>
            <a:r>
              <a:rPr lang="en-US" sz="1200"/>
              <a:t>5,7,11}</a:t>
            </a:r>
            <a:r>
              <a:rPr i="1" lang="en-US" sz="1300">
                <a:solidFill>
                  <a:srgbClr val="273239"/>
                </a:solidFill>
                <a:latin typeface="Arial"/>
                <a:ea typeface="Arial"/>
                <a:cs typeface="Arial"/>
                <a:sym typeface="Arial"/>
              </a:rPr>
              <a:t>–&gt; {</a:t>
            </a:r>
            <a:r>
              <a:rPr b="1" lang="en-US" sz="1200"/>
              <a:t>13</a:t>
            </a:r>
            <a:r>
              <a:rPr b="1" lang="en-US" sz="1200"/>
              <a:t>,22,</a:t>
            </a:r>
            <a:r>
              <a:rPr lang="en-US" sz="1200"/>
              <a:t>5,7,11}</a:t>
            </a:r>
            <a:r>
              <a:rPr i="1" lang="en-US" sz="1300">
                <a:solidFill>
                  <a:srgbClr val="273239"/>
                </a:solidFill>
                <a:latin typeface="Arial"/>
                <a:ea typeface="Arial"/>
                <a:cs typeface="Arial"/>
                <a:sym typeface="Arial"/>
              </a:rPr>
              <a:t> Here, algorithm compares the first two elements, and swaps since 22 &gt; 13. </a:t>
            </a:r>
            <a:endParaRPr i="1" sz="1300">
              <a:solidFill>
                <a:srgbClr val="273239"/>
              </a:solidFill>
              <a:latin typeface="Arial"/>
              <a:ea typeface="Arial"/>
              <a:cs typeface="Arial"/>
              <a:sym typeface="Arial"/>
            </a:endParaRPr>
          </a:p>
          <a:p>
            <a:pPr indent="-311150" lvl="1" marL="914400" rtl="0" algn="l">
              <a:lnSpc>
                <a:spcPct val="158000"/>
              </a:lnSpc>
              <a:spcBef>
                <a:spcPts val="0"/>
              </a:spcBef>
              <a:spcAft>
                <a:spcPts val="0"/>
              </a:spcAft>
              <a:buClr>
                <a:srgbClr val="273239"/>
              </a:buClr>
              <a:buSzPts val="1300"/>
              <a:buFont typeface="Arial"/>
              <a:buChar char="○"/>
            </a:pPr>
            <a:r>
              <a:rPr i="1" lang="en-US" sz="1300">
                <a:solidFill>
                  <a:srgbClr val="273239"/>
                </a:solidFill>
                <a:latin typeface="Arial"/>
                <a:ea typeface="Arial"/>
                <a:cs typeface="Arial"/>
                <a:sym typeface="Arial"/>
              </a:rPr>
              <a:t>{</a:t>
            </a:r>
            <a:r>
              <a:rPr lang="en-US" sz="1200"/>
              <a:t>13,</a:t>
            </a:r>
            <a:r>
              <a:rPr b="1" lang="en-US" sz="1200"/>
              <a:t>22,5,</a:t>
            </a:r>
            <a:r>
              <a:rPr lang="en-US" sz="1200"/>
              <a:t>7,11}</a:t>
            </a:r>
            <a:r>
              <a:rPr i="1" lang="en-US" sz="1300">
                <a:solidFill>
                  <a:srgbClr val="273239"/>
                </a:solidFill>
                <a:latin typeface="Arial"/>
                <a:ea typeface="Arial"/>
                <a:cs typeface="Arial"/>
                <a:sym typeface="Arial"/>
              </a:rPr>
              <a:t> </a:t>
            </a:r>
            <a:r>
              <a:rPr i="1" lang="en-US" sz="1300">
                <a:solidFill>
                  <a:srgbClr val="273239"/>
                </a:solidFill>
                <a:latin typeface="Arial"/>
                <a:ea typeface="Arial"/>
                <a:cs typeface="Arial"/>
                <a:sym typeface="Arial"/>
              </a:rPr>
              <a:t>–&gt;  </a:t>
            </a:r>
            <a:r>
              <a:rPr i="1" lang="en-US" sz="1300">
                <a:solidFill>
                  <a:srgbClr val="273239"/>
                </a:solidFill>
                <a:latin typeface="Arial"/>
                <a:ea typeface="Arial"/>
                <a:cs typeface="Arial"/>
                <a:sym typeface="Arial"/>
              </a:rPr>
              <a:t>{</a:t>
            </a:r>
            <a:r>
              <a:rPr lang="en-US" sz="1200"/>
              <a:t>13,</a:t>
            </a:r>
            <a:r>
              <a:rPr b="1" lang="en-US" sz="1200"/>
              <a:t>5,22,</a:t>
            </a:r>
            <a:r>
              <a:rPr lang="en-US" sz="1200"/>
              <a:t>7,11}</a:t>
            </a:r>
            <a:r>
              <a:rPr i="1" lang="en-US" sz="1300">
                <a:solidFill>
                  <a:srgbClr val="273239"/>
                </a:solidFill>
                <a:latin typeface="Arial"/>
                <a:ea typeface="Arial"/>
                <a:cs typeface="Arial"/>
                <a:sym typeface="Arial"/>
              </a:rPr>
              <a:t> </a:t>
            </a:r>
            <a:r>
              <a:rPr i="1" lang="en-US" sz="1300">
                <a:solidFill>
                  <a:srgbClr val="273239"/>
                </a:solidFill>
                <a:latin typeface="Arial"/>
                <a:ea typeface="Arial"/>
                <a:cs typeface="Arial"/>
                <a:sym typeface="Arial"/>
              </a:rPr>
              <a:t>, Swap since 22 &gt; 5</a:t>
            </a:r>
            <a:endParaRPr i="1" sz="1300">
              <a:solidFill>
                <a:srgbClr val="273239"/>
              </a:solidFill>
              <a:latin typeface="Arial"/>
              <a:ea typeface="Arial"/>
              <a:cs typeface="Arial"/>
              <a:sym typeface="Arial"/>
            </a:endParaRPr>
          </a:p>
          <a:p>
            <a:pPr indent="-311150" lvl="1" marL="914400" rtl="0" algn="l">
              <a:lnSpc>
                <a:spcPct val="158000"/>
              </a:lnSpc>
              <a:spcBef>
                <a:spcPts val="0"/>
              </a:spcBef>
              <a:spcAft>
                <a:spcPts val="0"/>
              </a:spcAft>
              <a:buClr>
                <a:srgbClr val="273239"/>
              </a:buClr>
              <a:buSzPts val="1300"/>
              <a:buFont typeface="Arial"/>
              <a:buChar char="○"/>
            </a:pPr>
            <a:r>
              <a:rPr i="1" lang="en-US" sz="1300">
                <a:solidFill>
                  <a:srgbClr val="273239"/>
                </a:solidFill>
                <a:latin typeface="Arial"/>
                <a:ea typeface="Arial"/>
                <a:cs typeface="Arial"/>
                <a:sym typeface="Arial"/>
              </a:rPr>
              <a:t>{</a:t>
            </a:r>
            <a:r>
              <a:rPr lang="en-US" sz="1200"/>
              <a:t>13,5,</a:t>
            </a:r>
            <a:r>
              <a:rPr b="1" lang="en-US" sz="1200"/>
              <a:t>22,7</a:t>
            </a:r>
            <a:r>
              <a:rPr lang="en-US" sz="1200"/>
              <a:t>,11}</a:t>
            </a:r>
            <a:r>
              <a:rPr i="1" lang="en-US" sz="1300">
                <a:solidFill>
                  <a:srgbClr val="273239"/>
                </a:solidFill>
                <a:latin typeface="Arial"/>
                <a:ea typeface="Arial"/>
                <a:cs typeface="Arial"/>
                <a:sym typeface="Arial"/>
              </a:rPr>
              <a:t> –&gt;  </a:t>
            </a:r>
            <a:r>
              <a:rPr i="1" lang="en-US" sz="1300">
                <a:solidFill>
                  <a:srgbClr val="273239"/>
                </a:solidFill>
                <a:latin typeface="Arial"/>
                <a:ea typeface="Arial"/>
                <a:cs typeface="Arial"/>
                <a:sym typeface="Arial"/>
              </a:rPr>
              <a:t>{</a:t>
            </a:r>
            <a:r>
              <a:rPr lang="en-US" sz="1200"/>
              <a:t>13,5,</a:t>
            </a:r>
            <a:r>
              <a:rPr b="1" lang="en-US" sz="1200"/>
              <a:t>7,22</a:t>
            </a:r>
            <a:r>
              <a:rPr lang="en-US" sz="1200"/>
              <a:t>,11}</a:t>
            </a:r>
            <a:r>
              <a:rPr i="1" lang="en-US" sz="1300">
                <a:solidFill>
                  <a:srgbClr val="273239"/>
                </a:solidFill>
                <a:latin typeface="Arial"/>
                <a:ea typeface="Arial"/>
                <a:cs typeface="Arial"/>
                <a:sym typeface="Arial"/>
              </a:rPr>
              <a:t>, Swap since 22 &gt; 7</a:t>
            </a:r>
            <a:endParaRPr i="1" sz="1300">
              <a:solidFill>
                <a:srgbClr val="273239"/>
              </a:solidFill>
              <a:latin typeface="Arial"/>
              <a:ea typeface="Arial"/>
              <a:cs typeface="Arial"/>
              <a:sym typeface="Arial"/>
            </a:endParaRPr>
          </a:p>
          <a:p>
            <a:pPr indent="-311150" lvl="1" marL="914400" rtl="0" algn="l">
              <a:lnSpc>
                <a:spcPct val="158000"/>
              </a:lnSpc>
              <a:spcBef>
                <a:spcPts val="400"/>
              </a:spcBef>
              <a:spcAft>
                <a:spcPts val="0"/>
              </a:spcAft>
              <a:buClr>
                <a:srgbClr val="273239"/>
              </a:buClr>
              <a:buSzPts val="1300"/>
              <a:buFont typeface="Arial"/>
              <a:buChar char="○"/>
            </a:pPr>
            <a:r>
              <a:rPr i="1" lang="en-US" sz="1300">
                <a:solidFill>
                  <a:srgbClr val="273239"/>
                </a:solidFill>
                <a:latin typeface="Arial"/>
                <a:ea typeface="Arial"/>
                <a:cs typeface="Arial"/>
                <a:sym typeface="Arial"/>
              </a:rPr>
              <a:t>{</a:t>
            </a:r>
            <a:r>
              <a:rPr lang="en-US" sz="1200"/>
              <a:t>13,5,7,</a:t>
            </a:r>
            <a:r>
              <a:rPr b="1" lang="en-US" sz="1200"/>
              <a:t>22,11</a:t>
            </a:r>
            <a:r>
              <a:rPr lang="en-US" sz="1200"/>
              <a:t>}</a:t>
            </a:r>
            <a:r>
              <a:rPr i="1" lang="en-US" sz="1300">
                <a:solidFill>
                  <a:srgbClr val="273239"/>
                </a:solidFill>
                <a:latin typeface="Arial"/>
                <a:ea typeface="Arial"/>
                <a:cs typeface="Arial"/>
                <a:sym typeface="Arial"/>
              </a:rPr>
              <a:t> -</a:t>
            </a:r>
            <a:r>
              <a:rPr i="1" lang="en-US" sz="1300">
                <a:solidFill>
                  <a:srgbClr val="273239"/>
                </a:solidFill>
                <a:latin typeface="Arial"/>
                <a:ea typeface="Arial"/>
                <a:cs typeface="Arial"/>
                <a:sym typeface="Arial"/>
              </a:rPr>
              <a:t>&gt; </a:t>
            </a:r>
            <a:r>
              <a:rPr i="1" lang="en-US" sz="1300">
                <a:solidFill>
                  <a:srgbClr val="273239"/>
                </a:solidFill>
                <a:latin typeface="Arial"/>
                <a:ea typeface="Arial"/>
                <a:cs typeface="Arial"/>
                <a:sym typeface="Arial"/>
              </a:rPr>
              <a:t>{</a:t>
            </a:r>
            <a:r>
              <a:rPr lang="en-US" sz="1200"/>
              <a:t>13,5,7</a:t>
            </a:r>
            <a:r>
              <a:rPr b="1" lang="en-US" sz="1200"/>
              <a:t>,11, 22</a:t>
            </a:r>
            <a:r>
              <a:rPr lang="en-US" sz="1200"/>
              <a:t>}</a:t>
            </a:r>
            <a:r>
              <a:rPr i="1" lang="en-US" sz="1300">
                <a:solidFill>
                  <a:srgbClr val="273239"/>
                </a:solidFill>
                <a:latin typeface="Arial"/>
                <a:ea typeface="Arial"/>
                <a:cs typeface="Arial"/>
                <a:sym typeface="Arial"/>
              </a:rPr>
              <a:t>,</a:t>
            </a:r>
            <a:r>
              <a:rPr i="1" lang="en-US" sz="1300">
                <a:solidFill>
                  <a:srgbClr val="273239"/>
                </a:solidFill>
                <a:latin typeface="Arial"/>
                <a:ea typeface="Arial"/>
                <a:cs typeface="Arial"/>
                <a:sym typeface="Arial"/>
              </a:rPr>
              <a:t> </a:t>
            </a:r>
            <a:r>
              <a:rPr i="1" lang="en-US" sz="1300">
                <a:solidFill>
                  <a:srgbClr val="273239"/>
                </a:solidFill>
                <a:latin typeface="Arial"/>
                <a:ea typeface="Arial"/>
                <a:cs typeface="Arial"/>
                <a:sym typeface="Arial"/>
              </a:rPr>
              <a:t>Swap since 22&gt;11.</a:t>
            </a:r>
            <a:endParaRPr/>
          </a:p>
        </p:txBody>
      </p:sp>
      <p:sp>
        <p:nvSpPr>
          <p:cNvPr id="279" name="Google Shape;279;g188d18a41c8_0_3"/>
          <p:cNvSpPr txBox="1"/>
          <p:nvPr/>
        </p:nvSpPr>
        <p:spPr>
          <a:xfrm>
            <a:off x="2984775" y="4638300"/>
            <a:ext cx="8978700" cy="2281800"/>
          </a:xfrm>
          <a:prstGeom prst="rect">
            <a:avLst/>
          </a:prstGeom>
          <a:solidFill>
            <a:srgbClr val="F9CB9C"/>
          </a:solidFill>
          <a:ln>
            <a:noFill/>
          </a:ln>
        </p:spPr>
        <p:txBody>
          <a:bodyPr anchorCtr="0" anchor="t" bIns="91425" lIns="91425" spcFirstLastPara="1" rIns="91425" wrap="square" tIns="91425">
            <a:spAutoFit/>
          </a:bodyPr>
          <a:lstStyle/>
          <a:p>
            <a:pPr indent="0" lvl="0" marL="457200" rtl="0" algn="l">
              <a:lnSpc>
                <a:spcPct val="158000"/>
              </a:lnSpc>
              <a:spcBef>
                <a:spcPts val="0"/>
              </a:spcBef>
              <a:spcAft>
                <a:spcPts val="0"/>
              </a:spcAft>
              <a:buNone/>
            </a:pPr>
            <a:r>
              <a:rPr b="1" i="1" lang="en-US" sz="1300">
                <a:solidFill>
                  <a:srgbClr val="273239"/>
                </a:solidFill>
              </a:rPr>
              <a:t>Comparison 3: </a:t>
            </a:r>
            <a:endParaRPr b="1" i="1" sz="1300">
              <a:solidFill>
                <a:srgbClr val="273239"/>
              </a:solidFill>
            </a:endParaRPr>
          </a:p>
          <a:p>
            <a:pPr indent="-311150" lvl="0" marL="457200" rtl="0" algn="l">
              <a:lnSpc>
                <a:spcPct val="158000"/>
              </a:lnSpc>
              <a:spcBef>
                <a:spcPts val="0"/>
              </a:spcBef>
              <a:spcAft>
                <a:spcPts val="0"/>
              </a:spcAft>
              <a:buClr>
                <a:srgbClr val="273239"/>
              </a:buClr>
              <a:buSzPts val="1300"/>
              <a:buChar char="●"/>
            </a:pPr>
            <a:r>
              <a:rPr i="1" lang="en-US" sz="1300">
                <a:solidFill>
                  <a:srgbClr val="273239"/>
                </a:solidFill>
              </a:rPr>
              <a:t>Currently, t</a:t>
            </a:r>
            <a:r>
              <a:rPr i="1" lang="en-US" sz="1300">
                <a:solidFill>
                  <a:srgbClr val="273239"/>
                </a:solidFill>
              </a:rPr>
              <a:t>he array is sorted, but our algorithm does not know if it is completed.</a:t>
            </a:r>
            <a:endParaRPr i="1" sz="1300">
              <a:solidFill>
                <a:srgbClr val="273239"/>
              </a:solidFill>
            </a:endParaRPr>
          </a:p>
          <a:p>
            <a:pPr indent="-311150" lvl="0" marL="457200" rtl="0" algn="l">
              <a:lnSpc>
                <a:spcPct val="158000"/>
              </a:lnSpc>
              <a:spcBef>
                <a:spcPts val="0"/>
              </a:spcBef>
              <a:spcAft>
                <a:spcPts val="0"/>
              </a:spcAft>
              <a:buClr>
                <a:srgbClr val="273239"/>
              </a:buClr>
              <a:buSzPts val="1300"/>
              <a:buChar char="●"/>
            </a:pPr>
            <a:r>
              <a:rPr i="1" lang="en-US" sz="1300">
                <a:solidFill>
                  <a:srgbClr val="273239"/>
                </a:solidFill>
              </a:rPr>
              <a:t>The algorithm needs one </a:t>
            </a:r>
            <a:r>
              <a:rPr b="1" i="1" lang="en-US" sz="1300">
                <a:solidFill>
                  <a:srgbClr val="273239"/>
                </a:solidFill>
              </a:rPr>
              <a:t>whole</a:t>
            </a:r>
            <a:r>
              <a:rPr i="1" lang="en-US" sz="1300">
                <a:solidFill>
                  <a:srgbClr val="273239"/>
                </a:solidFill>
              </a:rPr>
              <a:t> pass without </a:t>
            </a:r>
            <a:r>
              <a:rPr b="1" i="1" lang="en-US" sz="1300">
                <a:solidFill>
                  <a:srgbClr val="273239"/>
                </a:solidFill>
              </a:rPr>
              <a:t>any</a:t>
            </a:r>
            <a:r>
              <a:rPr i="1" lang="en-US" sz="1300">
                <a:solidFill>
                  <a:srgbClr val="273239"/>
                </a:solidFill>
              </a:rPr>
              <a:t> swap to know it is sorted.</a:t>
            </a:r>
            <a:endParaRPr i="1" sz="1300">
              <a:solidFill>
                <a:srgbClr val="273239"/>
              </a:solidFill>
            </a:endParaRPr>
          </a:p>
          <a:p>
            <a:pPr indent="-311150" lvl="1" marL="1371600" rtl="0" algn="l">
              <a:lnSpc>
                <a:spcPct val="158000"/>
              </a:lnSpc>
              <a:spcBef>
                <a:spcPts val="0"/>
              </a:spcBef>
              <a:spcAft>
                <a:spcPts val="0"/>
              </a:spcAft>
              <a:buClr>
                <a:srgbClr val="273239"/>
              </a:buClr>
              <a:buSzPts val="1300"/>
              <a:buChar char="○"/>
            </a:pPr>
            <a:r>
              <a:rPr i="1" lang="en-US" sz="1300">
                <a:solidFill>
                  <a:srgbClr val="273239"/>
                </a:solidFill>
              </a:rPr>
              <a:t>{</a:t>
            </a:r>
            <a:r>
              <a:rPr b="1" lang="en-US" sz="1200">
                <a:solidFill>
                  <a:schemeClr val="dk1"/>
                </a:solidFill>
                <a:latin typeface="Century Gothic"/>
                <a:ea typeface="Century Gothic"/>
                <a:cs typeface="Century Gothic"/>
                <a:sym typeface="Century Gothic"/>
              </a:rPr>
              <a:t>5,7</a:t>
            </a:r>
            <a:r>
              <a:rPr lang="en-US" sz="1200">
                <a:solidFill>
                  <a:schemeClr val="dk1"/>
                </a:solidFill>
                <a:latin typeface="Century Gothic"/>
                <a:ea typeface="Century Gothic"/>
                <a:cs typeface="Century Gothic"/>
                <a:sym typeface="Century Gothic"/>
              </a:rPr>
              <a:t>,11,13, 22}</a:t>
            </a:r>
            <a:r>
              <a:rPr i="1" lang="en-US" sz="1300">
                <a:solidFill>
                  <a:srgbClr val="273239"/>
                </a:solidFill>
              </a:rPr>
              <a:t> </a:t>
            </a:r>
            <a:r>
              <a:rPr i="1" lang="en-US" sz="1300">
                <a:solidFill>
                  <a:srgbClr val="273239"/>
                </a:solidFill>
              </a:rPr>
              <a:t>–&gt; </a:t>
            </a:r>
            <a:r>
              <a:rPr i="1" lang="en-US" sz="1300">
                <a:solidFill>
                  <a:srgbClr val="273239"/>
                </a:solidFill>
              </a:rPr>
              <a:t>{</a:t>
            </a:r>
            <a:r>
              <a:rPr b="1" lang="en-US" sz="1200">
                <a:solidFill>
                  <a:schemeClr val="dk1"/>
                </a:solidFill>
                <a:latin typeface="Century Gothic"/>
                <a:ea typeface="Century Gothic"/>
                <a:cs typeface="Century Gothic"/>
                <a:sym typeface="Century Gothic"/>
              </a:rPr>
              <a:t>5,7</a:t>
            </a:r>
            <a:r>
              <a:rPr lang="en-US" sz="1200">
                <a:solidFill>
                  <a:schemeClr val="dk1"/>
                </a:solidFill>
                <a:latin typeface="Century Gothic"/>
                <a:ea typeface="Century Gothic"/>
                <a:cs typeface="Century Gothic"/>
                <a:sym typeface="Century Gothic"/>
              </a:rPr>
              <a:t>,11,13, 22}</a:t>
            </a:r>
            <a:r>
              <a:rPr i="1" lang="en-US" sz="1300">
                <a:solidFill>
                  <a:srgbClr val="273239"/>
                </a:solidFill>
              </a:rPr>
              <a:t> </a:t>
            </a:r>
            <a:endParaRPr i="1" sz="1300">
              <a:solidFill>
                <a:srgbClr val="273239"/>
              </a:solidFill>
            </a:endParaRPr>
          </a:p>
          <a:p>
            <a:pPr indent="-311150" lvl="1" marL="13716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7,11</a:t>
            </a:r>
            <a:r>
              <a:rPr lang="en-US" sz="1200">
                <a:solidFill>
                  <a:schemeClr val="dk1"/>
                </a:solidFill>
                <a:latin typeface="Century Gothic"/>
                <a:ea typeface="Century Gothic"/>
                <a:cs typeface="Century Gothic"/>
                <a:sym typeface="Century Gothic"/>
              </a:rPr>
              <a:t>,13, 22}</a:t>
            </a:r>
            <a:r>
              <a:rPr i="1" lang="en-US" sz="1300">
                <a:solidFill>
                  <a:srgbClr val="273239"/>
                </a:solidFill>
              </a:rPr>
              <a:t> </a:t>
            </a:r>
            <a:r>
              <a:rPr i="1" lang="en-US" sz="1300">
                <a:solidFill>
                  <a:srgbClr val="273239"/>
                </a:solidFill>
              </a:rPr>
              <a:t>–&gt; </a:t>
            </a:r>
            <a:r>
              <a:rPr i="1" lang="en-US" sz="1300">
                <a:solidFill>
                  <a:srgbClr val="273239"/>
                </a:solidFill>
              </a:rPr>
              <a:t>{</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7,11,</a:t>
            </a:r>
            <a:r>
              <a:rPr lang="en-US" sz="1200">
                <a:solidFill>
                  <a:schemeClr val="dk1"/>
                </a:solidFill>
                <a:latin typeface="Century Gothic"/>
                <a:ea typeface="Century Gothic"/>
                <a:cs typeface="Century Gothic"/>
                <a:sym typeface="Century Gothic"/>
              </a:rPr>
              <a:t>13, 22}</a:t>
            </a:r>
            <a:r>
              <a:rPr i="1" lang="en-US" sz="1300">
                <a:solidFill>
                  <a:srgbClr val="273239"/>
                </a:solidFill>
              </a:rPr>
              <a:t> </a:t>
            </a:r>
            <a:endParaRPr i="1" sz="1300">
              <a:solidFill>
                <a:srgbClr val="273239"/>
              </a:solidFill>
            </a:endParaRPr>
          </a:p>
          <a:p>
            <a:pPr indent="-311150" lvl="1" marL="13716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5,7,</a:t>
            </a:r>
            <a:r>
              <a:rPr b="1" lang="en-US" sz="1200">
                <a:solidFill>
                  <a:schemeClr val="dk1"/>
                </a:solidFill>
                <a:latin typeface="Century Gothic"/>
                <a:ea typeface="Century Gothic"/>
                <a:cs typeface="Century Gothic"/>
                <a:sym typeface="Century Gothic"/>
              </a:rPr>
              <a:t>11,13,</a:t>
            </a:r>
            <a:r>
              <a:rPr lang="en-US" sz="1200">
                <a:solidFill>
                  <a:schemeClr val="dk1"/>
                </a:solidFill>
                <a:latin typeface="Century Gothic"/>
                <a:ea typeface="Century Gothic"/>
                <a:cs typeface="Century Gothic"/>
                <a:sym typeface="Century Gothic"/>
              </a:rPr>
              <a:t> 22}</a:t>
            </a:r>
            <a:r>
              <a:rPr i="1" lang="en-US" sz="1300">
                <a:solidFill>
                  <a:srgbClr val="273239"/>
                </a:solidFill>
              </a:rPr>
              <a:t> </a:t>
            </a:r>
            <a:r>
              <a:rPr i="1" lang="en-US" sz="1300">
                <a:solidFill>
                  <a:srgbClr val="273239"/>
                </a:solidFill>
              </a:rPr>
              <a:t>–&gt;</a:t>
            </a:r>
            <a:r>
              <a:rPr i="1" lang="en-US" sz="1300">
                <a:solidFill>
                  <a:srgbClr val="273239"/>
                </a:solidFill>
              </a:rPr>
              <a:t>{</a:t>
            </a:r>
            <a:r>
              <a:rPr lang="en-US" sz="1200">
                <a:solidFill>
                  <a:schemeClr val="dk1"/>
                </a:solidFill>
                <a:latin typeface="Century Gothic"/>
                <a:ea typeface="Century Gothic"/>
                <a:cs typeface="Century Gothic"/>
                <a:sym typeface="Century Gothic"/>
              </a:rPr>
              <a:t>5,7,</a:t>
            </a:r>
            <a:r>
              <a:rPr b="1" lang="en-US" sz="1200">
                <a:solidFill>
                  <a:schemeClr val="dk1"/>
                </a:solidFill>
                <a:latin typeface="Century Gothic"/>
                <a:ea typeface="Century Gothic"/>
                <a:cs typeface="Century Gothic"/>
                <a:sym typeface="Century Gothic"/>
              </a:rPr>
              <a:t>11,13,</a:t>
            </a:r>
            <a:r>
              <a:rPr lang="en-US" sz="1200">
                <a:solidFill>
                  <a:schemeClr val="dk1"/>
                </a:solidFill>
                <a:latin typeface="Century Gothic"/>
                <a:ea typeface="Century Gothic"/>
                <a:cs typeface="Century Gothic"/>
                <a:sym typeface="Century Gothic"/>
              </a:rPr>
              <a:t> 22}</a:t>
            </a:r>
            <a:r>
              <a:rPr i="1" lang="en-US" sz="1300">
                <a:solidFill>
                  <a:srgbClr val="273239"/>
                </a:solidFill>
              </a:rPr>
              <a:t> </a:t>
            </a:r>
            <a:endParaRPr i="1" sz="1300">
              <a:solidFill>
                <a:srgbClr val="273239"/>
              </a:solidFill>
            </a:endParaRPr>
          </a:p>
          <a:p>
            <a:pPr indent="-311150" lvl="1" marL="13716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5,7,11,</a:t>
            </a:r>
            <a:r>
              <a:rPr b="1" lang="en-US" sz="1200">
                <a:solidFill>
                  <a:schemeClr val="dk1"/>
                </a:solidFill>
                <a:latin typeface="Century Gothic"/>
                <a:ea typeface="Century Gothic"/>
                <a:cs typeface="Century Gothic"/>
                <a:sym typeface="Century Gothic"/>
              </a:rPr>
              <a:t>13, 22}</a:t>
            </a:r>
            <a:r>
              <a:rPr i="1" lang="en-US" sz="1300">
                <a:solidFill>
                  <a:srgbClr val="273239"/>
                </a:solidFill>
              </a:rPr>
              <a:t> </a:t>
            </a:r>
            <a:r>
              <a:rPr i="1" lang="en-US" sz="1300">
                <a:solidFill>
                  <a:srgbClr val="273239"/>
                </a:solidFill>
              </a:rPr>
              <a:t>–&gt;</a:t>
            </a:r>
            <a:r>
              <a:rPr i="1" lang="en-US" sz="1300">
                <a:solidFill>
                  <a:srgbClr val="273239"/>
                </a:solidFill>
              </a:rPr>
              <a:t>{</a:t>
            </a:r>
            <a:r>
              <a:rPr lang="en-US" sz="1200">
                <a:solidFill>
                  <a:schemeClr val="dk1"/>
                </a:solidFill>
                <a:latin typeface="Century Gothic"/>
                <a:ea typeface="Century Gothic"/>
                <a:cs typeface="Century Gothic"/>
                <a:sym typeface="Century Gothic"/>
              </a:rPr>
              <a:t>5,7,11,</a:t>
            </a:r>
            <a:r>
              <a:rPr b="1" lang="en-US" sz="1200">
                <a:solidFill>
                  <a:schemeClr val="dk1"/>
                </a:solidFill>
                <a:latin typeface="Century Gothic"/>
                <a:ea typeface="Century Gothic"/>
                <a:cs typeface="Century Gothic"/>
                <a:sym typeface="Century Gothic"/>
              </a:rPr>
              <a:t>13, 22}</a:t>
            </a:r>
            <a:r>
              <a:rPr i="1" lang="en-US" sz="1300">
                <a:solidFill>
                  <a:srgbClr val="273239"/>
                </a:solidFill>
              </a:rPr>
              <a:t> </a:t>
            </a:r>
            <a:endParaRPr i="1" sz="1300">
              <a:solidFill>
                <a:srgbClr val="273239"/>
              </a:solidFill>
            </a:endParaRPr>
          </a:p>
        </p:txBody>
      </p:sp>
      <p:sp>
        <p:nvSpPr>
          <p:cNvPr id="280" name="Google Shape;280;g188d18a41c8_0_3"/>
          <p:cNvSpPr txBox="1"/>
          <p:nvPr/>
        </p:nvSpPr>
        <p:spPr>
          <a:xfrm>
            <a:off x="1066800" y="2743200"/>
            <a:ext cx="10868400" cy="19821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300">
                <a:solidFill>
                  <a:srgbClr val="273239"/>
                </a:solidFill>
              </a:rPr>
              <a:t>Comparison 2:</a:t>
            </a:r>
            <a:r>
              <a:rPr i="1" lang="en-US" sz="1300">
                <a:solidFill>
                  <a:srgbClr val="273239"/>
                </a:solidFill>
              </a:rPr>
              <a:t> </a:t>
            </a:r>
            <a:endParaRPr i="1" sz="1300">
              <a:solidFill>
                <a:srgbClr val="273239"/>
              </a:solidFill>
            </a:endParaRPr>
          </a:p>
          <a:p>
            <a:pPr indent="-311150" lvl="0" marL="457200" rtl="0" algn="l">
              <a:lnSpc>
                <a:spcPct val="158000"/>
              </a:lnSpc>
              <a:spcBef>
                <a:spcPts val="800"/>
              </a:spcBef>
              <a:spcAft>
                <a:spcPts val="0"/>
              </a:spcAft>
              <a:buClr>
                <a:srgbClr val="273239"/>
              </a:buClr>
              <a:buSzPts val="1300"/>
              <a:buChar char="●"/>
            </a:pPr>
            <a:r>
              <a:rPr i="1" lang="en-US" sz="1300">
                <a:solidFill>
                  <a:srgbClr val="273239"/>
                </a:solidFill>
              </a:rPr>
              <a:t>Bubble sort in the second iteration will look like this: </a:t>
            </a:r>
            <a:endParaRPr i="1" sz="1300">
              <a:solidFill>
                <a:srgbClr val="273239"/>
              </a:solidFill>
            </a:endParaRPr>
          </a:p>
          <a:p>
            <a:pPr indent="-311150" lvl="1" marL="914400" rtl="0" algn="l">
              <a:lnSpc>
                <a:spcPct val="158000"/>
              </a:lnSpc>
              <a:spcBef>
                <a:spcPts val="0"/>
              </a:spcBef>
              <a:spcAft>
                <a:spcPts val="0"/>
              </a:spcAft>
              <a:buClr>
                <a:srgbClr val="273239"/>
              </a:buClr>
              <a:buSzPts val="1300"/>
              <a:buChar char="○"/>
            </a:pPr>
            <a:r>
              <a:rPr i="1" lang="en-US" sz="1300">
                <a:solidFill>
                  <a:srgbClr val="273239"/>
                </a:solidFill>
              </a:rPr>
              <a:t>{</a:t>
            </a:r>
            <a:r>
              <a:rPr b="1" lang="en-US" sz="1200">
                <a:solidFill>
                  <a:schemeClr val="dk1"/>
                </a:solidFill>
                <a:latin typeface="Century Gothic"/>
                <a:ea typeface="Century Gothic"/>
                <a:cs typeface="Century Gothic"/>
                <a:sym typeface="Century Gothic"/>
              </a:rPr>
              <a:t>13,5</a:t>
            </a:r>
            <a:r>
              <a:rPr lang="en-US" sz="1200">
                <a:solidFill>
                  <a:schemeClr val="dk1"/>
                </a:solidFill>
                <a:latin typeface="Century Gothic"/>
                <a:ea typeface="Century Gothic"/>
                <a:cs typeface="Century Gothic"/>
                <a:sym typeface="Century Gothic"/>
              </a:rPr>
              <a:t>,7,11, 22}</a:t>
            </a:r>
            <a:r>
              <a:rPr i="1" lang="en-US" sz="1300">
                <a:solidFill>
                  <a:srgbClr val="273239"/>
                </a:solidFill>
              </a:rPr>
              <a:t>–&gt; {</a:t>
            </a:r>
            <a:r>
              <a:rPr b="1" lang="en-US" sz="1200">
                <a:solidFill>
                  <a:schemeClr val="dk1"/>
                </a:solidFill>
                <a:latin typeface="Century Gothic"/>
                <a:ea typeface="Century Gothic"/>
                <a:cs typeface="Century Gothic"/>
                <a:sym typeface="Century Gothic"/>
              </a:rPr>
              <a:t>5,13, </a:t>
            </a:r>
            <a:r>
              <a:rPr lang="en-US" sz="1200">
                <a:solidFill>
                  <a:schemeClr val="dk1"/>
                </a:solidFill>
                <a:latin typeface="Century Gothic"/>
                <a:ea typeface="Century Gothic"/>
                <a:cs typeface="Century Gothic"/>
                <a:sym typeface="Century Gothic"/>
              </a:rPr>
              <a:t>7,11, 22}</a:t>
            </a:r>
            <a:r>
              <a:rPr i="1" lang="en-US" sz="1300">
                <a:solidFill>
                  <a:srgbClr val="273239"/>
                </a:solidFill>
              </a:rPr>
              <a:t> Here, algorithm compares the first two elements, and swaps since 13 &gt; 5. </a:t>
            </a:r>
            <a:endParaRPr i="1" sz="1300">
              <a:solidFill>
                <a:srgbClr val="273239"/>
              </a:solidFill>
            </a:endParaRPr>
          </a:p>
          <a:p>
            <a:pPr indent="-311150" lvl="1" marL="9144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13, 7,</a:t>
            </a:r>
            <a:r>
              <a:rPr lang="en-US" sz="1200">
                <a:solidFill>
                  <a:schemeClr val="dk1"/>
                </a:solidFill>
                <a:latin typeface="Century Gothic"/>
                <a:ea typeface="Century Gothic"/>
                <a:cs typeface="Century Gothic"/>
                <a:sym typeface="Century Gothic"/>
              </a:rPr>
              <a:t>11, 22}</a:t>
            </a:r>
            <a:r>
              <a:rPr i="1" lang="en-US" sz="1300">
                <a:solidFill>
                  <a:srgbClr val="273239"/>
                </a:solidFill>
              </a:rPr>
              <a:t> –&gt;  {</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,7,13,</a:t>
            </a:r>
            <a:r>
              <a:rPr lang="en-US" sz="1200">
                <a:solidFill>
                  <a:schemeClr val="dk1"/>
                </a:solidFill>
                <a:latin typeface="Century Gothic"/>
                <a:ea typeface="Century Gothic"/>
                <a:cs typeface="Century Gothic"/>
                <a:sym typeface="Century Gothic"/>
              </a:rPr>
              <a:t>11, 22}</a:t>
            </a:r>
            <a:r>
              <a:rPr i="1" lang="en-US" sz="1300">
                <a:solidFill>
                  <a:srgbClr val="273239"/>
                </a:solidFill>
              </a:rPr>
              <a:t>  , Swap since 13 &gt; 7</a:t>
            </a:r>
            <a:endParaRPr i="1" sz="1300">
              <a:solidFill>
                <a:srgbClr val="273239"/>
              </a:solidFill>
            </a:endParaRPr>
          </a:p>
          <a:p>
            <a:pPr indent="-311150" lvl="1" marL="9144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a:t>
            </a:r>
            <a:r>
              <a:rPr lang="en-US" sz="1200">
                <a:solidFill>
                  <a:schemeClr val="dk1"/>
                </a:solidFill>
                <a:latin typeface="Century Gothic"/>
                <a:ea typeface="Century Gothic"/>
                <a:cs typeface="Century Gothic"/>
                <a:sym typeface="Century Gothic"/>
              </a:rPr>
              <a:t>7,</a:t>
            </a:r>
            <a:r>
              <a:rPr b="1" lang="en-US" sz="1200">
                <a:solidFill>
                  <a:schemeClr val="dk1"/>
                </a:solidFill>
                <a:latin typeface="Century Gothic"/>
                <a:ea typeface="Century Gothic"/>
                <a:cs typeface="Century Gothic"/>
                <a:sym typeface="Century Gothic"/>
              </a:rPr>
              <a:t>13,11</a:t>
            </a:r>
            <a:r>
              <a:rPr lang="en-US" sz="1200">
                <a:solidFill>
                  <a:schemeClr val="dk1"/>
                </a:solidFill>
                <a:latin typeface="Century Gothic"/>
                <a:ea typeface="Century Gothic"/>
                <a:cs typeface="Century Gothic"/>
                <a:sym typeface="Century Gothic"/>
              </a:rPr>
              <a:t>, 22}</a:t>
            </a:r>
            <a:r>
              <a:rPr i="1" lang="en-US" sz="1300">
                <a:solidFill>
                  <a:srgbClr val="273239"/>
                </a:solidFill>
              </a:rPr>
              <a:t> –&gt;  {</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a:t>
            </a:r>
            <a:r>
              <a:rPr lang="en-US" sz="1200">
                <a:solidFill>
                  <a:schemeClr val="dk1"/>
                </a:solidFill>
                <a:latin typeface="Century Gothic"/>
                <a:ea typeface="Century Gothic"/>
                <a:cs typeface="Century Gothic"/>
                <a:sym typeface="Century Gothic"/>
              </a:rPr>
              <a:t>7,</a:t>
            </a:r>
            <a:r>
              <a:rPr b="1" lang="en-US" sz="1200">
                <a:solidFill>
                  <a:schemeClr val="dk1"/>
                </a:solidFill>
                <a:latin typeface="Century Gothic"/>
                <a:ea typeface="Century Gothic"/>
                <a:cs typeface="Century Gothic"/>
                <a:sym typeface="Century Gothic"/>
              </a:rPr>
              <a:t>11,13, </a:t>
            </a:r>
            <a:r>
              <a:rPr lang="en-US" sz="1200">
                <a:solidFill>
                  <a:schemeClr val="dk1"/>
                </a:solidFill>
                <a:latin typeface="Century Gothic"/>
                <a:ea typeface="Century Gothic"/>
                <a:cs typeface="Century Gothic"/>
                <a:sym typeface="Century Gothic"/>
              </a:rPr>
              <a:t>22}</a:t>
            </a:r>
            <a:r>
              <a:rPr i="1" lang="en-US" sz="1300">
                <a:solidFill>
                  <a:srgbClr val="273239"/>
                </a:solidFill>
              </a:rPr>
              <a:t>  Swap since </a:t>
            </a:r>
            <a:r>
              <a:rPr i="1" lang="en-US" sz="1300">
                <a:solidFill>
                  <a:srgbClr val="273239"/>
                </a:solidFill>
              </a:rPr>
              <a:t>13 &gt; 11</a:t>
            </a:r>
            <a:endParaRPr i="1" sz="1300">
              <a:solidFill>
                <a:srgbClr val="273239"/>
              </a:solidFill>
            </a:endParaRPr>
          </a:p>
          <a:p>
            <a:pPr indent="-311150" lvl="1" marL="914400" rtl="0" algn="l">
              <a:lnSpc>
                <a:spcPct val="158000"/>
              </a:lnSpc>
              <a:spcBef>
                <a:spcPts val="0"/>
              </a:spcBef>
              <a:spcAft>
                <a:spcPts val="0"/>
              </a:spcAft>
              <a:buClr>
                <a:srgbClr val="273239"/>
              </a:buClr>
              <a:buSzPts val="1300"/>
              <a:buChar char="○"/>
            </a:pPr>
            <a:r>
              <a:rPr i="1" lang="en-US" sz="1300">
                <a:solidFill>
                  <a:srgbClr val="273239"/>
                </a:solidFill>
              </a:rPr>
              <a:t>{</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a:t>
            </a:r>
            <a:r>
              <a:rPr lang="en-US" sz="1200">
                <a:solidFill>
                  <a:schemeClr val="dk1"/>
                </a:solidFill>
                <a:latin typeface="Century Gothic"/>
                <a:ea typeface="Century Gothic"/>
                <a:cs typeface="Century Gothic"/>
                <a:sym typeface="Century Gothic"/>
              </a:rPr>
              <a:t>7,11,</a:t>
            </a:r>
            <a:r>
              <a:rPr b="1" lang="en-US" sz="1200">
                <a:solidFill>
                  <a:schemeClr val="dk1"/>
                </a:solidFill>
                <a:latin typeface="Century Gothic"/>
                <a:ea typeface="Century Gothic"/>
                <a:cs typeface="Century Gothic"/>
                <a:sym typeface="Century Gothic"/>
              </a:rPr>
              <a:t>13, 22}</a:t>
            </a:r>
            <a:r>
              <a:rPr i="1" lang="en-US" sz="1300">
                <a:solidFill>
                  <a:srgbClr val="273239"/>
                </a:solidFill>
              </a:rPr>
              <a:t>  -&gt; {</a:t>
            </a:r>
            <a:r>
              <a:rPr lang="en-US" sz="1200">
                <a:solidFill>
                  <a:schemeClr val="dk1"/>
                </a:solidFill>
                <a:latin typeface="Century Gothic"/>
                <a:ea typeface="Century Gothic"/>
                <a:cs typeface="Century Gothic"/>
                <a:sym typeface="Century Gothic"/>
              </a:rPr>
              <a:t>5</a:t>
            </a:r>
            <a:r>
              <a:rPr b="1" lang="en-US" sz="1200">
                <a:solidFill>
                  <a:schemeClr val="dk1"/>
                </a:solidFill>
                <a:latin typeface="Century Gothic"/>
                <a:ea typeface="Century Gothic"/>
                <a:cs typeface="Century Gothic"/>
                <a:sym typeface="Century Gothic"/>
              </a:rPr>
              <a:t>,</a:t>
            </a:r>
            <a:r>
              <a:rPr lang="en-US" sz="1200">
                <a:solidFill>
                  <a:schemeClr val="dk1"/>
                </a:solidFill>
                <a:latin typeface="Century Gothic"/>
                <a:ea typeface="Century Gothic"/>
                <a:cs typeface="Century Gothic"/>
                <a:sym typeface="Century Gothic"/>
              </a:rPr>
              <a:t>7,11,</a:t>
            </a:r>
            <a:r>
              <a:rPr b="1" lang="en-US" sz="1200">
                <a:solidFill>
                  <a:schemeClr val="dk1"/>
                </a:solidFill>
                <a:latin typeface="Century Gothic"/>
                <a:ea typeface="Century Gothic"/>
                <a:cs typeface="Century Gothic"/>
                <a:sym typeface="Century Gothic"/>
              </a:rPr>
              <a:t>13, 22</a:t>
            </a:r>
            <a:r>
              <a:rPr lang="en-US" sz="1200">
                <a:solidFill>
                  <a:schemeClr val="dk1"/>
                </a:solidFill>
                <a:latin typeface="Century Gothic"/>
                <a:ea typeface="Century Gothic"/>
                <a:cs typeface="Century Gothic"/>
                <a:sym typeface="Century Gothic"/>
              </a:rPr>
              <a:t>}</a:t>
            </a:r>
            <a:r>
              <a:rPr i="1" lang="en-US" sz="1300">
                <a:solidFill>
                  <a:srgbClr val="273239"/>
                </a:solidFill>
              </a:rPr>
              <a:t>  ,  </a:t>
            </a:r>
            <a:r>
              <a:rPr i="1" lang="en-US" sz="1300">
                <a:solidFill>
                  <a:srgbClr val="FF0000"/>
                </a:solidFill>
              </a:rPr>
              <a:t>No Swap since 13&lt;22.</a:t>
            </a:r>
            <a:endParaRPr sz="1800">
              <a:solidFill>
                <a:srgbClr val="FF0000"/>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2022-11-03T04:40:40Z</dcterms:created>
  <dc:creator>Jean Damascene</dc:creator>
</cp:coreProperties>
</file>