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Lst>
  <p:sldSz cy="5143500" cx="9144000"/>
  <p:notesSz cx="6858000" cy="9144000"/>
  <p:embeddedFontLst>
    <p:embeddedFont>
      <p:font typeface="Roboto"/>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F40EB2-93B1-4871-A2E3-FABB4E9BA10A}">
  <a:tblStyle styleId="{48F40EB2-93B1-4871-A2E3-FABB4E9BA10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boldItalic.fntdata"/><Relationship Id="rId72" Type="http://schemas.openxmlformats.org/officeDocument/2006/relationships/font" Target="fonts/Roboto-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Roboto-bold.fntdata"/><Relationship Id="rId70" Type="http://schemas.openxmlformats.org/officeDocument/2006/relationships/font" Target="fonts/Roboto-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24d26506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24d26506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24d26506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24d26506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24d26506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24d26506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24d26506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24d26506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24d26506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24d26506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24d26506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24d26506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24d26506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24d26506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24d26506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24d26506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24d26506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24d26506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24d265068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24d26506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2c93d975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92c93d975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00cd3c79e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00cd3c79e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174f04eb7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174f04eb7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174f04eb7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174f04eb7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174f04eb7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9174f04eb7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2236140a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2236140a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92236140a8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92236140a8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924d26506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924d26506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924d26506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924d26506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92236140a8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92236140a8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92236140a8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92236140a8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7aaee9c5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7aaee9c5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924d26506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924d26506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924d26506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924d26506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87aaee9c5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7aaee9c5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00cd3c79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00cd3c79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00cd3c79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00cd3c79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00cd3c79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00cd3c79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000cd3c79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000cd3c79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000cd3c79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000cd3c79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00cd3c79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00cd3c79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00cd3c79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000cd3c79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174f04e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174f04e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000cd3c79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000cd3c79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000cd3c79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000cd3c79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000cd3c79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000cd3c79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000cd3c79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000cd3c79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000cd3c79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000cd3c79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000cd3c79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000cd3c79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000cd3c79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000cd3c79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000cd3c79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000cd3c79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000cd3c79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000cd3c79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000cd3c79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000cd3c79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24d265068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24d265068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000cd3c79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000cd3c79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000cd3c79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000cd3c79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000cd3c79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000cd3c79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000cd3c79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000cd3c79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000cd3c79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000cd3c79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000cd3c79e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000cd3c79e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000cd3c79e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000cd3c79e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000cd3c79e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000cd3c79e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000cd3c79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000cd3c79e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000cd3c79e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000cd3c79e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7aaee9c5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7aaee9c5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92d848ee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92d848ee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92d848eee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92d848eee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92d848eee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92d848eee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92d848eee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292d848eee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24d26506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24d26506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24d26506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24d26506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24d26506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24d26506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0" name="Google Shape;20;p4"/>
          <p:cNvPicPr preferRelativeResize="0"/>
          <p:nvPr/>
        </p:nvPicPr>
        <p:blipFill>
          <a:blip r:embed="rId2">
            <a:alphaModFix/>
          </a:blip>
          <a:stretch>
            <a:fillRect/>
          </a:stretch>
        </p:blipFill>
        <p:spPr>
          <a:xfrm>
            <a:off x="0" y="4499949"/>
            <a:ext cx="612650" cy="643550"/>
          </a:xfrm>
          <a:prstGeom prst="rect">
            <a:avLst/>
          </a:prstGeom>
          <a:noFill/>
          <a:ln>
            <a:noFill/>
          </a:ln>
        </p:spPr>
      </p:pic>
      <p:sp>
        <p:nvSpPr>
          <p:cNvPr id="21" name="Google Shape;21;p4"/>
          <p:cNvSpPr txBox="1"/>
          <p:nvPr/>
        </p:nvSpPr>
        <p:spPr>
          <a:xfrm>
            <a:off x="8030125" y="0"/>
            <a:ext cx="10473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DSA&amp;C++</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0.png"/><Relationship Id="rId4" Type="http://schemas.openxmlformats.org/officeDocument/2006/relationships/image" Target="../media/image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9.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DSA &amp;C++ </a:t>
            </a:r>
            <a:endParaRPr/>
          </a:p>
        </p:txBody>
      </p:sp>
      <p:sp>
        <p:nvSpPr>
          <p:cNvPr id="57" name="Google Shape;57;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406400" lvl="0" marL="914400" rtl="0" algn="l">
              <a:spcBef>
                <a:spcPts val="0"/>
              </a:spcBef>
              <a:spcAft>
                <a:spcPts val="0"/>
              </a:spcAft>
              <a:buSzPts val="2800"/>
              <a:buChar char="●"/>
            </a:pPr>
            <a:r>
              <a:rPr lang="en"/>
              <a:t> Arrays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2.4 Writing/Printing Array Elements</a:t>
            </a:r>
            <a:endParaRPr/>
          </a:p>
        </p:txBody>
      </p:sp>
      <p:sp>
        <p:nvSpPr>
          <p:cNvPr id="128" name="Google Shape;128;p22"/>
          <p:cNvSpPr txBox="1"/>
          <p:nvPr>
            <p:ph idx="1" type="body"/>
          </p:nvPr>
        </p:nvSpPr>
        <p:spPr>
          <a:xfrm>
            <a:off x="4432800" y="944025"/>
            <a:ext cx="4681500" cy="3416400"/>
          </a:xfrm>
          <a:prstGeom prst="rect">
            <a:avLst/>
          </a:prstGeom>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700"/>
              <a:t> </a:t>
            </a:r>
            <a:r>
              <a:rPr lang="en" sz="1600"/>
              <a:t>BEGIN</a:t>
            </a:r>
            <a:endParaRPr sz="1600"/>
          </a:p>
          <a:p>
            <a:pPr indent="457200" lvl="0" marL="0" rtl="0" algn="l">
              <a:lnSpc>
                <a:spcPct val="150000"/>
              </a:lnSpc>
              <a:spcBef>
                <a:spcPts val="0"/>
              </a:spcBef>
              <a:spcAft>
                <a:spcPts val="0"/>
              </a:spcAft>
              <a:buNone/>
            </a:pPr>
            <a:r>
              <a:rPr lang="en" sz="1600"/>
              <a:t> SET  scores[9]={52, 78, 75, 68, 88, 63, 75, 90,78}</a:t>
            </a:r>
            <a:endParaRPr sz="1600"/>
          </a:p>
          <a:p>
            <a:pPr indent="0" lvl="0" marL="0" rtl="0" algn="l">
              <a:lnSpc>
                <a:spcPct val="150000"/>
              </a:lnSpc>
              <a:spcBef>
                <a:spcPts val="0"/>
              </a:spcBef>
              <a:spcAft>
                <a:spcPts val="0"/>
              </a:spcAft>
              <a:buNone/>
            </a:pPr>
            <a:r>
              <a:rPr lang="en" sz="1600"/>
              <a:t>	 SET  len=9</a:t>
            </a:r>
            <a:endParaRPr b="1" sz="1600"/>
          </a:p>
          <a:p>
            <a:pPr indent="0" lvl="0" marL="0" rtl="0" algn="l">
              <a:lnSpc>
                <a:spcPct val="150000"/>
              </a:lnSpc>
              <a:spcBef>
                <a:spcPts val="0"/>
              </a:spcBef>
              <a:spcAft>
                <a:spcPts val="0"/>
              </a:spcAft>
              <a:buNone/>
            </a:pPr>
            <a:r>
              <a:rPr lang="en" sz="1600"/>
              <a:t>	 FOR index=0 TO len-1 DO</a:t>
            </a:r>
            <a:endParaRPr sz="1600"/>
          </a:p>
          <a:p>
            <a:pPr indent="0" lvl="0" marL="0" rtl="0" algn="l">
              <a:lnSpc>
                <a:spcPct val="150000"/>
              </a:lnSpc>
              <a:spcBef>
                <a:spcPts val="0"/>
              </a:spcBef>
              <a:spcAft>
                <a:spcPts val="0"/>
              </a:spcAft>
              <a:buNone/>
            </a:pPr>
            <a:r>
              <a:rPr lang="en" sz="1600"/>
              <a:t>		 PRINT score[index]</a:t>
            </a:r>
            <a:endParaRPr sz="1600"/>
          </a:p>
          <a:p>
            <a:pPr indent="0" lvl="0" marL="0" rtl="0" algn="l">
              <a:lnSpc>
                <a:spcPct val="150000"/>
              </a:lnSpc>
              <a:spcBef>
                <a:spcPts val="0"/>
              </a:spcBef>
              <a:spcAft>
                <a:spcPts val="0"/>
              </a:spcAft>
              <a:buNone/>
            </a:pPr>
            <a:r>
              <a:rPr lang="en" sz="1600"/>
              <a:t>   	         index=index+1</a:t>
            </a:r>
            <a:endParaRPr sz="1600"/>
          </a:p>
          <a:p>
            <a:pPr indent="0" lvl="0" marL="0" rtl="0" algn="l">
              <a:lnSpc>
                <a:spcPct val="150000"/>
              </a:lnSpc>
              <a:spcBef>
                <a:spcPts val="0"/>
              </a:spcBef>
              <a:spcAft>
                <a:spcPts val="0"/>
              </a:spcAft>
              <a:buNone/>
            </a:pPr>
            <a:r>
              <a:rPr lang="en" sz="1600"/>
              <a:t>    	 END FOR </a:t>
            </a:r>
            <a:endParaRPr sz="1600"/>
          </a:p>
          <a:p>
            <a:pPr indent="0" lvl="0" marL="0" rtl="0" algn="l">
              <a:lnSpc>
                <a:spcPct val="150000"/>
              </a:lnSpc>
              <a:spcBef>
                <a:spcPts val="0"/>
              </a:spcBef>
              <a:spcAft>
                <a:spcPts val="0"/>
              </a:spcAft>
              <a:buClr>
                <a:schemeClr val="dk1"/>
              </a:buClr>
              <a:buSzPts val="1100"/>
              <a:buFont typeface="Arial"/>
              <a:buNone/>
            </a:pPr>
            <a:r>
              <a:rPr lang="en" sz="1600"/>
              <a:t> END</a:t>
            </a:r>
            <a:endParaRPr sz="1600"/>
          </a:p>
        </p:txBody>
      </p:sp>
      <p:sp>
        <p:nvSpPr>
          <p:cNvPr id="129" name="Google Shape;129;p22"/>
          <p:cNvSpPr txBox="1"/>
          <p:nvPr/>
        </p:nvSpPr>
        <p:spPr>
          <a:xfrm>
            <a:off x="400875" y="714900"/>
            <a:ext cx="3923100" cy="4203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t>To write (display) elements from an array, use a write function together with the</a:t>
            </a:r>
            <a:endParaRPr sz="1600"/>
          </a:p>
          <a:p>
            <a:pPr indent="0" lvl="0" marL="0" rtl="0" algn="just">
              <a:spcBef>
                <a:spcPts val="0"/>
              </a:spcBef>
              <a:spcAft>
                <a:spcPts val="0"/>
              </a:spcAft>
              <a:buNone/>
            </a:pPr>
            <a:r>
              <a:rPr lang="en" sz="1600"/>
              <a:t>arrayname and location (index) of the element. </a:t>
            </a:r>
            <a:endParaRPr sz="1600"/>
          </a:p>
          <a:p>
            <a:pPr indent="0" lvl="0" marL="0" rtl="0" algn="just">
              <a:spcBef>
                <a:spcPts val="0"/>
              </a:spcBef>
              <a:spcAft>
                <a:spcPts val="0"/>
              </a:spcAft>
              <a:buNone/>
            </a:pPr>
            <a:r>
              <a:t/>
            </a:r>
            <a:endParaRPr sz="1600"/>
          </a:p>
          <a:p>
            <a:pPr indent="0" lvl="0" marL="0" rtl="0" algn="just">
              <a:spcBef>
                <a:spcPts val="0"/>
              </a:spcBef>
              <a:spcAft>
                <a:spcPts val="0"/>
              </a:spcAft>
              <a:buNone/>
            </a:pPr>
            <a:r>
              <a:rPr lang="en" sz="1600"/>
              <a:t>To display  a single value of an  array you must provide the array name and index to the write operation. </a:t>
            </a:r>
            <a:endParaRPr sz="1600"/>
          </a:p>
          <a:p>
            <a:pPr indent="0" lvl="0" marL="0" rtl="0" algn="just">
              <a:spcBef>
                <a:spcPts val="0"/>
              </a:spcBef>
              <a:spcAft>
                <a:spcPts val="0"/>
              </a:spcAft>
              <a:buNone/>
            </a:pPr>
            <a:r>
              <a:t/>
            </a:r>
            <a:endParaRPr sz="1600"/>
          </a:p>
          <a:p>
            <a:pPr indent="0" lvl="0" marL="0" rtl="0" algn="just">
              <a:spcBef>
                <a:spcPts val="0"/>
              </a:spcBef>
              <a:spcAft>
                <a:spcPts val="0"/>
              </a:spcAft>
              <a:buNone/>
            </a:pPr>
            <a:r>
              <a:rPr lang="en" sz="1600"/>
              <a:t>For example, the value in Scores [1] may be displayed by using PRINT Scores[1] . </a:t>
            </a:r>
            <a:endParaRPr sz="1600"/>
          </a:p>
          <a:p>
            <a:pPr indent="0" lvl="0" marL="0" rtl="0" algn="just">
              <a:spcBef>
                <a:spcPts val="0"/>
              </a:spcBef>
              <a:spcAft>
                <a:spcPts val="0"/>
              </a:spcAft>
              <a:buNone/>
            </a:pPr>
            <a:r>
              <a:t/>
            </a:r>
            <a:endParaRPr sz="1600"/>
          </a:p>
          <a:p>
            <a:pPr indent="0" lvl="0" marL="0" rtl="0" algn="just">
              <a:spcBef>
                <a:spcPts val="0"/>
              </a:spcBef>
              <a:spcAft>
                <a:spcPts val="0"/>
              </a:spcAft>
              <a:buNone/>
            </a:pPr>
            <a:r>
              <a:rPr lang="en" sz="1600"/>
              <a:t>To display multiple values such as the 10 elements in the Scores array, use the  FOR loop by setting the initial value to 0 and the upper limit to 9</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263500" y="15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2.5 Insertion an element in array algorithm</a:t>
            </a:r>
            <a:endParaRPr/>
          </a:p>
        </p:txBody>
      </p:sp>
      <p:sp>
        <p:nvSpPr>
          <p:cNvPr id="135" name="Google Shape;135;p23"/>
          <p:cNvSpPr txBox="1"/>
          <p:nvPr>
            <p:ph idx="1" type="body"/>
          </p:nvPr>
        </p:nvSpPr>
        <p:spPr>
          <a:xfrm>
            <a:off x="3481125" y="571150"/>
            <a:ext cx="5613600" cy="4428000"/>
          </a:xfrm>
          <a:prstGeom prst="rect">
            <a:avLst/>
          </a:prstGeom>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t>1. BEGIN </a:t>
            </a:r>
            <a:endParaRPr sz="1600"/>
          </a:p>
          <a:p>
            <a:pPr indent="0" lvl="0" marL="0" rtl="0" algn="l">
              <a:lnSpc>
                <a:spcPct val="150000"/>
              </a:lnSpc>
              <a:spcBef>
                <a:spcPts val="0"/>
              </a:spcBef>
              <a:spcAft>
                <a:spcPts val="0"/>
              </a:spcAft>
              <a:buNone/>
            </a:pPr>
            <a:r>
              <a:rPr lang="en" sz="1600"/>
              <a:t>2.	 SET scores[]={52, 78, 75, 68, 88, 63, 75, 90,78}</a:t>
            </a:r>
            <a:endParaRPr sz="1600"/>
          </a:p>
          <a:p>
            <a:pPr indent="0" lvl="0" marL="0" rtl="0" algn="l">
              <a:lnSpc>
                <a:spcPct val="150000"/>
              </a:lnSpc>
              <a:spcBef>
                <a:spcPts val="0"/>
              </a:spcBef>
              <a:spcAft>
                <a:spcPts val="0"/>
              </a:spcAft>
              <a:buNone/>
            </a:pPr>
            <a:r>
              <a:rPr lang="en" sz="1600"/>
              <a:t>3.     	SET item=10, k=3, len=9, j=len-1</a:t>
            </a:r>
            <a:endParaRPr sz="1600"/>
          </a:p>
          <a:p>
            <a:pPr indent="0" lvl="0" marL="0" rtl="0" algn="l">
              <a:lnSpc>
                <a:spcPct val="150000"/>
              </a:lnSpc>
              <a:spcBef>
                <a:spcPts val="0"/>
              </a:spcBef>
              <a:spcAft>
                <a:spcPts val="0"/>
              </a:spcAft>
              <a:buNone/>
            </a:pPr>
            <a:r>
              <a:rPr lang="en" sz="1600"/>
              <a:t>4.	 Repeat steps 5 and 6 while j&gt;=k</a:t>
            </a:r>
            <a:endParaRPr sz="1600"/>
          </a:p>
          <a:p>
            <a:pPr indent="0" lvl="0" marL="0" rtl="0" algn="l">
              <a:lnSpc>
                <a:spcPct val="150000"/>
              </a:lnSpc>
              <a:spcBef>
                <a:spcPts val="0"/>
              </a:spcBef>
              <a:spcAft>
                <a:spcPts val="0"/>
              </a:spcAft>
              <a:buNone/>
            </a:pPr>
            <a:r>
              <a:rPr lang="en" sz="1600"/>
              <a:t>5.	 SET scores[j+1]=scores[j]</a:t>
            </a:r>
            <a:endParaRPr sz="1600"/>
          </a:p>
          <a:p>
            <a:pPr indent="0" lvl="0" marL="0" rtl="0" algn="l">
              <a:lnSpc>
                <a:spcPct val="150000"/>
              </a:lnSpc>
              <a:spcBef>
                <a:spcPts val="0"/>
              </a:spcBef>
              <a:spcAft>
                <a:spcPts val="0"/>
              </a:spcAft>
              <a:buNone/>
            </a:pPr>
            <a:r>
              <a:rPr lang="en" sz="1600"/>
              <a:t>6. 	 SET  J = J -1</a:t>
            </a:r>
            <a:endParaRPr sz="1600"/>
          </a:p>
          <a:p>
            <a:pPr indent="0" lvl="0" marL="0" rtl="0" algn="l">
              <a:lnSpc>
                <a:spcPct val="150000"/>
              </a:lnSpc>
              <a:spcBef>
                <a:spcPts val="0"/>
              </a:spcBef>
              <a:spcAft>
                <a:spcPts val="0"/>
              </a:spcAft>
              <a:buNone/>
            </a:pPr>
            <a:r>
              <a:rPr b="1" lang="en" sz="1600"/>
              <a:t>7.	 SET scores[k]=item</a:t>
            </a:r>
            <a:endParaRPr b="1" sz="1600"/>
          </a:p>
          <a:p>
            <a:pPr indent="0" lvl="0" marL="0" rtl="0" algn="l">
              <a:lnSpc>
                <a:spcPct val="150000"/>
              </a:lnSpc>
              <a:spcBef>
                <a:spcPts val="0"/>
              </a:spcBef>
              <a:spcAft>
                <a:spcPts val="0"/>
              </a:spcAft>
              <a:buNone/>
            </a:pPr>
            <a:r>
              <a:rPr lang="en" sz="1600"/>
              <a:t>8.</a:t>
            </a:r>
            <a:r>
              <a:rPr lang="en" sz="1600"/>
              <a:t> 	FOR index=0 TO len+1 DO </a:t>
            </a:r>
            <a:r>
              <a:rPr b="1" lang="en" sz="1600"/>
              <a:t>// FOR i← 1 TO len+1 DO</a:t>
            </a:r>
            <a:endParaRPr b="1" sz="1600"/>
          </a:p>
          <a:p>
            <a:pPr indent="0" lvl="0" marL="0" rtl="0" algn="l">
              <a:lnSpc>
                <a:spcPct val="150000"/>
              </a:lnSpc>
              <a:spcBef>
                <a:spcPts val="0"/>
              </a:spcBef>
              <a:spcAft>
                <a:spcPts val="0"/>
              </a:spcAft>
              <a:buNone/>
            </a:pPr>
            <a:r>
              <a:rPr lang="en" sz="1600"/>
              <a:t>9</a:t>
            </a:r>
            <a:r>
              <a:rPr lang="en" sz="1600"/>
              <a:t>. 		PRINT scores[index]</a:t>
            </a:r>
            <a:endParaRPr sz="1600"/>
          </a:p>
          <a:p>
            <a:pPr indent="0" lvl="0" marL="0" rtl="0" algn="l">
              <a:lnSpc>
                <a:spcPct val="150000"/>
              </a:lnSpc>
              <a:spcBef>
                <a:spcPts val="0"/>
              </a:spcBef>
              <a:spcAft>
                <a:spcPts val="0"/>
              </a:spcAft>
              <a:buNone/>
            </a:pPr>
            <a:r>
              <a:rPr lang="en" sz="1600"/>
              <a:t>10.		index=index=1</a:t>
            </a:r>
            <a:endParaRPr sz="1600"/>
          </a:p>
          <a:p>
            <a:pPr indent="0" lvl="0" marL="0" rtl="0" algn="l">
              <a:lnSpc>
                <a:spcPct val="150000"/>
              </a:lnSpc>
              <a:spcBef>
                <a:spcPts val="0"/>
              </a:spcBef>
              <a:spcAft>
                <a:spcPts val="0"/>
              </a:spcAft>
              <a:buNone/>
            </a:pPr>
            <a:r>
              <a:rPr lang="en" sz="1600"/>
              <a:t>11.	END FOR</a:t>
            </a:r>
            <a:endParaRPr sz="1600"/>
          </a:p>
          <a:p>
            <a:pPr indent="0" lvl="0" marL="0" rtl="0" algn="l">
              <a:lnSpc>
                <a:spcPct val="150000"/>
              </a:lnSpc>
              <a:spcBef>
                <a:spcPts val="0"/>
              </a:spcBef>
              <a:spcAft>
                <a:spcPts val="0"/>
              </a:spcAft>
              <a:buNone/>
            </a:pPr>
            <a:r>
              <a:rPr lang="en" sz="1600"/>
              <a:t>12. END</a:t>
            </a:r>
            <a:endParaRPr sz="1600"/>
          </a:p>
          <a:p>
            <a:pPr indent="0" lvl="0" marL="0" rtl="0" algn="l">
              <a:lnSpc>
                <a:spcPct val="115000"/>
              </a:lnSpc>
              <a:spcBef>
                <a:spcPts val="0"/>
              </a:spcBef>
              <a:spcAft>
                <a:spcPts val="1600"/>
              </a:spcAft>
              <a:buNone/>
            </a:pPr>
            <a:r>
              <a:t/>
            </a:r>
            <a:endParaRPr sz="1600"/>
          </a:p>
        </p:txBody>
      </p:sp>
      <p:sp>
        <p:nvSpPr>
          <p:cNvPr id="136" name="Google Shape;136;p23"/>
          <p:cNvSpPr txBox="1"/>
          <p:nvPr/>
        </p:nvSpPr>
        <p:spPr>
          <a:xfrm>
            <a:off x="132525" y="734775"/>
            <a:ext cx="3348600" cy="4095600"/>
          </a:xfrm>
          <a:prstGeom prst="rect">
            <a:avLst/>
          </a:prstGeom>
          <a:noFill/>
          <a:ln>
            <a:noFill/>
          </a:ln>
        </p:spPr>
        <p:txBody>
          <a:bodyPr anchorCtr="0" anchor="t" bIns="91425" lIns="91425" spcFirstLastPara="1" rIns="91425" wrap="square" tIns="91425">
            <a:noAutofit/>
          </a:bodyPr>
          <a:lstStyle/>
          <a:p>
            <a:pPr indent="0" lvl="0" marL="25400" marR="25400" rtl="0" algn="just">
              <a:lnSpc>
                <a:spcPct val="115000"/>
              </a:lnSpc>
              <a:spcBef>
                <a:spcPts val="600"/>
              </a:spcBef>
              <a:spcAft>
                <a:spcPts val="0"/>
              </a:spcAft>
              <a:buNone/>
            </a:pPr>
            <a:r>
              <a:rPr lang="en" sz="1800">
                <a:solidFill>
                  <a:schemeClr val="dk1"/>
                </a:solidFill>
              </a:rPr>
              <a:t>Insert operation is to insert one or more data elements into an array. Based on the requirement, a new element can be added at the beginning, end, or any given index of array.</a:t>
            </a:r>
            <a:endParaRPr sz="1800">
              <a:solidFill>
                <a:schemeClr val="dk1"/>
              </a:solidFill>
            </a:endParaRPr>
          </a:p>
          <a:p>
            <a:pPr indent="0" lvl="0" marL="25400" marR="25400" rtl="0" algn="just">
              <a:lnSpc>
                <a:spcPct val="115000"/>
              </a:lnSpc>
              <a:spcBef>
                <a:spcPts val="700"/>
              </a:spcBef>
              <a:spcAft>
                <a:spcPts val="700"/>
              </a:spcAft>
              <a:buNone/>
            </a:pPr>
            <a:r>
              <a:rPr lang="en" sz="1800">
                <a:solidFill>
                  <a:schemeClr val="dk1"/>
                </a:solidFill>
              </a:rPr>
              <a:t>Here, we see a practical implementation of insertion operation, where we add data at the end of the array</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2.6 Deletion of an element-Algorithm</a:t>
            </a:r>
            <a:endParaRPr/>
          </a:p>
        </p:txBody>
      </p:sp>
      <p:sp>
        <p:nvSpPr>
          <p:cNvPr id="142" name="Google Shape;142;p24"/>
          <p:cNvSpPr txBox="1"/>
          <p:nvPr>
            <p:ph idx="1" type="body"/>
          </p:nvPr>
        </p:nvSpPr>
        <p:spPr>
          <a:xfrm>
            <a:off x="464100" y="542875"/>
            <a:ext cx="8520600" cy="4442700"/>
          </a:xfrm>
          <a:prstGeom prst="rect">
            <a:avLst/>
          </a:prstGeom>
        </p:spPr>
        <p:txBody>
          <a:bodyPr anchorCtr="0" anchor="t" bIns="91425" lIns="91425" spcFirstLastPara="1" rIns="91425" wrap="square" tIns="91425">
            <a:noAutofit/>
          </a:bodyPr>
          <a:lstStyle/>
          <a:p>
            <a:pPr indent="0" lvl="0" marL="25400" marR="25400" rtl="0" algn="just">
              <a:spcBef>
                <a:spcPts val="600"/>
              </a:spcBef>
              <a:spcAft>
                <a:spcPts val="0"/>
              </a:spcAft>
              <a:buClr>
                <a:schemeClr val="dk1"/>
              </a:buClr>
              <a:buSzPts val="1100"/>
              <a:buFont typeface="Arial"/>
              <a:buNone/>
            </a:pPr>
            <a:r>
              <a:rPr lang="en">
                <a:solidFill>
                  <a:schemeClr val="dk1"/>
                </a:solidFill>
              </a:rPr>
              <a:t>Deletion refers to removing an existing element from the array and re-organizing all elements of an array.</a:t>
            </a:r>
            <a:endParaRPr>
              <a:solidFill>
                <a:schemeClr val="dk1"/>
              </a:solidFill>
            </a:endParaRPr>
          </a:p>
          <a:p>
            <a:pPr indent="0" lvl="0" marL="25400" marR="25400" rtl="0" algn="just">
              <a:spcBef>
                <a:spcPts val="700"/>
              </a:spcBef>
              <a:spcAft>
                <a:spcPts val="0"/>
              </a:spcAft>
              <a:buClr>
                <a:schemeClr val="dk1"/>
              </a:buClr>
              <a:buSzPts val="1100"/>
              <a:buFont typeface="Arial"/>
              <a:buNone/>
            </a:pPr>
            <a:r>
              <a:rPr lang="en">
                <a:solidFill>
                  <a:schemeClr val="dk1"/>
                </a:solidFill>
              </a:rPr>
              <a:t>Consider </a:t>
            </a:r>
            <a:r>
              <a:rPr b="1" lang="en">
                <a:solidFill>
                  <a:schemeClr val="dk1"/>
                </a:solidFill>
              </a:rPr>
              <a:t>scores</a:t>
            </a:r>
            <a:r>
              <a:rPr lang="en">
                <a:solidFill>
                  <a:schemeClr val="dk1"/>
                </a:solidFill>
              </a:rPr>
              <a:t> is a linear array with N elements and K is a positive integer such that K&lt;N. Following is the algorithm to delete an element available at the Kth position of </a:t>
            </a:r>
            <a:r>
              <a:rPr b="1" lang="en">
                <a:solidFill>
                  <a:schemeClr val="dk1"/>
                </a:solidFill>
              </a:rPr>
              <a:t>scores</a:t>
            </a:r>
            <a:r>
              <a:rPr lang="en">
                <a:solidFill>
                  <a:schemeClr val="dk1"/>
                </a:solidFill>
              </a:rPr>
              <a:t>.</a:t>
            </a:r>
            <a:endParaRPr>
              <a:solidFill>
                <a:schemeClr val="dk1"/>
              </a:solidFill>
            </a:endParaRPr>
          </a:p>
          <a:p>
            <a:pPr indent="0" lvl="0" marL="0" rtl="0" algn="l">
              <a:spcBef>
                <a:spcPts val="700"/>
              </a:spcBef>
              <a:spcAft>
                <a:spcPts val="0"/>
              </a:spcAft>
              <a:buNone/>
            </a:pPr>
            <a:r>
              <a:rPr lang="en"/>
              <a:t>1. BEGIN</a:t>
            </a:r>
            <a:endParaRPr/>
          </a:p>
          <a:p>
            <a:pPr indent="0" lvl="0" marL="0" rtl="0" algn="l">
              <a:lnSpc>
                <a:spcPct val="150000"/>
              </a:lnSpc>
              <a:spcBef>
                <a:spcPts val="0"/>
              </a:spcBef>
              <a:spcAft>
                <a:spcPts val="0"/>
              </a:spcAft>
              <a:buClr>
                <a:schemeClr val="dk1"/>
              </a:buClr>
              <a:buSzPts val="1100"/>
              <a:buFont typeface="Arial"/>
              <a:buNone/>
            </a:pPr>
            <a:r>
              <a:rPr lang="en" sz="1600"/>
              <a:t>2.	SET scores[9]={52, 78, 75, 68, 88, 63, 75, 90,78}</a:t>
            </a:r>
            <a:endParaRPr sz="1600"/>
          </a:p>
          <a:p>
            <a:pPr indent="0" lvl="0" marL="0" rtl="0" algn="l">
              <a:lnSpc>
                <a:spcPct val="150000"/>
              </a:lnSpc>
              <a:spcBef>
                <a:spcPts val="0"/>
              </a:spcBef>
              <a:spcAft>
                <a:spcPts val="0"/>
              </a:spcAft>
              <a:buNone/>
            </a:pPr>
            <a:r>
              <a:rPr lang="en" sz="1600"/>
              <a:t>3.     	SET K=3, N=9</a:t>
            </a:r>
            <a:r>
              <a:rPr lang="en"/>
              <a:t>,</a:t>
            </a:r>
            <a:r>
              <a:rPr lang="en"/>
              <a:t> J = K</a:t>
            </a:r>
            <a:endParaRPr/>
          </a:p>
          <a:p>
            <a:pPr indent="0" lvl="0" marL="0" rtl="0" algn="l">
              <a:spcBef>
                <a:spcPts val="0"/>
              </a:spcBef>
              <a:spcAft>
                <a:spcPts val="0"/>
              </a:spcAft>
              <a:buNone/>
            </a:pPr>
            <a:r>
              <a:rPr lang="en"/>
              <a:t>4. 	Repeat steps 5 and 6 while J &lt; N-1</a:t>
            </a:r>
            <a:endParaRPr/>
          </a:p>
          <a:p>
            <a:pPr indent="0" lvl="0" marL="0" rtl="0" algn="l">
              <a:spcBef>
                <a:spcPts val="0"/>
              </a:spcBef>
              <a:spcAft>
                <a:spcPts val="0"/>
              </a:spcAft>
              <a:buNone/>
            </a:pPr>
            <a:r>
              <a:rPr lang="en"/>
              <a:t>5. 	SET </a:t>
            </a:r>
            <a:r>
              <a:rPr lang="en"/>
              <a:t>scores</a:t>
            </a:r>
            <a:r>
              <a:rPr lang="en"/>
              <a:t>[J] = </a:t>
            </a:r>
            <a:r>
              <a:rPr lang="en"/>
              <a:t>scores</a:t>
            </a:r>
            <a:r>
              <a:rPr lang="en"/>
              <a:t>[J + 1]</a:t>
            </a:r>
            <a:endParaRPr/>
          </a:p>
          <a:p>
            <a:pPr indent="0" lvl="0" marL="0" rtl="0" algn="l">
              <a:spcBef>
                <a:spcPts val="0"/>
              </a:spcBef>
              <a:spcAft>
                <a:spcPts val="0"/>
              </a:spcAft>
              <a:buNone/>
            </a:pPr>
            <a:r>
              <a:rPr lang="en"/>
              <a:t>6. 	SET J = J+1</a:t>
            </a:r>
            <a:endParaRPr/>
          </a:p>
          <a:p>
            <a:pPr indent="0" lvl="0" marL="0" rtl="0" algn="l">
              <a:spcBef>
                <a:spcPts val="0"/>
              </a:spcBef>
              <a:spcAft>
                <a:spcPts val="0"/>
              </a:spcAft>
              <a:buNone/>
            </a:pPr>
            <a:r>
              <a:rPr lang="en"/>
              <a:t>7. 	SET N = N-1</a:t>
            </a:r>
            <a:endParaRPr/>
          </a:p>
          <a:p>
            <a:pPr indent="0" lvl="0" marL="0" rtl="0" algn="l">
              <a:spcBef>
                <a:spcPts val="0"/>
              </a:spcBef>
              <a:spcAft>
                <a:spcPts val="0"/>
              </a:spcAft>
              <a:buClr>
                <a:schemeClr val="dk1"/>
              </a:buClr>
              <a:buSzPts val="1100"/>
              <a:buFont typeface="Arial"/>
              <a:buNone/>
            </a:pPr>
            <a:r>
              <a:rPr lang="en"/>
              <a:t>8. END</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88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2.7 Searching algorithms</a:t>
            </a:r>
            <a:endParaRPr/>
          </a:p>
        </p:txBody>
      </p:sp>
      <p:sp>
        <p:nvSpPr>
          <p:cNvPr id="148" name="Google Shape;148;p25"/>
          <p:cNvSpPr txBox="1"/>
          <p:nvPr>
            <p:ph idx="1" type="body"/>
          </p:nvPr>
        </p:nvSpPr>
        <p:spPr>
          <a:xfrm>
            <a:off x="464100" y="314275"/>
            <a:ext cx="8520600" cy="4676700"/>
          </a:xfrm>
          <a:prstGeom prst="rect">
            <a:avLst/>
          </a:prstGeom>
        </p:spPr>
        <p:txBody>
          <a:bodyPr anchorCtr="0" anchor="t" bIns="91425" lIns="91425" spcFirstLastPara="1" rIns="91425" wrap="square" tIns="91425">
            <a:noAutofit/>
          </a:bodyPr>
          <a:lstStyle/>
          <a:p>
            <a:pPr indent="0" lvl="0" marL="25400" marR="25400" rtl="0" algn="just">
              <a:spcBef>
                <a:spcPts val="600"/>
              </a:spcBef>
              <a:spcAft>
                <a:spcPts val="0"/>
              </a:spcAft>
              <a:buClr>
                <a:schemeClr val="dk1"/>
              </a:buClr>
              <a:buSzPts val="1100"/>
              <a:buFont typeface="Arial"/>
              <a:buNone/>
            </a:pPr>
            <a:r>
              <a:rPr lang="en">
                <a:solidFill>
                  <a:schemeClr val="dk1"/>
                </a:solidFill>
              </a:rPr>
              <a:t>Consider </a:t>
            </a:r>
            <a:r>
              <a:rPr b="1" lang="en">
                <a:solidFill>
                  <a:schemeClr val="dk1"/>
                </a:solidFill>
              </a:rPr>
              <a:t>scores</a:t>
            </a:r>
            <a:r>
              <a:rPr lang="en">
                <a:solidFill>
                  <a:schemeClr val="dk1"/>
                </a:solidFill>
              </a:rPr>
              <a:t> is a linear array with N elements and K is a positive integer such that K&lt;=N. Following is the algorithm to find an element with a value of ITEM using sequential search.</a:t>
            </a:r>
            <a:endParaRPr>
              <a:solidFill>
                <a:schemeClr val="dk1"/>
              </a:solidFill>
            </a:endParaRPr>
          </a:p>
          <a:p>
            <a:pPr indent="0" lvl="0" marL="0" rtl="0" algn="l">
              <a:lnSpc>
                <a:spcPct val="150000"/>
              </a:lnSpc>
              <a:spcBef>
                <a:spcPts val="700"/>
              </a:spcBef>
              <a:spcAft>
                <a:spcPts val="0"/>
              </a:spcAft>
              <a:buNone/>
            </a:pPr>
            <a:r>
              <a:rPr lang="en" sz="1600"/>
              <a:t>1. BEGIN</a:t>
            </a:r>
            <a:endParaRPr sz="1600"/>
          </a:p>
          <a:p>
            <a:pPr indent="0" lvl="0" marL="0" rtl="0" algn="l">
              <a:lnSpc>
                <a:spcPct val="150000"/>
              </a:lnSpc>
              <a:spcBef>
                <a:spcPts val="0"/>
              </a:spcBef>
              <a:spcAft>
                <a:spcPts val="0"/>
              </a:spcAft>
              <a:buNone/>
            </a:pPr>
            <a:r>
              <a:rPr lang="en" sz="1600"/>
              <a:t>2.	Int K</a:t>
            </a:r>
            <a:endParaRPr sz="1600"/>
          </a:p>
          <a:p>
            <a:pPr indent="0" lvl="0" marL="0" rtl="0" algn="l">
              <a:lnSpc>
                <a:spcPct val="150000"/>
              </a:lnSpc>
              <a:spcBef>
                <a:spcPts val="0"/>
              </a:spcBef>
              <a:spcAft>
                <a:spcPts val="0"/>
              </a:spcAft>
              <a:buClr>
                <a:schemeClr val="dk1"/>
              </a:buClr>
              <a:buSzPts val="1100"/>
              <a:buFont typeface="Arial"/>
              <a:buNone/>
            </a:pPr>
            <a:r>
              <a:rPr lang="en" sz="1600"/>
              <a:t>3.    SET scores[9]={52, 78, 75, 68, 88, 63, 75, 90,78}</a:t>
            </a:r>
            <a:endParaRPr sz="1600"/>
          </a:p>
          <a:p>
            <a:pPr indent="0" lvl="0" marL="0" rtl="0" algn="l">
              <a:lnSpc>
                <a:spcPct val="150000"/>
              </a:lnSpc>
              <a:spcBef>
                <a:spcPts val="0"/>
              </a:spcBef>
              <a:spcAft>
                <a:spcPts val="0"/>
              </a:spcAft>
              <a:buNone/>
            </a:pPr>
            <a:r>
              <a:rPr lang="en" sz="1600"/>
              <a:t>4     	SET ITEM=75,  N=9, J = 0,</a:t>
            </a:r>
            <a:endParaRPr sz="1600"/>
          </a:p>
          <a:p>
            <a:pPr indent="0" lvl="0" marL="0" rtl="0" algn="l">
              <a:lnSpc>
                <a:spcPct val="150000"/>
              </a:lnSpc>
              <a:spcBef>
                <a:spcPts val="0"/>
              </a:spcBef>
              <a:spcAft>
                <a:spcPts val="0"/>
              </a:spcAft>
              <a:buNone/>
            </a:pPr>
            <a:r>
              <a:rPr lang="en" sz="1600"/>
              <a:t>5</a:t>
            </a:r>
            <a:r>
              <a:rPr lang="en" sz="1600"/>
              <a:t>. 	Repeat steps 6 and 7 while J &lt; N</a:t>
            </a:r>
            <a:endParaRPr sz="1600"/>
          </a:p>
          <a:p>
            <a:pPr indent="0" lvl="0" marL="0" rtl="0" algn="l">
              <a:lnSpc>
                <a:spcPct val="150000"/>
              </a:lnSpc>
              <a:spcBef>
                <a:spcPts val="0"/>
              </a:spcBef>
              <a:spcAft>
                <a:spcPts val="0"/>
              </a:spcAft>
              <a:buNone/>
            </a:pPr>
            <a:r>
              <a:rPr lang="en" sz="1600"/>
              <a:t>6. 	IF </a:t>
            </a:r>
            <a:r>
              <a:rPr lang="en" sz="1600"/>
              <a:t>scores</a:t>
            </a:r>
            <a:r>
              <a:rPr lang="en" sz="1600"/>
              <a:t>[J] is equal ITEM THEN GOTO STEP 8</a:t>
            </a:r>
            <a:endParaRPr sz="1600"/>
          </a:p>
          <a:p>
            <a:pPr indent="0" lvl="0" marL="0" rtl="0" algn="l">
              <a:lnSpc>
                <a:spcPct val="150000"/>
              </a:lnSpc>
              <a:spcBef>
                <a:spcPts val="0"/>
              </a:spcBef>
              <a:spcAft>
                <a:spcPts val="0"/>
              </a:spcAft>
              <a:buNone/>
            </a:pPr>
            <a:r>
              <a:rPr lang="en" sz="1600"/>
              <a:t>7. 	SET J = J +1</a:t>
            </a:r>
            <a:endParaRPr sz="1600"/>
          </a:p>
          <a:p>
            <a:pPr indent="0" lvl="0" marL="0" rtl="0" algn="l">
              <a:lnSpc>
                <a:spcPct val="150000"/>
              </a:lnSpc>
              <a:spcBef>
                <a:spcPts val="0"/>
              </a:spcBef>
              <a:spcAft>
                <a:spcPts val="0"/>
              </a:spcAft>
              <a:buNone/>
            </a:pPr>
            <a:r>
              <a:rPr lang="en" sz="1600"/>
              <a:t>8.	 SET K=J</a:t>
            </a:r>
            <a:endParaRPr sz="1600"/>
          </a:p>
          <a:p>
            <a:pPr indent="0" lvl="0" marL="0" rtl="0" algn="l">
              <a:lnSpc>
                <a:spcPct val="150000"/>
              </a:lnSpc>
              <a:spcBef>
                <a:spcPts val="0"/>
              </a:spcBef>
              <a:spcAft>
                <a:spcPts val="0"/>
              </a:spcAft>
              <a:buNone/>
            </a:pPr>
            <a:r>
              <a:rPr lang="en" sz="1600"/>
              <a:t>9. PRINT K, ITEM</a:t>
            </a:r>
            <a:endParaRPr sz="1600"/>
          </a:p>
          <a:p>
            <a:pPr indent="0" lvl="0" marL="0" rtl="0" algn="l">
              <a:lnSpc>
                <a:spcPct val="150000"/>
              </a:lnSpc>
              <a:spcBef>
                <a:spcPts val="0"/>
              </a:spcBef>
              <a:spcAft>
                <a:spcPts val="0"/>
              </a:spcAft>
              <a:buClr>
                <a:schemeClr val="dk1"/>
              </a:buClr>
              <a:buSzPts val="1100"/>
              <a:buFont typeface="Arial"/>
              <a:buNone/>
            </a:pPr>
            <a:r>
              <a:rPr lang="en" sz="1600"/>
              <a:t>10. END</a:t>
            </a:r>
            <a:endParaRPr sz="1600"/>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227675" y="1565125"/>
            <a:ext cx="8520600" cy="183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500"/>
              <a:t>C++  implementation of one dimensional array</a:t>
            </a:r>
            <a:endParaRPr sz="4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Declaration</a:t>
            </a:r>
            <a:endParaRPr/>
          </a:p>
        </p:txBody>
      </p:sp>
      <p:sp>
        <p:nvSpPr>
          <p:cNvPr id="159" name="Google Shape;159;p27"/>
          <p:cNvSpPr txBox="1"/>
          <p:nvPr>
            <p:ph idx="1" type="body"/>
          </p:nvPr>
        </p:nvSpPr>
        <p:spPr>
          <a:xfrm>
            <a:off x="311700" y="771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Declaring an array is similar to declaration of simple data types only that square [ ] are used to instruct the computer to reserve enough memory locations to store array elements. The general syntax of declaring a one-dimensional array is:</a:t>
            </a:r>
            <a:endParaRPr/>
          </a:p>
          <a:p>
            <a:pPr indent="0" lvl="0" marL="0" rtl="0" algn="l">
              <a:spcBef>
                <a:spcPts val="1600"/>
              </a:spcBef>
              <a:spcAft>
                <a:spcPts val="0"/>
              </a:spcAft>
              <a:buClr>
                <a:schemeClr val="dk1"/>
              </a:buClr>
              <a:buSzPts val="1100"/>
              <a:buFont typeface="Arial"/>
              <a:buNone/>
            </a:pPr>
            <a:r>
              <a:rPr b="1" lang="en"/>
              <a:t>       type arrayName[number of elements];</a:t>
            </a:r>
            <a:endParaRPr b="1"/>
          </a:p>
          <a:p>
            <a:pPr indent="0" lvl="0" marL="0" rtl="0" algn="l">
              <a:spcBef>
                <a:spcPts val="1600"/>
              </a:spcBef>
              <a:spcAft>
                <a:spcPts val="0"/>
              </a:spcAft>
              <a:buNone/>
            </a:pPr>
            <a:r>
              <a:rPr lang="en"/>
              <a:t>Where type refers to data type to be stored in the array, followed by the arrayName and number of elements.</a:t>
            </a:r>
            <a:endParaRPr/>
          </a:p>
          <a:p>
            <a:pPr indent="0" lvl="0" marL="0" rtl="0" algn="l">
              <a:spcBef>
                <a:spcPts val="1600"/>
              </a:spcBef>
              <a:spcAft>
                <a:spcPts val="0"/>
              </a:spcAft>
              <a:buNone/>
            </a:pPr>
            <a:r>
              <a:rPr lang="en"/>
              <a:t>For example, the follow array named scores stores elements  of integer type</a:t>
            </a:r>
            <a:endParaRPr/>
          </a:p>
          <a:p>
            <a:pPr indent="457200" lvl="0" marL="0" rtl="0" algn="l">
              <a:spcBef>
                <a:spcPts val="1600"/>
              </a:spcBef>
              <a:spcAft>
                <a:spcPts val="1600"/>
              </a:spcAft>
              <a:buClr>
                <a:schemeClr val="dk1"/>
              </a:buClr>
              <a:buSzPts val="1100"/>
              <a:buFont typeface="Arial"/>
              <a:buNone/>
            </a:pPr>
            <a:r>
              <a:rPr b="1" lang="en"/>
              <a:t>int score[10];</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Initialisation</a:t>
            </a:r>
            <a:endParaRPr/>
          </a:p>
        </p:txBody>
      </p:sp>
      <p:sp>
        <p:nvSpPr>
          <p:cNvPr id="165" name="Google Shape;165;p28"/>
          <p:cNvSpPr txBox="1"/>
          <p:nvPr>
            <p:ph idx="1" type="body"/>
          </p:nvPr>
        </p:nvSpPr>
        <p:spPr>
          <a:xfrm>
            <a:off x="540300" y="542875"/>
            <a:ext cx="8024100" cy="43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Array initialization refers to assigning elements to default values at compile time. In C++, elements of an array can be initialised during array declaration by assigning the array to list of comma-separated values enclosed in {}braces. For example,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b="1" lang="en" sz="1700"/>
              <a:t>int scores[10]={15,10,19,14,20,20,16,18,15,17};</a:t>
            </a:r>
            <a:endParaRPr b="1" sz="1700"/>
          </a:p>
          <a:p>
            <a:pPr indent="0" lvl="0" marL="0" rtl="0" algn="l">
              <a:spcBef>
                <a:spcPts val="0"/>
              </a:spcBef>
              <a:spcAft>
                <a:spcPts val="0"/>
              </a:spcAft>
              <a:buClr>
                <a:schemeClr val="dk1"/>
              </a:buClr>
              <a:buSzPts val="1100"/>
              <a:buFont typeface="Arial"/>
              <a:buNone/>
            </a:pPr>
            <a:r>
              <a:rPr lang="en" sz="1700"/>
              <a:t>If there are fewer initialisers than the number of elements, the remaining elements</a:t>
            </a:r>
            <a:endParaRPr sz="1700"/>
          </a:p>
          <a:p>
            <a:pPr indent="0" lvl="0" marL="0" rtl="0" algn="l">
              <a:spcBef>
                <a:spcPts val="0"/>
              </a:spcBef>
              <a:spcAft>
                <a:spcPts val="0"/>
              </a:spcAft>
              <a:buClr>
                <a:schemeClr val="dk1"/>
              </a:buClr>
              <a:buSzPts val="1100"/>
              <a:buFont typeface="Arial"/>
              <a:buNone/>
            </a:pPr>
            <a:r>
              <a:rPr lang="en" sz="1700"/>
              <a:t>are automatically initialised to zero. For example, the elements of the house array</a:t>
            </a:r>
            <a:endParaRPr sz="1700"/>
          </a:p>
          <a:p>
            <a:pPr indent="0" lvl="0" marL="0" rtl="0" algn="l">
              <a:spcBef>
                <a:spcPts val="0"/>
              </a:spcBef>
              <a:spcAft>
                <a:spcPts val="0"/>
              </a:spcAft>
              <a:buNone/>
            </a:pPr>
            <a:r>
              <a:rPr lang="en" sz="1700"/>
              <a:t>could have been initialized to zero as follows:</a:t>
            </a:r>
            <a:endParaRPr sz="17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None/>
            </a:pPr>
            <a:r>
              <a:rPr b="1" lang="en" sz="1700"/>
              <a:t>int scores[10] = {15, 17};</a:t>
            </a:r>
            <a:endParaRPr b="1" sz="1700"/>
          </a:p>
          <a:p>
            <a:pPr indent="0" lvl="0" marL="0" rtl="0" algn="l">
              <a:spcBef>
                <a:spcPts val="0"/>
              </a:spcBef>
              <a:spcAft>
                <a:spcPts val="0"/>
              </a:spcAft>
              <a:buClr>
                <a:schemeClr val="dk1"/>
              </a:buClr>
              <a:buSzPts val="1100"/>
              <a:buFont typeface="Arial"/>
              <a:buNone/>
            </a:pPr>
            <a:r>
              <a:t/>
            </a:r>
            <a:endParaRPr b="1" sz="1700"/>
          </a:p>
          <a:p>
            <a:pPr indent="0" lvl="0" marL="0" rtl="0" algn="l">
              <a:spcBef>
                <a:spcPts val="0"/>
              </a:spcBef>
              <a:spcAft>
                <a:spcPts val="0"/>
              </a:spcAft>
              <a:buClr>
                <a:schemeClr val="dk1"/>
              </a:buClr>
              <a:buSzPts val="1100"/>
              <a:buFont typeface="Arial"/>
              <a:buNone/>
            </a:pPr>
            <a:r>
              <a:rPr lang="en" sz="1700"/>
              <a:t>The statement initialises the first two element to 15 and 17, and the  remaining</a:t>
            </a:r>
            <a:endParaRPr sz="1700"/>
          </a:p>
          <a:p>
            <a:pPr indent="0" lvl="0" marL="0" rtl="0" algn="l">
              <a:spcBef>
                <a:spcPts val="0"/>
              </a:spcBef>
              <a:spcAft>
                <a:spcPts val="0"/>
              </a:spcAft>
              <a:buClr>
                <a:schemeClr val="dk1"/>
              </a:buClr>
              <a:buSzPts val="1100"/>
              <a:buFont typeface="Arial"/>
              <a:buNone/>
            </a:pPr>
            <a:r>
              <a:rPr lang="en" sz="1700"/>
              <a:t>eight elements are initialised to two values followed by zeros as follows:</a:t>
            </a:r>
            <a:endParaRPr sz="1700"/>
          </a:p>
          <a:p>
            <a:pPr indent="0" lvl="0" marL="0" rtl="0" algn="l">
              <a:spcBef>
                <a:spcPts val="0"/>
              </a:spcBef>
              <a:spcAft>
                <a:spcPts val="0"/>
              </a:spcAft>
              <a:buClr>
                <a:schemeClr val="dk1"/>
              </a:buClr>
              <a:buSzPts val="1100"/>
              <a:buFont typeface="Arial"/>
              <a:buNone/>
            </a:pPr>
            <a:r>
              <a:rPr b="1" lang="en" sz="1700"/>
              <a:t>scores[10] = {15,17,0,0,0,0,0,0,0,0};</a:t>
            </a:r>
            <a:endParaRPr b="1" sz="1700"/>
          </a:p>
          <a:p>
            <a:pPr indent="0" lvl="0" marL="0" rtl="0" algn="l">
              <a:spcBef>
                <a:spcPts val="0"/>
              </a:spcBef>
              <a:spcAft>
                <a:spcPts val="0"/>
              </a:spcAft>
              <a:buNone/>
            </a:pPr>
            <a:r>
              <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Initialisation(next)</a:t>
            </a:r>
            <a:endParaRPr/>
          </a:p>
        </p:txBody>
      </p:sp>
      <p:sp>
        <p:nvSpPr>
          <p:cNvPr id="171" name="Google Shape;171;p29"/>
          <p:cNvSpPr txBox="1"/>
          <p:nvPr>
            <p:ph idx="1" type="body"/>
          </p:nvPr>
        </p:nvSpPr>
        <p:spPr>
          <a:xfrm>
            <a:off x="311700" y="390475"/>
            <a:ext cx="8520600" cy="460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It is important to note that, declaration of an array does not automatically initialise</a:t>
            </a:r>
            <a:endParaRPr sz="1600"/>
          </a:p>
          <a:p>
            <a:pPr indent="0" lvl="0" marL="0" rtl="0" algn="l">
              <a:spcBef>
                <a:spcPts val="0"/>
              </a:spcBef>
              <a:spcAft>
                <a:spcPts val="0"/>
              </a:spcAft>
              <a:buClr>
                <a:schemeClr val="dk1"/>
              </a:buClr>
              <a:buSzPts val="1100"/>
              <a:buFont typeface="Arial"/>
              <a:buNone/>
            </a:pPr>
            <a:r>
              <a:rPr lang="en" sz="1600"/>
              <a:t>elements to zero. To automatically initialise all elements to zero, use empty braces</a:t>
            </a:r>
            <a:endParaRPr sz="1600"/>
          </a:p>
          <a:p>
            <a:pPr indent="0" lvl="0" marL="0" rtl="0" algn="l">
              <a:spcBef>
                <a:spcPts val="0"/>
              </a:spcBef>
              <a:spcAft>
                <a:spcPts val="0"/>
              </a:spcAft>
              <a:buNone/>
            </a:pPr>
            <a:r>
              <a:rPr lang="en" sz="1600"/>
              <a:t>or initialise at least the first element to zero as follows:</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b="1" lang="en" sz="1600"/>
              <a:t>int scores [9]={0};</a:t>
            </a:r>
            <a:endParaRPr b="1" sz="1600"/>
          </a:p>
          <a:p>
            <a:pPr indent="0" lvl="0" marL="0" rtl="0" algn="l">
              <a:spcBef>
                <a:spcPts val="0"/>
              </a:spcBef>
              <a:spcAft>
                <a:spcPts val="0"/>
              </a:spcAft>
              <a:buClr>
                <a:schemeClr val="dk1"/>
              </a:buClr>
              <a:buSzPts val="1100"/>
              <a:buFont typeface="Arial"/>
              <a:buNone/>
            </a:pPr>
            <a:r>
              <a:rPr lang="en" sz="1600"/>
              <a:t>If the array size is omitted in the square bracket but elements initialised using</a:t>
            </a:r>
            <a:endParaRPr sz="1600"/>
          </a:p>
          <a:p>
            <a:pPr indent="0" lvl="0" marL="0" rtl="0" algn="l">
              <a:spcBef>
                <a:spcPts val="0"/>
              </a:spcBef>
              <a:spcAft>
                <a:spcPts val="0"/>
              </a:spcAft>
              <a:buClr>
                <a:schemeClr val="dk1"/>
              </a:buClr>
              <a:buSzPts val="1100"/>
              <a:buFont typeface="Arial"/>
              <a:buNone/>
            </a:pPr>
            <a:r>
              <a:rPr lang="en" sz="1600"/>
              <a:t>comma-separated list of initialisers, the compiler assigns the array size enough to</a:t>
            </a:r>
            <a:endParaRPr sz="1600"/>
          </a:p>
          <a:p>
            <a:pPr indent="0" lvl="0" marL="0" rtl="0" algn="l">
              <a:spcBef>
                <a:spcPts val="0"/>
              </a:spcBef>
              <a:spcAft>
                <a:spcPts val="0"/>
              </a:spcAft>
              <a:buClr>
                <a:schemeClr val="dk1"/>
              </a:buClr>
              <a:buSzPts val="1100"/>
              <a:buFont typeface="Arial"/>
              <a:buNone/>
            </a:pPr>
            <a:r>
              <a:rPr lang="en" sz="1600"/>
              <a:t>hold the number of elements in the list. For example, the definition below creates a five-element array:</a:t>
            </a:r>
            <a:endParaRPr sz="1600"/>
          </a:p>
          <a:p>
            <a:pPr indent="0" lvl="0" marL="0" rtl="0" algn="l">
              <a:spcBef>
                <a:spcPts val="0"/>
              </a:spcBef>
              <a:spcAft>
                <a:spcPts val="0"/>
              </a:spcAft>
              <a:buNone/>
            </a:pPr>
            <a:r>
              <a:rPr b="1" lang="en" sz="1600"/>
              <a:t>int scores[ ]={16,12,13,16,15};</a:t>
            </a:r>
            <a:endParaRPr b="1" sz="1600"/>
          </a:p>
          <a:p>
            <a:pPr indent="0" lvl="0" marL="0" rtl="0" algn="l">
              <a:spcBef>
                <a:spcPts val="0"/>
              </a:spcBef>
              <a:spcAft>
                <a:spcPts val="0"/>
              </a:spcAft>
              <a:buNone/>
            </a:pPr>
            <a:r>
              <a:t/>
            </a:r>
            <a:endParaRPr b="1" sz="1600"/>
          </a:p>
          <a:p>
            <a:pPr indent="0" lvl="0" marL="0" marR="0" rtl="0" algn="l">
              <a:lnSpc>
                <a:spcPct val="115000"/>
              </a:lnSpc>
              <a:spcBef>
                <a:spcPts val="0"/>
              </a:spcBef>
              <a:spcAft>
                <a:spcPts val="0"/>
              </a:spcAft>
              <a:buNone/>
            </a:pPr>
            <a:r>
              <a:rPr lang="en" sz="1600"/>
              <a:t>WIth C++, equal sign can be removed and initialisation is still valid</a:t>
            </a:r>
            <a:endParaRPr sz="1600"/>
          </a:p>
          <a:p>
            <a:pPr indent="0" lvl="0" marL="0" marR="0" rtl="0" algn="l">
              <a:lnSpc>
                <a:spcPct val="115000"/>
              </a:lnSpc>
              <a:spcBef>
                <a:spcPts val="0"/>
              </a:spcBef>
              <a:spcAft>
                <a:spcPts val="0"/>
              </a:spcAft>
              <a:buNone/>
            </a:pPr>
            <a:r>
              <a:rPr b="1" lang="en" sz="1600"/>
              <a:t>int scores[ ] {52, 78, 75, 68, 88, 63, 75, 90,78};</a:t>
            </a:r>
            <a:endParaRPr b="1" sz="1600"/>
          </a:p>
          <a:p>
            <a:pPr indent="0" lvl="0" marL="0" marR="0" rtl="0" algn="l">
              <a:lnSpc>
                <a:spcPct val="115000"/>
              </a:lnSpc>
              <a:spcBef>
                <a:spcPts val="0"/>
              </a:spcBef>
              <a:spcAft>
                <a:spcPts val="0"/>
              </a:spcAft>
              <a:buNone/>
            </a:pPr>
            <a:r>
              <a:t/>
            </a:r>
            <a:endParaRPr b="1" sz="1600"/>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Verdana"/>
                <a:ea typeface="Verdana"/>
                <a:cs typeface="Verdana"/>
                <a:sym typeface="Verdana"/>
              </a:rPr>
              <a:t>The initializer can even have no values, just the braces:</a:t>
            </a:r>
            <a:endParaRPr>
              <a:solidFill>
                <a:schemeClr val="dk1"/>
              </a:solidFill>
              <a:highlight>
                <a:schemeClr val="lt1"/>
              </a:highlight>
              <a:latin typeface="Verdana"/>
              <a:ea typeface="Verdana"/>
              <a:cs typeface="Verdana"/>
              <a:sym typeface="Verdana"/>
            </a:endParaRPr>
          </a:p>
          <a:p>
            <a:pPr indent="0" lvl="0" marL="0" rtl="0" algn="l">
              <a:spcBef>
                <a:spcPts val="0"/>
              </a:spcBef>
              <a:spcAft>
                <a:spcPts val="1600"/>
              </a:spcAft>
              <a:buClr>
                <a:schemeClr val="dk1"/>
              </a:buClr>
              <a:buSzPts val="1100"/>
              <a:buFont typeface="Arial"/>
              <a:buNone/>
            </a:pPr>
            <a:r>
              <a:rPr lang="en">
                <a:solidFill>
                  <a:schemeClr val="dk1"/>
                </a:solidFill>
                <a:highlight>
                  <a:schemeClr val="lt1"/>
                </a:highlight>
                <a:latin typeface="Verdana"/>
                <a:ea typeface="Verdana"/>
                <a:cs typeface="Verdana"/>
                <a:sym typeface="Verdana"/>
              </a:rPr>
              <a:t> int scores[9]={};</a:t>
            </a:r>
            <a:endParaRPr/>
          </a:p>
        </p:txBody>
      </p:sp>
      <p:graphicFrame>
        <p:nvGraphicFramePr>
          <p:cNvPr id="172" name="Google Shape;172;p29"/>
          <p:cNvGraphicFramePr/>
          <p:nvPr/>
        </p:nvGraphicFramePr>
        <p:xfrm>
          <a:off x="5639638" y="3846025"/>
          <a:ext cx="3000000" cy="3000000"/>
        </p:xfrm>
        <a:graphic>
          <a:graphicData uri="http://schemas.openxmlformats.org/drawingml/2006/table">
            <a:tbl>
              <a:tblPr>
                <a:noFill/>
                <a:tableStyleId>{48F40EB2-93B1-4871-A2E3-FABB4E9BA10A}</a:tableStyleId>
              </a:tblPr>
              <a:tblGrid>
                <a:gridCol w="389375"/>
                <a:gridCol w="389375"/>
                <a:gridCol w="389375"/>
                <a:gridCol w="389375"/>
                <a:gridCol w="389375"/>
                <a:gridCol w="389375"/>
                <a:gridCol w="389375"/>
                <a:gridCol w="389375"/>
                <a:gridCol w="389375"/>
              </a:tblGrid>
              <a:tr h="383875">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6</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7</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8</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434343"/>
                      </a:solidFill>
                      <a:prstDash val="solid"/>
                      <a:round/>
                      <a:headEnd len="sm" w="sm" type="none"/>
                      <a:tailEnd len="sm" w="sm" type="none"/>
                    </a:lnB>
                  </a:tcPr>
                </a:tc>
              </a:tr>
              <a:tr h="383875">
                <a:tc>
                  <a:txBody>
                    <a:bodyPr/>
                    <a:lstStyle/>
                    <a:p>
                      <a:pPr indent="0" lvl="0" marL="0" rtl="0" algn="l">
                        <a:spcBef>
                          <a:spcPts val="0"/>
                        </a:spcBef>
                        <a:spcAft>
                          <a:spcPts val="0"/>
                        </a:spcAft>
                        <a:buNone/>
                      </a:pPr>
                      <a:r>
                        <a:rPr i="1" lang="en"/>
                        <a:t>0</a:t>
                      </a:r>
                      <a:endParaRPr i="1"/>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588875">
                <a:tc gridSpan="9">
                  <a:txBody>
                    <a:bodyPr/>
                    <a:lstStyle/>
                    <a:p>
                      <a:pPr indent="0" lvl="0" marL="0" rtl="0" algn="l">
                        <a:spcBef>
                          <a:spcPts val="0"/>
                        </a:spcBef>
                        <a:spcAft>
                          <a:spcPts val="0"/>
                        </a:spcAft>
                        <a:buNone/>
                      </a:pPr>
                      <a:r>
                        <a:rPr b="1" i="1" lang="en"/>
                        <a:t>The array score has a length of 9 and every element is zero by default.</a:t>
                      </a:r>
                      <a:endParaRPr b="1" i="1"/>
                    </a:p>
                  </a:txBody>
                  <a:tcPr marT="91425" marB="91425" marR="91425" marL="91425">
                    <a:lnL cap="flat" cmpd="sng" w="19050">
                      <a:solidFill>
                        <a:srgbClr val="000000">
                          <a:alpha val="0"/>
                        </a:srgbClr>
                      </a:solidFill>
                      <a:prstDash val="solid"/>
                      <a:round/>
                      <a:headEnd len="sm" w="sm" type="none"/>
                      <a:tailEnd len="sm" w="sm" type="none"/>
                    </a:lnL>
                    <a:lnR cap="flat" cmpd="sng" w="19050">
                      <a:solidFill>
                        <a:srgbClr val="000000">
                          <a:alpha val="0"/>
                        </a:srgbClr>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000000">
                          <a:alpha val="0"/>
                        </a:srgbClr>
                      </a:solidFill>
                      <a:prstDash val="solid"/>
                      <a:round/>
                      <a:headEnd len="sm" w="sm" type="none"/>
                      <a:tailEnd len="sm" w="sm" type="none"/>
                    </a:lnB>
                  </a:tcPr>
                </a:tc>
                <a:tc hMerge="1"/>
                <a:tc hMerge="1"/>
                <a:tc hMerge="1"/>
                <a:tc hMerge="1"/>
                <a:tc hMerge="1"/>
                <a:tc hMerge="1"/>
                <a:tc hMerge="1"/>
                <a:tc hMerge="1"/>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a:t>
            </a:r>
            <a:r>
              <a:rPr lang="en"/>
              <a:t>ss: </a:t>
            </a:r>
            <a:r>
              <a:rPr lang="en"/>
              <a:t>Reading values into Array Elements</a:t>
            </a:r>
            <a:endParaRPr/>
          </a:p>
        </p:txBody>
      </p:sp>
      <p:sp>
        <p:nvSpPr>
          <p:cNvPr id="178" name="Google Shape;178;p30"/>
          <p:cNvSpPr txBox="1"/>
          <p:nvPr>
            <p:ph idx="1" type="body"/>
          </p:nvPr>
        </p:nvSpPr>
        <p:spPr>
          <a:xfrm>
            <a:off x="311700" y="1152475"/>
            <a:ext cx="8520600" cy="38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read values into a specific element of an array , use the following syntax:</a:t>
            </a:r>
            <a:endParaRPr/>
          </a:p>
          <a:p>
            <a:pPr indent="457200" lvl="0" marL="0" rtl="0" algn="l">
              <a:spcBef>
                <a:spcPts val="1600"/>
              </a:spcBef>
              <a:spcAft>
                <a:spcPts val="0"/>
              </a:spcAft>
              <a:buNone/>
            </a:pPr>
            <a:r>
              <a:rPr b="1" i="1" lang="en"/>
              <a:t>cin&gt;&gt;name[n-1];</a:t>
            </a:r>
            <a:endParaRPr b="1" i="1"/>
          </a:p>
          <a:p>
            <a:pPr indent="0" lvl="0" marL="0" rtl="0" algn="l">
              <a:spcBef>
                <a:spcPts val="1600"/>
              </a:spcBef>
              <a:spcAft>
                <a:spcPts val="0"/>
              </a:spcAft>
              <a:buNone/>
            </a:pPr>
            <a:r>
              <a:rPr lang="en"/>
              <a:t>The statement uses the cin object to accept user input and stores the value into the element specified by n-1 offset.</a:t>
            </a:r>
            <a:endParaRPr/>
          </a:p>
          <a:p>
            <a:pPr indent="0" lvl="0" marL="457200" rtl="0" algn="l">
              <a:spcBef>
                <a:spcPts val="1600"/>
              </a:spcBef>
              <a:spcAft>
                <a:spcPts val="0"/>
              </a:spcAft>
              <a:buNone/>
            </a:pPr>
            <a:r>
              <a:rPr b="1" i="1" lang="en"/>
              <a:t>int score[9] = {};</a:t>
            </a:r>
            <a:endParaRPr b="1" i="1"/>
          </a:p>
          <a:p>
            <a:pPr indent="0" lvl="0" marL="457200" rtl="0" algn="l">
              <a:spcBef>
                <a:spcPts val="0"/>
              </a:spcBef>
              <a:spcAft>
                <a:spcPts val="0"/>
              </a:spcAft>
              <a:buNone/>
            </a:pPr>
            <a:r>
              <a:rPr b="1" i="1" lang="en"/>
              <a:t>//use for loop to read values into score array</a:t>
            </a:r>
            <a:endParaRPr b="1" i="1"/>
          </a:p>
          <a:p>
            <a:pPr indent="0" lvl="0" marL="457200" rtl="0" algn="l">
              <a:spcBef>
                <a:spcPts val="0"/>
              </a:spcBef>
              <a:spcAft>
                <a:spcPts val="0"/>
              </a:spcAft>
              <a:buNone/>
            </a:pPr>
            <a:r>
              <a:rPr b="1" i="1" lang="en"/>
              <a:t>for (int i = 0; i&lt;9; i++){</a:t>
            </a:r>
            <a:endParaRPr b="1" i="1"/>
          </a:p>
          <a:p>
            <a:pPr indent="0" lvl="0" marL="457200" rtl="0" algn="l">
              <a:spcBef>
                <a:spcPts val="0"/>
              </a:spcBef>
              <a:spcAft>
                <a:spcPts val="0"/>
              </a:spcAft>
              <a:buNone/>
            </a:pPr>
            <a:r>
              <a:rPr b="1" i="1" lang="en"/>
              <a:t>cout&lt;&lt;”Please enter score No:”&lt;&lt;i+1&lt;&lt;endl;</a:t>
            </a:r>
            <a:endParaRPr b="1" i="1"/>
          </a:p>
          <a:p>
            <a:pPr indent="0" lvl="0" marL="457200" rtl="0" algn="l">
              <a:spcBef>
                <a:spcPts val="0"/>
              </a:spcBef>
              <a:spcAft>
                <a:spcPts val="0"/>
              </a:spcAft>
              <a:buNone/>
            </a:pPr>
            <a:r>
              <a:rPr b="1" i="1" lang="en"/>
              <a:t>cin&gt;&gt;scores[i];</a:t>
            </a:r>
            <a:endParaRPr b="1" i="1"/>
          </a:p>
          <a:p>
            <a:pPr indent="0" lvl="0" marL="457200" rtl="0" algn="l">
              <a:spcBef>
                <a:spcPts val="0"/>
              </a:spcBef>
              <a:spcAft>
                <a:spcPts val="0"/>
              </a:spcAft>
              <a:buNone/>
            </a:pPr>
            <a:r>
              <a:rPr b="1" i="1" lang="en"/>
              <a:t>}</a:t>
            </a:r>
            <a:endParaRPr b="1" i="1"/>
          </a:p>
          <a:p>
            <a:pPr indent="0" lvl="0" marL="0" rtl="0" algn="l">
              <a:spcBef>
                <a:spcPts val="0"/>
              </a:spcBef>
              <a:spcAft>
                <a:spcPts val="0"/>
              </a:spcAft>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  Writing/Display/Print array elements </a:t>
            </a:r>
            <a:endParaRPr/>
          </a:p>
        </p:txBody>
      </p:sp>
      <p:sp>
        <p:nvSpPr>
          <p:cNvPr id="184" name="Google Shape;184;p31"/>
          <p:cNvSpPr txBox="1"/>
          <p:nvPr>
            <p:ph idx="1" type="body"/>
          </p:nvPr>
        </p:nvSpPr>
        <p:spPr>
          <a:xfrm>
            <a:off x="540300" y="695275"/>
            <a:ext cx="8520600" cy="44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Similar to the syntax of reading values into array elements, you can display a single value from array using the cout object as follows:</a:t>
            </a:r>
            <a:endParaRPr/>
          </a:p>
          <a:p>
            <a:pPr indent="0" lvl="0" marL="0" rtl="0" algn="l">
              <a:spcBef>
                <a:spcPts val="1600"/>
              </a:spcBef>
              <a:spcAft>
                <a:spcPts val="0"/>
              </a:spcAft>
              <a:buClr>
                <a:schemeClr val="dk1"/>
              </a:buClr>
              <a:buSzPts val="1100"/>
              <a:buFont typeface="Arial"/>
              <a:buNone/>
            </a:pPr>
            <a:r>
              <a:rPr b="1" i="1" lang="en"/>
              <a:t>cout&lt;&lt;scores[n-1]</a:t>
            </a:r>
            <a:endParaRPr b="1" i="1"/>
          </a:p>
          <a:p>
            <a:pPr indent="0" lvl="0" marL="0" rtl="0" algn="l">
              <a:spcBef>
                <a:spcPts val="1600"/>
              </a:spcBef>
              <a:spcAft>
                <a:spcPts val="0"/>
              </a:spcAft>
              <a:buClr>
                <a:schemeClr val="dk1"/>
              </a:buClr>
              <a:buSzPts val="1100"/>
              <a:buFont typeface="Arial"/>
              <a:buNone/>
            </a:pPr>
            <a:r>
              <a:rPr lang="en"/>
              <a:t>For example, the following statement may be used to displays the fifth element from the scores array:</a:t>
            </a:r>
            <a:endParaRPr/>
          </a:p>
          <a:p>
            <a:pPr indent="0" lvl="0" marL="0" rtl="0" algn="l">
              <a:spcBef>
                <a:spcPts val="1600"/>
              </a:spcBef>
              <a:spcAft>
                <a:spcPts val="0"/>
              </a:spcAft>
              <a:buClr>
                <a:schemeClr val="dk1"/>
              </a:buClr>
              <a:buSzPts val="1100"/>
              <a:buFont typeface="Arial"/>
              <a:buNone/>
            </a:pPr>
            <a:r>
              <a:rPr b="1" i="1" lang="en"/>
              <a:t>cout&lt;&lt;scores[4];</a:t>
            </a:r>
            <a:endParaRPr b="1" i="1"/>
          </a:p>
          <a:p>
            <a:pPr indent="0" lvl="0" marL="0" rtl="0" algn="l">
              <a:spcBef>
                <a:spcPts val="1600"/>
              </a:spcBef>
              <a:spcAft>
                <a:spcPts val="0"/>
              </a:spcAft>
              <a:buClr>
                <a:schemeClr val="dk1"/>
              </a:buClr>
              <a:buSzPts val="1100"/>
              <a:buFont typeface="Arial"/>
              <a:buNone/>
            </a:pPr>
            <a:r>
              <a:rPr lang="en"/>
              <a:t>To display multiple values from array elements, use the cout object and the for </a:t>
            </a:r>
            <a:r>
              <a:rPr lang="en"/>
              <a:t>l</a:t>
            </a:r>
            <a:r>
              <a:rPr lang="en"/>
              <a:t>oop.For example, the following for loop displays values from the scores array:</a:t>
            </a:r>
            <a:endParaRPr/>
          </a:p>
          <a:p>
            <a:pPr indent="0" lvl="0" marL="0" rtl="0" algn="l">
              <a:spcBef>
                <a:spcPts val="1600"/>
              </a:spcBef>
              <a:spcAft>
                <a:spcPts val="0"/>
              </a:spcAft>
              <a:buClr>
                <a:schemeClr val="dk1"/>
              </a:buClr>
              <a:buSzPts val="1100"/>
              <a:buFont typeface="Arial"/>
              <a:buNone/>
            </a:pPr>
            <a:r>
              <a:rPr lang="en"/>
              <a:t>for(int i=0; i&lt;10;i++){</a:t>
            </a:r>
            <a:endParaRPr/>
          </a:p>
          <a:p>
            <a:pPr indent="0" lvl="0" marL="0" rtl="0" algn="l">
              <a:spcBef>
                <a:spcPts val="1600"/>
              </a:spcBef>
              <a:spcAft>
                <a:spcPts val="0"/>
              </a:spcAft>
              <a:buClr>
                <a:schemeClr val="dk1"/>
              </a:buClr>
              <a:buSzPts val="1100"/>
              <a:buFont typeface="Arial"/>
              <a:buNone/>
            </a:pPr>
            <a:r>
              <a:rPr lang="en"/>
              <a:t>cout&lt;&lt;i+1&lt;&lt;”:“&lt;&lt;scores[i]&lt;&lt; endl;</a:t>
            </a:r>
            <a:endParaRPr/>
          </a:p>
          <a:p>
            <a:pPr indent="0" lvl="0" marL="0" rtl="0" algn="l">
              <a:spcBef>
                <a:spcPts val="1600"/>
              </a:spcBef>
              <a:spcAft>
                <a:spcPts val="0"/>
              </a:spcAft>
              <a:buClr>
                <a:schemeClr val="dk1"/>
              </a:buClr>
              <a:buSzPts val="1100"/>
              <a:buFont typeface="Arial"/>
              <a:buNone/>
            </a:pPr>
            <a:r>
              <a:rPr lang="en"/>
              <a:t>}</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ARRAYS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of insert a new element</a:t>
            </a:r>
            <a:endParaRPr/>
          </a:p>
        </p:txBody>
      </p:sp>
      <p:sp>
        <p:nvSpPr>
          <p:cNvPr id="190" name="Google Shape;190;p32"/>
          <p:cNvSpPr txBox="1"/>
          <p:nvPr>
            <p:ph idx="1" type="body"/>
          </p:nvPr>
        </p:nvSpPr>
        <p:spPr>
          <a:xfrm>
            <a:off x="692700" y="619075"/>
            <a:ext cx="8520600" cy="44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#include&lt;iostream&gt;</a:t>
            </a:r>
            <a:endParaRPr sz="1600"/>
          </a:p>
          <a:p>
            <a:pPr indent="0" lvl="0" marL="0" rtl="0" algn="l">
              <a:spcBef>
                <a:spcPts val="0"/>
              </a:spcBef>
              <a:spcAft>
                <a:spcPts val="0"/>
              </a:spcAft>
              <a:buClr>
                <a:schemeClr val="dk1"/>
              </a:buClr>
              <a:buSzPts val="1100"/>
              <a:buFont typeface="Arial"/>
              <a:buNone/>
            </a:pPr>
            <a:r>
              <a:rPr lang="en" sz="1600"/>
              <a:t>using namespace std;</a:t>
            </a:r>
            <a:endParaRPr sz="1600"/>
          </a:p>
          <a:p>
            <a:pPr indent="0" lvl="0" marL="0" rtl="0" algn="l">
              <a:spcBef>
                <a:spcPts val="0"/>
              </a:spcBef>
              <a:spcAft>
                <a:spcPts val="0"/>
              </a:spcAft>
              <a:buClr>
                <a:schemeClr val="dk1"/>
              </a:buClr>
              <a:buSzPts val="1100"/>
              <a:buFont typeface="Arial"/>
              <a:buNone/>
            </a:pPr>
            <a:r>
              <a:rPr lang="en" sz="1600"/>
              <a:t>int main(){</a:t>
            </a:r>
            <a:endParaRPr sz="1600"/>
          </a:p>
          <a:p>
            <a:pPr indent="0" lvl="0" marL="0" rtl="0" algn="l">
              <a:spcBef>
                <a:spcPts val="0"/>
              </a:spcBef>
              <a:spcAft>
                <a:spcPts val="0"/>
              </a:spcAft>
              <a:buClr>
                <a:schemeClr val="dk1"/>
              </a:buClr>
              <a:buSzPts val="1100"/>
              <a:buFont typeface="Arial"/>
              <a:buNone/>
            </a:pPr>
            <a:r>
              <a:rPr lang="en" sz="1600"/>
              <a:t> int scores[]={52, 78, 75, 68, 88, 63, 75, 90,78};</a:t>
            </a:r>
            <a:endParaRPr sz="1600"/>
          </a:p>
          <a:p>
            <a:pPr indent="0" lvl="0" marL="0" rtl="0" algn="l">
              <a:spcBef>
                <a:spcPts val="0"/>
              </a:spcBef>
              <a:spcAft>
                <a:spcPts val="0"/>
              </a:spcAft>
              <a:buClr>
                <a:schemeClr val="dk1"/>
              </a:buClr>
              <a:buSzPts val="1100"/>
              <a:buFont typeface="Arial"/>
              <a:buNone/>
            </a:pPr>
            <a:r>
              <a:rPr lang="en" sz="1600"/>
              <a:t> int item=10, k=3, len=9, j=len-1;</a:t>
            </a:r>
            <a:endParaRPr sz="1600"/>
          </a:p>
          <a:p>
            <a:pPr indent="0" lvl="0" marL="0" rtl="0" algn="l">
              <a:spcBef>
                <a:spcPts val="0"/>
              </a:spcBef>
              <a:spcAft>
                <a:spcPts val="0"/>
              </a:spcAft>
              <a:buClr>
                <a:schemeClr val="dk1"/>
              </a:buClr>
              <a:buSzPts val="1100"/>
              <a:buFont typeface="Arial"/>
              <a:buNone/>
            </a:pPr>
            <a:r>
              <a:rPr b="1" lang="en" sz="1600"/>
              <a:t>while(j&gt;=k){</a:t>
            </a:r>
            <a:endParaRPr b="1" sz="1600"/>
          </a:p>
          <a:p>
            <a:pPr indent="0" lvl="0" marL="0" rtl="0" algn="l">
              <a:spcBef>
                <a:spcPts val="0"/>
              </a:spcBef>
              <a:spcAft>
                <a:spcPts val="0"/>
              </a:spcAft>
              <a:buClr>
                <a:schemeClr val="dk1"/>
              </a:buClr>
              <a:buSzPts val="1100"/>
              <a:buFont typeface="Arial"/>
              <a:buNone/>
            </a:pPr>
            <a:r>
              <a:rPr b="1" lang="en" sz="1600"/>
              <a:t>scores[j+1]=scores[j];</a:t>
            </a:r>
            <a:endParaRPr b="1" sz="1600"/>
          </a:p>
          <a:p>
            <a:pPr indent="0" lvl="0" marL="0" rtl="0" algn="l">
              <a:spcBef>
                <a:spcPts val="0"/>
              </a:spcBef>
              <a:spcAft>
                <a:spcPts val="0"/>
              </a:spcAft>
              <a:buClr>
                <a:schemeClr val="dk1"/>
              </a:buClr>
              <a:buSzPts val="1100"/>
              <a:buFont typeface="Arial"/>
              <a:buNone/>
            </a:pPr>
            <a:r>
              <a:rPr b="1" lang="en" sz="1600"/>
              <a:t>j--;</a:t>
            </a:r>
            <a:endParaRPr b="1" sz="1600"/>
          </a:p>
          <a:p>
            <a:pPr indent="0" lvl="0" marL="0" rtl="0" algn="l">
              <a:spcBef>
                <a:spcPts val="0"/>
              </a:spcBef>
              <a:spcAft>
                <a:spcPts val="0"/>
              </a:spcAft>
              <a:buClr>
                <a:schemeClr val="dk1"/>
              </a:buClr>
              <a:buSzPts val="1100"/>
              <a:buFont typeface="Arial"/>
              <a:buNone/>
            </a:pPr>
            <a:r>
              <a:rPr b="1" lang="en" sz="1600"/>
              <a:t>}</a:t>
            </a:r>
            <a:endParaRPr b="1" sz="1600"/>
          </a:p>
          <a:p>
            <a:pPr indent="0" lvl="0" marL="0" rtl="0" algn="l">
              <a:spcBef>
                <a:spcPts val="0"/>
              </a:spcBef>
              <a:spcAft>
                <a:spcPts val="0"/>
              </a:spcAft>
              <a:buClr>
                <a:schemeClr val="dk1"/>
              </a:buClr>
              <a:buSzPts val="1100"/>
              <a:buFont typeface="Arial"/>
              <a:buNone/>
            </a:pPr>
            <a:r>
              <a:rPr b="1" lang="en" sz="1600"/>
              <a:t>scores[k]=item;</a:t>
            </a:r>
            <a:endParaRPr b="1" sz="1600"/>
          </a:p>
          <a:p>
            <a:pPr indent="0" lvl="0" marL="0" rtl="0" algn="l">
              <a:spcBef>
                <a:spcPts val="0"/>
              </a:spcBef>
              <a:spcAft>
                <a:spcPts val="0"/>
              </a:spcAft>
              <a:buClr>
                <a:schemeClr val="dk1"/>
              </a:buClr>
              <a:buSzPts val="1100"/>
              <a:buFont typeface="Arial"/>
              <a:buNone/>
            </a:pPr>
            <a:r>
              <a:rPr lang="en" sz="1600"/>
              <a:t>for (int index=0; index&lt;len+1; index++){</a:t>
            </a:r>
            <a:endParaRPr sz="1600"/>
          </a:p>
          <a:p>
            <a:pPr indent="0" lvl="0" marL="0" rtl="0" algn="l">
              <a:spcBef>
                <a:spcPts val="0"/>
              </a:spcBef>
              <a:spcAft>
                <a:spcPts val="0"/>
              </a:spcAft>
              <a:buClr>
                <a:schemeClr val="dk1"/>
              </a:buClr>
              <a:buSzPts val="1100"/>
              <a:buFont typeface="Arial"/>
              <a:buNone/>
            </a:pPr>
            <a:r>
              <a:rPr lang="en" sz="1600"/>
              <a:t>cout&lt;&lt; scores[index]&lt;&lt;endl;</a:t>
            </a:r>
            <a:endParaRPr sz="1600"/>
          </a:p>
          <a:p>
            <a:pPr indent="0" lvl="0" marL="0" rtl="0" algn="l">
              <a:spcBef>
                <a:spcPts val="0"/>
              </a:spcBef>
              <a:spcAft>
                <a:spcPts val="0"/>
              </a:spcAft>
              <a:buClr>
                <a:schemeClr val="dk1"/>
              </a:buClr>
              <a:buSzPts val="1100"/>
              <a:buFont typeface="Arial"/>
              <a:buNone/>
            </a:pPr>
            <a:r>
              <a:rPr lang="en" sz="1600"/>
              <a:t>}</a:t>
            </a:r>
            <a:endParaRPr sz="1600"/>
          </a:p>
          <a:p>
            <a:pPr indent="0" lvl="0" marL="0" rtl="0" algn="l">
              <a:spcBef>
                <a:spcPts val="0"/>
              </a:spcBef>
              <a:spcAft>
                <a:spcPts val="0"/>
              </a:spcAft>
              <a:buClr>
                <a:schemeClr val="dk1"/>
              </a:buClr>
              <a:buSzPts val="1100"/>
              <a:buFont typeface="Arial"/>
              <a:buNone/>
            </a:pPr>
            <a:r>
              <a:rPr lang="en" sz="1600"/>
              <a:t>return 0;</a:t>
            </a:r>
            <a:endParaRPr sz="1600"/>
          </a:p>
          <a:p>
            <a:pPr indent="0" lvl="0" marL="0" rtl="0" algn="l">
              <a:spcBef>
                <a:spcPts val="0"/>
              </a:spcBef>
              <a:spcAft>
                <a:spcPts val="0"/>
              </a:spcAft>
              <a:buClr>
                <a:schemeClr val="dk1"/>
              </a:buClr>
              <a:buSzPts val="1100"/>
              <a:buFont typeface="Arial"/>
              <a:buNone/>
            </a:pPr>
            <a:r>
              <a:rPr lang="en" sz="1600"/>
              <a:t>}</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83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Memory allocation</a:t>
            </a:r>
            <a:endParaRPr/>
          </a:p>
        </p:txBody>
      </p:sp>
      <p:sp>
        <p:nvSpPr>
          <p:cNvPr id="196" name="Google Shape;196;p33"/>
          <p:cNvSpPr txBox="1"/>
          <p:nvPr>
            <p:ph idx="1" type="body"/>
          </p:nvPr>
        </p:nvSpPr>
        <p:spPr>
          <a:xfrm>
            <a:off x="311700" y="808750"/>
            <a:ext cx="8520600" cy="43788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Array allocates contiguous memory. Thus if the address of the first element of an array of integers is </a:t>
            </a:r>
            <a:r>
              <a:rPr b="1" lang="en" sz="2400">
                <a:solidFill>
                  <a:srgbClr val="000000"/>
                </a:solidFill>
              </a:rPr>
              <a:t>X</a:t>
            </a:r>
            <a:r>
              <a:rPr lang="en" sz="2400">
                <a:solidFill>
                  <a:srgbClr val="000000"/>
                </a:solidFill>
              </a:rPr>
              <a:t> then the address of the second element will be </a:t>
            </a:r>
            <a:r>
              <a:rPr b="1" lang="en" sz="2400">
                <a:solidFill>
                  <a:srgbClr val="000000"/>
                </a:solidFill>
              </a:rPr>
              <a:t>X+4</a:t>
            </a:r>
            <a:r>
              <a:rPr lang="en" sz="2400">
                <a:solidFill>
                  <a:srgbClr val="000000"/>
                </a:solidFill>
              </a:rPr>
              <a:t> (4 is the size of one integer) ) and third will be </a:t>
            </a:r>
            <a:r>
              <a:rPr b="1" lang="en" sz="2400">
                <a:solidFill>
                  <a:srgbClr val="000000"/>
                </a:solidFill>
              </a:rPr>
              <a:t>X+4+4</a:t>
            </a:r>
            <a:r>
              <a:rPr lang="en" sz="2400">
                <a:solidFill>
                  <a:srgbClr val="000000"/>
                </a:solidFill>
              </a:rPr>
              <a:t> and so on. This means that the memories of all elements of an array are allocated together and are continuous.</a:t>
            </a:r>
            <a:endParaRPr sz="2400">
              <a:solidFill>
                <a:srgbClr val="000000"/>
              </a:solidFill>
            </a:endParaRPr>
          </a:p>
          <a:p>
            <a:pPr indent="0" lvl="0" marL="0" rtl="0" algn="l">
              <a:spcBef>
                <a:spcPts val="1600"/>
              </a:spcBef>
              <a:spcAft>
                <a:spcPts val="0"/>
              </a:spcAft>
              <a:buNone/>
            </a:pPr>
            <a:r>
              <a:rPr b="1" lang="en" sz="2400">
                <a:solidFill>
                  <a:srgbClr val="000000"/>
                </a:solidFill>
              </a:rPr>
              <a:t>Question: What is the size of the following array?</a:t>
            </a:r>
            <a:endParaRPr b="1" sz="2400">
              <a:solidFill>
                <a:srgbClr val="000000"/>
              </a:solidFill>
            </a:endParaRPr>
          </a:p>
          <a:p>
            <a:pPr indent="0" lvl="0" marL="0" rtl="0" algn="l">
              <a:spcBef>
                <a:spcPts val="1600"/>
              </a:spcBef>
              <a:spcAft>
                <a:spcPts val="1600"/>
              </a:spcAft>
              <a:buNone/>
            </a:pPr>
            <a:r>
              <a:rPr lang="en" sz="2400">
                <a:solidFill>
                  <a:srgbClr val="000000"/>
                </a:solidFill>
              </a:rPr>
              <a:t>int marks[9]={12,5,18}</a:t>
            </a:r>
            <a:endParaRPr sz="24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203300" y="143875"/>
            <a:ext cx="8520600" cy="86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Example: one dimensional Array declaration, initialisation and access of its elements</a:t>
            </a:r>
            <a:endParaRPr sz="2500"/>
          </a:p>
        </p:txBody>
      </p:sp>
      <p:cxnSp>
        <p:nvCxnSpPr>
          <p:cNvPr id="202" name="Google Shape;202;p34"/>
          <p:cNvCxnSpPr/>
          <p:nvPr/>
        </p:nvCxnSpPr>
        <p:spPr>
          <a:xfrm>
            <a:off x="3758250" y="3192100"/>
            <a:ext cx="1734600" cy="867300"/>
          </a:xfrm>
          <a:prstGeom prst="straightConnector1">
            <a:avLst/>
          </a:prstGeom>
          <a:noFill/>
          <a:ln cap="flat" cmpd="sng" w="28575">
            <a:solidFill>
              <a:schemeClr val="dk2"/>
            </a:solidFill>
            <a:prstDash val="solid"/>
            <a:round/>
            <a:headEnd len="med" w="med" type="none"/>
            <a:tailEnd len="med" w="med" type="triangle"/>
          </a:ln>
        </p:spPr>
      </p:cxnSp>
      <p:pic>
        <p:nvPicPr>
          <p:cNvPr id="203" name="Google Shape;203;p34"/>
          <p:cNvPicPr preferRelativeResize="0"/>
          <p:nvPr/>
        </p:nvPicPr>
        <p:blipFill>
          <a:blip r:embed="rId3">
            <a:alphaModFix/>
          </a:blip>
          <a:stretch>
            <a:fillRect/>
          </a:stretch>
        </p:blipFill>
        <p:spPr>
          <a:xfrm>
            <a:off x="1828800" y="1021375"/>
            <a:ext cx="5822250" cy="4163650"/>
          </a:xfrm>
          <a:prstGeom prst="rect">
            <a:avLst/>
          </a:prstGeom>
          <a:noFill/>
          <a:ln>
            <a:noFill/>
          </a:ln>
        </p:spPr>
      </p:pic>
      <p:pic>
        <p:nvPicPr>
          <p:cNvPr id="204" name="Google Shape;204;p34"/>
          <p:cNvPicPr preferRelativeResize="0"/>
          <p:nvPr/>
        </p:nvPicPr>
        <p:blipFill rotWithShape="1">
          <a:blip r:embed="rId4">
            <a:alphaModFix/>
          </a:blip>
          <a:srcRect b="0" l="0" r="30294" t="0"/>
          <a:stretch/>
        </p:blipFill>
        <p:spPr>
          <a:xfrm>
            <a:off x="4572000" y="4123950"/>
            <a:ext cx="3883400" cy="1019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00" y="3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Example 2: Declare and initialise array after  </a:t>
            </a:r>
            <a:endParaRPr sz="2400"/>
          </a:p>
        </p:txBody>
      </p:sp>
      <p:sp>
        <p:nvSpPr>
          <p:cNvPr id="210" name="Google Shape;210;p35"/>
          <p:cNvSpPr txBox="1"/>
          <p:nvPr>
            <p:ph idx="1" type="body"/>
          </p:nvPr>
        </p:nvSpPr>
        <p:spPr>
          <a:xfrm>
            <a:off x="311700" y="7286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211" name="Google Shape;211;p35"/>
          <p:cNvPicPr preferRelativeResize="0"/>
          <p:nvPr/>
        </p:nvPicPr>
        <p:blipFill>
          <a:blip r:embed="rId3">
            <a:alphaModFix/>
          </a:blip>
          <a:stretch>
            <a:fillRect/>
          </a:stretch>
        </p:blipFill>
        <p:spPr>
          <a:xfrm>
            <a:off x="-59825" y="528025"/>
            <a:ext cx="7461476" cy="4267100"/>
          </a:xfrm>
          <a:prstGeom prst="rect">
            <a:avLst/>
          </a:prstGeom>
          <a:noFill/>
          <a:ln>
            <a:noFill/>
          </a:ln>
        </p:spPr>
      </p:pic>
      <p:pic>
        <p:nvPicPr>
          <p:cNvPr id="212" name="Google Shape;212;p35"/>
          <p:cNvPicPr preferRelativeResize="0"/>
          <p:nvPr/>
        </p:nvPicPr>
        <p:blipFill rotWithShape="1">
          <a:blip r:embed="rId4">
            <a:alphaModFix/>
          </a:blip>
          <a:srcRect b="0" l="0" r="38908" t="0"/>
          <a:stretch/>
        </p:blipFill>
        <p:spPr>
          <a:xfrm>
            <a:off x="7286925" y="918500"/>
            <a:ext cx="1879550" cy="3790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311700" y="131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
            </a:r>
            <a:r>
              <a:rPr lang="en"/>
              <a:t>xample: Array Garbage values</a:t>
            </a:r>
            <a:endParaRPr/>
          </a:p>
        </p:txBody>
      </p:sp>
      <p:sp>
        <p:nvSpPr>
          <p:cNvPr id="218" name="Google Shape;218;p36"/>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latin typeface="Verdana"/>
                <a:ea typeface="Verdana"/>
                <a:cs typeface="Verdana"/>
                <a:sym typeface="Verdana"/>
              </a:rPr>
              <a:t> If you access an array which is not initialised or with index beyond the size of the array, there is no warning or error. Instead the program will give you “garbage” data or it will crash.</a:t>
            </a:r>
            <a:endParaRPr>
              <a:solidFill>
                <a:schemeClr val="dk1"/>
              </a:solidFill>
              <a:highlight>
                <a:srgbClr val="FFFFFF"/>
              </a:highlight>
              <a:latin typeface="Verdana"/>
              <a:ea typeface="Verdana"/>
              <a:cs typeface="Verdana"/>
              <a:sym typeface="Verdana"/>
            </a:endParaRPr>
          </a:p>
          <a:p>
            <a:pPr indent="0" lvl="0" marL="0" rtl="0" algn="l">
              <a:spcBef>
                <a:spcPts val="1600"/>
              </a:spcBef>
              <a:spcAft>
                <a:spcPts val="1600"/>
              </a:spcAft>
              <a:buNone/>
            </a:pPr>
            <a:r>
              <a:t/>
            </a:r>
            <a:endParaRPr>
              <a:solidFill>
                <a:schemeClr val="dk1"/>
              </a:solidFill>
              <a:highlight>
                <a:srgbClr val="FFFFFF"/>
              </a:highlight>
              <a:latin typeface="Verdana"/>
              <a:ea typeface="Verdana"/>
              <a:cs typeface="Verdana"/>
              <a:sym typeface="Verdana"/>
            </a:endParaRPr>
          </a:p>
        </p:txBody>
      </p:sp>
      <p:pic>
        <p:nvPicPr>
          <p:cNvPr id="219" name="Google Shape;219;p36"/>
          <p:cNvPicPr preferRelativeResize="0"/>
          <p:nvPr/>
        </p:nvPicPr>
        <p:blipFill>
          <a:blip r:embed="rId3">
            <a:alphaModFix/>
          </a:blip>
          <a:stretch>
            <a:fillRect/>
          </a:stretch>
        </p:blipFill>
        <p:spPr>
          <a:xfrm>
            <a:off x="210225" y="2057400"/>
            <a:ext cx="6538925" cy="1423800"/>
          </a:xfrm>
          <a:prstGeom prst="rect">
            <a:avLst/>
          </a:prstGeom>
          <a:noFill/>
          <a:ln>
            <a:noFill/>
          </a:ln>
        </p:spPr>
      </p:pic>
      <p:pic>
        <p:nvPicPr>
          <p:cNvPr id="220" name="Google Shape;220;p36"/>
          <p:cNvPicPr preferRelativeResize="0"/>
          <p:nvPr/>
        </p:nvPicPr>
        <p:blipFill>
          <a:blip r:embed="rId4">
            <a:alphaModFix/>
          </a:blip>
          <a:stretch>
            <a:fillRect/>
          </a:stretch>
        </p:blipFill>
        <p:spPr>
          <a:xfrm>
            <a:off x="1284700" y="3950550"/>
            <a:ext cx="7736536" cy="714875"/>
          </a:xfrm>
          <a:prstGeom prst="rect">
            <a:avLst/>
          </a:prstGeom>
          <a:noFill/>
          <a:ln>
            <a:noFill/>
          </a:ln>
        </p:spPr>
      </p:pic>
      <p:cxnSp>
        <p:nvCxnSpPr>
          <p:cNvPr id="221" name="Google Shape;221;p36"/>
          <p:cNvCxnSpPr/>
          <p:nvPr/>
        </p:nvCxnSpPr>
        <p:spPr>
          <a:xfrm>
            <a:off x="3918775" y="2802450"/>
            <a:ext cx="1578000" cy="11082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7"/>
          <p:cNvSpPr txBox="1"/>
          <p:nvPr>
            <p:ph type="title"/>
          </p:nvPr>
        </p:nvSpPr>
        <p:spPr>
          <a:xfrm>
            <a:off x="311700" y="131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Exercises</a:t>
            </a:r>
            <a:endParaRPr/>
          </a:p>
        </p:txBody>
      </p:sp>
      <p:sp>
        <p:nvSpPr>
          <p:cNvPr id="227" name="Google Shape;227;p37"/>
          <p:cNvSpPr txBox="1"/>
          <p:nvPr>
            <p:ph idx="1" type="body"/>
          </p:nvPr>
        </p:nvSpPr>
        <p:spPr>
          <a:xfrm>
            <a:off x="227375" y="704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 Write a C++ program to calculate the sum and average  of array </a:t>
            </a:r>
            <a:r>
              <a:rPr b="1" lang="en"/>
              <a:t>scores</a:t>
            </a:r>
            <a:r>
              <a:rPr lang="en"/>
              <a:t>. The size of the array should be provided as user input.  Array elements also should be provided as user input.</a:t>
            </a:r>
            <a:endParaRPr/>
          </a:p>
          <a:p>
            <a:pPr indent="0" lvl="0" marL="0" rtl="0" algn="l">
              <a:spcBef>
                <a:spcPts val="1600"/>
              </a:spcBef>
              <a:spcAft>
                <a:spcPts val="0"/>
              </a:spcAft>
              <a:buNone/>
            </a:pPr>
            <a:r>
              <a:rPr lang="en"/>
              <a:t> b)Find the largest and smallest in the array.</a:t>
            </a:r>
            <a:endParaRPr/>
          </a:p>
          <a:p>
            <a:pPr indent="0" lvl="0" marL="0" rtl="0" algn="l">
              <a:spcBef>
                <a:spcPts val="1600"/>
              </a:spcBef>
              <a:spcAft>
                <a:spcPts val="0"/>
              </a:spcAft>
              <a:buNone/>
            </a:pPr>
            <a:r>
              <a:rPr lang="en"/>
              <a:t>c) Print the array in reverse(right to left)</a:t>
            </a:r>
            <a:endParaRPr/>
          </a:p>
          <a:p>
            <a:pPr indent="0" lvl="0" marL="0" rtl="0" algn="l">
              <a:spcBef>
                <a:spcPts val="1600"/>
              </a:spcBef>
              <a:spcAft>
                <a:spcPts val="0"/>
              </a:spcAft>
              <a:buNone/>
            </a:pPr>
            <a:r>
              <a:rPr lang="en"/>
              <a:t>d) Reverse the array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Array of characters</a:t>
            </a:r>
            <a:endParaRPr/>
          </a:p>
        </p:txBody>
      </p:sp>
      <p:sp>
        <p:nvSpPr>
          <p:cNvPr id="233" name="Google Shape;233;p38"/>
          <p:cNvSpPr txBox="1"/>
          <p:nvPr>
            <p:ph idx="1" type="body"/>
          </p:nvPr>
        </p:nvSpPr>
        <p:spPr>
          <a:xfrm>
            <a:off x="311700" y="542875"/>
            <a:ext cx="8520600" cy="46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 easily handle strings, C++ Standard Library implements string data type that is</a:t>
            </a:r>
            <a:endParaRPr/>
          </a:p>
          <a:p>
            <a:pPr indent="0" lvl="0" marL="0" rtl="0" algn="l">
              <a:spcBef>
                <a:spcPts val="0"/>
              </a:spcBef>
              <a:spcAft>
                <a:spcPts val="0"/>
              </a:spcAft>
              <a:buNone/>
            </a:pPr>
            <a:r>
              <a:rPr lang="en"/>
              <a:t>very useful in handling strings of characters. Because a string is made up of a group of characters, we can also represent them as arrays of char elements using the syntax:</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char name[elements];</a:t>
            </a:r>
            <a:endParaRPr b="1"/>
          </a:p>
          <a:p>
            <a:pPr indent="0" lvl="0" marL="0" rtl="0" algn="l">
              <a:spcBef>
                <a:spcPts val="0"/>
              </a:spcBef>
              <a:spcAft>
                <a:spcPts val="0"/>
              </a:spcAft>
              <a:buClr>
                <a:schemeClr val="dk1"/>
              </a:buClr>
              <a:buSzPts val="1100"/>
              <a:buFont typeface="Arial"/>
              <a:buNone/>
            </a:pPr>
            <a:r>
              <a:rPr lang="en"/>
              <a:t>For example, to declare an array of characters called greetings, use the following</a:t>
            </a:r>
            <a:endParaRPr/>
          </a:p>
          <a:p>
            <a:pPr indent="0" lvl="0" marL="0" rtl="0" algn="l">
              <a:spcBef>
                <a:spcPts val="0"/>
              </a:spcBef>
              <a:spcAft>
                <a:spcPts val="0"/>
              </a:spcAft>
              <a:buClr>
                <a:schemeClr val="dk1"/>
              </a:buClr>
              <a:buSzPts val="1100"/>
              <a:buFont typeface="Arial"/>
              <a:buNone/>
            </a:pPr>
            <a:r>
              <a:rPr lang="en"/>
              <a:t>syntax:</a:t>
            </a:r>
            <a:endParaRPr/>
          </a:p>
          <a:p>
            <a:pPr indent="0" lvl="0" marL="0" rtl="0" algn="l">
              <a:spcBef>
                <a:spcPts val="0"/>
              </a:spcBef>
              <a:spcAft>
                <a:spcPts val="0"/>
              </a:spcAft>
              <a:buClr>
                <a:schemeClr val="dk1"/>
              </a:buClr>
              <a:buSzPts val="1100"/>
              <a:buFont typeface="Arial"/>
              <a:buNone/>
            </a:pPr>
            <a:r>
              <a:rPr b="1" lang="en"/>
              <a:t>char Greeting[10];</a:t>
            </a:r>
            <a:endParaRPr b="1"/>
          </a:p>
          <a:p>
            <a:pPr indent="0" lvl="0" marL="0" rtl="0" algn="l">
              <a:spcBef>
                <a:spcPts val="0"/>
              </a:spcBef>
              <a:spcAft>
                <a:spcPts val="0"/>
              </a:spcAft>
              <a:buClr>
                <a:schemeClr val="dk1"/>
              </a:buClr>
              <a:buSzPts val="1100"/>
              <a:buFont typeface="Arial"/>
              <a:buNone/>
            </a:pPr>
            <a:r>
              <a:rPr lang="en"/>
              <a:t>It is important to note that an array has few characters elements than its size because the last element must store a special character signals end of the string.This special character denoted by ‘\0’ (backslash and zero) is called null character.</a:t>
            </a:r>
            <a:endParaRPr/>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311700" y="292625"/>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 of characters(next)</a:t>
            </a:r>
            <a:endParaRPr/>
          </a:p>
        </p:txBody>
      </p:sp>
      <p:sp>
        <p:nvSpPr>
          <p:cNvPr id="239" name="Google Shape;239;p39"/>
          <p:cNvSpPr txBox="1"/>
          <p:nvPr>
            <p:ph idx="1" type="body"/>
          </p:nvPr>
        </p:nvSpPr>
        <p:spPr>
          <a:xfrm>
            <a:off x="311700" y="1313525"/>
            <a:ext cx="4260300" cy="24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It is important to note that an array has few characters elements than its size because the last element must store a special character signals at the end of the string.This special character denoted by ‘\0’ (backslash and zero) is called null character.</a:t>
            </a:r>
            <a:endParaRPr/>
          </a:p>
          <a:p>
            <a:pPr indent="0" lvl="0" marL="0" rtl="0" algn="l">
              <a:spcBef>
                <a:spcPts val="1600"/>
              </a:spcBef>
              <a:spcAft>
                <a:spcPts val="1600"/>
              </a:spcAft>
              <a:buNone/>
            </a:pPr>
            <a:r>
              <a:t/>
            </a:r>
            <a:endParaRPr/>
          </a:p>
        </p:txBody>
      </p:sp>
      <p:sp>
        <p:nvSpPr>
          <p:cNvPr id="240" name="Google Shape;240;p39"/>
          <p:cNvSpPr txBox="1"/>
          <p:nvPr/>
        </p:nvSpPr>
        <p:spPr>
          <a:xfrm>
            <a:off x="4814350" y="180675"/>
            <a:ext cx="3941700" cy="35415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t>#include &lt;iostream&gt;</a:t>
            </a:r>
            <a:endParaRPr sz="1600"/>
          </a:p>
          <a:p>
            <a:pPr indent="0" lvl="0" marL="0" rtl="0" algn="l">
              <a:lnSpc>
                <a:spcPct val="150000"/>
              </a:lnSpc>
              <a:spcBef>
                <a:spcPts val="0"/>
              </a:spcBef>
              <a:spcAft>
                <a:spcPts val="0"/>
              </a:spcAft>
              <a:buNone/>
            </a:pPr>
            <a:r>
              <a:rPr lang="en" sz="1600"/>
              <a:t>using namespace std;</a:t>
            </a:r>
            <a:endParaRPr sz="1600"/>
          </a:p>
          <a:p>
            <a:pPr indent="0" lvl="0" marL="0" rtl="0" algn="l">
              <a:lnSpc>
                <a:spcPct val="150000"/>
              </a:lnSpc>
              <a:spcBef>
                <a:spcPts val="0"/>
              </a:spcBef>
              <a:spcAft>
                <a:spcPts val="0"/>
              </a:spcAft>
              <a:buNone/>
            </a:pPr>
            <a:r>
              <a:rPr lang="en" sz="1600"/>
              <a:t>int main(){</a:t>
            </a:r>
            <a:endParaRPr sz="1600"/>
          </a:p>
          <a:p>
            <a:pPr indent="0" lvl="0" marL="0" rtl="0" algn="l">
              <a:lnSpc>
                <a:spcPct val="150000"/>
              </a:lnSpc>
              <a:spcBef>
                <a:spcPts val="0"/>
              </a:spcBef>
              <a:spcAft>
                <a:spcPts val="0"/>
              </a:spcAft>
              <a:buNone/>
            </a:pPr>
            <a:r>
              <a:rPr lang="en" sz="1600"/>
              <a:t>char Greeting[30];</a:t>
            </a:r>
            <a:endParaRPr sz="1600"/>
          </a:p>
          <a:p>
            <a:pPr indent="0" lvl="0" marL="0" rtl="0" algn="l">
              <a:lnSpc>
                <a:spcPct val="150000"/>
              </a:lnSpc>
              <a:spcBef>
                <a:spcPts val="0"/>
              </a:spcBef>
              <a:spcAft>
                <a:spcPts val="0"/>
              </a:spcAft>
              <a:buNone/>
            </a:pPr>
            <a:r>
              <a:rPr lang="en" sz="1600"/>
              <a:t>cout &lt;&lt; “Greet someone:”;</a:t>
            </a:r>
            <a:endParaRPr sz="1600"/>
          </a:p>
          <a:p>
            <a:pPr indent="0" lvl="0" marL="0" rtl="0" algn="l">
              <a:lnSpc>
                <a:spcPct val="150000"/>
              </a:lnSpc>
              <a:spcBef>
                <a:spcPts val="0"/>
              </a:spcBef>
              <a:spcAft>
                <a:spcPts val="0"/>
              </a:spcAft>
              <a:buNone/>
            </a:pPr>
            <a:r>
              <a:rPr lang="en" sz="1600"/>
              <a:t>cin.get(Greeting, 30); //enter 29 characters</a:t>
            </a:r>
            <a:endParaRPr sz="1600"/>
          </a:p>
          <a:p>
            <a:pPr indent="0" lvl="0" marL="0" rtl="0" algn="l">
              <a:lnSpc>
                <a:spcPct val="150000"/>
              </a:lnSpc>
              <a:spcBef>
                <a:spcPts val="0"/>
              </a:spcBef>
              <a:spcAft>
                <a:spcPts val="0"/>
              </a:spcAft>
              <a:buNone/>
            </a:pPr>
            <a:r>
              <a:rPr lang="en" sz="1600"/>
              <a:t>cout &lt;&lt; “Greetings:”&lt;&lt;Greeting&lt;&lt; endl;</a:t>
            </a:r>
            <a:endParaRPr sz="1600"/>
          </a:p>
          <a:p>
            <a:pPr indent="0" lvl="0" marL="0" rtl="0" algn="l">
              <a:lnSpc>
                <a:spcPct val="150000"/>
              </a:lnSpc>
              <a:spcBef>
                <a:spcPts val="0"/>
              </a:spcBef>
              <a:spcAft>
                <a:spcPts val="0"/>
              </a:spcAft>
              <a:buNone/>
            </a:pPr>
            <a:r>
              <a:rPr lang="en" sz="1600"/>
              <a:t>return 0;</a:t>
            </a:r>
            <a:endParaRPr sz="1600"/>
          </a:p>
          <a:p>
            <a:pPr indent="0" lvl="0" marL="0" rtl="0" algn="l">
              <a:lnSpc>
                <a:spcPct val="150000"/>
              </a:lnSpc>
              <a:spcBef>
                <a:spcPts val="0"/>
              </a:spcBef>
              <a:spcAft>
                <a:spcPts val="0"/>
              </a:spcAft>
              <a:buNone/>
            </a:pPr>
            <a:r>
              <a:rPr lang="en" sz="1600"/>
              <a:t>}</a:t>
            </a:r>
            <a:endParaRPr sz="1600"/>
          </a:p>
        </p:txBody>
      </p:sp>
      <p:sp>
        <p:nvSpPr>
          <p:cNvPr id="241" name="Google Shape;241;p39"/>
          <p:cNvSpPr txBox="1"/>
          <p:nvPr/>
        </p:nvSpPr>
        <p:spPr>
          <a:xfrm>
            <a:off x="447575" y="3818475"/>
            <a:ext cx="8770800" cy="1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The program uses cin and get() function separated by a period to read characters and store a string of 29 characters. Note that in this case, the 30 th element is reserved for the null terminator \0 that denotes the end of a string.</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 of characters</a:t>
            </a:r>
            <a:r>
              <a:rPr lang="en"/>
              <a:t>(next)</a:t>
            </a:r>
            <a:endParaRPr/>
          </a:p>
        </p:txBody>
      </p:sp>
      <p:sp>
        <p:nvSpPr>
          <p:cNvPr id="247" name="Google Shape;247;p40"/>
          <p:cNvSpPr txBox="1"/>
          <p:nvPr>
            <p:ph idx="1" type="body"/>
          </p:nvPr>
        </p:nvSpPr>
        <p:spPr>
          <a:xfrm>
            <a:off x="311700" y="466675"/>
            <a:ext cx="8520600" cy="467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600"/>
              <a:t>Here below example of character array: </a:t>
            </a:r>
            <a:endParaRPr i="1" sz="1600"/>
          </a:p>
          <a:p>
            <a:pPr indent="0" lvl="0" marL="0" rtl="0" algn="l">
              <a:spcBef>
                <a:spcPts val="0"/>
              </a:spcBef>
              <a:spcAft>
                <a:spcPts val="0"/>
              </a:spcAft>
              <a:buNone/>
            </a:pPr>
            <a:r>
              <a:rPr b="1" i="1" lang="en" sz="1600"/>
              <a:t>Example: </a:t>
            </a:r>
            <a:endParaRPr b="1" i="1" sz="1600"/>
          </a:p>
          <a:p>
            <a:pPr indent="0" lvl="0" marL="0" rtl="0" algn="l">
              <a:spcBef>
                <a:spcPts val="0"/>
              </a:spcBef>
              <a:spcAft>
                <a:spcPts val="0"/>
              </a:spcAft>
              <a:buNone/>
            </a:pPr>
            <a:r>
              <a:rPr b="1" i="1" lang="en" sz="1400"/>
              <a:t>char str[11]=”C++”; </a:t>
            </a:r>
            <a:endParaRPr b="1" i="1" sz="1400"/>
          </a:p>
          <a:p>
            <a:pPr indent="0" lvl="0" marL="0" rtl="0" algn="l">
              <a:spcBef>
                <a:spcPts val="0"/>
              </a:spcBef>
              <a:spcAft>
                <a:spcPts val="0"/>
              </a:spcAft>
              <a:buNone/>
            </a:pPr>
            <a:r>
              <a:rPr lang="en" sz="1600"/>
              <a:t>The array size </a:t>
            </a:r>
            <a:r>
              <a:rPr lang="en" sz="1600"/>
              <a:t>needs to be designated statically. More memory can’t be distributed at run time whenever required.</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graphicFrame>
        <p:nvGraphicFramePr>
          <p:cNvPr id="248" name="Google Shape;248;p40"/>
          <p:cNvGraphicFramePr/>
          <p:nvPr/>
        </p:nvGraphicFramePr>
        <p:xfrm>
          <a:off x="3588238" y="1979350"/>
          <a:ext cx="3000000" cy="3000000"/>
        </p:xfrm>
        <a:graphic>
          <a:graphicData uri="http://schemas.openxmlformats.org/drawingml/2006/table">
            <a:tbl>
              <a:tblPr>
                <a:noFill/>
                <a:tableStyleId>{48F40EB2-93B1-4871-A2E3-FABB4E9BA10A}</a:tableStyleId>
              </a:tblPr>
              <a:tblGrid>
                <a:gridCol w="382850"/>
                <a:gridCol w="382850"/>
                <a:gridCol w="382850"/>
                <a:gridCol w="382850"/>
                <a:gridCol w="382850"/>
                <a:gridCol w="382850"/>
                <a:gridCol w="382850"/>
                <a:gridCol w="382850"/>
                <a:gridCol w="382850"/>
                <a:gridCol w="382850"/>
                <a:gridCol w="382850"/>
              </a:tblGrid>
              <a:tr h="396200">
                <a:tc>
                  <a:txBody>
                    <a:bodyPr/>
                    <a:lstStyle/>
                    <a:p>
                      <a:pPr indent="0" lvl="0" marL="0" rtl="0" algn="l">
                        <a:spcBef>
                          <a:spcPts val="0"/>
                        </a:spcBef>
                        <a:spcAft>
                          <a:spcPts val="0"/>
                        </a:spcAft>
                        <a:buNone/>
                      </a:pPr>
                      <a:r>
                        <a:rPr b="1" lang="en"/>
                        <a:t>0</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6</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7</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8</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9</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10</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434343"/>
                      </a:solidFill>
                      <a:prstDash val="solid"/>
                      <a:round/>
                      <a:headEnd len="sm" w="sm" type="none"/>
                      <a:tailEnd len="sm" w="sm" type="none"/>
                    </a:lnB>
                  </a:tcPr>
                </a:tc>
              </a:tr>
              <a:tr h="375975">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375975">
                <a:tc gridSpan="11">
                  <a:txBody>
                    <a:bodyPr/>
                    <a:lstStyle/>
                    <a:p>
                      <a:pPr indent="0" lvl="0" marL="0" rtl="0" algn="l">
                        <a:spcBef>
                          <a:spcPts val="0"/>
                        </a:spcBef>
                        <a:spcAft>
                          <a:spcPts val="0"/>
                        </a:spcAft>
                        <a:buNone/>
                      </a:pPr>
                      <a:r>
                        <a:rPr b="1" i="1" lang="en"/>
                        <a:t>The array str has a length of 11</a:t>
                      </a:r>
                      <a:endParaRPr b="1" i="1"/>
                    </a:p>
                  </a:txBody>
                  <a:tcPr marT="91425" marB="91425" marR="91425" marL="91425">
                    <a:lnL cap="flat" cmpd="sng" w="19050">
                      <a:solidFill>
                        <a:srgbClr val="000000">
                          <a:alpha val="0"/>
                        </a:srgbClr>
                      </a:solidFill>
                      <a:prstDash val="solid"/>
                      <a:round/>
                      <a:headEnd len="sm" w="sm" type="none"/>
                      <a:tailEnd len="sm" w="sm" type="none"/>
                    </a:lnL>
                    <a:lnR cap="flat" cmpd="sng" w="19050">
                      <a:solidFill>
                        <a:srgbClr val="000000">
                          <a:alpha val="0"/>
                        </a:srgbClr>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000000">
                          <a:alpha val="0"/>
                        </a:srgbClr>
                      </a:solidFill>
                      <a:prstDash val="solid"/>
                      <a:round/>
                      <a:headEnd len="sm" w="sm" type="none"/>
                      <a:tailEnd len="sm" w="sm" type="none"/>
                    </a:lnB>
                  </a:tcPr>
                </a:tc>
                <a:tc hMerge="1"/>
                <a:tc hMerge="1"/>
                <a:tc hMerge="1"/>
                <a:tc hMerge="1"/>
                <a:tc hMerge="1"/>
                <a:tc hMerge="1"/>
                <a:tc hMerge="1"/>
                <a:tc hMerge="1"/>
                <a:tc hMerge="1"/>
                <a:tc hMerge="1"/>
              </a:tr>
            </a:tbl>
          </a:graphicData>
        </a:graphic>
      </p:graphicFrame>
      <p:cxnSp>
        <p:nvCxnSpPr>
          <p:cNvPr id="249" name="Google Shape;249;p40"/>
          <p:cNvCxnSpPr/>
          <p:nvPr/>
        </p:nvCxnSpPr>
        <p:spPr>
          <a:xfrm>
            <a:off x="3722100" y="2771750"/>
            <a:ext cx="277200" cy="938400"/>
          </a:xfrm>
          <a:prstGeom prst="straightConnector1">
            <a:avLst/>
          </a:prstGeom>
          <a:noFill/>
          <a:ln cap="flat" cmpd="sng" w="9525">
            <a:solidFill>
              <a:schemeClr val="dk2"/>
            </a:solidFill>
            <a:prstDash val="solid"/>
            <a:round/>
            <a:headEnd len="med" w="med" type="none"/>
            <a:tailEnd len="med" w="med" type="triangle"/>
          </a:ln>
        </p:spPr>
      </p:cxnSp>
      <p:sp>
        <p:nvSpPr>
          <p:cNvPr id="250" name="Google Shape;250;p40"/>
          <p:cNvSpPr txBox="1"/>
          <p:nvPr/>
        </p:nvSpPr>
        <p:spPr>
          <a:xfrm>
            <a:off x="540300" y="3710150"/>
            <a:ext cx="8084100" cy="12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Null character will terminate the array. If the null character is reached, reading stops there. If str[4]=’y’, the value of str array will still be C++ because e reached the null character. Then if we change str[3]=’x’ the char array will print  </a:t>
            </a:r>
            <a:r>
              <a:rPr b="1" lang="en" sz="1800"/>
              <a:t>C</a:t>
            </a:r>
            <a:r>
              <a:rPr b="1" lang="en" sz="1800"/>
              <a:t>++XY </a:t>
            </a:r>
            <a:r>
              <a:rPr lang="en" sz="1800"/>
              <a:t> output </a:t>
            </a:r>
            <a:endParaRPr sz="1800"/>
          </a:p>
        </p:txBody>
      </p:sp>
      <p:cxnSp>
        <p:nvCxnSpPr>
          <p:cNvPr id="251" name="Google Shape;251;p40"/>
          <p:cNvCxnSpPr>
            <a:endCxn id="252" idx="3"/>
          </p:cNvCxnSpPr>
          <p:nvPr/>
        </p:nvCxnSpPr>
        <p:spPr>
          <a:xfrm flipH="1">
            <a:off x="3095625" y="2580450"/>
            <a:ext cx="518100" cy="126300"/>
          </a:xfrm>
          <a:prstGeom prst="straightConnector1">
            <a:avLst/>
          </a:prstGeom>
          <a:noFill/>
          <a:ln cap="flat" cmpd="sng" w="9525">
            <a:solidFill>
              <a:schemeClr val="dk2"/>
            </a:solidFill>
            <a:prstDash val="solid"/>
            <a:round/>
            <a:headEnd len="med" w="med" type="none"/>
            <a:tailEnd len="med" w="med" type="triangle"/>
          </a:ln>
        </p:spPr>
      </p:cxnSp>
      <p:sp>
        <p:nvSpPr>
          <p:cNvPr id="252" name="Google Shape;252;p40"/>
          <p:cNvSpPr txBox="1"/>
          <p:nvPr/>
        </p:nvSpPr>
        <p:spPr>
          <a:xfrm>
            <a:off x="1397325" y="2375550"/>
            <a:ext cx="1698300" cy="6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a:t>1character=1byte</a:t>
            </a:r>
            <a:endParaRPr b="1" i="1"/>
          </a:p>
          <a:p>
            <a:pPr indent="0" lvl="0" marL="0" rtl="0" algn="l">
              <a:spcBef>
                <a:spcPts val="0"/>
              </a:spcBef>
              <a:spcAft>
                <a:spcPts val="0"/>
              </a:spcAft>
              <a:buNone/>
            </a:pPr>
            <a:r>
              <a:rPr b="1" i="1" lang="en"/>
              <a:t>str[11]=&gt;11bytes</a:t>
            </a:r>
            <a:endParaRPr b="1" i="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Read and access character array: The loop is not necessary</a:t>
            </a:r>
            <a:endParaRPr b="1" sz="2000"/>
          </a:p>
        </p:txBody>
      </p:sp>
      <p:sp>
        <p:nvSpPr>
          <p:cNvPr id="258" name="Google Shape;258;p41"/>
          <p:cNvSpPr txBox="1"/>
          <p:nvPr>
            <p:ph idx="1" type="body"/>
          </p:nvPr>
        </p:nvSpPr>
        <p:spPr>
          <a:xfrm>
            <a:off x="464100" y="542875"/>
            <a:ext cx="8520600" cy="46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Initialisation</a:t>
            </a:r>
            <a:endParaRPr b="1"/>
          </a:p>
          <a:p>
            <a:pPr indent="0" lvl="0" marL="0" rtl="0" algn="l">
              <a:spcBef>
                <a:spcPts val="1600"/>
              </a:spcBef>
              <a:spcAft>
                <a:spcPts val="0"/>
              </a:spcAft>
              <a:buNone/>
            </a:pPr>
            <a:r>
              <a:rPr lang="en"/>
              <a:t>Similar to the syntax of initialising array of numbers, we can initialise an array of characters with some predetermined sequence of characters within {} braces as follows:</a:t>
            </a:r>
            <a:endParaRPr/>
          </a:p>
          <a:p>
            <a:pPr indent="0" lvl="0" marL="0" rtl="0" algn="l">
              <a:spcBef>
                <a:spcPts val="1600"/>
              </a:spcBef>
              <a:spcAft>
                <a:spcPts val="0"/>
              </a:spcAft>
              <a:buNone/>
            </a:pPr>
            <a:r>
              <a:rPr b="1" lang="en"/>
              <a:t>char name[elements]={.,.,.,’\0’};</a:t>
            </a:r>
            <a:r>
              <a:rPr lang="en"/>
              <a:t> ex.  </a:t>
            </a:r>
            <a:r>
              <a:rPr b="1" lang="en"/>
              <a:t>char Greeting[6]={`H’,`e’,`l’,`l’,`o’,`\0’};</a:t>
            </a:r>
            <a:endParaRPr b="1"/>
          </a:p>
          <a:p>
            <a:pPr indent="0" lvl="0" marL="0" rtl="0" algn="l">
              <a:spcBef>
                <a:spcPts val="1600"/>
              </a:spcBef>
              <a:spcAft>
                <a:spcPts val="0"/>
              </a:spcAft>
              <a:buNone/>
            </a:pPr>
            <a:r>
              <a:rPr lang="en"/>
              <a:t>Note that, although Hello string has five characters, the sixth element is used to hold `\0’ that signals end of the string. However, instead of initialising an array with</a:t>
            </a:r>
            <a:endParaRPr/>
          </a:p>
          <a:p>
            <a:pPr indent="0" lvl="0" marL="0" rtl="0" algn="l">
              <a:spcBef>
                <a:spcPts val="0"/>
              </a:spcBef>
              <a:spcAft>
                <a:spcPts val="0"/>
              </a:spcAft>
              <a:buNone/>
            </a:pPr>
            <a:r>
              <a:rPr lang="en"/>
              <a:t>comma-separated characters in {} braces, you can declare and initialise a string as follows: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char Greeting[]=“Hello”;</a:t>
            </a:r>
            <a:endParaRPr b="1"/>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Array</a:t>
            </a:r>
            <a:endParaRPr/>
          </a:p>
        </p:txBody>
      </p:sp>
      <p:sp>
        <p:nvSpPr>
          <p:cNvPr id="68" name="Google Shape;68;p15"/>
          <p:cNvSpPr txBox="1"/>
          <p:nvPr>
            <p:ph idx="1" type="body"/>
          </p:nvPr>
        </p:nvSpPr>
        <p:spPr>
          <a:xfrm>
            <a:off x="121050" y="650425"/>
            <a:ext cx="8901900" cy="434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Suppose we wants to store  the marks of 20 students. To get this goal, you have two options. </a:t>
            </a:r>
            <a:endParaRPr sz="2200"/>
          </a:p>
          <a:p>
            <a:pPr indent="0" lvl="0" marL="0" rtl="0" algn="l">
              <a:spcBef>
                <a:spcPts val="0"/>
              </a:spcBef>
              <a:spcAft>
                <a:spcPts val="0"/>
              </a:spcAft>
              <a:buNone/>
            </a:pPr>
            <a:r>
              <a:rPr i="1" lang="en" sz="2200"/>
              <a:t>1</a:t>
            </a:r>
            <a:r>
              <a:rPr i="1" lang="en"/>
              <a:t>) Construct 20  variables and use them to assign individual score for each of the  20 students.</a:t>
            </a:r>
            <a:endParaRPr i="1"/>
          </a:p>
          <a:p>
            <a:pPr indent="0" lvl="0" marL="457200" rtl="0" algn="l">
              <a:spcBef>
                <a:spcPts val="0"/>
              </a:spcBef>
              <a:spcAft>
                <a:spcPts val="0"/>
              </a:spcAft>
              <a:buNone/>
            </a:pPr>
            <a:r>
              <a:t/>
            </a:r>
            <a:endParaRPr i="1"/>
          </a:p>
          <a:p>
            <a:pPr indent="0" lvl="0" marL="457200" rtl="0" algn="l">
              <a:spcBef>
                <a:spcPts val="0"/>
              </a:spcBef>
              <a:spcAft>
                <a:spcPts val="0"/>
              </a:spcAft>
              <a:buNone/>
            </a:pPr>
            <a:r>
              <a:rPr i="1" lang="en"/>
              <a:t>int marks1, marks2, marks3, marks4, ….. Marks20;</a:t>
            </a:r>
            <a:endParaRPr i="1"/>
          </a:p>
          <a:p>
            <a:pPr indent="0" lvl="0" marL="457200" rtl="0" algn="l">
              <a:spcBef>
                <a:spcPts val="0"/>
              </a:spcBef>
              <a:spcAft>
                <a:spcPts val="0"/>
              </a:spcAft>
              <a:buNone/>
            </a:pPr>
            <a:r>
              <a:rPr i="1" lang="en"/>
              <a:t>/*Then initialise each variable */</a:t>
            </a:r>
            <a:endParaRPr i="1"/>
          </a:p>
          <a:p>
            <a:pPr indent="0" lvl="0" marL="457200" rtl="0" algn="l">
              <a:spcBef>
                <a:spcPts val="0"/>
              </a:spcBef>
              <a:spcAft>
                <a:spcPts val="0"/>
              </a:spcAft>
              <a:buNone/>
            </a:pPr>
            <a:r>
              <a:rPr i="1" lang="en"/>
              <a:t>marks1=16, marks2=20, marks3=15, marks4=14,.....marks20=10;</a:t>
            </a:r>
            <a:endParaRPr i="1"/>
          </a:p>
          <a:p>
            <a:pPr indent="0" lvl="0" marL="457200" rtl="0" algn="l">
              <a:spcBef>
                <a:spcPts val="0"/>
              </a:spcBef>
              <a:spcAft>
                <a:spcPts val="0"/>
              </a:spcAft>
              <a:buNone/>
            </a:pPr>
            <a:r>
              <a:t/>
            </a:r>
            <a:endParaRPr i="1"/>
          </a:p>
          <a:p>
            <a:pPr indent="0" lvl="0" marL="457200" rtl="0" algn="l">
              <a:spcBef>
                <a:spcPts val="0"/>
              </a:spcBef>
              <a:spcAft>
                <a:spcPts val="0"/>
              </a:spcAft>
              <a:buNone/>
            </a:pPr>
            <a:r>
              <a:rPr i="1" lang="en"/>
              <a:t>If you have 120 students, then you need 120 different variables </a:t>
            </a:r>
            <a:endParaRPr i="1"/>
          </a:p>
          <a:p>
            <a:pPr indent="0" lvl="0" marL="457200" rtl="0" algn="l">
              <a:spcBef>
                <a:spcPts val="0"/>
              </a:spcBef>
              <a:spcAft>
                <a:spcPts val="0"/>
              </a:spcAft>
              <a:buNone/>
            </a:pPr>
            <a:r>
              <a:rPr i="1" lang="en"/>
              <a:t>marks1=16, marks2=20, marks3=15, marks4=14……. Marks120;</a:t>
            </a:r>
            <a:endParaRPr i="1"/>
          </a:p>
          <a:p>
            <a:pPr indent="0" lvl="0" marL="457200" rtl="0" algn="l">
              <a:spcBef>
                <a:spcPts val="0"/>
              </a:spcBef>
              <a:spcAft>
                <a:spcPts val="0"/>
              </a:spcAft>
              <a:buNone/>
            </a:pPr>
            <a:r>
              <a:rPr i="1" lang="en"/>
              <a:t>/* and you initialise them as follow*/</a:t>
            </a:r>
            <a:endParaRPr i="1"/>
          </a:p>
          <a:p>
            <a:pPr indent="0" lvl="0" marL="457200" rtl="0" algn="l">
              <a:spcBef>
                <a:spcPts val="0"/>
              </a:spcBef>
              <a:spcAft>
                <a:spcPts val="0"/>
              </a:spcAft>
              <a:buNone/>
            </a:pPr>
            <a:r>
              <a:rPr i="1" lang="en"/>
              <a:t> marks1=16, marks2=20, marks3=15, marks4=14,.....marks120=10;</a:t>
            </a:r>
            <a:endParaRPr i="1"/>
          </a:p>
          <a:p>
            <a:pPr indent="0" lvl="0" marL="457200" rtl="0" algn="l">
              <a:spcBef>
                <a:spcPts val="0"/>
              </a:spcBef>
              <a:spcAft>
                <a:spcPts val="0"/>
              </a:spcAft>
              <a:buClr>
                <a:schemeClr val="dk1"/>
              </a:buClr>
              <a:buSzPts val="1100"/>
              <a:buFont typeface="Arial"/>
              <a:buNone/>
            </a:pPr>
            <a:r>
              <a:t/>
            </a:r>
            <a:endParaRPr sz="2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Reading and writing array of characters</a:t>
            </a:r>
            <a:endParaRPr/>
          </a:p>
        </p:txBody>
      </p:sp>
      <p:sp>
        <p:nvSpPr>
          <p:cNvPr id="264" name="Google Shape;264;p42"/>
          <p:cNvSpPr txBox="1"/>
          <p:nvPr>
            <p:ph idx="1" type="body"/>
          </p:nvPr>
        </p:nvSpPr>
        <p:spPr>
          <a:xfrm>
            <a:off x="311700" y="782975"/>
            <a:ext cx="3579000" cy="2662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t>The cin object consists of special function such as get() used to read a valid sequence of null-terminated characters from the input stream. Normally, cout statement and string library functions may be used to display a string, substring or characters.</a:t>
            </a:r>
            <a:endParaRPr/>
          </a:p>
          <a:p>
            <a:pPr indent="0" lvl="0" marL="0" rtl="0" algn="l">
              <a:spcBef>
                <a:spcPts val="1600"/>
              </a:spcBef>
              <a:spcAft>
                <a:spcPts val="1600"/>
              </a:spcAft>
              <a:buNone/>
            </a:pPr>
            <a:r>
              <a:t/>
            </a:r>
            <a:endParaRPr/>
          </a:p>
        </p:txBody>
      </p:sp>
      <p:sp>
        <p:nvSpPr>
          <p:cNvPr id="265" name="Google Shape;265;p42"/>
          <p:cNvSpPr txBox="1"/>
          <p:nvPr/>
        </p:nvSpPr>
        <p:spPr>
          <a:xfrm>
            <a:off x="4179850" y="712925"/>
            <a:ext cx="4903200" cy="26622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solidFill>
                  <a:schemeClr val="dk2"/>
                </a:solidFill>
              </a:rPr>
              <a:t>#include &lt;iostream&gt;</a:t>
            </a:r>
            <a:endParaRPr b="1" i="1" sz="1800">
              <a:solidFill>
                <a:schemeClr val="dk2"/>
              </a:solidFill>
            </a:endParaRPr>
          </a:p>
          <a:p>
            <a:pPr indent="0" lvl="0" marL="0" rtl="0" algn="l">
              <a:spcBef>
                <a:spcPts val="0"/>
              </a:spcBef>
              <a:spcAft>
                <a:spcPts val="0"/>
              </a:spcAft>
              <a:buNone/>
            </a:pPr>
            <a:r>
              <a:rPr b="1" i="1" lang="en" sz="1800">
                <a:solidFill>
                  <a:schemeClr val="dk2"/>
                </a:solidFill>
              </a:rPr>
              <a:t>using namespace std;</a:t>
            </a:r>
            <a:endParaRPr b="1" i="1" sz="1800">
              <a:solidFill>
                <a:schemeClr val="dk2"/>
              </a:solidFill>
            </a:endParaRPr>
          </a:p>
          <a:p>
            <a:pPr indent="0" lvl="0" marL="0" rtl="0" algn="l">
              <a:spcBef>
                <a:spcPts val="0"/>
              </a:spcBef>
              <a:spcAft>
                <a:spcPts val="0"/>
              </a:spcAft>
              <a:buNone/>
            </a:pPr>
            <a:r>
              <a:rPr b="1" i="1" lang="en" sz="1800">
                <a:solidFill>
                  <a:schemeClr val="dk2"/>
                </a:solidFill>
              </a:rPr>
              <a:t>int main(){</a:t>
            </a:r>
            <a:endParaRPr b="1" i="1" sz="1800">
              <a:solidFill>
                <a:schemeClr val="dk2"/>
              </a:solidFill>
            </a:endParaRPr>
          </a:p>
          <a:p>
            <a:pPr indent="0" lvl="0" marL="0" rtl="0" algn="l">
              <a:spcBef>
                <a:spcPts val="0"/>
              </a:spcBef>
              <a:spcAft>
                <a:spcPts val="0"/>
              </a:spcAft>
              <a:buNone/>
            </a:pPr>
            <a:r>
              <a:rPr b="1" i="1" lang="en" sz="1800">
                <a:solidFill>
                  <a:schemeClr val="dk2"/>
                </a:solidFill>
              </a:rPr>
              <a:t>char buffer[80];</a:t>
            </a:r>
            <a:endParaRPr b="1" i="1" sz="1800">
              <a:solidFill>
                <a:schemeClr val="dk2"/>
              </a:solidFill>
            </a:endParaRPr>
          </a:p>
          <a:p>
            <a:pPr indent="0" lvl="0" marL="0" rtl="0" algn="l">
              <a:spcBef>
                <a:spcPts val="0"/>
              </a:spcBef>
              <a:spcAft>
                <a:spcPts val="0"/>
              </a:spcAft>
              <a:buNone/>
            </a:pPr>
            <a:r>
              <a:rPr b="1" i="1" lang="en" sz="1800">
                <a:solidFill>
                  <a:schemeClr val="dk2"/>
                </a:solidFill>
              </a:rPr>
              <a:t>cout &lt;&lt; “Enter a string:”;</a:t>
            </a:r>
            <a:endParaRPr b="1" i="1" sz="1800">
              <a:solidFill>
                <a:schemeClr val="dk2"/>
              </a:solidFill>
            </a:endParaRPr>
          </a:p>
          <a:p>
            <a:pPr indent="0" lvl="0" marL="0" rtl="0" algn="l">
              <a:spcBef>
                <a:spcPts val="0"/>
              </a:spcBef>
              <a:spcAft>
                <a:spcPts val="0"/>
              </a:spcAft>
              <a:buNone/>
            </a:pPr>
            <a:r>
              <a:rPr b="1" i="1" lang="en" sz="1800">
                <a:solidFill>
                  <a:schemeClr val="dk2"/>
                </a:solidFill>
              </a:rPr>
              <a:t>cin.get(buffer, 79); //enter 79 characters</a:t>
            </a:r>
            <a:endParaRPr b="1" i="1" sz="1800">
              <a:solidFill>
                <a:schemeClr val="dk2"/>
              </a:solidFill>
            </a:endParaRPr>
          </a:p>
          <a:p>
            <a:pPr indent="0" lvl="0" marL="0" rtl="0" algn="l">
              <a:spcBef>
                <a:spcPts val="0"/>
              </a:spcBef>
              <a:spcAft>
                <a:spcPts val="0"/>
              </a:spcAft>
              <a:buNone/>
            </a:pPr>
            <a:r>
              <a:rPr b="1" i="1" lang="en" sz="1800">
                <a:solidFill>
                  <a:schemeClr val="dk2"/>
                </a:solidFill>
              </a:rPr>
              <a:t>cout &lt;&lt; “String you typed is:”&lt;&lt;buffer&lt;&lt; endl;</a:t>
            </a:r>
            <a:endParaRPr b="1" i="1" sz="1800">
              <a:solidFill>
                <a:schemeClr val="dk2"/>
              </a:solidFill>
            </a:endParaRPr>
          </a:p>
          <a:p>
            <a:pPr indent="0" lvl="0" marL="0" rtl="0" algn="l">
              <a:spcBef>
                <a:spcPts val="0"/>
              </a:spcBef>
              <a:spcAft>
                <a:spcPts val="0"/>
              </a:spcAft>
              <a:buNone/>
            </a:pPr>
            <a:r>
              <a:rPr b="1" i="1" lang="en" sz="1800">
                <a:solidFill>
                  <a:schemeClr val="dk2"/>
                </a:solidFill>
              </a:rPr>
              <a:t>return 0;</a:t>
            </a:r>
            <a:endParaRPr b="1" i="1" sz="1800">
              <a:solidFill>
                <a:schemeClr val="dk2"/>
              </a:solidFill>
            </a:endParaRPr>
          </a:p>
          <a:p>
            <a:pPr indent="0" lvl="0" marL="0" rtl="0" algn="l">
              <a:spcBef>
                <a:spcPts val="0"/>
              </a:spcBef>
              <a:spcAft>
                <a:spcPts val="0"/>
              </a:spcAft>
              <a:buNone/>
            </a:pPr>
            <a:r>
              <a:rPr b="1" i="1" lang="en" sz="1800">
                <a:solidFill>
                  <a:schemeClr val="dk2"/>
                </a:solidFill>
              </a:rPr>
              <a:t>}</a:t>
            </a:r>
            <a:endParaRPr b="1" i="1" sz="1800"/>
          </a:p>
        </p:txBody>
      </p:sp>
      <p:sp>
        <p:nvSpPr>
          <p:cNvPr id="266" name="Google Shape;266;p42"/>
          <p:cNvSpPr txBox="1"/>
          <p:nvPr/>
        </p:nvSpPr>
        <p:spPr>
          <a:xfrm>
            <a:off x="552500" y="3918625"/>
            <a:ext cx="8395800" cy="10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t>Question: </a:t>
            </a:r>
            <a:r>
              <a:rPr lang="en" sz="2500"/>
              <a:t>What is the difference between cin, cin.get and cin.getline() when used to record array of characters?</a:t>
            </a:r>
            <a:endParaRPr sz="25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2</a:t>
            </a:r>
            <a:r>
              <a:rPr lang="en"/>
              <a:t>: What is the output?</a:t>
            </a:r>
            <a:endParaRPr/>
          </a:p>
        </p:txBody>
      </p:sp>
      <p:sp>
        <p:nvSpPr>
          <p:cNvPr id="272" name="Google Shape;272;p43"/>
          <p:cNvSpPr txBox="1"/>
          <p:nvPr>
            <p:ph idx="1" type="body"/>
          </p:nvPr>
        </p:nvSpPr>
        <p:spPr>
          <a:xfrm>
            <a:off x="616500" y="923875"/>
            <a:ext cx="7168500" cy="4123200"/>
          </a:xfrm>
          <a:prstGeom prst="rect">
            <a:avLst/>
          </a:prstGeom>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#include &lt;iostream&gt;</a:t>
            </a:r>
            <a:endParaRPr/>
          </a:p>
          <a:p>
            <a:pPr indent="-342900" lvl="0" marL="457200" rtl="0" algn="l">
              <a:spcBef>
                <a:spcPts val="0"/>
              </a:spcBef>
              <a:spcAft>
                <a:spcPts val="0"/>
              </a:spcAft>
              <a:buSzPts val="1800"/>
              <a:buAutoNum type="arabicPeriod"/>
            </a:pPr>
            <a:r>
              <a:rPr lang="en"/>
              <a:t>#include &lt;cstring&gt;</a:t>
            </a:r>
            <a:endParaRPr/>
          </a:p>
          <a:p>
            <a:pPr indent="-342900" lvl="0" marL="457200" rtl="0" algn="l">
              <a:spcBef>
                <a:spcPts val="0"/>
              </a:spcBef>
              <a:spcAft>
                <a:spcPts val="0"/>
              </a:spcAft>
              <a:buSzPts val="1800"/>
              <a:buAutoNum type="arabicPeriod"/>
            </a:pPr>
            <a:r>
              <a:rPr lang="en"/>
              <a:t>using namespace std;</a:t>
            </a:r>
            <a:endParaRPr/>
          </a:p>
          <a:p>
            <a:pPr indent="-342900" lvl="0" marL="457200" rtl="0" algn="l">
              <a:spcBef>
                <a:spcPts val="0"/>
              </a:spcBef>
              <a:spcAft>
                <a:spcPts val="0"/>
              </a:spcAft>
              <a:buSzPts val="1800"/>
              <a:buAutoNum type="arabicPeriod"/>
            </a:pPr>
            <a:r>
              <a:rPr lang="en"/>
              <a:t>int main() {</a:t>
            </a:r>
            <a:endParaRPr/>
          </a:p>
          <a:p>
            <a:pPr indent="-342900" lvl="0" marL="457200" rtl="0" algn="l">
              <a:spcBef>
                <a:spcPts val="0"/>
              </a:spcBef>
              <a:spcAft>
                <a:spcPts val="0"/>
              </a:spcAft>
              <a:buSzPts val="1800"/>
              <a:buAutoNum type="arabicPeriod"/>
            </a:pPr>
            <a:r>
              <a:rPr lang="en"/>
              <a:t>char String1[] = “Love your neighbour”;</a:t>
            </a:r>
            <a:endParaRPr/>
          </a:p>
          <a:p>
            <a:pPr indent="-342900" lvl="0" marL="457200" rtl="0" algn="l">
              <a:spcBef>
                <a:spcPts val="0"/>
              </a:spcBef>
              <a:spcAft>
                <a:spcPts val="0"/>
              </a:spcAft>
              <a:buSzPts val="1800"/>
              <a:buAutoNum type="arabicPeriod"/>
            </a:pPr>
            <a:r>
              <a:rPr lang="en"/>
              <a:t>char String2[80]= “Promote Peace”;</a:t>
            </a:r>
            <a:endParaRPr/>
          </a:p>
          <a:p>
            <a:pPr indent="-342900" lvl="0" marL="457200" rtl="0" algn="l">
              <a:spcBef>
                <a:spcPts val="0"/>
              </a:spcBef>
              <a:spcAft>
                <a:spcPts val="0"/>
              </a:spcAft>
              <a:buSzPts val="1800"/>
              <a:buAutoNum type="arabicPeriod"/>
            </a:pPr>
            <a:r>
              <a:rPr lang="en"/>
              <a:t>cout&lt;&lt; “String2 before copying: “ &lt;&lt; String2 &lt;&lt; endl;</a:t>
            </a:r>
            <a:endParaRPr/>
          </a:p>
          <a:p>
            <a:pPr indent="-342900" lvl="0" marL="457200" rtl="0" algn="l">
              <a:spcBef>
                <a:spcPts val="0"/>
              </a:spcBef>
              <a:spcAft>
                <a:spcPts val="0"/>
              </a:spcAft>
              <a:buSzPts val="1800"/>
              <a:buAutoNum type="arabicPeriod"/>
            </a:pPr>
            <a:r>
              <a:rPr lang="en"/>
              <a:t>strcpy(String2,String1);</a:t>
            </a:r>
            <a:endParaRPr/>
          </a:p>
          <a:p>
            <a:pPr indent="-342900" lvl="0" marL="457200" rtl="0" algn="l">
              <a:spcBef>
                <a:spcPts val="0"/>
              </a:spcBef>
              <a:spcAft>
                <a:spcPts val="0"/>
              </a:spcAft>
              <a:buSzPts val="1800"/>
              <a:buAutoNum type="arabicPeriod"/>
            </a:pPr>
            <a:r>
              <a:rPr lang="en"/>
              <a:t>cout&lt;&lt; “String1 is: “ &lt;&lt; String1 &lt;&lt; endl;</a:t>
            </a:r>
            <a:endParaRPr/>
          </a:p>
          <a:p>
            <a:pPr indent="-342900" lvl="0" marL="457200" rtl="0" algn="l">
              <a:spcBef>
                <a:spcPts val="0"/>
              </a:spcBef>
              <a:spcAft>
                <a:spcPts val="0"/>
              </a:spcAft>
              <a:buSzPts val="1800"/>
              <a:buAutoNum type="arabicPeriod"/>
            </a:pPr>
            <a:r>
              <a:rPr lang="en"/>
              <a:t>cout&lt;&lt; “String2 after copying: “ &lt;&lt; String2 &lt;&lt;endl;</a:t>
            </a:r>
            <a:endParaRPr/>
          </a:p>
          <a:p>
            <a:pPr indent="-342900" lvl="0" marL="457200" rtl="0" algn="l">
              <a:spcBef>
                <a:spcPts val="0"/>
              </a:spcBef>
              <a:spcAft>
                <a:spcPts val="0"/>
              </a:spcAft>
              <a:buSzPts val="1800"/>
              <a:buAutoNum type="arabicPeriod"/>
            </a:pPr>
            <a:r>
              <a:rPr lang="en"/>
              <a:t>cout&lt;&lt; “String2 has: “ &lt;&lt;strlen (String2)&lt;&lt; “characters\n”;</a:t>
            </a:r>
            <a:endParaRPr/>
          </a:p>
          <a:p>
            <a:pPr indent="-342900" lvl="0" marL="457200" rtl="0" algn="l">
              <a:spcBef>
                <a:spcPts val="0"/>
              </a:spcBef>
              <a:spcAft>
                <a:spcPts val="0"/>
              </a:spcAft>
              <a:buSzPts val="1800"/>
              <a:buAutoNum type="arabicPeriod"/>
            </a:pPr>
            <a:r>
              <a:rPr lang="en"/>
              <a:t>return 0;</a:t>
            </a:r>
            <a:endParaRPr/>
          </a:p>
          <a:p>
            <a:pPr indent="-342900" lvl="0" marL="457200" rtl="0" algn="l">
              <a:spcBef>
                <a:spcPts val="0"/>
              </a:spcBef>
              <a:spcAft>
                <a:spcPts val="0"/>
              </a:spcAft>
              <a:buSzPts val="1800"/>
              <a:buAutoNum type="arabicPeriod"/>
            </a:pPr>
            <a:r>
              <a:rPr lang="en"/>
              <a:t>}</a:t>
            </a:r>
            <a:endParaRPr/>
          </a:p>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4"/>
          <p:cNvSpPr txBox="1"/>
          <p:nvPr>
            <p:ph type="title"/>
          </p:nvPr>
        </p:nvSpPr>
        <p:spPr>
          <a:xfrm>
            <a:off x="311775" y="46375"/>
            <a:ext cx="8520600" cy="4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Arrays</a:t>
            </a:r>
            <a:endParaRPr/>
          </a:p>
        </p:txBody>
      </p:sp>
      <p:sp>
        <p:nvSpPr>
          <p:cNvPr id="278" name="Google Shape;278;p44"/>
          <p:cNvSpPr txBox="1"/>
          <p:nvPr>
            <p:ph idx="1" type="body"/>
          </p:nvPr>
        </p:nvSpPr>
        <p:spPr>
          <a:xfrm>
            <a:off x="75" y="695275"/>
            <a:ext cx="9144000" cy="427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737373"/>
                </a:solidFill>
                <a:highlight>
                  <a:srgbClr val="FFFFFF"/>
                </a:highlight>
              </a:rPr>
              <a:t>Since an array is a  collection of homogeneous or same type elements, this means that an array can store all integers, all floating point numbers, all characters (array of character or strings) or any other complex data type, but all of </a:t>
            </a:r>
            <a:r>
              <a:rPr b="1" lang="en" sz="1400">
                <a:solidFill>
                  <a:srgbClr val="737373"/>
                </a:solidFill>
                <a:highlight>
                  <a:srgbClr val="FFFFFF"/>
                </a:highlight>
              </a:rPr>
              <a:t>the same type</a:t>
            </a:r>
            <a:r>
              <a:rPr lang="en" sz="1400">
                <a:solidFill>
                  <a:srgbClr val="737373"/>
                </a:solidFill>
                <a:highlight>
                  <a:srgbClr val="FFFFFF"/>
                </a:highlight>
              </a:rPr>
              <a:t>. Let’s see some important points to be pointed out about arrays.</a:t>
            </a:r>
            <a:endParaRPr sz="1400">
              <a:solidFill>
                <a:srgbClr val="737373"/>
              </a:solidFill>
              <a:highlight>
                <a:srgbClr val="FFFFFF"/>
              </a:highlight>
            </a:endParaRPr>
          </a:p>
          <a:p>
            <a:pPr indent="0" lvl="0" marL="0" rtl="0" algn="l">
              <a:spcBef>
                <a:spcPts val="0"/>
              </a:spcBef>
              <a:spcAft>
                <a:spcPts val="0"/>
              </a:spcAft>
              <a:buNone/>
            </a:pPr>
            <a:r>
              <a:t/>
            </a:r>
            <a:endParaRPr sz="1400"/>
          </a:p>
          <a:p>
            <a:pPr indent="0" lvl="0" marL="0" rtl="0" algn="l">
              <a:spcBef>
                <a:spcPts val="0"/>
              </a:spcBef>
              <a:spcAft>
                <a:spcPts val="0"/>
              </a:spcAft>
              <a:buNone/>
            </a:pPr>
            <a:r>
              <a:rPr lang="en" sz="1400"/>
              <a:t>1) An array is always stored in consecutive memory locations.</a:t>
            </a:r>
            <a:endParaRPr sz="1400"/>
          </a:p>
          <a:p>
            <a:pPr indent="0" lvl="0" marL="0" rtl="0" algn="l">
              <a:spcBef>
                <a:spcPts val="0"/>
              </a:spcBef>
              <a:spcAft>
                <a:spcPts val="0"/>
              </a:spcAft>
              <a:buNone/>
            </a:pPr>
            <a:r>
              <a:rPr lang="en" sz="1400"/>
              <a:t>2) An Arrays can store multiple values which can be referenced by a single name, unlike a simple variable which stored one value at a time.</a:t>
            </a:r>
            <a:endParaRPr sz="1400"/>
          </a:p>
          <a:p>
            <a:pPr indent="0" lvl="0" marL="0" rtl="0" algn="l">
              <a:spcBef>
                <a:spcPts val="0"/>
              </a:spcBef>
              <a:spcAft>
                <a:spcPts val="0"/>
              </a:spcAft>
              <a:buNone/>
            </a:pPr>
            <a:r>
              <a:rPr lang="en" sz="1400"/>
              <a:t>3) The array name is actually </a:t>
            </a:r>
            <a:r>
              <a:rPr b="1" lang="en" sz="1400"/>
              <a:t>a pointer </a:t>
            </a:r>
            <a:r>
              <a:rPr lang="en" sz="1400"/>
              <a:t>to the first location of the memory block allocated to the name of the array.</a:t>
            </a:r>
            <a:endParaRPr sz="1400"/>
          </a:p>
          <a:p>
            <a:pPr indent="0" lvl="0" marL="0" rtl="0" algn="l">
              <a:spcBef>
                <a:spcPts val="0"/>
              </a:spcBef>
              <a:spcAft>
                <a:spcPts val="0"/>
              </a:spcAft>
              <a:buNone/>
            </a:pPr>
            <a:r>
              <a:rPr lang="en" sz="1400"/>
              <a:t>4) An array either be an integer, character or floating data type can be initialized only during declaration time and not afterwards.</a:t>
            </a:r>
            <a:endParaRPr sz="1400"/>
          </a:p>
          <a:p>
            <a:pPr indent="0" lvl="0" marL="0" rtl="0" algn="l">
              <a:spcBef>
                <a:spcPts val="0"/>
              </a:spcBef>
              <a:spcAft>
                <a:spcPts val="0"/>
              </a:spcAft>
              <a:buNone/>
            </a:pPr>
            <a:r>
              <a:rPr lang="en" sz="1400"/>
              <a:t>5) There is no bound checking concept for arrays in C++. it means you can attempt to enter any number of values irrespective of the integer index specified inside square brackets, during the declaration of arrays. It is up to programmers to check upper bound or array.</a:t>
            </a:r>
            <a:endParaRPr sz="1400"/>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1600"/>
              </a:spcAft>
              <a:buNone/>
            </a:pPr>
            <a:r>
              <a:t/>
            </a:r>
            <a:endParaRPr sz="1400">
              <a:solidFill>
                <a:srgbClr val="737373"/>
              </a:solidFill>
              <a:highlight>
                <a:srgbClr val="FFFFFF"/>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ph type="ctrTitle"/>
          </p:nvPr>
        </p:nvSpPr>
        <p:spPr>
          <a:xfrm>
            <a:off x="311708" y="8969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2D Array</a:t>
            </a:r>
            <a:endParaRPr/>
          </a:p>
        </p:txBody>
      </p:sp>
      <p:sp>
        <p:nvSpPr>
          <p:cNvPr id="284" name="Google Shape;284;p4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Structure and Algorithms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3.1 Introduction</a:t>
            </a:r>
            <a:endParaRPr/>
          </a:p>
        </p:txBody>
      </p:sp>
      <p:sp>
        <p:nvSpPr>
          <p:cNvPr id="290" name="Google Shape;290;p46"/>
          <p:cNvSpPr txBox="1"/>
          <p:nvPr>
            <p:ph idx="1" type="body"/>
          </p:nvPr>
        </p:nvSpPr>
        <p:spPr>
          <a:xfrm>
            <a:off x="464100" y="847675"/>
            <a:ext cx="8520600" cy="43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Two dimensional Array is a collection of a fixed number of elements (components) of the same type arranged in two dimensions.</a:t>
            </a:r>
            <a:endParaRPr/>
          </a:p>
          <a:p>
            <a:pPr indent="0" lvl="0" marL="0" rtl="0" algn="l">
              <a:spcBef>
                <a:spcPts val="0"/>
              </a:spcBef>
              <a:spcAft>
                <a:spcPts val="0"/>
              </a:spcAft>
              <a:buNone/>
            </a:pPr>
            <a:r>
              <a:rPr lang="en"/>
              <a:t>The two dimensional array is also called a matrix or a table. The intersection of a</a:t>
            </a:r>
            <a:endParaRPr/>
          </a:p>
          <a:p>
            <a:pPr indent="0" lvl="0" marL="0" rtl="0" algn="l">
              <a:spcBef>
                <a:spcPts val="0"/>
              </a:spcBef>
              <a:spcAft>
                <a:spcPts val="0"/>
              </a:spcAft>
              <a:buNone/>
            </a:pPr>
            <a:r>
              <a:rPr lang="en"/>
              <a:t>column and a row is called a cell. The numbering of rows and columns starts by 0</a:t>
            </a:r>
            <a:endParaRPr/>
          </a:p>
          <a:p>
            <a:pPr indent="0" lvl="0" marL="0" rtl="0" algn="l">
              <a:spcBef>
                <a:spcPts val="0"/>
              </a:spcBef>
              <a:spcAft>
                <a:spcPts val="0"/>
              </a:spcAft>
              <a:buNone/>
            </a:pPr>
            <a:r>
              <a:rPr b="1" lang="en"/>
              <a:t>Example:</a:t>
            </a:r>
            <a:endParaRPr b="1"/>
          </a:p>
          <a:p>
            <a:pPr indent="0" lvl="0" marL="0" rtl="0" algn="l">
              <a:spcBef>
                <a:spcPts val="0"/>
              </a:spcBef>
              <a:spcAft>
                <a:spcPts val="0"/>
              </a:spcAft>
              <a:buNone/>
            </a:pPr>
            <a:r>
              <a:rPr lang="en"/>
              <a:t>The array a[3][4] is an array of 3 rows and 4 columns. In matrix representation, it</a:t>
            </a:r>
            <a:endParaRPr/>
          </a:p>
          <a:p>
            <a:pPr indent="0" lvl="0" marL="0" rtl="0" algn="l">
              <a:spcBef>
                <a:spcPts val="0"/>
              </a:spcBef>
              <a:spcAft>
                <a:spcPts val="0"/>
              </a:spcAft>
              <a:buNone/>
            </a:pPr>
            <a:r>
              <a:rPr lang="en"/>
              <a:t>looks like the following: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a[i][j] means that it is an element located at the intersection of row i and column    </a:t>
            </a:r>
            <a:endParaRPr/>
          </a:p>
          <a:p>
            <a:pPr indent="0" lvl="0" marL="0" rtl="0" algn="l">
              <a:spcBef>
                <a:spcPts val="0"/>
              </a:spcBef>
              <a:spcAft>
                <a:spcPts val="0"/>
              </a:spcAft>
              <a:buNone/>
            </a:pPr>
            <a:r>
              <a:rPr lang="en"/>
              <a:t>    j  each element is identified by its row and column</a:t>
            </a:r>
            <a:endParaRPr/>
          </a:p>
          <a:p>
            <a:pPr indent="0" lvl="0" marL="0" rtl="0" algn="l">
              <a:spcBef>
                <a:spcPts val="0"/>
              </a:spcBef>
              <a:spcAft>
                <a:spcPts val="0"/>
              </a:spcAft>
              <a:buNone/>
            </a:pPr>
            <a:r>
              <a:t/>
            </a:r>
            <a:endParaRPr/>
          </a:p>
          <a:p>
            <a:pPr indent="0" lvl="0" marL="0" rtl="0" algn="l">
              <a:spcBef>
                <a:spcPts val="0"/>
              </a:spcBef>
              <a:spcAft>
                <a:spcPts val="1600"/>
              </a:spcAft>
              <a:buNone/>
            </a:pPr>
            <a:r>
              <a:t/>
            </a:r>
            <a:endParaRPr/>
          </a:p>
        </p:txBody>
      </p:sp>
      <p:pic>
        <p:nvPicPr>
          <p:cNvPr id="291" name="Google Shape;291;p46"/>
          <p:cNvPicPr preferRelativeResize="0"/>
          <p:nvPr/>
        </p:nvPicPr>
        <p:blipFill>
          <a:blip r:embed="rId3">
            <a:alphaModFix/>
          </a:blip>
          <a:stretch>
            <a:fillRect/>
          </a:stretch>
        </p:blipFill>
        <p:spPr>
          <a:xfrm>
            <a:off x="3056325" y="2760700"/>
            <a:ext cx="5418676" cy="1691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sz="1800">
                <a:solidFill>
                  <a:schemeClr val="dk2"/>
                </a:solidFill>
              </a:rPr>
              <a:t>3. 2 Two dimensional array declaration</a:t>
            </a:r>
            <a:endParaRPr b="1"/>
          </a:p>
        </p:txBody>
      </p:sp>
      <p:sp>
        <p:nvSpPr>
          <p:cNvPr id="297" name="Google Shape;297;p47"/>
          <p:cNvSpPr txBox="1"/>
          <p:nvPr>
            <p:ph idx="1" type="body"/>
          </p:nvPr>
        </p:nvSpPr>
        <p:spPr>
          <a:xfrm>
            <a:off x="616500" y="619075"/>
            <a:ext cx="8832300" cy="42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t>The syntax for declaring a two-dimensional array is:</a:t>
            </a:r>
            <a:endParaRPr sz="1700"/>
          </a:p>
          <a:p>
            <a:pPr indent="0" lvl="0" marL="0" rtl="0" algn="l">
              <a:spcBef>
                <a:spcPts val="0"/>
              </a:spcBef>
              <a:spcAft>
                <a:spcPts val="0"/>
              </a:spcAft>
              <a:buClr>
                <a:schemeClr val="dk1"/>
              </a:buClr>
              <a:buSzPts val="1100"/>
              <a:buFont typeface="Arial"/>
              <a:buNone/>
            </a:pPr>
            <a:r>
              <a:rPr b="1" lang="en" sz="1700"/>
              <a:t>SET Array name=Array [row size][column size] of Data type</a:t>
            </a:r>
            <a:endParaRPr b="1" sz="1700"/>
          </a:p>
          <a:p>
            <a:pPr indent="0" lvl="0" marL="0" rtl="0" algn="l">
              <a:spcBef>
                <a:spcPts val="0"/>
              </a:spcBef>
              <a:spcAft>
                <a:spcPts val="0"/>
              </a:spcAft>
              <a:buClr>
                <a:schemeClr val="dk1"/>
              </a:buClr>
              <a:buSzPts val="1100"/>
              <a:buFont typeface="Arial"/>
              <a:buNone/>
            </a:pPr>
            <a:r>
              <a:rPr lang="en" sz="1700"/>
              <a:t>Where </a:t>
            </a:r>
            <a:r>
              <a:rPr b="1" lang="en" sz="1700"/>
              <a:t>row size </a:t>
            </a:r>
            <a:r>
              <a:rPr lang="en" sz="1700"/>
              <a:t>and </a:t>
            </a:r>
            <a:r>
              <a:rPr b="1" lang="en" sz="1700"/>
              <a:t>column size</a:t>
            </a:r>
            <a:r>
              <a:rPr lang="en" sz="1700"/>
              <a:t> are expressions of positive integer values,</a:t>
            </a:r>
            <a:endParaRPr sz="1700"/>
          </a:p>
          <a:p>
            <a:pPr indent="0" lvl="0" marL="0" rtl="0" algn="l">
              <a:spcBef>
                <a:spcPts val="0"/>
              </a:spcBef>
              <a:spcAft>
                <a:spcPts val="0"/>
              </a:spcAft>
              <a:buClr>
                <a:schemeClr val="dk1"/>
              </a:buClr>
              <a:buSzPts val="1100"/>
              <a:buFont typeface="Arial"/>
              <a:buNone/>
            </a:pPr>
            <a:r>
              <a:rPr lang="en" sz="1700"/>
              <a:t>the two expressions row size and column size specify the number of rows and the</a:t>
            </a:r>
            <a:endParaRPr sz="1700"/>
          </a:p>
          <a:p>
            <a:pPr indent="0" lvl="0" marL="0" rtl="0" algn="l">
              <a:spcBef>
                <a:spcPts val="0"/>
              </a:spcBef>
              <a:spcAft>
                <a:spcPts val="0"/>
              </a:spcAft>
              <a:buNone/>
            </a:pPr>
            <a:r>
              <a:rPr lang="en" sz="1700"/>
              <a:t>number of columns, respectively, in the array.</a:t>
            </a:r>
            <a:endParaRPr sz="17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Clr>
                <a:schemeClr val="dk1"/>
              </a:buClr>
              <a:buSzPts val="1100"/>
              <a:buFont typeface="Arial"/>
              <a:buNone/>
            </a:pPr>
            <a:r>
              <a:rPr b="1" lang="en" sz="1700"/>
              <a:t>Examples</a:t>
            </a:r>
            <a:r>
              <a:rPr lang="en" sz="1700"/>
              <a:t>:</a:t>
            </a:r>
            <a:endParaRPr sz="1700"/>
          </a:p>
          <a:p>
            <a:pPr indent="0" lvl="0" marL="0" rtl="0" algn="l">
              <a:spcBef>
                <a:spcPts val="0"/>
              </a:spcBef>
              <a:spcAft>
                <a:spcPts val="0"/>
              </a:spcAft>
              <a:buClr>
                <a:schemeClr val="dk1"/>
              </a:buClr>
              <a:buSzPts val="1100"/>
              <a:buFont typeface="Arial"/>
              <a:buNone/>
            </a:pPr>
            <a:r>
              <a:rPr lang="en" sz="1700"/>
              <a:t>1. SET marks=Array[2][7] of Integer</a:t>
            </a:r>
            <a:endParaRPr sz="1700"/>
          </a:p>
          <a:p>
            <a:pPr indent="0" lvl="0" marL="0" rtl="0" algn="l">
              <a:spcBef>
                <a:spcPts val="0"/>
              </a:spcBef>
              <a:spcAft>
                <a:spcPts val="0"/>
              </a:spcAft>
              <a:buNone/>
            </a:pPr>
            <a:r>
              <a:rPr lang="en" sz="1700"/>
              <a:t>2. SET scores=Array[4][3] of Integer</a:t>
            </a:r>
            <a:endParaRPr sz="17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Clr>
                <a:schemeClr val="dk1"/>
              </a:buClr>
              <a:buSzPts val="1100"/>
              <a:buFont typeface="Arial"/>
              <a:buNone/>
            </a:pPr>
            <a:r>
              <a:rPr lang="en" sz="1700"/>
              <a:t>Notice that the number of elements =r</a:t>
            </a:r>
            <a:r>
              <a:rPr b="1" lang="en" sz="1700"/>
              <a:t>ow size*column size</a:t>
            </a:r>
            <a:endParaRPr b="1" sz="1700"/>
          </a:p>
          <a:p>
            <a:pPr indent="0" lvl="0" marL="0" rtl="0" algn="l">
              <a:spcBef>
                <a:spcPts val="0"/>
              </a:spcBef>
              <a:spcAft>
                <a:spcPts val="0"/>
              </a:spcAft>
              <a:buNone/>
            </a:pPr>
            <a:r>
              <a:rPr lang="en" sz="1700"/>
              <a:t>The examples above defines respectively arrays named marks and scores with 14 (2*7) elements and 12 (4*3) elements. The expression marks [0] [0] will access the first element of the matrix marks and marks [1] [6] will access the last row and last column of array marks.</a:t>
            </a:r>
            <a:endParaRPr sz="1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8"/>
          <p:cNvSpPr txBox="1"/>
          <p:nvPr>
            <p:ph idx="1" type="body"/>
          </p:nvPr>
        </p:nvSpPr>
        <p:spPr>
          <a:xfrm>
            <a:off x="540300" y="257375"/>
            <a:ext cx="8520600" cy="46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If the array marks[4][3] if filled with the elements 80, 75, 76, 75, 54, 72, 55, 70, 65, 85, 35 and 59, we get the following table.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1600"/>
              </a:spcAft>
              <a:buNone/>
            </a:pPr>
            <a:r>
              <a:t/>
            </a:r>
            <a:endParaRPr/>
          </a:p>
        </p:txBody>
      </p:sp>
      <p:graphicFrame>
        <p:nvGraphicFramePr>
          <p:cNvPr id="303" name="Google Shape;303;p48"/>
          <p:cNvGraphicFramePr/>
          <p:nvPr/>
        </p:nvGraphicFramePr>
        <p:xfrm>
          <a:off x="1199900" y="1162050"/>
          <a:ext cx="3000000" cy="3000000"/>
        </p:xfrm>
        <a:graphic>
          <a:graphicData uri="http://schemas.openxmlformats.org/drawingml/2006/table">
            <a:tbl>
              <a:tblPr>
                <a:noFill/>
                <a:tableStyleId>{48F40EB2-93B1-4871-A2E3-FABB4E9BA10A}</a:tableStyleId>
              </a:tblPr>
              <a:tblGrid>
                <a:gridCol w="981725"/>
                <a:gridCol w="1188025"/>
                <a:gridCol w="1078025"/>
                <a:gridCol w="1119275"/>
              </a:tblGrid>
              <a:tr h="580125">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
                        <a:t>Column 0</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Column 1</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Column2</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tcPr>
                </a:tc>
              </a:tr>
              <a:tr h="451675">
                <a:tc>
                  <a:txBody>
                    <a:bodyPr/>
                    <a:lstStyle/>
                    <a:p>
                      <a:pPr indent="0" lvl="0" marL="0" rtl="0" algn="l">
                        <a:spcBef>
                          <a:spcPts val="0"/>
                        </a:spcBef>
                        <a:spcAft>
                          <a:spcPts val="0"/>
                        </a:spcAft>
                        <a:buNone/>
                      </a:pPr>
                      <a:r>
                        <a:rPr b="1" lang="en"/>
                        <a:t>Row 0</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t>80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75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76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36800">
                <a:tc>
                  <a:txBody>
                    <a:bodyPr/>
                    <a:lstStyle/>
                    <a:p>
                      <a:pPr indent="0" lvl="0" marL="0" rtl="0" algn="l">
                        <a:spcBef>
                          <a:spcPts val="0"/>
                        </a:spcBef>
                        <a:spcAft>
                          <a:spcPts val="0"/>
                        </a:spcAft>
                        <a:buNone/>
                      </a:pPr>
                      <a:r>
                        <a:rPr b="1" lang="en"/>
                        <a:t>Row 1</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t>75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72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36800">
                <a:tc>
                  <a:txBody>
                    <a:bodyPr/>
                    <a:lstStyle/>
                    <a:p>
                      <a:pPr indent="0" lvl="0" marL="0" rtl="0" algn="l">
                        <a:spcBef>
                          <a:spcPts val="0"/>
                        </a:spcBef>
                        <a:spcAft>
                          <a:spcPts val="0"/>
                        </a:spcAft>
                        <a:buNone/>
                      </a:pPr>
                      <a:r>
                        <a:rPr b="1" lang="en"/>
                        <a:t>Row 2</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t>55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36800">
                <a:tc>
                  <a:txBody>
                    <a:bodyPr/>
                    <a:lstStyle/>
                    <a:p>
                      <a:pPr indent="0" lvl="0" marL="0" rtl="0" algn="l">
                        <a:spcBef>
                          <a:spcPts val="0"/>
                        </a:spcBef>
                        <a:spcAft>
                          <a:spcPts val="0"/>
                        </a:spcAft>
                        <a:buNone/>
                      </a:pPr>
                      <a:r>
                        <a:rPr b="1" lang="en"/>
                        <a:t>Row3</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t>85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9"/>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3.3Two dimensional array initialization</a:t>
            </a:r>
            <a:endParaRPr/>
          </a:p>
        </p:txBody>
      </p:sp>
      <p:sp>
        <p:nvSpPr>
          <p:cNvPr id="309" name="Google Shape;309;p49"/>
          <p:cNvSpPr txBox="1"/>
          <p:nvPr>
            <p:ph idx="1" type="body"/>
          </p:nvPr>
        </p:nvSpPr>
        <p:spPr>
          <a:xfrm>
            <a:off x="311700" y="484325"/>
            <a:ext cx="8782800" cy="459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None/>
            </a:pPr>
            <a:r>
              <a:rPr lang="en" sz="1500"/>
              <a:t>Two-Dimensional array is initialized by specifying bracketed values for each row. For the case of array of integers, the default values of each element is 0 while for others the default values for other types is not known.</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Clr>
                <a:schemeClr val="dk1"/>
              </a:buClr>
              <a:buSzPts val="1100"/>
              <a:buFont typeface="Arial"/>
              <a:buNone/>
            </a:pPr>
            <a:r>
              <a:rPr lang="en" sz="1500"/>
              <a:t>For the case of an array of 3 rows and 4 columns, if the name is A and the type of elements is integer, the initialization is:</a:t>
            </a:r>
            <a:endParaRPr sz="1500"/>
          </a:p>
          <a:p>
            <a:pPr indent="0" lvl="0" marL="0" rtl="0" algn="l">
              <a:spcBef>
                <a:spcPts val="0"/>
              </a:spcBef>
              <a:spcAft>
                <a:spcPts val="0"/>
              </a:spcAft>
              <a:buNone/>
            </a:pPr>
            <a:r>
              <a:rPr b="1" lang="en" sz="1500"/>
              <a:t>int A[3][4]={</a:t>
            </a:r>
            <a:endParaRPr b="1" sz="1500"/>
          </a:p>
          <a:p>
            <a:pPr indent="0" lvl="0" marL="0" rtl="0" algn="l">
              <a:spcBef>
                <a:spcPts val="0"/>
              </a:spcBef>
              <a:spcAft>
                <a:spcPts val="0"/>
              </a:spcAft>
              <a:buNone/>
            </a:pPr>
            <a:r>
              <a:rPr b="1" lang="en" sz="1500">
                <a:solidFill>
                  <a:srgbClr val="4A86E8"/>
                </a:solidFill>
              </a:rPr>
              <a:t>                         {A[0][0], A[0][1], A[0][2], A[0][3]}</a:t>
            </a:r>
            <a:r>
              <a:rPr lang="en" sz="1500"/>
              <a:t>,    </a:t>
            </a:r>
            <a:r>
              <a:rPr lang="en" sz="1500">
                <a:solidFill>
                  <a:srgbClr val="4A86E8"/>
                </a:solidFill>
              </a:rPr>
              <a:t>/* initializers for row indexed by 0 */</a:t>
            </a:r>
            <a:endParaRPr sz="1500">
              <a:solidFill>
                <a:srgbClr val="4A86E8"/>
              </a:solidFill>
            </a:endParaRPr>
          </a:p>
          <a:p>
            <a:pPr indent="0" lvl="0" marL="0" rtl="0" algn="l">
              <a:spcBef>
                <a:spcPts val="0"/>
              </a:spcBef>
              <a:spcAft>
                <a:spcPts val="0"/>
              </a:spcAft>
              <a:buNone/>
            </a:pPr>
            <a:r>
              <a:rPr lang="en" sz="1500">
                <a:solidFill>
                  <a:srgbClr val="6AA84F"/>
                </a:solidFill>
              </a:rPr>
              <a:t>                          {A[1][0], A[1][1], A[1][2], A[1][3]},       /* initializers for row indexed by 1*/</a:t>
            </a:r>
            <a:endParaRPr sz="1500"/>
          </a:p>
          <a:p>
            <a:pPr indent="0" lvl="0" marL="0" rtl="0" algn="l">
              <a:spcBef>
                <a:spcPts val="0"/>
              </a:spcBef>
              <a:spcAft>
                <a:spcPts val="0"/>
              </a:spcAft>
              <a:buNone/>
            </a:pPr>
            <a:r>
              <a:rPr lang="en" sz="1500">
                <a:solidFill>
                  <a:srgbClr val="F1C232"/>
                </a:solidFill>
              </a:rPr>
              <a:t>                          {A[2][0], A[2][1], A[2][2], A[2][3]}        /* initializers for row indexed by 2 */</a:t>
            </a:r>
            <a:endParaRPr sz="1500">
              <a:solidFill>
                <a:srgbClr val="F1C232"/>
              </a:solidFill>
            </a:endParaRPr>
          </a:p>
          <a:p>
            <a:pPr indent="0" lvl="0" marL="0" rtl="0" algn="l">
              <a:spcBef>
                <a:spcPts val="0"/>
              </a:spcBef>
              <a:spcAft>
                <a:spcPts val="0"/>
              </a:spcAft>
              <a:buNone/>
            </a:pPr>
            <a:r>
              <a:rPr b="1" lang="en" sz="1500"/>
              <a:t>                   };</a:t>
            </a:r>
            <a:endParaRPr b="1" sz="1500"/>
          </a:p>
          <a:p>
            <a:pPr indent="0" lvl="0" marL="0" rtl="0" algn="l">
              <a:spcBef>
                <a:spcPts val="0"/>
              </a:spcBef>
              <a:spcAft>
                <a:spcPts val="0"/>
              </a:spcAft>
              <a:buNone/>
            </a:pPr>
            <a:r>
              <a:rPr b="1" lang="en" sz="1600"/>
              <a:t>        </a:t>
            </a:r>
            <a:r>
              <a:rPr lang="en" sz="1600"/>
              <a:t>The nested braces, which indicate the intended row, are </a:t>
            </a:r>
            <a:r>
              <a:rPr b="1" lang="en" sz="1600"/>
              <a:t>optional</a:t>
            </a:r>
            <a:r>
              <a:rPr lang="en" sz="1600"/>
              <a:t>  The following   </a:t>
            </a:r>
            <a:endParaRPr sz="1600"/>
          </a:p>
          <a:p>
            <a:pPr indent="0" lvl="0" marL="0" rtl="0" algn="l">
              <a:spcBef>
                <a:spcPts val="0"/>
              </a:spcBef>
              <a:spcAft>
                <a:spcPts val="0"/>
              </a:spcAft>
              <a:buNone/>
            </a:pPr>
            <a:r>
              <a:rPr lang="en" sz="1600"/>
              <a:t>    initialization is equivalent to the previous initialization.</a:t>
            </a:r>
            <a:endParaRPr sz="1600"/>
          </a:p>
          <a:p>
            <a:pPr indent="0" lvl="0" marL="0" rtl="0" algn="l">
              <a:spcBef>
                <a:spcPts val="0"/>
              </a:spcBef>
              <a:spcAft>
                <a:spcPts val="0"/>
              </a:spcAft>
              <a:buNone/>
            </a:pPr>
            <a:r>
              <a:rPr b="1" lang="en" sz="1600"/>
              <a:t>      </a:t>
            </a:r>
            <a:r>
              <a:rPr lang="en" sz="1400"/>
              <a:t>int A[3][4]={A[0][0], A[0][1], A[0][2], A[0][3], A[1][0], A[1][1], A[1][2], A[1][3], A[2][0],A[2][1], A[2][2], A[2][3]};</a:t>
            </a:r>
            <a:endParaRPr sz="1400"/>
          </a:p>
          <a:p>
            <a:pPr indent="0" lvl="0" marL="0" rtl="0" algn="l">
              <a:spcBef>
                <a:spcPts val="0"/>
              </a:spcBef>
              <a:spcAft>
                <a:spcPts val="0"/>
              </a:spcAft>
              <a:buClr>
                <a:schemeClr val="dk1"/>
              </a:buClr>
              <a:buSzPts val="1100"/>
              <a:buFont typeface="Arial"/>
              <a:buNone/>
            </a:pPr>
            <a:r>
              <a:t/>
            </a:r>
            <a:endParaRPr b="1" sz="1600"/>
          </a:p>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0"/>
          <p:cNvSpPr txBox="1"/>
          <p:nvPr>
            <p:ph idx="1" type="body"/>
          </p:nvPr>
        </p:nvSpPr>
        <p:spPr>
          <a:xfrm>
            <a:off x="256875" y="85675"/>
            <a:ext cx="8769300" cy="476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example of marks for 3 students in 4 courses. The array will look like this:</a:t>
            </a:r>
            <a:endParaRPr/>
          </a:p>
          <a:p>
            <a:pPr indent="0" lvl="0" marL="0" rtl="0" algn="l">
              <a:spcBef>
                <a:spcPts val="1600"/>
              </a:spcBef>
              <a:spcAft>
                <a:spcPts val="0"/>
              </a:spcAft>
              <a:buNone/>
            </a:pPr>
            <a:r>
              <a:rPr lang="en"/>
              <a:t> int marks[3][4]={</a:t>
            </a:r>
            <a:endParaRPr/>
          </a:p>
          <a:p>
            <a:pPr indent="457200" lvl="0" marL="1371600" rtl="0" algn="l">
              <a:spcBef>
                <a:spcPts val="0"/>
              </a:spcBef>
              <a:spcAft>
                <a:spcPts val="0"/>
              </a:spcAft>
              <a:buNone/>
            </a:pPr>
            <a:r>
              <a:rPr lang="en"/>
              <a:t>{80, 75, 76, 75}, </a:t>
            </a:r>
            <a:endParaRPr/>
          </a:p>
          <a:p>
            <a:pPr indent="457200" lvl="0" marL="1371600" rtl="0" algn="l">
              <a:spcBef>
                <a:spcPts val="0"/>
              </a:spcBef>
              <a:spcAft>
                <a:spcPts val="0"/>
              </a:spcAft>
              <a:buNone/>
            </a:pPr>
            <a:r>
              <a:rPr lang="en"/>
              <a:t>{54, 72, 55, 70}, </a:t>
            </a:r>
            <a:endParaRPr/>
          </a:p>
          <a:p>
            <a:pPr indent="457200" lvl="0" marL="1371600" rtl="0" algn="l">
              <a:spcBef>
                <a:spcPts val="0"/>
              </a:spcBef>
              <a:spcAft>
                <a:spcPts val="0"/>
              </a:spcAft>
              <a:buNone/>
            </a:pPr>
            <a:r>
              <a:rPr lang="en"/>
              <a:t>{65, 85, 35, 59}</a:t>
            </a:r>
            <a:endParaRPr/>
          </a:p>
          <a:p>
            <a:pPr indent="457200" lvl="0" marL="137160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None/>
            </a:pPr>
            <a:r>
              <a:rPr lang="en"/>
              <a:t>       </a:t>
            </a:r>
            <a:r>
              <a:rPr b="1" lang="en"/>
              <a:t>  Or</a:t>
            </a:r>
            <a:endParaRPr b="1"/>
          </a:p>
          <a:p>
            <a:pPr indent="0" lvl="0" marL="0" rtl="0" algn="l">
              <a:spcBef>
                <a:spcPts val="1600"/>
              </a:spcBef>
              <a:spcAft>
                <a:spcPts val="0"/>
              </a:spcAft>
              <a:buNone/>
            </a:pPr>
            <a:r>
              <a:rPr lang="en"/>
              <a:t> int marks[3][4]={80, 75, 76, 75,54, 72, 55, 70,65, 85, 35, 59};</a:t>
            </a:r>
            <a:endParaRPr/>
          </a:p>
          <a:p>
            <a:pPr indent="0" lvl="0" marL="0" rtl="0" algn="l">
              <a:spcBef>
                <a:spcPts val="1600"/>
              </a:spcBef>
              <a:spcAft>
                <a:spcPts val="0"/>
              </a:spcAft>
              <a:buNone/>
            </a:pPr>
            <a:r>
              <a:rPr lang="en"/>
              <a:t>If the table is called marks, marks [1][3]=70; where the row position is 1 and the</a:t>
            </a:r>
            <a:endParaRPr/>
          </a:p>
          <a:p>
            <a:pPr indent="0" lvl="0" marL="0" rtl="0" algn="l">
              <a:spcBef>
                <a:spcPts val="0"/>
              </a:spcBef>
              <a:spcAft>
                <a:spcPts val="0"/>
              </a:spcAft>
              <a:buClr>
                <a:schemeClr val="dk1"/>
              </a:buClr>
              <a:buSzPts val="1100"/>
              <a:buFont typeface="Arial"/>
              <a:buNone/>
            </a:pPr>
            <a:r>
              <a:rPr lang="en"/>
              <a:t>column position is 3. The expression marks [0] [0] will access the first element 80 of the matrix marks and marks [2] [3] will access the last row and last column.</a:t>
            </a:r>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graphicFrame>
        <p:nvGraphicFramePr>
          <p:cNvPr id="315" name="Google Shape;315;p50"/>
          <p:cNvGraphicFramePr/>
          <p:nvPr/>
        </p:nvGraphicFramePr>
        <p:xfrm>
          <a:off x="5135900" y="580200"/>
          <a:ext cx="3000000" cy="3000000"/>
        </p:xfrm>
        <a:graphic>
          <a:graphicData uri="http://schemas.openxmlformats.org/drawingml/2006/table">
            <a:tbl>
              <a:tblPr>
                <a:noFill/>
                <a:tableStyleId>{48F40EB2-93B1-4871-A2E3-FABB4E9BA10A}</a:tableStyleId>
              </a:tblPr>
              <a:tblGrid>
                <a:gridCol w="673450"/>
                <a:gridCol w="686825"/>
                <a:gridCol w="675700"/>
                <a:gridCol w="654300"/>
                <a:gridCol w="585725"/>
              </a:tblGrid>
              <a:tr h="37965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
                        <a:t>Col0</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Col1</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Col2</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Col3</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tcPr>
                </a:tc>
              </a:tr>
              <a:tr h="387250">
                <a:tc>
                  <a:txBody>
                    <a:bodyPr/>
                    <a:lstStyle/>
                    <a:p>
                      <a:pPr indent="0" lvl="0" marL="0" rtl="0" algn="l">
                        <a:spcBef>
                          <a:spcPts val="0"/>
                        </a:spcBef>
                        <a:spcAft>
                          <a:spcPts val="0"/>
                        </a:spcAft>
                        <a:buNone/>
                      </a:pPr>
                      <a:r>
                        <a:rPr b="1" lang="en"/>
                        <a:t>R0</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t>80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75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76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75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6000">
                <a:tc>
                  <a:txBody>
                    <a:bodyPr/>
                    <a:lstStyle/>
                    <a:p>
                      <a:pPr indent="0" lvl="0" marL="0" rtl="0" algn="l">
                        <a:spcBef>
                          <a:spcPts val="0"/>
                        </a:spcBef>
                        <a:spcAft>
                          <a:spcPts val="0"/>
                        </a:spcAft>
                        <a:buNone/>
                      </a:pPr>
                      <a:r>
                        <a:rPr b="1" lang="en"/>
                        <a:t>R1</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t>54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72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6000">
                <a:tc>
                  <a:txBody>
                    <a:bodyPr/>
                    <a:lstStyle/>
                    <a:p>
                      <a:pPr indent="0" lvl="0" marL="0" rtl="0" algn="l">
                        <a:spcBef>
                          <a:spcPts val="0"/>
                        </a:spcBef>
                        <a:spcAft>
                          <a:spcPts val="0"/>
                        </a:spcAft>
                        <a:buNone/>
                      </a:pPr>
                      <a:r>
                        <a:rPr b="1" lang="en"/>
                        <a:t>R2</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t>65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1"/>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Syntax to initializing two-dimensional arrays one by one</a:t>
            </a:r>
            <a:endParaRPr sz="2500"/>
          </a:p>
        </p:txBody>
      </p:sp>
      <p:sp>
        <p:nvSpPr>
          <p:cNvPr id="321" name="Google Shape;321;p51"/>
          <p:cNvSpPr txBox="1"/>
          <p:nvPr>
            <p:ph idx="1" type="body"/>
          </p:nvPr>
        </p:nvSpPr>
        <p:spPr>
          <a:xfrm>
            <a:off x="387900" y="542875"/>
            <a:ext cx="29487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500"/>
              <a:t>The two dimensional array marks which will hold 12 elements can be initialized like:</a:t>
            </a:r>
            <a:endParaRPr sz="2500"/>
          </a:p>
          <a:p>
            <a:pPr indent="0" lvl="0" marL="0" rtl="0" algn="ctr">
              <a:spcBef>
                <a:spcPts val="1600"/>
              </a:spcBef>
              <a:spcAft>
                <a:spcPts val="1600"/>
              </a:spcAft>
              <a:buNone/>
            </a:pPr>
            <a:r>
              <a:t/>
            </a:r>
            <a:endParaRPr sz="2500"/>
          </a:p>
        </p:txBody>
      </p:sp>
      <p:sp>
        <p:nvSpPr>
          <p:cNvPr id="322" name="Google Shape;322;p51"/>
          <p:cNvSpPr txBox="1"/>
          <p:nvPr/>
        </p:nvSpPr>
        <p:spPr>
          <a:xfrm>
            <a:off x="4572000" y="586050"/>
            <a:ext cx="4260300" cy="452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dk2"/>
                </a:solidFill>
              </a:rPr>
              <a:t>BEGIN</a:t>
            </a:r>
            <a:endParaRPr b="1" sz="1800">
              <a:solidFill>
                <a:schemeClr val="dk2"/>
              </a:solidFill>
            </a:endParaRPr>
          </a:p>
          <a:p>
            <a:pPr indent="0" lvl="0" marL="457200" rtl="0" algn="l">
              <a:lnSpc>
                <a:spcPct val="100000"/>
              </a:lnSpc>
              <a:spcBef>
                <a:spcPts val="0"/>
              </a:spcBef>
              <a:spcAft>
                <a:spcPts val="0"/>
              </a:spcAft>
              <a:buNone/>
            </a:pPr>
            <a:r>
              <a:rPr lang="en" sz="1800">
                <a:solidFill>
                  <a:schemeClr val="dk2"/>
                </a:solidFill>
              </a:rPr>
              <a:t>SET marks=Array[3] [4] of Integer</a:t>
            </a:r>
            <a:endParaRPr sz="1800">
              <a:solidFill>
                <a:schemeClr val="dk2"/>
              </a:solidFill>
            </a:endParaRPr>
          </a:p>
          <a:p>
            <a:pPr indent="0" lvl="0" marL="457200" rtl="0" algn="l">
              <a:lnSpc>
                <a:spcPct val="100000"/>
              </a:lnSpc>
              <a:spcBef>
                <a:spcPts val="0"/>
              </a:spcBef>
              <a:spcAft>
                <a:spcPts val="0"/>
              </a:spcAft>
              <a:buNone/>
            </a:pPr>
            <a:r>
              <a:rPr lang="en" sz="1800">
                <a:solidFill>
                  <a:schemeClr val="dk2"/>
                </a:solidFill>
              </a:rPr>
              <a:t>marks[0][0]=80</a:t>
            </a:r>
            <a:endParaRPr sz="1800">
              <a:solidFill>
                <a:schemeClr val="dk2"/>
              </a:solidFill>
            </a:endParaRPr>
          </a:p>
          <a:p>
            <a:pPr indent="0" lvl="0" marL="457200" rtl="0" algn="l">
              <a:lnSpc>
                <a:spcPct val="100000"/>
              </a:lnSpc>
              <a:spcBef>
                <a:spcPts val="0"/>
              </a:spcBef>
              <a:spcAft>
                <a:spcPts val="0"/>
              </a:spcAft>
              <a:buNone/>
            </a:pPr>
            <a:r>
              <a:rPr lang="en" sz="1800">
                <a:solidFill>
                  <a:schemeClr val="dk2"/>
                </a:solidFill>
              </a:rPr>
              <a:t>marks[0][1]=75</a:t>
            </a:r>
            <a:endParaRPr sz="1800">
              <a:solidFill>
                <a:schemeClr val="dk2"/>
              </a:solidFill>
            </a:endParaRPr>
          </a:p>
          <a:p>
            <a:pPr indent="0" lvl="0" marL="457200" rtl="0" algn="l">
              <a:lnSpc>
                <a:spcPct val="100000"/>
              </a:lnSpc>
              <a:spcBef>
                <a:spcPts val="0"/>
              </a:spcBef>
              <a:spcAft>
                <a:spcPts val="0"/>
              </a:spcAft>
              <a:buNone/>
            </a:pPr>
            <a:r>
              <a:rPr lang="en" sz="1800">
                <a:solidFill>
                  <a:schemeClr val="dk2"/>
                </a:solidFill>
              </a:rPr>
              <a:t>marks[0][2]=76</a:t>
            </a:r>
            <a:endParaRPr sz="1800">
              <a:solidFill>
                <a:schemeClr val="dk2"/>
              </a:solidFill>
            </a:endParaRPr>
          </a:p>
          <a:p>
            <a:pPr indent="0" lvl="0" marL="457200" rtl="0" algn="l">
              <a:lnSpc>
                <a:spcPct val="100000"/>
              </a:lnSpc>
              <a:spcBef>
                <a:spcPts val="0"/>
              </a:spcBef>
              <a:spcAft>
                <a:spcPts val="0"/>
              </a:spcAft>
              <a:buNone/>
            </a:pPr>
            <a:r>
              <a:rPr lang="en" sz="1800">
                <a:solidFill>
                  <a:schemeClr val="dk2"/>
                </a:solidFill>
              </a:rPr>
              <a:t>marks[0][3]=75</a:t>
            </a:r>
            <a:endParaRPr sz="1800">
              <a:solidFill>
                <a:schemeClr val="dk2"/>
              </a:solidFill>
            </a:endParaRPr>
          </a:p>
          <a:p>
            <a:pPr indent="0" lvl="0" marL="457200" rtl="0" algn="l">
              <a:lnSpc>
                <a:spcPct val="100000"/>
              </a:lnSpc>
              <a:spcBef>
                <a:spcPts val="0"/>
              </a:spcBef>
              <a:spcAft>
                <a:spcPts val="0"/>
              </a:spcAft>
              <a:buNone/>
            </a:pPr>
            <a:r>
              <a:rPr lang="en" sz="1800">
                <a:solidFill>
                  <a:schemeClr val="dk2"/>
                </a:solidFill>
              </a:rPr>
              <a:t>marks[1][0]=54</a:t>
            </a:r>
            <a:endParaRPr sz="1800">
              <a:solidFill>
                <a:schemeClr val="dk2"/>
              </a:solidFill>
            </a:endParaRPr>
          </a:p>
          <a:p>
            <a:pPr indent="0" lvl="0" marL="457200" rtl="0" algn="l">
              <a:lnSpc>
                <a:spcPct val="100000"/>
              </a:lnSpc>
              <a:spcBef>
                <a:spcPts val="0"/>
              </a:spcBef>
              <a:spcAft>
                <a:spcPts val="0"/>
              </a:spcAft>
              <a:buNone/>
            </a:pPr>
            <a:r>
              <a:rPr lang="en" sz="1800">
                <a:solidFill>
                  <a:schemeClr val="dk2"/>
                </a:solidFill>
              </a:rPr>
              <a:t>marks[1][1]=72</a:t>
            </a:r>
            <a:endParaRPr sz="1800">
              <a:solidFill>
                <a:schemeClr val="dk2"/>
              </a:solidFill>
            </a:endParaRPr>
          </a:p>
          <a:p>
            <a:pPr indent="0" lvl="0" marL="457200" rtl="0" algn="l">
              <a:lnSpc>
                <a:spcPct val="100000"/>
              </a:lnSpc>
              <a:spcBef>
                <a:spcPts val="0"/>
              </a:spcBef>
              <a:spcAft>
                <a:spcPts val="0"/>
              </a:spcAft>
              <a:buNone/>
            </a:pPr>
            <a:r>
              <a:rPr lang="en" sz="1800">
                <a:solidFill>
                  <a:schemeClr val="dk2"/>
                </a:solidFill>
              </a:rPr>
              <a:t>marks[1][2]=55</a:t>
            </a:r>
            <a:endParaRPr sz="1800">
              <a:solidFill>
                <a:schemeClr val="dk2"/>
              </a:solidFill>
            </a:endParaRPr>
          </a:p>
          <a:p>
            <a:pPr indent="0" lvl="0" marL="457200" rtl="0" algn="l">
              <a:lnSpc>
                <a:spcPct val="100000"/>
              </a:lnSpc>
              <a:spcBef>
                <a:spcPts val="0"/>
              </a:spcBef>
              <a:spcAft>
                <a:spcPts val="0"/>
              </a:spcAft>
              <a:buNone/>
            </a:pPr>
            <a:r>
              <a:rPr lang="en" sz="1800">
                <a:solidFill>
                  <a:schemeClr val="dk2"/>
                </a:solidFill>
              </a:rPr>
              <a:t>marks[1][3]=70</a:t>
            </a:r>
            <a:endParaRPr sz="1800">
              <a:solidFill>
                <a:schemeClr val="dk2"/>
              </a:solidFill>
            </a:endParaRPr>
          </a:p>
          <a:p>
            <a:pPr indent="0" lvl="0" marL="457200" rtl="0" algn="l">
              <a:lnSpc>
                <a:spcPct val="100000"/>
              </a:lnSpc>
              <a:spcBef>
                <a:spcPts val="0"/>
              </a:spcBef>
              <a:spcAft>
                <a:spcPts val="0"/>
              </a:spcAft>
              <a:buNone/>
            </a:pPr>
            <a:r>
              <a:rPr lang="en" sz="1800">
                <a:solidFill>
                  <a:schemeClr val="dk2"/>
                </a:solidFill>
              </a:rPr>
              <a:t>marks[2][0]=54</a:t>
            </a:r>
            <a:endParaRPr sz="1800">
              <a:solidFill>
                <a:schemeClr val="dk2"/>
              </a:solidFill>
            </a:endParaRPr>
          </a:p>
          <a:p>
            <a:pPr indent="0" lvl="0" marL="457200" rtl="0" algn="l">
              <a:lnSpc>
                <a:spcPct val="100000"/>
              </a:lnSpc>
              <a:spcBef>
                <a:spcPts val="0"/>
              </a:spcBef>
              <a:spcAft>
                <a:spcPts val="0"/>
              </a:spcAft>
              <a:buNone/>
            </a:pPr>
            <a:r>
              <a:rPr lang="en" sz="1800">
                <a:solidFill>
                  <a:schemeClr val="dk2"/>
                </a:solidFill>
              </a:rPr>
              <a:t>marks[2][1]=72</a:t>
            </a:r>
            <a:endParaRPr sz="1800">
              <a:solidFill>
                <a:schemeClr val="dk2"/>
              </a:solidFill>
            </a:endParaRPr>
          </a:p>
          <a:p>
            <a:pPr indent="0" lvl="0" marL="457200" rtl="0" algn="l">
              <a:lnSpc>
                <a:spcPct val="100000"/>
              </a:lnSpc>
              <a:spcBef>
                <a:spcPts val="0"/>
              </a:spcBef>
              <a:spcAft>
                <a:spcPts val="0"/>
              </a:spcAft>
              <a:buNone/>
            </a:pPr>
            <a:r>
              <a:rPr lang="en" sz="1800">
                <a:solidFill>
                  <a:schemeClr val="dk2"/>
                </a:solidFill>
              </a:rPr>
              <a:t>marks[2][2]=55</a:t>
            </a:r>
            <a:endParaRPr sz="1800">
              <a:solidFill>
                <a:schemeClr val="dk2"/>
              </a:solidFill>
            </a:endParaRPr>
          </a:p>
          <a:p>
            <a:pPr indent="0" lvl="0" marL="457200" rtl="0" algn="l">
              <a:lnSpc>
                <a:spcPct val="100000"/>
              </a:lnSpc>
              <a:spcBef>
                <a:spcPts val="0"/>
              </a:spcBef>
              <a:spcAft>
                <a:spcPts val="0"/>
              </a:spcAft>
              <a:buNone/>
            </a:pPr>
            <a:r>
              <a:rPr lang="en" sz="1800">
                <a:solidFill>
                  <a:schemeClr val="dk2"/>
                </a:solidFill>
              </a:rPr>
              <a:t>marks[2][3]=70</a:t>
            </a:r>
            <a:endParaRPr sz="1800">
              <a:solidFill>
                <a:schemeClr val="dk2"/>
              </a:solidFill>
            </a:endParaRPr>
          </a:p>
          <a:p>
            <a:pPr indent="0" lvl="0" marL="0" rtl="0" algn="l">
              <a:lnSpc>
                <a:spcPct val="100000"/>
              </a:lnSpc>
              <a:spcBef>
                <a:spcPts val="0"/>
              </a:spcBef>
              <a:spcAft>
                <a:spcPts val="0"/>
              </a:spcAft>
              <a:buNone/>
            </a:pPr>
            <a:r>
              <a:rPr b="1" lang="en" sz="1800">
                <a:solidFill>
                  <a:schemeClr val="dk2"/>
                </a:solidFill>
              </a:rPr>
              <a:t>END</a:t>
            </a:r>
            <a:endParaRPr b="1" sz="1800">
              <a:solidFill>
                <a:schemeClr val="dk2"/>
              </a:solidFill>
            </a:endParaRPr>
          </a:p>
          <a:p>
            <a:pPr indent="0" lvl="0" marL="0" rtl="0" algn="l">
              <a:lnSpc>
                <a:spcPct val="115000"/>
              </a:lnSpc>
              <a:spcBef>
                <a:spcPts val="0"/>
              </a:spcBef>
              <a:spcAft>
                <a:spcPts val="0"/>
              </a:spcAft>
              <a:buNone/>
            </a:pPr>
            <a:r>
              <a:t/>
            </a:r>
            <a:endParaRPr sz="1800">
              <a:solidFill>
                <a:schemeClr val="dk2"/>
              </a:solidFill>
            </a:endParaRPr>
          </a:p>
        </p:txBody>
      </p:sp>
      <p:sp>
        <p:nvSpPr>
          <p:cNvPr id="323" name="Google Shape;323;p51"/>
          <p:cNvSpPr/>
          <p:nvPr/>
        </p:nvSpPr>
        <p:spPr>
          <a:xfrm>
            <a:off x="3240275" y="1578000"/>
            <a:ext cx="1276800" cy="361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10692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Second option</a:t>
            </a:r>
            <a:endParaRPr sz="2400"/>
          </a:p>
        </p:txBody>
      </p:sp>
      <p:sp>
        <p:nvSpPr>
          <p:cNvPr id="74" name="Google Shape;74;p16"/>
          <p:cNvSpPr txBox="1"/>
          <p:nvPr>
            <p:ph idx="1" type="body"/>
          </p:nvPr>
        </p:nvSpPr>
        <p:spPr>
          <a:xfrm>
            <a:off x="479400" y="477200"/>
            <a:ext cx="8794800" cy="42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2200"/>
              <a:t>2) </a:t>
            </a:r>
            <a:r>
              <a:rPr i="1" lang="en" sz="2000"/>
              <a:t>Create an array of 20 items and use them. To access the different marks we have to only change the index. Of course, the second approach is more convenient than the first approach.</a:t>
            </a:r>
            <a:endParaRPr i="1" sz="2000"/>
          </a:p>
          <a:p>
            <a:pPr indent="0" lvl="0" marL="0" rtl="0" algn="l">
              <a:spcBef>
                <a:spcPts val="0"/>
              </a:spcBef>
              <a:spcAft>
                <a:spcPts val="0"/>
              </a:spcAft>
              <a:buClr>
                <a:schemeClr val="dk1"/>
              </a:buClr>
              <a:buSzPts val="1100"/>
              <a:buFont typeface="Arial"/>
              <a:buNone/>
            </a:pPr>
            <a:r>
              <a:rPr b="1" i="1" lang="en"/>
              <a:t>Memory allocation</a:t>
            </a:r>
            <a:endParaRPr b="1" i="1"/>
          </a:p>
          <a:p>
            <a:pPr indent="0" lvl="0" marL="0" rtl="0" algn="l">
              <a:spcBef>
                <a:spcPts val="0"/>
              </a:spcBef>
              <a:spcAft>
                <a:spcPts val="0"/>
              </a:spcAft>
              <a:buClr>
                <a:schemeClr val="dk1"/>
              </a:buClr>
              <a:buSzPts val="1100"/>
              <a:buFont typeface="Arial"/>
              <a:buNone/>
            </a:pPr>
            <a:r>
              <a:rPr i="1" lang="en"/>
              <a:t>int marks,                                                       </a:t>
            </a:r>
            <a:r>
              <a:rPr b="1" i="1" lang="en"/>
              <a:t>1box of 4bytes</a:t>
            </a:r>
            <a:endParaRPr b="1" i="1"/>
          </a:p>
          <a:p>
            <a:pPr indent="0" lvl="0" marL="0" rtl="0" algn="l">
              <a:spcBef>
                <a:spcPts val="0"/>
              </a:spcBef>
              <a:spcAft>
                <a:spcPts val="0"/>
              </a:spcAft>
              <a:buClr>
                <a:schemeClr val="dk1"/>
              </a:buClr>
              <a:buSzPts val="1100"/>
              <a:buFont typeface="Arial"/>
              <a:buNone/>
            </a:pPr>
            <a:r>
              <a:rPr i="1" lang="en"/>
              <a:t>int marks[20]</a:t>
            </a:r>
            <a:r>
              <a:rPr i="1" lang="en" sz="2200"/>
              <a:t> </a:t>
            </a:r>
            <a:endParaRPr i="1" sz="2200"/>
          </a:p>
          <a:p>
            <a:pPr indent="0" lvl="0" marL="0" rtl="0" algn="l">
              <a:spcBef>
                <a:spcPts val="0"/>
              </a:spcBef>
              <a:spcAft>
                <a:spcPts val="0"/>
              </a:spcAft>
              <a:buClr>
                <a:schemeClr val="dk1"/>
              </a:buClr>
              <a:buSzPts val="1100"/>
              <a:buFont typeface="Arial"/>
              <a:buNone/>
            </a:pPr>
            <a:r>
              <a:rPr i="1" lang="en" sz="2200"/>
              <a:t> </a:t>
            </a:r>
            <a:endParaRPr i="1" sz="2200"/>
          </a:p>
          <a:p>
            <a:pPr indent="0" lvl="0" marL="0" rtl="0" algn="l">
              <a:spcBef>
                <a:spcPts val="0"/>
              </a:spcBef>
              <a:spcAft>
                <a:spcPts val="0"/>
              </a:spcAft>
              <a:buClr>
                <a:schemeClr val="dk1"/>
              </a:buClr>
              <a:buSzPts val="1100"/>
              <a:buFont typeface="Arial"/>
              <a:buNone/>
            </a:pPr>
            <a:r>
              <a:t/>
            </a:r>
            <a:endParaRPr i="1" sz="2200"/>
          </a:p>
          <a:p>
            <a:pPr indent="0" lvl="0" marL="0" rtl="0" algn="l">
              <a:spcBef>
                <a:spcPts val="0"/>
              </a:spcBef>
              <a:spcAft>
                <a:spcPts val="0"/>
              </a:spcAft>
              <a:buClr>
                <a:schemeClr val="dk1"/>
              </a:buClr>
              <a:buSzPts val="1100"/>
              <a:buFont typeface="Arial"/>
              <a:buNone/>
            </a:pPr>
            <a:r>
              <a:rPr i="1" lang="en" sz="2200"/>
              <a:t>                                                            </a:t>
            </a:r>
            <a:r>
              <a:rPr b="1" i="1" lang="en"/>
              <a:t>20 boxes of 4bytes</a:t>
            </a:r>
            <a:endParaRPr b="1" i="1"/>
          </a:p>
          <a:p>
            <a:pPr indent="0" lvl="0" marL="0" rtl="0" algn="l">
              <a:spcBef>
                <a:spcPts val="0"/>
              </a:spcBef>
              <a:spcAft>
                <a:spcPts val="0"/>
              </a:spcAft>
              <a:buClr>
                <a:schemeClr val="dk1"/>
              </a:buClr>
              <a:buSzPts val="1100"/>
              <a:buFont typeface="Arial"/>
              <a:buNone/>
            </a:pPr>
            <a:r>
              <a:rPr i="1" lang="en" sz="1600"/>
              <a:t> </a:t>
            </a:r>
            <a:endParaRPr i="1" sz="1600"/>
          </a:p>
          <a:p>
            <a:pPr indent="0" lvl="0" marL="0" rtl="0" algn="l">
              <a:spcBef>
                <a:spcPts val="0"/>
              </a:spcBef>
              <a:spcAft>
                <a:spcPts val="0"/>
              </a:spcAft>
              <a:buClr>
                <a:schemeClr val="dk1"/>
              </a:buClr>
              <a:buSzPts val="1100"/>
              <a:buFont typeface="Arial"/>
              <a:buNone/>
            </a:pPr>
            <a:r>
              <a:rPr i="1" lang="en" sz="1600"/>
              <a:t>To initialise an element of the array , marks[2]=15 =&gt; As the third element in the box. The value of each array element in this array  MUST be an integer value. The number of values between braces {} shall not be greater than the number of elements in the array.</a:t>
            </a:r>
            <a:endParaRPr i="1" sz="1600"/>
          </a:p>
          <a:p>
            <a:pPr indent="0" lvl="0" marL="0" rtl="0" algn="l">
              <a:spcBef>
                <a:spcPts val="0"/>
              </a:spcBef>
              <a:spcAft>
                <a:spcPts val="0"/>
              </a:spcAft>
              <a:buClr>
                <a:schemeClr val="dk1"/>
              </a:buClr>
              <a:buSzPts val="1100"/>
              <a:buFont typeface="Arial"/>
              <a:buNone/>
            </a:pPr>
            <a:r>
              <a:rPr b="1" i="1" lang="en"/>
              <a:t>  </a:t>
            </a:r>
            <a:endParaRPr b="1" i="1"/>
          </a:p>
        </p:txBody>
      </p:sp>
      <p:sp>
        <p:nvSpPr>
          <p:cNvPr id="75" name="Google Shape;75;p16"/>
          <p:cNvSpPr txBox="1"/>
          <p:nvPr/>
        </p:nvSpPr>
        <p:spPr>
          <a:xfrm>
            <a:off x="3626400" y="2059825"/>
            <a:ext cx="855300" cy="445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4 bytes</a:t>
            </a:r>
            <a:endParaRPr/>
          </a:p>
        </p:txBody>
      </p:sp>
      <p:cxnSp>
        <p:nvCxnSpPr>
          <p:cNvPr id="76" name="Google Shape;76;p16"/>
          <p:cNvCxnSpPr/>
          <p:nvPr/>
        </p:nvCxnSpPr>
        <p:spPr>
          <a:xfrm flipH="1" rot="10800000">
            <a:off x="2035725" y="2770250"/>
            <a:ext cx="1445400" cy="12300"/>
          </a:xfrm>
          <a:prstGeom prst="straightConnector1">
            <a:avLst/>
          </a:prstGeom>
          <a:noFill/>
          <a:ln cap="flat" cmpd="sng" w="38100">
            <a:solidFill>
              <a:schemeClr val="dk2"/>
            </a:solidFill>
            <a:prstDash val="solid"/>
            <a:round/>
            <a:headEnd len="med" w="med" type="none"/>
            <a:tailEnd len="med" w="med" type="triangle"/>
          </a:ln>
        </p:spPr>
      </p:cxnSp>
      <p:cxnSp>
        <p:nvCxnSpPr>
          <p:cNvPr id="77" name="Google Shape;77;p16"/>
          <p:cNvCxnSpPr/>
          <p:nvPr/>
        </p:nvCxnSpPr>
        <p:spPr>
          <a:xfrm flipH="1" rot="10800000">
            <a:off x="2083925" y="2276575"/>
            <a:ext cx="1445400" cy="12300"/>
          </a:xfrm>
          <a:prstGeom prst="straightConnector1">
            <a:avLst/>
          </a:prstGeom>
          <a:noFill/>
          <a:ln cap="flat" cmpd="sng" w="38100">
            <a:solidFill>
              <a:schemeClr val="dk2"/>
            </a:solidFill>
            <a:prstDash val="solid"/>
            <a:round/>
            <a:headEnd len="med" w="med" type="none"/>
            <a:tailEnd len="med" w="med" type="triangle"/>
          </a:ln>
        </p:spPr>
      </p:cxnSp>
      <p:graphicFrame>
        <p:nvGraphicFramePr>
          <p:cNvPr id="78" name="Google Shape;78;p16"/>
          <p:cNvGraphicFramePr/>
          <p:nvPr/>
        </p:nvGraphicFramePr>
        <p:xfrm>
          <a:off x="3751000" y="2517675"/>
          <a:ext cx="3000000" cy="3000000"/>
        </p:xfrm>
        <a:graphic>
          <a:graphicData uri="http://schemas.openxmlformats.org/drawingml/2006/table">
            <a:tbl>
              <a:tblPr>
                <a:noFill/>
                <a:tableStyleId>{48F40EB2-93B1-4871-A2E3-FABB4E9BA10A}</a:tableStyleId>
              </a:tblPr>
              <a:tblGrid>
                <a:gridCol w="517150"/>
                <a:gridCol w="517150"/>
                <a:gridCol w="517150"/>
                <a:gridCol w="517150"/>
                <a:gridCol w="517150"/>
                <a:gridCol w="517150"/>
                <a:gridCol w="517150"/>
                <a:gridCol w="517150"/>
              </a:tblGrid>
              <a:tr h="350875">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000000">
                          <a:alpha val="0"/>
                        </a:srgbClr>
                      </a:solidFill>
                      <a:prstDash val="solid"/>
                      <a:round/>
                      <a:headEnd len="sm" w="sm" type="none"/>
                      <a:tailEnd len="sm" w="sm" type="none"/>
                    </a:lnL>
                    <a:lnR cap="flat" cmpd="sng" w="19050">
                      <a:solidFill>
                        <a:srgbClr val="000000">
                          <a:alpha val="0"/>
                        </a:srgbClr>
                      </a:solidFill>
                      <a:prstDash val="solid"/>
                      <a:round/>
                      <a:headEnd len="sm" w="sm" type="none"/>
                      <a:tailEnd len="sm" w="sm" type="none"/>
                    </a:lnR>
                    <a:lnT cap="flat" cmpd="sng" w="19050">
                      <a:solidFill>
                        <a:srgbClr val="000000">
                          <a:alpha val="0"/>
                        </a:srgbClr>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000000">
                          <a:alpha val="0"/>
                        </a:srgbClr>
                      </a:solidFill>
                      <a:prstDash val="solid"/>
                      <a:round/>
                      <a:headEnd len="sm" w="sm" type="none"/>
                      <a:tailEnd len="sm" w="sm" type="none"/>
                    </a:lnL>
                    <a:lnR cap="flat" cmpd="sng" w="19050">
                      <a:solidFill>
                        <a:srgbClr val="000000">
                          <a:alpha val="0"/>
                        </a:srgbClr>
                      </a:solidFill>
                      <a:prstDash val="solid"/>
                      <a:round/>
                      <a:headEnd len="sm" w="sm" type="none"/>
                      <a:tailEnd len="sm" w="sm" type="none"/>
                    </a:lnR>
                    <a:lnT cap="flat" cmpd="sng" w="19050">
                      <a:solidFill>
                        <a:srgbClr val="000000">
                          <a:alpha val="0"/>
                        </a:srgbClr>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000000">
                          <a:alpha val="0"/>
                        </a:srgbClr>
                      </a:solidFill>
                      <a:prstDash val="solid"/>
                      <a:round/>
                      <a:headEnd len="sm" w="sm" type="none"/>
                      <a:tailEnd len="sm" w="sm" type="none"/>
                    </a:lnL>
                    <a:lnR cap="flat" cmpd="sng" w="19050">
                      <a:solidFill>
                        <a:srgbClr val="000000">
                          <a:alpha val="0"/>
                        </a:srgbClr>
                      </a:solidFill>
                      <a:prstDash val="solid"/>
                      <a:round/>
                      <a:headEnd len="sm" w="sm" type="none"/>
                      <a:tailEnd len="sm" w="sm" type="none"/>
                    </a:lnR>
                    <a:lnT cap="flat" cmpd="sng" w="19050">
                      <a:solidFill>
                        <a:srgbClr val="000000">
                          <a:alpha val="0"/>
                        </a:srgbClr>
                      </a:solidFill>
                      <a:prstDash val="solid"/>
                      <a:round/>
                      <a:headEnd len="sm" w="sm" type="none"/>
                      <a:tailEnd len="sm" w="sm" type="none"/>
                    </a:lnT>
                    <a:lnB cap="flat" cmpd="sng" w="19050">
                      <a:solidFill>
                        <a:srgbClr val="0000FF"/>
                      </a:solidFill>
                      <a:prstDash val="solid"/>
                      <a:round/>
                      <a:headEnd len="sm" w="sm" type="none"/>
                      <a:tailEnd len="sm" w="sm" type="none"/>
                    </a:lnB>
                  </a:tcPr>
                </a:tc>
                <a:tc gridSpan="3">
                  <a:txBody>
                    <a:bodyPr/>
                    <a:lstStyle/>
                    <a:p>
                      <a:pPr indent="0" lvl="0" marL="0" rtl="0" algn="l">
                        <a:spcBef>
                          <a:spcPts val="0"/>
                        </a:spcBef>
                        <a:spcAft>
                          <a:spcPts val="0"/>
                        </a:spcAft>
                        <a:buNone/>
                      </a:pPr>
                      <a:r>
                        <a:t/>
                      </a:r>
                      <a:endParaRPr/>
                    </a:p>
                  </a:txBody>
                  <a:tcPr marT="91425" marB="91425" marR="91425" marL="91425">
                    <a:lnL cap="flat" cmpd="sng" w="19050">
                      <a:solidFill>
                        <a:srgbClr val="000000">
                          <a:alpha val="0"/>
                        </a:srgbClr>
                      </a:solidFill>
                      <a:prstDash val="solid"/>
                      <a:round/>
                      <a:headEnd len="sm" w="sm" type="none"/>
                      <a:tailEnd len="sm" w="sm" type="none"/>
                    </a:lnL>
                    <a:lnR cap="flat" cmpd="sng" w="19050">
                      <a:solidFill>
                        <a:srgbClr val="000000">
                          <a:alpha val="0"/>
                        </a:srgbClr>
                      </a:solidFill>
                      <a:prstDash val="solid"/>
                      <a:round/>
                      <a:headEnd len="sm" w="sm" type="none"/>
                      <a:tailEnd len="sm" w="sm" type="none"/>
                    </a:lnR>
                    <a:lnT cap="flat" cmpd="sng" w="19050">
                      <a:solidFill>
                        <a:srgbClr val="000000">
                          <a:alpha val="0"/>
                        </a:srgbClr>
                      </a:solidFill>
                      <a:prstDash val="solid"/>
                      <a:round/>
                      <a:headEnd len="sm" w="sm" type="none"/>
                      <a:tailEnd len="sm" w="sm" type="none"/>
                    </a:lnT>
                    <a:lnB cap="flat" cmpd="sng" w="19050">
                      <a:solidFill>
                        <a:srgbClr val="000000"/>
                      </a:solidFill>
                      <a:prstDash val="solid"/>
                      <a:round/>
                      <a:headEnd len="sm" w="sm" type="none"/>
                      <a:tailEnd len="sm" w="sm" type="none"/>
                    </a:lnB>
                  </a:tcPr>
                </a:tc>
                <a:tc hMerge="1"/>
                <a:tc hMerge="1"/>
                <a:tc>
                  <a:txBody>
                    <a:bodyPr/>
                    <a:lstStyle/>
                    <a:p>
                      <a:pPr indent="0" lvl="0" marL="0" rtl="0" algn="l">
                        <a:spcBef>
                          <a:spcPts val="0"/>
                        </a:spcBef>
                        <a:spcAft>
                          <a:spcPts val="0"/>
                        </a:spcAft>
                        <a:buNone/>
                      </a:pPr>
                      <a:r>
                        <a:t/>
                      </a:r>
                      <a:endParaRPr/>
                    </a:p>
                  </a:txBody>
                  <a:tcPr marT="91425" marB="91425" marR="91425" marL="91425">
                    <a:lnL cap="flat" cmpd="sng" w="19050">
                      <a:solidFill>
                        <a:srgbClr val="000000">
                          <a:alpha val="0"/>
                        </a:srgbClr>
                      </a:solidFill>
                      <a:prstDash val="solid"/>
                      <a:round/>
                      <a:headEnd len="sm" w="sm" type="none"/>
                      <a:tailEnd len="sm" w="sm" type="none"/>
                    </a:lnL>
                    <a:lnR cap="flat" cmpd="sng" w="19050">
                      <a:solidFill>
                        <a:srgbClr val="000000">
                          <a:alpha val="0"/>
                        </a:srgbClr>
                      </a:solidFill>
                      <a:prstDash val="solid"/>
                      <a:round/>
                      <a:headEnd len="sm" w="sm" type="none"/>
                      <a:tailEnd len="sm" w="sm" type="none"/>
                    </a:lnR>
                    <a:lnT cap="flat" cmpd="sng" w="19050">
                      <a:solidFill>
                        <a:srgbClr val="000000">
                          <a:alpha val="0"/>
                        </a:srgbClr>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19</a:t>
                      </a:r>
                      <a:endParaRPr/>
                    </a:p>
                  </a:txBody>
                  <a:tcPr marT="91425" marB="91425" marR="91425" marL="91425">
                    <a:lnL cap="flat" cmpd="sng" w="19050">
                      <a:solidFill>
                        <a:srgbClr val="000000">
                          <a:alpha val="0"/>
                        </a:srgbClr>
                      </a:solidFill>
                      <a:prstDash val="solid"/>
                      <a:round/>
                      <a:headEnd len="sm" w="sm" type="none"/>
                      <a:tailEnd len="sm" w="sm" type="none"/>
                    </a:lnL>
                    <a:lnR cap="flat" cmpd="sng" w="19050">
                      <a:solidFill>
                        <a:srgbClr val="000000">
                          <a:alpha val="0"/>
                        </a:srgbClr>
                      </a:solidFill>
                      <a:prstDash val="solid"/>
                      <a:round/>
                      <a:headEnd len="sm" w="sm" type="none"/>
                      <a:tailEnd len="sm" w="sm" type="none"/>
                    </a:lnR>
                    <a:lnT cap="flat" cmpd="sng" w="19050">
                      <a:solidFill>
                        <a:srgbClr val="000000">
                          <a:alpha val="0"/>
                        </a:srgbClr>
                      </a:solidFill>
                      <a:prstDash val="solid"/>
                      <a:round/>
                      <a:headEnd len="sm" w="sm" type="none"/>
                      <a:tailEnd len="sm" w="sm" type="none"/>
                    </a:lnT>
                    <a:lnB cap="flat" cmpd="sng" w="19050">
                      <a:solidFill>
                        <a:srgbClr val="000000"/>
                      </a:solidFill>
                      <a:prstDash val="solid"/>
                      <a:round/>
                      <a:headEnd len="sm" w="sm" type="none"/>
                      <a:tailEnd len="sm" w="sm" type="none"/>
                    </a:lnB>
                  </a:tcPr>
                </a:tc>
              </a:tr>
              <a:tr h="350875">
                <a:tc>
                  <a:txBody>
                    <a:bodyPr/>
                    <a:lstStyle/>
                    <a:p>
                      <a:pPr indent="0" lvl="0" marL="0" rtl="0" algn="l">
                        <a:spcBef>
                          <a:spcPts val="0"/>
                        </a:spcBef>
                        <a:spcAft>
                          <a:spcPts val="0"/>
                        </a:spcAft>
                        <a:buNone/>
                      </a:pPr>
                      <a:r>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15</a:t>
                      </a:r>
                      <a:endParaRPr/>
                    </a:p>
                  </a:txBody>
                  <a:tcPr marT="91425" marB="91425" marR="91425" marL="91425">
                    <a:lnL cap="flat" cmpd="sng" w="19050">
                      <a:solidFill>
                        <a:srgbClr val="0000FF"/>
                      </a:solidFill>
                      <a:prstDash val="solid"/>
                      <a:round/>
                      <a:headEnd len="sm" w="sm" type="none"/>
                      <a:tailEnd len="sm" w="sm" type="none"/>
                    </a:lnL>
                    <a:lnR cap="flat" cmpd="sng" w="19050">
                      <a:solidFill>
                        <a:srgbClr val="0000FF"/>
                      </a:solidFill>
                      <a:prstDash val="solid"/>
                      <a:round/>
                      <a:headEnd len="sm" w="sm" type="none"/>
                      <a:tailEnd len="sm" w="sm" type="none"/>
                    </a:lnR>
                    <a:lnT cap="flat" cmpd="sng" w="19050">
                      <a:solidFill>
                        <a:srgbClr val="0000FF"/>
                      </a:solidFill>
                      <a:prstDash val="solid"/>
                      <a:round/>
                      <a:headEnd len="sm" w="sm" type="none"/>
                      <a:tailEnd len="sm" w="sm" type="none"/>
                    </a:lnT>
                    <a:lnB cap="flat" cmpd="sng" w="19050">
                      <a:solidFill>
                        <a:srgbClr val="0000FF"/>
                      </a:solidFill>
                      <a:prstDash val="solid"/>
                      <a:round/>
                      <a:headEnd len="sm" w="sm" type="none"/>
                      <a:tailEnd len="sm" w="sm" type="none"/>
                    </a:lnB>
                  </a:tcPr>
                </a:tc>
                <a:tc gridSpan="3">
                  <a:txBody>
                    <a:bodyPr/>
                    <a:lstStyle/>
                    <a:p>
                      <a:pPr indent="0" lvl="0" marL="0" rtl="0" algn="l">
                        <a:spcBef>
                          <a:spcPts val="0"/>
                        </a:spcBef>
                        <a:spcAft>
                          <a:spcPts val="0"/>
                        </a:spcAft>
                        <a:buNone/>
                      </a:pPr>
                      <a:r>
                        <a:rPr lang="en"/>
                        <a:t>…………..</a:t>
                      </a:r>
                      <a:endParaRPr/>
                    </a:p>
                  </a:txBody>
                  <a:tcPr marT="91425" marB="91425" marR="91425" marL="91425">
                    <a:lnL cap="flat" cmpd="sng" w="19050">
                      <a:solidFill>
                        <a:srgbClr val="0000FF"/>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c hMerge="1"/>
                <a:tc>
                  <a:txBody>
                    <a:bodyPr/>
                    <a:lstStyle/>
                    <a:p>
                      <a:pPr indent="0" lvl="0" marL="0" rtl="0" algn="l">
                        <a:spcBef>
                          <a:spcPts val="0"/>
                        </a:spcBef>
                        <a:spcAft>
                          <a:spcPts val="0"/>
                        </a:spcAft>
                        <a:buNone/>
                      </a:pPr>
                      <a:r>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96050">
                <a:tc gridSpan="8">
                  <a:txBody>
                    <a:bodyPr/>
                    <a:lstStyle/>
                    <a:p>
                      <a:pPr indent="0" lvl="0" marL="0" rtl="0" algn="l">
                        <a:spcBef>
                          <a:spcPts val="0"/>
                        </a:spcBef>
                        <a:spcAft>
                          <a:spcPts val="0"/>
                        </a:spcAft>
                        <a:buNone/>
                      </a:pPr>
                      <a:r>
                        <a:rPr lang="en"/>
                        <a:t>4bytes</a:t>
                      </a:r>
                      <a:endParaRPr/>
                    </a:p>
                  </a:txBody>
                  <a:tcPr marT="91425" marB="91425" marR="91425" marL="91425">
                    <a:lnL cap="flat" cmpd="sng" w="19050">
                      <a:solidFill>
                        <a:srgbClr val="000000">
                          <a:alpha val="0"/>
                        </a:srgbClr>
                      </a:solidFill>
                      <a:prstDash val="solid"/>
                      <a:round/>
                      <a:headEnd len="sm" w="sm" type="none"/>
                      <a:tailEnd len="sm" w="sm" type="none"/>
                    </a:lnL>
                    <a:lnR cap="flat" cmpd="sng" w="19050">
                      <a:solidFill>
                        <a:srgbClr val="000000">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alpha val="0"/>
                        </a:srgbClr>
                      </a:solidFill>
                      <a:prstDash val="solid"/>
                      <a:round/>
                      <a:headEnd len="sm" w="sm" type="none"/>
                      <a:tailEnd len="sm" w="sm" type="none"/>
                    </a:lnB>
                  </a:tcPr>
                </a:tc>
                <a:tc hMerge="1"/>
                <a:tc hMerge="1"/>
                <a:tc hMerge="1"/>
                <a:tc hMerge="1"/>
                <a:tc hMerge="1"/>
                <a:tc hMerge="1"/>
                <a:tc hMerge="1"/>
              </a:tr>
            </a:tbl>
          </a:graphicData>
        </a:graphic>
      </p:graphicFrame>
      <p:sp>
        <p:nvSpPr>
          <p:cNvPr id="79" name="Google Shape;79;p16"/>
          <p:cNvSpPr txBox="1"/>
          <p:nvPr/>
        </p:nvSpPr>
        <p:spPr>
          <a:xfrm>
            <a:off x="1047750" y="3352800"/>
            <a:ext cx="1609800" cy="8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numbering in array start from 0</a:t>
            </a:r>
            <a:endParaRPr/>
          </a:p>
        </p:txBody>
      </p:sp>
      <p:cxnSp>
        <p:nvCxnSpPr>
          <p:cNvPr id="80" name="Google Shape;80;p16"/>
          <p:cNvCxnSpPr/>
          <p:nvPr/>
        </p:nvCxnSpPr>
        <p:spPr>
          <a:xfrm flipH="1">
            <a:off x="2495700" y="2914650"/>
            <a:ext cx="1276200" cy="533400"/>
          </a:xfrm>
          <a:prstGeom prst="straightConnector1">
            <a:avLst/>
          </a:prstGeom>
          <a:noFill/>
          <a:ln cap="flat" cmpd="sng" w="28575">
            <a:solidFill>
              <a:schemeClr val="dk2"/>
            </a:solidFill>
            <a:prstDash val="solid"/>
            <a:round/>
            <a:headEnd len="med" w="med" type="none"/>
            <a:tailEnd len="med" w="med" type="triangle"/>
          </a:ln>
        </p:spPr>
      </p:cxnSp>
      <p:sp>
        <p:nvSpPr>
          <p:cNvPr id="81" name="Google Shape;81;p16"/>
          <p:cNvSpPr txBox="1"/>
          <p:nvPr/>
        </p:nvSpPr>
        <p:spPr>
          <a:xfrm>
            <a:off x="7805600" y="1975500"/>
            <a:ext cx="1216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last index is n-1</a:t>
            </a:r>
            <a:endParaRPr/>
          </a:p>
        </p:txBody>
      </p:sp>
      <p:cxnSp>
        <p:nvCxnSpPr>
          <p:cNvPr id="82" name="Google Shape;82;p16"/>
          <p:cNvCxnSpPr>
            <a:stCxn id="81" idx="2"/>
          </p:cNvCxnSpPr>
          <p:nvPr/>
        </p:nvCxnSpPr>
        <p:spPr>
          <a:xfrm flipH="1">
            <a:off x="7709150" y="2548200"/>
            <a:ext cx="704700" cy="3429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2"/>
          <p:cNvSpPr txBox="1"/>
          <p:nvPr>
            <p:ph type="title"/>
          </p:nvPr>
        </p:nvSpPr>
        <p:spPr>
          <a:xfrm>
            <a:off x="311700" y="445025"/>
            <a:ext cx="8520600" cy="11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Q1: 1. Four secondary schools in RUHANGO District are displaying the number of students per year that they registered in 2015, 2016, 2017 and 2018.</a:t>
            </a:r>
            <a:endParaRPr b="1" sz="1800">
              <a:solidFill>
                <a:schemeClr val="dk2"/>
              </a:solidFill>
            </a:endParaRPr>
          </a:p>
        </p:txBody>
      </p:sp>
      <p:sp>
        <p:nvSpPr>
          <p:cNvPr id="329" name="Google Shape;329;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a:p>
            <a:pPr indent="0" lvl="0" marL="457200" rtl="0" algn="l">
              <a:spcBef>
                <a:spcPts val="1600"/>
              </a:spcBef>
              <a:spcAft>
                <a:spcPts val="0"/>
              </a:spcAft>
              <a:buClr>
                <a:schemeClr val="dk1"/>
              </a:buClr>
              <a:buSzPts val="1100"/>
              <a:buFont typeface="Arial"/>
              <a:buNone/>
            </a:pPr>
            <a:r>
              <a:rPr lang="en"/>
              <a:t>a. How many rows and columns will be in the table that contains the</a:t>
            </a:r>
            <a:endParaRPr/>
          </a:p>
          <a:p>
            <a:pPr indent="0" lvl="0" marL="457200" rtl="0" algn="l">
              <a:spcBef>
                <a:spcPts val="1600"/>
              </a:spcBef>
              <a:spcAft>
                <a:spcPts val="0"/>
              </a:spcAft>
              <a:buClr>
                <a:schemeClr val="dk1"/>
              </a:buClr>
              <a:buSzPts val="1100"/>
              <a:buFont typeface="Arial"/>
              <a:buNone/>
            </a:pPr>
            <a:r>
              <a:rPr lang="en"/>
              <a:t>displayed data?</a:t>
            </a:r>
            <a:endParaRPr/>
          </a:p>
          <a:p>
            <a:pPr indent="0" lvl="0" marL="457200" rtl="0" algn="l">
              <a:spcBef>
                <a:spcPts val="1600"/>
              </a:spcBef>
              <a:spcAft>
                <a:spcPts val="0"/>
              </a:spcAft>
              <a:buClr>
                <a:schemeClr val="dk1"/>
              </a:buClr>
              <a:buSzPts val="1100"/>
              <a:buFont typeface="Arial"/>
              <a:buNone/>
            </a:pPr>
            <a:r>
              <a:rPr lang="en"/>
              <a:t>b. Declare an array called population to contain the needed data.</a:t>
            </a:r>
            <a:endParaRPr/>
          </a:p>
          <a:p>
            <a:pPr indent="0" lvl="0" marL="457200" rtl="0" algn="l">
              <a:spcBef>
                <a:spcPts val="1600"/>
              </a:spcBef>
              <a:spcAft>
                <a:spcPts val="0"/>
              </a:spcAft>
              <a:buClr>
                <a:schemeClr val="dk1"/>
              </a:buClr>
              <a:buSzPts val="1100"/>
              <a:buFont typeface="Arial"/>
              <a:buNone/>
            </a:pPr>
            <a:r>
              <a:rPr lang="en"/>
              <a:t>c. Initialize the array population with numbers of your choice</a:t>
            </a:r>
            <a:endParaRPr/>
          </a:p>
          <a:p>
            <a:pPr indent="0" lvl="0" marL="0" rtl="0" algn="l">
              <a:spcBef>
                <a:spcPts val="1600"/>
              </a:spcBef>
              <a:spcAft>
                <a:spcPts val="1600"/>
              </a:spcAft>
              <a:buNone/>
            </a:pPr>
            <a:r>
              <a:t/>
            </a:r>
            <a:endParaRPr b="1"/>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Q2: Given the array below</a:t>
            </a:r>
            <a:endParaRPr/>
          </a:p>
        </p:txBody>
      </p:sp>
      <p:sp>
        <p:nvSpPr>
          <p:cNvPr id="335" name="Google Shape;335;p53"/>
          <p:cNvSpPr txBox="1"/>
          <p:nvPr>
            <p:ph idx="1" type="body"/>
          </p:nvPr>
        </p:nvSpPr>
        <p:spPr>
          <a:xfrm>
            <a:off x="311700" y="1152475"/>
            <a:ext cx="119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A[0][0]  1</a:t>
            </a:r>
            <a:endParaRPr sz="1600"/>
          </a:p>
          <a:p>
            <a:pPr indent="0" lvl="0" marL="0" rtl="0" algn="l">
              <a:spcBef>
                <a:spcPts val="1600"/>
              </a:spcBef>
              <a:spcAft>
                <a:spcPts val="0"/>
              </a:spcAft>
              <a:buNone/>
            </a:pPr>
            <a:r>
              <a:rPr lang="en" sz="1600"/>
              <a:t>A[0][1]  2</a:t>
            </a:r>
            <a:endParaRPr sz="1600"/>
          </a:p>
          <a:p>
            <a:pPr indent="0" lvl="0" marL="0" rtl="0" algn="l">
              <a:spcBef>
                <a:spcPts val="1600"/>
              </a:spcBef>
              <a:spcAft>
                <a:spcPts val="0"/>
              </a:spcAft>
              <a:buNone/>
            </a:pPr>
            <a:r>
              <a:rPr lang="en" sz="1600"/>
              <a:t>A[0][2]  3</a:t>
            </a:r>
            <a:endParaRPr sz="1600"/>
          </a:p>
          <a:p>
            <a:pPr indent="0" lvl="0" marL="0" rtl="0" algn="l">
              <a:spcBef>
                <a:spcPts val="1600"/>
              </a:spcBef>
              <a:spcAft>
                <a:spcPts val="0"/>
              </a:spcAft>
              <a:buNone/>
            </a:pPr>
            <a:r>
              <a:rPr lang="en" sz="1600"/>
              <a:t>A[0][3]  13</a:t>
            </a:r>
            <a:endParaRPr sz="1600"/>
          </a:p>
          <a:p>
            <a:pPr indent="0" lvl="0" marL="0" rtl="0" algn="l">
              <a:spcBef>
                <a:spcPts val="1600"/>
              </a:spcBef>
              <a:spcAft>
                <a:spcPts val="0"/>
              </a:spcAft>
              <a:buNone/>
            </a:pPr>
            <a:r>
              <a:rPr lang="en" sz="1600"/>
              <a:t>A[0][04] 17</a:t>
            </a:r>
            <a:endParaRPr sz="1600"/>
          </a:p>
          <a:p>
            <a:pPr indent="0" lvl="0" marL="0" rtl="0" algn="l">
              <a:spcBef>
                <a:spcPts val="1600"/>
              </a:spcBef>
              <a:spcAft>
                <a:spcPts val="0"/>
              </a:spcAft>
              <a:buNone/>
            </a:pPr>
            <a:r>
              <a:rPr lang="en" sz="1600"/>
              <a:t>A[0][5]  34</a:t>
            </a:r>
            <a:endParaRPr sz="1600"/>
          </a:p>
          <a:p>
            <a:pPr indent="0" lvl="0" marL="0" rtl="0" algn="l">
              <a:spcBef>
                <a:spcPts val="1600"/>
              </a:spcBef>
              <a:spcAft>
                <a:spcPts val="1600"/>
              </a:spcAft>
              <a:buNone/>
            </a:pPr>
            <a:r>
              <a:rPr lang="en" sz="1600"/>
              <a:t>A[0][6]  19</a:t>
            </a:r>
            <a:endParaRPr sz="1600"/>
          </a:p>
        </p:txBody>
      </p:sp>
      <p:sp>
        <p:nvSpPr>
          <p:cNvPr id="336" name="Google Shape;336;p53"/>
          <p:cNvSpPr txBox="1"/>
          <p:nvPr>
            <p:ph idx="1" type="body"/>
          </p:nvPr>
        </p:nvSpPr>
        <p:spPr>
          <a:xfrm>
            <a:off x="2162550" y="1112400"/>
            <a:ext cx="1194000" cy="310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A[1][0]  54</a:t>
            </a:r>
            <a:endParaRPr sz="1600"/>
          </a:p>
          <a:p>
            <a:pPr indent="0" lvl="0" marL="0" rtl="0" algn="l">
              <a:spcBef>
                <a:spcPts val="1600"/>
              </a:spcBef>
              <a:spcAft>
                <a:spcPts val="0"/>
              </a:spcAft>
              <a:buNone/>
            </a:pPr>
            <a:r>
              <a:rPr lang="en" sz="1600"/>
              <a:t>A[1][1]  23</a:t>
            </a:r>
            <a:endParaRPr sz="1600"/>
          </a:p>
          <a:p>
            <a:pPr indent="0" lvl="0" marL="0" rtl="0" algn="l">
              <a:spcBef>
                <a:spcPts val="1600"/>
              </a:spcBef>
              <a:spcAft>
                <a:spcPts val="0"/>
              </a:spcAft>
              <a:buNone/>
            </a:pPr>
            <a:r>
              <a:rPr lang="en" sz="1600"/>
              <a:t>A[1][2]  11</a:t>
            </a:r>
            <a:endParaRPr sz="1600"/>
          </a:p>
          <a:p>
            <a:pPr indent="0" lvl="0" marL="0" rtl="0" algn="l">
              <a:spcBef>
                <a:spcPts val="1600"/>
              </a:spcBef>
              <a:spcAft>
                <a:spcPts val="0"/>
              </a:spcAft>
              <a:buNone/>
            </a:pPr>
            <a:r>
              <a:rPr lang="en" sz="1600"/>
              <a:t>A[1][3]  45</a:t>
            </a:r>
            <a:endParaRPr sz="1600"/>
          </a:p>
          <a:p>
            <a:pPr indent="0" lvl="0" marL="0" rtl="0" algn="l">
              <a:spcBef>
                <a:spcPts val="1600"/>
              </a:spcBef>
              <a:spcAft>
                <a:spcPts val="0"/>
              </a:spcAft>
              <a:buNone/>
            </a:pPr>
            <a:r>
              <a:rPr lang="en" sz="1600"/>
              <a:t>A[1][04] 31</a:t>
            </a:r>
            <a:endParaRPr sz="1600"/>
          </a:p>
          <a:p>
            <a:pPr indent="0" lvl="0" marL="0" rtl="0" algn="l">
              <a:spcBef>
                <a:spcPts val="1600"/>
              </a:spcBef>
              <a:spcAft>
                <a:spcPts val="0"/>
              </a:spcAft>
              <a:buNone/>
            </a:pPr>
            <a:r>
              <a:rPr lang="en" sz="1600"/>
              <a:t>A[1][5]   65</a:t>
            </a:r>
            <a:endParaRPr sz="1600"/>
          </a:p>
          <a:p>
            <a:pPr indent="0" lvl="0" marL="0" rtl="0" algn="l">
              <a:spcBef>
                <a:spcPts val="1600"/>
              </a:spcBef>
              <a:spcAft>
                <a:spcPts val="1600"/>
              </a:spcAft>
              <a:buNone/>
            </a:pPr>
            <a:r>
              <a:rPr lang="en" sz="1600"/>
              <a:t>A[1][6]  26</a:t>
            </a:r>
            <a:endParaRPr sz="1600"/>
          </a:p>
        </p:txBody>
      </p:sp>
      <p:sp>
        <p:nvSpPr>
          <p:cNvPr id="337" name="Google Shape;337;p53"/>
          <p:cNvSpPr txBox="1"/>
          <p:nvPr/>
        </p:nvSpPr>
        <p:spPr>
          <a:xfrm>
            <a:off x="3722100" y="1152475"/>
            <a:ext cx="5421900" cy="22686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2500"/>
              <a:t>a. Give the size of the above array;</a:t>
            </a:r>
            <a:endParaRPr sz="2500"/>
          </a:p>
          <a:p>
            <a:pPr indent="0" lvl="0" marL="0" rtl="0" algn="l">
              <a:lnSpc>
                <a:spcPct val="200000"/>
              </a:lnSpc>
              <a:spcBef>
                <a:spcPts val="0"/>
              </a:spcBef>
              <a:spcAft>
                <a:spcPts val="0"/>
              </a:spcAft>
              <a:buClr>
                <a:schemeClr val="dk1"/>
              </a:buClr>
              <a:buSzPts val="1100"/>
              <a:buFont typeface="Arial"/>
              <a:buNone/>
            </a:pPr>
            <a:r>
              <a:rPr lang="en" sz="2500"/>
              <a:t>b. Declare array a;</a:t>
            </a:r>
            <a:endParaRPr sz="2500"/>
          </a:p>
          <a:p>
            <a:pPr indent="0" lvl="0" marL="0" rtl="0" algn="l">
              <a:lnSpc>
                <a:spcPct val="200000"/>
              </a:lnSpc>
              <a:spcBef>
                <a:spcPts val="0"/>
              </a:spcBef>
              <a:spcAft>
                <a:spcPts val="0"/>
              </a:spcAft>
              <a:buClr>
                <a:schemeClr val="dk1"/>
              </a:buClr>
              <a:buSzPts val="1100"/>
              <a:buFont typeface="Arial"/>
              <a:buNone/>
            </a:pPr>
            <a:r>
              <a:rPr lang="en" sz="2500"/>
              <a:t>c. Initialize the above array</a:t>
            </a:r>
            <a:endParaRPr sz="2500"/>
          </a:p>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4"/>
          <p:cNvSpPr txBox="1"/>
          <p:nvPr>
            <p:ph type="title"/>
          </p:nvPr>
        </p:nvSpPr>
        <p:spPr>
          <a:xfrm>
            <a:off x="3879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3.4 Accessing two dimensional array element</a:t>
            </a:r>
            <a:endParaRPr/>
          </a:p>
        </p:txBody>
      </p:sp>
      <p:sp>
        <p:nvSpPr>
          <p:cNvPr id="343" name="Google Shape;343;p54"/>
          <p:cNvSpPr txBox="1"/>
          <p:nvPr>
            <p:ph idx="1" type="body"/>
          </p:nvPr>
        </p:nvSpPr>
        <p:spPr>
          <a:xfrm>
            <a:off x="540300" y="847675"/>
            <a:ext cx="8520600" cy="399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Activity; </a:t>
            </a:r>
            <a:endParaRPr sz="1400"/>
          </a:p>
          <a:p>
            <a:pPr indent="-317500" lvl="0" marL="914400" rtl="0" algn="l">
              <a:lnSpc>
                <a:spcPct val="100000"/>
              </a:lnSpc>
              <a:spcBef>
                <a:spcPts val="1600"/>
              </a:spcBef>
              <a:spcAft>
                <a:spcPts val="0"/>
              </a:spcAft>
              <a:buSzPts val="1400"/>
              <a:buAutoNum type="arabicPeriod"/>
            </a:pPr>
            <a:r>
              <a:rPr i="1" lang="en" sz="1400"/>
              <a:t>WRITE marks[1][2] ;</a:t>
            </a:r>
            <a:endParaRPr i="1" sz="1400"/>
          </a:p>
          <a:p>
            <a:pPr indent="-317500" lvl="0" marL="914400" rtl="0" algn="l">
              <a:lnSpc>
                <a:spcPct val="100000"/>
              </a:lnSpc>
              <a:spcBef>
                <a:spcPts val="0"/>
              </a:spcBef>
              <a:spcAft>
                <a:spcPts val="0"/>
              </a:spcAft>
              <a:buSzPts val="1400"/>
              <a:buAutoNum type="arabicPeriod"/>
            </a:pPr>
            <a:r>
              <a:rPr i="1" lang="en" sz="1400"/>
              <a:t>What are the meanings of the above statements</a:t>
            </a:r>
            <a:endParaRPr i="1" sz="1400"/>
          </a:p>
          <a:p>
            <a:pPr indent="0" lvl="0" marL="0" rtl="0" algn="l">
              <a:lnSpc>
                <a:spcPct val="100000"/>
              </a:lnSpc>
              <a:spcBef>
                <a:spcPts val="0"/>
              </a:spcBef>
              <a:spcAft>
                <a:spcPts val="0"/>
              </a:spcAft>
              <a:buNone/>
            </a:pPr>
            <a:r>
              <a:rPr lang="en" sz="1400"/>
              <a:t>For example READ marks[1][2] stores a value in second row, third column</a:t>
            </a:r>
            <a:endParaRPr sz="1400"/>
          </a:p>
          <a:p>
            <a:pPr indent="0" lvl="0" marL="0" rtl="0" algn="l">
              <a:lnSpc>
                <a:spcPct val="100000"/>
              </a:lnSpc>
              <a:spcBef>
                <a:spcPts val="0"/>
              </a:spcBef>
              <a:spcAft>
                <a:spcPts val="0"/>
              </a:spcAft>
              <a:buNone/>
            </a:pPr>
            <a:r>
              <a:rPr lang="en" sz="1400"/>
              <a:t>location of the array marks.</a:t>
            </a:r>
            <a:endParaRPr sz="1400"/>
          </a:p>
          <a:p>
            <a:pPr indent="0" lvl="0" marL="0" rtl="0" algn="l">
              <a:lnSpc>
                <a:spcPct val="100000"/>
              </a:lnSpc>
              <a:spcBef>
                <a:spcPts val="0"/>
              </a:spcBef>
              <a:spcAft>
                <a:spcPts val="0"/>
              </a:spcAft>
              <a:buNone/>
            </a:pPr>
            <a:r>
              <a:rPr lang="en" sz="1400"/>
              <a:t>To store multiple values into array you must use a FOR loop.</a:t>
            </a:r>
            <a:endParaRPr sz="1400"/>
          </a:p>
          <a:p>
            <a:pPr indent="0" lvl="0" marL="0" rtl="0" algn="l">
              <a:lnSpc>
                <a:spcPct val="100000"/>
              </a:lnSpc>
              <a:spcBef>
                <a:spcPts val="0"/>
              </a:spcBef>
              <a:spcAft>
                <a:spcPts val="0"/>
              </a:spcAft>
              <a:buNone/>
            </a:pPr>
            <a:r>
              <a:rPr b="1" lang="en" sz="1400"/>
              <a:t>Syntax:</a:t>
            </a:r>
            <a:endParaRPr b="1" sz="1400"/>
          </a:p>
          <a:p>
            <a:pPr indent="0" lvl="0" marL="457200" rtl="0" algn="l">
              <a:lnSpc>
                <a:spcPct val="100000"/>
              </a:lnSpc>
              <a:spcBef>
                <a:spcPts val="0"/>
              </a:spcBef>
              <a:spcAft>
                <a:spcPts val="0"/>
              </a:spcAft>
              <a:buNone/>
            </a:pPr>
            <a:r>
              <a:rPr lang="en" sz="1400"/>
              <a:t>FOR i=initial value TO upper limit DO</a:t>
            </a:r>
            <a:endParaRPr sz="1400"/>
          </a:p>
          <a:p>
            <a:pPr indent="0" lvl="0" marL="914400" rtl="0" algn="l">
              <a:lnSpc>
                <a:spcPct val="100000"/>
              </a:lnSpc>
              <a:spcBef>
                <a:spcPts val="0"/>
              </a:spcBef>
              <a:spcAft>
                <a:spcPts val="0"/>
              </a:spcAft>
              <a:buNone/>
            </a:pPr>
            <a:r>
              <a:rPr lang="en" sz="1400"/>
              <a:t>FOR j=initial value TO upper limit DO</a:t>
            </a:r>
            <a:endParaRPr sz="1400"/>
          </a:p>
          <a:p>
            <a:pPr indent="0" lvl="0" marL="1371600" rtl="0" algn="l">
              <a:lnSpc>
                <a:spcPct val="100000"/>
              </a:lnSpc>
              <a:spcBef>
                <a:spcPts val="0"/>
              </a:spcBef>
              <a:spcAft>
                <a:spcPts val="0"/>
              </a:spcAft>
              <a:buNone/>
            </a:pPr>
            <a:r>
              <a:rPr b="1" lang="en" sz="1400"/>
              <a:t>READ array name[i][j]</a:t>
            </a:r>
            <a:endParaRPr b="1" sz="1400"/>
          </a:p>
          <a:p>
            <a:pPr indent="0" lvl="0" marL="1371600" rtl="0" algn="l">
              <a:lnSpc>
                <a:spcPct val="100000"/>
              </a:lnSpc>
              <a:spcBef>
                <a:spcPts val="0"/>
              </a:spcBef>
              <a:spcAft>
                <a:spcPts val="0"/>
              </a:spcAft>
              <a:buNone/>
            </a:pPr>
            <a:r>
              <a:rPr lang="en" sz="1400"/>
              <a:t>i=i+1</a:t>
            </a:r>
            <a:endParaRPr sz="1400"/>
          </a:p>
          <a:p>
            <a:pPr indent="0" lvl="0" marL="1371600" rtl="0" algn="l">
              <a:lnSpc>
                <a:spcPct val="100000"/>
              </a:lnSpc>
              <a:spcBef>
                <a:spcPts val="0"/>
              </a:spcBef>
              <a:spcAft>
                <a:spcPts val="0"/>
              </a:spcAft>
              <a:buNone/>
            </a:pPr>
            <a:r>
              <a:rPr lang="en" sz="1400"/>
              <a:t>j=j+1</a:t>
            </a:r>
            <a:endParaRPr sz="1400"/>
          </a:p>
          <a:p>
            <a:pPr indent="0" lvl="0" marL="914400" rtl="0" algn="l">
              <a:lnSpc>
                <a:spcPct val="100000"/>
              </a:lnSpc>
              <a:spcBef>
                <a:spcPts val="0"/>
              </a:spcBef>
              <a:spcAft>
                <a:spcPts val="0"/>
              </a:spcAft>
              <a:buNone/>
            </a:pPr>
            <a:r>
              <a:rPr lang="en" sz="1400"/>
              <a:t>END FOR</a:t>
            </a:r>
            <a:endParaRPr sz="1400"/>
          </a:p>
          <a:p>
            <a:pPr indent="0" lvl="0" marL="457200" rtl="0" algn="l">
              <a:lnSpc>
                <a:spcPct val="100000"/>
              </a:lnSpc>
              <a:spcBef>
                <a:spcPts val="0"/>
              </a:spcBef>
              <a:spcAft>
                <a:spcPts val="0"/>
              </a:spcAft>
              <a:buClr>
                <a:schemeClr val="dk1"/>
              </a:buClr>
              <a:buSzPts val="1100"/>
              <a:buFont typeface="Arial"/>
              <a:buNone/>
            </a:pPr>
            <a:r>
              <a:rPr lang="en" sz="1400"/>
              <a:t>END FOR</a:t>
            </a:r>
            <a:endParaRPr sz="1400"/>
          </a:p>
          <a:p>
            <a:pPr indent="0" lvl="0" marL="0" rtl="0" algn="l">
              <a:spcBef>
                <a:spcPts val="0"/>
              </a:spcBef>
              <a:spcAft>
                <a:spcPts val="0"/>
              </a:spcAft>
              <a:buNone/>
            </a:pPr>
            <a:r>
              <a:t/>
            </a:r>
            <a:endParaRPr sz="1400"/>
          </a:p>
          <a:p>
            <a:pPr indent="0" lvl="0" marL="457200" rtl="0" algn="l">
              <a:spcBef>
                <a:spcPts val="0"/>
              </a:spcBef>
              <a:spcAft>
                <a:spcPts val="0"/>
              </a:spcAft>
              <a:buClr>
                <a:schemeClr val="dk1"/>
              </a:buClr>
              <a:buSzPts val="1100"/>
              <a:buFont typeface="Arial"/>
              <a:buNone/>
            </a:pPr>
            <a:r>
              <a:rPr lang="en" sz="1400"/>
              <a:t>Where i refers to the row position and j refers to the column position.</a:t>
            </a:r>
            <a:endParaRPr sz="1400"/>
          </a:p>
          <a:p>
            <a:pPr indent="0" lvl="0" marL="0" rtl="0" algn="l">
              <a:spcBef>
                <a:spcPts val="0"/>
              </a:spcBef>
              <a:spcAft>
                <a:spcPts val="0"/>
              </a:spcAft>
              <a:buClr>
                <a:schemeClr val="dk1"/>
              </a:buClr>
              <a:buSzPts val="1100"/>
              <a:buFont typeface="Arial"/>
              <a:buNone/>
            </a:pPr>
            <a:r>
              <a:rPr lang="en" sz="1400"/>
              <a:t> 		Initial value=lower limit</a:t>
            </a:r>
            <a:endParaRPr sz="1400"/>
          </a:p>
          <a:p>
            <a:pPr indent="0" lvl="0" marL="0" rtl="0" algn="l">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chemeClr val="dk2"/>
                </a:solidFill>
              </a:rPr>
              <a:t>Example: Write an algorithm of a program that allows the user to enter (store) two</a:t>
            </a:r>
            <a:endParaRPr sz="17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700">
                <a:solidFill>
                  <a:schemeClr val="dk2"/>
                </a:solidFill>
              </a:rPr>
              <a:t>dimensional array elements</a:t>
            </a:r>
            <a:endParaRPr/>
          </a:p>
        </p:txBody>
      </p:sp>
      <p:sp>
        <p:nvSpPr>
          <p:cNvPr id="349" name="Google Shape;349;p55"/>
          <p:cNvSpPr txBox="1"/>
          <p:nvPr>
            <p:ph idx="1" type="body"/>
          </p:nvPr>
        </p:nvSpPr>
        <p:spPr>
          <a:xfrm>
            <a:off x="624625" y="11645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700"/>
              <a:t> </a:t>
            </a:r>
            <a:r>
              <a:rPr b="1" lang="en" sz="1600"/>
              <a:t>BEGIN</a:t>
            </a:r>
            <a:endParaRPr b="1" sz="1600"/>
          </a:p>
          <a:p>
            <a:pPr indent="0" lvl="0" marL="457200" rtl="0" algn="l">
              <a:spcBef>
                <a:spcPts val="0"/>
              </a:spcBef>
              <a:spcAft>
                <a:spcPts val="0"/>
              </a:spcAft>
              <a:buClr>
                <a:schemeClr val="dk1"/>
              </a:buClr>
              <a:buSzPts val="1100"/>
              <a:buFont typeface="Arial"/>
              <a:buNone/>
            </a:pPr>
            <a:r>
              <a:rPr lang="en" sz="1600"/>
              <a:t>SET marks=Array [3] [8] of Integer</a:t>
            </a:r>
            <a:endParaRPr sz="1600"/>
          </a:p>
          <a:p>
            <a:pPr indent="0" lvl="0" marL="457200" rtl="0" algn="l">
              <a:spcBef>
                <a:spcPts val="0"/>
              </a:spcBef>
              <a:spcAft>
                <a:spcPts val="0"/>
              </a:spcAft>
              <a:buClr>
                <a:schemeClr val="dk1"/>
              </a:buClr>
              <a:buSzPts val="1100"/>
              <a:buFont typeface="Arial"/>
              <a:buNone/>
            </a:pPr>
            <a:r>
              <a:rPr lang="en" sz="1600"/>
              <a:t>Use variable i as integer</a:t>
            </a:r>
            <a:endParaRPr sz="1600"/>
          </a:p>
          <a:p>
            <a:pPr indent="0" lvl="0" marL="457200" rtl="0" algn="l">
              <a:spcBef>
                <a:spcPts val="0"/>
              </a:spcBef>
              <a:spcAft>
                <a:spcPts val="0"/>
              </a:spcAft>
              <a:buClr>
                <a:schemeClr val="dk1"/>
              </a:buClr>
              <a:buSzPts val="1100"/>
              <a:buFont typeface="Arial"/>
              <a:buNone/>
            </a:pPr>
            <a:r>
              <a:rPr lang="en" sz="1600"/>
              <a:t>Use variable j as integer</a:t>
            </a:r>
            <a:endParaRPr sz="1600"/>
          </a:p>
          <a:p>
            <a:pPr indent="0" lvl="0" marL="914400" rtl="0" algn="l">
              <a:spcBef>
                <a:spcPts val="0"/>
              </a:spcBef>
              <a:spcAft>
                <a:spcPts val="0"/>
              </a:spcAft>
              <a:buClr>
                <a:schemeClr val="dk1"/>
              </a:buClr>
              <a:buSzPts val="1100"/>
              <a:buFont typeface="Arial"/>
              <a:buNone/>
            </a:pPr>
            <a:r>
              <a:rPr lang="en" sz="1600"/>
              <a:t>FOR i=0 TO 2 DO</a:t>
            </a:r>
            <a:endParaRPr sz="1600"/>
          </a:p>
          <a:p>
            <a:pPr indent="0" lvl="0" marL="1371600" rtl="0" algn="l">
              <a:spcBef>
                <a:spcPts val="0"/>
              </a:spcBef>
              <a:spcAft>
                <a:spcPts val="0"/>
              </a:spcAft>
              <a:buClr>
                <a:schemeClr val="dk1"/>
              </a:buClr>
              <a:buSzPts val="1100"/>
              <a:buFont typeface="Arial"/>
              <a:buNone/>
            </a:pPr>
            <a:r>
              <a:rPr lang="en" sz="1600"/>
              <a:t>FOR j=0 TO 7 DO</a:t>
            </a:r>
            <a:endParaRPr sz="1600"/>
          </a:p>
          <a:p>
            <a:pPr indent="0" lvl="0" marL="1828800" rtl="0" algn="l">
              <a:spcBef>
                <a:spcPts val="0"/>
              </a:spcBef>
              <a:spcAft>
                <a:spcPts val="0"/>
              </a:spcAft>
              <a:buClr>
                <a:schemeClr val="dk1"/>
              </a:buClr>
              <a:buSzPts val="1100"/>
              <a:buFont typeface="Arial"/>
              <a:buNone/>
            </a:pPr>
            <a:r>
              <a:rPr lang="en" sz="1600"/>
              <a:t>READ marks[i] [j]</a:t>
            </a:r>
            <a:endParaRPr sz="1600"/>
          </a:p>
          <a:p>
            <a:pPr indent="0" lvl="0" marL="1828800" rtl="0" algn="l">
              <a:spcBef>
                <a:spcPts val="0"/>
              </a:spcBef>
              <a:spcAft>
                <a:spcPts val="0"/>
              </a:spcAft>
              <a:buClr>
                <a:schemeClr val="dk1"/>
              </a:buClr>
              <a:buSzPts val="1100"/>
              <a:buFont typeface="Arial"/>
              <a:buNone/>
            </a:pPr>
            <a:r>
              <a:rPr lang="en" sz="1600"/>
              <a:t>i=i+1</a:t>
            </a:r>
            <a:endParaRPr sz="1600"/>
          </a:p>
          <a:p>
            <a:pPr indent="0" lvl="0" marL="1828800" rtl="0" algn="l">
              <a:spcBef>
                <a:spcPts val="0"/>
              </a:spcBef>
              <a:spcAft>
                <a:spcPts val="0"/>
              </a:spcAft>
              <a:buNone/>
            </a:pPr>
            <a:r>
              <a:rPr lang="en" sz="1600"/>
              <a:t>j=j+1</a:t>
            </a:r>
            <a:endParaRPr sz="1600"/>
          </a:p>
          <a:p>
            <a:pPr indent="0" lvl="0" marL="1371600" rtl="0" algn="l">
              <a:spcBef>
                <a:spcPts val="0"/>
              </a:spcBef>
              <a:spcAft>
                <a:spcPts val="0"/>
              </a:spcAft>
              <a:buNone/>
            </a:pPr>
            <a:r>
              <a:rPr lang="en" sz="1600"/>
              <a:t>END FOR</a:t>
            </a:r>
            <a:endParaRPr sz="1600"/>
          </a:p>
          <a:p>
            <a:pPr indent="0" lvl="0" marL="914400" rtl="0" algn="l">
              <a:spcBef>
                <a:spcPts val="0"/>
              </a:spcBef>
              <a:spcAft>
                <a:spcPts val="0"/>
              </a:spcAft>
              <a:buNone/>
            </a:pPr>
            <a:r>
              <a:rPr lang="en" sz="1600"/>
              <a:t>END FOR</a:t>
            </a:r>
            <a:endParaRPr sz="1600"/>
          </a:p>
          <a:p>
            <a:pPr indent="0" lvl="0" marL="0" rtl="0" algn="l">
              <a:spcBef>
                <a:spcPts val="0"/>
              </a:spcBef>
              <a:spcAft>
                <a:spcPts val="0"/>
              </a:spcAft>
              <a:buNone/>
            </a:pPr>
            <a:r>
              <a:rPr b="1" lang="en" sz="1600"/>
              <a:t>END</a:t>
            </a:r>
            <a:endParaRPr b="1" sz="1600"/>
          </a:p>
          <a:p>
            <a:pPr indent="0" lvl="0" marL="457200" rtl="0" algn="l">
              <a:spcBef>
                <a:spcPts val="0"/>
              </a:spcBef>
              <a:spcAft>
                <a:spcPts val="0"/>
              </a:spcAft>
              <a:buClr>
                <a:schemeClr val="dk1"/>
              </a:buClr>
              <a:buSzPts val="1100"/>
              <a:buFont typeface="Arial"/>
              <a:buNone/>
            </a:pPr>
            <a:r>
              <a:t/>
            </a:r>
            <a:endParaRPr sz="1700"/>
          </a:p>
          <a:p>
            <a:pPr indent="0" lvl="0" marL="0" rtl="0" algn="l">
              <a:spcBef>
                <a:spcPts val="0"/>
              </a:spcBef>
              <a:spcAft>
                <a:spcPts val="16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Writing (displaying) two dimensional array elements</a:t>
            </a:r>
            <a:endParaRPr/>
          </a:p>
        </p:txBody>
      </p:sp>
      <p:sp>
        <p:nvSpPr>
          <p:cNvPr id="355" name="Google Shape;355;p56"/>
          <p:cNvSpPr txBox="1"/>
          <p:nvPr>
            <p:ph idx="1" type="body"/>
          </p:nvPr>
        </p:nvSpPr>
        <p:spPr>
          <a:xfrm>
            <a:off x="311700" y="5428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Writing (displaying) two dimensional array elements</a:t>
            </a:r>
            <a:endParaRPr/>
          </a:p>
          <a:p>
            <a:pPr indent="0" lvl="0" marL="0" rtl="0" algn="l">
              <a:spcBef>
                <a:spcPts val="0"/>
              </a:spcBef>
              <a:spcAft>
                <a:spcPts val="0"/>
              </a:spcAft>
              <a:buClr>
                <a:schemeClr val="dk1"/>
              </a:buClr>
              <a:buSzPts val="1100"/>
              <a:buFont typeface="Arial"/>
              <a:buNone/>
            </a:pPr>
            <a:r>
              <a:rPr lang="en"/>
              <a:t>To access two dimensional array elements’ values, we can also take the elements’</a:t>
            </a:r>
            <a:endParaRPr/>
          </a:p>
          <a:p>
            <a:pPr indent="0" lvl="0" marL="0" rtl="0" algn="l">
              <a:spcBef>
                <a:spcPts val="0"/>
              </a:spcBef>
              <a:spcAft>
                <a:spcPts val="0"/>
              </a:spcAft>
              <a:buClr>
                <a:schemeClr val="dk1"/>
              </a:buClr>
              <a:buSzPts val="1100"/>
              <a:buFont typeface="Arial"/>
              <a:buNone/>
            </a:pPr>
            <a:r>
              <a:rPr lang="en"/>
              <a:t>values of an array residing in the memory of the computer and write them in any</a:t>
            </a:r>
            <a:endParaRPr/>
          </a:p>
          <a:p>
            <a:pPr indent="0" lvl="0" marL="0" rtl="0" algn="l">
              <a:spcBef>
                <a:spcPts val="0"/>
              </a:spcBef>
              <a:spcAft>
                <a:spcPts val="0"/>
              </a:spcAft>
              <a:buNone/>
            </a:pPr>
            <a:r>
              <a:rPr lang="en"/>
              <a:t>output device or a given file.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write (display) elements from an array in an output device or other file, use a</a:t>
            </a:r>
            <a:endParaRPr/>
          </a:p>
          <a:p>
            <a:pPr indent="0" lvl="0" marL="0" rtl="0" algn="l">
              <a:spcBef>
                <a:spcPts val="0"/>
              </a:spcBef>
              <a:spcAft>
                <a:spcPts val="0"/>
              </a:spcAft>
              <a:buClr>
                <a:schemeClr val="dk1"/>
              </a:buClr>
              <a:buSzPts val="1100"/>
              <a:buFont typeface="Arial"/>
              <a:buNone/>
            </a:pPr>
            <a:r>
              <a:rPr lang="en"/>
              <a:t>WRITE function or other versions of it depending on the programming languages</a:t>
            </a:r>
            <a:endParaRPr/>
          </a:p>
          <a:p>
            <a:pPr indent="0" lvl="0" marL="0" rtl="0" algn="l">
              <a:spcBef>
                <a:spcPts val="0"/>
              </a:spcBef>
              <a:spcAft>
                <a:spcPts val="0"/>
              </a:spcAft>
              <a:buClr>
                <a:schemeClr val="dk1"/>
              </a:buClr>
              <a:buSzPts val="1100"/>
              <a:buFont typeface="Arial"/>
              <a:buNone/>
            </a:pPr>
            <a:r>
              <a:rPr lang="en"/>
              <a:t>used for programs writing together with the array name and location (index) of the</a:t>
            </a:r>
            <a:endParaRPr/>
          </a:p>
          <a:p>
            <a:pPr indent="0" lvl="0" marL="0" rtl="0" algn="l">
              <a:spcBef>
                <a:spcPts val="0"/>
              </a:spcBef>
              <a:spcAft>
                <a:spcPts val="0"/>
              </a:spcAft>
              <a:buClr>
                <a:schemeClr val="dk1"/>
              </a:buClr>
              <a:buSzPts val="1100"/>
              <a:buFont typeface="Arial"/>
              <a:buNone/>
            </a:pPr>
            <a:r>
              <a:rPr lang="en"/>
              <a:t>element. In that case the elements of a two dimensional array can be displayed by</a:t>
            </a:r>
            <a:endParaRPr/>
          </a:p>
          <a:p>
            <a:pPr indent="0" lvl="0" marL="0" rtl="0" algn="l">
              <a:spcBef>
                <a:spcPts val="0"/>
              </a:spcBef>
              <a:spcAft>
                <a:spcPts val="0"/>
              </a:spcAft>
              <a:buNone/>
            </a:pPr>
            <a:r>
              <a:rPr lang="en"/>
              <a:t>the following syntax:</a:t>
            </a:r>
            <a:endParaRPr/>
          </a:p>
          <a:p>
            <a:pPr indent="457200" lvl="0" marL="457200" rtl="0" algn="l">
              <a:spcBef>
                <a:spcPts val="0"/>
              </a:spcBef>
              <a:spcAft>
                <a:spcPts val="0"/>
              </a:spcAft>
              <a:buNone/>
            </a:pPr>
            <a:r>
              <a:rPr b="1" lang="en"/>
              <a:t>WRITE/PRINT ArrayName [i][j]</a:t>
            </a:r>
            <a:endParaRPr b="1"/>
          </a:p>
          <a:p>
            <a:pPr indent="0" lvl="0" marL="457200" rtl="0" algn="l">
              <a:spcBef>
                <a:spcPts val="0"/>
              </a:spcBef>
              <a:spcAft>
                <a:spcPts val="0"/>
              </a:spcAft>
              <a:buClr>
                <a:schemeClr val="dk1"/>
              </a:buClr>
              <a:buSzPts val="1100"/>
              <a:buFont typeface="Arial"/>
              <a:buNone/>
            </a:pPr>
            <a:r>
              <a:rPr lang="en"/>
              <a:t>Where </a:t>
            </a:r>
            <a:r>
              <a:rPr b="1" lang="en"/>
              <a:t>i </a:t>
            </a:r>
            <a:r>
              <a:rPr lang="en"/>
              <a:t>refers to the row position and </a:t>
            </a:r>
            <a:r>
              <a:rPr b="1" lang="en"/>
              <a:t>j</a:t>
            </a:r>
            <a:r>
              <a:rPr lang="en"/>
              <a:t> refers to the column position.</a:t>
            </a:r>
            <a:endParaRPr/>
          </a:p>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7"/>
          <p:cNvSpPr txBox="1"/>
          <p:nvPr>
            <p:ph type="title"/>
          </p:nvPr>
        </p:nvSpPr>
        <p:spPr>
          <a:xfrm>
            <a:off x="251450" y="46375"/>
            <a:ext cx="8520600" cy="9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Algorithm for reading and printing values in arrays:</a:t>
            </a:r>
            <a:endParaRPr sz="1800"/>
          </a:p>
          <a:p>
            <a:pPr indent="0" lvl="0" marL="0" rtl="0" algn="l">
              <a:spcBef>
                <a:spcPts val="0"/>
              </a:spcBef>
              <a:spcAft>
                <a:spcPts val="0"/>
              </a:spcAft>
              <a:buNone/>
            </a:pPr>
            <a:r>
              <a:rPr lang="en" sz="1800">
                <a:solidFill>
                  <a:schemeClr val="dk2"/>
                </a:solidFill>
              </a:rPr>
              <a:t>Example: Write an algorithm that allows the user to enter(store) two dimensional</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array elements and displays those stored elements.</a:t>
            </a:r>
            <a:endParaRPr sz="1800"/>
          </a:p>
          <a:p>
            <a:pPr indent="0" lvl="0" marL="0" rtl="0" algn="l">
              <a:spcBef>
                <a:spcPts val="0"/>
              </a:spcBef>
              <a:spcAft>
                <a:spcPts val="0"/>
              </a:spcAft>
              <a:buNone/>
            </a:pPr>
            <a:r>
              <a:t/>
            </a:r>
            <a:endParaRPr sz="1800"/>
          </a:p>
        </p:txBody>
      </p:sp>
      <p:sp>
        <p:nvSpPr>
          <p:cNvPr id="361" name="Google Shape;361;p57"/>
          <p:cNvSpPr txBox="1"/>
          <p:nvPr>
            <p:ph idx="1" type="body"/>
          </p:nvPr>
        </p:nvSpPr>
        <p:spPr>
          <a:xfrm>
            <a:off x="83100" y="1000075"/>
            <a:ext cx="4867800" cy="4102200"/>
          </a:xfrm>
          <a:prstGeom prst="rect">
            <a:avLst/>
          </a:prstGeom>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rPr>
              <a:t>BEGIN</a:t>
            </a:r>
            <a:endParaRPr b="1" sz="1500">
              <a:solidFill>
                <a:schemeClr val="dk1"/>
              </a:solidFill>
            </a:endParaRPr>
          </a:p>
          <a:p>
            <a:pPr indent="0" lvl="0" marL="457200" rtl="0" algn="l">
              <a:spcBef>
                <a:spcPts val="0"/>
              </a:spcBef>
              <a:spcAft>
                <a:spcPts val="0"/>
              </a:spcAft>
              <a:buNone/>
            </a:pPr>
            <a:r>
              <a:rPr lang="en" sz="1500">
                <a:solidFill>
                  <a:schemeClr val="dk1"/>
                </a:solidFill>
              </a:rPr>
              <a:t>SET scores=Array [3][8] of Integer</a:t>
            </a:r>
            <a:endParaRPr sz="1500">
              <a:solidFill>
                <a:schemeClr val="dk1"/>
              </a:solidFill>
            </a:endParaRPr>
          </a:p>
          <a:p>
            <a:pPr indent="0" lvl="0" marL="457200" rtl="0" algn="l">
              <a:spcBef>
                <a:spcPts val="0"/>
              </a:spcBef>
              <a:spcAft>
                <a:spcPts val="0"/>
              </a:spcAft>
              <a:buNone/>
            </a:pPr>
            <a:r>
              <a:rPr lang="en" sz="1500">
                <a:solidFill>
                  <a:schemeClr val="dk1"/>
                </a:solidFill>
              </a:rPr>
              <a:t>Use i As Integer</a:t>
            </a:r>
            <a:endParaRPr sz="1500">
              <a:solidFill>
                <a:schemeClr val="dk1"/>
              </a:solidFill>
            </a:endParaRPr>
          </a:p>
          <a:p>
            <a:pPr indent="0" lvl="0" marL="457200" rtl="0" algn="l">
              <a:spcBef>
                <a:spcPts val="0"/>
              </a:spcBef>
              <a:spcAft>
                <a:spcPts val="0"/>
              </a:spcAft>
              <a:buNone/>
            </a:pPr>
            <a:r>
              <a:rPr lang="en" sz="1500">
                <a:solidFill>
                  <a:schemeClr val="dk1"/>
                </a:solidFill>
              </a:rPr>
              <a:t>Use j As Integer</a:t>
            </a:r>
            <a:endParaRPr sz="1500">
              <a:solidFill>
                <a:schemeClr val="dk1"/>
              </a:solidFill>
            </a:endParaRPr>
          </a:p>
          <a:p>
            <a:pPr indent="0" lvl="0" marL="457200" rtl="0" algn="l">
              <a:spcBef>
                <a:spcPts val="0"/>
              </a:spcBef>
              <a:spcAft>
                <a:spcPts val="0"/>
              </a:spcAft>
              <a:buNone/>
            </a:pPr>
            <a:r>
              <a:rPr lang="en" sz="1500">
                <a:solidFill>
                  <a:schemeClr val="dk1"/>
                </a:solidFill>
              </a:rPr>
              <a:t>WRITE “ Enter two dimensional Arrays Elements”</a:t>
            </a:r>
            <a:endParaRPr sz="1500">
              <a:solidFill>
                <a:schemeClr val="dk1"/>
              </a:solidFill>
            </a:endParaRPr>
          </a:p>
          <a:p>
            <a:pPr indent="0" lvl="0" marL="457200" rtl="0" algn="l">
              <a:spcBef>
                <a:spcPts val="0"/>
              </a:spcBef>
              <a:spcAft>
                <a:spcPts val="0"/>
              </a:spcAft>
              <a:buNone/>
            </a:pPr>
            <a:r>
              <a:rPr lang="en" sz="1500">
                <a:solidFill>
                  <a:schemeClr val="dk1"/>
                </a:solidFill>
              </a:rPr>
              <a:t>FOR i=0 TO 2 DO</a:t>
            </a:r>
            <a:endParaRPr sz="1500">
              <a:solidFill>
                <a:schemeClr val="dk1"/>
              </a:solidFill>
            </a:endParaRPr>
          </a:p>
          <a:p>
            <a:pPr indent="0" lvl="0" marL="914400" rtl="0" algn="l">
              <a:spcBef>
                <a:spcPts val="0"/>
              </a:spcBef>
              <a:spcAft>
                <a:spcPts val="0"/>
              </a:spcAft>
              <a:buNone/>
            </a:pPr>
            <a:r>
              <a:rPr lang="en" sz="1500">
                <a:solidFill>
                  <a:schemeClr val="dk1"/>
                </a:solidFill>
              </a:rPr>
              <a:t>FOR j=0 TO 7 DO</a:t>
            </a:r>
            <a:endParaRPr sz="1500">
              <a:solidFill>
                <a:schemeClr val="dk1"/>
              </a:solidFill>
            </a:endParaRPr>
          </a:p>
          <a:p>
            <a:pPr indent="0" lvl="0" marL="914400" rtl="0" algn="l">
              <a:spcBef>
                <a:spcPts val="0"/>
              </a:spcBef>
              <a:spcAft>
                <a:spcPts val="0"/>
              </a:spcAft>
              <a:buNone/>
            </a:pPr>
            <a:r>
              <a:rPr lang="en" sz="1500">
                <a:solidFill>
                  <a:schemeClr val="dk1"/>
                </a:solidFill>
              </a:rPr>
              <a:t>READ Score[i][j]</a:t>
            </a:r>
            <a:endParaRPr sz="1500">
              <a:solidFill>
                <a:schemeClr val="dk1"/>
              </a:solidFill>
            </a:endParaRPr>
          </a:p>
          <a:p>
            <a:pPr indent="0" lvl="0" marL="914400" rtl="0" algn="l">
              <a:spcBef>
                <a:spcPts val="0"/>
              </a:spcBef>
              <a:spcAft>
                <a:spcPts val="0"/>
              </a:spcAft>
              <a:buNone/>
            </a:pPr>
            <a:r>
              <a:rPr lang="en" sz="1500">
                <a:solidFill>
                  <a:schemeClr val="dk1"/>
                </a:solidFill>
              </a:rPr>
              <a:t>i=i+1</a:t>
            </a:r>
            <a:endParaRPr sz="1500">
              <a:solidFill>
                <a:schemeClr val="dk1"/>
              </a:solidFill>
            </a:endParaRPr>
          </a:p>
          <a:p>
            <a:pPr indent="0" lvl="0" marL="914400" rtl="0" algn="l">
              <a:spcBef>
                <a:spcPts val="0"/>
              </a:spcBef>
              <a:spcAft>
                <a:spcPts val="0"/>
              </a:spcAft>
              <a:buNone/>
            </a:pPr>
            <a:r>
              <a:rPr lang="en" sz="1500">
                <a:solidFill>
                  <a:schemeClr val="dk1"/>
                </a:solidFill>
              </a:rPr>
              <a:t>j=j+1</a:t>
            </a:r>
            <a:endParaRPr sz="1500">
              <a:solidFill>
                <a:schemeClr val="dk1"/>
              </a:solidFill>
            </a:endParaRPr>
          </a:p>
          <a:p>
            <a:pPr indent="0" lvl="0" marL="914400" rtl="0" algn="l">
              <a:spcBef>
                <a:spcPts val="0"/>
              </a:spcBef>
              <a:spcAft>
                <a:spcPts val="0"/>
              </a:spcAft>
              <a:buNone/>
            </a:pPr>
            <a:r>
              <a:rPr lang="en" sz="1500">
                <a:solidFill>
                  <a:schemeClr val="dk1"/>
                </a:solidFill>
              </a:rPr>
              <a:t>END FOR</a:t>
            </a:r>
            <a:endParaRPr sz="1500">
              <a:solidFill>
                <a:schemeClr val="dk1"/>
              </a:solidFill>
            </a:endParaRPr>
          </a:p>
          <a:p>
            <a:pPr indent="0" lvl="0" marL="457200" rtl="0" algn="l">
              <a:spcBef>
                <a:spcPts val="0"/>
              </a:spcBef>
              <a:spcAft>
                <a:spcPts val="0"/>
              </a:spcAft>
              <a:buNone/>
            </a:pPr>
            <a:r>
              <a:rPr lang="en" sz="1500">
                <a:solidFill>
                  <a:schemeClr val="dk1"/>
                </a:solidFill>
              </a:rPr>
              <a:t>END FOR</a:t>
            </a:r>
            <a:endParaRPr sz="1500">
              <a:solidFill>
                <a:schemeClr val="dk1"/>
              </a:solidFill>
            </a:endParaRPr>
          </a:p>
          <a:p>
            <a:pPr indent="0" lvl="0" marL="0" rtl="0" algn="l">
              <a:spcBef>
                <a:spcPts val="0"/>
              </a:spcBef>
              <a:spcAft>
                <a:spcPts val="0"/>
              </a:spcAft>
              <a:buNone/>
            </a:pPr>
            <a:r>
              <a:t/>
            </a:r>
            <a:endParaRPr b="1" sz="1500"/>
          </a:p>
          <a:p>
            <a:pPr indent="0" lvl="0" marL="0" rtl="0" algn="l">
              <a:lnSpc>
                <a:spcPct val="100000"/>
              </a:lnSpc>
              <a:spcBef>
                <a:spcPts val="0"/>
              </a:spcBef>
              <a:spcAft>
                <a:spcPts val="0"/>
              </a:spcAft>
              <a:buClr>
                <a:schemeClr val="dk1"/>
              </a:buClr>
              <a:buSzPts val="1100"/>
              <a:buFont typeface="Arial"/>
              <a:buNone/>
            </a:pPr>
            <a:r>
              <a:t/>
            </a:r>
            <a:endParaRPr sz="1500"/>
          </a:p>
          <a:p>
            <a:pPr indent="0" lvl="0" marL="0" rtl="0" algn="l">
              <a:spcBef>
                <a:spcPts val="0"/>
              </a:spcBef>
              <a:spcAft>
                <a:spcPts val="1600"/>
              </a:spcAft>
              <a:buNone/>
            </a:pPr>
            <a:r>
              <a:t/>
            </a:r>
            <a:endParaRPr/>
          </a:p>
        </p:txBody>
      </p:sp>
      <p:sp>
        <p:nvSpPr>
          <p:cNvPr id="362" name="Google Shape;362;p57"/>
          <p:cNvSpPr txBox="1"/>
          <p:nvPr>
            <p:ph idx="2" type="body"/>
          </p:nvPr>
        </p:nvSpPr>
        <p:spPr>
          <a:xfrm>
            <a:off x="5027100" y="1000075"/>
            <a:ext cx="4119600" cy="4102200"/>
          </a:xfrm>
          <a:prstGeom prst="rect">
            <a:avLst/>
          </a:prstGeom>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1600"/>
              </a:spcBef>
              <a:spcAft>
                <a:spcPts val="0"/>
              </a:spcAft>
              <a:buNone/>
            </a:pPr>
            <a:r>
              <a:t/>
            </a:r>
            <a:endParaRPr sz="1500"/>
          </a:p>
          <a:p>
            <a:pPr indent="457200" lvl="0" marL="0" rtl="0" algn="l">
              <a:spcBef>
                <a:spcPts val="1600"/>
              </a:spcBef>
              <a:spcAft>
                <a:spcPts val="0"/>
              </a:spcAft>
              <a:buNone/>
            </a:pPr>
            <a:r>
              <a:rPr lang="en" sz="1500"/>
              <a:t>Write two dimensional Arrays Elements</a:t>
            </a:r>
            <a:endParaRPr sz="1500"/>
          </a:p>
          <a:p>
            <a:pPr indent="0" lvl="0" marL="457200" rtl="0" algn="l">
              <a:spcBef>
                <a:spcPts val="1600"/>
              </a:spcBef>
              <a:spcAft>
                <a:spcPts val="0"/>
              </a:spcAft>
              <a:buClr>
                <a:schemeClr val="dk1"/>
              </a:buClr>
              <a:buSzPts val="1100"/>
              <a:buFont typeface="Arial"/>
              <a:buNone/>
            </a:pPr>
            <a:r>
              <a:rPr lang="en" sz="1500">
                <a:solidFill>
                  <a:schemeClr val="dk1"/>
                </a:solidFill>
              </a:rPr>
              <a:t>FOR i=0 TO 2 DO</a:t>
            </a:r>
            <a:endParaRPr sz="1500">
              <a:solidFill>
                <a:schemeClr val="dk1"/>
              </a:solidFill>
            </a:endParaRPr>
          </a:p>
          <a:p>
            <a:pPr indent="0" lvl="0" marL="914400" rtl="0" algn="l">
              <a:spcBef>
                <a:spcPts val="0"/>
              </a:spcBef>
              <a:spcAft>
                <a:spcPts val="0"/>
              </a:spcAft>
              <a:buClr>
                <a:schemeClr val="dk1"/>
              </a:buClr>
              <a:buSzPts val="1100"/>
              <a:buFont typeface="Arial"/>
              <a:buNone/>
            </a:pPr>
            <a:r>
              <a:rPr lang="en" sz="1500">
                <a:solidFill>
                  <a:schemeClr val="dk1"/>
                </a:solidFill>
              </a:rPr>
              <a:t>FOR j=0 TO 7 DO</a:t>
            </a:r>
            <a:endParaRPr sz="1500">
              <a:solidFill>
                <a:schemeClr val="dk1"/>
              </a:solidFill>
            </a:endParaRPr>
          </a:p>
          <a:p>
            <a:pPr indent="0" lvl="0" marL="914400" rtl="0" algn="l">
              <a:spcBef>
                <a:spcPts val="0"/>
              </a:spcBef>
              <a:spcAft>
                <a:spcPts val="0"/>
              </a:spcAft>
              <a:buClr>
                <a:schemeClr val="dk1"/>
              </a:buClr>
              <a:buSzPts val="1100"/>
              <a:buFont typeface="Arial"/>
              <a:buNone/>
            </a:pPr>
            <a:r>
              <a:rPr lang="en" sz="1500">
                <a:solidFill>
                  <a:schemeClr val="dk1"/>
                </a:solidFill>
              </a:rPr>
              <a:t>WRITE Score[i][j]</a:t>
            </a:r>
            <a:endParaRPr sz="1500">
              <a:solidFill>
                <a:schemeClr val="dk1"/>
              </a:solidFill>
            </a:endParaRPr>
          </a:p>
          <a:p>
            <a:pPr indent="0" lvl="0" marL="914400" rtl="0" algn="l">
              <a:spcBef>
                <a:spcPts val="0"/>
              </a:spcBef>
              <a:spcAft>
                <a:spcPts val="0"/>
              </a:spcAft>
              <a:buClr>
                <a:schemeClr val="dk1"/>
              </a:buClr>
              <a:buSzPts val="1100"/>
              <a:buFont typeface="Arial"/>
              <a:buNone/>
            </a:pPr>
            <a:r>
              <a:rPr lang="en" sz="1500">
                <a:solidFill>
                  <a:schemeClr val="dk1"/>
                </a:solidFill>
              </a:rPr>
              <a:t>i=i+1</a:t>
            </a:r>
            <a:endParaRPr sz="1500">
              <a:solidFill>
                <a:schemeClr val="dk1"/>
              </a:solidFill>
            </a:endParaRPr>
          </a:p>
          <a:p>
            <a:pPr indent="0" lvl="0" marL="914400" rtl="0" algn="l">
              <a:spcBef>
                <a:spcPts val="0"/>
              </a:spcBef>
              <a:spcAft>
                <a:spcPts val="0"/>
              </a:spcAft>
              <a:buClr>
                <a:schemeClr val="dk1"/>
              </a:buClr>
              <a:buSzPts val="1100"/>
              <a:buFont typeface="Arial"/>
              <a:buNone/>
            </a:pPr>
            <a:r>
              <a:rPr lang="en" sz="1500">
                <a:solidFill>
                  <a:schemeClr val="dk1"/>
                </a:solidFill>
              </a:rPr>
              <a:t>j=j+1</a:t>
            </a:r>
            <a:endParaRPr sz="1500">
              <a:solidFill>
                <a:schemeClr val="dk1"/>
              </a:solidFill>
            </a:endParaRPr>
          </a:p>
          <a:p>
            <a:pPr indent="0" lvl="0" marL="914400" rtl="0" algn="l">
              <a:spcBef>
                <a:spcPts val="0"/>
              </a:spcBef>
              <a:spcAft>
                <a:spcPts val="0"/>
              </a:spcAft>
              <a:buClr>
                <a:schemeClr val="dk1"/>
              </a:buClr>
              <a:buSzPts val="1100"/>
              <a:buFont typeface="Arial"/>
              <a:buNone/>
            </a:pPr>
            <a:r>
              <a:rPr lang="en" sz="1500">
                <a:solidFill>
                  <a:schemeClr val="dk1"/>
                </a:solidFill>
              </a:rPr>
              <a:t>END FOR</a:t>
            </a:r>
            <a:endParaRPr sz="1500">
              <a:solidFill>
                <a:schemeClr val="dk1"/>
              </a:solidFill>
            </a:endParaRPr>
          </a:p>
          <a:p>
            <a:pPr indent="0" lvl="0" marL="457200" rtl="0" algn="l">
              <a:spcBef>
                <a:spcPts val="0"/>
              </a:spcBef>
              <a:spcAft>
                <a:spcPts val="0"/>
              </a:spcAft>
              <a:buNone/>
            </a:pPr>
            <a:r>
              <a:rPr lang="en" sz="1500">
                <a:solidFill>
                  <a:schemeClr val="dk1"/>
                </a:solidFill>
              </a:rPr>
              <a:t>END FOR</a:t>
            </a:r>
            <a:endParaRPr sz="1500">
              <a:solidFill>
                <a:schemeClr val="dk1"/>
              </a:solidFill>
            </a:endParaRPr>
          </a:p>
          <a:p>
            <a:pPr indent="0" lvl="0" marL="0" rtl="0" algn="l">
              <a:spcBef>
                <a:spcPts val="0"/>
              </a:spcBef>
              <a:spcAft>
                <a:spcPts val="0"/>
              </a:spcAft>
              <a:buClr>
                <a:schemeClr val="dk1"/>
              </a:buClr>
              <a:buSzPts val="1100"/>
              <a:buFont typeface="Arial"/>
              <a:buNone/>
            </a:pPr>
            <a:r>
              <a:rPr b="1" lang="en" sz="1500">
                <a:solidFill>
                  <a:schemeClr val="dk1"/>
                </a:solidFill>
              </a:rPr>
              <a:t>END </a:t>
            </a:r>
            <a:endParaRPr sz="1500">
              <a:solidFill>
                <a:schemeClr val="dk1"/>
              </a:solidFil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a:t>
            </a:r>
            <a:endParaRPr/>
          </a:p>
        </p:txBody>
      </p:sp>
      <p:sp>
        <p:nvSpPr>
          <p:cNvPr id="368" name="Google Shape;368;p58"/>
          <p:cNvSpPr txBox="1"/>
          <p:nvPr>
            <p:ph idx="1" type="body"/>
          </p:nvPr>
        </p:nvSpPr>
        <p:spPr>
          <a:xfrm>
            <a:off x="6165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t>1. Write an algorithm to do the following operations on a two dimensional</a:t>
            </a:r>
            <a:endParaRPr/>
          </a:p>
          <a:p>
            <a:pPr indent="0" lvl="0" marL="0" rtl="0" algn="l">
              <a:lnSpc>
                <a:spcPct val="150000"/>
              </a:lnSpc>
              <a:spcBef>
                <a:spcPts val="0"/>
              </a:spcBef>
              <a:spcAft>
                <a:spcPts val="0"/>
              </a:spcAft>
              <a:buClr>
                <a:schemeClr val="dk1"/>
              </a:buClr>
              <a:buSzPts val="1100"/>
              <a:buFont typeface="Arial"/>
              <a:buNone/>
            </a:pPr>
            <a:r>
              <a:rPr lang="en"/>
              <a:t>array A of size m x n.</a:t>
            </a:r>
            <a:endParaRPr/>
          </a:p>
          <a:p>
            <a:pPr indent="-342900" lvl="0" marL="914400" rtl="0" algn="l">
              <a:lnSpc>
                <a:spcPct val="150000"/>
              </a:lnSpc>
              <a:spcBef>
                <a:spcPts val="0"/>
              </a:spcBef>
              <a:spcAft>
                <a:spcPts val="0"/>
              </a:spcAft>
              <a:buSzPts val="1800"/>
              <a:buAutoNum type="alphaUcPeriod"/>
            </a:pPr>
            <a:r>
              <a:rPr lang="en"/>
              <a:t>Declare the array A;</a:t>
            </a:r>
            <a:endParaRPr/>
          </a:p>
          <a:p>
            <a:pPr indent="-342900" lvl="0" marL="914400" rtl="0" algn="l">
              <a:lnSpc>
                <a:spcPct val="150000"/>
              </a:lnSpc>
              <a:spcBef>
                <a:spcPts val="0"/>
              </a:spcBef>
              <a:spcAft>
                <a:spcPts val="0"/>
              </a:spcAft>
              <a:buSzPts val="1800"/>
              <a:buAutoNum type="alphaUcPeriod"/>
            </a:pPr>
            <a:r>
              <a:rPr lang="en"/>
              <a:t>Read the element ‘values into matrix of size m x n</a:t>
            </a:r>
            <a:endParaRPr/>
          </a:p>
          <a:p>
            <a:pPr indent="-342900" lvl="0" marL="914400" rtl="0" algn="l">
              <a:lnSpc>
                <a:spcPct val="150000"/>
              </a:lnSpc>
              <a:spcBef>
                <a:spcPts val="0"/>
              </a:spcBef>
              <a:spcAft>
                <a:spcPts val="0"/>
              </a:spcAft>
              <a:buSzPts val="1800"/>
              <a:buAutoNum type="alphaUcPeriod"/>
            </a:pPr>
            <a:r>
              <a:rPr lang="en"/>
              <a:t>Output the elements’ values of matrix of size m x n on the screen;</a:t>
            </a:r>
            <a:endParaRPr/>
          </a:p>
          <a:p>
            <a:pPr indent="-342900" lvl="0" marL="914400" rtl="0" algn="l">
              <a:lnSpc>
                <a:spcPct val="150000"/>
              </a:lnSpc>
              <a:spcBef>
                <a:spcPts val="0"/>
              </a:spcBef>
              <a:spcAft>
                <a:spcPts val="0"/>
              </a:spcAft>
              <a:buSzPts val="1800"/>
              <a:buAutoNum type="alphaUcPeriod"/>
            </a:pPr>
            <a:r>
              <a:rPr lang="en"/>
              <a:t>Calculate the sum of all elements’ values of matrix of size m x n;</a:t>
            </a:r>
            <a:endParaRPr/>
          </a:p>
          <a:p>
            <a:pPr indent="-342900" lvl="0" marL="914400" rtl="0" algn="l">
              <a:lnSpc>
                <a:spcPct val="150000"/>
              </a:lnSpc>
              <a:spcBef>
                <a:spcPts val="0"/>
              </a:spcBef>
              <a:spcAft>
                <a:spcPts val="0"/>
              </a:spcAft>
              <a:buSzPts val="1800"/>
              <a:buAutoNum type="alphaUcPeriod"/>
            </a:pPr>
            <a:r>
              <a:rPr lang="en"/>
              <a:t>Write a programme in C++ Language where you apply the above questions</a:t>
            </a:r>
            <a:endParaRPr/>
          </a:p>
          <a:p>
            <a:pPr indent="-342900" lvl="0" marL="457200" rtl="0" algn="l">
              <a:lnSpc>
                <a:spcPct val="150000"/>
              </a:lnSpc>
              <a:spcBef>
                <a:spcPts val="0"/>
              </a:spcBef>
              <a:spcAft>
                <a:spcPts val="0"/>
              </a:spcAft>
              <a:buSzPts val="1800"/>
              <a:buAutoNum type="arabicPeriod" startAt="2"/>
            </a:pPr>
            <a:r>
              <a:rPr lang="en"/>
              <a:t> Write a programme in C++ language that implements the above algorithm.</a:t>
            </a:r>
            <a:endParaRPr/>
          </a:p>
          <a:p>
            <a:pPr indent="0" lvl="0" marL="457200" rtl="0" algn="l">
              <a:lnSpc>
                <a:spcPct val="150000"/>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9"/>
          <p:cNvSpPr txBox="1"/>
          <p:nvPr>
            <p:ph idx="1" type="body"/>
          </p:nvPr>
        </p:nvSpPr>
        <p:spPr>
          <a:xfrm>
            <a:off x="787850" y="710825"/>
            <a:ext cx="8520600" cy="4200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t>a. Write a declaration of T</a:t>
            </a:r>
            <a:endParaRPr/>
          </a:p>
          <a:p>
            <a:pPr indent="0" lvl="0" marL="0" rtl="0" algn="l">
              <a:lnSpc>
                <a:spcPct val="150000"/>
              </a:lnSpc>
              <a:spcBef>
                <a:spcPts val="0"/>
              </a:spcBef>
              <a:spcAft>
                <a:spcPts val="0"/>
              </a:spcAft>
              <a:buClr>
                <a:schemeClr val="dk1"/>
              </a:buClr>
              <a:buSzPts val="1100"/>
              <a:buFont typeface="Arial"/>
              <a:buNone/>
            </a:pPr>
            <a:r>
              <a:rPr lang="en"/>
              <a:t>b. How many rows does T have?</a:t>
            </a:r>
            <a:endParaRPr/>
          </a:p>
          <a:p>
            <a:pPr indent="0" lvl="0" marL="0" rtl="0" algn="l">
              <a:lnSpc>
                <a:spcPct val="150000"/>
              </a:lnSpc>
              <a:spcBef>
                <a:spcPts val="0"/>
              </a:spcBef>
              <a:spcAft>
                <a:spcPts val="0"/>
              </a:spcAft>
              <a:buClr>
                <a:schemeClr val="dk1"/>
              </a:buClr>
              <a:buSzPts val="1100"/>
              <a:buFont typeface="Arial"/>
              <a:buNone/>
            </a:pPr>
            <a:r>
              <a:rPr lang="en"/>
              <a:t>c. How many columns does T have?</a:t>
            </a:r>
            <a:endParaRPr/>
          </a:p>
          <a:p>
            <a:pPr indent="0" lvl="0" marL="0" rtl="0" algn="l">
              <a:lnSpc>
                <a:spcPct val="150000"/>
              </a:lnSpc>
              <a:spcBef>
                <a:spcPts val="0"/>
              </a:spcBef>
              <a:spcAft>
                <a:spcPts val="0"/>
              </a:spcAft>
              <a:buClr>
                <a:schemeClr val="dk1"/>
              </a:buClr>
              <a:buSzPts val="1100"/>
              <a:buFont typeface="Arial"/>
              <a:buNone/>
            </a:pPr>
            <a:r>
              <a:rPr lang="en"/>
              <a:t>d. How many elements does T have?</a:t>
            </a:r>
            <a:endParaRPr/>
          </a:p>
          <a:p>
            <a:pPr indent="0" lvl="0" marL="0" rtl="0" algn="l">
              <a:lnSpc>
                <a:spcPct val="150000"/>
              </a:lnSpc>
              <a:spcBef>
                <a:spcPts val="0"/>
              </a:spcBef>
              <a:spcAft>
                <a:spcPts val="0"/>
              </a:spcAft>
              <a:buClr>
                <a:schemeClr val="dk1"/>
              </a:buClr>
              <a:buSzPts val="1100"/>
              <a:buFont typeface="Arial"/>
              <a:buNone/>
            </a:pPr>
            <a:r>
              <a:rPr lang="en"/>
              <a:t>e. Write name of elements in second row</a:t>
            </a:r>
            <a:endParaRPr/>
          </a:p>
          <a:p>
            <a:pPr indent="0" lvl="0" marL="0" rtl="0" algn="l">
              <a:lnSpc>
                <a:spcPct val="150000"/>
              </a:lnSpc>
              <a:spcBef>
                <a:spcPts val="0"/>
              </a:spcBef>
              <a:spcAft>
                <a:spcPts val="0"/>
              </a:spcAft>
              <a:buClr>
                <a:schemeClr val="dk1"/>
              </a:buClr>
              <a:buSzPts val="1100"/>
              <a:buFont typeface="Arial"/>
              <a:buNone/>
            </a:pPr>
            <a:r>
              <a:rPr lang="en"/>
              <a:t>f. Write the name of element in third column</a:t>
            </a:r>
            <a:endParaRPr/>
          </a:p>
          <a:p>
            <a:pPr indent="0" lvl="0" marL="0" rtl="0" algn="l">
              <a:lnSpc>
                <a:spcPct val="150000"/>
              </a:lnSpc>
              <a:spcBef>
                <a:spcPts val="0"/>
              </a:spcBef>
              <a:spcAft>
                <a:spcPts val="0"/>
              </a:spcAft>
              <a:buClr>
                <a:schemeClr val="dk1"/>
              </a:buClr>
              <a:buSzPts val="1100"/>
              <a:buFont typeface="Arial"/>
              <a:buNone/>
            </a:pPr>
            <a:r>
              <a:rPr lang="en"/>
              <a:t>g. Write a single statement that sets the elements of T in row 1and column 2</a:t>
            </a:r>
            <a:endParaRPr/>
          </a:p>
          <a:p>
            <a:pPr indent="0" lvl="0" marL="0" rtl="0" algn="l">
              <a:lnSpc>
                <a:spcPct val="150000"/>
              </a:lnSpc>
              <a:spcBef>
                <a:spcPts val="0"/>
              </a:spcBef>
              <a:spcAft>
                <a:spcPts val="0"/>
              </a:spcAft>
              <a:buClr>
                <a:schemeClr val="dk1"/>
              </a:buClr>
              <a:buSzPts val="1100"/>
              <a:buFont typeface="Arial"/>
              <a:buNone/>
            </a:pPr>
            <a:r>
              <a:rPr lang="en"/>
              <a:t>to zero</a:t>
            </a:r>
            <a:endParaRPr/>
          </a:p>
          <a:p>
            <a:pPr indent="0" lvl="0" marL="0" rtl="0" algn="l">
              <a:lnSpc>
                <a:spcPct val="150000"/>
              </a:lnSpc>
              <a:spcBef>
                <a:spcPts val="0"/>
              </a:spcBef>
              <a:spcAft>
                <a:spcPts val="0"/>
              </a:spcAft>
              <a:buClr>
                <a:schemeClr val="dk1"/>
              </a:buClr>
              <a:buSzPts val="1100"/>
              <a:buFont typeface="Arial"/>
              <a:buNone/>
            </a:pPr>
            <a:r>
              <a:rPr lang="en"/>
              <a:t>h. Write a statement that inputs the values of T from keyboard</a:t>
            </a:r>
            <a:endParaRPr/>
          </a:p>
          <a:p>
            <a:pPr indent="0" lvl="0" marL="0" rtl="0" algn="l">
              <a:lnSpc>
                <a:spcPct val="150000"/>
              </a:lnSpc>
              <a:spcBef>
                <a:spcPts val="0"/>
              </a:spcBef>
              <a:spcAft>
                <a:spcPts val="0"/>
              </a:spcAft>
              <a:buClr>
                <a:schemeClr val="dk1"/>
              </a:buClr>
              <a:buSzPts val="1100"/>
              <a:buFont typeface="Arial"/>
              <a:buNone/>
            </a:pPr>
            <a:r>
              <a:rPr lang="en"/>
              <a:t>i.Write a statement that displays the elements of first row of T</a:t>
            </a:r>
            <a:endParaRPr/>
          </a:p>
          <a:p>
            <a:pPr indent="0" lvl="0" marL="0" rtl="0" algn="l">
              <a:spcBef>
                <a:spcPts val="0"/>
              </a:spcBef>
              <a:spcAft>
                <a:spcPts val="0"/>
              </a:spcAft>
              <a:buNone/>
            </a:pPr>
            <a:r>
              <a:t/>
            </a:r>
            <a:endParaRPr/>
          </a:p>
        </p:txBody>
      </p:sp>
      <p:sp>
        <p:nvSpPr>
          <p:cNvPr id="374" name="Google Shape;374;p59"/>
          <p:cNvSpPr txBox="1"/>
          <p:nvPr/>
        </p:nvSpPr>
        <p:spPr>
          <a:xfrm>
            <a:off x="674550" y="108400"/>
            <a:ext cx="6396300" cy="5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3 </a:t>
            </a:r>
            <a:r>
              <a:rPr b="1" lang="en" sz="1800">
                <a:solidFill>
                  <a:schemeClr val="dk2"/>
                </a:solidFill>
              </a:rPr>
              <a:t>Consider a 2 by 3 array T</a:t>
            </a:r>
            <a:endParaRPr b="1"/>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0"/>
          <p:cNvSpPr txBox="1"/>
          <p:nvPr>
            <p:ph type="title"/>
          </p:nvPr>
        </p:nvSpPr>
        <p:spPr>
          <a:xfrm>
            <a:off x="203300" y="-72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2D is stored in Memory?</a:t>
            </a:r>
            <a:endParaRPr/>
          </a:p>
        </p:txBody>
      </p:sp>
      <p:sp>
        <p:nvSpPr>
          <p:cNvPr id="380" name="Google Shape;380;p60"/>
          <p:cNvSpPr txBox="1"/>
          <p:nvPr>
            <p:ph idx="1" type="body"/>
          </p:nvPr>
        </p:nvSpPr>
        <p:spPr>
          <a:xfrm>
            <a:off x="313175" y="619075"/>
            <a:ext cx="6348000" cy="36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Suppose we want to store int marks[5][5].</a:t>
            </a:r>
            <a:endParaRPr sz="1500"/>
          </a:p>
          <a:p>
            <a:pPr indent="0" lvl="0" marL="0" rtl="0" algn="l">
              <a:spcBef>
                <a:spcPts val="0"/>
              </a:spcBef>
              <a:spcAft>
                <a:spcPts val="0"/>
              </a:spcAft>
              <a:buNone/>
            </a:pPr>
            <a:r>
              <a:rPr lang="en" sz="1500"/>
              <a:t>In memory this 2D array will be stored as a 1D Array</a:t>
            </a:r>
            <a:endParaRPr sz="1500"/>
          </a:p>
          <a:p>
            <a:pPr indent="0" lvl="0" marL="0" rtl="0" algn="l">
              <a:spcBef>
                <a:spcPts val="0"/>
              </a:spcBef>
              <a:spcAft>
                <a:spcPts val="0"/>
              </a:spcAft>
              <a:buNone/>
            </a:pPr>
            <a:r>
              <a:rPr b="1" lang="en" sz="1500"/>
              <a:t>How?</a:t>
            </a:r>
            <a:endParaRPr b="1" sz="1500"/>
          </a:p>
          <a:p>
            <a:pPr indent="0" lvl="0" marL="0" rtl="0" algn="just">
              <a:spcBef>
                <a:spcPts val="0"/>
              </a:spcBef>
              <a:spcAft>
                <a:spcPts val="0"/>
              </a:spcAft>
              <a:buNone/>
            </a:pPr>
            <a:r>
              <a:rPr lang="en" sz="1500"/>
              <a:t>You have to skip=2rows+1 column</a:t>
            </a:r>
            <a:endParaRPr sz="1500"/>
          </a:p>
          <a:p>
            <a:pPr indent="0" lvl="0" marL="0" rtl="0" algn="just">
              <a:spcBef>
                <a:spcPts val="0"/>
              </a:spcBef>
              <a:spcAft>
                <a:spcPts val="0"/>
              </a:spcAft>
              <a:buNone/>
            </a:pPr>
            <a:r>
              <a:rPr lang="en" sz="1500"/>
              <a:t>In each row, we have 5 elements; the number of cells to skip=2*5+1=11 cells. Then we  insert in </a:t>
            </a:r>
            <a:r>
              <a:rPr b="1" lang="en" sz="1500"/>
              <a:t>12</a:t>
            </a:r>
            <a:r>
              <a:rPr b="1" baseline="30000" lang="en" sz="1500"/>
              <a:t>th</a:t>
            </a:r>
            <a:r>
              <a:rPr b="1" lang="en" sz="1500"/>
              <a:t> cell </a:t>
            </a:r>
            <a:r>
              <a:rPr lang="en" sz="1500"/>
              <a:t>at </a:t>
            </a:r>
            <a:r>
              <a:rPr b="1" lang="en" sz="1500"/>
              <a:t>index 11</a:t>
            </a:r>
            <a:endParaRPr b="1" sz="1500"/>
          </a:p>
          <a:p>
            <a:pPr indent="0" lvl="0" marL="0" rtl="0" algn="just">
              <a:spcBef>
                <a:spcPts val="0"/>
              </a:spcBef>
              <a:spcAft>
                <a:spcPts val="0"/>
              </a:spcAft>
              <a:buNone/>
            </a:pPr>
            <a:r>
              <a:rPr lang="en" sz="1500"/>
              <a:t>If R is rows and C columns, A[i][j] will be inserted at </a:t>
            </a:r>
            <a:r>
              <a:rPr b="1" lang="en" sz="1500"/>
              <a:t>i*c+j</a:t>
            </a:r>
            <a:r>
              <a:rPr lang="en" sz="1500"/>
              <a:t> index.</a:t>
            </a:r>
            <a:endParaRPr sz="1500"/>
          </a:p>
          <a:p>
            <a:pPr indent="0" lvl="0" marL="0" rtl="0" algn="just">
              <a:spcBef>
                <a:spcPts val="0"/>
              </a:spcBef>
              <a:spcAft>
                <a:spcPts val="0"/>
              </a:spcAft>
              <a:buNone/>
            </a:pPr>
            <a:r>
              <a:t/>
            </a:r>
            <a:endParaRPr sz="1500"/>
          </a:p>
          <a:p>
            <a:pPr indent="0" lvl="0" marL="0" rtl="0" algn="just">
              <a:spcBef>
                <a:spcPts val="0"/>
              </a:spcBef>
              <a:spcAft>
                <a:spcPts val="1600"/>
              </a:spcAft>
              <a:buNone/>
            </a:pPr>
            <a:r>
              <a:rPr lang="en" sz="1500"/>
              <a:t>In a 2D array like int A[R][C], The formula for finding index  for A[i][j]=i*C+j, That is why the value of C is mandatory. To create a 2 DImensional Array or pass a 2 Dimensional Array to a function, the number of columns is mandatory because our 2 Array is stored in memory as 1D Array and we have to find index using i*C+j. </a:t>
            </a:r>
            <a:endParaRPr sz="1500"/>
          </a:p>
        </p:txBody>
      </p:sp>
      <p:graphicFrame>
        <p:nvGraphicFramePr>
          <p:cNvPr id="381" name="Google Shape;381;p60"/>
          <p:cNvGraphicFramePr/>
          <p:nvPr/>
        </p:nvGraphicFramePr>
        <p:xfrm>
          <a:off x="6838325" y="1220775"/>
          <a:ext cx="3000000" cy="3000000"/>
        </p:xfrm>
        <a:graphic>
          <a:graphicData uri="http://schemas.openxmlformats.org/drawingml/2006/table">
            <a:tbl>
              <a:tblPr>
                <a:noFill/>
                <a:tableStyleId>{48F40EB2-93B1-4871-A2E3-FABB4E9BA10A}</a:tableStyleId>
              </a:tblPr>
              <a:tblGrid>
                <a:gridCol w="439575"/>
                <a:gridCol w="439575"/>
                <a:gridCol w="439575"/>
                <a:gridCol w="439575"/>
                <a:gridCol w="439575"/>
              </a:tblGrid>
              <a:tr h="4240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240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24075">
                <a:tc>
                  <a:txBody>
                    <a:bodyPr/>
                    <a:lstStyle/>
                    <a:p>
                      <a:pPr indent="0" lvl="0" marL="0" rtl="0" algn="l">
                        <a:spcBef>
                          <a:spcPts val="0"/>
                        </a:spcBef>
                        <a:spcAft>
                          <a:spcPts val="0"/>
                        </a:spcAft>
                        <a:buNone/>
                      </a:pPr>
                      <a:r>
                        <a:t/>
                      </a:r>
                      <a:endParaRPr/>
                    </a:p>
                  </a:txBody>
                  <a:tcPr marT="91425" marB="91425" marR="91425" marL="91425">
                    <a:lnR cap="flat" cmpd="sng" w="38100">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7</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24075">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47025">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382" name="Google Shape;382;p60"/>
          <p:cNvSpPr txBox="1"/>
          <p:nvPr/>
        </p:nvSpPr>
        <p:spPr>
          <a:xfrm>
            <a:off x="6734675" y="653425"/>
            <a:ext cx="1313100" cy="6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marks[2][1]=7</a:t>
            </a:r>
            <a:endParaRPr/>
          </a:p>
        </p:txBody>
      </p:sp>
      <p:graphicFrame>
        <p:nvGraphicFramePr>
          <p:cNvPr id="383" name="Google Shape;383;p60"/>
          <p:cNvGraphicFramePr/>
          <p:nvPr/>
        </p:nvGraphicFramePr>
        <p:xfrm>
          <a:off x="991925" y="4264075"/>
          <a:ext cx="3000000" cy="3000000"/>
        </p:xfrm>
        <a:graphic>
          <a:graphicData uri="http://schemas.openxmlformats.org/drawingml/2006/table">
            <a:tbl>
              <a:tblPr>
                <a:noFill/>
                <a:tableStyleId>{48F40EB2-93B1-4871-A2E3-FABB4E9BA10A}</a:tableStyleId>
              </a:tblPr>
              <a:tblGrid>
                <a:gridCol w="382850"/>
                <a:gridCol w="382850"/>
                <a:gridCol w="382850"/>
                <a:gridCol w="382850"/>
                <a:gridCol w="382850"/>
                <a:gridCol w="382850"/>
                <a:gridCol w="382850"/>
                <a:gridCol w="382850"/>
                <a:gridCol w="382850"/>
                <a:gridCol w="382850"/>
                <a:gridCol w="382850"/>
                <a:gridCol w="382850"/>
                <a:gridCol w="382850"/>
                <a:gridCol w="382850"/>
                <a:gridCol w="382850"/>
                <a:gridCol w="382850"/>
                <a:gridCol w="382850"/>
                <a:gridCol w="382850"/>
                <a:gridCol w="382850"/>
                <a:gridCol w="382850"/>
              </a:tblGrid>
              <a:tr h="381000">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11</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24</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7</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24</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cxnSp>
        <p:nvCxnSpPr>
          <p:cNvPr id="384" name="Google Shape;384;p60"/>
          <p:cNvCxnSpPr/>
          <p:nvPr/>
        </p:nvCxnSpPr>
        <p:spPr>
          <a:xfrm flipH="1">
            <a:off x="5709700" y="3143925"/>
            <a:ext cx="2385000" cy="14094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Implementation using C++</a:t>
            </a:r>
            <a:endParaRPr/>
          </a:p>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idx="1" type="body"/>
          </p:nvPr>
        </p:nvSpPr>
        <p:spPr>
          <a:xfrm>
            <a:off x="666750" y="1356600"/>
            <a:ext cx="6762600" cy="1909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4200"/>
              <a:t>1D Array and </a:t>
            </a:r>
            <a:r>
              <a:rPr b="1" lang="en" sz="4200"/>
              <a:t>Algorithms </a:t>
            </a:r>
            <a:endParaRPr b="1" sz="42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2"/>
          <p:cNvSpPr txBox="1"/>
          <p:nvPr>
            <p:ph type="title"/>
          </p:nvPr>
        </p:nvSpPr>
        <p:spPr>
          <a:xfrm>
            <a:off x="-50" y="64025"/>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How to create, Initialise Print  a 2D MATRIX Row Wise</a:t>
            </a:r>
            <a:endParaRPr sz="1800"/>
          </a:p>
        </p:txBody>
      </p:sp>
      <p:sp>
        <p:nvSpPr>
          <p:cNvPr id="395" name="Google Shape;395;p62"/>
          <p:cNvSpPr txBox="1"/>
          <p:nvPr>
            <p:ph idx="1" type="body"/>
          </p:nvPr>
        </p:nvSpPr>
        <p:spPr>
          <a:xfrm>
            <a:off x="821000" y="619200"/>
            <a:ext cx="7024200" cy="4219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sz="1400"/>
              <a:t>#include &lt;iostream&gt;</a:t>
            </a:r>
            <a:endParaRPr i="1" sz="1400"/>
          </a:p>
          <a:p>
            <a:pPr indent="0" lvl="0" marL="0" rtl="0" algn="l">
              <a:lnSpc>
                <a:spcPct val="100000"/>
              </a:lnSpc>
              <a:spcBef>
                <a:spcPts val="0"/>
              </a:spcBef>
              <a:spcAft>
                <a:spcPts val="0"/>
              </a:spcAft>
              <a:buNone/>
            </a:pPr>
            <a:r>
              <a:rPr i="1" lang="en" sz="1400"/>
              <a:t>using namespace std;</a:t>
            </a:r>
            <a:endParaRPr i="1" sz="1400"/>
          </a:p>
          <a:p>
            <a:pPr indent="0" lvl="0" marL="0" rtl="0" algn="l">
              <a:lnSpc>
                <a:spcPct val="100000"/>
              </a:lnSpc>
              <a:spcBef>
                <a:spcPts val="0"/>
              </a:spcBef>
              <a:spcAft>
                <a:spcPts val="0"/>
              </a:spcAft>
              <a:buNone/>
            </a:pPr>
            <a:r>
              <a:rPr i="1" lang="en" sz="1400"/>
              <a:t>int main(){</a:t>
            </a:r>
            <a:endParaRPr i="1" sz="1400"/>
          </a:p>
          <a:p>
            <a:pPr indent="0" lvl="0" marL="457200" rtl="0" algn="l">
              <a:lnSpc>
                <a:spcPct val="100000"/>
              </a:lnSpc>
              <a:spcBef>
                <a:spcPts val="0"/>
              </a:spcBef>
              <a:spcAft>
                <a:spcPts val="0"/>
              </a:spcAft>
              <a:buNone/>
            </a:pPr>
            <a:r>
              <a:rPr i="1" lang="en" sz="1400"/>
              <a:t>int marks[100][100];</a:t>
            </a:r>
            <a:endParaRPr i="1" sz="1400"/>
          </a:p>
          <a:p>
            <a:pPr indent="0" lvl="0" marL="457200" rtl="0" algn="l">
              <a:lnSpc>
                <a:spcPct val="100000"/>
              </a:lnSpc>
              <a:spcBef>
                <a:spcPts val="0"/>
              </a:spcBef>
              <a:spcAft>
                <a:spcPts val="0"/>
              </a:spcAft>
              <a:buNone/>
            </a:pPr>
            <a:r>
              <a:rPr i="1" lang="en" sz="1400"/>
              <a:t>int m, n; //How many Rows , How many Columns</a:t>
            </a:r>
            <a:endParaRPr i="1" sz="1400"/>
          </a:p>
          <a:p>
            <a:pPr indent="0" lvl="0" marL="457200" rtl="0" algn="l">
              <a:lnSpc>
                <a:spcPct val="100000"/>
              </a:lnSpc>
              <a:spcBef>
                <a:spcPts val="0"/>
              </a:spcBef>
              <a:spcAft>
                <a:spcPts val="0"/>
              </a:spcAft>
              <a:buNone/>
            </a:pPr>
            <a:r>
              <a:rPr i="1" lang="en" sz="1400"/>
              <a:t>cin&gt;&gt;m&gt;&gt;n;</a:t>
            </a:r>
            <a:endParaRPr i="1" sz="1400"/>
          </a:p>
          <a:p>
            <a:pPr indent="0" lvl="0" marL="0" rtl="0" algn="l">
              <a:lnSpc>
                <a:spcPct val="100000"/>
              </a:lnSpc>
              <a:spcBef>
                <a:spcPts val="0"/>
              </a:spcBef>
              <a:spcAft>
                <a:spcPts val="0"/>
              </a:spcAft>
              <a:buNone/>
            </a:pPr>
            <a:r>
              <a:rPr i="1" lang="en" sz="1400"/>
              <a:t>              for (int i=0;i&lt;m;i++){  //Iterating over the rows</a:t>
            </a:r>
            <a:endParaRPr i="1" sz="1400"/>
          </a:p>
          <a:p>
            <a:pPr indent="0" lvl="0" marL="0" rtl="0" algn="l">
              <a:lnSpc>
                <a:spcPct val="100000"/>
              </a:lnSpc>
              <a:spcBef>
                <a:spcPts val="0"/>
              </a:spcBef>
              <a:spcAft>
                <a:spcPts val="0"/>
              </a:spcAft>
              <a:buNone/>
            </a:pPr>
            <a:r>
              <a:rPr i="1" lang="en" sz="1400"/>
              <a:t>		for (int j=0;j&lt;n;j++){// Iterating over the columns</a:t>
            </a:r>
            <a:endParaRPr i="1" sz="1400"/>
          </a:p>
          <a:p>
            <a:pPr indent="0" lvl="0" marL="0" rtl="0" algn="l">
              <a:lnSpc>
                <a:spcPct val="100000"/>
              </a:lnSpc>
              <a:spcBef>
                <a:spcPts val="0"/>
              </a:spcBef>
              <a:spcAft>
                <a:spcPts val="0"/>
              </a:spcAft>
              <a:buNone/>
            </a:pPr>
            <a:r>
              <a:rPr i="1" lang="en" sz="1400"/>
              <a:t>                   cin&gt;&gt; marks[i][j];</a:t>
            </a:r>
            <a:endParaRPr i="1" sz="1400"/>
          </a:p>
          <a:p>
            <a:pPr indent="0" lvl="0" marL="0" rtl="0" algn="l">
              <a:lnSpc>
                <a:spcPct val="100000"/>
              </a:lnSpc>
              <a:spcBef>
                <a:spcPts val="0"/>
              </a:spcBef>
              <a:spcAft>
                <a:spcPts val="0"/>
              </a:spcAft>
              <a:buNone/>
            </a:pPr>
            <a:r>
              <a:rPr i="1" lang="en" sz="1400"/>
              <a:t>                             }</a:t>
            </a:r>
            <a:endParaRPr i="1" sz="1400"/>
          </a:p>
          <a:p>
            <a:pPr indent="0" lvl="0" marL="0" rtl="0" algn="l">
              <a:lnSpc>
                <a:spcPct val="100000"/>
              </a:lnSpc>
              <a:spcBef>
                <a:spcPts val="0"/>
              </a:spcBef>
              <a:spcAft>
                <a:spcPts val="0"/>
              </a:spcAft>
              <a:buNone/>
            </a:pPr>
            <a:r>
              <a:rPr i="1" lang="en" sz="1400"/>
              <a:t>                        }</a:t>
            </a:r>
            <a:endParaRPr i="1" sz="1400"/>
          </a:p>
          <a:p>
            <a:pPr indent="0" lvl="0" marL="0" rtl="0" algn="l">
              <a:lnSpc>
                <a:spcPct val="100000"/>
              </a:lnSpc>
              <a:spcBef>
                <a:spcPts val="0"/>
              </a:spcBef>
              <a:spcAft>
                <a:spcPts val="0"/>
              </a:spcAft>
              <a:buNone/>
            </a:pPr>
            <a:r>
              <a:rPr i="1" lang="en" sz="1400"/>
              <a:t>                        //Printing row wise</a:t>
            </a:r>
            <a:endParaRPr i="1" sz="1400"/>
          </a:p>
          <a:p>
            <a:pPr indent="0" lvl="0" marL="0" rtl="0" algn="l">
              <a:lnSpc>
                <a:spcPct val="100000"/>
              </a:lnSpc>
              <a:spcBef>
                <a:spcPts val="0"/>
              </a:spcBef>
              <a:spcAft>
                <a:spcPts val="0"/>
              </a:spcAft>
              <a:buNone/>
            </a:pPr>
            <a:r>
              <a:rPr i="1" lang="en" sz="1400"/>
              <a:t>                        for (int k=0; k&lt;m; k++){</a:t>
            </a:r>
            <a:endParaRPr i="1" sz="1400"/>
          </a:p>
          <a:p>
            <a:pPr indent="0" lvl="0" marL="0" rtl="0" algn="l">
              <a:lnSpc>
                <a:spcPct val="100000"/>
              </a:lnSpc>
              <a:spcBef>
                <a:spcPts val="0"/>
              </a:spcBef>
              <a:spcAft>
                <a:spcPts val="0"/>
              </a:spcAft>
              <a:buNone/>
            </a:pPr>
            <a:r>
              <a:rPr i="1" lang="en" sz="1400"/>
              <a:t>                          for (int t=0; t&lt;n;t++){</a:t>
            </a:r>
            <a:endParaRPr i="1" sz="1400"/>
          </a:p>
          <a:p>
            <a:pPr indent="0" lvl="0" marL="0" rtl="0" algn="l">
              <a:lnSpc>
                <a:spcPct val="100000"/>
              </a:lnSpc>
              <a:spcBef>
                <a:spcPts val="0"/>
              </a:spcBef>
              <a:spcAft>
                <a:spcPts val="0"/>
              </a:spcAft>
              <a:buNone/>
            </a:pPr>
            <a:r>
              <a:rPr i="1" lang="en" sz="1400"/>
              <a:t>                              cout&lt;&lt;marks[k][t]&lt;&lt;" ";</a:t>
            </a:r>
            <a:endParaRPr i="1" sz="1400"/>
          </a:p>
          <a:p>
            <a:pPr indent="0" lvl="0" marL="0" rtl="0" algn="l">
              <a:lnSpc>
                <a:spcPct val="100000"/>
              </a:lnSpc>
              <a:spcBef>
                <a:spcPts val="0"/>
              </a:spcBef>
              <a:spcAft>
                <a:spcPts val="0"/>
              </a:spcAft>
              <a:buNone/>
            </a:pPr>
            <a:r>
              <a:rPr i="1" lang="en" sz="1400"/>
              <a:t>                            }</a:t>
            </a:r>
            <a:endParaRPr i="1" sz="1400"/>
          </a:p>
          <a:p>
            <a:pPr indent="0" lvl="0" marL="0" rtl="0" algn="l">
              <a:lnSpc>
                <a:spcPct val="100000"/>
              </a:lnSpc>
              <a:spcBef>
                <a:spcPts val="0"/>
              </a:spcBef>
              <a:spcAft>
                <a:spcPts val="0"/>
              </a:spcAft>
              <a:buNone/>
            </a:pPr>
            <a:r>
              <a:rPr i="1" lang="en" sz="1400"/>
              <a:t>                              cout&lt;&lt;endl;</a:t>
            </a:r>
            <a:endParaRPr i="1" sz="1400"/>
          </a:p>
          <a:p>
            <a:pPr indent="0" lvl="0" marL="0" rtl="0" algn="l">
              <a:lnSpc>
                <a:spcPct val="100000"/>
              </a:lnSpc>
              <a:spcBef>
                <a:spcPts val="0"/>
              </a:spcBef>
              <a:spcAft>
                <a:spcPts val="0"/>
              </a:spcAft>
              <a:buNone/>
            </a:pPr>
            <a:r>
              <a:rPr i="1" lang="en" sz="1400"/>
              <a:t>                        }</a:t>
            </a:r>
            <a:endParaRPr i="1" sz="1400"/>
          </a:p>
          <a:p>
            <a:pPr indent="0" lvl="0" marL="0" rtl="0" algn="l">
              <a:lnSpc>
                <a:spcPct val="100000"/>
              </a:lnSpc>
              <a:spcBef>
                <a:spcPts val="0"/>
              </a:spcBef>
              <a:spcAft>
                <a:spcPts val="0"/>
              </a:spcAft>
              <a:buNone/>
            </a:pPr>
            <a:r>
              <a:t/>
            </a:r>
            <a:endParaRPr i="1" sz="1400"/>
          </a:p>
          <a:p>
            <a:pPr indent="0" lvl="0" marL="0" rtl="0" algn="l">
              <a:lnSpc>
                <a:spcPct val="100000"/>
              </a:lnSpc>
              <a:spcBef>
                <a:spcPts val="0"/>
              </a:spcBef>
              <a:spcAft>
                <a:spcPts val="0"/>
              </a:spcAft>
              <a:buNone/>
            </a:pPr>
            <a:r>
              <a:rPr i="1" lang="en" sz="1400"/>
              <a:t>return 0;</a:t>
            </a:r>
            <a:endParaRPr i="1" sz="1400"/>
          </a:p>
          <a:p>
            <a:pPr indent="0" lvl="0" marL="0" rtl="0" algn="l">
              <a:lnSpc>
                <a:spcPct val="100000"/>
              </a:lnSpc>
              <a:spcBef>
                <a:spcPts val="0"/>
              </a:spcBef>
              <a:spcAft>
                <a:spcPts val="0"/>
              </a:spcAft>
              <a:buNone/>
            </a:pPr>
            <a:r>
              <a:rPr i="1" lang="en" sz="1400"/>
              <a:t>}</a:t>
            </a:r>
            <a:endParaRPr i="1" sz="1400"/>
          </a:p>
          <a:p>
            <a:pPr indent="0" lvl="0" marL="0" rtl="0" algn="l">
              <a:lnSpc>
                <a:spcPct val="100000"/>
              </a:lnSpc>
              <a:spcBef>
                <a:spcPts val="0"/>
              </a:spcBef>
              <a:spcAft>
                <a:spcPts val="0"/>
              </a:spcAft>
              <a:buNone/>
            </a:pPr>
            <a:r>
              <a:t/>
            </a:r>
            <a:endParaRPr i="1" sz="1400"/>
          </a:p>
          <a:p>
            <a:pPr indent="0" lvl="0" marL="0" rtl="0" algn="l">
              <a:lnSpc>
                <a:spcPct val="100000"/>
              </a:lnSpc>
              <a:spcBef>
                <a:spcPts val="0"/>
              </a:spcBef>
              <a:spcAft>
                <a:spcPts val="0"/>
              </a:spcAft>
              <a:buNone/>
            </a:pPr>
            <a:r>
              <a:t/>
            </a:r>
            <a:endParaRPr i="1" sz="1400"/>
          </a:p>
          <a:p>
            <a:pPr indent="0" lvl="0" marL="0" rtl="0" algn="l">
              <a:lnSpc>
                <a:spcPct val="100000"/>
              </a:lnSpc>
              <a:spcBef>
                <a:spcPts val="0"/>
              </a:spcBef>
              <a:spcAft>
                <a:spcPts val="0"/>
              </a:spcAft>
              <a:buNone/>
            </a:pPr>
            <a:r>
              <a:t/>
            </a:r>
            <a:endParaRPr i="1" sz="1700"/>
          </a:p>
          <a:p>
            <a:pPr indent="0" lvl="0" marL="0" rtl="0" algn="l">
              <a:lnSpc>
                <a:spcPct val="100000"/>
              </a:lnSpc>
              <a:spcBef>
                <a:spcPts val="0"/>
              </a:spcBef>
              <a:spcAft>
                <a:spcPts val="0"/>
              </a:spcAft>
              <a:buNone/>
            </a:pPr>
            <a:r>
              <a:t/>
            </a:r>
            <a:endParaRPr i="1" sz="1700"/>
          </a:p>
        </p:txBody>
      </p:sp>
      <p:graphicFrame>
        <p:nvGraphicFramePr>
          <p:cNvPr id="396" name="Google Shape;396;p62"/>
          <p:cNvGraphicFramePr/>
          <p:nvPr/>
        </p:nvGraphicFramePr>
        <p:xfrm>
          <a:off x="5040400" y="2885175"/>
          <a:ext cx="3000000" cy="3000000"/>
        </p:xfrm>
        <a:graphic>
          <a:graphicData uri="http://schemas.openxmlformats.org/drawingml/2006/table">
            <a:tbl>
              <a:tblPr>
                <a:noFill/>
                <a:tableStyleId>{48F40EB2-93B1-4871-A2E3-FABB4E9BA10A}</a:tableStyleId>
              </a:tblPr>
              <a:tblGrid>
                <a:gridCol w="928925"/>
                <a:gridCol w="928925"/>
                <a:gridCol w="928925"/>
                <a:gridCol w="928925"/>
              </a:tblGrid>
              <a:tr h="2780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t>Col1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Col2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Col3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tcPr>
                </a:tc>
              </a:tr>
              <a:tr h="267325">
                <a:tc>
                  <a:txBody>
                    <a:bodyPr/>
                    <a:lstStyle/>
                    <a:p>
                      <a:pPr indent="0" lvl="0" marL="0" rtl="0" algn="l">
                        <a:spcBef>
                          <a:spcPts val="0"/>
                        </a:spcBef>
                        <a:spcAft>
                          <a:spcPts val="0"/>
                        </a:spcAft>
                        <a:buNone/>
                      </a:pPr>
                      <a:r>
                        <a:rPr lang="en"/>
                        <a:t>R1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78000">
                <a:tc>
                  <a:txBody>
                    <a:bodyPr/>
                    <a:lstStyle/>
                    <a:p>
                      <a:pPr indent="0" lvl="0" marL="0" rtl="0" algn="l">
                        <a:spcBef>
                          <a:spcPts val="0"/>
                        </a:spcBef>
                        <a:spcAft>
                          <a:spcPts val="0"/>
                        </a:spcAft>
                        <a:buNone/>
                      </a:pPr>
                      <a:r>
                        <a:rPr lang="en"/>
                        <a:t>R2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97" name="Google Shape;397;p62"/>
          <p:cNvSpPr txBox="1"/>
          <p:nvPr/>
        </p:nvSpPr>
        <p:spPr>
          <a:xfrm>
            <a:off x="6408300" y="636725"/>
            <a:ext cx="2071800" cy="9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Print Row wise says: Loop  over the rows and for each row print each column</a:t>
            </a:r>
            <a:endParaRPr/>
          </a:p>
        </p:txBody>
      </p:sp>
      <p:cxnSp>
        <p:nvCxnSpPr>
          <p:cNvPr id="398" name="Google Shape;398;p62"/>
          <p:cNvCxnSpPr/>
          <p:nvPr/>
        </p:nvCxnSpPr>
        <p:spPr>
          <a:xfrm flipH="1" rot="10800000">
            <a:off x="3362325" y="3028950"/>
            <a:ext cx="1114500" cy="342900"/>
          </a:xfrm>
          <a:prstGeom prst="straightConnector1">
            <a:avLst/>
          </a:prstGeom>
          <a:noFill/>
          <a:ln cap="flat" cmpd="sng" w="19050">
            <a:solidFill>
              <a:schemeClr val="dk2"/>
            </a:solidFill>
            <a:prstDash val="solid"/>
            <a:round/>
            <a:headEnd len="med" w="med" type="none"/>
            <a:tailEnd len="med" w="med" type="triangle"/>
          </a:ln>
        </p:spPr>
      </p:cxnSp>
      <p:sp>
        <p:nvSpPr>
          <p:cNvPr id="399" name="Google Shape;399;p62"/>
          <p:cNvSpPr txBox="1"/>
          <p:nvPr/>
        </p:nvSpPr>
        <p:spPr>
          <a:xfrm>
            <a:off x="4448175" y="2762250"/>
            <a:ext cx="10857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Rows</a:t>
            </a:r>
            <a:endParaRPr/>
          </a:p>
        </p:txBody>
      </p:sp>
      <p:cxnSp>
        <p:nvCxnSpPr>
          <p:cNvPr id="400" name="Google Shape;400;p62"/>
          <p:cNvCxnSpPr/>
          <p:nvPr/>
        </p:nvCxnSpPr>
        <p:spPr>
          <a:xfrm flipH="1" rot="10800000">
            <a:off x="3352800" y="3419550"/>
            <a:ext cx="1057200" cy="104700"/>
          </a:xfrm>
          <a:prstGeom prst="straightConnector1">
            <a:avLst/>
          </a:prstGeom>
          <a:noFill/>
          <a:ln cap="flat" cmpd="sng" w="19050">
            <a:solidFill>
              <a:schemeClr val="dk2"/>
            </a:solidFill>
            <a:prstDash val="solid"/>
            <a:round/>
            <a:headEnd len="med" w="med" type="none"/>
            <a:tailEnd len="med" w="med" type="triangle"/>
          </a:ln>
        </p:spPr>
      </p:cxnSp>
      <p:sp>
        <p:nvSpPr>
          <p:cNvPr id="401" name="Google Shape;401;p62"/>
          <p:cNvSpPr txBox="1"/>
          <p:nvPr/>
        </p:nvSpPr>
        <p:spPr>
          <a:xfrm>
            <a:off x="4155075" y="3047125"/>
            <a:ext cx="10359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Columns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How to create, Initialise and Print  a 2D MATRIX:Column Wise</a:t>
            </a:r>
            <a:endParaRPr sz="2000"/>
          </a:p>
        </p:txBody>
      </p:sp>
      <p:sp>
        <p:nvSpPr>
          <p:cNvPr id="407" name="Google Shape;407;p63"/>
          <p:cNvSpPr txBox="1"/>
          <p:nvPr>
            <p:ph idx="1" type="body"/>
          </p:nvPr>
        </p:nvSpPr>
        <p:spPr>
          <a:xfrm>
            <a:off x="973400" y="924000"/>
            <a:ext cx="7024200" cy="4219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#include &lt;iostream&gt;</a:t>
            </a:r>
            <a:endParaRPr sz="1400"/>
          </a:p>
          <a:p>
            <a:pPr indent="0" lvl="0" marL="0" rtl="0" algn="l">
              <a:lnSpc>
                <a:spcPct val="100000"/>
              </a:lnSpc>
              <a:spcBef>
                <a:spcPts val="0"/>
              </a:spcBef>
              <a:spcAft>
                <a:spcPts val="0"/>
              </a:spcAft>
              <a:buNone/>
            </a:pPr>
            <a:r>
              <a:rPr lang="en" sz="1400"/>
              <a:t>using namespace std;</a:t>
            </a:r>
            <a:endParaRPr sz="1400"/>
          </a:p>
          <a:p>
            <a:pPr indent="0" lvl="0" marL="0" rtl="0" algn="l">
              <a:lnSpc>
                <a:spcPct val="100000"/>
              </a:lnSpc>
              <a:spcBef>
                <a:spcPts val="0"/>
              </a:spcBef>
              <a:spcAft>
                <a:spcPts val="0"/>
              </a:spcAft>
              <a:buNone/>
            </a:pPr>
            <a:r>
              <a:rPr lang="en" sz="1400"/>
              <a:t>int main(){</a:t>
            </a:r>
            <a:endParaRPr sz="1400"/>
          </a:p>
          <a:p>
            <a:pPr indent="0" lvl="0" marL="0" rtl="0" algn="l">
              <a:lnSpc>
                <a:spcPct val="100000"/>
              </a:lnSpc>
              <a:spcBef>
                <a:spcPts val="0"/>
              </a:spcBef>
              <a:spcAft>
                <a:spcPts val="0"/>
              </a:spcAft>
              <a:buNone/>
            </a:pPr>
            <a:r>
              <a:rPr lang="en" sz="1400"/>
              <a:t>int marks[100][100];</a:t>
            </a:r>
            <a:endParaRPr sz="1400"/>
          </a:p>
          <a:p>
            <a:pPr indent="0" lvl="0" marL="0" rtl="0" algn="l">
              <a:lnSpc>
                <a:spcPct val="100000"/>
              </a:lnSpc>
              <a:spcBef>
                <a:spcPts val="0"/>
              </a:spcBef>
              <a:spcAft>
                <a:spcPts val="0"/>
              </a:spcAft>
              <a:buNone/>
            </a:pPr>
            <a:r>
              <a:rPr lang="en" sz="1400"/>
              <a:t>int m, n; //How many Rows , How many Columns</a:t>
            </a:r>
            <a:endParaRPr sz="1400"/>
          </a:p>
          <a:p>
            <a:pPr indent="0" lvl="0" marL="0" rtl="0" algn="l">
              <a:lnSpc>
                <a:spcPct val="100000"/>
              </a:lnSpc>
              <a:spcBef>
                <a:spcPts val="0"/>
              </a:spcBef>
              <a:spcAft>
                <a:spcPts val="0"/>
              </a:spcAft>
              <a:buNone/>
            </a:pPr>
            <a:r>
              <a:rPr lang="en" sz="1400"/>
              <a:t>cin&gt;&gt;m&gt;&gt;n;</a:t>
            </a:r>
            <a:endParaRPr sz="1400"/>
          </a:p>
          <a:p>
            <a:pPr indent="0" lvl="0" marL="0" rtl="0" algn="l">
              <a:lnSpc>
                <a:spcPct val="100000"/>
              </a:lnSpc>
              <a:spcBef>
                <a:spcPts val="0"/>
              </a:spcBef>
              <a:spcAft>
                <a:spcPts val="0"/>
              </a:spcAft>
              <a:buNone/>
            </a:pPr>
            <a:r>
              <a:rPr lang="en" sz="1400"/>
              <a:t>      for (int i=0;i&lt;m;i++){ //Iterating over the rows</a:t>
            </a:r>
            <a:endParaRPr sz="1400"/>
          </a:p>
          <a:p>
            <a:pPr indent="0" lvl="0" marL="0" rtl="0" algn="l">
              <a:lnSpc>
                <a:spcPct val="100000"/>
              </a:lnSpc>
              <a:spcBef>
                <a:spcPts val="0"/>
              </a:spcBef>
              <a:spcAft>
                <a:spcPts val="0"/>
              </a:spcAft>
              <a:buNone/>
            </a:pPr>
            <a:r>
              <a:rPr lang="en" sz="1400"/>
              <a:t>		for (int j=0;j&lt;n;j++){ // Iterating over the columns</a:t>
            </a:r>
            <a:endParaRPr sz="1400"/>
          </a:p>
          <a:p>
            <a:pPr indent="0" lvl="0" marL="0" rtl="0" algn="l">
              <a:lnSpc>
                <a:spcPct val="100000"/>
              </a:lnSpc>
              <a:spcBef>
                <a:spcPts val="0"/>
              </a:spcBef>
              <a:spcAft>
                <a:spcPts val="0"/>
              </a:spcAft>
              <a:buNone/>
            </a:pPr>
            <a:r>
              <a:rPr lang="en" sz="1400"/>
              <a:t>                   cin&gt;&gt; marks[i][j];</a:t>
            </a:r>
            <a:endParaRPr sz="1400"/>
          </a:p>
          <a:p>
            <a:pPr indent="0" lvl="0" marL="0" rtl="0" algn="l">
              <a:lnSpc>
                <a:spcPct val="100000"/>
              </a:lnSpc>
              <a:spcBef>
                <a:spcPts val="0"/>
              </a:spcBef>
              <a:spcAft>
                <a:spcPts val="0"/>
              </a:spcAft>
              <a:buNone/>
            </a:pPr>
            <a:r>
              <a:rPr lang="en" sz="1400"/>
              <a:t>                             }</a:t>
            </a:r>
            <a:endParaRPr sz="1400"/>
          </a:p>
          <a:p>
            <a:pPr indent="0" lvl="0" marL="0" rtl="0" algn="l">
              <a:lnSpc>
                <a:spcPct val="100000"/>
              </a:lnSpc>
              <a:spcBef>
                <a:spcPts val="0"/>
              </a:spcBef>
              <a:spcAft>
                <a:spcPts val="0"/>
              </a:spcAft>
              <a:buNone/>
            </a:pPr>
            <a:r>
              <a:rPr lang="en" sz="1400"/>
              <a:t>                        }</a:t>
            </a:r>
            <a:endParaRPr sz="1400"/>
          </a:p>
          <a:p>
            <a:pPr indent="0" lvl="0" marL="0" rtl="0" algn="l">
              <a:lnSpc>
                <a:spcPct val="100000"/>
              </a:lnSpc>
              <a:spcBef>
                <a:spcPts val="0"/>
              </a:spcBef>
              <a:spcAft>
                <a:spcPts val="0"/>
              </a:spcAft>
              <a:buNone/>
            </a:pPr>
            <a:r>
              <a:rPr lang="en" sz="1400"/>
              <a:t>         //Printing column wise wise</a:t>
            </a:r>
            <a:endParaRPr sz="1400"/>
          </a:p>
          <a:p>
            <a:pPr indent="0" lvl="0" marL="0" rtl="0" algn="l">
              <a:lnSpc>
                <a:spcPct val="100000"/>
              </a:lnSpc>
              <a:spcBef>
                <a:spcPts val="0"/>
              </a:spcBef>
              <a:spcAft>
                <a:spcPts val="0"/>
              </a:spcAft>
              <a:buNone/>
            </a:pPr>
            <a:r>
              <a:rPr lang="en" sz="1400"/>
              <a:t>      for (int k=0; k&lt;</a:t>
            </a:r>
            <a:r>
              <a:rPr b="1" lang="en" sz="1400"/>
              <a:t>n</a:t>
            </a:r>
            <a:r>
              <a:rPr lang="en" sz="1400"/>
              <a:t>; k++){</a:t>
            </a:r>
            <a:endParaRPr sz="1400"/>
          </a:p>
          <a:p>
            <a:pPr indent="0" lvl="0" marL="0" rtl="0" algn="l">
              <a:lnSpc>
                <a:spcPct val="100000"/>
              </a:lnSpc>
              <a:spcBef>
                <a:spcPts val="0"/>
              </a:spcBef>
              <a:spcAft>
                <a:spcPts val="0"/>
              </a:spcAft>
              <a:buNone/>
            </a:pPr>
            <a:r>
              <a:rPr lang="en" sz="1400"/>
              <a:t>           for (int t=0; t&lt;</a:t>
            </a:r>
            <a:r>
              <a:rPr b="1" lang="en" sz="1400"/>
              <a:t>m;</a:t>
            </a:r>
            <a:r>
              <a:rPr lang="en" sz="1400"/>
              <a:t>t++){</a:t>
            </a:r>
            <a:endParaRPr sz="1400"/>
          </a:p>
          <a:p>
            <a:pPr indent="0" lvl="0" marL="0" rtl="0" algn="l">
              <a:lnSpc>
                <a:spcPct val="100000"/>
              </a:lnSpc>
              <a:spcBef>
                <a:spcPts val="0"/>
              </a:spcBef>
              <a:spcAft>
                <a:spcPts val="0"/>
              </a:spcAft>
              <a:buNone/>
            </a:pPr>
            <a:r>
              <a:rPr lang="en" sz="1400"/>
              <a:t>                 cout&lt;&lt;marks[t][k]&lt;&lt;" ";</a:t>
            </a:r>
            <a:endParaRPr sz="1400"/>
          </a:p>
          <a:p>
            <a:pPr indent="0" lvl="0" marL="0" rtl="0" algn="l">
              <a:lnSpc>
                <a:spcPct val="100000"/>
              </a:lnSpc>
              <a:spcBef>
                <a:spcPts val="0"/>
              </a:spcBef>
              <a:spcAft>
                <a:spcPts val="0"/>
              </a:spcAft>
              <a:buNone/>
            </a:pPr>
            <a:r>
              <a:rPr lang="en" sz="1400"/>
              <a:t>                       }</a:t>
            </a:r>
            <a:endParaRPr sz="1400"/>
          </a:p>
          <a:p>
            <a:pPr indent="0" lvl="0" marL="0" rtl="0" algn="l">
              <a:lnSpc>
                <a:spcPct val="100000"/>
              </a:lnSpc>
              <a:spcBef>
                <a:spcPts val="0"/>
              </a:spcBef>
              <a:spcAft>
                <a:spcPts val="0"/>
              </a:spcAft>
              <a:buNone/>
            </a:pPr>
            <a:r>
              <a:rPr lang="en" sz="1400"/>
              <a:t>                 cout&lt;&lt;endl;</a:t>
            </a:r>
            <a:endParaRPr sz="1400"/>
          </a:p>
          <a:p>
            <a:pPr indent="0" lvl="0" marL="0" rtl="0" algn="l">
              <a:lnSpc>
                <a:spcPct val="100000"/>
              </a:lnSpc>
              <a:spcBef>
                <a:spcPts val="0"/>
              </a:spcBef>
              <a:spcAft>
                <a:spcPts val="0"/>
              </a:spcAft>
              <a:buNone/>
            </a:pPr>
            <a:r>
              <a:rPr lang="en" sz="1400"/>
              <a:t>              }</a:t>
            </a:r>
            <a:endParaRPr sz="1400"/>
          </a:p>
          <a:p>
            <a:pPr indent="0" lvl="0" marL="0" rtl="0" algn="l">
              <a:lnSpc>
                <a:spcPct val="100000"/>
              </a:lnSpc>
              <a:spcBef>
                <a:spcPts val="0"/>
              </a:spcBef>
              <a:spcAft>
                <a:spcPts val="0"/>
              </a:spcAft>
              <a:buNone/>
            </a:pPr>
            <a:r>
              <a:rPr lang="en" sz="1400"/>
              <a:t>return 0;</a:t>
            </a:r>
            <a:endParaRPr sz="1400"/>
          </a:p>
          <a:p>
            <a:pPr indent="0" lvl="0" marL="0" rtl="0" algn="l">
              <a:lnSpc>
                <a:spcPct val="100000"/>
              </a:lnSpc>
              <a:spcBef>
                <a:spcPts val="0"/>
              </a:spcBef>
              <a:spcAft>
                <a:spcPts val="0"/>
              </a:spcAft>
              <a:buNone/>
            </a:pPr>
            <a:r>
              <a:rPr lang="en" sz="1400"/>
              <a:t>}</a:t>
            </a:r>
            <a:endParaRPr sz="1400"/>
          </a:p>
          <a:p>
            <a:pPr indent="0" lvl="0" marL="0" rtl="0" algn="l">
              <a:lnSpc>
                <a:spcPct val="100000"/>
              </a:lnSpc>
              <a:spcBef>
                <a:spcPts val="0"/>
              </a:spcBef>
              <a:spcAft>
                <a:spcPts val="0"/>
              </a:spcAft>
              <a:buNone/>
            </a:pPr>
            <a:r>
              <a:t/>
            </a:r>
            <a:endParaRPr i="1" sz="1400"/>
          </a:p>
          <a:p>
            <a:pPr indent="0" lvl="0" marL="0" rtl="0" algn="l">
              <a:lnSpc>
                <a:spcPct val="100000"/>
              </a:lnSpc>
              <a:spcBef>
                <a:spcPts val="0"/>
              </a:spcBef>
              <a:spcAft>
                <a:spcPts val="0"/>
              </a:spcAft>
              <a:buNone/>
            </a:pPr>
            <a:r>
              <a:t/>
            </a:r>
            <a:endParaRPr i="1" sz="1400"/>
          </a:p>
          <a:p>
            <a:pPr indent="0" lvl="0" marL="0" rtl="0" algn="l">
              <a:lnSpc>
                <a:spcPct val="100000"/>
              </a:lnSpc>
              <a:spcBef>
                <a:spcPts val="0"/>
              </a:spcBef>
              <a:spcAft>
                <a:spcPts val="0"/>
              </a:spcAft>
              <a:buNone/>
            </a:pPr>
            <a:r>
              <a:t/>
            </a:r>
            <a:endParaRPr i="1" sz="1700"/>
          </a:p>
        </p:txBody>
      </p:sp>
      <p:graphicFrame>
        <p:nvGraphicFramePr>
          <p:cNvPr id="408" name="Google Shape;408;p63"/>
          <p:cNvGraphicFramePr/>
          <p:nvPr/>
        </p:nvGraphicFramePr>
        <p:xfrm>
          <a:off x="5116600" y="3570975"/>
          <a:ext cx="3000000" cy="3000000"/>
        </p:xfrm>
        <a:graphic>
          <a:graphicData uri="http://schemas.openxmlformats.org/drawingml/2006/table">
            <a:tbl>
              <a:tblPr>
                <a:noFill/>
                <a:tableStyleId>{48F40EB2-93B1-4871-A2E3-FABB4E9BA10A}</a:tableStyleId>
              </a:tblPr>
              <a:tblGrid>
                <a:gridCol w="928925"/>
                <a:gridCol w="928925"/>
                <a:gridCol w="928925"/>
                <a:gridCol w="928925"/>
              </a:tblGrid>
              <a:tr h="4724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t>Col1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Col2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Col3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tcPr>
                </a:tc>
              </a:tr>
              <a:tr h="267325">
                <a:tc>
                  <a:txBody>
                    <a:bodyPr/>
                    <a:lstStyle/>
                    <a:p>
                      <a:pPr indent="0" lvl="0" marL="0" rtl="0" algn="l">
                        <a:spcBef>
                          <a:spcPts val="0"/>
                        </a:spcBef>
                        <a:spcAft>
                          <a:spcPts val="0"/>
                        </a:spcAft>
                        <a:buNone/>
                      </a:pPr>
                      <a:r>
                        <a:rPr lang="en"/>
                        <a:t>R1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78000">
                <a:tc>
                  <a:txBody>
                    <a:bodyPr/>
                    <a:lstStyle/>
                    <a:p>
                      <a:pPr indent="0" lvl="0" marL="0" rtl="0" algn="l">
                        <a:spcBef>
                          <a:spcPts val="0"/>
                        </a:spcBef>
                        <a:spcAft>
                          <a:spcPts val="0"/>
                        </a:spcAft>
                        <a:buNone/>
                      </a:pPr>
                      <a:r>
                        <a:rPr lang="en"/>
                        <a:t>R2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09" name="Google Shape;409;p63"/>
          <p:cNvSpPr txBox="1"/>
          <p:nvPr/>
        </p:nvSpPr>
        <p:spPr>
          <a:xfrm>
            <a:off x="5734050" y="1017725"/>
            <a:ext cx="2752800" cy="12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Column wise says</a:t>
            </a:r>
            <a:endParaRPr/>
          </a:p>
          <a:p>
            <a:pPr indent="0" lvl="0" marL="0" rtl="0" algn="l">
              <a:spcBef>
                <a:spcPts val="0"/>
              </a:spcBef>
              <a:spcAft>
                <a:spcPts val="0"/>
              </a:spcAft>
              <a:buNone/>
            </a:pPr>
            <a:r>
              <a:rPr lang="en"/>
              <a:t>Loop over the column and for each column, print each row</a:t>
            </a:r>
            <a:endParaRPr/>
          </a:p>
        </p:txBody>
      </p:sp>
      <p:cxnSp>
        <p:nvCxnSpPr>
          <p:cNvPr id="410" name="Google Shape;410;p63"/>
          <p:cNvCxnSpPr/>
          <p:nvPr/>
        </p:nvCxnSpPr>
        <p:spPr>
          <a:xfrm flipH="1" rot="10800000">
            <a:off x="3152775" y="3648075"/>
            <a:ext cx="1600200" cy="38100"/>
          </a:xfrm>
          <a:prstGeom prst="straightConnector1">
            <a:avLst/>
          </a:prstGeom>
          <a:noFill/>
          <a:ln cap="flat" cmpd="sng" w="19050">
            <a:solidFill>
              <a:schemeClr val="dk2"/>
            </a:solidFill>
            <a:prstDash val="solid"/>
            <a:round/>
            <a:headEnd len="med" w="med" type="none"/>
            <a:tailEnd len="med" w="med" type="triangle"/>
          </a:ln>
        </p:spPr>
      </p:cxnSp>
      <p:sp>
        <p:nvSpPr>
          <p:cNvPr id="411" name="Google Shape;411;p63"/>
          <p:cNvSpPr txBox="1"/>
          <p:nvPr/>
        </p:nvSpPr>
        <p:spPr>
          <a:xfrm>
            <a:off x="4314825" y="3305175"/>
            <a:ext cx="13431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Columns</a:t>
            </a:r>
            <a:endParaRPr/>
          </a:p>
        </p:txBody>
      </p:sp>
      <p:cxnSp>
        <p:nvCxnSpPr>
          <p:cNvPr id="412" name="Google Shape;412;p63"/>
          <p:cNvCxnSpPr/>
          <p:nvPr/>
        </p:nvCxnSpPr>
        <p:spPr>
          <a:xfrm flipH="1" rot="10800000">
            <a:off x="2800350" y="3838425"/>
            <a:ext cx="1733400" cy="57300"/>
          </a:xfrm>
          <a:prstGeom prst="straightConnector1">
            <a:avLst/>
          </a:prstGeom>
          <a:noFill/>
          <a:ln cap="flat" cmpd="sng" w="9525">
            <a:solidFill>
              <a:schemeClr val="dk2"/>
            </a:solidFill>
            <a:prstDash val="solid"/>
            <a:round/>
            <a:headEnd len="med" w="med" type="none"/>
            <a:tailEnd len="med" w="med" type="triangle"/>
          </a:ln>
        </p:spPr>
      </p:cxnSp>
      <p:sp>
        <p:nvSpPr>
          <p:cNvPr id="413" name="Google Shape;413;p63"/>
          <p:cNvSpPr txBox="1"/>
          <p:nvPr/>
        </p:nvSpPr>
        <p:spPr>
          <a:xfrm>
            <a:off x="4524375" y="3629025"/>
            <a:ext cx="7143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Rows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Initialising Two D Arrays</a:t>
            </a:r>
            <a:endParaRPr/>
          </a:p>
        </p:txBody>
      </p:sp>
      <p:sp>
        <p:nvSpPr>
          <p:cNvPr id="419" name="Google Shape;419;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have 1D array int marks[4]. This can be initialised with int a [4]={1,3,4,6}</a:t>
            </a:r>
            <a:endParaRPr/>
          </a:p>
          <a:p>
            <a:pPr indent="0" lvl="0" marL="0" rtl="0" algn="l">
              <a:spcBef>
                <a:spcPts val="1600"/>
              </a:spcBef>
              <a:spcAft>
                <a:spcPts val="0"/>
              </a:spcAft>
              <a:buNone/>
            </a:pPr>
            <a:r>
              <a:rPr lang="en"/>
              <a:t>If we have 2D array int marks[2][3], this can be initialised by</a:t>
            </a:r>
            <a:endParaRPr/>
          </a:p>
          <a:p>
            <a:pPr indent="0" lvl="0" marL="0" rtl="0" algn="l">
              <a:spcBef>
                <a:spcPts val="1600"/>
              </a:spcBef>
              <a:spcAft>
                <a:spcPts val="0"/>
              </a:spcAft>
              <a:buNone/>
            </a:pPr>
            <a:r>
              <a:rPr lang="en"/>
              <a:t>Int marks[2][3]={{16,12,17},{15,11,19}};</a:t>
            </a:r>
            <a:endParaRPr/>
          </a:p>
          <a:p>
            <a:pPr indent="0" lvl="0" marL="0" rtl="0" algn="l">
              <a:spcBef>
                <a:spcPts val="1600"/>
              </a:spcBef>
              <a:spcAft>
                <a:spcPts val="0"/>
              </a:spcAft>
              <a:buNone/>
            </a:pPr>
            <a:r>
              <a:rPr lang="en"/>
              <a:t>Giving rows is optionally but giving columns is mandatory</a:t>
            </a:r>
            <a:endParaRPr/>
          </a:p>
          <a:p>
            <a:pPr indent="0" lvl="0" marL="0" rtl="0" algn="l">
              <a:spcBef>
                <a:spcPts val="1600"/>
              </a:spcBef>
              <a:spcAft>
                <a:spcPts val="0"/>
              </a:spcAft>
              <a:buNone/>
            </a:pPr>
            <a:r>
              <a:rPr lang="en"/>
              <a:t>Int marks[ ][3]={</a:t>
            </a:r>
            <a:endParaRPr/>
          </a:p>
          <a:p>
            <a:pPr indent="0" lvl="0" marL="0" rtl="0" algn="l">
              <a:spcBef>
                <a:spcPts val="0"/>
              </a:spcBef>
              <a:spcAft>
                <a:spcPts val="0"/>
              </a:spcAft>
              <a:buNone/>
            </a:pPr>
            <a:r>
              <a:rPr lang="en"/>
              <a:t>				{13,14,15}.</a:t>
            </a:r>
            <a:endParaRPr/>
          </a:p>
          <a:p>
            <a:pPr indent="0" lvl="0" marL="0" rtl="0" algn="l">
              <a:spcBef>
                <a:spcPts val="0"/>
              </a:spcBef>
              <a:spcAft>
                <a:spcPts val="0"/>
              </a:spcAft>
              <a:buNone/>
            </a:pPr>
            <a:r>
              <a:rPr lang="en"/>
              <a:t>				{16,17,13}.</a:t>
            </a:r>
            <a:endParaRPr/>
          </a:p>
          <a:p>
            <a:pPr indent="0" lvl="0" marL="0" rtl="0" algn="l">
              <a:spcBef>
                <a:spcPts val="0"/>
              </a:spcBef>
              <a:spcAft>
                <a:spcPts val="0"/>
              </a:spcAft>
              <a:buNone/>
            </a:pPr>
            <a:r>
              <a:rPr lang="en"/>
              <a:t>				{18,14,18}</a:t>
            </a:r>
            <a:endParaRPr/>
          </a:p>
          <a:p>
            <a:pPr indent="457200" lvl="0" marL="1371600" rtl="0" algn="l">
              <a:spcBef>
                <a:spcPts val="0"/>
              </a:spcBef>
              <a:spcAft>
                <a:spcPts val="0"/>
              </a:spcAft>
              <a:buNone/>
            </a:pPr>
            <a:r>
              <a:rPr lang="en"/>
              <a:t>};</a:t>
            </a:r>
            <a:endParaRPr/>
          </a:p>
        </p:txBody>
      </p:sp>
      <p:sp>
        <p:nvSpPr>
          <p:cNvPr id="420" name="Google Shape;420;p64"/>
          <p:cNvSpPr txBox="1"/>
          <p:nvPr/>
        </p:nvSpPr>
        <p:spPr>
          <a:xfrm>
            <a:off x="3086100" y="3171825"/>
            <a:ext cx="1485900" cy="3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is valid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will happen with the following?</a:t>
            </a:r>
            <a:endParaRPr/>
          </a:p>
        </p:txBody>
      </p:sp>
      <p:sp>
        <p:nvSpPr>
          <p:cNvPr id="426" name="Google Shape;426;p65"/>
          <p:cNvSpPr txBox="1"/>
          <p:nvPr>
            <p:ph idx="1" type="body"/>
          </p:nvPr>
        </p:nvSpPr>
        <p:spPr>
          <a:xfrm>
            <a:off x="521250" y="124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 marks[][3]={{12,14},{11,15,17},{18}};;</a:t>
            </a:r>
            <a:endParaRPr/>
          </a:p>
          <a:p>
            <a:pPr indent="0" lvl="0" marL="0" rtl="0" algn="l">
              <a:spcBef>
                <a:spcPts val="1600"/>
              </a:spcBef>
              <a:spcAft>
                <a:spcPts val="0"/>
              </a:spcAft>
              <a:buNone/>
            </a:pPr>
            <a:r>
              <a:rPr lang="en"/>
              <a:t>This is 3*3</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Next if  int A[3][4]={{16,15},{12,13}};</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427" name="Google Shape;427;p65"/>
          <p:cNvGraphicFramePr/>
          <p:nvPr/>
        </p:nvGraphicFramePr>
        <p:xfrm>
          <a:off x="2333625" y="1752600"/>
          <a:ext cx="3000000" cy="3000000"/>
        </p:xfrm>
        <a:graphic>
          <a:graphicData uri="http://schemas.openxmlformats.org/drawingml/2006/table">
            <a:tbl>
              <a:tblPr>
                <a:noFill/>
                <a:tableStyleId>{48F40EB2-93B1-4871-A2E3-FABB4E9BA10A}</a:tableStyleId>
              </a:tblPr>
              <a:tblGrid>
                <a:gridCol w="571525"/>
                <a:gridCol w="571525"/>
                <a:gridCol w="571525"/>
              </a:tblGrid>
              <a:tr h="320700">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14</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20700">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17</a:t>
                      </a:r>
                      <a:endParaRPr/>
                    </a:p>
                  </a:txBody>
                  <a:tcPr marT="91425" marB="91425" marR="91425" marL="91425"/>
                </a:tc>
              </a:tr>
              <a:tr h="320700">
                <a:tc>
                  <a:txBody>
                    <a:bodyPr/>
                    <a:lstStyle/>
                    <a:p>
                      <a:pPr indent="0" lvl="0" marL="0" rtl="0" algn="l">
                        <a:spcBef>
                          <a:spcPts val="0"/>
                        </a:spcBef>
                        <a:spcAft>
                          <a:spcPts val="0"/>
                        </a:spcAft>
                        <a:buNone/>
                      </a:pPr>
                      <a:r>
                        <a:rPr lang="en"/>
                        <a:t>18</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bl>
          </a:graphicData>
        </a:graphic>
      </p:graphicFrame>
      <p:graphicFrame>
        <p:nvGraphicFramePr>
          <p:cNvPr id="428" name="Google Shape;428;p65"/>
          <p:cNvGraphicFramePr/>
          <p:nvPr/>
        </p:nvGraphicFramePr>
        <p:xfrm>
          <a:off x="5000625" y="3048000"/>
          <a:ext cx="3000000" cy="3000000"/>
        </p:xfrm>
        <a:graphic>
          <a:graphicData uri="http://schemas.openxmlformats.org/drawingml/2006/table">
            <a:tbl>
              <a:tblPr>
                <a:noFill/>
                <a:tableStyleId>{48F40EB2-93B1-4871-A2E3-FABB4E9BA10A}</a:tableStyleId>
              </a:tblPr>
              <a:tblGrid>
                <a:gridCol w="532225"/>
                <a:gridCol w="532225"/>
                <a:gridCol w="532225"/>
                <a:gridCol w="532225"/>
              </a:tblGrid>
              <a:tr h="423875">
                <a:tc>
                  <a:txBody>
                    <a:bodyPr/>
                    <a:lstStyle/>
                    <a:p>
                      <a:pPr indent="0" lvl="0" marL="0" rtl="0" algn="l">
                        <a:spcBef>
                          <a:spcPts val="0"/>
                        </a:spcBef>
                        <a:spcAft>
                          <a:spcPts val="0"/>
                        </a:spcAft>
                        <a:buNone/>
                      </a:pPr>
                      <a:r>
                        <a:rPr b="1" lang="en"/>
                        <a:t>16</a:t>
                      </a:r>
                      <a:endParaRPr b="1"/>
                    </a:p>
                  </a:txBody>
                  <a:tcPr marT="91425" marB="91425" marR="91425" marL="91425"/>
                </a:tc>
                <a:tc>
                  <a:txBody>
                    <a:bodyPr/>
                    <a:lstStyle/>
                    <a:p>
                      <a:pPr indent="0" lvl="0" marL="0" rtl="0" algn="l">
                        <a:spcBef>
                          <a:spcPts val="0"/>
                        </a:spcBef>
                        <a:spcAft>
                          <a:spcPts val="0"/>
                        </a:spcAft>
                        <a:buNone/>
                      </a:pPr>
                      <a:r>
                        <a:rPr b="1" lang="en"/>
                        <a:t>15</a:t>
                      </a:r>
                      <a:endParaRPr b="1"/>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423875">
                <a:tc>
                  <a:txBody>
                    <a:bodyPr/>
                    <a:lstStyle/>
                    <a:p>
                      <a:pPr indent="0" lvl="0" marL="0" rtl="0" algn="l">
                        <a:spcBef>
                          <a:spcPts val="0"/>
                        </a:spcBef>
                        <a:spcAft>
                          <a:spcPts val="0"/>
                        </a:spcAft>
                        <a:buNone/>
                      </a:pPr>
                      <a:r>
                        <a:rPr b="1" lang="en"/>
                        <a:t>12</a:t>
                      </a:r>
                      <a:endParaRPr b="1"/>
                    </a:p>
                  </a:txBody>
                  <a:tcPr marT="91425" marB="91425" marR="91425" marL="91425"/>
                </a:tc>
                <a:tc>
                  <a:txBody>
                    <a:bodyPr/>
                    <a:lstStyle/>
                    <a:p>
                      <a:pPr indent="0" lvl="0" marL="0" rtl="0" algn="l">
                        <a:spcBef>
                          <a:spcPts val="0"/>
                        </a:spcBef>
                        <a:spcAft>
                          <a:spcPts val="0"/>
                        </a:spcAft>
                        <a:buNone/>
                      </a:pPr>
                      <a:r>
                        <a:rPr b="1" lang="en"/>
                        <a:t>13</a:t>
                      </a:r>
                      <a:endParaRPr b="1"/>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423875">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bl>
          </a:graphicData>
        </a:graphic>
      </p:graphicFrame>
      <p:sp>
        <p:nvSpPr>
          <p:cNvPr id="429" name="Google Shape;429;p65"/>
          <p:cNvSpPr/>
          <p:nvPr/>
        </p:nvSpPr>
        <p:spPr>
          <a:xfrm>
            <a:off x="4305300" y="3495675"/>
            <a:ext cx="647700" cy="266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6"/>
          <p:cNvSpPr txBox="1"/>
          <p:nvPr>
            <p:ph idx="1" type="body"/>
          </p:nvPr>
        </p:nvSpPr>
        <p:spPr>
          <a:xfrm>
            <a:off x="581025" y="685750"/>
            <a:ext cx="2905200" cy="4229100"/>
          </a:xfrm>
          <a:prstGeom prst="rect">
            <a:avLst/>
          </a:prstGeom>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300"/>
              <a:t>#include&lt;iostream&gt;</a:t>
            </a:r>
            <a:endParaRPr sz="1300"/>
          </a:p>
          <a:p>
            <a:pPr indent="0" lvl="0" marL="0" rtl="0" algn="l">
              <a:lnSpc>
                <a:spcPct val="100000"/>
              </a:lnSpc>
              <a:spcBef>
                <a:spcPts val="0"/>
              </a:spcBef>
              <a:spcAft>
                <a:spcPts val="0"/>
              </a:spcAft>
              <a:buClr>
                <a:schemeClr val="dk1"/>
              </a:buClr>
              <a:buSzPts val="1100"/>
              <a:buFont typeface="Arial"/>
              <a:buNone/>
            </a:pPr>
            <a:r>
              <a:rPr lang="en" sz="1300"/>
              <a:t>using namespace std;</a:t>
            </a:r>
            <a:endParaRPr sz="1300"/>
          </a:p>
          <a:p>
            <a:pPr indent="0" lvl="0" marL="0" rtl="0" algn="l">
              <a:lnSpc>
                <a:spcPct val="100000"/>
              </a:lnSpc>
              <a:spcBef>
                <a:spcPts val="0"/>
              </a:spcBef>
              <a:spcAft>
                <a:spcPts val="0"/>
              </a:spcAft>
              <a:buNone/>
            </a:pPr>
            <a:r>
              <a:rPr lang="en" sz="1300"/>
              <a:t>void display(int marks[]</a:t>
            </a:r>
            <a:r>
              <a:rPr b="1" lang="en" sz="1300"/>
              <a:t>[2],</a:t>
            </a:r>
            <a:r>
              <a:rPr lang="en" sz="1300"/>
              <a:t> int r, int c)</a:t>
            </a:r>
            <a:endParaRPr sz="1300"/>
          </a:p>
          <a:p>
            <a:pPr indent="0" lvl="0" marL="0" rtl="0" algn="l">
              <a:lnSpc>
                <a:spcPct val="100000"/>
              </a:lnSpc>
              <a:spcBef>
                <a:spcPts val="0"/>
              </a:spcBef>
              <a:spcAft>
                <a:spcPts val="0"/>
              </a:spcAft>
              <a:buClr>
                <a:schemeClr val="dk1"/>
              </a:buClr>
              <a:buSzPts val="1100"/>
              <a:buFont typeface="Arial"/>
              <a:buNone/>
            </a:pPr>
            <a:r>
              <a:rPr lang="en" sz="1300"/>
              <a:t>{</a:t>
            </a:r>
            <a:endParaRPr sz="1300"/>
          </a:p>
          <a:p>
            <a:pPr indent="0" lvl="0" marL="0" rtl="0" algn="l">
              <a:lnSpc>
                <a:spcPct val="100000"/>
              </a:lnSpc>
              <a:spcBef>
                <a:spcPts val="0"/>
              </a:spcBef>
              <a:spcAft>
                <a:spcPts val="0"/>
              </a:spcAft>
              <a:buClr>
                <a:schemeClr val="dk1"/>
              </a:buClr>
              <a:buSzPts val="1100"/>
              <a:buFont typeface="Arial"/>
              <a:buNone/>
            </a:pPr>
            <a:r>
              <a:rPr lang="en" sz="1300"/>
              <a:t>for (int i=0; i&lt;r;i++){</a:t>
            </a:r>
            <a:endParaRPr sz="1300"/>
          </a:p>
          <a:p>
            <a:pPr indent="0" lvl="0" marL="0" rtl="0" algn="l">
              <a:lnSpc>
                <a:spcPct val="100000"/>
              </a:lnSpc>
              <a:spcBef>
                <a:spcPts val="0"/>
              </a:spcBef>
              <a:spcAft>
                <a:spcPts val="0"/>
              </a:spcAft>
              <a:buClr>
                <a:schemeClr val="dk1"/>
              </a:buClr>
              <a:buSzPts val="1100"/>
              <a:buFont typeface="Arial"/>
              <a:buNone/>
            </a:pPr>
            <a:r>
              <a:rPr lang="en" sz="1300"/>
              <a:t>for (int j=0;j&lt;c;j++){</a:t>
            </a:r>
            <a:endParaRPr sz="1300"/>
          </a:p>
          <a:p>
            <a:pPr indent="0" lvl="0" marL="0" rtl="0" algn="l">
              <a:lnSpc>
                <a:spcPct val="100000"/>
              </a:lnSpc>
              <a:spcBef>
                <a:spcPts val="0"/>
              </a:spcBef>
              <a:spcAft>
                <a:spcPts val="0"/>
              </a:spcAft>
              <a:buClr>
                <a:schemeClr val="dk1"/>
              </a:buClr>
              <a:buSzPts val="1100"/>
              <a:buFont typeface="Arial"/>
              <a:buNone/>
            </a:pPr>
            <a:r>
              <a:rPr lang="en" sz="1300"/>
              <a:t>  cout&lt;&lt;marks[i][j]&lt;&lt;" ";</a:t>
            </a:r>
            <a:endParaRPr sz="1300"/>
          </a:p>
          <a:p>
            <a:pPr indent="0" lvl="0" marL="0" rtl="0" algn="l">
              <a:lnSpc>
                <a:spcPct val="100000"/>
              </a:lnSpc>
              <a:spcBef>
                <a:spcPts val="0"/>
              </a:spcBef>
              <a:spcAft>
                <a:spcPts val="0"/>
              </a:spcAft>
              <a:buClr>
                <a:schemeClr val="dk1"/>
              </a:buClr>
              <a:buSzPts val="1100"/>
              <a:buFont typeface="Arial"/>
              <a:buNone/>
            </a:pPr>
            <a:r>
              <a:rPr lang="en" sz="1300"/>
              <a:t>  }</a:t>
            </a:r>
            <a:endParaRPr sz="1300"/>
          </a:p>
          <a:p>
            <a:pPr indent="0" lvl="0" marL="0" rtl="0" algn="l">
              <a:lnSpc>
                <a:spcPct val="100000"/>
              </a:lnSpc>
              <a:spcBef>
                <a:spcPts val="0"/>
              </a:spcBef>
              <a:spcAft>
                <a:spcPts val="0"/>
              </a:spcAft>
              <a:buClr>
                <a:schemeClr val="dk1"/>
              </a:buClr>
              <a:buSzPts val="1100"/>
              <a:buFont typeface="Arial"/>
              <a:buNone/>
            </a:pPr>
            <a:r>
              <a:rPr lang="en" sz="1300"/>
              <a:t>  cout&lt;&lt;endl;</a:t>
            </a:r>
            <a:endParaRPr sz="1300"/>
          </a:p>
          <a:p>
            <a:pPr indent="0" lvl="0" marL="0" rtl="0" algn="l">
              <a:lnSpc>
                <a:spcPct val="100000"/>
              </a:lnSpc>
              <a:spcBef>
                <a:spcPts val="0"/>
              </a:spcBef>
              <a:spcAft>
                <a:spcPts val="0"/>
              </a:spcAft>
              <a:buClr>
                <a:schemeClr val="dk1"/>
              </a:buClr>
              <a:buSzPts val="1100"/>
              <a:buFont typeface="Arial"/>
              <a:buNone/>
            </a:pPr>
            <a:r>
              <a:rPr lang="en" sz="1300"/>
              <a:t>}</a:t>
            </a:r>
            <a:endParaRPr sz="1300"/>
          </a:p>
          <a:p>
            <a:pPr indent="0" lvl="0" marL="0" rtl="0" algn="l">
              <a:lnSpc>
                <a:spcPct val="100000"/>
              </a:lnSpc>
              <a:spcBef>
                <a:spcPts val="0"/>
              </a:spcBef>
              <a:spcAft>
                <a:spcPts val="0"/>
              </a:spcAft>
              <a:buClr>
                <a:schemeClr val="dk1"/>
              </a:buClr>
              <a:buSzPts val="1100"/>
              <a:buFont typeface="Arial"/>
              <a:buNone/>
            </a:pPr>
            <a:r>
              <a:rPr lang="en" sz="1300"/>
              <a:t>}</a:t>
            </a:r>
            <a:endParaRPr sz="1300"/>
          </a:p>
          <a:p>
            <a:pPr indent="0" lvl="0" marL="0" rtl="0" algn="l">
              <a:lnSpc>
                <a:spcPct val="100000"/>
              </a:lnSpc>
              <a:spcBef>
                <a:spcPts val="0"/>
              </a:spcBef>
              <a:spcAft>
                <a:spcPts val="0"/>
              </a:spcAft>
              <a:buClr>
                <a:schemeClr val="dk1"/>
              </a:buClr>
              <a:buSzPts val="1100"/>
              <a:buFont typeface="Arial"/>
              <a:buNone/>
            </a:pPr>
            <a:r>
              <a:rPr lang="en" sz="1300"/>
              <a:t>int main(){</a:t>
            </a:r>
            <a:endParaRPr sz="1300"/>
          </a:p>
          <a:p>
            <a:pPr indent="0" lvl="0" marL="0" rtl="0" algn="l">
              <a:lnSpc>
                <a:spcPct val="100000"/>
              </a:lnSpc>
              <a:spcBef>
                <a:spcPts val="0"/>
              </a:spcBef>
              <a:spcAft>
                <a:spcPts val="0"/>
              </a:spcAft>
              <a:buClr>
                <a:schemeClr val="dk1"/>
              </a:buClr>
              <a:buSzPts val="1100"/>
              <a:buFont typeface="Arial"/>
              <a:buNone/>
            </a:pPr>
            <a:r>
              <a:t/>
            </a:r>
            <a:endParaRPr sz="1300"/>
          </a:p>
          <a:p>
            <a:pPr indent="0" lvl="0" marL="0" rtl="0" algn="l">
              <a:lnSpc>
                <a:spcPct val="100000"/>
              </a:lnSpc>
              <a:spcBef>
                <a:spcPts val="0"/>
              </a:spcBef>
              <a:spcAft>
                <a:spcPts val="0"/>
              </a:spcAft>
              <a:buClr>
                <a:schemeClr val="dk1"/>
              </a:buClr>
              <a:buSzPts val="1100"/>
              <a:buFont typeface="Arial"/>
              <a:buNone/>
            </a:pPr>
            <a:r>
              <a:rPr lang="en" sz="1300"/>
              <a:t>int A[]</a:t>
            </a:r>
            <a:r>
              <a:rPr b="1" lang="en" sz="1300"/>
              <a:t>[2]</a:t>
            </a:r>
            <a:r>
              <a:rPr lang="en" sz="1300"/>
              <a:t>={</a:t>
            </a:r>
            <a:endParaRPr sz="1300"/>
          </a:p>
          <a:p>
            <a:pPr indent="0" lvl="0" marL="0" rtl="0" algn="l">
              <a:lnSpc>
                <a:spcPct val="100000"/>
              </a:lnSpc>
              <a:spcBef>
                <a:spcPts val="0"/>
              </a:spcBef>
              <a:spcAft>
                <a:spcPts val="0"/>
              </a:spcAft>
              <a:buClr>
                <a:schemeClr val="dk1"/>
              </a:buClr>
              <a:buSzPts val="1100"/>
              <a:buFont typeface="Arial"/>
              <a:buNone/>
            </a:pPr>
            <a:r>
              <a:rPr lang="en" sz="1300"/>
              <a:t>{ 12,14},</a:t>
            </a:r>
            <a:endParaRPr sz="1300"/>
          </a:p>
          <a:p>
            <a:pPr indent="0" lvl="0" marL="0" rtl="0" algn="l">
              <a:lnSpc>
                <a:spcPct val="100000"/>
              </a:lnSpc>
              <a:spcBef>
                <a:spcPts val="0"/>
              </a:spcBef>
              <a:spcAft>
                <a:spcPts val="0"/>
              </a:spcAft>
              <a:buClr>
                <a:schemeClr val="dk1"/>
              </a:buClr>
              <a:buSzPts val="1100"/>
              <a:buFont typeface="Arial"/>
              <a:buNone/>
            </a:pPr>
            <a:r>
              <a:rPr lang="en" sz="1300"/>
              <a:t>{15,18}</a:t>
            </a:r>
            <a:endParaRPr sz="1300"/>
          </a:p>
          <a:p>
            <a:pPr indent="0" lvl="0" marL="0" rtl="0" algn="l">
              <a:lnSpc>
                <a:spcPct val="100000"/>
              </a:lnSpc>
              <a:spcBef>
                <a:spcPts val="0"/>
              </a:spcBef>
              <a:spcAft>
                <a:spcPts val="0"/>
              </a:spcAft>
              <a:buClr>
                <a:schemeClr val="dk1"/>
              </a:buClr>
              <a:buSzPts val="1100"/>
              <a:buFont typeface="Arial"/>
              <a:buNone/>
            </a:pPr>
            <a:r>
              <a:rPr lang="en" sz="1300"/>
              <a:t>};</a:t>
            </a:r>
            <a:endParaRPr sz="1300"/>
          </a:p>
          <a:p>
            <a:pPr indent="0" lvl="0" marL="0" rtl="0" algn="l">
              <a:lnSpc>
                <a:spcPct val="100000"/>
              </a:lnSpc>
              <a:spcBef>
                <a:spcPts val="0"/>
              </a:spcBef>
              <a:spcAft>
                <a:spcPts val="0"/>
              </a:spcAft>
              <a:buClr>
                <a:schemeClr val="dk1"/>
              </a:buClr>
              <a:buSzPts val="1100"/>
              <a:buFont typeface="Arial"/>
              <a:buNone/>
            </a:pPr>
            <a:r>
              <a:rPr lang="en" sz="1300"/>
              <a:t>display(A,2,2);</a:t>
            </a:r>
            <a:endParaRPr sz="1300"/>
          </a:p>
          <a:p>
            <a:pPr indent="0" lvl="0" marL="0" rtl="0" algn="l">
              <a:lnSpc>
                <a:spcPct val="100000"/>
              </a:lnSpc>
              <a:spcBef>
                <a:spcPts val="0"/>
              </a:spcBef>
              <a:spcAft>
                <a:spcPts val="0"/>
              </a:spcAft>
              <a:buClr>
                <a:schemeClr val="dk1"/>
              </a:buClr>
              <a:buSzPts val="1100"/>
              <a:buFont typeface="Arial"/>
              <a:buNone/>
            </a:pPr>
            <a:r>
              <a:t/>
            </a:r>
            <a:endParaRPr sz="1300"/>
          </a:p>
          <a:p>
            <a:pPr indent="0" lvl="0" marL="0" rtl="0" algn="l">
              <a:lnSpc>
                <a:spcPct val="100000"/>
              </a:lnSpc>
              <a:spcBef>
                <a:spcPts val="0"/>
              </a:spcBef>
              <a:spcAft>
                <a:spcPts val="0"/>
              </a:spcAft>
              <a:buClr>
                <a:schemeClr val="dk1"/>
              </a:buClr>
              <a:buSzPts val="1100"/>
              <a:buFont typeface="Arial"/>
              <a:buNone/>
            </a:pPr>
            <a:r>
              <a:rPr lang="en" sz="1300"/>
              <a:t>}</a:t>
            </a:r>
            <a:endParaRPr sz="1300"/>
          </a:p>
          <a:p>
            <a:pPr indent="0" lvl="0" marL="0" rtl="0" algn="l">
              <a:lnSpc>
                <a:spcPct val="100000"/>
              </a:lnSpc>
              <a:spcBef>
                <a:spcPts val="0"/>
              </a:spcBef>
              <a:spcAft>
                <a:spcPts val="0"/>
              </a:spcAft>
              <a:buNone/>
            </a:pPr>
            <a:r>
              <a:t/>
            </a:r>
            <a:endParaRPr sz="1300"/>
          </a:p>
        </p:txBody>
      </p:sp>
      <p:sp>
        <p:nvSpPr>
          <p:cNvPr id="435" name="Google Shape;435;p66"/>
          <p:cNvSpPr txBox="1"/>
          <p:nvPr>
            <p:ph idx="1" type="body"/>
          </p:nvPr>
        </p:nvSpPr>
        <p:spPr>
          <a:xfrm>
            <a:off x="3429000" y="504775"/>
            <a:ext cx="2846700" cy="4229100"/>
          </a:xfrm>
          <a:prstGeom prst="rect">
            <a:avLst/>
          </a:prstGeom>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t>#include&lt;iostream&gt;</a:t>
            </a:r>
            <a:endParaRPr sz="1300"/>
          </a:p>
          <a:p>
            <a:pPr indent="0" lvl="0" marL="0" rtl="0" algn="l">
              <a:lnSpc>
                <a:spcPct val="100000"/>
              </a:lnSpc>
              <a:spcBef>
                <a:spcPts val="0"/>
              </a:spcBef>
              <a:spcAft>
                <a:spcPts val="0"/>
              </a:spcAft>
              <a:buNone/>
            </a:pPr>
            <a:r>
              <a:rPr lang="en" sz="1300"/>
              <a:t>using namespace std;</a:t>
            </a:r>
            <a:endParaRPr sz="1300"/>
          </a:p>
          <a:p>
            <a:pPr indent="0" lvl="0" marL="0" rtl="0" algn="l">
              <a:lnSpc>
                <a:spcPct val="100000"/>
              </a:lnSpc>
              <a:spcBef>
                <a:spcPts val="0"/>
              </a:spcBef>
              <a:spcAft>
                <a:spcPts val="0"/>
              </a:spcAft>
              <a:buNone/>
            </a:pPr>
            <a:r>
              <a:rPr lang="en" sz="1300"/>
              <a:t>void display(int marks[]</a:t>
            </a:r>
            <a:r>
              <a:rPr b="1" lang="en" sz="1300"/>
              <a:t>[]</a:t>
            </a:r>
            <a:r>
              <a:rPr lang="en" sz="1300"/>
              <a:t>, int r, int c)</a:t>
            </a:r>
            <a:endParaRPr sz="1300"/>
          </a:p>
          <a:p>
            <a:pPr indent="0" lvl="0" marL="0" rtl="0" algn="l">
              <a:lnSpc>
                <a:spcPct val="100000"/>
              </a:lnSpc>
              <a:spcBef>
                <a:spcPts val="0"/>
              </a:spcBef>
              <a:spcAft>
                <a:spcPts val="0"/>
              </a:spcAft>
              <a:buNone/>
            </a:pPr>
            <a:r>
              <a:rPr lang="en" sz="1300"/>
              <a:t>{</a:t>
            </a:r>
            <a:endParaRPr sz="1300"/>
          </a:p>
          <a:p>
            <a:pPr indent="0" lvl="0" marL="0" rtl="0" algn="l">
              <a:lnSpc>
                <a:spcPct val="100000"/>
              </a:lnSpc>
              <a:spcBef>
                <a:spcPts val="0"/>
              </a:spcBef>
              <a:spcAft>
                <a:spcPts val="0"/>
              </a:spcAft>
              <a:buNone/>
            </a:pPr>
            <a:r>
              <a:rPr lang="en" sz="1300"/>
              <a:t>for (int i=0; i&lt;r;i++){</a:t>
            </a:r>
            <a:endParaRPr sz="1300"/>
          </a:p>
          <a:p>
            <a:pPr indent="0" lvl="0" marL="0" rtl="0" algn="l">
              <a:lnSpc>
                <a:spcPct val="100000"/>
              </a:lnSpc>
              <a:spcBef>
                <a:spcPts val="0"/>
              </a:spcBef>
              <a:spcAft>
                <a:spcPts val="0"/>
              </a:spcAft>
              <a:buNone/>
            </a:pPr>
            <a:r>
              <a:rPr lang="en" sz="1300"/>
              <a:t>for (int j=0;j&lt;c;j++){</a:t>
            </a:r>
            <a:endParaRPr sz="1300"/>
          </a:p>
          <a:p>
            <a:pPr indent="0" lvl="0" marL="0" rtl="0" algn="l">
              <a:lnSpc>
                <a:spcPct val="100000"/>
              </a:lnSpc>
              <a:spcBef>
                <a:spcPts val="0"/>
              </a:spcBef>
              <a:spcAft>
                <a:spcPts val="0"/>
              </a:spcAft>
              <a:buNone/>
            </a:pPr>
            <a:r>
              <a:rPr lang="en" sz="1300"/>
              <a:t>  cout&lt;&lt;marks[i][j]&lt;&lt;" ";</a:t>
            </a:r>
            <a:endParaRPr sz="1300"/>
          </a:p>
          <a:p>
            <a:pPr indent="0" lvl="0" marL="0" rtl="0" algn="l">
              <a:lnSpc>
                <a:spcPct val="100000"/>
              </a:lnSpc>
              <a:spcBef>
                <a:spcPts val="0"/>
              </a:spcBef>
              <a:spcAft>
                <a:spcPts val="0"/>
              </a:spcAft>
              <a:buNone/>
            </a:pPr>
            <a:r>
              <a:rPr lang="en" sz="1300"/>
              <a:t>  }</a:t>
            </a:r>
            <a:endParaRPr sz="1300"/>
          </a:p>
          <a:p>
            <a:pPr indent="0" lvl="0" marL="0" rtl="0" algn="l">
              <a:lnSpc>
                <a:spcPct val="100000"/>
              </a:lnSpc>
              <a:spcBef>
                <a:spcPts val="0"/>
              </a:spcBef>
              <a:spcAft>
                <a:spcPts val="0"/>
              </a:spcAft>
              <a:buNone/>
            </a:pPr>
            <a:r>
              <a:rPr lang="en" sz="1300"/>
              <a:t>  cout&lt;&lt;endl;</a:t>
            </a:r>
            <a:endParaRPr sz="1300"/>
          </a:p>
          <a:p>
            <a:pPr indent="0" lvl="0" marL="0" rtl="0" algn="l">
              <a:lnSpc>
                <a:spcPct val="100000"/>
              </a:lnSpc>
              <a:spcBef>
                <a:spcPts val="0"/>
              </a:spcBef>
              <a:spcAft>
                <a:spcPts val="0"/>
              </a:spcAft>
              <a:buNone/>
            </a:pPr>
            <a:r>
              <a:rPr lang="en" sz="1300"/>
              <a:t>}</a:t>
            </a:r>
            <a:endParaRPr sz="1300"/>
          </a:p>
          <a:p>
            <a:pPr indent="0" lvl="0" marL="0" rtl="0" algn="l">
              <a:lnSpc>
                <a:spcPct val="100000"/>
              </a:lnSpc>
              <a:spcBef>
                <a:spcPts val="0"/>
              </a:spcBef>
              <a:spcAft>
                <a:spcPts val="0"/>
              </a:spcAft>
              <a:buNone/>
            </a:pPr>
            <a:r>
              <a:rPr lang="en" sz="1300"/>
              <a:t>}</a:t>
            </a:r>
            <a:endParaRPr sz="1300"/>
          </a:p>
          <a:p>
            <a:pPr indent="0" lvl="0" marL="0" rtl="0" algn="l">
              <a:lnSpc>
                <a:spcPct val="100000"/>
              </a:lnSpc>
              <a:spcBef>
                <a:spcPts val="0"/>
              </a:spcBef>
              <a:spcAft>
                <a:spcPts val="0"/>
              </a:spcAft>
              <a:buNone/>
            </a:pPr>
            <a:r>
              <a:rPr lang="en" sz="1300"/>
              <a:t>int main(){</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 sz="1300"/>
              <a:t>int A[]</a:t>
            </a:r>
            <a:r>
              <a:rPr b="1" lang="en" sz="1300"/>
              <a:t>[2]</a:t>
            </a:r>
            <a:r>
              <a:rPr lang="en" sz="1300"/>
              <a:t>={</a:t>
            </a:r>
            <a:endParaRPr sz="1300"/>
          </a:p>
          <a:p>
            <a:pPr indent="0" lvl="0" marL="0" rtl="0" algn="l">
              <a:lnSpc>
                <a:spcPct val="100000"/>
              </a:lnSpc>
              <a:spcBef>
                <a:spcPts val="0"/>
              </a:spcBef>
              <a:spcAft>
                <a:spcPts val="0"/>
              </a:spcAft>
              <a:buNone/>
            </a:pPr>
            <a:r>
              <a:rPr lang="en" sz="1300"/>
              <a:t>{ 12,14},</a:t>
            </a:r>
            <a:endParaRPr sz="1300"/>
          </a:p>
          <a:p>
            <a:pPr indent="0" lvl="0" marL="0" rtl="0" algn="l">
              <a:lnSpc>
                <a:spcPct val="100000"/>
              </a:lnSpc>
              <a:spcBef>
                <a:spcPts val="0"/>
              </a:spcBef>
              <a:spcAft>
                <a:spcPts val="0"/>
              </a:spcAft>
              <a:buNone/>
            </a:pPr>
            <a:r>
              <a:rPr lang="en" sz="1300"/>
              <a:t>{15,18}</a:t>
            </a:r>
            <a:endParaRPr sz="1300"/>
          </a:p>
          <a:p>
            <a:pPr indent="0" lvl="0" marL="0" rtl="0" algn="l">
              <a:lnSpc>
                <a:spcPct val="100000"/>
              </a:lnSpc>
              <a:spcBef>
                <a:spcPts val="0"/>
              </a:spcBef>
              <a:spcAft>
                <a:spcPts val="0"/>
              </a:spcAft>
              <a:buNone/>
            </a:pPr>
            <a:r>
              <a:rPr lang="en" sz="1300"/>
              <a:t>};</a:t>
            </a:r>
            <a:endParaRPr sz="1300"/>
          </a:p>
          <a:p>
            <a:pPr indent="0" lvl="0" marL="0" rtl="0" algn="l">
              <a:lnSpc>
                <a:spcPct val="100000"/>
              </a:lnSpc>
              <a:spcBef>
                <a:spcPts val="0"/>
              </a:spcBef>
              <a:spcAft>
                <a:spcPts val="0"/>
              </a:spcAft>
              <a:buNone/>
            </a:pPr>
            <a:r>
              <a:rPr lang="en" sz="1300"/>
              <a:t>display(A,2,2);</a:t>
            </a:r>
            <a:endParaRPr sz="1300"/>
          </a:p>
          <a:p>
            <a:pPr indent="0" lvl="0" marL="0" rtl="0" algn="l">
              <a:lnSpc>
                <a:spcPct val="100000"/>
              </a:lnSpc>
              <a:spcBef>
                <a:spcPts val="0"/>
              </a:spcBef>
              <a:spcAft>
                <a:spcPts val="0"/>
              </a:spcAft>
              <a:buNone/>
            </a:pPr>
            <a:r>
              <a:rPr lang="en" sz="1300"/>
              <a:t>}</a:t>
            </a:r>
            <a:endParaRPr sz="1300"/>
          </a:p>
          <a:p>
            <a:pPr indent="0" lvl="0" marL="0" rtl="0" algn="l">
              <a:lnSpc>
                <a:spcPct val="100000"/>
              </a:lnSpc>
              <a:spcBef>
                <a:spcPts val="0"/>
              </a:spcBef>
              <a:spcAft>
                <a:spcPts val="0"/>
              </a:spcAft>
              <a:buNone/>
            </a:pPr>
            <a:r>
              <a:t/>
            </a:r>
            <a:endParaRPr sz="1300"/>
          </a:p>
        </p:txBody>
      </p:sp>
      <p:sp>
        <p:nvSpPr>
          <p:cNvPr id="436" name="Google Shape;436;p66"/>
          <p:cNvSpPr txBox="1"/>
          <p:nvPr>
            <p:ph idx="1" type="body"/>
          </p:nvPr>
        </p:nvSpPr>
        <p:spPr>
          <a:xfrm>
            <a:off x="6324600" y="657175"/>
            <a:ext cx="2905200" cy="4229100"/>
          </a:xfrm>
          <a:prstGeom prst="rect">
            <a:avLst/>
          </a:prstGeom>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t>#include&lt;iostream&gt;</a:t>
            </a:r>
            <a:endParaRPr sz="1300"/>
          </a:p>
          <a:p>
            <a:pPr indent="0" lvl="0" marL="0" rtl="0" algn="l">
              <a:lnSpc>
                <a:spcPct val="100000"/>
              </a:lnSpc>
              <a:spcBef>
                <a:spcPts val="0"/>
              </a:spcBef>
              <a:spcAft>
                <a:spcPts val="0"/>
              </a:spcAft>
              <a:buNone/>
            </a:pPr>
            <a:r>
              <a:rPr lang="en" sz="1300"/>
              <a:t>using namespace std;</a:t>
            </a:r>
            <a:endParaRPr sz="1300"/>
          </a:p>
          <a:p>
            <a:pPr indent="0" lvl="0" marL="0" rtl="0" algn="l">
              <a:lnSpc>
                <a:spcPct val="100000"/>
              </a:lnSpc>
              <a:spcBef>
                <a:spcPts val="0"/>
              </a:spcBef>
              <a:spcAft>
                <a:spcPts val="0"/>
              </a:spcAft>
              <a:buNone/>
            </a:pPr>
            <a:r>
              <a:rPr lang="en" sz="1300"/>
              <a:t>void display(int marks[]</a:t>
            </a:r>
            <a:r>
              <a:rPr b="1" lang="en" sz="1300"/>
              <a:t>[5]</a:t>
            </a:r>
            <a:r>
              <a:rPr lang="en" sz="1300"/>
              <a:t>, int r, int c)</a:t>
            </a:r>
            <a:endParaRPr sz="1300"/>
          </a:p>
          <a:p>
            <a:pPr indent="0" lvl="0" marL="0" rtl="0" algn="l">
              <a:lnSpc>
                <a:spcPct val="100000"/>
              </a:lnSpc>
              <a:spcBef>
                <a:spcPts val="0"/>
              </a:spcBef>
              <a:spcAft>
                <a:spcPts val="0"/>
              </a:spcAft>
              <a:buNone/>
            </a:pPr>
            <a:r>
              <a:rPr lang="en" sz="1300"/>
              <a:t>{</a:t>
            </a:r>
            <a:endParaRPr sz="1300"/>
          </a:p>
          <a:p>
            <a:pPr indent="0" lvl="0" marL="0" rtl="0" algn="l">
              <a:lnSpc>
                <a:spcPct val="100000"/>
              </a:lnSpc>
              <a:spcBef>
                <a:spcPts val="0"/>
              </a:spcBef>
              <a:spcAft>
                <a:spcPts val="0"/>
              </a:spcAft>
              <a:buNone/>
            </a:pPr>
            <a:r>
              <a:rPr lang="en" sz="1300"/>
              <a:t>for (int i=0; i&lt;r;i++){</a:t>
            </a:r>
            <a:endParaRPr sz="1300"/>
          </a:p>
          <a:p>
            <a:pPr indent="0" lvl="0" marL="0" rtl="0" algn="l">
              <a:lnSpc>
                <a:spcPct val="100000"/>
              </a:lnSpc>
              <a:spcBef>
                <a:spcPts val="0"/>
              </a:spcBef>
              <a:spcAft>
                <a:spcPts val="0"/>
              </a:spcAft>
              <a:buNone/>
            </a:pPr>
            <a:r>
              <a:rPr lang="en" sz="1300"/>
              <a:t>for (int j=0;j&lt;c;j++){</a:t>
            </a:r>
            <a:endParaRPr sz="1300"/>
          </a:p>
          <a:p>
            <a:pPr indent="0" lvl="0" marL="0" rtl="0" algn="l">
              <a:lnSpc>
                <a:spcPct val="100000"/>
              </a:lnSpc>
              <a:spcBef>
                <a:spcPts val="0"/>
              </a:spcBef>
              <a:spcAft>
                <a:spcPts val="0"/>
              </a:spcAft>
              <a:buNone/>
            </a:pPr>
            <a:r>
              <a:rPr lang="en" sz="1300"/>
              <a:t>  cout&lt;&lt;marks[i][j]&lt;&lt;" ";</a:t>
            </a:r>
            <a:endParaRPr sz="1300"/>
          </a:p>
          <a:p>
            <a:pPr indent="0" lvl="0" marL="0" rtl="0" algn="l">
              <a:lnSpc>
                <a:spcPct val="100000"/>
              </a:lnSpc>
              <a:spcBef>
                <a:spcPts val="0"/>
              </a:spcBef>
              <a:spcAft>
                <a:spcPts val="0"/>
              </a:spcAft>
              <a:buNone/>
            </a:pPr>
            <a:r>
              <a:rPr lang="en" sz="1300"/>
              <a:t>  }</a:t>
            </a:r>
            <a:endParaRPr sz="1300"/>
          </a:p>
          <a:p>
            <a:pPr indent="0" lvl="0" marL="0" rtl="0" algn="l">
              <a:lnSpc>
                <a:spcPct val="100000"/>
              </a:lnSpc>
              <a:spcBef>
                <a:spcPts val="0"/>
              </a:spcBef>
              <a:spcAft>
                <a:spcPts val="0"/>
              </a:spcAft>
              <a:buNone/>
            </a:pPr>
            <a:r>
              <a:rPr lang="en" sz="1300"/>
              <a:t>  cout&lt;&lt;endl;</a:t>
            </a:r>
            <a:endParaRPr sz="1300"/>
          </a:p>
          <a:p>
            <a:pPr indent="0" lvl="0" marL="0" rtl="0" algn="l">
              <a:lnSpc>
                <a:spcPct val="100000"/>
              </a:lnSpc>
              <a:spcBef>
                <a:spcPts val="0"/>
              </a:spcBef>
              <a:spcAft>
                <a:spcPts val="0"/>
              </a:spcAft>
              <a:buNone/>
            </a:pPr>
            <a:r>
              <a:rPr lang="en" sz="1300"/>
              <a:t>}</a:t>
            </a:r>
            <a:endParaRPr sz="1300"/>
          </a:p>
          <a:p>
            <a:pPr indent="0" lvl="0" marL="0" rtl="0" algn="l">
              <a:lnSpc>
                <a:spcPct val="100000"/>
              </a:lnSpc>
              <a:spcBef>
                <a:spcPts val="0"/>
              </a:spcBef>
              <a:spcAft>
                <a:spcPts val="0"/>
              </a:spcAft>
              <a:buNone/>
            </a:pPr>
            <a:r>
              <a:rPr lang="en" sz="1300"/>
              <a:t>}</a:t>
            </a:r>
            <a:endParaRPr sz="1300"/>
          </a:p>
          <a:p>
            <a:pPr indent="0" lvl="0" marL="0" rtl="0" algn="l">
              <a:lnSpc>
                <a:spcPct val="100000"/>
              </a:lnSpc>
              <a:spcBef>
                <a:spcPts val="0"/>
              </a:spcBef>
              <a:spcAft>
                <a:spcPts val="0"/>
              </a:spcAft>
              <a:buNone/>
            </a:pPr>
            <a:r>
              <a:rPr lang="en" sz="1300"/>
              <a:t>int main(){</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 sz="1300"/>
              <a:t>int A[]</a:t>
            </a:r>
            <a:r>
              <a:rPr b="1" lang="en" sz="1300"/>
              <a:t>[5]</a:t>
            </a:r>
            <a:r>
              <a:rPr lang="en" sz="1300"/>
              <a:t>={</a:t>
            </a:r>
            <a:endParaRPr sz="1300"/>
          </a:p>
          <a:p>
            <a:pPr indent="0" lvl="0" marL="0" rtl="0" algn="l">
              <a:lnSpc>
                <a:spcPct val="100000"/>
              </a:lnSpc>
              <a:spcBef>
                <a:spcPts val="0"/>
              </a:spcBef>
              <a:spcAft>
                <a:spcPts val="0"/>
              </a:spcAft>
              <a:buNone/>
            </a:pPr>
            <a:r>
              <a:rPr lang="en" sz="1300"/>
              <a:t>{ 12,14},</a:t>
            </a:r>
            <a:endParaRPr sz="1300"/>
          </a:p>
          <a:p>
            <a:pPr indent="0" lvl="0" marL="0" rtl="0" algn="l">
              <a:lnSpc>
                <a:spcPct val="100000"/>
              </a:lnSpc>
              <a:spcBef>
                <a:spcPts val="0"/>
              </a:spcBef>
              <a:spcAft>
                <a:spcPts val="0"/>
              </a:spcAft>
              <a:buNone/>
            </a:pPr>
            <a:r>
              <a:rPr lang="en" sz="1300"/>
              <a:t>{15,18}</a:t>
            </a:r>
            <a:endParaRPr sz="1300"/>
          </a:p>
          <a:p>
            <a:pPr indent="0" lvl="0" marL="0" rtl="0" algn="l">
              <a:lnSpc>
                <a:spcPct val="100000"/>
              </a:lnSpc>
              <a:spcBef>
                <a:spcPts val="0"/>
              </a:spcBef>
              <a:spcAft>
                <a:spcPts val="0"/>
              </a:spcAft>
              <a:buNone/>
            </a:pPr>
            <a:r>
              <a:rPr lang="en" sz="1300"/>
              <a:t>};</a:t>
            </a:r>
            <a:endParaRPr sz="1300"/>
          </a:p>
          <a:p>
            <a:pPr indent="0" lvl="0" marL="0" rtl="0" algn="l">
              <a:lnSpc>
                <a:spcPct val="100000"/>
              </a:lnSpc>
              <a:spcBef>
                <a:spcPts val="0"/>
              </a:spcBef>
              <a:spcAft>
                <a:spcPts val="0"/>
              </a:spcAft>
              <a:buNone/>
            </a:pPr>
            <a:r>
              <a:rPr lang="en" sz="1300"/>
              <a:t>display(A,2,5);</a:t>
            </a:r>
            <a:endParaRPr sz="1300"/>
          </a:p>
          <a:p>
            <a:pPr indent="0" lvl="0" marL="0" rtl="0" algn="l">
              <a:lnSpc>
                <a:spcPct val="100000"/>
              </a:lnSpc>
              <a:spcBef>
                <a:spcPts val="0"/>
              </a:spcBef>
              <a:spcAft>
                <a:spcPts val="0"/>
              </a:spcAft>
              <a:buNone/>
            </a:pPr>
            <a:r>
              <a:rPr lang="en" sz="1300"/>
              <a:t>Int B[5][5]={{0}};</a:t>
            </a:r>
            <a:endParaRPr sz="1300"/>
          </a:p>
          <a:p>
            <a:pPr indent="0" lvl="0" marL="0" rtl="0" algn="l">
              <a:lnSpc>
                <a:spcPct val="100000"/>
              </a:lnSpc>
              <a:spcBef>
                <a:spcPts val="0"/>
              </a:spcBef>
              <a:spcAft>
                <a:spcPts val="0"/>
              </a:spcAft>
              <a:buNone/>
            </a:pPr>
            <a:r>
              <a:rPr lang="en" sz="1300"/>
              <a:t>dispay(B,5,5}</a:t>
            </a:r>
            <a:endParaRPr sz="1300"/>
          </a:p>
          <a:p>
            <a:pPr indent="0" lvl="0" marL="0" rtl="0" algn="l">
              <a:lnSpc>
                <a:spcPct val="100000"/>
              </a:lnSpc>
              <a:spcBef>
                <a:spcPts val="0"/>
              </a:spcBef>
              <a:spcAft>
                <a:spcPts val="0"/>
              </a:spcAft>
              <a:buNone/>
            </a:pPr>
            <a:r>
              <a:rPr lang="en" sz="1400"/>
              <a:t>}</a:t>
            </a:r>
            <a:endParaRPr sz="1400"/>
          </a:p>
          <a:p>
            <a:pPr indent="0" lvl="0" marL="0" rtl="0" algn="l">
              <a:lnSpc>
                <a:spcPct val="100000"/>
              </a:lnSpc>
              <a:spcBef>
                <a:spcPts val="0"/>
              </a:spcBef>
              <a:spcAft>
                <a:spcPts val="0"/>
              </a:spcAft>
              <a:buNone/>
            </a:pPr>
            <a:r>
              <a:t/>
            </a:r>
            <a:endParaRPr sz="1400"/>
          </a:p>
        </p:txBody>
      </p:sp>
      <p:sp>
        <p:nvSpPr>
          <p:cNvPr id="437" name="Google Shape;437;p66"/>
          <p:cNvSpPr txBox="1"/>
          <p:nvPr/>
        </p:nvSpPr>
        <p:spPr>
          <a:xfrm>
            <a:off x="1168425" y="-47650"/>
            <a:ext cx="7432200" cy="6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t>What is the output?</a:t>
            </a:r>
            <a:endParaRPr b="1" sz="2500"/>
          </a:p>
        </p:txBody>
      </p:sp>
      <p:sp>
        <p:nvSpPr>
          <p:cNvPr id="438" name="Google Shape;438;p66"/>
          <p:cNvSpPr txBox="1"/>
          <p:nvPr/>
        </p:nvSpPr>
        <p:spPr>
          <a:xfrm>
            <a:off x="987725" y="389950"/>
            <a:ext cx="674700" cy="29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t>A</a:t>
            </a:r>
            <a:endParaRPr b="1"/>
          </a:p>
        </p:txBody>
      </p:sp>
      <p:sp>
        <p:nvSpPr>
          <p:cNvPr id="439" name="Google Shape;439;p66"/>
          <p:cNvSpPr txBox="1"/>
          <p:nvPr/>
        </p:nvSpPr>
        <p:spPr>
          <a:xfrm>
            <a:off x="3994925" y="393875"/>
            <a:ext cx="674700" cy="29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t>B</a:t>
            </a:r>
            <a:endParaRPr b="1"/>
          </a:p>
        </p:txBody>
      </p:sp>
      <p:sp>
        <p:nvSpPr>
          <p:cNvPr id="440" name="Google Shape;440;p66"/>
          <p:cNvSpPr txBox="1"/>
          <p:nvPr/>
        </p:nvSpPr>
        <p:spPr>
          <a:xfrm>
            <a:off x="6857600" y="383150"/>
            <a:ext cx="674700" cy="29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t>C</a:t>
            </a:r>
            <a:endParaRPr b="1"/>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Array functions</a:t>
            </a:r>
            <a:endParaRPr b="1"/>
          </a:p>
        </p:txBody>
      </p:sp>
      <p:sp>
        <p:nvSpPr>
          <p:cNvPr id="446" name="Google Shape;446;p67"/>
          <p:cNvSpPr txBox="1"/>
          <p:nvPr>
            <p:ph idx="1" type="body"/>
          </p:nvPr>
        </p:nvSpPr>
        <p:spPr>
          <a:xfrm>
            <a:off x="311700" y="712925"/>
            <a:ext cx="8520600" cy="4233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2450">
                <a:solidFill>
                  <a:srgbClr val="4D5968"/>
                </a:solidFill>
                <a:highlight>
                  <a:srgbClr val="FFFFFF"/>
                </a:highlight>
                <a:latin typeface="Roboto"/>
                <a:ea typeface="Roboto"/>
                <a:cs typeface="Roboto"/>
                <a:sym typeface="Roboto"/>
              </a:rPr>
              <a:t>Array function are the functions that are used to perform operations on set of array. To access array elements, C++ provides various array functions like </a:t>
            </a:r>
            <a:r>
              <a:rPr b="1" lang="en" sz="2450">
                <a:solidFill>
                  <a:srgbClr val="4D5968"/>
                </a:solidFill>
                <a:highlight>
                  <a:srgbClr val="FFFFFF"/>
                </a:highlight>
                <a:latin typeface="Roboto"/>
                <a:ea typeface="Roboto"/>
                <a:cs typeface="Roboto"/>
                <a:sym typeface="Roboto"/>
              </a:rPr>
              <a:t>at(), get(), front(), back(), size(), max_size(),  </a:t>
            </a:r>
            <a:r>
              <a:rPr lang="en" sz="2450">
                <a:solidFill>
                  <a:srgbClr val="4D5968"/>
                </a:solidFill>
                <a:highlight>
                  <a:srgbClr val="FFFFFF"/>
                </a:highlight>
                <a:latin typeface="Roboto"/>
                <a:ea typeface="Roboto"/>
                <a:cs typeface="Roboto"/>
                <a:sym typeface="Roboto"/>
              </a:rPr>
              <a:t>and many more where at() will access the array element using array index, front() will return first array element, back() will return last array element, size() will return the number of array elements, max_size() is used to show the maximum number of elements.</a:t>
            </a:r>
            <a:endParaRPr sz="29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8"/>
          <p:cNvSpPr txBox="1"/>
          <p:nvPr>
            <p:ph type="title"/>
          </p:nvPr>
        </p:nvSpPr>
        <p:spPr>
          <a:xfrm>
            <a:off x="258975" y="39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 Size in C++</a:t>
            </a:r>
            <a:endParaRPr/>
          </a:p>
        </p:txBody>
      </p:sp>
      <p:sp>
        <p:nvSpPr>
          <p:cNvPr id="452" name="Google Shape;452;p68"/>
          <p:cNvSpPr txBox="1"/>
          <p:nvPr>
            <p:ph idx="1" type="body"/>
          </p:nvPr>
        </p:nvSpPr>
        <p:spPr>
          <a:xfrm>
            <a:off x="311700" y="685525"/>
            <a:ext cx="8520600" cy="44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4D5B7C"/>
                </a:solidFill>
              </a:rPr>
              <a:t>Basically, when we say the length of an array actually we refer to the total number of elements present in the corresponding array. For example, for an array as given below:</a:t>
            </a:r>
            <a:endParaRPr sz="1600">
              <a:solidFill>
                <a:srgbClr val="4D5B7C"/>
              </a:solidFill>
            </a:endParaRPr>
          </a:p>
          <a:p>
            <a:pPr indent="0" lvl="0" marL="0" rtl="0" algn="l">
              <a:spcBef>
                <a:spcPts val="1600"/>
              </a:spcBef>
              <a:spcAft>
                <a:spcPts val="0"/>
              </a:spcAft>
              <a:buNone/>
            </a:pPr>
            <a:r>
              <a:rPr lang="en" sz="1600">
                <a:solidFill>
                  <a:srgbClr val="4D5B7C"/>
                </a:solidFill>
              </a:rPr>
              <a:t>int array1[] = { 0, 1, 2, 3, 4 };</a:t>
            </a:r>
            <a:endParaRPr sz="1600">
              <a:solidFill>
                <a:srgbClr val="4D5B7C"/>
              </a:solidFill>
            </a:endParaRPr>
          </a:p>
          <a:p>
            <a:pPr indent="0" lvl="0" marL="0" rtl="0" algn="l">
              <a:spcBef>
                <a:spcPts val="1600"/>
              </a:spcBef>
              <a:spcAft>
                <a:spcPts val="0"/>
              </a:spcAft>
              <a:buNone/>
            </a:pPr>
            <a:r>
              <a:rPr lang="en" sz="1600">
                <a:solidFill>
                  <a:srgbClr val="4D5B7C"/>
                </a:solidFill>
              </a:rPr>
              <a:t>The size of the array or length of the array here is equal to the total number of elements in it. Which, in this case, is ‘5’.</a:t>
            </a:r>
            <a:endParaRPr sz="1600">
              <a:solidFill>
                <a:srgbClr val="4D5B7C"/>
              </a:solidFill>
            </a:endParaRPr>
          </a:p>
          <a:p>
            <a:pPr indent="0" lvl="0" marL="0" rtl="0" algn="l">
              <a:lnSpc>
                <a:spcPct val="150000"/>
              </a:lnSpc>
              <a:spcBef>
                <a:spcPts val="1600"/>
              </a:spcBef>
              <a:spcAft>
                <a:spcPts val="0"/>
              </a:spcAft>
              <a:buNone/>
            </a:pPr>
            <a:r>
              <a:rPr lang="en" sz="1600">
                <a:solidFill>
                  <a:srgbClr val="4D5B7C"/>
                </a:solidFill>
              </a:rPr>
              <a:t>There are different ways following which we can find the length of an array in C++, they are as follow:</a:t>
            </a:r>
            <a:endParaRPr sz="1600">
              <a:solidFill>
                <a:srgbClr val="4D5B7C"/>
              </a:solidFill>
            </a:endParaRPr>
          </a:p>
          <a:p>
            <a:pPr indent="-330200" lvl="0" marL="457200" rtl="0" algn="l">
              <a:spcBef>
                <a:spcPts val="1600"/>
              </a:spcBef>
              <a:spcAft>
                <a:spcPts val="0"/>
              </a:spcAft>
              <a:buClr>
                <a:srgbClr val="4D5B7C"/>
              </a:buClr>
              <a:buSzPts val="1600"/>
              <a:buAutoNum type="arabicPeriod"/>
            </a:pPr>
            <a:r>
              <a:rPr lang="en" sz="1600">
                <a:solidFill>
                  <a:srgbClr val="4D5B7C"/>
                </a:solidFill>
              </a:rPr>
              <a:t>Counting element-by-element,</a:t>
            </a:r>
            <a:endParaRPr sz="1600">
              <a:solidFill>
                <a:srgbClr val="4D5B7C"/>
              </a:solidFill>
            </a:endParaRPr>
          </a:p>
          <a:p>
            <a:pPr indent="-304800" lvl="0" marL="457200" rtl="0" algn="l">
              <a:spcBef>
                <a:spcPts val="0"/>
              </a:spcBef>
              <a:spcAft>
                <a:spcPts val="0"/>
              </a:spcAft>
              <a:buClr>
                <a:srgbClr val="4D5B7C"/>
              </a:buClr>
              <a:buSzPts val="1200"/>
              <a:buAutoNum type="arabicPeriod"/>
            </a:pPr>
            <a:r>
              <a:rPr lang="en" sz="1450">
                <a:solidFill>
                  <a:srgbClr val="24335A"/>
                </a:solidFill>
                <a:latin typeface="Courier New"/>
                <a:ea typeface="Courier New"/>
                <a:cs typeface="Courier New"/>
                <a:sym typeface="Courier New"/>
              </a:rPr>
              <a:t>begin()</a:t>
            </a:r>
            <a:r>
              <a:rPr lang="en" sz="1600">
                <a:solidFill>
                  <a:srgbClr val="4D5B7C"/>
                </a:solidFill>
              </a:rPr>
              <a:t> and </a:t>
            </a:r>
            <a:r>
              <a:rPr lang="en" sz="1450">
                <a:solidFill>
                  <a:srgbClr val="24335A"/>
                </a:solidFill>
                <a:latin typeface="Courier New"/>
                <a:ea typeface="Courier New"/>
                <a:cs typeface="Courier New"/>
                <a:sym typeface="Courier New"/>
              </a:rPr>
              <a:t>end()</a:t>
            </a:r>
            <a:r>
              <a:rPr lang="en" sz="1600">
                <a:solidFill>
                  <a:srgbClr val="4D5B7C"/>
                </a:solidFill>
              </a:rPr>
              <a:t>,</a:t>
            </a:r>
            <a:endParaRPr sz="1600">
              <a:solidFill>
                <a:srgbClr val="4D5B7C"/>
              </a:solidFill>
            </a:endParaRPr>
          </a:p>
          <a:p>
            <a:pPr indent="-304800" lvl="0" marL="457200" rtl="0" algn="l">
              <a:spcBef>
                <a:spcPts val="0"/>
              </a:spcBef>
              <a:spcAft>
                <a:spcPts val="0"/>
              </a:spcAft>
              <a:buClr>
                <a:srgbClr val="4D5B7C"/>
              </a:buClr>
              <a:buSzPts val="1200"/>
              <a:buAutoNum type="arabicPeriod"/>
            </a:pPr>
            <a:r>
              <a:rPr lang="en" sz="1450">
                <a:solidFill>
                  <a:srgbClr val="24335A"/>
                </a:solidFill>
                <a:latin typeface="Courier New"/>
                <a:ea typeface="Courier New"/>
                <a:cs typeface="Courier New"/>
                <a:sym typeface="Courier New"/>
              </a:rPr>
              <a:t>sizeof()</a:t>
            </a:r>
            <a:r>
              <a:rPr lang="en" sz="1600">
                <a:solidFill>
                  <a:srgbClr val="4D5B7C"/>
                </a:solidFill>
              </a:rPr>
              <a:t> function,</a:t>
            </a:r>
            <a:endParaRPr sz="1600">
              <a:solidFill>
                <a:srgbClr val="4D5B7C"/>
              </a:solidFill>
            </a:endParaRPr>
          </a:p>
          <a:p>
            <a:pPr indent="-304800" lvl="0" marL="457200" rtl="0" algn="l">
              <a:spcBef>
                <a:spcPts val="0"/>
              </a:spcBef>
              <a:spcAft>
                <a:spcPts val="0"/>
              </a:spcAft>
              <a:buClr>
                <a:srgbClr val="4D5B7C"/>
              </a:buClr>
              <a:buSzPts val="1200"/>
              <a:buAutoNum type="arabicPeriod"/>
            </a:pPr>
            <a:r>
              <a:rPr lang="en" sz="1450">
                <a:solidFill>
                  <a:srgbClr val="24335A"/>
                </a:solidFill>
                <a:latin typeface="Courier New"/>
                <a:ea typeface="Courier New"/>
                <a:cs typeface="Courier New"/>
                <a:sym typeface="Courier New"/>
              </a:rPr>
              <a:t>size()</a:t>
            </a:r>
            <a:r>
              <a:rPr lang="en" sz="1600">
                <a:solidFill>
                  <a:srgbClr val="4D5B7C"/>
                </a:solidFill>
              </a:rPr>
              <a:t> function in STL,</a:t>
            </a:r>
            <a:endParaRPr sz="1600">
              <a:solidFill>
                <a:srgbClr val="4D5B7C"/>
              </a:solidFill>
            </a:endParaRPr>
          </a:p>
          <a:p>
            <a:pPr indent="-330200" lvl="0" marL="457200" rtl="0" algn="l">
              <a:spcBef>
                <a:spcPts val="0"/>
              </a:spcBef>
              <a:spcAft>
                <a:spcPts val="0"/>
              </a:spcAft>
              <a:buClr>
                <a:srgbClr val="4D5B7C"/>
              </a:buClr>
              <a:buSzPts val="1600"/>
              <a:buAutoNum type="arabicPeriod"/>
            </a:pPr>
            <a:r>
              <a:rPr lang="en" sz="1600">
                <a:solidFill>
                  <a:srgbClr val="4D5B7C"/>
                </a:solidFill>
              </a:rPr>
              <a:t>Pointers.</a:t>
            </a:r>
            <a:endParaRPr sz="1200">
              <a:solidFill>
                <a:srgbClr val="4D5B7C"/>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9"/>
          <p:cNvSpPr txBox="1"/>
          <p:nvPr/>
        </p:nvSpPr>
        <p:spPr>
          <a:xfrm>
            <a:off x="421875" y="3459050"/>
            <a:ext cx="8627100" cy="161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Note </a:t>
            </a:r>
            <a:endParaRPr b="1" i="1"/>
          </a:p>
          <a:p>
            <a:pPr indent="0" lvl="0" marL="0" rtl="0" algn="l">
              <a:spcBef>
                <a:spcPts val="0"/>
              </a:spcBef>
              <a:spcAft>
                <a:spcPts val="0"/>
              </a:spcAft>
              <a:buNone/>
            </a:pPr>
            <a:r>
              <a:rPr i="1" lang="en"/>
              <a:t>1.The use of </a:t>
            </a:r>
            <a:r>
              <a:rPr b="1" i="1" lang="en"/>
              <a:t>auto</a:t>
            </a:r>
            <a:r>
              <a:rPr i="1" lang="en"/>
              <a:t> keyword. </a:t>
            </a:r>
            <a:r>
              <a:rPr i="1" lang="en" sz="1300">
                <a:solidFill>
                  <a:srgbClr val="273239"/>
                </a:solidFill>
                <a:highlight>
                  <a:srgbClr val="FFFFFF"/>
                </a:highlight>
              </a:rPr>
              <a:t>The auto keyword specifies that the type of the variable that is being declared will be automatically deducted from its initializer. In the case of functions, if their return type is auto then that will be evaluated by return type expression at runtime. Good use of auto is to avoid long initializations when creating iterators for containers.   </a:t>
            </a:r>
            <a:endParaRPr i="1" sz="1300">
              <a:solidFill>
                <a:srgbClr val="273239"/>
              </a:solidFill>
              <a:highlight>
                <a:srgbClr val="FFFFFF"/>
              </a:highlight>
            </a:endParaRPr>
          </a:p>
          <a:p>
            <a:pPr indent="0" lvl="0" marL="0" rtl="0" algn="l">
              <a:spcBef>
                <a:spcPts val="0"/>
              </a:spcBef>
              <a:spcAft>
                <a:spcPts val="0"/>
              </a:spcAft>
              <a:buNone/>
            </a:pPr>
            <a:r>
              <a:t/>
            </a:r>
            <a:endParaRPr i="1" sz="1300">
              <a:solidFill>
                <a:srgbClr val="273239"/>
              </a:solidFill>
              <a:highlight>
                <a:srgbClr val="FFFFFF"/>
              </a:highlight>
            </a:endParaRPr>
          </a:p>
          <a:p>
            <a:pPr indent="0" lvl="0" marL="0" rtl="0" algn="l">
              <a:spcBef>
                <a:spcPts val="0"/>
              </a:spcBef>
              <a:spcAft>
                <a:spcPts val="0"/>
              </a:spcAft>
              <a:buNone/>
            </a:pPr>
            <a:r>
              <a:rPr b="1" i="1" lang="en" sz="1300">
                <a:solidFill>
                  <a:srgbClr val="273239"/>
                </a:solidFill>
                <a:highlight>
                  <a:srgbClr val="FFFFFF"/>
                </a:highlight>
              </a:rPr>
              <a:t> 2</a:t>
            </a:r>
            <a:r>
              <a:rPr i="1" lang="en" sz="1300">
                <a:solidFill>
                  <a:srgbClr val="273239"/>
                </a:solidFill>
                <a:highlight>
                  <a:srgbClr val="FFFFFF"/>
                </a:highlight>
              </a:rPr>
              <a:t>: For loop shortened  for(auto i: arr) , for(int i: arr)</a:t>
            </a:r>
            <a:endParaRPr i="1" sz="1300">
              <a:solidFill>
                <a:srgbClr val="273239"/>
              </a:solidFill>
              <a:highlight>
                <a:srgbClr val="FFFFFF"/>
              </a:highlight>
            </a:endParaRPr>
          </a:p>
        </p:txBody>
      </p:sp>
      <p:sp>
        <p:nvSpPr>
          <p:cNvPr id="458" name="Google Shape;458;p69"/>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340995" lvl="0" marL="457200" rtl="0" algn="l">
              <a:lnSpc>
                <a:spcPct val="115000"/>
              </a:lnSpc>
              <a:spcBef>
                <a:spcPts val="1300"/>
              </a:spcBef>
              <a:spcAft>
                <a:spcPts val="0"/>
              </a:spcAft>
              <a:buClr>
                <a:srgbClr val="4D5B7C"/>
              </a:buClr>
              <a:buSzPts val="1770"/>
              <a:buAutoNum type="arabicPeriod"/>
            </a:pPr>
            <a:r>
              <a:rPr b="1" lang="en" sz="1770">
                <a:solidFill>
                  <a:srgbClr val="4D5B7C"/>
                </a:solidFill>
                <a:highlight>
                  <a:srgbClr val="F9FAFE"/>
                </a:highlight>
              </a:rPr>
              <a:t>Counting element-by-element</a:t>
            </a:r>
            <a:endParaRPr b="1" sz="1770">
              <a:solidFill>
                <a:srgbClr val="4D5B7C"/>
              </a:solidFill>
              <a:highlight>
                <a:srgbClr val="F9FAFE"/>
              </a:highlight>
            </a:endParaRPr>
          </a:p>
          <a:p>
            <a:pPr indent="0" lvl="0" marL="0" rtl="0" algn="l">
              <a:spcBef>
                <a:spcPts val="1300"/>
              </a:spcBef>
              <a:spcAft>
                <a:spcPts val="0"/>
              </a:spcAft>
              <a:buSzPts val="990"/>
              <a:buNone/>
            </a:pPr>
            <a:r>
              <a:t/>
            </a:r>
            <a:endParaRPr sz="3120"/>
          </a:p>
        </p:txBody>
      </p:sp>
      <p:sp>
        <p:nvSpPr>
          <p:cNvPr id="459" name="Google Shape;459;p69"/>
          <p:cNvSpPr txBox="1"/>
          <p:nvPr>
            <p:ph idx="1" type="body"/>
          </p:nvPr>
        </p:nvSpPr>
        <p:spPr>
          <a:xfrm>
            <a:off x="311700" y="537875"/>
            <a:ext cx="3748800" cy="29427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SzPts val="935"/>
              <a:buNone/>
            </a:pPr>
            <a:r>
              <a:rPr lang="en" sz="1294">
                <a:solidFill>
                  <a:srgbClr val="4D5B7C"/>
                </a:solidFill>
              </a:rPr>
              <a:t>Traversing throughout the given array and simultaneously counting the total number of elements we traversed can give us the length of the array right?</a:t>
            </a:r>
            <a:endParaRPr sz="1294">
              <a:solidFill>
                <a:srgbClr val="4D5B7C"/>
              </a:solidFill>
            </a:endParaRPr>
          </a:p>
          <a:p>
            <a:pPr indent="0" lvl="0" marL="0" rtl="0" algn="l">
              <a:lnSpc>
                <a:spcPct val="150000"/>
              </a:lnSpc>
              <a:spcBef>
                <a:spcPts val="1600"/>
              </a:spcBef>
              <a:spcAft>
                <a:spcPts val="1600"/>
              </a:spcAft>
              <a:buSzPts val="935"/>
              <a:buNone/>
            </a:pPr>
            <a:r>
              <a:rPr lang="en" sz="1294">
                <a:solidFill>
                  <a:srgbClr val="4D5B7C"/>
                </a:solidFill>
              </a:rPr>
              <a:t>But for traversing we cannot use a for loop directly if we do not know the array length beforehand. This issue can be solved by using a simple for-each loop. Look at the code below carefully.</a:t>
            </a:r>
            <a:endParaRPr sz="1330"/>
          </a:p>
        </p:txBody>
      </p:sp>
      <p:sp>
        <p:nvSpPr>
          <p:cNvPr id="460" name="Google Shape;460;p69"/>
          <p:cNvSpPr txBox="1"/>
          <p:nvPr/>
        </p:nvSpPr>
        <p:spPr>
          <a:xfrm>
            <a:off x="4572000" y="-75150"/>
            <a:ext cx="4260300" cy="3632700"/>
          </a:xfrm>
          <a:prstGeom prst="rect">
            <a:avLst/>
          </a:prstGeom>
          <a:solidFill>
            <a:srgbClr val="C9DAF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#include&lt;iostream&gt;    </a:t>
            </a:r>
            <a:endParaRPr/>
          </a:p>
          <a:p>
            <a:pPr indent="0" lvl="0" marL="0" rtl="0" algn="l">
              <a:spcBef>
                <a:spcPts val="0"/>
              </a:spcBef>
              <a:spcAft>
                <a:spcPts val="0"/>
              </a:spcAft>
              <a:buNone/>
            </a:pPr>
            <a:r>
              <a:rPr lang="en"/>
              <a:t>using namespace std;</a:t>
            </a:r>
            <a:endParaRPr/>
          </a:p>
          <a:p>
            <a:pPr indent="0" lvl="0" marL="0" rtl="0" algn="l">
              <a:spcBef>
                <a:spcPts val="0"/>
              </a:spcBef>
              <a:spcAft>
                <a:spcPts val="0"/>
              </a:spcAft>
              <a:buNone/>
            </a:pPr>
            <a:r>
              <a:rPr lang="en"/>
              <a:t>int main()</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   int c;</a:t>
            </a:r>
            <a:endParaRPr/>
          </a:p>
          <a:p>
            <a:pPr indent="0" lvl="0" marL="0" rtl="0" algn="l">
              <a:spcBef>
                <a:spcPts val="0"/>
              </a:spcBef>
              <a:spcAft>
                <a:spcPts val="0"/>
              </a:spcAft>
              <a:buNone/>
            </a:pPr>
            <a:r>
              <a:rPr lang="en"/>
              <a:t>   int arr[]={1,2,3,4,5,6,7,8,9,0};</a:t>
            </a:r>
            <a:endParaRPr/>
          </a:p>
          <a:p>
            <a:pPr indent="0" lvl="0" marL="0" rtl="0" algn="l">
              <a:spcBef>
                <a:spcPts val="0"/>
              </a:spcBef>
              <a:spcAft>
                <a:spcPts val="0"/>
              </a:spcAft>
              <a:buNone/>
            </a:pPr>
            <a:r>
              <a:rPr lang="en"/>
              <a:t>   cout&lt;&lt;"The array is: ";</a:t>
            </a:r>
            <a:endParaRPr/>
          </a:p>
          <a:p>
            <a:pPr indent="0" lvl="0" marL="0" rtl="0" algn="l">
              <a:spcBef>
                <a:spcPts val="0"/>
              </a:spcBef>
              <a:spcAft>
                <a:spcPts val="0"/>
              </a:spcAft>
              <a:buNone/>
            </a:pPr>
            <a:r>
              <a:rPr lang="en"/>
              <a:t>   for(auto i: arr)</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cout&lt;&lt;i&lt;&lt;" ";</a:t>
            </a:r>
            <a:endParaRPr/>
          </a:p>
          <a:p>
            <a:pPr indent="0" lvl="0" marL="0" rtl="0" algn="l">
              <a:spcBef>
                <a:spcPts val="0"/>
              </a:spcBef>
              <a:spcAft>
                <a:spcPts val="0"/>
              </a:spcAft>
              <a:buNone/>
            </a:pPr>
            <a:r>
              <a:rPr lang="en"/>
              <a:t>   		c++;</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cout&lt;&lt;"\nThe length of the given Array is: "&lt;&lt;c;</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return 0;</a:t>
            </a:r>
            <a:endParaRPr/>
          </a:p>
          <a:p>
            <a:pPr indent="0" lvl="0" marL="0" rtl="0" algn="l">
              <a:spcBef>
                <a:spcPts val="0"/>
              </a:spcBef>
              <a:spcAft>
                <a:spcPts val="0"/>
              </a:spcAft>
              <a:buNone/>
            </a:pPr>
            <a:r>
              <a:rPr lang="en"/>
              <a:t>}</a:t>
            </a:r>
            <a:endParaRPr/>
          </a:p>
        </p:txBody>
      </p:sp>
      <p:sp>
        <p:nvSpPr>
          <p:cNvPr id="461" name="Google Shape;461;p69"/>
          <p:cNvSpPr txBox="1"/>
          <p:nvPr/>
        </p:nvSpPr>
        <p:spPr>
          <a:xfrm>
            <a:off x="5990550" y="4459550"/>
            <a:ext cx="3000000" cy="615600"/>
          </a:xfrm>
          <a:prstGeom prst="rect">
            <a:avLst/>
          </a:prstGeom>
          <a:solidFill>
            <a:srgbClr val="27323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The array is: 1 2 3 4 5 6 7 8 9 0</a:t>
            </a:r>
            <a:endParaRPr>
              <a:solidFill>
                <a:srgbClr val="FFFFFF"/>
              </a:solidFill>
            </a:endParaRPr>
          </a:p>
          <a:p>
            <a:pPr indent="0" lvl="0" marL="0" rtl="0" algn="l">
              <a:spcBef>
                <a:spcPts val="0"/>
              </a:spcBef>
              <a:spcAft>
                <a:spcPts val="0"/>
              </a:spcAft>
              <a:buNone/>
            </a:pPr>
            <a:r>
              <a:rPr lang="en">
                <a:solidFill>
                  <a:srgbClr val="FFFFFF"/>
                </a:solidFill>
              </a:rPr>
              <a:t>The length of the given Array is: 10</a:t>
            </a:r>
            <a:endParaRPr>
              <a:solidFill>
                <a:srgbClr val="FFFFFF"/>
              </a:solidFill>
            </a:endParaRPr>
          </a:p>
        </p:txBody>
      </p:sp>
      <p:cxnSp>
        <p:nvCxnSpPr>
          <p:cNvPr id="462" name="Google Shape;462;p69"/>
          <p:cNvCxnSpPr>
            <a:stCxn id="460" idx="2"/>
            <a:endCxn id="461" idx="0"/>
          </p:cNvCxnSpPr>
          <p:nvPr/>
        </p:nvCxnSpPr>
        <p:spPr>
          <a:xfrm>
            <a:off x="6702150" y="3557550"/>
            <a:ext cx="788400" cy="902100"/>
          </a:xfrm>
          <a:prstGeom prst="straightConnector1">
            <a:avLst/>
          </a:prstGeom>
          <a:noFill/>
          <a:ln cap="flat" cmpd="sng" w="19050">
            <a:solidFill>
              <a:schemeClr val="dk2"/>
            </a:solidFill>
            <a:prstDash val="solid"/>
            <a:round/>
            <a:headEnd len="med" w="med" type="none"/>
            <a:tailEnd len="med" w="med" type="stealth"/>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0"/>
          <p:cNvSpPr txBox="1"/>
          <p:nvPr>
            <p:ph type="title"/>
          </p:nvPr>
        </p:nvSpPr>
        <p:spPr>
          <a:xfrm>
            <a:off x="100775" y="969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1300"/>
              </a:spcAft>
              <a:buNone/>
            </a:pPr>
            <a:r>
              <a:rPr b="1" lang="en" sz="2000">
                <a:solidFill>
                  <a:srgbClr val="4D5B7C"/>
                </a:solidFill>
                <a:highlight>
                  <a:srgbClr val="F9FAFE"/>
                </a:highlight>
              </a:rPr>
              <a:t>Using begin() and end()</a:t>
            </a:r>
            <a:endParaRPr sz="3500"/>
          </a:p>
        </p:txBody>
      </p:sp>
      <p:sp>
        <p:nvSpPr>
          <p:cNvPr id="468" name="Google Shape;468;p70"/>
          <p:cNvSpPr txBox="1"/>
          <p:nvPr>
            <p:ph idx="1" type="body"/>
          </p:nvPr>
        </p:nvSpPr>
        <p:spPr>
          <a:xfrm>
            <a:off x="100775" y="516800"/>
            <a:ext cx="3242400" cy="40521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700">
                <a:solidFill>
                  <a:srgbClr val="4D5B7C"/>
                </a:solidFill>
                <a:highlight>
                  <a:srgbClr val="F9FAFE"/>
                </a:highlight>
              </a:rPr>
              <a:t>The length of an array  can be calculated using the standard library’s </a:t>
            </a:r>
            <a:r>
              <a:rPr lang="en" sz="1550">
                <a:solidFill>
                  <a:srgbClr val="24335A"/>
                </a:solidFill>
                <a:highlight>
                  <a:srgbClr val="E3E8F4"/>
                </a:highlight>
                <a:latin typeface="Courier New"/>
                <a:ea typeface="Courier New"/>
                <a:cs typeface="Courier New"/>
                <a:sym typeface="Courier New"/>
              </a:rPr>
              <a:t>begin()</a:t>
            </a:r>
            <a:r>
              <a:rPr lang="en" sz="1700">
                <a:solidFill>
                  <a:srgbClr val="4D5B7C"/>
                </a:solidFill>
                <a:highlight>
                  <a:srgbClr val="F9FAFE"/>
                </a:highlight>
              </a:rPr>
              <a:t> and </a:t>
            </a:r>
            <a:r>
              <a:rPr lang="en" sz="1550">
                <a:solidFill>
                  <a:srgbClr val="24335A"/>
                </a:solidFill>
                <a:highlight>
                  <a:srgbClr val="E3E8F4"/>
                </a:highlight>
                <a:latin typeface="Courier New"/>
                <a:ea typeface="Courier New"/>
                <a:cs typeface="Courier New"/>
                <a:sym typeface="Courier New"/>
              </a:rPr>
              <a:t>end()</a:t>
            </a:r>
            <a:r>
              <a:rPr lang="en" sz="1700">
                <a:solidFill>
                  <a:srgbClr val="4D5B7C"/>
                </a:solidFill>
                <a:highlight>
                  <a:srgbClr val="F9FAFE"/>
                </a:highlight>
              </a:rPr>
              <a:t> functions. The two functions return iterators pointing to the start and the end of the corresponding array respectively. Take a close look at the given code,</a:t>
            </a:r>
            <a:endParaRPr sz="1700">
              <a:solidFill>
                <a:srgbClr val="4D5B7C"/>
              </a:solidFill>
              <a:highlight>
                <a:srgbClr val="F9FAFE"/>
              </a:highlight>
            </a:endParaRPr>
          </a:p>
          <a:p>
            <a:pPr indent="0" lvl="0" marL="0" rtl="0" algn="l">
              <a:spcBef>
                <a:spcPts val="1600"/>
              </a:spcBef>
              <a:spcAft>
                <a:spcPts val="1600"/>
              </a:spcAft>
              <a:buNone/>
            </a:pPr>
            <a:r>
              <a:t/>
            </a:r>
            <a:endParaRPr/>
          </a:p>
        </p:txBody>
      </p:sp>
      <p:sp>
        <p:nvSpPr>
          <p:cNvPr id="469" name="Google Shape;469;p70"/>
          <p:cNvSpPr txBox="1"/>
          <p:nvPr/>
        </p:nvSpPr>
        <p:spPr>
          <a:xfrm>
            <a:off x="3670250" y="516800"/>
            <a:ext cx="5241600" cy="2986200"/>
          </a:xfrm>
          <a:prstGeom prst="rect">
            <a:avLst/>
          </a:prstGeom>
          <a:solidFill>
            <a:srgbClr val="CFE2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#include&lt;iostream&gt;    </a:t>
            </a:r>
            <a:endParaRPr/>
          </a:p>
          <a:p>
            <a:pPr indent="0" lvl="0" marL="0" rtl="0" algn="l">
              <a:spcBef>
                <a:spcPts val="0"/>
              </a:spcBef>
              <a:spcAft>
                <a:spcPts val="0"/>
              </a:spcAft>
              <a:buNone/>
            </a:pPr>
            <a:r>
              <a:rPr b="1" lang="en"/>
              <a:t>#include&lt;array&gt; </a:t>
            </a:r>
            <a:endParaRPr b="1"/>
          </a:p>
          <a:p>
            <a:pPr indent="0" lvl="0" marL="0" rtl="0" algn="l">
              <a:spcBef>
                <a:spcPts val="0"/>
              </a:spcBef>
              <a:spcAft>
                <a:spcPts val="0"/>
              </a:spcAft>
              <a:buNone/>
            </a:pPr>
            <a:r>
              <a:rPr lang="en"/>
              <a:t>using namespace std;</a:t>
            </a:r>
            <a:endParaRPr/>
          </a:p>
          <a:p>
            <a:pPr indent="0" lvl="0" marL="0" rtl="0" algn="l">
              <a:spcBef>
                <a:spcPts val="0"/>
              </a:spcBef>
              <a:spcAft>
                <a:spcPts val="0"/>
              </a:spcAft>
              <a:buNone/>
            </a:pPr>
            <a:r>
              <a:rPr lang="en"/>
              <a:t>int main()</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//Given Array</a:t>
            </a:r>
            <a:endParaRPr/>
          </a:p>
          <a:p>
            <a:pPr indent="0" lvl="0" marL="0" rtl="0" algn="l">
              <a:spcBef>
                <a:spcPts val="0"/>
              </a:spcBef>
              <a:spcAft>
                <a:spcPts val="0"/>
              </a:spcAft>
              <a:buNone/>
            </a:pPr>
            <a:r>
              <a:rPr lang="en"/>
              <a:t>   int arr[] = { 11, 22, 33, 44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cout&lt;&lt;"The Length of the Array is : "&lt;&lt;end(arr)-begin(arr); //length</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return 0;</a:t>
            </a:r>
            <a:endParaRPr/>
          </a:p>
          <a:p>
            <a:pPr indent="0" lvl="0" marL="0" rtl="0" algn="l">
              <a:spcBef>
                <a:spcPts val="0"/>
              </a:spcBef>
              <a:spcAft>
                <a:spcPts val="0"/>
              </a:spcAft>
              <a:buNone/>
            </a:pPr>
            <a:r>
              <a:rPr lang="en"/>
              <a: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1"/>
          <p:cNvSpPr txBox="1"/>
          <p:nvPr>
            <p:ph type="title"/>
          </p:nvPr>
        </p:nvSpPr>
        <p:spPr>
          <a:xfrm>
            <a:off x="311700" y="1655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b="1" lang="en" sz="1300">
                <a:solidFill>
                  <a:srgbClr val="4D5B7C"/>
                </a:solidFill>
                <a:highlight>
                  <a:srgbClr val="F9FAFE"/>
                </a:highlight>
              </a:rPr>
              <a:t>U</a:t>
            </a:r>
            <a:r>
              <a:rPr b="1" lang="en" sz="1633">
                <a:solidFill>
                  <a:srgbClr val="4D5B7C"/>
                </a:solidFill>
                <a:highlight>
                  <a:srgbClr val="F9FAFE"/>
                </a:highlight>
              </a:rPr>
              <a:t>sing sizeof() function to Find Array Length in C++</a:t>
            </a:r>
            <a:endParaRPr b="1" sz="1633">
              <a:solidFill>
                <a:srgbClr val="4D5B7C"/>
              </a:solidFill>
              <a:highlight>
                <a:srgbClr val="F9FAFE"/>
              </a:highlight>
            </a:endParaRPr>
          </a:p>
          <a:p>
            <a:pPr indent="0" lvl="0" marL="0" rtl="0" algn="l">
              <a:spcBef>
                <a:spcPts val="1300"/>
              </a:spcBef>
              <a:spcAft>
                <a:spcPts val="0"/>
              </a:spcAft>
              <a:buNone/>
            </a:pPr>
            <a:r>
              <a:t/>
            </a:r>
            <a:endParaRPr/>
          </a:p>
        </p:txBody>
      </p:sp>
      <p:sp>
        <p:nvSpPr>
          <p:cNvPr id="475" name="Google Shape;475;p71"/>
          <p:cNvSpPr txBox="1"/>
          <p:nvPr>
            <p:ph idx="1" type="body"/>
          </p:nvPr>
        </p:nvSpPr>
        <p:spPr>
          <a:xfrm>
            <a:off x="311700" y="738275"/>
            <a:ext cx="3527400" cy="383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4D5B7C"/>
                </a:solidFill>
                <a:highlight>
                  <a:srgbClr val="F9FAFE"/>
                </a:highlight>
              </a:rPr>
              <a:t>The </a:t>
            </a:r>
            <a:r>
              <a:rPr lang="en" sz="1650">
                <a:solidFill>
                  <a:srgbClr val="24335A"/>
                </a:solidFill>
                <a:highlight>
                  <a:srgbClr val="E3E8F4"/>
                </a:highlight>
                <a:latin typeface="Courier New"/>
                <a:ea typeface="Courier New"/>
                <a:cs typeface="Courier New"/>
                <a:sym typeface="Courier New"/>
              </a:rPr>
              <a:t>sizeof()</a:t>
            </a:r>
            <a:r>
              <a:rPr lang="en">
                <a:solidFill>
                  <a:srgbClr val="4D5B7C"/>
                </a:solidFill>
                <a:highlight>
                  <a:srgbClr val="F9FAFE"/>
                </a:highlight>
              </a:rPr>
              <a:t> operator in C++ returns the size of the passed variable or data in bytes. Similarly, it returns the total number of bytes required to store an array too. Hence, if we simply divide the size of the array by the size acquired by each element of the same, we can get the total number of elements present in the array.</a:t>
            </a:r>
            <a:endParaRPr sz="2400"/>
          </a:p>
        </p:txBody>
      </p:sp>
      <p:sp>
        <p:nvSpPr>
          <p:cNvPr id="476" name="Google Shape;476;p71"/>
          <p:cNvSpPr txBox="1"/>
          <p:nvPr/>
        </p:nvSpPr>
        <p:spPr>
          <a:xfrm>
            <a:off x="4376900" y="1115850"/>
            <a:ext cx="4455300" cy="2124000"/>
          </a:xfrm>
          <a:prstGeom prst="rect">
            <a:avLst/>
          </a:prstGeom>
          <a:solidFill>
            <a:srgbClr val="CFE2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using namespace std;</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int main()</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  //Given array</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   int  arr[] = {10 ,20 ,30};</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//length calculation</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   int al = sizeof(arr)/sizeof(arr[0]);    cout &lt;&lt; "The length of the array is: " &lt;&lt;al;</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   return 0;</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139700" marR="139700" rtl="0" algn="l">
              <a:lnSpc>
                <a:spcPct val="140000"/>
              </a:lnSpc>
              <a:spcBef>
                <a:spcPts val="0"/>
              </a:spcBef>
              <a:spcAft>
                <a:spcPts val="0"/>
              </a:spcAft>
              <a:buNone/>
            </a:pPr>
            <a:r>
              <a:rPr lang="en" sz="1050">
                <a:solidFill>
                  <a:srgbClr val="EFF2FB"/>
                </a:solidFill>
                <a:latin typeface="Courier New"/>
                <a:ea typeface="Courier New"/>
                <a:cs typeface="Courier New"/>
                <a:sym typeface="Courier New"/>
              </a:rPr>
              <a:t>}</a:t>
            </a:r>
            <a:endParaRPr sz="1050">
              <a:solidFill>
                <a:srgbClr val="EFF2FB"/>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76200"/>
            <a:ext cx="7554000" cy="46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2.1.What is an Array? What is one dimensional array?</a:t>
            </a:r>
            <a:endParaRPr sz="2000"/>
          </a:p>
        </p:txBody>
      </p:sp>
      <p:sp>
        <p:nvSpPr>
          <p:cNvPr id="93" name="Google Shape;93;p18"/>
          <p:cNvSpPr txBox="1"/>
          <p:nvPr>
            <p:ph idx="1" type="body"/>
          </p:nvPr>
        </p:nvSpPr>
        <p:spPr>
          <a:xfrm>
            <a:off x="451050" y="314275"/>
            <a:ext cx="8693100" cy="48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The</a:t>
            </a:r>
            <a:r>
              <a:rPr b="1" lang="en" sz="1400"/>
              <a:t> array</a:t>
            </a:r>
            <a:r>
              <a:rPr lang="en" sz="1400"/>
              <a:t> is a collection of elements of the same type.</a:t>
            </a:r>
            <a:endParaRPr sz="1400"/>
          </a:p>
          <a:p>
            <a:pPr indent="0" lvl="0" marL="0" rtl="0" algn="l">
              <a:spcBef>
                <a:spcPts val="0"/>
              </a:spcBef>
              <a:spcAft>
                <a:spcPts val="0"/>
              </a:spcAft>
              <a:buNone/>
            </a:pPr>
            <a:r>
              <a:rPr lang="en" sz="1400"/>
              <a:t> A</a:t>
            </a:r>
            <a:r>
              <a:rPr b="1" lang="en" sz="1400"/>
              <a:t> one dimensional array</a:t>
            </a:r>
            <a:r>
              <a:rPr lang="en" sz="1400"/>
              <a:t> is a group of contiguous memory locations identified by the same name for storing data the same type.</a:t>
            </a:r>
            <a:endParaRPr sz="1400"/>
          </a:p>
          <a:p>
            <a:pPr indent="0" lvl="0" marL="0" rtl="0" algn="l">
              <a:spcBef>
                <a:spcPts val="0"/>
              </a:spcBef>
              <a:spcAft>
                <a:spcPts val="0"/>
              </a:spcAft>
              <a:buNone/>
            </a:pPr>
            <a:r>
              <a:rPr lang="en" sz="1400"/>
              <a:t>Array items are typically stored in a sequence of computer memory locations, but to discuss them, we need a convenient way to write them down on paper. We can just write the items in order, separated by commas and enclosed by square brackets. </a:t>
            </a:r>
            <a:r>
              <a:rPr lang="en" sz="1400">
                <a:solidFill>
                  <a:srgbClr val="737373"/>
                </a:solidFill>
                <a:highlight>
                  <a:srgbClr val="FFFFFF"/>
                </a:highlight>
              </a:rPr>
              <a:t>Array helps the programmer in minimizing the variables. </a:t>
            </a:r>
            <a:r>
              <a:rPr b="1" lang="en" sz="1400"/>
              <a:t> </a:t>
            </a:r>
            <a:r>
              <a:rPr lang="en" sz="1400"/>
              <a:t>For Instance  </a:t>
            </a:r>
            <a:r>
              <a:rPr b="1" lang="en" sz="1400"/>
              <a:t>     </a:t>
            </a:r>
            <a:endParaRPr b="1" sz="1400"/>
          </a:p>
          <a:p>
            <a:pPr indent="0" lvl="0" marL="0" rtl="0" algn="l">
              <a:spcBef>
                <a:spcPts val="0"/>
              </a:spcBef>
              <a:spcAft>
                <a:spcPts val="0"/>
              </a:spcAft>
              <a:buNone/>
            </a:pPr>
            <a:r>
              <a:rPr b="1" lang="en" sz="1400"/>
              <a:t> </a:t>
            </a:r>
            <a:r>
              <a:rPr lang="en" sz="1400"/>
              <a:t>                   {</a:t>
            </a:r>
            <a:r>
              <a:rPr lang="en" sz="1400"/>
              <a:t>52, 78, 75, 68, 88, 63, 75, 90,78}</a:t>
            </a:r>
            <a:endParaRPr sz="1400"/>
          </a:p>
          <a:p>
            <a:pPr indent="0" lvl="0" marL="0" rtl="0" algn="l">
              <a:spcBef>
                <a:spcPts val="0"/>
              </a:spcBef>
              <a:spcAft>
                <a:spcPts val="0"/>
              </a:spcAft>
              <a:buNone/>
            </a:pPr>
            <a:r>
              <a:rPr lang="en" sz="1400"/>
              <a:t> is an example of an array of integers value for students’ </a:t>
            </a:r>
            <a:r>
              <a:rPr lang="en" sz="1400"/>
              <a:t>score</a:t>
            </a:r>
            <a:r>
              <a:rPr lang="en" sz="1400"/>
              <a:t>.</a:t>
            </a:r>
            <a:r>
              <a:rPr lang="en" sz="1400"/>
              <a:t> If we call this array </a:t>
            </a:r>
            <a:r>
              <a:rPr b="1" lang="en" sz="1400"/>
              <a:t>scores</a:t>
            </a:r>
            <a:r>
              <a:rPr lang="en" sz="1400"/>
              <a:t>, we </a:t>
            </a:r>
            <a:r>
              <a:rPr lang="en" sz="1400"/>
              <a:t>can write it as:</a:t>
            </a:r>
            <a:r>
              <a:rPr b="1" lang="en" sz="1400"/>
              <a:t>  </a:t>
            </a:r>
            <a:r>
              <a:rPr b="1" lang="en" sz="1400"/>
              <a:t>scores</a:t>
            </a:r>
            <a:r>
              <a:rPr b="1" lang="en" sz="1400"/>
              <a:t> = {52</a:t>
            </a:r>
            <a:r>
              <a:rPr b="1" lang="en" sz="1400"/>
              <a:t>, 78, 75, 68, 88, 63, 75, 90,78}</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t/>
            </a:r>
            <a:endParaRPr sz="1400"/>
          </a:p>
          <a:p>
            <a:pPr indent="0" lvl="0" marL="0" rtl="0" algn="l">
              <a:spcBef>
                <a:spcPts val="1600"/>
              </a:spcBef>
              <a:spcAft>
                <a:spcPts val="0"/>
              </a:spcAft>
              <a:buNone/>
            </a:pPr>
            <a:r>
              <a:rPr lang="en" sz="1400"/>
              <a:t>This </a:t>
            </a:r>
            <a:r>
              <a:rPr b="1" lang="en" sz="1400"/>
              <a:t>array </a:t>
            </a:r>
            <a:r>
              <a:rPr b="1" lang="en" sz="1400"/>
              <a:t>score</a:t>
            </a:r>
            <a:r>
              <a:rPr lang="en" sz="1400"/>
              <a:t> has 9 items, and hence we say that its </a:t>
            </a:r>
            <a:r>
              <a:rPr b="1" lang="en" sz="1400"/>
              <a:t>size is 9. </a:t>
            </a:r>
            <a:r>
              <a:rPr lang="en" sz="1400"/>
              <a:t>However</a:t>
            </a:r>
            <a:r>
              <a:rPr b="1" lang="en" sz="1400"/>
              <a:t>, </a:t>
            </a:r>
            <a:r>
              <a:rPr lang="en" sz="1400"/>
              <a:t>we work with arrays in programming, we more often  start from</a:t>
            </a:r>
            <a:r>
              <a:rPr b="1" lang="en" sz="1400"/>
              <a:t> 0</a:t>
            </a:r>
            <a:r>
              <a:rPr lang="en" sz="1400"/>
              <a:t>. Thus, for our array score, its positions are 0, 1, 2, 3, . . , 7, 8. The </a:t>
            </a:r>
            <a:r>
              <a:rPr lang="en" sz="1400"/>
              <a:t>score</a:t>
            </a:r>
            <a:r>
              <a:rPr lang="en" sz="1400"/>
              <a:t> element in the 8</a:t>
            </a:r>
            <a:r>
              <a:rPr baseline="30000" lang="en" sz="1400"/>
              <a:t>th</a:t>
            </a:r>
            <a:r>
              <a:rPr lang="en" sz="1400"/>
              <a:t> position is 78, and we use the notation </a:t>
            </a:r>
            <a:r>
              <a:rPr lang="en" sz="1400"/>
              <a:t>score</a:t>
            </a:r>
            <a:r>
              <a:rPr lang="en" sz="1400"/>
              <a:t>[8] to denote this element.</a:t>
            </a:r>
            <a:endParaRPr sz="1400"/>
          </a:p>
          <a:p>
            <a:pPr indent="0" lvl="0" marL="0" rtl="0" algn="l">
              <a:spcBef>
                <a:spcPts val="1600"/>
              </a:spcBef>
              <a:spcAft>
                <a:spcPts val="1600"/>
              </a:spcAft>
              <a:buNone/>
            </a:pPr>
            <a:r>
              <a:t/>
            </a:r>
            <a:endParaRPr sz="1400">
              <a:solidFill>
                <a:srgbClr val="737373"/>
              </a:solidFill>
              <a:highlight>
                <a:srgbClr val="FFFFFF"/>
              </a:highlight>
            </a:endParaRPr>
          </a:p>
        </p:txBody>
      </p:sp>
      <p:graphicFrame>
        <p:nvGraphicFramePr>
          <p:cNvPr id="94" name="Google Shape;94;p18"/>
          <p:cNvGraphicFramePr/>
          <p:nvPr/>
        </p:nvGraphicFramePr>
        <p:xfrm>
          <a:off x="3287088" y="3127200"/>
          <a:ext cx="3000000" cy="3000000"/>
        </p:xfrm>
        <a:graphic>
          <a:graphicData uri="http://schemas.openxmlformats.org/drawingml/2006/table">
            <a:tbl>
              <a:tblPr>
                <a:noFill/>
                <a:tableStyleId>{48F40EB2-93B1-4871-A2E3-FABB4E9BA10A}</a:tableStyleId>
              </a:tblPr>
              <a:tblGrid>
                <a:gridCol w="410150"/>
                <a:gridCol w="410150"/>
                <a:gridCol w="410150"/>
                <a:gridCol w="410150"/>
                <a:gridCol w="410150"/>
                <a:gridCol w="410150"/>
                <a:gridCol w="410150"/>
                <a:gridCol w="410150"/>
                <a:gridCol w="410150"/>
              </a:tblGrid>
              <a:tr h="375975">
                <a:tc>
                  <a:txBody>
                    <a:bodyPr/>
                    <a:lstStyle/>
                    <a:p>
                      <a:pPr indent="0" lvl="0" marL="0" rtl="0" algn="l">
                        <a:spcBef>
                          <a:spcPts val="0"/>
                        </a:spcBef>
                        <a:spcAft>
                          <a:spcPts val="0"/>
                        </a:spcAft>
                        <a:buNone/>
                      </a:pPr>
                      <a:r>
                        <a:rPr b="1" lang="en"/>
                        <a:t>0</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6</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7</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b="1" lang="en"/>
                        <a:t>8</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434343"/>
                      </a:solidFill>
                      <a:prstDash val="solid"/>
                      <a:round/>
                      <a:headEnd len="sm" w="sm" type="none"/>
                      <a:tailEnd len="sm" w="sm" type="none"/>
                    </a:lnB>
                  </a:tcPr>
                </a:tc>
              </a:tr>
              <a:tr h="375975">
                <a:tc>
                  <a:txBody>
                    <a:bodyPr/>
                    <a:lstStyle/>
                    <a:p>
                      <a:pPr indent="0" lvl="0" marL="0" rtl="0" algn="l">
                        <a:spcBef>
                          <a:spcPts val="0"/>
                        </a:spcBef>
                        <a:spcAft>
                          <a:spcPts val="0"/>
                        </a:spcAft>
                        <a:buNone/>
                      </a:pPr>
                      <a:r>
                        <a:rPr b="1" i="1" lang="en"/>
                        <a:t>52</a:t>
                      </a:r>
                      <a:endParaRPr b="1" i="1"/>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78</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75</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68</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88</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63</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75</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90</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a:t>78</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375975">
                <a:tc gridSpan="9">
                  <a:txBody>
                    <a:bodyPr/>
                    <a:lstStyle/>
                    <a:p>
                      <a:pPr indent="0" lvl="0" marL="0" rtl="0" algn="l">
                        <a:spcBef>
                          <a:spcPts val="0"/>
                        </a:spcBef>
                        <a:spcAft>
                          <a:spcPts val="0"/>
                        </a:spcAft>
                        <a:buNone/>
                      </a:pPr>
                      <a:r>
                        <a:rPr b="1" i="1" lang="en"/>
                        <a:t>The array </a:t>
                      </a:r>
                      <a:r>
                        <a:rPr b="1" i="1" lang="en"/>
                        <a:t>score</a:t>
                      </a:r>
                      <a:r>
                        <a:rPr b="1" i="1" lang="en"/>
                        <a:t> has a length of 9</a:t>
                      </a:r>
                      <a:endParaRPr b="1" i="1"/>
                    </a:p>
                  </a:txBody>
                  <a:tcPr marT="91425" marB="91425" marR="91425" marL="91425">
                    <a:lnL cap="flat" cmpd="sng" w="19050">
                      <a:solidFill>
                        <a:srgbClr val="000000">
                          <a:alpha val="0"/>
                        </a:srgbClr>
                      </a:solidFill>
                      <a:prstDash val="solid"/>
                      <a:round/>
                      <a:headEnd len="sm" w="sm" type="none"/>
                      <a:tailEnd len="sm" w="sm" type="none"/>
                    </a:lnL>
                    <a:lnR cap="flat" cmpd="sng" w="19050">
                      <a:solidFill>
                        <a:srgbClr val="000000">
                          <a:alpha val="0"/>
                        </a:srgbClr>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000000">
                          <a:alpha val="0"/>
                        </a:srgbClr>
                      </a:solidFill>
                      <a:prstDash val="solid"/>
                      <a:round/>
                      <a:headEnd len="sm" w="sm" type="none"/>
                      <a:tailEnd len="sm" w="sm" type="none"/>
                    </a:lnB>
                  </a:tcPr>
                </a:tc>
                <a:tc hMerge="1"/>
                <a:tc hMerge="1"/>
                <a:tc hMerge="1"/>
                <a:tc hMerge="1"/>
                <a:tc hMerge="1"/>
                <a:tc hMerge="1"/>
                <a:tc hMerge="1"/>
                <a:tc hMerge="1"/>
              </a:tr>
            </a:tbl>
          </a:graphicData>
        </a:graphic>
      </p:graphicFrame>
      <p:sp>
        <p:nvSpPr>
          <p:cNvPr id="95" name="Google Shape;95;p18"/>
          <p:cNvSpPr txBox="1"/>
          <p:nvPr/>
        </p:nvSpPr>
        <p:spPr>
          <a:xfrm>
            <a:off x="1210575" y="3088425"/>
            <a:ext cx="1509300" cy="2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First index is 0</a:t>
            </a:r>
            <a:endParaRPr/>
          </a:p>
        </p:txBody>
      </p:sp>
      <p:sp>
        <p:nvSpPr>
          <p:cNvPr id="96" name="Google Shape;96;p18"/>
          <p:cNvSpPr/>
          <p:nvPr/>
        </p:nvSpPr>
        <p:spPr>
          <a:xfrm>
            <a:off x="2775650" y="3242125"/>
            <a:ext cx="363300" cy="144300"/>
          </a:xfrm>
          <a:prstGeom prst="righ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nvSpPr>
        <p:spPr>
          <a:xfrm>
            <a:off x="1160250" y="3545625"/>
            <a:ext cx="1635600" cy="2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First element is 52</a:t>
            </a:r>
            <a:endParaRPr/>
          </a:p>
        </p:txBody>
      </p:sp>
      <p:sp>
        <p:nvSpPr>
          <p:cNvPr id="98" name="Google Shape;98;p18"/>
          <p:cNvSpPr/>
          <p:nvPr/>
        </p:nvSpPr>
        <p:spPr>
          <a:xfrm>
            <a:off x="2775650" y="3699325"/>
            <a:ext cx="363300" cy="144300"/>
          </a:xfrm>
          <a:prstGeom prst="rightArrow">
            <a:avLst>
              <a:gd fmla="val 50000" name="adj1"/>
              <a:gd fmla="val 5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txBox="1"/>
          <p:nvPr/>
        </p:nvSpPr>
        <p:spPr>
          <a:xfrm>
            <a:off x="7433375" y="2631225"/>
            <a:ext cx="1509300" cy="2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Last </a:t>
            </a:r>
            <a:r>
              <a:rPr lang="en"/>
              <a:t> index  is 8</a:t>
            </a:r>
            <a:endParaRPr/>
          </a:p>
        </p:txBody>
      </p:sp>
      <p:sp>
        <p:nvSpPr>
          <p:cNvPr id="100" name="Google Shape;100;p18"/>
          <p:cNvSpPr txBox="1"/>
          <p:nvPr/>
        </p:nvSpPr>
        <p:spPr>
          <a:xfrm>
            <a:off x="7744650" y="3699800"/>
            <a:ext cx="1411800" cy="2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9</a:t>
            </a:r>
            <a:r>
              <a:rPr baseline="30000" lang="en" sz="1300"/>
              <a:t>th</a:t>
            </a:r>
            <a:r>
              <a:rPr lang="en" sz="1300"/>
              <a:t> element is 78</a:t>
            </a:r>
            <a:endParaRPr sz="1300"/>
          </a:p>
        </p:txBody>
      </p:sp>
      <p:sp>
        <p:nvSpPr>
          <p:cNvPr id="101" name="Google Shape;101;p18"/>
          <p:cNvSpPr/>
          <p:nvPr/>
        </p:nvSpPr>
        <p:spPr>
          <a:xfrm rot="3862680">
            <a:off x="7147400" y="2683114"/>
            <a:ext cx="97819" cy="752109"/>
          </a:xfrm>
          <a:prstGeom prst="down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rot="1035560">
            <a:off x="6902179" y="3733052"/>
            <a:ext cx="855418" cy="144228"/>
          </a:xfrm>
          <a:prstGeom prst="leftArrow">
            <a:avLst>
              <a:gd fmla="val 50000" name="adj1"/>
              <a:gd fmla="val 50000" name="adj2"/>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Array and Pointers</a:t>
            </a:r>
            <a:endParaRPr b="1"/>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3"/>
          <p:cNvSpPr txBox="1"/>
          <p:nvPr>
            <p:ph type="title"/>
          </p:nvPr>
        </p:nvSpPr>
        <p:spPr>
          <a:xfrm>
            <a:off x="83100" y="0"/>
            <a:ext cx="396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 Arrays and pointers</a:t>
            </a:r>
            <a:endParaRPr sz="2400"/>
          </a:p>
        </p:txBody>
      </p:sp>
      <p:pic>
        <p:nvPicPr>
          <p:cNvPr id="487" name="Google Shape;487;p73"/>
          <p:cNvPicPr preferRelativeResize="0"/>
          <p:nvPr/>
        </p:nvPicPr>
        <p:blipFill>
          <a:blip r:embed="rId3">
            <a:alphaModFix/>
          </a:blip>
          <a:stretch>
            <a:fillRect/>
          </a:stretch>
        </p:blipFill>
        <p:spPr>
          <a:xfrm>
            <a:off x="115050" y="1243325"/>
            <a:ext cx="5455574" cy="3835475"/>
          </a:xfrm>
          <a:prstGeom prst="rect">
            <a:avLst/>
          </a:prstGeom>
          <a:noFill/>
          <a:ln>
            <a:noFill/>
          </a:ln>
        </p:spPr>
      </p:pic>
      <p:pic>
        <p:nvPicPr>
          <p:cNvPr id="488" name="Google Shape;488;p73"/>
          <p:cNvPicPr preferRelativeResize="0"/>
          <p:nvPr/>
        </p:nvPicPr>
        <p:blipFill>
          <a:blip r:embed="rId4">
            <a:alphaModFix/>
          </a:blip>
          <a:stretch>
            <a:fillRect/>
          </a:stretch>
        </p:blipFill>
        <p:spPr>
          <a:xfrm>
            <a:off x="6673775" y="2393775"/>
            <a:ext cx="2228850" cy="2933700"/>
          </a:xfrm>
          <a:prstGeom prst="rect">
            <a:avLst/>
          </a:prstGeom>
          <a:noFill/>
          <a:ln>
            <a:noFill/>
          </a:ln>
        </p:spPr>
      </p:pic>
      <p:sp>
        <p:nvSpPr>
          <p:cNvPr id="489" name="Google Shape;489;p73"/>
          <p:cNvSpPr txBox="1"/>
          <p:nvPr>
            <p:ph idx="1" type="body"/>
          </p:nvPr>
        </p:nvSpPr>
        <p:spPr>
          <a:xfrm>
            <a:off x="83100" y="519600"/>
            <a:ext cx="455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rgbClr val="000000"/>
                </a:solidFill>
              </a:rPr>
              <a:t>The name of an array is a pointer to the first element in the array.</a:t>
            </a:r>
            <a:endParaRPr sz="1700">
              <a:solidFill>
                <a:srgbClr val="000000"/>
              </a:solidFill>
            </a:endParaRPr>
          </a:p>
          <a:p>
            <a:pPr indent="0" lvl="0" marL="0" rtl="0" algn="l">
              <a:spcBef>
                <a:spcPts val="0"/>
              </a:spcBef>
              <a:spcAft>
                <a:spcPts val="0"/>
              </a:spcAft>
              <a:buNone/>
            </a:pPr>
            <a:r>
              <a:t/>
            </a:r>
            <a:endParaRPr sz="1700">
              <a:solidFill>
                <a:srgbClr val="000000"/>
              </a:solidFill>
            </a:endParaRPr>
          </a:p>
        </p:txBody>
      </p:sp>
      <p:sp>
        <p:nvSpPr>
          <p:cNvPr id="490" name="Google Shape;490;p73"/>
          <p:cNvSpPr txBox="1"/>
          <p:nvPr/>
        </p:nvSpPr>
        <p:spPr>
          <a:xfrm>
            <a:off x="4876800" y="144550"/>
            <a:ext cx="3799800" cy="19875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rPr>
              <a:t>int a[10];</a:t>
            </a:r>
            <a:endParaRPr sz="1700">
              <a:solidFill>
                <a:schemeClr val="dk1"/>
              </a:solidFill>
            </a:endParaRPr>
          </a:p>
          <a:p>
            <a:pPr indent="0" lvl="0" marL="0" rtl="0" algn="l">
              <a:lnSpc>
                <a:spcPct val="115000"/>
              </a:lnSpc>
              <a:spcBef>
                <a:spcPts val="0"/>
              </a:spcBef>
              <a:spcAft>
                <a:spcPts val="0"/>
              </a:spcAft>
              <a:buNone/>
            </a:pPr>
            <a:r>
              <a:rPr lang="en" sz="1700">
                <a:solidFill>
                  <a:schemeClr val="dk1"/>
                </a:solidFill>
              </a:rPr>
              <a:t>int *aptr = a;</a:t>
            </a:r>
            <a:endParaRPr b="1" sz="1700">
              <a:solidFill>
                <a:schemeClr val="dk1"/>
              </a:solidFill>
            </a:endParaRPr>
          </a:p>
          <a:p>
            <a:pPr indent="0" lvl="0" marL="0" rtl="0" algn="l">
              <a:lnSpc>
                <a:spcPct val="115000"/>
              </a:lnSpc>
              <a:spcBef>
                <a:spcPts val="0"/>
              </a:spcBef>
              <a:spcAft>
                <a:spcPts val="0"/>
              </a:spcAft>
              <a:buNone/>
            </a:pPr>
            <a:r>
              <a:rPr lang="en" sz="1700">
                <a:solidFill>
                  <a:schemeClr val="dk1"/>
                </a:solidFill>
              </a:rPr>
              <a:t>aptr = a ;</a:t>
            </a:r>
            <a:r>
              <a:rPr b="1" lang="en" sz="1700">
                <a:solidFill>
                  <a:schemeClr val="dk1"/>
                </a:solidFill>
              </a:rPr>
              <a:t>// </a:t>
            </a:r>
            <a:r>
              <a:rPr lang="en" sz="1700">
                <a:solidFill>
                  <a:schemeClr val="dk1"/>
                </a:solidFill>
              </a:rPr>
              <a:t>is equivalent to aptr = &amp;a[0];</a:t>
            </a:r>
            <a:endParaRPr sz="1700">
              <a:solidFill>
                <a:schemeClr val="dk1"/>
              </a:solidFill>
            </a:endParaRPr>
          </a:p>
          <a:p>
            <a:pPr indent="0" lvl="0" marL="0" rtl="0" algn="l">
              <a:lnSpc>
                <a:spcPct val="115000"/>
              </a:lnSpc>
              <a:spcBef>
                <a:spcPts val="0"/>
              </a:spcBef>
              <a:spcAft>
                <a:spcPts val="0"/>
              </a:spcAft>
              <a:buNone/>
            </a:pPr>
            <a:r>
              <a:rPr lang="en" sz="1700">
                <a:solidFill>
                  <a:schemeClr val="dk1"/>
                </a:solidFill>
              </a:rPr>
              <a:t>aptr+5;// is equivalent to &amp;a[5]</a:t>
            </a:r>
            <a:endParaRPr sz="1700">
              <a:solidFill>
                <a:schemeClr val="dk1"/>
              </a:solidFill>
            </a:endParaRPr>
          </a:p>
          <a:p>
            <a:pPr indent="0" lvl="0" marL="0" rtl="0" algn="l">
              <a:lnSpc>
                <a:spcPct val="115000"/>
              </a:lnSpc>
              <a:spcBef>
                <a:spcPts val="0"/>
              </a:spcBef>
              <a:spcAft>
                <a:spcPts val="0"/>
              </a:spcAft>
              <a:buNone/>
            </a:pPr>
            <a:r>
              <a:rPr lang="en" sz="1700">
                <a:solidFill>
                  <a:schemeClr val="dk1"/>
                </a:solidFill>
              </a:rPr>
              <a:t>*(aptr+5); // is equivalent to a[5]</a:t>
            </a:r>
            <a:endParaRPr sz="1700">
              <a:solidFill>
                <a:schemeClr val="dk1"/>
              </a:solidFill>
            </a:endParaRPr>
          </a:p>
        </p:txBody>
      </p:sp>
      <p:cxnSp>
        <p:nvCxnSpPr>
          <p:cNvPr id="491" name="Google Shape;491;p73"/>
          <p:cNvCxnSpPr/>
          <p:nvPr/>
        </p:nvCxnSpPr>
        <p:spPr>
          <a:xfrm flipH="1" rot="10800000">
            <a:off x="3710075" y="3408850"/>
            <a:ext cx="2854800" cy="603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74"/>
          <p:cNvSpPr txBox="1"/>
          <p:nvPr>
            <p:ph type="title"/>
          </p:nvPr>
        </p:nvSpPr>
        <p:spPr>
          <a:xfrm>
            <a:off x="311700" y="146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 vs Pointer: Program to print the sum of array</a:t>
            </a:r>
            <a:endParaRPr/>
          </a:p>
        </p:txBody>
      </p:sp>
      <p:sp>
        <p:nvSpPr>
          <p:cNvPr id="497" name="Google Shape;497;p74"/>
          <p:cNvSpPr txBox="1"/>
          <p:nvPr>
            <p:ph idx="1" type="body"/>
          </p:nvPr>
        </p:nvSpPr>
        <p:spPr>
          <a:xfrm>
            <a:off x="311700" y="926375"/>
            <a:ext cx="3661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#include &lt;iostream&gt;</a:t>
            </a:r>
            <a:endParaRPr/>
          </a:p>
          <a:p>
            <a:pPr indent="0" lvl="0" marL="0" rtl="0" algn="l">
              <a:spcBef>
                <a:spcPts val="0"/>
              </a:spcBef>
              <a:spcAft>
                <a:spcPts val="0"/>
              </a:spcAft>
              <a:buClr>
                <a:schemeClr val="dk1"/>
              </a:buClr>
              <a:buSzPts val="1100"/>
              <a:buFont typeface="Arial"/>
              <a:buNone/>
            </a:pPr>
            <a:r>
              <a:rPr lang="en"/>
              <a:t>using namespace std;</a:t>
            </a:r>
            <a:endParaRPr/>
          </a:p>
          <a:p>
            <a:pPr indent="0" lvl="0" marL="0" rtl="0" algn="l">
              <a:spcBef>
                <a:spcPts val="0"/>
              </a:spcBef>
              <a:spcAft>
                <a:spcPts val="0"/>
              </a:spcAft>
              <a:buClr>
                <a:schemeClr val="dk1"/>
              </a:buClr>
              <a:buSzPts val="1100"/>
              <a:buFont typeface="Arial"/>
              <a:buNone/>
            </a:pPr>
            <a:r>
              <a:rPr lang="en"/>
              <a:t>int main()</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    int sum,i;</a:t>
            </a:r>
            <a:endParaRPr/>
          </a:p>
          <a:p>
            <a:pPr indent="0" lvl="0" marL="0" rtl="0" algn="l">
              <a:spcBef>
                <a:spcPts val="0"/>
              </a:spcBef>
              <a:spcAft>
                <a:spcPts val="0"/>
              </a:spcAft>
              <a:buClr>
                <a:schemeClr val="dk1"/>
              </a:buClr>
              <a:buSzPts val="1100"/>
              <a:buFont typeface="Arial"/>
              <a:buNone/>
            </a:pPr>
            <a:r>
              <a:rPr lang="en"/>
              <a:t>    int a[5]={10,20,30,40,50};</a:t>
            </a:r>
            <a:endParaRPr/>
          </a:p>
          <a:p>
            <a:pPr indent="0" lvl="0" marL="0" rtl="0" algn="l">
              <a:spcBef>
                <a:spcPts val="0"/>
              </a:spcBef>
              <a:spcAft>
                <a:spcPts val="0"/>
              </a:spcAft>
              <a:buClr>
                <a:schemeClr val="dk1"/>
              </a:buClr>
              <a:buSzPts val="1100"/>
              <a:buFont typeface="Arial"/>
              <a:buNone/>
            </a:pPr>
            <a:r>
              <a:rPr lang="en"/>
              <a:t>   for (sum = *a, i = 1; i &lt; 5; i++)</a:t>
            </a:r>
            <a:endParaRPr/>
          </a:p>
          <a:p>
            <a:pPr indent="0" lvl="0" marL="0" rtl="0" algn="l">
              <a:spcBef>
                <a:spcPts val="0"/>
              </a:spcBef>
              <a:spcAft>
                <a:spcPts val="0"/>
              </a:spcAft>
              <a:buClr>
                <a:schemeClr val="dk1"/>
              </a:buClr>
              <a:buSzPts val="1100"/>
              <a:buFont typeface="Arial"/>
              <a:buNone/>
            </a:pPr>
            <a:r>
              <a:rPr lang="en"/>
              <a:t>sum+= *(a + i);</a:t>
            </a:r>
            <a:endParaRPr/>
          </a:p>
          <a:p>
            <a:pPr indent="0" lvl="0" marL="0" rtl="0" algn="l">
              <a:spcBef>
                <a:spcPts val="0"/>
              </a:spcBef>
              <a:spcAft>
                <a:spcPts val="0"/>
              </a:spcAft>
              <a:buClr>
                <a:schemeClr val="dk1"/>
              </a:buClr>
              <a:buSzPts val="1100"/>
              <a:buFont typeface="Arial"/>
              <a:buNone/>
            </a:pPr>
            <a:r>
              <a:rPr lang="en"/>
              <a:t>cout&lt;&lt;sum&lt;&lt;endl;</a:t>
            </a:r>
            <a:endParaRPr/>
          </a:p>
          <a:p>
            <a:pPr indent="0" lvl="0" marL="0" rtl="0" algn="l">
              <a:spcBef>
                <a:spcPts val="0"/>
              </a:spcBef>
              <a:spcAft>
                <a:spcPts val="0"/>
              </a:spcAft>
              <a:buClr>
                <a:schemeClr val="dk1"/>
              </a:buClr>
              <a:buSzPts val="1100"/>
              <a:buFont typeface="Arial"/>
              <a:buNone/>
            </a:pPr>
            <a:r>
              <a:rPr lang="en"/>
              <a:t>    return 0;</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98" name="Google Shape;498;p74"/>
          <p:cNvSpPr txBox="1"/>
          <p:nvPr/>
        </p:nvSpPr>
        <p:spPr>
          <a:xfrm>
            <a:off x="6632025" y="24344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99" name="Google Shape;499;p74"/>
          <p:cNvSpPr txBox="1"/>
          <p:nvPr>
            <p:ph idx="1" type="body"/>
          </p:nvPr>
        </p:nvSpPr>
        <p:spPr>
          <a:xfrm>
            <a:off x="4789075" y="642700"/>
            <a:ext cx="4155600" cy="415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#include &lt;iostream&gt;</a:t>
            </a:r>
            <a:endParaRPr/>
          </a:p>
          <a:p>
            <a:pPr indent="0" lvl="0" marL="0" rtl="0" algn="l">
              <a:spcBef>
                <a:spcPts val="0"/>
              </a:spcBef>
              <a:spcAft>
                <a:spcPts val="0"/>
              </a:spcAft>
              <a:buNone/>
            </a:pPr>
            <a:r>
              <a:rPr lang="en"/>
              <a:t>using namespace std;</a:t>
            </a:r>
            <a:endParaRPr/>
          </a:p>
          <a:p>
            <a:pPr indent="0" lvl="0" marL="0" rtl="0" algn="l">
              <a:spcBef>
                <a:spcPts val="0"/>
              </a:spcBef>
              <a:spcAft>
                <a:spcPts val="0"/>
              </a:spcAft>
              <a:buNone/>
            </a:pPr>
            <a:r>
              <a:rPr lang="en"/>
              <a:t>int main()</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    int sum,i;</a:t>
            </a:r>
            <a:endParaRPr/>
          </a:p>
          <a:p>
            <a:pPr indent="0" lvl="0" marL="0" rtl="0" algn="l">
              <a:spcBef>
                <a:spcPts val="0"/>
              </a:spcBef>
              <a:spcAft>
                <a:spcPts val="0"/>
              </a:spcAft>
              <a:buNone/>
            </a:pPr>
            <a:r>
              <a:rPr lang="en"/>
              <a:t>    int a[5]={10,20,30,40,50};</a:t>
            </a:r>
            <a:endParaRPr/>
          </a:p>
          <a:p>
            <a:pPr indent="0" lvl="0" marL="0" rtl="0" algn="l">
              <a:spcBef>
                <a:spcPts val="0"/>
              </a:spcBef>
              <a:spcAft>
                <a:spcPts val="0"/>
              </a:spcAft>
              <a:buNone/>
            </a:pPr>
            <a:r>
              <a:rPr lang="en"/>
              <a:t>Int *p;</a:t>
            </a:r>
            <a:endParaRPr/>
          </a:p>
          <a:p>
            <a:pPr indent="0" lvl="0" marL="0" rtl="0" algn="l">
              <a:spcBef>
                <a:spcPts val="0"/>
              </a:spcBef>
              <a:spcAft>
                <a:spcPts val="0"/>
              </a:spcAft>
              <a:buNone/>
            </a:pPr>
            <a:r>
              <a:rPr lang="en"/>
              <a:t>p=a;</a:t>
            </a:r>
            <a:endParaRPr/>
          </a:p>
          <a:p>
            <a:pPr indent="0" lvl="0" marL="0" rtl="0" algn="l">
              <a:spcBef>
                <a:spcPts val="0"/>
              </a:spcBef>
              <a:spcAft>
                <a:spcPts val="0"/>
              </a:spcAft>
              <a:buNone/>
            </a:pPr>
            <a:r>
              <a:rPr lang="en" sz="1400"/>
              <a:t>  </a:t>
            </a:r>
            <a:r>
              <a:rPr lang="en"/>
              <a:t> for (sum = *a, p = a+1; p &lt; a+5; p++)</a:t>
            </a:r>
            <a:endParaRPr/>
          </a:p>
          <a:p>
            <a:pPr indent="0" lvl="0" marL="0" rtl="0" algn="l">
              <a:spcBef>
                <a:spcPts val="0"/>
              </a:spcBef>
              <a:spcAft>
                <a:spcPts val="0"/>
              </a:spcAft>
              <a:buNone/>
            </a:pPr>
            <a:r>
              <a:rPr lang="en"/>
              <a:t>sum  += *p;</a:t>
            </a:r>
            <a:endParaRPr sz="1400"/>
          </a:p>
          <a:p>
            <a:pPr indent="0" lvl="0" marL="0" rtl="0" algn="l">
              <a:spcBef>
                <a:spcPts val="1600"/>
              </a:spcBef>
              <a:spcAft>
                <a:spcPts val="0"/>
              </a:spcAft>
              <a:buNone/>
            </a:pPr>
            <a:r>
              <a:rPr lang="en"/>
              <a:t>cout&lt;&lt;sum&lt;&lt;endl;</a:t>
            </a:r>
            <a:endParaRPr/>
          </a:p>
          <a:p>
            <a:pPr indent="0" lvl="0" marL="0" rtl="0" algn="l">
              <a:spcBef>
                <a:spcPts val="0"/>
              </a:spcBef>
              <a:spcAft>
                <a:spcPts val="0"/>
              </a:spcAft>
              <a:buNone/>
            </a:pPr>
            <a:r>
              <a:rPr lang="en"/>
              <a:t>    return 0;</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sz="2300">
                <a:solidFill>
                  <a:schemeClr val="dk2"/>
                </a:solidFill>
              </a:rPr>
              <a:t>11 Comparison of pointers</a:t>
            </a:r>
            <a:endParaRPr b="1" sz="3300"/>
          </a:p>
        </p:txBody>
      </p:sp>
      <p:sp>
        <p:nvSpPr>
          <p:cNvPr id="505" name="Google Shape;505;p75"/>
          <p:cNvSpPr txBox="1"/>
          <p:nvPr>
            <p:ph idx="1" type="body"/>
          </p:nvPr>
        </p:nvSpPr>
        <p:spPr>
          <a:xfrm>
            <a:off x="459900" y="636725"/>
            <a:ext cx="4530600" cy="45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Pointers may be compared by using relational operators, such as ==, &lt;, and &gt;.</a:t>
            </a:r>
            <a:endParaRPr sz="2400"/>
          </a:p>
          <a:p>
            <a:pPr indent="0" lvl="0" marL="0" rtl="0" algn="l">
              <a:spcBef>
                <a:spcPts val="1600"/>
              </a:spcBef>
              <a:spcAft>
                <a:spcPts val="0"/>
              </a:spcAft>
              <a:buClr>
                <a:schemeClr val="dk1"/>
              </a:buClr>
              <a:buSzPts val="1100"/>
              <a:buFont typeface="Arial"/>
              <a:buNone/>
            </a:pPr>
            <a:r>
              <a:rPr lang="en" sz="2400"/>
              <a:t>The following program incrementing the variable pointer so long as the address to which it points is either less than or equal to the address of the last element of the array, which is &amp;var[MAX - 1].</a:t>
            </a:r>
            <a:endParaRPr sz="2400"/>
          </a:p>
          <a:p>
            <a:pPr indent="0" lvl="0" marL="0" rtl="0" algn="l">
              <a:spcBef>
                <a:spcPts val="1600"/>
              </a:spcBef>
              <a:spcAft>
                <a:spcPts val="1600"/>
              </a:spcAft>
              <a:buNone/>
            </a:pPr>
            <a:r>
              <a:t/>
            </a:r>
            <a:endParaRPr sz="2400"/>
          </a:p>
        </p:txBody>
      </p:sp>
      <p:pic>
        <p:nvPicPr>
          <p:cNvPr id="506" name="Google Shape;506;p75"/>
          <p:cNvPicPr preferRelativeResize="0"/>
          <p:nvPr/>
        </p:nvPicPr>
        <p:blipFill>
          <a:blip r:embed="rId3">
            <a:alphaModFix/>
          </a:blip>
          <a:stretch>
            <a:fillRect/>
          </a:stretch>
        </p:blipFill>
        <p:spPr>
          <a:xfrm>
            <a:off x="5029200" y="636725"/>
            <a:ext cx="4153500" cy="2974007"/>
          </a:xfrm>
          <a:prstGeom prst="rect">
            <a:avLst/>
          </a:prstGeom>
          <a:noFill/>
          <a:ln>
            <a:noFill/>
          </a:ln>
        </p:spPr>
      </p:pic>
      <p:pic>
        <p:nvPicPr>
          <p:cNvPr id="507" name="Google Shape;507;p75"/>
          <p:cNvPicPr preferRelativeResize="0"/>
          <p:nvPr/>
        </p:nvPicPr>
        <p:blipFill>
          <a:blip r:embed="rId4">
            <a:alphaModFix/>
          </a:blip>
          <a:stretch>
            <a:fillRect/>
          </a:stretch>
        </p:blipFill>
        <p:spPr>
          <a:xfrm>
            <a:off x="5066700" y="3763121"/>
            <a:ext cx="3304775" cy="1237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166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2.2 Declaration of Arrays</a:t>
            </a:r>
            <a:endParaRPr/>
          </a:p>
        </p:txBody>
      </p:sp>
      <p:sp>
        <p:nvSpPr>
          <p:cNvPr id="108" name="Google Shape;108;p19"/>
          <p:cNvSpPr txBox="1"/>
          <p:nvPr>
            <p:ph idx="1" type="body"/>
          </p:nvPr>
        </p:nvSpPr>
        <p:spPr>
          <a:xfrm>
            <a:off x="464100" y="739100"/>
            <a:ext cx="8520600" cy="21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An array occupy space in memory. Therefore, declaring an array is the same as declaring other variables only that a computer reserves contiguous memory locations enough to store the number of elements. </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 sz="2500"/>
              <a:t>The general syntax of declaring an array is:</a:t>
            </a:r>
            <a:endParaRPr sz="2500"/>
          </a:p>
          <a:p>
            <a:pPr indent="0" lvl="0" marL="0" rtl="0" algn="l">
              <a:spcBef>
                <a:spcPts val="0"/>
              </a:spcBef>
              <a:spcAft>
                <a:spcPts val="0"/>
              </a:spcAft>
              <a:buNone/>
            </a:pPr>
            <a:r>
              <a:rPr b="1" lang="en" sz="2500"/>
              <a:t> Arrayname: Array [elements] of datatype </a:t>
            </a:r>
            <a:endParaRPr b="1" sz="2500"/>
          </a:p>
          <a:p>
            <a:pPr indent="0" lvl="0" marL="0" rtl="0" algn="l">
              <a:spcBef>
                <a:spcPts val="0"/>
              </a:spcBef>
              <a:spcAft>
                <a:spcPts val="0"/>
              </a:spcAft>
              <a:buNone/>
            </a:pPr>
            <a:r>
              <a:rPr lang="en" sz="2500"/>
              <a:t>e.g.</a:t>
            </a:r>
            <a:endParaRPr sz="2500"/>
          </a:p>
          <a:p>
            <a:pPr indent="0" lvl="0" marL="0" rtl="0" algn="l">
              <a:spcBef>
                <a:spcPts val="0"/>
              </a:spcBef>
              <a:spcAft>
                <a:spcPts val="0"/>
              </a:spcAft>
              <a:buNone/>
            </a:pPr>
            <a:r>
              <a:rPr b="1" lang="en" sz="2500"/>
              <a:t> Scores: Array[10] of integer;</a:t>
            </a:r>
            <a:endParaRPr b="1" sz="2500"/>
          </a:p>
          <a:p>
            <a:pPr indent="0" lvl="0" marL="0" rtl="0" algn="l">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factors on declaration one dimensional array</a:t>
            </a:r>
            <a:endParaRPr/>
          </a:p>
        </p:txBody>
      </p:sp>
      <p:sp>
        <p:nvSpPr>
          <p:cNvPr id="114" name="Google Shape;114;p20"/>
          <p:cNvSpPr txBox="1"/>
          <p:nvPr>
            <p:ph idx="1" type="body"/>
          </p:nvPr>
        </p:nvSpPr>
        <p:spPr>
          <a:xfrm>
            <a:off x="311700" y="695275"/>
            <a:ext cx="8520600" cy="3846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t>Regardless of language used to implement arrays, the following are factors that need to be considered.</a:t>
            </a:r>
            <a:endParaRPr/>
          </a:p>
          <a:p>
            <a:pPr indent="0" lvl="0" marL="0" rtl="0" algn="l">
              <a:lnSpc>
                <a:spcPct val="150000"/>
              </a:lnSpc>
              <a:spcBef>
                <a:spcPts val="0"/>
              </a:spcBef>
              <a:spcAft>
                <a:spcPts val="0"/>
              </a:spcAft>
              <a:buClr>
                <a:schemeClr val="dk1"/>
              </a:buClr>
              <a:buSzPts val="1100"/>
              <a:buFont typeface="Arial"/>
              <a:buNone/>
            </a:pPr>
            <a:r>
              <a:rPr b="1" lang="en"/>
              <a:t>Array name: </a:t>
            </a:r>
            <a:r>
              <a:rPr lang="en"/>
              <a:t>Decide on a suitable array name that indicates several elements</a:t>
            </a:r>
            <a:endParaRPr/>
          </a:p>
          <a:p>
            <a:pPr indent="0" lvl="0" marL="0" rtl="0" algn="l">
              <a:lnSpc>
                <a:spcPct val="150000"/>
              </a:lnSpc>
              <a:spcBef>
                <a:spcPts val="0"/>
              </a:spcBef>
              <a:spcAft>
                <a:spcPts val="0"/>
              </a:spcAft>
              <a:buClr>
                <a:schemeClr val="dk1"/>
              </a:buClr>
              <a:buSzPts val="1100"/>
              <a:buFont typeface="Arial"/>
              <a:buNone/>
            </a:pPr>
            <a:r>
              <a:rPr lang="en"/>
              <a:t>are to be stored e.g. scores.</a:t>
            </a:r>
            <a:endParaRPr/>
          </a:p>
          <a:p>
            <a:pPr indent="0" lvl="0" marL="0" rtl="0" algn="l">
              <a:lnSpc>
                <a:spcPct val="150000"/>
              </a:lnSpc>
              <a:spcBef>
                <a:spcPts val="0"/>
              </a:spcBef>
              <a:spcAft>
                <a:spcPts val="0"/>
              </a:spcAft>
              <a:buClr>
                <a:schemeClr val="dk1"/>
              </a:buClr>
              <a:buSzPts val="1100"/>
              <a:buFont typeface="Arial"/>
              <a:buNone/>
            </a:pPr>
            <a:r>
              <a:rPr b="1" lang="en"/>
              <a:t>Data type of elements:</a:t>
            </a:r>
            <a:r>
              <a:rPr lang="en"/>
              <a:t> An array can only hold elements of the same data type.</a:t>
            </a:r>
            <a:endParaRPr/>
          </a:p>
          <a:p>
            <a:pPr indent="0" lvl="0" marL="0" rtl="0" algn="l">
              <a:lnSpc>
                <a:spcPct val="150000"/>
              </a:lnSpc>
              <a:spcBef>
                <a:spcPts val="0"/>
              </a:spcBef>
              <a:spcAft>
                <a:spcPts val="0"/>
              </a:spcAft>
              <a:buClr>
                <a:schemeClr val="dk1"/>
              </a:buClr>
              <a:buSzPts val="1100"/>
              <a:buFont typeface="Arial"/>
              <a:buNone/>
            </a:pPr>
            <a:r>
              <a:rPr b="1" lang="en"/>
              <a:t>Size of array: </a:t>
            </a:r>
            <a:r>
              <a:rPr lang="en"/>
              <a:t>The size of an array determines the maximum number of values</a:t>
            </a:r>
            <a:endParaRPr/>
          </a:p>
          <a:p>
            <a:pPr indent="0" lvl="0" marL="0" rtl="0" algn="l">
              <a:lnSpc>
                <a:spcPct val="150000"/>
              </a:lnSpc>
              <a:spcBef>
                <a:spcPts val="0"/>
              </a:spcBef>
              <a:spcAft>
                <a:spcPts val="0"/>
              </a:spcAft>
              <a:buClr>
                <a:schemeClr val="dk1"/>
              </a:buClr>
              <a:buSzPts val="1100"/>
              <a:buFont typeface="Arial"/>
              <a:buNone/>
            </a:pPr>
            <a:r>
              <a:rPr lang="en"/>
              <a:t>that an array will hold.</a:t>
            </a:r>
            <a:endParaRPr/>
          </a:p>
          <a:p>
            <a:pPr indent="0" lvl="0" marL="0" rtl="0" algn="l">
              <a:lnSpc>
                <a:spcPct val="150000"/>
              </a:lnSpc>
              <a:spcBef>
                <a:spcPts val="0"/>
              </a:spcBef>
              <a:spcAft>
                <a:spcPts val="0"/>
              </a:spcAft>
              <a:buClr>
                <a:schemeClr val="dk1"/>
              </a:buClr>
              <a:buSzPts val="1100"/>
              <a:buFont typeface="Arial"/>
              <a:buNone/>
            </a:pPr>
            <a:r>
              <a:rPr b="1" lang="en"/>
              <a:t>Dimension: </a:t>
            </a:r>
            <a:r>
              <a:rPr lang="en"/>
              <a:t>An array can be one-dimensional list or multidimensional such as</a:t>
            </a:r>
            <a:endParaRPr/>
          </a:p>
          <a:p>
            <a:pPr indent="0" lvl="0" marL="0" rtl="0" algn="l">
              <a:lnSpc>
                <a:spcPct val="150000"/>
              </a:lnSpc>
              <a:spcBef>
                <a:spcPts val="0"/>
              </a:spcBef>
              <a:spcAft>
                <a:spcPts val="0"/>
              </a:spcAft>
              <a:buClr>
                <a:schemeClr val="dk1"/>
              </a:buClr>
              <a:buSzPts val="1100"/>
              <a:buFont typeface="Arial"/>
              <a:buNone/>
            </a:pPr>
            <a:r>
              <a:rPr lang="en"/>
              <a:t>a table (matrix).</a:t>
            </a:r>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2.3 Reading/Storing array elements</a:t>
            </a:r>
            <a:endParaRPr/>
          </a:p>
        </p:txBody>
      </p:sp>
      <p:sp>
        <p:nvSpPr>
          <p:cNvPr id="120" name="Google Shape;120;p21"/>
          <p:cNvSpPr txBox="1"/>
          <p:nvPr>
            <p:ph idx="1" type="body"/>
          </p:nvPr>
        </p:nvSpPr>
        <p:spPr>
          <a:xfrm>
            <a:off x="311700" y="506725"/>
            <a:ext cx="4952100" cy="35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t>To access a particular element in an array, we specify the name of the array and the position number (</a:t>
            </a:r>
            <a:r>
              <a:rPr b="1" lang="en" sz="1500"/>
              <a:t>index</a:t>
            </a:r>
            <a:r>
              <a:rPr lang="en" sz="1500"/>
              <a:t>) of the element which is also called a </a:t>
            </a:r>
            <a:r>
              <a:rPr b="1" lang="en" sz="1500"/>
              <a:t>subscript</a:t>
            </a:r>
            <a:r>
              <a:rPr lang="en" sz="1500"/>
              <a:t>. The index is a position number that must be an integer or an integer expression.</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Clr>
                <a:schemeClr val="dk1"/>
              </a:buClr>
              <a:buSzPts val="1100"/>
              <a:buFont typeface="Arial"/>
              <a:buNone/>
            </a:pPr>
            <a:r>
              <a:rPr lang="en" sz="1500"/>
              <a:t>To store (read) a value into an array, you need to know the name of the array and the index of the element. Then a </a:t>
            </a:r>
            <a:r>
              <a:rPr b="1" lang="en" sz="1500"/>
              <a:t>READ</a:t>
            </a:r>
            <a:r>
              <a:rPr lang="en" sz="1500"/>
              <a:t> function may be applied to the element.</a:t>
            </a:r>
            <a:endParaRPr sz="1500"/>
          </a:p>
          <a:p>
            <a:pPr indent="0" lvl="0" marL="0" rtl="0" algn="l">
              <a:spcBef>
                <a:spcPts val="1600"/>
              </a:spcBef>
              <a:spcAft>
                <a:spcPts val="0"/>
              </a:spcAft>
              <a:buClr>
                <a:schemeClr val="dk1"/>
              </a:buClr>
              <a:buSzPts val="1100"/>
              <a:buFont typeface="Arial"/>
              <a:buNone/>
            </a:pPr>
            <a:r>
              <a:rPr lang="en" sz="1500"/>
              <a:t>For example </a:t>
            </a:r>
            <a:r>
              <a:rPr b="1" lang="en" sz="1500"/>
              <a:t>READ</a:t>
            </a:r>
            <a:r>
              <a:rPr lang="en" sz="1500"/>
              <a:t> </a:t>
            </a:r>
            <a:r>
              <a:rPr b="1" lang="en" sz="1500"/>
              <a:t>Scores [4] </a:t>
            </a:r>
            <a:r>
              <a:rPr lang="en" sz="1500"/>
              <a:t>stores a value in the </a:t>
            </a:r>
            <a:r>
              <a:rPr b="1" lang="en" sz="1500"/>
              <a:t>fifth</a:t>
            </a:r>
            <a:r>
              <a:rPr lang="en" sz="1500"/>
              <a:t> location of the score array. Multiple values may be read into several elements using a FOR loop.</a:t>
            </a:r>
            <a:endParaRPr sz="1500"/>
          </a:p>
          <a:p>
            <a:pPr indent="0" lvl="0" marL="0" rtl="0" algn="l">
              <a:spcBef>
                <a:spcPts val="1600"/>
              </a:spcBef>
              <a:spcAft>
                <a:spcPts val="1600"/>
              </a:spcAft>
              <a:buNone/>
            </a:pPr>
            <a:r>
              <a:t/>
            </a:r>
            <a:endParaRPr sz="1500"/>
          </a:p>
        </p:txBody>
      </p:sp>
      <p:sp>
        <p:nvSpPr>
          <p:cNvPr id="121" name="Google Shape;121;p21"/>
          <p:cNvSpPr txBox="1"/>
          <p:nvPr/>
        </p:nvSpPr>
        <p:spPr>
          <a:xfrm>
            <a:off x="5516925" y="409550"/>
            <a:ext cx="3541200" cy="34089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t>BEGIN</a:t>
            </a:r>
            <a:endParaRPr sz="1600"/>
          </a:p>
          <a:p>
            <a:pPr indent="457200" lvl="0" marL="0" rtl="0" algn="l">
              <a:lnSpc>
                <a:spcPct val="150000"/>
              </a:lnSpc>
              <a:spcBef>
                <a:spcPts val="0"/>
              </a:spcBef>
              <a:spcAft>
                <a:spcPts val="0"/>
              </a:spcAft>
              <a:buNone/>
            </a:pPr>
            <a:r>
              <a:rPr lang="en" sz="1600"/>
              <a:t>SET scores=Array[10]of Integer</a:t>
            </a:r>
            <a:endParaRPr sz="1600"/>
          </a:p>
          <a:p>
            <a:pPr indent="457200" lvl="0" marL="0" rtl="0" algn="l">
              <a:lnSpc>
                <a:spcPct val="150000"/>
              </a:lnSpc>
              <a:spcBef>
                <a:spcPts val="0"/>
              </a:spcBef>
              <a:spcAft>
                <a:spcPts val="0"/>
              </a:spcAft>
              <a:buNone/>
            </a:pPr>
            <a:r>
              <a:rPr lang="en" sz="1600"/>
              <a:t>FOR index=0 TO 9 DO</a:t>
            </a:r>
            <a:endParaRPr sz="1600"/>
          </a:p>
          <a:p>
            <a:pPr indent="0" lvl="0" marL="0" rtl="0" algn="l">
              <a:lnSpc>
                <a:spcPct val="150000"/>
              </a:lnSpc>
              <a:spcBef>
                <a:spcPts val="0"/>
              </a:spcBef>
              <a:spcAft>
                <a:spcPts val="0"/>
              </a:spcAft>
              <a:buNone/>
            </a:pPr>
            <a:r>
              <a:rPr lang="en" sz="1600"/>
              <a:t>		READ scores[index];</a:t>
            </a:r>
            <a:endParaRPr sz="1600"/>
          </a:p>
          <a:p>
            <a:pPr indent="0" lvl="0" marL="0" rtl="0" algn="l">
              <a:lnSpc>
                <a:spcPct val="150000"/>
              </a:lnSpc>
              <a:spcBef>
                <a:spcPts val="0"/>
              </a:spcBef>
              <a:spcAft>
                <a:spcPts val="0"/>
              </a:spcAft>
              <a:buNone/>
            </a:pPr>
            <a:r>
              <a:rPr lang="en" sz="1600"/>
              <a:t>		index = index + 1</a:t>
            </a:r>
            <a:endParaRPr sz="1600"/>
          </a:p>
          <a:p>
            <a:pPr indent="457200" lvl="0" marL="0" rtl="0" algn="l">
              <a:lnSpc>
                <a:spcPct val="150000"/>
              </a:lnSpc>
              <a:spcBef>
                <a:spcPts val="0"/>
              </a:spcBef>
              <a:spcAft>
                <a:spcPts val="0"/>
              </a:spcAft>
              <a:buNone/>
            </a:pPr>
            <a:r>
              <a:rPr lang="en" sz="1600"/>
              <a:t>LOOP</a:t>
            </a:r>
            <a:endParaRPr sz="1600"/>
          </a:p>
          <a:p>
            <a:pPr indent="457200" lvl="0" marL="0" rtl="0" algn="l">
              <a:lnSpc>
                <a:spcPct val="150000"/>
              </a:lnSpc>
              <a:spcBef>
                <a:spcPts val="0"/>
              </a:spcBef>
              <a:spcAft>
                <a:spcPts val="0"/>
              </a:spcAft>
              <a:buNone/>
            </a:pPr>
            <a:r>
              <a:rPr lang="en" sz="1600"/>
              <a:t>END FOR</a:t>
            </a:r>
            <a:endParaRPr sz="1600"/>
          </a:p>
          <a:p>
            <a:pPr indent="0" lvl="0" marL="0" rtl="0" algn="l">
              <a:lnSpc>
                <a:spcPct val="150000"/>
              </a:lnSpc>
              <a:spcBef>
                <a:spcPts val="0"/>
              </a:spcBef>
              <a:spcAft>
                <a:spcPts val="0"/>
              </a:spcAft>
              <a:buNone/>
            </a:pPr>
            <a:r>
              <a:rPr lang="en" sz="1600"/>
              <a:t>END</a:t>
            </a:r>
            <a:endParaRPr sz="1600"/>
          </a:p>
        </p:txBody>
      </p:sp>
      <p:sp>
        <p:nvSpPr>
          <p:cNvPr id="122" name="Google Shape;122;p21"/>
          <p:cNvSpPr txBox="1"/>
          <p:nvPr/>
        </p:nvSpPr>
        <p:spPr>
          <a:xfrm>
            <a:off x="386100" y="3950975"/>
            <a:ext cx="8371800" cy="8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NOTE</a:t>
            </a:r>
            <a:endParaRPr b="1" sz="1800">
              <a:solidFill>
                <a:schemeClr val="dk2"/>
              </a:solidFill>
            </a:endParaRPr>
          </a:p>
          <a:p>
            <a:pPr indent="0" lvl="0" marL="0" rtl="0" algn="l">
              <a:spcBef>
                <a:spcPts val="0"/>
              </a:spcBef>
              <a:spcAft>
                <a:spcPts val="0"/>
              </a:spcAft>
              <a:buNone/>
            </a:pPr>
            <a:r>
              <a:rPr i="1" lang="en" sz="1500">
                <a:solidFill>
                  <a:schemeClr val="dk2"/>
                </a:solidFill>
              </a:rPr>
              <a:t>The scores array is set to store 10 elements of integer type.</a:t>
            </a:r>
            <a:endParaRPr i="1" sz="1500">
              <a:solidFill>
                <a:schemeClr val="dk2"/>
              </a:solidFill>
            </a:endParaRPr>
          </a:p>
          <a:p>
            <a:pPr indent="0" lvl="0" marL="0" rtl="0" algn="l">
              <a:spcBef>
                <a:spcPts val="0"/>
              </a:spcBef>
              <a:spcAft>
                <a:spcPts val="0"/>
              </a:spcAft>
              <a:buNone/>
            </a:pPr>
            <a:r>
              <a:rPr i="1" lang="en" sz="1500">
                <a:solidFill>
                  <a:schemeClr val="dk2"/>
                </a:solidFill>
              </a:rPr>
              <a:t>The for loop uses index as a counter to continously store ten elements 0 to 9.</a:t>
            </a:r>
            <a:endParaRPr i="1" sz="1500">
              <a:solidFill>
                <a:schemeClr val="dk2"/>
              </a:solidFill>
            </a:endParaRPr>
          </a:p>
          <a:p>
            <a:pPr indent="0" lvl="0" marL="0" rtl="0" algn="l">
              <a:spcBef>
                <a:spcPts val="0"/>
              </a:spcBef>
              <a:spcAft>
                <a:spcPts val="0"/>
              </a:spcAft>
              <a:buNone/>
            </a:pPr>
            <a:r>
              <a:rPr i="1" lang="en" sz="1500">
                <a:solidFill>
                  <a:schemeClr val="dk2"/>
                </a:solidFill>
              </a:rPr>
              <a:t>The for loop is eliminated once the ten elements have been read into the array.</a:t>
            </a:r>
            <a:endParaRPr i="1" sz="15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