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F02A5F-5FED-4250-A690-BDDC273C4652}">
  <a:tblStyle styleId="{B9F02A5F-5FED-4250-A690-BDDC273C465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5.xml"/><Relationship Id="rId22" Type="http://schemas.openxmlformats.org/officeDocument/2006/relationships/font" Target="fonts/ProximaNova-italic.fntdata"/><Relationship Id="rId10" Type="http://schemas.openxmlformats.org/officeDocument/2006/relationships/slide" Target="slides/slide4.xml"/><Relationship Id="rId21"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0435436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0435436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0435436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0435436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864b42a4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864b42a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864b42a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864b42a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73224c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73224c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864b42a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864b42a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864b42a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864b42a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0403bf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403bf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864b42a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864b42a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864b42a4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d864b42a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864b42a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864b42a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864b42a4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864b42a4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rotWithShape="1">
          <a:blip r:embed="rId2">
            <a:alphaModFix/>
          </a:blip>
          <a:srcRect b="0" l="0" r="0" t="0"/>
          <a:stretch/>
        </p:blipFill>
        <p:spPr>
          <a:xfrm>
            <a:off x="1" y="4470507"/>
            <a:ext cx="555975" cy="638067"/>
          </a:xfrm>
          <a:prstGeom prst="rect">
            <a:avLst/>
          </a:prstGeom>
          <a:noFill/>
          <a:ln>
            <a:noFill/>
          </a:ln>
        </p:spPr>
      </p:pic>
      <p:sp>
        <p:nvSpPr>
          <p:cNvPr id="14" name="Google Shape;14;p2"/>
          <p:cNvSpPr txBox="1"/>
          <p:nvPr/>
        </p:nvSpPr>
        <p:spPr>
          <a:xfrm>
            <a:off x="5544575" y="4789875"/>
            <a:ext cx="18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3B3B3"/>
                </a:solidFill>
              </a:rPr>
              <a:t>@damascene10</a:t>
            </a:r>
            <a:endParaRPr>
              <a:solidFill>
                <a:srgbClr val="B3B3B3"/>
              </a:solidFill>
            </a:endParaRPr>
          </a:p>
        </p:txBody>
      </p:sp>
      <p:sp>
        <p:nvSpPr>
          <p:cNvPr id="15" name="Google Shape;15;p2"/>
          <p:cNvSpPr/>
          <p:nvPr/>
        </p:nvSpPr>
        <p:spPr>
          <a:xfrm>
            <a:off x="993480" y="4817695"/>
            <a:ext cx="4113600" cy="3639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1200" u="none" cap="none" strike="noStrike">
                <a:solidFill>
                  <a:srgbClr val="8B8B8B"/>
                </a:solidFill>
                <a:latin typeface="Calibri"/>
                <a:ea typeface="Calibri"/>
                <a:cs typeface="Calibri"/>
                <a:sym typeface="Calibri"/>
              </a:rPr>
              <a:t>Rwanda Coding Academy-DSA</a:t>
            </a:r>
            <a:endParaRPr b="0" i="0" sz="1200" u="none" cap="none" strike="noStrike">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3" name="Google Shape;23;p4"/>
          <p:cNvPicPr preferRelativeResize="0"/>
          <p:nvPr/>
        </p:nvPicPr>
        <p:blipFill rotWithShape="1">
          <a:blip r:embed="rId2">
            <a:alphaModFix/>
          </a:blip>
          <a:srcRect b="0" l="0" r="0" t="0"/>
          <a:stretch/>
        </p:blipFill>
        <p:spPr>
          <a:xfrm>
            <a:off x="1" y="4470507"/>
            <a:ext cx="555975" cy="638067"/>
          </a:xfrm>
          <a:prstGeom prst="rect">
            <a:avLst/>
          </a:prstGeom>
          <a:noFill/>
          <a:ln>
            <a:noFill/>
          </a:ln>
        </p:spPr>
      </p:pic>
      <p:sp>
        <p:nvSpPr>
          <p:cNvPr id="24" name="Google Shape;24;p4"/>
          <p:cNvSpPr txBox="1"/>
          <p:nvPr/>
        </p:nvSpPr>
        <p:spPr>
          <a:xfrm>
            <a:off x="5544575" y="4789875"/>
            <a:ext cx="18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3B3B3"/>
                </a:solidFill>
              </a:rPr>
              <a:t>@damascene10</a:t>
            </a:r>
            <a:endParaRPr>
              <a:solidFill>
                <a:srgbClr val="B3B3B3"/>
              </a:solidFill>
            </a:endParaRPr>
          </a:p>
        </p:txBody>
      </p:sp>
      <p:sp>
        <p:nvSpPr>
          <p:cNvPr id="25" name="Google Shape;25;p4"/>
          <p:cNvSpPr/>
          <p:nvPr/>
        </p:nvSpPr>
        <p:spPr>
          <a:xfrm>
            <a:off x="993480" y="4817695"/>
            <a:ext cx="4113600" cy="3639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1200" u="none" cap="none" strike="noStrike">
                <a:solidFill>
                  <a:srgbClr val="8B8B8B"/>
                </a:solidFill>
                <a:latin typeface="Calibri"/>
                <a:ea typeface="Calibri"/>
                <a:cs typeface="Calibri"/>
                <a:sym typeface="Calibri"/>
              </a:rPr>
              <a:t>Rwanda Coding Academy-DSA</a:t>
            </a:r>
            <a:endParaRPr b="0" i="0" sz="1200" u="none" cap="none" strike="noStrike">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GB"/>
              <a:t>Data Structure and Algorithms</a:t>
            </a:r>
            <a:endParaRPr b="1" i="1"/>
          </a:p>
        </p:txBody>
      </p:sp>
      <p:sp>
        <p:nvSpPr>
          <p:cNvPr id="61" name="Google Shape;61;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GB" sz="3600"/>
              <a:t>Searching</a:t>
            </a:r>
            <a:endParaRPr b="1"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of Binary Search</a:t>
            </a:r>
            <a:endParaRPr/>
          </a:p>
        </p:txBody>
      </p:sp>
      <p:sp>
        <p:nvSpPr>
          <p:cNvPr id="117" name="Google Shape;117;p22"/>
          <p:cNvSpPr txBox="1"/>
          <p:nvPr>
            <p:ph idx="1" type="body"/>
          </p:nvPr>
        </p:nvSpPr>
        <p:spPr>
          <a:xfrm>
            <a:off x="311700" y="685350"/>
            <a:ext cx="4160100" cy="38835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GB"/>
              <a:t>#include&lt;bits/stdc++.h&gt;</a:t>
            </a:r>
            <a:endParaRPr/>
          </a:p>
          <a:p>
            <a:pPr indent="0" lvl="0" marL="0" rtl="0" algn="l">
              <a:spcBef>
                <a:spcPts val="0"/>
              </a:spcBef>
              <a:spcAft>
                <a:spcPts val="0"/>
              </a:spcAft>
              <a:buClr>
                <a:schemeClr val="dk1"/>
              </a:buClr>
              <a:buSzPct val="61111"/>
              <a:buFont typeface="Arial"/>
              <a:buNone/>
            </a:pPr>
            <a:r>
              <a:rPr lang="en-GB"/>
              <a:t>using namespace std;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int BinarySearch(int a[],int n,int key){</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int s = 0, e = n-1;</a:t>
            </a:r>
            <a:endParaRPr/>
          </a:p>
          <a:p>
            <a:pPr indent="0" lvl="0" marL="0" rtl="0" algn="l">
              <a:spcBef>
                <a:spcPts val="0"/>
              </a:spcBef>
              <a:spcAft>
                <a:spcPts val="0"/>
              </a:spcAft>
              <a:buClr>
                <a:schemeClr val="dk1"/>
              </a:buClr>
              <a:buSzPct val="61111"/>
              <a:buFont typeface="Arial"/>
              <a:buNone/>
            </a:pPr>
            <a:r>
              <a:rPr lang="en-GB"/>
              <a:t>     	while(s&lt;=e){</a:t>
            </a:r>
            <a:endParaRPr/>
          </a:p>
          <a:p>
            <a:pPr indent="0" lvl="0" marL="0" rtl="0" algn="l">
              <a:spcBef>
                <a:spcPts val="0"/>
              </a:spcBef>
              <a:spcAft>
                <a:spcPts val="0"/>
              </a:spcAft>
              <a:buClr>
                <a:schemeClr val="dk1"/>
              </a:buClr>
              <a:buSzPct val="61111"/>
              <a:buFont typeface="Arial"/>
              <a:buNone/>
            </a:pPr>
            <a:r>
              <a:rPr lang="en-GB"/>
              <a:t>        	int mid = s + (e-s)/2;</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if(a[mid] == key){</a:t>
            </a:r>
            <a:endParaRPr/>
          </a:p>
          <a:p>
            <a:pPr indent="0" lvl="0" marL="0" rtl="0" algn="l">
              <a:spcBef>
                <a:spcPts val="0"/>
              </a:spcBef>
              <a:spcAft>
                <a:spcPts val="0"/>
              </a:spcAft>
              <a:buClr>
                <a:schemeClr val="dk1"/>
              </a:buClr>
              <a:buSzPct val="61111"/>
              <a:buFont typeface="Arial"/>
              <a:buNone/>
            </a:pPr>
            <a:r>
              <a:rPr lang="en-GB"/>
              <a:t>            	return mid;</a:t>
            </a:r>
            <a:endParaRPr/>
          </a:p>
          <a:p>
            <a:pPr indent="0" lvl="0" marL="0" rtl="0" algn="l">
              <a:spcBef>
                <a:spcPts val="0"/>
              </a:spcBef>
              <a:spcAft>
                <a:spcPts val="0"/>
              </a:spcAft>
              <a:buClr>
                <a:schemeClr val="dk1"/>
              </a:buClr>
              <a:buSzPct val="61111"/>
              <a:buFont typeface="Arial"/>
              <a:buNone/>
            </a:pPr>
            <a:r>
              <a:rPr lang="en-GB"/>
              <a:t>        	}else if(a[mid] &gt; key){</a:t>
            </a:r>
            <a:endParaRPr/>
          </a:p>
          <a:p>
            <a:pPr indent="0" lvl="0" marL="0" rtl="0" algn="l">
              <a:spcBef>
                <a:spcPts val="0"/>
              </a:spcBef>
              <a:spcAft>
                <a:spcPts val="0"/>
              </a:spcAft>
              <a:buClr>
                <a:schemeClr val="dk1"/>
              </a:buClr>
              <a:buSzPct val="61111"/>
              <a:buFont typeface="Arial"/>
              <a:buNone/>
            </a:pPr>
            <a:r>
              <a:rPr lang="en-GB"/>
              <a:t>            	e = mid-1;</a:t>
            </a:r>
            <a:endParaRPr/>
          </a:p>
          <a:p>
            <a:pPr indent="0" lvl="0" marL="0" rtl="0" algn="l">
              <a:spcBef>
                <a:spcPts val="0"/>
              </a:spcBef>
              <a:spcAft>
                <a:spcPts val="0"/>
              </a:spcAft>
              <a:buClr>
                <a:schemeClr val="dk1"/>
              </a:buClr>
              <a:buSzPct val="61111"/>
              <a:buFont typeface="Arial"/>
              <a:buNone/>
            </a:pPr>
            <a:r>
              <a:rPr lang="en-GB"/>
              <a:t>        	}else{</a:t>
            </a:r>
            <a:endParaRPr/>
          </a:p>
          <a:p>
            <a:pPr indent="0" lvl="0" marL="0" rtl="0" algn="l">
              <a:spcBef>
                <a:spcPts val="0"/>
              </a:spcBef>
              <a:spcAft>
                <a:spcPts val="0"/>
              </a:spcAft>
              <a:buClr>
                <a:schemeClr val="dk1"/>
              </a:buClr>
              <a:buSzPct val="61111"/>
              <a:buFont typeface="Arial"/>
              <a:buNone/>
            </a:pPr>
            <a:r>
              <a:rPr lang="en-GB"/>
              <a:t>            	s = mid + 1;</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return -1;</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a:t>}</a:t>
            </a:r>
            <a:endParaRPr/>
          </a:p>
        </p:txBody>
      </p:sp>
      <p:sp>
        <p:nvSpPr>
          <p:cNvPr id="118" name="Google Shape;118;p22"/>
          <p:cNvSpPr txBox="1"/>
          <p:nvPr>
            <p:ph idx="1" type="body"/>
          </p:nvPr>
        </p:nvSpPr>
        <p:spPr>
          <a:xfrm>
            <a:off x="4578900" y="685350"/>
            <a:ext cx="4160100" cy="38835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GB"/>
              <a:t>int main(){</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int n;</a:t>
            </a:r>
            <a:endParaRPr/>
          </a:p>
          <a:p>
            <a:pPr indent="0" lvl="0" marL="0" rtl="0" algn="l">
              <a:spcBef>
                <a:spcPts val="0"/>
              </a:spcBef>
              <a:spcAft>
                <a:spcPts val="0"/>
              </a:spcAft>
              <a:buClr>
                <a:schemeClr val="dk1"/>
              </a:buClr>
              <a:buSzPct val="61111"/>
              <a:buFont typeface="Arial"/>
              <a:buNone/>
            </a:pPr>
            <a:r>
              <a:rPr lang="en-GB"/>
              <a:t>   cin&gt;&gt;n;</a:t>
            </a:r>
            <a:endParaRPr/>
          </a:p>
          <a:p>
            <a:pPr indent="0" lvl="0" marL="0" rtl="0" algn="l">
              <a:spcBef>
                <a:spcPts val="0"/>
              </a:spcBef>
              <a:spcAft>
                <a:spcPts val="0"/>
              </a:spcAft>
              <a:buClr>
                <a:schemeClr val="dk1"/>
              </a:buClr>
              <a:buSzPct val="61111"/>
              <a:buFont typeface="Arial"/>
              <a:buNone/>
            </a:pPr>
            <a:r>
              <a:rPr lang="en-GB"/>
              <a:t>   int a[n];</a:t>
            </a:r>
            <a:endParaRPr/>
          </a:p>
          <a:p>
            <a:pPr indent="0" lvl="0" marL="0" rtl="0" algn="l">
              <a:spcBef>
                <a:spcPts val="0"/>
              </a:spcBef>
              <a:spcAft>
                <a:spcPts val="0"/>
              </a:spcAft>
              <a:buClr>
                <a:schemeClr val="dk1"/>
              </a:buClr>
              <a:buSzPct val="61111"/>
              <a:buFont typeface="Arial"/>
              <a:buNone/>
            </a:pPr>
            <a:r>
              <a:rPr lang="en-GB"/>
              <a:t>   for(int i=0;i&lt;n;i++){</a:t>
            </a:r>
            <a:endParaRPr/>
          </a:p>
          <a:p>
            <a:pPr indent="0" lvl="0" marL="0" rtl="0" algn="l">
              <a:spcBef>
                <a:spcPts val="0"/>
              </a:spcBef>
              <a:spcAft>
                <a:spcPts val="0"/>
              </a:spcAft>
              <a:buClr>
                <a:schemeClr val="dk1"/>
              </a:buClr>
              <a:buSzPct val="61111"/>
              <a:buFont typeface="Arial"/>
              <a:buNone/>
            </a:pPr>
            <a:r>
              <a:rPr lang="en-GB"/>
              <a:t>	cin&gt;&gt;a[i];</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cout&lt;&lt;"enter key"&lt;&lt;endl;</a:t>
            </a:r>
            <a:endParaRPr/>
          </a:p>
          <a:p>
            <a:pPr indent="0" lvl="0" marL="0" rtl="0" algn="l">
              <a:spcBef>
                <a:spcPts val="0"/>
              </a:spcBef>
              <a:spcAft>
                <a:spcPts val="0"/>
              </a:spcAft>
              <a:buClr>
                <a:schemeClr val="dk1"/>
              </a:buClr>
              <a:buSzPct val="61111"/>
              <a:buFont typeface="Arial"/>
              <a:buNone/>
            </a:pPr>
            <a:r>
              <a:rPr lang="en-GB"/>
              <a:t>   int key;</a:t>
            </a:r>
            <a:endParaRPr/>
          </a:p>
          <a:p>
            <a:pPr indent="0" lvl="0" marL="0" rtl="0" algn="l">
              <a:spcBef>
                <a:spcPts val="0"/>
              </a:spcBef>
              <a:spcAft>
                <a:spcPts val="0"/>
              </a:spcAft>
              <a:buClr>
                <a:schemeClr val="dk1"/>
              </a:buClr>
              <a:buSzPct val="61111"/>
              <a:buFont typeface="Arial"/>
              <a:buNone/>
            </a:pPr>
            <a:r>
              <a:rPr lang="en-GB"/>
              <a:t>   cin&gt;&gt;key;</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sort(a,a+n);</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int pos = BinarySearch(a,n,key);</a:t>
            </a:r>
            <a:endParaRPr/>
          </a:p>
          <a:p>
            <a:pPr indent="0" lvl="0" marL="0" rtl="0" algn="l">
              <a:spcBef>
                <a:spcPts val="0"/>
              </a:spcBef>
              <a:spcAft>
                <a:spcPts val="0"/>
              </a:spcAft>
              <a:buClr>
                <a:schemeClr val="dk1"/>
              </a:buClr>
              <a:buSzPct val="61111"/>
              <a:buFont typeface="Arial"/>
              <a:buNone/>
            </a:pPr>
            <a:r>
              <a:rPr lang="en-GB"/>
              <a:t>   if(pos == -1){</a:t>
            </a:r>
            <a:endParaRPr/>
          </a:p>
          <a:p>
            <a:pPr indent="0" lvl="0" marL="0" rtl="0" algn="l">
              <a:spcBef>
                <a:spcPts val="0"/>
              </a:spcBef>
              <a:spcAft>
                <a:spcPts val="0"/>
              </a:spcAft>
              <a:buClr>
                <a:schemeClr val="dk1"/>
              </a:buClr>
              <a:buSzPct val="61111"/>
              <a:buFont typeface="Arial"/>
              <a:buNone/>
            </a:pPr>
            <a:r>
              <a:rPr lang="en-GB"/>
              <a:t>	cout&lt;&lt;"key not found"&lt;&lt;endl;</a:t>
            </a:r>
            <a:endParaRPr/>
          </a:p>
          <a:p>
            <a:pPr indent="0" lvl="0" marL="0" rtl="0" algn="l">
              <a:spcBef>
                <a:spcPts val="0"/>
              </a:spcBef>
              <a:spcAft>
                <a:spcPts val="0"/>
              </a:spcAft>
              <a:buClr>
                <a:schemeClr val="dk1"/>
              </a:buClr>
              <a:buSzPct val="61111"/>
              <a:buFont typeface="Arial"/>
              <a:buNone/>
            </a:pPr>
            <a:r>
              <a:rPr lang="en-GB"/>
              <a:t>   }else{</a:t>
            </a:r>
            <a:endParaRPr/>
          </a:p>
          <a:p>
            <a:pPr indent="0" lvl="0" marL="0" rtl="0" algn="l">
              <a:spcBef>
                <a:spcPts val="0"/>
              </a:spcBef>
              <a:spcAft>
                <a:spcPts val="0"/>
              </a:spcAft>
              <a:buClr>
                <a:schemeClr val="dk1"/>
              </a:buClr>
              <a:buSzPct val="61111"/>
              <a:buFont typeface="Arial"/>
              <a:buNone/>
            </a:pPr>
            <a:r>
              <a:rPr lang="en-GB"/>
              <a:t>   	cout&lt;&lt;"key found at index "&lt;&lt;pos&lt;&lt;endl;</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GB"/>
              <a:t>   return 0;</a:t>
            </a:r>
            <a:endParaRPr/>
          </a:p>
          <a:p>
            <a:pPr indent="0" lvl="0" marL="0" rtl="0" algn="l">
              <a:spcBef>
                <a:spcPts val="0"/>
              </a:spcBef>
              <a:spcAft>
                <a:spcPts val="0"/>
              </a:spcAft>
              <a:buNone/>
            </a:pPr>
            <a:r>
              <a:rPr lang="en-GB"/>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Search Time Complexity</a:t>
            </a:r>
            <a:endParaRPr/>
          </a:p>
        </p:txBody>
      </p:sp>
      <p:sp>
        <p:nvSpPr>
          <p:cNvPr id="124" name="Google Shape;124;p23"/>
          <p:cNvSpPr txBox="1"/>
          <p:nvPr>
            <p:ph idx="1" type="body"/>
          </p:nvPr>
        </p:nvSpPr>
        <p:spPr>
          <a:xfrm>
            <a:off x="623400" y="106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k is the number of steps, the binary search will stop when we have one element.</a:t>
            </a:r>
            <a:endParaRPr/>
          </a:p>
          <a:p>
            <a:pPr indent="0" lvl="0" marL="457200" rtl="0" algn="l">
              <a:spcBef>
                <a:spcPts val="1200"/>
              </a:spcBef>
              <a:spcAft>
                <a:spcPts val="0"/>
              </a:spcAft>
              <a:buNone/>
            </a:pPr>
            <a:r>
              <a:rPr b="1" i="1" lang="en-GB"/>
              <a:t>(n/2^k)=1</a:t>
            </a:r>
            <a:endParaRPr b="1" i="1"/>
          </a:p>
          <a:p>
            <a:pPr indent="0" lvl="0" marL="457200" rtl="0" algn="l">
              <a:spcBef>
                <a:spcPts val="1200"/>
              </a:spcBef>
              <a:spcAft>
                <a:spcPts val="0"/>
              </a:spcAft>
              <a:buNone/>
            </a:pPr>
            <a:r>
              <a:rPr b="1" i="1" lang="en-GB"/>
              <a:t>n=2^k</a:t>
            </a:r>
            <a:endParaRPr b="1" i="1"/>
          </a:p>
          <a:p>
            <a:pPr indent="0" lvl="0" marL="457200" rtl="0" algn="l">
              <a:spcBef>
                <a:spcPts val="1200"/>
              </a:spcBef>
              <a:spcAft>
                <a:spcPts val="0"/>
              </a:spcAft>
              <a:buNone/>
            </a:pPr>
            <a:r>
              <a:rPr b="1" i="1" lang="en-GB"/>
              <a:t>logn=k log2</a:t>
            </a:r>
            <a:endParaRPr b="1" i="1"/>
          </a:p>
          <a:p>
            <a:pPr indent="0" lvl="0" marL="457200" rtl="0" algn="l">
              <a:spcBef>
                <a:spcPts val="1200"/>
              </a:spcBef>
              <a:spcAft>
                <a:spcPts val="0"/>
              </a:spcAft>
              <a:buNone/>
            </a:pPr>
            <a:r>
              <a:rPr b="1" i="1" lang="en-GB"/>
              <a:t>k=log</a:t>
            </a:r>
            <a:r>
              <a:rPr b="1" baseline="-25000" i="1" lang="en-GB"/>
              <a:t>2</a:t>
            </a:r>
            <a:r>
              <a:rPr b="1" i="1" lang="en-GB"/>
              <a:t> n</a:t>
            </a:r>
            <a:endParaRPr b="1" i="1"/>
          </a:p>
          <a:p>
            <a:pPr indent="0" lvl="0" marL="457200" rtl="0" algn="l">
              <a:spcBef>
                <a:spcPts val="1200"/>
              </a:spcBef>
              <a:spcAft>
                <a:spcPts val="0"/>
              </a:spcAft>
              <a:buNone/>
            </a:pPr>
            <a:r>
              <a:rPr b="1" i="1" lang="en-GB"/>
              <a:t>k=log n</a:t>
            </a:r>
            <a:endParaRPr b="1" i="1"/>
          </a:p>
          <a:p>
            <a:pPr indent="0" lvl="0" marL="0" rtl="0" algn="l">
              <a:spcBef>
                <a:spcPts val="1200"/>
              </a:spcBef>
              <a:spcAft>
                <a:spcPts val="1200"/>
              </a:spcAft>
              <a:buNone/>
            </a:pPr>
            <a:r>
              <a:rPr lang="en-GB"/>
              <a:t>The Time Complexity of Binary Search is O(log 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Program C++ with recursion</a:t>
            </a:r>
            <a:endParaRPr b="1"/>
          </a:p>
        </p:txBody>
      </p:sp>
      <p:sp>
        <p:nvSpPr>
          <p:cNvPr id="130" name="Google Shape;130;p24"/>
          <p:cNvSpPr txBox="1"/>
          <p:nvPr>
            <p:ph idx="1" type="body"/>
          </p:nvPr>
        </p:nvSpPr>
        <p:spPr>
          <a:xfrm>
            <a:off x="540300" y="539350"/>
            <a:ext cx="4260300" cy="43296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91666"/>
              <a:buFont typeface="Arial"/>
              <a:buNone/>
            </a:pPr>
            <a:r>
              <a:rPr b="1" lang="en-GB" sz="1200">
                <a:solidFill>
                  <a:srgbClr val="4C81C9"/>
                </a:solidFill>
                <a:latin typeface="Consolas"/>
                <a:ea typeface="Consolas"/>
                <a:cs typeface="Consolas"/>
                <a:sym typeface="Consolas"/>
              </a:rPr>
              <a:t>#include &lt;bits/stdc++.h&gt;</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using namespace </a:t>
            </a:r>
            <a:r>
              <a:rPr b="1" lang="en-GB" sz="1200">
                <a:solidFill>
                  <a:srgbClr val="0048AB"/>
                </a:solidFill>
                <a:latin typeface="Consolas"/>
                <a:ea typeface="Consolas"/>
                <a:cs typeface="Consolas"/>
                <a:sym typeface="Consolas"/>
              </a:rPr>
              <a:t>std</a:t>
            </a:r>
            <a:r>
              <a:rPr b="1" lang="en-GB" sz="1200">
                <a:solidFill>
                  <a:srgbClr val="00193A"/>
                </a:solidFill>
                <a:latin typeface="Consolas"/>
                <a:ea typeface="Consolas"/>
                <a:cs typeface="Consolas"/>
                <a:sym typeface="Consolas"/>
              </a:rPr>
              <a:t>;</a:t>
            </a:r>
            <a:br>
              <a:rPr b="1" lang="en-GB" sz="1200">
                <a:solidFill>
                  <a:srgbClr val="00193A"/>
                </a:solidFill>
                <a:latin typeface="Consolas"/>
                <a:ea typeface="Consolas"/>
                <a:cs typeface="Consolas"/>
                <a:sym typeface="Consolas"/>
              </a:rPr>
            </a:br>
            <a:br>
              <a:rPr b="1" lang="en-GB" sz="1200">
                <a:solidFill>
                  <a:srgbClr val="00193A"/>
                </a:solidFill>
                <a:latin typeface="Consolas"/>
                <a:ea typeface="Consolas"/>
                <a:cs typeface="Consolas"/>
                <a:sym typeface="Consolas"/>
              </a:rPr>
            </a:br>
            <a:r>
              <a:rPr b="1" lang="en-GB" sz="1200">
                <a:solidFill>
                  <a:srgbClr val="738191"/>
                </a:solidFill>
                <a:latin typeface="Consolas"/>
                <a:ea typeface="Consolas"/>
                <a:cs typeface="Consolas"/>
                <a:sym typeface="Consolas"/>
              </a:rPr>
              <a:t>// A recursive binary search function. It returns</a:t>
            </a:r>
            <a:br>
              <a:rPr b="1" lang="en-GB" sz="1200">
                <a:solidFill>
                  <a:srgbClr val="00193A"/>
                </a:solidFill>
                <a:latin typeface="Consolas"/>
                <a:ea typeface="Consolas"/>
                <a:cs typeface="Consolas"/>
                <a:sym typeface="Consolas"/>
              </a:rPr>
            </a:br>
            <a:r>
              <a:rPr b="1" lang="en-GB" sz="1200">
                <a:solidFill>
                  <a:srgbClr val="738191"/>
                </a:solidFill>
                <a:latin typeface="Consolas"/>
                <a:ea typeface="Consolas"/>
                <a:cs typeface="Consolas"/>
                <a:sym typeface="Consolas"/>
              </a:rPr>
              <a:t>// location of x in given array arr[l..r] is present,</a:t>
            </a:r>
            <a:br>
              <a:rPr b="1" lang="en-GB" sz="1200">
                <a:solidFill>
                  <a:srgbClr val="00193A"/>
                </a:solidFill>
                <a:latin typeface="Consolas"/>
                <a:ea typeface="Consolas"/>
                <a:cs typeface="Consolas"/>
                <a:sym typeface="Consolas"/>
              </a:rPr>
            </a:br>
            <a:r>
              <a:rPr b="1" lang="en-GB" sz="1200">
                <a:solidFill>
                  <a:srgbClr val="738191"/>
                </a:solidFill>
                <a:latin typeface="Consolas"/>
                <a:ea typeface="Consolas"/>
                <a:cs typeface="Consolas"/>
                <a:sym typeface="Consolas"/>
              </a:rPr>
              <a:t>// otherwise -1</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int </a:t>
            </a:r>
            <a:r>
              <a:rPr b="1" lang="en-GB" sz="1200">
                <a:solidFill>
                  <a:srgbClr val="0048AB"/>
                </a:solidFill>
                <a:latin typeface="Consolas"/>
                <a:ea typeface="Consolas"/>
                <a:cs typeface="Consolas"/>
                <a:sym typeface="Consolas"/>
              </a:rPr>
              <a:t>binarySearch</a:t>
            </a:r>
            <a:r>
              <a:rPr b="1" lang="en-GB" sz="1200">
                <a:solidFill>
                  <a:srgbClr val="00193A"/>
                </a:solidFill>
                <a:latin typeface="Consolas"/>
                <a:ea typeface="Consolas"/>
                <a:cs typeface="Consolas"/>
                <a:sym typeface="Consolas"/>
              </a:rPr>
              <a:t>(int arr[], int l, int r, int x)</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if (r &gt;= l) {</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int mid = l + (r - l) / 2;</a:t>
            </a:r>
            <a:br>
              <a:rPr b="1" lang="en-GB" sz="1200">
                <a:solidFill>
                  <a:srgbClr val="00193A"/>
                </a:solidFill>
                <a:latin typeface="Consolas"/>
                <a:ea typeface="Consolas"/>
                <a:cs typeface="Consolas"/>
                <a:sym typeface="Consolas"/>
              </a:rPr>
            </a:b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If the element is present at the middle</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itself</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if (arr[mid] == x)</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return mid;</a:t>
            </a:r>
            <a:br>
              <a:rPr b="1" lang="en-GB" sz="1200">
                <a:solidFill>
                  <a:srgbClr val="00193A"/>
                </a:solidFill>
                <a:latin typeface="Consolas"/>
                <a:ea typeface="Consolas"/>
                <a:cs typeface="Consolas"/>
                <a:sym typeface="Consolas"/>
              </a:rPr>
            </a:b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If the element is smaller than mid, then</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it can only be present in the left subarray</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if (arr[mid] &gt; x)</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binarySearch(arr, l, mid - 1, x);</a:t>
            </a:r>
            <a:br>
              <a:rPr b="1" lang="en-GB" sz="1200">
                <a:solidFill>
                  <a:srgbClr val="00193A"/>
                </a:solidFill>
                <a:latin typeface="Consolas"/>
                <a:ea typeface="Consolas"/>
                <a:cs typeface="Consolas"/>
                <a:sym typeface="Consolas"/>
              </a:rPr>
            </a:b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Else the element can only be present</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in right subarray</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binarySearch(arr, mid + 1, r, x);</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br>
              <a:rPr b="1" lang="en-GB" sz="1200">
                <a:solidFill>
                  <a:srgbClr val="00193A"/>
                </a:solidFill>
                <a:latin typeface="Consolas"/>
                <a:ea typeface="Consolas"/>
                <a:cs typeface="Consolas"/>
                <a:sym typeface="Consolas"/>
              </a:rPr>
            </a:b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We reach here when an element is not</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a:t>
            </a:r>
            <a:r>
              <a:rPr b="1" lang="en-GB" sz="1200">
                <a:solidFill>
                  <a:srgbClr val="738191"/>
                </a:solidFill>
                <a:latin typeface="Consolas"/>
                <a:ea typeface="Consolas"/>
                <a:cs typeface="Consolas"/>
                <a:sym typeface="Consolas"/>
              </a:rPr>
              <a:t>// present in array</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	return -1;</a:t>
            </a:r>
            <a:br>
              <a:rPr b="1"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a:t>
            </a:r>
            <a:endParaRPr b="1"/>
          </a:p>
        </p:txBody>
      </p:sp>
      <p:graphicFrame>
        <p:nvGraphicFramePr>
          <p:cNvPr id="131" name="Google Shape;131;p24"/>
          <p:cNvGraphicFramePr/>
          <p:nvPr/>
        </p:nvGraphicFramePr>
        <p:xfrm>
          <a:off x="5475375" y="3991750"/>
          <a:ext cx="3000000" cy="3000000"/>
        </p:xfrm>
        <a:graphic>
          <a:graphicData uri="http://schemas.openxmlformats.org/drawingml/2006/table">
            <a:tbl>
              <a:tblPr>
                <a:noFill/>
                <a:tableStyleId>{B9F02A5F-5FED-4250-A690-BDDC273C4652}</a:tableStyleId>
              </a:tblPr>
              <a:tblGrid>
                <a:gridCol w="2717250"/>
              </a:tblGrid>
              <a:tr h="12700">
                <a:tc>
                  <a:txBody>
                    <a:bodyPr/>
                    <a:lstStyle/>
                    <a:p>
                      <a:pPr indent="0" lvl="0" marL="0" rtl="0" algn="l">
                        <a:lnSpc>
                          <a:spcPct val="115000"/>
                        </a:lnSpc>
                        <a:spcBef>
                          <a:spcPts val="0"/>
                        </a:spcBef>
                        <a:spcAft>
                          <a:spcPts val="0"/>
                        </a:spcAft>
                        <a:buNone/>
                      </a:pPr>
                      <a:r>
                        <a:rPr lang="en-GB" sz="1200">
                          <a:solidFill>
                            <a:srgbClr val="00193A"/>
                          </a:solidFill>
                          <a:latin typeface="Consolas"/>
                          <a:ea typeface="Consolas"/>
                          <a:cs typeface="Consolas"/>
                          <a:sym typeface="Consolas"/>
                        </a:rPr>
                        <a:t>Element is present at index 3</a:t>
                      </a:r>
                      <a:endParaRPr sz="1200">
                        <a:solidFill>
                          <a:srgbClr val="212529"/>
                        </a:solidFill>
                        <a:latin typeface="Proxima Nova"/>
                        <a:ea typeface="Proxima Nova"/>
                        <a:cs typeface="Proxima Nova"/>
                        <a:sym typeface="Proxima Nova"/>
                      </a:endParaRPr>
                    </a:p>
                  </a:txBody>
                  <a:tcPr marT="63500" marB="63500" marR="63500" marL="63500">
                    <a:solidFill>
                      <a:srgbClr val="EAEEF3"/>
                    </a:solidFill>
                  </a:tcPr>
                </a:tc>
              </a:tr>
            </a:tbl>
          </a:graphicData>
        </a:graphic>
      </p:graphicFrame>
      <p:sp>
        <p:nvSpPr>
          <p:cNvPr id="132" name="Google Shape;132;p24"/>
          <p:cNvSpPr txBox="1"/>
          <p:nvPr/>
        </p:nvSpPr>
        <p:spPr>
          <a:xfrm>
            <a:off x="4775625" y="463150"/>
            <a:ext cx="4260300" cy="3019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00193A"/>
                </a:solidFill>
                <a:latin typeface="Consolas"/>
                <a:ea typeface="Consolas"/>
                <a:cs typeface="Consolas"/>
                <a:sym typeface="Consolas"/>
              </a:rPr>
              <a:t>int</a:t>
            </a:r>
            <a:r>
              <a:rPr lang="en-GB" sz="1100">
                <a:solidFill>
                  <a:srgbClr val="00193A"/>
                </a:solidFill>
                <a:latin typeface="Consolas"/>
                <a:ea typeface="Consolas"/>
                <a:cs typeface="Consolas"/>
                <a:sym typeface="Consolas"/>
              </a:rPr>
              <a:t> </a:t>
            </a:r>
            <a:r>
              <a:rPr b="1" lang="en-GB" sz="1100">
                <a:solidFill>
                  <a:srgbClr val="0048AB"/>
                </a:solidFill>
                <a:latin typeface="Consolas"/>
                <a:ea typeface="Consolas"/>
                <a:cs typeface="Consolas"/>
                <a:sym typeface="Consolas"/>
              </a:rPr>
              <a:t>main</a:t>
            </a:r>
            <a:r>
              <a:rPr lang="en-GB" sz="1100">
                <a:solidFill>
                  <a:srgbClr val="00193A"/>
                </a:solidFill>
                <a:latin typeface="Consolas"/>
                <a:ea typeface="Consolas"/>
                <a:cs typeface="Consolas"/>
                <a:sym typeface="Consolas"/>
              </a:rPr>
              <a:t>(</a:t>
            </a:r>
            <a:r>
              <a:rPr b="1" lang="en-GB" sz="1100">
                <a:solidFill>
                  <a:srgbClr val="00193A"/>
                </a:solidFill>
                <a:latin typeface="Consolas"/>
                <a:ea typeface="Consolas"/>
                <a:cs typeface="Consolas"/>
                <a:sym typeface="Consolas"/>
              </a:rPr>
              <a:t>void</a:t>
            </a:r>
            <a:r>
              <a:rPr lang="en-GB" sz="1100">
                <a:solidFill>
                  <a:srgbClr val="00193A"/>
                </a:solidFill>
                <a:latin typeface="Consolas"/>
                <a:ea typeface="Consolas"/>
                <a:cs typeface="Consolas"/>
                <a:sym typeface="Consolas"/>
              </a:rPr>
              <a:t>)</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	</a:t>
            </a:r>
            <a:r>
              <a:rPr b="1" lang="en-GB" sz="1100">
                <a:solidFill>
                  <a:srgbClr val="00193A"/>
                </a:solidFill>
                <a:latin typeface="Consolas"/>
                <a:ea typeface="Consolas"/>
                <a:cs typeface="Consolas"/>
                <a:sym typeface="Consolas"/>
              </a:rPr>
              <a:t>int</a:t>
            </a:r>
            <a:r>
              <a:rPr lang="en-GB" sz="1100">
                <a:solidFill>
                  <a:srgbClr val="00193A"/>
                </a:solidFill>
                <a:latin typeface="Consolas"/>
                <a:ea typeface="Consolas"/>
                <a:cs typeface="Consolas"/>
                <a:sym typeface="Consolas"/>
              </a:rPr>
              <a:t> arr[] = { 2, 3, 4, 10, 40 };</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	</a:t>
            </a:r>
            <a:r>
              <a:rPr b="1" lang="en-GB" sz="1100">
                <a:solidFill>
                  <a:srgbClr val="00193A"/>
                </a:solidFill>
                <a:latin typeface="Consolas"/>
                <a:ea typeface="Consolas"/>
                <a:cs typeface="Consolas"/>
                <a:sym typeface="Consolas"/>
              </a:rPr>
              <a:t>int</a:t>
            </a:r>
            <a:r>
              <a:rPr lang="en-GB" sz="1100">
                <a:solidFill>
                  <a:srgbClr val="00193A"/>
                </a:solidFill>
                <a:latin typeface="Consolas"/>
                <a:ea typeface="Consolas"/>
                <a:cs typeface="Consolas"/>
                <a:sym typeface="Consolas"/>
              </a:rPr>
              <a:t> x = 10;</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	</a:t>
            </a:r>
            <a:r>
              <a:rPr b="1" lang="en-GB" sz="1100">
                <a:solidFill>
                  <a:srgbClr val="00193A"/>
                </a:solidFill>
                <a:latin typeface="Consolas"/>
                <a:ea typeface="Consolas"/>
                <a:cs typeface="Consolas"/>
                <a:sym typeface="Consolas"/>
              </a:rPr>
              <a:t>int</a:t>
            </a:r>
            <a:r>
              <a:rPr lang="en-GB" sz="1100">
                <a:solidFill>
                  <a:srgbClr val="00193A"/>
                </a:solidFill>
                <a:latin typeface="Consolas"/>
                <a:ea typeface="Consolas"/>
                <a:cs typeface="Consolas"/>
                <a:sym typeface="Consolas"/>
              </a:rPr>
              <a:t> n = </a:t>
            </a:r>
            <a:r>
              <a:rPr b="1" lang="en-GB" sz="1100">
                <a:solidFill>
                  <a:srgbClr val="00193A"/>
                </a:solidFill>
                <a:latin typeface="Consolas"/>
                <a:ea typeface="Consolas"/>
                <a:cs typeface="Consolas"/>
                <a:sym typeface="Consolas"/>
              </a:rPr>
              <a:t>sizeof</a:t>
            </a:r>
            <a:r>
              <a:rPr lang="en-GB" sz="1100">
                <a:solidFill>
                  <a:srgbClr val="00193A"/>
                </a:solidFill>
                <a:latin typeface="Consolas"/>
                <a:ea typeface="Consolas"/>
                <a:cs typeface="Consolas"/>
                <a:sym typeface="Consolas"/>
              </a:rPr>
              <a:t>(arr) / </a:t>
            </a:r>
            <a:r>
              <a:rPr b="1" lang="en-GB" sz="1100">
                <a:solidFill>
                  <a:srgbClr val="00193A"/>
                </a:solidFill>
                <a:latin typeface="Consolas"/>
                <a:ea typeface="Consolas"/>
                <a:cs typeface="Consolas"/>
                <a:sym typeface="Consolas"/>
              </a:rPr>
              <a:t>sizeof</a:t>
            </a:r>
            <a:r>
              <a:rPr lang="en-GB" sz="1100">
                <a:solidFill>
                  <a:srgbClr val="00193A"/>
                </a:solidFill>
                <a:latin typeface="Consolas"/>
                <a:ea typeface="Consolas"/>
                <a:cs typeface="Consolas"/>
                <a:sym typeface="Consolas"/>
              </a:rPr>
              <a:t>(arr[0]);</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	</a:t>
            </a:r>
            <a:r>
              <a:rPr b="1" lang="en-GB" sz="1100">
                <a:solidFill>
                  <a:srgbClr val="00193A"/>
                </a:solidFill>
                <a:latin typeface="Consolas"/>
                <a:ea typeface="Consolas"/>
                <a:cs typeface="Consolas"/>
                <a:sym typeface="Consolas"/>
              </a:rPr>
              <a:t>int</a:t>
            </a:r>
            <a:r>
              <a:rPr lang="en-GB" sz="1100">
                <a:solidFill>
                  <a:srgbClr val="00193A"/>
                </a:solidFill>
                <a:latin typeface="Consolas"/>
                <a:ea typeface="Consolas"/>
                <a:cs typeface="Consolas"/>
                <a:sym typeface="Consolas"/>
              </a:rPr>
              <a:t> result = binarySearch(arr, 0, n - 1, x);</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(result == -1) ? </a:t>
            </a:r>
            <a:r>
              <a:rPr lang="en-GB" sz="1100">
                <a:solidFill>
                  <a:srgbClr val="0048AB"/>
                </a:solidFill>
                <a:latin typeface="Consolas"/>
                <a:ea typeface="Consolas"/>
                <a:cs typeface="Consolas"/>
                <a:sym typeface="Consolas"/>
              </a:rPr>
              <a:t>cout</a:t>
            </a:r>
            <a:r>
              <a:rPr lang="en-GB" sz="1100">
                <a:solidFill>
                  <a:srgbClr val="00193A"/>
                </a:solidFill>
                <a:latin typeface="Consolas"/>
                <a:ea typeface="Consolas"/>
                <a:cs typeface="Consolas"/>
                <a:sym typeface="Consolas"/>
              </a:rPr>
              <a:t> &lt;&lt; </a:t>
            </a:r>
            <a:r>
              <a:rPr lang="en-GB" sz="1100">
                <a:solidFill>
                  <a:srgbClr val="0048AB"/>
                </a:solidFill>
                <a:latin typeface="Consolas"/>
                <a:ea typeface="Consolas"/>
                <a:cs typeface="Consolas"/>
                <a:sym typeface="Consolas"/>
              </a:rPr>
              <a:t>"Element is not present in array"</a:t>
            </a:r>
            <a:r>
              <a:rPr lang="en-GB" sz="1100">
                <a:solidFill>
                  <a:srgbClr val="00193A"/>
                </a:solidFill>
                <a:latin typeface="Consolas"/>
                <a:ea typeface="Consolas"/>
                <a:cs typeface="Consolas"/>
                <a:sym typeface="Consolas"/>
              </a:rPr>
              <a:t>: </a:t>
            </a:r>
            <a:r>
              <a:rPr lang="en-GB" sz="1100">
                <a:solidFill>
                  <a:srgbClr val="0048AB"/>
                </a:solidFill>
                <a:latin typeface="Consolas"/>
                <a:ea typeface="Consolas"/>
                <a:cs typeface="Consolas"/>
                <a:sym typeface="Consolas"/>
              </a:rPr>
              <a:t>cout</a:t>
            </a:r>
            <a:r>
              <a:rPr lang="en-GB" sz="1100">
                <a:solidFill>
                  <a:srgbClr val="00193A"/>
                </a:solidFill>
                <a:latin typeface="Consolas"/>
                <a:ea typeface="Consolas"/>
                <a:cs typeface="Consolas"/>
                <a:sym typeface="Consolas"/>
              </a:rPr>
              <a:t> &lt;&lt; </a:t>
            </a:r>
            <a:r>
              <a:rPr lang="en-GB" sz="1100">
                <a:solidFill>
                  <a:srgbClr val="0048AB"/>
                </a:solidFill>
                <a:latin typeface="Consolas"/>
                <a:ea typeface="Consolas"/>
                <a:cs typeface="Consolas"/>
                <a:sym typeface="Consolas"/>
              </a:rPr>
              <a:t>"Element is present at index "</a:t>
            </a:r>
            <a:r>
              <a:rPr lang="en-GB" sz="1100">
                <a:solidFill>
                  <a:srgbClr val="00193A"/>
                </a:solidFill>
                <a:latin typeface="Consolas"/>
                <a:ea typeface="Consolas"/>
                <a:cs typeface="Consolas"/>
                <a:sym typeface="Consolas"/>
              </a:rPr>
              <a:t> &lt;&lt; result&lt;&lt;endl;</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	</a:t>
            </a:r>
            <a:r>
              <a:rPr b="1" lang="en-GB" sz="1100">
                <a:solidFill>
                  <a:srgbClr val="00193A"/>
                </a:solidFill>
                <a:latin typeface="Consolas"/>
                <a:ea typeface="Consolas"/>
                <a:cs typeface="Consolas"/>
                <a:sym typeface="Consolas"/>
              </a:rPr>
              <a:t>return</a:t>
            </a:r>
            <a:r>
              <a:rPr lang="en-GB" sz="1100">
                <a:solidFill>
                  <a:srgbClr val="00193A"/>
                </a:solidFill>
                <a:latin typeface="Consolas"/>
                <a:ea typeface="Consolas"/>
                <a:cs typeface="Consolas"/>
                <a:sym typeface="Consolas"/>
              </a:rPr>
              <a:t> 0;</a:t>
            </a:r>
            <a:br>
              <a:rPr lang="en-GB" sz="1100">
                <a:solidFill>
                  <a:srgbClr val="00193A"/>
                </a:solidFill>
                <a:latin typeface="Consolas"/>
                <a:ea typeface="Consolas"/>
                <a:cs typeface="Consolas"/>
                <a:sym typeface="Consolas"/>
              </a:rPr>
            </a:br>
            <a:r>
              <a:rPr lang="en-GB" sz="1100">
                <a:solidFill>
                  <a:srgbClr val="00193A"/>
                </a:solidFill>
                <a:latin typeface="Consolas"/>
                <a:ea typeface="Consolas"/>
                <a:cs typeface="Consolas"/>
                <a:sym typeface="Consolas"/>
              </a:rPr>
              <a:t>}</a:t>
            </a:r>
            <a:endParaRPr sz="1100">
              <a:solidFill>
                <a:srgbClr val="212529"/>
              </a:solidFill>
              <a:latin typeface="Proxima Nova"/>
              <a:ea typeface="Proxima Nova"/>
              <a:cs typeface="Proxima Nova"/>
              <a:sym typeface="Proxima Nova"/>
            </a:endParaRPr>
          </a:p>
        </p:txBody>
      </p:sp>
      <p:sp>
        <p:nvSpPr>
          <p:cNvPr id="133" name="Google Shape;133;p24"/>
          <p:cNvSpPr txBox="1"/>
          <p:nvPr/>
        </p:nvSpPr>
        <p:spPr>
          <a:xfrm>
            <a:off x="5062075" y="34538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200">
                <a:solidFill>
                  <a:srgbClr val="212529"/>
                </a:solidFill>
                <a:latin typeface="Proxima Nova"/>
                <a:ea typeface="Proxima Nova"/>
                <a:cs typeface="Proxima Nova"/>
                <a:sym typeface="Proxima Nova"/>
              </a:rPr>
              <a:t>OUTPUT</a:t>
            </a:r>
            <a:r>
              <a:rPr lang="en-GB" sz="1200">
                <a:solidFill>
                  <a:srgbClr val="212529"/>
                </a:solidFill>
                <a:latin typeface="Proxima Nova"/>
                <a:ea typeface="Proxima Nova"/>
                <a:cs typeface="Proxima Nova"/>
                <a:sym typeface="Proxima Nova"/>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96925" y="1529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600"/>
              </a:spcAft>
              <a:buClr>
                <a:schemeClr val="dk1"/>
              </a:buClr>
              <a:buSzPts val="1100"/>
              <a:buFont typeface="Arial"/>
              <a:buNone/>
            </a:pPr>
            <a:r>
              <a:rPr b="1" lang="en-GB" sz="1700">
                <a:solidFill>
                  <a:srgbClr val="212529"/>
                </a:solidFill>
                <a:highlight>
                  <a:srgbClr val="FFFFFF"/>
                </a:highlight>
                <a:latin typeface="Proxima Nova"/>
                <a:ea typeface="Proxima Nova"/>
                <a:cs typeface="Proxima Nova"/>
                <a:sym typeface="Proxima Nova"/>
              </a:rPr>
              <a:t> </a:t>
            </a:r>
            <a:r>
              <a:rPr b="1" lang="en-GB" sz="1700">
                <a:solidFill>
                  <a:srgbClr val="212529"/>
                </a:solidFill>
                <a:highlight>
                  <a:srgbClr val="EFEFEF"/>
                </a:highlight>
                <a:latin typeface="Proxima Nova"/>
                <a:ea typeface="Proxima Nova"/>
                <a:cs typeface="Proxima Nova"/>
                <a:sym typeface="Proxima Nova"/>
              </a:rPr>
              <a:t>Practical Application </a:t>
            </a:r>
            <a:endParaRPr b="1" sz="3400"/>
          </a:p>
        </p:txBody>
      </p:sp>
      <p:sp>
        <p:nvSpPr>
          <p:cNvPr id="139" name="Google Shape;139;p25"/>
          <p:cNvSpPr txBox="1"/>
          <p:nvPr>
            <p:ph idx="1" type="body"/>
          </p:nvPr>
        </p:nvSpPr>
        <p:spPr>
          <a:xfrm>
            <a:off x="311700" y="636425"/>
            <a:ext cx="8520600" cy="229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400">
                <a:solidFill>
                  <a:srgbClr val="212529"/>
                </a:solidFill>
                <a:latin typeface="Proxima Nova"/>
                <a:ea typeface="Proxima Nova"/>
                <a:cs typeface="Proxima Nova"/>
                <a:sym typeface="Proxima Nova"/>
              </a:rPr>
              <a:t>Have a second to guess this example 😊</a:t>
            </a:r>
            <a:endParaRPr sz="1400">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GB" sz="1400">
                <a:solidFill>
                  <a:srgbClr val="404040"/>
                </a:solidFill>
                <a:latin typeface="Proxima Nova"/>
                <a:ea typeface="Proxima Nova"/>
                <a:cs typeface="Proxima Nova"/>
                <a:sym typeface="Proxima Nova"/>
              </a:rPr>
              <a:t>A real-life application of a binary search is that when we search for a particular word in a dictionary, we first open the dictionary somewhere in the middle.</a:t>
            </a:r>
            <a:endParaRPr sz="1400">
              <a:solidFill>
                <a:srgbClr val="40404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GB" sz="1400">
                <a:solidFill>
                  <a:srgbClr val="404040"/>
                </a:solidFill>
                <a:latin typeface="Proxima Nova"/>
                <a:ea typeface="Proxima Nova"/>
                <a:cs typeface="Proxima Nova"/>
                <a:sym typeface="Proxima Nova"/>
              </a:rPr>
              <a:t>Now we will compare the desired word with the first word on that page.</a:t>
            </a:r>
            <a:endParaRPr sz="1400">
              <a:solidFill>
                <a:srgbClr val="40404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GB" sz="1400">
                <a:solidFill>
                  <a:srgbClr val="404040"/>
                </a:solidFill>
                <a:latin typeface="Proxima Nova"/>
                <a:ea typeface="Proxima Nova"/>
                <a:cs typeface="Proxima Nova"/>
                <a:sym typeface="Proxima Nova"/>
              </a:rPr>
              <a:t>If the desired word comes after the first word on an open page, then we will look in the second half of the dictionary; otherwise, we will look in the first half.</a:t>
            </a:r>
            <a:endParaRPr sz="1400">
              <a:solidFill>
                <a:srgbClr val="404040"/>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400">
                <a:solidFill>
                  <a:srgbClr val="404040"/>
                </a:solidFill>
                <a:latin typeface="Proxima Nova"/>
                <a:ea typeface="Proxima Nova"/>
                <a:cs typeface="Proxima Nova"/>
                <a:sym typeface="Proxima Nova"/>
              </a:rPr>
              <a:t>Now, we will again open a page in the second half and compare the desired word with the first word on that page, and the same process is repeated until we have found the desired word.</a:t>
            </a:r>
            <a:endParaRPr sz="2000"/>
          </a:p>
        </p:txBody>
      </p:sp>
      <p:sp>
        <p:nvSpPr>
          <p:cNvPr id="140" name="Google Shape;140;p25"/>
          <p:cNvSpPr txBox="1"/>
          <p:nvPr/>
        </p:nvSpPr>
        <p:spPr>
          <a:xfrm>
            <a:off x="311700" y="2824450"/>
            <a:ext cx="8285100" cy="145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rgbClr val="212529"/>
                </a:solidFill>
                <a:highlight>
                  <a:srgbClr val="EFEFEF"/>
                </a:highlight>
                <a:latin typeface="Proxima Nova"/>
                <a:ea typeface="Proxima Nova"/>
                <a:cs typeface="Proxima Nova"/>
                <a:sym typeface="Proxima Nova"/>
              </a:rPr>
              <a:t>Drawbacks of a BINARY SEARCH</a:t>
            </a:r>
            <a:endParaRPr b="1" sz="1300">
              <a:solidFill>
                <a:srgbClr val="212529"/>
              </a:solidFill>
              <a:highlight>
                <a:srgbClr val="EFEFEF"/>
              </a:highlight>
              <a:latin typeface="Proxima Nova"/>
              <a:ea typeface="Proxima Nova"/>
              <a:cs typeface="Proxima Nova"/>
              <a:sym typeface="Proxima Nova"/>
            </a:endParaRPr>
          </a:p>
          <a:p>
            <a:pPr indent="-317500" lvl="0" marL="457200" rtl="0" algn="l">
              <a:lnSpc>
                <a:spcPct val="115000"/>
              </a:lnSpc>
              <a:spcBef>
                <a:spcPts val="600"/>
              </a:spcBef>
              <a:spcAft>
                <a:spcPts val="0"/>
              </a:spcAft>
              <a:buClr>
                <a:srgbClr val="404040"/>
              </a:buClr>
              <a:buSzPts val="1400"/>
              <a:buFont typeface="Proxima Nova"/>
              <a:buAutoNum type="arabicPeriod"/>
            </a:pPr>
            <a:r>
              <a:rPr lang="en-GB">
                <a:solidFill>
                  <a:srgbClr val="404040"/>
                </a:solidFill>
                <a:latin typeface="Proxima Nova"/>
                <a:ea typeface="Proxima Nova"/>
                <a:cs typeface="Proxima Nova"/>
                <a:sym typeface="Proxima Nova"/>
              </a:rPr>
              <a:t>A binary search requires that the data elements in the array be sorted; otherwise, a binary search will not work.</a:t>
            </a:r>
            <a:endParaRPr>
              <a:solidFill>
                <a:srgbClr val="40404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404040"/>
              </a:buClr>
              <a:buSzPts val="1400"/>
              <a:buFont typeface="Proxima Nova"/>
              <a:buAutoNum type="arabicPeriod"/>
            </a:pPr>
            <a:r>
              <a:rPr lang="en-GB">
                <a:solidFill>
                  <a:srgbClr val="404040"/>
                </a:solidFill>
                <a:latin typeface="Proxima Nova"/>
                <a:ea typeface="Proxima Nova"/>
                <a:cs typeface="Proxima Nova"/>
                <a:sym typeface="Proxima Nova"/>
              </a:rPr>
              <a:t>A binary search cannot be used where there are many insertions and deletions of data elements in the array.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Searching in Data Structure?</a:t>
            </a:r>
            <a:endParaRPr/>
          </a:p>
        </p:txBody>
      </p:sp>
      <p:sp>
        <p:nvSpPr>
          <p:cNvPr id="67" name="Google Shape;67;p14"/>
          <p:cNvSpPr txBox="1"/>
          <p:nvPr>
            <p:ph idx="1" type="body"/>
          </p:nvPr>
        </p:nvSpPr>
        <p:spPr>
          <a:xfrm>
            <a:off x="311700" y="649150"/>
            <a:ext cx="8520600" cy="4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404040"/>
                </a:solidFill>
                <a:latin typeface="Proxima Nova"/>
                <a:ea typeface="Proxima Nova"/>
                <a:cs typeface="Proxima Nova"/>
                <a:sym typeface="Proxima Nova"/>
              </a:rPr>
              <a:t>Searching </a:t>
            </a:r>
            <a:r>
              <a:rPr lang="en-GB" sz="1400">
                <a:solidFill>
                  <a:srgbClr val="404040"/>
                </a:solidFill>
                <a:latin typeface="Proxima Nova"/>
                <a:ea typeface="Proxima Nova"/>
                <a:cs typeface="Proxima Nova"/>
                <a:sym typeface="Proxima Nova"/>
              </a:rPr>
              <a:t>means to find whether a particular data item exists in an array/list or not.</a:t>
            </a:r>
            <a:r>
              <a:rPr i="1" lang="en-GB" sz="1400">
                <a:solidFill>
                  <a:srgbClr val="404040"/>
                </a:solidFill>
                <a:latin typeface="Proxima Nova"/>
                <a:ea typeface="Proxima Nova"/>
                <a:cs typeface="Proxima Nova"/>
                <a:sym typeface="Proxima Nova"/>
              </a:rPr>
              <a:t> </a:t>
            </a:r>
            <a:r>
              <a:rPr lang="en-GB" sz="1400">
                <a:solidFill>
                  <a:srgbClr val="404040"/>
                </a:solidFill>
                <a:latin typeface="Proxima Nova"/>
                <a:ea typeface="Proxima Nova"/>
                <a:cs typeface="Proxima Nova"/>
                <a:sym typeface="Proxima Nova"/>
              </a:rPr>
              <a:t>The process of finding a particular value in a list or an array is called </a:t>
            </a:r>
            <a:r>
              <a:rPr b="1" lang="en-GB" sz="1400">
                <a:solidFill>
                  <a:srgbClr val="404040"/>
                </a:solidFill>
                <a:latin typeface="Proxima Nova"/>
                <a:ea typeface="Proxima Nova"/>
                <a:cs typeface="Proxima Nova"/>
                <a:sym typeface="Proxima Nova"/>
              </a:rPr>
              <a:t>searching</a:t>
            </a:r>
            <a:r>
              <a:rPr lang="en-GB" sz="1400">
                <a:solidFill>
                  <a:srgbClr val="404040"/>
                </a:solidFill>
                <a:latin typeface="Proxima Nova"/>
                <a:ea typeface="Proxima Nova"/>
                <a:cs typeface="Proxima Nova"/>
                <a:sym typeface="Proxima Nova"/>
              </a:rPr>
              <a:t>.</a:t>
            </a:r>
            <a:endParaRPr sz="1400">
              <a:solidFill>
                <a:srgbClr val="40404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400">
                <a:solidFill>
                  <a:srgbClr val="404040"/>
                </a:solidFill>
                <a:latin typeface="Proxima Nova"/>
                <a:ea typeface="Proxima Nova"/>
                <a:cs typeface="Proxima Nova"/>
                <a:sym typeface="Proxima Nova"/>
              </a:rPr>
              <a:t>If that particular value is present in the array, then the search is said to be successful and the location of that particular value is returned by the searching process. However, if the value does not exist then searching is said to be </a:t>
            </a:r>
            <a:r>
              <a:rPr b="1" lang="en-GB" sz="1400">
                <a:solidFill>
                  <a:srgbClr val="404040"/>
                </a:solidFill>
                <a:latin typeface="Proxima Nova"/>
                <a:ea typeface="Proxima Nova"/>
                <a:cs typeface="Proxima Nova"/>
                <a:sym typeface="Proxima Nova"/>
              </a:rPr>
              <a:t>unsuccessful</a:t>
            </a:r>
            <a:r>
              <a:rPr lang="en-GB" sz="1400">
                <a:solidFill>
                  <a:srgbClr val="404040"/>
                </a:solidFill>
                <a:latin typeface="Proxima Nova"/>
                <a:ea typeface="Proxima Nova"/>
                <a:cs typeface="Proxima Nova"/>
                <a:sym typeface="Proxima Nova"/>
              </a:rPr>
              <a:t>. </a:t>
            </a:r>
            <a:endParaRPr sz="1400">
              <a:solidFill>
                <a:srgbClr val="404040"/>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400">
              <a:solidFill>
                <a:srgbClr val="404040"/>
              </a:solidFill>
              <a:latin typeface="Proxima Nova"/>
              <a:ea typeface="Proxima Nova"/>
              <a:cs typeface="Proxima Nova"/>
              <a:sym typeface="Proxima Nova"/>
            </a:endParaRPr>
          </a:p>
          <a:p>
            <a:pPr indent="0" lvl="0" marL="0" rtl="0" algn="l">
              <a:spcBef>
                <a:spcPts val="0"/>
              </a:spcBef>
              <a:spcAft>
                <a:spcPts val="0"/>
              </a:spcAft>
              <a:buNone/>
            </a:pPr>
            <a:r>
              <a:rPr lang="en-GB" sz="1400"/>
              <a:t>The process of finding the desired information from the set of items stored in the form of elements in the computer memory is referred to as ‘searching in data structure’.</a:t>
            </a:r>
            <a:endParaRPr sz="1400"/>
          </a:p>
          <a:p>
            <a:pPr indent="0" lvl="0" marL="0" rtl="0" algn="l">
              <a:spcBef>
                <a:spcPts val="1200"/>
              </a:spcBef>
              <a:spcAft>
                <a:spcPts val="0"/>
              </a:spcAft>
              <a:buNone/>
            </a:pPr>
            <a:r>
              <a:rPr lang="en-GB" sz="1400"/>
              <a:t> These sets of items are in various forms, such as an array, tree, graph, or linked list. Another way of defining searching in the data structure is by locating the desired element of specific characteristics in a collection of items.</a:t>
            </a:r>
            <a:endParaRPr sz="1400">
              <a:solidFill>
                <a:srgbClr val="404040"/>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400">
                <a:solidFill>
                  <a:srgbClr val="212529"/>
                </a:solidFill>
                <a:latin typeface="Proxima Nova"/>
                <a:ea typeface="Proxima Nova"/>
                <a:cs typeface="Proxima Nova"/>
                <a:sym typeface="Proxima Nova"/>
              </a:rPr>
              <a:t>There are many different searching algorithms, but three of the popular searching techniques are as follows: </a:t>
            </a:r>
            <a:endParaRPr sz="1400">
              <a:solidFill>
                <a:srgbClr val="21252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404040"/>
              </a:buClr>
              <a:buSzPts val="1400"/>
              <a:buFont typeface="Proxima Nova"/>
              <a:buChar char="●"/>
            </a:pPr>
            <a:r>
              <a:rPr lang="en-GB" sz="1400">
                <a:solidFill>
                  <a:srgbClr val="404040"/>
                </a:solidFill>
                <a:latin typeface="Proxima Nova"/>
                <a:ea typeface="Proxima Nova"/>
                <a:cs typeface="Proxima Nova"/>
                <a:sym typeface="Proxima Nova"/>
              </a:rPr>
              <a:t>Linear Search or Sequential Search</a:t>
            </a:r>
            <a:endParaRPr sz="1400">
              <a:solidFill>
                <a:srgbClr val="40404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404040"/>
              </a:buClr>
              <a:buSzPts val="1400"/>
              <a:buFont typeface="Proxima Nova"/>
              <a:buChar char="●"/>
            </a:pPr>
            <a:r>
              <a:rPr lang="en-GB" sz="1400">
                <a:solidFill>
                  <a:srgbClr val="404040"/>
                </a:solidFill>
                <a:latin typeface="Proxima Nova"/>
                <a:ea typeface="Proxima Nova"/>
                <a:cs typeface="Proxima Nova"/>
                <a:sym typeface="Proxima Nova"/>
              </a:rPr>
              <a:t>Binary Search</a:t>
            </a:r>
            <a:endParaRPr sz="1400">
              <a:solidFill>
                <a:srgbClr val="40404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404040"/>
              </a:buClr>
              <a:buSzPts val="1400"/>
              <a:buFont typeface="Proxima Nova"/>
              <a:buChar char="●"/>
            </a:pPr>
            <a:r>
              <a:rPr lang="en-GB" sz="1400">
                <a:solidFill>
                  <a:srgbClr val="404040"/>
                </a:solidFill>
                <a:latin typeface="Proxima Nova"/>
                <a:ea typeface="Proxima Nova"/>
                <a:cs typeface="Proxima Nova"/>
                <a:sym typeface="Proxima Nova"/>
              </a:rPr>
              <a:t>Interpolation Search</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349250" lvl="0" marL="457200" rtl="0" algn="ctr">
              <a:lnSpc>
                <a:spcPct val="115000"/>
              </a:lnSpc>
              <a:spcBef>
                <a:spcPts val="1400"/>
              </a:spcBef>
              <a:spcAft>
                <a:spcPts val="0"/>
              </a:spcAft>
              <a:buClr>
                <a:srgbClr val="FF9900"/>
              </a:buClr>
              <a:buSzPts val="1900"/>
              <a:buFont typeface="Proxima Nova"/>
              <a:buAutoNum type="arabicPeriod"/>
            </a:pPr>
            <a:r>
              <a:rPr b="1" lang="en-GB" sz="1900">
                <a:solidFill>
                  <a:srgbClr val="FF9900"/>
                </a:solidFill>
                <a:highlight>
                  <a:srgbClr val="EFEFEF"/>
                </a:highlight>
                <a:latin typeface="Proxima Nova"/>
                <a:ea typeface="Proxima Nova"/>
                <a:cs typeface="Proxima Nova"/>
                <a:sym typeface="Proxima Nova"/>
              </a:rPr>
              <a:t>Linear search or Sequential Search </a:t>
            </a:r>
            <a:endParaRPr sz="3600">
              <a:solidFill>
                <a:srgbClr val="FF9900"/>
              </a:solidFill>
            </a:endParaRPr>
          </a:p>
        </p:txBody>
      </p:sp>
      <p:sp>
        <p:nvSpPr>
          <p:cNvPr id="73" name="Google Shape;73;p15"/>
          <p:cNvSpPr txBox="1"/>
          <p:nvPr>
            <p:ph idx="1" type="body"/>
          </p:nvPr>
        </p:nvSpPr>
        <p:spPr>
          <a:xfrm>
            <a:off x="311700" y="712925"/>
            <a:ext cx="8520600" cy="4295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a:solidFill>
                  <a:srgbClr val="212529"/>
                </a:solidFill>
                <a:latin typeface="Proxima Nova"/>
                <a:ea typeface="Proxima Nova"/>
                <a:cs typeface="Proxima Nova"/>
                <a:sym typeface="Proxima Nova"/>
              </a:rPr>
              <a:t>A linear</a:t>
            </a:r>
            <a:r>
              <a:rPr lang="en-GB">
                <a:solidFill>
                  <a:srgbClr val="212529"/>
                </a:solidFill>
                <a:latin typeface="Proxima Nova"/>
                <a:ea typeface="Proxima Nova"/>
                <a:cs typeface="Proxima Nova"/>
                <a:sym typeface="Proxima Nova"/>
              </a:rPr>
              <a:t> search is also called a sequential search. This is a very simple technique used to search for a particular value in an array. </a:t>
            </a:r>
            <a:endParaRPr>
              <a:solidFill>
                <a:srgbClr val="212529"/>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n-GB">
                <a:solidFill>
                  <a:srgbClr val="212529"/>
                </a:solidFill>
                <a:latin typeface="Proxima Nova"/>
                <a:ea typeface="Proxima Nova"/>
                <a:cs typeface="Proxima Nova"/>
                <a:sym typeface="Proxima Nova"/>
              </a:rPr>
              <a:t>A linear search works by comparing the value of the key being searched for with every element of the array in a linear sequence until a match is found. </a:t>
            </a:r>
            <a:endParaRPr>
              <a:solidFill>
                <a:srgbClr val="212529"/>
              </a:solidFill>
              <a:latin typeface="Proxima Nova"/>
              <a:ea typeface="Proxima Nova"/>
              <a:cs typeface="Proxima Nova"/>
              <a:sym typeface="Proxima Nova"/>
            </a:endParaRPr>
          </a:p>
          <a:p>
            <a:pPr indent="-342900" lvl="0" marL="457200" rtl="0" algn="just">
              <a:lnSpc>
                <a:spcPct val="115000"/>
              </a:lnSpc>
              <a:spcBef>
                <a:spcPts val="0"/>
              </a:spcBef>
              <a:spcAft>
                <a:spcPts val="0"/>
              </a:spcAft>
              <a:buClr>
                <a:srgbClr val="212529"/>
              </a:buClr>
              <a:buSzPts val="1800"/>
              <a:buFont typeface="Proxima Nova"/>
              <a:buChar char="●"/>
            </a:pPr>
            <a:r>
              <a:rPr lang="en-GB">
                <a:solidFill>
                  <a:srgbClr val="212529"/>
                </a:solidFill>
                <a:latin typeface="Proxima Nova"/>
                <a:ea typeface="Proxima Nova"/>
                <a:cs typeface="Proxima Nova"/>
                <a:sym typeface="Proxima Nova"/>
              </a:rPr>
              <a:t>The linear search  is the simplest way to search for an element in a list.</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Char char="●"/>
            </a:pPr>
            <a:r>
              <a:rPr lang="en-GB">
                <a:solidFill>
                  <a:srgbClr val="212529"/>
                </a:solidFill>
                <a:latin typeface="Proxima Nova"/>
                <a:ea typeface="Proxima Nova"/>
                <a:cs typeface="Proxima Nova"/>
                <a:sym typeface="Proxima Nova"/>
              </a:rPr>
              <a:t>The linear searches the data element sequentially, no matter whether the array is sorted or  unsorted.</a:t>
            </a:r>
            <a:endParaRPr>
              <a:solidFill>
                <a:srgbClr val="212529"/>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a:solidFill>
                  <a:srgbClr val="212529"/>
                </a:solidFill>
                <a:latin typeface="Proxima Nova"/>
                <a:ea typeface="Proxima Nova"/>
                <a:cs typeface="Proxima Nova"/>
                <a:sym typeface="Proxima Nova"/>
              </a:rPr>
              <a:t>For example- Let us take an array of ten elements, which is declared as follows:</a:t>
            </a:r>
            <a:endParaRPr>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a:solidFill>
                  <a:srgbClr val="212529"/>
                </a:solidFill>
                <a:latin typeface="Proxima Nova"/>
                <a:ea typeface="Proxima Nova"/>
                <a:cs typeface="Proxima Nova"/>
                <a:sym typeface="Proxima Nova"/>
              </a:rPr>
              <a:t>int array[10] = {87,25,14,39,74,1,99,12,30,67};</a:t>
            </a:r>
            <a:endParaRPr>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GB">
                <a:solidFill>
                  <a:srgbClr val="212529"/>
                </a:solidFill>
                <a:latin typeface="Proxima Nova"/>
                <a:ea typeface="Proxima Nova"/>
                <a:cs typeface="Proxima Nova"/>
                <a:sym typeface="Proxima Nova"/>
              </a:rPr>
              <a:t>and the value to be searched for in the array is VALUE = 74, and then search to find whether 74 exists in the array or not. If the value is present then its position is returned as well</a:t>
            </a:r>
            <a:endParaRPr>
              <a:solidFill>
                <a:srgbClr val="21252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600"/>
              </a:spcAft>
              <a:buClr>
                <a:schemeClr val="dk1"/>
              </a:buClr>
              <a:buSzPts val="1100"/>
              <a:buFont typeface="Arial"/>
              <a:buNone/>
            </a:pPr>
            <a:r>
              <a:rPr b="1" lang="en-GB" sz="1100">
                <a:solidFill>
                  <a:srgbClr val="212529"/>
                </a:solidFill>
                <a:highlight>
                  <a:srgbClr val="FFFFFF"/>
                </a:highlight>
                <a:latin typeface="Proxima Nova"/>
                <a:ea typeface="Proxima Nova"/>
                <a:cs typeface="Proxima Nova"/>
                <a:sym typeface="Proxima Nova"/>
              </a:rPr>
              <a:t> </a:t>
            </a:r>
            <a:r>
              <a:rPr b="1" lang="en-GB" sz="1100">
                <a:solidFill>
                  <a:srgbClr val="212529"/>
                </a:solidFill>
                <a:highlight>
                  <a:srgbClr val="EFEFEF"/>
                </a:highlight>
                <a:latin typeface="Proxima Nova"/>
                <a:ea typeface="Proxima Nova"/>
                <a:cs typeface="Proxima Nova"/>
                <a:sym typeface="Proxima Nova"/>
              </a:rPr>
              <a:t>Implementation of Linear search using arrays.</a:t>
            </a:r>
            <a:endParaRPr/>
          </a:p>
        </p:txBody>
      </p:sp>
      <p:sp>
        <p:nvSpPr>
          <p:cNvPr id="79" name="Google Shape;79;p16"/>
          <p:cNvSpPr txBox="1"/>
          <p:nvPr>
            <p:ph idx="1" type="body"/>
          </p:nvPr>
        </p:nvSpPr>
        <p:spPr>
          <a:xfrm>
            <a:off x="176075" y="505625"/>
            <a:ext cx="8520600" cy="4189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12529"/>
                </a:solidFill>
                <a:latin typeface="Proxima Nova"/>
                <a:ea typeface="Proxima Nova"/>
                <a:cs typeface="Proxima Nova"/>
                <a:sym typeface="Proxima Nova"/>
              </a:rPr>
              <a:t>Let ARR be an array of n elements, ARR[1], ARR[2], ARR[3], ...ARR[n] Such that VAL is the element to be searched. Then the algorithm will find the position POS of the VAL in the array ARR. </a:t>
            </a:r>
            <a:endParaRPr/>
          </a:p>
        </p:txBody>
      </p:sp>
      <p:graphicFrame>
        <p:nvGraphicFramePr>
          <p:cNvPr id="80" name="Google Shape;80;p16"/>
          <p:cNvGraphicFramePr/>
          <p:nvPr/>
        </p:nvGraphicFramePr>
        <p:xfrm>
          <a:off x="328475" y="1212830"/>
          <a:ext cx="3000000" cy="3000000"/>
        </p:xfrm>
        <a:graphic>
          <a:graphicData uri="http://schemas.openxmlformats.org/drawingml/2006/table">
            <a:tbl>
              <a:tblPr>
                <a:noFill/>
                <a:tableStyleId>{B9F02A5F-5FED-4250-A690-BDDC273C4652}</a:tableStyleId>
              </a:tblPr>
              <a:tblGrid>
                <a:gridCol w="4965550"/>
              </a:tblGrid>
              <a:tr h="326225">
                <a:tc>
                  <a:txBody>
                    <a:bodyPr/>
                    <a:lstStyle/>
                    <a:p>
                      <a:pPr indent="0" lvl="0" marL="0" rtl="0" algn="l">
                        <a:lnSpc>
                          <a:spcPct val="115000"/>
                        </a:lnSpc>
                        <a:spcBef>
                          <a:spcPts val="0"/>
                        </a:spcBef>
                        <a:spcAft>
                          <a:spcPts val="0"/>
                        </a:spcAft>
                        <a:buNone/>
                      </a:pPr>
                      <a:r>
                        <a:t/>
                      </a:r>
                      <a:endParaRPr sz="1200">
                        <a:solidFill>
                          <a:srgbClr val="00193A"/>
                        </a:solidFill>
                        <a:highlight>
                          <a:srgbClr val="EAEEF3"/>
                        </a:highlight>
                        <a:latin typeface="Consolas"/>
                        <a:ea typeface="Consolas"/>
                        <a:cs typeface="Consolas"/>
                        <a:sym typeface="Consolas"/>
                      </a:endParaRPr>
                    </a:p>
                  </a:txBody>
                  <a:tcPr marT="63500" marB="63500" marR="63500" marL="63500">
                    <a:solidFill>
                      <a:srgbClr val="EAEEF3"/>
                    </a:solidFill>
                  </a:tcPr>
                </a:tc>
              </a:tr>
              <a:tr h="3001500">
                <a:tc>
                  <a:txBody>
                    <a:bodyPr/>
                    <a:lstStyle/>
                    <a:p>
                      <a:pPr indent="0" lvl="0" marL="0" rtl="0" algn="l">
                        <a:lnSpc>
                          <a:spcPct val="115000"/>
                        </a:lnSpc>
                        <a:spcBef>
                          <a:spcPts val="0"/>
                        </a:spcBef>
                        <a:spcAft>
                          <a:spcPts val="0"/>
                        </a:spcAft>
                        <a:buNone/>
                      </a:pPr>
                      <a:r>
                        <a:rPr lang="en-GB" sz="1200">
                          <a:solidFill>
                            <a:srgbClr val="00193A"/>
                          </a:solidFill>
                          <a:highlight>
                            <a:srgbClr val="EAEEF3"/>
                          </a:highlight>
                          <a:latin typeface="Consolas"/>
                          <a:ea typeface="Consolas"/>
                          <a:cs typeface="Consolas"/>
                          <a:sym typeface="Consolas"/>
                        </a:rPr>
                        <a:t>Step 1: START</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Step 2: Set I = 0, POS = -1</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Step 3: Repeat </a:t>
                      </a:r>
                      <a:r>
                        <a:rPr b="1" lang="en-GB" sz="1200">
                          <a:solidFill>
                            <a:srgbClr val="00193A"/>
                          </a:solidFill>
                          <a:highlight>
                            <a:srgbClr val="EAEEF3"/>
                          </a:highlight>
                          <a:latin typeface="Consolas"/>
                          <a:ea typeface="Consolas"/>
                          <a:cs typeface="Consolas"/>
                          <a:sym typeface="Consolas"/>
                        </a:rPr>
                        <a:t>while</a:t>
                      </a:r>
                      <a:r>
                        <a:rPr lang="en-GB" sz="1200">
                          <a:solidFill>
                            <a:srgbClr val="00193A"/>
                          </a:solidFill>
                          <a:highlight>
                            <a:srgbClr val="EAEEF3"/>
                          </a:highlight>
                          <a:latin typeface="Consolas"/>
                          <a:ea typeface="Consolas"/>
                          <a:cs typeface="Consolas"/>
                          <a:sym typeface="Consolas"/>
                        </a:rPr>
                        <a:t> I&lt;N</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IF (ARR[I] == VAL)</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POS = I</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PRINT POS</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Go to Step 4</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[End of IF]</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[End of Loop]</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Step 4: IF (POS = -1)</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PRINT </a:t>
                      </a:r>
                      <a:r>
                        <a:rPr lang="en-GB" sz="1200">
                          <a:solidFill>
                            <a:srgbClr val="0048AB"/>
                          </a:solidFill>
                          <a:highlight>
                            <a:srgbClr val="EAEEF3"/>
                          </a:highlight>
                          <a:latin typeface="Consolas"/>
                          <a:ea typeface="Consolas"/>
                          <a:cs typeface="Consolas"/>
                          <a:sym typeface="Consolas"/>
                        </a:rPr>
                        <a:t>"VALUE NOT FOUND, SEARCH UNSUCCESSFUL"</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	   [End of IF]</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Step 5: EXIT      </a:t>
                      </a:r>
                      <a:endParaRPr sz="1200">
                        <a:solidFill>
                          <a:srgbClr val="212529"/>
                        </a:solidFill>
                        <a:latin typeface="Proxima Nova"/>
                        <a:ea typeface="Proxima Nova"/>
                        <a:cs typeface="Proxima Nova"/>
                        <a:sym typeface="Proxima Nova"/>
                      </a:endParaRPr>
                    </a:p>
                  </a:txBody>
                  <a:tcPr marT="63500" marB="63500" marR="63500" marL="63500">
                    <a:solidFill>
                      <a:srgbClr val="EAEE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6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Implementation of Linear Search</a:t>
            </a:r>
            <a:endParaRPr b="1"/>
          </a:p>
        </p:txBody>
      </p:sp>
      <p:sp>
        <p:nvSpPr>
          <p:cNvPr id="86" name="Google Shape;86;p17"/>
          <p:cNvSpPr txBox="1"/>
          <p:nvPr>
            <p:ph idx="1" type="body"/>
          </p:nvPr>
        </p:nvSpPr>
        <p:spPr>
          <a:xfrm>
            <a:off x="572525" y="1012600"/>
            <a:ext cx="3757200" cy="3895200"/>
          </a:xfrm>
          <a:prstGeom prst="rect">
            <a:avLst/>
          </a:prstGeom>
          <a:ln cap="flat" cmpd="sng" w="19050">
            <a:solidFill>
              <a:srgbClr val="000000"/>
            </a:solidFill>
            <a:prstDash val="dashDot"/>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GB"/>
              <a:t>#include&lt;bits/stdc++.h&gt;</a:t>
            </a:r>
            <a:endParaRPr/>
          </a:p>
          <a:p>
            <a:pPr indent="0" lvl="0" marL="0" rtl="0" algn="l">
              <a:spcBef>
                <a:spcPts val="0"/>
              </a:spcBef>
              <a:spcAft>
                <a:spcPts val="0"/>
              </a:spcAft>
              <a:buClr>
                <a:schemeClr val="dk1"/>
              </a:buClr>
              <a:buSzPct val="61111"/>
              <a:buFont typeface="Arial"/>
              <a:buNone/>
            </a:pPr>
            <a:r>
              <a:rPr lang="en-GB"/>
              <a:t>using namespace std;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i="1" lang="en-GB">
                <a:solidFill>
                  <a:srgbClr val="4A86E8"/>
                </a:solidFill>
              </a:rPr>
              <a:t>int linearSearch(int a[],int n,int key){</a:t>
            </a:r>
            <a:endParaRPr b="1" i="1">
              <a:solidFill>
                <a:srgbClr val="4A86E8"/>
              </a:solidFill>
            </a:endParaRPr>
          </a:p>
          <a:p>
            <a:pPr indent="0" lvl="0" marL="0" rtl="0" algn="l">
              <a:spcBef>
                <a:spcPts val="0"/>
              </a:spcBef>
              <a:spcAft>
                <a:spcPts val="0"/>
              </a:spcAft>
              <a:buClr>
                <a:schemeClr val="dk1"/>
              </a:buClr>
              <a:buSzPct val="61111"/>
              <a:buFont typeface="Arial"/>
              <a:buNone/>
            </a:pPr>
            <a:r>
              <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for(int i=0;i&lt;n;i++){</a:t>
            </a:r>
            <a:endParaRPr b="1" i="1">
              <a:solidFill>
                <a:srgbClr val="4A86E8"/>
              </a:solidFill>
            </a:endParaRPr>
          </a:p>
          <a:p>
            <a:pPr indent="0" lvl="0" marL="0" rtl="0" algn="l">
              <a:spcBef>
                <a:spcPts val="0"/>
              </a:spcBef>
              <a:spcAft>
                <a:spcPts val="0"/>
              </a:spcAft>
              <a:buClr>
                <a:schemeClr val="dk1"/>
              </a:buClr>
              <a:buSzPct val="61111"/>
              <a:buFont typeface="Arial"/>
              <a:buNone/>
            </a:pPr>
            <a:r>
              <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if(a[i] == key){</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return i;</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a:t>
            </a:r>
            <a:endParaRPr b="1" i="1">
              <a:solidFill>
                <a:srgbClr val="4A86E8"/>
              </a:solidFill>
            </a:endParaRPr>
          </a:p>
          <a:p>
            <a:pPr indent="0" lvl="0" marL="0" rtl="0" algn="l">
              <a:spcBef>
                <a:spcPts val="0"/>
              </a:spcBef>
              <a:spcAft>
                <a:spcPts val="0"/>
              </a:spcAft>
              <a:buClr>
                <a:schemeClr val="dk1"/>
              </a:buClr>
              <a:buSzPct val="61111"/>
              <a:buFont typeface="Arial"/>
              <a:buNone/>
            </a:pPr>
            <a:r>
              <a:t/>
            </a:r>
            <a:endParaRPr b="1" i="1">
              <a:solidFill>
                <a:srgbClr val="4A86E8"/>
              </a:solidFill>
            </a:endParaRPr>
          </a:p>
          <a:p>
            <a:pPr indent="0" lvl="0" marL="0" rtl="0" algn="l">
              <a:spcBef>
                <a:spcPts val="0"/>
              </a:spcBef>
              <a:spcAft>
                <a:spcPts val="0"/>
              </a:spcAft>
              <a:buClr>
                <a:schemeClr val="dk1"/>
              </a:buClr>
              <a:buSzPct val="61111"/>
              <a:buFont typeface="Arial"/>
              <a:buNone/>
            </a:pPr>
            <a:r>
              <a:rPr b="1" i="1" lang="en-GB">
                <a:solidFill>
                  <a:srgbClr val="4A86E8"/>
                </a:solidFill>
              </a:rPr>
              <a:t>   return -1;</a:t>
            </a:r>
            <a:endParaRPr b="1" i="1">
              <a:solidFill>
                <a:srgbClr val="4A86E8"/>
              </a:solidFill>
            </a:endParaRPr>
          </a:p>
          <a:p>
            <a:pPr indent="0" lvl="0" marL="0" rtl="0" algn="l">
              <a:spcBef>
                <a:spcPts val="0"/>
              </a:spcBef>
              <a:spcAft>
                <a:spcPts val="0"/>
              </a:spcAft>
              <a:buClr>
                <a:schemeClr val="dk1"/>
              </a:buClr>
              <a:buSzPct val="61111"/>
              <a:buFont typeface="Arial"/>
              <a:buNone/>
            </a:pPr>
            <a:r>
              <a:t/>
            </a:r>
            <a:endParaRPr b="1" i="1">
              <a:solidFill>
                <a:srgbClr val="4A86E8"/>
              </a:solidFill>
            </a:endParaRPr>
          </a:p>
          <a:p>
            <a:pPr indent="0" lvl="0" marL="0" rtl="0" algn="l">
              <a:spcBef>
                <a:spcPts val="0"/>
              </a:spcBef>
              <a:spcAft>
                <a:spcPts val="0"/>
              </a:spcAft>
              <a:buNone/>
            </a:pPr>
            <a:r>
              <a:rPr b="1" i="1" lang="en-GB">
                <a:solidFill>
                  <a:srgbClr val="4A86E8"/>
                </a:solidFill>
              </a:rPr>
              <a:t>}</a:t>
            </a:r>
            <a:endParaRPr b="1" i="1">
              <a:solidFill>
                <a:srgbClr val="4A86E8"/>
              </a:solidFill>
            </a:endParaRPr>
          </a:p>
        </p:txBody>
      </p:sp>
      <p:sp>
        <p:nvSpPr>
          <p:cNvPr id="87" name="Google Shape;87;p17"/>
          <p:cNvSpPr txBox="1"/>
          <p:nvPr>
            <p:ph idx="1" type="body"/>
          </p:nvPr>
        </p:nvSpPr>
        <p:spPr>
          <a:xfrm>
            <a:off x="4767900" y="954250"/>
            <a:ext cx="3941700" cy="4011900"/>
          </a:xfrm>
          <a:prstGeom prst="rect">
            <a:avLst/>
          </a:prstGeom>
          <a:ln cap="flat" cmpd="sng" w="19050">
            <a:solidFill>
              <a:srgbClr val="000000"/>
            </a:solidFill>
            <a:prstDash val="dashDot"/>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int main(){</a:t>
            </a:r>
            <a:endParaRPr/>
          </a:p>
          <a:p>
            <a:pPr indent="0" lvl="0" marL="0" rtl="0" algn="l">
              <a:spcBef>
                <a:spcPts val="0"/>
              </a:spcBef>
              <a:spcAft>
                <a:spcPts val="0"/>
              </a:spcAft>
              <a:buNone/>
            </a:pPr>
            <a:r>
              <a:rPr lang="en-GB"/>
              <a:t>   int n;</a:t>
            </a:r>
            <a:endParaRPr/>
          </a:p>
          <a:p>
            <a:pPr indent="0" lvl="0" marL="0" rtl="0" algn="l">
              <a:spcBef>
                <a:spcPts val="0"/>
              </a:spcBef>
              <a:spcAft>
                <a:spcPts val="0"/>
              </a:spcAft>
              <a:buNone/>
            </a:pPr>
            <a:r>
              <a:rPr lang="en-GB"/>
              <a:t>   cin&gt;&gt;n;</a:t>
            </a:r>
            <a:endParaRPr/>
          </a:p>
          <a:p>
            <a:pPr indent="0" lvl="0" marL="0" rtl="0" algn="l">
              <a:spcBef>
                <a:spcPts val="0"/>
              </a:spcBef>
              <a:spcAft>
                <a:spcPts val="0"/>
              </a:spcAft>
              <a:buNone/>
            </a:pPr>
            <a:r>
              <a:rPr lang="en-GB"/>
              <a:t>   int a[n];</a:t>
            </a:r>
            <a:endParaRPr/>
          </a:p>
          <a:p>
            <a:pPr indent="0" lvl="0" marL="0" rtl="0" algn="l">
              <a:spcBef>
                <a:spcPts val="0"/>
              </a:spcBef>
              <a:spcAft>
                <a:spcPts val="0"/>
              </a:spcAft>
              <a:buNone/>
            </a:pPr>
            <a:r>
              <a:rPr lang="en-GB"/>
              <a:t>   for(int i=0;i&lt;n;i++){</a:t>
            </a:r>
            <a:endParaRPr/>
          </a:p>
          <a:p>
            <a:pPr indent="0" lvl="0" marL="0" rtl="0" algn="l">
              <a:spcBef>
                <a:spcPts val="0"/>
              </a:spcBef>
              <a:spcAft>
                <a:spcPts val="0"/>
              </a:spcAft>
              <a:buNone/>
            </a:pPr>
            <a:r>
              <a:rPr lang="en-GB"/>
              <a:t>    cin&gt;&gt;a[i];</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cout&lt;&lt;"enter key"&lt;&lt;endl;</a:t>
            </a:r>
            <a:endParaRPr/>
          </a:p>
          <a:p>
            <a:pPr indent="0" lvl="0" marL="0" rtl="0" algn="l">
              <a:spcBef>
                <a:spcPts val="0"/>
              </a:spcBef>
              <a:spcAft>
                <a:spcPts val="0"/>
              </a:spcAft>
              <a:buNone/>
            </a:pPr>
            <a:r>
              <a:rPr lang="en-GB"/>
              <a:t>   int key;</a:t>
            </a:r>
            <a:endParaRPr/>
          </a:p>
          <a:p>
            <a:pPr indent="0" lvl="0" marL="0" rtl="0" algn="l">
              <a:spcBef>
                <a:spcPts val="0"/>
              </a:spcBef>
              <a:spcAft>
                <a:spcPts val="0"/>
              </a:spcAft>
              <a:buNone/>
            </a:pPr>
            <a:r>
              <a:rPr lang="en-GB"/>
              <a:t>   cin&gt;&gt;key;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int pos = linearSearch(a,n,key);</a:t>
            </a:r>
            <a:endParaRPr/>
          </a:p>
          <a:p>
            <a:pPr indent="0" lvl="0" marL="0" rtl="0" algn="l">
              <a:spcBef>
                <a:spcPts val="0"/>
              </a:spcBef>
              <a:spcAft>
                <a:spcPts val="0"/>
              </a:spcAft>
              <a:buNone/>
            </a:pPr>
            <a:r>
              <a:rPr lang="en-GB"/>
              <a:t>   if(pos == -1){</a:t>
            </a:r>
            <a:endParaRPr/>
          </a:p>
          <a:p>
            <a:pPr indent="0" lvl="0" marL="0" rtl="0" algn="l">
              <a:spcBef>
                <a:spcPts val="0"/>
              </a:spcBef>
              <a:spcAft>
                <a:spcPts val="0"/>
              </a:spcAft>
              <a:buNone/>
            </a:pPr>
            <a:r>
              <a:rPr lang="en-GB"/>
              <a:t>    cout&lt;&lt;"key not found"&lt;&lt;endl;</a:t>
            </a:r>
            <a:endParaRPr/>
          </a:p>
          <a:p>
            <a:pPr indent="0" lvl="0" marL="0" rtl="0" algn="l">
              <a:spcBef>
                <a:spcPts val="0"/>
              </a:spcBef>
              <a:spcAft>
                <a:spcPts val="0"/>
              </a:spcAft>
              <a:buNone/>
            </a:pPr>
            <a:r>
              <a:rPr lang="en-GB"/>
              <a:t>   }else{</a:t>
            </a:r>
            <a:endParaRPr/>
          </a:p>
          <a:p>
            <a:pPr indent="0" lvl="0" marL="0" rtl="0" algn="l">
              <a:spcBef>
                <a:spcPts val="0"/>
              </a:spcBef>
              <a:spcAft>
                <a:spcPts val="0"/>
              </a:spcAft>
              <a:buNone/>
            </a:pPr>
            <a:r>
              <a:rPr lang="en-GB"/>
              <a:t>       cout&lt;&lt;"key found at index "&lt;&lt;pos&lt;&lt;endl;</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return 0;</a:t>
            </a:r>
            <a:endParaRPr/>
          </a:p>
          <a:p>
            <a:pPr indent="0" lvl="0" marL="0" rtl="0" algn="l">
              <a:spcBef>
                <a:spcPts val="0"/>
              </a:spcBef>
              <a:spcAft>
                <a:spcPts val="0"/>
              </a:spcAft>
              <a:buNone/>
            </a:pP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Drawback of Linear Search</a:t>
            </a:r>
            <a:endParaRPr/>
          </a:p>
        </p:txBody>
      </p:sp>
      <p:sp>
        <p:nvSpPr>
          <p:cNvPr id="93" name="Google Shape;93;p18"/>
          <p:cNvSpPr txBox="1"/>
          <p:nvPr>
            <p:ph idx="1" type="body"/>
          </p:nvPr>
        </p:nvSpPr>
        <p:spPr>
          <a:xfrm>
            <a:off x="311700" y="712925"/>
            <a:ext cx="8520600" cy="41697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404040"/>
              </a:buClr>
              <a:buSzPts val="1900"/>
              <a:buFont typeface="Proxima Nova"/>
              <a:buAutoNum type="arabicPeriod"/>
            </a:pPr>
            <a:r>
              <a:rPr lang="en-GB" sz="1900">
                <a:solidFill>
                  <a:srgbClr val="404040"/>
                </a:solidFill>
                <a:latin typeface="Proxima Nova"/>
                <a:ea typeface="Proxima Nova"/>
                <a:cs typeface="Proxima Nova"/>
                <a:sym typeface="Proxima Nova"/>
              </a:rPr>
              <a:t>It is a very time-consuming process, as it works sequentially.</a:t>
            </a:r>
            <a:endParaRPr sz="1900">
              <a:solidFill>
                <a:srgbClr val="404040"/>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404040"/>
              </a:buClr>
              <a:buSzPts val="1900"/>
              <a:buFont typeface="Proxima Nova"/>
              <a:buAutoNum type="arabicPeriod"/>
            </a:pPr>
            <a:r>
              <a:rPr lang="en-GB" sz="1900">
                <a:solidFill>
                  <a:srgbClr val="404040"/>
                </a:solidFill>
                <a:latin typeface="Proxima Nova"/>
                <a:ea typeface="Proxima Nova"/>
                <a:cs typeface="Proxima Nova"/>
                <a:sym typeface="Proxima Nova"/>
              </a:rPr>
              <a:t>It can be applied only to a small amount of data.</a:t>
            </a:r>
            <a:endParaRPr sz="1900">
              <a:solidFill>
                <a:srgbClr val="404040"/>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404040"/>
              </a:buClr>
              <a:buSzPts val="1900"/>
              <a:buFont typeface="Proxima Nova"/>
              <a:buAutoNum type="arabicPeriod"/>
            </a:pPr>
            <a:r>
              <a:rPr lang="en-GB" sz="1900">
                <a:solidFill>
                  <a:srgbClr val="404040"/>
                </a:solidFill>
                <a:latin typeface="Proxima Nova"/>
                <a:ea typeface="Proxima Nova"/>
                <a:cs typeface="Proxima Nova"/>
                <a:sym typeface="Proxima Nova"/>
              </a:rPr>
              <a:t>It is a very slow process as almost every data element is accessed in this process, especially when the data element is located near the end.</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Binary Search</a:t>
            </a:r>
            <a:endParaRPr b="1"/>
          </a:p>
        </p:txBody>
      </p:sp>
      <p:sp>
        <p:nvSpPr>
          <p:cNvPr id="99" name="Google Shape;99;p19"/>
          <p:cNvSpPr txBox="1"/>
          <p:nvPr>
            <p:ph idx="1" type="body"/>
          </p:nvPr>
        </p:nvSpPr>
        <p:spPr>
          <a:xfrm>
            <a:off x="311700" y="699025"/>
            <a:ext cx="8520600" cy="41940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GB" sz="2250">
                <a:solidFill>
                  <a:srgbClr val="202122"/>
                </a:solidFill>
                <a:highlight>
                  <a:srgbClr val="FFFFFF"/>
                </a:highlight>
              </a:rPr>
              <a:t>Binary search is a searching algorithm that finds the position for an element in a sorted array. Binary search begins by comparing an element in the middle of the array with the target value. If the target value matches the element, its position in the array is returned. </a:t>
            </a:r>
            <a:endParaRPr sz="2250">
              <a:solidFill>
                <a:srgbClr val="202122"/>
              </a:solidFill>
              <a:highlight>
                <a:srgbClr val="FFFFFF"/>
              </a:highlight>
            </a:endParaRPr>
          </a:p>
          <a:p>
            <a:pPr indent="0" lvl="0" marL="0" rtl="0" algn="l">
              <a:lnSpc>
                <a:spcPct val="115000"/>
              </a:lnSpc>
              <a:spcBef>
                <a:spcPts val="1200"/>
              </a:spcBef>
              <a:spcAft>
                <a:spcPts val="0"/>
              </a:spcAft>
              <a:buNone/>
            </a:pPr>
            <a:r>
              <a:rPr lang="en-GB" sz="2250">
                <a:solidFill>
                  <a:srgbClr val="202122"/>
                </a:solidFill>
                <a:highlight>
                  <a:srgbClr val="FFFFFF"/>
                </a:highlight>
              </a:rPr>
              <a:t>A binary search is an extremely efficient searching algorithm when it is compared to a linear search.  A binary search works only when the array/list is already sorted. </a:t>
            </a:r>
            <a:endParaRPr sz="2250">
              <a:solidFill>
                <a:srgbClr val="202122"/>
              </a:solidFill>
              <a:highlight>
                <a:srgbClr val="FFFFFF"/>
              </a:highlight>
            </a:endParaRPr>
          </a:p>
          <a:p>
            <a:pPr indent="0" lvl="0" marL="0" rtl="0" algn="l">
              <a:lnSpc>
                <a:spcPct val="115000"/>
              </a:lnSpc>
              <a:spcBef>
                <a:spcPts val="600"/>
              </a:spcBef>
              <a:spcAft>
                <a:spcPts val="0"/>
              </a:spcAft>
              <a:buClr>
                <a:schemeClr val="dk1"/>
              </a:buClr>
              <a:buSzPct val="48888"/>
              <a:buFont typeface="Arial"/>
              <a:buNone/>
            </a:pPr>
            <a:r>
              <a:t/>
            </a:r>
            <a:endParaRPr sz="2250">
              <a:solidFill>
                <a:srgbClr val="202122"/>
              </a:solidFill>
              <a:highlight>
                <a:srgbClr val="FFFFFF"/>
              </a:highlight>
            </a:endParaRPr>
          </a:p>
          <a:p>
            <a:pPr indent="0" lvl="0" marL="0" rtl="0" algn="just">
              <a:spcBef>
                <a:spcPts val="600"/>
              </a:spcBef>
              <a:spcAft>
                <a:spcPts val="1200"/>
              </a:spcAft>
              <a:buNone/>
            </a:pPr>
            <a:r>
              <a:rPr lang="en-GB" sz="2250">
                <a:solidFill>
                  <a:srgbClr val="202122"/>
                </a:solidFill>
                <a:highlight>
                  <a:srgbClr val="FFFFFF"/>
                </a:highlight>
              </a:rPr>
              <a:t>If the target value is less than the element, the search continues in the lower half of the array. If the target value is greater than the element, the search continues in the upper half of the array. By doing this, the algorithm eliminates the half in which the target value cannot lie in each iteration</a:t>
            </a:r>
            <a:endParaRPr sz="2250">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49100" y="9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Binary Search </a:t>
            </a:r>
            <a:endParaRPr/>
          </a:p>
        </p:txBody>
      </p:sp>
      <p:sp>
        <p:nvSpPr>
          <p:cNvPr id="105" name="Google Shape;105;p20"/>
          <p:cNvSpPr txBox="1"/>
          <p:nvPr>
            <p:ph idx="1" type="body"/>
          </p:nvPr>
        </p:nvSpPr>
        <p:spPr>
          <a:xfrm>
            <a:off x="249100" y="663000"/>
            <a:ext cx="8520600" cy="43764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GB" sz="1400">
                <a:solidFill>
                  <a:srgbClr val="404040"/>
                </a:solidFill>
                <a:latin typeface="Proxima Nova"/>
                <a:ea typeface="Proxima Nova"/>
                <a:cs typeface="Proxima Nova"/>
                <a:sym typeface="Proxima Nova"/>
              </a:rPr>
              <a:t>In a binary search, we first compare the value VAL with the data element in the middle position of the array. </a:t>
            </a:r>
            <a:endParaRPr sz="1400">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GB" sz="1400">
                <a:solidFill>
                  <a:srgbClr val="404040"/>
                </a:solidFill>
                <a:latin typeface="Proxima Nova"/>
                <a:ea typeface="Proxima Nova"/>
                <a:cs typeface="Proxima Nova"/>
                <a:sym typeface="Proxima Nova"/>
              </a:rPr>
              <a:t>If the match is found, then the position POS of that element is returned; otherwise, if the value is less than that of the middle element, then we begin our search in the lower half of the array and vice versa. </a:t>
            </a:r>
            <a:endParaRPr sz="1400">
              <a:solidFill>
                <a:srgbClr val="404040"/>
              </a:solidFill>
              <a:latin typeface="Proxima Nova"/>
              <a:ea typeface="Proxima Nova"/>
              <a:cs typeface="Proxima Nova"/>
              <a:sym typeface="Proxima Nova"/>
            </a:endParaRPr>
          </a:p>
          <a:p>
            <a:pPr indent="0" lvl="0" marL="0" rtl="0" algn="l">
              <a:lnSpc>
                <a:spcPct val="115000"/>
              </a:lnSpc>
              <a:spcBef>
                <a:spcPts val="600"/>
              </a:spcBef>
              <a:spcAft>
                <a:spcPts val="0"/>
              </a:spcAft>
              <a:buNone/>
            </a:pPr>
            <a:r>
              <a:rPr lang="en-GB" sz="1400">
                <a:solidFill>
                  <a:srgbClr val="404040"/>
                </a:solidFill>
                <a:latin typeface="Proxima Nova"/>
                <a:ea typeface="Proxima Nova"/>
                <a:cs typeface="Proxima Nova"/>
                <a:sym typeface="Proxima Nova"/>
              </a:rPr>
              <a:t>So, we repeat this process on the lower and upper half of the array until a match is found or else the array partition is reduced to empty . For example, given any array:</a:t>
            </a:r>
            <a:endParaRPr sz="1400">
              <a:solidFill>
                <a:srgbClr val="404040"/>
              </a:solidFill>
              <a:latin typeface="Proxima Nova"/>
              <a:ea typeface="Proxima Nova"/>
              <a:cs typeface="Proxima Nova"/>
              <a:sym typeface="Proxima Nova"/>
            </a:endParaRPr>
          </a:p>
          <a:p>
            <a:pPr indent="-317500" lvl="0" marL="457200" rtl="0" algn="l">
              <a:lnSpc>
                <a:spcPct val="115000"/>
              </a:lnSpc>
              <a:spcBef>
                <a:spcPts val="600"/>
              </a:spcBef>
              <a:spcAft>
                <a:spcPts val="0"/>
              </a:spcAft>
              <a:buClr>
                <a:srgbClr val="404040"/>
              </a:buClr>
              <a:buSzPts val="1400"/>
              <a:buFont typeface="Proxima Nova"/>
              <a:buAutoNum type="arabicPeriod"/>
            </a:pPr>
            <a:r>
              <a:rPr lang="en-GB" sz="1400">
                <a:solidFill>
                  <a:srgbClr val="404040"/>
                </a:solidFill>
                <a:latin typeface="Proxima Nova"/>
                <a:ea typeface="Proxima Nova"/>
                <a:cs typeface="Proxima Nova"/>
                <a:sym typeface="Proxima Nova"/>
              </a:rPr>
              <a:t>Find the middle element of the array, that is, n/2 is the index of the middle element of the array containing n elements.</a:t>
            </a:r>
            <a:endParaRPr sz="1400">
              <a:solidFill>
                <a:srgbClr val="404040"/>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404040"/>
              </a:buClr>
              <a:buSzPts val="1400"/>
              <a:buFont typeface="Proxima Nova"/>
              <a:buAutoNum type="arabicPeriod"/>
            </a:pPr>
            <a:r>
              <a:rPr lang="en-GB" sz="1400">
                <a:solidFill>
                  <a:srgbClr val="404040"/>
                </a:solidFill>
                <a:latin typeface="Proxima Nova"/>
                <a:ea typeface="Proxima Nova"/>
                <a:cs typeface="Proxima Nova"/>
                <a:sym typeface="Proxima Nova"/>
              </a:rPr>
              <a:t>Now, compare the middle element of the array with the data element to be searched.</a:t>
            </a:r>
            <a:endParaRPr sz="1400">
              <a:solidFill>
                <a:srgbClr val="404040"/>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404040"/>
              </a:buClr>
              <a:buSzPts val="1400"/>
              <a:buFont typeface="Proxima Nova"/>
              <a:buAutoNum type="alphaLcPeriod"/>
            </a:pPr>
            <a:r>
              <a:rPr lang="en-GB">
                <a:solidFill>
                  <a:srgbClr val="404040"/>
                </a:solidFill>
                <a:latin typeface="Proxima Nova"/>
                <a:ea typeface="Proxima Nova"/>
                <a:cs typeface="Proxima Nova"/>
                <a:sym typeface="Proxima Nova"/>
              </a:rPr>
              <a:t>If the middle element is the desired element, then the search is successful.</a:t>
            </a:r>
            <a:endParaRPr>
              <a:solidFill>
                <a:srgbClr val="404040"/>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404040"/>
              </a:buClr>
              <a:buSzPts val="1400"/>
              <a:buFont typeface="Proxima Nova"/>
              <a:buAutoNum type="alphaLcPeriod"/>
            </a:pPr>
            <a:r>
              <a:rPr lang="en-GB">
                <a:solidFill>
                  <a:srgbClr val="404040"/>
                </a:solidFill>
                <a:latin typeface="Proxima Nova"/>
                <a:ea typeface="Proxima Nova"/>
                <a:cs typeface="Proxima Nova"/>
                <a:sym typeface="Proxima Nova"/>
              </a:rPr>
              <a:t>If the data element to be searched for is less than the middle element of the array, then search only the lower half of the array, that is those elements that are on the left side of the middle element.</a:t>
            </a:r>
            <a:endParaRPr>
              <a:solidFill>
                <a:srgbClr val="404040"/>
              </a:solidFill>
              <a:latin typeface="Proxima Nova"/>
              <a:ea typeface="Proxima Nova"/>
              <a:cs typeface="Proxima Nova"/>
              <a:sym typeface="Proxima Nova"/>
            </a:endParaRPr>
          </a:p>
          <a:p>
            <a:pPr indent="-317500" lvl="1" marL="914400" rtl="0" algn="l">
              <a:lnSpc>
                <a:spcPct val="115000"/>
              </a:lnSpc>
              <a:spcBef>
                <a:spcPts val="0"/>
              </a:spcBef>
              <a:spcAft>
                <a:spcPts val="600"/>
              </a:spcAft>
              <a:buClr>
                <a:srgbClr val="404040"/>
              </a:buClr>
              <a:buSzPts val="1400"/>
              <a:buFont typeface="Proxima Nova"/>
              <a:buAutoNum type="alphaLcPeriod"/>
            </a:pPr>
            <a:r>
              <a:rPr lang="en-GB">
                <a:solidFill>
                  <a:srgbClr val="404040"/>
                </a:solidFill>
                <a:latin typeface="Proxima Nova"/>
                <a:ea typeface="Proxima Nova"/>
                <a:cs typeface="Proxima Nova"/>
                <a:sym typeface="Proxima Nova"/>
              </a:rPr>
              <a:t>If the data element to be searched for is greater than the middle element of the array, then search only the upper half of the array, that is, those elements which are on the right side of the middle element.</a:t>
            </a:r>
            <a:endParaRPr>
              <a:solidFill>
                <a:srgbClr val="40404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21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400"/>
              </a:spcBef>
              <a:spcAft>
                <a:spcPts val="600"/>
              </a:spcAft>
              <a:buClr>
                <a:schemeClr val="dk1"/>
              </a:buClr>
              <a:buSzPts val="1100"/>
              <a:buFont typeface="Arial"/>
              <a:buNone/>
            </a:pPr>
            <a:r>
              <a:rPr b="1" lang="en-GB" sz="1100">
                <a:solidFill>
                  <a:srgbClr val="212529"/>
                </a:solidFill>
                <a:highlight>
                  <a:srgbClr val="EFEFEF"/>
                </a:highlight>
                <a:latin typeface="Proxima Nova"/>
                <a:ea typeface="Proxima Nova"/>
                <a:cs typeface="Proxima Nova"/>
                <a:sym typeface="Proxima Nova"/>
              </a:rPr>
              <a:t>Algorithm for a binary search </a:t>
            </a:r>
            <a:endParaRPr/>
          </a:p>
        </p:txBody>
      </p:sp>
      <p:sp>
        <p:nvSpPr>
          <p:cNvPr id="111" name="Google Shape;111;p21"/>
          <p:cNvSpPr txBox="1"/>
          <p:nvPr>
            <p:ph idx="1" type="body"/>
          </p:nvPr>
        </p:nvSpPr>
        <p:spPr>
          <a:xfrm>
            <a:off x="311700" y="438200"/>
            <a:ext cx="8520600" cy="413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200">
                <a:solidFill>
                  <a:srgbClr val="00193A"/>
                </a:solidFill>
                <a:latin typeface="Consolas"/>
                <a:ea typeface="Consolas"/>
                <a:cs typeface="Consolas"/>
                <a:sym typeface="Consolas"/>
              </a:rPr>
              <a:t>Step 1: START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2: Set BEG = lower-bound, END = uppper_bound, POS = -1</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3: Repeat Steps 4 &amp; 5 </a:t>
            </a:r>
            <a:r>
              <a:rPr b="1" lang="en-GB" sz="1200">
                <a:solidFill>
                  <a:srgbClr val="00193A"/>
                </a:solidFill>
                <a:latin typeface="Consolas"/>
                <a:ea typeface="Consolas"/>
                <a:cs typeface="Consolas"/>
                <a:sym typeface="Consolas"/>
              </a:rPr>
              <a:t>while</a:t>
            </a:r>
            <a:r>
              <a:rPr lang="en-GB" sz="1200">
                <a:solidFill>
                  <a:srgbClr val="00193A"/>
                </a:solidFill>
                <a:latin typeface="Consolas"/>
                <a:ea typeface="Consolas"/>
                <a:cs typeface="Consolas"/>
                <a:sym typeface="Consolas"/>
              </a:rPr>
              <a:t> BEG &lt;= END</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4: Set MID = (BED+END) /2</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5: IF(ARR(MID) = VAL)</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POS = MID</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PRINT POS</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Go to Step 7</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ELSE IF (ARR(MID) &gt; VAL)</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Set END = MID - 1</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ELSE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Set BEG = MID + 1</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(End of If)</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[End of loop]</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6: IF (POS = -1)</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PRINT </a:t>
            </a:r>
            <a:r>
              <a:rPr lang="en-GB" sz="1200">
                <a:solidFill>
                  <a:srgbClr val="0048AB"/>
                </a:solidFill>
                <a:latin typeface="Consolas"/>
                <a:ea typeface="Consolas"/>
                <a:cs typeface="Consolas"/>
                <a:sym typeface="Consolas"/>
              </a:rPr>
              <a:t>"VALUE NOT FOUND; SEARCH UNSUCCESSFUL"</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[End of IF]</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Step 7: EXIT</a:t>
            </a:r>
            <a:r>
              <a:rPr lang="en-GB" sz="1200">
                <a:solidFill>
                  <a:srgbClr val="00193A"/>
                </a:solidFill>
                <a:highlight>
                  <a:srgbClr val="EAEEF3"/>
                </a:highlight>
                <a:latin typeface="Consolas"/>
                <a:ea typeface="Consolas"/>
                <a:cs typeface="Consolas"/>
                <a:sym typeface="Consolas"/>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