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75D73D-432A-4189-A3D9-08F6D23EC882}">
  <a:tblStyle styleId="{E375D73D-432A-4189-A3D9-08F6D23EC88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2d61fbee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2d61fbee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2d61fbee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2d61fbe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2d61fbee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2d61fbe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2d61fbe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2d61fbe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2d61fbe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2d61fbe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2d61fbe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2d61fbe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2d61fbe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2d61fbe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2d61fbe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2d61fbe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2d61fbe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2d61fbe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2d61fbe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2d61fbe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2d61fbe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2d61fbe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Vectors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41325" y="14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Functions:Access elements of the Vector</a:t>
            </a:r>
            <a:endParaRPr/>
          </a:p>
        </p:txBody>
      </p:sp>
      <p:sp>
        <p:nvSpPr>
          <p:cNvPr id="116" name="Google Shape;116;p22"/>
          <p:cNvSpPr txBox="1"/>
          <p:nvPr>
            <p:ph idx="1" type="body"/>
          </p:nvPr>
        </p:nvSpPr>
        <p:spPr>
          <a:xfrm>
            <a:off x="311700" y="863550"/>
            <a:ext cx="3600600" cy="38577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rgbClr val="212529"/>
              </a:buClr>
              <a:buSzPts val="1400"/>
              <a:buFont typeface="Proxima Nova"/>
              <a:buAutoNum type="arabicPeriod"/>
            </a:pPr>
            <a:r>
              <a:rPr b="1" lang="en-GB" sz="1400">
                <a:solidFill>
                  <a:srgbClr val="212529"/>
                </a:solidFill>
                <a:latin typeface="Proxima Nova"/>
                <a:ea typeface="Proxima Nova"/>
                <a:cs typeface="Proxima Nova"/>
                <a:sym typeface="Proxima Nova"/>
              </a:rPr>
              <a:t>reference operator [g]</a:t>
            </a:r>
            <a:r>
              <a:rPr lang="en-GB" sz="1400">
                <a:solidFill>
                  <a:srgbClr val="212529"/>
                </a:solidFill>
                <a:latin typeface="Proxima Nova"/>
                <a:ea typeface="Proxima Nova"/>
                <a:cs typeface="Proxima Nova"/>
                <a:sym typeface="Proxima Nova"/>
              </a:rPr>
              <a:t> – Returns a reference to the element at position ‘g’ in the vector</a:t>
            </a:r>
            <a:endParaRPr sz="1400">
              <a:solidFill>
                <a:srgbClr val="21252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212529"/>
              </a:buClr>
              <a:buSzPts val="1400"/>
              <a:buFont typeface="Proxima Nova"/>
              <a:buAutoNum type="arabicPeriod"/>
            </a:pPr>
            <a:r>
              <a:rPr b="1" lang="en-GB" sz="1400">
                <a:solidFill>
                  <a:srgbClr val="212529"/>
                </a:solidFill>
                <a:latin typeface="Proxima Nova"/>
                <a:ea typeface="Proxima Nova"/>
                <a:cs typeface="Proxima Nova"/>
                <a:sym typeface="Proxima Nova"/>
              </a:rPr>
              <a:t>at(g)</a:t>
            </a:r>
            <a:r>
              <a:rPr lang="en-GB" sz="1400">
                <a:solidFill>
                  <a:srgbClr val="212529"/>
                </a:solidFill>
                <a:latin typeface="Proxima Nova"/>
                <a:ea typeface="Proxima Nova"/>
                <a:cs typeface="Proxima Nova"/>
                <a:sym typeface="Proxima Nova"/>
              </a:rPr>
              <a:t> – Returns a reference to the element at position ‘g’ in the vector</a:t>
            </a:r>
            <a:endParaRPr sz="1400">
              <a:solidFill>
                <a:srgbClr val="21252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212529"/>
              </a:buClr>
              <a:buSzPts val="1400"/>
              <a:buFont typeface="Proxima Nova"/>
              <a:buAutoNum type="arabicPeriod"/>
            </a:pPr>
            <a:r>
              <a:rPr b="1" lang="en-GB" sz="1400">
                <a:solidFill>
                  <a:srgbClr val="212529"/>
                </a:solidFill>
                <a:latin typeface="Proxima Nova"/>
                <a:ea typeface="Proxima Nova"/>
                <a:cs typeface="Proxima Nova"/>
                <a:sym typeface="Proxima Nova"/>
              </a:rPr>
              <a:t>front()</a:t>
            </a:r>
            <a:r>
              <a:rPr lang="en-GB" sz="1400">
                <a:solidFill>
                  <a:srgbClr val="212529"/>
                </a:solidFill>
                <a:latin typeface="Proxima Nova"/>
                <a:ea typeface="Proxima Nova"/>
                <a:cs typeface="Proxima Nova"/>
                <a:sym typeface="Proxima Nova"/>
              </a:rPr>
              <a:t> – Returns a reference to the first element in the vector</a:t>
            </a:r>
            <a:endParaRPr sz="1400">
              <a:solidFill>
                <a:srgbClr val="21252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212529"/>
              </a:buClr>
              <a:buSzPts val="1400"/>
              <a:buFont typeface="Proxima Nova"/>
              <a:buAutoNum type="arabicPeriod"/>
            </a:pPr>
            <a:r>
              <a:rPr b="1" lang="en-GB" sz="1400">
                <a:solidFill>
                  <a:srgbClr val="212529"/>
                </a:solidFill>
                <a:latin typeface="Proxima Nova"/>
                <a:ea typeface="Proxima Nova"/>
                <a:cs typeface="Proxima Nova"/>
                <a:sym typeface="Proxima Nova"/>
              </a:rPr>
              <a:t>back()</a:t>
            </a:r>
            <a:r>
              <a:rPr lang="en-GB" sz="1400">
                <a:solidFill>
                  <a:srgbClr val="212529"/>
                </a:solidFill>
                <a:latin typeface="Proxima Nova"/>
                <a:ea typeface="Proxima Nova"/>
                <a:cs typeface="Proxima Nova"/>
                <a:sym typeface="Proxima Nova"/>
              </a:rPr>
              <a:t> – Returns a reference to the last element in the vector</a:t>
            </a:r>
            <a:endParaRPr sz="1400">
              <a:solidFill>
                <a:srgbClr val="212529"/>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212529"/>
              </a:buClr>
              <a:buSzPts val="1400"/>
              <a:buFont typeface="Proxima Nova"/>
              <a:buAutoNum type="arabicPeriod"/>
            </a:pPr>
            <a:r>
              <a:rPr b="1" lang="en-GB" sz="1400">
                <a:solidFill>
                  <a:srgbClr val="212529"/>
                </a:solidFill>
                <a:latin typeface="Proxima Nova"/>
                <a:ea typeface="Proxima Nova"/>
                <a:cs typeface="Proxima Nova"/>
                <a:sym typeface="Proxima Nova"/>
              </a:rPr>
              <a:t>data()</a:t>
            </a:r>
            <a:r>
              <a:rPr lang="en-GB" sz="1400">
                <a:solidFill>
                  <a:srgbClr val="212529"/>
                </a:solidFill>
                <a:latin typeface="Proxima Nova"/>
                <a:ea typeface="Proxima Nova"/>
                <a:cs typeface="Proxima Nova"/>
                <a:sym typeface="Proxima Nova"/>
              </a:rPr>
              <a:t> – Returns a direct pointer to the memory array used internally by the vector to store its owned elements.</a:t>
            </a:r>
            <a:endParaRPr sz="2000"/>
          </a:p>
        </p:txBody>
      </p:sp>
      <p:sp>
        <p:nvSpPr>
          <p:cNvPr id="117" name="Google Shape;117;p22"/>
          <p:cNvSpPr txBox="1"/>
          <p:nvPr/>
        </p:nvSpPr>
        <p:spPr>
          <a:xfrm>
            <a:off x="4705200" y="556500"/>
            <a:ext cx="4062900" cy="45870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 C++ program to illustrate the</a:t>
            </a:r>
            <a:endParaRPr sz="1100"/>
          </a:p>
          <a:p>
            <a:pPr indent="0" lvl="0" marL="0" rtl="0" algn="l">
              <a:spcBef>
                <a:spcPts val="0"/>
              </a:spcBef>
              <a:spcAft>
                <a:spcPts val="0"/>
              </a:spcAft>
              <a:buNone/>
            </a:pPr>
            <a:r>
              <a:rPr lang="en-GB" sz="1100"/>
              <a:t>// element accessor in vector</a:t>
            </a:r>
            <a:endParaRPr sz="1100"/>
          </a:p>
          <a:p>
            <a:pPr indent="0" lvl="0" marL="0" rtl="0" algn="l">
              <a:spcBef>
                <a:spcPts val="0"/>
              </a:spcBef>
              <a:spcAft>
                <a:spcPts val="0"/>
              </a:spcAft>
              <a:buNone/>
            </a:pPr>
            <a:r>
              <a:rPr lang="en-GB" sz="1100"/>
              <a:t>#include &lt;bits/stdc++.h&gt;</a:t>
            </a:r>
            <a:endParaRPr sz="1100"/>
          </a:p>
          <a:p>
            <a:pPr indent="0" lvl="0" marL="0" rtl="0" algn="l">
              <a:spcBef>
                <a:spcPts val="0"/>
              </a:spcBef>
              <a:spcAft>
                <a:spcPts val="0"/>
              </a:spcAft>
              <a:buNone/>
            </a:pPr>
            <a:r>
              <a:rPr lang="en-GB" sz="1100"/>
              <a:t>using namespace std;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int main()</a:t>
            </a:r>
            <a:endParaRPr sz="1100"/>
          </a:p>
          <a:p>
            <a:pPr indent="0" lvl="0" marL="0" rtl="0" algn="l">
              <a:spcBef>
                <a:spcPts val="0"/>
              </a:spcBef>
              <a:spcAft>
                <a:spcPts val="0"/>
              </a:spcAft>
              <a:buNone/>
            </a:pPr>
            <a:r>
              <a:rPr lang="en-GB" sz="1100"/>
              <a:t>{</a:t>
            </a:r>
            <a:endParaRPr sz="1100"/>
          </a:p>
          <a:p>
            <a:pPr indent="0" lvl="0" marL="0" rtl="0" algn="l">
              <a:spcBef>
                <a:spcPts val="0"/>
              </a:spcBef>
              <a:spcAft>
                <a:spcPts val="0"/>
              </a:spcAft>
              <a:buNone/>
            </a:pPr>
            <a:r>
              <a:rPr lang="en-GB" sz="1100"/>
              <a:t>	vector&lt;int&gt; g1;</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for (int i = 1; i &lt;= 10; i++)</a:t>
            </a:r>
            <a:endParaRPr sz="1100"/>
          </a:p>
          <a:p>
            <a:pPr indent="0" lvl="0" marL="0" rtl="0" algn="l">
              <a:spcBef>
                <a:spcPts val="0"/>
              </a:spcBef>
              <a:spcAft>
                <a:spcPts val="0"/>
              </a:spcAft>
              <a:buNone/>
            </a:pPr>
            <a:r>
              <a:rPr lang="en-GB" sz="1100"/>
              <a:t>		g1.push_back(i * 10);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cout &lt;&lt; "\nReference operator [g] : g1[2] = " &lt;&lt; g1[2];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cout &lt;&lt; "\nat : g1.at(4) = " &lt;&lt; g1.at(4);</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cout &lt;&lt; "\nfront() : g1.front() = " &lt;&lt; g1.front();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cout &lt;&lt; "\nback() : g1.back() = " &lt;&lt; g1.back();</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 pointer to the first element</a:t>
            </a:r>
            <a:endParaRPr sz="1100"/>
          </a:p>
          <a:p>
            <a:pPr indent="0" lvl="0" marL="0" rtl="0" algn="l">
              <a:spcBef>
                <a:spcPts val="0"/>
              </a:spcBef>
              <a:spcAft>
                <a:spcPts val="0"/>
              </a:spcAft>
              <a:buNone/>
            </a:pPr>
            <a:r>
              <a:rPr lang="en-GB" sz="1100"/>
              <a:t>	int* pos = g1.data();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sz="1100"/>
              <a:t>	cout &lt;&lt; "\nThe first element is " &lt;&lt; *pos;</a:t>
            </a:r>
            <a:endParaRPr sz="1100"/>
          </a:p>
          <a:p>
            <a:pPr indent="0" lvl="0" marL="0" rtl="0" algn="l">
              <a:spcBef>
                <a:spcPts val="0"/>
              </a:spcBef>
              <a:spcAft>
                <a:spcPts val="0"/>
              </a:spcAft>
              <a:buNone/>
            </a:pPr>
            <a:r>
              <a:rPr lang="en-GB" sz="1100"/>
              <a:t>	return 0;</a:t>
            </a:r>
            <a:endParaRPr sz="1100"/>
          </a:p>
          <a:p>
            <a:pPr indent="0" lvl="0" marL="0" rtl="0" algn="l">
              <a:spcBef>
                <a:spcPts val="0"/>
              </a:spcBef>
              <a:spcAft>
                <a:spcPts val="0"/>
              </a:spcAft>
              <a:buNone/>
            </a:pPr>
            <a:r>
              <a:rPr lang="en-GB" sz="1100"/>
              <a: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62450" y="1284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400">
                <a:solidFill>
                  <a:srgbClr val="212529"/>
                </a:solidFill>
                <a:highlight>
                  <a:srgbClr val="FFFFFF"/>
                </a:highlight>
                <a:latin typeface="Proxima Nova"/>
                <a:ea typeface="Proxima Nova"/>
                <a:cs typeface="Proxima Nova"/>
                <a:sym typeface="Proxima Nova"/>
              </a:rPr>
              <a:t> Functions: </a:t>
            </a:r>
            <a:r>
              <a:rPr b="1" lang="en-GB" sz="1400">
                <a:solidFill>
                  <a:srgbClr val="212529"/>
                </a:solidFill>
                <a:highlight>
                  <a:srgbClr val="EFEFEF"/>
                </a:highlight>
                <a:latin typeface="Proxima Nova"/>
                <a:ea typeface="Proxima Nova"/>
                <a:cs typeface="Proxima Nova"/>
                <a:sym typeface="Proxima Nova"/>
              </a:rPr>
              <a:t>Modifiers on vectors</a:t>
            </a:r>
            <a:endParaRPr sz="3100"/>
          </a:p>
        </p:txBody>
      </p:sp>
      <p:sp>
        <p:nvSpPr>
          <p:cNvPr id="123" name="Google Shape;123;p23"/>
          <p:cNvSpPr txBox="1"/>
          <p:nvPr>
            <p:ph idx="1" type="body"/>
          </p:nvPr>
        </p:nvSpPr>
        <p:spPr>
          <a:xfrm>
            <a:off x="77400" y="534750"/>
            <a:ext cx="3384300" cy="4376700"/>
          </a:xfrm>
          <a:prstGeom prst="rect">
            <a:avLst/>
          </a:prstGeom>
          <a:solidFill>
            <a:srgbClr val="D9EAD3"/>
          </a:solid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lang="en-GB" sz="850">
                <a:solidFill>
                  <a:srgbClr val="738191"/>
                </a:solidFill>
                <a:latin typeface="Consolas"/>
                <a:ea typeface="Consolas"/>
                <a:cs typeface="Consolas"/>
                <a:sym typeface="Consolas"/>
              </a:rPr>
              <a:t>// C++ program to illustrate the</a:t>
            </a:r>
            <a:br>
              <a:rPr lang="en-GB" sz="850">
                <a:solidFill>
                  <a:srgbClr val="00193A"/>
                </a:solidFill>
                <a:latin typeface="Consolas"/>
                <a:ea typeface="Consolas"/>
                <a:cs typeface="Consolas"/>
                <a:sym typeface="Consolas"/>
              </a:rPr>
            </a:br>
            <a:r>
              <a:rPr lang="en-GB" sz="850">
                <a:solidFill>
                  <a:srgbClr val="738191"/>
                </a:solidFill>
                <a:latin typeface="Consolas"/>
                <a:ea typeface="Consolas"/>
                <a:cs typeface="Consolas"/>
                <a:sym typeface="Consolas"/>
              </a:rPr>
              <a:t>// Modifiers in vector</a:t>
            </a:r>
            <a:br>
              <a:rPr lang="en-GB" sz="850">
                <a:solidFill>
                  <a:srgbClr val="00193A"/>
                </a:solidFill>
                <a:latin typeface="Consolas"/>
                <a:ea typeface="Consolas"/>
                <a:cs typeface="Consolas"/>
                <a:sym typeface="Consolas"/>
              </a:rPr>
            </a:br>
            <a:r>
              <a:rPr lang="en-GB" sz="850">
                <a:solidFill>
                  <a:srgbClr val="4C81C9"/>
                </a:solidFill>
                <a:latin typeface="Consolas"/>
                <a:ea typeface="Consolas"/>
                <a:cs typeface="Consolas"/>
                <a:sym typeface="Consolas"/>
              </a:rPr>
              <a:t>#include &lt;bits/stdc++.h&gt;</a:t>
            </a:r>
            <a:br>
              <a:rPr lang="en-GB" sz="850">
                <a:solidFill>
                  <a:srgbClr val="00193A"/>
                </a:solidFill>
                <a:latin typeface="Consolas"/>
                <a:ea typeface="Consolas"/>
                <a:cs typeface="Consolas"/>
                <a:sym typeface="Consolas"/>
              </a:rPr>
            </a:br>
            <a:r>
              <a:rPr lang="en-GB" sz="850">
                <a:solidFill>
                  <a:srgbClr val="4C81C9"/>
                </a:solidFill>
                <a:latin typeface="Consolas"/>
                <a:ea typeface="Consolas"/>
                <a:cs typeface="Consolas"/>
                <a:sym typeface="Consolas"/>
              </a:rPr>
              <a:t>#include &lt;vector&gt;</a:t>
            </a:r>
            <a:br>
              <a:rPr lang="en-GB" sz="850">
                <a:solidFill>
                  <a:srgbClr val="00193A"/>
                </a:solidFill>
                <a:latin typeface="Consolas"/>
                <a:ea typeface="Consolas"/>
                <a:cs typeface="Consolas"/>
                <a:sym typeface="Consolas"/>
              </a:rPr>
            </a:br>
            <a:r>
              <a:rPr b="1" lang="en-GB" sz="850">
                <a:solidFill>
                  <a:srgbClr val="00193A"/>
                </a:solidFill>
                <a:latin typeface="Consolas"/>
                <a:ea typeface="Consolas"/>
                <a:cs typeface="Consolas"/>
                <a:sym typeface="Consolas"/>
              </a:rPr>
              <a:t>using</a:t>
            </a: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namespace</a:t>
            </a: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std</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b="1" lang="en-GB" sz="850">
                <a:solidFill>
                  <a:srgbClr val="00193A"/>
                </a:solidFill>
                <a:latin typeface="Consolas"/>
                <a:ea typeface="Consolas"/>
                <a:cs typeface="Consolas"/>
                <a:sym typeface="Consolas"/>
              </a:rPr>
              <a:t>int</a:t>
            </a:r>
            <a:r>
              <a:rPr lang="en-GB" sz="850">
                <a:solidFill>
                  <a:srgbClr val="00193A"/>
                </a:solidFill>
                <a:latin typeface="Consolas"/>
                <a:ea typeface="Consolas"/>
                <a:cs typeface="Consolas"/>
                <a:sym typeface="Consolas"/>
              </a:rPr>
              <a:t> </a:t>
            </a:r>
            <a:r>
              <a:rPr b="1" lang="en-GB" sz="850">
                <a:solidFill>
                  <a:srgbClr val="0048AB"/>
                </a:solidFill>
                <a:latin typeface="Consolas"/>
                <a:ea typeface="Consolas"/>
                <a:cs typeface="Consolas"/>
                <a:sym typeface="Consolas"/>
              </a:rPr>
              <a:t>main</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738191"/>
                </a:solidFill>
                <a:latin typeface="Consolas"/>
                <a:ea typeface="Consolas"/>
                <a:cs typeface="Consolas"/>
                <a:sym typeface="Consolas"/>
              </a:rPr>
              <a:t>// Assign vector</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vector</a:t>
            </a:r>
            <a:r>
              <a:rPr lang="en-GB" sz="850">
                <a:solidFill>
                  <a:srgbClr val="00193A"/>
                </a:solidFill>
                <a:latin typeface="Consolas"/>
                <a:ea typeface="Consolas"/>
                <a:cs typeface="Consolas"/>
                <a:sym typeface="Consolas"/>
              </a:rPr>
              <a:t>&lt;</a:t>
            </a:r>
            <a:r>
              <a:rPr b="1" lang="en-GB" sz="850">
                <a:solidFill>
                  <a:srgbClr val="00193A"/>
                </a:solidFill>
                <a:latin typeface="Consolas"/>
                <a:ea typeface="Consolas"/>
                <a:cs typeface="Consolas"/>
                <a:sym typeface="Consolas"/>
              </a:rPr>
              <a:t>int</a:t>
            </a:r>
            <a:r>
              <a:rPr lang="en-GB" sz="850">
                <a:solidFill>
                  <a:srgbClr val="00193A"/>
                </a:solidFill>
                <a:latin typeface="Consolas"/>
                <a:ea typeface="Consolas"/>
                <a:cs typeface="Consolas"/>
                <a:sym typeface="Consolas"/>
              </a:rPr>
              <a:t>&gt; v;</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738191"/>
                </a:solidFill>
                <a:latin typeface="Consolas"/>
                <a:ea typeface="Consolas"/>
                <a:cs typeface="Consolas"/>
                <a:sym typeface="Consolas"/>
              </a:rPr>
              <a:t>// fill the array with 10 five times</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v.assign(5, 10);</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cout</a:t>
            </a:r>
            <a:r>
              <a:rPr lang="en-GB" sz="850">
                <a:solidFill>
                  <a:srgbClr val="00193A"/>
                </a:solidFill>
                <a:latin typeface="Consolas"/>
                <a:ea typeface="Consolas"/>
                <a:cs typeface="Consolas"/>
                <a:sym typeface="Consolas"/>
              </a:rPr>
              <a:t> &lt;&lt; </a:t>
            </a:r>
            <a:r>
              <a:rPr lang="en-GB" sz="850">
                <a:solidFill>
                  <a:srgbClr val="0048AB"/>
                </a:solidFill>
                <a:latin typeface="Consolas"/>
                <a:ea typeface="Consolas"/>
                <a:cs typeface="Consolas"/>
                <a:sym typeface="Consolas"/>
              </a:rPr>
              <a:t>"The vector elements are: "</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for</a:t>
            </a: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int</a:t>
            </a:r>
            <a:r>
              <a:rPr lang="en-GB" sz="850">
                <a:solidFill>
                  <a:srgbClr val="00193A"/>
                </a:solidFill>
                <a:latin typeface="Consolas"/>
                <a:ea typeface="Consolas"/>
                <a:cs typeface="Consolas"/>
                <a:sym typeface="Consolas"/>
              </a:rPr>
              <a:t> i = 0; i &lt; v.size(); i++)</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cout</a:t>
            </a:r>
            <a:r>
              <a:rPr lang="en-GB" sz="850">
                <a:solidFill>
                  <a:srgbClr val="00193A"/>
                </a:solidFill>
                <a:latin typeface="Consolas"/>
                <a:ea typeface="Consolas"/>
                <a:cs typeface="Consolas"/>
                <a:sym typeface="Consolas"/>
              </a:rPr>
              <a:t> &lt;&lt; v[i] &lt;&lt; </a:t>
            </a:r>
            <a:r>
              <a:rPr lang="en-GB" sz="850">
                <a:solidFill>
                  <a:srgbClr val="0048AB"/>
                </a:solidFill>
                <a:latin typeface="Consolas"/>
                <a:ea typeface="Consolas"/>
                <a:cs typeface="Consolas"/>
                <a:sym typeface="Consolas"/>
              </a:rPr>
              <a:t>" "</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738191"/>
                </a:solidFill>
                <a:latin typeface="Consolas"/>
                <a:ea typeface="Consolas"/>
                <a:cs typeface="Consolas"/>
                <a:sym typeface="Consolas"/>
              </a:rPr>
              <a:t>// inserts 15 to the last position</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v.push_back(15);</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int</a:t>
            </a:r>
            <a:r>
              <a:rPr lang="en-GB" sz="850">
                <a:solidFill>
                  <a:srgbClr val="00193A"/>
                </a:solidFill>
                <a:latin typeface="Consolas"/>
                <a:ea typeface="Consolas"/>
                <a:cs typeface="Consolas"/>
                <a:sym typeface="Consolas"/>
              </a:rPr>
              <a:t> n = v.size();</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cout</a:t>
            </a:r>
            <a:r>
              <a:rPr lang="en-GB" sz="850">
                <a:solidFill>
                  <a:srgbClr val="00193A"/>
                </a:solidFill>
                <a:latin typeface="Consolas"/>
                <a:ea typeface="Consolas"/>
                <a:cs typeface="Consolas"/>
                <a:sym typeface="Consolas"/>
              </a:rPr>
              <a:t> &lt;&lt; </a:t>
            </a:r>
            <a:r>
              <a:rPr lang="en-GB" sz="850">
                <a:solidFill>
                  <a:srgbClr val="0048AB"/>
                </a:solidFill>
                <a:latin typeface="Consolas"/>
                <a:ea typeface="Consolas"/>
                <a:cs typeface="Consolas"/>
                <a:sym typeface="Consolas"/>
              </a:rPr>
              <a:t>"\nThe last element is: "</a:t>
            </a:r>
            <a:r>
              <a:rPr lang="en-GB" sz="850">
                <a:solidFill>
                  <a:srgbClr val="00193A"/>
                </a:solidFill>
                <a:latin typeface="Consolas"/>
                <a:ea typeface="Consolas"/>
                <a:cs typeface="Consolas"/>
                <a:sym typeface="Consolas"/>
              </a:rPr>
              <a:t> &lt;&lt; v[n - 1];</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738191"/>
                </a:solidFill>
                <a:latin typeface="Consolas"/>
                <a:ea typeface="Consolas"/>
                <a:cs typeface="Consolas"/>
                <a:sym typeface="Consolas"/>
              </a:rPr>
              <a:t>// removes last element</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v.pop_back();</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738191"/>
                </a:solidFill>
                <a:latin typeface="Consolas"/>
                <a:ea typeface="Consolas"/>
                <a:cs typeface="Consolas"/>
                <a:sym typeface="Consolas"/>
              </a:rPr>
              <a:t>// prints the vector</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cout</a:t>
            </a:r>
            <a:r>
              <a:rPr lang="en-GB" sz="850">
                <a:solidFill>
                  <a:srgbClr val="00193A"/>
                </a:solidFill>
                <a:latin typeface="Consolas"/>
                <a:ea typeface="Consolas"/>
                <a:cs typeface="Consolas"/>
                <a:sym typeface="Consolas"/>
              </a:rPr>
              <a:t> &lt;&lt; </a:t>
            </a:r>
            <a:r>
              <a:rPr lang="en-GB" sz="850">
                <a:solidFill>
                  <a:srgbClr val="0048AB"/>
                </a:solidFill>
                <a:latin typeface="Consolas"/>
                <a:ea typeface="Consolas"/>
                <a:cs typeface="Consolas"/>
                <a:sym typeface="Consolas"/>
              </a:rPr>
              <a:t>"\nThe vector elements are: "</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for</a:t>
            </a:r>
            <a:r>
              <a:rPr lang="en-GB" sz="850">
                <a:solidFill>
                  <a:srgbClr val="00193A"/>
                </a:solidFill>
                <a:latin typeface="Consolas"/>
                <a:ea typeface="Consolas"/>
                <a:cs typeface="Consolas"/>
                <a:sym typeface="Consolas"/>
              </a:rPr>
              <a:t> (</a:t>
            </a:r>
            <a:r>
              <a:rPr b="1" lang="en-GB" sz="850">
                <a:solidFill>
                  <a:srgbClr val="00193A"/>
                </a:solidFill>
                <a:latin typeface="Consolas"/>
                <a:ea typeface="Consolas"/>
                <a:cs typeface="Consolas"/>
                <a:sym typeface="Consolas"/>
              </a:rPr>
              <a:t>int</a:t>
            </a:r>
            <a:r>
              <a:rPr lang="en-GB" sz="850">
                <a:solidFill>
                  <a:srgbClr val="00193A"/>
                </a:solidFill>
                <a:latin typeface="Consolas"/>
                <a:ea typeface="Consolas"/>
                <a:cs typeface="Consolas"/>
                <a:sym typeface="Consolas"/>
              </a:rPr>
              <a:t> i = 0; i &lt; v.size(); i++)</a:t>
            </a:r>
            <a:br>
              <a:rPr lang="en-GB" sz="850">
                <a:solidFill>
                  <a:srgbClr val="00193A"/>
                </a:solidFill>
                <a:latin typeface="Consolas"/>
                <a:ea typeface="Consolas"/>
                <a:cs typeface="Consolas"/>
                <a:sym typeface="Consolas"/>
              </a:rPr>
            </a:br>
            <a:r>
              <a:rPr lang="en-GB" sz="850">
                <a:solidFill>
                  <a:srgbClr val="00193A"/>
                </a:solidFill>
                <a:latin typeface="Consolas"/>
                <a:ea typeface="Consolas"/>
                <a:cs typeface="Consolas"/>
                <a:sym typeface="Consolas"/>
              </a:rPr>
              <a:t>		</a:t>
            </a:r>
            <a:r>
              <a:rPr lang="en-GB" sz="850">
                <a:solidFill>
                  <a:srgbClr val="0048AB"/>
                </a:solidFill>
                <a:latin typeface="Consolas"/>
                <a:ea typeface="Consolas"/>
                <a:cs typeface="Consolas"/>
                <a:sym typeface="Consolas"/>
              </a:rPr>
              <a:t>cout</a:t>
            </a:r>
            <a:r>
              <a:rPr lang="en-GB" sz="850">
                <a:solidFill>
                  <a:srgbClr val="00193A"/>
                </a:solidFill>
                <a:latin typeface="Consolas"/>
                <a:ea typeface="Consolas"/>
                <a:cs typeface="Consolas"/>
                <a:sym typeface="Consolas"/>
              </a:rPr>
              <a:t> &lt;&lt; v[i] &lt;&lt; </a:t>
            </a:r>
            <a:r>
              <a:rPr lang="en-GB" sz="850">
                <a:solidFill>
                  <a:srgbClr val="0048AB"/>
                </a:solidFill>
                <a:latin typeface="Consolas"/>
                <a:ea typeface="Consolas"/>
                <a:cs typeface="Consolas"/>
                <a:sym typeface="Consolas"/>
              </a:rPr>
              <a:t>" "</a:t>
            </a:r>
            <a:r>
              <a:rPr lang="en-GB" sz="850">
                <a:solidFill>
                  <a:srgbClr val="00193A"/>
                </a:solidFill>
                <a:latin typeface="Consolas"/>
                <a:ea typeface="Consolas"/>
                <a:cs typeface="Consolas"/>
                <a:sym typeface="Consolas"/>
              </a:rPr>
              <a:t>;</a:t>
            </a: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br>
              <a:rPr lang="en-GB" sz="850">
                <a:solidFill>
                  <a:srgbClr val="00193A"/>
                </a:solidFill>
                <a:latin typeface="Consolas"/>
                <a:ea typeface="Consolas"/>
                <a:cs typeface="Consolas"/>
                <a:sym typeface="Consolas"/>
              </a:rPr>
            </a:br>
            <a:endParaRPr sz="1225"/>
          </a:p>
        </p:txBody>
      </p:sp>
      <p:sp>
        <p:nvSpPr>
          <p:cNvPr id="124" name="Google Shape;124;p23"/>
          <p:cNvSpPr txBox="1"/>
          <p:nvPr/>
        </p:nvSpPr>
        <p:spPr>
          <a:xfrm>
            <a:off x="3405550" y="128400"/>
            <a:ext cx="3567300" cy="47838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br>
              <a:rPr lang="en-GB" sz="900">
                <a:solidFill>
                  <a:srgbClr val="00193A"/>
                </a:solidFill>
                <a:latin typeface="Consolas"/>
                <a:ea typeface="Consolas"/>
                <a:cs typeface="Consolas"/>
                <a:sym typeface="Consolas"/>
              </a:rPr>
            </a:br>
            <a:r>
              <a:rPr lang="en-GB" sz="900">
                <a:solidFill>
                  <a:srgbClr val="738191"/>
                </a:solidFill>
                <a:latin typeface="Consolas"/>
                <a:ea typeface="Consolas"/>
                <a:cs typeface="Consolas"/>
                <a:sym typeface="Consolas"/>
              </a:rPr>
              <a:t>// inserts 5 at the beginning</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v.insert(v.begin(), 5);</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"\nThe first element is: "</a:t>
            </a:r>
            <a:r>
              <a:rPr lang="en-GB" sz="900">
                <a:solidFill>
                  <a:srgbClr val="00193A"/>
                </a:solidFill>
                <a:latin typeface="Consolas"/>
                <a:ea typeface="Consolas"/>
                <a:cs typeface="Consolas"/>
                <a:sym typeface="Consolas"/>
              </a:rPr>
              <a:t> &lt;&lt; v[0];</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738191"/>
                </a:solidFill>
                <a:latin typeface="Consolas"/>
                <a:ea typeface="Consolas"/>
                <a:cs typeface="Consolas"/>
                <a:sym typeface="Consolas"/>
              </a:rPr>
              <a:t>// removes the first element</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v.erase(v.begin());</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"\nThe first element is: "</a:t>
            </a:r>
            <a:r>
              <a:rPr lang="en-GB" sz="900">
                <a:solidFill>
                  <a:srgbClr val="00193A"/>
                </a:solidFill>
                <a:latin typeface="Consolas"/>
                <a:ea typeface="Consolas"/>
                <a:cs typeface="Consolas"/>
                <a:sym typeface="Consolas"/>
              </a:rPr>
              <a:t> &lt;&lt; v[0];</a:t>
            </a:r>
            <a:endParaRPr sz="900">
              <a:solidFill>
                <a:srgbClr val="00193A"/>
              </a:solidFill>
              <a:latin typeface="Consolas"/>
              <a:ea typeface="Consolas"/>
              <a:cs typeface="Consolas"/>
              <a:sym typeface="Consolas"/>
            </a:endParaRPr>
          </a:p>
          <a:p>
            <a:pPr indent="0" lvl="0" marL="0" rtl="0" algn="l">
              <a:lnSpc>
                <a:spcPct val="115000"/>
              </a:lnSpc>
              <a:spcBef>
                <a:spcPts val="0"/>
              </a:spcBef>
              <a:spcAft>
                <a:spcPts val="0"/>
              </a:spcAft>
              <a:buNone/>
            </a:pPr>
            <a:r>
              <a:rPr lang="en-GB" sz="900">
                <a:solidFill>
                  <a:srgbClr val="738191"/>
                </a:solidFill>
                <a:latin typeface="Consolas"/>
                <a:ea typeface="Consolas"/>
                <a:cs typeface="Consolas"/>
                <a:sym typeface="Consolas"/>
              </a:rPr>
              <a:t>// inserts at the beginning</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v.emplace(v.begin(), 5);</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"\nThe first element is: "</a:t>
            </a:r>
            <a:r>
              <a:rPr lang="en-GB" sz="900">
                <a:solidFill>
                  <a:srgbClr val="00193A"/>
                </a:solidFill>
                <a:latin typeface="Consolas"/>
                <a:ea typeface="Consolas"/>
                <a:cs typeface="Consolas"/>
                <a:sym typeface="Consolas"/>
              </a:rPr>
              <a:t> &lt;&lt; v[0];</a:t>
            </a:r>
            <a:endParaRPr sz="900">
              <a:solidFill>
                <a:srgbClr val="00193A"/>
              </a:solidFill>
              <a:latin typeface="Consolas"/>
              <a:ea typeface="Consolas"/>
              <a:cs typeface="Consolas"/>
              <a:sym typeface="Consolas"/>
            </a:endParaRPr>
          </a:p>
          <a:p>
            <a:pPr indent="0" lvl="0" marL="0" rtl="0" algn="l">
              <a:lnSpc>
                <a:spcPct val="115000"/>
              </a:lnSpc>
              <a:spcBef>
                <a:spcPts val="0"/>
              </a:spcBef>
              <a:spcAft>
                <a:spcPts val="0"/>
              </a:spcAft>
              <a:buNone/>
            </a:pPr>
            <a:r>
              <a:rPr lang="en-GB" sz="900">
                <a:solidFill>
                  <a:srgbClr val="738191"/>
                </a:solidFill>
                <a:latin typeface="Consolas"/>
                <a:ea typeface="Consolas"/>
                <a:cs typeface="Consolas"/>
                <a:sym typeface="Consolas"/>
              </a:rPr>
              <a:t>// Inserts 20 at the end</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v.emplace_back(20);</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n = v.size();</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"\nThe last element is: "</a:t>
            </a:r>
            <a:r>
              <a:rPr lang="en-GB" sz="900">
                <a:solidFill>
                  <a:srgbClr val="00193A"/>
                </a:solidFill>
                <a:latin typeface="Consolas"/>
                <a:ea typeface="Consolas"/>
                <a:cs typeface="Consolas"/>
                <a:sym typeface="Consolas"/>
              </a:rPr>
              <a:t> &lt;&lt; v[n - 1];</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738191"/>
                </a:solidFill>
                <a:latin typeface="Consolas"/>
                <a:ea typeface="Consolas"/>
                <a:cs typeface="Consolas"/>
                <a:sym typeface="Consolas"/>
              </a:rPr>
              <a:t>// erases the vector</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v.clear();</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"\nVector size after erase(): "</a:t>
            </a:r>
            <a:r>
              <a:rPr lang="en-GB" sz="900">
                <a:solidFill>
                  <a:srgbClr val="00193A"/>
                </a:solidFill>
                <a:latin typeface="Consolas"/>
                <a:ea typeface="Consolas"/>
                <a:cs typeface="Consolas"/>
                <a:sym typeface="Consolas"/>
              </a:rPr>
              <a:t> &lt;&lt; v.size();</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738191"/>
                </a:solidFill>
                <a:latin typeface="Consolas"/>
                <a:ea typeface="Consolas"/>
                <a:cs typeface="Consolas"/>
                <a:sym typeface="Consolas"/>
              </a:rPr>
              <a:t>// two vector to perform swap</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vector</a:t>
            </a:r>
            <a:r>
              <a:rPr lang="en-GB" sz="900">
                <a:solidFill>
                  <a:srgbClr val="00193A"/>
                </a:solidFill>
                <a:latin typeface="Consolas"/>
                <a:ea typeface="Consolas"/>
                <a:cs typeface="Consolas"/>
                <a:sym typeface="Consolas"/>
              </a:rPr>
              <a:t>&lt;</a:t>
            </a:r>
            <a:r>
              <a:rPr b="1" lang="en-GB" sz="900">
                <a:solidFill>
                  <a:srgbClr val="00193A"/>
                </a:solidFill>
                <a:latin typeface="Consolas"/>
                <a:ea typeface="Consolas"/>
                <a:cs typeface="Consolas"/>
                <a:sym typeface="Consolas"/>
              </a:rPr>
              <a:t>int</a:t>
            </a:r>
            <a:r>
              <a:rPr lang="en-GB" sz="900">
                <a:solidFill>
                  <a:srgbClr val="00193A"/>
                </a:solidFill>
                <a:latin typeface="Consolas"/>
                <a:ea typeface="Consolas"/>
                <a:cs typeface="Consolas"/>
                <a:sym typeface="Consolas"/>
              </a:rPr>
              <a:t>&gt; v1, v2;</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v1.push_back(1);</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v1.push_back(2);</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v2.push_back(3);</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v2.push_back(4);</a:t>
            </a:r>
            <a:br>
              <a:rPr lang="en-GB" sz="900">
                <a:solidFill>
                  <a:srgbClr val="00193A"/>
                </a:solidFill>
                <a:latin typeface="Consolas"/>
                <a:ea typeface="Consolas"/>
                <a:cs typeface="Consolas"/>
                <a:sym typeface="Consolas"/>
              </a:rPr>
            </a:br>
            <a:endParaRPr sz="900"/>
          </a:p>
        </p:txBody>
      </p:sp>
      <p:sp>
        <p:nvSpPr>
          <p:cNvPr id="125" name="Google Shape;125;p23"/>
          <p:cNvSpPr txBox="1"/>
          <p:nvPr/>
        </p:nvSpPr>
        <p:spPr>
          <a:xfrm>
            <a:off x="6452250" y="-42200"/>
            <a:ext cx="2455800" cy="3190800"/>
          </a:xfrm>
          <a:prstGeom prst="rect">
            <a:avLst/>
          </a:prstGeom>
          <a:solidFill>
            <a:srgbClr val="FFF2CC"/>
          </a:solid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"\n\nVector 1: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b="1" lang="en-GB" sz="900">
                <a:solidFill>
                  <a:srgbClr val="00193A"/>
                </a:solidFill>
                <a:latin typeface="Consolas"/>
                <a:ea typeface="Consolas"/>
                <a:cs typeface="Consolas"/>
                <a:sym typeface="Consolas"/>
              </a:rPr>
              <a:t>for</a:t>
            </a:r>
            <a:r>
              <a:rPr lang="en-GB" sz="900">
                <a:solidFill>
                  <a:srgbClr val="00193A"/>
                </a:solidFill>
                <a:latin typeface="Consolas"/>
                <a:ea typeface="Consolas"/>
                <a:cs typeface="Consolas"/>
                <a:sym typeface="Consolas"/>
              </a:rPr>
              <a:t> (</a:t>
            </a:r>
            <a:r>
              <a:rPr b="1" lang="en-GB" sz="900">
                <a:solidFill>
                  <a:srgbClr val="00193A"/>
                </a:solidFill>
                <a:latin typeface="Consolas"/>
                <a:ea typeface="Consolas"/>
                <a:cs typeface="Consolas"/>
                <a:sym typeface="Consolas"/>
              </a:rPr>
              <a:t>int</a:t>
            </a:r>
            <a:r>
              <a:rPr lang="en-GB" sz="900">
                <a:solidFill>
                  <a:srgbClr val="00193A"/>
                </a:solidFill>
                <a:latin typeface="Consolas"/>
                <a:ea typeface="Consolas"/>
                <a:cs typeface="Consolas"/>
                <a:sym typeface="Consolas"/>
              </a:rPr>
              <a:t> i = 0; i &lt; v1.size(); i++)</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v1[i] &lt;&lt; </a:t>
            </a:r>
            <a:r>
              <a:rPr lang="en-GB" sz="900">
                <a:solidFill>
                  <a:srgbClr val="0048AB"/>
                </a:solidFill>
                <a:latin typeface="Consolas"/>
                <a:ea typeface="Consolas"/>
                <a:cs typeface="Consolas"/>
                <a:sym typeface="Consolas"/>
              </a:rPr>
              <a:t>"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"\nVector 2: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b="1" lang="en-GB" sz="900">
                <a:solidFill>
                  <a:srgbClr val="00193A"/>
                </a:solidFill>
                <a:latin typeface="Consolas"/>
                <a:ea typeface="Consolas"/>
                <a:cs typeface="Consolas"/>
                <a:sym typeface="Consolas"/>
              </a:rPr>
              <a:t>for</a:t>
            </a:r>
            <a:r>
              <a:rPr lang="en-GB" sz="900">
                <a:solidFill>
                  <a:srgbClr val="00193A"/>
                </a:solidFill>
                <a:latin typeface="Consolas"/>
                <a:ea typeface="Consolas"/>
                <a:cs typeface="Consolas"/>
                <a:sym typeface="Consolas"/>
              </a:rPr>
              <a:t> (</a:t>
            </a:r>
            <a:r>
              <a:rPr b="1" lang="en-GB" sz="900">
                <a:solidFill>
                  <a:srgbClr val="00193A"/>
                </a:solidFill>
                <a:latin typeface="Consolas"/>
                <a:ea typeface="Consolas"/>
                <a:cs typeface="Consolas"/>
                <a:sym typeface="Consolas"/>
              </a:rPr>
              <a:t>int</a:t>
            </a:r>
            <a:r>
              <a:rPr lang="en-GB" sz="900">
                <a:solidFill>
                  <a:srgbClr val="00193A"/>
                </a:solidFill>
                <a:latin typeface="Consolas"/>
                <a:ea typeface="Consolas"/>
                <a:cs typeface="Consolas"/>
                <a:sym typeface="Consolas"/>
              </a:rPr>
              <a:t> i = 0; i &lt; v2.size(); i++)</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    </a:t>
            </a: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v2[i] &lt;&lt; </a:t>
            </a:r>
            <a:r>
              <a:rPr lang="en-GB" sz="900">
                <a:solidFill>
                  <a:srgbClr val="0048AB"/>
                </a:solidFill>
                <a:latin typeface="Consolas"/>
                <a:ea typeface="Consolas"/>
                <a:cs typeface="Consolas"/>
                <a:sym typeface="Consolas"/>
              </a:rPr>
              <a:t>"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738191"/>
                </a:solidFill>
                <a:latin typeface="Consolas"/>
                <a:ea typeface="Consolas"/>
                <a:cs typeface="Consolas"/>
                <a:sym typeface="Consolas"/>
              </a:rPr>
              <a:t>// Swaps v1 and v2</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v1.swap(v2);</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"\nAfter Swap \nVector 1: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b="1" lang="en-GB" sz="900">
                <a:solidFill>
                  <a:srgbClr val="00193A"/>
                </a:solidFill>
                <a:latin typeface="Consolas"/>
                <a:ea typeface="Consolas"/>
                <a:cs typeface="Consolas"/>
                <a:sym typeface="Consolas"/>
              </a:rPr>
              <a:t>for</a:t>
            </a:r>
            <a:r>
              <a:rPr lang="en-GB" sz="900">
                <a:solidFill>
                  <a:srgbClr val="00193A"/>
                </a:solidFill>
                <a:latin typeface="Consolas"/>
                <a:ea typeface="Consolas"/>
                <a:cs typeface="Consolas"/>
                <a:sym typeface="Consolas"/>
              </a:rPr>
              <a:t> (</a:t>
            </a:r>
            <a:r>
              <a:rPr b="1" lang="en-GB" sz="900">
                <a:solidFill>
                  <a:srgbClr val="00193A"/>
                </a:solidFill>
                <a:latin typeface="Consolas"/>
                <a:ea typeface="Consolas"/>
                <a:cs typeface="Consolas"/>
                <a:sym typeface="Consolas"/>
              </a:rPr>
              <a:t>int</a:t>
            </a:r>
            <a:r>
              <a:rPr lang="en-GB" sz="900">
                <a:solidFill>
                  <a:srgbClr val="00193A"/>
                </a:solidFill>
                <a:latin typeface="Consolas"/>
                <a:ea typeface="Consolas"/>
                <a:cs typeface="Consolas"/>
                <a:sym typeface="Consolas"/>
              </a:rPr>
              <a:t> i = 0; i &lt; v1.size(); i++)</a:t>
            </a: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v1[i] &lt;&lt; </a:t>
            </a:r>
            <a:r>
              <a:rPr lang="en-GB" sz="900">
                <a:solidFill>
                  <a:srgbClr val="0048AB"/>
                </a:solidFill>
                <a:latin typeface="Consolas"/>
                <a:ea typeface="Consolas"/>
                <a:cs typeface="Consolas"/>
                <a:sym typeface="Consolas"/>
              </a:rPr>
              <a:t>"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br>
              <a:rPr lang="en-GB" sz="900">
                <a:solidFill>
                  <a:srgbClr val="00193A"/>
                </a:solidFill>
                <a:latin typeface="Consolas"/>
                <a:ea typeface="Consolas"/>
                <a:cs typeface="Consolas"/>
                <a:sym typeface="Consolas"/>
              </a:rPr>
            </a:b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a:t>
            </a:r>
            <a:r>
              <a:rPr lang="en-GB" sz="900">
                <a:solidFill>
                  <a:srgbClr val="0048AB"/>
                </a:solidFill>
                <a:latin typeface="Consolas"/>
                <a:ea typeface="Consolas"/>
                <a:cs typeface="Consolas"/>
                <a:sym typeface="Consolas"/>
              </a:rPr>
              <a:t>"\nVector 2: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b="1" lang="en-GB" sz="900">
                <a:solidFill>
                  <a:srgbClr val="00193A"/>
                </a:solidFill>
                <a:latin typeface="Consolas"/>
                <a:ea typeface="Consolas"/>
                <a:cs typeface="Consolas"/>
                <a:sym typeface="Consolas"/>
              </a:rPr>
              <a:t>for</a:t>
            </a:r>
            <a:r>
              <a:rPr lang="en-GB" sz="900">
                <a:solidFill>
                  <a:srgbClr val="00193A"/>
                </a:solidFill>
                <a:latin typeface="Consolas"/>
                <a:ea typeface="Consolas"/>
                <a:cs typeface="Consolas"/>
                <a:sym typeface="Consolas"/>
              </a:rPr>
              <a:t> (</a:t>
            </a:r>
            <a:r>
              <a:rPr b="1" lang="en-GB" sz="900">
                <a:solidFill>
                  <a:srgbClr val="00193A"/>
                </a:solidFill>
                <a:latin typeface="Consolas"/>
                <a:ea typeface="Consolas"/>
                <a:cs typeface="Consolas"/>
                <a:sym typeface="Consolas"/>
              </a:rPr>
              <a:t>int</a:t>
            </a:r>
            <a:r>
              <a:rPr lang="en-GB" sz="900">
                <a:solidFill>
                  <a:srgbClr val="00193A"/>
                </a:solidFill>
                <a:latin typeface="Consolas"/>
                <a:ea typeface="Consolas"/>
                <a:cs typeface="Consolas"/>
                <a:sym typeface="Consolas"/>
              </a:rPr>
              <a:t> i = 0; i &lt; v2.size(); i++)</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	</a:t>
            </a:r>
            <a:r>
              <a:rPr lang="en-GB" sz="900">
                <a:solidFill>
                  <a:srgbClr val="0048AB"/>
                </a:solidFill>
                <a:latin typeface="Consolas"/>
                <a:ea typeface="Consolas"/>
                <a:cs typeface="Consolas"/>
                <a:sym typeface="Consolas"/>
              </a:rPr>
              <a:t>cout</a:t>
            </a:r>
            <a:r>
              <a:rPr lang="en-GB" sz="900">
                <a:solidFill>
                  <a:srgbClr val="00193A"/>
                </a:solidFill>
                <a:latin typeface="Consolas"/>
                <a:ea typeface="Consolas"/>
                <a:cs typeface="Consolas"/>
                <a:sym typeface="Consolas"/>
              </a:rPr>
              <a:t> &lt;&lt; v2[i] &lt;&lt; </a:t>
            </a:r>
            <a:r>
              <a:rPr lang="en-GB" sz="900">
                <a:solidFill>
                  <a:srgbClr val="0048AB"/>
                </a:solidFill>
                <a:latin typeface="Consolas"/>
                <a:ea typeface="Consolas"/>
                <a:cs typeface="Consolas"/>
                <a:sym typeface="Consolas"/>
              </a:rPr>
              <a:t>" "</a:t>
            </a:r>
            <a:r>
              <a:rPr lang="en-GB" sz="900">
                <a:solidFill>
                  <a:srgbClr val="00193A"/>
                </a:solidFill>
                <a:latin typeface="Consolas"/>
                <a:ea typeface="Consolas"/>
                <a:cs typeface="Consolas"/>
                <a:sym typeface="Consolas"/>
              </a:rPr>
              <a:t>;</a:t>
            </a:r>
            <a:br>
              <a:rPr lang="en-GB" sz="900">
                <a:solidFill>
                  <a:srgbClr val="00193A"/>
                </a:solidFill>
                <a:latin typeface="Consolas"/>
                <a:ea typeface="Consolas"/>
                <a:cs typeface="Consolas"/>
                <a:sym typeface="Consolas"/>
              </a:rPr>
            </a:br>
            <a:r>
              <a:rPr lang="en-GB" sz="900">
                <a:solidFill>
                  <a:srgbClr val="00193A"/>
                </a:solidFill>
                <a:latin typeface="Consolas"/>
                <a:ea typeface="Consolas"/>
                <a:cs typeface="Consolas"/>
                <a:sym typeface="Consolas"/>
              </a:rPr>
              <a:t>}</a:t>
            </a:r>
            <a:endParaRPr sz="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13200" y="-4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sp>
        <p:nvSpPr>
          <p:cNvPr id="131" name="Google Shape;131;p24"/>
          <p:cNvSpPr txBox="1"/>
          <p:nvPr>
            <p:ph idx="1" type="body"/>
          </p:nvPr>
        </p:nvSpPr>
        <p:spPr>
          <a:xfrm>
            <a:off x="213200" y="624750"/>
            <a:ext cx="41985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200">
                <a:solidFill>
                  <a:srgbClr val="00193A"/>
                </a:solidFill>
                <a:latin typeface="Consolas"/>
                <a:ea typeface="Consolas"/>
                <a:cs typeface="Consolas"/>
                <a:sym typeface="Consolas"/>
              </a:rPr>
              <a:t>The </a:t>
            </a:r>
            <a:r>
              <a:rPr lang="en-GB" sz="1200">
                <a:solidFill>
                  <a:srgbClr val="0048AB"/>
                </a:solidFill>
                <a:latin typeface="Consolas"/>
                <a:ea typeface="Consolas"/>
                <a:cs typeface="Consolas"/>
                <a:sym typeface="Consolas"/>
              </a:rPr>
              <a:t>vector</a:t>
            </a:r>
            <a:r>
              <a:rPr lang="en-GB" sz="1200">
                <a:solidFill>
                  <a:srgbClr val="00193A"/>
                </a:solidFill>
                <a:latin typeface="Consolas"/>
                <a:ea typeface="Consolas"/>
                <a:cs typeface="Consolas"/>
                <a:sym typeface="Consolas"/>
              </a:rPr>
              <a:t> elements are: 10 10 10 10 10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last element is: 15</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a:t>
            </a:r>
            <a:r>
              <a:rPr lang="en-GB" sz="1200">
                <a:solidFill>
                  <a:srgbClr val="0048AB"/>
                </a:solidFill>
                <a:latin typeface="Consolas"/>
                <a:ea typeface="Consolas"/>
                <a:cs typeface="Consolas"/>
                <a:sym typeface="Consolas"/>
              </a:rPr>
              <a:t>vector</a:t>
            </a:r>
            <a:r>
              <a:rPr lang="en-GB" sz="1200">
                <a:solidFill>
                  <a:srgbClr val="00193A"/>
                </a:solidFill>
                <a:latin typeface="Consolas"/>
                <a:ea typeface="Consolas"/>
                <a:cs typeface="Consolas"/>
                <a:sym typeface="Consolas"/>
              </a:rPr>
              <a:t> elements are: 10 10 10 10 10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first element is: 5</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first element is: 10</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first element is: 5</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The last element is: 20</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Vector size after </a:t>
            </a:r>
            <a:r>
              <a:rPr b="1" lang="en-GB" sz="1200">
                <a:solidFill>
                  <a:srgbClr val="0048AB"/>
                </a:solidFill>
                <a:latin typeface="Consolas"/>
                <a:ea typeface="Consolas"/>
                <a:cs typeface="Consolas"/>
                <a:sym typeface="Consolas"/>
              </a:rPr>
              <a:t>erase</a:t>
            </a:r>
            <a:r>
              <a:rPr lang="en-GB" sz="1200">
                <a:solidFill>
                  <a:srgbClr val="00193A"/>
                </a:solidFill>
                <a:latin typeface="Consolas"/>
                <a:ea typeface="Consolas"/>
                <a:cs typeface="Consolas"/>
                <a:sym typeface="Consolas"/>
              </a:rPr>
              <a:t>(): 0</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Vector 1: 1 2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Vector 2: 3 4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After Swap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Vector 1: 3 4 </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Vector 2: 1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4025"/>
            <a:ext cx="8520600" cy="49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Vectors</a:t>
            </a:r>
            <a:endParaRPr b="1"/>
          </a:p>
        </p:txBody>
      </p:sp>
      <p:sp>
        <p:nvSpPr>
          <p:cNvPr id="61" name="Google Shape;61;p14"/>
          <p:cNvSpPr txBox="1"/>
          <p:nvPr>
            <p:ph idx="1" type="body"/>
          </p:nvPr>
        </p:nvSpPr>
        <p:spPr>
          <a:xfrm>
            <a:off x="536850" y="524150"/>
            <a:ext cx="8520600" cy="42816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en-GB" sz="1200">
                <a:solidFill>
                  <a:srgbClr val="212529"/>
                </a:solidFill>
                <a:latin typeface="Proxima Nova"/>
                <a:ea typeface="Proxima Nova"/>
                <a:cs typeface="Proxima Nova"/>
                <a:sym typeface="Proxima Nova"/>
              </a:rPr>
              <a:t>The simplest STL container is the vector, which is a data structure with contiguous blocks of memory just like an array. Because memory locations are contiguous, they can be randomly accessed so that the access time of any element of the vector is constant. Storage is managed automatically so that in an attempt to insert an element into a full vector, a larger memory block is allocated for the vector, the vector elements are copied to the new block, and the old block is released. A vector is thus a flexible array; that is, an </a:t>
            </a:r>
            <a:r>
              <a:rPr b="1" lang="en-GB" sz="1200">
                <a:solidFill>
                  <a:srgbClr val="212529"/>
                </a:solidFill>
                <a:latin typeface="Proxima Nova"/>
                <a:ea typeface="Proxima Nova"/>
                <a:cs typeface="Proxima Nova"/>
                <a:sym typeface="Proxima Nova"/>
              </a:rPr>
              <a:t>array whose size can be dynamically changed ie.:</a:t>
            </a:r>
            <a:r>
              <a:rPr lang="en-GB" sz="1200">
                <a:solidFill>
                  <a:srgbClr val="212529"/>
                </a:solidFill>
                <a:latin typeface="Proxima Nova"/>
                <a:ea typeface="Proxima Nova"/>
                <a:cs typeface="Proxima Nova"/>
                <a:sym typeface="Proxima Nova"/>
              </a:rPr>
              <a:t> the size of a vector can grow dynamically.</a:t>
            </a:r>
            <a:endParaRPr sz="1200">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91666"/>
              <a:buFont typeface="Arial"/>
              <a:buNone/>
            </a:pPr>
            <a:r>
              <a:t/>
            </a:r>
            <a:endParaRPr sz="1200">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91666"/>
              <a:buFont typeface="Arial"/>
              <a:buNone/>
            </a:pPr>
            <a:r>
              <a:rPr lang="en-GB" sz="1200">
                <a:solidFill>
                  <a:srgbClr val="212529"/>
                </a:solidFill>
                <a:latin typeface="Proxima Nova"/>
                <a:ea typeface="Proxima Nova"/>
                <a:cs typeface="Proxima Nova"/>
                <a:sym typeface="Proxima Nova"/>
              </a:rPr>
              <a:t>To use vectors, we need to include the vector header file in our program.</a:t>
            </a:r>
            <a:endParaRPr sz="1200">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91666"/>
              <a:buFont typeface="Arial"/>
              <a:buNone/>
            </a:pPr>
            <a:r>
              <a:t/>
            </a:r>
            <a:endParaRPr sz="1200">
              <a:solidFill>
                <a:srgbClr val="212529"/>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ct val="91666"/>
              <a:buFont typeface="Arial"/>
              <a:buNone/>
            </a:pPr>
            <a:r>
              <a:rPr b="1" lang="en-GB" sz="1200">
                <a:solidFill>
                  <a:srgbClr val="212529"/>
                </a:solidFill>
                <a:latin typeface="Proxima Nova"/>
                <a:ea typeface="Proxima Nova"/>
                <a:cs typeface="Proxima Nova"/>
                <a:sym typeface="Proxima Nova"/>
              </a:rPr>
              <a:t>#include &lt;vector&gt;</a:t>
            </a:r>
            <a:endParaRPr b="1" sz="1200">
              <a:solidFill>
                <a:srgbClr val="212529"/>
              </a:solidFill>
              <a:latin typeface="Proxima Nova"/>
              <a:ea typeface="Proxima Nova"/>
              <a:cs typeface="Proxima Nova"/>
              <a:sym typeface="Proxima Nova"/>
            </a:endParaRPr>
          </a:p>
          <a:p>
            <a:pPr indent="0" lvl="0" marL="0" rtl="0" algn="l">
              <a:lnSpc>
                <a:spcPct val="115000"/>
              </a:lnSpc>
              <a:spcBef>
                <a:spcPts val="1800"/>
              </a:spcBef>
              <a:spcAft>
                <a:spcPts val="0"/>
              </a:spcAft>
              <a:buClr>
                <a:schemeClr val="dk1"/>
              </a:buClr>
              <a:buSzPct val="64705"/>
              <a:buFont typeface="Arial"/>
              <a:buNone/>
            </a:pPr>
            <a:r>
              <a:rPr b="1" lang="en-GB" sz="1700">
                <a:solidFill>
                  <a:srgbClr val="212529"/>
                </a:solidFill>
                <a:latin typeface="Proxima Nova"/>
                <a:ea typeface="Proxima Nova"/>
                <a:cs typeface="Proxima Nova"/>
                <a:sym typeface="Proxima Nova"/>
              </a:rPr>
              <a:t>C++ Vector Declaration</a:t>
            </a:r>
            <a:endParaRPr b="1" sz="17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ct val="91666"/>
              <a:buFont typeface="Arial"/>
              <a:buNone/>
            </a:pPr>
            <a:r>
              <a:rPr lang="en-GB" sz="1200">
                <a:solidFill>
                  <a:srgbClr val="212529"/>
                </a:solidFill>
                <a:latin typeface="Proxima Nova"/>
                <a:ea typeface="Proxima Nova"/>
                <a:cs typeface="Proxima Nova"/>
                <a:sym typeface="Proxima Nova"/>
              </a:rPr>
              <a:t>Once we include the header file,then we can declare a vector in C++ as bellow :</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GB" sz="1200">
                <a:solidFill>
                  <a:srgbClr val="212529"/>
                </a:solidFill>
                <a:latin typeface="Proxima Nova"/>
                <a:ea typeface="Proxima Nova"/>
                <a:cs typeface="Proxima Nova"/>
                <a:sym typeface="Proxima Nova"/>
              </a:rPr>
              <a:t>std::vector&lt;T&gt; vector_name;</a:t>
            </a:r>
            <a:endParaRPr b="1"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200">
                <a:solidFill>
                  <a:srgbClr val="212529"/>
                </a:solidFill>
                <a:latin typeface="Proxima Nova"/>
                <a:ea typeface="Proxima Nova"/>
                <a:cs typeface="Proxima Nova"/>
                <a:sym typeface="Proxima Nova"/>
              </a:rPr>
              <a:t>The type parameter &lt;T&gt; specifies the type of the vector. It can be any primitive data type such as int, char, float, etc. For example to declare a vector which dynamically store numbers we proceed as follow :</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200">
                <a:solidFill>
                  <a:srgbClr val="212529"/>
                </a:solidFill>
                <a:latin typeface="Proxima Nova"/>
                <a:ea typeface="Proxima Nova"/>
                <a:cs typeface="Proxima Nova"/>
                <a:sym typeface="Proxima Nova"/>
              </a:rPr>
              <a:t>vector&lt;</a:t>
            </a:r>
            <a:r>
              <a:rPr b="1" lang="en-GB" sz="1200">
                <a:solidFill>
                  <a:srgbClr val="212529"/>
                </a:solidFill>
                <a:latin typeface="Proxima Nova"/>
                <a:ea typeface="Proxima Nova"/>
                <a:cs typeface="Proxima Nova"/>
                <a:sym typeface="Proxima Nova"/>
              </a:rPr>
              <a:t>int</a:t>
            </a:r>
            <a:r>
              <a:rPr lang="en-GB" sz="1200">
                <a:solidFill>
                  <a:srgbClr val="212529"/>
                </a:solidFill>
                <a:latin typeface="Proxima Nova"/>
                <a:ea typeface="Proxima Nova"/>
                <a:cs typeface="Proxima Nova"/>
                <a:sym typeface="Proxima Nova"/>
              </a:rPr>
              <a:t>&gt; num;</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GB" sz="1200">
                <a:solidFill>
                  <a:srgbClr val="212529"/>
                </a:solidFill>
                <a:latin typeface="Proxima Nova"/>
                <a:ea typeface="Proxima Nova"/>
                <a:cs typeface="Proxima Nova"/>
                <a:sym typeface="Proxima Nova"/>
              </a:rPr>
              <a:t>Here, num is the name of the vector and  we do not specify the </a:t>
            </a:r>
            <a:r>
              <a:rPr b="1" lang="en-GB" sz="1200">
                <a:solidFill>
                  <a:srgbClr val="212529"/>
                </a:solidFill>
                <a:latin typeface="Proxima Nova"/>
                <a:ea typeface="Proxima Nova"/>
                <a:cs typeface="Proxima Nova"/>
                <a:sym typeface="Proxima Nova"/>
              </a:rPr>
              <a:t>size</a:t>
            </a:r>
            <a:r>
              <a:rPr lang="en-GB" sz="1200">
                <a:solidFill>
                  <a:srgbClr val="212529"/>
                </a:solidFill>
                <a:latin typeface="Proxima Nova"/>
                <a:ea typeface="Proxima Nova"/>
                <a:cs typeface="Proxima Nova"/>
                <a:sym typeface="Proxima Nova"/>
              </a:rPr>
              <a:t> of the vector during the declaration, because the size of a vector can grow dynamically so it is not necessary to define it.</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13175" y="51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Vector Initialisation</a:t>
            </a:r>
            <a:endParaRPr/>
          </a:p>
        </p:txBody>
      </p:sp>
      <p:sp>
        <p:nvSpPr>
          <p:cNvPr id="67" name="Google Shape;67;p15"/>
          <p:cNvSpPr txBox="1"/>
          <p:nvPr>
            <p:ph idx="1" type="body"/>
          </p:nvPr>
        </p:nvSpPr>
        <p:spPr>
          <a:xfrm>
            <a:off x="276500" y="674000"/>
            <a:ext cx="3656700" cy="40122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1800"/>
              </a:spcBef>
              <a:spcAft>
                <a:spcPts val="0"/>
              </a:spcAft>
              <a:buClr>
                <a:schemeClr val="dk1"/>
              </a:buClr>
              <a:buSzPts val="1100"/>
              <a:buFont typeface="Arial"/>
              <a:buNone/>
            </a:pPr>
            <a:r>
              <a:rPr b="1" lang="en-GB">
                <a:solidFill>
                  <a:srgbClr val="212529"/>
                </a:solidFill>
                <a:latin typeface="Proxima Nova"/>
                <a:ea typeface="Proxima Nova"/>
                <a:cs typeface="Proxima Nova"/>
                <a:sym typeface="Proxima Nova"/>
              </a:rPr>
              <a:t>C++ Vector Initialisation</a:t>
            </a:r>
            <a:endParaRPr b="1">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300">
                <a:solidFill>
                  <a:srgbClr val="212529"/>
                </a:solidFill>
                <a:latin typeface="Proxima Nova"/>
                <a:ea typeface="Proxima Nova"/>
                <a:cs typeface="Proxima Nova"/>
                <a:sym typeface="Proxima Nova"/>
              </a:rPr>
              <a:t>There are 3 ways to initialize a vector in C++: </a:t>
            </a:r>
            <a:endParaRPr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b="1" lang="en-GB" sz="1300">
                <a:solidFill>
                  <a:srgbClr val="212529"/>
                </a:solidFill>
                <a:latin typeface="Proxima Nova"/>
                <a:ea typeface="Proxima Nova"/>
                <a:cs typeface="Proxima Nova"/>
                <a:sym typeface="Proxima Nova"/>
              </a:rPr>
              <a:t>Method 1 and 2:</a:t>
            </a:r>
            <a:endParaRPr b="1"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300">
                <a:solidFill>
                  <a:srgbClr val="212529"/>
                </a:solidFill>
                <a:latin typeface="Proxima Nova"/>
                <a:ea typeface="Proxima Nova"/>
                <a:cs typeface="Proxima Nova"/>
                <a:sym typeface="Proxima Nova"/>
              </a:rPr>
              <a:t>// list Initializer </a:t>
            </a:r>
            <a:endParaRPr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300">
                <a:solidFill>
                  <a:srgbClr val="212529"/>
                </a:solidFill>
                <a:latin typeface="Proxima Nova"/>
                <a:ea typeface="Proxima Nova"/>
                <a:cs typeface="Proxima Nova"/>
                <a:sym typeface="Proxima Nova"/>
              </a:rPr>
              <a:t>vector&lt;int&gt; vector1 = {1, 2, 3, 4, 5};</a:t>
            </a:r>
            <a:endParaRPr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300">
                <a:solidFill>
                  <a:srgbClr val="212529"/>
                </a:solidFill>
                <a:latin typeface="Proxima Nova"/>
                <a:ea typeface="Proxima Nova"/>
                <a:cs typeface="Proxima Nova"/>
                <a:sym typeface="Proxima Nova"/>
              </a:rPr>
              <a:t>// Uniform initialization</a:t>
            </a:r>
            <a:endParaRPr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n-GB" sz="1300">
                <a:solidFill>
                  <a:srgbClr val="212529"/>
                </a:solidFill>
                <a:latin typeface="Proxima Nova"/>
                <a:ea typeface="Proxima Nova"/>
                <a:cs typeface="Proxima Nova"/>
                <a:sym typeface="Proxima Nova"/>
              </a:rPr>
              <a:t>vector&lt;int&gt; vector2 {1, 2, 3, 4, 5};</a:t>
            </a:r>
            <a:endParaRPr sz="13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GB" sz="1300">
                <a:solidFill>
                  <a:srgbClr val="212529"/>
                </a:solidFill>
                <a:latin typeface="Proxima Nova"/>
                <a:ea typeface="Proxima Nova"/>
                <a:cs typeface="Proxima Nova"/>
                <a:sym typeface="Proxima Nova"/>
              </a:rPr>
              <a:t>Here, we are initializing the vector by providing values directly to the vector. Now, both vector1 and vector2 are initialized with values </a:t>
            </a:r>
            <a:r>
              <a:rPr b="1" lang="en-GB" sz="1300">
                <a:solidFill>
                  <a:srgbClr val="212529"/>
                </a:solidFill>
                <a:latin typeface="Proxima Nova"/>
                <a:ea typeface="Proxima Nova"/>
                <a:cs typeface="Proxima Nova"/>
                <a:sym typeface="Proxima Nova"/>
              </a:rPr>
              <a:t>1</a:t>
            </a:r>
            <a:r>
              <a:rPr lang="en-GB" sz="1300">
                <a:solidFill>
                  <a:srgbClr val="212529"/>
                </a:solidFill>
                <a:latin typeface="Proxima Nova"/>
                <a:ea typeface="Proxima Nova"/>
                <a:cs typeface="Proxima Nova"/>
                <a:sym typeface="Proxima Nova"/>
              </a:rPr>
              <a:t>, </a:t>
            </a:r>
            <a:r>
              <a:rPr b="1" lang="en-GB" sz="1300">
                <a:solidFill>
                  <a:srgbClr val="212529"/>
                </a:solidFill>
                <a:latin typeface="Proxima Nova"/>
                <a:ea typeface="Proxima Nova"/>
                <a:cs typeface="Proxima Nova"/>
                <a:sym typeface="Proxima Nova"/>
              </a:rPr>
              <a:t>2</a:t>
            </a:r>
            <a:r>
              <a:rPr lang="en-GB" sz="1300">
                <a:solidFill>
                  <a:srgbClr val="212529"/>
                </a:solidFill>
                <a:latin typeface="Proxima Nova"/>
                <a:ea typeface="Proxima Nova"/>
                <a:cs typeface="Proxima Nova"/>
                <a:sym typeface="Proxima Nova"/>
              </a:rPr>
              <a:t>, </a:t>
            </a:r>
            <a:r>
              <a:rPr b="1" lang="en-GB" sz="1300">
                <a:solidFill>
                  <a:srgbClr val="212529"/>
                </a:solidFill>
                <a:latin typeface="Proxima Nova"/>
                <a:ea typeface="Proxima Nova"/>
                <a:cs typeface="Proxima Nova"/>
                <a:sym typeface="Proxima Nova"/>
              </a:rPr>
              <a:t>3</a:t>
            </a:r>
            <a:r>
              <a:rPr lang="en-GB" sz="1300">
                <a:solidFill>
                  <a:srgbClr val="212529"/>
                </a:solidFill>
                <a:latin typeface="Proxima Nova"/>
                <a:ea typeface="Proxima Nova"/>
                <a:cs typeface="Proxima Nova"/>
                <a:sym typeface="Proxima Nova"/>
              </a:rPr>
              <a:t>, </a:t>
            </a:r>
            <a:r>
              <a:rPr b="1" lang="en-GB" sz="1300">
                <a:solidFill>
                  <a:srgbClr val="212529"/>
                </a:solidFill>
                <a:latin typeface="Proxima Nova"/>
                <a:ea typeface="Proxima Nova"/>
                <a:cs typeface="Proxima Nova"/>
                <a:sym typeface="Proxima Nova"/>
              </a:rPr>
              <a:t>4</a:t>
            </a:r>
            <a:r>
              <a:rPr lang="en-GB" sz="1300">
                <a:solidFill>
                  <a:srgbClr val="212529"/>
                </a:solidFill>
                <a:latin typeface="Proxima Nova"/>
                <a:ea typeface="Proxima Nova"/>
                <a:cs typeface="Proxima Nova"/>
                <a:sym typeface="Proxima Nova"/>
              </a:rPr>
              <a:t>, </a:t>
            </a:r>
            <a:r>
              <a:rPr b="1" lang="en-GB" sz="1300">
                <a:solidFill>
                  <a:srgbClr val="212529"/>
                </a:solidFill>
                <a:latin typeface="Proxima Nova"/>
                <a:ea typeface="Proxima Nova"/>
                <a:cs typeface="Proxima Nova"/>
                <a:sym typeface="Proxima Nova"/>
              </a:rPr>
              <a:t>5</a:t>
            </a:r>
            <a:r>
              <a:rPr lang="en-GB" sz="1300">
                <a:solidFill>
                  <a:srgbClr val="212529"/>
                </a:solidFill>
                <a:latin typeface="Proxima Nova"/>
                <a:ea typeface="Proxima Nova"/>
                <a:cs typeface="Proxima Nova"/>
                <a:sym typeface="Proxima Nova"/>
              </a:rPr>
              <a:t>.</a:t>
            </a:r>
            <a:endParaRPr sz="1900"/>
          </a:p>
        </p:txBody>
      </p:sp>
      <p:sp>
        <p:nvSpPr>
          <p:cNvPr id="68" name="Google Shape;68;p15"/>
          <p:cNvSpPr txBox="1"/>
          <p:nvPr/>
        </p:nvSpPr>
        <p:spPr>
          <a:xfrm>
            <a:off x="4446900" y="344775"/>
            <a:ext cx="3975600" cy="262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200">
                <a:solidFill>
                  <a:srgbClr val="212529"/>
                </a:solidFill>
                <a:latin typeface="Proxima Nova"/>
                <a:ea typeface="Proxima Nova"/>
                <a:cs typeface="Proxima Nova"/>
                <a:sym typeface="Proxima Nova"/>
              </a:rPr>
              <a:t>Method 3:</a:t>
            </a:r>
            <a:endParaRPr b="1"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GB" sz="1200">
                <a:solidFill>
                  <a:srgbClr val="212529"/>
                </a:solidFill>
                <a:latin typeface="Proxima Nova"/>
                <a:ea typeface="Proxima Nova"/>
                <a:cs typeface="Proxima Nova"/>
                <a:sym typeface="Proxima Nova"/>
              </a:rPr>
              <a:t>// constructor initialization</a:t>
            </a:r>
            <a:endParaRPr b="1"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200">
                <a:solidFill>
                  <a:srgbClr val="212529"/>
                </a:solidFill>
                <a:latin typeface="Proxima Nova"/>
                <a:ea typeface="Proxima Nova"/>
                <a:cs typeface="Proxima Nova"/>
                <a:sym typeface="Proxima Nova"/>
              </a:rPr>
              <a:t>vector&lt;int&gt; vector3(5, 12);</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200">
                <a:solidFill>
                  <a:srgbClr val="212529"/>
                </a:solidFill>
                <a:latin typeface="Proxima Nova"/>
                <a:ea typeface="Proxima Nova"/>
                <a:cs typeface="Proxima Nova"/>
                <a:sym typeface="Proxima Nova"/>
              </a:rPr>
              <a:t>Here, </a:t>
            </a:r>
            <a:r>
              <a:rPr b="1" lang="en-GB" sz="1200">
                <a:solidFill>
                  <a:srgbClr val="212529"/>
                </a:solidFill>
                <a:latin typeface="Proxima Nova"/>
                <a:ea typeface="Proxima Nova"/>
                <a:cs typeface="Proxima Nova"/>
                <a:sym typeface="Proxima Nova"/>
              </a:rPr>
              <a:t>5</a:t>
            </a:r>
            <a:r>
              <a:rPr lang="en-GB" sz="1200">
                <a:solidFill>
                  <a:srgbClr val="212529"/>
                </a:solidFill>
                <a:latin typeface="Proxima Nova"/>
                <a:ea typeface="Proxima Nova"/>
                <a:cs typeface="Proxima Nova"/>
                <a:sym typeface="Proxima Nova"/>
              </a:rPr>
              <a:t> is the size of the vector and </a:t>
            </a:r>
            <a:r>
              <a:rPr b="1" lang="en-GB" sz="1200">
                <a:solidFill>
                  <a:srgbClr val="212529"/>
                </a:solidFill>
                <a:latin typeface="Proxima Nova"/>
                <a:ea typeface="Proxima Nova"/>
                <a:cs typeface="Proxima Nova"/>
                <a:sym typeface="Proxima Nova"/>
              </a:rPr>
              <a:t>12</a:t>
            </a:r>
            <a:r>
              <a:rPr lang="en-GB" sz="1200">
                <a:solidFill>
                  <a:srgbClr val="212529"/>
                </a:solidFill>
                <a:latin typeface="Proxima Nova"/>
                <a:ea typeface="Proxima Nova"/>
                <a:cs typeface="Proxima Nova"/>
                <a:sym typeface="Proxima Nova"/>
              </a:rPr>
              <a:t> is the value.</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GB" sz="1200">
                <a:solidFill>
                  <a:srgbClr val="212529"/>
                </a:solidFill>
                <a:latin typeface="Proxima Nova"/>
                <a:ea typeface="Proxima Nova"/>
                <a:cs typeface="Proxima Nova"/>
                <a:sym typeface="Proxima Nova"/>
              </a:rPr>
              <a:t>This code creates an int vector with size </a:t>
            </a:r>
            <a:r>
              <a:rPr b="1" lang="en-GB" sz="1200">
                <a:solidFill>
                  <a:srgbClr val="212529"/>
                </a:solidFill>
                <a:latin typeface="Proxima Nova"/>
                <a:ea typeface="Proxima Nova"/>
                <a:cs typeface="Proxima Nova"/>
                <a:sym typeface="Proxima Nova"/>
              </a:rPr>
              <a:t>5</a:t>
            </a:r>
            <a:r>
              <a:rPr lang="en-GB" sz="1200">
                <a:solidFill>
                  <a:srgbClr val="212529"/>
                </a:solidFill>
                <a:latin typeface="Proxima Nova"/>
                <a:ea typeface="Proxima Nova"/>
                <a:cs typeface="Proxima Nova"/>
                <a:sym typeface="Proxima Nova"/>
              </a:rPr>
              <a:t> and initializes the vector with the value of </a:t>
            </a:r>
            <a:r>
              <a:rPr b="1" lang="en-GB" sz="1200">
                <a:solidFill>
                  <a:srgbClr val="212529"/>
                </a:solidFill>
                <a:latin typeface="Proxima Nova"/>
                <a:ea typeface="Proxima Nova"/>
                <a:cs typeface="Proxima Nova"/>
                <a:sym typeface="Proxima Nova"/>
              </a:rPr>
              <a:t>12</a:t>
            </a:r>
            <a:r>
              <a:rPr lang="en-GB" sz="1200">
                <a:solidFill>
                  <a:srgbClr val="212529"/>
                </a:solidFill>
                <a:latin typeface="Proxima Nova"/>
                <a:ea typeface="Proxima Nova"/>
                <a:cs typeface="Proxima Nova"/>
                <a:sym typeface="Proxima Nova"/>
              </a:rPr>
              <a:t>. So, the vector is equivalent to</a:t>
            </a:r>
            <a:endParaRPr sz="1200">
              <a:solidFill>
                <a:srgbClr val="212529"/>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en-GB" sz="1200">
                <a:solidFill>
                  <a:srgbClr val="212529"/>
                </a:solidFill>
                <a:latin typeface="Proxima Nova"/>
                <a:ea typeface="Proxima Nova"/>
                <a:cs typeface="Proxima Nova"/>
                <a:sym typeface="Proxima Nova"/>
              </a:rPr>
              <a:t>vector&lt;int&gt; vector3 = {12, 12, 12, 12, 12};</a:t>
            </a:r>
            <a:endParaRPr b="1" sz="1200">
              <a:solidFill>
                <a:srgbClr val="21252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27250" y="107275"/>
            <a:ext cx="8520600" cy="371100"/>
          </a:xfrm>
          <a:prstGeom prst="rect">
            <a:avLst/>
          </a:prstGeom>
        </p:spPr>
        <p:txBody>
          <a:bodyPr anchorCtr="0" anchor="t" bIns="91425" lIns="91425" spcFirstLastPara="1" rIns="91425" wrap="square" tIns="91425">
            <a:normAutofit/>
          </a:bodyPr>
          <a:lstStyle/>
          <a:p>
            <a:pPr indent="0" lvl="0" marL="0" rtl="0" algn="l">
              <a:spcBef>
                <a:spcPts val="1400"/>
              </a:spcBef>
              <a:spcAft>
                <a:spcPts val="400"/>
              </a:spcAft>
              <a:buClr>
                <a:schemeClr val="dk1"/>
              </a:buClr>
              <a:buSzPts val="1100"/>
              <a:buFont typeface="Arial"/>
              <a:buNone/>
            </a:pPr>
            <a:r>
              <a:rPr b="1" lang="en-GB" sz="1200">
                <a:solidFill>
                  <a:srgbClr val="212529"/>
                </a:solidFill>
                <a:latin typeface="Proxima Nova"/>
                <a:ea typeface="Proxima Nova"/>
                <a:cs typeface="Proxima Nova"/>
                <a:sym typeface="Proxima Nova"/>
              </a:rPr>
              <a:t>C++ Vector Initialization sample program</a:t>
            </a:r>
            <a:endParaRPr/>
          </a:p>
        </p:txBody>
      </p:sp>
      <p:sp>
        <p:nvSpPr>
          <p:cNvPr id="74" name="Google Shape;74;p16"/>
          <p:cNvSpPr txBox="1"/>
          <p:nvPr>
            <p:ph idx="1" type="body"/>
          </p:nvPr>
        </p:nvSpPr>
        <p:spPr>
          <a:xfrm>
            <a:off x="771150" y="436175"/>
            <a:ext cx="3302700" cy="4552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#include &lt;iostream&gt;</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#include &lt;vector&gt;</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using namespace std;</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int main()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  // method 1</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  // initializer list</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vector&lt;int&gt; vector1 = {1, 2, 3, 4, 5};</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  // method 2</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  // uniform initialization</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vector&lt;int&gt; vector2{6, 7, 8, 9, 10};</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  // method 3</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6AA84F"/>
                </a:solidFill>
                <a:latin typeface="Proxima Nova"/>
                <a:ea typeface="Proxima Nova"/>
                <a:cs typeface="Proxima Nova"/>
                <a:sym typeface="Proxima Nova"/>
              </a:rPr>
              <a:t>//constructor initialization</a:t>
            </a:r>
            <a:endParaRPr sz="1200">
              <a:solidFill>
                <a:srgbClr val="6AA84F"/>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vector&lt;int&gt; vector3(5, 12);</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"vector from method 1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for (int i = 0; i &lt; vector1.size(); i++)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vector1[i] &lt;&lt;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"\n vector from method 2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for (int i = 0; i &lt; vector2.size(); i++)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vector2[i] &lt;&lt;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"\n vector from method 3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for (int i = 0; i &lt; vector3.size(); i++)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cout &lt;&lt; vector3[i] &lt;&lt; "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  return 0;</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en-GB" sz="1200">
                <a:solidFill>
                  <a:srgbClr val="212529"/>
                </a:solidFill>
                <a:latin typeface="Proxima Nova"/>
                <a:ea typeface="Proxima Nova"/>
                <a:cs typeface="Proxima Nova"/>
                <a:sym typeface="Proxima Nova"/>
              </a:rPr>
              <a:t>}</a:t>
            </a:r>
            <a:endParaRPr sz="1200">
              <a:solidFill>
                <a:srgbClr val="212529"/>
              </a:solidFill>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1200">
              <a:solidFill>
                <a:srgbClr val="212529"/>
              </a:solidFill>
              <a:latin typeface="Proxima Nova"/>
              <a:ea typeface="Proxima Nova"/>
              <a:cs typeface="Proxima Nova"/>
              <a:sym typeface="Proxima Nova"/>
            </a:endParaRPr>
          </a:p>
        </p:txBody>
      </p:sp>
      <p:sp>
        <p:nvSpPr>
          <p:cNvPr id="75" name="Google Shape;75;p16"/>
          <p:cNvSpPr txBox="1"/>
          <p:nvPr/>
        </p:nvSpPr>
        <p:spPr>
          <a:xfrm>
            <a:off x="5453125" y="1402925"/>
            <a:ext cx="3000000" cy="1647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sz="1100">
                <a:solidFill>
                  <a:srgbClr val="212529"/>
                </a:solidFill>
                <a:latin typeface="Proxima Nova"/>
                <a:ea typeface="Proxima Nova"/>
                <a:cs typeface="Proxima Nova"/>
                <a:sym typeface="Proxima Nova"/>
              </a:rPr>
              <a:t>Output</a:t>
            </a:r>
            <a:endParaRPr b="1"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vector from method 1 = 1  2  3  4  5  </a:t>
            </a:r>
            <a:endParaRPr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 vector from method 2 = 6  7  8  9  10  </a:t>
            </a:r>
            <a:endParaRPr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 vector from method 3 = 12  12  12  12  12</a:t>
            </a:r>
            <a:endParaRPr sz="1100">
              <a:solidFill>
                <a:srgbClr val="212529"/>
              </a:solidFill>
              <a:latin typeface="Proxima Nova"/>
              <a:ea typeface="Proxima Nova"/>
              <a:cs typeface="Proxima Nova"/>
              <a:sym typeface="Proxima Nova"/>
            </a:endParaRPr>
          </a:p>
          <a:p>
            <a:pPr indent="0" lvl="0" marL="0" rtl="0" algn="l">
              <a:spcBef>
                <a:spcPts val="1200"/>
              </a:spcBef>
              <a:spcAft>
                <a:spcPts val="1200"/>
              </a:spcAft>
              <a:buNone/>
            </a:pPr>
            <a:r>
              <a:t/>
            </a:r>
            <a:endParaRPr sz="1100">
              <a:solidFill>
                <a:srgbClr val="212529"/>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27250" y="107275"/>
            <a:ext cx="8520600" cy="371100"/>
          </a:xfrm>
          <a:prstGeom prst="rect">
            <a:avLst/>
          </a:prstGeom>
        </p:spPr>
        <p:txBody>
          <a:bodyPr anchorCtr="0" anchor="t" bIns="91425" lIns="91425" spcFirstLastPara="1" rIns="91425" wrap="square" tIns="91425">
            <a:normAutofit/>
          </a:bodyPr>
          <a:lstStyle/>
          <a:p>
            <a:pPr indent="0" lvl="0" marL="0" rtl="0" algn="l">
              <a:spcBef>
                <a:spcPts val="1400"/>
              </a:spcBef>
              <a:spcAft>
                <a:spcPts val="400"/>
              </a:spcAft>
              <a:buNone/>
            </a:pPr>
            <a:r>
              <a:rPr b="1" lang="en-GB" sz="1200">
                <a:solidFill>
                  <a:srgbClr val="212529"/>
                </a:solidFill>
                <a:latin typeface="Proxima Nova"/>
                <a:ea typeface="Proxima Nova"/>
                <a:cs typeface="Proxima Nova"/>
                <a:sym typeface="Proxima Nova"/>
              </a:rPr>
              <a:t>C++ Vector Initialization sample program</a:t>
            </a:r>
            <a:endParaRPr/>
          </a:p>
        </p:txBody>
      </p:sp>
      <p:sp>
        <p:nvSpPr>
          <p:cNvPr id="81" name="Google Shape;81;p17"/>
          <p:cNvSpPr txBox="1"/>
          <p:nvPr>
            <p:ph idx="1" type="body"/>
          </p:nvPr>
        </p:nvSpPr>
        <p:spPr>
          <a:xfrm>
            <a:off x="699600" y="554575"/>
            <a:ext cx="2683800" cy="4552500"/>
          </a:xfrm>
          <a:prstGeom prst="rect">
            <a:avLst/>
          </a:prstGeom>
          <a:solidFill>
            <a:srgbClr val="D9EAD3"/>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#include &lt;iostream&gt;</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#include &lt;vector&gt;</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using namespace std;</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int main()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r>
              <a:rPr b="1" lang="en-GB" sz="1100">
                <a:solidFill>
                  <a:srgbClr val="212529"/>
                </a:solidFill>
                <a:latin typeface="Proxima Nova"/>
                <a:ea typeface="Proxima Nova"/>
                <a:cs typeface="Proxima Nova"/>
                <a:sym typeface="Proxima Nova"/>
              </a:rPr>
              <a:t>// method 1</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initializer list</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vector1 = {1, 2, 3, 4, 5};</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method 2</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uniform initialization</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vector2{6, 7, 8, 9, 10};</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method 3</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//constructor initialization</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vector3(5, 12);</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"vector from method 1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(int i : vector1)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"\n vector from method 2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(int  i : vector2)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"\n vector from method 3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(int i : vector3)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return 0;</a:t>
            </a:r>
            <a:endParaRPr sz="1100">
              <a:solidFill>
                <a:srgbClr val="212529"/>
              </a:solidFill>
              <a:latin typeface="Proxima Nova"/>
              <a:ea typeface="Proxima Nova"/>
              <a:cs typeface="Proxima Nova"/>
              <a:sym typeface="Proxima Nova"/>
            </a:endParaRPr>
          </a:p>
          <a:p>
            <a:pPr indent="0" lvl="0" marL="0" rtl="0" algn="l">
              <a:lnSpc>
                <a:spcPct val="100000"/>
              </a:lnSpc>
              <a:spcBef>
                <a:spcPts val="1200"/>
              </a:spcBef>
              <a:spcAft>
                <a:spcPts val="1200"/>
              </a:spcAft>
              <a:buNone/>
            </a:pPr>
            <a:r>
              <a:rPr lang="en-GB" sz="1100">
                <a:solidFill>
                  <a:srgbClr val="212529"/>
                </a:solidFill>
                <a:latin typeface="Proxima Nova"/>
                <a:ea typeface="Proxima Nova"/>
                <a:cs typeface="Proxima Nova"/>
                <a:sym typeface="Proxima Nova"/>
              </a:rPr>
              <a:t>}</a:t>
            </a:r>
            <a:endParaRPr sz="1100">
              <a:solidFill>
                <a:srgbClr val="212529"/>
              </a:solidFill>
              <a:latin typeface="Proxima Nova"/>
              <a:ea typeface="Proxima Nova"/>
              <a:cs typeface="Proxima Nova"/>
              <a:sym typeface="Proxima Nova"/>
            </a:endParaRPr>
          </a:p>
        </p:txBody>
      </p:sp>
      <p:sp>
        <p:nvSpPr>
          <p:cNvPr id="82" name="Google Shape;82;p17"/>
          <p:cNvSpPr txBox="1"/>
          <p:nvPr>
            <p:ph idx="1" type="body"/>
          </p:nvPr>
        </p:nvSpPr>
        <p:spPr>
          <a:xfrm>
            <a:off x="4169650" y="295500"/>
            <a:ext cx="2810400" cy="4552500"/>
          </a:xfrm>
          <a:prstGeom prst="rect">
            <a:avLst/>
          </a:prstGeom>
          <a:solidFill>
            <a:srgbClr val="FFF2CC"/>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#include &lt;iostream&gt;</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#include &lt;vector&gt;</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using namespace std;</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int main()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r>
              <a:rPr b="1" lang="en-GB" sz="1100">
                <a:solidFill>
                  <a:srgbClr val="212529"/>
                </a:solidFill>
                <a:latin typeface="Proxima Nova"/>
                <a:ea typeface="Proxima Nova"/>
                <a:cs typeface="Proxima Nova"/>
                <a:sym typeface="Proxima Nova"/>
              </a:rPr>
              <a:t>// method 1</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initializer list</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vector1 = {1, 2, 3, 4, 5};</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method 2</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uniform initialization</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vector2{6, 7, 8, 9, 10};</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  // method 3</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GB" sz="1100">
                <a:solidFill>
                  <a:srgbClr val="212529"/>
                </a:solidFill>
                <a:latin typeface="Proxima Nova"/>
                <a:ea typeface="Proxima Nova"/>
                <a:cs typeface="Proxima Nova"/>
                <a:sym typeface="Proxima Nova"/>
              </a:rPr>
              <a:t>//constructor initialization</a:t>
            </a:r>
            <a:endParaRPr b="1"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vector&lt;int&gt; vector3(5, 12);</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"vector from method 1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(const int&amp; i : vector1)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"\n vector from method 2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(const int&amp; i : vector2)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"\n vector from method 3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for (const int&amp; i : vector3)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cout &lt;&lt; i &lt;&lt; "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a:t>
            </a:r>
            <a:endParaRPr sz="1100">
              <a:solidFill>
                <a:srgbClr val="212529"/>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GB" sz="1100">
                <a:solidFill>
                  <a:srgbClr val="212529"/>
                </a:solidFill>
                <a:latin typeface="Proxima Nova"/>
                <a:ea typeface="Proxima Nova"/>
                <a:cs typeface="Proxima Nova"/>
                <a:sym typeface="Proxima Nova"/>
              </a:rPr>
              <a:t>  return 0;</a:t>
            </a:r>
            <a:endParaRPr sz="1100">
              <a:solidFill>
                <a:srgbClr val="212529"/>
              </a:solidFill>
              <a:latin typeface="Proxima Nova"/>
              <a:ea typeface="Proxima Nova"/>
              <a:cs typeface="Proxima Nova"/>
              <a:sym typeface="Proxima Nova"/>
            </a:endParaRPr>
          </a:p>
          <a:p>
            <a:pPr indent="0" lvl="0" marL="0" rtl="0" algn="l">
              <a:lnSpc>
                <a:spcPct val="100000"/>
              </a:lnSpc>
              <a:spcBef>
                <a:spcPts val="1200"/>
              </a:spcBef>
              <a:spcAft>
                <a:spcPts val="1200"/>
              </a:spcAft>
              <a:buNone/>
            </a:pPr>
            <a:r>
              <a:rPr lang="en-GB" sz="1100">
                <a:solidFill>
                  <a:srgbClr val="212529"/>
                </a:solidFill>
                <a:latin typeface="Proxima Nova"/>
                <a:ea typeface="Proxima Nova"/>
                <a:cs typeface="Proxima Nova"/>
                <a:sym typeface="Proxima Nova"/>
              </a:rPr>
              <a:t>}</a:t>
            </a:r>
            <a:endParaRPr sz="1100">
              <a:solidFill>
                <a:srgbClr val="212529"/>
              </a:solidFill>
              <a:latin typeface="Proxima Nova"/>
              <a:ea typeface="Proxima Nova"/>
              <a:cs typeface="Proxima Nova"/>
              <a:sym typeface="Proxima Nova"/>
            </a:endParaRPr>
          </a:p>
        </p:txBody>
      </p:sp>
      <p:sp>
        <p:nvSpPr>
          <p:cNvPr id="83" name="Google Shape;83;p17"/>
          <p:cNvSpPr txBox="1"/>
          <p:nvPr/>
        </p:nvSpPr>
        <p:spPr>
          <a:xfrm>
            <a:off x="3369125" y="2603400"/>
            <a:ext cx="7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OR</a:t>
            </a:r>
            <a:endParaRPr b="1"/>
          </a:p>
        </p:txBody>
      </p:sp>
      <p:sp>
        <p:nvSpPr>
          <p:cNvPr id="84" name="Google Shape;84;p17"/>
          <p:cNvSpPr txBox="1"/>
          <p:nvPr/>
        </p:nvSpPr>
        <p:spPr>
          <a:xfrm>
            <a:off x="6706900" y="3309800"/>
            <a:ext cx="2437200" cy="1816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GB" sz="1100">
                <a:solidFill>
                  <a:srgbClr val="212529"/>
                </a:solidFill>
                <a:latin typeface="Proxima Nova"/>
                <a:ea typeface="Proxima Nova"/>
                <a:cs typeface="Proxima Nova"/>
                <a:sym typeface="Proxima Nova"/>
              </a:rPr>
              <a:t>Output</a:t>
            </a:r>
            <a:endParaRPr b="1"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vector from method 1 = 1  2  3  4  5  </a:t>
            </a:r>
            <a:endParaRPr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 vector from method 2 = 6  7  8  9  10  </a:t>
            </a:r>
            <a:endParaRPr sz="1100">
              <a:solidFill>
                <a:srgbClr val="212529"/>
              </a:solidFill>
              <a:latin typeface="Proxima Nova"/>
              <a:ea typeface="Proxima Nova"/>
              <a:cs typeface="Proxima Nova"/>
              <a:sym typeface="Proxima Nova"/>
            </a:endParaRPr>
          </a:p>
          <a:p>
            <a:pPr indent="0" lvl="0" marL="0" rtl="0" algn="l">
              <a:spcBef>
                <a:spcPts val="1200"/>
              </a:spcBef>
              <a:spcAft>
                <a:spcPts val="0"/>
              </a:spcAft>
              <a:buNone/>
            </a:pPr>
            <a:r>
              <a:rPr lang="en-GB" sz="1100">
                <a:solidFill>
                  <a:srgbClr val="212529"/>
                </a:solidFill>
                <a:latin typeface="Proxima Nova"/>
                <a:ea typeface="Proxima Nova"/>
                <a:cs typeface="Proxima Nova"/>
                <a:sym typeface="Proxima Nova"/>
              </a:rPr>
              <a:t> vector from method 3 = 12  12  12  12  12</a:t>
            </a:r>
            <a:endParaRPr sz="1100">
              <a:solidFill>
                <a:srgbClr val="212529"/>
              </a:solidFill>
              <a:latin typeface="Proxima Nova"/>
              <a:ea typeface="Proxima Nova"/>
              <a:cs typeface="Proxima Nova"/>
              <a:sym typeface="Proxima Nova"/>
            </a:endParaRPr>
          </a:p>
          <a:p>
            <a:pPr indent="0" lvl="0" marL="0" rtl="0" algn="l">
              <a:spcBef>
                <a:spcPts val="1200"/>
              </a:spcBef>
              <a:spcAft>
                <a:spcPts val="1200"/>
              </a:spcAft>
              <a:buNone/>
            </a:pPr>
            <a:r>
              <a:t/>
            </a:r>
            <a:endParaRPr sz="1100">
              <a:solidFill>
                <a:srgbClr val="212529"/>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185075" y="86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Functions:Iterators with Vectors</a:t>
            </a:r>
            <a:endParaRPr/>
          </a:p>
        </p:txBody>
      </p:sp>
      <p:sp>
        <p:nvSpPr>
          <p:cNvPr id="90" name="Google Shape;90;p18"/>
          <p:cNvSpPr txBox="1"/>
          <p:nvPr>
            <p:ph idx="1" type="body"/>
          </p:nvPr>
        </p:nvSpPr>
        <p:spPr>
          <a:xfrm>
            <a:off x="311700" y="717700"/>
            <a:ext cx="8520600" cy="38511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b="1"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begin() </a:t>
            </a:r>
            <a:r>
              <a:rPr lang="en-GB" sz="1200">
                <a:solidFill>
                  <a:srgbClr val="212529"/>
                </a:solidFill>
                <a:latin typeface="Proxima Nova"/>
                <a:ea typeface="Proxima Nova"/>
                <a:cs typeface="Proxima Nova"/>
                <a:sym typeface="Proxima Nova"/>
              </a:rPr>
              <a:t>– Returns an iterator pointing to the first element in the vector.</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end()</a:t>
            </a:r>
            <a:r>
              <a:rPr lang="en-GB" sz="1200">
                <a:solidFill>
                  <a:srgbClr val="212529"/>
                </a:solidFill>
                <a:latin typeface="Proxima Nova"/>
                <a:ea typeface="Proxima Nova"/>
                <a:cs typeface="Proxima Nova"/>
                <a:sym typeface="Proxima Nova"/>
              </a:rPr>
              <a:t> – Returns an iterator pointing to the theoretical element that follows the last element in the vector.</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rbegin()</a:t>
            </a:r>
            <a:r>
              <a:rPr lang="en-GB" sz="1200">
                <a:solidFill>
                  <a:srgbClr val="212529"/>
                </a:solidFill>
                <a:latin typeface="Proxima Nova"/>
                <a:ea typeface="Proxima Nova"/>
                <a:cs typeface="Proxima Nova"/>
                <a:sym typeface="Proxima Nova"/>
              </a:rPr>
              <a:t> – Returns a reverse iterator pointing to the last element in the vector (reverse beginning). It moves from last to first element.</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rend() </a:t>
            </a:r>
            <a:r>
              <a:rPr lang="en-GB" sz="1200">
                <a:solidFill>
                  <a:srgbClr val="212529"/>
                </a:solidFill>
                <a:latin typeface="Proxima Nova"/>
                <a:ea typeface="Proxima Nova"/>
                <a:cs typeface="Proxima Nova"/>
                <a:sym typeface="Proxima Nova"/>
              </a:rPr>
              <a:t>– Returns a reverse iterator pointing to the theoretical element preceding the first element in the vector (considered as reverse end).</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cbegin()</a:t>
            </a:r>
            <a:r>
              <a:rPr lang="en-GB" sz="1200">
                <a:solidFill>
                  <a:srgbClr val="212529"/>
                </a:solidFill>
                <a:latin typeface="Proxima Nova"/>
                <a:ea typeface="Proxima Nova"/>
                <a:cs typeface="Proxima Nova"/>
                <a:sym typeface="Proxima Nova"/>
              </a:rPr>
              <a:t> – Returns a constant iterator pointing to the first element in the vector.</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cend()</a:t>
            </a:r>
            <a:r>
              <a:rPr lang="en-GB" sz="1200">
                <a:solidFill>
                  <a:srgbClr val="212529"/>
                </a:solidFill>
                <a:latin typeface="Proxima Nova"/>
                <a:ea typeface="Proxima Nova"/>
                <a:cs typeface="Proxima Nova"/>
                <a:sym typeface="Proxima Nova"/>
              </a:rPr>
              <a:t> – Returns a constant iterator pointing to the theoretical element that follows the last element in the vector.</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crbegin()</a:t>
            </a:r>
            <a:r>
              <a:rPr lang="en-GB" sz="1200">
                <a:solidFill>
                  <a:srgbClr val="212529"/>
                </a:solidFill>
                <a:latin typeface="Proxima Nova"/>
                <a:ea typeface="Proxima Nova"/>
                <a:cs typeface="Proxima Nova"/>
                <a:sym typeface="Proxima Nova"/>
              </a:rPr>
              <a:t> – Returns a const reverse iterator pointing to the last element in the vector (reverse beginning). It moves from last to first element.</a:t>
            </a:r>
            <a:endParaRPr sz="1200">
              <a:solidFill>
                <a:srgbClr val="212529"/>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212529"/>
              </a:buClr>
              <a:buSzPts val="1200"/>
              <a:buFont typeface="Proxima Nova"/>
              <a:buAutoNum type="arabicPeriod"/>
            </a:pPr>
            <a:r>
              <a:rPr b="1" lang="en-GB" sz="1200">
                <a:solidFill>
                  <a:srgbClr val="212529"/>
                </a:solidFill>
                <a:latin typeface="Proxima Nova"/>
                <a:ea typeface="Proxima Nova"/>
                <a:cs typeface="Proxima Nova"/>
                <a:sym typeface="Proxima Nova"/>
              </a:rPr>
              <a:t>crend()</a:t>
            </a:r>
            <a:r>
              <a:rPr lang="en-GB" sz="1200">
                <a:solidFill>
                  <a:srgbClr val="212529"/>
                </a:solidFill>
                <a:latin typeface="Proxima Nova"/>
                <a:ea typeface="Proxima Nova"/>
                <a:cs typeface="Proxima Nova"/>
                <a:sym typeface="Proxima Nova"/>
              </a:rPr>
              <a:t> – Returns a const reverse iterator pointing to the theoretical element preceding the first element in the vector (considered as reverse 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62450" y="58075"/>
            <a:ext cx="3375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20"/>
              <a:t>Iterators in Vectors</a:t>
            </a:r>
            <a:endParaRPr sz="2020"/>
          </a:p>
        </p:txBody>
      </p:sp>
      <p:sp>
        <p:nvSpPr>
          <p:cNvPr id="96" name="Google Shape;96;p19"/>
          <p:cNvSpPr txBox="1"/>
          <p:nvPr>
            <p:ph idx="1" type="body"/>
          </p:nvPr>
        </p:nvSpPr>
        <p:spPr>
          <a:xfrm>
            <a:off x="656500" y="492525"/>
            <a:ext cx="3874800" cy="4390500"/>
          </a:xfrm>
          <a:prstGeom prst="rect">
            <a:avLst/>
          </a:prstGeom>
          <a:noFill/>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lang="en-GB" sz="1200">
                <a:solidFill>
                  <a:srgbClr val="738191"/>
                </a:solidFill>
                <a:latin typeface="Consolas"/>
                <a:ea typeface="Consolas"/>
                <a:cs typeface="Consolas"/>
                <a:sym typeface="Consolas"/>
              </a:rPr>
              <a:t>// C++ program to illustrate the</a:t>
            </a:r>
            <a:br>
              <a:rPr lang="en-GB" sz="1200">
                <a:solidFill>
                  <a:srgbClr val="00193A"/>
                </a:solidFill>
                <a:latin typeface="Consolas"/>
                <a:ea typeface="Consolas"/>
                <a:cs typeface="Consolas"/>
                <a:sym typeface="Consolas"/>
              </a:rPr>
            </a:br>
            <a:r>
              <a:rPr lang="en-GB" sz="1200">
                <a:solidFill>
                  <a:srgbClr val="738191"/>
                </a:solidFill>
                <a:latin typeface="Consolas"/>
                <a:ea typeface="Consolas"/>
                <a:cs typeface="Consolas"/>
                <a:sym typeface="Consolas"/>
              </a:rPr>
              <a:t>// iterators in vector</a:t>
            </a:r>
            <a:br>
              <a:rPr lang="en-GB" sz="1200">
                <a:solidFill>
                  <a:srgbClr val="00193A"/>
                </a:solidFill>
                <a:latin typeface="Consolas"/>
                <a:ea typeface="Consolas"/>
                <a:cs typeface="Consolas"/>
                <a:sym typeface="Consolas"/>
              </a:rPr>
            </a:br>
            <a:r>
              <a:rPr lang="en-GB" sz="1200">
                <a:solidFill>
                  <a:srgbClr val="4C81C9"/>
                </a:solidFill>
                <a:latin typeface="Consolas"/>
                <a:ea typeface="Consolas"/>
                <a:cs typeface="Consolas"/>
                <a:sym typeface="Consolas"/>
              </a:rPr>
              <a:t>#include &lt;iostream&gt;</a:t>
            </a:r>
            <a:br>
              <a:rPr lang="en-GB" sz="1200">
                <a:solidFill>
                  <a:srgbClr val="00193A"/>
                </a:solidFill>
                <a:latin typeface="Consolas"/>
                <a:ea typeface="Consolas"/>
                <a:cs typeface="Consolas"/>
                <a:sym typeface="Consolas"/>
              </a:rPr>
            </a:br>
            <a:r>
              <a:rPr lang="en-GB" sz="1200">
                <a:solidFill>
                  <a:srgbClr val="4C81C9"/>
                </a:solidFill>
                <a:latin typeface="Consolas"/>
                <a:ea typeface="Consolas"/>
                <a:cs typeface="Consolas"/>
                <a:sym typeface="Consolas"/>
              </a:rPr>
              <a:t>#include &lt;vector&gt;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using</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namespace</a:t>
            </a: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std</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b="1" lang="en-GB" sz="1200">
                <a:solidFill>
                  <a:srgbClr val="00193A"/>
                </a:solidFill>
                <a:latin typeface="Consolas"/>
                <a:ea typeface="Consolas"/>
                <a:cs typeface="Consolas"/>
                <a:sym typeface="Consolas"/>
              </a:rPr>
              <a:t>int</a:t>
            </a:r>
            <a:r>
              <a:rPr lang="en-GB" sz="1200">
                <a:solidFill>
                  <a:srgbClr val="00193A"/>
                </a:solidFill>
                <a:latin typeface="Consolas"/>
                <a:ea typeface="Consolas"/>
                <a:cs typeface="Consolas"/>
                <a:sym typeface="Consolas"/>
              </a:rPr>
              <a:t> </a:t>
            </a:r>
            <a:r>
              <a:rPr b="1" lang="en-GB" sz="1200">
                <a:solidFill>
                  <a:srgbClr val="0048AB"/>
                </a:solidFill>
                <a:latin typeface="Consolas"/>
                <a:ea typeface="Consolas"/>
                <a:cs typeface="Consolas"/>
                <a:sym typeface="Consolas"/>
              </a:rPr>
              <a:t>main</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vector</a:t>
            </a:r>
            <a:r>
              <a:rPr lang="en-GB" sz="1200">
                <a:solidFill>
                  <a:srgbClr val="00193A"/>
                </a:solidFill>
                <a:latin typeface="Consolas"/>
                <a:ea typeface="Consolas"/>
                <a:cs typeface="Consolas"/>
                <a:sym typeface="Consolas"/>
              </a:rPr>
              <a:t>&lt;</a:t>
            </a:r>
            <a:r>
              <a:rPr b="1" lang="en-GB" sz="1200">
                <a:solidFill>
                  <a:srgbClr val="00193A"/>
                </a:solidFill>
                <a:latin typeface="Consolas"/>
                <a:ea typeface="Consolas"/>
                <a:cs typeface="Consolas"/>
                <a:sym typeface="Consolas"/>
              </a:rPr>
              <a:t>int</a:t>
            </a:r>
            <a:r>
              <a:rPr lang="en-GB" sz="1200">
                <a:solidFill>
                  <a:srgbClr val="00193A"/>
                </a:solidFill>
                <a:latin typeface="Consolas"/>
                <a:ea typeface="Consolas"/>
                <a:cs typeface="Consolas"/>
                <a:sym typeface="Consolas"/>
              </a:rPr>
              <a:t>&gt; g1;</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for</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int</a:t>
            </a:r>
            <a:r>
              <a:rPr lang="en-GB" sz="1200">
                <a:solidFill>
                  <a:srgbClr val="00193A"/>
                </a:solidFill>
                <a:latin typeface="Consolas"/>
                <a:ea typeface="Consolas"/>
                <a:cs typeface="Consolas"/>
                <a:sym typeface="Consolas"/>
              </a:rPr>
              <a:t> i = 1; i &lt;= 5; i++)</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g1.push_back(i);</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a:t>
            </a:r>
            <a:r>
              <a:rPr lang="en-GB" sz="1200">
                <a:solidFill>
                  <a:srgbClr val="0048AB"/>
                </a:solidFill>
                <a:latin typeface="Consolas"/>
                <a:ea typeface="Consolas"/>
                <a:cs typeface="Consolas"/>
                <a:sym typeface="Consolas"/>
              </a:rPr>
              <a:t>"Output of begin and end: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for</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auto</a:t>
            </a:r>
            <a:r>
              <a:rPr lang="en-GB" sz="1200">
                <a:solidFill>
                  <a:srgbClr val="00193A"/>
                </a:solidFill>
                <a:latin typeface="Consolas"/>
                <a:ea typeface="Consolas"/>
                <a:cs typeface="Consolas"/>
                <a:sym typeface="Consolas"/>
              </a:rPr>
              <a:t> i = g1.begin(); i != g1.end(); ++i)</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*i &lt;&lt; </a:t>
            </a:r>
            <a:r>
              <a:rPr lang="en-GB" sz="1200">
                <a:solidFill>
                  <a:srgbClr val="0048AB"/>
                </a:solidFill>
                <a:latin typeface="Consolas"/>
                <a:ea typeface="Consolas"/>
                <a:cs typeface="Consolas"/>
                <a:sym typeface="Consolas"/>
              </a:rPr>
              <a:t>"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a:t>
            </a:r>
            <a:r>
              <a:rPr lang="en-GB" sz="1200">
                <a:solidFill>
                  <a:srgbClr val="0048AB"/>
                </a:solidFill>
                <a:latin typeface="Consolas"/>
                <a:ea typeface="Consolas"/>
                <a:cs typeface="Consolas"/>
                <a:sym typeface="Consolas"/>
              </a:rPr>
              <a:t>"\nOutput of cbegin and cend: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for</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auto</a:t>
            </a:r>
            <a:r>
              <a:rPr lang="en-GB" sz="1200">
                <a:solidFill>
                  <a:srgbClr val="00193A"/>
                </a:solidFill>
                <a:latin typeface="Consolas"/>
                <a:ea typeface="Consolas"/>
                <a:cs typeface="Consolas"/>
                <a:sym typeface="Consolas"/>
              </a:rPr>
              <a:t> i = g1.cbegin(); i != g1.cend(); ++i)</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*i &lt;&lt; </a:t>
            </a:r>
            <a:r>
              <a:rPr lang="en-GB" sz="1200">
                <a:solidFill>
                  <a:srgbClr val="0048AB"/>
                </a:solidFill>
                <a:latin typeface="Consolas"/>
                <a:ea typeface="Consolas"/>
                <a:cs typeface="Consolas"/>
                <a:sym typeface="Consolas"/>
              </a:rPr>
              <a:t>"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a:t>
            </a:r>
            <a:r>
              <a:rPr lang="en-GB" sz="1200">
                <a:solidFill>
                  <a:srgbClr val="0048AB"/>
                </a:solidFill>
                <a:latin typeface="Consolas"/>
                <a:ea typeface="Consolas"/>
                <a:cs typeface="Consolas"/>
                <a:sym typeface="Consolas"/>
              </a:rPr>
              <a:t>"\nOutput of rbegin and rend: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for</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auto</a:t>
            </a:r>
            <a:r>
              <a:rPr lang="en-GB" sz="1200">
                <a:solidFill>
                  <a:srgbClr val="00193A"/>
                </a:solidFill>
                <a:latin typeface="Consolas"/>
                <a:ea typeface="Consolas"/>
                <a:cs typeface="Consolas"/>
                <a:sym typeface="Consolas"/>
              </a:rPr>
              <a:t> ir = g1.rbegin(); ir != g1.rend(); ++ir)</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*ir &lt;&lt; </a:t>
            </a:r>
            <a:r>
              <a:rPr lang="en-GB" sz="1200">
                <a:solidFill>
                  <a:srgbClr val="0048AB"/>
                </a:solidFill>
                <a:latin typeface="Consolas"/>
                <a:ea typeface="Consolas"/>
                <a:cs typeface="Consolas"/>
                <a:sym typeface="Consolas"/>
              </a:rPr>
              <a:t>"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a:t>
            </a:r>
            <a:r>
              <a:rPr lang="en-GB" sz="1200">
                <a:solidFill>
                  <a:srgbClr val="0048AB"/>
                </a:solidFill>
                <a:latin typeface="Consolas"/>
                <a:ea typeface="Consolas"/>
                <a:cs typeface="Consolas"/>
                <a:sym typeface="Consolas"/>
              </a:rPr>
              <a:t>"\nOutput of crbegin and crend :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for</a:t>
            </a: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auto</a:t>
            </a:r>
            <a:r>
              <a:rPr lang="en-GB" sz="1200">
                <a:solidFill>
                  <a:srgbClr val="00193A"/>
                </a:solidFill>
                <a:latin typeface="Consolas"/>
                <a:ea typeface="Consolas"/>
                <a:cs typeface="Consolas"/>
                <a:sym typeface="Consolas"/>
              </a:rPr>
              <a:t> ir = g1.crbegin(); ir != g1.crend(); ++ir)</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lang="en-GB" sz="1200">
                <a:solidFill>
                  <a:srgbClr val="0048AB"/>
                </a:solidFill>
                <a:latin typeface="Consolas"/>
                <a:ea typeface="Consolas"/>
                <a:cs typeface="Consolas"/>
                <a:sym typeface="Consolas"/>
              </a:rPr>
              <a:t>cout</a:t>
            </a:r>
            <a:r>
              <a:rPr lang="en-GB" sz="1200">
                <a:solidFill>
                  <a:srgbClr val="00193A"/>
                </a:solidFill>
                <a:latin typeface="Consolas"/>
                <a:ea typeface="Consolas"/>
                <a:cs typeface="Consolas"/>
                <a:sym typeface="Consolas"/>
              </a:rPr>
              <a:t> &lt;&lt; *ir &lt;&lt; </a:t>
            </a:r>
            <a:r>
              <a:rPr lang="en-GB" sz="1200">
                <a:solidFill>
                  <a:srgbClr val="0048AB"/>
                </a:solidFill>
                <a:latin typeface="Consolas"/>
                <a:ea typeface="Consolas"/>
                <a:cs typeface="Consolas"/>
                <a:sym typeface="Consolas"/>
              </a:rPr>
              <a:t>" "</a:t>
            </a:r>
            <a:r>
              <a:rPr lang="en-GB" sz="1200">
                <a:solidFill>
                  <a:srgbClr val="00193A"/>
                </a:solidFill>
                <a:latin typeface="Consolas"/>
                <a:ea typeface="Consolas"/>
                <a:cs typeface="Consolas"/>
                <a:sym typeface="Consolas"/>
              </a:rPr>
              <a:t>;</a:t>
            </a:r>
            <a:br>
              <a:rPr lang="en-GB" sz="1200">
                <a:solidFill>
                  <a:srgbClr val="00193A"/>
                </a:solidFill>
                <a:latin typeface="Consolas"/>
                <a:ea typeface="Consolas"/>
                <a:cs typeface="Consolas"/>
                <a:sym typeface="Consolas"/>
              </a:rPr>
            </a:b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	</a:t>
            </a:r>
            <a:r>
              <a:rPr b="1" lang="en-GB" sz="1200">
                <a:solidFill>
                  <a:srgbClr val="00193A"/>
                </a:solidFill>
                <a:latin typeface="Consolas"/>
                <a:ea typeface="Consolas"/>
                <a:cs typeface="Consolas"/>
                <a:sym typeface="Consolas"/>
              </a:rPr>
              <a:t>return</a:t>
            </a:r>
            <a:r>
              <a:rPr lang="en-GB" sz="1200">
                <a:solidFill>
                  <a:srgbClr val="00193A"/>
                </a:solidFill>
                <a:latin typeface="Consolas"/>
                <a:ea typeface="Consolas"/>
                <a:cs typeface="Consolas"/>
                <a:sym typeface="Consolas"/>
              </a:rPr>
              <a:t> 0;</a:t>
            </a:r>
            <a:br>
              <a:rPr lang="en-GB" sz="1200">
                <a:solidFill>
                  <a:srgbClr val="00193A"/>
                </a:solidFill>
                <a:latin typeface="Consolas"/>
                <a:ea typeface="Consolas"/>
                <a:cs typeface="Consolas"/>
                <a:sym typeface="Consolas"/>
              </a:rPr>
            </a:br>
            <a:r>
              <a:rPr lang="en-GB" sz="1200">
                <a:solidFill>
                  <a:srgbClr val="00193A"/>
                </a:solidFill>
                <a:latin typeface="Consolas"/>
                <a:ea typeface="Consolas"/>
                <a:cs typeface="Consolas"/>
                <a:sym typeface="Consolas"/>
              </a:rPr>
              <a:t>}</a:t>
            </a:r>
            <a:endParaRPr/>
          </a:p>
        </p:txBody>
      </p:sp>
      <p:graphicFrame>
        <p:nvGraphicFramePr>
          <p:cNvPr id="97" name="Google Shape;97;p19"/>
          <p:cNvGraphicFramePr/>
          <p:nvPr/>
        </p:nvGraphicFramePr>
        <p:xfrm>
          <a:off x="4740875" y="1910350"/>
          <a:ext cx="3000000" cy="3000000"/>
        </p:xfrm>
        <a:graphic>
          <a:graphicData uri="http://schemas.openxmlformats.org/drawingml/2006/table">
            <a:tbl>
              <a:tblPr>
                <a:noFill/>
                <a:tableStyleId>{E375D73D-432A-4189-A3D9-08F6D23EC882}</a:tableStyleId>
              </a:tblPr>
              <a:tblGrid>
                <a:gridCol w="3666275"/>
              </a:tblGrid>
              <a:tr h="12700">
                <a:tc>
                  <a:txBody>
                    <a:bodyPr/>
                    <a:lstStyle/>
                    <a:p>
                      <a:pPr indent="0" lvl="0" marL="0" rtl="0" algn="l">
                        <a:lnSpc>
                          <a:spcPct val="115000"/>
                        </a:lnSpc>
                        <a:spcBef>
                          <a:spcPts val="0"/>
                        </a:spcBef>
                        <a:spcAft>
                          <a:spcPts val="0"/>
                        </a:spcAft>
                        <a:buNone/>
                      </a:pPr>
                      <a:r>
                        <a:rPr lang="en-GB" sz="1200">
                          <a:solidFill>
                            <a:srgbClr val="00193A"/>
                          </a:solidFill>
                          <a:highlight>
                            <a:srgbClr val="EAEEF3"/>
                          </a:highlight>
                          <a:latin typeface="Consolas"/>
                          <a:ea typeface="Consolas"/>
                          <a:cs typeface="Consolas"/>
                          <a:sym typeface="Consolas"/>
                        </a:rPr>
                        <a:t>Output of begin and end: 1 2 3 4 5 </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Output of cbegin and cend: 1 2 3 4 5 </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Output of rbegin and rend: 5 4 3 2 1 </a:t>
                      </a:r>
                      <a:br>
                        <a:rPr lang="en-GB" sz="1200">
                          <a:solidFill>
                            <a:srgbClr val="00193A"/>
                          </a:solidFill>
                          <a:highlight>
                            <a:srgbClr val="EAEEF3"/>
                          </a:highlight>
                          <a:latin typeface="Consolas"/>
                          <a:ea typeface="Consolas"/>
                          <a:cs typeface="Consolas"/>
                          <a:sym typeface="Consolas"/>
                        </a:rPr>
                      </a:br>
                      <a:r>
                        <a:rPr lang="en-GB" sz="1200">
                          <a:solidFill>
                            <a:srgbClr val="00193A"/>
                          </a:solidFill>
                          <a:highlight>
                            <a:srgbClr val="EAEEF3"/>
                          </a:highlight>
                          <a:latin typeface="Consolas"/>
                          <a:ea typeface="Consolas"/>
                          <a:cs typeface="Consolas"/>
                          <a:sym typeface="Consolas"/>
                        </a:rPr>
                        <a:t>Output of crbegin and crend : 5 4 3 2 1</a:t>
                      </a:r>
                      <a:endParaRPr sz="1200">
                        <a:solidFill>
                          <a:srgbClr val="212529"/>
                        </a:solidFill>
                        <a:latin typeface="Proxima Nova"/>
                        <a:ea typeface="Proxima Nova"/>
                        <a:cs typeface="Proxima Nova"/>
                        <a:sym typeface="Proxima Nova"/>
                      </a:endParaRPr>
                    </a:p>
                  </a:txBody>
                  <a:tcPr marT="63500" marB="63500" marR="63500" marL="63500">
                    <a:solidFill>
                      <a:srgbClr val="EAEEF3"/>
                    </a:solidFill>
                  </a:tcPr>
                </a:tc>
              </a:tr>
            </a:tbl>
          </a:graphicData>
        </a:graphic>
      </p:graphicFrame>
      <p:sp>
        <p:nvSpPr>
          <p:cNvPr id="98" name="Google Shape;98;p19"/>
          <p:cNvSpPr txBox="1"/>
          <p:nvPr/>
        </p:nvSpPr>
        <p:spPr>
          <a:xfrm>
            <a:off x="5424950" y="1027300"/>
            <a:ext cx="14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output: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13200" y="12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Functions:Vector capacity </a:t>
            </a:r>
            <a:endParaRPr/>
          </a:p>
        </p:txBody>
      </p:sp>
      <p:sp>
        <p:nvSpPr>
          <p:cNvPr id="104" name="Google Shape;104;p20"/>
          <p:cNvSpPr txBox="1"/>
          <p:nvPr>
            <p:ph idx="1" type="body"/>
          </p:nvPr>
        </p:nvSpPr>
        <p:spPr>
          <a:xfrm>
            <a:off x="311700" y="694075"/>
            <a:ext cx="8520600" cy="38748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size()</a:t>
            </a:r>
            <a:r>
              <a:rPr lang="en-GB">
                <a:solidFill>
                  <a:srgbClr val="212529"/>
                </a:solidFill>
                <a:latin typeface="Proxima Nova"/>
                <a:ea typeface="Proxima Nova"/>
                <a:cs typeface="Proxima Nova"/>
                <a:sym typeface="Proxima Nova"/>
              </a:rPr>
              <a:t> – Returns the number of elements in the vector.</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max_size()</a:t>
            </a:r>
            <a:r>
              <a:rPr lang="en-GB">
                <a:solidFill>
                  <a:srgbClr val="212529"/>
                </a:solidFill>
                <a:latin typeface="Proxima Nova"/>
                <a:ea typeface="Proxima Nova"/>
                <a:cs typeface="Proxima Nova"/>
                <a:sym typeface="Proxima Nova"/>
              </a:rPr>
              <a:t> – Returns the maximum number of elements that the vector can hold.</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capacity()</a:t>
            </a:r>
            <a:r>
              <a:rPr lang="en-GB">
                <a:solidFill>
                  <a:srgbClr val="212529"/>
                </a:solidFill>
                <a:latin typeface="Proxima Nova"/>
                <a:ea typeface="Proxima Nova"/>
                <a:cs typeface="Proxima Nova"/>
                <a:sym typeface="Proxima Nova"/>
              </a:rPr>
              <a:t> – Returns the size of the storage space currently allocated to the vector expressed as the number of elements.</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resize(n)</a:t>
            </a:r>
            <a:r>
              <a:rPr lang="en-GB">
                <a:solidFill>
                  <a:srgbClr val="212529"/>
                </a:solidFill>
                <a:latin typeface="Proxima Nova"/>
                <a:ea typeface="Proxima Nova"/>
                <a:cs typeface="Proxima Nova"/>
                <a:sym typeface="Proxima Nova"/>
              </a:rPr>
              <a:t> – Resizes the container so that it contains ‘n’ elements.</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empty()</a:t>
            </a:r>
            <a:r>
              <a:rPr lang="en-GB">
                <a:solidFill>
                  <a:srgbClr val="212529"/>
                </a:solidFill>
                <a:latin typeface="Proxima Nova"/>
                <a:ea typeface="Proxima Nova"/>
                <a:cs typeface="Proxima Nova"/>
                <a:sym typeface="Proxima Nova"/>
              </a:rPr>
              <a:t> – Returns whether the container is empty.</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shrink_to_fit()</a:t>
            </a:r>
            <a:r>
              <a:rPr lang="en-GB">
                <a:solidFill>
                  <a:srgbClr val="212529"/>
                </a:solidFill>
                <a:latin typeface="Proxima Nova"/>
                <a:ea typeface="Proxima Nova"/>
                <a:cs typeface="Proxima Nova"/>
                <a:sym typeface="Proxima Nova"/>
              </a:rPr>
              <a:t> – Reduces the capacity of the container to fit its size and destroys all elements beyond the capacity.</a:t>
            </a:r>
            <a:endParaRPr>
              <a:solidFill>
                <a:srgbClr val="212529"/>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212529"/>
              </a:buClr>
              <a:buSzPts val="1800"/>
              <a:buFont typeface="Proxima Nova"/>
              <a:buAutoNum type="arabicPeriod"/>
            </a:pPr>
            <a:r>
              <a:rPr b="1" lang="en-GB">
                <a:solidFill>
                  <a:srgbClr val="212529"/>
                </a:solidFill>
                <a:latin typeface="Proxima Nova"/>
                <a:ea typeface="Proxima Nova"/>
                <a:cs typeface="Proxima Nova"/>
                <a:sym typeface="Proxima Nova"/>
              </a:rPr>
              <a:t>reserve()</a:t>
            </a:r>
            <a:r>
              <a:rPr lang="en-GB">
                <a:solidFill>
                  <a:srgbClr val="212529"/>
                </a:solidFill>
                <a:latin typeface="Proxima Nova"/>
                <a:ea typeface="Proxima Nova"/>
                <a:cs typeface="Proxima Nova"/>
                <a:sym typeface="Proxima Nova"/>
              </a:rPr>
              <a:t> – Requests that the vector capacity be at least enough to contain n elements.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49875" y="2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Sample Program with Capacity Functions</a:t>
            </a:r>
            <a:endParaRPr/>
          </a:p>
        </p:txBody>
      </p:sp>
      <p:sp>
        <p:nvSpPr>
          <p:cNvPr id="110" name="Google Shape;110;p21"/>
          <p:cNvSpPr txBox="1"/>
          <p:nvPr>
            <p:ph idx="1" type="body"/>
          </p:nvPr>
        </p:nvSpPr>
        <p:spPr>
          <a:xfrm>
            <a:off x="586125" y="501900"/>
            <a:ext cx="4028100" cy="435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lang="en-GB" sz="760">
                <a:solidFill>
                  <a:srgbClr val="738191"/>
                </a:solidFill>
                <a:latin typeface="Consolas"/>
                <a:ea typeface="Consolas"/>
                <a:cs typeface="Consolas"/>
                <a:sym typeface="Consolas"/>
              </a:rPr>
              <a:t>// C++ program to illustrate the</a:t>
            </a:r>
            <a:br>
              <a:rPr lang="en-GB" sz="760">
                <a:solidFill>
                  <a:srgbClr val="00193A"/>
                </a:solidFill>
                <a:latin typeface="Consolas"/>
                <a:ea typeface="Consolas"/>
                <a:cs typeface="Consolas"/>
                <a:sym typeface="Consolas"/>
              </a:rPr>
            </a:br>
            <a:r>
              <a:rPr lang="en-GB" sz="760">
                <a:solidFill>
                  <a:srgbClr val="738191"/>
                </a:solidFill>
                <a:latin typeface="Consolas"/>
                <a:ea typeface="Consolas"/>
                <a:cs typeface="Consolas"/>
                <a:sym typeface="Consolas"/>
              </a:rPr>
              <a:t>// capacity function in vector</a:t>
            </a:r>
            <a:br>
              <a:rPr lang="en-GB" sz="760">
                <a:solidFill>
                  <a:srgbClr val="00193A"/>
                </a:solidFill>
                <a:latin typeface="Consolas"/>
                <a:ea typeface="Consolas"/>
                <a:cs typeface="Consolas"/>
                <a:sym typeface="Consolas"/>
              </a:rPr>
            </a:br>
            <a:r>
              <a:rPr lang="en-GB" sz="760">
                <a:solidFill>
                  <a:srgbClr val="4C81C9"/>
                </a:solidFill>
                <a:latin typeface="Consolas"/>
                <a:ea typeface="Consolas"/>
                <a:cs typeface="Consolas"/>
                <a:sym typeface="Consolas"/>
              </a:rPr>
              <a:t>#include &lt;iostream&gt;</a:t>
            </a:r>
            <a:br>
              <a:rPr lang="en-GB" sz="760">
                <a:solidFill>
                  <a:srgbClr val="00193A"/>
                </a:solidFill>
                <a:latin typeface="Consolas"/>
                <a:ea typeface="Consolas"/>
                <a:cs typeface="Consolas"/>
                <a:sym typeface="Consolas"/>
              </a:rPr>
            </a:br>
            <a:r>
              <a:rPr lang="en-GB" sz="760">
                <a:solidFill>
                  <a:srgbClr val="4C81C9"/>
                </a:solidFill>
                <a:latin typeface="Consolas"/>
                <a:ea typeface="Consolas"/>
                <a:cs typeface="Consolas"/>
                <a:sym typeface="Consolas"/>
              </a:rPr>
              <a:t>#include &lt;vector&gt;</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b="1" lang="en-GB" sz="760">
                <a:solidFill>
                  <a:srgbClr val="00193A"/>
                </a:solidFill>
                <a:latin typeface="Consolas"/>
                <a:ea typeface="Consolas"/>
                <a:cs typeface="Consolas"/>
                <a:sym typeface="Consolas"/>
              </a:rPr>
              <a:t>using</a:t>
            </a: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namespace</a:t>
            </a: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std</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b="1" lang="en-GB" sz="760">
                <a:solidFill>
                  <a:srgbClr val="00193A"/>
                </a:solidFill>
                <a:latin typeface="Consolas"/>
                <a:ea typeface="Consolas"/>
                <a:cs typeface="Consolas"/>
                <a:sym typeface="Consolas"/>
              </a:rPr>
              <a:t>int</a:t>
            </a:r>
            <a:r>
              <a:rPr lang="en-GB" sz="760">
                <a:solidFill>
                  <a:srgbClr val="00193A"/>
                </a:solidFill>
                <a:latin typeface="Consolas"/>
                <a:ea typeface="Consolas"/>
                <a:cs typeface="Consolas"/>
                <a:sym typeface="Consolas"/>
              </a:rPr>
              <a:t> </a:t>
            </a:r>
            <a:r>
              <a:rPr b="1" lang="en-GB" sz="760">
                <a:solidFill>
                  <a:srgbClr val="0048AB"/>
                </a:solidFill>
                <a:latin typeface="Consolas"/>
                <a:ea typeface="Consolas"/>
                <a:cs typeface="Consolas"/>
                <a:sym typeface="Consolas"/>
              </a:rPr>
              <a:t>main</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vector</a:t>
            </a:r>
            <a:r>
              <a:rPr lang="en-GB" sz="760">
                <a:solidFill>
                  <a:srgbClr val="00193A"/>
                </a:solidFill>
                <a:latin typeface="Consolas"/>
                <a:ea typeface="Consolas"/>
                <a:cs typeface="Consolas"/>
                <a:sym typeface="Consolas"/>
              </a:rPr>
              <a:t>&lt;</a:t>
            </a:r>
            <a:r>
              <a:rPr b="1" lang="en-GB" sz="760">
                <a:solidFill>
                  <a:srgbClr val="00193A"/>
                </a:solidFill>
                <a:latin typeface="Consolas"/>
                <a:ea typeface="Consolas"/>
                <a:cs typeface="Consolas"/>
                <a:sym typeface="Consolas"/>
              </a:rPr>
              <a:t>int</a:t>
            </a:r>
            <a:r>
              <a:rPr lang="en-GB" sz="760">
                <a:solidFill>
                  <a:srgbClr val="00193A"/>
                </a:solidFill>
                <a:latin typeface="Consolas"/>
                <a:ea typeface="Consolas"/>
                <a:cs typeface="Consolas"/>
                <a:sym typeface="Consolas"/>
              </a:rPr>
              <a:t>&gt; g1;</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for</a:t>
            </a: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int</a:t>
            </a:r>
            <a:r>
              <a:rPr lang="en-GB" sz="760">
                <a:solidFill>
                  <a:srgbClr val="00193A"/>
                </a:solidFill>
                <a:latin typeface="Consolas"/>
                <a:ea typeface="Consolas"/>
                <a:cs typeface="Consolas"/>
                <a:sym typeface="Consolas"/>
              </a:rPr>
              <a:t> i = 1; i &lt;= 5; i++)</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g1.push_back(i);</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"Size : "</a:t>
            </a:r>
            <a:r>
              <a:rPr lang="en-GB" sz="760">
                <a:solidFill>
                  <a:srgbClr val="00193A"/>
                </a:solidFill>
                <a:latin typeface="Consolas"/>
                <a:ea typeface="Consolas"/>
                <a:cs typeface="Consolas"/>
                <a:sym typeface="Consolas"/>
              </a:rPr>
              <a:t> &lt;&lt; g1.size();</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"\nCapacity : "</a:t>
            </a:r>
            <a:r>
              <a:rPr lang="en-GB" sz="760">
                <a:solidFill>
                  <a:srgbClr val="00193A"/>
                </a:solidFill>
                <a:latin typeface="Consolas"/>
                <a:ea typeface="Consolas"/>
                <a:cs typeface="Consolas"/>
                <a:sym typeface="Consolas"/>
              </a:rPr>
              <a:t> &lt;&lt; g1.capacity();</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"\nMax_Size : "</a:t>
            </a:r>
            <a:r>
              <a:rPr lang="en-GB" sz="760">
                <a:solidFill>
                  <a:srgbClr val="00193A"/>
                </a:solidFill>
                <a:latin typeface="Consolas"/>
                <a:ea typeface="Consolas"/>
                <a:cs typeface="Consolas"/>
                <a:sym typeface="Consolas"/>
              </a:rPr>
              <a:t> &lt;&lt; g1.max_size();</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738191"/>
                </a:solidFill>
                <a:latin typeface="Consolas"/>
                <a:ea typeface="Consolas"/>
                <a:cs typeface="Consolas"/>
                <a:sym typeface="Consolas"/>
              </a:rPr>
              <a:t>// resizes the vector size to 4</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g1.resize(4);</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738191"/>
                </a:solidFill>
                <a:latin typeface="Consolas"/>
                <a:ea typeface="Consolas"/>
                <a:cs typeface="Consolas"/>
                <a:sym typeface="Consolas"/>
              </a:rPr>
              <a:t>// prints the vector size after resize()</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"\nSize : "</a:t>
            </a:r>
            <a:r>
              <a:rPr lang="en-GB" sz="760">
                <a:solidFill>
                  <a:srgbClr val="00193A"/>
                </a:solidFill>
                <a:latin typeface="Consolas"/>
                <a:ea typeface="Consolas"/>
                <a:cs typeface="Consolas"/>
                <a:sym typeface="Consolas"/>
              </a:rPr>
              <a:t> &lt;&lt; g1.size();</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738191"/>
                </a:solidFill>
                <a:latin typeface="Consolas"/>
                <a:ea typeface="Consolas"/>
                <a:cs typeface="Consolas"/>
                <a:sym typeface="Consolas"/>
              </a:rPr>
              <a:t>// checks if the vector is empty or not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if</a:t>
            </a:r>
            <a:r>
              <a:rPr lang="en-GB" sz="760">
                <a:solidFill>
                  <a:srgbClr val="00193A"/>
                </a:solidFill>
                <a:latin typeface="Consolas"/>
                <a:ea typeface="Consolas"/>
                <a:cs typeface="Consolas"/>
                <a:sym typeface="Consolas"/>
              </a:rPr>
              <a:t> (g1.empty() == </a:t>
            </a:r>
            <a:r>
              <a:rPr lang="en-GB" sz="760">
                <a:solidFill>
                  <a:srgbClr val="0048AB"/>
                </a:solidFill>
                <a:latin typeface="Consolas"/>
                <a:ea typeface="Consolas"/>
                <a:cs typeface="Consolas"/>
                <a:sym typeface="Consolas"/>
              </a:rPr>
              <a:t>false</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"\nVector is not empty"</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else</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"\nVector is empty"</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738191"/>
                </a:solidFill>
                <a:latin typeface="Consolas"/>
                <a:ea typeface="Consolas"/>
                <a:cs typeface="Consolas"/>
                <a:sym typeface="Consolas"/>
              </a:rPr>
              <a:t>// Shrinks the vector</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g1.shrink_to_fit();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a:t>
            </a:r>
            <a:r>
              <a:rPr lang="en-GB" sz="760">
                <a:solidFill>
                  <a:srgbClr val="0048AB"/>
                </a:solidFill>
                <a:latin typeface="Consolas"/>
                <a:ea typeface="Consolas"/>
                <a:cs typeface="Consolas"/>
                <a:sym typeface="Consolas"/>
              </a:rPr>
              <a:t>"\nVector elements are: "</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for</a:t>
            </a: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auto</a:t>
            </a:r>
            <a:r>
              <a:rPr lang="en-GB" sz="760">
                <a:solidFill>
                  <a:srgbClr val="00193A"/>
                </a:solidFill>
                <a:latin typeface="Consolas"/>
                <a:ea typeface="Consolas"/>
                <a:cs typeface="Consolas"/>
                <a:sym typeface="Consolas"/>
              </a:rPr>
              <a:t> it = g1.begin(); it != g1.end(); it++)</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lang="en-GB" sz="760">
                <a:solidFill>
                  <a:srgbClr val="0048AB"/>
                </a:solidFill>
                <a:latin typeface="Consolas"/>
                <a:ea typeface="Consolas"/>
                <a:cs typeface="Consolas"/>
                <a:sym typeface="Consolas"/>
              </a:rPr>
              <a:t>cout</a:t>
            </a:r>
            <a:r>
              <a:rPr lang="en-GB" sz="760">
                <a:solidFill>
                  <a:srgbClr val="00193A"/>
                </a:solidFill>
                <a:latin typeface="Consolas"/>
                <a:ea typeface="Consolas"/>
                <a:cs typeface="Consolas"/>
                <a:sym typeface="Consolas"/>
              </a:rPr>
              <a:t> &lt;&lt; *it &lt;&lt; </a:t>
            </a:r>
            <a:r>
              <a:rPr lang="en-GB" sz="760">
                <a:solidFill>
                  <a:srgbClr val="0048AB"/>
                </a:solidFill>
                <a:latin typeface="Consolas"/>
                <a:ea typeface="Consolas"/>
                <a:cs typeface="Consolas"/>
                <a:sym typeface="Consolas"/>
              </a:rPr>
              <a:t>" "</a:t>
            </a:r>
            <a:r>
              <a:rPr lang="en-GB" sz="760">
                <a:solidFill>
                  <a:srgbClr val="00193A"/>
                </a:solidFill>
                <a:latin typeface="Consolas"/>
                <a:ea typeface="Consolas"/>
                <a:cs typeface="Consolas"/>
                <a:sym typeface="Consolas"/>
              </a:rPr>
              <a:t>;</a:t>
            </a:r>
            <a:br>
              <a:rPr lang="en-GB" sz="760">
                <a:solidFill>
                  <a:srgbClr val="00193A"/>
                </a:solidFill>
                <a:latin typeface="Consolas"/>
                <a:ea typeface="Consolas"/>
                <a:cs typeface="Consolas"/>
                <a:sym typeface="Consolas"/>
              </a:rPr>
            </a:b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	</a:t>
            </a:r>
            <a:r>
              <a:rPr b="1" lang="en-GB" sz="760">
                <a:solidFill>
                  <a:srgbClr val="00193A"/>
                </a:solidFill>
                <a:latin typeface="Consolas"/>
                <a:ea typeface="Consolas"/>
                <a:cs typeface="Consolas"/>
                <a:sym typeface="Consolas"/>
              </a:rPr>
              <a:t>return</a:t>
            </a:r>
            <a:r>
              <a:rPr lang="en-GB" sz="760">
                <a:solidFill>
                  <a:srgbClr val="00193A"/>
                </a:solidFill>
                <a:latin typeface="Consolas"/>
                <a:ea typeface="Consolas"/>
                <a:cs typeface="Consolas"/>
                <a:sym typeface="Consolas"/>
              </a:rPr>
              <a:t> 0;</a:t>
            </a:r>
            <a:br>
              <a:rPr lang="en-GB" sz="760">
                <a:solidFill>
                  <a:srgbClr val="00193A"/>
                </a:solidFill>
                <a:latin typeface="Consolas"/>
                <a:ea typeface="Consolas"/>
                <a:cs typeface="Consolas"/>
                <a:sym typeface="Consolas"/>
              </a:rPr>
            </a:br>
            <a:r>
              <a:rPr lang="en-GB" sz="760">
                <a:solidFill>
                  <a:srgbClr val="00193A"/>
                </a:solidFill>
                <a:latin typeface="Consolas"/>
                <a:ea typeface="Consolas"/>
                <a:cs typeface="Consolas"/>
                <a:sym typeface="Consolas"/>
              </a:rPr>
              <a:t>}</a:t>
            </a:r>
            <a:endParaRPr sz="109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