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63" r:id="rId3"/>
    <p:sldId id="257" r:id="rId4"/>
    <p:sldId id="258" r:id="rId5"/>
    <p:sldId id="272" r:id="rId6"/>
    <p:sldId id="277" r:id="rId7"/>
    <p:sldId id="273" r:id="rId8"/>
    <p:sldId id="269" r:id="rId9"/>
    <p:sldId id="278" r:id="rId10"/>
    <p:sldId id="270" r:id="rId11"/>
    <p:sldId id="275" r:id="rId12"/>
    <p:sldId id="274" r:id="rId13"/>
    <p:sldId id="262" r:id="rId14"/>
  </p:sldIdLst>
  <p:sldSz cx="9144000" cy="5143500" type="screen16x9"/>
  <p:notesSz cx="6858000" cy="9144000"/>
  <p:embeddedFontLst>
    <p:embeddedFont>
      <p:font typeface="Inter" panose="020B0604020202020204" charset="0"/>
      <p:regular r:id="rId16"/>
      <p:bold r:id="rId17"/>
    </p:embeddedFont>
    <p:embeddedFont>
      <p:font typeface="Arial Black" panose="020B0A04020102020204" pitchFamily="34" charset="0"/>
      <p:bold r:id="rId18"/>
    </p:embeddedFont>
    <p:embeddedFont>
      <p:font typeface="Cambria Math" panose="02040503050406030204" pitchFamily="18" charset="0"/>
      <p:regular r:id="rId19"/>
    </p:embeddedFont>
    <p:embeddedFont>
      <p:font typeface="Inter-Regular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14022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77af7a6a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77af7a6af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34557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bc3b886e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bc3b886e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9591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bc3b886e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bc3b886e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1491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bc3b886e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bc3b886e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3734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7ed9f117a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7ed9f117a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959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bc3b886e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bc3b886e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7311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bc3b886e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bc3b886e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2028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7626dc2a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7626dc2a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1578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bc3b886e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bc3b886e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3714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bc3b886e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bc3b886e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065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bc3b886e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bc3b886e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7872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bc3b886e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bc3b886e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4058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bc3b886e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bc3b886e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1050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hyperlink" Target="https://zindi.africa/competitions/zimnat-insurance-recommendation-challenge/data" TargetMode="Externa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DAD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366" y="3000068"/>
            <a:ext cx="2140611" cy="21456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205012" y="1807910"/>
            <a:ext cx="7627689" cy="13185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 dirty="0" smtClean="0">
                <a:solidFill>
                  <a:srgbClr val="0E3449"/>
                </a:solidFill>
                <a:latin typeface="Inter-Regular"/>
                <a:ea typeface="Inter-Regular"/>
                <a:cs typeface="Inter-Regular"/>
                <a:sym typeface="Inter-Regular"/>
              </a:rPr>
              <a:t>Recommander un produit d’assurance le plus approprié aux clients</a:t>
            </a:r>
            <a:endParaRPr sz="4000" dirty="0">
              <a:solidFill>
                <a:srgbClr val="0E3449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625188" y="4467546"/>
            <a:ext cx="2377594" cy="5519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 dirty="0" smtClean="0">
                <a:solidFill>
                  <a:srgbClr val="0E3449"/>
                </a:solidFill>
                <a:latin typeface="Inter-Regular"/>
                <a:ea typeface="Inter-Regular"/>
                <a:cs typeface="Inter-Regular"/>
                <a:sym typeface="Inter-Regular"/>
              </a:rPr>
              <a:t>Regis Obiang</a:t>
            </a:r>
            <a:endParaRPr sz="2500" dirty="0">
              <a:solidFill>
                <a:srgbClr val="0E3449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500" y="795925"/>
            <a:ext cx="721025" cy="75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5"/>
          <a:srcRect t="3061" r="1334"/>
          <a:stretch/>
        </p:blipFill>
        <p:spPr>
          <a:xfrm>
            <a:off x="-1812" y="3064214"/>
            <a:ext cx="2112712" cy="20757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4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925" y="179615"/>
            <a:ext cx="576900" cy="3859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roupe 4"/>
          <p:cNvGrpSpPr/>
          <p:nvPr/>
        </p:nvGrpSpPr>
        <p:grpSpPr>
          <a:xfrm>
            <a:off x="751825" y="533962"/>
            <a:ext cx="8200811" cy="3875078"/>
            <a:chOff x="463375" y="743898"/>
            <a:chExt cx="7545733" cy="3366514"/>
          </a:xfrm>
        </p:grpSpPr>
        <p:sp>
          <p:nvSpPr>
            <p:cNvPr id="2" name="Rectangle 1"/>
            <p:cNvSpPr/>
            <p:nvPr/>
          </p:nvSpPr>
          <p:spPr>
            <a:xfrm>
              <a:off x="463375" y="743898"/>
              <a:ext cx="2601876" cy="3958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</a:rPr>
                <a:t>METHODES TRANSFORM.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63375" y="1265948"/>
              <a:ext cx="2601876" cy="135912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</a:rPr>
                <a:t>BINARY RELEVANCE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3375" y="2751285"/>
              <a:ext cx="2601876" cy="135912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CLASSIFIER CHAIN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457601" y="743898"/>
              <a:ext cx="1770434" cy="3958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</a:rPr>
                <a:t>MODELES </a:t>
              </a:r>
              <a:r>
                <a:rPr lang="fr-FR" b="1" dirty="0">
                  <a:solidFill>
                    <a:schemeClr val="tx1"/>
                  </a:solidFill>
                </a:rPr>
                <a:t>ML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457601" y="1265947"/>
              <a:ext cx="1770434" cy="90192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REGRESSION</a:t>
              </a:r>
            </a:p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LOGISTIQUE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20385" y="743898"/>
              <a:ext cx="2388723" cy="3958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METRIQUES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457601" y="2224121"/>
              <a:ext cx="1770434" cy="90192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RANDOM</a:t>
              </a:r>
            </a:p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FOREST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457601" y="3208483"/>
              <a:ext cx="1770434" cy="90192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</a:rPr>
                <a:t>XGBOOST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5620383" y="1265947"/>
                  <a:ext cx="2388725" cy="901929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hilly" dir="t">
                    <a:rot lat="0" lon="0" rev="18480000"/>
                  </a:lightRig>
                </a:scene3d>
                <a:sp3d prstMaterial="clear">
                  <a:bevelT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200" b="1" i="1" dirty="0" smtClean="0">
                    <a:solidFill>
                      <a:schemeClr val="accent5">
                        <a:lumMod val="50000"/>
                      </a:schemeClr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:endParaRPr lang="fr-FR" sz="1200" b="1" i="1" dirty="0" smtClean="0">
                    <a:solidFill>
                      <a:schemeClr val="accent5">
                        <a:lumMod val="50000"/>
                      </a:schemeClr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1200" b="1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200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fr-FR" sz="1200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fr-FR" sz="1200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fr-FR" sz="1200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fr-FR" sz="1200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sup>
                          <m:e>
                            <m:sSub>
                              <m:sSubPr>
                                <m:ctrlPr>
                                  <a:rPr lang="fr-FR" sz="1200" b="1" i="1" dirty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fr-FR" sz="1200" b="1" i="1" dirty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RECALL</m:t>
                                </m:r>
                              </m:e>
                              <m:sub>
                                <m:r>
                                  <a:rPr lang="fr-FR" sz="1200" b="1" i="1" dirty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fr-FR" sz="1200" b="1" i="1" dirty="0" smtClean="0">
                    <a:solidFill>
                      <a:schemeClr val="accent5">
                        <a:lumMod val="50000"/>
                      </a:schemeClr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1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1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𝑹𝑬𝑪𝑨𝑳𝑳</m:t>
                            </m:r>
                          </m:e>
                          <m:sub>
                            <m:r>
                              <a:rPr lang="fr-FR" sz="1200" b="1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fr-FR" sz="1200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1200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fr-FR" sz="1200" b="1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1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𝑳𝑨𝑩𝑬𝑳</m:t>
                            </m:r>
                          </m:e>
                          <m:sub>
                            <m:r>
                              <a:rPr lang="fr-FR" sz="1200" b="1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fr-FR" sz="1200" b="1" i="1" dirty="0">
                    <a:solidFill>
                      <a:schemeClr val="accent5">
                        <a:lumMod val="50000"/>
                      </a:schemeClr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0383" y="1265947"/>
                  <a:ext cx="2388725" cy="90192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857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5620385" y="2224121"/>
                  <a:ext cx="2388723" cy="901929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hilly" dir="t">
                    <a:rot lat="0" lon="0" rev="18480000"/>
                  </a:lightRig>
                </a:scene3d>
                <a:sp3d prstMaterial="clear">
                  <a:bevelT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b="1" i="1" dirty="0" smtClean="0">
                    <a:solidFill>
                      <a:schemeClr val="accent5">
                        <a:lumMod val="50000"/>
                      </a:schemeClr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:endParaRPr lang="fr-FR" sz="1100" b="1" i="1" dirty="0">
                    <a:solidFill>
                      <a:schemeClr val="accent5">
                        <a:lumMod val="50000"/>
                      </a:schemeClr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1100" b="1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100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fr-FR" sz="1100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fr-FR" sz="1100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fr-FR" sz="1100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fr-FR" sz="1100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sup>
                          <m:e>
                            <m:sSub>
                              <m:sSubPr>
                                <m:ctrlPr>
                                  <a:rPr lang="fr-FR" sz="1100" b="1" i="1" dirty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fr-FR" sz="1100" b="1" i="0" dirty="0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r>
                                  <m:rPr>
                                    <m:nor/>
                                  </m:rPr>
                                  <a:rPr lang="fr-FR" sz="1100" b="1" i="0" dirty="0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  <m:r>
                                  <a:rPr lang="fr-FR" sz="1100" b="1" i="1" dirty="0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𝑺𝑪𝑶𝑹𝑬</m:t>
                                </m:r>
                              </m:e>
                              <m:sub>
                                <m:r>
                                  <a:rPr lang="fr-FR" sz="1100" b="1" i="1" dirty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fr-FR" sz="1100" b="1" dirty="0" smtClean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𝑭</m:t>
                            </m:r>
                            <m:r>
                              <a:rPr lang="fr-FR" sz="1100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fr-FR" sz="1100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sz="1100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𝑺𝑪𝑶𝑹𝑬</m:t>
                            </m:r>
                          </m:e>
                          <m:sub>
                            <m:r>
                              <a:rPr lang="fr-FR" sz="1100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fr-FR" sz="1100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∈</m:t>
                        </m:r>
                        <m:sSub>
                          <m:sSubPr>
                            <m:ctrlPr>
                              <a:rPr lang="fr-FR" sz="1100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𝑳𝑨𝑩𝑬𝑳</m:t>
                            </m:r>
                          </m:e>
                          <m:sub>
                            <m:r>
                              <a:rPr lang="fr-FR" sz="1100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fr-FR" sz="1100" b="1" i="1" dirty="0">
                    <a:solidFill>
                      <a:schemeClr val="accent5">
                        <a:lumMod val="50000"/>
                      </a:schemeClr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0385" y="2224121"/>
                  <a:ext cx="2388723" cy="90192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16000" b="-60571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Rectangle 23"/>
            <p:cNvSpPr/>
            <p:nvPr/>
          </p:nvSpPr>
          <p:spPr>
            <a:xfrm>
              <a:off x="5620385" y="3208483"/>
              <a:ext cx="2388723" cy="90192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>
                <a:solidFill>
                  <a:schemeClr val="tx1"/>
                </a:solidFill>
              </a:endParaRPr>
            </a:p>
            <a:p>
              <a:pPr algn="ctr"/>
              <a:r>
                <a:rPr lang="fr-FR" b="1" dirty="0" smtClean="0">
                  <a:solidFill>
                    <a:schemeClr val="accent5">
                      <a:lumMod val="50000"/>
                    </a:schemeClr>
                  </a:solidFill>
                </a:rPr>
                <a:t>%Labels mal prédits</a:t>
              </a:r>
              <a:endParaRPr lang="fr-FR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grpSp>
        <p:nvGrpSpPr>
          <p:cNvPr id="25" name="Groupe 24"/>
          <p:cNvGrpSpPr/>
          <p:nvPr/>
        </p:nvGrpSpPr>
        <p:grpSpPr>
          <a:xfrm>
            <a:off x="77233" y="4542817"/>
            <a:ext cx="8998671" cy="544990"/>
            <a:chOff x="106414" y="972765"/>
            <a:chExt cx="8998671" cy="4077336"/>
          </a:xfrm>
        </p:grpSpPr>
        <p:sp>
          <p:nvSpPr>
            <p:cNvPr id="26" name="Pentagone 25"/>
            <p:cNvSpPr/>
            <p:nvPr/>
          </p:nvSpPr>
          <p:spPr>
            <a:xfrm>
              <a:off x="106414" y="972765"/>
              <a:ext cx="2130363" cy="3929973"/>
            </a:xfrm>
            <a:prstGeom prst="homePlate">
              <a:avLst/>
            </a:prstGeom>
            <a:gradFill flip="none" rotWithShape="1">
              <a:gsLst>
                <a:gs pos="0">
                  <a:schemeClr val="accent5">
                    <a:lumMod val="75000"/>
                    <a:tint val="66000"/>
                    <a:satMod val="160000"/>
                  </a:schemeClr>
                </a:gs>
                <a:gs pos="50000">
                  <a:schemeClr val="accent5">
                    <a:lumMod val="75000"/>
                    <a:tint val="44500"/>
                    <a:satMod val="160000"/>
                  </a:schemeClr>
                </a:gs>
                <a:gs pos="100000">
                  <a:schemeClr val="accent5">
                    <a:lumMod val="75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b="1" dirty="0"/>
                <a:t>PRESENTATION DES</a:t>
              </a:r>
            </a:p>
            <a:p>
              <a:pPr algn="ctr"/>
              <a:r>
                <a:rPr lang="fr-FR" sz="1000" b="1" dirty="0"/>
                <a:t>DONNEES</a:t>
              </a:r>
            </a:p>
          </p:txBody>
        </p:sp>
        <p:sp>
          <p:nvSpPr>
            <p:cNvPr id="27" name="Pentagone 26"/>
            <p:cNvSpPr/>
            <p:nvPr/>
          </p:nvSpPr>
          <p:spPr>
            <a:xfrm>
              <a:off x="4505533" y="972765"/>
              <a:ext cx="2162784" cy="3929973"/>
            </a:xfrm>
            <a:prstGeom prst="homePlat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b="1" dirty="0"/>
                <a:t>FORMULATION DES MODELES DE MACHINE LEARNING</a:t>
              </a:r>
            </a:p>
          </p:txBody>
        </p:sp>
        <p:sp>
          <p:nvSpPr>
            <p:cNvPr id="28" name="Pentagone 27"/>
            <p:cNvSpPr/>
            <p:nvPr/>
          </p:nvSpPr>
          <p:spPr>
            <a:xfrm>
              <a:off x="2282757" y="1120128"/>
              <a:ext cx="2162784" cy="3929973"/>
            </a:xfrm>
            <a:prstGeom prst="homePlate">
              <a:avLst/>
            </a:prstGeom>
            <a:gradFill flip="none" rotWithShape="1">
              <a:gsLst>
                <a:gs pos="0">
                  <a:schemeClr val="accent5">
                    <a:lumMod val="75000"/>
                    <a:tint val="66000"/>
                    <a:satMod val="160000"/>
                  </a:schemeClr>
                </a:gs>
                <a:gs pos="50000">
                  <a:schemeClr val="accent5">
                    <a:lumMod val="75000"/>
                    <a:tint val="44500"/>
                    <a:satMod val="160000"/>
                  </a:schemeClr>
                </a:gs>
                <a:gs pos="100000">
                  <a:schemeClr val="accent5">
                    <a:lumMod val="75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b="1" dirty="0"/>
                <a:t>EXPLORATION VISUALISATION</a:t>
              </a:r>
            </a:p>
            <a:p>
              <a:pPr algn="ctr"/>
              <a:r>
                <a:rPr lang="fr-FR" sz="1000" b="1" dirty="0"/>
                <a:t>DES </a:t>
              </a:r>
              <a:r>
                <a:rPr lang="fr-FR" sz="1000" b="1" dirty="0" smtClean="0"/>
                <a:t>DONNEES</a:t>
              </a:r>
              <a:endParaRPr lang="fr-FR" sz="1000" b="1" dirty="0"/>
            </a:p>
          </p:txBody>
        </p:sp>
        <p:sp>
          <p:nvSpPr>
            <p:cNvPr id="29" name="Pentagone 28"/>
            <p:cNvSpPr/>
            <p:nvPr/>
          </p:nvSpPr>
          <p:spPr>
            <a:xfrm>
              <a:off x="6713698" y="972765"/>
              <a:ext cx="2391387" cy="3929973"/>
            </a:xfrm>
            <a:prstGeom prst="homePlate">
              <a:avLst/>
            </a:prstGeom>
            <a:gradFill flip="none" rotWithShape="1">
              <a:gsLst>
                <a:gs pos="0">
                  <a:schemeClr val="accent5">
                    <a:lumMod val="75000"/>
                    <a:tint val="66000"/>
                    <a:satMod val="160000"/>
                  </a:schemeClr>
                </a:gs>
                <a:gs pos="50000">
                  <a:schemeClr val="accent5">
                    <a:lumMod val="75000"/>
                    <a:tint val="44500"/>
                    <a:satMod val="160000"/>
                  </a:schemeClr>
                </a:gs>
                <a:gs pos="100000">
                  <a:schemeClr val="accent5">
                    <a:lumMod val="75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b="1" dirty="0"/>
                <a:t>MACHINE LEARNING</a:t>
              </a:r>
            </a:p>
            <a:p>
              <a:pPr algn="ctr"/>
              <a:r>
                <a:rPr lang="fr-FR" sz="1000" b="1" dirty="0" smtClean="0"/>
                <a:t>EVALUATION </a:t>
              </a:r>
              <a:r>
                <a:rPr lang="fr-FR" sz="1000" b="1" dirty="0"/>
                <a:t>PREDICTION</a:t>
              </a:r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idx="12"/>
          </p:nvPr>
        </p:nvSpPr>
        <p:spPr>
          <a:xfrm>
            <a:off x="8527204" y="89252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10</a:t>
            </a:fld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184676" y="1134875"/>
            <a:ext cx="353943" cy="328520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1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/>
              <a:t>CLASSIFICATION </a:t>
            </a:r>
            <a:r>
              <a:rPr lang="fr-FR" sz="1400" dirty="0" smtClean="0"/>
              <a:t>MULTI-LABEL</a:t>
            </a:r>
            <a:endParaRPr lang="fr-FR" sz="1400" dirty="0"/>
          </a:p>
        </p:txBody>
      </p:sp>
      <p:sp>
        <p:nvSpPr>
          <p:cNvPr id="7" name="ZoneTexte 6"/>
          <p:cNvSpPr txBox="1"/>
          <p:nvPr/>
        </p:nvSpPr>
        <p:spPr>
          <a:xfrm>
            <a:off x="6356535" y="1125147"/>
            <a:ext cx="2596101" cy="2769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RECALL</a:t>
            </a:r>
            <a:endParaRPr lang="fr-FR" sz="1200" b="1" dirty="0"/>
          </a:p>
        </p:txBody>
      </p:sp>
      <p:sp>
        <p:nvSpPr>
          <p:cNvPr id="31" name="ZoneTexte 30"/>
          <p:cNvSpPr txBox="1"/>
          <p:nvPr/>
        </p:nvSpPr>
        <p:spPr>
          <a:xfrm>
            <a:off x="6353289" y="2250317"/>
            <a:ext cx="2596101" cy="2769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F1 SCORE</a:t>
            </a:r>
            <a:endParaRPr lang="fr-FR" sz="1200" b="1" dirty="0"/>
          </a:p>
        </p:txBody>
      </p:sp>
      <p:sp>
        <p:nvSpPr>
          <p:cNvPr id="32" name="ZoneTexte 31"/>
          <p:cNvSpPr txBox="1"/>
          <p:nvPr/>
        </p:nvSpPr>
        <p:spPr>
          <a:xfrm>
            <a:off x="6353289" y="3377591"/>
            <a:ext cx="2596100" cy="2769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HAMMING LOSS</a:t>
            </a:r>
          </a:p>
        </p:txBody>
      </p:sp>
    </p:spTree>
    <p:extLst>
      <p:ext uri="{BB962C8B-B14F-4D97-AF65-F5344CB8AC3E}">
        <p14:creationId xmlns:p14="http://schemas.microsoft.com/office/powerpoint/2010/main" val="335053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4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e 8"/>
          <p:cNvGrpSpPr/>
          <p:nvPr/>
        </p:nvGrpSpPr>
        <p:grpSpPr>
          <a:xfrm>
            <a:off x="67505" y="4581729"/>
            <a:ext cx="8998671" cy="544990"/>
            <a:chOff x="106414" y="972765"/>
            <a:chExt cx="8998671" cy="4077336"/>
          </a:xfrm>
        </p:grpSpPr>
        <p:sp>
          <p:nvSpPr>
            <p:cNvPr id="10" name="Pentagone 9"/>
            <p:cNvSpPr/>
            <p:nvPr/>
          </p:nvSpPr>
          <p:spPr>
            <a:xfrm>
              <a:off x="106414" y="972765"/>
              <a:ext cx="2130363" cy="3929973"/>
            </a:xfrm>
            <a:prstGeom prst="homePlate">
              <a:avLst/>
            </a:prstGeom>
            <a:gradFill flip="none" rotWithShape="1">
              <a:gsLst>
                <a:gs pos="0">
                  <a:schemeClr val="accent5">
                    <a:lumMod val="75000"/>
                    <a:tint val="66000"/>
                    <a:satMod val="160000"/>
                  </a:schemeClr>
                </a:gs>
                <a:gs pos="50000">
                  <a:schemeClr val="accent5">
                    <a:lumMod val="75000"/>
                    <a:tint val="44500"/>
                    <a:satMod val="160000"/>
                  </a:schemeClr>
                </a:gs>
                <a:gs pos="100000">
                  <a:schemeClr val="accent5">
                    <a:lumMod val="75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b="1" dirty="0"/>
                <a:t>PRESENTATION DES</a:t>
              </a:r>
            </a:p>
            <a:p>
              <a:pPr algn="ctr"/>
              <a:r>
                <a:rPr lang="fr-FR" sz="1000" b="1" dirty="0"/>
                <a:t>DONNEES</a:t>
              </a:r>
            </a:p>
          </p:txBody>
        </p:sp>
        <p:sp>
          <p:nvSpPr>
            <p:cNvPr id="11" name="Pentagone 10"/>
            <p:cNvSpPr/>
            <p:nvPr/>
          </p:nvSpPr>
          <p:spPr>
            <a:xfrm>
              <a:off x="4505533" y="972765"/>
              <a:ext cx="2162784" cy="3929973"/>
            </a:xfrm>
            <a:prstGeom prst="homePlate">
              <a:avLst/>
            </a:prstGeom>
            <a:gradFill flip="none" rotWithShape="1">
              <a:gsLst>
                <a:gs pos="0">
                  <a:schemeClr val="accent5">
                    <a:lumMod val="75000"/>
                    <a:tint val="66000"/>
                    <a:satMod val="160000"/>
                  </a:schemeClr>
                </a:gs>
                <a:gs pos="50000">
                  <a:schemeClr val="accent5">
                    <a:lumMod val="75000"/>
                    <a:tint val="44500"/>
                    <a:satMod val="160000"/>
                  </a:schemeClr>
                </a:gs>
                <a:gs pos="100000">
                  <a:schemeClr val="accent5">
                    <a:lumMod val="75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b="1" dirty="0"/>
                <a:t>FORMULATION DES MODELES DE MACHINE LEARNING</a:t>
              </a:r>
            </a:p>
          </p:txBody>
        </p:sp>
        <p:sp>
          <p:nvSpPr>
            <p:cNvPr id="12" name="Pentagone 11"/>
            <p:cNvSpPr/>
            <p:nvPr/>
          </p:nvSpPr>
          <p:spPr>
            <a:xfrm>
              <a:off x="2282757" y="1120128"/>
              <a:ext cx="2162784" cy="3929973"/>
            </a:xfrm>
            <a:prstGeom prst="homePlate">
              <a:avLst/>
            </a:prstGeom>
            <a:gradFill flip="none" rotWithShape="1">
              <a:gsLst>
                <a:gs pos="0">
                  <a:schemeClr val="accent5">
                    <a:lumMod val="75000"/>
                    <a:tint val="66000"/>
                    <a:satMod val="160000"/>
                  </a:schemeClr>
                </a:gs>
                <a:gs pos="50000">
                  <a:schemeClr val="accent5">
                    <a:lumMod val="75000"/>
                    <a:tint val="44500"/>
                    <a:satMod val="160000"/>
                  </a:schemeClr>
                </a:gs>
                <a:gs pos="100000">
                  <a:schemeClr val="accent5">
                    <a:lumMod val="75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b="1" dirty="0"/>
                <a:t>EXPLORATION VISUALISATION</a:t>
              </a:r>
            </a:p>
            <a:p>
              <a:pPr algn="ctr"/>
              <a:r>
                <a:rPr lang="fr-FR" sz="1000" b="1" dirty="0"/>
                <a:t>DES </a:t>
              </a:r>
              <a:r>
                <a:rPr lang="fr-FR" sz="1000" b="1" dirty="0" smtClean="0"/>
                <a:t>DONNEES</a:t>
              </a:r>
              <a:endParaRPr lang="fr-FR" sz="1000" b="1" dirty="0"/>
            </a:p>
          </p:txBody>
        </p:sp>
        <p:sp>
          <p:nvSpPr>
            <p:cNvPr id="13" name="Pentagone 12"/>
            <p:cNvSpPr/>
            <p:nvPr/>
          </p:nvSpPr>
          <p:spPr>
            <a:xfrm>
              <a:off x="6713698" y="972765"/>
              <a:ext cx="2391387" cy="3929973"/>
            </a:xfrm>
            <a:prstGeom prst="homePlat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b="1" dirty="0"/>
                <a:t>MACHINE LEARNING</a:t>
              </a:r>
            </a:p>
            <a:p>
              <a:pPr algn="ctr"/>
              <a:r>
                <a:rPr lang="fr-FR" sz="1000" b="1" dirty="0"/>
                <a:t>EVALUATION PREDICTION</a:t>
              </a:r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idx="12"/>
          </p:nvPr>
        </p:nvSpPr>
        <p:spPr>
          <a:xfrm>
            <a:off x="8595300" y="-14962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11</a:t>
            </a:fld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140102" y="378638"/>
            <a:ext cx="1926074" cy="39703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 smtClean="0">
                <a:solidFill>
                  <a:schemeClr val="tx1"/>
                </a:solidFill>
              </a:rPr>
              <a:t>BR &amp; CC</a:t>
            </a:r>
            <a:r>
              <a:rPr lang="fr-FR" dirty="0" smtClean="0">
                <a:solidFill>
                  <a:schemeClr val="tx1"/>
                </a:solidFill>
              </a:rPr>
              <a:t>: Les </a:t>
            </a:r>
            <a:r>
              <a:rPr lang="fr-FR" dirty="0" smtClean="0">
                <a:solidFill>
                  <a:schemeClr val="tx1"/>
                </a:solidFill>
              </a:rPr>
              <a:t>scores des métriques (Reg. Logistique &amp; Rand. Forest) semblent très </a:t>
            </a:r>
            <a:r>
              <a:rPr lang="fr-FR" dirty="0" smtClean="0">
                <a:solidFill>
                  <a:schemeClr val="tx1"/>
                </a:solidFill>
              </a:rPr>
              <a:t>similaires </a:t>
            </a:r>
            <a:endParaRPr lang="fr-FR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 smtClean="0">
                <a:solidFill>
                  <a:schemeClr val="tx1"/>
                </a:solidFill>
              </a:rPr>
              <a:t>CC: </a:t>
            </a:r>
            <a:r>
              <a:rPr lang="fr-FR" dirty="0" err="1" smtClean="0">
                <a:solidFill>
                  <a:schemeClr val="tx1"/>
                </a:solidFill>
              </a:rPr>
              <a:t>XgBoost</a:t>
            </a:r>
            <a:r>
              <a:rPr lang="fr-FR" dirty="0" smtClean="0">
                <a:solidFill>
                  <a:schemeClr val="tx1"/>
                </a:solidFill>
              </a:rPr>
              <a:t> semble </a:t>
            </a:r>
            <a:r>
              <a:rPr lang="fr-FR" dirty="0" smtClean="0">
                <a:solidFill>
                  <a:schemeClr val="tx1"/>
                </a:solidFill>
              </a:rPr>
              <a:t>être meilleur modèle qui pourrait  être suggérer à la compagnie </a:t>
            </a:r>
            <a:r>
              <a:rPr lang="fr-FR" dirty="0" smtClean="0">
                <a:solidFill>
                  <a:schemeClr val="tx1"/>
                </a:solidFill>
              </a:rPr>
              <a:t>d’assurance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05" y="393600"/>
            <a:ext cx="6994773" cy="39546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5194570" y="2402732"/>
            <a:ext cx="1867708" cy="204280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763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4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907" y="7696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numéro de diapositive 2"/>
          <p:cNvSpPr>
            <a:spLocks noGrp="1"/>
          </p:cNvSpPr>
          <p:nvPr>
            <p:ph type="sldNum" idx="12"/>
          </p:nvPr>
        </p:nvSpPr>
        <p:spPr>
          <a:xfrm>
            <a:off x="8595300" y="0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12</a:t>
            </a:fld>
            <a:endParaRPr lang="fr-FR" dirty="0"/>
          </a:p>
        </p:txBody>
      </p:sp>
      <p:grpSp>
        <p:nvGrpSpPr>
          <p:cNvPr id="7" name="Groupe 6"/>
          <p:cNvGrpSpPr/>
          <p:nvPr/>
        </p:nvGrpSpPr>
        <p:grpSpPr>
          <a:xfrm>
            <a:off x="122907" y="38169"/>
            <a:ext cx="4556096" cy="5078313"/>
            <a:chOff x="91458" y="196799"/>
            <a:chExt cx="4556096" cy="507831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ZoneTexte 4"/>
                <p:cNvSpPr txBox="1"/>
                <p:nvPr/>
              </p:nvSpPr>
              <p:spPr>
                <a:xfrm>
                  <a:off x="91458" y="196799"/>
                  <a:ext cx="4556096" cy="5078313"/>
                </a:xfrm>
                <a:prstGeom prst="rect">
                  <a:avLst/>
                </a:pr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fr-FR" sz="1800" b="1" dirty="0" smtClean="0"/>
                    <a:t>Difficultés</a:t>
                  </a:r>
                </a:p>
                <a:p>
                  <a:endParaRPr lang="fr-FR" sz="1800" dirty="0" smtClean="0"/>
                </a:p>
                <a:p>
                  <a:pPr marL="285750" indent="-285750">
                    <a:buFont typeface="Wingdings" panose="05000000000000000000" pitchFamily="2" charset="2"/>
                    <a:buChar char="q"/>
                  </a:pPr>
                  <a:r>
                    <a:rPr lang="fr-FR" sz="1800" dirty="0" smtClean="0"/>
                    <a:t>Manque d’informations explicites sur les codes produits assurances</a:t>
                  </a:r>
                </a:p>
                <a:p>
                  <a:endParaRPr lang="fr-FR" sz="1800" dirty="0" smtClean="0"/>
                </a:p>
                <a:p>
                  <a:endParaRPr lang="fr-FR" sz="1800" dirty="0"/>
                </a:p>
                <a:p>
                  <a:pPr marL="285750" indent="-285750">
                    <a:buFont typeface="Wingdings" panose="05000000000000000000" pitchFamily="2" charset="2"/>
                    <a:buChar char="q"/>
                  </a:pPr>
                  <a:r>
                    <a:rPr lang="fr-FR" sz="1800" dirty="0" smtClean="0"/>
                    <a:t>Peu de ressources code python sur la classification multi-label</a:t>
                  </a:r>
                </a:p>
                <a:p>
                  <a:endParaRPr lang="fr-FR" sz="1800" dirty="0" smtClean="0"/>
                </a:p>
                <a:p>
                  <a:endParaRPr lang="fr-FR" sz="1800" dirty="0" smtClean="0"/>
                </a:p>
                <a:p>
                  <a:endParaRPr lang="fr-FR" sz="1800" dirty="0" smtClean="0"/>
                </a:p>
                <a:p>
                  <a:pPr marL="285750" indent="-285750">
                    <a:buFont typeface="Wingdings" panose="05000000000000000000" pitchFamily="2" charset="2"/>
                    <a:buChar char="q"/>
                  </a:pPr>
                  <a:r>
                    <a:rPr lang="fr-FR" sz="1800" dirty="0" err="1" smtClean="0"/>
                    <a:t>Overfitting</a:t>
                  </a:r>
                  <a:r>
                    <a:rPr lang="fr-FR" sz="1800" dirty="0" smtClean="0"/>
                    <a:t>: data test </a:t>
                  </a:r>
                  <a14:m>
                    <m:oMath xmlns:m="http://schemas.openxmlformats.org/officeDocument/2006/math">
                      <m:r>
                        <a:rPr lang="fr-FR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</m:oMath>
                  </a14:m>
                  <a:r>
                    <a:rPr lang="fr-FR" sz="1800" dirty="0" smtClean="0"/>
                    <a:t> data train</a:t>
                  </a:r>
                  <a:endParaRPr lang="fr-FR" sz="1800" dirty="0" smtClean="0"/>
                </a:p>
                <a:p>
                  <a:endParaRPr lang="fr-FR" sz="1800" dirty="0" smtClean="0"/>
                </a:p>
                <a:p>
                  <a:endParaRPr lang="fr-FR" sz="1800" dirty="0" smtClean="0"/>
                </a:p>
                <a:p>
                  <a:endParaRPr lang="fr-FR" sz="1800" dirty="0" smtClean="0"/>
                </a:p>
                <a:p>
                  <a:endParaRPr lang="fr-FR" sz="1800" dirty="0" smtClean="0"/>
                </a:p>
                <a:p>
                  <a:endParaRPr lang="fr-FR" sz="1800" dirty="0" smtClean="0"/>
                </a:p>
                <a:p>
                  <a:endParaRPr lang="fr-FR" sz="1800" dirty="0"/>
                </a:p>
              </p:txBody>
            </p:sp>
          </mc:Choice>
          <mc:Fallback>
            <p:sp>
              <p:nvSpPr>
                <p:cNvPr id="5" name="ZoneTexte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58" y="196799"/>
                  <a:ext cx="4556096" cy="507831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798" t="-358" r="-1463"/>
                  </a:stretch>
                </a:blipFill>
                <a:ln/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35377" y="3785873"/>
              <a:ext cx="1042306" cy="1407408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grpSp>
        <p:nvGrpSpPr>
          <p:cNvPr id="14" name="Groupe 13"/>
          <p:cNvGrpSpPr/>
          <p:nvPr/>
        </p:nvGrpSpPr>
        <p:grpSpPr>
          <a:xfrm>
            <a:off x="4811913" y="33675"/>
            <a:ext cx="4260715" cy="5078313"/>
            <a:chOff x="4782730" y="235180"/>
            <a:chExt cx="4260715" cy="5078313"/>
          </a:xfrm>
        </p:grpSpPr>
        <p:sp>
          <p:nvSpPr>
            <p:cNvPr id="20" name="ZoneTexte 19"/>
            <p:cNvSpPr txBox="1"/>
            <p:nvPr/>
          </p:nvSpPr>
          <p:spPr>
            <a:xfrm>
              <a:off x="4782730" y="235180"/>
              <a:ext cx="4260715" cy="5078313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sz="1800" b="1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dirty="0"/>
                <a:t>Prochaines étapes</a:t>
              </a:r>
            </a:p>
            <a:p>
              <a:endParaRPr lang="fr-FR" dirty="0"/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fr-FR" b="0" dirty="0"/>
                <a:t>Améliorer le modèle </a:t>
              </a:r>
              <a:r>
                <a:rPr lang="fr-FR" b="0" dirty="0" err="1"/>
                <a:t>XgBoost</a:t>
              </a:r>
              <a:r>
                <a:rPr lang="fr-FR" b="0" dirty="0"/>
                <a:t> avec </a:t>
              </a:r>
              <a:r>
                <a:rPr lang="fr-FR" b="0" dirty="0" err="1"/>
                <a:t>featuring</a:t>
              </a:r>
              <a:r>
                <a:rPr lang="fr-FR" b="0" dirty="0"/>
                <a:t> sélection</a:t>
              </a:r>
            </a:p>
            <a:p>
              <a:endParaRPr lang="fr-FR" b="0" dirty="0" smtClean="0"/>
            </a:p>
            <a:p>
              <a:endParaRPr lang="fr-FR" b="0" dirty="0"/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fr-FR" b="0" dirty="0"/>
                <a:t>Appliquer les approches (Content-</a:t>
              </a:r>
              <a:r>
                <a:rPr lang="fr-FR" b="0" dirty="0" err="1"/>
                <a:t>Based</a:t>
              </a:r>
              <a:r>
                <a:rPr lang="fr-FR" b="0" dirty="0"/>
                <a:t> </a:t>
              </a:r>
              <a:r>
                <a:rPr lang="fr-FR" b="0" dirty="0" err="1"/>
                <a:t>Filtering</a:t>
              </a:r>
              <a:r>
                <a:rPr lang="fr-FR" b="0" dirty="0"/>
                <a:t> &amp; Collaborative </a:t>
              </a:r>
              <a:r>
                <a:rPr lang="fr-FR" b="0" dirty="0" err="1"/>
                <a:t>Filtering</a:t>
              </a:r>
              <a:r>
                <a:rPr lang="fr-FR" b="0" dirty="0"/>
                <a:t>)</a:t>
              </a:r>
            </a:p>
            <a:p>
              <a:endParaRPr lang="fr-FR" b="0" dirty="0" smtClean="0"/>
            </a:p>
            <a:p>
              <a:endParaRPr lang="fr-FR" b="0" dirty="0"/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fr-FR" b="0" dirty="0"/>
                <a:t>Explorer une approche </a:t>
              </a:r>
              <a:r>
                <a:rPr lang="fr-FR" b="0" dirty="0" err="1"/>
                <a:t>Clustering</a:t>
              </a:r>
              <a:r>
                <a:rPr lang="fr-FR" b="0" dirty="0"/>
                <a:t> + </a:t>
              </a:r>
              <a:r>
                <a:rPr lang="fr-FR" b="0" dirty="0" smtClean="0"/>
                <a:t>Classification </a:t>
              </a:r>
              <a:r>
                <a:rPr lang="fr-FR" b="0" dirty="0"/>
                <a:t>Multi-label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endParaRPr lang="fr-FR" b="0" dirty="0"/>
            </a:p>
            <a:p>
              <a:endParaRPr lang="fr-FR" dirty="0" smtClean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</p:txBody>
        </p:sp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28043" y="3630947"/>
              <a:ext cx="1115402" cy="1605209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14732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DBD0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ctrTitle" idx="4294967295"/>
          </p:nvPr>
        </p:nvSpPr>
        <p:spPr>
          <a:xfrm>
            <a:off x="1089727" y="1970768"/>
            <a:ext cx="5315100" cy="6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5600" b="1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Merci, </a:t>
            </a:r>
            <a:endParaRPr sz="5600" b="1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8625" y="3006625"/>
            <a:ext cx="4599299" cy="213687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>
            <a:spLocks noGrp="1"/>
          </p:cNvSpPr>
          <p:nvPr>
            <p:ph type="ctrTitle" idx="4294967295"/>
          </p:nvPr>
        </p:nvSpPr>
        <p:spPr>
          <a:xfrm>
            <a:off x="1128891" y="2834643"/>
            <a:ext cx="5315100" cy="6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0E3449"/>
                </a:solidFill>
                <a:latin typeface="Inter-Regular"/>
                <a:ea typeface="Inter-Regular"/>
                <a:cs typeface="Inter-Regular"/>
                <a:sym typeface="Inter-Regular"/>
              </a:rPr>
              <a:t>à bientôt ! </a:t>
            </a:r>
            <a:endParaRPr sz="2400">
              <a:solidFill>
                <a:srgbClr val="0E3449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2375" y="915775"/>
            <a:ext cx="797425" cy="8398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4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>
          <a:xfrm>
            <a:off x="5540970" y="590753"/>
            <a:ext cx="3572117" cy="451274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tint val="66000"/>
                  <a:satMod val="160000"/>
                </a:schemeClr>
              </a:gs>
              <a:gs pos="50000">
                <a:schemeClr val="accent5">
                  <a:lumMod val="75000"/>
                  <a:tint val="44500"/>
                  <a:satMod val="160000"/>
                </a:schemeClr>
              </a:gs>
              <a:gs pos="100000">
                <a:schemeClr val="accent5">
                  <a:lumMod val="75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b="1" dirty="0"/>
          </a:p>
        </p:txBody>
      </p:sp>
      <p:sp>
        <p:nvSpPr>
          <p:cNvPr id="64" name="Rectangle 63"/>
          <p:cNvSpPr/>
          <p:nvPr/>
        </p:nvSpPr>
        <p:spPr>
          <a:xfrm>
            <a:off x="2993293" y="590754"/>
            <a:ext cx="2255914" cy="451274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tint val="66000"/>
                  <a:satMod val="160000"/>
                </a:schemeClr>
              </a:gs>
              <a:gs pos="50000">
                <a:schemeClr val="accent5">
                  <a:lumMod val="75000"/>
                  <a:tint val="44500"/>
                  <a:satMod val="160000"/>
                </a:schemeClr>
              </a:gs>
              <a:gs pos="100000">
                <a:schemeClr val="accent5">
                  <a:lumMod val="75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b="1" dirty="0"/>
          </a:p>
        </p:txBody>
      </p:sp>
      <p:sp>
        <p:nvSpPr>
          <p:cNvPr id="37" name="Rectangle 36"/>
          <p:cNvSpPr/>
          <p:nvPr/>
        </p:nvSpPr>
        <p:spPr>
          <a:xfrm>
            <a:off x="201717" y="1155268"/>
            <a:ext cx="1257431" cy="312490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tint val="66000"/>
                  <a:satMod val="160000"/>
                </a:schemeClr>
              </a:gs>
              <a:gs pos="50000">
                <a:schemeClr val="accent5">
                  <a:lumMod val="75000"/>
                  <a:tint val="44500"/>
                  <a:satMod val="160000"/>
                </a:schemeClr>
              </a:gs>
              <a:gs pos="100000">
                <a:schemeClr val="accent5">
                  <a:lumMod val="75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b="1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ctrTitle" idx="4294967295"/>
          </p:nvPr>
        </p:nvSpPr>
        <p:spPr>
          <a:xfrm>
            <a:off x="893853" y="-86365"/>
            <a:ext cx="7541230" cy="5476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 dirty="0" smtClean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Contexte et problématique</a:t>
            </a:r>
            <a:endParaRPr sz="3200" b="1" dirty="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519" y="1423640"/>
            <a:ext cx="718153" cy="11891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464" y="2864257"/>
            <a:ext cx="730742" cy="11663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5872" y="744200"/>
            <a:ext cx="589013" cy="4964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5872" y="1355958"/>
            <a:ext cx="610249" cy="4728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55872" y="1948569"/>
            <a:ext cx="610249" cy="6000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48837" y="2612789"/>
            <a:ext cx="603082" cy="6084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38834" y="3447445"/>
            <a:ext cx="606051" cy="7596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62042" y="4433242"/>
            <a:ext cx="704079" cy="6118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3" name="Connecteur droit avec flèche 12"/>
          <p:cNvCxnSpPr>
            <a:stCxn id="2" idx="3"/>
          </p:cNvCxnSpPr>
          <p:nvPr/>
        </p:nvCxnSpPr>
        <p:spPr>
          <a:xfrm flipV="1">
            <a:off x="1161672" y="1043836"/>
            <a:ext cx="2000370" cy="974379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1172173" y="2018214"/>
            <a:ext cx="2011061" cy="84604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2" idx="3"/>
          </p:cNvCxnSpPr>
          <p:nvPr/>
        </p:nvCxnSpPr>
        <p:spPr>
          <a:xfrm>
            <a:off x="1161672" y="2018215"/>
            <a:ext cx="1941013" cy="257571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flipV="1">
            <a:off x="1169405" y="2945634"/>
            <a:ext cx="2010935" cy="500041"/>
          </a:xfrm>
          <a:prstGeom prst="straightConnector1">
            <a:avLst/>
          </a:prstGeom>
          <a:ln w="2857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3" idx="3"/>
          </p:cNvCxnSpPr>
          <p:nvPr/>
        </p:nvCxnSpPr>
        <p:spPr>
          <a:xfrm>
            <a:off x="1135206" y="3447445"/>
            <a:ext cx="2024715" cy="397643"/>
          </a:xfrm>
          <a:prstGeom prst="straightConnector1">
            <a:avLst/>
          </a:prstGeom>
          <a:ln w="2857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938713" y="744200"/>
            <a:ext cx="1100215" cy="4110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Assurance Auto</a:t>
            </a:r>
            <a:endParaRPr lang="fr-FR" sz="1100" b="1" dirty="0"/>
          </a:p>
        </p:txBody>
      </p:sp>
      <p:sp>
        <p:nvSpPr>
          <p:cNvPr id="32" name="Rectangle 31"/>
          <p:cNvSpPr/>
          <p:nvPr/>
        </p:nvSpPr>
        <p:spPr>
          <a:xfrm>
            <a:off x="3959951" y="1355958"/>
            <a:ext cx="1100215" cy="4110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Assurance moto</a:t>
            </a:r>
            <a:endParaRPr lang="fr-FR" sz="1100" b="1" dirty="0"/>
          </a:p>
        </p:txBody>
      </p:sp>
      <p:sp>
        <p:nvSpPr>
          <p:cNvPr id="33" name="Rectangle 32"/>
          <p:cNvSpPr/>
          <p:nvPr/>
        </p:nvSpPr>
        <p:spPr>
          <a:xfrm>
            <a:off x="3959951" y="2021030"/>
            <a:ext cx="1100215" cy="4110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Assurance voyage</a:t>
            </a:r>
            <a:endParaRPr lang="fr-FR" sz="1100" b="1" dirty="0"/>
          </a:p>
        </p:txBody>
      </p:sp>
      <p:sp>
        <p:nvSpPr>
          <p:cNvPr id="34" name="Rectangle 33"/>
          <p:cNvSpPr/>
          <p:nvPr/>
        </p:nvSpPr>
        <p:spPr>
          <a:xfrm>
            <a:off x="3979579" y="2711488"/>
            <a:ext cx="1100215" cy="4110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Assurance habitation</a:t>
            </a:r>
            <a:endParaRPr lang="fr-FR" sz="1100" b="1" dirty="0"/>
          </a:p>
        </p:txBody>
      </p:sp>
      <p:sp>
        <p:nvSpPr>
          <p:cNvPr id="35" name="Rectangle 34"/>
          <p:cNvSpPr/>
          <p:nvPr/>
        </p:nvSpPr>
        <p:spPr>
          <a:xfrm>
            <a:off x="3979579" y="3656893"/>
            <a:ext cx="1100215" cy="4110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Assurance maladie</a:t>
            </a:r>
            <a:endParaRPr lang="fr-FR" sz="1100" b="1" dirty="0"/>
          </a:p>
        </p:txBody>
      </p:sp>
      <p:sp>
        <p:nvSpPr>
          <p:cNvPr id="36" name="Rectangle 35"/>
          <p:cNvSpPr/>
          <p:nvPr/>
        </p:nvSpPr>
        <p:spPr>
          <a:xfrm>
            <a:off x="3979579" y="4521106"/>
            <a:ext cx="1100215" cy="4110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Assurance funérailles</a:t>
            </a:r>
            <a:endParaRPr lang="fr-FR" sz="1100" b="1" dirty="0"/>
          </a:p>
        </p:txBody>
      </p:sp>
      <p:pic>
        <p:nvPicPr>
          <p:cNvPr id="40" name="Imag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2101" y="672112"/>
            <a:ext cx="891185" cy="14756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1" name="Image 4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0638" y="3250902"/>
            <a:ext cx="1054495" cy="8170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78969" y="3248795"/>
            <a:ext cx="827918" cy="8140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38777" y="3258918"/>
            <a:ext cx="646150" cy="8098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43084" y="2755665"/>
            <a:ext cx="419653" cy="376355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99526" y="2773668"/>
            <a:ext cx="448315" cy="402060"/>
          </a:xfrm>
          <a:prstGeom prst="rect">
            <a:avLst/>
          </a:prstGeom>
        </p:spPr>
      </p:pic>
      <p:cxnSp>
        <p:nvCxnSpPr>
          <p:cNvPr id="45" name="Connecteur droit avec flèche 44"/>
          <p:cNvCxnSpPr>
            <a:stCxn id="40" idx="2"/>
          </p:cNvCxnSpPr>
          <p:nvPr/>
        </p:nvCxnSpPr>
        <p:spPr>
          <a:xfrm flipH="1">
            <a:off x="6236959" y="2147773"/>
            <a:ext cx="1160735" cy="563715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>
            <a:endCxn id="39" idx="0"/>
          </p:cNvCxnSpPr>
          <p:nvPr/>
        </p:nvCxnSpPr>
        <p:spPr>
          <a:xfrm flipH="1">
            <a:off x="7452911" y="2110939"/>
            <a:ext cx="8924" cy="644726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>
            <a:endCxn id="55" idx="0"/>
          </p:cNvCxnSpPr>
          <p:nvPr/>
        </p:nvCxnSpPr>
        <p:spPr>
          <a:xfrm>
            <a:off x="7524634" y="2167413"/>
            <a:ext cx="1047233" cy="606255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Image 54"/>
          <p:cNvPicPr>
            <a:picLocks noChangeAspect="1"/>
          </p:cNvPicPr>
          <p:nvPr/>
        </p:nvPicPr>
        <p:blipFill rotWithShape="1">
          <a:blip r:embed="rId13"/>
          <a:srcRect l="5920" t="16182" r="3497" b="9496"/>
          <a:stretch/>
        </p:blipFill>
        <p:spPr>
          <a:xfrm>
            <a:off x="8059830" y="2773668"/>
            <a:ext cx="1024073" cy="348888"/>
          </a:xfrm>
          <a:prstGeom prst="rect">
            <a:avLst/>
          </a:prstGeom>
        </p:spPr>
      </p:pic>
      <p:sp>
        <p:nvSpPr>
          <p:cNvPr id="67" name="Rectangle 66"/>
          <p:cNvSpPr/>
          <p:nvPr/>
        </p:nvSpPr>
        <p:spPr>
          <a:xfrm>
            <a:off x="5540970" y="4593925"/>
            <a:ext cx="3572117" cy="4998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Machine Learning:</a:t>
            </a:r>
          </a:p>
          <a:p>
            <a:pPr algn="ctr"/>
            <a:r>
              <a:rPr lang="fr-FR" sz="1100" b="1" dirty="0" smtClean="0"/>
              <a:t>Prédire le produit d’assurance le plus approprié</a:t>
            </a:r>
            <a:endParaRPr lang="fr-FR" sz="1100" b="1" dirty="0"/>
          </a:p>
        </p:txBody>
      </p:sp>
      <p:sp>
        <p:nvSpPr>
          <p:cNvPr id="38" name="Rectangle 37"/>
          <p:cNvSpPr/>
          <p:nvPr/>
        </p:nvSpPr>
        <p:spPr>
          <a:xfrm>
            <a:off x="201717" y="4361547"/>
            <a:ext cx="1257431" cy="4110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Clients</a:t>
            </a:r>
            <a:endParaRPr lang="fr-FR" sz="1100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2"/>
          </p:nvPr>
        </p:nvSpPr>
        <p:spPr>
          <a:xfrm>
            <a:off x="8535203" y="21481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597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4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 idx="4294967295"/>
          </p:nvPr>
        </p:nvSpPr>
        <p:spPr>
          <a:xfrm>
            <a:off x="866235" y="0"/>
            <a:ext cx="7541230" cy="543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 dirty="0" smtClean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Phases du projet</a:t>
            </a:r>
            <a:endParaRPr sz="3200" b="1" dirty="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e 9"/>
          <p:cNvGrpSpPr/>
          <p:nvPr/>
        </p:nvGrpSpPr>
        <p:grpSpPr>
          <a:xfrm>
            <a:off x="106414" y="972763"/>
            <a:ext cx="8998671" cy="3929975"/>
            <a:chOff x="106414" y="972763"/>
            <a:chExt cx="8998671" cy="3929975"/>
          </a:xfrm>
        </p:grpSpPr>
        <p:sp>
          <p:nvSpPr>
            <p:cNvPr id="2" name="Pentagone 1"/>
            <p:cNvSpPr/>
            <p:nvPr/>
          </p:nvSpPr>
          <p:spPr>
            <a:xfrm>
              <a:off x="106414" y="972765"/>
              <a:ext cx="2130363" cy="3929973"/>
            </a:xfrm>
            <a:prstGeom prst="homePlat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/>
                <a:t>PRESENTATION DES</a:t>
              </a:r>
            </a:p>
            <a:p>
              <a:pPr algn="ctr"/>
              <a:r>
                <a:rPr lang="fr-FR" b="1" dirty="0" smtClean="0"/>
                <a:t>DONNEES</a:t>
              </a:r>
              <a:endParaRPr lang="fr-FR" b="1" dirty="0"/>
            </a:p>
          </p:txBody>
        </p:sp>
        <p:sp>
          <p:nvSpPr>
            <p:cNvPr id="6" name="Pentagone 5"/>
            <p:cNvSpPr/>
            <p:nvPr/>
          </p:nvSpPr>
          <p:spPr>
            <a:xfrm>
              <a:off x="4497938" y="972764"/>
              <a:ext cx="2162784" cy="3929973"/>
            </a:xfrm>
            <a:prstGeom prst="homePlat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FORMULATION DES MODELES DE MACHINE LEARNING</a:t>
              </a:r>
            </a:p>
          </p:txBody>
        </p:sp>
        <p:sp>
          <p:nvSpPr>
            <p:cNvPr id="7" name="Pentagone 6"/>
            <p:cNvSpPr/>
            <p:nvPr/>
          </p:nvSpPr>
          <p:spPr>
            <a:xfrm>
              <a:off x="2308666" y="972763"/>
              <a:ext cx="2162784" cy="3929973"/>
            </a:xfrm>
            <a:prstGeom prst="homePlat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/>
                <a:t>EXPLORATION VISUALISATION</a:t>
              </a:r>
            </a:p>
            <a:p>
              <a:pPr algn="ctr"/>
              <a:r>
                <a:rPr lang="fr-FR" b="1" dirty="0" smtClean="0"/>
                <a:t>DES DONNEES</a:t>
              </a:r>
              <a:endParaRPr lang="fr-FR" b="1" dirty="0"/>
            </a:p>
          </p:txBody>
        </p:sp>
        <p:sp>
          <p:nvSpPr>
            <p:cNvPr id="8" name="Pentagone 7"/>
            <p:cNvSpPr/>
            <p:nvPr/>
          </p:nvSpPr>
          <p:spPr>
            <a:xfrm>
              <a:off x="6713698" y="972765"/>
              <a:ext cx="2391387" cy="3929973"/>
            </a:xfrm>
            <a:prstGeom prst="homePlat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/>
                <a:t>MACHINE LEARNING</a:t>
              </a:r>
            </a:p>
            <a:p>
              <a:pPr algn="ctr"/>
              <a:endParaRPr lang="fr-FR" dirty="0"/>
            </a:p>
            <a:p>
              <a:pPr algn="ctr"/>
              <a:r>
                <a:rPr lang="fr-FR" b="1" dirty="0" smtClean="0"/>
                <a:t>EVALUATION PREDICTION</a:t>
              </a:r>
              <a:endParaRPr lang="fr-FR" b="1" dirty="0"/>
            </a:p>
          </p:txBody>
        </p:sp>
        <p:sp>
          <p:nvSpPr>
            <p:cNvPr id="9" name="Étoile à 8 branches 8"/>
            <p:cNvSpPr/>
            <p:nvPr/>
          </p:nvSpPr>
          <p:spPr>
            <a:xfrm>
              <a:off x="389106" y="1035459"/>
              <a:ext cx="651169" cy="632298"/>
            </a:xfrm>
            <a:prstGeom prst="star8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1</a:t>
              </a:r>
              <a:endParaRPr lang="fr-FR" sz="28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2" name="Étoile à 8 branches 11"/>
            <p:cNvSpPr/>
            <p:nvPr/>
          </p:nvSpPr>
          <p:spPr>
            <a:xfrm>
              <a:off x="2557795" y="1035459"/>
              <a:ext cx="651169" cy="632298"/>
            </a:xfrm>
            <a:prstGeom prst="star8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2</a:t>
              </a:r>
              <a:endParaRPr lang="fr-FR" sz="28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3" name="Étoile à 8 branches 12"/>
            <p:cNvSpPr/>
            <p:nvPr/>
          </p:nvSpPr>
          <p:spPr>
            <a:xfrm>
              <a:off x="4773555" y="1035459"/>
              <a:ext cx="651169" cy="632298"/>
            </a:xfrm>
            <a:prstGeom prst="star8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3</a:t>
              </a:r>
              <a:endParaRPr lang="fr-FR" sz="28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4" name="Étoile à 8 branches 13"/>
            <p:cNvSpPr/>
            <p:nvPr/>
          </p:nvSpPr>
          <p:spPr>
            <a:xfrm>
              <a:off x="7104951" y="1035459"/>
              <a:ext cx="651169" cy="632298"/>
            </a:xfrm>
            <a:prstGeom prst="star8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4</a:t>
              </a:r>
              <a:endParaRPr lang="fr-FR" sz="28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5500" y="-17775"/>
            <a:ext cx="1676797" cy="2364044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roupe 4"/>
          <p:cNvGrpSpPr/>
          <p:nvPr/>
        </p:nvGrpSpPr>
        <p:grpSpPr>
          <a:xfrm>
            <a:off x="145329" y="4542817"/>
            <a:ext cx="8998671" cy="544990"/>
            <a:chOff x="106414" y="972765"/>
            <a:chExt cx="8998671" cy="4077336"/>
          </a:xfrm>
        </p:grpSpPr>
        <p:sp>
          <p:nvSpPr>
            <p:cNvPr id="6" name="Pentagone 5"/>
            <p:cNvSpPr/>
            <p:nvPr/>
          </p:nvSpPr>
          <p:spPr>
            <a:xfrm>
              <a:off x="106414" y="972765"/>
              <a:ext cx="2130363" cy="3929973"/>
            </a:xfrm>
            <a:prstGeom prst="homePlat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b="1" dirty="0" smtClean="0"/>
                <a:t>PRESENTATION DES</a:t>
              </a:r>
            </a:p>
            <a:p>
              <a:pPr algn="ctr"/>
              <a:r>
                <a:rPr lang="fr-FR" sz="1000" b="1" dirty="0" smtClean="0"/>
                <a:t>DONNEES</a:t>
              </a:r>
              <a:endParaRPr lang="fr-FR" sz="1000" b="1" dirty="0"/>
            </a:p>
          </p:txBody>
        </p:sp>
        <p:sp>
          <p:nvSpPr>
            <p:cNvPr id="7" name="Pentagone 6"/>
            <p:cNvSpPr/>
            <p:nvPr/>
          </p:nvSpPr>
          <p:spPr>
            <a:xfrm>
              <a:off x="4505533" y="972765"/>
              <a:ext cx="2162784" cy="3929973"/>
            </a:xfrm>
            <a:prstGeom prst="homePlate">
              <a:avLst/>
            </a:prstGeom>
            <a:gradFill flip="none" rotWithShape="1">
              <a:gsLst>
                <a:gs pos="0">
                  <a:schemeClr val="accent5">
                    <a:lumMod val="75000"/>
                    <a:tint val="66000"/>
                    <a:satMod val="160000"/>
                  </a:schemeClr>
                </a:gs>
                <a:gs pos="50000">
                  <a:schemeClr val="accent5">
                    <a:lumMod val="75000"/>
                    <a:tint val="44500"/>
                    <a:satMod val="160000"/>
                  </a:schemeClr>
                </a:gs>
                <a:gs pos="100000">
                  <a:schemeClr val="accent5">
                    <a:lumMod val="75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b="1" dirty="0"/>
                <a:t>FORMULATION DES MODELES DE MACHINE LEARNING</a:t>
              </a:r>
            </a:p>
          </p:txBody>
        </p:sp>
        <p:sp>
          <p:nvSpPr>
            <p:cNvPr id="8" name="Pentagone 7"/>
            <p:cNvSpPr/>
            <p:nvPr/>
          </p:nvSpPr>
          <p:spPr>
            <a:xfrm>
              <a:off x="2282757" y="1120128"/>
              <a:ext cx="2162784" cy="3929973"/>
            </a:xfrm>
            <a:prstGeom prst="homePlate">
              <a:avLst/>
            </a:prstGeom>
            <a:gradFill flip="none" rotWithShape="1">
              <a:gsLst>
                <a:gs pos="0">
                  <a:schemeClr val="accent5">
                    <a:lumMod val="75000"/>
                    <a:tint val="66000"/>
                    <a:satMod val="160000"/>
                  </a:schemeClr>
                </a:gs>
                <a:gs pos="50000">
                  <a:schemeClr val="accent5">
                    <a:lumMod val="75000"/>
                    <a:tint val="44500"/>
                    <a:satMod val="160000"/>
                  </a:schemeClr>
                </a:gs>
                <a:gs pos="100000">
                  <a:schemeClr val="accent5">
                    <a:lumMod val="75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b="1" dirty="0"/>
                <a:t>EXPLORATION VISUALISATION</a:t>
              </a:r>
            </a:p>
            <a:p>
              <a:pPr algn="ctr"/>
              <a:r>
                <a:rPr lang="fr-FR" sz="1000" b="1" dirty="0"/>
                <a:t>DES </a:t>
              </a:r>
              <a:r>
                <a:rPr lang="fr-FR" sz="1000" b="1" dirty="0" smtClean="0"/>
                <a:t>DONNEES</a:t>
              </a:r>
              <a:endParaRPr lang="fr-FR" sz="1000" b="1" dirty="0"/>
            </a:p>
          </p:txBody>
        </p:sp>
        <p:sp>
          <p:nvSpPr>
            <p:cNvPr id="9" name="Pentagone 8"/>
            <p:cNvSpPr/>
            <p:nvPr/>
          </p:nvSpPr>
          <p:spPr>
            <a:xfrm>
              <a:off x="6713698" y="972765"/>
              <a:ext cx="2391387" cy="3929973"/>
            </a:xfrm>
            <a:prstGeom prst="homePlate">
              <a:avLst/>
            </a:prstGeom>
            <a:gradFill flip="none" rotWithShape="1">
              <a:gsLst>
                <a:gs pos="0">
                  <a:schemeClr val="accent5">
                    <a:lumMod val="75000"/>
                    <a:tint val="66000"/>
                    <a:satMod val="160000"/>
                  </a:schemeClr>
                </a:gs>
                <a:gs pos="50000">
                  <a:schemeClr val="accent5">
                    <a:lumMod val="75000"/>
                    <a:tint val="44500"/>
                    <a:satMod val="160000"/>
                  </a:schemeClr>
                </a:gs>
                <a:gs pos="100000">
                  <a:schemeClr val="accent5">
                    <a:lumMod val="75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b="1" dirty="0"/>
                <a:t>MACHINE LEARNING</a:t>
              </a:r>
            </a:p>
            <a:p>
              <a:pPr algn="ctr"/>
              <a:r>
                <a:rPr lang="fr-FR" sz="1000" b="1" dirty="0" smtClean="0"/>
                <a:t>EVALUATION </a:t>
              </a:r>
              <a:r>
                <a:rPr lang="fr-FR" sz="1000" b="1" dirty="0"/>
                <a:t>PREDICTION</a:t>
              </a:r>
            </a:p>
          </p:txBody>
        </p:sp>
      </p:grp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4"/>
          <a:srcRect l="7921" t="-811" r="3724" b="1974"/>
          <a:stretch/>
        </p:blipFill>
        <p:spPr>
          <a:xfrm>
            <a:off x="99108" y="53259"/>
            <a:ext cx="1394016" cy="17923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ZoneTexte 2"/>
          <p:cNvSpPr txBox="1"/>
          <p:nvPr/>
        </p:nvSpPr>
        <p:spPr>
          <a:xfrm>
            <a:off x="1688853" y="-29184"/>
            <a:ext cx="74551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Source:</a:t>
            </a:r>
          </a:p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fr-FR" sz="1600" dirty="0" smtClean="0"/>
              <a:t> </a:t>
            </a:r>
            <a:r>
              <a:rPr lang="fr-FR" sz="1600" dirty="0">
                <a:hlinkClick r:id="rId5"/>
              </a:rPr>
              <a:t>https://zindi.africa/competitions/zimnat-insurance-recommendation-challenge/data</a:t>
            </a:r>
            <a:endParaRPr lang="fr-FR" sz="16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 smtClean="0"/>
              <a:t>Compagnie d’</a:t>
            </a:r>
            <a:r>
              <a:rPr lang="fr-FR" sz="1600" dirty="0" err="1" smtClean="0"/>
              <a:t>assurrance</a:t>
            </a:r>
            <a:r>
              <a:rPr lang="fr-FR" sz="1600" dirty="0" smtClean="0"/>
              <a:t> </a:t>
            </a:r>
            <a:r>
              <a:rPr lang="fr-FR" sz="1600" b="1" dirty="0" smtClean="0"/>
              <a:t>ZIMNAT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b="1" dirty="0"/>
          </a:p>
          <a:p>
            <a:r>
              <a:rPr lang="fr-FR" sz="1600" dirty="0" smtClean="0"/>
              <a:t>Données:</a:t>
            </a:r>
          </a:p>
          <a:p>
            <a:pPr marL="285750" lvl="7" indent="-285750">
              <a:buFont typeface="Wingdings" panose="05000000000000000000" pitchFamily="2" charset="2"/>
              <a:buChar char="q"/>
            </a:pPr>
            <a:r>
              <a:rPr lang="fr-FR" sz="1600" dirty="0" smtClean="0"/>
              <a:t>~29,000 Observations (2010 à 2020)</a:t>
            </a:r>
          </a:p>
          <a:p>
            <a:pPr marL="285750" lvl="7" indent="-285750">
              <a:buFont typeface="Wingdings" panose="05000000000000000000" pitchFamily="2" charset="2"/>
              <a:buChar char="q"/>
            </a:pPr>
            <a:r>
              <a:rPr lang="fr-FR" sz="1600" dirty="0" smtClean="0"/>
              <a:t>8 </a:t>
            </a:r>
            <a:r>
              <a:rPr lang="fr-FR" sz="1600" dirty="0" err="1" smtClean="0"/>
              <a:t>Features</a:t>
            </a:r>
            <a:r>
              <a:rPr lang="fr-FR" sz="1600" dirty="0" smtClean="0"/>
              <a:t> (Informations de bases sur les clients)</a:t>
            </a:r>
          </a:p>
          <a:p>
            <a:pPr marL="285750" lvl="7" indent="-285750">
              <a:buFont typeface="Wingdings" panose="05000000000000000000" pitchFamily="2" charset="2"/>
              <a:buChar char="q"/>
            </a:pPr>
            <a:r>
              <a:rPr lang="fr-FR" sz="1600" dirty="0" smtClean="0"/>
              <a:t>21 Labels (21 Codes produits d’assurance )</a:t>
            </a:r>
          </a:p>
        </p:txBody>
      </p:sp>
      <p:grpSp>
        <p:nvGrpSpPr>
          <p:cNvPr id="15" name="Groupe 14"/>
          <p:cNvGrpSpPr/>
          <p:nvPr/>
        </p:nvGrpSpPr>
        <p:grpSpPr>
          <a:xfrm>
            <a:off x="37878" y="2346269"/>
            <a:ext cx="9100814" cy="2103682"/>
            <a:chOff x="1724846" y="2546389"/>
            <a:chExt cx="7419154" cy="1722925"/>
          </a:xfrm>
        </p:grpSpPr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99029" y="2966936"/>
              <a:ext cx="7288890" cy="1155334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1724847" y="2869660"/>
              <a:ext cx="5152608" cy="1391055"/>
            </a:xfrm>
            <a:prstGeom prst="rect">
              <a:avLst/>
            </a:prstGeom>
            <a:noFill/>
            <a:ln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22452" y="2878259"/>
              <a:ext cx="2192363" cy="1391055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724846" y="2568101"/>
              <a:ext cx="5152609" cy="22624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Features</a:t>
              </a:r>
              <a:endParaRPr lang="fr-FR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922452" y="2546389"/>
              <a:ext cx="2221548" cy="24795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Labels</a:t>
              </a:r>
              <a:endParaRPr lang="fr-FR" dirty="0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84781" y="3131669"/>
            <a:ext cx="9007008" cy="22956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>
          <a:xfrm>
            <a:off x="8521200" y="53259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4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56309" y="29785"/>
            <a:ext cx="4221804" cy="1478992"/>
            <a:chOff x="39946" y="536012"/>
            <a:chExt cx="4221804" cy="1478992"/>
          </a:xfrm>
        </p:grpSpPr>
        <p:sp>
          <p:nvSpPr>
            <p:cNvPr id="5" name="Rectangle 4"/>
            <p:cNvSpPr/>
            <p:nvPr/>
          </p:nvSpPr>
          <p:spPr>
            <a:xfrm>
              <a:off x="39946" y="536012"/>
              <a:ext cx="4221804" cy="1478992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4352" y="631910"/>
              <a:ext cx="718153" cy="1189149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33028" y="654683"/>
              <a:ext cx="730742" cy="1166376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3" name="Ellipse 2"/>
            <p:cNvSpPr/>
            <p:nvPr/>
          </p:nvSpPr>
          <p:spPr>
            <a:xfrm>
              <a:off x="39946" y="703525"/>
              <a:ext cx="1064406" cy="1045918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800" b="1" dirty="0" smtClean="0"/>
                <a:t>~20K</a:t>
              </a:r>
              <a:endParaRPr lang="fr-FR" sz="1800" b="1" dirty="0"/>
            </a:p>
          </p:txBody>
        </p:sp>
        <p:sp>
          <p:nvSpPr>
            <p:cNvPr id="12" name="Ellipse 11"/>
            <p:cNvSpPr/>
            <p:nvPr/>
          </p:nvSpPr>
          <p:spPr>
            <a:xfrm>
              <a:off x="2607013" y="924128"/>
              <a:ext cx="726015" cy="702760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dk1"/>
                  </a:solidFill>
                </a:rPr>
                <a:t>~9k</a:t>
              </a:r>
              <a:endParaRPr lang="fr-FR" b="1" dirty="0">
                <a:solidFill>
                  <a:schemeClr val="dk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1945860" y="1062685"/>
              <a:ext cx="545916" cy="5252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 smtClean="0">
                  <a:solidFill>
                    <a:schemeClr val="tx1"/>
                  </a:solidFill>
                </a:rPr>
                <a:t>VS</a:t>
              </a:r>
              <a:endParaRPr lang="fr-FR" sz="2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e 27"/>
          <p:cNvGrpSpPr/>
          <p:nvPr/>
        </p:nvGrpSpPr>
        <p:grpSpPr>
          <a:xfrm>
            <a:off x="4806148" y="29785"/>
            <a:ext cx="4264737" cy="1478992"/>
            <a:chOff x="4843551" y="564812"/>
            <a:chExt cx="4264737" cy="1478992"/>
          </a:xfrm>
        </p:grpSpPr>
        <p:grpSp>
          <p:nvGrpSpPr>
            <p:cNvPr id="20" name="Groupe 19"/>
            <p:cNvGrpSpPr/>
            <p:nvPr/>
          </p:nvGrpSpPr>
          <p:grpSpPr>
            <a:xfrm>
              <a:off x="4843551" y="564812"/>
              <a:ext cx="4221804" cy="1478992"/>
              <a:chOff x="39946" y="536012"/>
              <a:chExt cx="4221804" cy="1478992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9946" y="536012"/>
                <a:ext cx="4221804" cy="1478992"/>
              </a:xfrm>
              <a:prstGeom prst="rect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Ellipse 23"/>
              <p:cNvSpPr/>
              <p:nvPr/>
            </p:nvSpPr>
            <p:spPr>
              <a:xfrm>
                <a:off x="39946" y="703525"/>
                <a:ext cx="1064406" cy="1045918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800" b="1" dirty="0" smtClean="0"/>
                  <a:t>~23K</a:t>
                </a:r>
                <a:endParaRPr lang="fr-FR" sz="1800" b="1" dirty="0"/>
              </a:p>
            </p:txBody>
          </p:sp>
          <p:sp>
            <p:nvSpPr>
              <p:cNvPr id="25" name="Ellipse 24"/>
              <p:cNvSpPr/>
              <p:nvPr/>
            </p:nvSpPr>
            <p:spPr>
              <a:xfrm>
                <a:off x="2607013" y="924128"/>
                <a:ext cx="726015" cy="702760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 smtClean="0">
                    <a:solidFill>
                      <a:schemeClr val="dk1"/>
                    </a:solidFill>
                  </a:rPr>
                  <a:t>~</a:t>
                </a:r>
                <a:r>
                  <a:rPr lang="fr-FR" b="1" dirty="0" smtClean="0"/>
                  <a:t>6</a:t>
                </a:r>
                <a:r>
                  <a:rPr lang="fr-FR" b="1" dirty="0" smtClean="0">
                    <a:solidFill>
                      <a:schemeClr val="dk1"/>
                    </a:solidFill>
                  </a:rPr>
                  <a:t>k</a:t>
                </a:r>
                <a:endParaRPr lang="fr-FR" b="1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013956" y="1062685"/>
                <a:ext cx="545916" cy="52529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b="1" dirty="0" smtClean="0">
                    <a:solidFill>
                      <a:schemeClr val="tx1"/>
                    </a:solidFill>
                  </a:rPr>
                  <a:t>VS</a:t>
                </a:r>
                <a:endParaRPr lang="fr-FR" sz="2000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80345" y="728995"/>
              <a:ext cx="981770" cy="994978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7" name="Image 2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26518" y="728995"/>
              <a:ext cx="981770" cy="994978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4" name="Interdiction 13"/>
            <p:cNvSpPr/>
            <p:nvPr/>
          </p:nvSpPr>
          <p:spPr>
            <a:xfrm>
              <a:off x="8321456" y="972990"/>
              <a:ext cx="476655" cy="564587"/>
            </a:xfrm>
            <a:prstGeom prst="noSmoking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pic>
        <p:nvPicPr>
          <p:cNvPr id="29" name="Imag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0391" y="1732710"/>
            <a:ext cx="6411513" cy="26503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2" name="ZoneTexte 31"/>
          <p:cNvSpPr txBox="1"/>
          <p:nvPr/>
        </p:nvSpPr>
        <p:spPr>
          <a:xfrm>
            <a:off x="6398589" y="1280395"/>
            <a:ext cx="1346296" cy="19367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50" dirty="0" smtClean="0"/>
              <a:t>STATUT MARITAL</a:t>
            </a:r>
            <a:endParaRPr lang="fr-FR" sz="1050" dirty="0"/>
          </a:p>
        </p:txBody>
      </p:sp>
      <p:sp>
        <p:nvSpPr>
          <p:cNvPr id="33" name="ZoneTexte 32"/>
          <p:cNvSpPr txBox="1"/>
          <p:nvPr/>
        </p:nvSpPr>
        <p:spPr>
          <a:xfrm>
            <a:off x="1562033" y="1280395"/>
            <a:ext cx="1346296" cy="19367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50" dirty="0" smtClean="0"/>
              <a:t>SEXE</a:t>
            </a:r>
            <a:endParaRPr lang="fr-FR" sz="1050" dirty="0"/>
          </a:p>
        </p:txBody>
      </p:sp>
      <p:sp>
        <p:nvSpPr>
          <p:cNvPr id="34" name="ZoneTexte 33"/>
          <p:cNvSpPr txBox="1"/>
          <p:nvPr/>
        </p:nvSpPr>
        <p:spPr>
          <a:xfrm>
            <a:off x="5161805" y="1796183"/>
            <a:ext cx="2786501" cy="33476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50" dirty="0" smtClean="0"/>
              <a:t>CATEGORIE SOCIO PROFESSIONELLE</a:t>
            </a:r>
            <a:endParaRPr lang="fr-FR" sz="1050" dirty="0"/>
          </a:p>
        </p:txBody>
      </p:sp>
      <p:grpSp>
        <p:nvGrpSpPr>
          <p:cNvPr id="30" name="Groupe 29"/>
          <p:cNvGrpSpPr/>
          <p:nvPr/>
        </p:nvGrpSpPr>
        <p:grpSpPr>
          <a:xfrm>
            <a:off x="67505" y="4542817"/>
            <a:ext cx="8998671" cy="544990"/>
            <a:chOff x="106414" y="972765"/>
            <a:chExt cx="8998671" cy="4077336"/>
          </a:xfrm>
        </p:grpSpPr>
        <p:sp>
          <p:nvSpPr>
            <p:cNvPr id="31" name="Pentagone 30"/>
            <p:cNvSpPr/>
            <p:nvPr/>
          </p:nvSpPr>
          <p:spPr>
            <a:xfrm>
              <a:off x="106414" y="972765"/>
              <a:ext cx="2130363" cy="3929973"/>
            </a:xfrm>
            <a:prstGeom prst="homePlate">
              <a:avLst/>
            </a:prstGeom>
            <a:gradFill flip="none" rotWithShape="1">
              <a:gsLst>
                <a:gs pos="0">
                  <a:schemeClr val="accent5">
                    <a:lumMod val="75000"/>
                    <a:tint val="66000"/>
                    <a:satMod val="160000"/>
                  </a:schemeClr>
                </a:gs>
                <a:gs pos="50000">
                  <a:schemeClr val="accent5">
                    <a:lumMod val="75000"/>
                    <a:tint val="44500"/>
                    <a:satMod val="160000"/>
                  </a:schemeClr>
                </a:gs>
                <a:gs pos="100000">
                  <a:schemeClr val="accent5">
                    <a:lumMod val="75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b="1" dirty="0"/>
                <a:t>PRESENTATION DES</a:t>
              </a:r>
            </a:p>
            <a:p>
              <a:pPr algn="ctr"/>
              <a:r>
                <a:rPr lang="fr-FR" sz="1000" b="1" dirty="0"/>
                <a:t>DONNEES</a:t>
              </a:r>
            </a:p>
          </p:txBody>
        </p:sp>
        <p:sp>
          <p:nvSpPr>
            <p:cNvPr id="35" name="Pentagone 34"/>
            <p:cNvSpPr/>
            <p:nvPr/>
          </p:nvSpPr>
          <p:spPr>
            <a:xfrm>
              <a:off x="4505533" y="972765"/>
              <a:ext cx="2162784" cy="3929973"/>
            </a:xfrm>
            <a:prstGeom prst="homePlate">
              <a:avLst/>
            </a:prstGeom>
            <a:gradFill flip="none" rotWithShape="1">
              <a:gsLst>
                <a:gs pos="0">
                  <a:schemeClr val="accent5">
                    <a:lumMod val="75000"/>
                    <a:tint val="66000"/>
                    <a:satMod val="160000"/>
                  </a:schemeClr>
                </a:gs>
                <a:gs pos="50000">
                  <a:schemeClr val="accent5">
                    <a:lumMod val="75000"/>
                    <a:tint val="44500"/>
                    <a:satMod val="160000"/>
                  </a:schemeClr>
                </a:gs>
                <a:gs pos="100000">
                  <a:schemeClr val="accent5">
                    <a:lumMod val="75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b="1" dirty="0"/>
                <a:t>FORMULATION DES MODELES DE MACHINE LEARNING</a:t>
              </a:r>
            </a:p>
          </p:txBody>
        </p:sp>
        <p:sp>
          <p:nvSpPr>
            <p:cNvPr id="36" name="Pentagone 35"/>
            <p:cNvSpPr/>
            <p:nvPr/>
          </p:nvSpPr>
          <p:spPr>
            <a:xfrm>
              <a:off x="2282757" y="1120128"/>
              <a:ext cx="2162784" cy="3929973"/>
            </a:xfrm>
            <a:prstGeom prst="homePlat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b="1" dirty="0"/>
                <a:t>EXPLORATION VISUALISATION</a:t>
              </a:r>
            </a:p>
            <a:p>
              <a:pPr algn="ctr"/>
              <a:r>
                <a:rPr lang="fr-FR" sz="1000" b="1" dirty="0"/>
                <a:t>DES DONNEES</a:t>
              </a:r>
            </a:p>
          </p:txBody>
        </p:sp>
        <p:sp>
          <p:nvSpPr>
            <p:cNvPr id="37" name="Pentagone 36"/>
            <p:cNvSpPr/>
            <p:nvPr/>
          </p:nvSpPr>
          <p:spPr>
            <a:xfrm>
              <a:off x="6713698" y="972765"/>
              <a:ext cx="2391387" cy="3929973"/>
            </a:xfrm>
            <a:prstGeom prst="homePlate">
              <a:avLst/>
            </a:prstGeom>
            <a:gradFill flip="none" rotWithShape="1">
              <a:gsLst>
                <a:gs pos="0">
                  <a:schemeClr val="accent5">
                    <a:lumMod val="75000"/>
                    <a:tint val="66000"/>
                    <a:satMod val="160000"/>
                  </a:schemeClr>
                </a:gs>
                <a:gs pos="50000">
                  <a:schemeClr val="accent5">
                    <a:lumMod val="75000"/>
                    <a:tint val="44500"/>
                    <a:satMod val="160000"/>
                  </a:schemeClr>
                </a:gs>
                <a:gs pos="100000">
                  <a:schemeClr val="accent5">
                    <a:lumMod val="75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b="1" dirty="0"/>
                <a:t>MACHINE LEARNING</a:t>
              </a:r>
            </a:p>
            <a:p>
              <a:pPr algn="ctr"/>
              <a:r>
                <a:rPr lang="fr-FR" sz="1000" b="1" dirty="0" smtClean="0"/>
                <a:t>EVALUATION </a:t>
              </a:r>
              <a:r>
                <a:rPr lang="fr-FR" sz="1000" b="1" dirty="0"/>
                <a:t>PREDICTION</a:t>
              </a:r>
            </a:p>
          </p:txBody>
        </p:sp>
      </p:grp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219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4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3304" y="50879"/>
            <a:ext cx="6751515" cy="44141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ZoneTexte 10"/>
          <p:cNvSpPr txBox="1"/>
          <p:nvPr/>
        </p:nvSpPr>
        <p:spPr>
          <a:xfrm>
            <a:off x="2460581" y="148088"/>
            <a:ext cx="2786501" cy="33476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50" dirty="0" smtClean="0"/>
              <a:t>NOMBRE DE PRODUITS D’ASSURANCE SOUSCRIT PAR CODE PRODUIT</a:t>
            </a:r>
            <a:endParaRPr lang="fr-FR" sz="1050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081" y="946577"/>
            <a:ext cx="2140611" cy="21456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Ellipse 5"/>
          <p:cNvSpPr/>
          <p:nvPr/>
        </p:nvSpPr>
        <p:spPr>
          <a:xfrm>
            <a:off x="135081" y="3092249"/>
            <a:ext cx="2064075" cy="1301496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~</a:t>
            </a:r>
            <a:r>
              <a:rPr lang="fr-FR" sz="2000" b="1" dirty="0" smtClean="0">
                <a:solidFill>
                  <a:srgbClr val="FF0000"/>
                </a:solidFill>
              </a:rPr>
              <a:t>66,000</a:t>
            </a:r>
            <a:endParaRPr lang="fr-FR" sz="2000" b="1" dirty="0">
              <a:solidFill>
                <a:srgbClr val="FF0000"/>
              </a:solidFill>
            </a:endParaRPr>
          </a:p>
          <a:p>
            <a:pPr algn="ctr"/>
            <a:r>
              <a:rPr lang="fr-FR" sz="1600" b="1" dirty="0">
                <a:solidFill>
                  <a:schemeClr val="dk1"/>
                </a:solidFill>
              </a:rPr>
              <a:t>Produits d’assurance souscrits au total</a:t>
            </a:r>
          </a:p>
        </p:txBody>
      </p:sp>
      <p:grpSp>
        <p:nvGrpSpPr>
          <p:cNvPr id="12" name="Groupe 11"/>
          <p:cNvGrpSpPr/>
          <p:nvPr/>
        </p:nvGrpSpPr>
        <p:grpSpPr>
          <a:xfrm>
            <a:off x="67505" y="4542817"/>
            <a:ext cx="8998671" cy="544990"/>
            <a:chOff x="106414" y="972765"/>
            <a:chExt cx="8998671" cy="4077336"/>
          </a:xfrm>
        </p:grpSpPr>
        <p:sp>
          <p:nvSpPr>
            <p:cNvPr id="14" name="Pentagone 13"/>
            <p:cNvSpPr/>
            <p:nvPr/>
          </p:nvSpPr>
          <p:spPr>
            <a:xfrm>
              <a:off x="106414" y="972765"/>
              <a:ext cx="2130363" cy="3929973"/>
            </a:xfrm>
            <a:prstGeom prst="homePlate">
              <a:avLst/>
            </a:prstGeom>
            <a:gradFill flip="none" rotWithShape="1">
              <a:gsLst>
                <a:gs pos="0">
                  <a:schemeClr val="accent5">
                    <a:lumMod val="75000"/>
                    <a:tint val="66000"/>
                    <a:satMod val="160000"/>
                  </a:schemeClr>
                </a:gs>
                <a:gs pos="50000">
                  <a:schemeClr val="accent5">
                    <a:lumMod val="75000"/>
                    <a:tint val="44500"/>
                    <a:satMod val="160000"/>
                  </a:schemeClr>
                </a:gs>
                <a:gs pos="100000">
                  <a:schemeClr val="accent5">
                    <a:lumMod val="75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b="1" dirty="0"/>
                <a:t>PRESENTATION DES</a:t>
              </a:r>
            </a:p>
            <a:p>
              <a:pPr algn="ctr"/>
              <a:r>
                <a:rPr lang="fr-FR" sz="1000" b="1" dirty="0"/>
                <a:t>DONNEES</a:t>
              </a:r>
            </a:p>
          </p:txBody>
        </p:sp>
        <p:sp>
          <p:nvSpPr>
            <p:cNvPr id="20" name="Pentagone 19"/>
            <p:cNvSpPr/>
            <p:nvPr/>
          </p:nvSpPr>
          <p:spPr>
            <a:xfrm>
              <a:off x="4505533" y="972765"/>
              <a:ext cx="2162784" cy="3929973"/>
            </a:xfrm>
            <a:prstGeom prst="homePlate">
              <a:avLst/>
            </a:prstGeom>
            <a:gradFill flip="none" rotWithShape="1">
              <a:gsLst>
                <a:gs pos="0">
                  <a:schemeClr val="accent5">
                    <a:lumMod val="75000"/>
                    <a:tint val="66000"/>
                    <a:satMod val="160000"/>
                  </a:schemeClr>
                </a:gs>
                <a:gs pos="50000">
                  <a:schemeClr val="accent5">
                    <a:lumMod val="75000"/>
                    <a:tint val="44500"/>
                    <a:satMod val="160000"/>
                  </a:schemeClr>
                </a:gs>
                <a:gs pos="100000">
                  <a:schemeClr val="accent5">
                    <a:lumMod val="75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b="1" dirty="0"/>
                <a:t>FORMULATION DES MODELES DE MACHINE LEARNING</a:t>
              </a:r>
            </a:p>
          </p:txBody>
        </p:sp>
        <p:sp>
          <p:nvSpPr>
            <p:cNvPr id="21" name="Pentagone 20"/>
            <p:cNvSpPr/>
            <p:nvPr/>
          </p:nvSpPr>
          <p:spPr>
            <a:xfrm>
              <a:off x="2282757" y="1120128"/>
              <a:ext cx="2162784" cy="3929973"/>
            </a:xfrm>
            <a:prstGeom prst="homePlat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b="1" dirty="0"/>
                <a:t>EXPLORATION VISUALISATION</a:t>
              </a:r>
            </a:p>
            <a:p>
              <a:pPr algn="ctr"/>
              <a:r>
                <a:rPr lang="fr-FR" sz="1000" b="1" dirty="0"/>
                <a:t>DES DONNEES</a:t>
              </a:r>
            </a:p>
          </p:txBody>
        </p:sp>
        <p:sp>
          <p:nvSpPr>
            <p:cNvPr id="22" name="Pentagone 21"/>
            <p:cNvSpPr/>
            <p:nvPr/>
          </p:nvSpPr>
          <p:spPr>
            <a:xfrm>
              <a:off x="6713698" y="972765"/>
              <a:ext cx="2391387" cy="3929973"/>
            </a:xfrm>
            <a:prstGeom prst="homePlate">
              <a:avLst/>
            </a:prstGeom>
            <a:gradFill flip="none" rotWithShape="1">
              <a:gsLst>
                <a:gs pos="0">
                  <a:schemeClr val="accent5">
                    <a:lumMod val="75000"/>
                    <a:tint val="66000"/>
                    <a:satMod val="160000"/>
                  </a:schemeClr>
                </a:gs>
                <a:gs pos="50000">
                  <a:schemeClr val="accent5">
                    <a:lumMod val="75000"/>
                    <a:tint val="44500"/>
                    <a:satMod val="160000"/>
                  </a:schemeClr>
                </a:gs>
                <a:gs pos="100000">
                  <a:schemeClr val="accent5">
                    <a:lumMod val="75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b="1" dirty="0"/>
                <a:t>MACHINE LEARNING</a:t>
              </a:r>
            </a:p>
            <a:p>
              <a:pPr algn="ctr"/>
              <a:r>
                <a:rPr lang="fr-FR" sz="1000" b="1" dirty="0" smtClean="0"/>
                <a:t>EVALUATION </a:t>
              </a:r>
              <a:r>
                <a:rPr lang="fr-FR" sz="1000" b="1" dirty="0"/>
                <a:t>PREDICTION</a:t>
              </a:r>
            </a:p>
          </p:txBody>
        </p:sp>
      </p:grp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009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4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375" y="77750"/>
            <a:ext cx="8208019" cy="43859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4" name="Bulle ronde 3"/>
          <p:cNvSpPr/>
          <p:nvPr/>
        </p:nvSpPr>
        <p:spPr>
          <a:xfrm>
            <a:off x="2675098" y="482852"/>
            <a:ext cx="2363821" cy="995752"/>
          </a:xfrm>
          <a:prstGeom prst="wedgeEllipseCallout">
            <a:avLst>
              <a:gd name="adj1" fmla="val -82503"/>
              <a:gd name="adj2" fmla="val 53146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~80% des clients ont souscrit au plus à 2 produits d’assurances</a:t>
            </a:r>
            <a:endParaRPr lang="fr-FR" b="1" dirty="0">
              <a:solidFill>
                <a:schemeClr val="tx1"/>
              </a:solidFill>
            </a:endParaRPr>
          </a:p>
        </p:txBody>
      </p:sp>
      <p:grpSp>
        <p:nvGrpSpPr>
          <p:cNvPr id="10" name="Groupe 9"/>
          <p:cNvGrpSpPr/>
          <p:nvPr/>
        </p:nvGrpSpPr>
        <p:grpSpPr>
          <a:xfrm>
            <a:off x="86961" y="4572001"/>
            <a:ext cx="8998671" cy="544990"/>
            <a:chOff x="106414" y="972765"/>
            <a:chExt cx="8998671" cy="4077336"/>
          </a:xfrm>
        </p:grpSpPr>
        <p:sp>
          <p:nvSpPr>
            <p:cNvPr id="11" name="Pentagone 10"/>
            <p:cNvSpPr/>
            <p:nvPr/>
          </p:nvSpPr>
          <p:spPr>
            <a:xfrm>
              <a:off x="106414" y="972765"/>
              <a:ext cx="2130363" cy="3929973"/>
            </a:xfrm>
            <a:prstGeom prst="homePlate">
              <a:avLst/>
            </a:prstGeom>
            <a:gradFill flip="none" rotWithShape="1">
              <a:gsLst>
                <a:gs pos="0">
                  <a:schemeClr val="accent5">
                    <a:lumMod val="75000"/>
                    <a:tint val="66000"/>
                    <a:satMod val="160000"/>
                  </a:schemeClr>
                </a:gs>
                <a:gs pos="50000">
                  <a:schemeClr val="accent5">
                    <a:lumMod val="75000"/>
                    <a:tint val="44500"/>
                    <a:satMod val="160000"/>
                  </a:schemeClr>
                </a:gs>
                <a:gs pos="100000">
                  <a:schemeClr val="accent5">
                    <a:lumMod val="75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b="1" dirty="0"/>
                <a:t>PRESENTATION DES</a:t>
              </a:r>
            </a:p>
            <a:p>
              <a:pPr algn="ctr"/>
              <a:r>
                <a:rPr lang="fr-FR" sz="1000" b="1" dirty="0"/>
                <a:t>DONNEES</a:t>
              </a:r>
            </a:p>
          </p:txBody>
        </p:sp>
        <p:sp>
          <p:nvSpPr>
            <p:cNvPr id="12" name="Pentagone 11"/>
            <p:cNvSpPr/>
            <p:nvPr/>
          </p:nvSpPr>
          <p:spPr>
            <a:xfrm>
              <a:off x="4505533" y="972765"/>
              <a:ext cx="2162784" cy="3929973"/>
            </a:xfrm>
            <a:prstGeom prst="homePlate">
              <a:avLst/>
            </a:prstGeom>
            <a:gradFill flip="none" rotWithShape="1">
              <a:gsLst>
                <a:gs pos="0">
                  <a:schemeClr val="accent5">
                    <a:lumMod val="75000"/>
                    <a:tint val="66000"/>
                    <a:satMod val="160000"/>
                  </a:schemeClr>
                </a:gs>
                <a:gs pos="50000">
                  <a:schemeClr val="accent5">
                    <a:lumMod val="75000"/>
                    <a:tint val="44500"/>
                    <a:satMod val="160000"/>
                  </a:schemeClr>
                </a:gs>
                <a:gs pos="100000">
                  <a:schemeClr val="accent5">
                    <a:lumMod val="75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b="1" dirty="0"/>
                <a:t>FORMULATION DES MODELES DE MACHINE LEARNING</a:t>
              </a:r>
            </a:p>
          </p:txBody>
        </p:sp>
        <p:sp>
          <p:nvSpPr>
            <p:cNvPr id="13" name="Pentagone 12"/>
            <p:cNvSpPr/>
            <p:nvPr/>
          </p:nvSpPr>
          <p:spPr>
            <a:xfrm>
              <a:off x="2282757" y="1120128"/>
              <a:ext cx="2162784" cy="3929973"/>
            </a:xfrm>
            <a:prstGeom prst="homePlat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b="1" dirty="0"/>
                <a:t>EXPLORATION VISUALISATION</a:t>
              </a:r>
            </a:p>
            <a:p>
              <a:pPr algn="ctr"/>
              <a:r>
                <a:rPr lang="fr-FR" sz="1000" b="1" dirty="0"/>
                <a:t>DES DONNEES</a:t>
              </a:r>
            </a:p>
          </p:txBody>
        </p:sp>
        <p:sp>
          <p:nvSpPr>
            <p:cNvPr id="14" name="Pentagone 13"/>
            <p:cNvSpPr/>
            <p:nvPr/>
          </p:nvSpPr>
          <p:spPr>
            <a:xfrm>
              <a:off x="6713698" y="972765"/>
              <a:ext cx="2391387" cy="3929973"/>
            </a:xfrm>
            <a:prstGeom prst="homePlate">
              <a:avLst/>
            </a:prstGeom>
            <a:gradFill flip="none" rotWithShape="1">
              <a:gsLst>
                <a:gs pos="0">
                  <a:schemeClr val="accent5">
                    <a:lumMod val="75000"/>
                    <a:tint val="66000"/>
                    <a:satMod val="160000"/>
                  </a:schemeClr>
                </a:gs>
                <a:gs pos="50000">
                  <a:schemeClr val="accent5">
                    <a:lumMod val="75000"/>
                    <a:tint val="44500"/>
                    <a:satMod val="160000"/>
                  </a:schemeClr>
                </a:gs>
                <a:gs pos="100000">
                  <a:schemeClr val="accent5">
                    <a:lumMod val="75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b="1" dirty="0"/>
                <a:t>MACHINE LEARNING</a:t>
              </a:r>
            </a:p>
            <a:p>
              <a:pPr algn="ctr"/>
              <a:r>
                <a:rPr lang="fr-FR" sz="1000" b="1" dirty="0" smtClean="0"/>
                <a:t>EVALUATION </a:t>
              </a:r>
              <a:r>
                <a:rPr lang="fr-FR" sz="1000" b="1" dirty="0"/>
                <a:t>PREDICTION</a:t>
              </a:r>
            </a:p>
          </p:txBody>
        </p:sp>
      </p:grp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>
          <a:xfrm>
            <a:off x="8595300" y="-50234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410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4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e 25"/>
          <p:cNvGrpSpPr/>
          <p:nvPr/>
        </p:nvGrpSpPr>
        <p:grpSpPr>
          <a:xfrm>
            <a:off x="77233" y="4542817"/>
            <a:ext cx="8998671" cy="544990"/>
            <a:chOff x="106414" y="972765"/>
            <a:chExt cx="8998671" cy="4077336"/>
          </a:xfrm>
        </p:grpSpPr>
        <p:sp>
          <p:nvSpPr>
            <p:cNvPr id="27" name="Pentagone 26"/>
            <p:cNvSpPr/>
            <p:nvPr/>
          </p:nvSpPr>
          <p:spPr>
            <a:xfrm>
              <a:off x="106414" y="972765"/>
              <a:ext cx="2130363" cy="3929973"/>
            </a:xfrm>
            <a:prstGeom prst="homePlate">
              <a:avLst/>
            </a:prstGeom>
            <a:gradFill flip="none" rotWithShape="1">
              <a:gsLst>
                <a:gs pos="0">
                  <a:schemeClr val="accent5">
                    <a:lumMod val="75000"/>
                    <a:tint val="66000"/>
                    <a:satMod val="160000"/>
                  </a:schemeClr>
                </a:gs>
                <a:gs pos="50000">
                  <a:schemeClr val="accent5">
                    <a:lumMod val="75000"/>
                    <a:tint val="44500"/>
                    <a:satMod val="160000"/>
                  </a:schemeClr>
                </a:gs>
                <a:gs pos="100000">
                  <a:schemeClr val="accent5">
                    <a:lumMod val="75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b="1" dirty="0"/>
                <a:t>PRESENTATION DES</a:t>
              </a:r>
            </a:p>
            <a:p>
              <a:pPr algn="ctr"/>
              <a:r>
                <a:rPr lang="fr-FR" sz="1000" b="1" dirty="0"/>
                <a:t>DONNEES</a:t>
              </a:r>
            </a:p>
          </p:txBody>
        </p:sp>
        <p:sp>
          <p:nvSpPr>
            <p:cNvPr id="28" name="Pentagone 27"/>
            <p:cNvSpPr/>
            <p:nvPr/>
          </p:nvSpPr>
          <p:spPr>
            <a:xfrm>
              <a:off x="4505533" y="972765"/>
              <a:ext cx="2162784" cy="3929973"/>
            </a:xfrm>
            <a:prstGeom prst="homePlat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b="1" dirty="0"/>
                <a:t>FORMULATION DES MODELES DE MACHINE LEARNING</a:t>
              </a:r>
            </a:p>
          </p:txBody>
        </p:sp>
        <p:sp>
          <p:nvSpPr>
            <p:cNvPr id="29" name="Pentagone 28"/>
            <p:cNvSpPr/>
            <p:nvPr/>
          </p:nvSpPr>
          <p:spPr>
            <a:xfrm>
              <a:off x="2282757" y="1120128"/>
              <a:ext cx="2162784" cy="3929973"/>
            </a:xfrm>
            <a:prstGeom prst="homePlate">
              <a:avLst/>
            </a:prstGeom>
            <a:gradFill flip="none" rotWithShape="1">
              <a:gsLst>
                <a:gs pos="0">
                  <a:schemeClr val="accent5">
                    <a:lumMod val="75000"/>
                    <a:tint val="66000"/>
                    <a:satMod val="160000"/>
                  </a:schemeClr>
                </a:gs>
                <a:gs pos="50000">
                  <a:schemeClr val="accent5">
                    <a:lumMod val="75000"/>
                    <a:tint val="44500"/>
                    <a:satMod val="160000"/>
                  </a:schemeClr>
                </a:gs>
                <a:gs pos="100000">
                  <a:schemeClr val="accent5">
                    <a:lumMod val="75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b="1" dirty="0"/>
                <a:t>EXPLORATION VISUALISATION</a:t>
              </a:r>
            </a:p>
            <a:p>
              <a:pPr algn="ctr"/>
              <a:r>
                <a:rPr lang="fr-FR" sz="1000" b="1" dirty="0"/>
                <a:t>DES </a:t>
              </a:r>
              <a:r>
                <a:rPr lang="fr-FR" sz="1000" b="1" dirty="0" smtClean="0"/>
                <a:t>DONNEES</a:t>
              </a:r>
              <a:endParaRPr lang="fr-FR" sz="1000" b="1" dirty="0"/>
            </a:p>
          </p:txBody>
        </p:sp>
        <p:sp>
          <p:nvSpPr>
            <p:cNvPr id="30" name="Pentagone 29"/>
            <p:cNvSpPr/>
            <p:nvPr/>
          </p:nvSpPr>
          <p:spPr>
            <a:xfrm>
              <a:off x="6713698" y="972765"/>
              <a:ext cx="2391387" cy="3929973"/>
            </a:xfrm>
            <a:prstGeom prst="homePlate">
              <a:avLst/>
            </a:prstGeom>
            <a:gradFill flip="none" rotWithShape="1">
              <a:gsLst>
                <a:gs pos="0">
                  <a:schemeClr val="accent5">
                    <a:lumMod val="75000"/>
                    <a:tint val="66000"/>
                    <a:satMod val="160000"/>
                  </a:schemeClr>
                </a:gs>
                <a:gs pos="50000">
                  <a:schemeClr val="accent5">
                    <a:lumMod val="75000"/>
                    <a:tint val="44500"/>
                    <a:satMod val="160000"/>
                  </a:schemeClr>
                </a:gs>
                <a:gs pos="100000">
                  <a:schemeClr val="accent5">
                    <a:lumMod val="75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b="1" dirty="0"/>
                <a:t>MACHINE LEARNING</a:t>
              </a:r>
            </a:p>
            <a:p>
              <a:pPr algn="ctr"/>
              <a:r>
                <a:rPr lang="fr-FR" sz="1000" b="1" dirty="0" smtClean="0"/>
                <a:t>EVALUATION </a:t>
              </a:r>
              <a:r>
                <a:rPr lang="fr-FR" sz="1000" b="1" dirty="0"/>
                <a:t>PREDICTION</a:t>
              </a:r>
            </a:p>
          </p:txBody>
        </p:sp>
      </p:grpSp>
      <p:grpSp>
        <p:nvGrpSpPr>
          <p:cNvPr id="34" name="Groupe 33"/>
          <p:cNvGrpSpPr/>
          <p:nvPr/>
        </p:nvGrpSpPr>
        <p:grpSpPr>
          <a:xfrm>
            <a:off x="43183" y="680933"/>
            <a:ext cx="1969855" cy="3375499"/>
            <a:chOff x="237741" y="865761"/>
            <a:chExt cx="1969855" cy="3375499"/>
          </a:xfrm>
        </p:grpSpPr>
        <p:sp>
          <p:nvSpPr>
            <p:cNvPr id="4" name="Rectangle 3"/>
            <p:cNvSpPr/>
            <p:nvPr/>
          </p:nvSpPr>
          <p:spPr>
            <a:xfrm>
              <a:off x="237741" y="865761"/>
              <a:ext cx="1969855" cy="337549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 smtClean="0"/>
                <a:t>Système de Recommandation</a:t>
              </a:r>
            </a:p>
            <a:p>
              <a:pPr algn="ctr"/>
              <a:endParaRPr lang="fr-FR" dirty="0"/>
            </a:p>
            <a:p>
              <a:pPr algn="ctr"/>
              <a:endParaRPr lang="fr-FR" dirty="0" smtClean="0"/>
            </a:p>
            <a:p>
              <a:pPr algn="ctr"/>
              <a:endParaRPr lang="fr-FR" dirty="0"/>
            </a:p>
            <a:p>
              <a:pPr algn="ctr"/>
              <a:endParaRPr lang="fr-FR" dirty="0" smtClean="0"/>
            </a:p>
            <a:p>
              <a:pPr algn="ctr"/>
              <a:endParaRPr lang="fr-FR" dirty="0"/>
            </a:p>
            <a:p>
              <a:pPr algn="ctr"/>
              <a:endParaRPr lang="fr-FR" dirty="0" smtClean="0"/>
            </a:p>
            <a:p>
              <a:pPr algn="ctr"/>
              <a:endParaRPr lang="fr-FR" dirty="0"/>
            </a:p>
          </p:txBody>
        </p:sp>
        <p:pic>
          <p:nvPicPr>
            <p:cNvPr id="6" name="Image 5"/>
            <p:cNvPicPr>
              <a:picLocks noChangeAspect="1"/>
            </p:cNvPicPr>
            <p:nvPr/>
          </p:nvPicPr>
          <p:blipFill rotWithShape="1">
            <a:blip r:embed="rId3"/>
            <a:srcRect l="5606" t="9028" r="2479" b="6398"/>
            <a:stretch/>
          </p:blipFill>
          <p:spPr>
            <a:xfrm>
              <a:off x="308029" y="2553510"/>
              <a:ext cx="1829277" cy="109922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grpSp>
        <p:nvGrpSpPr>
          <p:cNvPr id="36" name="Groupe 35"/>
          <p:cNvGrpSpPr/>
          <p:nvPr/>
        </p:nvGrpSpPr>
        <p:grpSpPr>
          <a:xfrm>
            <a:off x="2083326" y="680932"/>
            <a:ext cx="2029847" cy="3375499"/>
            <a:chOff x="2446505" y="865760"/>
            <a:chExt cx="2029847" cy="3375499"/>
          </a:xfrm>
        </p:grpSpPr>
        <p:sp>
          <p:nvSpPr>
            <p:cNvPr id="31" name="Rectangle 30"/>
            <p:cNvSpPr/>
            <p:nvPr/>
          </p:nvSpPr>
          <p:spPr>
            <a:xfrm>
              <a:off x="2446505" y="865760"/>
              <a:ext cx="2029847" cy="337549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 smtClean="0"/>
                <a:t>Objectif de l’algorithme</a:t>
              </a:r>
            </a:p>
            <a:p>
              <a:pPr algn="ctr"/>
              <a:endParaRPr lang="fr-FR" b="1" dirty="0" smtClean="0"/>
            </a:p>
            <a:p>
              <a:pPr algn="ctr"/>
              <a:r>
                <a:rPr lang="fr-FR" sz="1600" b="1" dirty="0" smtClean="0"/>
                <a:t>Suggérer un produit pertinent au client</a:t>
              </a:r>
            </a:p>
            <a:p>
              <a:pPr algn="ctr"/>
              <a:endParaRPr lang="fr-FR" dirty="0"/>
            </a:p>
            <a:p>
              <a:pPr algn="ctr"/>
              <a:endParaRPr lang="fr-FR" dirty="0" smtClean="0"/>
            </a:p>
            <a:p>
              <a:pPr algn="ctr"/>
              <a:endParaRPr lang="fr-FR" dirty="0"/>
            </a:p>
            <a:p>
              <a:pPr algn="ctr"/>
              <a:endParaRPr lang="fr-FR" dirty="0" smtClean="0"/>
            </a:p>
            <a:p>
              <a:pPr algn="ctr"/>
              <a:endParaRPr lang="fr-FR" dirty="0"/>
            </a:p>
            <a:p>
              <a:pPr algn="ctr"/>
              <a:endParaRPr lang="fr-FR" dirty="0" smtClean="0"/>
            </a:p>
            <a:p>
              <a:pPr algn="ctr"/>
              <a:endParaRPr lang="fr-FR" dirty="0"/>
            </a:p>
          </p:txBody>
        </p:sp>
        <p:pic>
          <p:nvPicPr>
            <p:cNvPr id="9" name="Image 8"/>
            <p:cNvPicPr>
              <a:picLocks noChangeAspect="1"/>
            </p:cNvPicPr>
            <p:nvPr/>
          </p:nvPicPr>
          <p:blipFill rotWithShape="1">
            <a:blip r:embed="rId4"/>
            <a:srcRect b="2015"/>
            <a:stretch/>
          </p:blipFill>
          <p:spPr>
            <a:xfrm>
              <a:off x="2539432" y="2795238"/>
              <a:ext cx="456687" cy="615768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13132" y="3545027"/>
              <a:ext cx="774817" cy="398477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74882" y="3545026"/>
              <a:ext cx="1041478" cy="40440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89046" y="2795239"/>
              <a:ext cx="627534" cy="615768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32" name="Image 3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92991" y="2795238"/>
              <a:ext cx="593907" cy="615768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sp>
        <p:nvSpPr>
          <p:cNvPr id="35" name="Rectangle 34"/>
          <p:cNvSpPr/>
          <p:nvPr/>
        </p:nvSpPr>
        <p:spPr>
          <a:xfrm>
            <a:off x="4255559" y="680932"/>
            <a:ext cx="2029847" cy="3891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Approches</a:t>
            </a:r>
            <a:endParaRPr lang="fr-FR" dirty="0" smtClean="0"/>
          </a:p>
        </p:txBody>
      </p:sp>
      <p:sp>
        <p:nvSpPr>
          <p:cNvPr id="38" name="Rectangle 37"/>
          <p:cNvSpPr/>
          <p:nvPr/>
        </p:nvSpPr>
        <p:spPr>
          <a:xfrm>
            <a:off x="4255559" y="1187011"/>
            <a:ext cx="2029847" cy="9044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Filtrage basé sur contenu</a:t>
            </a:r>
            <a:endParaRPr lang="fr-FR" dirty="0" smtClean="0"/>
          </a:p>
        </p:txBody>
      </p:sp>
      <p:pic>
        <p:nvPicPr>
          <p:cNvPr id="37" name="Image 3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39119" y="1192715"/>
            <a:ext cx="2391387" cy="28353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0" name="Rectangle 39"/>
          <p:cNvSpPr/>
          <p:nvPr/>
        </p:nvSpPr>
        <p:spPr>
          <a:xfrm>
            <a:off x="4255558" y="2276510"/>
            <a:ext cx="2029847" cy="78853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Filtrage collaboratif</a:t>
            </a:r>
            <a:endParaRPr lang="fr-FR" dirty="0" smtClean="0"/>
          </a:p>
        </p:txBody>
      </p:sp>
      <p:sp>
        <p:nvSpPr>
          <p:cNvPr id="42" name="Rectangle 41"/>
          <p:cNvSpPr/>
          <p:nvPr/>
        </p:nvSpPr>
        <p:spPr>
          <a:xfrm>
            <a:off x="4255557" y="3249278"/>
            <a:ext cx="2029847" cy="802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Classification multi-label</a:t>
            </a:r>
            <a:endParaRPr lang="fr-FR" dirty="0" smtClean="0"/>
          </a:p>
        </p:txBody>
      </p:sp>
      <p:pic>
        <p:nvPicPr>
          <p:cNvPr id="39" name="Image 3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39121" y="85496"/>
            <a:ext cx="2391402" cy="33145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1" name="Espace réservé du numéro de diapositive 40"/>
          <p:cNvSpPr>
            <a:spLocks noGrp="1"/>
          </p:cNvSpPr>
          <p:nvPr>
            <p:ph type="sldNum" idx="12"/>
          </p:nvPr>
        </p:nvSpPr>
        <p:spPr>
          <a:xfrm>
            <a:off x="0" y="0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28595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4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2918298" y="3293324"/>
            <a:ext cx="6196518" cy="98970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5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889114" y="21976"/>
            <a:ext cx="6225702" cy="98970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5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89207"/>
              </p:ext>
            </p:extLst>
          </p:nvPr>
        </p:nvGraphicFramePr>
        <p:xfrm>
          <a:off x="589046" y="1592306"/>
          <a:ext cx="3074526" cy="1337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259"/>
                <a:gridCol w="395259"/>
                <a:gridCol w="395259"/>
                <a:gridCol w="208280"/>
                <a:gridCol w="415874"/>
                <a:gridCol w="408561"/>
                <a:gridCol w="379379"/>
                <a:gridCol w="476655"/>
              </a:tblGrid>
              <a:tr h="364923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X1</a:t>
                      </a:r>
                      <a:endParaRPr lang="fr-FR" sz="12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---</a:t>
                      </a:r>
                      <a:endParaRPr lang="fr-FR" sz="12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X8</a:t>
                      </a:r>
                      <a:endParaRPr lang="fr-FR" sz="1200" dirty="0"/>
                    </a:p>
                  </a:txBody>
                  <a:tcPr>
                    <a:lnR w="12700" cmpd="sng">
                      <a:noFill/>
                    </a:ln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Y1</a:t>
                      </a:r>
                      <a:endParaRPr lang="fr-FR" sz="1200" dirty="0"/>
                    </a:p>
                  </a:txBody>
                  <a:tcPr>
                    <a:lnL w="12700" cmpd="sng">
                      <a:noFill/>
                    </a:lnL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Y2</a:t>
                      </a:r>
                      <a:endParaRPr lang="fr-FR" sz="12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---</a:t>
                      </a:r>
                      <a:endParaRPr lang="fr-FR" sz="12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Y21</a:t>
                      </a:r>
                      <a:endParaRPr lang="fr-FR" sz="12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89858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mpd="sng">
                      <a:noFill/>
                    </a:ln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--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337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mpd="sng">
                      <a:noFill/>
                    </a:ln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--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33740">
                <a:tc gridSpan="3"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FEATURES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LABELS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160829"/>
              </p:ext>
            </p:extLst>
          </p:nvPr>
        </p:nvGraphicFramePr>
        <p:xfrm>
          <a:off x="3002488" y="3405656"/>
          <a:ext cx="1634476" cy="812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619"/>
                <a:gridCol w="408619"/>
                <a:gridCol w="408619"/>
                <a:gridCol w="408619"/>
              </a:tblGrid>
              <a:tr h="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fr-FR" sz="900" b="1" i="0" u="none" strike="noStrike" cap="none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X1</a:t>
                      </a:r>
                      <a:endParaRPr lang="fr-FR" sz="900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fr-FR" sz="900" b="1" i="0" u="none" strike="noStrike" cap="none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---</a:t>
                      </a:r>
                      <a:endParaRPr lang="fr-FR" sz="900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fr-FR" sz="900" b="1" i="0" u="none" strike="noStrike" cap="none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X8</a:t>
                      </a:r>
                      <a:endParaRPr lang="fr-FR" sz="900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fr-FR" sz="900" b="1" i="0" u="none" strike="noStrike" cap="none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Y1</a:t>
                      </a:r>
                      <a:endParaRPr lang="fr-FR" sz="900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01557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</a:t>
                      </a:r>
                      <a:endParaRPr lang="fr-FR" sz="12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82103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0</a:t>
                      </a:r>
                      <a:endParaRPr lang="fr-FR" sz="12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137758"/>
              </p:ext>
            </p:extLst>
          </p:nvPr>
        </p:nvGraphicFramePr>
        <p:xfrm>
          <a:off x="4873092" y="3397981"/>
          <a:ext cx="1634475" cy="819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895"/>
                <a:gridCol w="326895"/>
                <a:gridCol w="326895"/>
                <a:gridCol w="326895"/>
                <a:gridCol w="326895"/>
              </a:tblGrid>
              <a:tr h="236275">
                <a:tc>
                  <a:txBody>
                    <a:bodyPr/>
                    <a:lstStyle/>
                    <a:p>
                      <a:pPr algn="ctr"/>
                      <a:r>
                        <a:rPr lang="fr-FR" sz="900" dirty="0" smtClean="0"/>
                        <a:t>X1</a:t>
                      </a:r>
                      <a:endParaRPr lang="fr-FR" sz="9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smtClean="0"/>
                        <a:t>---</a:t>
                      </a:r>
                      <a:endParaRPr lang="fr-FR" sz="9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smtClean="0"/>
                        <a:t>X8</a:t>
                      </a:r>
                      <a:endParaRPr lang="fr-FR" sz="9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smtClean="0"/>
                        <a:t>Y1</a:t>
                      </a:r>
                      <a:endParaRPr lang="fr-FR" sz="9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smtClean="0"/>
                        <a:t>Y2</a:t>
                      </a:r>
                      <a:endParaRPr lang="fr-FR" sz="9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01557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0</a:t>
                      </a:r>
                      <a:endParaRPr lang="fr-FR" sz="12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82103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1</a:t>
                      </a:r>
                      <a:endParaRPr lang="fr-FR" sz="12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au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664801"/>
              </p:ext>
            </p:extLst>
          </p:nvPr>
        </p:nvGraphicFramePr>
        <p:xfrm>
          <a:off x="6682903" y="3397981"/>
          <a:ext cx="2334637" cy="819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196"/>
                <a:gridCol w="291829"/>
                <a:gridCol w="330741"/>
                <a:gridCol w="329948"/>
                <a:gridCol w="356718"/>
                <a:gridCol w="286099"/>
                <a:gridCol w="389106"/>
              </a:tblGrid>
              <a:tr h="236275">
                <a:tc>
                  <a:txBody>
                    <a:bodyPr/>
                    <a:lstStyle/>
                    <a:p>
                      <a:pPr algn="ctr"/>
                      <a:r>
                        <a:rPr lang="fr-FR" sz="900" dirty="0" smtClean="0"/>
                        <a:t>X1</a:t>
                      </a:r>
                      <a:endParaRPr lang="fr-FR" sz="9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smtClean="0"/>
                        <a:t>--</a:t>
                      </a:r>
                      <a:endParaRPr lang="fr-FR" sz="9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smtClean="0"/>
                        <a:t>X8</a:t>
                      </a:r>
                      <a:endParaRPr lang="fr-FR" sz="9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smtClean="0"/>
                        <a:t>Y1</a:t>
                      </a:r>
                      <a:endParaRPr lang="fr-FR" sz="9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smtClean="0"/>
                        <a:t>Y2</a:t>
                      </a:r>
                      <a:endParaRPr lang="fr-FR" sz="9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smtClean="0"/>
                        <a:t>--</a:t>
                      </a:r>
                      <a:endParaRPr lang="fr-FR" sz="9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smtClean="0"/>
                        <a:t>Y21</a:t>
                      </a:r>
                      <a:endParaRPr lang="fr-FR" sz="9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01557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</a:t>
                      </a:r>
                      <a:endParaRPr lang="fr-FR" sz="12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82103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</a:t>
                      </a:r>
                      <a:endParaRPr lang="fr-FR" sz="12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au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355526"/>
              </p:ext>
            </p:extLst>
          </p:nvPr>
        </p:nvGraphicFramePr>
        <p:xfrm>
          <a:off x="3002488" y="107557"/>
          <a:ext cx="1302714" cy="819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196"/>
                <a:gridCol w="291829"/>
                <a:gridCol w="330741"/>
                <a:gridCol w="329948"/>
              </a:tblGrid>
              <a:tr h="236275">
                <a:tc>
                  <a:txBody>
                    <a:bodyPr/>
                    <a:lstStyle/>
                    <a:p>
                      <a:pPr algn="ctr"/>
                      <a:r>
                        <a:rPr lang="fr-FR" sz="900" dirty="0" smtClean="0"/>
                        <a:t>X1</a:t>
                      </a:r>
                      <a:endParaRPr lang="fr-FR" sz="9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smtClean="0"/>
                        <a:t>--</a:t>
                      </a:r>
                      <a:endParaRPr lang="fr-FR" sz="9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smtClean="0"/>
                        <a:t>X8</a:t>
                      </a:r>
                      <a:endParaRPr lang="fr-FR" sz="9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smtClean="0"/>
                        <a:t>Y1</a:t>
                      </a:r>
                      <a:endParaRPr lang="fr-FR" sz="9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01557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1</a:t>
                      </a:r>
                      <a:endParaRPr lang="fr-FR" sz="12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82103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0</a:t>
                      </a:r>
                      <a:endParaRPr lang="fr-FR" sz="12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au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989507"/>
              </p:ext>
            </p:extLst>
          </p:nvPr>
        </p:nvGraphicFramePr>
        <p:xfrm>
          <a:off x="5220018" y="106858"/>
          <a:ext cx="1329484" cy="819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196"/>
                <a:gridCol w="291829"/>
                <a:gridCol w="330741"/>
                <a:gridCol w="356718"/>
              </a:tblGrid>
              <a:tr h="236275">
                <a:tc>
                  <a:txBody>
                    <a:bodyPr/>
                    <a:lstStyle/>
                    <a:p>
                      <a:pPr algn="ctr"/>
                      <a:r>
                        <a:rPr lang="fr-FR" sz="900" dirty="0" smtClean="0"/>
                        <a:t>X1</a:t>
                      </a:r>
                      <a:endParaRPr lang="fr-FR" sz="9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smtClean="0"/>
                        <a:t>--</a:t>
                      </a:r>
                      <a:endParaRPr lang="fr-FR" sz="9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smtClean="0"/>
                        <a:t>X8</a:t>
                      </a:r>
                      <a:endParaRPr lang="fr-FR" sz="9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smtClean="0"/>
                        <a:t>Y2</a:t>
                      </a:r>
                      <a:endParaRPr lang="fr-FR" sz="9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01557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0</a:t>
                      </a:r>
                      <a:endParaRPr lang="fr-FR" sz="12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82103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1</a:t>
                      </a:r>
                      <a:endParaRPr lang="fr-FR" sz="12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au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158638"/>
              </p:ext>
            </p:extLst>
          </p:nvPr>
        </p:nvGraphicFramePr>
        <p:xfrm>
          <a:off x="7464318" y="107557"/>
          <a:ext cx="1553222" cy="819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129"/>
                <a:gridCol w="340941"/>
                <a:gridCol w="386401"/>
                <a:gridCol w="416751"/>
              </a:tblGrid>
              <a:tr h="236275">
                <a:tc>
                  <a:txBody>
                    <a:bodyPr/>
                    <a:lstStyle/>
                    <a:p>
                      <a:pPr algn="ctr"/>
                      <a:r>
                        <a:rPr lang="fr-FR" sz="900" dirty="0" smtClean="0"/>
                        <a:t>X1</a:t>
                      </a:r>
                      <a:endParaRPr lang="fr-FR" sz="9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smtClean="0"/>
                        <a:t>--</a:t>
                      </a:r>
                      <a:endParaRPr lang="fr-FR" sz="9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smtClean="0"/>
                        <a:t>X8</a:t>
                      </a:r>
                      <a:endParaRPr lang="fr-FR" sz="9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smtClean="0"/>
                        <a:t>Y21</a:t>
                      </a:r>
                      <a:endParaRPr lang="fr-FR" sz="9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01557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</a:t>
                      </a:r>
                      <a:endParaRPr lang="fr-FR" sz="12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82103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</a:t>
                      </a:r>
                      <a:endParaRPr lang="fr-FR" sz="12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Flèche droite 2"/>
          <p:cNvSpPr/>
          <p:nvPr/>
        </p:nvSpPr>
        <p:spPr>
          <a:xfrm rot="20195479">
            <a:off x="1086646" y="682812"/>
            <a:ext cx="1869091" cy="622570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BINARY RELEVANCE</a:t>
            </a:r>
            <a:endParaRPr lang="fr-FR" sz="1100" b="1" dirty="0"/>
          </a:p>
        </p:txBody>
      </p:sp>
      <p:sp>
        <p:nvSpPr>
          <p:cNvPr id="24" name="Flèche droite 23"/>
          <p:cNvSpPr/>
          <p:nvPr/>
        </p:nvSpPr>
        <p:spPr>
          <a:xfrm rot="1312419">
            <a:off x="1042609" y="3198857"/>
            <a:ext cx="1869091" cy="622570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CLASSIFIER CHAIN</a:t>
            </a:r>
            <a:endParaRPr lang="fr-FR" sz="1100" b="1" dirty="0"/>
          </a:p>
        </p:txBody>
      </p:sp>
      <p:sp>
        <p:nvSpPr>
          <p:cNvPr id="8" name="Rectangle 7"/>
          <p:cNvSpPr/>
          <p:nvPr/>
        </p:nvSpPr>
        <p:spPr>
          <a:xfrm>
            <a:off x="4085617" y="1930168"/>
            <a:ext cx="4552545" cy="661481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METHODES DE TRANSFORMATION</a:t>
            </a:r>
            <a:endParaRPr lang="fr-FR" b="1" dirty="0">
              <a:solidFill>
                <a:schemeClr val="tx1"/>
              </a:solidFill>
            </a:endParaRPr>
          </a:p>
        </p:txBody>
      </p:sp>
      <p:grpSp>
        <p:nvGrpSpPr>
          <p:cNvPr id="26" name="Groupe 25"/>
          <p:cNvGrpSpPr/>
          <p:nvPr/>
        </p:nvGrpSpPr>
        <p:grpSpPr>
          <a:xfrm>
            <a:off x="77233" y="4542817"/>
            <a:ext cx="8998671" cy="544990"/>
            <a:chOff x="106414" y="972765"/>
            <a:chExt cx="8998671" cy="4077336"/>
          </a:xfrm>
        </p:grpSpPr>
        <p:sp>
          <p:nvSpPr>
            <p:cNvPr id="27" name="Pentagone 26"/>
            <p:cNvSpPr/>
            <p:nvPr/>
          </p:nvSpPr>
          <p:spPr>
            <a:xfrm>
              <a:off x="106414" y="972765"/>
              <a:ext cx="2130363" cy="3929973"/>
            </a:xfrm>
            <a:prstGeom prst="homePlate">
              <a:avLst/>
            </a:prstGeom>
            <a:gradFill flip="none" rotWithShape="1">
              <a:gsLst>
                <a:gs pos="0">
                  <a:schemeClr val="accent5">
                    <a:lumMod val="75000"/>
                    <a:tint val="66000"/>
                    <a:satMod val="160000"/>
                  </a:schemeClr>
                </a:gs>
                <a:gs pos="50000">
                  <a:schemeClr val="accent5">
                    <a:lumMod val="75000"/>
                    <a:tint val="44500"/>
                    <a:satMod val="160000"/>
                  </a:schemeClr>
                </a:gs>
                <a:gs pos="100000">
                  <a:schemeClr val="accent5">
                    <a:lumMod val="75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b="1" dirty="0"/>
                <a:t>PRESENTATION DES</a:t>
              </a:r>
            </a:p>
            <a:p>
              <a:pPr algn="ctr"/>
              <a:r>
                <a:rPr lang="fr-FR" sz="1000" b="1" dirty="0"/>
                <a:t>DONNEES</a:t>
              </a:r>
            </a:p>
          </p:txBody>
        </p:sp>
        <p:sp>
          <p:nvSpPr>
            <p:cNvPr id="28" name="Pentagone 27"/>
            <p:cNvSpPr/>
            <p:nvPr/>
          </p:nvSpPr>
          <p:spPr>
            <a:xfrm>
              <a:off x="4505533" y="972765"/>
              <a:ext cx="2162784" cy="3929973"/>
            </a:xfrm>
            <a:prstGeom prst="homePlat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b="1" dirty="0"/>
                <a:t>FORMULATION DES MODELES DE MACHINE LEARNING</a:t>
              </a:r>
            </a:p>
          </p:txBody>
        </p:sp>
        <p:sp>
          <p:nvSpPr>
            <p:cNvPr id="29" name="Pentagone 28"/>
            <p:cNvSpPr/>
            <p:nvPr/>
          </p:nvSpPr>
          <p:spPr>
            <a:xfrm>
              <a:off x="2282757" y="1120128"/>
              <a:ext cx="2162784" cy="3929973"/>
            </a:xfrm>
            <a:prstGeom prst="homePlate">
              <a:avLst/>
            </a:prstGeom>
            <a:gradFill flip="none" rotWithShape="1">
              <a:gsLst>
                <a:gs pos="0">
                  <a:schemeClr val="accent5">
                    <a:lumMod val="75000"/>
                    <a:tint val="66000"/>
                    <a:satMod val="160000"/>
                  </a:schemeClr>
                </a:gs>
                <a:gs pos="50000">
                  <a:schemeClr val="accent5">
                    <a:lumMod val="75000"/>
                    <a:tint val="44500"/>
                    <a:satMod val="160000"/>
                  </a:schemeClr>
                </a:gs>
                <a:gs pos="100000">
                  <a:schemeClr val="accent5">
                    <a:lumMod val="75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b="1" dirty="0"/>
                <a:t>EXPLORATION VISUALISATION</a:t>
              </a:r>
            </a:p>
            <a:p>
              <a:pPr algn="ctr"/>
              <a:r>
                <a:rPr lang="fr-FR" sz="1000" b="1" dirty="0"/>
                <a:t>DES </a:t>
              </a:r>
              <a:r>
                <a:rPr lang="fr-FR" sz="1000" b="1" dirty="0" smtClean="0"/>
                <a:t>DONNEES</a:t>
              </a:r>
              <a:endParaRPr lang="fr-FR" sz="1000" b="1" dirty="0"/>
            </a:p>
          </p:txBody>
        </p:sp>
        <p:sp>
          <p:nvSpPr>
            <p:cNvPr id="30" name="Pentagone 29"/>
            <p:cNvSpPr/>
            <p:nvPr/>
          </p:nvSpPr>
          <p:spPr>
            <a:xfrm>
              <a:off x="6713698" y="972765"/>
              <a:ext cx="2391387" cy="3929973"/>
            </a:xfrm>
            <a:prstGeom prst="homePlate">
              <a:avLst/>
            </a:prstGeom>
            <a:gradFill flip="none" rotWithShape="1">
              <a:gsLst>
                <a:gs pos="0">
                  <a:schemeClr val="accent5">
                    <a:lumMod val="75000"/>
                    <a:tint val="66000"/>
                    <a:satMod val="160000"/>
                  </a:schemeClr>
                </a:gs>
                <a:gs pos="50000">
                  <a:schemeClr val="accent5">
                    <a:lumMod val="75000"/>
                    <a:tint val="44500"/>
                    <a:satMod val="160000"/>
                  </a:schemeClr>
                </a:gs>
                <a:gs pos="100000">
                  <a:schemeClr val="accent5">
                    <a:lumMod val="75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b="1" dirty="0"/>
                <a:t>MACHINE LEARNING</a:t>
              </a:r>
            </a:p>
            <a:p>
              <a:pPr algn="ctr"/>
              <a:r>
                <a:rPr lang="fr-FR" sz="1000" b="1" dirty="0" smtClean="0"/>
                <a:t>EVALUATION </a:t>
              </a:r>
              <a:r>
                <a:rPr lang="fr-FR" sz="1000" b="1" dirty="0"/>
                <a:t>PREDICTION</a:t>
              </a:r>
            </a:p>
          </p:txBody>
        </p:sp>
      </p:grp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9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83969" y="525212"/>
            <a:ext cx="353943" cy="347138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1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/>
              <a:t>CLASSIFICATION </a:t>
            </a:r>
            <a:r>
              <a:rPr lang="fr-FR" sz="1400" dirty="0" smtClean="0"/>
              <a:t>MULTI-LABEL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6421116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7" grpId="0" animBg="1"/>
      <p:bldP spid="3" grpId="0" animBg="1"/>
      <p:bldP spid="24" grpId="0" animBg="1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8795</TotalTime>
  <Words>496</Words>
  <Application>Microsoft Office PowerPoint</Application>
  <PresentationFormat>Affichage à l'écran (16:9)</PresentationFormat>
  <Paragraphs>251</Paragraphs>
  <Slides>13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0" baseType="lpstr">
      <vt:lpstr>Inter</vt:lpstr>
      <vt:lpstr>Arial Black</vt:lpstr>
      <vt:lpstr>Cambria Math</vt:lpstr>
      <vt:lpstr>Inter-Regular</vt:lpstr>
      <vt:lpstr>Wingdings</vt:lpstr>
      <vt:lpstr>Arial</vt:lpstr>
      <vt:lpstr>Simple Light</vt:lpstr>
      <vt:lpstr>Recommander un produit d’assurance le plus approprié aux clients</vt:lpstr>
      <vt:lpstr>Contexte et problématique</vt:lpstr>
      <vt:lpstr>Phases du projet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Merci,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Bootcamp</dc:title>
  <dc:creator>Regis OBIANG MBA</dc:creator>
  <cp:lastModifiedBy>Regis OBIANG MBA</cp:lastModifiedBy>
  <cp:revision>118</cp:revision>
  <dcterms:modified xsi:type="dcterms:W3CDTF">2020-08-31T21:40:10Z</dcterms:modified>
</cp:coreProperties>
</file>