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4" d="100"/>
          <a:sy n="84" d="100"/>
        </p:scale>
        <p:origin x="-8"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57CCFFF-F003-4BD8-A5C1-46DFAAFA0169}"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4028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B2387-BE6B-4AE7-8812-4808B44E8E0A}"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CCFFF-F003-4BD8-A5C1-46DFAAFA0169}" type="slidenum">
              <a:rPr lang="en-US" smtClean="0"/>
              <a:t>‹#›</a:t>
            </a:fld>
            <a:endParaRPr lang="en-US"/>
          </a:p>
        </p:txBody>
      </p:sp>
    </p:spTree>
    <p:extLst>
      <p:ext uri="{BB962C8B-B14F-4D97-AF65-F5344CB8AC3E}">
        <p14:creationId xmlns:p14="http://schemas.microsoft.com/office/powerpoint/2010/main" val="100179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CFFF-F003-4BD8-A5C1-46DFAAFA0169}"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49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CFFF-F003-4BD8-A5C1-46DFAAFA016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709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CFFF-F003-4BD8-A5C1-46DFAAFA0169}" type="slidenum">
              <a:rPr lang="en-US" smtClean="0"/>
              <a:t>‹#›</a:t>
            </a:fld>
            <a:endParaRPr lang="en-US"/>
          </a:p>
        </p:txBody>
      </p:sp>
    </p:spTree>
    <p:extLst>
      <p:ext uri="{BB962C8B-B14F-4D97-AF65-F5344CB8AC3E}">
        <p14:creationId xmlns:p14="http://schemas.microsoft.com/office/powerpoint/2010/main" val="2923047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CFFF-F003-4BD8-A5C1-46DFAAFA016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867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CFFF-F003-4BD8-A5C1-46DFAAFA0169}"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04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CFFF-F003-4BD8-A5C1-46DFAAFA0169}"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6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CFFF-F003-4BD8-A5C1-46DFAAFA0169}"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61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CFFF-F003-4BD8-A5C1-46DFAAFA0169}" type="slidenum">
              <a:rPr lang="en-US" smtClean="0"/>
              <a:t>‹#›</a:t>
            </a:fld>
            <a:endParaRPr lang="en-US"/>
          </a:p>
        </p:txBody>
      </p:sp>
    </p:spTree>
    <p:extLst>
      <p:ext uri="{BB962C8B-B14F-4D97-AF65-F5344CB8AC3E}">
        <p14:creationId xmlns:p14="http://schemas.microsoft.com/office/powerpoint/2010/main" val="57623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B2387-BE6B-4AE7-8812-4808B44E8E0A}"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CCFFF-F003-4BD8-A5C1-46DFAAFA0169}"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61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6B2387-BE6B-4AE7-8812-4808B44E8E0A}"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CCFFF-F003-4BD8-A5C1-46DFAAFA0169}" type="slidenum">
              <a:rPr lang="en-US" smtClean="0"/>
              <a:t>‹#›</a:t>
            </a:fld>
            <a:endParaRPr lang="en-US"/>
          </a:p>
        </p:txBody>
      </p:sp>
    </p:spTree>
    <p:extLst>
      <p:ext uri="{BB962C8B-B14F-4D97-AF65-F5344CB8AC3E}">
        <p14:creationId xmlns:p14="http://schemas.microsoft.com/office/powerpoint/2010/main" val="376952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6B2387-BE6B-4AE7-8812-4808B44E8E0A}"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CCFFF-F003-4BD8-A5C1-46DFAAFA0169}"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55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6B2387-BE6B-4AE7-8812-4808B44E8E0A}"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CCFFF-F003-4BD8-A5C1-46DFAAFA0169}"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017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B2387-BE6B-4AE7-8812-4808B44E8E0A}" type="datetimeFigureOut">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CCFFF-F003-4BD8-A5C1-46DFAAFA0169}" type="slidenum">
              <a:rPr lang="en-US" smtClean="0"/>
              <a:t>‹#›</a:t>
            </a:fld>
            <a:endParaRPr lang="en-US"/>
          </a:p>
        </p:txBody>
      </p:sp>
    </p:spTree>
    <p:extLst>
      <p:ext uri="{BB962C8B-B14F-4D97-AF65-F5344CB8AC3E}">
        <p14:creationId xmlns:p14="http://schemas.microsoft.com/office/powerpoint/2010/main" val="802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B2387-BE6B-4AE7-8812-4808B44E8E0A}"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CCFFF-F003-4BD8-A5C1-46DFAAFA0169}"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56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B2387-BE6B-4AE7-8812-4808B44E8E0A}"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CCFFF-F003-4BD8-A5C1-46DFAAFA0169}" type="slidenum">
              <a:rPr lang="en-US" smtClean="0"/>
              <a:t>‹#›</a:t>
            </a:fld>
            <a:endParaRPr lang="en-US"/>
          </a:p>
        </p:txBody>
      </p:sp>
    </p:spTree>
    <p:extLst>
      <p:ext uri="{BB962C8B-B14F-4D97-AF65-F5344CB8AC3E}">
        <p14:creationId xmlns:p14="http://schemas.microsoft.com/office/powerpoint/2010/main" val="3560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6B2387-BE6B-4AE7-8812-4808B44E8E0A}" type="datetimeFigureOut">
              <a:rPr lang="en-US" smtClean="0"/>
              <a:t>1/9/2025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7CCFFF-F003-4BD8-A5C1-46DFAAFA0169}" type="slidenum">
              <a:rPr lang="en-US" smtClean="0"/>
              <a:t>‹#›</a:t>
            </a:fld>
            <a:endParaRPr lang="en-US"/>
          </a:p>
        </p:txBody>
      </p:sp>
    </p:spTree>
    <p:extLst>
      <p:ext uri="{BB962C8B-B14F-4D97-AF65-F5344CB8AC3E}">
        <p14:creationId xmlns:p14="http://schemas.microsoft.com/office/powerpoint/2010/main" val="31866776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aucelabs.com/resources/blog/top-test-automation-frameworks-in-202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68XLP0ayjP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functionize.com/automated-testing/best-automated-deployment-tool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KHnQ0n4deqI" TargetMode="External"/><Relationship Id="rId2" Type="http://schemas.openxmlformats.org/officeDocument/2006/relationships/hyperlink" Target="https://www.jenkins.io/doc/pipeline/tour/deploy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8428-E658-5307-92DB-1462A446155A}"/>
              </a:ext>
            </a:extLst>
          </p:cNvPr>
          <p:cNvSpPr>
            <a:spLocks noGrp="1"/>
          </p:cNvSpPr>
          <p:nvPr>
            <p:ph type="title"/>
          </p:nvPr>
        </p:nvSpPr>
        <p:spPr/>
        <p:txBody>
          <a:bodyPr>
            <a:normAutofit/>
          </a:bodyPr>
          <a:lstStyle/>
          <a:p>
            <a:pPr algn="ctr"/>
            <a:r>
              <a:rPr lang="en-ZA" sz="2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ZA" sz="4000" b="1"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Devops</a:t>
            </a:r>
            <a:r>
              <a:rPr lang="en-ZA" sz="4000" b="1" dirty="0">
                <a:effectLst/>
                <a:latin typeface="Calibri" panose="020F0502020204030204" pitchFamily="34" charset="0"/>
                <a:ea typeface="Arial" panose="020B0604020202020204" pitchFamily="34" charset="0"/>
                <a:cs typeface="Calibri" panose="020F0502020204030204" pitchFamily="34" charset="0"/>
              </a:rPr>
              <a:t> Test Automation</a:t>
            </a:r>
            <a:br>
              <a:rPr lang="en-US" sz="2800" b="1"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043382C2-927D-2DA5-99EB-CD25810CDBC8}"/>
              </a:ext>
            </a:extLst>
          </p:cNvPr>
          <p:cNvSpPr>
            <a:spLocks noGrp="1"/>
          </p:cNvSpPr>
          <p:nvPr>
            <p:ph idx="1"/>
          </p:nvPr>
        </p:nvSpPr>
        <p:spPr/>
        <p:txBody>
          <a:bodyPr>
            <a:normAutofit/>
          </a:bodyPr>
          <a:lstStyle/>
          <a:p>
            <a:pPr algn="just"/>
            <a:r>
              <a:rPr lang="en-US" sz="2800" dirty="0"/>
              <a:t>DevOps Test Automation refers to the practice of using automated tools and processes to streamline and improve the testing phase in a DevOps environment. </a:t>
            </a:r>
          </a:p>
          <a:p>
            <a:pPr algn="just"/>
            <a:r>
              <a:rPr lang="en-US" sz="2800" dirty="0"/>
              <a:t>DevOps is a set of practices that aim to integrate and automate the processes of software development and IT operations, with the goal of delivering software more efficiently and reliably</a:t>
            </a:r>
          </a:p>
        </p:txBody>
      </p:sp>
    </p:spTree>
    <p:extLst>
      <p:ext uri="{BB962C8B-B14F-4D97-AF65-F5344CB8AC3E}">
        <p14:creationId xmlns:p14="http://schemas.microsoft.com/office/powerpoint/2010/main" val="348652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92DA-458F-194A-A0AD-5C7900A3748E}"/>
              </a:ext>
            </a:extLst>
          </p:cNvPr>
          <p:cNvSpPr>
            <a:spLocks noGrp="1"/>
          </p:cNvSpPr>
          <p:nvPr>
            <p:ph type="title"/>
          </p:nvPr>
        </p:nvSpPr>
        <p:spPr/>
        <p:txBody>
          <a:bodyPr>
            <a:normAutofit fontScale="90000"/>
          </a:bodyPr>
          <a:lstStyle/>
          <a:p>
            <a:r>
              <a:rPr lang="en-US" b="1" i="0" dirty="0">
                <a:solidFill>
                  <a:srgbClr val="000000"/>
                </a:solidFill>
                <a:effectLst/>
                <a:latin typeface="Inter"/>
              </a:rPr>
              <a:t>Types of Automation Testing</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C0AC69FE-CB94-8175-E658-A80658ADF094}"/>
              </a:ext>
            </a:extLst>
          </p:cNvPr>
          <p:cNvSpPr>
            <a:spLocks noGrp="1"/>
          </p:cNvSpPr>
          <p:nvPr>
            <p:ph idx="1"/>
          </p:nvPr>
        </p:nvSpPr>
        <p:spPr/>
        <p:txBody>
          <a:bodyPr/>
          <a:lstStyle/>
          <a:p>
            <a:pPr>
              <a:lnSpc>
                <a:spcPct val="90000"/>
              </a:lnSpc>
            </a:pPr>
            <a:r>
              <a:rPr lang="en-US" b="1" i="0" dirty="0">
                <a:solidFill>
                  <a:srgbClr val="000000"/>
                </a:solidFill>
                <a:effectLst/>
                <a:latin typeface="Inter"/>
              </a:rPr>
              <a:t>1</a:t>
            </a:r>
            <a:r>
              <a:rPr lang="en-US" sz="2200" dirty="0">
                <a:latin typeface="Bookman Old Style" panose="02050604050505020204" pitchFamily="18" charset="0"/>
              </a:rPr>
              <a:t>. Smoke Testing</a:t>
            </a:r>
          </a:p>
          <a:p>
            <a:pPr>
              <a:lnSpc>
                <a:spcPct val="90000"/>
              </a:lnSpc>
            </a:pPr>
            <a:r>
              <a:rPr lang="en-US" sz="2200" dirty="0">
                <a:latin typeface="Bookman Old Style" panose="02050604050505020204" pitchFamily="18" charset="0"/>
              </a:rPr>
              <a:t>Because this test assures that the software is secure to be evaluated further without the risk of starting a fire, it is known as a "smoke test." </a:t>
            </a:r>
          </a:p>
          <a:p>
            <a:pPr>
              <a:lnSpc>
                <a:spcPct val="90000"/>
              </a:lnSpc>
            </a:pPr>
            <a:r>
              <a:rPr lang="en-US" sz="2200" dirty="0">
                <a:latin typeface="Bookman Old Style" panose="02050604050505020204" pitchFamily="18" charset="0"/>
              </a:rPr>
              <a:t>Smoke tests are used to check the stability and functionality of the software.</a:t>
            </a:r>
          </a:p>
          <a:p>
            <a:pPr>
              <a:lnSpc>
                <a:spcPct val="90000"/>
              </a:lnSpc>
            </a:pPr>
            <a:r>
              <a:rPr lang="en-US" sz="2200" dirty="0">
                <a:latin typeface="Bookman Old Style" panose="02050604050505020204" pitchFamily="18" charset="0"/>
              </a:rPr>
              <a:t> If the application doesn't meet that standard at this stage, it should be returned to the development team.</a:t>
            </a:r>
          </a:p>
          <a:p>
            <a:endParaRPr lang="en-US" dirty="0"/>
          </a:p>
        </p:txBody>
      </p:sp>
    </p:spTree>
    <p:extLst>
      <p:ext uri="{BB962C8B-B14F-4D97-AF65-F5344CB8AC3E}">
        <p14:creationId xmlns:p14="http://schemas.microsoft.com/office/powerpoint/2010/main" val="233253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2BF0-59F0-8C92-1806-1245C73362CA}"/>
              </a:ext>
            </a:extLst>
          </p:cNvPr>
          <p:cNvSpPr>
            <a:spLocks noGrp="1"/>
          </p:cNvSpPr>
          <p:nvPr>
            <p:ph type="title"/>
          </p:nvPr>
        </p:nvSpPr>
        <p:spPr/>
        <p:txBody>
          <a:bodyPr>
            <a:normAutofit fontScale="90000"/>
          </a:bodyPr>
          <a:lstStyle/>
          <a:p>
            <a:r>
              <a:rPr lang="en-US" b="1" i="0" dirty="0">
                <a:solidFill>
                  <a:srgbClr val="000000"/>
                </a:solidFill>
                <a:effectLst/>
                <a:latin typeface="Inter"/>
              </a:rPr>
              <a:t>2. Unit Testing</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F2738C6F-094E-AACC-ABEF-014C7F2F30BC}"/>
              </a:ext>
            </a:extLst>
          </p:cNvPr>
          <p:cNvSpPr>
            <a:spLocks noGrp="1"/>
          </p:cNvSpPr>
          <p:nvPr>
            <p:ph idx="1"/>
          </p:nvPr>
        </p:nvSpPr>
        <p:spPr/>
        <p:txBody>
          <a:bodyPr/>
          <a:lstStyle/>
          <a:p>
            <a:pPr>
              <a:lnSpc>
                <a:spcPct val="90000"/>
              </a:lnSpc>
            </a:pPr>
            <a:r>
              <a:rPr lang="en-US" dirty="0">
                <a:latin typeface="Bookman Old Style" panose="02050604050505020204" pitchFamily="18" charset="0"/>
              </a:rPr>
              <a:t>As its name suggests, this step involves testing each of the software's separate parts or pieces. </a:t>
            </a:r>
          </a:p>
          <a:p>
            <a:pPr>
              <a:lnSpc>
                <a:spcPct val="90000"/>
              </a:lnSpc>
            </a:pPr>
            <a:r>
              <a:rPr lang="en-US" dirty="0">
                <a:latin typeface="Bookman Old Style" panose="02050604050505020204" pitchFamily="18" charset="0"/>
              </a:rPr>
              <a:t>The very first stage of testing, known as unit testing, is typically carried out manually by developers before sending the product to testers, while it is also possible for it to be automated. </a:t>
            </a:r>
          </a:p>
        </p:txBody>
      </p:sp>
    </p:spTree>
    <p:extLst>
      <p:ext uri="{BB962C8B-B14F-4D97-AF65-F5344CB8AC3E}">
        <p14:creationId xmlns:p14="http://schemas.microsoft.com/office/powerpoint/2010/main" val="312166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1610-2F5A-A114-394F-FD6E6134D403}"/>
              </a:ext>
            </a:extLst>
          </p:cNvPr>
          <p:cNvSpPr>
            <a:spLocks noGrp="1"/>
          </p:cNvSpPr>
          <p:nvPr>
            <p:ph type="title"/>
          </p:nvPr>
        </p:nvSpPr>
        <p:spPr/>
        <p:txBody>
          <a:bodyPr>
            <a:normAutofit fontScale="90000"/>
          </a:bodyPr>
          <a:lstStyle/>
          <a:p>
            <a:r>
              <a:rPr lang="en-US" b="1" i="0" dirty="0">
                <a:solidFill>
                  <a:srgbClr val="000000"/>
                </a:solidFill>
                <a:effectLst/>
                <a:latin typeface="Inter"/>
              </a:rPr>
              <a:t>3. Integration Testing</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2FFBFCA7-C0E1-A1AB-0C3F-6A6B6D5EF70E}"/>
              </a:ext>
            </a:extLst>
          </p:cNvPr>
          <p:cNvSpPr>
            <a:spLocks noGrp="1"/>
          </p:cNvSpPr>
          <p:nvPr>
            <p:ph idx="1"/>
          </p:nvPr>
        </p:nvSpPr>
        <p:spPr/>
        <p:txBody>
          <a:bodyPr/>
          <a:lstStyle/>
          <a:p>
            <a:r>
              <a:rPr lang="en-US" dirty="0">
                <a:latin typeface="Bookman Old Style" panose="02050604050505020204" pitchFamily="18" charset="0"/>
              </a:rPr>
              <a:t>The main goal of integration testing is to evaluate the various components and modules of the program as a whole.</a:t>
            </a:r>
          </a:p>
          <a:p>
            <a:r>
              <a:rPr lang="en-US" dirty="0">
                <a:latin typeface="Bookman Old Style" panose="02050604050505020204" pitchFamily="18" charset="0"/>
              </a:rPr>
              <a:t> It determines whether each software integration satisfies the solution's functional requirements</a:t>
            </a:r>
          </a:p>
          <a:p>
            <a:r>
              <a:rPr lang="en-US" dirty="0">
                <a:latin typeface="Bookman Old Style" panose="02050604050505020204" pitchFamily="18" charset="0"/>
              </a:rPr>
              <a:t>This testing procedure examines the interactions between each integration.</a:t>
            </a:r>
          </a:p>
        </p:txBody>
      </p:sp>
    </p:spTree>
    <p:extLst>
      <p:ext uri="{BB962C8B-B14F-4D97-AF65-F5344CB8AC3E}">
        <p14:creationId xmlns:p14="http://schemas.microsoft.com/office/powerpoint/2010/main" val="362113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B6B6-5D6E-7009-6727-2E026F6A4421}"/>
              </a:ext>
            </a:extLst>
          </p:cNvPr>
          <p:cNvSpPr>
            <a:spLocks noGrp="1"/>
          </p:cNvSpPr>
          <p:nvPr>
            <p:ph type="title"/>
          </p:nvPr>
        </p:nvSpPr>
        <p:spPr/>
        <p:txBody>
          <a:bodyPr>
            <a:normAutofit fontScale="90000"/>
          </a:bodyPr>
          <a:lstStyle/>
          <a:p>
            <a:r>
              <a:rPr lang="en-US" b="1" i="0" dirty="0">
                <a:solidFill>
                  <a:srgbClr val="000000"/>
                </a:solidFill>
                <a:effectLst/>
                <a:latin typeface="Inter"/>
              </a:rPr>
              <a:t>4. Functional Testing</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43E58C49-7C38-1116-1E64-3311F49C4A4C}"/>
              </a:ext>
            </a:extLst>
          </p:cNvPr>
          <p:cNvSpPr>
            <a:spLocks noGrp="1"/>
          </p:cNvSpPr>
          <p:nvPr>
            <p:ph idx="1"/>
          </p:nvPr>
        </p:nvSpPr>
        <p:spPr/>
        <p:txBody>
          <a:bodyPr/>
          <a:lstStyle/>
          <a:p>
            <a:r>
              <a:rPr lang="en-US" dirty="0">
                <a:latin typeface="Bookman Old Style" panose="02050604050505020204" pitchFamily="18" charset="0"/>
              </a:rPr>
              <a:t>A type of software testing known as functional testing verifies a software system against functional specifications and requirements. </a:t>
            </a:r>
          </a:p>
          <a:p>
            <a:r>
              <a:rPr lang="en-US" dirty="0">
                <a:latin typeface="Bookman Old Style" panose="02050604050505020204" pitchFamily="18" charset="0"/>
              </a:rPr>
              <a:t>Each function of the software program is tested using functional tests, which involve supplying the right input and comparing the output to the functional requirements.</a:t>
            </a:r>
          </a:p>
        </p:txBody>
      </p:sp>
    </p:spTree>
    <p:extLst>
      <p:ext uri="{BB962C8B-B14F-4D97-AF65-F5344CB8AC3E}">
        <p14:creationId xmlns:p14="http://schemas.microsoft.com/office/powerpoint/2010/main" val="4222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2B9C-AB7C-8E30-C65B-96501391DB4F}"/>
              </a:ext>
            </a:extLst>
          </p:cNvPr>
          <p:cNvSpPr>
            <a:spLocks noGrp="1"/>
          </p:cNvSpPr>
          <p:nvPr>
            <p:ph type="title"/>
          </p:nvPr>
        </p:nvSpPr>
        <p:spPr/>
        <p:txBody>
          <a:bodyPr>
            <a:normAutofit/>
          </a:bodyPr>
          <a:lstStyle/>
          <a:p>
            <a:r>
              <a:rPr lang="en-ZA" sz="3600" dirty="0">
                <a:effectLst/>
                <a:latin typeface="Calibri" panose="020F0502020204030204" pitchFamily="34" charset="0"/>
                <a:ea typeface="Arial" panose="020B0604020202020204" pitchFamily="34" charset="0"/>
              </a:rPr>
              <a:t>Test </a:t>
            </a:r>
            <a:r>
              <a:rPr lang="en-ZA" sz="3600" dirty="0">
                <a:effectLst/>
                <a:latin typeface="Inter"/>
                <a:ea typeface="Arial" panose="020B0604020202020204" pitchFamily="34" charset="0"/>
              </a:rPr>
              <a:t>Automation</a:t>
            </a:r>
            <a:r>
              <a:rPr lang="en-ZA" sz="3600" dirty="0">
                <a:effectLst/>
                <a:latin typeface="Calibri" panose="020F0502020204030204" pitchFamily="34" charset="0"/>
                <a:ea typeface="Arial" panose="020B0604020202020204" pitchFamily="34" charset="0"/>
              </a:rPr>
              <a:t> stages</a:t>
            </a:r>
            <a:endParaRPr lang="en-US" sz="3600" dirty="0"/>
          </a:p>
        </p:txBody>
      </p:sp>
      <p:sp>
        <p:nvSpPr>
          <p:cNvPr id="3" name="Content Placeholder 2">
            <a:extLst>
              <a:ext uri="{FF2B5EF4-FFF2-40B4-BE49-F238E27FC236}">
                <a16:creationId xmlns:a16="http://schemas.microsoft.com/office/drawing/2014/main" id="{4CB0AD91-4CDC-5A62-5245-D3AF3B1E1D3D}"/>
              </a:ext>
            </a:extLst>
          </p:cNvPr>
          <p:cNvSpPr>
            <a:spLocks noGrp="1"/>
          </p:cNvSpPr>
          <p:nvPr>
            <p:ph idx="1"/>
          </p:nvPr>
        </p:nvSpPr>
        <p:spPr/>
        <p:txBody>
          <a:bodyPr>
            <a:normAutofit lnSpcReduction="10000"/>
          </a:bodyPr>
          <a:lstStyle/>
          <a:p>
            <a:pPr fontAlgn="base">
              <a:lnSpc>
                <a:spcPct val="90000"/>
              </a:lnSpc>
            </a:pPr>
            <a:r>
              <a:rPr lang="en-US" b="1" dirty="0">
                <a:latin typeface="Bookman Old Style" panose="02050604050505020204" pitchFamily="18" charset="0"/>
              </a:rPr>
              <a:t>Unit testing: </a:t>
            </a:r>
            <a:r>
              <a:rPr lang="en-US" dirty="0">
                <a:latin typeface="Bookman Old Style" panose="02050604050505020204" pitchFamily="18" charset="0"/>
              </a:rPr>
              <a:t>validates individual units of code, such as a function, so it works as expected</a:t>
            </a:r>
          </a:p>
          <a:p>
            <a:pPr fontAlgn="base">
              <a:lnSpc>
                <a:spcPct val="90000"/>
              </a:lnSpc>
            </a:pPr>
            <a:r>
              <a:rPr lang="en-US" b="1" dirty="0">
                <a:latin typeface="Bookman Old Style" panose="02050604050505020204" pitchFamily="18" charset="0"/>
              </a:rPr>
              <a:t>Integration testing: </a:t>
            </a:r>
            <a:r>
              <a:rPr lang="en-US" dirty="0">
                <a:latin typeface="Bookman Old Style" panose="02050604050505020204" pitchFamily="18" charset="0"/>
              </a:rPr>
              <a:t>ensures several pieces of code can work together without unintended consequences</a:t>
            </a:r>
          </a:p>
          <a:p>
            <a:pPr fontAlgn="base">
              <a:lnSpc>
                <a:spcPct val="90000"/>
              </a:lnSpc>
            </a:pPr>
            <a:r>
              <a:rPr lang="en-US" b="1" dirty="0">
                <a:latin typeface="Bookman Old Style" panose="02050604050505020204" pitchFamily="18" charset="0"/>
              </a:rPr>
              <a:t>End-to-end testing: </a:t>
            </a:r>
            <a:r>
              <a:rPr lang="en-US" dirty="0">
                <a:latin typeface="Bookman Old Style" panose="02050604050505020204" pitchFamily="18" charset="0"/>
              </a:rPr>
              <a:t>validates that the application meets the user’s expectations</a:t>
            </a:r>
          </a:p>
          <a:p>
            <a:pPr fontAlgn="base">
              <a:lnSpc>
                <a:spcPct val="90000"/>
              </a:lnSpc>
            </a:pPr>
            <a:r>
              <a:rPr lang="en-US" b="1" dirty="0">
                <a:latin typeface="Bookman Old Style" panose="02050604050505020204" pitchFamily="18" charset="0"/>
              </a:rPr>
              <a:t>Exploratory testing: </a:t>
            </a:r>
            <a:r>
              <a:rPr lang="en-US" dirty="0">
                <a:latin typeface="Bookman Old Style" panose="02050604050505020204" pitchFamily="18" charset="0"/>
              </a:rPr>
              <a:t>takes an unstructured approach to reviewing numerous areas of an application from the user perspective, to uncover functional or visual issues</a:t>
            </a:r>
          </a:p>
          <a:p>
            <a:endParaRPr lang="en-US" dirty="0"/>
          </a:p>
        </p:txBody>
      </p:sp>
    </p:spTree>
    <p:extLst>
      <p:ext uri="{BB962C8B-B14F-4D97-AF65-F5344CB8AC3E}">
        <p14:creationId xmlns:p14="http://schemas.microsoft.com/office/powerpoint/2010/main" val="119808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8EB2-F7BC-E8FE-FC8C-8887ABD4108B}"/>
              </a:ext>
            </a:extLst>
          </p:cNvPr>
          <p:cNvSpPr>
            <a:spLocks noGrp="1"/>
          </p:cNvSpPr>
          <p:nvPr>
            <p:ph type="title"/>
          </p:nvPr>
        </p:nvSpPr>
        <p:spPr/>
        <p:txBody>
          <a:bodyPr>
            <a:normAutofit/>
          </a:bodyPr>
          <a:lstStyle/>
          <a:p>
            <a:r>
              <a:rPr lang="en-ZA" sz="3600" b="0" dirty="0">
                <a:effectLst/>
                <a:latin typeface="Calibri" panose="020F0502020204030204" pitchFamily="34" charset="0"/>
                <a:ea typeface="Arial" panose="020B0604020202020204" pitchFamily="34" charset="0"/>
                <a:cs typeface="Calibri" panose="020F0502020204030204" pitchFamily="34" charset="0"/>
              </a:rPr>
              <a:t>Test Automation Tools</a:t>
            </a:r>
            <a:br>
              <a:rPr lang="en-US" sz="3600" b="1"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5ED69925-CA5F-9BC0-800E-F0C2CC2F56A3}"/>
              </a:ext>
            </a:extLst>
          </p:cNvPr>
          <p:cNvSpPr>
            <a:spLocks noGrp="1"/>
          </p:cNvSpPr>
          <p:nvPr>
            <p:ph idx="1"/>
          </p:nvPr>
        </p:nvSpPr>
        <p:spPr/>
        <p:txBody>
          <a:bodyPr/>
          <a:lstStyle/>
          <a:p>
            <a:r>
              <a:rPr lang="en-US" dirty="0">
                <a:hlinkClick r:id="rId2"/>
              </a:rPr>
              <a:t>https://saucelabs.com/resources/blog/top-test-automation-frameworks-in-2023</a:t>
            </a:r>
            <a:r>
              <a:rPr lang="en-US" dirty="0"/>
              <a:t> </a:t>
            </a:r>
          </a:p>
          <a:p>
            <a:r>
              <a:rPr lang="en-US" dirty="0"/>
              <a:t>Use the above link o read some test au in </a:t>
            </a:r>
            <a:r>
              <a:rPr lang="en-US" dirty="0" err="1"/>
              <a:t>Devops</a:t>
            </a:r>
            <a:r>
              <a:rPr lang="en-US" dirty="0"/>
              <a:t> automation tools</a:t>
            </a:r>
          </a:p>
        </p:txBody>
      </p:sp>
    </p:spTree>
    <p:extLst>
      <p:ext uri="{BB962C8B-B14F-4D97-AF65-F5344CB8AC3E}">
        <p14:creationId xmlns:p14="http://schemas.microsoft.com/office/powerpoint/2010/main" val="128626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686B-6A37-EFC5-A018-7AB99EE6702E}"/>
              </a:ext>
            </a:extLst>
          </p:cNvPr>
          <p:cNvSpPr>
            <a:spLocks noGrp="1"/>
          </p:cNvSpPr>
          <p:nvPr>
            <p:ph type="title"/>
          </p:nvPr>
        </p:nvSpPr>
        <p:spPr/>
        <p:txBody>
          <a:bodyPr>
            <a:normAutofit/>
          </a:bodyPr>
          <a:lstStyle/>
          <a:p>
            <a:r>
              <a:rPr lang="en-ZA" sz="3600" dirty="0">
                <a:latin typeface="Inter"/>
                <a:ea typeface="Arial" panose="020B0604020202020204" pitchFamily="34" charset="0"/>
              </a:rPr>
              <a:t>A</a:t>
            </a:r>
            <a:r>
              <a:rPr lang="en-ZA" sz="3600" dirty="0">
                <a:effectLst/>
                <a:latin typeface="Inter"/>
                <a:ea typeface="Arial" panose="020B0604020202020204" pitchFamily="34" charset="0"/>
              </a:rPr>
              <a:t>utomation to workflow</a:t>
            </a:r>
            <a:endParaRPr lang="en-US" sz="3600" dirty="0">
              <a:latin typeface="Inter"/>
            </a:endParaRPr>
          </a:p>
        </p:txBody>
      </p:sp>
      <p:sp>
        <p:nvSpPr>
          <p:cNvPr id="3" name="Content Placeholder 2">
            <a:extLst>
              <a:ext uri="{FF2B5EF4-FFF2-40B4-BE49-F238E27FC236}">
                <a16:creationId xmlns:a16="http://schemas.microsoft.com/office/drawing/2014/main" id="{615A60A8-B311-79D8-963F-771D8EFE206A}"/>
              </a:ext>
            </a:extLst>
          </p:cNvPr>
          <p:cNvSpPr>
            <a:spLocks noGrp="1"/>
          </p:cNvSpPr>
          <p:nvPr>
            <p:ph idx="1"/>
          </p:nvPr>
        </p:nvSpPr>
        <p:spPr/>
        <p:txBody>
          <a:bodyPr/>
          <a:lstStyle/>
          <a:p>
            <a:r>
              <a:rPr lang="en-US" dirty="0">
                <a:hlinkClick r:id="rId2"/>
              </a:rPr>
              <a:t>https://www.youtube.com/watch?v=68XLP0ayjPA</a:t>
            </a:r>
            <a:endParaRPr lang="en-US" dirty="0"/>
          </a:p>
          <a:p>
            <a:r>
              <a:rPr lang="en-US" dirty="0"/>
              <a:t>Use this video to integrate automation test in Jenkins Pipeline</a:t>
            </a:r>
          </a:p>
        </p:txBody>
      </p:sp>
    </p:spTree>
    <p:extLst>
      <p:ext uri="{BB962C8B-B14F-4D97-AF65-F5344CB8AC3E}">
        <p14:creationId xmlns:p14="http://schemas.microsoft.com/office/powerpoint/2010/main" val="350142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AAB1-504A-9DD0-E3A4-220426047139}"/>
              </a:ext>
            </a:extLst>
          </p:cNvPr>
          <p:cNvSpPr>
            <a:spLocks noGrp="1"/>
          </p:cNvSpPr>
          <p:nvPr>
            <p:ph type="title"/>
          </p:nvPr>
        </p:nvSpPr>
        <p:spPr/>
        <p:txBody>
          <a:bodyPr>
            <a:normAutofit/>
          </a:bodyPr>
          <a:lstStyle/>
          <a:p>
            <a:r>
              <a:rPr lang="en-ZA" sz="3600" b="1" dirty="0" err="1">
                <a:solidFill>
                  <a:srgbClr val="000000"/>
                </a:solidFill>
                <a:effectLst/>
                <a:latin typeface="Inter"/>
                <a:ea typeface="Arial" panose="020B0604020202020204" pitchFamily="34" charset="0"/>
                <a:cs typeface="Calibri" panose="020F0502020204030204" pitchFamily="34" charset="0"/>
              </a:rPr>
              <a:t>Devops</a:t>
            </a:r>
            <a:r>
              <a:rPr lang="en-ZA" sz="3600" b="1" dirty="0">
                <a:effectLst/>
                <a:latin typeface="Inter"/>
                <a:ea typeface="Arial" panose="020B0604020202020204" pitchFamily="34" charset="0"/>
                <a:cs typeface="Calibri" panose="020F0502020204030204" pitchFamily="34" charset="0"/>
              </a:rPr>
              <a:t> Deployment Automation</a:t>
            </a:r>
            <a:br>
              <a:rPr lang="en-US" sz="3600" b="1" dirty="0">
                <a:effectLst/>
                <a:latin typeface="Inter"/>
                <a:ea typeface="Calibri" panose="020F0502020204030204" pitchFamily="34" charset="0"/>
                <a:cs typeface="Times New Roman" panose="02020603050405020304" pitchFamily="18" charset="0"/>
              </a:rPr>
            </a:br>
            <a:endParaRPr lang="en-US" sz="3600" dirty="0">
              <a:latin typeface="Inter"/>
            </a:endParaRPr>
          </a:p>
        </p:txBody>
      </p:sp>
      <p:sp>
        <p:nvSpPr>
          <p:cNvPr id="3" name="Content Placeholder 2">
            <a:extLst>
              <a:ext uri="{FF2B5EF4-FFF2-40B4-BE49-F238E27FC236}">
                <a16:creationId xmlns:a16="http://schemas.microsoft.com/office/drawing/2014/main" id="{260164A1-2965-870C-2736-A0490E108ADC}"/>
              </a:ext>
            </a:extLst>
          </p:cNvPr>
          <p:cNvSpPr>
            <a:spLocks noGrp="1"/>
          </p:cNvSpPr>
          <p:nvPr>
            <p:ph idx="1"/>
          </p:nvPr>
        </p:nvSpPr>
        <p:spPr/>
        <p:txBody>
          <a:bodyPr/>
          <a:lstStyle/>
          <a:p>
            <a:pPr>
              <a:lnSpc>
                <a:spcPct val="90000"/>
              </a:lnSpc>
            </a:pPr>
            <a:r>
              <a:rPr lang="en-US" sz="2200" dirty="0">
                <a:latin typeface="Bookman Old Style" panose="02050604050505020204" pitchFamily="18" charset="0"/>
              </a:rPr>
              <a:t>What is it and how to start. Deployment automation uses software tools and systems to move code changes from one software environment to another, eliminating the need for manual software releases. </a:t>
            </a:r>
          </a:p>
        </p:txBody>
      </p:sp>
    </p:spTree>
    <p:extLst>
      <p:ext uri="{BB962C8B-B14F-4D97-AF65-F5344CB8AC3E}">
        <p14:creationId xmlns:p14="http://schemas.microsoft.com/office/powerpoint/2010/main" val="278551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B6AC-A56F-FEC0-32CC-58ADACFDF5C8}"/>
              </a:ext>
            </a:extLst>
          </p:cNvPr>
          <p:cNvSpPr>
            <a:spLocks noGrp="1"/>
          </p:cNvSpPr>
          <p:nvPr>
            <p:ph type="title"/>
          </p:nvPr>
        </p:nvSpPr>
        <p:spPr/>
        <p:txBody>
          <a:bodyPr>
            <a:normAutofit/>
          </a:bodyPr>
          <a:lstStyle/>
          <a:p>
            <a:r>
              <a:rPr lang="en-ZA" sz="3600" b="0" dirty="0">
                <a:effectLst/>
                <a:latin typeface="Bookman Old Style" panose="02050604050505020204" pitchFamily="18" charset="0"/>
                <a:ea typeface="Arial" panose="020B0604020202020204" pitchFamily="34" charset="0"/>
                <a:cs typeface="Calibri" panose="020F0502020204030204" pitchFamily="34" charset="0"/>
              </a:rPr>
              <a:t>Benefits of deployment automation</a:t>
            </a:r>
            <a:br>
              <a:rPr lang="en-US" sz="3600" b="1"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42683286-7210-1A0A-EFBC-1BE3E72DC0CF}"/>
              </a:ext>
            </a:extLst>
          </p:cNvPr>
          <p:cNvSpPr>
            <a:spLocks noGrp="1"/>
          </p:cNvSpPr>
          <p:nvPr>
            <p:ph idx="1"/>
          </p:nvPr>
        </p:nvSpPr>
        <p:spPr/>
        <p:txBody>
          <a:bodyPr>
            <a:normAutofit fontScale="92500"/>
          </a:bodyPr>
          <a:lstStyle/>
          <a:p>
            <a:r>
              <a:rPr lang="en-US" sz="2200" b="1" dirty="0">
                <a:latin typeface="Bookman Old Style" panose="02050604050505020204" pitchFamily="18" charset="0"/>
              </a:rPr>
              <a:t>Speed and Efficiency: </a:t>
            </a:r>
            <a:r>
              <a:rPr lang="en-US" sz="2200" dirty="0">
                <a:latin typeface="Bookman Old Style" panose="02050604050505020204" pitchFamily="18" charset="0"/>
              </a:rPr>
              <a:t>Automation reduces the time required to deploy software significantly.</a:t>
            </a:r>
          </a:p>
          <a:p>
            <a:r>
              <a:rPr lang="en-US" sz="2200" b="1" dirty="0">
                <a:latin typeface="Bookman Old Style" panose="02050604050505020204" pitchFamily="18" charset="0"/>
              </a:rPr>
              <a:t>Consistency: </a:t>
            </a:r>
            <a:r>
              <a:rPr lang="en-US" sz="2200" dirty="0">
                <a:latin typeface="Bookman Old Style" panose="02050604050505020204" pitchFamily="18" charset="0"/>
              </a:rPr>
              <a:t>Automated deployments ensure consistency across environments. </a:t>
            </a:r>
          </a:p>
          <a:p>
            <a:r>
              <a:rPr lang="en-US" sz="2200" b="1" dirty="0">
                <a:latin typeface="Bookman Old Style" panose="02050604050505020204" pitchFamily="18" charset="0"/>
              </a:rPr>
              <a:t>Improved Collaboration: </a:t>
            </a:r>
            <a:r>
              <a:rPr lang="en-US" sz="2200" dirty="0">
                <a:latin typeface="Bookman Old Style" panose="02050604050505020204" pitchFamily="18" charset="0"/>
              </a:rPr>
              <a:t>Automation encourages better collaboration between development, operations, and quality assurance teams.</a:t>
            </a:r>
          </a:p>
          <a:p>
            <a:r>
              <a:rPr lang="en-US" sz="2200" b="1" dirty="0">
                <a:latin typeface="Bookman Old Style" panose="02050604050505020204" pitchFamily="18" charset="0"/>
              </a:rPr>
              <a:t>Compliance and Auditability: </a:t>
            </a:r>
            <a:r>
              <a:rPr lang="en-US" sz="2200" dirty="0">
                <a:latin typeface="Bookman Old Style" panose="02050604050505020204" pitchFamily="18" charset="0"/>
              </a:rPr>
              <a:t>Automated deployments can enhance compliance with regulatory requirements and improve auditability. </a:t>
            </a:r>
          </a:p>
        </p:txBody>
      </p:sp>
    </p:spTree>
    <p:extLst>
      <p:ext uri="{BB962C8B-B14F-4D97-AF65-F5344CB8AC3E}">
        <p14:creationId xmlns:p14="http://schemas.microsoft.com/office/powerpoint/2010/main" val="91370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DAC9-643D-9D58-CF9A-72516E48A64F}"/>
              </a:ext>
            </a:extLst>
          </p:cNvPr>
          <p:cNvSpPr>
            <a:spLocks noGrp="1"/>
          </p:cNvSpPr>
          <p:nvPr>
            <p:ph type="title"/>
          </p:nvPr>
        </p:nvSpPr>
        <p:spPr/>
        <p:txBody>
          <a:bodyPr>
            <a:normAutofit/>
          </a:bodyPr>
          <a:lstStyle/>
          <a:p>
            <a:r>
              <a:rPr lang="en-ZA" sz="3600" b="0" dirty="0">
                <a:effectLst/>
                <a:latin typeface="Bookman Old Style" panose="02050604050505020204" pitchFamily="18" charset="0"/>
                <a:ea typeface="Arial" panose="020B0604020202020204" pitchFamily="34" charset="0"/>
                <a:cs typeface="Calibri" panose="020F0502020204030204" pitchFamily="34" charset="0"/>
              </a:rPr>
              <a:t>Principles of deployment automation</a:t>
            </a:r>
            <a:br>
              <a:rPr lang="en-US" sz="3600" b="1" dirty="0">
                <a:effectLst/>
                <a:latin typeface="Bookman Old Style" panose="02050604050505020204" pitchFamily="18" charset="0"/>
                <a:ea typeface="Calibri" panose="020F0502020204030204" pitchFamily="34" charset="0"/>
                <a:cs typeface="Times New Roman" panose="02020603050405020304" pitchFamily="18" charset="0"/>
              </a:rPr>
            </a:br>
            <a:endParaRPr lang="en-US" sz="36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EF1D5CA6-3ED2-561E-F8C1-DB97668771DC}"/>
              </a:ext>
            </a:extLst>
          </p:cNvPr>
          <p:cNvSpPr>
            <a:spLocks noGrp="1"/>
          </p:cNvSpPr>
          <p:nvPr>
            <p:ph idx="1"/>
          </p:nvPr>
        </p:nvSpPr>
        <p:spPr/>
        <p:txBody>
          <a:bodyPr/>
          <a:lstStyle/>
          <a:p>
            <a:r>
              <a:rPr lang="en-US" sz="2000" dirty="0">
                <a:latin typeface="Bookman Old Style" panose="02050604050505020204" pitchFamily="18" charset="0"/>
              </a:rPr>
              <a:t>Deployment automation is guided by several principles that aim to streamline and enhance the efficiency, reliability, and scalability of software deployment processes.</a:t>
            </a:r>
          </a:p>
        </p:txBody>
      </p:sp>
    </p:spTree>
    <p:extLst>
      <p:ext uri="{BB962C8B-B14F-4D97-AF65-F5344CB8AC3E}">
        <p14:creationId xmlns:p14="http://schemas.microsoft.com/office/powerpoint/2010/main" val="215715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F1BC-84D7-54CA-4D37-61D72A5D0469}"/>
              </a:ext>
            </a:extLst>
          </p:cNvPr>
          <p:cNvSpPr>
            <a:spLocks noGrp="1"/>
          </p:cNvSpPr>
          <p:nvPr>
            <p:ph type="title"/>
          </p:nvPr>
        </p:nvSpPr>
        <p:spPr/>
        <p:txBody>
          <a:bodyPr/>
          <a:lstStyle/>
          <a:p>
            <a:pPr algn="ctr"/>
            <a:r>
              <a:rPr lang="en-ZA" sz="44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ZA" sz="4400" b="1"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Devops</a:t>
            </a:r>
            <a:r>
              <a:rPr lang="en-ZA" sz="4400" b="1" dirty="0">
                <a:effectLst/>
                <a:latin typeface="Calibri" panose="020F0502020204030204" pitchFamily="34" charset="0"/>
                <a:ea typeface="Arial" panose="020B0604020202020204" pitchFamily="34" charset="0"/>
                <a:cs typeface="Calibri" panose="020F0502020204030204" pitchFamily="34" charset="0"/>
              </a:rPr>
              <a:t> Test Automation</a:t>
            </a:r>
            <a:endParaRPr lang="en-US" dirty="0"/>
          </a:p>
        </p:txBody>
      </p:sp>
      <p:sp>
        <p:nvSpPr>
          <p:cNvPr id="3" name="Content Placeholder 2">
            <a:extLst>
              <a:ext uri="{FF2B5EF4-FFF2-40B4-BE49-F238E27FC236}">
                <a16:creationId xmlns:a16="http://schemas.microsoft.com/office/drawing/2014/main" id="{30187F34-C2AB-43E0-7DB8-9F2E652ADA54}"/>
              </a:ext>
            </a:extLst>
          </p:cNvPr>
          <p:cNvSpPr>
            <a:spLocks noGrp="1"/>
          </p:cNvSpPr>
          <p:nvPr>
            <p:ph idx="1"/>
          </p:nvPr>
        </p:nvSpPr>
        <p:spPr/>
        <p:txBody>
          <a:bodyPr/>
          <a:lstStyle/>
          <a:p>
            <a:pPr algn="just"/>
            <a:r>
              <a:rPr lang="en-US" dirty="0">
                <a:latin typeface="Bookman Old Style" panose="02050604050505020204" pitchFamily="18" charset="0"/>
              </a:rPr>
              <a:t>DevOps automation is the addition of technology that performs tasks with reduced human assistance to processes that facilitate feedback loops between operations and development teams so that iterative updates can be deployed faster to applications in production.</a:t>
            </a:r>
          </a:p>
          <a:p>
            <a:pPr algn="just"/>
            <a:r>
              <a:rPr lang="en-US" b="0" i="0" dirty="0">
                <a:solidFill>
                  <a:srgbClr val="151515"/>
                </a:solidFill>
                <a:effectLst/>
                <a:latin typeface="Bookman Old Style" panose="02050604050505020204" pitchFamily="18" charset="0"/>
              </a:rPr>
              <a:t>DevOps is designed for speed and flexibility, with automation complementing the process to make DevOps even faster and more responsive.</a:t>
            </a:r>
            <a:endParaRPr lang="en-US" dirty="0">
              <a:latin typeface="Bookman Old Style" panose="02050604050505020204" pitchFamily="18" charset="0"/>
            </a:endParaRPr>
          </a:p>
        </p:txBody>
      </p:sp>
    </p:spTree>
    <p:extLst>
      <p:ext uri="{BB962C8B-B14F-4D97-AF65-F5344CB8AC3E}">
        <p14:creationId xmlns:p14="http://schemas.microsoft.com/office/powerpoint/2010/main" val="255663004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3998-935B-CEB1-4D0A-2BA4457B87A0}"/>
              </a:ext>
            </a:extLst>
          </p:cNvPr>
          <p:cNvSpPr>
            <a:spLocks noGrp="1"/>
          </p:cNvSpPr>
          <p:nvPr>
            <p:ph type="title"/>
          </p:nvPr>
        </p:nvSpPr>
        <p:spPr/>
        <p:txBody>
          <a:bodyPr/>
          <a:lstStyle/>
          <a:p>
            <a:r>
              <a:rPr lang="en-US" b="1" i="0" dirty="0">
                <a:solidFill>
                  <a:srgbClr val="0D0D0D"/>
                </a:solidFill>
                <a:effectLst/>
                <a:highlight>
                  <a:srgbClr val="FFFFFF"/>
                </a:highlight>
                <a:latin typeface="ui-sans-serif"/>
              </a:rPr>
              <a:t>Infrastructure as Code (</a:t>
            </a:r>
            <a:r>
              <a:rPr lang="en-US" b="1" i="0" dirty="0" err="1">
                <a:solidFill>
                  <a:srgbClr val="0D0D0D"/>
                </a:solidFill>
                <a:effectLst/>
                <a:highlight>
                  <a:srgbClr val="FFFFFF"/>
                </a:highlight>
                <a:latin typeface="ui-sans-serif"/>
              </a:rPr>
              <a:t>IaC</a:t>
            </a:r>
            <a:r>
              <a:rPr lang="en-US" b="1" i="0" dirty="0">
                <a:solidFill>
                  <a:srgbClr val="0D0D0D"/>
                </a:solidFill>
                <a:effectLst/>
                <a:highlight>
                  <a:srgbClr val="FFFFFF"/>
                </a:highlight>
                <a:latin typeface="ui-sans-serif"/>
              </a:rPr>
              <a:t>)</a:t>
            </a:r>
            <a:r>
              <a:rPr lang="en-US" b="0" i="0" dirty="0">
                <a:solidFill>
                  <a:srgbClr val="0D0D0D"/>
                </a:solidFill>
                <a:effectLst/>
                <a:highlight>
                  <a:srgbClr val="FFFFFF"/>
                </a:highlight>
                <a:latin typeface="ui-sans-serif"/>
              </a:rPr>
              <a:t>:</a:t>
            </a:r>
            <a:endParaRPr lang="en-US" dirty="0"/>
          </a:p>
        </p:txBody>
      </p:sp>
      <p:sp>
        <p:nvSpPr>
          <p:cNvPr id="3" name="Content Placeholder 2">
            <a:extLst>
              <a:ext uri="{FF2B5EF4-FFF2-40B4-BE49-F238E27FC236}">
                <a16:creationId xmlns:a16="http://schemas.microsoft.com/office/drawing/2014/main" id="{4F3A4CC9-EC55-F6C1-8167-E35A3F717146}"/>
              </a:ext>
            </a:extLst>
          </p:cNvPr>
          <p:cNvSpPr>
            <a:spLocks noGrp="1"/>
          </p:cNvSpPr>
          <p:nvPr>
            <p:ph idx="1"/>
          </p:nvPr>
        </p:nvSpPr>
        <p:spPr/>
        <p:txBody>
          <a:bodyPr/>
          <a:lstStyle/>
          <a:p>
            <a:r>
              <a:rPr lang="en-US" sz="2000" dirty="0">
                <a:latin typeface="Bookman Old Style" panose="02050604050505020204" pitchFamily="18" charset="0"/>
              </a:rPr>
              <a:t>This principle involves defining and managing infrastructure (servers, networks, databases, etc.) through machine-readable files or scripts. </a:t>
            </a:r>
          </a:p>
          <a:p>
            <a:r>
              <a:rPr lang="en-US" sz="2000" dirty="0">
                <a:latin typeface="Bookman Old Style" panose="02050604050505020204" pitchFamily="18" charset="0"/>
              </a:rPr>
              <a:t>Using tools like Terraform, CloudFormation, or Ansible, teams can automate the provisioning and configuration of infrastructure, ensuring consistency and repeatability across environments.</a:t>
            </a:r>
          </a:p>
          <a:p>
            <a:endParaRPr lang="en-US" dirty="0"/>
          </a:p>
        </p:txBody>
      </p:sp>
    </p:spTree>
    <p:extLst>
      <p:ext uri="{BB962C8B-B14F-4D97-AF65-F5344CB8AC3E}">
        <p14:creationId xmlns:p14="http://schemas.microsoft.com/office/powerpoint/2010/main" val="3025495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954B-35A6-30F1-FB5B-483F6CCB8017}"/>
              </a:ext>
            </a:extLst>
          </p:cNvPr>
          <p:cNvSpPr>
            <a:spLocks noGrp="1"/>
          </p:cNvSpPr>
          <p:nvPr>
            <p:ph type="title"/>
          </p:nvPr>
        </p:nvSpPr>
        <p:spPr/>
        <p:txBody>
          <a:bodyPr/>
          <a:lstStyle/>
          <a:p>
            <a:r>
              <a:rPr lang="en-US" b="1" i="0" dirty="0">
                <a:solidFill>
                  <a:srgbClr val="0D0D0D"/>
                </a:solidFill>
                <a:effectLst/>
                <a:highlight>
                  <a:srgbClr val="FFFFFF"/>
                </a:highlight>
                <a:latin typeface="ui-sans-serif"/>
              </a:rPr>
              <a:t>CI/CD</a:t>
            </a:r>
            <a:r>
              <a:rPr lang="en-US" b="0" i="0" dirty="0">
                <a:solidFill>
                  <a:srgbClr val="0D0D0D"/>
                </a:solidFill>
                <a:effectLst/>
                <a:highlight>
                  <a:srgbClr val="FFFFFF"/>
                </a:highlight>
                <a:latin typeface="ui-sans-serif"/>
              </a:rPr>
              <a:t>:</a:t>
            </a:r>
            <a:endParaRPr lang="en-US" dirty="0"/>
          </a:p>
        </p:txBody>
      </p:sp>
      <p:sp>
        <p:nvSpPr>
          <p:cNvPr id="3" name="Content Placeholder 2">
            <a:extLst>
              <a:ext uri="{FF2B5EF4-FFF2-40B4-BE49-F238E27FC236}">
                <a16:creationId xmlns:a16="http://schemas.microsoft.com/office/drawing/2014/main" id="{CAD3C972-C5BC-83AC-DC98-4CC6B655D75C}"/>
              </a:ext>
            </a:extLst>
          </p:cNvPr>
          <p:cNvSpPr>
            <a:spLocks noGrp="1"/>
          </p:cNvSpPr>
          <p:nvPr>
            <p:ph idx="1"/>
          </p:nvPr>
        </p:nvSpPr>
        <p:spPr/>
        <p:txBody>
          <a:bodyPr/>
          <a:lstStyle/>
          <a:p>
            <a:r>
              <a:rPr lang="en-US" sz="2000" dirty="0">
                <a:latin typeface="Bookman Old Style" panose="02050604050505020204" pitchFamily="18" charset="0"/>
              </a:rPr>
              <a:t>CI/CD practices involve automating the build, testing, and deployment processes for software applications. </a:t>
            </a:r>
          </a:p>
          <a:p>
            <a:r>
              <a:rPr lang="en-US" sz="2000" dirty="0">
                <a:latin typeface="Bookman Old Style" panose="02050604050505020204" pitchFamily="18" charset="0"/>
              </a:rPr>
              <a:t>By integrating these processes into a pipeline that runs automatically upon code changes, teams can accelerate the delivery of new features and updates while maintaining high quality through automated testing.</a:t>
            </a:r>
          </a:p>
          <a:p>
            <a:endParaRPr lang="en-US" dirty="0"/>
          </a:p>
        </p:txBody>
      </p:sp>
    </p:spTree>
    <p:extLst>
      <p:ext uri="{BB962C8B-B14F-4D97-AF65-F5344CB8AC3E}">
        <p14:creationId xmlns:p14="http://schemas.microsoft.com/office/powerpoint/2010/main" val="3746009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D682-F1C3-6580-ACA4-C7C209053189}"/>
              </a:ext>
            </a:extLst>
          </p:cNvPr>
          <p:cNvSpPr>
            <a:spLocks noGrp="1"/>
          </p:cNvSpPr>
          <p:nvPr>
            <p:ph type="title"/>
          </p:nvPr>
        </p:nvSpPr>
        <p:spPr/>
        <p:txBody>
          <a:bodyPr/>
          <a:lstStyle/>
          <a:p>
            <a:r>
              <a:rPr lang="en-US" b="1" i="0" dirty="0">
                <a:solidFill>
                  <a:srgbClr val="0D0D0D"/>
                </a:solidFill>
                <a:effectLst/>
                <a:highlight>
                  <a:srgbClr val="FFFFFF"/>
                </a:highlight>
                <a:latin typeface="ui-sans-serif"/>
              </a:rPr>
              <a:t>Blue-green deployment</a:t>
            </a:r>
            <a:endParaRPr lang="en-US" b="1" dirty="0"/>
          </a:p>
        </p:txBody>
      </p:sp>
      <p:sp>
        <p:nvSpPr>
          <p:cNvPr id="3" name="Content Placeholder 2">
            <a:extLst>
              <a:ext uri="{FF2B5EF4-FFF2-40B4-BE49-F238E27FC236}">
                <a16:creationId xmlns:a16="http://schemas.microsoft.com/office/drawing/2014/main" id="{C7232AB0-402F-B0DF-3B39-6039817BC9CF}"/>
              </a:ext>
            </a:extLst>
          </p:cNvPr>
          <p:cNvSpPr>
            <a:spLocks noGrp="1"/>
          </p:cNvSpPr>
          <p:nvPr>
            <p:ph idx="1"/>
          </p:nvPr>
        </p:nvSpPr>
        <p:spPr/>
        <p:txBody>
          <a:bodyPr/>
          <a:lstStyle/>
          <a:p>
            <a:r>
              <a:rPr lang="en-US" sz="2000" dirty="0">
                <a:latin typeface="Bookman Old Style" panose="02050604050505020204" pitchFamily="18" charset="0"/>
              </a:rPr>
              <a:t>Blue-green deployment is a technique used in software deployment strategies to minimize downtime and reduce risk during releases. </a:t>
            </a:r>
          </a:p>
          <a:p>
            <a:r>
              <a:rPr lang="en-US" sz="2000" dirty="0">
                <a:latin typeface="Bookman Old Style" panose="02050604050505020204" pitchFamily="18" charset="0"/>
              </a:rPr>
              <a:t>The concept involves having two identical production environments, typically named "blue" and "green.</a:t>
            </a:r>
          </a:p>
        </p:txBody>
      </p:sp>
    </p:spTree>
    <p:extLst>
      <p:ext uri="{BB962C8B-B14F-4D97-AF65-F5344CB8AC3E}">
        <p14:creationId xmlns:p14="http://schemas.microsoft.com/office/powerpoint/2010/main" val="47911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543C-D6A9-D673-DA2E-03BB517B0E8F}"/>
              </a:ext>
            </a:extLst>
          </p:cNvPr>
          <p:cNvSpPr>
            <a:spLocks noGrp="1"/>
          </p:cNvSpPr>
          <p:nvPr>
            <p:ph type="title"/>
          </p:nvPr>
        </p:nvSpPr>
        <p:spPr/>
        <p:txBody>
          <a:bodyPr/>
          <a:lstStyle/>
          <a:p>
            <a:r>
              <a:rPr lang="en-US" b="1" dirty="0"/>
              <a:t>How it work?</a:t>
            </a:r>
          </a:p>
        </p:txBody>
      </p:sp>
      <p:sp>
        <p:nvSpPr>
          <p:cNvPr id="3" name="Content Placeholder 2">
            <a:extLst>
              <a:ext uri="{FF2B5EF4-FFF2-40B4-BE49-F238E27FC236}">
                <a16:creationId xmlns:a16="http://schemas.microsoft.com/office/drawing/2014/main" id="{A6F42EF7-982B-E24A-705F-07E6F09B82B5}"/>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ui-sans-serif"/>
              </a:rPr>
              <a:t>Setup</a:t>
            </a:r>
            <a:r>
              <a:rPr lang="en-US" b="0" i="0" dirty="0">
                <a:solidFill>
                  <a:srgbClr val="0D0D0D"/>
                </a:solidFill>
                <a:effectLst/>
                <a:highlight>
                  <a:srgbClr val="FFFFFF"/>
                </a:highlight>
                <a:latin typeface="ui-sans-serif"/>
              </a:rPr>
              <a:t>:</a:t>
            </a:r>
          </a:p>
          <a:p>
            <a:pPr lvl="1" algn="just">
              <a:buFont typeface="Wingdings" panose="05000000000000000000" pitchFamily="2" charset="2"/>
              <a:buChar char="ü"/>
            </a:pPr>
            <a:r>
              <a:rPr lang="en-US" sz="2800" b="1" i="0" dirty="0">
                <a:solidFill>
                  <a:srgbClr val="0D0D0D"/>
                </a:solidFill>
                <a:effectLst/>
                <a:highlight>
                  <a:srgbClr val="FFFFFF"/>
                </a:highlight>
                <a:latin typeface="ui-sans-serif"/>
              </a:rPr>
              <a:t>Blue Environment</a:t>
            </a:r>
            <a:r>
              <a:rPr lang="en-US" sz="2800" b="0" i="0" dirty="0">
                <a:solidFill>
                  <a:srgbClr val="0D0D0D"/>
                </a:solidFill>
                <a:effectLst/>
                <a:highlight>
                  <a:srgbClr val="FFFFFF"/>
                </a:highlight>
                <a:latin typeface="ui-sans-serif"/>
              </a:rPr>
              <a:t>: This is the current live production environment serving user traffic.</a:t>
            </a:r>
          </a:p>
          <a:p>
            <a:pPr lvl="1" algn="just">
              <a:buFont typeface="Wingdings" panose="05000000000000000000" pitchFamily="2" charset="2"/>
              <a:buChar char="ü"/>
            </a:pPr>
            <a:r>
              <a:rPr lang="en-US" sz="2800" b="1" i="0" dirty="0">
                <a:solidFill>
                  <a:srgbClr val="0D0D0D"/>
                </a:solidFill>
                <a:effectLst/>
                <a:highlight>
                  <a:srgbClr val="FFFFFF"/>
                </a:highlight>
                <a:latin typeface="ui-sans-serif"/>
              </a:rPr>
              <a:t>Green Environment</a:t>
            </a:r>
            <a:r>
              <a:rPr lang="en-US" sz="2800" b="0" i="0" dirty="0">
                <a:solidFill>
                  <a:srgbClr val="0D0D0D"/>
                </a:solidFill>
                <a:effectLst/>
                <a:highlight>
                  <a:srgbClr val="FFFFFF"/>
                </a:highlight>
                <a:latin typeface="ui-sans-serif"/>
              </a:rPr>
              <a:t>: This is a duplicate of the blue environment but remains idle (not receiving live traffic).</a:t>
            </a:r>
          </a:p>
          <a:p>
            <a:pPr marL="0" indent="0">
              <a:buNone/>
            </a:pPr>
            <a:endParaRPr lang="en-US" dirty="0"/>
          </a:p>
        </p:txBody>
      </p:sp>
    </p:spTree>
    <p:extLst>
      <p:ext uri="{BB962C8B-B14F-4D97-AF65-F5344CB8AC3E}">
        <p14:creationId xmlns:p14="http://schemas.microsoft.com/office/powerpoint/2010/main" val="2139214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C007-D1A1-1B85-0EC0-1F57FBAF080D}"/>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D2B14CB-6D09-8BDF-3422-5D4064050A00}"/>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ui-sans-serif"/>
              </a:rPr>
              <a:t>2. Deployment Process</a:t>
            </a:r>
            <a:r>
              <a:rPr lang="en-US" b="0" i="0" dirty="0">
                <a:solidFill>
                  <a:srgbClr val="0D0D0D"/>
                </a:solidFill>
                <a:effectLst/>
                <a:highlight>
                  <a:srgbClr val="FFFFFF"/>
                </a:highlight>
                <a:latin typeface="ui-sans-serif"/>
              </a:rPr>
              <a:t>:</a:t>
            </a:r>
          </a:p>
          <a:p>
            <a:pPr lvl="1" algn="just">
              <a:buFont typeface="Wingdings" panose="05000000000000000000" pitchFamily="2" charset="2"/>
              <a:buChar char="ü"/>
            </a:pPr>
            <a:r>
              <a:rPr lang="en-US" sz="2400" b="0" i="0" dirty="0">
                <a:solidFill>
                  <a:srgbClr val="0D0D0D"/>
                </a:solidFill>
                <a:effectLst/>
                <a:highlight>
                  <a:srgbClr val="FFFFFF"/>
                </a:highlight>
                <a:latin typeface="ui-sans-serif"/>
              </a:rPr>
              <a:t>Initially, all user traffic is routed to the blue environment, which is the active production environment.</a:t>
            </a:r>
          </a:p>
          <a:p>
            <a:pPr lvl="1" algn="just">
              <a:buFont typeface="Wingdings" panose="05000000000000000000" pitchFamily="2" charset="2"/>
              <a:buChar char="ü"/>
            </a:pPr>
            <a:r>
              <a:rPr lang="en-US" sz="2400" b="0" i="0" dirty="0">
                <a:solidFill>
                  <a:srgbClr val="0D0D0D"/>
                </a:solidFill>
                <a:effectLst/>
                <a:highlight>
                  <a:srgbClr val="FFFFFF"/>
                </a:highlight>
                <a:latin typeface="ui-sans-serif"/>
              </a:rPr>
              <a:t>When a new version of the application or service is ready to be deployed, it is deployed to the green environment.</a:t>
            </a:r>
          </a:p>
          <a:p>
            <a:endParaRPr lang="en-US" dirty="0"/>
          </a:p>
        </p:txBody>
      </p:sp>
    </p:spTree>
    <p:extLst>
      <p:ext uri="{BB962C8B-B14F-4D97-AF65-F5344CB8AC3E}">
        <p14:creationId xmlns:p14="http://schemas.microsoft.com/office/powerpoint/2010/main" val="234558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7897-7E90-4B5D-10A7-1BBFB884106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D287CDA-A6F3-3C0E-1171-D6FEE463E07C}"/>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ui-sans-serif"/>
              </a:rPr>
              <a:t>3. Testing</a:t>
            </a:r>
            <a:r>
              <a:rPr lang="en-US" b="0" i="0" dirty="0">
                <a:solidFill>
                  <a:srgbClr val="0D0D0D"/>
                </a:solidFill>
                <a:effectLst/>
                <a:highlight>
                  <a:srgbClr val="FFFFFF"/>
                </a:highlight>
                <a:latin typeface="ui-sans-serif"/>
              </a:rPr>
              <a:t>:</a:t>
            </a:r>
          </a:p>
          <a:p>
            <a:pPr lvl="1" algn="just">
              <a:buFont typeface="Wingdings" panose="05000000000000000000" pitchFamily="2" charset="2"/>
              <a:buChar char="ü"/>
            </a:pPr>
            <a:r>
              <a:rPr lang="en-US" sz="2800" b="0" i="0" dirty="0">
                <a:solidFill>
                  <a:srgbClr val="0D0D0D"/>
                </a:solidFill>
                <a:effectLst/>
                <a:highlight>
                  <a:srgbClr val="FFFFFF"/>
                </a:highlight>
                <a:latin typeface="ui-sans-serif"/>
              </a:rPr>
              <a:t>After deployment to the green environment, thorough testing and validation are performed to ensure that the new version behaves correctly and meets performance benchmarks.</a:t>
            </a:r>
          </a:p>
          <a:p>
            <a:endParaRPr lang="en-US" dirty="0"/>
          </a:p>
        </p:txBody>
      </p:sp>
    </p:spTree>
    <p:extLst>
      <p:ext uri="{BB962C8B-B14F-4D97-AF65-F5344CB8AC3E}">
        <p14:creationId xmlns:p14="http://schemas.microsoft.com/office/powerpoint/2010/main" val="1923102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BBA-B3BC-51C5-634D-580CC35C1B34}"/>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254D36A1-6AFE-B398-A135-D3CC4177B584}"/>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ui-sans-serif"/>
              </a:rPr>
              <a:t>4. Switching Traffic</a:t>
            </a:r>
            <a:r>
              <a:rPr lang="en-US" b="0" i="0" dirty="0">
                <a:solidFill>
                  <a:srgbClr val="0D0D0D"/>
                </a:solidFill>
                <a:effectLst/>
                <a:highlight>
                  <a:srgbClr val="FFFFFF"/>
                </a:highlight>
                <a:latin typeface="ui-sans-serif"/>
              </a:rPr>
              <a:t>:</a:t>
            </a:r>
          </a:p>
          <a:p>
            <a:pPr lvl="1" algn="just">
              <a:buFont typeface="Wingdings" panose="05000000000000000000" pitchFamily="2" charset="2"/>
              <a:buChar char="ü"/>
            </a:pPr>
            <a:r>
              <a:rPr lang="en-US" sz="2800" b="0" i="0" dirty="0">
                <a:solidFill>
                  <a:srgbClr val="0D0D0D"/>
                </a:solidFill>
                <a:effectLst/>
                <a:highlight>
                  <a:srgbClr val="FFFFFF"/>
                </a:highlight>
                <a:latin typeface="ui-sans-serif"/>
              </a:rPr>
              <a:t>Once the green environment is verified to be functioning correctly, traffic routing is switched from the blue environment to the green environment.</a:t>
            </a:r>
          </a:p>
          <a:p>
            <a:pPr lvl="1" algn="just">
              <a:buFont typeface="Wingdings" panose="05000000000000000000" pitchFamily="2" charset="2"/>
              <a:buChar char="ü"/>
            </a:pPr>
            <a:r>
              <a:rPr lang="en-US" sz="2800" b="0" i="0" dirty="0">
                <a:solidFill>
                  <a:srgbClr val="0D0D0D"/>
                </a:solidFill>
                <a:effectLst/>
                <a:highlight>
                  <a:srgbClr val="FFFFFF"/>
                </a:highlight>
                <a:latin typeface="ui-sans-serif"/>
              </a:rPr>
              <a:t>The green environment now becomes the active production environment, handling all user traffic</a:t>
            </a:r>
            <a:r>
              <a:rPr lang="en-US" b="0" i="0" dirty="0">
                <a:solidFill>
                  <a:srgbClr val="0D0D0D"/>
                </a:solidFill>
                <a:effectLst/>
                <a:highlight>
                  <a:srgbClr val="FFFFFF"/>
                </a:highlight>
                <a:latin typeface="ui-sans-serif"/>
              </a:rPr>
              <a:t>.</a:t>
            </a:r>
          </a:p>
          <a:p>
            <a:endParaRPr lang="en-US" dirty="0"/>
          </a:p>
        </p:txBody>
      </p:sp>
    </p:spTree>
    <p:extLst>
      <p:ext uri="{BB962C8B-B14F-4D97-AF65-F5344CB8AC3E}">
        <p14:creationId xmlns:p14="http://schemas.microsoft.com/office/powerpoint/2010/main" val="1999913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BE42-BFC9-0A24-DF56-4DC507DC6BC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96E6364-F869-DEB1-BC59-4DEA3A00DE11}"/>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ui-sans-serif"/>
              </a:rPr>
              <a:t>5. Monitoring</a:t>
            </a:r>
            <a:r>
              <a:rPr lang="en-US" b="0" i="0" dirty="0">
                <a:solidFill>
                  <a:srgbClr val="0D0D0D"/>
                </a:solidFill>
                <a:effectLst/>
                <a:highlight>
                  <a:srgbClr val="FFFFFF"/>
                </a:highlight>
                <a:latin typeface="ui-sans-serif"/>
              </a:rPr>
              <a:t>:</a:t>
            </a:r>
          </a:p>
          <a:p>
            <a:pPr lvl="1" algn="l">
              <a:buFont typeface="Wingdings" panose="05000000000000000000" pitchFamily="2" charset="2"/>
              <a:buChar char="ü"/>
            </a:pPr>
            <a:r>
              <a:rPr lang="en-US" b="0" i="0" dirty="0">
                <a:solidFill>
                  <a:srgbClr val="0D0D0D"/>
                </a:solidFill>
                <a:effectLst/>
                <a:highlight>
                  <a:srgbClr val="FFFFFF"/>
                </a:highlight>
                <a:latin typeface="ui-sans-serif"/>
              </a:rPr>
              <a:t>Monitoring and testing continue after the switch to the green environment to detect any issues that may have been missed during initial testing.</a:t>
            </a:r>
          </a:p>
          <a:p>
            <a:pPr lvl="1" algn="l">
              <a:buFont typeface="Wingdings" panose="05000000000000000000" pitchFamily="2" charset="2"/>
              <a:buChar char="ü"/>
            </a:pPr>
            <a:r>
              <a:rPr lang="en-US" b="0" i="0" dirty="0">
                <a:solidFill>
                  <a:srgbClr val="0D0D0D"/>
                </a:solidFill>
                <a:effectLst/>
                <a:highlight>
                  <a:srgbClr val="FFFFFF"/>
                </a:highlight>
                <a:latin typeface="ui-sans-serif"/>
              </a:rPr>
              <a:t>If any problems are detected, traffic can quickly be switched back to the blue environment (rollback).</a:t>
            </a:r>
          </a:p>
          <a:p>
            <a:endParaRPr lang="en-US" dirty="0"/>
          </a:p>
        </p:txBody>
      </p:sp>
    </p:spTree>
    <p:extLst>
      <p:ext uri="{BB962C8B-B14F-4D97-AF65-F5344CB8AC3E}">
        <p14:creationId xmlns:p14="http://schemas.microsoft.com/office/powerpoint/2010/main" val="59130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6AA9-BF79-0E2D-FE09-726CE4F5F9F7}"/>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72B52287-69A3-43D6-DEBB-B247AE1BC6C5}"/>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ui-sans-serif"/>
              </a:rPr>
              <a:t>6. Post-Deployment Cleanup</a:t>
            </a:r>
            <a:r>
              <a:rPr lang="en-US" b="0" i="0" dirty="0">
                <a:solidFill>
                  <a:srgbClr val="0D0D0D"/>
                </a:solidFill>
                <a:effectLst/>
                <a:highlight>
                  <a:srgbClr val="FFFFFF"/>
                </a:highlight>
                <a:latin typeface="ui-sans-serif"/>
              </a:rPr>
              <a:t>:</a:t>
            </a:r>
          </a:p>
          <a:p>
            <a:pPr lvl="1" algn="l">
              <a:buFont typeface="Wingdings" panose="05000000000000000000" pitchFamily="2" charset="2"/>
              <a:buChar char="ü"/>
            </a:pPr>
            <a:r>
              <a:rPr lang="en-US" b="0" i="0" dirty="0">
                <a:solidFill>
                  <a:srgbClr val="0D0D0D"/>
                </a:solidFill>
                <a:effectLst/>
                <a:highlight>
                  <a:srgbClr val="FFFFFF"/>
                </a:highlight>
                <a:latin typeface="ui-sans-serif"/>
              </a:rPr>
              <a:t>After successful deployment and stabilization, the blue environment can be updated with any necessary configuration changes or database schema updates to match the green environment.</a:t>
            </a:r>
          </a:p>
          <a:p>
            <a:endParaRPr lang="en-US" dirty="0"/>
          </a:p>
        </p:txBody>
      </p:sp>
    </p:spTree>
    <p:extLst>
      <p:ext uri="{BB962C8B-B14F-4D97-AF65-F5344CB8AC3E}">
        <p14:creationId xmlns:p14="http://schemas.microsoft.com/office/powerpoint/2010/main" val="1705719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CE7F-A455-2C5E-084C-0046F1CD1DDA}"/>
              </a:ext>
            </a:extLst>
          </p:cNvPr>
          <p:cNvSpPr>
            <a:spLocks noGrp="1"/>
          </p:cNvSpPr>
          <p:nvPr>
            <p:ph type="title"/>
          </p:nvPr>
        </p:nvSpPr>
        <p:spPr/>
        <p:txBody>
          <a:bodyPr>
            <a:normAutofit fontScale="90000"/>
          </a:bodyPr>
          <a:lstStyle/>
          <a:p>
            <a:r>
              <a:rPr lang="en-ZA" sz="3600" b="1" dirty="0">
                <a:effectLst/>
                <a:latin typeface="Calibri" panose="020F0502020204030204" pitchFamily="34" charset="0"/>
                <a:ea typeface="Arial" panose="020B0604020202020204" pitchFamily="34" charset="0"/>
                <a:cs typeface="Calibri" panose="020F0502020204030204" pitchFamily="34" charset="0"/>
              </a:rPr>
              <a:t>Canary Deployments</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C16665B-AD3A-8783-E2C9-16C13EC0995C}"/>
              </a:ext>
            </a:extLst>
          </p:cNvPr>
          <p:cNvSpPr>
            <a:spLocks noGrp="1"/>
          </p:cNvSpPr>
          <p:nvPr>
            <p:ph idx="1"/>
          </p:nvPr>
        </p:nvSpPr>
        <p:spPr/>
        <p:txBody>
          <a:bodyPr>
            <a:normAutofit/>
          </a:bodyPr>
          <a:lstStyle/>
          <a:p>
            <a:pPr algn="just"/>
            <a:r>
              <a:rPr lang="en-US" sz="3200" b="0" i="0" dirty="0">
                <a:solidFill>
                  <a:srgbClr val="0D0D0D"/>
                </a:solidFill>
                <a:effectLst/>
                <a:highlight>
                  <a:srgbClr val="FFFFFF"/>
                </a:highlight>
                <a:latin typeface="ui-sans-serif"/>
              </a:rPr>
              <a:t>Canary deployments are another deployment strategy used in software release processes, focusing on minimizing risk by gradually rolling out new features or updates to a subset of users before deploying them widely.</a:t>
            </a:r>
            <a:endParaRPr lang="en-US" sz="3200" dirty="0"/>
          </a:p>
        </p:txBody>
      </p:sp>
    </p:spTree>
    <p:extLst>
      <p:ext uri="{BB962C8B-B14F-4D97-AF65-F5344CB8AC3E}">
        <p14:creationId xmlns:p14="http://schemas.microsoft.com/office/powerpoint/2010/main" val="320974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9A5-B68D-7D4A-0658-4CE21B236D3C}"/>
              </a:ext>
            </a:extLst>
          </p:cNvPr>
          <p:cNvSpPr>
            <a:spLocks noGrp="1"/>
          </p:cNvSpPr>
          <p:nvPr>
            <p:ph type="title"/>
          </p:nvPr>
        </p:nvSpPr>
        <p:spPr/>
        <p:txBody>
          <a:bodyPr>
            <a:normAutofit fontScale="90000"/>
          </a:bodyPr>
          <a:lstStyle/>
          <a:p>
            <a:r>
              <a:rPr lang="en-US" b="1" i="0" dirty="0">
                <a:solidFill>
                  <a:srgbClr val="000000"/>
                </a:solidFill>
                <a:effectLst/>
                <a:latin typeface="Inter"/>
              </a:rPr>
              <a:t>Why is Automation Testing Required?</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13F39942-35F8-E705-4F6E-3C3751CED4AA}"/>
              </a:ext>
            </a:extLst>
          </p:cNvPr>
          <p:cNvSpPr>
            <a:spLocks noGrp="1"/>
          </p:cNvSpPr>
          <p:nvPr>
            <p:ph idx="1"/>
          </p:nvPr>
        </p:nvSpPr>
        <p:spPr/>
        <p:txBody>
          <a:bodyPr>
            <a:normAutofit/>
          </a:bodyPr>
          <a:lstStyle/>
          <a:p>
            <a:r>
              <a:rPr lang="en-US" dirty="0">
                <a:latin typeface="Bookman Old Style" panose="02050604050505020204" pitchFamily="18" charset="0"/>
              </a:rPr>
              <a:t>Before releasing the product, the company must find any issues to guarantee a seamless consumer experience.</a:t>
            </a:r>
          </a:p>
          <a:p>
            <a:r>
              <a:rPr lang="en-US" dirty="0">
                <a:latin typeface="Bookman Old Style" panose="02050604050505020204" pitchFamily="18" charset="0"/>
              </a:rPr>
              <a:t> The testing team carries out various functional and non-functional testing procedures to ensure the overall product's reliability, effectiveness, and enhanced user experience.</a:t>
            </a:r>
          </a:p>
          <a:p>
            <a:r>
              <a:rPr lang="en-US" dirty="0">
                <a:latin typeface="Bookman Old Style" panose="02050604050505020204" pitchFamily="18" charset="0"/>
              </a:rPr>
              <a:t>Although testers do both manual and automated testing, automation testing requires less human labor and yields more reliable results. </a:t>
            </a:r>
          </a:p>
        </p:txBody>
      </p:sp>
    </p:spTree>
    <p:extLst>
      <p:ext uri="{BB962C8B-B14F-4D97-AF65-F5344CB8AC3E}">
        <p14:creationId xmlns:p14="http://schemas.microsoft.com/office/powerpoint/2010/main" val="1735599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8A7D-D9CE-B0DE-8684-83628D0D23B2}"/>
              </a:ext>
            </a:extLst>
          </p:cNvPr>
          <p:cNvSpPr>
            <a:spLocks noGrp="1"/>
          </p:cNvSpPr>
          <p:nvPr>
            <p:ph type="title"/>
          </p:nvPr>
        </p:nvSpPr>
        <p:spPr/>
        <p:txBody>
          <a:bodyPr/>
          <a:lstStyle/>
          <a:p>
            <a:r>
              <a:rPr lang="en-ZA" sz="4400" b="1" dirty="0">
                <a:effectLst/>
                <a:latin typeface="Calibri" panose="020F0502020204030204" pitchFamily="34" charset="0"/>
                <a:ea typeface="Arial" panose="020B0604020202020204" pitchFamily="34" charset="0"/>
                <a:cs typeface="Calibri" panose="020F0502020204030204" pitchFamily="34" charset="0"/>
              </a:rPr>
              <a:t>Canary Deployments</a:t>
            </a:r>
            <a:endParaRPr lang="en-US" b="1" dirty="0"/>
          </a:p>
        </p:txBody>
      </p:sp>
      <p:sp>
        <p:nvSpPr>
          <p:cNvPr id="3" name="Content Placeholder 2">
            <a:extLst>
              <a:ext uri="{FF2B5EF4-FFF2-40B4-BE49-F238E27FC236}">
                <a16:creationId xmlns:a16="http://schemas.microsoft.com/office/drawing/2014/main" id="{03FBB1EA-E9C2-BCDF-0FE1-D462DD2095B7}"/>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highlight>
                  <a:srgbClr val="FFFFFF"/>
                </a:highlight>
                <a:latin typeface="ui-sans-serif"/>
              </a:rPr>
              <a:t>Initial Deployment</a:t>
            </a:r>
            <a:r>
              <a:rPr lang="en-US" b="0" i="0" dirty="0">
                <a:solidFill>
                  <a:srgbClr val="0D0D0D"/>
                </a:solidFill>
                <a:effectLst/>
                <a:highlight>
                  <a:srgbClr val="FFFFFF"/>
                </a:highlight>
                <a:latin typeface="ui-sans-serif"/>
              </a:rPr>
              <a:t>:</a:t>
            </a:r>
          </a:p>
          <a:p>
            <a:pPr lvl="1" algn="just">
              <a:buFont typeface="Wingdings" panose="05000000000000000000" pitchFamily="2" charset="2"/>
              <a:buChar char="ü"/>
            </a:pPr>
            <a:r>
              <a:rPr lang="en-US" sz="2600" b="0" i="0" dirty="0">
                <a:solidFill>
                  <a:srgbClr val="0D0D0D"/>
                </a:solidFill>
                <a:effectLst/>
                <a:highlight>
                  <a:srgbClr val="FFFFFF"/>
                </a:highlight>
                <a:latin typeface="ui-sans-serif"/>
              </a:rPr>
              <a:t>A new version of the application or service is deployed to a small subset of users or servers, often referred to as the "canary group" or "canary environment.“</a:t>
            </a:r>
          </a:p>
          <a:p>
            <a:pPr algn="l">
              <a:buFont typeface="+mj-lt"/>
              <a:buAutoNum type="arabicPeriod"/>
            </a:pPr>
            <a:r>
              <a:rPr lang="en-US" b="1" i="0" dirty="0">
                <a:solidFill>
                  <a:srgbClr val="0D0D0D"/>
                </a:solidFill>
                <a:effectLst/>
                <a:highlight>
                  <a:srgbClr val="FFFFFF"/>
                </a:highlight>
                <a:latin typeface="ui-sans-serif"/>
              </a:rPr>
              <a:t>Monitoring and Evaluation</a:t>
            </a:r>
            <a:r>
              <a:rPr lang="en-US" b="0" i="0" dirty="0">
                <a:solidFill>
                  <a:srgbClr val="0D0D0D"/>
                </a:solidFill>
                <a:effectLst/>
                <a:highlight>
                  <a:srgbClr val="FFFFFF"/>
                </a:highlight>
                <a:latin typeface="ui-sans-serif"/>
              </a:rPr>
              <a:t>:</a:t>
            </a:r>
          </a:p>
          <a:p>
            <a:pPr lvl="1" algn="just">
              <a:buFont typeface="Wingdings" panose="05000000000000000000" pitchFamily="2" charset="2"/>
              <a:buChar char="ü"/>
            </a:pPr>
            <a:r>
              <a:rPr lang="en-US" sz="2800" b="0" i="0" dirty="0">
                <a:solidFill>
                  <a:srgbClr val="0D0D0D"/>
                </a:solidFill>
                <a:effectLst/>
                <a:highlight>
                  <a:srgbClr val="FFFFFF"/>
                </a:highlight>
                <a:latin typeface="ui-sans-serif"/>
              </a:rPr>
              <a:t>During the canary deployment, the performance, stability, and user feedback of the new version are closely monitored. This includes metrics like error rates, latency, and user interactions.</a:t>
            </a:r>
          </a:p>
          <a:p>
            <a:pPr marL="0" indent="0">
              <a:buNone/>
            </a:pPr>
            <a:br>
              <a:rPr lang="en-US" dirty="0"/>
            </a:br>
            <a:endParaRPr lang="en-US" b="0" i="0" dirty="0">
              <a:solidFill>
                <a:srgbClr val="0D0D0D"/>
              </a:solidFill>
              <a:effectLst/>
              <a:highlight>
                <a:srgbClr val="FFFFFF"/>
              </a:highlight>
              <a:latin typeface="ui-sans-serif"/>
            </a:endParaRPr>
          </a:p>
          <a:p>
            <a:endParaRPr lang="en-US" dirty="0"/>
          </a:p>
        </p:txBody>
      </p:sp>
    </p:spTree>
    <p:extLst>
      <p:ext uri="{BB962C8B-B14F-4D97-AF65-F5344CB8AC3E}">
        <p14:creationId xmlns:p14="http://schemas.microsoft.com/office/powerpoint/2010/main" val="2914210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1021-17BA-1E30-5D23-824FDFE24B30}"/>
              </a:ext>
            </a:extLst>
          </p:cNvPr>
          <p:cNvSpPr>
            <a:spLocks noGrp="1"/>
          </p:cNvSpPr>
          <p:nvPr>
            <p:ph type="title"/>
          </p:nvPr>
        </p:nvSpPr>
        <p:spPr/>
        <p:txBody>
          <a:bodyPr/>
          <a:lstStyle/>
          <a:p>
            <a:r>
              <a:rPr lang="en-ZA" sz="4400" b="1" dirty="0">
                <a:effectLst/>
                <a:latin typeface="Calibri" panose="020F0502020204030204" pitchFamily="34" charset="0"/>
                <a:ea typeface="Arial" panose="020B0604020202020204" pitchFamily="34" charset="0"/>
                <a:cs typeface="Calibri" panose="020F0502020204030204" pitchFamily="34" charset="0"/>
              </a:rPr>
              <a:t>Canary Deployments</a:t>
            </a:r>
            <a:endParaRPr lang="en-US" b="1" dirty="0"/>
          </a:p>
        </p:txBody>
      </p:sp>
      <p:sp>
        <p:nvSpPr>
          <p:cNvPr id="3" name="Content Placeholder 2">
            <a:extLst>
              <a:ext uri="{FF2B5EF4-FFF2-40B4-BE49-F238E27FC236}">
                <a16:creationId xmlns:a16="http://schemas.microsoft.com/office/drawing/2014/main" id="{14F7A832-59B9-35D2-54B8-9012BAB0B490}"/>
              </a:ext>
            </a:extLst>
          </p:cNvPr>
          <p:cNvSpPr>
            <a:spLocks noGrp="1"/>
          </p:cNvSpPr>
          <p:nvPr>
            <p:ph idx="1"/>
          </p:nvPr>
        </p:nvSpPr>
        <p:spPr/>
        <p:txBody>
          <a:bodyPr>
            <a:normAutofit lnSpcReduction="10000"/>
          </a:bodyPr>
          <a:lstStyle/>
          <a:p>
            <a:pPr algn="l">
              <a:buFont typeface="+mj-lt"/>
              <a:buAutoNum type="arabicPeriod"/>
            </a:pPr>
            <a:r>
              <a:rPr lang="en-US" b="1" i="0" dirty="0">
                <a:solidFill>
                  <a:srgbClr val="0D0D0D"/>
                </a:solidFill>
                <a:effectLst/>
                <a:highlight>
                  <a:srgbClr val="FFFFFF"/>
                </a:highlight>
                <a:latin typeface="ui-sans-serif"/>
              </a:rPr>
              <a:t>Gradual Rollout</a:t>
            </a:r>
            <a:r>
              <a:rPr lang="en-US" b="0" i="0" dirty="0">
                <a:solidFill>
                  <a:srgbClr val="0D0D0D"/>
                </a:solidFill>
                <a:effectLst/>
                <a:highlight>
                  <a:srgbClr val="FFFFFF"/>
                </a:highlight>
                <a:latin typeface="ui-sans-serif"/>
              </a:rPr>
              <a:t>:</a:t>
            </a:r>
          </a:p>
          <a:p>
            <a:pPr lvl="1" algn="just">
              <a:buFont typeface="Wingdings" panose="05000000000000000000" pitchFamily="2" charset="2"/>
              <a:buChar char="ü"/>
            </a:pPr>
            <a:r>
              <a:rPr lang="en-US" sz="2400" b="0" i="0" dirty="0">
                <a:solidFill>
                  <a:srgbClr val="0D0D0D"/>
                </a:solidFill>
                <a:effectLst/>
                <a:highlight>
                  <a:srgbClr val="FFFFFF"/>
                </a:highlight>
                <a:latin typeface="ui-sans-serif"/>
              </a:rPr>
              <a:t>If the canary deployment is successful and no critical issues are detected, the new version is gradually rolled out to an increasing percentage of users or servers.</a:t>
            </a:r>
          </a:p>
          <a:p>
            <a:pPr algn="l">
              <a:buFont typeface="+mj-lt"/>
              <a:buAutoNum type="arabicPeriod"/>
            </a:pPr>
            <a:r>
              <a:rPr lang="en-US" b="1" i="0" dirty="0">
                <a:solidFill>
                  <a:srgbClr val="0D0D0D"/>
                </a:solidFill>
                <a:effectLst/>
                <a:highlight>
                  <a:srgbClr val="FFFFFF"/>
                </a:highlight>
                <a:latin typeface="ui-sans-serif"/>
              </a:rPr>
              <a:t>Validation and Feedback</a:t>
            </a:r>
            <a:r>
              <a:rPr lang="en-US" b="0" i="0" dirty="0">
                <a:solidFill>
                  <a:srgbClr val="0D0D0D"/>
                </a:solidFill>
                <a:effectLst/>
                <a:highlight>
                  <a:srgbClr val="FFFFFF"/>
                </a:highlight>
                <a:latin typeface="ui-sans-serif"/>
              </a:rPr>
              <a:t>:</a:t>
            </a:r>
          </a:p>
          <a:p>
            <a:pPr lvl="1" algn="just">
              <a:buFont typeface="Wingdings" panose="05000000000000000000" pitchFamily="2" charset="2"/>
              <a:buChar char="ü"/>
            </a:pPr>
            <a:r>
              <a:rPr lang="en-US" sz="2400" b="0" i="0" dirty="0">
                <a:solidFill>
                  <a:srgbClr val="0D0D0D"/>
                </a:solidFill>
                <a:effectLst/>
                <a:highlight>
                  <a:srgbClr val="FFFFFF"/>
                </a:highlight>
                <a:latin typeface="ui-sans-serif"/>
              </a:rPr>
              <a:t>Throughout the rollout process, continuous validation and feedback collection help ensure that the new version meets expectations and performs as intended.</a:t>
            </a:r>
          </a:p>
          <a:p>
            <a:endParaRPr lang="en-US" dirty="0"/>
          </a:p>
        </p:txBody>
      </p:sp>
    </p:spTree>
    <p:extLst>
      <p:ext uri="{BB962C8B-B14F-4D97-AF65-F5344CB8AC3E}">
        <p14:creationId xmlns:p14="http://schemas.microsoft.com/office/powerpoint/2010/main" val="337860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3E34-5020-FF1F-C578-534554B5197B}"/>
              </a:ext>
            </a:extLst>
          </p:cNvPr>
          <p:cNvSpPr>
            <a:spLocks noGrp="1"/>
          </p:cNvSpPr>
          <p:nvPr>
            <p:ph type="title"/>
          </p:nvPr>
        </p:nvSpPr>
        <p:spPr/>
        <p:txBody>
          <a:bodyPr/>
          <a:lstStyle/>
          <a:p>
            <a:r>
              <a:rPr lang="en-ZA" sz="4400" b="0" dirty="0">
                <a:effectLst/>
                <a:latin typeface="Calibri" panose="020F0502020204030204" pitchFamily="34" charset="0"/>
                <a:ea typeface="Arial" panose="020B0604020202020204" pitchFamily="34" charset="0"/>
                <a:cs typeface="Calibri" panose="020F0502020204030204" pitchFamily="34" charset="0"/>
              </a:rPr>
              <a:t>Canary Deployments</a:t>
            </a:r>
            <a:endParaRPr lang="en-US" dirty="0"/>
          </a:p>
        </p:txBody>
      </p:sp>
      <p:sp>
        <p:nvSpPr>
          <p:cNvPr id="3" name="Content Placeholder 2">
            <a:extLst>
              <a:ext uri="{FF2B5EF4-FFF2-40B4-BE49-F238E27FC236}">
                <a16:creationId xmlns:a16="http://schemas.microsoft.com/office/drawing/2014/main" id="{84625150-631A-3362-C82C-81A6DE5D2795}"/>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ui-sans-serif"/>
              </a:rPr>
              <a:t>Completion or Rollback</a:t>
            </a:r>
            <a:r>
              <a:rPr lang="en-US" b="0" i="0" dirty="0">
                <a:solidFill>
                  <a:srgbClr val="0D0D0D"/>
                </a:solidFill>
                <a:effectLst/>
                <a:highlight>
                  <a:srgbClr val="FFFFFF"/>
                </a:highlight>
                <a:latin typeface="ui-sans-serif"/>
              </a:rPr>
              <a:t>:</a:t>
            </a:r>
          </a:p>
          <a:p>
            <a:pPr lvl="1" algn="just">
              <a:buFont typeface="Wingdings" panose="05000000000000000000" pitchFamily="2" charset="2"/>
              <a:buChar char="ü"/>
            </a:pPr>
            <a:r>
              <a:rPr lang="en-US" sz="2800" b="0" i="0" dirty="0">
                <a:solidFill>
                  <a:srgbClr val="0D0D0D"/>
                </a:solidFill>
                <a:effectLst/>
                <a:highlight>
                  <a:srgbClr val="FFFFFF"/>
                </a:highlight>
                <a:latin typeface="ui-sans-serif"/>
              </a:rPr>
              <a:t>Depending on the results of monitoring and feedback, the deployment can be fully completed across all users or rolled back to the previous version if issues are detected.</a:t>
            </a:r>
          </a:p>
          <a:p>
            <a:endParaRPr lang="en-US" dirty="0"/>
          </a:p>
        </p:txBody>
      </p:sp>
    </p:spTree>
    <p:extLst>
      <p:ext uri="{BB962C8B-B14F-4D97-AF65-F5344CB8AC3E}">
        <p14:creationId xmlns:p14="http://schemas.microsoft.com/office/powerpoint/2010/main" val="4063687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70E-12D1-E1EA-DA03-1B44C13B4D14}"/>
              </a:ext>
            </a:extLst>
          </p:cNvPr>
          <p:cNvSpPr>
            <a:spLocks noGrp="1"/>
          </p:cNvSpPr>
          <p:nvPr>
            <p:ph type="title"/>
          </p:nvPr>
        </p:nvSpPr>
        <p:spPr/>
        <p:txBody>
          <a:bodyPr/>
          <a:lstStyle/>
          <a:p>
            <a:r>
              <a:rPr lang="en-ZA" sz="3200" dirty="0">
                <a:latin typeface="Calibri" panose="020F0502020204030204" pitchFamily="34" charset="0"/>
                <a:ea typeface="Arial" panose="020B0604020202020204" pitchFamily="34" charset="0"/>
                <a:cs typeface="Calibri" panose="020F0502020204030204" pitchFamily="34" charset="0"/>
              </a:rPr>
              <a:t>D</a:t>
            </a:r>
            <a:r>
              <a:rPr lang="en-ZA" sz="3200" b="0" dirty="0">
                <a:effectLst/>
                <a:latin typeface="Calibri" panose="020F0502020204030204" pitchFamily="34" charset="0"/>
                <a:ea typeface="Arial" panose="020B0604020202020204" pitchFamily="34" charset="0"/>
                <a:cs typeface="Calibri" panose="020F0502020204030204" pitchFamily="34" charset="0"/>
              </a:rPr>
              <a:t>eployment Automation Tools</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A6EF5F5-893D-3476-BF27-700106A9A7F6}"/>
              </a:ext>
            </a:extLst>
          </p:cNvPr>
          <p:cNvSpPr>
            <a:spLocks noGrp="1"/>
          </p:cNvSpPr>
          <p:nvPr>
            <p:ph idx="1"/>
          </p:nvPr>
        </p:nvSpPr>
        <p:spPr/>
        <p:txBody>
          <a:bodyPr/>
          <a:lstStyle/>
          <a:p>
            <a:r>
              <a:rPr lang="en-US" dirty="0">
                <a:hlinkClick r:id="rId2"/>
              </a:rPr>
              <a:t>https://www.functionize.com/automated-testing/best-automated-deployment-tools</a:t>
            </a:r>
            <a:endParaRPr lang="en-US" dirty="0"/>
          </a:p>
          <a:p>
            <a:r>
              <a:rPr lang="en-US" dirty="0"/>
              <a:t>Use the above to explore the deployment tools</a:t>
            </a:r>
          </a:p>
        </p:txBody>
      </p:sp>
    </p:spTree>
    <p:extLst>
      <p:ext uri="{BB962C8B-B14F-4D97-AF65-F5344CB8AC3E}">
        <p14:creationId xmlns:p14="http://schemas.microsoft.com/office/powerpoint/2010/main" val="1663360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3CA9-8EBA-59F1-75E5-2FD8ED07A89F}"/>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9169C47-ABB1-1499-8D7D-804EDD7A56B8}"/>
              </a:ext>
            </a:extLst>
          </p:cNvPr>
          <p:cNvSpPr>
            <a:spLocks noGrp="1"/>
          </p:cNvSpPr>
          <p:nvPr>
            <p:ph idx="1"/>
          </p:nvPr>
        </p:nvSpPr>
        <p:spPr/>
        <p:txBody>
          <a:bodyPr/>
          <a:lstStyle/>
          <a:p>
            <a:r>
              <a:rPr lang="en-US" dirty="0">
                <a:hlinkClick r:id="rId2"/>
              </a:rPr>
              <a:t>https://www.jenkins.io/doc/pipeline/tour/deployment/</a:t>
            </a:r>
            <a:endParaRPr lang="en-US" dirty="0"/>
          </a:p>
          <a:p>
            <a:r>
              <a:rPr lang="en-US" dirty="0">
                <a:hlinkClick r:id="rId3"/>
              </a:rPr>
              <a:t>https://www.youtube.com/watch?v=KHnQ0n4deqI</a:t>
            </a:r>
            <a:endParaRPr lang="en-US" dirty="0"/>
          </a:p>
          <a:p>
            <a:r>
              <a:rPr lang="en-US" dirty="0"/>
              <a:t>Use the above link to learn automated deployment </a:t>
            </a:r>
            <a:r>
              <a:rPr lang="en-US" dirty="0" err="1"/>
              <a:t>deployment</a:t>
            </a:r>
            <a:r>
              <a:rPr lang="en-US" dirty="0"/>
              <a:t> </a:t>
            </a:r>
          </a:p>
        </p:txBody>
      </p:sp>
    </p:spTree>
    <p:extLst>
      <p:ext uri="{BB962C8B-B14F-4D97-AF65-F5344CB8AC3E}">
        <p14:creationId xmlns:p14="http://schemas.microsoft.com/office/powerpoint/2010/main" val="89591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B7A0-D1A2-ABCE-4761-150D8204ADC7}"/>
              </a:ext>
            </a:extLst>
          </p:cNvPr>
          <p:cNvSpPr>
            <a:spLocks noGrp="1"/>
          </p:cNvSpPr>
          <p:nvPr>
            <p:ph type="title"/>
          </p:nvPr>
        </p:nvSpPr>
        <p:spPr/>
        <p:txBody>
          <a:bodyPr>
            <a:normAutofit fontScale="90000"/>
          </a:bodyPr>
          <a:lstStyle/>
          <a:p>
            <a:pPr algn="ctr"/>
            <a:r>
              <a:rPr lang="en-US" b="1" i="0" dirty="0">
                <a:solidFill>
                  <a:srgbClr val="000000"/>
                </a:solidFill>
                <a:effectLst/>
                <a:latin typeface="Inter"/>
              </a:rPr>
              <a:t>Process of Automation Testing</a:t>
            </a:r>
            <a:br>
              <a:rPr lang="en-US" b="1" i="0" dirty="0">
                <a:solidFill>
                  <a:srgbClr val="231F20"/>
                </a:solidFill>
                <a:effectLst/>
                <a:latin typeface="Inter"/>
              </a:rPr>
            </a:br>
            <a:endParaRPr lang="en-US" dirty="0"/>
          </a:p>
        </p:txBody>
      </p:sp>
      <p:pic>
        <p:nvPicPr>
          <p:cNvPr id="5" name="Content Placeholder 4">
            <a:extLst>
              <a:ext uri="{FF2B5EF4-FFF2-40B4-BE49-F238E27FC236}">
                <a16:creationId xmlns:a16="http://schemas.microsoft.com/office/drawing/2014/main" id="{2F798BBF-AE20-C206-4E48-1DF81DAC459E}"/>
              </a:ext>
            </a:extLst>
          </p:cNvPr>
          <p:cNvPicPr>
            <a:picLocks noGrp="1" noChangeAspect="1"/>
          </p:cNvPicPr>
          <p:nvPr>
            <p:ph idx="1"/>
          </p:nvPr>
        </p:nvPicPr>
        <p:blipFill>
          <a:blip r:embed="rId2"/>
          <a:stretch>
            <a:fillRect/>
          </a:stretch>
        </p:blipFill>
        <p:spPr>
          <a:xfrm>
            <a:off x="2233061" y="1825625"/>
            <a:ext cx="7103444" cy="4351338"/>
          </a:xfrm>
        </p:spPr>
      </p:pic>
    </p:spTree>
    <p:extLst>
      <p:ext uri="{BB962C8B-B14F-4D97-AF65-F5344CB8AC3E}">
        <p14:creationId xmlns:p14="http://schemas.microsoft.com/office/powerpoint/2010/main" val="28870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6D0C-A579-8804-6138-CA1215773133}"/>
              </a:ext>
            </a:extLst>
          </p:cNvPr>
          <p:cNvSpPr>
            <a:spLocks noGrp="1"/>
          </p:cNvSpPr>
          <p:nvPr>
            <p:ph type="title"/>
          </p:nvPr>
        </p:nvSpPr>
        <p:spPr/>
        <p:txBody>
          <a:bodyPr>
            <a:normAutofit fontScale="90000"/>
          </a:bodyPr>
          <a:lstStyle/>
          <a:p>
            <a:pPr algn="ctr"/>
            <a:r>
              <a:rPr lang="en-US" b="1" i="0" dirty="0">
                <a:solidFill>
                  <a:srgbClr val="000000"/>
                </a:solidFill>
                <a:effectLst/>
                <a:latin typeface="Inter"/>
              </a:rPr>
              <a:t>Test Tool Selection</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B11246A2-27CE-5565-407E-D9FFD6CFAD84}"/>
              </a:ext>
            </a:extLst>
          </p:cNvPr>
          <p:cNvSpPr>
            <a:spLocks noGrp="1"/>
          </p:cNvSpPr>
          <p:nvPr>
            <p:ph idx="1"/>
          </p:nvPr>
        </p:nvSpPr>
        <p:spPr/>
        <p:txBody>
          <a:bodyPr/>
          <a:lstStyle/>
          <a:p>
            <a:pPr>
              <a:lnSpc>
                <a:spcPct val="90000"/>
              </a:lnSpc>
            </a:pPr>
            <a:r>
              <a:rPr lang="en-US" sz="2200" dirty="0">
                <a:latin typeface="Bookman Old Style" panose="02050604050505020204" pitchFamily="18" charset="0"/>
              </a:rPr>
              <a:t>For automation to be successful, selecting the appropriate tool based on the type of test involved is crucial.</a:t>
            </a:r>
          </a:p>
          <a:p>
            <a:pPr>
              <a:lnSpc>
                <a:spcPct val="90000"/>
              </a:lnSpc>
            </a:pPr>
            <a:r>
              <a:rPr lang="en-US" sz="2200" dirty="0">
                <a:latin typeface="Bookman Old Style" panose="02050604050505020204" pitchFamily="18" charset="0"/>
              </a:rPr>
              <a:t> Choosing the appropriate tools for code-driven testing, process-based testing, or graphical user interface-based testing is necessary.</a:t>
            </a:r>
          </a:p>
          <a:p>
            <a:endParaRPr lang="en-US" dirty="0"/>
          </a:p>
        </p:txBody>
      </p:sp>
    </p:spTree>
    <p:extLst>
      <p:ext uri="{BB962C8B-B14F-4D97-AF65-F5344CB8AC3E}">
        <p14:creationId xmlns:p14="http://schemas.microsoft.com/office/powerpoint/2010/main" val="166114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2D06-1B0D-3266-513C-E98B9809447A}"/>
              </a:ext>
            </a:extLst>
          </p:cNvPr>
          <p:cNvSpPr>
            <a:spLocks noGrp="1"/>
          </p:cNvSpPr>
          <p:nvPr>
            <p:ph type="title"/>
          </p:nvPr>
        </p:nvSpPr>
        <p:spPr/>
        <p:txBody>
          <a:bodyPr>
            <a:normAutofit fontScale="90000"/>
          </a:bodyPr>
          <a:lstStyle/>
          <a:p>
            <a:r>
              <a:rPr lang="en-US" b="1" i="0" dirty="0">
                <a:solidFill>
                  <a:srgbClr val="000000"/>
                </a:solidFill>
                <a:effectLst/>
                <a:latin typeface="Inter"/>
              </a:rPr>
              <a:t>Define the Scope of Automation</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56FFFE5C-783B-1344-3FAD-7E2C308CDD9C}"/>
              </a:ext>
            </a:extLst>
          </p:cNvPr>
          <p:cNvSpPr>
            <a:spLocks noGrp="1"/>
          </p:cNvSpPr>
          <p:nvPr>
            <p:ph idx="1"/>
          </p:nvPr>
        </p:nvSpPr>
        <p:spPr/>
        <p:txBody>
          <a:bodyPr>
            <a:normAutofit fontScale="92500" lnSpcReduction="10000"/>
          </a:bodyPr>
          <a:lstStyle/>
          <a:p>
            <a:r>
              <a:rPr lang="en-US" dirty="0">
                <a:latin typeface="Bookman Old Style" panose="02050604050505020204" pitchFamily="18" charset="0"/>
              </a:rPr>
              <a:t>The scope of automation testing refers to the portion of your Application Under Test that will be automated. The following elements determine the scope -</a:t>
            </a:r>
          </a:p>
          <a:p>
            <a:r>
              <a:rPr lang="en-US" dirty="0">
                <a:latin typeface="Bookman Old Style" panose="02050604050505020204" pitchFamily="18" charset="0"/>
              </a:rPr>
              <a:t>The factors that are essential to the business's success</a:t>
            </a:r>
          </a:p>
          <a:p>
            <a:r>
              <a:rPr lang="en-US" dirty="0">
                <a:latin typeface="Bookman Old Style" panose="02050604050505020204" pitchFamily="18" charset="0"/>
              </a:rPr>
              <a:t>scenarios with a large amount of data</a:t>
            </a:r>
          </a:p>
          <a:p>
            <a:r>
              <a:rPr lang="en-US" dirty="0">
                <a:latin typeface="Bookman Old Style" panose="02050604050505020204" pitchFamily="18" charset="0"/>
              </a:rPr>
              <a:t>Shared features between several apps</a:t>
            </a:r>
          </a:p>
          <a:p>
            <a:r>
              <a:rPr lang="en-US" dirty="0">
                <a:latin typeface="Bookman Old Style" panose="02050604050505020204" pitchFamily="18" charset="0"/>
              </a:rPr>
              <a:t>Possibility from a technological perspective </a:t>
            </a:r>
          </a:p>
          <a:p>
            <a:r>
              <a:rPr lang="en-US" dirty="0">
                <a:latin typeface="Bookman Old Style" panose="02050604050505020204" pitchFamily="18" charset="0"/>
              </a:rPr>
              <a:t>The proportion of recycled business components</a:t>
            </a:r>
          </a:p>
          <a:p>
            <a:endParaRPr lang="en-US" dirty="0"/>
          </a:p>
        </p:txBody>
      </p:sp>
    </p:spTree>
    <p:extLst>
      <p:ext uri="{BB962C8B-B14F-4D97-AF65-F5344CB8AC3E}">
        <p14:creationId xmlns:p14="http://schemas.microsoft.com/office/powerpoint/2010/main" val="68378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4E20-43AE-8C6D-4531-9837B04AB13F}"/>
              </a:ext>
            </a:extLst>
          </p:cNvPr>
          <p:cNvSpPr>
            <a:spLocks noGrp="1"/>
          </p:cNvSpPr>
          <p:nvPr>
            <p:ph type="title"/>
          </p:nvPr>
        </p:nvSpPr>
        <p:spPr/>
        <p:txBody>
          <a:bodyPr>
            <a:normAutofit fontScale="90000"/>
          </a:bodyPr>
          <a:lstStyle/>
          <a:p>
            <a:r>
              <a:rPr lang="en-US" b="1" i="0" dirty="0">
                <a:solidFill>
                  <a:srgbClr val="000000"/>
                </a:solidFill>
                <a:effectLst/>
                <a:latin typeface="Inter"/>
              </a:rPr>
              <a:t>Planning, Design, and Development</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DB8E0FE9-45AF-A533-6135-0C9453A646B4}"/>
              </a:ext>
            </a:extLst>
          </p:cNvPr>
          <p:cNvSpPr>
            <a:spLocks noGrp="1"/>
          </p:cNvSpPr>
          <p:nvPr>
            <p:ph idx="1"/>
          </p:nvPr>
        </p:nvSpPr>
        <p:spPr/>
        <p:txBody>
          <a:bodyPr/>
          <a:lstStyle/>
          <a:p>
            <a:pPr>
              <a:lnSpc>
                <a:spcPct val="90000"/>
              </a:lnSpc>
            </a:pPr>
            <a:r>
              <a:rPr lang="en-US" sz="2200" dirty="0">
                <a:latin typeface="Bookman Old Style" panose="02050604050505020204" pitchFamily="18" charset="0"/>
              </a:rPr>
              <a:t>Automated test would do after deciding on the aim and the testing type to automate. </a:t>
            </a:r>
          </a:p>
          <a:p>
            <a:pPr>
              <a:lnSpc>
                <a:spcPct val="90000"/>
              </a:lnSpc>
            </a:pPr>
            <a:r>
              <a:rPr lang="en-US" sz="2200" dirty="0">
                <a:latin typeface="Bookman Old Style" panose="02050604050505020204" pitchFamily="18" charset="0"/>
              </a:rPr>
              <a:t>First, break down the test cases into smaller, logical tests. Next, create test scripts and test suites, which are run sequentially through automation. </a:t>
            </a:r>
          </a:p>
          <a:p>
            <a:pPr>
              <a:lnSpc>
                <a:spcPct val="90000"/>
              </a:lnSpc>
            </a:pPr>
            <a:r>
              <a:rPr lang="en-US" sz="2200" dirty="0">
                <a:latin typeface="Bookman Old Style" panose="02050604050505020204" pitchFamily="18" charset="0"/>
              </a:rPr>
              <a:t>This is produced by building a test in a framework similar to a library with numerous test cases. </a:t>
            </a:r>
          </a:p>
        </p:txBody>
      </p:sp>
    </p:spTree>
    <p:extLst>
      <p:ext uri="{BB962C8B-B14F-4D97-AF65-F5344CB8AC3E}">
        <p14:creationId xmlns:p14="http://schemas.microsoft.com/office/powerpoint/2010/main" val="106593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86FA-D90E-651D-D8C8-95BE33C0F215}"/>
              </a:ext>
            </a:extLst>
          </p:cNvPr>
          <p:cNvSpPr>
            <a:spLocks noGrp="1"/>
          </p:cNvSpPr>
          <p:nvPr>
            <p:ph type="title"/>
          </p:nvPr>
        </p:nvSpPr>
        <p:spPr/>
        <p:txBody>
          <a:bodyPr>
            <a:normAutofit fontScale="90000"/>
          </a:bodyPr>
          <a:lstStyle/>
          <a:p>
            <a:r>
              <a:rPr lang="en-US" b="1" i="0" dirty="0">
                <a:solidFill>
                  <a:srgbClr val="000000"/>
                </a:solidFill>
                <a:effectLst/>
                <a:latin typeface="Inter"/>
              </a:rPr>
              <a:t>Test Execution</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9AD3E415-4FE3-3FFE-ADA5-9E0E79067AC0}"/>
              </a:ext>
            </a:extLst>
          </p:cNvPr>
          <p:cNvSpPr>
            <a:spLocks noGrp="1"/>
          </p:cNvSpPr>
          <p:nvPr>
            <p:ph idx="1"/>
          </p:nvPr>
        </p:nvSpPr>
        <p:spPr/>
        <p:txBody>
          <a:bodyPr/>
          <a:lstStyle/>
          <a:p>
            <a:pPr>
              <a:lnSpc>
                <a:spcPct val="90000"/>
              </a:lnSpc>
            </a:pPr>
            <a:r>
              <a:rPr lang="en-US" sz="2200" dirty="0">
                <a:latin typeface="Bookman Old Style" panose="02050604050505020204" pitchFamily="18" charset="0"/>
              </a:rPr>
              <a:t>Automation Scripts are run in this stage. The scripts require test input before they can be set up to execute. </a:t>
            </a:r>
          </a:p>
          <a:p>
            <a:pPr>
              <a:lnSpc>
                <a:spcPct val="90000"/>
              </a:lnSpc>
            </a:pPr>
            <a:r>
              <a:rPr lang="en-US" sz="2200" dirty="0">
                <a:latin typeface="Bookman Old Style" panose="02050604050505020204" pitchFamily="18" charset="0"/>
              </a:rPr>
              <a:t>After running, they produce thorough test findings. </a:t>
            </a:r>
          </a:p>
          <a:p>
            <a:pPr>
              <a:lnSpc>
                <a:spcPct val="90000"/>
              </a:lnSpc>
            </a:pPr>
            <a:r>
              <a:rPr lang="en-US" sz="2200" dirty="0">
                <a:latin typeface="Bookman Old Style" panose="02050604050505020204" pitchFamily="18" charset="0"/>
              </a:rPr>
              <a:t>The test management tool can launch the automation tool or be utilized directly. </a:t>
            </a:r>
          </a:p>
          <a:p>
            <a:pPr>
              <a:lnSpc>
                <a:spcPct val="90000"/>
              </a:lnSpc>
            </a:pPr>
            <a:r>
              <a:rPr lang="en-US" sz="2200" dirty="0">
                <a:latin typeface="Bookman Old Style" panose="02050604050505020204" pitchFamily="18" charset="0"/>
              </a:rPr>
              <a:t>A detailed report on each test must be made after the final execution for other tests to use the report as a reference. </a:t>
            </a:r>
          </a:p>
        </p:txBody>
      </p:sp>
    </p:spTree>
    <p:extLst>
      <p:ext uri="{BB962C8B-B14F-4D97-AF65-F5344CB8AC3E}">
        <p14:creationId xmlns:p14="http://schemas.microsoft.com/office/powerpoint/2010/main" val="237769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F4AB-5175-82A1-6F02-DCDFA4F76099}"/>
              </a:ext>
            </a:extLst>
          </p:cNvPr>
          <p:cNvSpPr>
            <a:spLocks noGrp="1"/>
          </p:cNvSpPr>
          <p:nvPr>
            <p:ph type="title"/>
          </p:nvPr>
        </p:nvSpPr>
        <p:spPr/>
        <p:txBody>
          <a:bodyPr>
            <a:normAutofit fontScale="90000"/>
          </a:bodyPr>
          <a:lstStyle/>
          <a:p>
            <a:r>
              <a:rPr lang="en-US" b="1" i="0" dirty="0">
                <a:solidFill>
                  <a:srgbClr val="000000"/>
                </a:solidFill>
                <a:effectLst/>
                <a:latin typeface="Inter"/>
              </a:rPr>
              <a:t> Maintenance</a:t>
            </a:r>
            <a:br>
              <a:rPr lang="en-US" b="1" i="0" dirty="0">
                <a:solidFill>
                  <a:srgbClr val="231F20"/>
                </a:solidFill>
                <a:effectLst/>
                <a:latin typeface="Inter"/>
              </a:rPr>
            </a:br>
            <a:endParaRPr lang="en-US" dirty="0"/>
          </a:p>
        </p:txBody>
      </p:sp>
      <p:sp>
        <p:nvSpPr>
          <p:cNvPr id="3" name="Content Placeholder 2">
            <a:extLst>
              <a:ext uri="{FF2B5EF4-FFF2-40B4-BE49-F238E27FC236}">
                <a16:creationId xmlns:a16="http://schemas.microsoft.com/office/drawing/2014/main" id="{357BBA89-3AC2-B484-A5F1-DC26935F2DAE}"/>
              </a:ext>
            </a:extLst>
          </p:cNvPr>
          <p:cNvSpPr>
            <a:spLocks noGrp="1"/>
          </p:cNvSpPr>
          <p:nvPr>
            <p:ph idx="1"/>
          </p:nvPr>
        </p:nvSpPr>
        <p:spPr/>
        <p:txBody>
          <a:bodyPr/>
          <a:lstStyle/>
          <a:p>
            <a:pPr>
              <a:lnSpc>
                <a:spcPct val="90000"/>
              </a:lnSpc>
            </a:pPr>
            <a:r>
              <a:rPr lang="en-US" sz="2200" dirty="0">
                <a:latin typeface="Bookman Old Style" panose="02050604050505020204" pitchFamily="18" charset="0"/>
              </a:rPr>
              <a:t>Each cycle requires new, updated, and maintained automation scripts. </a:t>
            </a:r>
          </a:p>
          <a:p>
            <a:pPr>
              <a:lnSpc>
                <a:spcPct val="90000"/>
              </a:lnSpc>
            </a:pPr>
            <a:r>
              <a:rPr lang="en-US" sz="2200" dirty="0">
                <a:latin typeface="Bookman Old Style" panose="02050604050505020204" pitchFamily="18" charset="0"/>
              </a:rPr>
              <a:t>For instance, after writing code, we check it to see if there are any bugs or if any failure happens. </a:t>
            </a:r>
          </a:p>
          <a:p>
            <a:pPr>
              <a:lnSpc>
                <a:spcPct val="90000"/>
              </a:lnSpc>
            </a:pPr>
            <a:r>
              <a:rPr lang="en-US" sz="2200" dirty="0">
                <a:latin typeface="Bookman Old Style" panose="02050604050505020204" pitchFamily="18" charset="0"/>
              </a:rPr>
              <a:t>As a result, we locate the problematic code section, correct it, and run the entire program from scratch.</a:t>
            </a:r>
          </a:p>
          <a:p>
            <a:pPr>
              <a:lnSpc>
                <a:spcPct val="90000"/>
              </a:lnSpc>
            </a:pPr>
            <a:r>
              <a:rPr lang="en-US" sz="2200" dirty="0">
                <a:latin typeface="Bookman Old Style" panose="02050604050505020204" pitchFamily="18" charset="0"/>
              </a:rPr>
              <a:t> Therefore, maintenance is crucial, which improves the necessity of automation scripts.</a:t>
            </a:r>
          </a:p>
        </p:txBody>
      </p:sp>
    </p:spTree>
    <p:extLst>
      <p:ext uri="{BB962C8B-B14F-4D97-AF65-F5344CB8AC3E}">
        <p14:creationId xmlns:p14="http://schemas.microsoft.com/office/powerpoint/2010/main" val="12252342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docProps/app.xml><?xml version="1.0" encoding="utf-8"?>
<Properties xmlns="http://schemas.openxmlformats.org/officeDocument/2006/extended-properties" xmlns:vt="http://schemas.openxmlformats.org/officeDocument/2006/docPropsVTypes">
  <Template/>
  <TotalTime>637</TotalTime>
  <Words>1682</Words>
  <Application>Microsoft Office PowerPoint</Application>
  <PresentationFormat>Widescreen</PresentationFormat>
  <Paragraphs>124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Bookman Old Style</vt:lpstr>
      <vt:lpstr>Calibri</vt:lpstr>
      <vt:lpstr>Garamond</vt:lpstr>
      <vt:lpstr>Inter</vt:lpstr>
      <vt:lpstr>ui-sans-serif</vt:lpstr>
      <vt:lpstr>Wingdings</vt:lpstr>
      <vt:lpstr>Organic</vt:lpstr>
      <vt:lpstr>            Devops Test Automation </vt:lpstr>
      <vt:lpstr> Devops Test Automation</vt:lpstr>
      <vt:lpstr>Why is Automation Testing Required? </vt:lpstr>
      <vt:lpstr>Process of Automation Testing </vt:lpstr>
      <vt:lpstr>Test Tool Selection </vt:lpstr>
      <vt:lpstr>Define the Scope of Automation </vt:lpstr>
      <vt:lpstr>Planning, Design, and Development </vt:lpstr>
      <vt:lpstr>Test Execution </vt:lpstr>
      <vt:lpstr> Maintenance </vt:lpstr>
      <vt:lpstr>Types of Automation Testing </vt:lpstr>
      <vt:lpstr>2. Unit Testing </vt:lpstr>
      <vt:lpstr>3. Integration Testing </vt:lpstr>
      <vt:lpstr>4. Functional Testing </vt:lpstr>
      <vt:lpstr>Test Automation stages</vt:lpstr>
      <vt:lpstr>Test Automation Tools </vt:lpstr>
      <vt:lpstr>Automation to workflow</vt:lpstr>
      <vt:lpstr>Devops Deployment Automation </vt:lpstr>
      <vt:lpstr>Benefits of deployment automation </vt:lpstr>
      <vt:lpstr>Principles of deployment automation </vt:lpstr>
      <vt:lpstr>Infrastructure as Code (IaC):</vt:lpstr>
      <vt:lpstr>CI/CD:</vt:lpstr>
      <vt:lpstr>Blue-green deployment</vt:lpstr>
      <vt:lpstr>How it work?</vt:lpstr>
      <vt:lpstr>Cont’d</vt:lpstr>
      <vt:lpstr>Cont’d</vt:lpstr>
      <vt:lpstr>Cont’d</vt:lpstr>
      <vt:lpstr>Cont’d</vt:lpstr>
      <vt:lpstr>Cont’d</vt:lpstr>
      <vt:lpstr>Canary Deployments </vt:lpstr>
      <vt:lpstr>Canary Deployments</vt:lpstr>
      <vt:lpstr>Canary Deployments</vt:lpstr>
      <vt:lpstr>Canary Deployments</vt:lpstr>
      <vt:lpstr>Deployment Automation Tools </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Devops Test Automation </dc:title>
  <dc:creator>user</dc:creator>
  <cp:lastModifiedBy>UWAMAHORO Bonaventure</cp:lastModifiedBy>
  <cp:revision>65</cp:revision>
  <dcterms:created xsi:type="dcterms:W3CDTF">2024-02-06T08:11:56Z</dcterms:created>
  <dcterms:modified xsi:type="dcterms:W3CDTF">2025-01-09T13:15:53Z</dcterms:modified>
</cp:coreProperties>
</file>