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71" r:id="rId4"/>
    <p:sldId id="257" r:id="rId5"/>
    <p:sldId id="258" r:id="rId6"/>
    <p:sldId id="259" r:id="rId7"/>
    <p:sldId id="260" r:id="rId8"/>
    <p:sldId id="261" r:id="rId9"/>
    <p:sldId id="262" r:id="rId10"/>
    <p:sldId id="266" r:id="rId11"/>
    <p:sldId id="263" r:id="rId12"/>
    <p:sldId id="264" r:id="rId13"/>
    <p:sldId id="265" r:id="rId14"/>
    <p:sldId id="267" r:id="rId15"/>
    <p:sldId id="268" r:id="rId16"/>
    <p:sldId id="269"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99FF"/>
    <a:srgbClr val="9966FF"/>
    <a:srgbClr val="CCCC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D70D64-3434-446A-BDEC-89838C6923DC}" type="datetimeFigureOut">
              <a:rPr lang="zh-CN" altLang="en-US" smtClean="0"/>
              <a:pPr/>
              <a:t>2013-11-21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D27933-7920-4838-AB97-73D28BA3CD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CD27933-7920-4838-AB97-73D28BA3CDD3}"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modus operandi  </a:t>
            </a:r>
            <a:r>
              <a:rPr lang="zh-CN" altLang="en-US" dirty="0" smtClean="0"/>
              <a:t>做法</a:t>
            </a:r>
            <a:r>
              <a:rPr lang="en-US" altLang="zh-CN" dirty="0" smtClean="0"/>
              <a:t>, </a:t>
            </a:r>
            <a:r>
              <a:rPr lang="zh-CN" altLang="en-US" dirty="0" smtClean="0"/>
              <a:t>惯技</a:t>
            </a:r>
            <a:endParaRPr lang="zh-CN" altLang="en-US" dirty="0"/>
          </a:p>
        </p:txBody>
      </p:sp>
      <p:sp>
        <p:nvSpPr>
          <p:cNvPr id="4" name="灯片编号占位符 3"/>
          <p:cNvSpPr>
            <a:spLocks noGrp="1"/>
          </p:cNvSpPr>
          <p:nvPr>
            <p:ph type="sldNum" sz="quarter" idx="10"/>
          </p:nvPr>
        </p:nvSpPr>
        <p:spPr/>
        <p:txBody>
          <a:bodyPr/>
          <a:lstStyle/>
          <a:p>
            <a:fld id="{1CD27933-7920-4838-AB97-73D28BA3CDD3}"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0CD65C-7900-4D02-A5F0-0073F1A10323}" type="datetimeFigureOut">
              <a:rPr lang="zh-CN" altLang="en-US" smtClean="0"/>
              <a:pPr/>
              <a:t>2013-11-21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D22C37-73B9-4A7A-9450-B23094FFF2E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CD65C-7900-4D02-A5F0-0073F1A10323}" type="datetimeFigureOut">
              <a:rPr lang="zh-CN" altLang="en-US" smtClean="0"/>
              <a:pPr/>
              <a:t>2013-11-21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22C37-73B9-4A7A-9450-B23094FFF2E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Flexible Use of Airspace</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Text Box 13"/>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5" name="Picture 15"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6" name="Picture 16"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
        <p:nvSpPr>
          <p:cNvPr id="7" name="Text Box 17"/>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8" name="Picture 18"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9" name="Picture 19"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a:off x="3071802" y="3571876"/>
            <a:ext cx="2786082"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a:bodyPr>
          <a:lstStyle/>
          <a:p>
            <a:r>
              <a:rPr lang="en-US" altLang="zh-CN" sz="3600" dirty="0" smtClean="0"/>
              <a:t>Operation of Airspace Management Cell</a:t>
            </a:r>
            <a:endParaRPr lang="zh-CN" altLang="en-US" sz="3600" dirty="0"/>
          </a:p>
        </p:txBody>
      </p:sp>
      <p:sp>
        <p:nvSpPr>
          <p:cNvPr id="4" name="矩形 3"/>
          <p:cNvSpPr/>
          <p:nvPr/>
        </p:nvSpPr>
        <p:spPr>
          <a:xfrm>
            <a:off x="3786182" y="3286124"/>
            <a:ext cx="1214446" cy="50006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AMC</a:t>
            </a:r>
            <a:endParaRPr lang="zh-CN" altLang="en-US" sz="2400" dirty="0"/>
          </a:p>
        </p:txBody>
      </p:sp>
      <p:sp>
        <p:nvSpPr>
          <p:cNvPr id="5" name="矩形 4"/>
          <p:cNvSpPr/>
          <p:nvPr/>
        </p:nvSpPr>
        <p:spPr>
          <a:xfrm>
            <a:off x="1928794" y="2643182"/>
            <a:ext cx="1143008" cy="714380"/>
          </a:xfrm>
          <a:prstGeom prst="rect">
            <a:avLst/>
          </a:prstGeom>
          <a:ln w="28575">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smtClean="0">
                <a:solidFill>
                  <a:schemeClr val="bg1"/>
                </a:solidFill>
              </a:rPr>
              <a:t>Flexible Airspace Tools</a:t>
            </a:r>
            <a:endParaRPr lang="zh-CN" altLang="en-US" sz="1400" dirty="0">
              <a:solidFill>
                <a:schemeClr val="bg1"/>
              </a:solidFill>
            </a:endParaRPr>
          </a:p>
        </p:txBody>
      </p:sp>
      <p:sp>
        <p:nvSpPr>
          <p:cNvPr id="6" name="矩形 5"/>
          <p:cNvSpPr/>
          <p:nvPr/>
        </p:nvSpPr>
        <p:spPr>
          <a:xfrm>
            <a:off x="1928794" y="3357562"/>
            <a:ext cx="1143008" cy="1214446"/>
          </a:xfrm>
          <a:prstGeom prst="rect">
            <a:avLst/>
          </a:prstGeom>
          <a:solidFill>
            <a:srgbClr val="CCCCFF"/>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buFontTx/>
              <a:buChar char="-"/>
            </a:pPr>
            <a:r>
              <a:rPr lang="en-US" altLang="zh-CN" sz="1400" dirty="0" smtClean="0">
                <a:solidFill>
                  <a:schemeClr val="tx1"/>
                </a:solidFill>
              </a:rPr>
              <a:t>TSAs</a:t>
            </a:r>
          </a:p>
          <a:p>
            <a:pPr algn="ctr">
              <a:lnSpc>
                <a:spcPct val="150000"/>
              </a:lnSpc>
              <a:buFontTx/>
              <a:buChar char="-"/>
            </a:pPr>
            <a:r>
              <a:rPr lang="en-US" altLang="zh-CN" sz="1400" dirty="0" smtClean="0">
                <a:solidFill>
                  <a:schemeClr val="tx1"/>
                </a:solidFill>
              </a:rPr>
              <a:t> CBAs</a:t>
            </a:r>
          </a:p>
          <a:p>
            <a:pPr algn="ctr">
              <a:lnSpc>
                <a:spcPct val="150000"/>
              </a:lnSpc>
              <a:buFontTx/>
              <a:buChar char="-"/>
            </a:pPr>
            <a:r>
              <a:rPr lang="en-US" altLang="zh-CN" sz="1400" dirty="0" smtClean="0">
                <a:solidFill>
                  <a:schemeClr val="tx1"/>
                </a:solidFill>
              </a:rPr>
              <a:t>CDRs</a:t>
            </a:r>
            <a:endParaRPr lang="zh-CN" altLang="en-US" sz="1400" dirty="0">
              <a:solidFill>
                <a:schemeClr val="tx1"/>
              </a:solidFill>
            </a:endParaRPr>
          </a:p>
        </p:txBody>
      </p:sp>
      <p:sp>
        <p:nvSpPr>
          <p:cNvPr id="9" name="矩形 8"/>
          <p:cNvSpPr/>
          <p:nvPr/>
        </p:nvSpPr>
        <p:spPr>
          <a:xfrm>
            <a:off x="5857884" y="2643182"/>
            <a:ext cx="1071570" cy="714380"/>
          </a:xfrm>
          <a:prstGeom prst="rect">
            <a:avLst/>
          </a:prstGeom>
          <a:ln w="28575">
            <a:solidFill>
              <a:schemeClr val="tx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dirty="0" smtClean="0">
                <a:solidFill>
                  <a:schemeClr val="bg1"/>
                </a:solidFill>
              </a:rPr>
              <a:t>National/</a:t>
            </a:r>
          </a:p>
          <a:p>
            <a:pPr algn="ctr"/>
            <a:r>
              <a:rPr lang="en-US" altLang="zh-CN" sz="1200" dirty="0" smtClean="0">
                <a:solidFill>
                  <a:schemeClr val="bg1"/>
                </a:solidFill>
              </a:rPr>
              <a:t>International Guidelines</a:t>
            </a:r>
            <a:endParaRPr lang="zh-CN" altLang="en-US" sz="1200" dirty="0">
              <a:solidFill>
                <a:schemeClr val="bg1"/>
              </a:solidFill>
            </a:endParaRPr>
          </a:p>
        </p:txBody>
      </p:sp>
      <p:sp>
        <p:nvSpPr>
          <p:cNvPr id="10" name="矩形 9"/>
          <p:cNvSpPr/>
          <p:nvPr/>
        </p:nvSpPr>
        <p:spPr>
          <a:xfrm>
            <a:off x="5857884" y="3357562"/>
            <a:ext cx="1071570" cy="1214446"/>
          </a:xfrm>
          <a:prstGeom prst="rect">
            <a:avLst/>
          </a:prstGeom>
          <a:solidFill>
            <a:srgbClr val="CCCCFF"/>
          </a:solid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endParaRPr lang="en-US" altLang="zh-CN" sz="1100" dirty="0" smtClean="0">
              <a:solidFill>
                <a:schemeClr val="tx1"/>
              </a:solidFill>
            </a:endParaRPr>
          </a:p>
          <a:p>
            <a:pPr>
              <a:buFontTx/>
              <a:buChar char="-"/>
            </a:pPr>
            <a:r>
              <a:rPr lang="en-US" altLang="zh-CN" sz="1100" dirty="0" smtClean="0">
                <a:solidFill>
                  <a:schemeClr val="tx1"/>
                </a:solidFill>
              </a:rPr>
              <a:t>Authority</a:t>
            </a:r>
          </a:p>
          <a:p>
            <a:pPr>
              <a:buFontTx/>
              <a:buChar char="-"/>
            </a:pPr>
            <a:r>
              <a:rPr lang="en-US" altLang="zh-CN" sz="1100" dirty="0" smtClean="0">
                <a:solidFill>
                  <a:schemeClr val="tx1"/>
                </a:solidFill>
              </a:rPr>
              <a:t>Priority Rules</a:t>
            </a:r>
          </a:p>
          <a:p>
            <a:pPr>
              <a:buFontTx/>
              <a:buChar char="-"/>
            </a:pPr>
            <a:r>
              <a:rPr lang="en-US" altLang="zh-CN" sz="1100" dirty="0" smtClean="0">
                <a:solidFill>
                  <a:schemeClr val="tx1"/>
                </a:solidFill>
              </a:rPr>
              <a:t>Negotiation Procedures</a:t>
            </a:r>
          </a:p>
          <a:p>
            <a:pPr>
              <a:buFontTx/>
              <a:buChar char="-"/>
            </a:pPr>
            <a:r>
              <a:rPr lang="en-US" altLang="zh-CN" sz="1100" dirty="0" smtClean="0">
                <a:solidFill>
                  <a:schemeClr val="tx1"/>
                </a:solidFill>
              </a:rPr>
              <a:t>Protocols</a:t>
            </a:r>
          </a:p>
          <a:p>
            <a:pPr>
              <a:buFontTx/>
              <a:buChar char="-"/>
            </a:pPr>
            <a:r>
              <a:rPr lang="en-US" altLang="zh-CN" sz="1100" dirty="0" smtClean="0">
                <a:solidFill>
                  <a:schemeClr val="tx1"/>
                </a:solidFill>
              </a:rPr>
              <a:t>International Agreements </a:t>
            </a:r>
          </a:p>
          <a:p>
            <a:pPr>
              <a:buFontTx/>
              <a:buChar char="-"/>
            </a:pPr>
            <a:endParaRPr lang="zh-CN" altLang="en-US" sz="1100" dirty="0">
              <a:solidFill>
                <a:schemeClr val="tx1"/>
              </a:solidFill>
            </a:endParaRPr>
          </a:p>
        </p:txBody>
      </p:sp>
      <p:sp>
        <p:nvSpPr>
          <p:cNvPr id="11" name="矩形 10"/>
          <p:cNvSpPr/>
          <p:nvPr/>
        </p:nvSpPr>
        <p:spPr>
          <a:xfrm>
            <a:off x="2000232" y="1643050"/>
            <a:ext cx="1000132"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Area </a:t>
            </a:r>
          </a:p>
          <a:p>
            <a:pPr algn="ctr"/>
            <a:r>
              <a:rPr lang="en-US" altLang="zh-CN" sz="1200" dirty="0" smtClean="0"/>
              <a:t>Control</a:t>
            </a:r>
          </a:p>
          <a:p>
            <a:pPr algn="ctr"/>
            <a:r>
              <a:rPr lang="en-US" altLang="zh-CN" sz="1200" dirty="0" smtClean="0"/>
              <a:t>Centers</a:t>
            </a:r>
            <a:endParaRPr lang="zh-CN" altLang="en-US" sz="1200" dirty="0"/>
          </a:p>
        </p:txBody>
      </p:sp>
      <p:sp>
        <p:nvSpPr>
          <p:cNvPr id="12" name="矩形 11"/>
          <p:cNvSpPr/>
          <p:nvPr/>
        </p:nvSpPr>
        <p:spPr>
          <a:xfrm>
            <a:off x="3214678" y="1643050"/>
            <a:ext cx="1071570"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Flow Management Positions</a:t>
            </a:r>
          </a:p>
        </p:txBody>
      </p:sp>
      <p:sp>
        <p:nvSpPr>
          <p:cNvPr id="13" name="矩形 12"/>
          <p:cNvSpPr/>
          <p:nvPr/>
        </p:nvSpPr>
        <p:spPr>
          <a:xfrm>
            <a:off x="4500562" y="1643050"/>
            <a:ext cx="1000132"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smtClean="0"/>
              <a:t>Approved Agencies</a:t>
            </a:r>
            <a:endParaRPr lang="zh-CN" altLang="en-US" sz="1400" dirty="0"/>
          </a:p>
        </p:txBody>
      </p:sp>
      <p:sp>
        <p:nvSpPr>
          <p:cNvPr id="14" name="矩形 13"/>
          <p:cNvSpPr/>
          <p:nvPr/>
        </p:nvSpPr>
        <p:spPr>
          <a:xfrm>
            <a:off x="5715008" y="1643050"/>
            <a:ext cx="1000132"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smtClean="0"/>
              <a:t>Other </a:t>
            </a:r>
          </a:p>
          <a:p>
            <a:pPr algn="ctr"/>
            <a:r>
              <a:rPr lang="en-US" altLang="zh-CN" sz="1400" dirty="0" smtClean="0"/>
              <a:t>AMCs</a:t>
            </a:r>
            <a:endParaRPr lang="zh-CN" altLang="en-US" sz="1400" dirty="0"/>
          </a:p>
        </p:txBody>
      </p:sp>
      <p:sp>
        <p:nvSpPr>
          <p:cNvPr id="15" name="矩形 14"/>
          <p:cNvSpPr/>
          <p:nvPr/>
        </p:nvSpPr>
        <p:spPr>
          <a:xfrm>
            <a:off x="1857356" y="5000636"/>
            <a:ext cx="1357322"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Area  Control</a:t>
            </a:r>
          </a:p>
          <a:p>
            <a:pPr algn="ctr"/>
            <a:r>
              <a:rPr lang="en-US" altLang="zh-CN" sz="1200" dirty="0" smtClean="0"/>
              <a:t>Centers</a:t>
            </a:r>
          </a:p>
          <a:p>
            <a:pPr algn="ctr"/>
            <a:r>
              <a:rPr lang="en-US" altLang="zh-CN" sz="1200" dirty="0" smtClean="0"/>
              <a:t>Flow Management Positions</a:t>
            </a:r>
            <a:endParaRPr lang="zh-CN" altLang="en-US" sz="1200" dirty="0"/>
          </a:p>
        </p:txBody>
      </p:sp>
      <p:sp>
        <p:nvSpPr>
          <p:cNvPr id="16" name="矩形 15"/>
          <p:cNvSpPr/>
          <p:nvPr/>
        </p:nvSpPr>
        <p:spPr>
          <a:xfrm>
            <a:off x="5786446" y="5000636"/>
            <a:ext cx="1071570"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dirty="0" smtClean="0"/>
              <a:t>Central Airspace Data Functions</a:t>
            </a:r>
          </a:p>
        </p:txBody>
      </p:sp>
      <p:sp>
        <p:nvSpPr>
          <p:cNvPr id="17" name="矩形 16"/>
          <p:cNvSpPr/>
          <p:nvPr/>
        </p:nvSpPr>
        <p:spPr>
          <a:xfrm>
            <a:off x="3357554" y="5000636"/>
            <a:ext cx="1000132"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smtClean="0"/>
              <a:t>Approved Agencies</a:t>
            </a:r>
            <a:endParaRPr lang="zh-CN" altLang="en-US" sz="1400" dirty="0"/>
          </a:p>
        </p:txBody>
      </p:sp>
      <p:sp>
        <p:nvSpPr>
          <p:cNvPr id="18" name="矩形 17"/>
          <p:cNvSpPr/>
          <p:nvPr/>
        </p:nvSpPr>
        <p:spPr>
          <a:xfrm>
            <a:off x="4572000" y="5000636"/>
            <a:ext cx="1000132"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dirty="0" smtClean="0"/>
              <a:t>Other </a:t>
            </a:r>
          </a:p>
          <a:p>
            <a:pPr algn="ctr"/>
            <a:r>
              <a:rPr lang="en-US" altLang="zh-CN" sz="1400" dirty="0" smtClean="0"/>
              <a:t>AMCs</a:t>
            </a:r>
            <a:endParaRPr lang="zh-CN" altLang="en-US" sz="1400" dirty="0"/>
          </a:p>
        </p:txBody>
      </p:sp>
      <p:cxnSp>
        <p:nvCxnSpPr>
          <p:cNvPr id="22" name="直接箭头连接符 21"/>
          <p:cNvCxnSpPr/>
          <p:nvPr/>
        </p:nvCxnSpPr>
        <p:spPr>
          <a:xfrm rot="16200000" flipH="1">
            <a:off x="2893207" y="2393149"/>
            <a:ext cx="1000132" cy="78581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2"/>
          </p:cNvCxnSpPr>
          <p:nvPr/>
        </p:nvCxnSpPr>
        <p:spPr>
          <a:xfrm rot="16200000" flipH="1">
            <a:off x="3482570" y="2553884"/>
            <a:ext cx="1000132" cy="464347"/>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2"/>
          </p:cNvCxnSpPr>
          <p:nvPr/>
        </p:nvCxnSpPr>
        <p:spPr>
          <a:xfrm rot="5400000">
            <a:off x="4286248" y="2571744"/>
            <a:ext cx="1000132" cy="42862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a:off x="4857752" y="2428868"/>
            <a:ext cx="1000132" cy="71438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2893207" y="4107661"/>
            <a:ext cx="1214446" cy="57150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7" idx="0"/>
          </p:cNvCxnSpPr>
          <p:nvPr/>
        </p:nvCxnSpPr>
        <p:spPr>
          <a:xfrm rot="5400000">
            <a:off x="3500430" y="4143380"/>
            <a:ext cx="1214446" cy="500066"/>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18" idx="0"/>
          </p:cNvCxnSpPr>
          <p:nvPr/>
        </p:nvCxnSpPr>
        <p:spPr>
          <a:xfrm rot="16200000" flipH="1">
            <a:off x="4286248" y="4214818"/>
            <a:ext cx="1214446" cy="357190"/>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4786314" y="4000504"/>
            <a:ext cx="1214446" cy="785818"/>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286116" y="2500306"/>
            <a:ext cx="2286016" cy="35719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TEMPORARY AIRSPACE REQUESTS</a:t>
            </a:r>
            <a:endParaRPr lang="zh-CN" altLang="en-US" sz="1200" dirty="0"/>
          </a:p>
        </p:txBody>
      </p:sp>
      <p:sp>
        <p:nvSpPr>
          <p:cNvPr id="40" name="矩形 39"/>
          <p:cNvSpPr/>
          <p:nvPr/>
        </p:nvSpPr>
        <p:spPr>
          <a:xfrm>
            <a:off x="3286116" y="4071942"/>
            <a:ext cx="2286016" cy="35719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AIRSPACE USE PLAN (AUP/UUP)</a:t>
            </a:r>
            <a:endParaRPr lang="zh-CN" alt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Conditional Routes</a:t>
            </a:r>
            <a:endParaRPr lang="zh-CN" altLang="en-US" dirty="0"/>
          </a:p>
        </p:txBody>
      </p:sp>
      <p:sp>
        <p:nvSpPr>
          <p:cNvPr id="3" name="内容占位符 2"/>
          <p:cNvSpPr>
            <a:spLocks noGrp="1"/>
          </p:cNvSpPr>
          <p:nvPr>
            <p:ph idx="1"/>
          </p:nvPr>
        </p:nvSpPr>
        <p:spPr>
          <a:xfrm>
            <a:off x="457200" y="1357298"/>
            <a:ext cx="8229600" cy="4525963"/>
          </a:xfrm>
        </p:spPr>
        <p:txBody>
          <a:bodyPr>
            <a:noAutofit/>
          </a:bodyPr>
          <a:lstStyle/>
          <a:p>
            <a:pPr>
              <a:lnSpc>
                <a:spcPct val="120000"/>
              </a:lnSpc>
            </a:pPr>
            <a:r>
              <a:rPr lang="en-US" altLang="zh-CN" sz="1600" dirty="0" smtClean="0"/>
              <a:t>A Conditional Route (CDR) is a non-permanent ATS route or a portion thereof which can be planned and used only under certain specified conditions. </a:t>
            </a:r>
          </a:p>
          <a:p>
            <a:pPr>
              <a:lnSpc>
                <a:spcPct val="120000"/>
              </a:lnSpc>
            </a:pPr>
            <a:r>
              <a:rPr lang="en-US" altLang="zh-CN" sz="1600" dirty="0" smtClean="0"/>
              <a:t>CDRs permit the definition of more direct and alternative routes by complementing and linking to the existing ATS route network.</a:t>
            </a:r>
          </a:p>
          <a:p>
            <a:pPr>
              <a:lnSpc>
                <a:spcPct val="120000"/>
              </a:lnSpc>
            </a:pPr>
            <a:r>
              <a:rPr lang="en-US" altLang="zh-CN" sz="1600" dirty="0" smtClean="0"/>
              <a:t>CDRs are non-permanent parts of the published ATS route network that can be established by Level 1 :</a:t>
            </a:r>
          </a:p>
          <a:p>
            <a:pPr lvl="1">
              <a:lnSpc>
                <a:spcPct val="120000"/>
              </a:lnSpc>
            </a:pPr>
            <a:r>
              <a:rPr lang="en-US" altLang="zh-CN" sz="1600" dirty="0" smtClean="0"/>
              <a:t>through areas of potential temporary reservation (e.g. TRA or TSA), with CDR opening/closure resulting from associated military activities, and/or – </a:t>
            </a:r>
          </a:p>
          <a:p>
            <a:pPr lvl="1">
              <a:lnSpc>
                <a:spcPct val="120000"/>
              </a:lnSpc>
            </a:pPr>
            <a:r>
              <a:rPr lang="en-US" altLang="zh-CN" sz="1600" dirty="0" smtClean="0"/>
              <a:t>to address specific ATC conditions (e.g. traffic restrictions or ATC sectorisation compatibility) with CDR opening/closure resulting from purely civil needs.</a:t>
            </a:r>
          </a:p>
          <a:p>
            <a:pPr>
              <a:lnSpc>
                <a:spcPct val="120000"/>
              </a:lnSpc>
            </a:pPr>
            <a:r>
              <a:rPr lang="en-US" altLang="zh-CN" sz="1600" dirty="0" smtClean="0"/>
              <a:t>The properties of CDRs, including their categories, alignment and route designator, are published in national AIPs. The conditions of use of those CDRs allocated at Level 2, in terms of time and flight levels, are notified to the CADF in the daily national AUPs and promulgated by the CADF in the daily CRAM.</a:t>
            </a:r>
          </a:p>
          <a:p>
            <a:pPr>
              <a:lnSpc>
                <a:spcPct val="120000"/>
              </a:lnSpc>
            </a:pPr>
            <a:r>
              <a:rPr lang="en-US" altLang="zh-CN" sz="1600" dirty="0" smtClean="0"/>
              <a:t>CDRs are divided into different categories according to their estimated availability and flight planning possibilities</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b="1" dirty="0" smtClean="0"/>
              <a:t>Temporary Airspace Allocation (TAA) Process</a:t>
            </a:r>
            <a:endParaRPr lang="zh-CN" altLang="en-US" sz="3200" dirty="0"/>
          </a:p>
        </p:txBody>
      </p:sp>
      <p:sp>
        <p:nvSpPr>
          <p:cNvPr id="3" name="内容占位符 2"/>
          <p:cNvSpPr>
            <a:spLocks noGrp="1"/>
          </p:cNvSpPr>
          <p:nvPr>
            <p:ph idx="1"/>
          </p:nvPr>
        </p:nvSpPr>
        <p:spPr>
          <a:xfrm>
            <a:off x="457200" y="1331929"/>
            <a:ext cx="8229600" cy="4525963"/>
          </a:xfrm>
        </p:spPr>
        <p:txBody>
          <a:bodyPr>
            <a:noAutofit/>
          </a:bodyPr>
          <a:lstStyle/>
          <a:p>
            <a:pPr>
              <a:lnSpc>
                <a:spcPct val="150000"/>
              </a:lnSpc>
            </a:pPr>
            <a:r>
              <a:rPr lang="en-US" altLang="zh-CN" sz="1800" dirty="0" smtClean="0"/>
              <a:t>Two different types of airspace reservation can be established taking into consideration the activity that would take place associated with the transit possibility :</a:t>
            </a:r>
          </a:p>
          <a:p>
            <a:pPr lvl="1">
              <a:lnSpc>
                <a:spcPct val="150000"/>
              </a:lnSpc>
            </a:pPr>
            <a:r>
              <a:rPr lang="en-US" altLang="zh-CN" sz="1800" u="sng" dirty="0" smtClean="0"/>
              <a:t>Temporary Reserved Area (TRA) </a:t>
            </a:r>
            <a:r>
              <a:rPr lang="en-US" altLang="zh-CN" sz="1800" dirty="0" smtClean="0"/>
              <a:t>is a defined volume of airspace normally under the jurisdiction of one aviation authority and temporarily reserved, by common agreement, for the specific use by another aviation authority and through which other traffic may be allowed to transit, under ATC clearance;</a:t>
            </a:r>
          </a:p>
          <a:p>
            <a:pPr lvl="1">
              <a:lnSpc>
                <a:spcPct val="150000"/>
              </a:lnSpc>
            </a:pPr>
            <a:r>
              <a:rPr lang="en-US" altLang="zh-CN" sz="1800" u="sng" dirty="0" smtClean="0"/>
              <a:t>Temporary Segregated Area (TSA) </a:t>
            </a:r>
            <a:r>
              <a:rPr lang="en-US" altLang="zh-CN" sz="1800" dirty="0" smtClean="0"/>
              <a:t>is a defined volume of airspace normally under the jurisdiction of one aviation authority and temporarily segregated, by common agreement, for the exclusive use by another aviation authority and through which other traffic will not be allowed to transit.</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b="1" dirty="0" smtClean="0"/>
              <a:t>Prior/Reduced Co-ordination Airspace Procedures</a:t>
            </a:r>
            <a:endParaRPr lang="zh-CN" altLang="en-US" sz="2800" dirty="0"/>
          </a:p>
        </p:txBody>
      </p:sp>
      <p:sp>
        <p:nvSpPr>
          <p:cNvPr id="3" name="内容占位符 2"/>
          <p:cNvSpPr>
            <a:spLocks noGrp="1"/>
          </p:cNvSpPr>
          <p:nvPr>
            <p:ph idx="1"/>
          </p:nvPr>
        </p:nvSpPr>
        <p:spPr>
          <a:xfrm>
            <a:off x="457200" y="1357298"/>
            <a:ext cx="8229600" cy="5143536"/>
          </a:xfrm>
        </p:spPr>
        <p:txBody>
          <a:bodyPr>
            <a:normAutofit fontScale="62500" lnSpcReduction="20000"/>
          </a:bodyPr>
          <a:lstStyle/>
          <a:p>
            <a:r>
              <a:rPr lang="en-US" altLang="zh-CN" dirty="0" smtClean="0"/>
              <a:t>A </a:t>
            </a:r>
            <a:r>
              <a:rPr lang="en-US" altLang="zh-CN" u="sng" dirty="0" smtClean="0"/>
              <a:t>Prior Co-ordination Airspace (PCA) </a:t>
            </a:r>
            <a:r>
              <a:rPr lang="en-US" altLang="zh-CN" dirty="0" smtClean="0"/>
              <a:t>is a portion of airspace of defined dimensions within which individual GAT is permitted to fly "off-route" only after prior co-ordination initiated by GAT controllers with OAT controllers.</a:t>
            </a:r>
          </a:p>
          <a:p>
            <a:pPr lvl="1"/>
            <a:r>
              <a:rPr lang="en-US" altLang="zh-CN" dirty="0" smtClean="0"/>
              <a:t>The PCA procedure, as another way of booking airspace, involves a given block of controlled airspace within which military activities can take place on an ad-hoc basis with individual GAT transit allowed under rules specified in </a:t>
            </a:r>
            <a:r>
              <a:rPr lang="en-US" altLang="zh-CN" dirty="0" err="1" smtClean="0"/>
              <a:t>LoAs</a:t>
            </a:r>
            <a:r>
              <a:rPr lang="en-US" altLang="zh-CN" dirty="0" smtClean="0"/>
              <a:t> between units concerned.</a:t>
            </a:r>
          </a:p>
          <a:p>
            <a:r>
              <a:rPr lang="en-US" altLang="zh-CN" u="sng" dirty="0" smtClean="0"/>
              <a:t>A Reduced Co-ordination Airspace (RCA) </a:t>
            </a:r>
            <a:r>
              <a:rPr lang="en-US" altLang="zh-CN" dirty="0" smtClean="0"/>
              <a:t>is a portion of airspace of defined dimensions within which GAT is permitted to fly "off-route" without requiring GAT controllers to initiate co-ordination with OAT controllers.</a:t>
            </a:r>
          </a:p>
          <a:p>
            <a:pPr lvl="1"/>
            <a:r>
              <a:rPr lang="en-US" altLang="zh-CN" dirty="0" smtClean="0"/>
              <a:t>When OAT traffic is of low intensity, the need for civil/military co-ordination of off-route GAT unnecessarily increases controller workload. The RCA procedure is usually applied for a very large area such as the entire FIR/UIR, but also for critical ACC sectors which have different capacity figures according to the existence of military activity or not.</a:t>
            </a:r>
          </a:p>
          <a:p>
            <a:pPr lvl="1">
              <a:lnSpc>
                <a:spcPct val="120000"/>
              </a:lnSpc>
            </a:pPr>
            <a:r>
              <a:rPr lang="en-US" altLang="zh-CN" dirty="0" smtClean="0"/>
              <a:t>Before GAT is permitted “off-route”, the OAT controller who is responsible for the separation between OAT and GAT, must have ready access to all necessary flight and radar data, including controller’s intentions, on all relevant GAT within his area of responsibility.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Dynamic Airspace Management</a:t>
            </a:r>
            <a:endParaRPr lang="zh-CN" altLang="en-US" dirty="0"/>
          </a:p>
        </p:txBody>
      </p:sp>
      <p:sp>
        <p:nvSpPr>
          <p:cNvPr id="3" name="内容占位符 2"/>
          <p:cNvSpPr>
            <a:spLocks noGrp="1"/>
          </p:cNvSpPr>
          <p:nvPr>
            <p:ph idx="1"/>
          </p:nvPr>
        </p:nvSpPr>
        <p:spPr>
          <a:xfrm>
            <a:off x="457200" y="1600200"/>
            <a:ext cx="7972452" cy="4525963"/>
          </a:xfrm>
        </p:spPr>
        <p:txBody>
          <a:bodyPr>
            <a:normAutofit/>
          </a:bodyPr>
          <a:lstStyle/>
          <a:p>
            <a:r>
              <a:rPr lang="en-US" altLang="zh-CN" sz="2800" dirty="0" smtClean="0"/>
              <a:t>The intent of Dynamic Airspace Management is to establish a process exploiting the airspace in a dynamic manner by enabling late airspace allocation/re-allocation, where required as close as practical to the time of operations to accommodate short-term changes in traffic situation and/or users requirements.</a:t>
            </a: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b="1" dirty="0" smtClean="0"/>
              <a:t>Enhanced Basic FUA Process with Dynamic Airspace Management</a:t>
            </a:r>
            <a:endParaRPr lang="zh-CN" altLang="en-US" sz="3200" dirty="0"/>
          </a:p>
        </p:txBody>
      </p:sp>
      <p:graphicFrame>
        <p:nvGraphicFramePr>
          <p:cNvPr id="4" name="表格 3"/>
          <p:cNvGraphicFramePr>
            <a:graphicFrameLocks noGrp="1"/>
          </p:cNvGraphicFramePr>
          <p:nvPr/>
        </p:nvGraphicFramePr>
        <p:xfrm>
          <a:off x="428597" y="1397000"/>
          <a:ext cx="8358244" cy="4822918"/>
        </p:xfrm>
        <a:graphic>
          <a:graphicData uri="http://schemas.openxmlformats.org/drawingml/2006/table">
            <a:tbl>
              <a:tblPr firstRow="1" bandRow="1">
                <a:tableStyleId>{5C22544A-7EE6-4342-B048-85BDC9FD1C3A}</a:tableStyleId>
              </a:tblPr>
              <a:tblGrid>
                <a:gridCol w="1214445"/>
                <a:gridCol w="1143008"/>
                <a:gridCol w="2786082"/>
                <a:gridCol w="1428760"/>
                <a:gridCol w="1785949"/>
              </a:tblGrid>
              <a:tr h="450358">
                <a:tc gridSpan="2">
                  <a:txBody>
                    <a:bodyPr/>
                    <a:lstStyle/>
                    <a:p>
                      <a:pPr algn="ctr"/>
                      <a:r>
                        <a:rPr lang="en-US" altLang="zh-CN" b="0" dirty="0" smtClean="0"/>
                        <a:t>ASM</a:t>
                      </a:r>
                      <a:endParaRPr lang="zh-CN" altLang="en-US" b="0" dirty="0"/>
                    </a:p>
                  </a:txBody>
                  <a:tcPr/>
                </a:tc>
                <a:tc hMerge="1">
                  <a:txBody>
                    <a:bodyPr/>
                    <a:lstStyle/>
                    <a:p>
                      <a:endParaRPr lang="zh-CN" altLang="en-US" dirty="0"/>
                    </a:p>
                  </a:txBody>
                  <a:tcPr/>
                </a:tc>
                <a:tc>
                  <a:txBody>
                    <a:bodyPr/>
                    <a:lstStyle/>
                    <a:p>
                      <a:pPr algn="ctr"/>
                      <a:r>
                        <a:rPr lang="en-US" altLang="zh-CN" b="0" dirty="0" smtClean="0"/>
                        <a:t>Level 1</a:t>
                      </a:r>
                      <a:endParaRPr lang="zh-CN" altLang="en-US" b="0" dirty="0"/>
                    </a:p>
                  </a:txBody>
                  <a:tcPr/>
                </a:tc>
                <a:tc>
                  <a:txBody>
                    <a:bodyPr/>
                    <a:lstStyle/>
                    <a:p>
                      <a:pPr algn="ctr"/>
                      <a:r>
                        <a:rPr lang="en-US" altLang="zh-CN" b="0" dirty="0" smtClean="0"/>
                        <a:t>Level 2</a:t>
                      </a:r>
                      <a:endParaRPr lang="zh-CN" altLang="en-US" b="0" dirty="0"/>
                    </a:p>
                  </a:txBody>
                  <a:tcPr/>
                </a:tc>
                <a:tc>
                  <a:txBody>
                    <a:bodyPr/>
                    <a:lstStyle/>
                    <a:p>
                      <a:pPr algn="ctr"/>
                      <a:r>
                        <a:rPr lang="en-US" altLang="zh-CN" b="0" dirty="0" smtClean="0"/>
                        <a:t>Level  3</a:t>
                      </a:r>
                      <a:endParaRPr lang="zh-CN" altLang="en-US" b="0" dirty="0"/>
                    </a:p>
                  </a:txBody>
                  <a:tcPr/>
                </a:tc>
              </a:tr>
              <a:tr h="715620">
                <a:tc rowSpan="2">
                  <a:txBody>
                    <a:bodyPr/>
                    <a:lstStyle/>
                    <a:p>
                      <a:pPr algn="ctr"/>
                      <a:endParaRPr lang="en-US" altLang="zh-CN" sz="1300" b="1" dirty="0" smtClean="0"/>
                    </a:p>
                    <a:p>
                      <a:pPr algn="ctr"/>
                      <a:endParaRPr lang="en-US" altLang="zh-CN" sz="1300" b="1" dirty="0" smtClean="0"/>
                    </a:p>
                    <a:p>
                      <a:pPr algn="ctr"/>
                      <a:endParaRPr lang="en-US" altLang="zh-CN" sz="1300" b="1" dirty="0" smtClean="0"/>
                    </a:p>
                    <a:p>
                      <a:pPr algn="ctr"/>
                      <a:endParaRPr lang="en-US" altLang="zh-CN" sz="1300" b="1" dirty="0" smtClean="0"/>
                    </a:p>
                    <a:p>
                      <a:pPr algn="ctr"/>
                      <a:r>
                        <a:rPr lang="en-US" altLang="zh-CN" sz="1300" b="1" dirty="0" smtClean="0"/>
                        <a:t>Airspace Delineation</a:t>
                      </a:r>
                      <a:endParaRPr lang="zh-CN" altLang="en-US" sz="1300" b="1" dirty="0"/>
                    </a:p>
                  </a:txBody>
                  <a:tcPr/>
                </a:tc>
                <a:tc>
                  <a:txBody>
                    <a:bodyPr/>
                    <a:lstStyle/>
                    <a:p>
                      <a:pPr algn="ctr"/>
                      <a:endParaRPr lang="en-US" altLang="zh-CN" sz="1300" b="1" dirty="0" smtClean="0"/>
                    </a:p>
                    <a:p>
                      <a:pPr algn="ctr"/>
                      <a:r>
                        <a:rPr lang="en-US" altLang="zh-CN" sz="1300" b="1" dirty="0" smtClean="0"/>
                        <a:t>Basic FUA</a:t>
                      </a:r>
                      <a:endParaRPr lang="zh-CN" altLang="en-US" sz="1300" b="1" dirty="0"/>
                    </a:p>
                  </a:txBody>
                  <a:tcPr/>
                </a:tc>
                <a:tc>
                  <a:txBody>
                    <a:bodyPr/>
                    <a:lstStyle/>
                    <a:p>
                      <a:pPr>
                        <a:buFontTx/>
                        <a:buChar char="-"/>
                      </a:pPr>
                      <a:r>
                        <a:rPr lang="en-US" altLang="zh-CN" sz="1300" dirty="0" smtClean="0"/>
                        <a:t>Airspace Design Process</a:t>
                      </a:r>
                    </a:p>
                    <a:p>
                      <a:pPr>
                        <a:buFontTx/>
                        <a:buChar char="-"/>
                      </a:pPr>
                      <a:r>
                        <a:rPr lang="en-US" altLang="zh-CN" sz="1300" dirty="0" smtClean="0"/>
                        <a:t> Establishment</a:t>
                      </a:r>
                      <a:r>
                        <a:rPr lang="en-US" altLang="zh-CN" sz="1300" baseline="0" dirty="0" smtClean="0"/>
                        <a:t> of airspace structures (with a limited number of scenarios)</a:t>
                      </a:r>
                    </a:p>
                  </a:txBody>
                  <a:tcPr/>
                </a:tc>
                <a:tc>
                  <a:txBody>
                    <a:bodyPr/>
                    <a:lstStyle/>
                    <a:p>
                      <a:endParaRPr lang="zh-CN" altLang="en-US" sz="1300"/>
                    </a:p>
                  </a:txBody>
                  <a:tcPr/>
                </a:tc>
                <a:tc>
                  <a:txBody>
                    <a:bodyPr/>
                    <a:lstStyle/>
                    <a:p>
                      <a:endParaRPr lang="zh-CN" altLang="en-US" sz="1300"/>
                    </a:p>
                  </a:txBody>
                  <a:tcPr/>
                </a:tc>
              </a:tr>
              <a:tr h="1080261">
                <a:tc vMerge="1">
                  <a:txBody>
                    <a:bodyPr/>
                    <a:lstStyle/>
                    <a:p>
                      <a:endParaRPr lang="zh-CN" altLang="en-US" dirty="0"/>
                    </a:p>
                  </a:txBody>
                  <a:tcPr/>
                </a:tc>
                <a:tc>
                  <a:txBody>
                    <a:bodyPr/>
                    <a:lstStyle/>
                    <a:p>
                      <a:pPr algn="ctr"/>
                      <a:endParaRPr lang="en-US" altLang="zh-CN" sz="1300" b="1" dirty="0" smtClean="0"/>
                    </a:p>
                    <a:p>
                      <a:pPr algn="ctr"/>
                      <a:r>
                        <a:rPr lang="en-US" altLang="zh-CN" sz="1300" b="1" dirty="0" smtClean="0"/>
                        <a:t>Dynamic </a:t>
                      </a:r>
                    </a:p>
                    <a:p>
                      <a:pPr algn="ctr"/>
                      <a:r>
                        <a:rPr lang="en-US" altLang="zh-CN" sz="1300" b="1" dirty="0" smtClean="0"/>
                        <a:t>Airspace </a:t>
                      </a:r>
                    </a:p>
                    <a:p>
                      <a:pPr algn="ctr"/>
                      <a:r>
                        <a:rPr lang="en-US" altLang="zh-CN" sz="1300" b="1" dirty="0" smtClean="0"/>
                        <a:t>Management</a:t>
                      </a:r>
                      <a:endParaRPr lang="zh-CN" altLang="en-US" sz="1300" b="1" dirty="0"/>
                    </a:p>
                  </a:txBody>
                  <a:tcPr/>
                </a:tc>
                <a:tc>
                  <a:txBody>
                    <a:bodyPr/>
                    <a:lstStyle/>
                    <a:p>
                      <a:pPr>
                        <a:buFontTx/>
                        <a:buChar char="-"/>
                      </a:pPr>
                      <a:r>
                        <a:rPr lang="en-US" altLang="zh-CN" sz="1300" dirty="0" smtClean="0"/>
                        <a:t>Establishment of airspace</a:t>
                      </a:r>
                      <a:r>
                        <a:rPr lang="en-US" altLang="zh-CN" sz="1300" baseline="0" dirty="0" smtClean="0"/>
                        <a:t> structures offering greater choice of route options  and flexibility to extend/sub-divide military training areas</a:t>
                      </a:r>
                    </a:p>
                    <a:p>
                      <a:pPr>
                        <a:buFontTx/>
                        <a:buChar char="-"/>
                      </a:pPr>
                      <a:r>
                        <a:rPr lang="en-US" altLang="zh-CN" sz="1300" baseline="0" dirty="0" smtClean="0"/>
                        <a:t> Ad-hoc Airspace Delineation Process</a:t>
                      </a:r>
                      <a:endParaRPr lang="zh-CN" altLang="en-US" sz="1300" dirty="0"/>
                    </a:p>
                  </a:txBody>
                  <a:tcPr/>
                </a:tc>
                <a:tc>
                  <a:txBody>
                    <a:bodyPr/>
                    <a:lstStyle/>
                    <a:p>
                      <a:endParaRPr lang="en-US" altLang="zh-CN" sz="1300" dirty="0" smtClean="0"/>
                    </a:p>
                    <a:p>
                      <a:endParaRPr lang="en-US" altLang="zh-CN" sz="1300" dirty="0" smtClean="0"/>
                    </a:p>
                    <a:p>
                      <a:endParaRPr lang="en-US" altLang="zh-CN" sz="1300" dirty="0" smtClean="0"/>
                    </a:p>
                    <a:p>
                      <a:r>
                        <a:rPr lang="en-US" altLang="zh-CN" sz="1300" dirty="0" smtClean="0"/>
                        <a:t>Ad-</a:t>
                      </a:r>
                      <a:r>
                        <a:rPr lang="en-US" altLang="zh-CN" sz="1300" baseline="0" dirty="0" smtClean="0"/>
                        <a:t>hoc structure</a:t>
                      </a:r>
                      <a:endParaRPr lang="zh-CN" alt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3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3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3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t>Ad-</a:t>
                      </a:r>
                      <a:r>
                        <a:rPr lang="en-US" altLang="zh-CN" sz="1300" baseline="0" dirty="0" smtClean="0"/>
                        <a:t>hoc structure</a:t>
                      </a:r>
                      <a:endParaRPr lang="zh-CN" altLang="en-US" sz="1300" dirty="0" smtClean="0"/>
                    </a:p>
                    <a:p>
                      <a:endParaRPr lang="zh-CN" altLang="en-US" sz="1300" dirty="0"/>
                    </a:p>
                  </a:txBody>
                  <a:tcPr/>
                </a:tc>
              </a:tr>
              <a:tr h="486878">
                <a:tc rowSpan="2">
                  <a:txBody>
                    <a:bodyPr/>
                    <a:lstStyle/>
                    <a:p>
                      <a:pPr algn="ctr"/>
                      <a:endParaRPr lang="en-US" altLang="zh-CN" sz="1300" b="1" dirty="0" smtClean="0"/>
                    </a:p>
                    <a:p>
                      <a:pPr algn="ctr"/>
                      <a:endParaRPr lang="en-US" altLang="zh-CN" sz="1300" b="1" dirty="0" smtClean="0"/>
                    </a:p>
                    <a:p>
                      <a:pPr algn="ctr"/>
                      <a:endParaRPr lang="en-US" altLang="zh-CN" sz="1300" b="1" dirty="0" smtClean="0"/>
                    </a:p>
                    <a:p>
                      <a:pPr algn="ctr"/>
                      <a:r>
                        <a:rPr lang="en-US" altLang="zh-CN" sz="1300" b="1" dirty="0" smtClean="0"/>
                        <a:t>Airspace Allocation</a:t>
                      </a:r>
                      <a:endParaRPr lang="zh-CN" altLang="en-US" sz="1300" b="1" dirty="0"/>
                    </a:p>
                  </a:txBody>
                  <a:tcPr/>
                </a:tc>
                <a:tc>
                  <a:txBody>
                    <a:bodyPr/>
                    <a:lstStyle/>
                    <a:p>
                      <a:pPr algn="ctr"/>
                      <a:endParaRPr lang="en-US" altLang="zh-CN" sz="1300" b="1" dirty="0" smtClean="0"/>
                    </a:p>
                    <a:p>
                      <a:pPr algn="ctr"/>
                      <a:r>
                        <a:rPr lang="en-US" altLang="zh-CN" sz="1300" b="1" dirty="0" smtClean="0"/>
                        <a:t>Basic FUA</a:t>
                      </a:r>
                      <a:endParaRPr lang="zh-CN" altLang="en-US" sz="1300" b="1" dirty="0"/>
                    </a:p>
                  </a:txBody>
                  <a:tcPr/>
                </a:tc>
                <a:tc>
                  <a:txBody>
                    <a:bodyPr/>
                    <a:lstStyle/>
                    <a:p>
                      <a:r>
                        <a:rPr lang="en-US" altLang="zh-CN" sz="1300" dirty="0" smtClean="0"/>
                        <a:t>Priority</a:t>
                      </a:r>
                      <a:r>
                        <a:rPr lang="en-US" altLang="zh-CN" sz="1300" baseline="0" dirty="0" smtClean="0"/>
                        <a:t> Rules and Negotiation Process</a:t>
                      </a:r>
                      <a:endParaRPr lang="zh-CN" altLang="en-US" sz="1300" dirty="0"/>
                    </a:p>
                  </a:txBody>
                  <a:tcPr/>
                </a:tc>
                <a:tc>
                  <a:txBody>
                    <a:bodyPr/>
                    <a:lstStyle/>
                    <a:p>
                      <a:r>
                        <a:rPr lang="en-US" altLang="zh-CN" sz="1300" dirty="0" smtClean="0"/>
                        <a:t>Current AMC Process</a:t>
                      </a:r>
                      <a:endParaRPr lang="zh-CN" altLang="en-US" sz="1300" dirty="0"/>
                    </a:p>
                  </a:txBody>
                  <a:tcPr/>
                </a:tc>
                <a:tc>
                  <a:txBody>
                    <a:bodyPr/>
                    <a:lstStyle/>
                    <a:p>
                      <a:r>
                        <a:rPr lang="en-US" altLang="zh-CN" sz="1300" dirty="0" smtClean="0"/>
                        <a:t>Limited to real-time activation/deactivation</a:t>
                      </a:r>
                      <a:endParaRPr lang="zh-CN" altLang="en-US" sz="1300" dirty="0"/>
                    </a:p>
                  </a:txBody>
                  <a:tcPr/>
                </a:tc>
              </a:tr>
              <a:tr h="882466">
                <a:tc vMerge="1">
                  <a:txBody>
                    <a:bodyPr/>
                    <a:lstStyle/>
                    <a:p>
                      <a:endParaRPr lang="zh-CN" altLang="en-US" sz="1400" dirty="0"/>
                    </a:p>
                  </a:txBody>
                  <a:tcPr/>
                </a:tc>
                <a:tc>
                  <a:txBody>
                    <a:bodyPr/>
                    <a:lstStyle/>
                    <a:p>
                      <a:pPr algn="ctr"/>
                      <a:r>
                        <a:rPr lang="en-US" altLang="zh-CN" sz="1300" b="1" dirty="0" smtClean="0"/>
                        <a:t>Dynamic </a:t>
                      </a:r>
                    </a:p>
                    <a:p>
                      <a:pPr algn="ctr"/>
                      <a:r>
                        <a:rPr lang="en-US" altLang="zh-CN" sz="1300" b="1" dirty="0" smtClean="0"/>
                        <a:t>Airspace</a:t>
                      </a:r>
                    </a:p>
                    <a:p>
                      <a:pPr algn="ctr"/>
                      <a:r>
                        <a:rPr lang="en-US" altLang="zh-CN" sz="1300" b="1" dirty="0" smtClean="0"/>
                        <a:t>Management</a:t>
                      </a:r>
                      <a:endParaRPr lang="zh-CN" altLang="en-US" sz="1300" b="1" dirty="0"/>
                    </a:p>
                  </a:txBody>
                  <a:tcPr/>
                </a:tc>
                <a:tc>
                  <a:txBody>
                    <a:bodyPr/>
                    <a:lstStyle/>
                    <a:p>
                      <a:r>
                        <a:rPr lang="en-US" altLang="zh-CN" sz="1300" dirty="0" smtClean="0"/>
                        <a:t>“Modus Operandi” of pre-defined</a:t>
                      </a:r>
                      <a:r>
                        <a:rPr lang="en-US" altLang="zh-CN" sz="1300" baseline="0" dirty="0" smtClean="0"/>
                        <a:t> scenarios</a:t>
                      </a:r>
                      <a:endParaRPr lang="zh-CN" altLang="en-US" sz="1300" dirty="0"/>
                    </a:p>
                  </a:txBody>
                  <a:tcPr/>
                </a:tc>
                <a:tc>
                  <a:txBody>
                    <a:bodyPr/>
                    <a:lstStyle/>
                    <a:p>
                      <a:r>
                        <a:rPr lang="en-US" altLang="zh-CN" sz="1300" dirty="0" smtClean="0"/>
                        <a:t>Enhanced</a:t>
                      </a:r>
                      <a:r>
                        <a:rPr lang="en-US" altLang="zh-CN" sz="1300" baseline="0" dirty="0" smtClean="0"/>
                        <a:t> AMC process moved closer to time of operation</a:t>
                      </a:r>
                      <a:endParaRPr lang="zh-CN" altLang="en-US" sz="1300" dirty="0"/>
                    </a:p>
                  </a:txBody>
                  <a:tcPr/>
                </a:tc>
                <a:tc>
                  <a:txBody>
                    <a:bodyPr/>
                    <a:lstStyle/>
                    <a:p>
                      <a:r>
                        <a:rPr lang="en-US" altLang="zh-CN" sz="1300" dirty="0" smtClean="0"/>
                        <a:t>Collaborative decision-making process at short</a:t>
                      </a:r>
                      <a:r>
                        <a:rPr lang="en-US" altLang="zh-CN" sz="1300" baseline="0" dirty="0" smtClean="0"/>
                        <a:t> notice</a:t>
                      </a:r>
                      <a:endParaRPr lang="zh-CN" altLang="en-US" sz="1300" dirty="0"/>
                    </a:p>
                  </a:txBody>
                  <a:tcPr/>
                </a:tc>
              </a:tr>
              <a:tr h="486878">
                <a:tc rowSpan="2">
                  <a:txBody>
                    <a:bodyPr/>
                    <a:lstStyle/>
                    <a:p>
                      <a:pPr algn="ctr"/>
                      <a:endParaRPr lang="en-US" altLang="zh-CN" sz="1300" b="1" dirty="0" smtClean="0"/>
                    </a:p>
                    <a:p>
                      <a:pPr algn="ctr"/>
                      <a:endParaRPr lang="en-US" altLang="zh-CN" sz="1300" b="1" dirty="0" smtClean="0"/>
                    </a:p>
                    <a:p>
                      <a:pPr algn="ctr"/>
                      <a:r>
                        <a:rPr lang="en-US" altLang="zh-CN" sz="1300" b="1" dirty="0" smtClean="0"/>
                        <a:t>Information Dissemination</a:t>
                      </a:r>
                      <a:endParaRPr lang="zh-CN" altLang="en-US" sz="1300" b="1" dirty="0"/>
                    </a:p>
                  </a:txBody>
                  <a:tcPr/>
                </a:tc>
                <a:tc>
                  <a:txBody>
                    <a:bodyPr/>
                    <a:lstStyle/>
                    <a:p>
                      <a:pPr algn="ctr"/>
                      <a:r>
                        <a:rPr lang="en-US" altLang="zh-CN" sz="1300" b="1" dirty="0" smtClean="0"/>
                        <a:t>Basic FUA</a:t>
                      </a:r>
                      <a:endParaRPr lang="zh-CN" altLang="en-US" sz="1300" b="1" dirty="0"/>
                    </a:p>
                  </a:txBody>
                  <a:tcPr/>
                </a:tc>
                <a:tc>
                  <a:txBody>
                    <a:bodyPr/>
                    <a:lstStyle/>
                    <a:p>
                      <a:r>
                        <a:rPr lang="en-US" altLang="zh-CN" sz="1300" dirty="0" smtClean="0"/>
                        <a:t>AIP NOTAM</a:t>
                      </a:r>
                      <a:endParaRPr lang="zh-CN" altLang="en-US" sz="1300" dirty="0"/>
                    </a:p>
                  </a:txBody>
                  <a:tcPr/>
                </a:tc>
                <a:tc>
                  <a:txBody>
                    <a:bodyPr/>
                    <a:lstStyle/>
                    <a:p>
                      <a:r>
                        <a:rPr lang="en-US" altLang="zh-CN" sz="1300" dirty="0" smtClean="0"/>
                        <a:t>AUP/UUP/CRAM</a:t>
                      </a:r>
                      <a:endParaRPr lang="zh-CN" altLang="en-US" sz="1300" dirty="0"/>
                    </a:p>
                  </a:txBody>
                  <a:tcPr/>
                </a:tc>
                <a:tc>
                  <a:txBody>
                    <a:bodyPr/>
                    <a:lstStyle/>
                    <a:p>
                      <a:r>
                        <a:rPr lang="en-US" altLang="zh-CN" sz="1300" dirty="0" smtClean="0"/>
                        <a:t>Tel/Fax/radio/NOTAM/Data</a:t>
                      </a:r>
                      <a:r>
                        <a:rPr lang="en-US" altLang="zh-CN" sz="1300" baseline="0" dirty="0" smtClean="0"/>
                        <a:t> Processing</a:t>
                      </a:r>
                      <a:endParaRPr lang="zh-CN" altLang="en-US" sz="1300" dirty="0"/>
                    </a:p>
                  </a:txBody>
                  <a:tcPr/>
                </a:tc>
              </a:tr>
              <a:tr h="715620">
                <a:tc vMerge="1">
                  <a:txBody>
                    <a:bodyPr/>
                    <a:lstStyle/>
                    <a:p>
                      <a:endParaRPr lang="zh-CN" altLang="en-US" sz="1400" dirty="0"/>
                    </a:p>
                  </a:txBody>
                  <a:tcPr/>
                </a:tc>
                <a:tc>
                  <a:txBody>
                    <a:bodyPr/>
                    <a:lstStyle/>
                    <a:p>
                      <a:pPr algn="ctr"/>
                      <a:r>
                        <a:rPr lang="en-US" altLang="zh-CN" sz="1300" b="1" dirty="0" smtClean="0"/>
                        <a:t>Dynamic </a:t>
                      </a:r>
                    </a:p>
                    <a:p>
                      <a:pPr algn="ctr"/>
                      <a:r>
                        <a:rPr lang="en-US" altLang="zh-CN" sz="1300" b="1" dirty="0" smtClean="0"/>
                        <a:t>Airspace </a:t>
                      </a:r>
                    </a:p>
                    <a:p>
                      <a:pPr algn="ctr"/>
                      <a:r>
                        <a:rPr lang="en-US" altLang="zh-CN" sz="1300" b="1" dirty="0" smtClean="0"/>
                        <a:t>Management</a:t>
                      </a:r>
                      <a:endParaRPr lang="zh-CN" altLang="en-US" sz="1300" b="1" dirty="0"/>
                    </a:p>
                  </a:txBody>
                  <a:tcPr/>
                </a:tc>
                <a:tc>
                  <a:txBody>
                    <a:bodyPr/>
                    <a:lstStyle/>
                    <a:p>
                      <a:r>
                        <a:rPr lang="en-US" altLang="zh-CN" sz="1300" dirty="0" smtClean="0"/>
                        <a:t>Airspace Data Repository</a:t>
                      </a:r>
                      <a:endParaRPr lang="zh-CN" alt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t>Airspace Data Repository</a:t>
                      </a:r>
                      <a:endParaRPr lang="zh-CN" altLang="en-US" sz="1300" dirty="0" smtClean="0"/>
                    </a:p>
                    <a:p>
                      <a:endParaRPr lang="zh-CN" alt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t>Airspace Data Repository</a:t>
                      </a:r>
                      <a:endParaRPr lang="zh-CN" altLang="en-US" sz="1300" dirty="0" smtClean="0"/>
                    </a:p>
                    <a:p>
                      <a:r>
                        <a:rPr lang="en-US" altLang="zh-CN" sz="1300" dirty="0" smtClean="0"/>
                        <a:t>Tel/Fax/radio/NOTAM/</a:t>
                      </a:r>
                      <a:endParaRPr lang="zh-CN" altLang="en-US" sz="13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lstStyle/>
          <a:p>
            <a:r>
              <a:rPr lang="en-US" altLang="zh-CN" dirty="0" smtClean="0"/>
              <a:t>What airspace structures does FUA use?</a:t>
            </a:r>
          </a:p>
          <a:p>
            <a:r>
              <a:rPr lang="en-US" altLang="zh-CN" dirty="0" smtClean="0"/>
              <a:t>What are the three levels of flexible management of airspace?</a:t>
            </a:r>
          </a:p>
          <a:p>
            <a:r>
              <a:rPr lang="en-US" altLang="zh-CN" dirty="0" smtClean="0"/>
              <a:t>What are the functions of an Airspace Management Cell?</a:t>
            </a:r>
          </a:p>
          <a:p>
            <a:r>
              <a:rPr lang="en-US" altLang="zh-CN" dirty="0" smtClean="0"/>
              <a:t>What are the differences of Flexible Use of Airspace and Dynamic Airspace Management?</a:t>
            </a:r>
          </a:p>
          <a:p>
            <a:endParaRPr lang="zh-CN" altLang="en-US" dirty="0"/>
          </a:p>
        </p:txBody>
      </p:sp>
      <p:pic>
        <p:nvPicPr>
          <p:cNvPr id="4" name="Picture 6" descr="AG00317_"/>
          <p:cNvPicPr>
            <a:picLocks noChangeAspect="1" noChangeArrowheads="1" noCrop="1"/>
          </p:cNvPicPr>
          <p:nvPr/>
        </p:nvPicPr>
        <p:blipFill>
          <a:blip r:embed="rId2"/>
          <a:srcRect/>
          <a:stretch>
            <a:fillRect/>
          </a:stretch>
        </p:blipFill>
        <p:spPr bwMode="auto">
          <a:xfrm>
            <a:off x="7786710" y="-24"/>
            <a:ext cx="1357322"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Objectives</a:t>
            </a:r>
            <a:endParaRPr lang="zh-CN" altLang="en-US" dirty="0"/>
          </a:p>
        </p:txBody>
      </p:sp>
      <p:sp>
        <p:nvSpPr>
          <p:cNvPr id="3" name="内容占位符 2"/>
          <p:cNvSpPr>
            <a:spLocks noGrp="1"/>
          </p:cNvSpPr>
          <p:nvPr>
            <p:ph idx="1"/>
          </p:nvPr>
        </p:nvSpPr>
        <p:spPr/>
        <p:txBody>
          <a:bodyPr>
            <a:normAutofit/>
          </a:bodyPr>
          <a:lstStyle/>
          <a:p>
            <a:r>
              <a:rPr lang="en-US" altLang="zh-CN" dirty="0" smtClean="0"/>
              <a:t>Define the concept of FUA</a:t>
            </a:r>
          </a:p>
          <a:p>
            <a:pPr lvl="1"/>
            <a:r>
              <a:rPr lang="en-US" altLang="zh-CN" dirty="0" smtClean="0"/>
              <a:t>List the different airspace structures that are particularly suited for FUA</a:t>
            </a:r>
          </a:p>
          <a:p>
            <a:pPr lvl="1"/>
            <a:r>
              <a:rPr lang="en-US" altLang="zh-CN" dirty="0" smtClean="0"/>
              <a:t>State the functions of the three levels of ASM</a:t>
            </a:r>
          </a:p>
          <a:p>
            <a:r>
              <a:rPr lang="en-US" altLang="zh-CN" dirty="0" smtClean="0"/>
              <a:t>References:</a:t>
            </a:r>
          </a:p>
          <a:p>
            <a:pPr lvl="1"/>
            <a:r>
              <a:rPr lang="en-US" altLang="zh-CN" dirty="0" smtClean="0"/>
              <a:t>GUIDANCE THE IMPLEMENTATION OF THE CONCEPT OF THE FLEXIBLE USE OF AIRSPACE</a:t>
            </a:r>
          </a:p>
          <a:p>
            <a:pPr lvl="1"/>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Current Situation</a:t>
            </a:r>
            <a:endParaRPr lang="zh-CN" alt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00562" y="1785926"/>
            <a:ext cx="4585540" cy="33848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3213" y="1785926"/>
            <a:ext cx="4205911" cy="34290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TextBox 6"/>
          <p:cNvSpPr txBox="1"/>
          <p:nvPr/>
        </p:nvSpPr>
        <p:spPr>
          <a:xfrm>
            <a:off x="1071538" y="5715016"/>
            <a:ext cx="1714512" cy="369332"/>
          </a:xfrm>
          <a:prstGeom prst="rect">
            <a:avLst/>
          </a:prstGeom>
          <a:noFill/>
        </p:spPr>
        <p:txBody>
          <a:bodyPr wrap="square" rtlCol="0">
            <a:spAutoFit/>
          </a:bodyPr>
          <a:lstStyle/>
          <a:p>
            <a:r>
              <a:rPr lang="en-US" altLang="zh-CN" dirty="0" smtClean="0"/>
              <a:t>USA</a:t>
            </a:r>
            <a:endParaRPr lang="zh-CN" altLang="en-US" dirty="0"/>
          </a:p>
        </p:txBody>
      </p:sp>
      <p:sp>
        <p:nvSpPr>
          <p:cNvPr id="8" name="TextBox 7"/>
          <p:cNvSpPr txBox="1"/>
          <p:nvPr/>
        </p:nvSpPr>
        <p:spPr>
          <a:xfrm>
            <a:off x="5857884" y="5715016"/>
            <a:ext cx="1714512" cy="369332"/>
          </a:xfrm>
          <a:prstGeom prst="rect">
            <a:avLst/>
          </a:prstGeom>
          <a:noFill/>
        </p:spPr>
        <p:txBody>
          <a:bodyPr wrap="square" rtlCol="0">
            <a:spAutoFit/>
          </a:bodyPr>
          <a:lstStyle/>
          <a:p>
            <a:r>
              <a:rPr lang="en-US" altLang="zh-CN" dirty="0" smtClean="0"/>
              <a:t>PRC</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FUA Concept</a:t>
            </a:r>
            <a:endParaRPr lang="zh-CN" altLang="en-US" dirty="0"/>
          </a:p>
        </p:txBody>
      </p:sp>
      <p:sp>
        <p:nvSpPr>
          <p:cNvPr id="3" name="内容占位符 2"/>
          <p:cNvSpPr>
            <a:spLocks noGrp="1"/>
          </p:cNvSpPr>
          <p:nvPr>
            <p:ph idx="1"/>
          </p:nvPr>
        </p:nvSpPr>
        <p:spPr>
          <a:xfrm>
            <a:off x="500034" y="1428736"/>
            <a:ext cx="8229600" cy="4525963"/>
          </a:xfrm>
        </p:spPr>
        <p:txBody>
          <a:bodyPr>
            <a:noAutofit/>
          </a:bodyPr>
          <a:lstStyle/>
          <a:p>
            <a:r>
              <a:rPr lang="en-US" altLang="zh-CN" sz="1800" dirty="0" smtClean="0"/>
              <a:t>Airspace should </a:t>
            </a:r>
            <a:r>
              <a:rPr lang="en-US" altLang="zh-CN" sz="1800" dirty="0"/>
              <a:t>no longer be designated as </a:t>
            </a:r>
            <a:r>
              <a:rPr lang="en-US" altLang="zh-CN" sz="1800" dirty="0" smtClean="0"/>
              <a:t>either military </a:t>
            </a:r>
            <a:r>
              <a:rPr lang="en-US" altLang="zh-CN" sz="1800" dirty="0"/>
              <a:t>or civil airspace but should be considered as one continuum and used flexibly on </a:t>
            </a:r>
            <a:r>
              <a:rPr lang="en-US" altLang="zh-CN" sz="1800" dirty="0" smtClean="0"/>
              <a:t>a day-to-day </a:t>
            </a:r>
            <a:r>
              <a:rPr lang="en-US" altLang="zh-CN" sz="1800" dirty="0"/>
              <a:t>basis. </a:t>
            </a:r>
            <a:endParaRPr lang="en-US" altLang="zh-CN" sz="1800" dirty="0" smtClean="0"/>
          </a:p>
          <a:p>
            <a:r>
              <a:rPr lang="en-US" altLang="zh-CN" sz="1800" dirty="0" smtClean="0"/>
              <a:t>Consequently</a:t>
            </a:r>
            <a:r>
              <a:rPr lang="en-US" altLang="zh-CN" sz="1800" dirty="0"/>
              <a:t>, any necessary airspace segregation should be only of </a:t>
            </a:r>
            <a:r>
              <a:rPr lang="en-US" altLang="zh-CN" sz="1800" dirty="0" smtClean="0"/>
              <a:t>a temporary </a:t>
            </a:r>
            <a:r>
              <a:rPr lang="en-US" altLang="zh-CN" sz="1800" dirty="0"/>
              <a:t>nature</a:t>
            </a:r>
            <a:r>
              <a:rPr lang="en-US" altLang="zh-CN" sz="1800" dirty="0" smtClean="0"/>
              <a:t>.</a:t>
            </a:r>
            <a:endParaRPr lang="en-US" altLang="zh-CN" sz="1800" dirty="0"/>
          </a:p>
          <a:p>
            <a:r>
              <a:rPr lang="en-US" altLang="zh-CN" sz="1800" dirty="0" smtClean="0"/>
              <a:t>The daily </a:t>
            </a:r>
            <a:r>
              <a:rPr lang="en-US" altLang="zh-CN" sz="1800" dirty="0"/>
              <a:t>allocation of flexible airspace structures, that any necessary segregation of airspace </a:t>
            </a:r>
            <a:r>
              <a:rPr lang="en-US" altLang="zh-CN" sz="1800" dirty="0" smtClean="0"/>
              <a:t>is based </a:t>
            </a:r>
            <a:r>
              <a:rPr lang="en-US" altLang="zh-CN" sz="1800" dirty="0"/>
              <a:t>on real usage within a specific time </a:t>
            </a:r>
            <a:r>
              <a:rPr lang="en-US" altLang="zh-CN" sz="1800" dirty="0" smtClean="0"/>
              <a:t>period.</a:t>
            </a:r>
          </a:p>
          <a:p>
            <a:r>
              <a:rPr lang="en-US" altLang="zh-CN" sz="1800" dirty="0"/>
              <a:t>FUA Concept uses airspace structures that are particularly suited for temporary </a:t>
            </a:r>
            <a:r>
              <a:rPr lang="en-US" altLang="zh-CN" sz="1800" dirty="0" smtClean="0"/>
              <a:t>allocation and/or utilization. </a:t>
            </a:r>
          </a:p>
          <a:p>
            <a:r>
              <a:rPr lang="en-US" altLang="zh-CN" sz="1800" dirty="0" smtClean="0"/>
              <a:t>The </a:t>
            </a:r>
            <a:r>
              <a:rPr lang="en-US" altLang="zh-CN" sz="1800" dirty="0"/>
              <a:t>different airspace structures </a:t>
            </a:r>
            <a:r>
              <a:rPr lang="en-US" altLang="zh-CN" sz="1800" dirty="0" smtClean="0"/>
              <a:t>includes:  </a:t>
            </a:r>
          </a:p>
          <a:p>
            <a:pPr lvl="1"/>
            <a:r>
              <a:rPr lang="en-US" altLang="zh-CN" sz="1800" dirty="0" smtClean="0"/>
              <a:t>Conditional </a:t>
            </a:r>
            <a:r>
              <a:rPr lang="en-US" altLang="zh-CN" sz="1800" dirty="0"/>
              <a:t>Routes (CDRs</a:t>
            </a:r>
            <a:r>
              <a:rPr lang="en-US" altLang="zh-CN" sz="1800" dirty="0" smtClean="0"/>
              <a:t>), </a:t>
            </a:r>
          </a:p>
          <a:p>
            <a:pPr lvl="1"/>
            <a:r>
              <a:rPr lang="en-US" altLang="zh-CN" sz="1800" dirty="0" smtClean="0"/>
              <a:t>Temporary </a:t>
            </a:r>
            <a:r>
              <a:rPr lang="en-US" altLang="zh-CN" sz="1800" dirty="0"/>
              <a:t>Reserved Areas (TRAs</a:t>
            </a:r>
            <a:r>
              <a:rPr lang="en-US" altLang="zh-CN" sz="1800" dirty="0" smtClean="0"/>
              <a:t>),</a:t>
            </a:r>
          </a:p>
          <a:p>
            <a:pPr lvl="1"/>
            <a:r>
              <a:rPr lang="en-US" altLang="zh-CN" sz="1800" dirty="0" smtClean="0"/>
              <a:t>Temporary </a:t>
            </a:r>
            <a:r>
              <a:rPr lang="en-US" altLang="zh-CN" sz="1800" dirty="0"/>
              <a:t>Segregated areas (TSAs), or </a:t>
            </a:r>
            <a:endParaRPr lang="en-US" altLang="zh-CN" sz="1800" dirty="0" smtClean="0"/>
          </a:p>
          <a:p>
            <a:pPr lvl="1"/>
            <a:r>
              <a:rPr lang="en-US" altLang="zh-CN" sz="1800" dirty="0" smtClean="0"/>
              <a:t>Cross-Border Areas </a:t>
            </a:r>
            <a:r>
              <a:rPr lang="en-US" altLang="zh-CN" sz="1800" dirty="0"/>
              <a:t>(CBAs) and </a:t>
            </a:r>
            <a:endParaRPr lang="en-US" altLang="zh-CN" sz="1800" dirty="0" smtClean="0"/>
          </a:p>
          <a:p>
            <a:pPr lvl="1"/>
            <a:r>
              <a:rPr lang="en-US" altLang="zh-CN" sz="1800" dirty="0" smtClean="0"/>
              <a:t>Prior </a:t>
            </a:r>
            <a:r>
              <a:rPr lang="en-US" altLang="zh-CN" sz="1800" dirty="0"/>
              <a:t>Co-ordination Airspace (PCA) or </a:t>
            </a:r>
            <a:endParaRPr lang="en-US" altLang="zh-CN" sz="1800" dirty="0" smtClean="0"/>
          </a:p>
          <a:p>
            <a:pPr lvl="1"/>
            <a:r>
              <a:rPr lang="en-US" altLang="zh-CN" sz="1800" dirty="0" smtClean="0"/>
              <a:t>Reduced </a:t>
            </a:r>
            <a:r>
              <a:rPr lang="en-US" altLang="zh-CN" sz="1800" dirty="0"/>
              <a:t>Co-ordination </a:t>
            </a:r>
            <a:r>
              <a:rPr lang="en-US" altLang="zh-CN" sz="1800" dirty="0" smtClean="0"/>
              <a:t>Airspace (RCA</a:t>
            </a:r>
            <a:r>
              <a:rPr lang="en-US" altLang="zh-CN" sz="1800" dirty="0"/>
              <a:t>) </a:t>
            </a:r>
            <a:r>
              <a:rPr lang="en-US" altLang="zh-CN" sz="1800" dirty="0" smtClean="0"/>
              <a:t>procedures.</a:t>
            </a:r>
            <a:endParaRPr lang="zh-CN" alt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25412" y="571480"/>
            <a:ext cx="928694"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ASM</a:t>
            </a:r>
            <a:endParaRPr lang="zh-CN" altLang="en-US" dirty="0"/>
          </a:p>
        </p:txBody>
      </p:sp>
      <p:sp>
        <p:nvSpPr>
          <p:cNvPr id="6" name="矩形 5"/>
          <p:cNvSpPr/>
          <p:nvPr/>
        </p:nvSpPr>
        <p:spPr>
          <a:xfrm>
            <a:off x="6825742" y="571480"/>
            <a:ext cx="928694"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ATC</a:t>
            </a:r>
            <a:endParaRPr lang="zh-CN" altLang="en-US" dirty="0"/>
          </a:p>
        </p:txBody>
      </p:sp>
      <p:sp>
        <p:nvSpPr>
          <p:cNvPr id="7" name="椭圆 6"/>
          <p:cNvSpPr/>
          <p:nvPr/>
        </p:nvSpPr>
        <p:spPr>
          <a:xfrm>
            <a:off x="4143372" y="2643182"/>
            <a:ext cx="1285884" cy="785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smtClean="0"/>
              <a:t>Nature and extent of Civil &amp; Military activities</a:t>
            </a:r>
            <a:endParaRPr lang="zh-CN" altLang="en-US" sz="1000" dirty="0"/>
          </a:p>
        </p:txBody>
      </p:sp>
      <p:sp>
        <p:nvSpPr>
          <p:cNvPr id="8" name="椭圆 7"/>
          <p:cNvSpPr/>
          <p:nvPr/>
        </p:nvSpPr>
        <p:spPr>
          <a:xfrm>
            <a:off x="6682866" y="1357298"/>
            <a:ext cx="1214446" cy="7143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smtClean="0"/>
              <a:t>Civil/Military Coordination Capability</a:t>
            </a:r>
            <a:endParaRPr lang="zh-CN" altLang="en-US" sz="1000" dirty="0"/>
          </a:p>
        </p:txBody>
      </p:sp>
      <p:sp>
        <p:nvSpPr>
          <p:cNvPr id="9" name="流程图: 决策 8"/>
          <p:cNvSpPr/>
          <p:nvPr/>
        </p:nvSpPr>
        <p:spPr>
          <a:xfrm>
            <a:off x="6429388" y="2357430"/>
            <a:ext cx="1714512" cy="1357322"/>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Adequate coordination &amp; access to all necessary Flight/Radar data?</a:t>
            </a:r>
            <a:endParaRPr lang="zh-CN" altLang="en-US" sz="1000" dirty="0">
              <a:solidFill>
                <a:schemeClr val="tx1"/>
              </a:solidFill>
            </a:endParaRPr>
          </a:p>
        </p:txBody>
      </p:sp>
      <p:sp>
        <p:nvSpPr>
          <p:cNvPr id="11" name="流程图: 决策 10"/>
          <p:cNvSpPr/>
          <p:nvPr/>
        </p:nvSpPr>
        <p:spPr>
          <a:xfrm>
            <a:off x="3929058" y="3857628"/>
            <a:ext cx="1714512" cy="1285884"/>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Potential hazard to participating and non-participating aircraft?</a:t>
            </a:r>
            <a:endParaRPr lang="zh-CN" altLang="en-US" sz="1000" dirty="0">
              <a:solidFill>
                <a:schemeClr val="tx1"/>
              </a:solidFill>
            </a:endParaRPr>
          </a:p>
        </p:txBody>
      </p:sp>
      <p:sp>
        <p:nvSpPr>
          <p:cNvPr id="12" name="矩形 11"/>
          <p:cNvSpPr/>
          <p:nvPr/>
        </p:nvSpPr>
        <p:spPr>
          <a:xfrm>
            <a:off x="4111098" y="5500702"/>
            <a:ext cx="1357322" cy="6429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600" dirty="0" smtClean="0"/>
              <a:t>Joint Use of Airspace</a:t>
            </a:r>
            <a:endParaRPr lang="zh-CN" altLang="en-US" sz="1600" dirty="0"/>
          </a:p>
        </p:txBody>
      </p:sp>
      <p:sp>
        <p:nvSpPr>
          <p:cNvPr id="13" name="矩形 12"/>
          <p:cNvSpPr/>
          <p:nvPr/>
        </p:nvSpPr>
        <p:spPr>
          <a:xfrm>
            <a:off x="6611428" y="4171786"/>
            <a:ext cx="1357322" cy="642942"/>
          </a:xfrm>
          <a:prstGeom prst="rect">
            <a:avLst/>
          </a:prstGeom>
          <a:solidFill>
            <a:srgbClr val="FF0000"/>
          </a:solidFill>
          <a:ln w="12700">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Need for Protection</a:t>
            </a:r>
            <a:endParaRPr lang="zh-CN" altLang="en-US" dirty="0"/>
          </a:p>
        </p:txBody>
      </p:sp>
      <p:sp>
        <p:nvSpPr>
          <p:cNvPr id="14" name="矩形 13"/>
          <p:cNvSpPr/>
          <p:nvPr/>
        </p:nvSpPr>
        <p:spPr>
          <a:xfrm>
            <a:off x="6611428" y="5500702"/>
            <a:ext cx="135732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Airspace temporarily segregated</a:t>
            </a:r>
            <a:endParaRPr lang="zh-CN" altLang="en-US" sz="1400" dirty="0"/>
          </a:p>
        </p:txBody>
      </p:sp>
      <p:cxnSp>
        <p:nvCxnSpPr>
          <p:cNvPr id="16" name="直接箭头连接符 15"/>
          <p:cNvCxnSpPr>
            <a:stCxn id="5" idx="2"/>
            <a:endCxn id="7" idx="0"/>
          </p:cNvCxnSpPr>
          <p:nvPr/>
        </p:nvCxnSpPr>
        <p:spPr>
          <a:xfrm rot="5400000">
            <a:off x="3966500" y="1819923"/>
            <a:ext cx="1643074" cy="34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8" idx="0"/>
          </p:cNvCxnSpPr>
          <p:nvPr/>
        </p:nvCxnSpPr>
        <p:spPr>
          <a:xfrm rot="5400000">
            <a:off x="7111494" y="1178703"/>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4"/>
            <a:endCxn id="9" idx="0"/>
          </p:cNvCxnSpPr>
          <p:nvPr/>
        </p:nvCxnSpPr>
        <p:spPr>
          <a:xfrm rot="5400000">
            <a:off x="7145491" y="2212832"/>
            <a:ext cx="285752" cy="3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7" idx="6"/>
          </p:cNvCxnSpPr>
          <p:nvPr/>
        </p:nvCxnSpPr>
        <p:spPr>
          <a:xfrm rot="10800000">
            <a:off x="5429256" y="3036091"/>
            <a:ext cx="100013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4"/>
            <a:endCxn id="11" idx="0"/>
          </p:cNvCxnSpPr>
          <p:nvPr/>
        </p:nvCxnSpPr>
        <p:spPr>
          <a:xfrm rot="5400000">
            <a:off x="4572000" y="3643314"/>
            <a:ext cx="42862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2"/>
            <a:endCxn id="13" idx="0"/>
          </p:cNvCxnSpPr>
          <p:nvPr/>
        </p:nvCxnSpPr>
        <p:spPr>
          <a:xfrm rot="16200000" flipH="1">
            <a:off x="7059849" y="3941546"/>
            <a:ext cx="457034" cy="3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3"/>
            <a:endCxn id="13" idx="1"/>
          </p:cNvCxnSpPr>
          <p:nvPr/>
        </p:nvCxnSpPr>
        <p:spPr>
          <a:xfrm flipV="1">
            <a:off x="5643570" y="4493257"/>
            <a:ext cx="967858" cy="73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2" idx="0"/>
          </p:cNvCxnSpPr>
          <p:nvPr/>
        </p:nvCxnSpPr>
        <p:spPr>
          <a:xfrm rot="16200000" flipH="1">
            <a:off x="4609441" y="5320384"/>
            <a:ext cx="357190" cy="3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3" idx="2"/>
            <a:endCxn id="14" idx="0"/>
          </p:cNvCxnSpPr>
          <p:nvPr/>
        </p:nvCxnSpPr>
        <p:spPr>
          <a:xfrm rot="5400000">
            <a:off x="6947102" y="5157715"/>
            <a:ext cx="685974"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048" y="2786058"/>
            <a:ext cx="571504" cy="307777"/>
          </a:xfrm>
          <a:prstGeom prst="rect">
            <a:avLst/>
          </a:prstGeom>
          <a:noFill/>
        </p:spPr>
        <p:txBody>
          <a:bodyPr wrap="square" rtlCol="0">
            <a:spAutoFit/>
          </a:bodyPr>
          <a:lstStyle/>
          <a:p>
            <a:r>
              <a:rPr lang="en-US" altLang="zh-CN" sz="1400" dirty="0" smtClean="0"/>
              <a:t>Yes</a:t>
            </a:r>
            <a:endParaRPr lang="zh-CN" altLang="en-US" sz="1400" dirty="0"/>
          </a:p>
        </p:txBody>
      </p:sp>
      <p:sp>
        <p:nvSpPr>
          <p:cNvPr id="34" name="TextBox 33"/>
          <p:cNvSpPr txBox="1"/>
          <p:nvPr/>
        </p:nvSpPr>
        <p:spPr>
          <a:xfrm>
            <a:off x="5682734" y="4214818"/>
            <a:ext cx="571504" cy="307777"/>
          </a:xfrm>
          <a:prstGeom prst="rect">
            <a:avLst/>
          </a:prstGeom>
          <a:noFill/>
        </p:spPr>
        <p:txBody>
          <a:bodyPr wrap="square" rtlCol="0">
            <a:spAutoFit/>
          </a:bodyPr>
          <a:lstStyle/>
          <a:p>
            <a:r>
              <a:rPr lang="en-US" altLang="zh-CN" sz="1400" dirty="0" smtClean="0"/>
              <a:t>Yes</a:t>
            </a:r>
            <a:endParaRPr lang="zh-CN" altLang="en-US" sz="1400" dirty="0"/>
          </a:p>
        </p:txBody>
      </p:sp>
      <p:sp>
        <p:nvSpPr>
          <p:cNvPr id="35" name="TextBox 34"/>
          <p:cNvSpPr txBox="1"/>
          <p:nvPr/>
        </p:nvSpPr>
        <p:spPr>
          <a:xfrm>
            <a:off x="7254370" y="3786190"/>
            <a:ext cx="571504" cy="307777"/>
          </a:xfrm>
          <a:prstGeom prst="rect">
            <a:avLst/>
          </a:prstGeom>
          <a:noFill/>
        </p:spPr>
        <p:txBody>
          <a:bodyPr wrap="square" rtlCol="0">
            <a:spAutoFit/>
          </a:bodyPr>
          <a:lstStyle/>
          <a:p>
            <a:r>
              <a:rPr lang="en-US" altLang="zh-CN" sz="1400" dirty="0" smtClean="0"/>
              <a:t>No</a:t>
            </a:r>
            <a:endParaRPr lang="zh-CN" altLang="en-US" sz="1400" dirty="0"/>
          </a:p>
        </p:txBody>
      </p:sp>
      <p:sp>
        <p:nvSpPr>
          <p:cNvPr id="36" name="TextBox 35"/>
          <p:cNvSpPr txBox="1"/>
          <p:nvPr/>
        </p:nvSpPr>
        <p:spPr>
          <a:xfrm>
            <a:off x="4754040" y="5143512"/>
            <a:ext cx="571504" cy="307777"/>
          </a:xfrm>
          <a:prstGeom prst="rect">
            <a:avLst/>
          </a:prstGeom>
          <a:noFill/>
        </p:spPr>
        <p:txBody>
          <a:bodyPr wrap="square" rtlCol="0">
            <a:spAutoFit/>
          </a:bodyPr>
          <a:lstStyle/>
          <a:p>
            <a:r>
              <a:rPr lang="en-US" altLang="zh-CN" sz="1400" dirty="0" smtClean="0"/>
              <a:t>No</a:t>
            </a:r>
            <a:endParaRPr lang="zh-CN" altLang="en-US" sz="1400" dirty="0"/>
          </a:p>
        </p:txBody>
      </p:sp>
      <p:sp>
        <p:nvSpPr>
          <p:cNvPr id="38" name="标题 37"/>
          <p:cNvSpPr>
            <a:spLocks noGrp="1"/>
          </p:cNvSpPr>
          <p:nvPr>
            <p:ph type="title"/>
          </p:nvPr>
        </p:nvSpPr>
        <p:spPr>
          <a:xfrm>
            <a:off x="500034" y="2643182"/>
            <a:ext cx="3257544" cy="1511288"/>
          </a:xfrm>
        </p:spPr>
        <p:txBody>
          <a:bodyPr>
            <a:noAutofit/>
          </a:bodyPr>
          <a:lstStyle/>
          <a:p>
            <a:r>
              <a:rPr lang="en-US" altLang="zh-CN" sz="2800" b="1" dirty="0" smtClean="0"/>
              <a:t>Process to determine requirement for </a:t>
            </a:r>
            <a:r>
              <a:rPr lang="en-US" altLang="zh-CN" sz="2800" b="1" u="sng" dirty="0" smtClean="0"/>
              <a:t>temporary</a:t>
            </a:r>
            <a:r>
              <a:rPr lang="en-US" altLang="zh-CN" sz="2800" b="1" dirty="0" smtClean="0"/>
              <a:t> segregation of airspace</a:t>
            </a:r>
            <a:r>
              <a:rPr lang="zh-CN" altLang="en-US" sz="2800" dirty="0" smtClean="0"/>
              <a:t/>
            </a:r>
            <a:br>
              <a:rPr lang="zh-CN" altLang="en-US" sz="2800" dirty="0" smtClean="0"/>
            </a:br>
            <a:endParaRPr lang="zh-CN" alt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71802" y="4071942"/>
            <a:ext cx="3312877" cy="928694"/>
          </a:xfrm>
          <a:prstGeom prst="rect">
            <a:avLst/>
          </a:prstGeom>
          <a:scene3d>
            <a:camera prst="isometricTopUp"/>
            <a:lightRig rig="threePt" dir="t"/>
          </a:scene3d>
        </p:spPr>
        <p:style>
          <a:lnRef idx="1">
            <a:schemeClr val="accent4"/>
          </a:lnRef>
          <a:fillRef idx="3">
            <a:schemeClr val="accent4"/>
          </a:fillRef>
          <a:effectRef idx="2">
            <a:schemeClr val="accent4"/>
          </a:effectRef>
          <a:fontRef idx="minor">
            <a:schemeClr val="lt1"/>
          </a:fontRef>
        </p:style>
        <p:txBody>
          <a:bodyPr rtlCol="0" anchor="ctr"/>
          <a:lstStyle/>
          <a:p>
            <a:pPr lvl="1" algn="ctr">
              <a:buNone/>
            </a:pPr>
            <a:r>
              <a:rPr lang="en-US" altLang="zh-CN" sz="2000" dirty="0" smtClean="0">
                <a:solidFill>
                  <a:srgbClr val="FFFF00"/>
                </a:solidFill>
              </a:rPr>
              <a:t>Tactical ASM - Level 3.</a:t>
            </a:r>
            <a:endParaRPr lang="zh-CN" altLang="en-US" sz="2000" dirty="0">
              <a:solidFill>
                <a:srgbClr val="FFFF00"/>
              </a:solidFill>
            </a:endParaRPr>
          </a:p>
        </p:txBody>
      </p:sp>
      <p:sp>
        <p:nvSpPr>
          <p:cNvPr id="2" name="标题 1"/>
          <p:cNvSpPr>
            <a:spLocks noGrp="1"/>
          </p:cNvSpPr>
          <p:nvPr>
            <p:ph type="title"/>
          </p:nvPr>
        </p:nvSpPr>
        <p:spPr/>
        <p:txBody>
          <a:bodyPr/>
          <a:lstStyle/>
          <a:p>
            <a:r>
              <a:rPr lang="en-US" altLang="zh-CN" dirty="0" smtClean="0"/>
              <a:t>Levels of ASM</a:t>
            </a:r>
            <a:endParaRPr lang="zh-CN" altLang="en-US" dirty="0">
              <a:solidFill>
                <a:srgbClr val="FF0000"/>
              </a:solidFill>
            </a:endParaRPr>
          </a:p>
        </p:txBody>
      </p:sp>
      <p:sp>
        <p:nvSpPr>
          <p:cNvPr id="3" name="内容占位符 2"/>
          <p:cNvSpPr>
            <a:spLocks noGrp="1"/>
          </p:cNvSpPr>
          <p:nvPr>
            <p:ph idx="1"/>
          </p:nvPr>
        </p:nvSpPr>
        <p:spPr>
          <a:xfrm>
            <a:off x="457200" y="1600200"/>
            <a:ext cx="8401080" cy="4525963"/>
          </a:xfrm>
        </p:spPr>
        <p:txBody>
          <a:bodyPr/>
          <a:lstStyle/>
          <a:p>
            <a:pPr>
              <a:buNone/>
            </a:pPr>
            <a:r>
              <a:rPr lang="en-US" altLang="zh-CN" dirty="0"/>
              <a:t>The FUA Concept is based on </a:t>
            </a:r>
            <a:r>
              <a:rPr lang="en-US" altLang="zh-CN" dirty="0" smtClean="0"/>
              <a:t>3 Levels </a:t>
            </a:r>
            <a:r>
              <a:rPr lang="en-US" altLang="zh-CN" dirty="0"/>
              <a:t>of ASM </a:t>
            </a:r>
            <a:r>
              <a:rPr lang="en-US" altLang="zh-CN" dirty="0" smtClean="0"/>
              <a:t>as:</a:t>
            </a:r>
            <a:endParaRPr lang="en-US" altLang="zh-CN" dirty="0"/>
          </a:p>
        </p:txBody>
      </p:sp>
      <p:sp>
        <p:nvSpPr>
          <p:cNvPr id="5" name="矩形 4"/>
          <p:cNvSpPr/>
          <p:nvPr/>
        </p:nvSpPr>
        <p:spPr>
          <a:xfrm>
            <a:off x="2643174" y="3643314"/>
            <a:ext cx="3429024" cy="928694"/>
          </a:xfrm>
          <a:prstGeom prst="rect">
            <a:avLst/>
          </a:prstGeom>
          <a:scene3d>
            <a:camera prst="isometricTopUp"/>
            <a:lightRig rig="threePt" dir="t"/>
          </a:scene3d>
        </p:spPr>
        <p:style>
          <a:lnRef idx="1">
            <a:schemeClr val="accent4"/>
          </a:lnRef>
          <a:fillRef idx="3">
            <a:schemeClr val="accent4"/>
          </a:fillRef>
          <a:effectRef idx="2">
            <a:schemeClr val="accent4"/>
          </a:effectRef>
          <a:fontRef idx="minor">
            <a:schemeClr val="lt1"/>
          </a:fontRef>
        </p:style>
        <p:txBody>
          <a:bodyPr rtlCol="0" anchor="ctr"/>
          <a:lstStyle/>
          <a:p>
            <a:pPr lvl="1" algn="ctr">
              <a:buNone/>
            </a:pPr>
            <a:r>
              <a:rPr lang="en-US" altLang="zh-CN" sz="2000" dirty="0" smtClean="0">
                <a:solidFill>
                  <a:srgbClr val="FFFF00"/>
                </a:solidFill>
              </a:rPr>
              <a:t>Pre-Tactical ASM - Level 2</a:t>
            </a:r>
            <a:endParaRPr lang="en-US" altLang="zh-CN" sz="2000" dirty="0">
              <a:solidFill>
                <a:srgbClr val="FFFF00"/>
              </a:solidFill>
            </a:endParaRPr>
          </a:p>
        </p:txBody>
      </p:sp>
      <p:sp>
        <p:nvSpPr>
          <p:cNvPr id="4" name="矩形 3"/>
          <p:cNvSpPr/>
          <p:nvPr/>
        </p:nvSpPr>
        <p:spPr>
          <a:xfrm>
            <a:off x="2285984" y="3143248"/>
            <a:ext cx="3429024" cy="1000132"/>
          </a:xfrm>
          <a:prstGeom prst="rect">
            <a:avLst/>
          </a:prstGeom>
          <a:scene3d>
            <a:camera prst="isometricTopUp"/>
            <a:lightRig rig="threePt" dir="t"/>
          </a:scene3d>
        </p:spPr>
        <p:style>
          <a:lnRef idx="1">
            <a:schemeClr val="accent4"/>
          </a:lnRef>
          <a:fillRef idx="3">
            <a:schemeClr val="accent4"/>
          </a:fillRef>
          <a:effectRef idx="2">
            <a:schemeClr val="accent4"/>
          </a:effectRef>
          <a:fontRef idx="minor">
            <a:schemeClr val="lt1"/>
          </a:fontRef>
        </p:style>
        <p:txBody>
          <a:bodyPr rtlCol="0" anchor="ctr"/>
          <a:lstStyle/>
          <a:p>
            <a:pPr lvl="1" algn="ctr">
              <a:buNone/>
            </a:pPr>
            <a:r>
              <a:rPr lang="en-US" altLang="zh-CN" sz="2000" dirty="0" smtClean="0">
                <a:solidFill>
                  <a:srgbClr val="FFFF00"/>
                </a:solidFill>
              </a:rPr>
              <a:t>Strategic ASM - Level 1,</a:t>
            </a:r>
            <a:endParaRPr lang="en-US" altLang="zh-CN" sz="2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Strategic ASM</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Strategic ASM at </a:t>
            </a:r>
            <a:r>
              <a:rPr lang="en-US" altLang="zh-CN" dirty="0"/>
              <a:t>Level 1 consists of a joint civil and military process within a </a:t>
            </a:r>
            <a:r>
              <a:rPr lang="en-US" altLang="zh-CN" dirty="0" smtClean="0"/>
              <a:t>high-level civil/military </a:t>
            </a:r>
            <a:r>
              <a:rPr lang="en-US" altLang="zh-CN" dirty="0"/>
              <a:t>national body, which </a:t>
            </a:r>
            <a:r>
              <a:rPr lang="en-US" altLang="zh-CN" u="sng" dirty="0"/>
              <a:t>formulates the national ASM policy </a:t>
            </a:r>
            <a:r>
              <a:rPr lang="en-US" altLang="zh-CN" dirty="0" smtClean="0"/>
              <a:t>and carries out the necessary </a:t>
            </a:r>
            <a:r>
              <a:rPr lang="en-US" altLang="zh-CN" u="sng" dirty="0" smtClean="0"/>
              <a:t>strategic planning work</a:t>
            </a:r>
            <a:r>
              <a:rPr lang="en-US" altLang="zh-CN" dirty="0" smtClean="0"/>
              <a:t>, </a:t>
            </a:r>
            <a:r>
              <a:rPr lang="en-US" altLang="zh-CN" dirty="0"/>
              <a:t>taking into account national and international </a:t>
            </a:r>
            <a:r>
              <a:rPr lang="en-US" altLang="zh-CN" dirty="0" smtClean="0"/>
              <a:t>airspace users </a:t>
            </a:r>
            <a:r>
              <a:rPr lang="en-US" altLang="zh-CN" dirty="0"/>
              <a:t>requirements.</a:t>
            </a:r>
          </a:p>
          <a:p>
            <a:r>
              <a:rPr lang="en-US" altLang="zh-CN" dirty="0" smtClean="0"/>
              <a:t>In </a:t>
            </a:r>
            <a:r>
              <a:rPr lang="en-US" altLang="zh-CN" dirty="0"/>
              <a:t>order to maintain a flexible airspace </a:t>
            </a:r>
            <a:r>
              <a:rPr lang="en-US" altLang="zh-CN" dirty="0" smtClean="0"/>
              <a:t>organization, States </a:t>
            </a:r>
            <a:r>
              <a:rPr lang="en-US" altLang="zh-CN" dirty="0"/>
              <a:t>assess and re-assess </a:t>
            </a:r>
            <a:r>
              <a:rPr lang="en-US" altLang="zh-CN" dirty="0" smtClean="0"/>
              <a:t>their national </a:t>
            </a:r>
            <a:r>
              <a:rPr lang="en-US" altLang="zh-CN" dirty="0"/>
              <a:t>airspace and routes structures. At Level 1, the States </a:t>
            </a:r>
            <a:r>
              <a:rPr lang="en-US" altLang="zh-CN" u="sng" dirty="0"/>
              <a:t>determine the </a:t>
            </a:r>
            <a:r>
              <a:rPr lang="en-US" altLang="zh-CN" u="sng" dirty="0" smtClean="0"/>
              <a:t>working structures </a:t>
            </a:r>
            <a:r>
              <a:rPr lang="en-US" altLang="zh-CN" u="sng" dirty="0"/>
              <a:t>for ASM Levels 2 and 3, </a:t>
            </a:r>
            <a:r>
              <a:rPr lang="en-US" altLang="zh-CN" dirty="0"/>
              <a:t>and give them the agreed minimum authority to carry </a:t>
            </a:r>
            <a:r>
              <a:rPr lang="en-US" altLang="zh-CN" dirty="0" smtClean="0"/>
              <a:t>out their </a:t>
            </a:r>
            <a:r>
              <a:rPr lang="en-US" altLang="zh-CN" dirty="0"/>
              <a:t>tasks. The States </a:t>
            </a:r>
            <a:r>
              <a:rPr lang="en-US" altLang="zh-CN" u="sng" dirty="0"/>
              <a:t>lay down the procedures </a:t>
            </a:r>
            <a:r>
              <a:rPr lang="en-US" altLang="zh-CN" dirty="0"/>
              <a:t>to be followed at these tactical and </a:t>
            </a:r>
            <a:r>
              <a:rPr lang="en-US" altLang="zh-CN" dirty="0" smtClean="0"/>
              <a:t>pre-tactical levels </a:t>
            </a:r>
            <a:r>
              <a:rPr lang="en-US" altLang="zh-CN" dirty="0"/>
              <a:t>and agree priority rules and negotiation procedures for airspace allocation at Level </a:t>
            </a:r>
            <a:r>
              <a:rPr lang="en-US" altLang="zh-CN" dirty="0" smtClean="0"/>
              <a:t>2 and </a:t>
            </a:r>
            <a:r>
              <a:rPr lang="en-US" altLang="zh-CN" dirty="0"/>
              <a:t>Level 3</a:t>
            </a:r>
            <a:r>
              <a:rPr lang="en-US" altLang="zh-CN" dirty="0" smtClean="0"/>
              <a:t>.</a:t>
            </a:r>
          </a:p>
          <a:p>
            <a:r>
              <a:rPr lang="en-US" altLang="zh-CN" dirty="0" smtClean="0"/>
              <a:t>To enable </a:t>
            </a:r>
            <a:r>
              <a:rPr lang="en-US" altLang="zh-CN" dirty="0"/>
              <a:t>a continual improvement of the efficiency of airspace use, the States </a:t>
            </a:r>
            <a:r>
              <a:rPr lang="en-US" altLang="zh-CN" u="sng" dirty="0"/>
              <a:t>will conduct </a:t>
            </a:r>
            <a:r>
              <a:rPr lang="en-US" altLang="zh-CN" u="sng" dirty="0" smtClean="0"/>
              <a:t>a periodic </a:t>
            </a:r>
            <a:r>
              <a:rPr lang="en-US" altLang="zh-CN" u="sng" dirty="0"/>
              <a:t>review of national airspace and route structures. </a:t>
            </a:r>
            <a:r>
              <a:rPr lang="en-US" altLang="zh-CN" dirty="0"/>
              <a:t>This periodic review will include </a:t>
            </a:r>
            <a:r>
              <a:rPr lang="en-US" altLang="zh-CN" dirty="0" smtClean="0"/>
              <a:t>the detailed </a:t>
            </a:r>
            <a:r>
              <a:rPr lang="en-US" altLang="zh-CN" dirty="0"/>
              <a:t>analysis of ASM planning and operations at Levels 1, 2 and 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Pre-Tactical ASM</a:t>
            </a:r>
            <a:endParaRPr lang="zh-CN" altLang="en-US" dirty="0"/>
          </a:p>
        </p:txBody>
      </p:sp>
      <p:sp>
        <p:nvSpPr>
          <p:cNvPr id="3" name="内容占位符 2"/>
          <p:cNvSpPr>
            <a:spLocks noGrp="1"/>
          </p:cNvSpPr>
          <p:nvPr>
            <p:ph idx="1"/>
          </p:nvPr>
        </p:nvSpPr>
        <p:spPr>
          <a:xfrm>
            <a:off x="457200" y="1463040"/>
            <a:ext cx="8229600" cy="4959275"/>
          </a:xfrm>
        </p:spPr>
        <p:txBody>
          <a:bodyPr>
            <a:noAutofit/>
          </a:bodyPr>
          <a:lstStyle/>
          <a:p>
            <a:r>
              <a:rPr lang="en-US" altLang="zh-CN" sz="1900" dirty="0" smtClean="0"/>
              <a:t>Pre-Tactical </a:t>
            </a:r>
            <a:r>
              <a:rPr lang="en-US" altLang="zh-CN" sz="1900" dirty="0"/>
              <a:t>ASM at Level 2 consists of the day-to-day management and temporary </a:t>
            </a:r>
            <a:r>
              <a:rPr lang="en-US" altLang="zh-CN" sz="1900" dirty="0" smtClean="0"/>
              <a:t>allocation of </a:t>
            </a:r>
            <a:r>
              <a:rPr lang="en-US" altLang="zh-CN" sz="1900" dirty="0"/>
              <a:t>airspace through national or sub-regional AMCs.</a:t>
            </a:r>
          </a:p>
          <a:p>
            <a:r>
              <a:rPr lang="en-US" altLang="zh-CN" sz="1900" dirty="0" smtClean="0"/>
              <a:t>AMCs </a:t>
            </a:r>
            <a:r>
              <a:rPr lang="en-US" altLang="zh-CN" sz="1900" dirty="0"/>
              <a:t>are joint civil/military ASM focal-points which have the authority to </a:t>
            </a:r>
            <a:r>
              <a:rPr lang="en-US" altLang="zh-CN" sz="1900" dirty="0" smtClean="0"/>
              <a:t>conduct operational </a:t>
            </a:r>
            <a:r>
              <a:rPr lang="en-US" altLang="zh-CN" sz="1900" dirty="0"/>
              <a:t>ASM within the framework of the States airspace structures, priority rules </a:t>
            </a:r>
            <a:r>
              <a:rPr lang="en-US" altLang="zh-CN" sz="1900" dirty="0" smtClean="0"/>
              <a:t>and negotiation </a:t>
            </a:r>
            <a:r>
              <a:rPr lang="en-US" altLang="zh-CN" sz="1900" dirty="0"/>
              <a:t>procedures as laid down by the national policy body. </a:t>
            </a:r>
            <a:r>
              <a:rPr lang="en-US" altLang="zh-CN" sz="1900" u="sng" dirty="0"/>
              <a:t>AMCs collect and </a:t>
            </a:r>
            <a:r>
              <a:rPr lang="en-US" altLang="zh-CN" sz="1900" u="sng" dirty="0" smtClean="0"/>
              <a:t>analyze all </a:t>
            </a:r>
            <a:r>
              <a:rPr lang="en-US" altLang="zh-CN" sz="1900" u="sng" dirty="0"/>
              <a:t>airspace requests </a:t>
            </a:r>
            <a:r>
              <a:rPr lang="en-US" altLang="zh-CN" sz="1900" dirty="0"/>
              <a:t>and </a:t>
            </a:r>
            <a:r>
              <a:rPr lang="en-US" altLang="zh-CN" sz="1900" u="sng" dirty="0"/>
              <a:t>decide the daily airspace allocation</a:t>
            </a:r>
            <a:r>
              <a:rPr lang="en-US" altLang="zh-CN" sz="1900" dirty="0"/>
              <a:t>. AMCs promulgate the </a:t>
            </a:r>
            <a:r>
              <a:rPr lang="en-US" altLang="zh-CN" sz="1900" dirty="0" smtClean="0"/>
              <a:t>airspace allocation </a:t>
            </a:r>
            <a:r>
              <a:rPr lang="en-US" altLang="zh-CN" sz="1900" dirty="0"/>
              <a:t>as an Airspace Use Plan (AUP) and amendments thereto through Updated </a:t>
            </a:r>
            <a:r>
              <a:rPr lang="en-US" altLang="zh-CN" sz="1900" dirty="0" smtClean="0"/>
              <a:t>Airspace Use </a:t>
            </a:r>
            <a:r>
              <a:rPr lang="en-US" altLang="zh-CN" sz="1900" dirty="0"/>
              <a:t>Plans (UUPs).</a:t>
            </a:r>
          </a:p>
          <a:p>
            <a:r>
              <a:rPr lang="en-US" altLang="zh-CN" sz="1900" dirty="0" smtClean="0"/>
              <a:t>In Europe, an </a:t>
            </a:r>
            <a:r>
              <a:rPr lang="en-US" altLang="zh-CN" sz="1900" dirty="0"/>
              <a:t>ECAC </a:t>
            </a:r>
            <a:r>
              <a:rPr lang="en-US" altLang="zh-CN" sz="1900" dirty="0" smtClean="0"/>
              <a:t>Centralized </a:t>
            </a:r>
            <a:r>
              <a:rPr lang="en-US" altLang="zh-CN" sz="1900" dirty="0"/>
              <a:t>Airspace Data Function (CADF) is established within the CFMU. </a:t>
            </a:r>
            <a:r>
              <a:rPr lang="en-US" altLang="zh-CN" sz="1900" dirty="0" smtClean="0"/>
              <a:t>The CADF </a:t>
            </a:r>
            <a:r>
              <a:rPr lang="en-US" altLang="zh-CN" sz="1900" dirty="0"/>
              <a:t>collects availability information on non-permanent ATS Routes called </a:t>
            </a:r>
            <a:r>
              <a:rPr lang="en-US" altLang="zh-CN" sz="1900" dirty="0" smtClean="0"/>
              <a:t>Conditional Routes </a:t>
            </a:r>
            <a:r>
              <a:rPr lang="en-US" altLang="zh-CN" sz="1900" dirty="0"/>
              <a:t>(CDR) from the various AUPs and compiles it into a consolidated list called </a:t>
            </a:r>
            <a:r>
              <a:rPr lang="en-US" altLang="zh-CN" sz="1900" dirty="0" smtClean="0"/>
              <a:t>the Conditional </a:t>
            </a:r>
            <a:r>
              <a:rPr lang="en-US" altLang="zh-CN" sz="1900" dirty="0"/>
              <a:t>Route Availability Message (CRAM) and, when necessary, a CRAM </a:t>
            </a:r>
            <a:r>
              <a:rPr lang="en-US" altLang="zh-CN" sz="1900" dirty="0" smtClean="0"/>
              <a:t>Correction Message </a:t>
            </a:r>
            <a:r>
              <a:rPr lang="en-US" altLang="zh-CN" sz="1900" dirty="0"/>
              <a:t>The CRAM and CRAM Correction Messages are used by Aircraft Operators (</a:t>
            </a:r>
            <a:r>
              <a:rPr lang="en-US" altLang="zh-CN" sz="1900" dirty="0" err="1" smtClean="0"/>
              <a:t>Aos</a:t>
            </a:r>
            <a:r>
              <a:rPr lang="en-US" altLang="zh-CN" sz="1900" dirty="0" smtClean="0"/>
              <a:t>) for </a:t>
            </a:r>
            <a:r>
              <a:rPr lang="en-US" altLang="zh-CN" sz="1900" dirty="0"/>
              <a:t>flight planning purposes.</a:t>
            </a:r>
            <a:endParaRPr lang="zh-CN" altLang="en-US"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Tactical ASM</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Tactical ASM Level 3 consists of the </a:t>
            </a:r>
            <a:r>
              <a:rPr lang="en-US" altLang="zh-CN" u="sng" dirty="0"/>
              <a:t>real-time activation, deactivation or </a:t>
            </a:r>
            <a:r>
              <a:rPr lang="en-US" altLang="zh-CN" u="sng" dirty="0" smtClean="0"/>
              <a:t>real-time reallocation </a:t>
            </a:r>
            <a:r>
              <a:rPr lang="en-US" altLang="zh-CN" u="sng" dirty="0"/>
              <a:t>of the airspace </a:t>
            </a:r>
            <a:r>
              <a:rPr lang="en-US" altLang="zh-CN" dirty="0"/>
              <a:t>allocated at Level 2 and the </a:t>
            </a:r>
            <a:r>
              <a:rPr lang="en-US" altLang="zh-CN" u="sng" dirty="0"/>
              <a:t>resolution of specific </a:t>
            </a:r>
            <a:r>
              <a:rPr lang="en-US" altLang="zh-CN" u="sng" dirty="0" smtClean="0"/>
              <a:t>airspace problems </a:t>
            </a:r>
            <a:r>
              <a:rPr lang="en-US" altLang="zh-CN" u="sng" dirty="0"/>
              <a:t>and/or traffic situations </a:t>
            </a:r>
            <a:r>
              <a:rPr lang="en-US" altLang="zh-CN" dirty="0"/>
              <a:t>between civil and military ATS units and/or controllers, </a:t>
            </a:r>
            <a:r>
              <a:rPr lang="en-US" altLang="zh-CN" dirty="0" smtClean="0"/>
              <a:t>as appropriate</a:t>
            </a:r>
            <a:r>
              <a:rPr lang="en-US" altLang="zh-CN" dirty="0"/>
              <a:t>.</a:t>
            </a:r>
          </a:p>
          <a:p>
            <a:r>
              <a:rPr lang="en-US" altLang="zh-CN" dirty="0" smtClean="0"/>
              <a:t>Flexibility </a:t>
            </a:r>
            <a:r>
              <a:rPr lang="en-US" altLang="zh-CN" dirty="0"/>
              <a:t>in the use of airspace is enhanced by real-time civil/military </a:t>
            </a:r>
            <a:r>
              <a:rPr lang="en-US" altLang="zh-CN" dirty="0" smtClean="0"/>
              <a:t>co-ordination capability</a:t>
            </a:r>
            <a:r>
              <a:rPr lang="en-US" altLang="zh-CN" dirty="0"/>
              <a:t>. This flexibility depends on the potential offered by the joint use of airspace </a:t>
            </a:r>
            <a:r>
              <a:rPr lang="en-US" altLang="zh-CN" dirty="0" smtClean="0"/>
              <a:t>by civil </a:t>
            </a:r>
            <a:r>
              <a:rPr lang="en-US" altLang="zh-CN" dirty="0"/>
              <a:t>and military traffic.</a:t>
            </a:r>
          </a:p>
          <a:p>
            <a:r>
              <a:rPr lang="en-US" altLang="zh-CN" dirty="0" smtClean="0"/>
              <a:t>Real-time </a:t>
            </a:r>
            <a:r>
              <a:rPr lang="en-US" altLang="zh-CN" dirty="0"/>
              <a:t>access to all necessary flight data, including controller’s intentions, with or </a:t>
            </a:r>
            <a:r>
              <a:rPr lang="en-US" altLang="zh-CN" dirty="0" smtClean="0"/>
              <a:t>without system </a:t>
            </a:r>
            <a:r>
              <a:rPr lang="en-US" altLang="zh-CN" dirty="0"/>
              <a:t>support, permits the </a:t>
            </a:r>
            <a:r>
              <a:rPr lang="en-US" altLang="zh-CN" dirty="0" smtClean="0"/>
              <a:t>optimized </a:t>
            </a:r>
            <a:r>
              <a:rPr lang="en-US" altLang="zh-CN" dirty="0"/>
              <a:t>use of airspace and reduces the need to </a:t>
            </a:r>
            <a:r>
              <a:rPr lang="en-US" altLang="zh-CN" dirty="0" smtClean="0"/>
              <a:t>segregate airspace.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1571</Words>
  <Application>Microsoft Office PowerPoint</Application>
  <PresentationFormat>全屏显示(4:3)</PresentationFormat>
  <Paragraphs>172</Paragraphs>
  <Slides>16</Slides>
  <Notes>2</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Flexible Use of Airspace</vt:lpstr>
      <vt:lpstr>Learning Objectives</vt:lpstr>
      <vt:lpstr>Current Situation</vt:lpstr>
      <vt:lpstr>FUA Concept</vt:lpstr>
      <vt:lpstr>Process to determine requirement for temporary segregation of airspace </vt:lpstr>
      <vt:lpstr>Levels of ASM</vt:lpstr>
      <vt:lpstr>Strategic ASM</vt:lpstr>
      <vt:lpstr>Pre-Tactical ASM</vt:lpstr>
      <vt:lpstr>Tactical ASM</vt:lpstr>
      <vt:lpstr>Operation of Airspace Management Cell</vt:lpstr>
      <vt:lpstr>Conditional Routes</vt:lpstr>
      <vt:lpstr>Temporary Airspace Allocation (TAA) Process</vt:lpstr>
      <vt:lpstr>Prior/Reduced Co-ordination Airspace Procedures</vt:lpstr>
      <vt:lpstr>Dynamic Airspace Management</vt:lpstr>
      <vt:lpstr>Enhanced Basic FUA Process with Dynamic Airspace Management</vt:lpstr>
      <vt:lpstr>Questions</vt:lpstr>
    </vt:vector>
  </TitlesOfParts>
  <Company>shyan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Use of Airspace</dc:title>
  <dc:creator>Administrator</dc:creator>
  <cp:lastModifiedBy>微软用户</cp:lastModifiedBy>
  <cp:revision>53</cp:revision>
  <dcterms:created xsi:type="dcterms:W3CDTF">2012-07-02T02:38:04Z</dcterms:created>
  <dcterms:modified xsi:type="dcterms:W3CDTF">2013-11-21T07:00:10Z</dcterms:modified>
</cp:coreProperties>
</file>