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0" r:id="rId6"/>
    <p:sldId id="260"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93" r:id="rId28"/>
    <p:sldId id="292" r:id="rId29"/>
    <p:sldId id="282" r:id="rId30"/>
    <p:sldId id="291" r:id="rId31"/>
    <p:sldId id="283" r:id="rId32"/>
    <p:sldId id="284" r:id="rId33"/>
    <p:sldId id="286" r:id="rId34"/>
    <p:sldId id="287" r:id="rId35"/>
    <p:sldId id="285" r:id="rId36"/>
    <p:sldId id="288" r:id="rId37"/>
    <p:sldId id="289" r:id="rId38"/>
    <p:sldId id="2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85" d="100"/>
          <a:sy n="85" d="100"/>
        </p:scale>
        <p:origin x="-1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B61B6FE-1BC3-4DE1-A4C9-E554E7F34384}" type="datetimeFigureOut">
              <a:rPr lang="zh-CN" altLang="en-US" smtClean="0"/>
              <a:pPr/>
              <a:t>2012-9-10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853FC-61EB-4F26-B1BC-3A5AE3DCE39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1B6FE-1BC3-4DE1-A4C9-E554E7F34384}" type="datetimeFigureOut">
              <a:rPr lang="zh-CN" altLang="en-US" smtClean="0"/>
              <a:pPr/>
              <a:t>2012-9-10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853FC-61EB-4F26-B1BC-3A5AE3DCE3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Air Traffic Services</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4" descr="MCj02379700000[1]"/>
          <p:cNvPicPr>
            <a:picLocks noChangeAspect="1" noChangeArrowheads="1"/>
          </p:cNvPicPr>
          <p:nvPr/>
        </p:nvPicPr>
        <p:blipFill>
          <a:blip r:embed="rId2"/>
          <a:srcRect/>
          <a:stretch>
            <a:fillRect/>
          </a:stretch>
        </p:blipFill>
        <p:spPr bwMode="auto">
          <a:xfrm>
            <a:off x="5715008" y="3857628"/>
            <a:ext cx="2238369" cy="1734688"/>
          </a:xfrm>
          <a:prstGeom prst="rect">
            <a:avLst/>
          </a:prstGeom>
          <a:noFill/>
        </p:spPr>
      </p:pic>
      <p:sp>
        <p:nvSpPr>
          <p:cNvPr id="5"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6" name="Picture 15" descr="民航大学文字（透明）"/>
          <p:cNvPicPr>
            <a:picLocks noChangeAspect="1" noChangeArrowheads="1"/>
          </p:cNvPicPr>
          <p:nvPr/>
        </p:nvPicPr>
        <p:blipFill>
          <a:blip r:embed="rId3"/>
          <a:srcRect/>
          <a:stretch>
            <a:fillRect/>
          </a:stretch>
        </p:blipFill>
        <p:spPr bwMode="auto">
          <a:xfrm>
            <a:off x="1835150" y="549275"/>
            <a:ext cx="2592388" cy="539750"/>
          </a:xfrm>
          <a:prstGeom prst="rect">
            <a:avLst/>
          </a:prstGeom>
          <a:noFill/>
          <a:ln w="9525">
            <a:noFill/>
            <a:miter lim="800000"/>
            <a:headEnd/>
            <a:tailEnd/>
          </a:ln>
        </p:spPr>
      </p:pic>
      <p:pic>
        <p:nvPicPr>
          <p:cNvPr id="7" name="Picture 16" descr="CAUC徽标（透明）2010"/>
          <p:cNvPicPr>
            <a:picLocks noChangeAspect="1" noChangeArrowheads="1"/>
          </p:cNvPicPr>
          <p:nvPr/>
        </p:nvPicPr>
        <p:blipFill>
          <a:blip r:embed="rId4"/>
          <a:srcRect/>
          <a:stretch>
            <a:fillRect/>
          </a:stretch>
        </p:blipFill>
        <p:spPr bwMode="auto">
          <a:xfrm>
            <a:off x="539750" y="476250"/>
            <a:ext cx="1008063" cy="1008063"/>
          </a:xfrm>
          <a:prstGeom prst="rect">
            <a:avLst/>
          </a:prstGeom>
          <a:noFill/>
          <a:ln w="9525">
            <a:noFill/>
            <a:miter lim="800000"/>
            <a:headEnd/>
            <a:tailEnd/>
          </a:ln>
        </p:spPr>
      </p:pic>
      <p:sp>
        <p:nvSpPr>
          <p:cNvPr id="8"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9" name="Picture 18" descr="民航大学文字（透明）"/>
          <p:cNvPicPr>
            <a:picLocks noChangeAspect="1" noChangeArrowheads="1"/>
          </p:cNvPicPr>
          <p:nvPr/>
        </p:nvPicPr>
        <p:blipFill>
          <a:blip r:embed="rId3"/>
          <a:srcRect/>
          <a:stretch>
            <a:fillRect/>
          </a:stretch>
        </p:blipFill>
        <p:spPr bwMode="auto">
          <a:xfrm>
            <a:off x="1835150" y="549275"/>
            <a:ext cx="2592388" cy="539750"/>
          </a:xfrm>
          <a:prstGeom prst="rect">
            <a:avLst/>
          </a:prstGeom>
          <a:noFill/>
          <a:ln w="9525">
            <a:noFill/>
            <a:miter lim="800000"/>
            <a:headEnd/>
            <a:tailEnd/>
          </a:ln>
        </p:spPr>
      </p:pic>
      <p:pic>
        <p:nvPicPr>
          <p:cNvPr id="10" name="Picture 19" descr="CAUC徽标（透明）2010"/>
          <p:cNvPicPr>
            <a:picLocks noChangeAspect="1" noChangeArrowheads="1"/>
          </p:cNvPicPr>
          <p:nvPr/>
        </p:nvPicPr>
        <p:blipFill>
          <a:blip r:embed="rId4"/>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22" name="组合 21"/>
          <p:cNvGrpSpPr/>
          <p:nvPr/>
        </p:nvGrpSpPr>
        <p:grpSpPr>
          <a:xfrm>
            <a:off x="1500166" y="2000240"/>
            <a:ext cx="6324600" cy="2774950"/>
            <a:chOff x="1500166" y="2786058"/>
            <a:chExt cx="6324600" cy="2774950"/>
          </a:xfrm>
        </p:grpSpPr>
        <p:sp>
          <p:nvSpPr>
            <p:cNvPr id="5" name="Line 3"/>
            <p:cNvSpPr>
              <a:spLocks noChangeShapeType="1"/>
            </p:cNvSpPr>
            <p:nvPr/>
          </p:nvSpPr>
          <p:spPr bwMode="auto">
            <a:xfrm>
              <a:off x="6910366" y="3243258"/>
              <a:ext cx="188913" cy="1588"/>
            </a:xfrm>
            <a:prstGeom prst="line">
              <a:avLst/>
            </a:prstGeom>
            <a:noFill/>
            <a:ln w="9525">
              <a:solidFill>
                <a:schemeClr val="tx1"/>
              </a:solidFill>
              <a:round/>
              <a:headEnd/>
              <a:tailEnd/>
            </a:ln>
            <a:effectLst/>
          </p:spPr>
          <p:txBody>
            <a:bodyPr/>
            <a:lstStyle/>
            <a:p>
              <a:endParaRPr lang="zh-CN" altLang="en-US"/>
            </a:p>
          </p:txBody>
        </p:sp>
        <p:sp>
          <p:nvSpPr>
            <p:cNvPr id="6" name="Line 4"/>
            <p:cNvSpPr>
              <a:spLocks noChangeShapeType="1"/>
            </p:cNvSpPr>
            <p:nvPr/>
          </p:nvSpPr>
          <p:spPr bwMode="auto">
            <a:xfrm>
              <a:off x="6910366" y="3929058"/>
              <a:ext cx="188913" cy="1588"/>
            </a:xfrm>
            <a:prstGeom prst="line">
              <a:avLst/>
            </a:prstGeom>
            <a:noFill/>
            <a:ln w="9525">
              <a:solidFill>
                <a:schemeClr val="tx1"/>
              </a:solidFill>
              <a:round/>
              <a:headEnd/>
              <a:tailEnd/>
            </a:ln>
            <a:effectLst/>
          </p:spPr>
          <p:txBody>
            <a:bodyPr/>
            <a:lstStyle/>
            <a:p>
              <a:endParaRPr lang="zh-CN" altLang="en-US"/>
            </a:p>
          </p:txBody>
        </p:sp>
        <p:sp>
          <p:nvSpPr>
            <p:cNvPr id="7" name="Line 5"/>
            <p:cNvSpPr>
              <a:spLocks noChangeShapeType="1"/>
            </p:cNvSpPr>
            <p:nvPr/>
          </p:nvSpPr>
          <p:spPr bwMode="auto">
            <a:xfrm>
              <a:off x="6910366" y="4614858"/>
              <a:ext cx="188913" cy="1588"/>
            </a:xfrm>
            <a:prstGeom prst="line">
              <a:avLst/>
            </a:prstGeom>
            <a:noFill/>
            <a:ln w="9525">
              <a:solidFill>
                <a:schemeClr val="tx1"/>
              </a:solidFill>
              <a:round/>
              <a:headEnd/>
              <a:tailEnd/>
            </a:ln>
            <a:effectLst/>
          </p:spPr>
          <p:txBody>
            <a:bodyPr/>
            <a:lstStyle/>
            <a:p>
              <a:endParaRPr lang="zh-CN" altLang="en-US"/>
            </a:p>
          </p:txBody>
        </p:sp>
        <p:sp>
          <p:nvSpPr>
            <p:cNvPr id="8" name="Text Box 6"/>
            <p:cNvSpPr txBox="1">
              <a:spLocks noChangeArrowheads="1"/>
            </p:cNvSpPr>
            <p:nvPr/>
          </p:nvSpPr>
          <p:spPr bwMode="auto">
            <a:xfrm>
              <a:off x="7062766" y="3062283"/>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6600m</a:t>
              </a:r>
            </a:p>
          </p:txBody>
        </p:sp>
        <p:sp>
          <p:nvSpPr>
            <p:cNvPr id="9" name="Text Box 7"/>
            <p:cNvSpPr txBox="1">
              <a:spLocks noChangeArrowheads="1"/>
            </p:cNvSpPr>
            <p:nvPr/>
          </p:nvSpPr>
          <p:spPr bwMode="auto">
            <a:xfrm>
              <a:off x="7062766" y="3733796"/>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6300m</a:t>
              </a:r>
            </a:p>
          </p:txBody>
        </p:sp>
        <p:sp>
          <p:nvSpPr>
            <p:cNvPr id="10" name="Text Box 8"/>
            <p:cNvSpPr txBox="1">
              <a:spLocks noChangeArrowheads="1"/>
            </p:cNvSpPr>
            <p:nvPr/>
          </p:nvSpPr>
          <p:spPr bwMode="auto">
            <a:xfrm>
              <a:off x="7062766" y="4433883"/>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6000m</a:t>
              </a:r>
            </a:p>
          </p:txBody>
        </p:sp>
        <p:sp>
          <p:nvSpPr>
            <p:cNvPr id="11" name="Line 29"/>
            <p:cNvSpPr>
              <a:spLocks noChangeShapeType="1"/>
            </p:cNvSpPr>
            <p:nvPr/>
          </p:nvSpPr>
          <p:spPr bwMode="auto">
            <a:xfrm flipV="1">
              <a:off x="3557566" y="2786058"/>
              <a:ext cx="1588" cy="2335213"/>
            </a:xfrm>
            <a:prstGeom prst="line">
              <a:avLst/>
            </a:prstGeom>
            <a:noFill/>
            <a:ln w="28575" cap="rnd">
              <a:solidFill>
                <a:schemeClr val="tx1"/>
              </a:solidFill>
              <a:prstDash val="sysDot"/>
              <a:round/>
              <a:headEnd/>
              <a:tailEnd/>
            </a:ln>
            <a:effectLst/>
          </p:spPr>
          <p:txBody>
            <a:bodyPr/>
            <a:lstStyle/>
            <a:p>
              <a:endParaRPr lang="zh-CN" altLang="en-US"/>
            </a:p>
          </p:txBody>
        </p:sp>
        <p:sp>
          <p:nvSpPr>
            <p:cNvPr id="12" name="Text Box 30"/>
            <p:cNvSpPr txBox="1">
              <a:spLocks noChangeArrowheads="1"/>
            </p:cNvSpPr>
            <p:nvPr/>
          </p:nvSpPr>
          <p:spPr bwMode="auto">
            <a:xfrm>
              <a:off x="2262166" y="5224458"/>
              <a:ext cx="2590800" cy="336550"/>
            </a:xfrm>
            <a:prstGeom prst="rect">
              <a:avLst/>
            </a:prstGeom>
            <a:noFill/>
            <a:ln w="9525">
              <a:noFill/>
              <a:miter lim="800000"/>
              <a:headEnd/>
              <a:tailEnd/>
            </a:ln>
            <a:effectLst/>
          </p:spPr>
          <p:txBody>
            <a:bodyPr>
              <a:spAutoFit/>
            </a:bodyPr>
            <a:lstStyle/>
            <a:p>
              <a:pPr>
                <a:spcBef>
                  <a:spcPct val="50000"/>
                </a:spcBef>
              </a:pPr>
              <a:r>
                <a:rPr lang="en-US" altLang="zh-CN" sz="1600" i="0"/>
                <a:t>Estimated Point of passing</a:t>
              </a:r>
            </a:p>
          </p:txBody>
        </p:sp>
        <p:grpSp>
          <p:nvGrpSpPr>
            <p:cNvPr id="13" name="Group 42"/>
            <p:cNvGrpSpPr>
              <a:grpSpLocks/>
            </p:cNvGrpSpPr>
            <p:nvPr/>
          </p:nvGrpSpPr>
          <p:grpSpPr bwMode="auto">
            <a:xfrm>
              <a:off x="2490766" y="2862259"/>
              <a:ext cx="2209800" cy="1433514"/>
              <a:chOff x="1728" y="1488"/>
              <a:chExt cx="1392" cy="903"/>
            </a:xfrm>
          </p:grpSpPr>
          <p:sp>
            <p:nvSpPr>
              <p:cNvPr id="20" name="Text Box 32"/>
              <p:cNvSpPr txBox="1">
                <a:spLocks noChangeArrowheads="1"/>
              </p:cNvSpPr>
              <p:nvPr/>
            </p:nvSpPr>
            <p:spPr bwMode="auto">
              <a:xfrm>
                <a:off x="2544" y="1488"/>
                <a:ext cx="576" cy="231"/>
              </a:xfrm>
              <a:prstGeom prst="rect">
                <a:avLst/>
              </a:prstGeom>
              <a:noFill/>
              <a:ln w="9525">
                <a:noFill/>
                <a:miter lim="800000"/>
                <a:headEnd/>
                <a:tailEnd/>
              </a:ln>
              <a:effectLst/>
            </p:spPr>
            <p:txBody>
              <a:bodyPr>
                <a:spAutoFit/>
              </a:bodyPr>
              <a:lstStyle/>
              <a:p>
                <a:pPr>
                  <a:spcBef>
                    <a:spcPct val="50000"/>
                  </a:spcBef>
                </a:pPr>
                <a:r>
                  <a:rPr lang="en-US" altLang="zh-CN" sz="1800" b="1" i="0"/>
                  <a:t>10min</a:t>
                </a:r>
              </a:p>
            </p:txBody>
          </p:sp>
          <p:sp>
            <p:nvSpPr>
              <p:cNvPr id="21" name="Text Box 33"/>
              <p:cNvSpPr txBox="1">
                <a:spLocks noChangeArrowheads="1"/>
              </p:cNvSpPr>
              <p:nvPr/>
            </p:nvSpPr>
            <p:spPr bwMode="auto">
              <a:xfrm>
                <a:off x="1728" y="2160"/>
                <a:ext cx="528" cy="231"/>
              </a:xfrm>
              <a:prstGeom prst="rect">
                <a:avLst/>
              </a:prstGeom>
              <a:noFill/>
              <a:ln w="9525">
                <a:noFill/>
                <a:miter lim="800000"/>
                <a:headEnd/>
                <a:tailEnd/>
              </a:ln>
              <a:effectLst/>
            </p:spPr>
            <p:txBody>
              <a:bodyPr>
                <a:spAutoFit/>
              </a:bodyPr>
              <a:lstStyle/>
              <a:p>
                <a:pPr>
                  <a:spcBef>
                    <a:spcPct val="50000"/>
                  </a:spcBef>
                </a:pPr>
                <a:r>
                  <a:rPr lang="en-US" altLang="zh-CN" sz="1800" b="1" i="0" dirty="0"/>
                  <a:t>10min</a:t>
                </a:r>
              </a:p>
            </p:txBody>
          </p:sp>
        </p:grpSp>
        <p:pic>
          <p:nvPicPr>
            <p:cNvPr id="14" name="Picture 35" descr="C:\WINDOWS\Profiles\Hxx000\桌面\飞行间隔课件\Pic\767.bmp"/>
            <p:cNvPicPr>
              <a:picLocks noChangeAspect="1" noChangeArrowheads="1"/>
            </p:cNvPicPr>
            <p:nvPr/>
          </p:nvPicPr>
          <p:blipFill>
            <a:blip r:embed="rId2"/>
            <a:srcRect/>
            <a:stretch>
              <a:fillRect/>
            </a:stretch>
          </p:blipFill>
          <p:spPr bwMode="auto">
            <a:xfrm>
              <a:off x="1500166" y="3776658"/>
              <a:ext cx="711200" cy="236538"/>
            </a:xfrm>
            <a:prstGeom prst="rect">
              <a:avLst/>
            </a:prstGeom>
            <a:noFill/>
          </p:spPr>
        </p:pic>
        <p:pic>
          <p:nvPicPr>
            <p:cNvPr id="15" name="Picture 37" descr="C:\WINDOWS\Profiles\Hxx000\桌面\飞行间隔课件\Pic\MD82_left.bmp"/>
            <p:cNvPicPr>
              <a:picLocks noChangeAspect="1" noChangeArrowheads="1"/>
            </p:cNvPicPr>
            <p:nvPr/>
          </p:nvPicPr>
          <p:blipFill>
            <a:blip r:embed="rId3" cstate="print"/>
            <a:srcRect/>
            <a:stretch>
              <a:fillRect/>
            </a:stretch>
          </p:blipFill>
          <p:spPr bwMode="auto">
            <a:xfrm>
              <a:off x="5005366" y="3167058"/>
              <a:ext cx="698500" cy="122238"/>
            </a:xfrm>
            <a:prstGeom prst="rect">
              <a:avLst/>
            </a:prstGeom>
            <a:noFill/>
          </p:spPr>
        </p:pic>
        <p:sp>
          <p:nvSpPr>
            <p:cNvPr id="16" name="Freeform 39"/>
            <p:cNvSpPr>
              <a:spLocks/>
            </p:cNvSpPr>
            <p:nvPr/>
          </p:nvSpPr>
          <p:spPr bwMode="auto">
            <a:xfrm>
              <a:off x="5691166" y="3243258"/>
              <a:ext cx="1219200" cy="1371600"/>
            </a:xfrm>
            <a:custGeom>
              <a:avLst/>
              <a:gdLst/>
              <a:ahLst/>
              <a:cxnLst>
                <a:cxn ang="0">
                  <a:pos x="624" y="864"/>
                </a:cxn>
                <a:cxn ang="0">
                  <a:pos x="336" y="672"/>
                </a:cxn>
                <a:cxn ang="0">
                  <a:pos x="240" y="480"/>
                </a:cxn>
                <a:cxn ang="0">
                  <a:pos x="144" y="192"/>
                </a:cxn>
                <a:cxn ang="0">
                  <a:pos x="0" y="0"/>
                </a:cxn>
              </a:cxnLst>
              <a:rect l="0" t="0" r="r" b="b"/>
              <a:pathLst>
                <a:path w="624" h="864">
                  <a:moveTo>
                    <a:pt x="624" y="864"/>
                  </a:moveTo>
                  <a:cubicBezTo>
                    <a:pt x="512" y="800"/>
                    <a:pt x="400" y="736"/>
                    <a:pt x="336" y="672"/>
                  </a:cubicBezTo>
                  <a:cubicBezTo>
                    <a:pt x="272" y="608"/>
                    <a:pt x="272" y="560"/>
                    <a:pt x="240" y="480"/>
                  </a:cubicBezTo>
                  <a:cubicBezTo>
                    <a:pt x="208" y="400"/>
                    <a:pt x="184" y="272"/>
                    <a:pt x="144" y="192"/>
                  </a:cubicBezTo>
                  <a:cubicBezTo>
                    <a:pt x="104" y="112"/>
                    <a:pt x="52" y="56"/>
                    <a:pt x="0" y="0"/>
                  </a:cubicBezTo>
                </a:path>
              </a:pathLst>
            </a:custGeom>
            <a:noFill/>
            <a:ln w="28575" cap="flat" cmpd="sng">
              <a:solidFill>
                <a:schemeClr val="tx1"/>
              </a:solidFill>
              <a:prstDash val="dash"/>
              <a:round/>
              <a:headEnd/>
              <a:tailEnd/>
            </a:ln>
            <a:effectLst/>
          </p:spPr>
          <p:txBody>
            <a:bodyPr/>
            <a:lstStyle/>
            <a:p>
              <a:endParaRPr lang="zh-CN" altLang="en-US"/>
            </a:p>
          </p:txBody>
        </p:sp>
        <p:grpSp>
          <p:nvGrpSpPr>
            <p:cNvPr id="17" name="Group 43"/>
            <p:cNvGrpSpPr>
              <a:grpSpLocks/>
            </p:cNvGrpSpPr>
            <p:nvPr/>
          </p:nvGrpSpPr>
          <p:grpSpPr bwMode="auto">
            <a:xfrm>
              <a:off x="2143108" y="3500438"/>
              <a:ext cx="2819400" cy="432"/>
              <a:chOff x="1536" y="1728"/>
              <a:chExt cx="1776" cy="432"/>
            </a:xfrm>
          </p:grpSpPr>
          <p:sp>
            <p:nvSpPr>
              <p:cNvPr id="18" name="Line 40"/>
              <p:cNvSpPr>
                <a:spLocks noChangeShapeType="1"/>
              </p:cNvSpPr>
              <p:nvPr/>
            </p:nvSpPr>
            <p:spPr bwMode="auto">
              <a:xfrm>
                <a:off x="2448" y="1728"/>
                <a:ext cx="864"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19" name="Line 41"/>
              <p:cNvSpPr>
                <a:spLocks noChangeShapeType="1"/>
              </p:cNvSpPr>
              <p:nvPr/>
            </p:nvSpPr>
            <p:spPr bwMode="auto">
              <a:xfrm>
                <a:off x="1536" y="2160"/>
                <a:ext cx="864"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grpSp>
      </p:grpSp>
      <p:sp>
        <p:nvSpPr>
          <p:cNvPr id="23" name="矩形 22"/>
          <p:cNvSpPr/>
          <p:nvPr/>
        </p:nvSpPr>
        <p:spPr>
          <a:xfrm>
            <a:off x="1071538" y="5143512"/>
            <a:ext cx="7143800" cy="1006429"/>
          </a:xfrm>
          <a:prstGeom prst="rect">
            <a:avLst/>
          </a:prstGeom>
        </p:spPr>
        <p:txBody>
          <a:bodyPr wrap="square">
            <a:spAutoFit/>
          </a:bodyPr>
          <a:lstStyle/>
          <a:p>
            <a:pPr>
              <a:lnSpc>
                <a:spcPct val="110000"/>
              </a:lnSpc>
            </a:pPr>
            <a:r>
              <a:rPr lang="en-US" altLang="zh-CN" dirty="0" smtClean="0"/>
              <a:t>For an aircraft changing level to cross the level of another in reciprocal flight, the former may climb to a level above, or descend to a level below the latter 10 minutes prior to the estimated point of passing </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sp>
        <p:nvSpPr>
          <p:cNvPr id="23" name="矩形 22"/>
          <p:cNvSpPr/>
          <p:nvPr/>
        </p:nvSpPr>
        <p:spPr>
          <a:xfrm>
            <a:off x="1071538" y="5143512"/>
            <a:ext cx="7143800" cy="646331"/>
          </a:xfrm>
          <a:prstGeom prst="rect">
            <a:avLst/>
          </a:prstGeom>
        </p:spPr>
        <p:txBody>
          <a:bodyPr wrap="square">
            <a:spAutoFit/>
          </a:bodyPr>
          <a:lstStyle/>
          <a:p>
            <a:pPr>
              <a:spcBef>
                <a:spcPct val="50000"/>
              </a:spcBef>
            </a:pPr>
            <a:r>
              <a:rPr lang="en-US" altLang="zh-CN" dirty="0" smtClean="0"/>
              <a:t>one aircraft may cross the level of another 10 minutes after the estimated point of passing </a:t>
            </a:r>
            <a:endParaRPr lang="en-US" altLang="zh-CN" dirty="0"/>
          </a:p>
        </p:txBody>
      </p:sp>
      <p:grpSp>
        <p:nvGrpSpPr>
          <p:cNvPr id="22" name="组合 21"/>
          <p:cNvGrpSpPr/>
          <p:nvPr/>
        </p:nvGrpSpPr>
        <p:grpSpPr>
          <a:xfrm>
            <a:off x="762000" y="1785926"/>
            <a:ext cx="7543800" cy="2774950"/>
            <a:chOff x="762000" y="2057400"/>
            <a:chExt cx="7543800" cy="2774950"/>
          </a:xfrm>
        </p:grpSpPr>
        <p:sp>
          <p:nvSpPr>
            <p:cNvPr id="24" name="Line 3"/>
            <p:cNvSpPr>
              <a:spLocks noChangeShapeType="1"/>
            </p:cNvSpPr>
            <p:nvPr/>
          </p:nvSpPr>
          <p:spPr bwMode="auto">
            <a:xfrm>
              <a:off x="7391400" y="2514600"/>
              <a:ext cx="188913" cy="1588"/>
            </a:xfrm>
            <a:prstGeom prst="line">
              <a:avLst/>
            </a:prstGeom>
            <a:noFill/>
            <a:ln w="9525">
              <a:solidFill>
                <a:schemeClr val="tx1"/>
              </a:solidFill>
              <a:round/>
              <a:headEnd/>
              <a:tailEnd/>
            </a:ln>
            <a:effectLst/>
          </p:spPr>
          <p:txBody>
            <a:bodyPr/>
            <a:lstStyle/>
            <a:p>
              <a:endParaRPr lang="zh-CN" altLang="en-US"/>
            </a:p>
          </p:txBody>
        </p:sp>
        <p:sp>
          <p:nvSpPr>
            <p:cNvPr id="25" name="Line 4"/>
            <p:cNvSpPr>
              <a:spLocks noChangeShapeType="1"/>
            </p:cNvSpPr>
            <p:nvPr/>
          </p:nvSpPr>
          <p:spPr bwMode="auto">
            <a:xfrm>
              <a:off x="7391400" y="3200400"/>
              <a:ext cx="188913" cy="1588"/>
            </a:xfrm>
            <a:prstGeom prst="line">
              <a:avLst/>
            </a:prstGeom>
            <a:noFill/>
            <a:ln w="9525">
              <a:solidFill>
                <a:schemeClr val="tx1"/>
              </a:solidFill>
              <a:round/>
              <a:headEnd/>
              <a:tailEnd/>
            </a:ln>
            <a:effectLst/>
          </p:spPr>
          <p:txBody>
            <a:bodyPr/>
            <a:lstStyle/>
            <a:p>
              <a:endParaRPr lang="zh-CN" altLang="en-US"/>
            </a:p>
          </p:txBody>
        </p:sp>
        <p:sp>
          <p:nvSpPr>
            <p:cNvPr id="26" name="Line 5"/>
            <p:cNvSpPr>
              <a:spLocks noChangeShapeType="1"/>
            </p:cNvSpPr>
            <p:nvPr/>
          </p:nvSpPr>
          <p:spPr bwMode="auto">
            <a:xfrm>
              <a:off x="7391400" y="3886200"/>
              <a:ext cx="188913" cy="1588"/>
            </a:xfrm>
            <a:prstGeom prst="line">
              <a:avLst/>
            </a:prstGeom>
            <a:noFill/>
            <a:ln w="9525">
              <a:solidFill>
                <a:schemeClr val="tx1"/>
              </a:solidFill>
              <a:round/>
              <a:headEnd/>
              <a:tailEnd/>
            </a:ln>
            <a:effectLst/>
          </p:spPr>
          <p:txBody>
            <a:bodyPr/>
            <a:lstStyle/>
            <a:p>
              <a:endParaRPr lang="zh-CN" altLang="en-US"/>
            </a:p>
          </p:txBody>
        </p:sp>
        <p:sp>
          <p:nvSpPr>
            <p:cNvPr id="27" name="Text Box 6"/>
            <p:cNvSpPr txBox="1">
              <a:spLocks noChangeArrowheads="1"/>
            </p:cNvSpPr>
            <p:nvPr/>
          </p:nvSpPr>
          <p:spPr bwMode="auto">
            <a:xfrm>
              <a:off x="7543800" y="2333625"/>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6600m</a:t>
              </a:r>
            </a:p>
          </p:txBody>
        </p:sp>
        <p:sp>
          <p:nvSpPr>
            <p:cNvPr id="28" name="Text Box 7"/>
            <p:cNvSpPr txBox="1">
              <a:spLocks noChangeArrowheads="1"/>
            </p:cNvSpPr>
            <p:nvPr/>
          </p:nvSpPr>
          <p:spPr bwMode="auto">
            <a:xfrm>
              <a:off x="7543800" y="3005138"/>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6300m</a:t>
              </a:r>
            </a:p>
          </p:txBody>
        </p:sp>
        <p:sp>
          <p:nvSpPr>
            <p:cNvPr id="29" name="Text Box 8"/>
            <p:cNvSpPr txBox="1">
              <a:spLocks noChangeArrowheads="1"/>
            </p:cNvSpPr>
            <p:nvPr/>
          </p:nvSpPr>
          <p:spPr bwMode="auto">
            <a:xfrm>
              <a:off x="7543800" y="3705225"/>
              <a:ext cx="762000" cy="336550"/>
            </a:xfrm>
            <a:prstGeom prst="rect">
              <a:avLst/>
            </a:prstGeom>
            <a:noFill/>
            <a:ln w="9525">
              <a:noFill/>
              <a:miter lim="800000"/>
              <a:headEnd/>
              <a:tailEnd/>
            </a:ln>
            <a:effectLst/>
          </p:spPr>
          <p:txBody>
            <a:bodyPr>
              <a:spAutoFit/>
            </a:bodyPr>
            <a:lstStyle/>
            <a:p>
              <a:pPr>
                <a:spcBef>
                  <a:spcPct val="50000"/>
                </a:spcBef>
              </a:pPr>
              <a:r>
                <a:rPr lang="en-US" altLang="zh-CN" sz="1600" i="0"/>
                <a:t>6000m</a:t>
              </a:r>
            </a:p>
          </p:txBody>
        </p:sp>
        <p:grpSp>
          <p:nvGrpSpPr>
            <p:cNvPr id="30" name="Group 25"/>
            <p:cNvGrpSpPr>
              <a:grpSpLocks/>
            </p:cNvGrpSpPr>
            <p:nvPr/>
          </p:nvGrpSpPr>
          <p:grpSpPr bwMode="auto">
            <a:xfrm>
              <a:off x="2819400" y="2667003"/>
              <a:ext cx="2362200" cy="1204914"/>
              <a:chOff x="1776" y="1680"/>
              <a:chExt cx="1488" cy="759"/>
            </a:xfrm>
          </p:grpSpPr>
          <p:sp>
            <p:nvSpPr>
              <p:cNvPr id="41" name="Text Box 13"/>
              <p:cNvSpPr txBox="1">
                <a:spLocks noChangeArrowheads="1"/>
              </p:cNvSpPr>
              <p:nvPr/>
            </p:nvSpPr>
            <p:spPr bwMode="auto">
              <a:xfrm>
                <a:off x="2688" y="1680"/>
                <a:ext cx="576" cy="231"/>
              </a:xfrm>
              <a:prstGeom prst="rect">
                <a:avLst/>
              </a:prstGeom>
              <a:noFill/>
              <a:ln w="9525">
                <a:noFill/>
                <a:miter lim="800000"/>
                <a:headEnd/>
                <a:tailEnd/>
              </a:ln>
              <a:effectLst/>
            </p:spPr>
            <p:txBody>
              <a:bodyPr>
                <a:spAutoFit/>
              </a:bodyPr>
              <a:lstStyle/>
              <a:p>
                <a:pPr>
                  <a:spcBef>
                    <a:spcPct val="50000"/>
                  </a:spcBef>
                </a:pPr>
                <a:r>
                  <a:rPr lang="en-US" altLang="zh-CN" sz="1800" b="1" i="0"/>
                  <a:t>10min</a:t>
                </a:r>
              </a:p>
            </p:txBody>
          </p:sp>
          <p:sp>
            <p:nvSpPr>
              <p:cNvPr id="42" name="Text Box 14"/>
              <p:cNvSpPr txBox="1">
                <a:spLocks noChangeArrowheads="1"/>
              </p:cNvSpPr>
              <p:nvPr/>
            </p:nvSpPr>
            <p:spPr bwMode="auto">
              <a:xfrm>
                <a:off x="1776" y="2208"/>
                <a:ext cx="528" cy="231"/>
              </a:xfrm>
              <a:prstGeom prst="rect">
                <a:avLst/>
              </a:prstGeom>
              <a:noFill/>
              <a:ln w="9525">
                <a:noFill/>
                <a:miter lim="800000"/>
                <a:headEnd/>
                <a:tailEnd/>
              </a:ln>
              <a:effectLst/>
            </p:spPr>
            <p:txBody>
              <a:bodyPr>
                <a:spAutoFit/>
              </a:bodyPr>
              <a:lstStyle/>
              <a:p>
                <a:pPr>
                  <a:spcBef>
                    <a:spcPct val="50000"/>
                  </a:spcBef>
                </a:pPr>
                <a:r>
                  <a:rPr lang="en-US" altLang="zh-CN" sz="1800" b="1" i="0"/>
                  <a:t>10min</a:t>
                </a:r>
              </a:p>
            </p:txBody>
          </p:sp>
        </p:grpSp>
        <p:pic>
          <p:nvPicPr>
            <p:cNvPr id="31" name="Picture 15" descr="C:\WINDOWS\Profiles\Hxx000\桌面\飞行间隔课件\Pic\767.bmp"/>
            <p:cNvPicPr>
              <a:picLocks noChangeAspect="1" noChangeArrowheads="1"/>
            </p:cNvPicPr>
            <p:nvPr/>
          </p:nvPicPr>
          <p:blipFill>
            <a:blip r:embed="rId2"/>
            <a:srcRect/>
            <a:stretch>
              <a:fillRect/>
            </a:stretch>
          </p:blipFill>
          <p:spPr bwMode="auto">
            <a:xfrm>
              <a:off x="5410200" y="3040063"/>
              <a:ext cx="711200" cy="236537"/>
            </a:xfrm>
            <a:prstGeom prst="rect">
              <a:avLst/>
            </a:prstGeom>
            <a:noFill/>
          </p:spPr>
        </p:pic>
        <p:pic>
          <p:nvPicPr>
            <p:cNvPr id="32" name="Picture 16" descr="C:\WINDOWS\Profiles\Hxx000\桌面\飞行间隔课件\Pic\MD82_left.bmp"/>
            <p:cNvPicPr>
              <a:picLocks noChangeAspect="1" noChangeArrowheads="1"/>
            </p:cNvPicPr>
            <p:nvPr/>
          </p:nvPicPr>
          <p:blipFill>
            <a:blip r:embed="rId3" cstate="print"/>
            <a:srcRect/>
            <a:stretch>
              <a:fillRect/>
            </a:stretch>
          </p:blipFill>
          <p:spPr bwMode="auto">
            <a:xfrm>
              <a:off x="1905000" y="3810000"/>
              <a:ext cx="698500" cy="122238"/>
            </a:xfrm>
            <a:prstGeom prst="rect">
              <a:avLst/>
            </a:prstGeom>
            <a:noFill/>
          </p:spPr>
        </p:pic>
        <p:grpSp>
          <p:nvGrpSpPr>
            <p:cNvPr id="33" name="Group 24"/>
            <p:cNvGrpSpPr>
              <a:grpSpLocks/>
            </p:cNvGrpSpPr>
            <p:nvPr/>
          </p:nvGrpSpPr>
          <p:grpSpPr bwMode="auto">
            <a:xfrm>
              <a:off x="2591616" y="2057400"/>
              <a:ext cx="2820288" cy="2774951"/>
              <a:chOff x="1632" y="1296"/>
              <a:chExt cx="1776" cy="1748"/>
            </a:xfrm>
          </p:grpSpPr>
          <p:sp>
            <p:nvSpPr>
              <p:cNvPr id="37" name="Line 10"/>
              <p:cNvSpPr>
                <a:spLocks noChangeShapeType="1"/>
              </p:cNvSpPr>
              <p:nvPr/>
            </p:nvSpPr>
            <p:spPr bwMode="auto">
              <a:xfrm flipV="1">
                <a:off x="2496" y="1296"/>
                <a:ext cx="1" cy="1471"/>
              </a:xfrm>
              <a:prstGeom prst="line">
                <a:avLst/>
              </a:prstGeom>
              <a:noFill/>
              <a:ln w="28575" cap="rnd">
                <a:solidFill>
                  <a:schemeClr val="tx1"/>
                </a:solidFill>
                <a:prstDash val="sysDot"/>
                <a:round/>
                <a:headEnd/>
                <a:tailEnd/>
              </a:ln>
              <a:effectLst/>
            </p:spPr>
            <p:txBody>
              <a:bodyPr/>
              <a:lstStyle/>
              <a:p>
                <a:endParaRPr lang="zh-CN" altLang="en-US"/>
              </a:p>
            </p:txBody>
          </p:sp>
          <p:sp>
            <p:nvSpPr>
              <p:cNvPr id="38" name="Text Box 11"/>
              <p:cNvSpPr txBox="1">
                <a:spLocks noChangeArrowheads="1"/>
              </p:cNvSpPr>
              <p:nvPr/>
            </p:nvSpPr>
            <p:spPr bwMode="auto">
              <a:xfrm>
                <a:off x="1680" y="2832"/>
                <a:ext cx="1632" cy="212"/>
              </a:xfrm>
              <a:prstGeom prst="rect">
                <a:avLst/>
              </a:prstGeom>
              <a:noFill/>
              <a:ln w="9525">
                <a:noFill/>
                <a:miter lim="800000"/>
                <a:headEnd/>
                <a:tailEnd/>
              </a:ln>
              <a:effectLst/>
            </p:spPr>
            <p:txBody>
              <a:bodyPr>
                <a:spAutoFit/>
              </a:bodyPr>
              <a:lstStyle/>
              <a:p>
                <a:pPr>
                  <a:spcBef>
                    <a:spcPct val="50000"/>
                  </a:spcBef>
                </a:pPr>
                <a:r>
                  <a:rPr lang="en-US" altLang="zh-CN" sz="1600" i="0"/>
                  <a:t>Estimated Point of passing</a:t>
                </a:r>
              </a:p>
            </p:txBody>
          </p:sp>
          <p:sp>
            <p:nvSpPr>
              <p:cNvPr id="39" name="Line 19"/>
              <p:cNvSpPr>
                <a:spLocks noChangeShapeType="1"/>
              </p:cNvSpPr>
              <p:nvPr/>
            </p:nvSpPr>
            <p:spPr bwMode="auto">
              <a:xfrm>
                <a:off x="2544" y="1968"/>
                <a:ext cx="864"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40" name="Line 20"/>
              <p:cNvSpPr>
                <a:spLocks noChangeShapeType="1"/>
              </p:cNvSpPr>
              <p:nvPr/>
            </p:nvSpPr>
            <p:spPr bwMode="auto">
              <a:xfrm>
                <a:off x="1632" y="2448"/>
                <a:ext cx="864"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grpSp>
        <p:grpSp>
          <p:nvGrpSpPr>
            <p:cNvPr id="34" name="Group 27"/>
            <p:cNvGrpSpPr>
              <a:grpSpLocks/>
            </p:cNvGrpSpPr>
            <p:nvPr/>
          </p:nvGrpSpPr>
          <p:grpSpPr bwMode="auto">
            <a:xfrm>
              <a:off x="762000" y="2438400"/>
              <a:ext cx="6705600" cy="1447800"/>
              <a:chOff x="480" y="1536"/>
              <a:chExt cx="4224" cy="912"/>
            </a:xfrm>
          </p:grpSpPr>
          <p:sp>
            <p:nvSpPr>
              <p:cNvPr id="35" name="Freeform 17"/>
              <p:cNvSpPr>
                <a:spLocks/>
              </p:cNvSpPr>
              <p:nvPr/>
            </p:nvSpPr>
            <p:spPr bwMode="auto">
              <a:xfrm>
                <a:off x="3840" y="2016"/>
                <a:ext cx="864" cy="432"/>
              </a:xfrm>
              <a:custGeom>
                <a:avLst/>
                <a:gdLst/>
                <a:ahLst/>
                <a:cxnLst>
                  <a:cxn ang="0">
                    <a:pos x="624" y="864"/>
                  </a:cxn>
                  <a:cxn ang="0">
                    <a:pos x="336" y="672"/>
                  </a:cxn>
                  <a:cxn ang="0">
                    <a:pos x="240" y="480"/>
                  </a:cxn>
                  <a:cxn ang="0">
                    <a:pos x="144" y="192"/>
                  </a:cxn>
                  <a:cxn ang="0">
                    <a:pos x="0" y="0"/>
                  </a:cxn>
                </a:cxnLst>
                <a:rect l="0" t="0" r="r" b="b"/>
                <a:pathLst>
                  <a:path w="624" h="864">
                    <a:moveTo>
                      <a:pt x="624" y="864"/>
                    </a:moveTo>
                    <a:cubicBezTo>
                      <a:pt x="512" y="800"/>
                      <a:pt x="400" y="736"/>
                      <a:pt x="336" y="672"/>
                    </a:cubicBezTo>
                    <a:cubicBezTo>
                      <a:pt x="272" y="608"/>
                      <a:pt x="272" y="560"/>
                      <a:pt x="240" y="480"/>
                    </a:cubicBezTo>
                    <a:cubicBezTo>
                      <a:pt x="208" y="400"/>
                      <a:pt x="184" y="272"/>
                      <a:pt x="144" y="192"/>
                    </a:cubicBezTo>
                    <a:cubicBezTo>
                      <a:pt x="104" y="112"/>
                      <a:pt x="52" y="56"/>
                      <a:pt x="0" y="0"/>
                    </a:cubicBezTo>
                  </a:path>
                </a:pathLst>
              </a:custGeom>
              <a:noFill/>
              <a:ln w="28575" cap="flat" cmpd="sng">
                <a:solidFill>
                  <a:schemeClr val="tx1"/>
                </a:solidFill>
                <a:prstDash val="dash"/>
                <a:round/>
                <a:headEnd/>
                <a:tailEnd/>
              </a:ln>
              <a:effectLst/>
            </p:spPr>
            <p:txBody>
              <a:bodyPr/>
              <a:lstStyle/>
              <a:p>
                <a:endParaRPr lang="zh-CN" altLang="en-US"/>
              </a:p>
            </p:txBody>
          </p:sp>
          <p:sp>
            <p:nvSpPr>
              <p:cNvPr id="36" name="Freeform 22"/>
              <p:cNvSpPr>
                <a:spLocks/>
              </p:cNvSpPr>
              <p:nvPr/>
            </p:nvSpPr>
            <p:spPr bwMode="auto">
              <a:xfrm>
                <a:off x="480" y="1536"/>
                <a:ext cx="672" cy="912"/>
              </a:xfrm>
              <a:custGeom>
                <a:avLst/>
                <a:gdLst/>
                <a:ahLst/>
                <a:cxnLst>
                  <a:cxn ang="0">
                    <a:pos x="624" y="864"/>
                  </a:cxn>
                  <a:cxn ang="0">
                    <a:pos x="336" y="672"/>
                  </a:cxn>
                  <a:cxn ang="0">
                    <a:pos x="240" y="480"/>
                  </a:cxn>
                  <a:cxn ang="0">
                    <a:pos x="144" y="192"/>
                  </a:cxn>
                  <a:cxn ang="0">
                    <a:pos x="0" y="0"/>
                  </a:cxn>
                </a:cxnLst>
                <a:rect l="0" t="0" r="r" b="b"/>
                <a:pathLst>
                  <a:path w="624" h="864">
                    <a:moveTo>
                      <a:pt x="624" y="864"/>
                    </a:moveTo>
                    <a:cubicBezTo>
                      <a:pt x="512" y="800"/>
                      <a:pt x="400" y="736"/>
                      <a:pt x="336" y="672"/>
                    </a:cubicBezTo>
                    <a:cubicBezTo>
                      <a:pt x="272" y="608"/>
                      <a:pt x="272" y="560"/>
                      <a:pt x="240" y="480"/>
                    </a:cubicBezTo>
                    <a:cubicBezTo>
                      <a:pt x="208" y="400"/>
                      <a:pt x="184" y="272"/>
                      <a:pt x="144" y="192"/>
                    </a:cubicBezTo>
                    <a:cubicBezTo>
                      <a:pt x="104" y="112"/>
                      <a:pt x="52" y="56"/>
                      <a:pt x="0" y="0"/>
                    </a:cubicBezTo>
                  </a:path>
                </a:pathLst>
              </a:custGeom>
              <a:noFill/>
              <a:ln w="28575" cap="flat" cmpd="sng">
                <a:solidFill>
                  <a:schemeClr val="tx1"/>
                </a:solidFill>
                <a:prstDash val="dash"/>
                <a:round/>
                <a:headEnd/>
                <a:tailEnd/>
              </a:ln>
              <a:effec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19" name="组合 18"/>
          <p:cNvGrpSpPr/>
          <p:nvPr/>
        </p:nvGrpSpPr>
        <p:grpSpPr>
          <a:xfrm>
            <a:off x="3648100" y="1857364"/>
            <a:ext cx="4495800" cy="3810000"/>
            <a:chOff x="3657600" y="1676400"/>
            <a:chExt cx="4495800" cy="3810000"/>
          </a:xfrm>
        </p:grpSpPr>
        <p:sp>
          <p:nvSpPr>
            <p:cNvPr id="20" name="Line 26"/>
            <p:cNvSpPr>
              <a:spLocks noChangeShapeType="1"/>
            </p:cNvSpPr>
            <p:nvPr/>
          </p:nvSpPr>
          <p:spPr bwMode="auto">
            <a:xfrm>
              <a:off x="3657600" y="3200400"/>
              <a:ext cx="4495800" cy="0"/>
            </a:xfrm>
            <a:prstGeom prst="line">
              <a:avLst/>
            </a:prstGeom>
            <a:noFill/>
            <a:ln w="9525">
              <a:solidFill>
                <a:schemeClr val="tx1"/>
              </a:solidFill>
              <a:round/>
              <a:headEnd/>
              <a:tailEnd/>
            </a:ln>
            <a:effectLst/>
          </p:spPr>
          <p:txBody>
            <a:bodyPr/>
            <a:lstStyle/>
            <a:p>
              <a:endParaRPr lang="zh-CN" altLang="en-US"/>
            </a:p>
          </p:txBody>
        </p:sp>
        <p:sp>
          <p:nvSpPr>
            <p:cNvPr id="21" name="Line 27"/>
            <p:cNvSpPr>
              <a:spLocks noChangeShapeType="1"/>
            </p:cNvSpPr>
            <p:nvPr/>
          </p:nvSpPr>
          <p:spPr bwMode="auto">
            <a:xfrm flipV="1">
              <a:off x="7086600" y="1676400"/>
              <a:ext cx="0" cy="3810000"/>
            </a:xfrm>
            <a:prstGeom prst="line">
              <a:avLst/>
            </a:prstGeom>
            <a:noFill/>
            <a:ln w="9525">
              <a:solidFill>
                <a:schemeClr val="tx1"/>
              </a:solidFill>
              <a:round/>
              <a:headEnd/>
              <a:tailEnd/>
            </a:ln>
            <a:effectLst/>
          </p:spPr>
          <p:txBody>
            <a:bodyPr/>
            <a:lstStyle/>
            <a:p>
              <a:endParaRPr lang="zh-CN" altLang="en-US"/>
            </a:p>
          </p:txBody>
        </p:sp>
        <p:pic>
          <p:nvPicPr>
            <p:cNvPr id="22" name="Picture 28" descr="C:\WINDOWS\Profiles\Hxx000\桌面\飞行间隔课件\Pic\AC_right.bmp"/>
            <p:cNvPicPr>
              <a:picLocks noChangeAspect="1" noChangeArrowheads="1"/>
            </p:cNvPicPr>
            <p:nvPr/>
          </p:nvPicPr>
          <p:blipFill>
            <a:blip r:embed="rId2"/>
            <a:srcRect/>
            <a:stretch>
              <a:fillRect/>
            </a:stretch>
          </p:blipFill>
          <p:spPr bwMode="auto">
            <a:xfrm>
              <a:off x="3983038" y="2944813"/>
              <a:ext cx="512762" cy="509587"/>
            </a:xfrm>
            <a:prstGeom prst="rect">
              <a:avLst/>
            </a:prstGeom>
            <a:noFill/>
          </p:spPr>
        </p:pic>
        <p:pic>
          <p:nvPicPr>
            <p:cNvPr id="23" name="Picture 29" descr="C:\WINDOWS\Profiles\Hxx000\桌面\飞行间隔课件\Pic\AC_up.bmp"/>
            <p:cNvPicPr>
              <a:picLocks noChangeAspect="1" noChangeArrowheads="1"/>
            </p:cNvPicPr>
            <p:nvPr/>
          </p:nvPicPr>
          <p:blipFill>
            <a:blip r:embed="rId3"/>
            <a:srcRect/>
            <a:stretch>
              <a:fillRect/>
            </a:stretch>
          </p:blipFill>
          <p:spPr bwMode="auto">
            <a:xfrm>
              <a:off x="6819900" y="2654300"/>
              <a:ext cx="530225" cy="533400"/>
            </a:xfrm>
            <a:prstGeom prst="rect">
              <a:avLst/>
            </a:prstGeom>
            <a:noFill/>
          </p:spPr>
        </p:pic>
        <p:sp>
          <p:nvSpPr>
            <p:cNvPr id="24" name="Line 30"/>
            <p:cNvSpPr>
              <a:spLocks noChangeShapeType="1"/>
            </p:cNvSpPr>
            <p:nvPr/>
          </p:nvSpPr>
          <p:spPr bwMode="auto">
            <a:xfrm>
              <a:off x="4495800" y="3429000"/>
              <a:ext cx="2590800"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25" name="Text Box 31"/>
            <p:cNvSpPr txBox="1">
              <a:spLocks noChangeArrowheads="1"/>
            </p:cNvSpPr>
            <p:nvPr/>
          </p:nvSpPr>
          <p:spPr bwMode="auto">
            <a:xfrm>
              <a:off x="5334000" y="3260725"/>
              <a:ext cx="990600" cy="396875"/>
            </a:xfrm>
            <a:prstGeom prst="rect">
              <a:avLst/>
            </a:prstGeom>
            <a:solidFill>
              <a:schemeClr val="bg1"/>
            </a:solidFill>
            <a:ln w="9525">
              <a:noFill/>
              <a:miter lim="800000"/>
              <a:headEnd/>
              <a:tailEnd/>
            </a:ln>
            <a:effectLst/>
          </p:spPr>
          <p:txBody>
            <a:bodyPr>
              <a:spAutoFit/>
            </a:bodyPr>
            <a:lstStyle/>
            <a:p>
              <a:pPr>
                <a:spcBef>
                  <a:spcPct val="50000"/>
                </a:spcBef>
              </a:pPr>
              <a:r>
                <a:rPr lang="en-US" altLang="zh-CN" sz="2000" i="0"/>
                <a:t>15 min</a:t>
              </a:r>
            </a:p>
          </p:txBody>
        </p:sp>
      </p:grpSp>
      <p:sp>
        <p:nvSpPr>
          <p:cNvPr id="26" name="矩形 25"/>
          <p:cNvSpPr/>
          <p:nvPr/>
        </p:nvSpPr>
        <p:spPr>
          <a:xfrm>
            <a:off x="642910" y="2428868"/>
            <a:ext cx="2643206" cy="1631216"/>
          </a:xfrm>
          <a:prstGeom prst="rect">
            <a:avLst/>
          </a:prstGeom>
        </p:spPr>
        <p:txBody>
          <a:bodyPr wrap="square">
            <a:spAutoFit/>
          </a:bodyPr>
          <a:lstStyle/>
          <a:p>
            <a:r>
              <a:rPr lang="en-US" altLang="zh-CN" sz="2000" dirty="0" smtClean="0"/>
              <a:t>For two aircraft on crossing tracks at the same level, a longitudinal separation of 15 min/10 min</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4" name="组合 3"/>
          <p:cNvGrpSpPr/>
          <p:nvPr/>
        </p:nvGrpSpPr>
        <p:grpSpPr>
          <a:xfrm>
            <a:off x="1285852" y="2214554"/>
            <a:ext cx="6143668" cy="2071702"/>
            <a:chOff x="3657600" y="2667000"/>
            <a:chExt cx="4495800" cy="1295400"/>
          </a:xfrm>
        </p:grpSpPr>
        <p:sp>
          <p:nvSpPr>
            <p:cNvPr id="5" name="Line 5"/>
            <p:cNvSpPr>
              <a:spLocks noChangeShapeType="1"/>
            </p:cNvSpPr>
            <p:nvPr/>
          </p:nvSpPr>
          <p:spPr bwMode="auto">
            <a:xfrm>
              <a:off x="3962400" y="3200400"/>
              <a:ext cx="4191000" cy="0"/>
            </a:xfrm>
            <a:prstGeom prst="line">
              <a:avLst/>
            </a:prstGeom>
            <a:noFill/>
            <a:ln w="9525">
              <a:solidFill>
                <a:schemeClr val="tx1"/>
              </a:solidFill>
              <a:round/>
              <a:headEnd/>
              <a:tailEnd/>
            </a:ln>
            <a:effectLst/>
          </p:spPr>
          <p:txBody>
            <a:bodyPr/>
            <a:lstStyle/>
            <a:p>
              <a:endParaRPr lang="zh-CN" altLang="en-US"/>
            </a:p>
          </p:txBody>
        </p:sp>
        <p:pic>
          <p:nvPicPr>
            <p:cNvPr id="6" name="Picture 7" descr="C:\WINDOWS\Profiles\Hxx000\桌面\飞行间隔课件\Pic\AC_right.bmp"/>
            <p:cNvPicPr>
              <a:picLocks noChangeAspect="1" noChangeArrowheads="1"/>
            </p:cNvPicPr>
            <p:nvPr/>
          </p:nvPicPr>
          <p:blipFill>
            <a:blip r:embed="rId2"/>
            <a:srcRect/>
            <a:stretch>
              <a:fillRect/>
            </a:stretch>
          </p:blipFill>
          <p:spPr bwMode="auto">
            <a:xfrm>
              <a:off x="7086600" y="2995613"/>
              <a:ext cx="436563" cy="433387"/>
            </a:xfrm>
            <a:prstGeom prst="rect">
              <a:avLst/>
            </a:prstGeom>
            <a:noFill/>
          </p:spPr>
        </p:pic>
        <p:sp>
          <p:nvSpPr>
            <p:cNvPr id="7" name="Line 9"/>
            <p:cNvSpPr>
              <a:spLocks noChangeShapeType="1"/>
            </p:cNvSpPr>
            <p:nvPr/>
          </p:nvSpPr>
          <p:spPr bwMode="auto">
            <a:xfrm>
              <a:off x="3962400" y="2895600"/>
              <a:ext cx="3124200"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8" name="Text Box 10"/>
            <p:cNvSpPr txBox="1">
              <a:spLocks noChangeArrowheads="1"/>
            </p:cNvSpPr>
            <p:nvPr/>
          </p:nvSpPr>
          <p:spPr bwMode="auto">
            <a:xfrm>
              <a:off x="5029200" y="2667000"/>
              <a:ext cx="990600" cy="396875"/>
            </a:xfrm>
            <a:prstGeom prst="rect">
              <a:avLst/>
            </a:prstGeom>
            <a:solidFill>
              <a:schemeClr val="bg1"/>
            </a:solidFill>
            <a:ln w="9525">
              <a:noFill/>
              <a:miter lim="800000"/>
              <a:headEnd/>
              <a:tailEnd/>
            </a:ln>
            <a:effectLst/>
          </p:spPr>
          <p:txBody>
            <a:bodyPr>
              <a:spAutoFit/>
            </a:bodyPr>
            <a:lstStyle/>
            <a:p>
              <a:pPr>
                <a:spcBef>
                  <a:spcPct val="50000"/>
                </a:spcBef>
              </a:pPr>
              <a:r>
                <a:rPr lang="en-US" altLang="zh-CN" sz="2000" i="0" dirty="0"/>
                <a:t>50 km</a:t>
              </a:r>
            </a:p>
          </p:txBody>
        </p:sp>
        <p:sp>
          <p:nvSpPr>
            <p:cNvPr id="9" name="Oval 11"/>
            <p:cNvSpPr>
              <a:spLocks noChangeArrowheads="1"/>
            </p:cNvSpPr>
            <p:nvPr/>
          </p:nvSpPr>
          <p:spPr bwMode="auto">
            <a:xfrm>
              <a:off x="3810000" y="3124200"/>
              <a:ext cx="152400" cy="15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0" name="Line 12"/>
            <p:cNvSpPr>
              <a:spLocks noChangeShapeType="1"/>
            </p:cNvSpPr>
            <p:nvPr/>
          </p:nvSpPr>
          <p:spPr bwMode="auto">
            <a:xfrm>
              <a:off x="3962400" y="3200400"/>
              <a:ext cx="4038600" cy="762000"/>
            </a:xfrm>
            <a:prstGeom prst="line">
              <a:avLst/>
            </a:prstGeom>
            <a:noFill/>
            <a:ln w="9525">
              <a:solidFill>
                <a:schemeClr val="tx1"/>
              </a:solidFill>
              <a:round/>
              <a:headEnd/>
              <a:tailEnd/>
            </a:ln>
            <a:effectLst/>
          </p:spPr>
          <p:txBody>
            <a:bodyPr/>
            <a:lstStyle/>
            <a:p>
              <a:endParaRPr lang="zh-CN" altLang="en-US"/>
            </a:p>
          </p:txBody>
        </p:sp>
        <p:pic>
          <p:nvPicPr>
            <p:cNvPr id="11" name="Picture 13" descr="C:\WINDOWS\Profiles\Hxx000\桌面\飞行间隔课件\Pic\AC_105.bmp"/>
            <p:cNvPicPr>
              <a:picLocks noChangeAspect="1" noChangeArrowheads="1"/>
            </p:cNvPicPr>
            <p:nvPr/>
          </p:nvPicPr>
          <p:blipFill>
            <a:blip r:embed="rId3"/>
            <a:srcRect/>
            <a:stretch>
              <a:fillRect/>
            </a:stretch>
          </p:blipFill>
          <p:spPr bwMode="auto">
            <a:xfrm>
              <a:off x="6248400" y="3441700"/>
              <a:ext cx="457200" cy="444500"/>
            </a:xfrm>
            <a:prstGeom prst="rect">
              <a:avLst/>
            </a:prstGeom>
            <a:noFill/>
          </p:spPr>
        </p:pic>
        <p:sp>
          <p:nvSpPr>
            <p:cNvPr id="12" name="Text Box 14"/>
            <p:cNvSpPr txBox="1">
              <a:spLocks noChangeArrowheads="1"/>
            </p:cNvSpPr>
            <p:nvPr/>
          </p:nvSpPr>
          <p:spPr bwMode="auto">
            <a:xfrm>
              <a:off x="3657600" y="3276600"/>
              <a:ext cx="685800" cy="336550"/>
            </a:xfrm>
            <a:prstGeom prst="rect">
              <a:avLst/>
            </a:prstGeom>
            <a:noFill/>
            <a:ln w="9525">
              <a:noFill/>
              <a:miter lim="800000"/>
              <a:headEnd/>
              <a:tailEnd/>
            </a:ln>
            <a:effectLst/>
          </p:spPr>
          <p:txBody>
            <a:bodyPr>
              <a:spAutoFit/>
            </a:bodyPr>
            <a:lstStyle/>
            <a:p>
              <a:pPr>
                <a:spcBef>
                  <a:spcPct val="50000"/>
                </a:spcBef>
              </a:pPr>
              <a:r>
                <a:rPr lang="en-US" altLang="zh-CN" sz="1600" i="0"/>
                <a:t>VOR</a:t>
              </a:r>
            </a:p>
          </p:txBody>
        </p:sp>
        <p:sp>
          <p:nvSpPr>
            <p:cNvPr id="13" name="Freeform 18"/>
            <p:cNvSpPr>
              <a:spLocks/>
            </p:cNvSpPr>
            <p:nvPr/>
          </p:nvSpPr>
          <p:spPr bwMode="auto">
            <a:xfrm>
              <a:off x="5164138" y="3206750"/>
              <a:ext cx="93662" cy="222250"/>
            </a:xfrm>
            <a:custGeom>
              <a:avLst/>
              <a:gdLst/>
              <a:ahLst/>
              <a:cxnLst>
                <a:cxn ang="0">
                  <a:pos x="0" y="0"/>
                </a:cxn>
                <a:cxn ang="0">
                  <a:pos x="0" y="122"/>
                </a:cxn>
              </a:cxnLst>
              <a:rect l="0" t="0" r="r" b="b"/>
              <a:pathLst>
                <a:path w="26" h="122">
                  <a:moveTo>
                    <a:pt x="0" y="0"/>
                  </a:moveTo>
                  <a:cubicBezTo>
                    <a:pt x="26" y="39"/>
                    <a:pt x="21" y="80"/>
                    <a:pt x="0" y="122"/>
                  </a:cubicBezTo>
                </a:path>
              </a:pathLst>
            </a:custGeom>
            <a:noFill/>
            <a:ln w="19050" cmpd="sng">
              <a:solidFill>
                <a:schemeClr val="tx1"/>
              </a:solidFill>
              <a:round/>
              <a:headEnd/>
              <a:tailEnd/>
            </a:ln>
            <a:effectLst/>
          </p:spPr>
          <p:txBody>
            <a:bodyPr/>
            <a:lstStyle/>
            <a:p>
              <a:endParaRPr lang="zh-CN" altLang="en-US"/>
            </a:p>
          </p:txBody>
        </p:sp>
        <p:sp>
          <p:nvSpPr>
            <p:cNvPr id="14" name="Text Box 19"/>
            <p:cNvSpPr txBox="1">
              <a:spLocks noChangeArrowheads="1"/>
            </p:cNvSpPr>
            <p:nvPr/>
          </p:nvSpPr>
          <p:spPr bwMode="auto">
            <a:xfrm>
              <a:off x="5334000" y="3200400"/>
              <a:ext cx="533400" cy="304800"/>
            </a:xfrm>
            <a:prstGeom prst="rect">
              <a:avLst/>
            </a:prstGeom>
            <a:noFill/>
            <a:ln w="9525">
              <a:noFill/>
              <a:miter lim="800000"/>
              <a:headEnd/>
              <a:tailEnd/>
            </a:ln>
            <a:effectLst/>
          </p:spPr>
          <p:txBody>
            <a:bodyPr>
              <a:spAutoFit/>
            </a:bodyPr>
            <a:lstStyle/>
            <a:p>
              <a:pPr>
                <a:spcBef>
                  <a:spcPct val="50000"/>
                </a:spcBef>
              </a:pPr>
              <a:r>
                <a:rPr lang="en-US" altLang="zh-CN" sz="1400" b="1" i="0" dirty="0">
                  <a:sym typeface="Symbol" pitchFamily="18" charset="2"/>
                </a:rPr>
                <a:t>15</a:t>
              </a:r>
              <a:r>
                <a:rPr lang="en-US" altLang="zh-CN" sz="1400" b="1" i="0" dirty="0">
                  <a:cs typeface="Times New Roman" charset="0"/>
                  <a:sym typeface="Symbol" pitchFamily="18" charset="2"/>
                </a:rPr>
                <a:t>º</a:t>
              </a:r>
              <a:endParaRPr lang="en-US" altLang="zh-CN" sz="1400" b="1" i="0" dirty="0"/>
            </a:p>
          </p:txBody>
        </p:sp>
      </p:grpSp>
      <p:sp>
        <p:nvSpPr>
          <p:cNvPr id="26" name="TextBox 25"/>
          <p:cNvSpPr txBox="1"/>
          <p:nvPr/>
        </p:nvSpPr>
        <p:spPr>
          <a:xfrm>
            <a:off x="3786182" y="5143512"/>
            <a:ext cx="1643074" cy="369332"/>
          </a:xfrm>
          <a:prstGeom prst="rect">
            <a:avLst/>
          </a:prstGeom>
          <a:noFill/>
        </p:spPr>
        <p:txBody>
          <a:bodyPr wrap="square" rtlCol="0">
            <a:spAutoFit/>
          </a:bodyPr>
          <a:lstStyle/>
          <a:p>
            <a:r>
              <a:rPr lang="en-US" altLang="zh-CN" dirty="0" smtClean="0"/>
              <a:t>VOR separation</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4" name="组合 14"/>
          <p:cNvGrpSpPr/>
          <p:nvPr/>
        </p:nvGrpSpPr>
        <p:grpSpPr>
          <a:xfrm>
            <a:off x="2071670" y="1928802"/>
            <a:ext cx="4929222" cy="2857520"/>
            <a:chOff x="3657600" y="2667000"/>
            <a:chExt cx="4495800" cy="2438400"/>
          </a:xfrm>
        </p:grpSpPr>
        <p:sp>
          <p:nvSpPr>
            <p:cNvPr id="16" name="Line 5"/>
            <p:cNvSpPr>
              <a:spLocks noChangeShapeType="1"/>
            </p:cNvSpPr>
            <p:nvPr/>
          </p:nvSpPr>
          <p:spPr bwMode="auto">
            <a:xfrm>
              <a:off x="3962400" y="3200400"/>
              <a:ext cx="4191000" cy="0"/>
            </a:xfrm>
            <a:prstGeom prst="line">
              <a:avLst/>
            </a:prstGeom>
            <a:noFill/>
            <a:ln w="9525">
              <a:solidFill>
                <a:schemeClr val="tx1"/>
              </a:solidFill>
              <a:round/>
              <a:headEnd/>
              <a:tailEnd/>
            </a:ln>
            <a:effectLst/>
          </p:spPr>
          <p:txBody>
            <a:bodyPr/>
            <a:lstStyle/>
            <a:p>
              <a:endParaRPr lang="zh-CN" altLang="en-US"/>
            </a:p>
          </p:txBody>
        </p:sp>
        <p:pic>
          <p:nvPicPr>
            <p:cNvPr id="17" name="Picture 6" descr="C:\WINDOWS\Profiles\Hxx000\桌面\飞行间隔课件\Pic\AC_right.bmp"/>
            <p:cNvPicPr>
              <a:picLocks noChangeAspect="1" noChangeArrowheads="1"/>
            </p:cNvPicPr>
            <p:nvPr/>
          </p:nvPicPr>
          <p:blipFill>
            <a:blip r:embed="rId2"/>
            <a:srcRect/>
            <a:stretch>
              <a:fillRect/>
            </a:stretch>
          </p:blipFill>
          <p:spPr bwMode="auto">
            <a:xfrm>
              <a:off x="7086600" y="2995613"/>
              <a:ext cx="436563" cy="433387"/>
            </a:xfrm>
            <a:prstGeom prst="rect">
              <a:avLst/>
            </a:prstGeom>
            <a:noFill/>
          </p:spPr>
        </p:pic>
        <p:sp>
          <p:nvSpPr>
            <p:cNvPr id="18" name="Line 7"/>
            <p:cNvSpPr>
              <a:spLocks noChangeShapeType="1"/>
            </p:cNvSpPr>
            <p:nvPr/>
          </p:nvSpPr>
          <p:spPr bwMode="auto">
            <a:xfrm>
              <a:off x="3962400" y="2895600"/>
              <a:ext cx="3124200"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19" name="Text Box 8"/>
            <p:cNvSpPr txBox="1">
              <a:spLocks noChangeArrowheads="1"/>
            </p:cNvSpPr>
            <p:nvPr/>
          </p:nvSpPr>
          <p:spPr bwMode="auto">
            <a:xfrm>
              <a:off x="5029200" y="2667000"/>
              <a:ext cx="990600" cy="396875"/>
            </a:xfrm>
            <a:prstGeom prst="rect">
              <a:avLst/>
            </a:prstGeom>
            <a:solidFill>
              <a:schemeClr val="bg1"/>
            </a:solidFill>
            <a:ln w="9525">
              <a:noFill/>
              <a:miter lim="800000"/>
              <a:headEnd/>
              <a:tailEnd/>
            </a:ln>
            <a:effectLst/>
          </p:spPr>
          <p:txBody>
            <a:bodyPr>
              <a:spAutoFit/>
            </a:bodyPr>
            <a:lstStyle/>
            <a:p>
              <a:pPr>
                <a:spcBef>
                  <a:spcPct val="50000"/>
                </a:spcBef>
              </a:pPr>
              <a:r>
                <a:rPr lang="en-US" altLang="zh-CN" sz="2000" i="0"/>
                <a:t>50 km</a:t>
              </a:r>
            </a:p>
          </p:txBody>
        </p:sp>
        <p:sp>
          <p:nvSpPr>
            <p:cNvPr id="20" name="Oval 9"/>
            <p:cNvSpPr>
              <a:spLocks noChangeArrowheads="1"/>
            </p:cNvSpPr>
            <p:nvPr/>
          </p:nvSpPr>
          <p:spPr bwMode="auto">
            <a:xfrm>
              <a:off x="3810000" y="3124200"/>
              <a:ext cx="152400" cy="152400"/>
            </a:xfrm>
            <a:prstGeom prst="ellipse">
              <a:avLst/>
            </a:prstGeom>
            <a:solidFill>
              <a:srgbClr val="6699FF"/>
            </a:solidFill>
            <a:ln w="9525">
              <a:solidFill>
                <a:schemeClr val="tx1"/>
              </a:solidFill>
              <a:round/>
              <a:headEnd/>
              <a:tailEnd/>
            </a:ln>
            <a:effectLst/>
          </p:spPr>
          <p:txBody>
            <a:bodyPr wrap="none" anchor="ctr"/>
            <a:lstStyle/>
            <a:p>
              <a:endParaRPr lang="zh-CN" altLang="en-US"/>
            </a:p>
          </p:txBody>
        </p:sp>
        <p:sp>
          <p:nvSpPr>
            <p:cNvPr id="21" name="Line 10"/>
            <p:cNvSpPr>
              <a:spLocks noChangeShapeType="1"/>
            </p:cNvSpPr>
            <p:nvPr/>
          </p:nvSpPr>
          <p:spPr bwMode="auto">
            <a:xfrm>
              <a:off x="3962400" y="3200400"/>
              <a:ext cx="3581400" cy="1905000"/>
            </a:xfrm>
            <a:prstGeom prst="line">
              <a:avLst/>
            </a:prstGeom>
            <a:noFill/>
            <a:ln w="9525">
              <a:solidFill>
                <a:schemeClr val="tx1"/>
              </a:solidFill>
              <a:round/>
              <a:headEnd/>
              <a:tailEnd/>
            </a:ln>
            <a:effectLst/>
          </p:spPr>
          <p:txBody>
            <a:bodyPr/>
            <a:lstStyle/>
            <a:p>
              <a:endParaRPr lang="zh-CN" altLang="en-US"/>
            </a:p>
          </p:txBody>
        </p:sp>
        <p:sp>
          <p:nvSpPr>
            <p:cNvPr id="22" name="Text Box 12"/>
            <p:cNvSpPr txBox="1">
              <a:spLocks noChangeArrowheads="1"/>
            </p:cNvSpPr>
            <p:nvPr/>
          </p:nvSpPr>
          <p:spPr bwMode="auto">
            <a:xfrm>
              <a:off x="3657600" y="3276600"/>
              <a:ext cx="685800" cy="336550"/>
            </a:xfrm>
            <a:prstGeom prst="rect">
              <a:avLst/>
            </a:prstGeom>
            <a:noFill/>
            <a:ln w="9525">
              <a:noFill/>
              <a:miter lim="800000"/>
              <a:headEnd/>
              <a:tailEnd/>
            </a:ln>
            <a:effectLst/>
          </p:spPr>
          <p:txBody>
            <a:bodyPr>
              <a:spAutoFit/>
            </a:bodyPr>
            <a:lstStyle/>
            <a:p>
              <a:pPr>
                <a:spcBef>
                  <a:spcPct val="50000"/>
                </a:spcBef>
              </a:pPr>
              <a:r>
                <a:rPr lang="en-US" altLang="zh-CN" sz="1600" i="0"/>
                <a:t>NDB</a:t>
              </a:r>
            </a:p>
          </p:txBody>
        </p:sp>
        <p:sp>
          <p:nvSpPr>
            <p:cNvPr id="23" name="Freeform 13"/>
            <p:cNvSpPr>
              <a:spLocks/>
            </p:cNvSpPr>
            <p:nvPr/>
          </p:nvSpPr>
          <p:spPr bwMode="auto">
            <a:xfrm>
              <a:off x="5164138" y="3206750"/>
              <a:ext cx="246062" cy="603250"/>
            </a:xfrm>
            <a:custGeom>
              <a:avLst/>
              <a:gdLst/>
              <a:ahLst/>
              <a:cxnLst>
                <a:cxn ang="0">
                  <a:pos x="0" y="0"/>
                </a:cxn>
                <a:cxn ang="0">
                  <a:pos x="0" y="122"/>
                </a:cxn>
              </a:cxnLst>
              <a:rect l="0" t="0" r="r" b="b"/>
              <a:pathLst>
                <a:path w="26" h="122">
                  <a:moveTo>
                    <a:pt x="0" y="0"/>
                  </a:moveTo>
                  <a:cubicBezTo>
                    <a:pt x="26" y="39"/>
                    <a:pt x="21" y="80"/>
                    <a:pt x="0" y="122"/>
                  </a:cubicBezTo>
                </a:path>
              </a:pathLst>
            </a:custGeom>
            <a:noFill/>
            <a:ln w="19050" cmpd="sng">
              <a:solidFill>
                <a:schemeClr val="tx1"/>
              </a:solidFill>
              <a:round/>
              <a:headEnd type="arrow" w="med" len="med"/>
              <a:tailEnd type="arrow" w="med" len="med"/>
            </a:ln>
            <a:effectLst/>
          </p:spPr>
          <p:txBody>
            <a:bodyPr/>
            <a:lstStyle/>
            <a:p>
              <a:endParaRPr lang="zh-CN" altLang="en-US"/>
            </a:p>
          </p:txBody>
        </p:sp>
        <p:sp>
          <p:nvSpPr>
            <p:cNvPr id="24" name="Text Box 14"/>
            <p:cNvSpPr txBox="1">
              <a:spLocks noChangeArrowheads="1"/>
            </p:cNvSpPr>
            <p:nvPr/>
          </p:nvSpPr>
          <p:spPr bwMode="auto">
            <a:xfrm>
              <a:off x="5410200" y="3429000"/>
              <a:ext cx="685800" cy="366713"/>
            </a:xfrm>
            <a:prstGeom prst="rect">
              <a:avLst/>
            </a:prstGeom>
            <a:noFill/>
            <a:ln w="9525">
              <a:noFill/>
              <a:miter lim="800000"/>
              <a:headEnd/>
              <a:tailEnd/>
            </a:ln>
            <a:effectLst/>
          </p:spPr>
          <p:txBody>
            <a:bodyPr>
              <a:spAutoFit/>
            </a:bodyPr>
            <a:lstStyle/>
            <a:p>
              <a:pPr>
                <a:spcBef>
                  <a:spcPct val="50000"/>
                </a:spcBef>
              </a:pPr>
              <a:r>
                <a:rPr lang="en-US" altLang="zh-CN" sz="1800" i="0">
                  <a:sym typeface="Symbol" pitchFamily="18" charset="2"/>
                </a:rPr>
                <a:t>30</a:t>
              </a:r>
              <a:r>
                <a:rPr lang="en-US" altLang="zh-CN" sz="1800" i="0">
                  <a:cs typeface="Times New Roman" charset="0"/>
                  <a:sym typeface="Symbol" pitchFamily="18" charset="2"/>
                </a:rPr>
                <a:t>º</a:t>
              </a:r>
              <a:endParaRPr lang="en-US" altLang="zh-CN" sz="1800" i="0"/>
            </a:p>
          </p:txBody>
        </p:sp>
        <p:pic>
          <p:nvPicPr>
            <p:cNvPr id="25" name="Picture 15" descr="C:\WINDOWS\Profiles\Hxx000\桌面\飞行间隔课件\Pic\AC_120.bmp"/>
            <p:cNvPicPr>
              <a:picLocks noChangeAspect="1" noChangeArrowheads="1"/>
            </p:cNvPicPr>
            <p:nvPr/>
          </p:nvPicPr>
          <p:blipFill>
            <a:blip r:embed="rId3"/>
            <a:srcRect/>
            <a:stretch>
              <a:fillRect/>
            </a:stretch>
          </p:blipFill>
          <p:spPr bwMode="auto">
            <a:xfrm>
              <a:off x="5930900" y="4117975"/>
              <a:ext cx="457200" cy="428625"/>
            </a:xfrm>
            <a:prstGeom prst="rect">
              <a:avLst/>
            </a:prstGeom>
            <a:noFill/>
          </p:spPr>
        </p:pic>
      </p:grpSp>
      <p:sp>
        <p:nvSpPr>
          <p:cNvPr id="27" name="TextBox 26"/>
          <p:cNvSpPr txBox="1"/>
          <p:nvPr/>
        </p:nvSpPr>
        <p:spPr>
          <a:xfrm>
            <a:off x="3571868" y="5143512"/>
            <a:ext cx="2071702" cy="369332"/>
          </a:xfrm>
          <a:prstGeom prst="rect">
            <a:avLst/>
          </a:prstGeom>
          <a:noFill/>
        </p:spPr>
        <p:txBody>
          <a:bodyPr wrap="square" rtlCol="0">
            <a:spAutoFit/>
          </a:bodyPr>
          <a:lstStyle/>
          <a:p>
            <a:r>
              <a:rPr lang="en-US" altLang="zh-CN" dirty="0" smtClean="0"/>
              <a:t>NDB separation</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sp>
        <p:nvSpPr>
          <p:cNvPr id="27" name="TextBox 26"/>
          <p:cNvSpPr txBox="1"/>
          <p:nvPr/>
        </p:nvSpPr>
        <p:spPr>
          <a:xfrm>
            <a:off x="3714744" y="5500702"/>
            <a:ext cx="1781156" cy="369332"/>
          </a:xfrm>
          <a:prstGeom prst="rect">
            <a:avLst/>
          </a:prstGeom>
          <a:noFill/>
        </p:spPr>
        <p:txBody>
          <a:bodyPr wrap="square" rtlCol="0">
            <a:spAutoFit/>
          </a:bodyPr>
          <a:lstStyle/>
          <a:p>
            <a:r>
              <a:rPr lang="en-US" altLang="zh-CN" dirty="0" smtClean="0"/>
              <a:t>DME separation</a:t>
            </a:r>
            <a:endParaRPr lang="zh-CN" altLang="en-US" dirty="0"/>
          </a:p>
        </p:txBody>
      </p:sp>
      <p:grpSp>
        <p:nvGrpSpPr>
          <p:cNvPr id="40" name="组合 39"/>
          <p:cNvGrpSpPr/>
          <p:nvPr/>
        </p:nvGrpSpPr>
        <p:grpSpPr>
          <a:xfrm>
            <a:off x="2285984" y="2071678"/>
            <a:ext cx="4495800" cy="762000"/>
            <a:chOff x="2285984" y="3448048"/>
            <a:chExt cx="4495800" cy="762000"/>
          </a:xfrm>
        </p:grpSpPr>
        <p:sp>
          <p:nvSpPr>
            <p:cNvPr id="30" name="Line 5"/>
            <p:cNvSpPr>
              <a:spLocks noChangeShapeType="1"/>
            </p:cNvSpPr>
            <p:nvPr/>
          </p:nvSpPr>
          <p:spPr bwMode="auto">
            <a:xfrm>
              <a:off x="2285984" y="3981448"/>
              <a:ext cx="4495800" cy="0"/>
            </a:xfrm>
            <a:prstGeom prst="line">
              <a:avLst/>
            </a:prstGeom>
            <a:noFill/>
            <a:ln w="9525">
              <a:solidFill>
                <a:schemeClr val="tx1"/>
              </a:solidFill>
              <a:round/>
              <a:headEnd/>
              <a:tailEnd/>
            </a:ln>
            <a:effectLst/>
          </p:spPr>
          <p:txBody>
            <a:bodyPr/>
            <a:lstStyle/>
            <a:p>
              <a:endParaRPr lang="zh-CN" altLang="en-US"/>
            </a:p>
          </p:txBody>
        </p:sp>
        <p:sp>
          <p:nvSpPr>
            <p:cNvPr id="31" name="Oval 9"/>
            <p:cNvSpPr>
              <a:spLocks noChangeArrowheads="1"/>
            </p:cNvSpPr>
            <p:nvPr/>
          </p:nvSpPr>
          <p:spPr bwMode="auto">
            <a:xfrm>
              <a:off x="6324584" y="3905248"/>
              <a:ext cx="152400" cy="152400"/>
            </a:xfrm>
            <a:prstGeom prst="ellipse">
              <a:avLst/>
            </a:prstGeom>
            <a:solidFill>
              <a:srgbClr val="FFFF00"/>
            </a:solidFill>
            <a:ln w="9525">
              <a:solidFill>
                <a:schemeClr val="tx1"/>
              </a:solidFill>
              <a:round/>
              <a:headEnd/>
              <a:tailEnd/>
            </a:ln>
            <a:effectLst/>
          </p:spPr>
          <p:txBody>
            <a:bodyPr wrap="none" anchor="ctr"/>
            <a:lstStyle/>
            <a:p>
              <a:endParaRPr lang="zh-CN" altLang="en-US"/>
            </a:p>
          </p:txBody>
        </p:sp>
        <p:sp>
          <p:nvSpPr>
            <p:cNvPr id="32" name="Text Box 11"/>
            <p:cNvSpPr txBox="1">
              <a:spLocks noChangeArrowheads="1"/>
            </p:cNvSpPr>
            <p:nvPr/>
          </p:nvSpPr>
          <p:spPr bwMode="auto">
            <a:xfrm>
              <a:off x="6095984" y="3448048"/>
              <a:ext cx="685800" cy="336550"/>
            </a:xfrm>
            <a:prstGeom prst="rect">
              <a:avLst/>
            </a:prstGeom>
            <a:noFill/>
            <a:ln w="9525">
              <a:noFill/>
              <a:miter lim="800000"/>
              <a:headEnd/>
              <a:tailEnd/>
            </a:ln>
            <a:effectLst/>
          </p:spPr>
          <p:txBody>
            <a:bodyPr>
              <a:spAutoFit/>
            </a:bodyPr>
            <a:lstStyle/>
            <a:p>
              <a:pPr>
                <a:spcBef>
                  <a:spcPct val="50000"/>
                </a:spcBef>
              </a:pPr>
              <a:r>
                <a:rPr lang="en-US" altLang="zh-CN" sz="1600" i="0" dirty="0"/>
                <a:t>DME</a:t>
              </a:r>
            </a:p>
          </p:txBody>
        </p:sp>
        <p:grpSp>
          <p:nvGrpSpPr>
            <p:cNvPr id="34" name="Group 30"/>
            <p:cNvGrpSpPr>
              <a:grpSpLocks/>
            </p:cNvGrpSpPr>
            <p:nvPr/>
          </p:nvGrpSpPr>
          <p:grpSpPr bwMode="auto">
            <a:xfrm>
              <a:off x="2895588" y="3776661"/>
              <a:ext cx="3179766" cy="433387"/>
              <a:chOff x="2736" y="1344"/>
              <a:chExt cx="2003" cy="273"/>
            </a:xfrm>
          </p:grpSpPr>
          <p:pic>
            <p:nvPicPr>
              <p:cNvPr id="38" name="Picture 6" descr="C:\WINDOWS\Profiles\Hxx000\桌面\飞行间隔课件\Pic\AC_right.bmp"/>
              <p:cNvPicPr>
                <a:picLocks noChangeAspect="1" noChangeArrowheads="1"/>
              </p:cNvPicPr>
              <p:nvPr/>
            </p:nvPicPr>
            <p:blipFill>
              <a:blip r:embed="rId2"/>
              <a:srcRect/>
              <a:stretch>
                <a:fillRect/>
              </a:stretch>
            </p:blipFill>
            <p:spPr bwMode="auto">
              <a:xfrm>
                <a:off x="4464" y="1344"/>
                <a:ext cx="275" cy="273"/>
              </a:xfrm>
              <a:prstGeom prst="rect">
                <a:avLst/>
              </a:prstGeom>
              <a:noFill/>
            </p:spPr>
          </p:pic>
          <p:pic>
            <p:nvPicPr>
              <p:cNvPr id="39" name="Picture 15" descr="C:\WINDOWS\Profiles\Hxx000\桌面\飞行间隔课件\Pic\AC_right.bmp"/>
              <p:cNvPicPr>
                <a:picLocks noChangeAspect="1" noChangeArrowheads="1"/>
              </p:cNvPicPr>
              <p:nvPr/>
            </p:nvPicPr>
            <p:blipFill>
              <a:blip r:embed="rId2"/>
              <a:srcRect/>
              <a:stretch>
                <a:fillRect/>
              </a:stretch>
            </p:blipFill>
            <p:spPr bwMode="auto">
              <a:xfrm>
                <a:off x="2736" y="1344"/>
                <a:ext cx="275" cy="273"/>
              </a:xfrm>
              <a:prstGeom prst="rect">
                <a:avLst/>
              </a:prstGeom>
              <a:noFill/>
            </p:spPr>
          </p:pic>
        </p:grpSp>
        <p:grpSp>
          <p:nvGrpSpPr>
            <p:cNvPr id="35" name="Group 31"/>
            <p:cNvGrpSpPr>
              <a:grpSpLocks/>
            </p:cNvGrpSpPr>
            <p:nvPr/>
          </p:nvGrpSpPr>
          <p:grpSpPr bwMode="auto">
            <a:xfrm>
              <a:off x="3357554" y="4143380"/>
              <a:ext cx="2209800" cy="250"/>
              <a:chOff x="3024" y="1184"/>
              <a:chExt cx="1392" cy="250"/>
            </a:xfrm>
          </p:grpSpPr>
          <p:sp>
            <p:nvSpPr>
              <p:cNvPr id="36" name="Line 7"/>
              <p:cNvSpPr>
                <a:spLocks noChangeShapeType="1"/>
              </p:cNvSpPr>
              <p:nvPr/>
            </p:nvSpPr>
            <p:spPr bwMode="auto">
              <a:xfrm>
                <a:off x="3024" y="1296"/>
                <a:ext cx="1392"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37" name="Text Box 8"/>
              <p:cNvSpPr txBox="1">
                <a:spLocks noChangeArrowheads="1"/>
              </p:cNvSpPr>
              <p:nvPr/>
            </p:nvSpPr>
            <p:spPr bwMode="auto">
              <a:xfrm>
                <a:off x="3408" y="1184"/>
                <a:ext cx="624" cy="250"/>
              </a:xfrm>
              <a:prstGeom prst="rect">
                <a:avLst/>
              </a:prstGeom>
              <a:solidFill>
                <a:schemeClr val="bg1"/>
              </a:solidFill>
              <a:ln w="9525">
                <a:noFill/>
                <a:miter lim="800000"/>
                <a:headEnd/>
                <a:tailEnd/>
              </a:ln>
              <a:effectLst/>
            </p:spPr>
            <p:txBody>
              <a:bodyPr>
                <a:spAutoFit/>
              </a:bodyPr>
              <a:lstStyle/>
              <a:p>
                <a:pPr>
                  <a:spcBef>
                    <a:spcPct val="50000"/>
                  </a:spcBef>
                </a:pPr>
                <a:r>
                  <a:rPr lang="en-US" altLang="zh-CN" sz="2000" i="0" dirty="0"/>
                  <a:t>40 km</a:t>
                </a:r>
              </a:p>
            </p:txBody>
          </p:sp>
        </p:grpSp>
      </p:grpSp>
      <p:grpSp>
        <p:nvGrpSpPr>
          <p:cNvPr id="41" name="组合 40"/>
          <p:cNvGrpSpPr/>
          <p:nvPr/>
        </p:nvGrpSpPr>
        <p:grpSpPr>
          <a:xfrm>
            <a:off x="2433654" y="3857628"/>
            <a:ext cx="4495800" cy="760413"/>
            <a:chOff x="3886200" y="4343400"/>
            <a:chExt cx="4495800" cy="760413"/>
          </a:xfrm>
        </p:grpSpPr>
        <p:sp>
          <p:nvSpPr>
            <p:cNvPr id="42" name="Line 18"/>
            <p:cNvSpPr>
              <a:spLocks noChangeShapeType="1"/>
            </p:cNvSpPr>
            <p:nvPr/>
          </p:nvSpPr>
          <p:spPr bwMode="auto">
            <a:xfrm>
              <a:off x="3886200" y="4876800"/>
              <a:ext cx="4495800" cy="0"/>
            </a:xfrm>
            <a:prstGeom prst="line">
              <a:avLst/>
            </a:prstGeom>
            <a:noFill/>
            <a:ln w="9525">
              <a:solidFill>
                <a:schemeClr val="tx1"/>
              </a:solidFill>
              <a:round/>
              <a:headEnd/>
              <a:tailEnd/>
            </a:ln>
            <a:effectLst/>
          </p:spPr>
          <p:txBody>
            <a:bodyPr/>
            <a:lstStyle/>
            <a:p>
              <a:endParaRPr lang="zh-CN" altLang="en-US"/>
            </a:p>
          </p:txBody>
        </p:sp>
        <p:grpSp>
          <p:nvGrpSpPr>
            <p:cNvPr id="43" name="Group 34"/>
            <p:cNvGrpSpPr>
              <a:grpSpLocks/>
            </p:cNvGrpSpPr>
            <p:nvPr/>
          </p:nvGrpSpPr>
          <p:grpSpPr bwMode="auto">
            <a:xfrm>
              <a:off x="5257800" y="2762"/>
              <a:ext cx="1219200" cy="231"/>
              <a:chOff x="3312" y="2768"/>
              <a:chExt cx="768" cy="231"/>
            </a:xfrm>
          </p:grpSpPr>
          <p:sp>
            <p:nvSpPr>
              <p:cNvPr id="49" name="Line 20"/>
              <p:cNvSpPr>
                <a:spLocks noChangeShapeType="1"/>
              </p:cNvSpPr>
              <p:nvPr/>
            </p:nvSpPr>
            <p:spPr bwMode="auto">
              <a:xfrm>
                <a:off x="3312" y="2880"/>
                <a:ext cx="768"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50" name="Text Box 21"/>
              <p:cNvSpPr txBox="1">
                <a:spLocks noChangeArrowheads="1"/>
              </p:cNvSpPr>
              <p:nvPr/>
            </p:nvSpPr>
            <p:spPr bwMode="auto">
              <a:xfrm>
                <a:off x="3448" y="2768"/>
                <a:ext cx="480" cy="231"/>
              </a:xfrm>
              <a:prstGeom prst="rect">
                <a:avLst/>
              </a:prstGeom>
              <a:solidFill>
                <a:schemeClr val="bg1"/>
              </a:solidFill>
              <a:ln w="9525">
                <a:noFill/>
                <a:miter lim="800000"/>
                <a:headEnd/>
                <a:tailEnd/>
              </a:ln>
              <a:effectLst/>
            </p:spPr>
            <p:txBody>
              <a:bodyPr>
                <a:spAutoFit/>
              </a:bodyPr>
              <a:lstStyle/>
              <a:p>
                <a:pPr>
                  <a:spcBef>
                    <a:spcPct val="50000"/>
                  </a:spcBef>
                </a:pPr>
                <a:r>
                  <a:rPr lang="en-US" altLang="zh-CN" sz="1800" i="0"/>
                  <a:t>20 km</a:t>
                </a:r>
              </a:p>
            </p:txBody>
          </p:sp>
        </p:grpSp>
        <p:sp>
          <p:nvSpPr>
            <p:cNvPr id="44" name="Oval 22"/>
            <p:cNvSpPr>
              <a:spLocks noChangeArrowheads="1"/>
            </p:cNvSpPr>
            <p:nvPr/>
          </p:nvSpPr>
          <p:spPr bwMode="auto">
            <a:xfrm>
              <a:off x="7924800" y="4800600"/>
              <a:ext cx="152400" cy="152400"/>
            </a:xfrm>
            <a:prstGeom prst="ellipse">
              <a:avLst/>
            </a:prstGeom>
            <a:solidFill>
              <a:srgbClr val="FFFF00"/>
            </a:solidFill>
            <a:ln w="9525">
              <a:solidFill>
                <a:schemeClr val="tx1"/>
              </a:solidFill>
              <a:round/>
              <a:headEnd/>
              <a:tailEnd/>
            </a:ln>
            <a:effectLst/>
          </p:spPr>
          <p:txBody>
            <a:bodyPr wrap="none" anchor="ctr"/>
            <a:lstStyle/>
            <a:p>
              <a:endParaRPr lang="zh-CN" altLang="en-US"/>
            </a:p>
          </p:txBody>
        </p:sp>
        <p:sp>
          <p:nvSpPr>
            <p:cNvPr id="45" name="Text Box 23"/>
            <p:cNvSpPr txBox="1">
              <a:spLocks noChangeArrowheads="1"/>
            </p:cNvSpPr>
            <p:nvPr/>
          </p:nvSpPr>
          <p:spPr bwMode="auto">
            <a:xfrm>
              <a:off x="7696200" y="4343400"/>
              <a:ext cx="685800" cy="336550"/>
            </a:xfrm>
            <a:prstGeom prst="rect">
              <a:avLst/>
            </a:prstGeom>
            <a:noFill/>
            <a:ln w="9525">
              <a:noFill/>
              <a:miter lim="800000"/>
              <a:headEnd/>
              <a:tailEnd/>
            </a:ln>
            <a:effectLst/>
          </p:spPr>
          <p:txBody>
            <a:bodyPr>
              <a:spAutoFit/>
            </a:bodyPr>
            <a:lstStyle/>
            <a:p>
              <a:pPr>
                <a:spcBef>
                  <a:spcPct val="50000"/>
                </a:spcBef>
              </a:pPr>
              <a:r>
                <a:rPr lang="en-US" altLang="zh-CN" sz="1600" i="0"/>
                <a:t>DME</a:t>
              </a:r>
            </a:p>
          </p:txBody>
        </p:sp>
        <p:grpSp>
          <p:nvGrpSpPr>
            <p:cNvPr id="46" name="Group 33"/>
            <p:cNvGrpSpPr>
              <a:grpSpLocks/>
            </p:cNvGrpSpPr>
            <p:nvPr/>
          </p:nvGrpSpPr>
          <p:grpSpPr bwMode="auto">
            <a:xfrm>
              <a:off x="4876804" y="4648200"/>
              <a:ext cx="2112965" cy="455613"/>
              <a:chOff x="3072" y="2928"/>
              <a:chExt cx="1331" cy="287"/>
            </a:xfrm>
          </p:grpSpPr>
          <p:pic>
            <p:nvPicPr>
              <p:cNvPr id="47" name="Picture 19" descr="C:\WINDOWS\Profiles\Hxx000\桌面\飞行间隔课件\Pic\AC_right.bmp"/>
              <p:cNvPicPr>
                <a:picLocks noChangeAspect="1" noChangeArrowheads="1"/>
              </p:cNvPicPr>
              <p:nvPr/>
            </p:nvPicPr>
            <p:blipFill>
              <a:blip r:embed="rId2"/>
              <a:srcRect/>
              <a:stretch>
                <a:fillRect/>
              </a:stretch>
            </p:blipFill>
            <p:spPr bwMode="auto">
              <a:xfrm>
                <a:off x="4128" y="2928"/>
                <a:ext cx="275" cy="273"/>
              </a:xfrm>
              <a:prstGeom prst="rect">
                <a:avLst/>
              </a:prstGeom>
              <a:noFill/>
            </p:spPr>
          </p:pic>
          <p:pic>
            <p:nvPicPr>
              <p:cNvPr id="48" name="Picture 25" descr="C:\WINDOWS\Profiles\Hxx000\桌面\飞行间隔课件\Pic\AC_top.bmp"/>
              <p:cNvPicPr>
                <a:picLocks noChangeAspect="1" noChangeArrowheads="1"/>
              </p:cNvPicPr>
              <p:nvPr/>
            </p:nvPicPr>
            <p:blipFill>
              <a:blip r:embed="rId3"/>
              <a:srcRect/>
              <a:stretch>
                <a:fillRect/>
              </a:stretch>
            </p:blipFill>
            <p:spPr bwMode="auto">
              <a:xfrm>
                <a:off x="3072" y="2944"/>
                <a:ext cx="288" cy="271"/>
              </a:xfrm>
              <a:prstGeom prst="rect">
                <a:avLst/>
              </a:prstGeom>
              <a:noFill/>
            </p:spPr>
          </p:pic>
        </p:grpSp>
      </p:grpSp>
      <p:sp>
        <p:nvSpPr>
          <p:cNvPr id="51" name="Text Box 21"/>
          <p:cNvSpPr txBox="1">
            <a:spLocks noChangeArrowheads="1"/>
          </p:cNvSpPr>
          <p:nvPr/>
        </p:nvSpPr>
        <p:spPr bwMode="auto">
          <a:xfrm>
            <a:off x="4095752" y="4000504"/>
            <a:ext cx="762000" cy="366713"/>
          </a:xfrm>
          <a:prstGeom prst="rect">
            <a:avLst/>
          </a:prstGeom>
          <a:solidFill>
            <a:schemeClr val="bg1"/>
          </a:solidFill>
          <a:ln w="9525">
            <a:noFill/>
            <a:miter lim="800000"/>
            <a:headEnd/>
            <a:tailEnd/>
          </a:ln>
          <a:effectLst/>
        </p:spPr>
        <p:txBody>
          <a:bodyPr>
            <a:spAutoFit/>
          </a:bodyPr>
          <a:lstStyle/>
          <a:p>
            <a:pPr>
              <a:spcBef>
                <a:spcPct val="50000"/>
              </a:spcBef>
            </a:pPr>
            <a:r>
              <a:rPr lang="en-US" altLang="zh-CN" sz="1800" i="0" dirty="0"/>
              <a:t>20 km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4" name="组合 3"/>
          <p:cNvGrpSpPr/>
          <p:nvPr/>
        </p:nvGrpSpPr>
        <p:grpSpPr>
          <a:xfrm>
            <a:off x="857224" y="1928802"/>
            <a:ext cx="7543800" cy="3429000"/>
            <a:chOff x="1066800" y="2514600"/>
            <a:chExt cx="7543800" cy="3429000"/>
          </a:xfrm>
        </p:grpSpPr>
        <p:sp>
          <p:nvSpPr>
            <p:cNvPr id="5" name="Line 29"/>
            <p:cNvSpPr>
              <a:spLocks noChangeShapeType="1"/>
            </p:cNvSpPr>
            <p:nvPr/>
          </p:nvSpPr>
          <p:spPr bwMode="auto">
            <a:xfrm>
              <a:off x="7696200" y="2667000"/>
              <a:ext cx="304800" cy="0"/>
            </a:xfrm>
            <a:prstGeom prst="line">
              <a:avLst/>
            </a:prstGeom>
            <a:noFill/>
            <a:ln w="9525">
              <a:solidFill>
                <a:schemeClr val="tx1"/>
              </a:solidFill>
              <a:round/>
              <a:headEnd/>
              <a:tailEnd/>
            </a:ln>
            <a:effectLst/>
          </p:spPr>
          <p:txBody>
            <a:bodyPr/>
            <a:lstStyle/>
            <a:p>
              <a:endParaRPr lang="zh-CN" altLang="en-US"/>
            </a:p>
          </p:txBody>
        </p:sp>
        <p:sp>
          <p:nvSpPr>
            <p:cNvPr id="6" name="Line 30"/>
            <p:cNvSpPr>
              <a:spLocks noChangeShapeType="1"/>
            </p:cNvSpPr>
            <p:nvPr/>
          </p:nvSpPr>
          <p:spPr bwMode="auto">
            <a:xfrm>
              <a:off x="7696200" y="3810000"/>
              <a:ext cx="304800" cy="0"/>
            </a:xfrm>
            <a:prstGeom prst="line">
              <a:avLst/>
            </a:prstGeom>
            <a:noFill/>
            <a:ln w="9525">
              <a:solidFill>
                <a:schemeClr val="tx1"/>
              </a:solidFill>
              <a:round/>
              <a:headEnd/>
              <a:tailEnd/>
            </a:ln>
            <a:effectLst/>
          </p:spPr>
          <p:txBody>
            <a:bodyPr/>
            <a:lstStyle/>
            <a:p>
              <a:endParaRPr lang="zh-CN" altLang="en-US"/>
            </a:p>
          </p:txBody>
        </p:sp>
        <p:sp>
          <p:nvSpPr>
            <p:cNvPr id="7" name="Line 31"/>
            <p:cNvSpPr>
              <a:spLocks noChangeShapeType="1"/>
            </p:cNvSpPr>
            <p:nvPr/>
          </p:nvSpPr>
          <p:spPr bwMode="auto">
            <a:xfrm>
              <a:off x="7696200" y="4648200"/>
              <a:ext cx="304800" cy="0"/>
            </a:xfrm>
            <a:prstGeom prst="line">
              <a:avLst/>
            </a:prstGeom>
            <a:noFill/>
            <a:ln w="9525">
              <a:solidFill>
                <a:schemeClr val="tx1"/>
              </a:solidFill>
              <a:round/>
              <a:headEnd/>
              <a:tailEnd/>
            </a:ln>
            <a:effectLst/>
          </p:spPr>
          <p:txBody>
            <a:bodyPr/>
            <a:lstStyle/>
            <a:p>
              <a:endParaRPr lang="zh-CN" altLang="en-US"/>
            </a:p>
          </p:txBody>
        </p:sp>
        <p:sp>
          <p:nvSpPr>
            <p:cNvPr id="8" name="Text Box 32"/>
            <p:cNvSpPr txBox="1">
              <a:spLocks noChangeArrowheads="1"/>
            </p:cNvSpPr>
            <p:nvPr/>
          </p:nvSpPr>
          <p:spPr bwMode="auto">
            <a:xfrm>
              <a:off x="7924800" y="25146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a:t>6600m</a:t>
              </a:r>
            </a:p>
          </p:txBody>
        </p:sp>
        <p:sp>
          <p:nvSpPr>
            <p:cNvPr id="9" name="Text Box 33"/>
            <p:cNvSpPr txBox="1">
              <a:spLocks noChangeArrowheads="1"/>
            </p:cNvSpPr>
            <p:nvPr/>
          </p:nvSpPr>
          <p:spPr bwMode="auto">
            <a:xfrm>
              <a:off x="7924800" y="36449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dirty="0"/>
                <a:t>6300m</a:t>
              </a:r>
            </a:p>
          </p:txBody>
        </p:sp>
        <p:sp>
          <p:nvSpPr>
            <p:cNvPr id="10" name="Text Box 34"/>
            <p:cNvSpPr txBox="1">
              <a:spLocks noChangeArrowheads="1"/>
            </p:cNvSpPr>
            <p:nvPr/>
          </p:nvSpPr>
          <p:spPr bwMode="auto">
            <a:xfrm>
              <a:off x="7924800" y="44958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a:t>6000m</a:t>
              </a:r>
            </a:p>
          </p:txBody>
        </p:sp>
        <p:grpSp>
          <p:nvGrpSpPr>
            <p:cNvPr id="11" name="Group 35"/>
            <p:cNvGrpSpPr>
              <a:grpSpLocks/>
            </p:cNvGrpSpPr>
            <p:nvPr/>
          </p:nvGrpSpPr>
          <p:grpSpPr bwMode="auto">
            <a:xfrm>
              <a:off x="1066800" y="3733815"/>
              <a:ext cx="1524000" cy="1295406"/>
              <a:chOff x="672" y="1968"/>
              <a:chExt cx="960" cy="816"/>
            </a:xfrm>
          </p:grpSpPr>
          <p:pic>
            <p:nvPicPr>
              <p:cNvPr id="28" name="Picture 36" descr="C:\WINDOWS\Profiles\Hxx000\桌面\飞行间隔课件\Pic\B757_Side.bmp"/>
              <p:cNvPicPr>
                <a:picLocks noChangeAspect="1" noChangeArrowheads="1"/>
              </p:cNvPicPr>
              <p:nvPr/>
            </p:nvPicPr>
            <p:blipFill>
              <a:blip r:embed="rId2" cstate="print"/>
              <a:srcRect/>
              <a:stretch>
                <a:fillRect/>
              </a:stretch>
            </p:blipFill>
            <p:spPr bwMode="auto">
              <a:xfrm>
                <a:off x="1344" y="1968"/>
                <a:ext cx="288" cy="77"/>
              </a:xfrm>
              <a:prstGeom prst="rect">
                <a:avLst/>
              </a:prstGeom>
              <a:noFill/>
            </p:spPr>
          </p:pic>
          <p:sp>
            <p:nvSpPr>
              <p:cNvPr id="29" name="Text Box 37"/>
              <p:cNvSpPr txBox="1">
                <a:spLocks noChangeArrowheads="1"/>
              </p:cNvSpPr>
              <p:nvPr/>
            </p:nvSpPr>
            <p:spPr bwMode="auto">
              <a:xfrm>
                <a:off x="960" y="2496"/>
                <a:ext cx="528" cy="212"/>
              </a:xfrm>
              <a:prstGeom prst="rect">
                <a:avLst/>
              </a:prstGeom>
              <a:noFill/>
              <a:ln w="9525">
                <a:noFill/>
                <a:miter lim="800000"/>
                <a:headEnd/>
                <a:tailEnd/>
              </a:ln>
              <a:effectLst/>
            </p:spPr>
            <p:txBody>
              <a:bodyPr>
                <a:spAutoFit/>
              </a:bodyPr>
              <a:lstStyle/>
              <a:p>
                <a:pPr>
                  <a:spcBef>
                    <a:spcPct val="50000"/>
                  </a:spcBef>
                </a:pPr>
                <a:r>
                  <a:rPr lang="en-US" altLang="zh-CN" sz="1600" i="0"/>
                  <a:t>20 km</a:t>
                </a:r>
              </a:p>
            </p:txBody>
          </p:sp>
          <p:pic>
            <p:nvPicPr>
              <p:cNvPr id="30" name="Picture 38" descr="C:\WINDOWS\Profiles\Hxx000\桌面\飞行间隔课件\Pic\B767_climbing.bmp"/>
              <p:cNvPicPr>
                <a:picLocks noChangeAspect="1" noChangeArrowheads="1"/>
              </p:cNvPicPr>
              <p:nvPr/>
            </p:nvPicPr>
            <p:blipFill>
              <a:blip r:embed="rId3"/>
              <a:srcRect/>
              <a:stretch>
                <a:fillRect/>
              </a:stretch>
            </p:blipFill>
            <p:spPr bwMode="auto">
              <a:xfrm>
                <a:off x="672" y="2448"/>
                <a:ext cx="332" cy="117"/>
              </a:xfrm>
              <a:prstGeom prst="rect">
                <a:avLst/>
              </a:prstGeom>
              <a:noFill/>
            </p:spPr>
          </p:pic>
          <p:sp>
            <p:nvSpPr>
              <p:cNvPr id="31" name="Line 39"/>
              <p:cNvSpPr>
                <a:spLocks noChangeShapeType="1"/>
              </p:cNvSpPr>
              <p:nvPr/>
            </p:nvSpPr>
            <p:spPr bwMode="auto">
              <a:xfrm flipV="1">
                <a:off x="1008" y="2448"/>
                <a:ext cx="0" cy="336"/>
              </a:xfrm>
              <a:prstGeom prst="line">
                <a:avLst/>
              </a:prstGeom>
              <a:noFill/>
              <a:ln w="9525">
                <a:solidFill>
                  <a:schemeClr val="tx1"/>
                </a:solidFill>
                <a:round/>
                <a:headEnd/>
                <a:tailEnd/>
              </a:ln>
              <a:effectLst/>
            </p:spPr>
            <p:txBody>
              <a:bodyPr/>
              <a:lstStyle/>
              <a:p>
                <a:endParaRPr lang="zh-CN" altLang="en-US"/>
              </a:p>
            </p:txBody>
          </p:sp>
          <p:sp>
            <p:nvSpPr>
              <p:cNvPr id="32" name="Line 40"/>
              <p:cNvSpPr>
                <a:spLocks noChangeShapeType="1"/>
              </p:cNvSpPr>
              <p:nvPr/>
            </p:nvSpPr>
            <p:spPr bwMode="auto">
              <a:xfrm flipV="1">
                <a:off x="1344" y="2016"/>
                <a:ext cx="0" cy="768"/>
              </a:xfrm>
              <a:prstGeom prst="line">
                <a:avLst/>
              </a:prstGeom>
              <a:noFill/>
              <a:ln w="9525">
                <a:solidFill>
                  <a:schemeClr val="tx1"/>
                </a:solidFill>
                <a:round/>
                <a:headEnd/>
                <a:tailEnd/>
              </a:ln>
              <a:effectLst/>
            </p:spPr>
            <p:txBody>
              <a:bodyPr/>
              <a:lstStyle/>
              <a:p>
                <a:endParaRPr lang="zh-CN" altLang="en-US"/>
              </a:p>
            </p:txBody>
          </p:sp>
        </p:grpSp>
        <p:grpSp>
          <p:nvGrpSpPr>
            <p:cNvPr id="12" name="Group 41"/>
            <p:cNvGrpSpPr>
              <a:grpSpLocks/>
            </p:cNvGrpSpPr>
            <p:nvPr/>
          </p:nvGrpSpPr>
          <p:grpSpPr bwMode="auto">
            <a:xfrm>
              <a:off x="3276600" y="3657615"/>
              <a:ext cx="1600200" cy="609603"/>
              <a:chOff x="2064" y="1920"/>
              <a:chExt cx="1008" cy="384"/>
            </a:xfrm>
          </p:grpSpPr>
          <p:pic>
            <p:nvPicPr>
              <p:cNvPr id="23" name="Picture 42" descr="C:\WINDOWS\Profiles\Hxx000\桌面\飞行间隔课件\Pic\B757_Side.bmp"/>
              <p:cNvPicPr>
                <a:picLocks noChangeAspect="1" noChangeArrowheads="1"/>
              </p:cNvPicPr>
              <p:nvPr/>
            </p:nvPicPr>
            <p:blipFill>
              <a:blip r:embed="rId2" cstate="print"/>
              <a:srcRect/>
              <a:stretch>
                <a:fillRect/>
              </a:stretch>
            </p:blipFill>
            <p:spPr bwMode="auto">
              <a:xfrm>
                <a:off x="2784" y="1963"/>
                <a:ext cx="288" cy="77"/>
              </a:xfrm>
              <a:prstGeom prst="rect">
                <a:avLst/>
              </a:prstGeom>
              <a:noFill/>
            </p:spPr>
          </p:pic>
          <p:pic>
            <p:nvPicPr>
              <p:cNvPr id="24" name="Picture 43" descr="C:\WINDOWS\Profiles\Hxx000\桌面\飞行间隔课件\Pic\B767_climbing.bmp"/>
              <p:cNvPicPr>
                <a:picLocks noChangeAspect="1" noChangeArrowheads="1"/>
              </p:cNvPicPr>
              <p:nvPr/>
            </p:nvPicPr>
            <p:blipFill>
              <a:blip r:embed="rId3"/>
              <a:srcRect/>
              <a:stretch>
                <a:fillRect/>
              </a:stretch>
            </p:blipFill>
            <p:spPr bwMode="auto">
              <a:xfrm>
                <a:off x="2064" y="1920"/>
                <a:ext cx="332" cy="117"/>
              </a:xfrm>
              <a:prstGeom prst="rect">
                <a:avLst/>
              </a:prstGeom>
              <a:noFill/>
            </p:spPr>
          </p:pic>
          <p:sp>
            <p:nvSpPr>
              <p:cNvPr id="25" name="Line 44"/>
              <p:cNvSpPr>
                <a:spLocks noChangeShapeType="1"/>
              </p:cNvSpPr>
              <p:nvPr/>
            </p:nvSpPr>
            <p:spPr bwMode="auto">
              <a:xfrm flipV="1">
                <a:off x="2400" y="1920"/>
                <a:ext cx="0" cy="336"/>
              </a:xfrm>
              <a:prstGeom prst="line">
                <a:avLst/>
              </a:prstGeom>
              <a:noFill/>
              <a:ln w="9525">
                <a:solidFill>
                  <a:schemeClr val="tx1"/>
                </a:solidFill>
                <a:round/>
                <a:headEnd/>
                <a:tailEnd/>
              </a:ln>
              <a:effectLst/>
            </p:spPr>
            <p:txBody>
              <a:bodyPr/>
              <a:lstStyle/>
              <a:p>
                <a:endParaRPr lang="zh-CN" altLang="en-US"/>
              </a:p>
            </p:txBody>
          </p:sp>
          <p:sp>
            <p:nvSpPr>
              <p:cNvPr id="26" name="Line 45"/>
              <p:cNvSpPr>
                <a:spLocks noChangeShapeType="1"/>
              </p:cNvSpPr>
              <p:nvPr/>
            </p:nvSpPr>
            <p:spPr bwMode="auto">
              <a:xfrm flipV="1">
                <a:off x="2784" y="1968"/>
                <a:ext cx="0" cy="336"/>
              </a:xfrm>
              <a:prstGeom prst="line">
                <a:avLst/>
              </a:prstGeom>
              <a:noFill/>
              <a:ln w="9525">
                <a:solidFill>
                  <a:schemeClr val="tx1"/>
                </a:solidFill>
                <a:round/>
                <a:headEnd/>
                <a:tailEnd/>
              </a:ln>
              <a:effectLst/>
            </p:spPr>
            <p:txBody>
              <a:bodyPr/>
              <a:lstStyle/>
              <a:p>
                <a:endParaRPr lang="zh-CN" altLang="en-US"/>
              </a:p>
            </p:txBody>
          </p:sp>
          <p:sp>
            <p:nvSpPr>
              <p:cNvPr id="27" name="Text Box 46"/>
              <p:cNvSpPr txBox="1">
                <a:spLocks noChangeArrowheads="1"/>
              </p:cNvSpPr>
              <p:nvPr/>
            </p:nvSpPr>
            <p:spPr bwMode="auto">
              <a:xfrm>
                <a:off x="2368" y="2064"/>
                <a:ext cx="528" cy="212"/>
              </a:xfrm>
              <a:prstGeom prst="rect">
                <a:avLst/>
              </a:prstGeom>
              <a:noFill/>
              <a:ln w="9525">
                <a:noFill/>
                <a:miter lim="800000"/>
                <a:headEnd/>
                <a:tailEnd/>
              </a:ln>
              <a:effectLst/>
            </p:spPr>
            <p:txBody>
              <a:bodyPr>
                <a:spAutoFit/>
              </a:bodyPr>
              <a:lstStyle/>
              <a:p>
                <a:pPr>
                  <a:spcBef>
                    <a:spcPct val="50000"/>
                  </a:spcBef>
                </a:pPr>
                <a:r>
                  <a:rPr lang="en-US" altLang="zh-CN" sz="1600" i="0"/>
                  <a:t>20 km</a:t>
                </a:r>
              </a:p>
            </p:txBody>
          </p:sp>
        </p:grpSp>
        <p:grpSp>
          <p:nvGrpSpPr>
            <p:cNvPr id="13" name="Group 47"/>
            <p:cNvGrpSpPr>
              <a:grpSpLocks/>
            </p:cNvGrpSpPr>
            <p:nvPr/>
          </p:nvGrpSpPr>
          <p:grpSpPr bwMode="auto">
            <a:xfrm>
              <a:off x="5562600" y="2590806"/>
              <a:ext cx="1524000" cy="1265242"/>
              <a:chOff x="3504" y="1248"/>
              <a:chExt cx="960" cy="797"/>
            </a:xfrm>
          </p:grpSpPr>
          <p:pic>
            <p:nvPicPr>
              <p:cNvPr id="18" name="Picture 48" descr="C:\WINDOWS\Profiles\Hxx000\桌面\飞行间隔课件\Pic\B757_Side.bmp"/>
              <p:cNvPicPr>
                <a:picLocks noChangeAspect="1" noChangeArrowheads="1"/>
              </p:cNvPicPr>
              <p:nvPr/>
            </p:nvPicPr>
            <p:blipFill>
              <a:blip r:embed="rId2" cstate="print"/>
              <a:srcRect/>
              <a:stretch>
                <a:fillRect/>
              </a:stretch>
            </p:blipFill>
            <p:spPr bwMode="auto">
              <a:xfrm>
                <a:off x="4176" y="1968"/>
                <a:ext cx="288" cy="77"/>
              </a:xfrm>
              <a:prstGeom prst="rect">
                <a:avLst/>
              </a:prstGeom>
              <a:noFill/>
            </p:spPr>
          </p:pic>
          <p:pic>
            <p:nvPicPr>
              <p:cNvPr id="19" name="Picture 49" descr="C:\WINDOWS\Profiles\Hxx000\桌面\飞行间隔课件\Pic\B767_climbing.bmp"/>
              <p:cNvPicPr>
                <a:picLocks noChangeAspect="1" noChangeArrowheads="1"/>
              </p:cNvPicPr>
              <p:nvPr/>
            </p:nvPicPr>
            <p:blipFill>
              <a:blip r:embed="rId3"/>
              <a:srcRect/>
              <a:stretch>
                <a:fillRect/>
              </a:stretch>
            </p:blipFill>
            <p:spPr bwMode="auto">
              <a:xfrm>
                <a:off x="3504" y="1296"/>
                <a:ext cx="332" cy="117"/>
              </a:xfrm>
              <a:prstGeom prst="rect">
                <a:avLst/>
              </a:prstGeom>
              <a:noFill/>
            </p:spPr>
          </p:pic>
          <p:sp>
            <p:nvSpPr>
              <p:cNvPr id="20" name="Line 50"/>
              <p:cNvSpPr>
                <a:spLocks noChangeShapeType="1"/>
              </p:cNvSpPr>
              <p:nvPr/>
            </p:nvSpPr>
            <p:spPr bwMode="auto">
              <a:xfrm flipV="1">
                <a:off x="3840" y="1296"/>
                <a:ext cx="0" cy="336"/>
              </a:xfrm>
              <a:prstGeom prst="line">
                <a:avLst/>
              </a:prstGeom>
              <a:noFill/>
              <a:ln w="9525">
                <a:solidFill>
                  <a:schemeClr val="tx1"/>
                </a:solidFill>
                <a:round/>
                <a:headEnd/>
                <a:tailEnd/>
              </a:ln>
              <a:effectLst/>
            </p:spPr>
            <p:txBody>
              <a:bodyPr/>
              <a:lstStyle/>
              <a:p>
                <a:endParaRPr lang="zh-CN" altLang="en-US"/>
              </a:p>
            </p:txBody>
          </p:sp>
          <p:sp>
            <p:nvSpPr>
              <p:cNvPr id="21" name="Line 51"/>
              <p:cNvSpPr>
                <a:spLocks noChangeShapeType="1"/>
              </p:cNvSpPr>
              <p:nvPr/>
            </p:nvSpPr>
            <p:spPr bwMode="auto">
              <a:xfrm flipV="1">
                <a:off x="4176" y="1248"/>
                <a:ext cx="0" cy="768"/>
              </a:xfrm>
              <a:prstGeom prst="line">
                <a:avLst/>
              </a:prstGeom>
              <a:noFill/>
              <a:ln w="9525">
                <a:solidFill>
                  <a:schemeClr val="tx1"/>
                </a:solidFill>
                <a:round/>
                <a:headEnd/>
                <a:tailEnd/>
              </a:ln>
              <a:effectLst/>
            </p:spPr>
            <p:txBody>
              <a:bodyPr/>
              <a:lstStyle/>
              <a:p>
                <a:endParaRPr lang="zh-CN" altLang="en-US"/>
              </a:p>
            </p:txBody>
          </p:sp>
          <p:sp>
            <p:nvSpPr>
              <p:cNvPr id="22" name="Text Box 52"/>
              <p:cNvSpPr txBox="1">
                <a:spLocks noChangeArrowheads="1"/>
              </p:cNvSpPr>
              <p:nvPr/>
            </p:nvSpPr>
            <p:spPr bwMode="auto">
              <a:xfrm>
                <a:off x="3784" y="1392"/>
                <a:ext cx="528" cy="212"/>
              </a:xfrm>
              <a:prstGeom prst="rect">
                <a:avLst/>
              </a:prstGeom>
              <a:noFill/>
              <a:ln w="9525">
                <a:noFill/>
                <a:miter lim="800000"/>
                <a:headEnd/>
                <a:tailEnd/>
              </a:ln>
              <a:effectLst/>
            </p:spPr>
            <p:txBody>
              <a:bodyPr>
                <a:spAutoFit/>
              </a:bodyPr>
              <a:lstStyle/>
              <a:p>
                <a:pPr>
                  <a:spcBef>
                    <a:spcPct val="50000"/>
                  </a:spcBef>
                </a:pPr>
                <a:r>
                  <a:rPr lang="en-US" altLang="zh-CN" sz="1600" i="0" dirty="0"/>
                  <a:t>20 km</a:t>
                </a:r>
              </a:p>
            </p:txBody>
          </p:sp>
        </p:grpSp>
        <p:sp>
          <p:nvSpPr>
            <p:cNvPr id="14" name="AutoShape 53"/>
            <p:cNvSpPr>
              <a:spLocks noChangeArrowheads="1"/>
            </p:cNvSpPr>
            <p:nvPr/>
          </p:nvSpPr>
          <p:spPr bwMode="auto">
            <a:xfrm>
              <a:off x="5867400" y="5562600"/>
              <a:ext cx="76200" cy="762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5" name="Line 54"/>
            <p:cNvSpPr>
              <a:spLocks noChangeShapeType="1"/>
            </p:cNvSpPr>
            <p:nvPr/>
          </p:nvSpPr>
          <p:spPr bwMode="auto">
            <a:xfrm flipH="1" flipV="1">
              <a:off x="5676900" y="3429000"/>
              <a:ext cx="228600" cy="2133600"/>
            </a:xfrm>
            <a:prstGeom prst="line">
              <a:avLst/>
            </a:prstGeom>
            <a:noFill/>
            <a:ln w="9525">
              <a:solidFill>
                <a:schemeClr val="tx1"/>
              </a:solidFill>
              <a:round/>
              <a:headEnd/>
              <a:tailEnd/>
            </a:ln>
            <a:effectLst/>
          </p:spPr>
          <p:txBody>
            <a:bodyPr/>
            <a:lstStyle/>
            <a:p>
              <a:endParaRPr lang="zh-CN" altLang="en-US"/>
            </a:p>
          </p:txBody>
        </p:sp>
        <p:sp>
          <p:nvSpPr>
            <p:cNvPr id="16" name="Line 55"/>
            <p:cNvSpPr>
              <a:spLocks noChangeShapeType="1"/>
            </p:cNvSpPr>
            <p:nvPr/>
          </p:nvSpPr>
          <p:spPr bwMode="auto">
            <a:xfrm flipV="1">
              <a:off x="5905500" y="3429000"/>
              <a:ext cx="304800" cy="2133600"/>
            </a:xfrm>
            <a:prstGeom prst="line">
              <a:avLst/>
            </a:prstGeom>
            <a:noFill/>
            <a:ln w="9525">
              <a:solidFill>
                <a:schemeClr val="tx1"/>
              </a:solidFill>
              <a:round/>
              <a:headEnd/>
              <a:tailEnd/>
            </a:ln>
            <a:effectLst/>
          </p:spPr>
          <p:txBody>
            <a:bodyPr/>
            <a:lstStyle/>
            <a:p>
              <a:endParaRPr lang="zh-CN" altLang="en-US"/>
            </a:p>
          </p:txBody>
        </p:sp>
        <p:sp>
          <p:nvSpPr>
            <p:cNvPr id="17" name="Text Box 56"/>
            <p:cNvSpPr txBox="1">
              <a:spLocks noChangeArrowheads="1"/>
            </p:cNvSpPr>
            <p:nvPr/>
          </p:nvSpPr>
          <p:spPr bwMode="auto">
            <a:xfrm>
              <a:off x="5562600" y="5638800"/>
              <a:ext cx="762000" cy="304800"/>
            </a:xfrm>
            <a:prstGeom prst="rect">
              <a:avLst/>
            </a:prstGeom>
            <a:noFill/>
            <a:ln w="9525">
              <a:noFill/>
              <a:miter lim="800000"/>
              <a:headEnd/>
              <a:tailEnd/>
            </a:ln>
            <a:effectLst/>
          </p:spPr>
          <p:txBody>
            <a:bodyPr>
              <a:spAutoFit/>
            </a:bodyPr>
            <a:lstStyle/>
            <a:p>
              <a:pPr>
                <a:spcBef>
                  <a:spcPct val="50000"/>
                </a:spcBef>
              </a:pPr>
              <a:r>
                <a:rPr lang="en-US" altLang="zh-CN" sz="1400" i="0"/>
                <a:t>DME</a:t>
              </a:r>
            </a:p>
          </p:txBody>
        </p:sp>
      </p:grpSp>
      <p:sp>
        <p:nvSpPr>
          <p:cNvPr id="33" name="矩形 32"/>
          <p:cNvSpPr/>
          <p:nvPr/>
        </p:nvSpPr>
        <p:spPr>
          <a:xfrm>
            <a:off x="3786182" y="5715016"/>
            <a:ext cx="1684628" cy="369332"/>
          </a:xfrm>
          <a:prstGeom prst="rect">
            <a:avLst/>
          </a:prstGeom>
        </p:spPr>
        <p:txBody>
          <a:bodyPr wrap="none">
            <a:spAutoFit/>
          </a:bodyPr>
          <a:lstStyle/>
          <a:p>
            <a:r>
              <a:rPr lang="en-US" altLang="zh-CN" dirty="0" smtClean="0"/>
              <a:t>DME separation</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Radar Separation</a:t>
            </a:r>
            <a:endParaRPr lang="zh-CN" altLang="en-US" dirty="0"/>
          </a:p>
        </p:txBody>
      </p:sp>
      <p:grpSp>
        <p:nvGrpSpPr>
          <p:cNvPr id="21" name="Group 80"/>
          <p:cNvGrpSpPr>
            <a:grpSpLocks/>
          </p:cNvGrpSpPr>
          <p:nvPr/>
        </p:nvGrpSpPr>
        <p:grpSpPr bwMode="auto">
          <a:xfrm>
            <a:off x="4357686" y="3771900"/>
            <a:ext cx="3962400" cy="2286000"/>
            <a:chOff x="2832" y="2376"/>
            <a:chExt cx="2496" cy="1440"/>
          </a:xfrm>
        </p:grpSpPr>
        <p:sp>
          <p:nvSpPr>
            <p:cNvPr id="22" name="Rectangle 30"/>
            <p:cNvSpPr>
              <a:spLocks noChangeArrowheads="1"/>
            </p:cNvSpPr>
            <p:nvPr/>
          </p:nvSpPr>
          <p:spPr bwMode="auto">
            <a:xfrm>
              <a:off x="2832" y="2376"/>
              <a:ext cx="2496"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3" name="Oval 40"/>
            <p:cNvSpPr>
              <a:spLocks noChangeArrowheads="1"/>
            </p:cNvSpPr>
            <p:nvPr/>
          </p:nvSpPr>
          <p:spPr bwMode="auto">
            <a:xfrm>
              <a:off x="4704" y="2408"/>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 name="Line 64"/>
            <p:cNvSpPr>
              <a:spLocks noChangeShapeType="1"/>
            </p:cNvSpPr>
            <p:nvPr/>
          </p:nvSpPr>
          <p:spPr bwMode="auto">
            <a:xfrm flipV="1">
              <a:off x="3320" y="2496"/>
              <a:ext cx="1392" cy="1296"/>
            </a:xfrm>
            <a:prstGeom prst="line">
              <a:avLst/>
            </a:prstGeom>
            <a:noFill/>
            <a:ln w="9525">
              <a:solidFill>
                <a:schemeClr val="tx1"/>
              </a:solidFill>
              <a:round/>
              <a:headEnd/>
              <a:tailEnd/>
            </a:ln>
            <a:effectLst/>
          </p:spPr>
          <p:txBody>
            <a:bodyPr/>
            <a:lstStyle/>
            <a:p>
              <a:endParaRPr lang="zh-CN" altLang="en-US"/>
            </a:p>
          </p:txBody>
        </p:sp>
        <p:sp>
          <p:nvSpPr>
            <p:cNvPr id="25" name="Text Box 68"/>
            <p:cNvSpPr txBox="1">
              <a:spLocks noChangeArrowheads="1"/>
            </p:cNvSpPr>
            <p:nvPr/>
          </p:nvSpPr>
          <p:spPr bwMode="auto">
            <a:xfrm rot="-11355">
              <a:off x="4800" y="3408"/>
              <a:ext cx="480" cy="366"/>
            </a:xfrm>
            <a:prstGeom prst="rect">
              <a:avLst/>
            </a:prstGeom>
            <a:noFill/>
            <a:ln w="9525">
              <a:noFill/>
              <a:miter lim="800000"/>
              <a:headEnd/>
              <a:tailEnd/>
            </a:ln>
            <a:effectLst/>
          </p:spPr>
          <p:txBody>
            <a:bodyPr>
              <a:spAutoFit/>
            </a:bodyPr>
            <a:lstStyle/>
            <a:p>
              <a:pPr>
                <a:spcBef>
                  <a:spcPct val="50000"/>
                </a:spcBef>
              </a:pPr>
              <a:r>
                <a:rPr lang="en-US" altLang="zh-CN" sz="1600" b="1" i="0">
                  <a:solidFill>
                    <a:srgbClr val="6699FF"/>
                  </a:solidFill>
                </a:rPr>
                <a:t>ACC  10 km</a:t>
              </a:r>
            </a:p>
          </p:txBody>
        </p:sp>
      </p:grpSp>
      <p:sp>
        <p:nvSpPr>
          <p:cNvPr id="26" name="Rectangle 16"/>
          <p:cNvSpPr>
            <a:spLocks noChangeArrowheads="1"/>
          </p:cNvSpPr>
          <p:nvPr/>
        </p:nvSpPr>
        <p:spPr bwMode="auto">
          <a:xfrm>
            <a:off x="4357686" y="1447800"/>
            <a:ext cx="3962400" cy="22860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27" name="Group 73"/>
          <p:cNvGrpSpPr>
            <a:grpSpLocks/>
          </p:cNvGrpSpPr>
          <p:nvPr/>
        </p:nvGrpSpPr>
        <p:grpSpPr bwMode="auto">
          <a:xfrm>
            <a:off x="5360986" y="4495800"/>
            <a:ext cx="1371600" cy="1346200"/>
            <a:chOff x="3464" y="2832"/>
            <a:chExt cx="864" cy="848"/>
          </a:xfrm>
        </p:grpSpPr>
        <p:pic>
          <p:nvPicPr>
            <p:cNvPr id="28" name="Picture 60" descr="C:\WINDOWS\Profiles\Hxx000\桌面\飞行间隔课件\Pic\AC_45.bmp"/>
            <p:cNvPicPr>
              <a:picLocks noChangeAspect="1" noChangeArrowheads="1"/>
            </p:cNvPicPr>
            <p:nvPr/>
          </p:nvPicPr>
          <p:blipFill>
            <a:blip r:embed="rId3" cstate="print"/>
            <a:srcRect/>
            <a:stretch>
              <a:fillRect/>
            </a:stretch>
          </p:blipFill>
          <p:spPr bwMode="auto">
            <a:xfrm>
              <a:off x="3800" y="3217"/>
              <a:ext cx="144" cy="143"/>
            </a:xfrm>
            <a:prstGeom prst="rect">
              <a:avLst/>
            </a:prstGeom>
            <a:noFill/>
          </p:spPr>
        </p:pic>
        <p:pic>
          <p:nvPicPr>
            <p:cNvPr id="29" name="Picture 62" descr="C:\WINDOWS\Profiles\Hxx000\桌面\飞行间隔课件\Pic\AC_45.bmp"/>
            <p:cNvPicPr>
              <a:picLocks noChangeAspect="1" noChangeArrowheads="1"/>
            </p:cNvPicPr>
            <p:nvPr/>
          </p:nvPicPr>
          <p:blipFill>
            <a:blip r:embed="rId3" cstate="print"/>
            <a:srcRect/>
            <a:stretch>
              <a:fillRect/>
            </a:stretch>
          </p:blipFill>
          <p:spPr bwMode="auto">
            <a:xfrm>
              <a:off x="4184" y="2856"/>
              <a:ext cx="144" cy="143"/>
            </a:xfrm>
            <a:prstGeom prst="rect">
              <a:avLst/>
            </a:prstGeom>
            <a:noFill/>
          </p:spPr>
        </p:pic>
        <p:pic>
          <p:nvPicPr>
            <p:cNvPr id="30" name="Picture 63" descr="C:\WINDOWS\Profiles\Hxx000\桌面\飞行间隔课件\Pic\AC_45.bmp"/>
            <p:cNvPicPr>
              <a:picLocks noChangeAspect="1" noChangeArrowheads="1"/>
            </p:cNvPicPr>
            <p:nvPr/>
          </p:nvPicPr>
          <p:blipFill>
            <a:blip r:embed="rId3" cstate="print"/>
            <a:srcRect/>
            <a:stretch>
              <a:fillRect/>
            </a:stretch>
          </p:blipFill>
          <p:spPr bwMode="auto">
            <a:xfrm>
              <a:off x="3464" y="3537"/>
              <a:ext cx="144" cy="143"/>
            </a:xfrm>
            <a:prstGeom prst="rect">
              <a:avLst/>
            </a:prstGeom>
            <a:noFill/>
          </p:spPr>
        </p:pic>
        <p:pic>
          <p:nvPicPr>
            <p:cNvPr id="31" name="Picture 65" descr="C:\WINDOWS\Profiles\Hxx000\桌面\飞行间隔课件\Pic\AC_45.bmp"/>
            <p:cNvPicPr>
              <a:picLocks noChangeAspect="1" noChangeArrowheads="1"/>
            </p:cNvPicPr>
            <p:nvPr/>
          </p:nvPicPr>
          <p:blipFill>
            <a:blip r:embed="rId3" cstate="print"/>
            <a:srcRect/>
            <a:stretch>
              <a:fillRect/>
            </a:stretch>
          </p:blipFill>
          <p:spPr bwMode="auto">
            <a:xfrm>
              <a:off x="3464" y="2832"/>
              <a:ext cx="144" cy="143"/>
            </a:xfrm>
            <a:prstGeom prst="rect">
              <a:avLst/>
            </a:prstGeom>
            <a:noFill/>
          </p:spPr>
        </p:pic>
      </p:grpSp>
      <p:pic>
        <p:nvPicPr>
          <p:cNvPr id="32" name="Picture 67" descr="C:\WINDOWS\Profiles\Hxx000\桌面\飞行间隔课件\Pic\AC_225.bmp"/>
          <p:cNvPicPr>
            <a:picLocks noChangeAspect="1" noChangeArrowheads="1"/>
          </p:cNvPicPr>
          <p:nvPr/>
        </p:nvPicPr>
        <p:blipFill>
          <a:blip r:embed="rId4"/>
          <a:srcRect/>
          <a:stretch>
            <a:fillRect/>
          </a:stretch>
        </p:blipFill>
        <p:spPr bwMode="auto">
          <a:xfrm>
            <a:off x="6503986" y="5638800"/>
            <a:ext cx="228600" cy="227013"/>
          </a:xfrm>
          <a:prstGeom prst="rect">
            <a:avLst/>
          </a:prstGeom>
          <a:noFill/>
        </p:spPr>
      </p:pic>
      <p:sp>
        <p:nvSpPr>
          <p:cNvPr id="34" name="Rectangle 31"/>
          <p:cNvSpPr>
            <a:spLocks noChangeArrowheads="1"/>
          </p:cNvSpPr>
          <p:nvPr/>
        </p:nvSpPr>
        <p:spPr bwMode="auto">
          <a:xfrm>
            <a:off x="7542211" y="2628900"/>
            <a:ext cx="304800" cy="762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 name="Line 32"/>
          <p:cNvSpPr>
            <a:spLocks noChangeShapeType="1"/>
          </p:cNvSpPr>
          <p:nvPr/>
        </p:nvSpPr>
        <p:spPr bwMode="auto">
          <a:xfrm flipH="1">
            <a:off x="6335711" y="2667000"/>
            <a:ext cx="1219200" cy="0"/>
          </a:xfrm>
          <a:prstGeom prst="line">
            <a:avLst/>
          </a:prstGeom>
          <a:noFill/>
          <a:ln w="9525">
            <a:solidFill>
              <a:schemeClr val="tx1"/>
            </a:solidFill>
            <a:prstDash val="sysDot"/>
            <a:round/>
            <a:headEnd/>
            <a:tailEnd/>
          </a:ln>
          <a:effectLst/>
        </p:spPr>
        <p:txBody>
          <a:bodyPr/>
          <a:lstStyle/>
          <a:p>
            <a:endParaRPr lang="zh-CN" altLang="en-US"/>
          </a:p>
        </p:txBody>
      </p:sp>
      <p:sp>
        <p:nvSpPr>
          <p:cNvPr id="36" name="Text Box 37"/>
          <p:cNvSpPr txBox="1">
            <a:spLocks noChangeArrowheads="1"/>
          </p:cNvSpPr>
          <p:nvPr/>
        </p:nvSpPr>
        <p:spPr bwMode="auto">
          <a:xfrm rot="21588645">
            <a:off x="7405686" y="3108325"/>
            <a:ext cx="762000" cy="581025"/>
          </a:xfrm>
          <a:prstGeom prst="rect">
            <a:avLst/>
          </a:prstGeom>
          <a:noFill/>
          <a:ln w="9525">
            <a:noFill/>
            <a:miter lim="800000"/>
            <a:headEnd/>
            <a:tailEnd/>
          </a:ln>
          <a:effectLst/>
        </p:spPr>
        <p:txBody>
          <a:bodyPr>
            <a:spAutoFit/>
          </a:bodyPr>
          <a:lstStyle/>
          <a:p>
            <a:pPr>
              <a:spcBef>
                <a:spcPct val="50000"/>
              </a:spcBef>
            </a:pPr>
            <a:r>
              <a:rPr lang="en-US" altLang="zh-CN" sz="1600" b="1" i="0" dirty="0">
                <a:solidFill>
                  <a:srgbClr val="6699FF"/>
                </a:solidFill>
              </a:rPr>
              <a:t>APP  6 km</a:t>
            </a:r>
          </a:p>
        </p:txBody>
      </p:sp>
      <p:grpSp>
        <p:nvGrpSpPr>
          <p:cNvPr id="37" name="Group 70"/>
          <p:cNvGrpSpPr>
            <a:grpSpLocks/>
          </p:cNvGrpSpPr>
          <p:nvPr/>
        </p:nvGrpSpPr>
        <p:grpSpPr bwMode="auto">
          <a:xfrm>
            <a:off x="4722811" y="2514609"/>
            <a:ext cx="1905000" cy="304801"/>
            <a:chOff x="3062" y="1584"/>
            <a:chExt cx="1200" cy="192"/>
          </a:xfrm>
        </p:grpSpPr>
        <p:pic>
          <p:nvPicPr>
            <p:cNvPr id="47" name="Picture 35" descr="C:\WINDOWS\Profiles\Hxx000\桌面\飞行间隔课件\Pic\AC_right.bmp"/>
            <p:cNvPicPr>
              <a:picLocks noChangeAspect="1" noChangeArrowheads="1"/>
            </p:cNvPicPr>
            <p:nvPr/>
          </p:nvPicPr>
          <p:blipFill>
            <a:blip r:embed="rId5"/>
            <a:srcRect/>
            <a:stretch>
              <a:fillRect/>
            </a:stretch>
          </p:blipFill>
          <p:spPr bwMode="auto">
            <a:xfrm>
              <a:off x="3542" y="1585"/>
              <a:ext cx="192" cy="191"/>
            </a:xfrm>
            <a:prstGeom prst="rect">
              <a:avLst/>
            </a:prstGeom>
            <a:noFill/>
          </p:spPr>
        </p:pic>
        <p:pic>
          <p:nvPicPr>
            <p:cNvPr id="48" name="Picture 44" descr="C:\WINDOWS\Profiles\Hxx000\桌面\飞行间隔课件\Pic\AC_right.bmp"/>
            <p:cNvPicPr>
              <a:picLocks noChangeAspect="1" noChangeArrowheads="1"/>
            </p:cNvPicPr>
            <p:nvPr/>
          </p:nvPicPr>
          <p:blipFill>
            <a:blip r:embed="rId5"/>
            <a:srcRect/>
            <a:stretch>
              <a:fillRect/>
            </a:stretch>
          </p:blipFill>
          <p:spPr bwMode="auto">
            <a:xfrm>
              <a:off x="4070" y="1584"/>
              <a:ext cx="192" cy="191"/>
            </a:xfrm>
            <a:prstGeom prst="rect">
              <a:avLst/>
            </a:prstGeom>
            <a:noFill/>
          </p:spPr>
        </p:pic>
        <p:pic>
          <p:nvPicPr>
            <p:cNvPr id="49" name="Picture 45" descr="C:\WINDOWS\Profiles\Hxx000\桌面\飞行间隔课件\Pic\AC_right.bmp"/>
            <p:cNvPicPr>
              <a:picLocks noChangeAspect="1" noChangeArrowheads="1"/>
            </p:cNvPicPr>
            <p:nvPr/>
          </p:nvPicPr>
          <p:blipFill>
            <a:blip r:embed="rId5"/>
            <a:srcRect/>
            <a:stretch>
              <a:fillRect/>
            </a:stretch>
          </p:blipFill>
          <p:spPr bwMode="auto">
            <a:xfrm>
              <a:off x="3062" y="1584"/>
              <a:ext cx="192" cy="191"/>
            </a:xfrm>
            <a:prstGeom prst="rect">
              <a:avLst/>
            </a:prstGeom>
            <a:noFill/>
          </p:spPr>
        </p:pic>
      </p:grpSp>
      <p:grpSp>
        <p:nvGrpSpPr>
          <p:cNvPr id="38" name="Group 71"/>
          <p:cNvGrpSpPr>
            <a:grpSpLocks/>
          </p:cNvGrpSpPr>
          <p:nvPr/>
        </p:nvGrpSpPr>
        <p:grpSpPr bwMode="auto">
          <a:xfrm>
            <a:off x="5484811" y="1600200"/>
            <a:ext cx="307975" cy="2057400"/>
            <a:chOff x="3542" y="1008"/>
            <a:chExt cx="194" cy="1296"/>
          </a:xfrm>
        </p:grpSpPr>
        <p:pic>
          <p:nvPicPr>
            <p:cNvPr id="45" name="Picture 42" descr="C:\WINDOWS\Profiles\Hxx000\桌面\飞行间隔课件\Pic\AC_left.bmp"/>
            <p:cNvPicPr>
              <a:picLocks noChangeAspect="1" noChangeArrowheads="1"/>
            </p:cNvPicPr>
            <p:nvPr/>
          </p:nvPicPr>
          <p:blipFill>
            <a:blip r:embed="rId6"/>
            <a:srcRect/>
            <a:stretch>
              <a:fillRect/>
            </a:stretch>
          </p:blipFill>
          <p:spPr bwMode="auto">
            <a:xfrm>
              <a:off x="3542" y="2112"/>
              <a:ext cx="194" cy="192"/>
            </a:xfrm>
            <a:prstGeom prst="rect">
              <a:avLst/>
            </a:prstGeom>
            <a:noFill/>
          </p:spPr>
        </p:pic>
        <p:pic>
          <p:nvPicPr>
            <p:cNvPr id="46" name="Picture 46" descr="C:\WINDOWS\Profiles\Hxx000\桌面\飞行间隔课件\Pic\AC_left.bmp"/>
            <p:cNvPicPr>
              <a:picLocks noChangeAspect="1" noChangeArrowheads="1"/>
            </p:cNvPicPr>
            <p:nvPr/>
          </p:nvPicPr>
          <p:blipFill>
            <a:blip r:embed="rId6"/>
            <a:srcRect/>
            <a:stretch>
              <a:fillRect/>
            </a:stretch>
          </p:blipFill>
          <p:spPr bwMode="auto">
            <a:xfrm>
              <a:off x="3542" y="1008"/>
              <a:ext cx="194" cy="192"/>
            </a:xfrm>
            <a:prstGeom prst="rect">
              <a:avLst/>
            </a:prstGeom>
            <a:noFill/>
          </p:spPr>
        </p:pic>
      </p:grpSp>
      <p:grpSp>
        <p:nvGrpSpPr>
          <p:cNvPr id="50" name="Group 79"/>
          <p:cNvGrpSpPr>
            <a:grpSpLocks/>
          </p:cNvGrpSpPr>
          <p:nvPr/>
        </p:nvGrpSpPr>
        <p:grpSpPr bwMode="auto">
          <a:xfrm>
            <a:off x="5500686" y="2001838"/>
            <a:ext cx="1066800" cy="3636963"/>
            <a:chOff x="3552" y="1261"/>
            <a:chExt cx="672" cy="2291"/>
          </a:xfrm>
        </p:grpSpPr>
        <p:sp>
          <p:nvSpPr>
            <p:cNvPr id="51" name="Line 74"/>
            <p:cNvSpPr>
              <a:spLocks noChangeShapeType="1"/>
            </p:cNvSpPr>
            <p:nvPr/>
          </p:nvSpPr>
          <p:spPr bwMode="auto">
            <a:xfrm flipV="1">
              <a:off x="3936" y="2976"/>
              <a:ext cx="288" cy="240"/>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2" name="Line 75"/>
            <p:cNvSpPr>
              <a:spLocks noChangeShapeType="1"/>
            </p:cNvSpPr>
            <p:nvPr/>
          </p:nvSpPr>
          <p:spPr bwMode="auto">
            <a:xfrm flipV="1">
              <a:off x="3552" y="3312"/>
              <a:ext cx="288" cy="240"/>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3" name="Line 76"/>
            <p:cNvSpPr>
              <a:spLocks noChangeShapeType="1"/>
            </p:cNvSpPr>
            <p:nvPr/>
          </p:nvSpPr>
          <p:spPr bwMode="auto">
            <a:xfrm flipH="1" flipV="1">
              <a:off x="3552" y="3024"/>
              <a:ext cx="240" cy="192"/>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4" name="Line 77"/>
            <p:cNvSpPr>
              <a:spLocks noChangeShapeType="1"/>
            </p:cNvSpPr>
            <p:nvPr/>
          </p:nvSpPr>
          <p:spPr bwMode="auto">
            <a:xfrm flipH="1" flipV="1">
              <a:off x="3936" y="3360"/>
              <a:ext cx="240" cy="192"/>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5" name="Text Box 78"/>
            <p:cNvSpPr txBox="1">
              <a:spLocks noChangeArrowheads="1"/>
            </p:cNvSpPr>
            <p:nvPr/>
          </p:nvSpPr>
          <p:spPr bwMode="auto">
            <a:xfrm rot="21588645">
              <a:off x="3645" y="1261"/>
              <a:ext cx="480" cy="212"/>
            </a:xfrm>
            <a:prstGeom prst="rect">
              <a:avLst/>
            </a:prstGeom>
            <a:noFill/>
            <a:ln w="9525">
              <a:noFill/>
              <a:miter lim="800000"/>
              <a:headEnd/>
              <a:tailEnd/>
            </a:ln>
            <a:effectLst/>
          </p:spPr>
          <p:txBody>
            <a:bodyPr>
              <a:spAutoFit/>
            </a:bodyPr>
            <a:lstStyle/>
            <a:p>
              <a:pPr>
                <a:spcBef>
                  <a:spcPct val="50000"/>
                </a:spcBef>
              </a:pPr>
              <a:r>
                <a:rPr lang="en-US" altLang="zh-CN" sz="1600" b="1" i="0" dirty="0" smtClean="0">
                  <a:solidFill>
                    <a:srgbClr val="6699FF"/>
                  </a:solidFill>
                </a:rPr>
                <a:t>6 </a:t>
              </a:r>
              <a:r>
                <a:rPr lang="en-US" altLang="zh-CN" sz="1600" b="1" i="0" dirty="0">
                  <a:solidFill>
                    <a:srgbClr val="6699FF"/>
                  </a:solidFill>
                </a:rPr>
                <a:t>km</a:t>
              </a:r>
            </a:p>
          </p:txBody>
        </p:sp>
      </p:grpSp>
      <p:sp>
        <p:nvSpPr>
          <p:cNvPr id="56" name="Line 36"/>
          <p:cNvSpPr>
            <a:spLocks noChangeShapeType="1"/>
          </p:cNvSpPr>
          <p:nvPr/>
        </p:nvSpPr>
        <p:spPr bwMode="auto">
          <a:xfrm flipV="1">
            <a:off x="5637211" y="1879600"/>
            <a:ext cx="0" cy="609600"/>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7" name="Line 36"/>
          <p:cNvSpPr>
            <a:spLocks noChangeShapeType="1"/>
          </p:cNvSpPr>
          <p:nvPr/>
        </p:nvSpPr>
        <p:spPr bwMode="auto">
          <a:xfrm flipH="1" flipV="1">
            <a:off x="5005390" y="2643182"/>
            <a:ext cx="500066" cy="0"/>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8" name="Line 36"/>
          <p:cNvSpPr>
            <a:spLocks noChangeShapeType="1"/>
          </p:cNvSpPr>
          <p:nvPr/>
        </p:nvSpPr>
        <p:spPr bwMode="auto">
          <a:xfrm flipH="1" flipV="1">
            <a:off x="5576894" y="2786058"/>
            <a:ext cx="0" cy="571504"/>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59" name="Line 36"/>
          <p:cNvSpPr>
            <a:spLocks noChangeShapeType="1"/>
          </p:cNvSpPr>
          <p:nvPr/>
        </p:nvSpPr>
        <p:spPr bwMode="auto">
          <a:xfrm flipH="1" flipV="1">
            <a:off x="5791208" y="2643182"/>
            <a:ext cx="500066" cy="0"/>
          </a:xfrm>
          <a:prstGeom prst="line">
            <a:avLst/>
          </a:prstGeom>
          <a:noFill/>
          <a:ln w="19050">
            <a:solidFill>
              <a:srgbClr val="6699FF"/>
            </a:solidFill>
            <a:round/>
            <a:headEnd type="triangle" w="med" len="med"/>
            <a:tailEnd type="triangle" w="med" len="med"/>
          </a:ln>
          <a:effectLst/>
        </p:spPr>
        <p:txBody>
          <a:bodyPr/>
          <a:lstStyle/>
          <a:p>
            <a:endParaRPr lang="zh-CN" altLang="en-US"/>
          </a:p>
        </p:txBody>
      </p:sp>
      <p:sp>
        <p:nvSpPr>
          <p:cNvPr id="60" name="矩形 59"/>
          <p:cNvSpPr/>
          <p:nvPr/>
        </p:nvSpPr>
        <p:spPr>
          <a:xfrm>
            <a:off x="571472" y="2071678"/>
            <a:ext cx="3429024" cy="3170099"/>
          </a:xfrm>
          <a:prstGeom prst="rect">
            <a:avLst/>
          </a:prstGeom>
        </p:spPr>
        <p:txBody>
          <a:bodyPr wrap="square">
            <a:spAutoFit/>
          </a:bodyPr>
          <a:lstStyle/>
          <a:p>
            <a:pPr eaLnBrk="0" hangingPunct="0"/>
            <a:r>
              <a:rPr lang="en-US" altLang="zh-CN" sz="2000" dirty="0" smtClean="0"/>
              <a:t>Where radar control is implemented, radar separation minima shall be :</a:t>
            </a:r>
          </a:p>
          <a:p>
            <a:pPr eaLnBrk="0" hangingPunct="0"/>
            <a:endParaRPr lang="en-US" altLang="zh-CN" sz="2000" dirty="0" smtClean="0"/>
          </a:p>
          <a:p>
            <a:pPr eaLnBrk="0" hangingPunct="0"/>
            <a:r>
              <a:rPr lang="en-US" altLang="zh-CN" sz="2000" dirty="0" smtClean="0"/>
              <a:t>(1) 6 kilometers in approach control domain, and </a:t>
            </a:r>
          </a:p>
          <a:p>
            <a:pPr eaLnBrk="0" hangingPunct="0"/>
            <a:endParaRPr lang="en-US" altLang="zh-CN" sz="2000" dirty="0" smtClean="0"/>
          </a:p>
          <a:p>
            <a:pPr eaLnBrk="0" hangingPunct="0"/>
            <a:r>
              <a:rPr lang="en-US" altLang="zh-CN" sz="2000" dirty="0" smtClean="0"/>
              <a:t>(2) 10 kilometers in area control domain </a:t>
            </a:r>
          </a:p>
          <a:p>
            <a:pPr eaLnBrk="0" hangingPunct="0"/>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1+#ppt_w/2"/>
                                          </p:val>
                                        </p:tav>
                                        <p:tav tm="100000">
                                          <p:val>
                                            <p:strVal val="#ppt_x"/>
                                          </p:val>
                                        </p:tav>
                                      </p:tavLst>
                                    </p:anim>
                                    <p:anim calcmode="lin" valueType="num">
                                      <p:cBhvr additive="base">
                                        <p:cTn id="1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ox(out)">
                                      <p:cBhvr>
                                        <p:cTn id="23" dur="500"/>
                                        <p:tgtEl>
                                          <p:spTgt spid="50"/>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Wake turbulence Separation</a:t>
            </a:r>
            <a:endParaRPr lang="zh-CN" altLang="en-US" dirty="0"/>
          </a:p>
        </p:txBody>
      </p:sp>
      <p:pic>
        <p:nvPicPr>
          <p:cNvPr id="4" name="Picture 23" descr="..\..\..\..\My Documents\间隔规定\间隔标准附图\Vortex.bmp"/>
          <p:cNvPicPr>
            <a:picLocks noChangeAspect="1" noChangeArrowheads="1"/>
          </p:cNvPicPr>
          <p:nvPr/>
        </p:nvPicPr>
        <p:blipFill>
          <a:blip r:embed="rId3"/>
          <a:srcRect/>
          <a:stretch>
            <a:fillRect/>
          </a:stretch>
        </p:blipFill>
        <p:spPr bwMode="auto">
          <a:xfrm>
            <a:off x="3857620" y="2071678"/>
            <a:ext cx="4343400" cy="3149600"/>
          </a:xfrm>
          <a:prstGeom prst="rect">
            <a:avLst/>
          </a:prstGeom>
          <a:noFill/>
          <a:ln w="9525">
            <a:noFill/>
            <a:miter lim="800000"/>
            <a:headEnd/>
            <a:tailEnd/>
          </a:ln>
        </p:spPr>
      </p:pic>
      <p:sp>
        <p:nvSpPr>
          <p:cNvPr id="5" name="Text Box 14"/>
          <p:cNvSpPr txBox="1">
            <a:spLocks noChangeArrowheads="1"/>
          </p:cNvSpPr>
          <p:nvPr/>
        </p:nvSpPr>
        <p:spPr bwMode="auto">
          <a:xfrm>
            <a:off x="914400" y="2286000"/>
            <a:ext cx="2362200" cy="1631216"/>
          </a:xfrm>
          <a:prstGeom prst="rect">
            <a:avLst/>
          </a:prstGeom>
          <a:noFill/>
          <a:ln w="9525">
            <a:noFill/>
            <a:miter lim="800000"/>
            <a:headEnd/>
            <a:tailEnd/>
          </a:ln>
          <a:effectLst/>
        </p:spPr>
        <p:txBody>
          <a:bodyPr>
            <a:spAutoFit/>
          </a:bodyPr>
          <a:lstStyle/>
          <a:p>
            <a:pPr>
              <a:spcBef>
                <a:spcPct val="50000"/>
              </a:spcBef>
            </a:pPr>
            <a:r>
              <a:rPr lang="en-US" altLang="zh-CN" sz="2000" i="0" dirty="0"/>
              <a:t>Wake turbulence separation shall be applied to avert the effect of wake turbulence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sp>
        <p:nvSpPr>
          <p:cNvPr id="4" name="Text Box 3"/>
          <p:cNvSpPr txBox="1">
            <a:spLocks noChangeArrowheads="1"/>
          </p:cNvSpPr>
          <p:nvPr/>
        </p:nvSpPr>
        <p:spPr bwMode="auto">
          <a:xfrm>
            <a:off x="714348" y="1533465"/>
            <a:ext cx="3071834" cy="4708981"/>
          </a:xfrm>
          <a:prstGeom prst="rect">
            <a:avLst/>
          </a:prstGeom>
          <a:noFill/>
          <a:ln w="9525">
            <a:noFill/>
            <a:miter lim="800000"/>
            <a:headEnd/>
            <a:tailEnd/>
          </a:ln>
          <a:effectLst/>
        </p:spPr>
        <p:txBody>
          <a:bodyPr wrap="square">
            <a:spAutoFit/>
          </a:bodyPr>
          <a:lstStyle/>
          <a:p>
            <a:pPr>
              <a:spcBef>
                <a:spcPct val="50000"/>
              </a:spcBef>
            </a:pPr>
            <a:r>
              <a:rPr lang="en-US" altLang="zh-CN" sz="2000" i="0" dirty="0" smtClean="0"/>
              <a:t>Wake turbulence separation shall be applied between departing and departing, and arriving and arriving.</a:t>
            </a:r>
          </a:p>
          <a:p>
            <a:pPr>
              <a:spcBef>
                <a:spcPct val="50000"/>
              </a:spcBef>
            </a:pPr>
            <a:r>
              <a:rPr lang="en-US" altLang="zh-CN" sz="2000" i="0" dirty="0" smtClean="0"/>
              <a:t>Wake </a:t>
            </a:r>
            <a:r>
              <a:rPr lang="en-US" altLang="zh-CN" sz="2000" i="0" dirty="0"/>
              <a:t>turbulence separation minima </a:t>
            </a:r>
            <a:r>
              <a:rPr lang="en-US" altLang="zh-CN" sz="2000" i="0" dirty="0" smtClean="0"/>
              <a:t>is determined </a:t>
            </a:r>
            <a:r>
              <a:rPr lang="en-US" altLang="zh-CN" sz="2000" i="0" dirty="0"/>
              <a:t>by maximum certificated takeoff mass. </a:t>
            </a:r>
          </a:p>
          <a:p>
            <a:pPr>
              <a:spcBef>
                <a:spcPct val="50000"/>
              </a:spcBef>
            </a:pPr>
            <a:r>
              <a:rPr lang="en-US" altLang="zh-CN" sz="2000" i="0" dirty="0"/>
              <a:t>Aircraft are classified according to their maximum certificated takeoff mass into three categories.</a:t>
            </a:r>
          </a:p>
        </p:txBody>
      </p:sp>
      <p:sp>
        <p:nvSpPr>
          <p:cNvPr id="5" name="Rectangle 7"/>
          <p:cNvSpPr>
            <a:spLocks noChangeArrowheads="1"/>
          </p:cNvSpPr>
          <p:nvPr/>
        </p:nvSpPr>
        <p:spPr bwMode="auto">
          <a:xfrm>
            <a:off x="4191000" y="1706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 name="Rectangle 8"/>
          <p:cNvSpPr>
            <a:spLocks noChangeArrowheads="1"/>
          </p:cNvSpPr>
          <p:nvPr/>
        </p:nvSpPr>
        <p:spPr bwMode="auto">
          <a:xfrm>
            <a:off x="4191000" y="3230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 name="Rectangle 9"/>
          <p:cNvSpPr>
            <a:spLocks noChangeArrowheads="1"/>
          </p:cNvSpPr>
          <p:nvPr/>
        </p:nvSpPr>
        <p:spPr bwMode="auto">
          <a:xfrm>
            <a:off x="4191000" y="4754582"/>
            <a:ext cx="4191000" cy="14478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pic>
        <p:nvPicPr>
          <p:cNvPr id="8" name="Picture 10" descr="C:\WINDOWS\Profiles\Hxx000\桌面\飞行间隔课件\Pic\146.bmp"/>
          <p:cNvPicPr>
            <a:picLocks noChangeAspect="1" noChangeArrowheads="1"/>
          </p:cNvPicPr>
          <p:nvPr/>
        </p:nvPicPr>
        <p:blipFill>
          <a:blip r:embed="rId4"/>
          <a:srcRect/>
          <a:stretch>
            <a:fillRect/>
          </a:stretch>
        </p:blipFill>
        <p:spPr bwMode="auto">
          <a:xfrm>
            <a:off x="4343400" y="3459182"/>
            <a:ext cx="1609725" cy="481013"/>
          </a:xfrm>
          <a:prstGeom prst="rect">
            <a:avLst/>
          </a:prstGeom>
          <a:noFill/>
        </p:spPr>
      </p:pic>
      <p:pic>
        <p:nvPicPr>
          <p:cNvPr id="9" name="Picture 11" descr="C:\WINDOWS\Profiles\Hxx000\桌面\飞行间隔课件\Pic\DC10~.bmp"/>
          <p:cNvPicPr>
            <a:picLocks noChangeAspect="1" noChangeArrowheads="1"/>
          </p:cNvPicPr>
          <p:nvPr/>
        </p:nvPicPr>
        <p:blipFill>
          <a:blip r:embed="rId5"/>
          <a:srcRect/>
          <a:stretch>
            <a:fillRect/>
          </a:stretch>
        </p:blipFill>
        <p:spPr bwMode="auto">
          <a:xfrm>
            <a:off x="4343400" y="1782782"/>
            <a:ext cx="2343150" cy="835025"/>
          </a:xfrm>
          <a:prstGeom prst="rect">
            <a:avLst/>
          </a:prstGeom>
          <a:noFill/>
        </p:spPr>
      </p:pic>
      <p:pic>
        <p:nvPicPr>
          <p:cNvPr id="10" name="Picture 12" descr="C:\WINDOWS\Profiles\Hxx000\桌面\飞行间隔课件\Pic\Beech_light.bmp"/>
          <p:cNvPicPr>
            <a:picLocks noChangeAspect="1" noChangeArrowheads="1"/>
          </p:cNvPicPr>
          <p:nvPr/>
        </p:nvPicPr>
        <p:blipFill>
          <a:blip r:embed="rId6"/>
          <a:srcRect/>
          <a:stretch>
            <a:fillRect/>
          </a:stretch>
        </p:blipFill>
        <p:spPr bwMode="auto">
          <a:xfrm>
            <a:off x="4343400" y="5107007"/>
            <a:ext cx="1143000" cy="409575"/>
          </a:xfrm>
          <a:prstGeom prst="rect">
            <a:avLst/>
          </a:prstGeom>
          <a:noFill/>
        </p:spPr>
      </p:pic>
      <p:sp>
        <p:nvSpPr>
          <p:cNvPr id="11" name="Text Box 13"/>
          <p:cNvSpPr txBox="1">
            <a:spLocks noChangeArrowheads="1"/>
          </p:cNvSpPr>
          <p:nvPr/>
        </p:nvSpPr>
        <p:spPr bwMode="auto">
          <a:xfrm>
            <a:off x="5029200" y="2722582"/>
            <a:ext cx="2819400" cy="366713"/>
          </a:xfrm>
          <a:prstGeom prst="rect">
            <a:avLst/>
          </a:prstGeom>
          <a:noFill/>
          <a:ln w="9525">
            <a:noFill/>
            <a:miter lim="800000"/>
            <a:headEnd/>
            <a:tailEnd/>
          </a:ln>
          <a:effectLst/>
        </p:spPr>
        <p:txBody>
          <a:bodyPr>
            <a:spAutoFit/>
          </a:bodyPr>
          <a:lstStyle/>
          <a:p>
            <a:pPr>
              <a:spcBef>
                <a:spcPct val="50000"/>
              </a:spcBef>
            </a:pPr>
            <a:r>
              <a:rPr lang="en-US" altLang="zh-CN" sz="1800" b="1" i="0"/>
              <a:t>HEAVY: </a:t>
            </a:r>
            <a:r>
              <a:rPr lang="en-US" altLang="zh-CN" sz="1800" b="1" i="0">
                <a:sym typeface="Symbol" pitchFamily="18" charset="2"/>
              </a:rPr>
              <a:t></a:t>
            </a:r>
            <a:r>
              <a:rPr lang="en-US" altLang="zh-CN" sz="1800" b="1" i="0"/>
              <a:t> 136,000 kg </a:t>
            </a:r>
          </a:p>
        </p:txBody>
      </p:sp>
      <p:sp>
        <p:nvSpPr>
          <p:cNvPr id="12" name="Text Box 14"/>
          <p:cNvSpPr txBox="1">
            <a:spLocks noChangeArrowheads="1"/>
          </p:cNvSpPr>
          <p:nvPr/>
        </p:nvSpPr>
        <p:spPr bwMode="auto">
          <a:xfrm>
            <a:off x="4495800" y="4259282"/>
            <a:ext cx="3810000" cy="366713"/>
          </a:xfrm>
          <a:prstGeom prst="rect">
            <a:avLst/>
          </a:prstGeom>
          <a:noFill/>
          <a:ln w="9525">
            <a:noFill/>
            <a:miter lim="800000"/>
            <a:headEnd/>
            <a:tailEnd/>
          </a:ln>
          <a:effectLst/>
        </p:spPr>
        <p:txBody>
          <a:bodyPr>
            <a:spAutoFit/>
          </a:bodyPr>
          <a:lstStyle/>
          <a:p>
            <a:pPr>
              <a:spcBef>
                <a:spcPct val="50000"/>
              </a:spcBef>
            </a:pPr>
            <a:r>
              <a:rPr lang="en-US" altLang="zh-CN" sz="1800" b="1" i="0"/>
              <a:t>136,000 kg </a:t>
            </a:r>
            <a:r>
              <a:rPr lang="en-US" altLang="zh-CN" sz="1800" b="1" i="0">
                <a:cs typeface="Times New Roman" charset="0"/>
                <a:sym typeface="Symbol" pitchFamily="18" charset="2"/>
              </a:rPr>
              <a:t>&gt;</a:t>
            </a:r>
            <a:r>
              <a:rPr lang="en-US" altLang="zh-CN" sz="1800" b="1" i="0"/>
              <a:t> MEDIUM </a:t>
            </a:r>
            <a:r>
              <a:rPr lang="en-US" altLang="zh-CN" sz="1800" b="1" i="0">
                <a:cs typeface="Times New Roman" charset="0"/>
                <a:sym typeface="Symbol" pitchFamily="18" charset="2"/>
              </a:rPr>
              <a:t>&gt; 7,000 kg</a:t>
            </a:r>
          </a:p>
        </p:txBody>
      </p:sp>
      <p:sp>
        <p:nvSpPr>
          <p:cNvPr id="13" name="Text Box 16"/>
          <p:cNvSpPr txBox="1">
            <a:spLocks noChangeArrowheads="1"/>
          </p:cNvSpPr>
          <p:nvPr/>
        </p:nvSpPr>
        <p:spPr bwMode="auto">
          <a:xfrm>
            <a:off x="4876800" y="5821382"/>
            <a:ext cx="2819400" cy="366713"/>
          </a:xfrm>
          <a:prstGeom prst="rect">
            <a:avLst/>
          </a:prstGeom>
          <a:noFill/>
          <a:ln w="9525">
            <a:noFill/>
            <a:miter lim="800000"/>
            <a:headEnd/>
            <a:tailEnd/>
          </a:ln>
          <a:effectLst/>
        </p:spPr>
        <p:txBody>
          <a:bodyPr>
            <a:spAutoFit/>
          </a:bodyPr>
          <a:lstStyle/>
          <a:p>
            <a:pPr>
              <a:spcBef>
                <a:spcPct val="50000"/>
              </a:spcBef>
            </a:pPr>
            <a:r>
              <a:rPr lang="en-US" altLang="zh-CN" sz="1800" b="1" i="0"/>
              <a:t>LIGHT: </a:t>
            </a:r>
            <a:r>
              <a:rPr lang="en-US" altLang="zh-CN" sz="1800" b="1" i="0">
                <a:sym typeface="Symbol" pitchFamily="18" charset="2"/>
              </a:rPr>
              <a:t></a:t>
            </a:r>
            <a:r>
              <a:rPr lang="en-US" altLang="zh-CN" sz="1800" b="1" i="0"/>
              <a:t> 7,000 kg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box(out)">
                                      <p:cBhvr>
                                        <p:cTn id="19" dur="500"/>
                                        <p:tgtEl>
                                          <p:spTgt spid="11">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builtIn="1"/>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builtIn="1"/>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box(out)">
                                      <p:cBhvr>
                                        <p:cTn id="30" dur="500"/>
                                        <p:tgtEl>
                                          <p:spTgt spid="12">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builtIn="1"/>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builtIn="1"/>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box(out)">
                                      <p:cBhvr>
                                        <p:cTn id="41" dur="500"/>
                                        <p:tgtEl>
                                          <p:spTgt spid="13">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2" grpId="0" build="p" autoUpdateAnimBg="0"/>
      <p:bldP spid="1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IN00045_[1]"/>
          <p:cNvPicPr>
            <a:picLocks noChangeAspect="1" noChangeArrowheads="1"/>
          </p:cNvPicPr>
          <p:nvPr/>
        </p:nvPicPr>
        <p:blipFill>
          <a:blip r:embed="rId2"/>
          <a:srcRect/>
          <a:stretch>
            <a:fillRect/>
          </a:stretch>
        </p:blipFill>
        <p:spPr bwMode="auto">
          <a:xfrm flipH="1">
            <a:off x="5072066" y="3429000"/>
            <a:ext cx="3529012" cy="2382837"/>
          </a:xfrm>
          <a:prstGeom prst="rect">
            <a:avLst/>
          </a:prstGeom>
          <a:noFill/>
        </p:spPr>
      </p:pic>
      <p:sp>
        <p:nvSpPr>
          <p:cNvPr id="2" name="标题 1"/>
          <p:cNvSpPr>
            <a:spLocks noGrp="1"/>
          </p:cNvSpPr>
          <p:nvPr>
            <p:ph type="title"/>
          </p:nvPr>
        </p:nvSpPr>
        <p:spPr/>
        <p:txBody>
          <a:bodyPr/>
          <a:lstStyle/>
          <a:p>
            <a:r>
              <a:rPr lang="en-US" altLang="zh-CN" dirty="0" smtClean="0"/>
              <a:t>Learning objectives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Objectives: </a:t>
            </a:r>
          </a:p>
          <a:p>
            <a:pPr lvl="1"/>
            <a:r>
              <a:rPr lang="en-US" altLang="zh-CN" dirty="0" smtClean="0"/>
              <a:t>State the objectives of ATS</a:t>
            </a:r>
          </a:p>
          <a:p>
            <a:pPr lvl="1"/>
            <a:r>
              <a:rPr lang="en-US" altLang="zh-CN" dirty="0" smtClean="0"/>
              <a:t>List the types of separation</a:t>
            </a:r>
          </a:p>
          <a:p>
            <a:pPr lvl="1"/>
            <a:r>
              <a:rPr lang="en-US" altLang="zh-CN" dirty="0" smtClean="0"/>
              <a:t>Explain wake turbulence</a:t>
            </a:r>
          </a:p>
          <a:p>
            <a:pPr lvl="1"/>
            <a:r>
              <a:rPr lang="en-US" altLang="zh-CN" dirty="0" smtClean="0"/>
              <a:t>Describe the criteria for the use of runway</a:t>
            </a:r>
          </a:p>
          <a:p>
            <a:pPr lvl="1"/>
            <a:r>
              <a:rPr lang="en-US" altLang="zh-CN" dirty="0" smtClean="0"/>
              <a:t>State the five legs of an aerodrome traffic pattern</a:t>
            </a:r>
          </a:p>
          <a:p>
            <a:pPr lvl="1"/>
            <a:r>
              <a:rPr lang="en-US" altLang="zh-CN" dirty="0" smtClean="0"/>
              <a:t>Describe the functions of an approach controller</a:t>
            </a:r>
          </a:p>
          <a:p>
            <a:pPr lvl="1"/>
            <a:r>
              <a:rPr lang="en-US" altLang="zh-CN" dirty="0" smtClean="0"/>
              <a:t>State the objectives of Flight Information Service</a:t>
            </a:r>
          </a:p>
          <a:p>
            <a:pPr lvl="1"/>
            <a:r>
              <a:rPr lang="en-US" altLang="zh-CN" dirty="0" smtClean="0"/>
              <a:t>State the objective of Alerting Service</a:t>
            </a:r>
          </a:p>
          <a:p>
            <a:pPr lvl="1"/>
            <a:r>
              <a:rPr lang="en-US" altLang="zh-CN" dirty="0" smtClean="0"/>
              <a:t>State the three phases for alerting service</a:t>
            </a:r>
          </a:p>
          <a:p>
            <a:r>
              <a:rPr lang="en-US" altLang="zh-CN" dirty="0" smtClean="0"/>
              <a:t>References:</a:t>
            </a:r>
          </a:p>
          <a:p>
            <a:pPr lvl="1"/>
            <a:r>
              <a:rPr lang="en-US" altLang="zh-CN" dirty="0" smtClean="0"/>
              <a:t>ICAO Annex 11</a:t>
            </a:r>
          </a:p>
          <a:p>
            <a:pPr lvl="1"/>
            <a:r>
              <a:rPr lang="en-US" altLang="zh-CN" dirty="0" smtClean="0"/>
              <a:t>ICAO Doc 9426</a:t>
            </a:r>
          </a:p>
          <a:p>
            <a:pPr lvl="1"/>
            <a:r>
              <a:rPr lang="en-US" altLang="zh-CN" dirty="0" smtClean="0"/>
              <a:t>ICAO Doc 4444</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graphicFrame>
        <p:nvGraphicFramePr>
          <p:cNvPr id="4" name="内容占位符 3"/>
          <p:cNvGraphicFramePr>
            <a:graphicFrameLocks noGrp="1"/>
          </p:cNvGraphicFramePr>
          <p:nvPr>
            <p:ph idx="1"/>
          </p:nvPr>
        </p:nvGraphicFramePr>
        <p:xfrm>
          <a:off x="1285852" y="1600199"/>
          <a:ext cx="6715173" cy="3176841"/>
        </p:xfrm>
        <a:graphic>
          <a:graphicData uri="http://schemas.openxmlformats.org/drawingml/2006/table">
            <a:tbl>
              <a:tblPr firstRow="1" bandRow="1">
                <a:tableStyleId>{5C22544A-7EE6-4342-B048-85BDC9FD1C3A}</a:tableStyleId>
              </a:tblPr>
              <a:tblGrid>
                <a:gridCol w="1857388"/>
                <a:gridCol w="2357454"/>
                <a:gridCol w="2500331"/>
              </a:tblGrid>
              <a:tr h="372192">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Wake</a:t>
                      </a:r>
                      <a:r>
                        <a:rPr lang="en-US" altLang="zh-CN" baseline="0" dirty="0" smtClean="0"/>
                        <a:t> Turbulence Separation Based on Distance</a:t>
                      </a:r>
                      <a:endParaRPr lang="zh-CN" altLang="en-US" dirty="0" smtClean="0"/>
                    </a:p>
                  </a:txBody>
                  <a:tcPr/>
                </a:tc>
                <a:tc hMerge="1">
                  <a:txBody>
                    <a:bodyPr/>
                    <a:lstStyle/>
                    <a:p>
                      <a:endParaRPr lang="zh-CN" altLang="en-US" dirty="0"/>
                    </a:p>
                  </a:txBody>
                  <a:tcPr/>
                </a:tc>
                <a:tc hMerge="1">
                  <a:txBody>
                    <a:bodyPr/>
                    <a:lstStyle/>
                    <a:p>
                      <a:endParaRPr lang="zh-CN" altLang="en-US" dirty="0"/>
                    </a:p>
                  </a:txBody>
                  <a:tcPr/>
                </a:tc>
              </a:tr>
              <a:tr h="398788">
                <a:tc>
                  <a:txBody>
                    <a:bodyPr/>
                    <a:lstStyle/>
                    <a:p>
                      <a:r>
                        <a:rPr lang="en-US" altLang="zh-CN" dirty="0" smtClean="0"/>
                        <a:t>Leading Aircraft</a:t>
                      </a:r>
                      <a:endParaRPr lang="zh-CN" altLang="en-US" dirty="0"/>
                    </a:p>
                  </a:txBody>
                  <a:tcPr/>
                </a:tc>
                <a:tc>
                  <a:txBody>
                    <a:bodyPr/>
                    <a:lstStyle/>
                    <a:p>
                      <a:r>
                        <a:rPr lang="en-US" altLang="zh-CN" dirty="0" smtClean="0"/>
                        <a:t>Following</a:t>
                      </a:r>
                      <a:r>
                        <a:rPr lang="en-US" altLang="zh-CN" baseline="0" dirty="0" smtClean="0"/>
                        <a:t> Aircraft</a:t>
                      </a:r>
                      <a:endParaRPr lang="zh-CN" altLang="en-US" dirty="0"/>
                    </a:p>
                  </a:txBody>
                  <a:tcPr/>
                </a:tc>
                <a:tc>
                  <a:txBody>
                    <a:bodyPr/>
                    <a:lstStyle/>
                    <a:p>
                      <a:r>
                        <a:rPr lang="en-US" altLang="zh-CN" dirty="0" smtClean="0"/>
                        <a:t>Separation Minima (km)</a:t>
                      </a:r>
                      <a:endParaRPr lang="zh-CN" altLang="en-US" dirty="0"/>
                    </a:p>
                  </a:txBody>
                  <a:tcPr/>
                </a:tc>
              </a:tr>
              <a:tr h="411921">
                <a:tc>
                  <a:txBody>
                    <a:bodyPr/>
                    <a:lstStyle/>
                    <a:p>
                      <a:r>
                        <a:rPr lang="en-US" altLang="zh-CN" i="0" dirty="0" smtClean="0">
                          <a:solidFill>
                            <a:schemeClr val="tx1"/>
                          </a:solidFill>
                        </a:rPr>
                        <a:t>HEAVY </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pPr algn="ctr"/>
                      <a:r>
                        <a:rPr lang="en-US" altLang="zh-CN" dirty="0" smtClean="0"/>
                        <a:t>8</a:t>
                      </a:r>
                      <a:endParaRPr lang="zh-CN" altLang="en-US" dirty="0"/>
                    </a:p>
                  </a:txBody>
                  <a:tcPr/>
                </a:tc>
              </a:tr>
              <a:tr h="398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r>
                        <a:rPr lang="en-US" altLang="zh-CN" dirty="0" smtClean="0"/>
                        <a:t>MEDIUM</a:t>
                      </a:r>
                      <a:endParaRPr lang="zh-CN" altLang="en-US" dirty="0"/>
                    </a:p>
                  </a:txBody>
                  <a:tcPr/>
                </a:tc>
                <a:tc>
                  <a:txBody>
                    <a:bodyPr/>
                    <a:lstStyle/>
                    <a:p>
                      <a:pPr algn="ctr"/>
                      <a:r>
                        <a:rPr lang="en-US" altLang="zh-CN" dirty="0" smtClean="0"/>
                        <a:t>10</a:t>
                      </a:r>
                      <a:endParaRPr lang="zh-CN" altLang="en-US" dirty="0"/>
                    </a:p>
                  </a:txBody>
                  <a:tcPr/>
                </a:tc>
              </a:tr>
              <a:tr h="398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r>
                        <a:rPr lang="en-US" altLang="zh-CN" dirty="0" smtClean="0"/>
                        <a:t>LIGHT</a:t>
                      </a:r>
                      <a:endParaRPr lang="zh-CN" altLang="en-US" dirty="0"/>
                    </a:p>
                  </a:txBody>
                  <a:tcPr/>
                </a:tc>
                <a:tc>
                  <a:txBody>
                    <a:bodyPr/>
                    <a:lstStyle/>
                    <a:p>
                      <a:pPr algn="ctr"/>
                      <a:r>
                        <a:rPr lang="en-US" altLang="zh-CN" dirty="0" smtClean="0"/>
                        <a:t>12</a:t>
                      </a:r>
                      <a:endParaRPr lang="zh-CN" altLang="en-US" dirty="0"/>
                    </a:p>
                  </a:txBody>
                  <a:tcPr/>
                </a:tc>
              </a:tr>
              <a:tr h="398788">
                <a:tc>
                  <a:txBody>
                    <a:bodyPr/>
                    <a:lstStyle/>
                    <a:p>
                      <a:r>
                        <a:rPr lang="en-US" altLang="zh-CN" dirty="0" smtClean="0"/>
                        <a:t>MEDIUM</a:t>
                      </a:r>
                      <a:endParaRPr lang="zh-CN" altLang="en-US" dirty="0"/>
                    </a:p>
                  </a:txBody>
                  <a:tcPr/>
                </a:tc>
                <a:tc>
                  <a:txBody>
                    <a:bodyPr/>
                    <a:lstStyle/>
                    <a:p>
                      <a:r>
                        <a:rPr lang="en-US" altLang="zh-CN" dirty="0" smtClean="0"/>
                        <a:t>LIGHT</a:t>
                      </a:r>
                      <a:endParaRPr lang="zh-CN" altLang="en-US" dirty="0"/>
                    </a:p>
                  </a:txBody>
                  <a:tcPr/>
                </a:tc>
                <a:tc>
                  <a:txBody>
                    <a:bodyPr/>
                    <a:lstStyle/>
                    <a:p>
                      <a:pPr algn="ctr"/>
                      <a:r>
                        <a:rPr lang="en-US" altLang="zh-CN" dirty="0" smtClean="0"/>
                        <a:t>10</a:t>
                      </a:r>
                      <a:endParaRPr lang="zh-CN" altLang="en-US" dirty="0"/>
                    </a:p>
                  </a:txBody>
                  <a:tcPr/>
                </a:tc>
              </a:tr>
              <a:tr h="398788">
                <a:tc>
                  <a:txBody>
                    <a:bodyPr/>
                    <a:lstStyle/>
                    <a:p>
                      <a:r>
                        <a:rPr lang="en-US" altLang="zh-CN" dirty="0" smtClean="0"/>
                        <a:t>MEDIUM</a:t>
                      </a:r>
                      <a:endParaRPr lang="zh-CN" altLang="en-US" dirty="0"/>
                    </a:p>
                  </a:txBody>
                  <a:tcPr/>
                </a:tc>
                <a:tc>
                  <a:txBody>
                    <a:bodyPr/>
                    <a:lstStyle/>
                    <a:p>
                      <a:r>
                        <a:rPr lang="en-US" altLang="zh-CN" i="0" dirty="0" smtClean="0">
                          <a:solidFill>
                            <a:schemeClr val="tx1"/>
                          </a:solidFill>
                        </a:rPr>
                        <a:t>HEAVY </a:t>
                      </a:r>
                      <a:endParaRPr lang="zh-CN" altLang="en-US" dirty="0"/>
                    </a:p>
                  </a:txBody>
                  <a:tcPr/>
                </a:tc>
                <a:tc>
                  <a:txBody>
                    <a:bodyPr/>
                    <a:lstStyle/>
                    <a:p>
                      <a:pPr algn="ctr"/>
                      <a:r>
                        <a:rPr lang="en-US" altLang="zh-CN" dirty="0" smtClean="0"/>
                        <a:t>6</a:t>
                      </a:r>
                      <a:endParaRPr lang="zh-CN" altLang="en-US" dirty="0"/>
                    </a:p>
                  </a:txBody>
                  <a:tcPr/>
                </a:tc>
              </a:tr>
              <a:tr h="398788">
                <a:tc>
                  <a:txBody>
                    <a:bodyPr/>
                    <a:lstStyle/>
                    <a:p>
                      <a:r>
                        <a:rPr lang="en-US" altLang="zh-CN" dirty="0" smtClean="0"/>
                        <a:t>Airbus 380</a:t>
                      </a:r>
                      <a:endParaRPr lang="zh-CN" altLang="en-US" dirty="0"/>
                    </a:p>
                  </a:txBody>
                  <a:tcPr/>
                </a:tc>
                <a:tc>
                  <a:txBody>
                    <a:bodyPr/>
                    <a:lstStyle/>
                    <a:p>
                      <a:endParaRPr lang="zh-CN" altLang="en-US" dirty="0"/>
                    </a:p>
                  </a:txBody>
                  <a:tcPr/>
                </a:tc>
                <a:tc>
                  <a:txBody>
                    <a:bodyPr/>
                    <a:lstStyle/>
                    <a:p>
                      <a:pPr algn="ctr"/>
                      <a:r>
                        <a:rPr lang="en-US" altLang="zh-CN" dirty="0" smtClean="0"/>
                        <a:t>X + 4</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graphicFrame>
        <p:nvGraphicFramePr>
          <p:cNvPr id="4" name="内容占位符 3"/>
          <p:cNvGraphicFramePr>
            <a:graphicFrameLocks noGrp="1"/>
          </p:cNvGraphicFramePr>
          <p:nvPr>
            <p:ph idx="1"/>
          </p:nvPr>
        </p:nvGraphicFramePr>
        <p:xfrm>
          <a:off x="1285852" y="1600198"/>
          <a:ext cx="6715173" cy="3618606"/>
        </p:xfrm>
        <a:graphic>
          <a:graphicData uri="http://schemas.openxmlformats.org/drawingml/2006/table">
            <a:tbl>
              <a:tblPr firstRow="1" bandRow="1">
                <a:tableStyleId>{5C22544A-7EE6-4342-B048-85BDC9FD1C3A}</a:tableStyleId>
              </a:tblPr>
              <a:tblGrid>
                <a:gridCol w="1857388"/>
                <a:gridCol w="2357454"/>
                <a:gridCol w="2500331"/>
              </a:tblGrid>
              <a:tr h="60310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Wake</a:t>
                      </a:r>
                      <a:r>
                        <a:rPr lang="en-US" altLang="zh-CN" baseline="0" dirty="0" smtClean="0"/>
                        <a:t> Turbulence Separation Based on Time</a:t>
                      </a:r>
                      <a:endParaRPr lang="zh-CN" altLang="en-US" dirty="0" smtClean="0"/>
                    </a:p>
                  </a:txBody>
                  <a:tcPr/>
                </a:tc>
                <a:tc hMerge="1">
                  <a:txBody>
                    <a:bodyPr/>
                    <a:lstStyle/>
                    <a:p>
                      <a:endParaRPr lang="zh-CN" altLang="en-US" dirty="0"/>
                    </a:p>
                  </a:txBody>
                  <a:tcPr/>
                </a:tc>
                <a:tc hMerge="1">
                  <a:txBody>
                    <a:bodyPr/>
                    <a:lstStyle/>
                    <a:p>
                      <a:endParaRPr lang="zh-CN" altLang="en-US" dirty="0"/>
                    </a:p>
                  </a:txBody>
                  <a:tcPr/>
                </a:tc>
              </a:tr>
              <a:tr h="603101">
                <a:tc>
                  <a:txBody>
                    <a:bodyPr/>
                    <a:lstStyle/>
                    <a:p>
                      <a:r>
                        <a:rPr lang="en-US" altLang="zh-CN" dirty="0" smtClean="0"/>
                        <a:t>Leading Aircraft</a:t>
                      </a:r>
                      <a:endParaRPr lang="zh-CN" altLang="en-US" dirty="0"/>
                    </a:p>
                  </a:txBody>
                  <a:tcPr/>
                </a:tc>
                <a:tc>
                  <a:txBody>
                    <a:bodyPr/>
                    <a:lstStyle/>
                    <a:p>
                      <a:r>
                        <a:rPr lang="en-US" altLang="zh-CN" dirty="0" smtClean="0"/>
                        <a:t>Following</a:t>
                      </a:r>
                      <a:r>
                        <a:rPr lang="en-US" altLang="zh-CN" baseline="0" dirty="0" smtClean="0"/>
                        <a:t> Aircraft</a:t>
                      </a:r>
                      <a:endParaRPr lang="zh-CN" altLang="en-US" dirty="0"/>
                    </a:p>
                  </a:txBody>
                  <a:tcPr/>
                </a:tc>
                <a:tc>
                  <a:txBody>
                    <a:bodyPr/>
                    <a:lstStyle/>
                    <a:p>
                      <a:r>
                        <a:rPr lang="en-US" altLang="zh-CN" dirty="0" smtClean="0"/>
                        <a:t>Separation Minima (min)</a:t>
                      </a:r>
                      <a:endParaRPr lang="zh-CN" altLang="en-US" dirty="0"/>
                    </a:p>
                  </a:txBody>
                  <a:tcPr/>
                </a:tc>
              </a:tr>
              <a:tr h="603101">
                <a:tc>
                  <a:txBody>
                    <a:bodyPr/>
                    <a:lstStyle/>
                    <a:p>
                      <a:pPr algn="ctr"/>
                      <a:r>
                        <a:rPr lang="en-US" altLang="zh-CN" i="0" dirty="0" smtClean="0">
                          <a:solidFill>
                            <a:schemeClr val="tx1"/>
                          </a:solidFill>
                        </a:rPr>
                        <a:t>HEAVY </a:t>
                      </a:r>
                      <a:endParaRPr lang="zh-CN" alt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pPr algn="ctr"/>
                      <a:r>
                        <a:rPr lang="en-US" altLang="zh-CN" dirty="0" smtClean="0"/>
                        <a:t>2</a:t>
                      </a:r>
                      <a:endParaRPr lang="zh-CN" altLang="en-US" dirty="0"/>
                    </a:p>
                  </a:txBody>
                  <a:tcPr/>
                </a:tc>
              </a:tr>
              <a:tr h="603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pPr algn="ctr"/>
                      <a:r>
                        <a:rPr lang="en-US" altLang="zh-CN" dirty="0" smtClean="0"/>
                        <a:t>MEDIUM</a:t>
                      </a:r>
                      <a:endParaRPr lang="zh-CN" altLang="en-US" dirty="0"/>
                    </a:p>
                  </a:txBody>
                  <a:tcPr/>
                </a:tc>
                <a:tc>
                  <a:txBody>
                    <a:bodyPr/>
                    <a:lstStyle/>
                    <a:p>
                      <a:pPr algn="ctr"/>
                      <a:r>
                        <a:rPr lang="en-US" altLang="zh-CN" dirty="0" smtClean="0"/>
                        <a:t>2</a:t>
                      </a:r>
                      <a:endParaRPr lang="zh-CN" altLang="en-US" dirty="0"/>
                    </a:p>
                  </a:txBody>
                  <a:tcPr/>
                </a:tc>
              </a:tr>
              <a:tr h="603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0" dirty="0" smtClean="0">
                          <a:solidFill>
                            <a:schemeClr val="tx1"/>
                          </a:solidFill>
                        </a:rPr>
                        <a:t>HEAVY </a:t>
                      </a:r>
                      <a:endParaRPr lang="zh-CN" altLang="en-US" dirty="0" smtClean="0">
                        <a:solidFill>
                          <a:schemeClr val="tx1"/>
                        </a:solidFill>
                      </a:endParaRPr>
                    </a:p>
                  </a:txBody>
                  <a:tcPr/>
                </a:tc>
                <a:tc>
                  <a:txBody>
                    <a:bodyPr/>
                    <a:lstStyle/>
                    <a:p>
                      <a:pPr algn="ctr"/>
                      <a:r>
                        <a:rPr lang="en-US" altLang="zh-CN" dirty="0" smtClean="0"/>
                        <a:t>LIGHT</a:t>
                      </a:r>
                      <a:endParaRPr lang="zh-CN" altLang="en-US" dirty="0"/>
                    </a:p>
                  </a:txBody>
                  <a:tcPr/>
                </a:tc>
                <a:tc>
                  <a:txBody>
                    <a:bodyPr/>
                    <a:lstStyle/>
                    <a:p>
                      <a:pPr algn="ctr"/>
                      <a:r>
                        <a:rPr lang="en-US" altLang="zh-CN" dirty="0" smtClean="0"/>
                        <a:t>3</a:t>
                      </a:r>
                      <a:endParaRPr lang="zh-CN" altLang="en-US" dirty="0"/>
                    </a:p>
                  </a:txBody>
                  <a:tcPr/>
                </a:tc>
              </a:tr>
              <a:tr h="603101">
                <a:tc>
                  <a:txBody>
                    <a:bodyPr/>
                    <a:lstStyle/>
                    <a:p>
                      <a:pPr algn="ctr"/>
                      <a:r>
                        <a:rPr lang="en-US" altLang="zh-CN" dirty="0" smtClean="0"/>
                        <a:t>MEDIUM</a:t>
                      </a:r>
                      <a:endParaRPr lang="zh-CN" altLang="en-US" dirty="0"/>
                    </a:p>
                  </a:txBody>
                  <a:tcPr/>
                </a:tc>
                <a:tc>
                  <a:txBody>
                    <a:bodyPr/>
                    <a:lstStyle/>
                    <a:p>
                      <a:pPr algn="ctr"/>
                      <a:r>
                        <a:rPr lang="en-US" altLang="zh-CN" dirty="0" smtClean="0"/>
                        <a:t>LIGHT</a:t>
                      </a:r>
                      <a:endParaRPr lang="zh-CN" altLang="en-US" dirty="0"/>
                    </a:p>
                  </a:txBody>
                  <a:tcPr/>
                </a:tc>
                <a:tc>
                  <a:txBody>
                    <a:bodyPr/>
                    <a:lstStyle/>
                    <a:p>
                      <a:pPr algn="ctr"/>
                      <a:r>
                        <a:rPr lang="en-US" altLang="zh-CN" dirty="0" smtClean="0"/>
                        <a:t>3</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Wake turbulence Separation</a:t>
            </a:r>
            <a:endParaRPr lang="zh-CN" altLang="en-US" dirty="0"/>
          </a:p>
        </p:txBody>
      </p:sp>
      <p:sp>
        <p:nvSpPr>
          <p:cNvPr id="3" name="内容占位符 2"/>
          <p:cNvSpPr>
            <a:spLocks noGrp="1"/>
          </p:cNvSpPr>
          <p:nvPr>
            <p:ph idx="1"/>
          </p:nvPr>
        </p:nvSpPr>
        <p:spPr/>
        <p:txBody>
          <a:bodyPr/>
          <a:lstStyle/>
          <a:p>
            <a:r>
              <a:rPr lang="en-US" altLang="zh-CN" dirty="0" smtClean="0"/>
              <a:t>The deficiency with existing Wake Turbulence Separation Minima?</a:t>
            </a:r>
          </a:p>
          <a:p>
            <a:r>
              <a:rPr lang="en-US" altLang="zh-CN" dirty="0" smtClean="0"/>
              <a:t>How to design a dynamic WTSM system?</a:t>
            </a:r>
          </a:p>
          <a:p>
            <a:pPr lvl="1"/>
            <a:r>
              <a:rPr lang="en-US" altLang="zh-CN" dirty="0" smtClean="0"/>
              <a:t>Better categorization</a:t>
            </a:r>
          </a:p>
          <a:p>
            <a:pPr lvl="1"/>
            <a:r>
              <a:rPr lang="en-US" altLang="zh-CN" dirty="0" smtClean="0"/>
              <a:t>Atmospheric condition detection</a:t>
            </a:r>
          </a:p>
          <a:p>
            <a:pPr lvl="1"/>
            <a:r>
              <a:rPr lang="en-US" altLang="zh-CN" dirty="0" smtClean="0"/>
              <a:t>Wake turbulence detection</a:t>
            </a:r>
          </a:p>
          <a:p>
            <a:pPr lvl="1"/>
            <a:r>
              <a:rPr lang="en-US" altLang="zh-CN" dirty="0" smtClean="0"/>
              <a:t>Friendly presentation to the controller</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Aerodrome Control</a:t>
            </a:r>
            <a:endParaRPr lang="zh-CN" altLang="en-US" dirty="0"/>
          </a:p>
        </p:txBody>
      </p:sp>
      <p:sp>
        <p:nvSpPr>
          <p:cNvPr id="3" name="内容占位符 2"/>
          <p:cNvSpPr>
            <a:spLocks noGrp="1"/>
          </p:cNvSpPr>
          <p:nvPr>
            <p:ph idx="1"/>
          </p:nvPr>
        </p:nvSpPr>
        <p:spPr>
          <a:xfrm>
            <a:off x="457200" y="1600201"/>
            <a:ext cx="4114800" cy="2971808"/>
          </a:xfrm>
        </p:spPr>
        <p:txBody>
          <a:bodyPr/>
          <a:lstStyle/>
          <a:p>
            <a:r>
              <a:rPr lang="en-US" altLang="zh-CN" dirty="0" smtClean="0"/>
              <a:t>Aircraft taxiing on the taxiways</a:t>
            </a:r>
          </a:p>
          <a:p>
            <a:r>
              <a:rPr lang="en-US" altLang="zh-CN" dirty="0" smtClean="0"/>
              <a:t>Use of the runway</a:t>
            </a:r>
          </a:p>
          <a:p>
            <a:r>
              <a:rPr lang="en-US" altLang="zh-CN" dirty="0" smtClean="0"/>
              <a:t>Aircraft in the vicinity of the aerodrome</a:t>
            </a:r>
          </a:p>
          <a:p>
            <a:endParaRPr lang="zh-CN" altLang="en-US" dirty="0"/>
          </a:p>
        </p:txBody>
      </p:sp>
      <p:pic>
        <p:nvPicPr>
          <p:cNvPr id="5" name="图片 4" descr="MC900231902.WMF"/>
          <p:cNvPicPr>
            <a:picLocks noChangeAspect="1"/>
          </p:cNvPicPr>
          <p:nvPr/>
        </p:nvPicPr>
        <p:blipFill>
          <a:blip r:embed="rId2"/>
          <a:stretch>
            <a:fillRect/>
          </a:stretch>
        </p:blipFill>
        <p:spPr>
          <a:xfrm>
            <a:off x="5072066" y="1785926"/>
            <a:ext cx="3216132" cy="2913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1214414" y="4088754"/>
            <a:ext cx="642942" cy="347241"/>
            <a:chOff x="6429388" y="3786190"/>
            <a:chExt cx="642942" cy="285752"/>
          </a:xfrm>
        </p:grpSpPr>
        <p:cxnSp>
          <p:nvCxnSpPr>
            <p:cNvPr id="72" name="直接连接符 71"/>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000100" y="4065604"/>
            <a:ext cx="107671" cy="460703"/>
            <a:chOff x="7464725" y="3715109"/>
            <a:chExt cx="107671" cy="460703"/>
          </a:xfrm>
        </p:grpSpPr>
        <p:cxnSp>
          <p:nvCxnSpPr>
            <p:cNvPr id="50" name="直接连接符 49"/>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normAutofit/>
          </a:bodyPr>
          <a:lstStyle/>
          <a:p>
            <a:r>
              <a:rPr lang="en-US" altLang="zh-CN" dirty="0" smtClean="0"/>
              <a:t>Use of the runway</a:t>
            </a:r>
            <a:endParaRPr lang="zh-CN" altLang="en-US" dirty="0"/>
          </a:p>
        </p:txBody>
      </p:sp>
      <p:sp>
        <p:nvSpPr>
          <p:cNvPr id="3" name="内容占位符 2"/>
          <p:cNvSpPr>
            <a:spLocks noGrp="1"/>
          </p:cNvSpPr>
          <p:nvPr>
            <p:ph idx="1"/>
          </p:nvPr>
        </p:nvSpPr>
        <p:spPr>
          <a:xfrm>
            <a:off x="457200" y="1600201"/>
            <a:ext cx="7686700" cy="1828799"/>
          </a:xfrm>
        </p:spPr>
        <p:txBody>
          <a:bodyPr>
            <a:normAutofit fontScale="77500" lnSpcReduction="20000"/>
          </a:bodyPr>
          <a:lstStyle/>
          <a:p>
            <a:r>
              <a:rPr lang="en-US" altLang="zh-CN" dirty="0" smtClean="0"/>
              <a:t>A departing aircraft will not normally be permitted to commence take-off until the preceding departing aircraft has crossed the end of the runway-in-use or has started a turn or until all preceding landing aircraft are clear of the runway-in-use.</a:t>
            </a:r>
            <a:endParaRPr lang="zh-CN" altLang="en-US" dirty="0"/>
          </a:p>
        </p:txBody>
      </p:sp>
      <p:sp>
        <p:nvSpPr>
          <p:cNvPr id="8" name="任意多边形 7"/>
          <p:cNvSpPr/>
          <p:nvPr/>
        </p:nvSpPr>
        <p:spPr>
          <a:xfrm>
            <a:off x="969978" y="4033852"/>
            <a:ext cx="6642100" cy="1466850"/>
          </a:xfrm>
          <a:custGeom>
            <a:avLst/>
            <a:gdLst>
              <a:gd name="connsiteX0" fmla="*/ 0 w 6705600"/>
              <a:gd name="connsiteY0" fmla="*/ 1447800 h 1466850"/>
              <a:gd name="connsiteX1" fmla="*/ 6350 w 6705600"/>
              <a:gd name="connsiteY1" fmla="*/ 0 h 1466850"/>
              <a:gd name="connsiteX2" fmla="*/ 6705600 w 6705600"/>
              <a:gd name="connsiteY2" fmla="*/ 0 h 1466850"/>
              <a:gd name="connsiteX3" fmla="*/ 6692900 w 6705600"/>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6705600" h="1466850">
                <a:moveTo>
                  <a:pt x="0" y="1447800"/>
                </a:moveTo>
                <a:cubicBezTo>
                  <a:pt x="2117" y="965200"/>
                  <a:pt x="4233" y="482600"/>
                  <a:pt x="6350" y="0"/>
                </a:cubicBezTo>
                <a:lnTo>
                  <a:pt x="6705600" y="0"/>
                </a:lnTo>
                <a:lnTo>
                  <a:pt x="6692900" y="14668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1230328" y="4522802"/>
            <a:ext cx="1030272" cy="660400"/>
          </a:xfrm>
          <a:custGeom>
            <a:avLst/>
            <a:gdLst>
              <a:gd name="connsiteX0" fmla="*/ 0 w 946150"/>
              <a:gd name="connsiteY0" fmla="*/ 660400 h 660400"/>
              <a:gd name="connsiteX1" fmla="*/ 0 w 946150"/>
              <a:gd name="connsiteY1" fmla="*/ 0 h 660400"/>
              <a:gd name="connsiteX2" fmla="*/ 946150 w 946150"/>
              <a:gd name="connsiteY2" fmla="*/ 0 h 660400"/>
              <a:gd name="connsiteX3" fmla="*/ 495300 w 946150"/>
              <a:gd name="connsiteY3" fmla="*/ 654050 h 660400"/>
            </a:gdLst>
            <a:ahLst/>
            <a:cxnLst>
              <a:cxn ang="0">
                <a:pos x="connsiteX0" y="connsiteY0"/>
              </a:cxn>
              <a:cxn ang="0">
                <a:pos x="connsiteX1" y="connsiteY1"/>
              </a:cxn>
              <a:cxn ang="0">
                <a:pos x="connsiteX2" y="connsiteY2"/>
              </a:cxn>
              <a:cxn ang="0">
                <a:pos x="connsiteX3" y="connsiteY3"/>
              </a:cxn>
            </a:cxnLst>
            <a:rect l="l" t="t" r="r" b="b"/>
            <a:pathLst>
              <a:path w="946150" h="660400">
                <a:moveTo>
                  <a:pt x="0" y="660400"/>
                </a:moveTo>
                <a:lnTo>
                  <a:pt x="0" y="0"/>
                </a:lnTo>
                <a:lnTo>
                  <a:pt x="946150" y="0"/>
                </a:lnTo>
                <a:lnTo>
                  <a:pt x="495300" y="654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117724" y="4529152"/>
            <a:ext cx="1543050" cy="673100"/>
          </a:xfrm>
          <a:custGeom>
            <a:avLst/>
            <a:gdLst>
              <a:gd name="connsiteX0" fmla="*/ 0 w 1543050"/>
              <a:gd name="connsiteY0" fmla="*/ 654050 h 673100"/>
              <a:gd name="connsiteX1" fmla="*/ 425450 w 1543050"/>
              <a:gd name="connsiteY1" fmla="*/ 0 h 673100"/>
              <a:gd name="connsiteX2" fmla="*/ 1543050 w 1543050"/>
              <a:gd name="connsiteY2" fmla="*/ 0 h 673100"/>
              <a:gd name="connsiteX3" fmla="*/ 1530350 w 1543050"/>
              <a:gd name="connsiteY3" fmla="*/ 673100 h 673100"/>
            </a:gdLst>
            <a:ahLst/>
            <a:cxnLst>
              <a:cxn ang="0">
                <a:pos x="connsiteX0" y="connsiteY0"/>
              </a:cxn>
              <a:cxn ang="0">
                <a:pos x="connsiteX1" y="connsiteY1"/>
              </a:cxn>
              <a:cxn ang="0">
                <a:pos x="connsiteX2" y="connsiteY2"/>
              </a:cxn>
              <a:cxn ang="0">
                <a:pos x="connsiteX3" y="connsiteY3"/>
              </a:cxn>
            </a:cxnLst>
            <a:rect l="l" t="t" r="r" b="b"/>
            <a:pathLst>
              <a:path w="1543050" h="673100">
                <a:moveTo>
                  <a:pt x="0" y="654050"/>
                </a:moveTo>
                <a:lnTo>
                  <a:pt x="425450" y="0"/>
                </a:lnTo>
                <a:lnTo>
                  <a:pt x="1543050" y="0"/>
                </a:lnTo>
                <a:lnTo>
                  <a:pt x="1530350" y="6731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922728" y="4529152"/>
            <a:ext cx="1504950" cy="660400"/>
          </a:xfrm>
          <a:custGeom>
            <a:avLst/>
            <a:gdLst>
              <a:gd name="connsiteX0" fmla="*/ 0 w 1504950"/>
              <a:gd name="connsiteY0" fmla="*/ 641350 h 660400"/>
              <a:gd name="connsiteX1" fmla="*/ 0 w 1504950"/>
              <a:gd name="connsiteY1" fmla="*/ 0 h 660400"/>
              <a:gd name="connsiteX2" fmla="*/ 1092200 w 1504950"/>
              <a:gd name="connsiteY2" fmla="*/ 0 h 660400"/>
              <a:gd name="connsiteX3" fmla="*/ 1504950 w 1504950"/>
              <a:gd name="connsiteY3" fmla="*/ 660400 h 660400"/>
            </a:gdLst>
            <a:ahLst/>
            <a:cxnLst>
              <a:cxn ang="0">
                <a:pos x="connsiteX0" y="connsiteY0"/>
              </a:cxn>
              <a:cxn ang="0">
                <a:pos x="connsiteX1" y="connsiteY1"/>
              </a:cxn>
              <a:cxn ang="0">
                <a:pos x="connsiteX2" y="connsiteY2"/>
              </a:cxn>
              <a:cxn ang="0">
                <a:pos x="connsiteX3" y="connsiteY3"/>
              </a:cxn>
            </a:cxnLst>
            <a:rect l="l" t="t" r="r" b="b"/>
            <a:pathLst>
              <a:path w="1504950" h="660400">
                <a:moveTo>
                  <a:pt x="0" y="641350"/>
                </a:moveTo>
                <a:lnTo>
                  <a:pt x="0" y="0"/>
                </a:lnTo>
                <a:lnTo>
                  <a:pt x="1092200" y="0"/>
                </a:lnTo>
                <a:lnTo>
                  <a:pt x="1504950" y="6604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345128" y="4535502"/>
            <a:ext cx="1974850" cy="628650"/>
          </a:xfrm>
          <a:custGeom>
            <a:avLst/>
            <a:gdLst>
              <a:gd name="connsiteX0" fmla="*/ 412750 w 1974850"/>
              <a:gd name="connsiteY0" fmla="*/ 628650 h 628650"/>
              <a:gd name="connsiteX1" fmla="*/ 0 w 1974850"/>
              <a:gd name="connsiteY1" fmla="*/ 0 h 628650"/>
              <a:gd name="connsiteX2" fmla="*/ 1974850 w 1974850"/>
              <a:gd name="connsiteY2" fmla="*/ 25400 h 628650"/>
              <a:gd name="connsiteX3" fmla="*/ 1974850 w 1974850"/>
              <a:gd name="connsiteY3" fmla="*/ 622300 h 628650"/>
            </a:gdLst>
            <a:ahLst/>
            <a:cxnLst>
              <a:cxn ang="0">
                <a:pos x="connsiteX0" y="connsiteY0"/>
              </a:cxn>
              <a:cxn ang="0">
                <a:pos x="connsiteX1" y="connsiteY1"/>
              </a:cxn>
              <a:cxn ang="0">
                <a:pos x="connsiteX2" y="connsiteY2"/>
              </a:cxn>
              <a:cxn ang="0">
                <a:pos x="connsiteX3" y="connsiteY3"/>
              </a:cxn>
            </a:cxnLst>
            <a:rect l="l" t="t" r="r" b="b"/>
            <a:pathLst>
              <a:path w="1974850" h="628650">
                <a:moveTo>
                  <a:pt x="412750" y="628650"/>
                </a:moveTo>
                <a:lnTo>
                  <a:pt x="0" y="0"/>
                </a:lnTo>
                <a:lnTo>
                  <a:pt x="1974850" y="25400"/>
                </a:lnTo>
                <a:lnTo>
                  <a:pt x="1974850" y="6223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p:nvPr/>
        </p:nvCxnSpPr>
        <p:spPr>
          <a:xfrm>
            <a:off x="1117592" y="4279918"/>
            <a:ext cx="628654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7" name="图片 26" descr="plan_plane.emf"/>
          <p:cNvPicPr>
            <a:picLocks noChangeAspect="1"/>
          </p:cNvPicPr>
          <p:nvPr/>
        </p:nvPicPr>
        <p:blipFill>
          <a:blip r:embed="rId2"/>
          <a:stretch>
            <a:fillRect/>
          </a:stretch>
        </p:blipFill>
        <p:spPr>
          <a:xfrm rot="5400000">
            <a:off x="1086778" y="3904215"/>
            <a:ext cx="633131" cy="714380"/>
          </a:xfrm>
          <a:prstGeom prst="rect">
            <a:avLst/>
          </a:prstGeom>
          <a:ln>
            <a:noFill/>
          </a:ln>
        </p:spPr>
      </p:pic>
      <p:pic>
        <p:nvPicPr>
          <p:cNvPr id="28" name="图片 27" descr="plan_plane.emf"/>
          <p:cNvPicPr>
            <a:picLocks noChangeAspect="1"/>
          </p:cNvPicPr>
          <p:nvPr/>
        </p:nvPicPr>
        <p:blipFill>
          <a:blip r:embed="rId2"/>
          <a:stretch>
            <a:fillRect/>
          </a:stretch>
        </p:blipFill>
        <p:spPr>
          <a:xfrm rot="8861293">
            <a:off x="5164318" y="4559665"/>
            <a:ext cx="569785" cy="642905"/>
          </a:xfrm>
          <a:prstGeom prst="rect">
            <a:avLst/>
          </a:prstGeom>
          <a:ln>
            <a:noFill/>
          </a:ln>
        </p:spPr>
      </p:pic>
      <p:pic>
        <p:nvPicPr>
          <p:cNvPr id="29" name="图片 28" descr="plan_plane.emf"/>
          <p:cNvPicPr>
            <a:picLocks noChangeAspect="1"/>
          </p:cNvPicPr>
          <p:nvPr/>
        </p:nvPicPr>
        <p:blipFill>
          <a:blip r:embed="rId2"/>
          <a:stretch>
            <a:fillRect/>
          </a:stretch>
        </p:blipFill>
        <p:spPr>
          <a:xfrm rot="3333125">
            <a:off x="4722360" y="3377500"/>
            <a:ext cx="584131" cy="659092"/>
          </a:xfrm>
          <a:prstGeom prst="rect">
            <a:avLst/>
          </a:prstGeom>
        </p:spPr>
      </p:pic>
      <p:pic>
        <p:nvPicPr>
          <p:cNvPr id="30" name="图片 29" descr="plan_plane.emf"/>
          <p:cNvPicPr>
            <a:picLocks noChangeAspect="1"/>
          </p:cNvPicPr>
          <p:nvPr/>
        </p:nvPicPr>
        <p:blipFill>
          <a:blip r:embed="rId2"/>
          <a:stretch>
            <a:fillRect/>
          </a:stretch>
        </p:blipFill>
        <p:spPr>
          <a:xfrm rot="5400000">
            <a:off x="7755897" y="3953542"/>
            <a:ext cx="633131" cy="714380"/>
          </a:xfrm>
          <a:prstGeom prst="rect">
            <a:avLst/>
          </a:prstGeom>
        </p:spPr>
      </p:pic>
      <p:grpSp>
        <p:nvGrpSpPr>
          <p:cNvPr id="48" name="组合 47"/>
          <p:cNvGrpSpPr/>
          <p:nvPr/>
        </p:nvGrpSpPr>
        <p:grpSpPr>
          <a:xfrm>
            <a:off x="7464725" y="4065961"/>
            <a:ext cx="107671" cy="460703"/>
            <a:chOff x="7464725" y="3715109"/>
            <a:chExt cx="107671" cy="460703"/>
          </a:xfrm>
        </p:grpSpPr>
        <p:cxnSp>
          <p:nvCxnSpPr>
            <p:cNvPr id="32" name="直接连接符 31"/>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6500826" y="4112624"/>
            <a:ext cx="642942" cy="347241"/>
            <a:chOff x="6429388" y="3786190"/>
            <a:chExt cx="642942" cy="285752"/>
          </a:xfrm>
        </p:grpSpPr>
        <p:cxnSp>
          <p:nvCxnSpPr>
            <p:cNvPr id="65" name="直接连接符 64"/>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Use of the runway</a:t>
            </a:r>
            <a:endParaRPr lang="zh-CN" altLang="en-US" dirty="0"/>
          </a:p>
        </p:txBody>
      </p:sp>
      <p:sp>
        <p:nvSpPr>
          <p:cNvPr id="3" name="内容占位符 2"/>
          <p:cNvSpPr>
            <a:spLocks noGrp="1"/>
          </p:cNvSpPr>
          <p:nvPr>
            <p:ph idx="1"/>
          </p:nvPr>
        </p:nvSpPr>
        <p:spPr>
          <a:xfrm>
            <a:off x="457200" y="1600201"/>
            <a:ext cx="7829576" cy="1828799"/>
          </a:xfrm>
        </p:spPr>
        <p:txBody>
          <a:bodyPr>
            <a:normAutofit fontScale="77500" lnSpcReduction="20000"/>
          </a:bodyPr>
          <a:lstStyle/>
          <a:p>
            <a:r>
              <a:rPr lang="en-US" altLang="zh-CN" dirty="0" smtClean="0"/>
              <a:t>A landing aircraft will not normally be permitted to cross the runway threshold on its final approach until the preceding departing aircraft has crossed the end of the runway-in-use, or has started a turn, or until all preceding landing aircraft are clear of the runway-in-use.</a:t>
            </a:r>
            <a:endParaRPr lang="zh-CN" altLang="en-US" dirty="0"/>
          </a:p>
        </p:txBody>
      </p:sp>
      <p:pic>
        <p:nvPicPr>
          <p:cNvPr id="27" name="图片 26" descr="plan_plane.emf"/>
          <p:cNvPicPr>
            <a:picLocks noChangeAspect="1"/>
          </p:cNvPicPr>
          <p:nvPr/>
        </p:nvPicPr>
        <p:blipFill>
          <a:blip r:embed="rId2"/>
          <a:stretch>
            <a:fillRect/>
          </a:stretch>
        </p:blipFill>
        <p:spPr>
          <a:xfrm rot="5400000">
            <a:off x="402367" y="3886689"/>
            <a:ext cx="561692" cy="633773"/>
          </a:xfrm>
          <a:prstGeom prst="rect">
            <a:avLst/>
          </a:prstGeom>
          <a:ln>
            <a:noFill/>
          </a:ln>
        </p:spPr>
      </p:pic>
      <p:grpSp>
        <p:nvGrpSpPr>
          <p:cNvPr id="20" name="组合 19"/>
          <p:cNvGrpSpPr/>
          <p:nvPr/>
        </p:nvGrpSpPr>
        <p:grpSpPr>
          <a:xfrm>
            <a:off x="1142976" y="3994166"/>
            <a:ext cx="6459542" cy="1363660"/>
            <a:chOff x="969978" y="3683000"/>
            <a:chExt cx="6642100" cy="1466850"/>
          </a:xfrm>
        </p:grpSpPr>
        <p:sp>
          <p:nvSpPr>
            <p:cNvPr id="8" name="任意多边形 7"/>
            <p:cNvSpPr/>
            <p:nvPr/>
          </p:nvSpPr>
          <p:spPr>
            <a:xfrm>
              <a:off x="969978" y="3683000"/>
              <a:ext cx="6642100" cy="1466850"/>
            </a:xfrm>
            <a:custGeom>
              <a:avLst/>
              <a:gdLst>
                <a:gd name="connsiteX0" fmla="*/ 0 w 6705600"/>
                <a:gd name="connsiteY0" fmla="*/ 1447800 h 1466850"/>
                <a:gd name="connsiteX1" fmla="*/ 6350 w 6705600"/>
                <a:gd name="connsiteY1" fmla="*/ 0 h 1466850"/>
                <a:gd name="connsiteX2" fmla="*/ 6705600 w 6705600"/>
                <a:gd name="connsiteY2" fmla="*/ 0 h 1466850"/>
                <a:gd name="connsiteX3" fmla="*/ 6692900 w 6705600"/>
                <a:gd name="connsiteY3" fmla="*/ 1466850 h 1466850"/>
              </a:gdLst>
              <a:ahLst/>
              <a:cxnLst>
                <a:cxn ang="0">
                  <a:pos x="connsiteX0" y="connsiteY0"/>
                </a:cxn>
                <a:cxn ang="0">
                  <a:pos x="connsiteX1" y="connsiteY1"/>
                </a:cxn>
                <a:cxn ang="0">
                  <a:pos x="connsiteX2" y="connsiteY2"/>
                </a:cxn>
                <a:cxn ang="0">
                  <a:pos x="connsiteX3" y="connsiteY3"/>
                </a:cxn>
              </a:cxnLst>
              <a:rect l="l" t="t" r="r" b="b"/>
              <a:pathLst>
                <a:path w="6705600" h="1466850">
                  <a:moveTo>
                    <a:pt x="0" y="1447800"/>
                  </a:moveTo>
                  <a:cubicBezTo>
                    <a:pt x="2117" y="965200"/>
                    <a:pt x="4233" y="482600"/>
                    <a:pt x="6350" y="0"/>
                  </a:cubicBezTo>
                  <a:lnTo>
                    <a:pt x="6705600" y="0"/>
                  </a:lnTo>
                  <a:lnTo>
                    <a:pt x="6692900" y="14668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1230328" y="4171950"/>
              <a:ext cx="1030272" cy="660400"/>
            </a:xfrm>
            <a:custGeom>
              <a:avLst/>
              <a:gdLst>
                <a:gd name="connsiteX0" fmla="*/ 0 w 946150"/>
                <a:gd name="connsiteY0" fmla="*/ 660400 h 660400"/>
                <a:gd name="connsiteX1" fmla="*/ 0 w 946150"/>
                <a:gd name="connsiteY1" fmla="*/ 0 h 660400"/>
                <a:gd name="connsiteX2" fmla="*/ 946150 w 946150"/>
                <a:gd name="connsiteY2" fmla="*/ 0 h 660400"/>
                <a:gd name="connsiteX3" fmla="*/ 495300 w 946150"/>
                <a:gd name="connsiteY3" fmla="*/ 654050 h 660400"/>
              </a:gdLst>
              <a:ahLst/>
              <a:cxnLst>
                <a:cxn ang="0">
                  <a:pos x="connsiteX0" y="connsiteY0"/>
                </a:cxn>
                <a:cxn ang="0">
                  <a:pos x="connsiteX1" y="connsiteY1"/>
                </a:cxn>
                <a:cxn ang="0">
                  <a:pos x="connsiteX2" y="connsiteY2"/>
                </a:cxn>
                <a:cxn ang="0">
                  <a:pos x="connsiteX3" y="connsiteY3"/>
                </a:cxn>
              </a:cxnLst>
              <a:rect l="l" t="t" r="r" b="b"/>
              <a:pathLst>
                <a:path w="946150" h="660400">
                  <a:moveTo>
                    <a:pt x="0" y="660400"/>
                  </a:moveTo>
                  <a:lnTo>
                    <a:pt x="0" y="0"/>
                  </a:lnTo>
                  <a:lnTo>
                    <a:pt x="946150" y="0"/>
                  </a:lnTo>
                  <a:lnTo>
                    <a:pt x="495300" y="6540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2117724" y="4178300"/>
              <a:ext cx="1543050" cy="673100"/>
            </a:xfrm>
            <a:custGeom>
              <a:avLst/>
              <a:gdLst>
                <a:gd name="connsiteX0" fmla="*/ 0 w 1543050"/>
                <a:gd name="connsiteY0" fmla="*/ 654050 h 673100"/>
                <a:gd name="connsiteX1" fmla="*/ 425450 w 1543050"/>
                <a:gd name="connsiteY1" fmla="*/ 0 h 673100"/>
                <a:gd name="connsiteX2" fmla="*/ 1543050 w 1543050"/>
                <a:gd name="connsiteY2" fmla="*/ 0 h 673100"/>
                <a:gd name="connsiteX3" fmla="*/ 1530350 w 1543050"/>
                <a:gd name="connsiteY3" fmla="*/ 673100 h 673100"/>
              </a:gdLst>
              <a:ahLst/>
              <a:cxnLst>
                <a:cxn ang="0">
                  <a:pos x="connsiteX0" y="connsiteY0"/>
                </a:cxn>
                <a:cxn ang="0">
                  <a:pos x="connsiteX1" y="connsiteY1"/>
                </a:cxn>
                <a:cxn ang="0">
                  <a:pos x="connsiteX2" y="connsiteY2"/>
                </a:cxn>
                <a:cxn ang="0">
                  <a:pos x="connsiteX3" y="connsiteY3"/>
                </a:cxn>
              </a:cxnLst>
              <a:rect l="l" t="t" r="r" b="b"/>
              <a:pathLst>
                <a:path w="1543050" h="673100">
                  <a:moveTo>
                    <a:pt x="0" y="654050"/>
                  </a:moveTo>
                  <a:lnTo>
                    <a:pt x="425450" y="0"/>
                  </a:lnTo>
                  <a:lnTo>
                    <a:pt x="1543050" y="0"/>
                  </a:lnTo>
                  <a:lnTo>
                    <a:pt x="1530350" y="6731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922728" y="4178300"/>
              <a:ext cx="1504950" cy="660400"/>
            </a:xfrm>
            <a:custGeom>
              <a:avLst/>
              <a:gdLst>
                <a:gd name="connsiteX0" fmla="*/ 0 w 1504950"/>
                <a:gd name="connsiteY0" fmla="*/ 641350 h 660400"/>
                <a:gd name="connsiteX1" fmla="*/ 0 w 1504950"/>
                <a:gd name="connsiteY1" fmla="*/ 0 h 660400"/>
                <a:gd name="connsiteX2" fmla="*/ 1092200 w 1504950"/>
                <a:gd name="connsiteY2" fmla="*/ 0 h 660400"/>
                <a:gd name="connsiteX3" fmla="*/ 1504950 w 1504950"/>
                <a:gd name="connsiteY3" fmla="*/ 660400 h 660400"/>
              </a:gdLst>
              <a:ahLst/>
              <a:cxnLst>
                <a:cxn ang="0">
                  <a:pos x="connsiteX0" y="connsiteY0"/>
                </a:cxn>
                <a:cxn ang="0">
                  <a:pos x="connsiteX1" y="connsiteY1"/>
                </a:cxn>
                <a:cxn ang="0">
                  <a:pos x="connsiteX2" y="connsiteY2"/>
                </a:cxn>
                <a:cxn ang="0">
                  <a:pos x="connsiteX3" y="connsiteY3"/>
                </a:cxn>
              </a:cxnLst>
              <a:rect l="l" t="t" r="r" b="b"/>
              <a:pathLst>
                <a:path w="1504950" h="660400">
                  <a:moveTo>
                    <a:pt x="0" y="641350"/>
                  </a:moveTo>
                  <a:lnTo>
                    <a:pt x="0" y="0"/>
                  </a:lnTo>
                  <a:lnTo>
                    <a:pt x="1092200" y="0"/>
                  </a:lnTo>
                  <a:lnTo>
                    <a:pt x="1504950" y="6604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345128" y="4184650"/>
              <a:ext cx="1974850" cy="628650"/>
            </a:xfrm>
            <a:custGeom>
              <a:avLst/>
              <a:gdLst>
                <a:gd name="connsiteX0" fmla="*/ 412750 w 1974850"/>
                <a:gd name="connsiteY0" fmla="*/ 628650 h 628650"/>
                <a:gd name="connsiteX1" fmla="*/ 0 w 1974850"/>
                <a:gd name="connsiteY1" fmla="*/ 0 h 628650"/>
                <a:gd name="connsiteX2" fmla="*/ 1974850 w 1974850"/>
                <a:gd name="connsiteY2" fmla="*/ 25400 h 628650"/>
                <a:gd name="connsiteX3" fmla="*/ 1974850 w 1974850"/>
                <a:gd name="connsiteY3" fmla="*/ 622300 h 628650"/>
              </a:gdLst>
              <a:ahLst/>
              <a:cxnLst>
                <a:cxn ang="0">
                  <a:pos x="connsiteX0" y="connsiteY0"/>
                </a:cxn>
                <a:cxn ang="0">
                  <a:pos x="connsiteX1" y="connsiteY1"/>
                </a:cxn>
                <a:cxn ang="0">
                  <a:pos x="connsiteX2" y="connsiteY2"/>
                </a:cxn>
                <a:cxn ang="0">
                  <a:pos x="connsiteX3" y="connsiteY3"/>
                </a:cxn>
              </a:cxnLst>
              <a:rect l="l" t="t" r="r" b="b"/>
              <a:pathLst>
                <a:path w="1974850" h="628650">
                  <a:moveTo>
                    <a:pt x="412750" y="628650"/>
                  </a:moveTo>
                  <a:lnTo>
                    <a:pt x="0" y="0"/>
                  </a:lnTo>
                  <a:lnTo>
                    <a:pt x="1974850" y="25400"/>
                  </a:lnTo>
                  <a:lnTo>
                    <a:pt x="1974850" y="6223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p:nvPr/>
          </p:nvCxnSpPr>
          <p:spPr>
            <a:xfrm>
              <a:off x="1117592" y="3929066"/>
              <a:ext cx="6286544"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descr="plan_plane.emf"/>
            <p:cNvPicPr>
              <a:picLocks noChangeAspect="1"/>
            </p:cNvPicPr>
            <p:nvPr/>
          </p:nvPicPr>
          <p:blipFill>
            <a:blip r:embed="rId2"/>
            <a:stretch>
              <a:fillRect/>
            </a:stretch>
          </p:blipFill>
          <p:spPr>
            <a:xfrm rot="8861293">
              <a:off x="5164318" y="4208813"/>
              <a:ext cx="569785" cy="642905"/>
            </a:xfrm>
            <a:prstGeom prst="rect">
              <a:avLst/>
            </a:prstGeom>
            <a:ln>
              <a:noFill/>
            </a:ln>
          </p:spPr>
        </p:pic>
      </p:grpSp>
      <p:pic>
        <p:nvPicPr>
          <p:cNvPr id="30" name="图片 29" descr="plan_plane.emf"/>
          <p:cNvPicPr>
            <a:picLocks noChangeAspect="1"/>
          </p:cNvPicPr>
          <p:nvPr/>
        </p:nvPicPr>
        <p:blipFill>
          <a:blip r:embed="rId2"/>
          <a:stretch>
            <a:fillRect/>
          </a:stretch>
        </p:blipFill>
        <p:spPr>
          <a:xfrm rot="5400000">
            <a:off x="7751314" y="3958127"/>
            <a:ext cx="561692" cy="633773"/>
          </a:xfrm>
          <a:prstGeom prst="rect">
            <a:avLst/>
          </a:prstGeom>
        </p:spPr>
      </p:pic>
      <p:sp>
        <p:nvSpPr>
          <p:cNvPr id="15" name="任意多边形 14"/>
          <p:cNvSpPr/>
          <p:nvPr/>
        </p:nvSpPr>
        <p:spPr>
          <a:xfrm>
            <a:off x="1731981" y="3614285"/>
            <a:ext cx="3722146" cy="613185"/>
          </a:xfrm>
          <a:custGeom>
            <a:avLst/>
            <a:gdLst>
              <a:gd name="connsiteX0" fmla="*/ 0 w 3722146"/>
              <a:gd name="connsiteY0" fmla="*/ 580913 h 613185"/>
              <a:gd name="connsiteX1" fmla="*/ 2441986 w 3722146"/>
              <a:gd name="connsiteY1" fmla="*/ 591670 h 613185"/>
              <a:gd name="connsiteX2" fmla="*/ 3151991 w 3722146"/>
              <a:gd name="connsiteY2" fmla="*/ 451821 h 613185"/>
              <a:gd name="connsiteX3" fmla="*/ 3722146 w 3722146"/>
              <a:gd name="connsiteY3" fmla="*/ 0 h 613185"/>
            </a:gdLst>
            <a:ahLst/>
            <a:cxnLst>
              <a:cxn ang="0">
                <a:pos x="connsiteX0" y="connsiteY0"/>
              </a:cxn>
              <a:cxn ang="0">
                <a:pos x="connsiteX1" y="connsiteY1"/>
              </a:cxn>
              <a:cxn ang="0">
                <a:pos x="connsiteX2" y="connsiteY2"/>
              </a:cxn>
              <a:cxn ang="0">
                <a:pos x="connsiteX3" y="connsiteY3"/>
              </a:cxn>
            </a:cxnLst>
            <a:rect l="l" t="t" r="r" b="b"/>
            <a:pathLst>
              <a:path w="3722146" h="613185">
                <a:moveTo>
                  <a:pt x="0" y="580913"/>
                </a:moveTo>
                <a:cubicBezTo>
                  <a:pt x="958327" y="597049"/>
                  <a:pt x="1916654" y="613185"/>
                  <a:pt x="2441986" y="591670"/>
                </a:cubicBezTo>
                <a:cubicBezTo>
                  <a:pt x="2967318" y="570155"/>
                  <a:pt x="2938631" y="550433"/>
                  <a:pt x="3151991" y="451821"/>
                </a:cubicBezTo>
                <a:cubicBezTo>
                  <a:pt x="3365351" y="353209"/>
                  <a:pt x="3543748" y="176604"/>
                  <a:pt x="372214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图片 28" descr="plan_plane.emf"/>
          <p:cNvPicPr>
            <a:picLocks noChangeAspect="1"/>
          </p:cNvPicPr>
          <p:nvPr/>
        </p:nvPicPr>
        <p:blipFill>
          <a:blip r:embed="rId2"/>
          <a:stretch>
            <a:fillRect/>
          </a:stretch>
        </p:blipFill>
        <p:spPr>
          <a:xfrm rot="2985042">
            <a:off x="5148885" y="3325847"/>
            <a:ext cx="575580" cy="649444"/>
          </a:xfrm>
          <a:prstGeom prst="rect">
            <a:avLst/>
          </a:prstGeom>
        </p:spPr>
      </p:pic>
      <p:grpSp>
        <p:nvGrpSpPr>
          <p:cNvPr id="22" name="组合 21"/>
          <p:cNvGrpSpPr/>
          <p:nvPr/>
        </p:nvGrpSpPr>
        <p:grpSpPr>
          <a:xfrm>
            <a:off x="7487875" y="4029248"/>
            <a:ext cx="107671" cy="460703"/>
            <a:chOff x="7464725" y="3715109"/>
            <a:chExt cx="107671" cy="460703"/>
          </a:xfrm>
        </p:grpSpPr>
        <p:cxnSp>
          <p:nvCxnSpPr>
            <p:cNvPr id="23" name="直接连接符 22"/>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142976" y="3994166"/>
            <a:ext cx="107671" cy="460703"/>
            <a:chOff x="7464725" y="3715109"/>
            <a:chExt cx="107671" cy="460703"/>
          </a:xfrm>
        </p:grpSpPr>
        <p:cxnSp>
          <p:nvCxnSpPr>
            <p:cNvPr id="42" name="直接连接符 41"/>
            <p:cNvCxnSpPr/>
            <p:nvPr/>
          </p:nvCxnSpPr>
          <p:spPr>
            <a:xfrm>
              <a:off x="7464725" y="371510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64725" y="375045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464725" y="378579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64725" y="382114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464725" y="385648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464725" y="389182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464725" y="392717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464725" y="396251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464725" y="399786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464725" y="4033205"/>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464725" y="4068549"/>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464725" y="4103893"/>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464725" y="4139237"/>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464725" y="4174581"/>
              <a:ext cx="107671" cy="12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1500166" y="4077179"/>
            <a:ext cx="642942" cy="285752"/>
            <a:chOff x="6429388" y="3786190"/>
            <a:chExt cx="642942" cy="285752"/>
          </a:xfrm>
        </p:grpSpPr>
        <p:cxnSp>
          <p:nvCxnSpPr>
            <p:cNvPr id="60" name="直接连接符 59"/>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429388" y="4065604"/>
            <a:ext cx="642942" cy="285752"/>
            <a:chOff x="6429388" y="3786190"/>
            <a:chExt cx="642942" cy="285752"/>
          </a:xfrm>
        </p:grpSpPr>
        <p:cxnSp>
          <p:nvCxnSpPr>
            <p:cNvPr id="63" name="直接连接符 62"/>
            <p:cNvCxnSpPr/>
            <p:nvPr/>
          </p:nvCxnSpPr>
          <p:spPr>
            <a:xfrm>
              <a:off x="6429388" y="3786190"/>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429388" y="4070354"/>
              <a:ext cx="642942" cy="15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标题 1"/>
          <p:cNvSpPr>
            <a:spLocks noGrp="1"/>
          </p:cNvSpPr>
          <p:nvPr>
            <p:ph type="title"/>
          </p:nvPr>
        </p:nvSpPr>
        <p:spPr>
          <a:xfrm>
            <a:off x="428596" y="214290"/>
            <a:ext cx="8229600" cy="1143000"/>
          </a:xfrm>
        </p:spPr>
        <p:txBody>
          <a:bodyPr/>
          <a:lstStyle/>
          <a:p>
            <a:r>
              <a:rPr lang="en-US" altLang="zh-CN" dirty="0" smtClean="0"/>
              <a:t>Aerodrome Traffic Circuit</a:t>
            </a:r>
            <a:endParaRPr lang="zh-CN" altLang="en-US" dirty="0"/>
          </a:p>
        </p:txBody>
      </p:sp>
      <p:sp>
        <p:nvSpPr>
          <p:cNvPr id="5" name="TextBox 4"/>
          <p:cNvSpPr txBox="1"/>
          <p:nvPr/>
        </p:nvSpPr>
        <p:spPr>
          <a:xfrm>
            <a:off x="357158" y="4714884"/>
            <a:ext cx="1785950" cy="1477328"/>
          </a:xfrm>
          <a:prstGeom prst="rect">
            <a:avLst/>
          </a:prstGeom>
          <a:noFill/>
        </p:spPr>
        <p:txBody>
          <a:bodyPr wrap="square" rtlCol="0">
            <a:spAutoFit/>
          </a:bodyPr>
          <a:lstStyle/>
          <a:p>
            <a:r>
              <a:rPr lang="en-US" altLang="zh-CN" dirty="0" smtClean="0"/>
              <a:t>Under VMC, Aircraft may follow a traffic circuit and make a landing</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Aerodrome Traffic Circuit</a:t>
            </a:r>
            <a:endParaRPr lang="zh-CN" altLang="en-US" dirty="0"/>
          </a:p>
        </p:txBody>
      </p:sp>
      <p:grpSp>
        <p:nvGrpSpPr>
          <p:cNvPr id="14" name="组合 13"/>
          <p:cNvGrpSpPr/>
          <p:nvPr/>
        </p:nvGrpSpPr>
        <p:grpSpPr>
          <a:xfrm>
            <a:off x="4071934" y="4714884"/>
            <a:ext cx="2002239" cy="928694"/>
            <a:chOff x="1571604" y="2786058"/>
            <a:chExt cx="6002767" cy="2571768"/>
          </a:xfrm>
        </p:grpSpPr>
        <p:sp>
          <p:nvSpPr>
            <p:cNvPr id="6" name="任意多边形 5"/>
            <p:cNvSpPr/>
            <p:nvPr/>
          </p:nvSpPr>
          <p:spPr>
            <a:xfrm>
              <a:off x="1571604" y="2786058"/>
              <a:ext cx="6002767" cy="2549562"/>
            </a:xfrm>
            <a:custGeom>
              <a:avLst/>
              <a:gdLst>
                <a:gd name="connsiteX0" fmla="*/ 32273 w 6002767"/>
                <a:gd name="connsiteY0" fmla="*/ 0 h 2549562"/>
                <a:gd name="connsiteX1" fmla="*/ 6002767 w 6002767"/>
                <a:gd name="connsiteY1" fmla="*/ 0 h 2549562"/>
                <a:gd name="connsiteX2" fmla="*/ 6002767 w 6002767"/>
                <a:gd name="connsiteY2" fmla="*/ 1108037 h 2549562"/>
                <a:gd name="connsiteX3" fmla="*/ 4055633 w 6002767"/>
                <a:gd name="connsiteY3" fmla="*/ 1086522 h 2549562"/>
                <a:gd name="connsiteX4" fmla="*/ 4055633 w 6002767"/>
                <a:gd name="connsiteY4" fmla="*/ 2549562 h 2549562"/>
                <a:gd name="connsiteX5" fmla="*/ 1785770 w 6002767"/>
                <a:gd name="connsiteY5" fmla="*/ 2549562 h 2549562"/>
                <a:gd name="connsiteX6" fmla="*/ 1785770 w 6002767"/>
                <a:gd name="connsiteY6" fmla="*/ 1108037 h 2549562"/>
                <a:gd name="connsiteX7" fmla="*/ 0 w 6002767"/>
                <a:gd name="connsiteY7" fmla="*/ 1108037 h 2549562"/>
                <a:gd name="connsiteX8" fmla="*/ 32273 w 6002767"/>
                <a:gd name="connsiteY8" fmla="*/ 0 h 254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2767" h="2549562">
                  <a:moveTo>
                    <a:pt x="32273" y="0"/>
                  </a:moveTo>
                  <a:lnTo>
                    <a:pt x="6002767" y="0"/>
                  </a:lnTo>
                  <a:lnTo>
                    <a:pt x="6002767" y="1108037"/>
                  </a:lnTo>
                  <a:lnTo>
                    <a:pt x="4055633" y="1086522"/>
                  </a:lnTo>
                  <a:lnTo>
                    <a:pt x="4055633" y="2549562"/>
                  </a:lnTo>
                  <a:lnTo>
                    <a:pt x="1785770" y="2549562"/>
                  </a:lnTo>
                  <a:lnTo>
                    <a:pt x="1785770" y="1108037"/>
                  </a:lnTo>
                  <a:lnTo>
                    <a:pt x="0" y="1108037"/>
                  </a:lnTo>
                  <a:lnTo>
                    <a:pt x="32273"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000232"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57554"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714876" y="3286124"/>
              <a:ext cx="1214446"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215074" y="3286124"/>
              <a:ext cx="1000132"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86182" y="5000636"/>
              <a:ext cx="1428760"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圆角矩形 14"/>
          <p:cNvSpPr/>
          <p:nvPr/>
        </p:nvSpPr>
        <p:spPr>
          <a:xfrm>
            <a:off x="1487401" y="2438459"/>
            <a:ext cx="621510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plan_plane.emf"/>
          <p:cNvPicPr>
            <a:picLocks noChangeAspect="1"/>
          </p:cNvPicPr>
          <p:nvPr/>
        </p:nvPicPr>
        <p:blipFill>
          <a:blip r:embed="rId2"/>
          <a:stretch>
            <a:fillRect/>
          </a:stretch>
        </p:blipFill>
        <p:spPr>
          <a:xfrm rot="5400000">
            <a:off x="2083656" y="4586421"/>
            <a:ext cx="385738" cy="435240"/>
          </a:xfrm>
          <a:prstGeom prst="rect">
            <a:avLst/>
          </a:prstGeom>
        </p:spPr>
      </p:pic>
      <p:pic>
        <p:nvPicPr>
          <p:cNvPr id="17" name="图片 16" descr="plan_plane.emf"/>
          <p:cNvPicPr>
            <a:picLocks noChangeAspect="1"/>
          </p:cNvPicPr>
          <p:nvPr/>
        </p:nvPicPr>
        <p:blipFill>
          <a:blip r:embed="rId2"/>
          <a:stretch>
            <a:fillRect/>
          </a:stretch>
        </p:blipFill>
        <p:spPr>
          <a:xfrm rot="10800000">
            <a:off x="1283703" y="3065198"/>
            <a:ext cx="385738" cy="435240"/>
          </a:xfrm>
          <a:prstGeom prst="rect">
            <a:avLst/>
          </a:prstGeom>
        </p:spPr>
      </p:pic>
      <p:sp>
        <p:nvSpPr>
          <p:cNvPr id="22" name="任意多边形 21"/>
          <p:cNvSpPr/>
          <p:nvPr/>
        </p:nvSpPr>
        <p:spPr>
          <a:xfrm>
            <a:off x="5273615" y="1714488"/>
            <a:ext cx="839096" cy="719413"/>
          </a:xfrm>
          <a:custGeom>
            <a:avLst/>
            <a:gdLst>
              <a:gd name="connsiteX0" fmla="*/ 839096 w 839096"/>
              <a:gd name="connsiteY0" fmla="*/ 0 h 1290917"/>
              <a:gd name="connsiteX1" fmla="*/ 591670 w 839096"/>
              <a:gd name="connsiteY1" fmla="*/ 753035 h 1290917"/>
              <a:gd name="connsiteX2" fmla="*/ 0 w 839096"/>
              <a:gd name="connsiteY2" fmla="*/ 1290917 h 1290917"/>
            </a:gdLst>
            <a:ahLst/>
            <a:cxnLst>
              <a:cxn ang="0">
                <a:pos x="connsiteX0" y="connsiteY0"/>
              </a:cxn>
              <a:cxn ang="0">
                <a:pos x="connsiteX1" y="connsiteY1"/>
              </a:cxn>
              <a:cxn ang="0">
                <a:pos x="connsiteX2" y="connsiteY2"/>
              </a:cxn>
            </a:cxnLst>
            <a:rect l="l" t="t" r="r" b="b"/>
            <a:pathLst>
              <a:path w="839096" h="1290917">
                <a:moveTo>
                  <a:pt x="839096" y="0"/>
                </a:moveTo>
                <a:cubicBezTo>
                  <a:pt x="785307" y="268941"/>
                  <a:pt x="731519" y="537882"/>
                  <a:pt x="591670" y="753035"/>
                </a:cubicBezTo>
                <a:cubicBezTo>
                  <a:pt x="451821" y="968188"/>
                  <a:pt x="0" y="1290917"/>
                  <a:pt x="0" y="1290917"/>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384451" y="2431228"/>
            <a:ext cx="1355464" cy="0"/>
          </a:xfrm>
          <a:custGeom>
            <a:avLst/>
            <a:gdLst>
              <a:gd name="connsiteX0" fmla="*/ 1355464 w 1355464"/>
              <a:gd name="connsiteY0" fmla="*/ 0 h 0"/>
              <a:gd name="connsiteX1" fmla="*/ 0 w 1355464"/>
              <a:gd name="connsiteY1" fmla="*/ 0 h 0"/>
            </a:gdLst>
            <a:ahLst/>
            <a:cxnLst>
              <a:cxn ang="0">
                <a:pos x="connsiteX0" y="connsiteY0"/>
              </a:cxn>
              <a:cxn ang="0">
                <a:pos x="connsiteX1" y="connsiteY1"/>
              </a:cxn>
            </a:cxnLst>
            <a:rect l="l" t="t" r="r" b="b"/>
            <a:pathLst>
              <a:path w="1355464">
                <a:moveTo>
                  <a:pt x="1355464" y="0"/>
                </a:moveTo>
                <a:lnTo>
                  <a:pt x="0" y="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02375" y="4786322"/>
            <a:ext cx="1441525" cy="1409251"/>
          </a:xfrm>
          <a:custGeom>
            <a:avLst/>
            <a:gdLst>
              <a:gd name="connsiteX0" fmla="*/ 1441525 w 1441525"/>
              <a:gd name="connsiteY0" fmla="*/ 1409251 h 1409251"/>
              <a:gd name="connsiteX1" fmla="*/ 903642 w 1441525"/>
              <a:gd name="connsiteY1" fmla="*/ 580913 h 1409251"/>
              <a:gd name="connsiteX2" fmla="*/ 0 w 1441525"/>
              <a:gd name="connsiteY2" fmla="*/ 0 h 1409251"/>
            </a:gdLst>
            <a:ahLst/>
            <a:cxnLst>
              <a:cxn ang="0">
                <a:pos x="connsiteX0" y="connsiteY0"/>
              </a:cxn>
              <a:cxn ang="0">
                <a:pos x="connsiteX1" y="connsiteY1"/>
              </a:cxn>
              <a:cxn ang="0">
                <a:pos x="connsiteX2" y="connsiteY2"/>
              </a:cxn>
            </a:cxnLst>
            <a:rect l="l" t="t" r="r" b="b"/>
            <a:pathLst>
              <a:path w="1441525" h="1409251">
                <a:moveTo>
                  <a:pt x="1441525" y="1409251"/>
                </a:moveTo>
                <a:cubicBezTo>
                  <a:pt x="1292710" y="1112519"/>
                  <a:pt x="1143896" y="815788"/>
                  <a:pt x="903642" y="580913"/>
                </a:cubicBezTo>
                <a:cubicBezTo>
                  <a:pt x="663388" y="346038"/>
                  <a:pt x="331694" y="173019"/>
                  <a:pt x="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5" name="图片 24" descr="plan_plane.emf"/>
          <p:cNvPicPr>
            <a:picLocks noChangeAspect="1"/>
          </p:cNvPicPr>
          <p:nvPr/>
        </p:nvPicPr>
        <p:blipFill>
          <a:blip r:embed="rId2"/>
          <a:stretch>
            <a:fillRect/>
          </a:stretch>
        </p:blipFill>
        <p:spPr>
          <a:xfrm rot="5400000">
            <a:off x="6348420" y="4586421"/>
            <a:ext cx="385738" cy="435240"/>
          </a:xfrm>
          <a:prstGeom prst="rect">
            <a:avLst/>
          </a:prstGeom>
        </p:spPr>
      </p:pic>
      <p:sp>
        <p:nvSpPr>
          <p:cNvPr id="26" name="任意多边形 25"/>
          <p:cNvSpPr/>
          <p:nvPr/>
        </p:nvSpPr>
        <p:spPr>
          <a:xfrm>
            <a:off x="7427481" y="2428868"/>
            <a:ext cx="1441525" cy="1409251"/>
          </a:xfrm>
          <a:custGeom>
            <a:avLst/>
            <a:gdLst>
              <a:gd name="connsiteX0" fmla="*/ 1441525 w 1441525"/>
              <a:gd name="connsiteY0" fmla="*/ 1409251 h 1409251"/>
              <a:gd name="connsiteX1" fmla="*/ 903642 w 1441525"/>
              <a:gd name="connsiteY1" fmla="*/ 580913 h 1409251"/>
              <a:gd name="connsiteX2" fmla="*/ 0 w 1441525"/>
              <a:gd name="connsiteY2" fmla="*/ 0 h 1409251"/>
            </a:gdLst>
            <a:ahLst/>
            <a:cxnLst>
              <a:cxn ang="0">
                <a:pos x="connsiteX0" y="connsiteY0"/>
              </a:cxn>
              <a:cxn ang="0">
                <a:pos x="connsiteX1" y="connsiteY1"/>
              </a:cxn>
              <a:cxn ang="0">
                <a:pos x="connsiteX2" y="connsiteY2"/>
              </a:cxn>
            </a:cxnLst>
            <a:rect l="l" t="t" r="r" b="b"/>
            <a:pathLst>
              <a:path w="1441525" h="1409251">
                <a:moveTo>
                  <a:pt x="1441525" y="1409251"/>
                </a:moveTo>
                <a:cubicBezTo>
                  <a:pt x="1292710" y="1112519"/>
                  <a:pt x="1143896" y="815788"/>
                  <a:pt x="903642" y="580913"/>
                </a:cubicBezTo>
                <a:cubicBezTo>
                  <a:pt x="663388" y="346038"/>
                  <a:pt x="331694" y="173019"/>
                  <a:pt x="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7" name="图片 26" descr="plan_plane.emf"/>
          <p:cNvPicPr>
            <a:picLocks noChangeAspect="1"/>
          </p:cNvPicPr>
          <p:nvPr/>
        </p:nvPicPr>
        <p:blipFill>
          <a:blip r:embed="rId2"/>
          <a:stretch>
            <a:fillRect/>
          </a:stretch>
        </p:blipFill>
        <p:spPr>
          <a:xfrm>
            <a:off x="7488193" y="3000372"/>
            <a:ext cx="385738" cy="435240"/>
          </a:xfrm>
          <a:prstGeom prst="rect">
            <a:avLst/>
          </a:prstGeom>
        </p:spPr>
      </p:pic>
      <p:sp>
        <p:nvSpPr>
          <p:cNvPr id="28" name="TextBox 27"/>
          <p:cNvSpPr txBox="1"/>
          <p:nvPr/>
        </p:nvSpPr>
        <p:spPr>
          <a:xfrm>
            <a:off x="2558971" y="2214554"/>
            <a:ext cx="1143008" cy="307777"/>
          </a:xfrm>
          <a:prstGeom prst="rect">
            <a:avLst/>
          </a:prstGeom>
          <a:noFill/>
        </p:spPr>
        <p:txBody>
          <a:bodyPr wrap="square" rtlCol="0">
            <a:spAutoFit/>
          </a:bodyPr>
          <a:lstStyle/>
          <a:p>
            <a:r>
              <a:rPr lang="en-US" altLang="zh-CN" sz="1400" dirty="0" smtClean="0"/>
              <a:t>Downwind</a:t>
            </a:r>
            <a:endParaRPr lang="zh-CN" altLang="en-US" sz="1400" dirty="0"/>
          </a:p>
        </p:txBody>
      </p:sp>
      <p:sp>
        <p:nvSpPr>
          <p:cNvPr id="29" name="TextBox 28"/>
          <p:cNvSpPr txBox="1"/>
          <p:nvPr/>
        </p:nvSpPr>
        <p:spPr>
          <a:xfrm>
            <a:off x="2987599" y="4572008"/>
            <a:ext cx="857256" cy="307777"/>
          </a:xfrm>
          <a:prstGeom prst="rect">
            <a:avLst/>
          </a:prstGeom>
          <a:noFill/>
        </p:spPr>
        <p:txBody>
          <a:bodyPr wrap="square" rtlCol="0">
            <a:spAutoFit/>
          </a:bodyPr>
          <a:lstStyle/>
          <a:p>
            <a:r>
              <a:rPr lang="en-US" altLang="zh-CN" sz="1400" dirty="0" smtClean="0"/>
              <a:t>Final</a:t>
            </a:r>
            <a:endParaRPr lang="zh-CN" altLang="en-US" sz="1400" dirty="0"/>
          </a:p>
        </p:txBody>
      </p:sp>
      <p:sp>
        <p:nvSpPr>
          <p:cNvPr id="31" name="TextBox 30"/>
          <p:cNvSpPr txBox="1"/>
          <p:nvPr/>
        </p:nvSpPr>
        <p:spPr>
          <a:xfrm>
            <a:off x="1212265" y="3786190"/>
            <a:ext cx="400110" cy="642942"/>
          </a:xfrm>
          <a:prstGeom prst="rect">
            <a:avLst/>
          </a:prstGeom>
          <a:noFill/>
        </p:spPr>
        <p:txBody>
          <a:bodyPr vert="vert270" wrap="square" rtlCol="0">
            <a:spAutoFit/>
          </a:bodyPr>
          <a:lstStyle/>
          <a:p>
            <a:r>
              <a:rPr lang="en-US" altLang="zh-CN" sz="1400" dirty="0" smtClean="0"/>
              <a:t>Base</a:t>
            </a:r>
            <a:endParaRPr lang="zh-CN" altLang="en-US" sz="1400" dirty="0"/>
          </a:p>
        </p:txBody>
      </p:sp>
      <p:sp>
        <p:nvSpPr>
          <p:cNvPr id="32" name="TextBox 31"/>
          <p:cNvSpPr txBox="1"/>
          <p:nvPr/>
        </p:nvSpPr>
        <p:spPr>
          <a:xfrm>
            <a:off x="7588149" y="3500438"/>
            <a:ext cx="400110" cy="928694"/>
          </a:xfrm>
          <a:prstGeom prst="rect">
            <a:avLst/>
          </a:prstGeom>
          <a:noFill/>
        </p:spPr>
        <p:txBody>
          <a:bodyPr vert="vert" wrap="square" rtlCol="0">
            <a:spAutoFit/>
          </a:bodyPr>
          <a:lstStyle/>
          <a:p>
            <a:r>
              <a:rPr lang="en-US" altLang="zh-CN" sz="1400" dirty="0" smtClean="0"/>
              <a:t>Crosswind</a:t>
            </a:r>
            <a:endParaRPr lang="zh-CN" altLang="en-US" sz="1400" dirty="0"/>
          </a:p>
        </p:txBody>
      </p:sp>
      <p:sp>
        <p:nvSpPr>
          <p:cNvPr id="33" name="TextBox 32"/>
          <p:cNvSpPr txBox="1"/>
          <p:nvPr/>
        </p:nvSpPr>
        <p:spPr>
          <a:xfrm>
            <a:off x="6702375" y="4572008"/>
            <a:ext cx="857256" cy="307777"/>
          </a:xfrm>
          <a:prstGeom prst="rect">
            <a:avLst/>
          </a:prstGeom>
          <a:noFill/>
        </p:spPr>
        <p:txBody>
          <a:bodyPr wrap="square" rtlCol="0">
            <a:spAutoFit/>
          </a:bodyPr>
          <a:lstStyle/>
          <a:p>
            <a:r>
              <a:rPr lang="en-US" altLang="zh-CN" sz="1400" dirty="0" smtClean="0"/>
              <a:t>Upwind</a:t>
            </a:r>
            <a:endParaRPr lang="zh-CN" altLang="en-US" sz="1400" dirty="0"/>
          </a:p>
        </p:txBody>
      </p:sp>
      <p:sp>
        <p:nvSpPr>
          <p:cNvPr id="34" name="燕尾形箭头 33"/>
          <p:cNvSpPr/>
          <p:nvPr/>
        </p:nvSpPr>
        <p:spPr>
          <a:xfrm flipH="1">
            <a:off x="4059169" y="3345420"/>
            <a:ext cx="1000132" cy="357190"/>
          </a:xfrm>
          <a:prstGeom prst="notchedRightArrow">
            <a:avLst>
              <a:gd name="adj1" fmla="val 43977"/>
              <a:gd name="adj2" fmla="val 50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5130739" y="3345420"/>
            <a:ext cx="714380" cy="369332"/>
          </a:xfrm>
          <a:prstGeom prst="rect">
            <a:avLst/>
          </a:prstGeom>
          <a:noFill/>
        </p:spPr>
        <p:txBody>
          <a:bodyPr wrap="square" rtlCol="0">
            <a:spAutoFit/>
          </a:bodyPr>
          <a:lstStyle/>
          <a:p>
            <a:r>
              <a:rPr lang="en-US" altLang="zh-CN" dirty="0" smtClean="0"/>
              <a:t>Wind</a:t>
            </a:r>
            <a:endParaRPr lang="zh-CN" altLang="en-US" dirty="0"/>
          </a:p>
        </p:txBody>
      </p:sp>
      <p:sp>
        <p:nvSpPr>
          <p:cNvPr id="36" name="任意多边形 35"/>
          <p:cNvSpPr/>
          <p:nvPr/>
        </p:nvSpPr>
        <p:spPr>
          <a:xfrm>
            <a:off x="428596" y="2431226"/>
            <a:ext cx="1410962" cy="2364889"/>
          </a:xfrm>
          <a:custGeom>
            <a:avLst/>
            <a:gdLst>
              <a:gd name="connsiteX0" fmla="*/ 1303468 w 1529379"/>
              <a:gd name="connsiteY0" fmla="*/ 10758 h 2418678"/>
              <a:gd name="connsiteX1" fmla="*/ 410583 w 1529379"/>
              <a:gd name="connsiteY1" fmla="*/ 10758 h 2418678"/>
              <a:gd name="connsiteX2" fmla="*/ 141642 w 1529379"/>
              <a:gd name="connsiteY2" fmla="*/ 75304 h 2418678"/>
              <a:gd name="connsiteX3" fmla="*/ 23308 w 1529379"/>
              <a:gd name="connsiteY3" fmla="*/ 279699 h 2418678"/>
              <a:gd name="connsiteX4" fmla="*/ 23308 w 1529379"/>
              <a:gd name="connsiteY4" fmla="*/ 989704 h 2418678"/>
              <a:gd name="connsiteX5" fmla="*/ 34066 w 1529379"/>
              <a:gd name="connsiteY5" fmla="*/ 1947135 h 2418678"/>
              <a:gd name="connsiteX6" fmla="*/ 227703 w 1529379"/>
              <a:gd name="connsiteY6" fmla="*/ 2291379 h 2418678"/>
              <a:gd name="connsiteX7" fmla="*/ 701040 w 1529379"/>
              <a:gd name="connsiteY7" fmla="*/ 2398956 h 2418678"/>
              <a:gd name="connsiteX8" fmla="*/ 1099073 w 1529379"/>
              <a:gd name="connsiteY8" fmla="*/ 2409714 h 2418678"/>
              <a:gd name="connsiteX9" fmla="*/ 1529379 w 1529379"/>
              <a:gd name="connsiteY9" fmla="*/ 2409714 h 241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9379" h="2418678">
                <a:moveTo>
                  <a:pt x="1303468" y="10758"/>
                </a:moveTo>
                <a:cubicBezTo>
                  <a:pt x="953844" y="5379"/>
                  <a:pt x="604221" y="0"/>
                  <a:pt x="410583" y="10758"/>
                </a:cubicBezTo>
                <a:cubicBezTo>
                  <a:pt x="216945" y="21516"/>
                  <a:pt x="206188" y="30481"/>
                  <a:pt x="141642" y="75304"/>
                </a:cubicBezTo>
                <a:cubicBezTo>
                  <a:pt x="77096" y="120128"/>
                  <a:pt x="43030" y="127299"/>
                  <a:pt x="23308" y="279699"/>
                </a:cubicBezTo>
                <a:cubicBezTo>
                  <a:pt x="3586" y="432099"/>
                  <a:pt x="21515" y="711798"/>
                  <a:pt x="23308" y="989704"/>
                </a:cubicBezTo>
                <a:cubicBezTo>
                  <a:pt x="25101" y="1267610"/>
                  <a:pt x="0" y="1730189"/>
                  <a:pt x="34066" y="1947135"/>
                </a:cubicBezTo>
                <a:cubicBezTo>
                  <a:pt x="68132" y="2164081"/>
                  <a:pt x="116541" y="2216076"/>
                  <a:pt x="227703" y="2291379"/>
                </a:cubicBezTo>
                <a:cubicBezTo>
                  <a:pt x="338865" y="2366682"/>
                  <a:pt x="555812" y="2379234"/>
                  <a:pt x="701040" y="2398956"/>
                </a:cubicBezTo>
                <a:cubicBezTo>
                  <a:pt x="846268" y="2418678"/>
                  <a:pt x="961017" y="2407921"/>
                  <a:pt x="1099073" y="2409714"/>
                </a:cubicBezTo>
                <a:cubicBezTo>
                  <a:pt x="1237130" y="2411507"/>
                  <a:pt x="1529379" y="2409714"/>
                  <a:pt x="1529379" y="2409714"/>
                </a:cubicBezTo>
              </a:path>
            </a:pathLst>
          </a:cu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8" name="图片 17" descr="plan_plane.emf"/>
          <p:cNvPicPr>
            <a:picLocks noChangeAspect="1"/>
          </p:cNvPicPr>
          <p:nvPr/>
        </p:nvPicPr>
        <p:blipFill>
          <a:blip r:embed="rId2"/>
          <a:stretch>
            <a:fillRect/>
          </a:stretch>
        </p:blipFill>
        <p:spPr>
          <a:xfrm rot="16200000" flipH="1">
            <a:off x="667662" y="2261241"/>
            <a:ext cx="385738" cy="4352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Aerodrome Control</a:t>
            </a:r>
            <a:endParaRPr lang="zh-CN" altLang="en-US" dirty="0"/>
          </a:p>
        </p:txBody>
      </p:sp>
      <p:pic>
        <p:nvPicPr>
          <p:cNvPr id="1026" name="Picture 2"/>
          <p:cNvPicPr>
            <a:picLocks noChangeAspect="1" noChangeArrowheads="1"/>
          </p:cNvPicPr>
          <p:nvPr/>
        </p:nvPicPr>
        <p:blipFill>
          <a:blip r:embed="rId2"/>
          <a:srcRect l="15700" t="10145" r="9420"/>
          <a:stretch>
            <a:fillRect/>
          </a:stretch>
        </p:blipFill>
        <p:spPr bwMode="auto">
          <a:xfrm>
            <a:off x="1357290" y="1357298"/>
            <a:ext cx="6286512"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 Control</a:t>
            </a:r>
            <a:endParaRPr lang="zh-CN" altLang="en-US" dirty="0"/>
          </a:p>
        </p:txBody>
      </p:sp>
      <p:grpSp>
        <p:nvGrpSpPr>
          <p:cNvPr id="4" name="Group 69"/>
          <p:cNvGrpSpPr>
            <a:grpSpLocks noGrp="1"/>
          </p:cNvGrpSpPr>
          <p:nvPr>
            <p:ph idx="1"/>
          </p:nvPr>
        </p:nvGrpSpPr>
        <p:grpSpPr bwMode="auto">
          <a:xfrm>
            <a:off x="3344849" y="1714488"/>
            <a:ext cx="5084803" cy="4536606"/>
            <a:chOff x="793" y="799"/>
            <a:chExt cx="3956" cy="3410"/>
          </a:xfrm>
        </p:grpSpPr>
        <p:sp>
          <p:nvSpPr>
            <p:cNvPr id="5" name="Freeform 64"/>
            <p:cNvSpPr>
              <a:spLocks/>
            </p:cNvSpPr>
            <p:nvPr/>
          </p:nvSpPr>
          <p:spPr bwMode="auto">
            <a:xfrm>
              <a:off x="894" y="853"/>
              <a:ext cx="3855" cy="3356"/>
            </a:xfrm>
            <a:custGeom>
              <a:avLst/>
              <a:gdLst/>
              <a:ahLst/>
              <a:cxnLst>
                <a:cxn ang="0">
                  <a:pos x="0" y="2948"/>
                </a:cxn>
                <a:cxn ang="0">
                  <a:pos x="0" y="589"/>
                </a:cxn>
                <a:cxn ang="0">
                  <a:pos x="1950" y="0"/>
                </a:cxn>
                <a:cxn ang="0">
                  <a:pos x="3855" y="408"/>
                </a:cxn>
                <a:cxn ang="0">
                  <a:pos x="3810" y="2494"/>
                </a:cxn>
                <a:cxn ang="0">
                  <a:pos x="1905" y="3356"/>
                </a:cxn>
                <a:cxn ang="0">
                  <a:pos x="0" y="2948"/>
                </a:cxn>
              </a:cxnLst>
              <a:rect l="0" t="0" r="r" b="b"/>
              <a:pathLst>
                <a:path w="3855" h="3356">
                  <a:moveTo>
                    <a:pt x="0" y="2948"/>
                  </a:moveTo>
                  <a:lnTo>
                    <a:pt x="0" y="589"/>
                  </a:lnTo>
                  <a:lnTo>
                    <a:pt x="1950" y="0"/>
                  </a:lnTo>
                  <a:lnTo>
                    <a:pt x="3855" y="408"/>
                  </a:lnTo>
                  <a:lnTo>
                    <a:pt x="3810" y="2494"/>
                  </a:lnTo>
                  <a:lnTo>
                    <a:pt x="1905" y="3356"/>
                  </a:lnTo>
                  <a:lnTo>
                    <a:pt x="0" y="2948"/>
                  </a:lnTo>
                  <a:close/>
                </a:path>
              </a:pathLst>
            </a:custGeom>
            <a:solidFill>
              <a:srgbClr val="00FF99"/>
            </a:solidFill>
            <a:ln w="9525">
              <a:solidFill>
                <a:schemeClr val="tx1"/>
              </a:solidFill>
              <a:round/>
              <a:headEnd/>
              <a:tailEnd/>
            </a:ln>
            <a:effectLst/>
          </p:spPr>
          <p:txBody>
            <a:bodyPr/>
            <a:lstStyle/>
            <a:p>
              <a:endParaRPr lang="zh-CN" altLang="en-US"/>
            </a:p>
          </p:txBody>
        </p:sp>
        <p:sp>
          <p:nvSpPr>
            <p:cNvPr id="6" name="Line 62"/>
            <p:cNvSpPr>
              <a:spLocks noChangeShapeType="1"/>
            </p:cNvSpPr>
            <p:nvPr/>
          </p:nvSpPr>
          <p:spPr bwMode="auto">
            <a:xfrm flipH="1">
              <a:off x="3470" y="1253"/>
              <a:ext cx="1224" cy="907"/>
            </a:xfrm>
            <a:prstGeom prst="line">
              <a:avLst/>
            </a:prstGeom>
            <a:noFill/>
            <a:ln w="12700">
              <a:solidFill>
                <a:schemeClr val="folHlink"/>
              </a:solidFill>
              <a:prstDash val="lgDash"/>
              <a:round/>
              <a:headEnd/>
              <a:tailEnd/>
            </a:ln>
            <a:effectLst/>
          </p:spPr>
          <p:txBody>
            <a:bodyPr/>
            <a:lstStyle/>
            <a:p>
              <a:endParaRPr lang="zh-CN" altLang="en-US"/>
            </a:p>
          </p:txBody>
        </p:sp>
        <p:sp>
          <p:nvSpPr>
            <p:cNvPr id="7" name="Line 63"/>
            <p:cNvSpPr>
              <a:spLocks noChangeShapeType="1"/>
            </p:cNvSpPr>
            <p:nvPr/>
          </p:nvSpPr>
          <p:spPr bwMode="auto">
            <a:xfrm flipH="1">
              <a:off x="3424" y="3339"/>
              <a:ext cx="1225" cy="136"/>
            </a:xfrm>
            <a:prstGeom prst="line">
              <a:avLst/>
            </a:prstGeom>
            <a:noFill/>
            <a:ln w="12700">
              <a:solidFill>
                <a:schemeClr val="folHlink"/>
              </a:solidFill>
              <a:prstDash val="lgDash"/>
              <a:round/>
              <a:headEnd/>
              <a:tailEnd/>
            </a:ln>
            <a:effectLst/>
          </p:spPr>
          <p:txBody>
            <a:bodyPr/>
            <a:lstStyle/>
            <a:p>
              <a:endParaRPr lang="zh-CN" altLang="en-US"/>
            </a:p>
          </p:txBody>
        </p:sp>
        <p:sp>
          <p:nvSpPr>
            <p:cNvPr id="8" name="Freeform 57"/>
            <p:cNvSpPr>
              <a:spLocks/>
            </p:cNvSpPr>
            <p:nvPr/>
          </p:nvSpPr>
          <p:spPr bwMode="auto">
            <a:xfrm>
              <a:off x="2789" y="890"/>
              <a:ext cx="681" cy="2585"/>
            </a:xfrm>
            <a:custGeom>
              <a:avLst/>
              <a:gdLst/>
              <a:ahLst/>
              <a:cxnLst>
                <a:cxn ang="0">
                  <a:pos x="0" y="0"/>
                </a:cxn>
                <a:cxn ang="0">
                  <a:pos x="681" y="861"/>
                </a:cxn>
                <a:cxn ang="0">
                  <a:pos x="681" y="2585"/>
                </a:cxn>
                <a:cxn ang="0">
                  <a:pos x="0" y="2585"/>
                </a:cxn>
              </a:cxnLst>
              <a:rect l="0" t="0" r="r" b="b"/>
              <a:pathLst>
                <a:path w="681" h="2585">
                  <a:moveTo>
                    <a:pt x="0" y="0"/>
                  </a:moveTo>
                  <a:lnTo>
                    <a:pt x="681" y="861"/>
                  </a:lnTo>
                  <a:lnTo>
                    <a:pt x="681" y="2585"/>
                  </a:lnTo>
                  <a:lnTo>
                    <a:pt x="0" y="2585"/>
                  </a:lnTo>
                </a:path>
              </a:pathLst>
            </a:custGeom>
            <a:noFill/>
            <a:ln w="12700" cap="flat" cmpd="sng">
              <a:solidFill>
                <a:schemeClr val="folHlink"/>
              </a:solidFill>
              <a:prstDash val="lgDash"/>
              <a:round/>
              <a:headEnd/>
              <a:tailEnd/>
            </a:ln>
            <a:effectLst/>
          </p:spPr>
          <p:txBody>
            <a:bodyPr/>
            <a:lstStyle/>
            <a:p>
              <a:endParaRPr lang="zh-CN" altLang="en-US"/>
            </a:p>
          </p:txBody>
        </p:sp>
        <p:sp>
          <p:nvSpPr>
            <p:cNvPr id="9" name="Line 60"/>
            <p:cNvSpPr>
              <a:spLocks noChangeShapeType="1"/>
            </p:cNvSpPr>
            <p:nvPr/>
          </p:nvSpPr>
          <p:spPr bwMode="auto">
            <a:xfrm flipV="1">
              <a:off x="2765" y="3475"/>
              <a:ext cx="0" cy="726"/>
            </a:xfrm>
            <a:prstGeom prst="line">
              <a:avLst/>
            </a:prstGeom>
            <a:noFill/>
            <a:ln w="12700">
              <a:solidFill>
                <a:schemeClr val="folHlink"/>
              </a:solidFill>
              <a:prstDash val="lgDash"/>
              <a:round/>
              <a:headEnd/>
              <a:tailEnd/>
            </a:ln>
            <a:effectLst/>
          </p:spPr>
          <p:txBody>
            <a:bodyPr/>
            <a:lstStyle/>
            <a:p>
              <a:endParaRPr lang="zh-CN" altLang="en-US"/>
            </a:p>
          </p:txBody>
        </p:sp>
        <p:sp>
          <p:nvSpPr>
            <p:cNvPr id="10" name="Line 59"/>
            <p:cNvSpPr>
              <a:spLocks noChangeShapeType="1"/>
            </p:cNvSpPr>
            <p:nvPr/>
          </p:nvSpPr>
          <p:spPr bwMode="auto">
            <a:xfrm flipV="1">
              <a:off x="884" y="3475"/>
              <a:ext cx="1043" cy="318"/>
            </a:xfrm>
            <a:prstGeom prst="line">
              <a:avLst/>
            </a:prstGeom>
            <a:noFill/>
            <a:ln w="12700">
              <a:solidFill>
                <a:schemeClr val="folHlink"/>
              </a:solidFill>
              <a:prstDash val="dash"/>
              <a:round/>
              <a:headEnd/>
              <a:tailEnd/>
            </a:ln>
            <a:effectLst/>
          </p:spPr>
          <p:txBody>
            <a:bodyPr/>
            <a:lstStyle/>
            <a:p>
              <a:endParaRPr lang="zh-CN" altLang="en-US"/>
            </a:p>
          </p:txBody>
        </p:sp>
        <p:sp>
          <p:nvSpPr>
            <p:cNvPr id="11" name="Freeform 56"/>
            <p:cNvSpPr>
              <a:spLocks/>
            </p:cNvSpPr>
            <p:nvPr/>
          </p:nvSpPr>
          <p:spPr bwMode="auto">
            <a:xfrm>
              <a:off x="902" y="1525"/>
              <a:ext cx="1860" cy="1950"/>
            </a:xfrm>
            <a:custGeom>
              <a:avLst/>
              <a:gdLst/>
              <a:ahLst/>
              <a:cxnLst>
                <a:cxn ang="0">
                  <a:pos x="0" y="0"/>
                </a:cxn>
                <a:cxn ang="0">
                  <a:pos x="1043" y="499"/>
                </a:cxn>
                <a:cxn ang="0">
                  <a:pos x="1043" y="1950"/>
                </a:cxn>
                <a:cxn ang="0">
                  <a:pos x="1860" y="1950"/>
                </a:cxn>
                <a:cxn ang="0">
                  <a:pos x="1860" y="862"/>
                </a:cxn>
              </a:cxnLst>
              <a:rect l="0" t="0" r="r" b="b"/>
              <a:pathLst>
                <a:path w="1860" h="1950">
                  <a:moveTo>
                    <a:pt x="0" y="0"/>
                  </a:moveTo>
                  <a:lnTo>
                    <a:pt x="1043" y="499"/>
                  </a:lnTo>
                  <a:lnTo>
                    <a:pt x="1043" y="1950"/>
                  </a:lnTo>
                  <a:lnTo>
                    <a:pt x="1860" y="1950"/>
                  </a:lnTo>
                  <a:lnTo>
                    <a:pt x="1860" y="862"/>
                  </a:lnTo>
                </a:path>
              </a:pathLst>
            </a:custGeom>
            <a:noFill/>
            <a:ln w="12700" cap="flat" cmpd="sng">
              <a:solidFill>
                <a:schemeClr val="folHlink"/>
              </a:solidFill>
              <a:prstDash val="lgDash"/>
              <a:round/>
              <a:headEnd/>
              <a:tailEnd/>
            </a:ln>
            <a:effectLst/>
          </p:spPr>
          <p:txBody>
            <a:bodyPr/>
            <a:lstStyle/>
            <a:p>
              <a:endParaRPr lang="zh-CN" altLang="en-US"/>
            </a:p>
          </p:txBody>
        </p:sp>
        <p:sp>
          <p:nvSpPr>
            <p:cNvPr id="12" name="Rectangle 25"/>
            <p:cNvSpPr>
              <a:spLocks noChangeArrowheads="1"/>
            </p:cNvSpPr>
            <p:nvPr/>
          </p:nvSpPr>
          <p:spPr bwMode="auto">
            <a:xfrm>
              <a:off x="2744" y="2024"/>
              <a:ext cx="45" cy="363"/>
            </a:xfrm>
            <a:prstGeom prst="rect">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3" name="AutoShape 26"/>
            <p:cNvSpPr>
              <a:spLocks noChangeArrowheads="1"/>
            </p:cNvSpPr>
            <p:nvPr/>
          </p:nvSpPr>
          <p:spPr bwMode="auto">
            <a:xfrm>
              <a:off x="793" y="1434"/>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4" name="AutoShape 27"/>
            <p:cNvSpPr>
              <a:spLocks noChangeArrowheads="1"/>
            </p:cNvSpPr>
            <p:nvPr/>
          </p:nvSpPr>
          <p:spPr bwMode="auto">
            <a:xfrm>
              <a:off x="793" y="3748"/>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5" name="AutoShape 28"/>
            <p:cNvSpPr>
              <a:spLocks noChangeArrowheads="1"/>
            </p:cNvSpPr>
            <p:nvPr/>
          </p:nvSpPr>
          <p:spPr bwMode="auto">
            <a:xfrm>
              <a:off x="2744" y="3475"/>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6" name="AutoShape 29"/>
            <p:cNvSpPr>
              <a:spLocks noChangeArrowheads="1"/>
            </p:cNvSpPr>
            <p:nvPr/>
          </p:nvSpPr>
          <p:spPr bwMode="auto">
            <a:xfrm>
              <a:off x="4604" y="3294"/>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7" name="AutoShape 30"/>
            <p:cNvSpPr>
              <a:spLocks noChangeArrowheads="1"/>
            </p:cNvSpPr>
            <p:nvPr/>
          </p:nvSpPr>
          <p:spPr bwMode="auto">
            <a:xfrm>
              <a:off x="4649" y="1207"/>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sp>
          <p:nvSpPr>
            <p:cNvPr id="18" name="AutoShape 31"/>
            <p:cNvSpPr>
              <a:spLocks noChangeArrowheads="1"/>
            </p:cNvSpPr>
            <p:nvPr/>
          </p:nvSpPr>
          <p:spPr bwMode="auto">
            <a:xfrm>
              <a:off x="2744" y="799"/>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pic>
          <p:nvPicPr>
            <p:cNvPr id="19" name="Picture 32" descr="plane_plan"/>
            <p:cNvPicPr>
              <a:picLocks noChangeAspect="1" noChangeArrowheads="1"/>
            </p:cNvPicPr>
            <p:nvPr/>
          </p:nvPicPr>
          <p:blipFill>
            <a:blip r:embed="rId2"/>
            <a:srcRect/>
            <a:stretch>
              <a:fillRect/>
            </a:stretch>
          </p:blipFill>
          <p:spPr bwMode="auto">
            <a:xfrm>
              <a:off x="2683" y="2478"/>
              <a:ext cx="169" cy="181"/>
            </a:xfrm>
            <a:prstGeom prst="rect">
              <a:avLst/>
            </a:prstGeom>
            <a:noFill/>
          </p:spPr>
        </p:pic>
        <p:pic>
          <p:nvPicPr>
            <p:cNvPr id="20" name="Picture 33" descr="plane_plan747"/>
            <p:cNvPicPr>
              <a:picLocks noChangeAspect="1" noChangeArrowheads="1"/>
            </p:cNvPicPr>
            <p:nvPr/>
          </p:nvPicPr>
          <p:blipFill>
            <a:blip r:embed="rId3" cstate="print"/>
            <a:srcRect/>
            <a:stretch>
              <a:fillRect/>
            </a:stretch>
          </p:blipFill>
          <p:spPr bwMode="auto">
            <a:xfrm rot="1606182">
              <a:off x="1065" y="1571"/>
              <a:ext cx="224" cy="222"/>
            </a:xfrm>
            <a:prstGeom prst="rect">
              <a:avLst/>
            </a:prstGeom>
            <a:noFill/>
          </p:spPr>
        </p:pic>
        <p:pic>
          <p:nvPicPr>
            <p:cNvPr id="21" name="Picture 34" descr="plane_plan"/>
            <p:cNvPicPr>
              <a:picLocks noChangeAspect="1" noChangeArrowheads="1"/>
            </p:cNvPicPr>
            <p:nvPr/>
          </p:nvPicPr>
          <p:blipFill>
            <a:blip r:embed="rId2"/>
            <a:srcRect/>
            <a:stretch>
              <a:fillRect/>
            </a:stretch>
          </p:blipFill>
          <p:spPr bwMode="auto">
            <a:xfrm>
              <a:off x="2675" y="3065"/>
              <a:ext cx="168" cy="184"/>
            </a:xfrm>
            <a:prstGeom prst="rect">
              <a:avLst/>
            </a:prstGeom>
            <a:noFill/>
          </p:spPr>
        </p:pic>
        <p:pic>
          <p:nvPicPr>
            <p:cNvPr id="22" name="Picture 35" descr="plane_plan747"/>
            <p:cNvPicPr>
              <a:picLocks noChangeAspect="1" noChangeArrowheads="1"/>
            </p:cNvPicPr>
            <p:nvPr/>
          </p:nvPicPr>
          <p:blipFill>
            <a:blip r:embed="rId4" cstate="print"/>
            <a:srcRect/>
            <a:stretch>
              <a:fillRect/>
            </a:stretch>
          </p:blipFill>
          <p:spPr bwMode="auto">
            <a:xfrm>
              <a:off x="2687" y="2766"/>
              <a:ext cx="148" cy="148"/>
            </a:xfrm>
            <a:prstGeom prst="rect">
              <a:avLst/>
            </a:prstGeom>
            <a:noFill/>
          </p:spPr>
        </p:pic>
        <p:pic>
          <p:nvPicPr>
            <p:cNvPr id="23" name="Picture 36" descr="plane_plan"/>
            <p:cNvPicPr>
              <a:picLocks noChangeAspect="1" noChangeArrowheads="1"/>
            </p:cNvPicPr>
            <p:nvPr/>
          </p:nvPicPr>
          <p:blipFill>
            <a:blip r:embed="rId5"/>
            <a:srcRect/>
            <a:stretch>
              <a:fillRect/>
            </a:stretch>
          </p:blipFill>
          <p:spPr bwMode="auto">
            <a:xfrm rot="19358445">
              <a:off x="2517" y="3339"/>
              <a:ext cx="136" cy="127"/>
            </a:xfrm>
            <a:prstGeom prst="rect">
              <a:avLst/>
            </a:prstGeom>
            <a:noFill/>
          </p:spPr>
        </p:pic>
        <p:pic>
          <p:nvPicPr>
            <p:cNvPr id="24" name="Picture 37" descr="plane_plan"/>
            <p:cNvPicPr>
              <a:picLocks noChangeAspect="1" noChangeArrowheads="1"/>
            </p:cNvPicPr>
            <p:nvPr/>
          </p:nvPicPr>
          <p:blipFill>
            <a:blip r:embed="rId2"/>
            <a:srcRect/>
            <a:stretch>
              <a:fillRect/>
            </a:stretch>
          </p:blipFill>
          <p:spPr bwMode="auto">
            <a:xfrm>
              <a:off x="2663" y="3866"/>
              <a:ext cx="169" cy="181"/>
            </a:xfrm>
            <a:prstGeom prst="rect">
              <a:avLst/>
            </a:prstGeom>
            <a:noFill/>
          </p:spPr>
        </p:pic>
        <p:pic>
          <p:nvPicPr>
            <p:cNvPr id="25" name="Picture 38" descr="plane_plan747"/>
            <p:cNvPicPr>
              <a:picLocks noChangeAspect="1" noChangeArrowheads="1"/>
            </p:cNvPicPr>
            <p:nvPr/>
          </p:nvPicPr>
          <p:blipFill>
            <a:blip r:embed="rId6" cstate="print"/>
            <a:srcRect/>
            <a:stretch>
              <a:fillRect/>
            </a:stretch>
          </p:blipFill>
          <p:spPr bwMode="auto">
            <a:xfrm rot="2940468">
              <a:off x="1853" y="3106"/>
              <a:ext cx="191" cy="189"/>
            </a:xfrm>
            <a:prstGeom prst="rect">
              <a:avLst/>
            </a:prstGeom>
            <a:noFill/>
          </p:spPr>
        </p:pic>
        <p:pic>
          <p:nvPicPr>
            <p:cNvPr id="26" name="Picture 41" descr="plane_plan747"/>
            <p:cNvPicPr>
              <a:picLocks noChangeAspect="1" noChangeArrowheads="1"/>
            </p:cNvPicPr>
            <p:nvPr/>
          </p:nvPicPr>
          <p:blipFill>
            <a:blip r:embed="rId7" cstate="print"/>
            <a:srcRect/>
            <a:stretch>
              <a:fillRect/>
            </a:stretch>
          </p:blipFill>
          <p:spPr bwMode="auto">
            <a:xfrm>
              <a:off x="2064" y="3385"/>
              <a:ext cx="178" cy="176"/>
            </a:xfrm>
            <a:prstGeom prst="rect">
              <a:avLst/>
            </a:prstGeom>
            <a:noFill/>
          </p:spPr>
        </p:pic>
        <p:pic>
          <p:nvPicPr>
            <p:cNvPr id="27" name="Picture 42" descr="plane_plan"/>
            <p:cNvPicPr>
              <a:picLocks noChangeAspect="1" noChangeArrowheads="1"/>
            </p:cNvPicPr>
            <p:nvPr/>
          </p:nvPicPr>
          <p:blipFill>
            <a:blip r:embed="rId8"/>
            <a:srcRect/>
            <a:stretch>
              <a:fillRect/>
            </a:stretch>
          </p:blipFill>
          <p:spPr bwMode="auto">
            <a:xfrm>
              <a:off x="1865" y="2705"/>
              <a:ext cx="169" cy="181"/>
            </a:xfrm>
            <a:prstGeom prst="rect">
              <a:avLst/>
            </a:prstGeom>
            <a:noFill/>
            <a:ln w="12700">
              <a:noFill/>
              <a:miter lim="800000"/>
              <a:headEnd/>
              <a:tailEnd/>
            </a:ln>
          </p:spPr>
        </p:pic>
        <p:pic>
          <p:nvPicPr>
            <p:cNvPr id="28" name="Picture 43" descr="plane_plan"/>
            <p:cNvPicPr>
              <a:picLocks noChangeAspect="1" noChangeArrowheads="1"/>
            </p:cNvPicPr>
            <p:nvPr/>
          </p:nvPicPr>
          <p:blipFill>
            <a:blip r:embed="rId5"/>
            <a:srcRect/>
            <a:stretch>
              <a:fillRect/>
            </a:stretch>
          </p:blipFill>
          <p:spPr bwMode="auto">
            <a:xfrm rot="23332249">
              <a:off x="1610" y="1842"/>
              <a:ext cx="181" cy="169"/>
            </a:xfrm>
            <a:prstGeom prst="rect">
              <a:avLst/>
            </a:prstGeom>
            <a:noFill/>
          </p:spPr>
        </p:pic>
        <p:pic>
          <p:nvPicPr>
            <p:cNvPr id="29" name="Picture 44" descr="plane_plan"/>
            <p:cNvPicPr>
              <a:picLocks noChangeAspect="1" noChangeArrowheads="1"/>
            </p:cNvPicPr>
            <p:nvPr/>
          </p:nvPicPr>
          <p:blipFill>
            <a:blip r:embed="rId5"/>
            <a:srcRect/>
            <a:stretch>
              <a:fillRect/>
            </a:stretch>
          </p:blipFill>
          <p:spPr bwMode="auto">
            <a:xfrm rot="25673427">
              <a:off x="2829" y="941"/>
              <a:ext cx="181" cy="169"/>
            </a:xfrm>
            <a:prstGeom prst="rect">
              <a:avLst/>
            </a:prstGeom>
            <a:noFill/>
          </p:spPr>
        </p:pic>
        <p:pic>
          <p:nvPicPr>
            <p:cNvPr id="30" name="Picture 45" descr="plane_plan"/>
            <p:cNvPicPr>
              <a:picLocks noChangeAspect="1" noChangeArrowheads="1"/>
            </p:cNvPicPr>
            <p:nvPr/>
          </p:nvPicPr>
          <p:blipFill>
            <a:blip r:embed="rId5"/>
            <a:srcRect/>
            <a:stretch>
              <a:fillRect/>
            </a:stretch>
          </p:blipFill>
          <p:spPr bwMode="auto">
            <a:xfrm rot="20223175">
              <a:off x="1429" y="3521"/>
              <a:ext cx="181" cy="169"/>
            </a:xfrm>
            <a:prstGeom prst="rect">
              <a:avLst/>
            </a:prstGeom>
            <a:noFill/>
          </p:spPr>
        </p:pic>
        <p:pic>
          <p:nvPicPr>
            <p:cNvPr id="31" name="Picture 46" descr="plane_plan"/>
            <p:cNvPicPr>
              <a:picLocks noChangeAspect="1" noChangeArrowheads="1"/>
            </p:cNvPicPr>
            <p:nvPr/>
          </p:nvPicPr>
          <p:blipFill>
            <a:blip r:embed="rId5"/>
            <a:srcRect/>
            <a:stretch>
              <a:fillRect/>
            </a:stretch>
          </p:blipFill>
          <p:spPr bwMode="auto">
            <a:xfrm rot="29964633">
              <a:off x="4422" y="1344"/>
              <a:ext cx="181" cy="169"/>
            </a:xfrm>
            <a:prstGeom prst="rect">
              <a:avLst/>
            </a:prstGeom>
            <a:noFill/>
          </p:spPr>
        </p:pic>
        <p:pic>
          <p:nvPicPr>
            <p:cNvPr id="32" name="Picture 47" descr="plane_plan747"/>
            <p:cNvPicPr>
              <a:picLocks noChangeAspect="1" noChangeArrowheads="1"/>
            </p:cNvPicPr>
            <p:nvPr/>
          </p:nvPicPr>
          <p:blipFill>
            <a:blip r:embed="rId3" cstate="print"/>
            <a:srcRect/>
            <a:stretch>
              <a:fillRect/>
            </a:stretch>
          </p:blipFill>
          <p:spPr bwMode="auto">
            <a:xfrm rot="8307025">
              <a:off x="3833" y="1706"/>
              <a:ext cx="224" cy="222"/>
            </a:xfrm>
            <a:prstGeom prst="rect">
              <a:avLst/>
            </a:prstGeom>
            <a:noFill/>
          </p:spPr>
        </p:pic>
        <p:pic>
          <p:nvPicPr>
            <p:cNvPr id="33" name="Picture 48" descr="plane_plan747"/>
            <p:cNvPicPr>
              <a:picLocks noChangeAspect="1" noChangeArrowheads="1"/>
            </p:cNvPicPr>
            <p:nvPr/>
          </p:nvPicPr>
          <p:blipFill>
            <a:blip r:embed="rId9" cstate="print"/>
            <a:srcRect/>
            <a:stretch>
              <a:fillRect/>
            </a:stretch>
          </p:blipFill>
          <p:spPr bwMode="auto">
            <a:xfrm rot="16200000">
              <a:off x="2698" y="1571"/>
              <a:ext cx="182" cy="180"/>
            </a:xfrm>
            <a:prstGeom prst="rect">
              <a:avLst/>
            </a:prstGeom>
            <a:noFill/>
          </p:spPr>
        </p:pic>
        <p:pic>
          <p:nvPicPr>
            <p:cNvPr id="34" name="Picture 49" descr="plane_plan"/>
            <p:cNvPicPr>
              <a:picLocks noChangeAspect="1" noChangeArrowheads="1"/>
            </p:cNvPicPr>
            <p:nvPr/>
          </p:nvPicPr>
          <p:blipFill>
            <a:blip r:embed="rId5"/>
            <a:srcRect/>
            <a:stretch>
              <a:fillRect/>
            </a:stretch>
          </p:blipFill>
          <p:spPr bwMode="auto">
            <a:xfrm rot="32004082">
              <a:off x="3107" y="3385"/>
              <a:ext cx="181" cy="169"/>
            </a:xfrm>
            <a:prstGeom prst="rect">
              <a:avLst/>
            </a:prstGeom>
            <a:noFill/>
          </p:spPr>
        </p:pic>
        <p:pic>
          <p:nvPicPr>
            <p:cNvPr id="35" name="Picture 50" descr="plane_plan747"/>
            <p:cNvPicPr>
              <a:picLocks noChangeAspect="1" noChangeArrowheads="1"/>
            </p:cNvPicPr>
            <p:nvPr/>
          </p:nvPicPr>
          <p:blipFill>
            <a:blip r:embed="rId10" cstate="print"/>
            <a:srcRect/>
            <a:stretch>
              <a:fillRect/>
            </a:stretch>
          </p:blipFill>
          <p:spPr bwMode="auto">
            <a:xfrm>
              <a:off x="3352" y="2205"/>
              <a:ext cx="222" cy="224"/>
            </a:xfrm>
            <a:prstGeom prst="rect">
              <a:avLst/>
            </a:prstGeom>
            <a:noFill/>
          </p:spPr>
        </p:pic>
        <p:pic>
          <p:nvPicPr>
            <p:cNvPr id="36" name="Picture 51" descr="plane_plan"/>
            <p:cNvPicPr>
              <a:picLocks noChangeAspect="1" noChangeArrowheads="1"/>
            </p:cNvPicPr>
            <p:nvPr/>
          </p:nvPicPr>
          <p:blipFill>
            <a:blip r:embed="rId5"/>
            <a:srcRect/>
            <a:stretch>
              <a:fillRect/>
            </a:stretch>
          </p:blipFill>
          <p:spPr bwMode="auto">
            <a:xfrm rot="25673427">
              <a:off x="3192" y="1395"/>
              <a:ext cx="181" cy="169"/>
            </a:xfrm>
            <a:prstGeom prst="rect">
              <a:avLst/>
            </a:prstGeom>
            <a:noFill/>
          </p:spPr>
        </p:pic>
        <p:sp>
          <p:nvSpPr>
            <p:cNvPr id="37" name="AutoShape 52"/>
            <p:cNvSpPr>
              <a:spLocks noChangeArrowheads="1"/>
            </p:cNvSpPr>
            <p:nvPr/>
          </p:nvSpPr>
          <p:spPr bwMode="auto">
            <a:xfrm>
              <a:off x="2699" y="4110"/>
              <a:ext cx="91" cy="90"/>
            </a:xfrm>
            <a:prstGeom prst="triangle">
              <a:avLst>
                <a:gd name="adj" fmla="val 50000"/>
              </a:avLst>
            </a:prstGeom>
            <a:solidFill>
              <a:schemeClr val="bg2"/>
            </a:solidFill>
            <a:ln w="9525">
              <a:solidFill>
                <a:schemeClr val="tx1"/>
              </a:solidFill>
              <a:miter lim="800000"/>
              <a:headEnd/>
              <a:tailEnd/>
            </a:ln>
            <a:effectLst/>
          </p:spPr>
          <p:txBody>
            <a:bodyPr wrap="none" anchor="ctr"/>
            <a:lstStyle/>
            <a:p>
              <a:endParaRPr lang="zh-CN" altLang="en-US"/>
            </a:p>
          </p:txBody>
        </p:sp>
        <p:pic>
          <p:nvPicPr>
            <p:cNvPr id="38" name="Picture 53" descr="plane_plan"/>
            <p:cNvPicPr>
              <a:picLocks noChangeAspect="1" noChangeArrowheads="1"/>
            </p:cNvPicPr>
            <p:nvPr/>
          </p:nvPicPr>
          <p:blipFill>
            <a:blip r:embed="rId5"/>
            <a:srcRect/>
            <a:stretch>
              <a:fillRect/>
            </a:stretch>
          </p:blipFill>
          <p:spPr bwMode="auto">
            <a:xfrm rot="26837192">
              <a:off x="3373" y="2937"/>
              <a:ext cx="181" cy="169"/>
            </a:xfrm>
            <a:prstGeom prst="rect">
              <a:avLst/>
            </a:prstGeom>
            <a:noFill/>
          </p:spPr>
        </p:pic>
        <p:pic>
          <p:nvPicPr>
            <p:cNvPr id="39" name="Picture 54" descr="plane_plan"/>
            <p:cNvPicPr>
              <a:picLocks noChangeAspect="1" noChangeArrowheads="1"/>
            </p:cNvPicPr>
            <p:nvPr/>
          </p:nvPicPr>
          <p:blipFill>
            <a:blip r:embed="rId5"/>
            <a:srcRect/>
            <a:stretch>
              <a:fillRect/>
            </a:stretch>
          </p:blipFill>
          <p:spPr bwMode="auto">
            <a:xfrm rot="30890977">
              <a:off x="4059" y="3294"/>
              <a:ext cx="181" cy="169"/>
            </a:xfrm>
            <a:prstGeom prst="rect">
              <a:avLst/>
            </a:prstGeom>
            <a:noFill/>
          </p:spPr>
        </p:pic>
        <p:pic>
          <p:nvPicPr>
            <p:cNvPr id="40" name="Picture 58" descr="plane_plan"/>
            <p:cNvPicPr>
              <a:picLocks noChangeAspect="1" noChangeArrowheads="1"/>
            </p:cNvPicPr>
            <p:nvPr/>
          </p:nvPicPr>
          <p:blipFill>
            <a:blip r:embed="rId5"/>
            <a:srcRect/>
            <a:stretch>
              <a:fillRect/>
            </a:stretch>
          </p:blipFill>
          <p:spPr bwMode="auto">
            <a:xfrm rot="20223175">
              <a:off x="930" y="3657"/>
              <a:ext cx="181" cy="169"/>
            </a:xfrm>
            <a:prstGeom prst="rect">
              <a:avLst/>
            </a:prstGeom>
            <a:noFill/>
          </p:spPr>
        </p:pic>
        <p:pic>
          <p:nvPicPr>
            <p:cNvPr id="41" name="Picture 68" descr="plane_plan"/>
            <p:cNvPicPr>
              <a:picLocks noChangeAspect="1" noChangeArrowheads="1"/>
            </p:cNvPicPr>
            <p:nvPr/>
          </p:nvPicPr>
          <p:blipFill>
            <a:blip r:embed="rId5"/>
            <a:srcRect/>
            <a:stretch>
              <a:fillRect/>
            </a:stretch>
          </p:blipFill>
          <p:spPr bwMode="auto">
            <a:xfrm rot="10800000">
              <a:off x="1927" y="1434"/>
              <a:ext cx="181" cy="169"/>
            </a:xfrm>
            <a:prstGeom prst="rect">
              <a:avLst/>
            </a:prstGeom>
            <a:noFill/>
          </p:spPr>
        </p:pic>
      </p:grpSp>
      <p:sp>
        <p:nvSpPr>
          <p:cNvPr id="42" name="TextBox 41"/>
          <p:cNvSpPr txBox="1"/>
          <p:nvPr/>
        </p:nvSpPr>
        <p:spPr>
          <a:xfrm>
            <a:off x="1142976" y="2000240"/>
            <a:ext cx="1928826" cy="1569660"/>
          </a:xfrm>
          <a:prstGeom prst="rect">
            <a:avLst/>
          </a:prstGeom>
          <a:noFill/>
        </p:spPr>
        <p:txBody>
          <a:bodyPr wrap="square" rtlCol="0">
            <a:spAutoFit/>
          </a:bodyPr>
          <a:lstStyle/>
          <a:p>
            <a:pPr>
              <a:buFont typeface="Arial" pitchFamily="34" charset="0"/>
              <a:buChar char="•"/>
            </a:pPr>
            <a:r>
              <a:rPr lang="en-US" altLang="zh-CN" sz="2400" dirty="0" smtClean="0"/>
              <a:t>Metering </a:t>
            </a:r>
          </a:p>
          <a:p>
            <a:pPr>
              <a:buFont typeface="Arial" pitchFamily="34" charset="0"/>
              <a:buChar char="•"/>
            </a:pPr>
            <a:r>
              <a:rPr lang="en-US" altLang="zh-CN" sz="2400" dirty="0" smtClean="0"/>
              <a:t>Merging</a:t>
            </a:r>
          </a:p>
          <a:p>
            <a:pPr>
              <a:buFont typeface="Arial" pitchFamily="34" charset="0"/>
              <a:buChar char="•"/>
            </a:pPr>
            <a:r>
              <a:rPr lang="en-US" altLang="zh-CN" sz="2400" dirty="0" smtClean="0"/>
              <a:t>Sequencing</a:t>
            </a:r>
          </a:p>
          <a:p>
            <a:pPr>
              <a:buFont typeface="Arial" pitchFamily="34" charset="0"/>
              <a:buChar char="•"/>
            </a:pPr>
            <a:r>
              <a:rPr lang="en-US" altLang="zh-CN" sz="2400" dirty="0" smtClean="0"/>
              <a:t>Spacing</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Objectives of the air traffic services</a:t>
            </a:r>
            <a:endParaRPr lang="zh-CN" altLang="en-US" dirty="0"/>
          </a:p>
        </p:txBody>
      </p:sp>
      <p:sp>
        <p:nvSpPr>
          <p:cNvPr id="3" name="内容占位符 2"/>
          <p:cNvSpPr>
            <a:spLocks noGrp="1"/>
          </p:cNvSpPr>
          <p:nvPr>
            <p:ph idx="1"/>
          </p:nvPr>
        </p:nvSpPr>
        <p:spPr>
          <a:xfrm>
            <a:off x="457200" y="1600200"/>
            <a:ext cx="6257940" cy="4525963"/>
          </a:xfrm>
        </p:spPr>
        <p:txBody>
          <a:bodyPr>
            <a:normAutofit fontScale="85000" lnSpcReduction="20000"/>
          </a:bodyPr>
          <a:lstStyle/>
          <a:p>
            <a:pPr marL="971550" lvl="1" indent="-514350">
              <a:buFont typeface="+mj-lt"/>
              <a:buAutoNum type="alphaLcParenR"/>
            </a:pPr>
            <a:r>
              <a:rPr lang="en-US" altLang="zh-CN" dirty="0" smtClean="0"/>
              <a:t>prevent </a:t>
            </a:r>
            <a:r>
              <a:rPr lang="en-US" altLang="zh-CN" dirty="0"/>
              <a:t>collisions between aircraft</a:t>
            </a:r>
            <a:r>
              <a:rPr lang="en-US" altLang="zh-CN" dirty="0" smtClean="0"/>
              <a:t>;</a:t>
            </a:r>
          </a:p>
          <a:p>
            <a:pPr marL="971550" lvl="1" indent="-514350">
              <a:buFont typeface="+mj-lt"/>
              <a:buAutoNum type="alphaLcParenR"/>
            </a:pPr>
            <a:r>
              <a:rPr lang="en-US" altLang="zh-CN" dirty="0" smtClean="0"/>
              <a:t>prevent </a:t>
            </a:r>
            <a:r>
              <a:rPr lang="en-US" altLang="zh-CN" dirty="0"/>
              <a:t>collisions between aircraft on the </a:t>
            </a:r>
            <a:r>
              <a:rPr lang="en-US" altLang="zh-CN" dirty="0" smtClean="0"/>
              <a:t>maneuvering area </a:t>
            </a:r>
            <a:r>
              <a:rPr lang="en-US" altLang="zh-CN" dirty="0"/>
              <a:t>and obstructions on that area;</a:t>
            </a:r>
          </a:p>
          <a:p>
            <a:pPr marL="971550" lvl="1" indent="-514350">
              <a:buFont typeface="+mj-lt"/>
              <a:buAutoNum type="alphaLcParenR"/>
            </a:pPr>
            <a:r>
              <a:rPr lang="en-US" altLang="zh-CN" dirty="0" smtClean="0"/>
              <a:t>expedite </a:t>
            </a:r>
            <a:r>
              <a:rPr lang="en-US" altLang="zh-CN" dirty="0"/>
              <a:t>and maintain an orderly flow of air traffic;</a:t>
            </a:r>
          </a:p>
          <a:p>
            <a:pPr marL="971550" lvl="1" indent="-514350">
              <a:buFont typeface="+mj-lt"/>
              <a:buAutoNum type="alphaLcParenR"/>
            </a:pPr>
            <a:r>
              <a:rPr lang="en-US" altLang="zh-CN" dirty="0" smtClean="0"/>
              <a:t>provide </a:t>
            </a:r>
            <a:r>
              <a:rPr lang="en-US" altLang="zh-CN" dirty="0"/>
              <a:t>advice and information useful for the safe </a:t>
            </a:r>
            <a:r>
              <a:rPr lang="en-US" altLang="zh-CN" dirty="0" smtClean="0"/>
              <a:t>and efficient </a:t>
            </a:r>
            <a:r>
              <a:rPr lang="en-US" altLang="zh-CN" dirty="0"/>
              <a:t>conduct of flights;</a:t>
            </a:r>
          </a:p>
          <a:p>
            <a:pPr marL="971550" lvl="1" indent="-514350">
              <a:buFont typeface="+mj-lt"/>
              <a:buAutoNum type="alphaLcParenR"/>
            </a:pPr>
            <a:r>
              <a:rPr lang="en-US" altLang="zh-CN" dirty="0" smtClean="0"/>
              <a:t>notify </a:t>
            </a:r>
            <a:r>
              <a:rPr lang="en-US" altLang="zh-CN" dirty="0"/>
              <a:t>appropriate organizations regarding aircraft in </a:t>
            </a:r>
            <a:r>
              <a:rPr lang="en-US" altLang="zh-CN" dirty="0" smtClean="0"/>
              <a:t>need of </a:t>
            </a:r>
            <a:r>
              <a:rPr lang="en-US" altLang="zh-CN" dirty="0"/>
              <a:t>search and rescue aid, and assist such </a:t>
            </a:r>
            <a:r>
              <a:rPr lang="en-US" altLang="zh-CN" dirty="0" smtClean="0"/>
              <a:t>organizations as </a:t>
            </a:r>
            <a:r>
              <a:rPr lang="en-US" altLang="zh-CN" dirty="0"/>
              <a:t>required.</a:t>
            </a:r>
            <a:endParaRPr lang="zh-CN" altLang="en-US" dirty="0"/>
          </a:p>
        </p:txBody>
      </p:sp>
      <p:grpSp>
        <p:nvGrpSpPr>
          <p:cNvPr id="11" name="组合 10"/>
          <p:cNvGrpSpPr/>
          <p:nvPr/>
        </p:nvGrpSpPr>
        <p:grpSpPr>
          <a:xfrm>
            <a:off x="6500826" y="1571612"/>
            <a:ext cx="2143140" cy="1928826"/>
            <a:chOff x="6500826" y="1571612"/>
            <a:chExt cx="2143140" cy="1928826"/>
          </a:xfrm>
        </p:grpSpPr>
        <p:sp>
          <p:nvSpPr>
            <p:cNvPr id="5" name="左大括号 4"/>
            <p:cNvSpPr/>
            <p:nvPr/>
          </p:nvSpPr>
          <p:spPr>
            <a:xfrm flipH="1">
              <a:off x="6500826" y="1571612"/>
              <a:ext cx="428628" cy="19288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143768" y="2357430"/>
              <a:ext cx="1500198" cy="369332"/>
            </a:xfrm>
            <a:prstGeom prst="rect">
              <a:avLst/>
            </a:prstGeom>
            <a:noFill/>
          </p:spPr>
          <p:txBody>
            <a:bodyPr wrap="square" rtlCol="0">
              <a:spAutoFit/>
            </a:bodyPr>
            <a:lstStyle/>
            <a:p>
              <a:r>
                <a:rPr lang="en-US" altLang="zh-CN" dirty="0" smtClean="0"/>
                <a:t>ATC</a:t>
              </a:r>
              <a:endParaRPr lang="zh-CN" altLang="en-US" dirty="0"/>
            </a:p>
          </p:txBody>
        </p:sp>
      </p:grpSp>
      <p:grpSp>
        <p:nvGrpSpPr>
          <p:cNvPr id="12" name="组合 11"/>
          <p:cNvGrpSpPr/>
          <p:nvPr/>
        </p:nvGrpSpPr>
        <p:grpSpPr>
          <a:xfrm>
            <a:off x="6500826" y="3643314"/>
            <a:ext cx="1285884" cy="785818"/>
            <a:chOff x="6500826" y="3643314"/>
            <a:chExt cx="1285884" cy="785818"/>
          </a:xfrm>
        </p:grpSpPr>
        <p:sp>
          <p:nvSpPr>
            <p:cNvPr id="7" name="左大括号 6"/>
            <p:cNvSpPr/>
            <p:nvPr/>
          </p:nvSpPr>
          <p:spPr>
            <a:xfrm flipH="1">
              <a:off x="6500826" y="3643314"/>
              <a:ext cx="428628"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7143768" y="3857628"/>
              <a:ext cx="642942" cy="369332"/>
            </a:xfrm>
            <a:prstGeom prst="rect">
              <a:avLst/>
            </a:prstGeom>
            <a:noFill/>
          </p:spPr>
          <p:txBody>
            <a:bodyPr wrap="square" rtlCol="0">
              <a:spAutoFit/>
            </a:bodyPr>
            <a:lstStyle/>
            <a:p>
              <a:r>
                <a:rPr lang="en-US" altLang="zh-CN" dirty="0" smtClean="0"/>
                <a:t>FIS</a:t>
              </a:r>
              <a:endParaRPr lang="zh-CN" altLang="en-US" dirty="0"/>
            </a:p>
          </p:txBody>
        </p:sp>
      </p:grpSp>
      <p:grpSp>
        <p:nvGrpSpPr>
          <p:cNvPr id="13" name="组合 12"/>
          <p:cNvGrpSpPr/>
          <p:nvPr/>
        </p:nvGrpSpPr>
        <p:grpSpPr>
          <a:xfrm>
            <a:off x="6500826" y="4572008"/>
            <a:ext cx="2286016" cy="1071570"/>
            <a:chOff x="6500826" y="4572008"/>
            <a:chExt cx="2286016" cy="1071570"/>
          </a:xfrm>
        </p:grpSpPr>
        <p:sp>
          <p:nvSpPr>
            <p:cNvPr id="9" name="左大括号 8"/>
            <p:cNvSpPr/>
            <p:nvPr/>
          </p:nvSpPr>
          <p:spPr>
            <a:xfrm flipH="1">
              <a:off x="6500826" y="4572008"/>
              <a:ext cx="428628" cy="1071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7072330" y="4929198"/>
              <a:ext cx="1714512" cy="369332"/>
            </a:xfrm>
            <a:prstGeom prst="rect">
              <a:avLst/>
            </a:prstGeom>
            <a:noFill/>
          </p:spPr>
          <p:txBody>
            <a:bodyPr wrap="square" rtlCol="0">
              <a:spAutoFit/>
            </a:bodyPr>
            <a:lstStyle/>
            <a:p>
              <a:r>
                <a:rPr lang="en-US" altLang="zh-CN" dirty="0" smtClean="0"/>
                <a:t>Alerting Service</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 Control</a:t>
            </a:r>
            <a:endParaRPr lang="zh-CN" altLang="en-US" dirty="0"/>
          </a:p>
        </p:txBody>
      </p:sp>
      <p:pic>
        <p:nvPicPr>
          <p:cNvPr id="2050" name="Picture 2"/>
          <p:cNvPicPr>
            <a:picLocks noChangeAspect="1" noChangeArrowheads="1"/>
          </p:cNvPicPr>
          <p:nvPr/>
        </p:nvPicPr>
        <p:blipFill>
          <a:blip r:embed="rId2"/>
          <a:srcRect t="6106" r="14503" b="7175"/>
          <a:stretch>
            <a:fillRect/>
          </a:stretch>
        </p:blipFill>
        <p:spPr bwMode="auto">
          <a:xfrm>
            <a:off x="642910" y="1285860"/>
            <a:ext cx="8001056"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Area Control</a:t>
            </a:r>
            <a:endParaRPr lang="zh-CN" altLang="en-US" dirty="0"/>
          </a:p>
        </p:txBody>
      </p:sp>
      <p:pic>
        <p:nvPicPr>
          <p:cNvPr id="4" name="内容占位符 3" descr="Swanwick-main.jpg"/>
          <p:cNvPicPr>
            <a:picLocks noGrp="1" noChangeAspect="1"/>
          </p:cNvPicPr>
          <p:nvPr>
            <p:ph idx="1"/>
          </p:nvPr>
        </p:nvPicPr>
        <p:blipFill>
          <a:blip r:embed="rId2"/>
          <a:stretch>
            <a:fillRect/>
          </a:stretch>
        </p:blipFill>
        <p:spPr>
          <a:xfrm>
            <a:off x="1177527" y="1357298"/>
            <a:ext cx="6788945" cy="4525963"/>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Information Service</a:t>
            </a:r>
            <a:endParaRPr lang="zh-CN" altLang="en-US" dirty="0"/>
          </a:p>
        </p:txBody>
      </p:sp>
      <p:sp>
        <p:nvSpPr>
          <p:cNvPr id="3" name="内容占位符 2"/>
          <p:cNvSpPr>
            <a:spLocks noGrp="1"/>
          </p:cNvSpPr>
          <p:nvPr>
            <p:ph idx="1"/>
          </p:nvPr>
        </p:nvSpPr>
        <p:spPr>
          <a:xfrm>
            <a:off x="457200" y="1500174"/>
            <a:ext cx="8229600" cy="4643470"/>
          </a:xfrm>
        </p:spPr>
        <p:txBody>
          <a:bodyPr>
            <a:normAutofit fontScale="62500" lnSpcReduction="20000"/>
          </a:bodyPr>
          <a:lstStyle/>
          <a:p>
            <a:r>
              <a:rPr lang="en-US" altLang="zh-CN" dirty="0" smtClean="0"/>
              <a:t>SIGMET and AIRMET information;</a:t>
            </a:r>
          </a:p>
          <a:p>
            <a:r>
              <a:rPr lang="en-US" altLang="zh-CN" dirty="0" smtClean="0"/>
              <a:t>information concerning pre-eruption volcanic activity, volcanic eruptions and volcanic ash clouds;</a:t>
            </a:r>
          </a:p>
          <a:p>
            <a:r>
              <a:rPr lang="en-US" altLang="zh-CN" dirty="0" smtClean="0"/>
              <a:t>information concerning the release into the atmosphere of radioactive materials or toxic chemicals;</a:t>
            </a:r>
          </a:p>
          <a:p>
            <a:r>
              <a:rPr lang="en-US" altLang="zh-CN" dirty="0" smtClean="0"/>
              <a:t>information on changes in the serviceability of navigation aids;</a:t>
            </a:r>
          </a:p>
          <a:p>
            <a:r>
              <a:rPr lang="en-US" altLang="zh-CN" dirty="0" smtClean="0"/>
              <a:t>information on changes in condition of aerodromes and associated facilities, including information on the state of the aerodrome movement areas when they are affected by snow, ice or significant depth of water;</a:t>
            </a:r>
          </a:p>
          <a:p>
            <a:r>
              <a:rPr lang="en-US" altLang="zh-CN" dirty="0" smtClean="0"/>
              <a:t>information on unmanned free balloons;</a:t>
            </a:r>
          </a:p>
          <a:p>
            <a:r>
              <a:rPr lang="en-US" altLang="zh-CN" dirty="0" smtClean="0"/>
              <a:t>weather conditions reported or forecast at departure, destination and alternate aerodromes;</a:t>
            </a:r>
          </a:p>
          <a:p>
            <a:r>
              <a:rPr lang="en-US" altLang="zh-CN" dirty="0" smtClean="0"/>
              <a:t>collision hazards, to aircraft operating in airspace Classes C, D, E, F and G;</a:t>
            </a:r>
          </a:p>
          <a:p>
            <a:r>
              <a:rPr lang="en-US" altLang="zh-CN" dirty="0" smtClean="0"/>
              <a:t>for flight over water areas, in so far as practicable and when requested by a pilot, any available information such as radio call sign, position, true track, speed, etc.,  of surface vessels in the area.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Flight Information Broadcasts</a:t>
            </a:r>
            <a:endParaRPr lang="zh-CN" altLang="en-US" dirty="0"/>
          </a:p>
        </p:txBody>
      </p:sp>
      <p:sp>
        <p:nvSpPr>
          <p:cNvPr id="3" name="内容占位符 2"/>
          <p:cNvSpPr>
            <a:spLocks noGrp="1"/>
          </p:cNvSpPr>
          <p:nvPr>
            <p:ph idx="1"/>
          </p:nvPr>
        </p:nvSpPr>
        <p:spPr>
          <a:xfrm>
            <a:off x="457200" y="1600200"/>
            <a:ext cx="6043626" cy="4525963"/>
          </a:xfrm>
        </p:spPr>
        <p:txBody>
          <a:bodyPr/>
          <a:lstStyle/>
          <a:p>
            <a:r>
              <a:rPr lang="en-US" altLang="zh-CN" dirty="0" smtClean="0"/>
              <a:t>OFIS- Operational Flight Information Service</a:t>
            </a:r>
          </a:p>
          <a:p>
            <a:r>
              <a:rPr lang="en-US" altLang="zh-CN" dirty="0" smtClean="0"/>
              <a:t>ATIS – Automatic Terminal Information Service</a:t>
            </a:r>
          </a:p>
          <a:p>
            <a:r>
              <a:rPr lang="en-US" altLang="zh-CN" dirty="0" smtClean="0"/>
              <a:t>VOLMET – Meteorological information for aircraft in flight</a:t>
            </a:r>
            <a:endParaRPr lang="zh-CN" altLang="en-US" dirty="0"/>
          </a:p>
        </p:txBody>
      </p:sp>
      <p:pic>
        <p:nvPicPr>
          <p:cNvPr id="4" name="图片 3" descr="MC900280544.WMF"/>
          <p:cNvPicPr>
            <a:picLocks noChangeAspect="1"/>
          </p:cNvPicPr>
          <p:nvPr/>
        </p:nvPicPr>
        <p:blipFill>
          <a:blip r:embed="rId2"/>
          <a:stretch>
            <a:fillRect/>
          </a:stretch>
        </p:blipFill>
        <p:spPr>
          <a:xfrm>
            <a:off x="6786578" y="2143116"/>
            <a:ext cx="1284083" cy="255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Alerting Service</a:t>
            </a:r>
            <a:endParaRPr lang="zh-CN" altLang="en-US" dirty="0"/>
          </a:p>
        </p:txBody>
      </p:sp>
      <p:sp>
        <p:nvSpPr>
          <p:cNvPr id="3" name="内容占位符 2"/>
          <p:cNvSpPr>
            <a:spLocks noGrp="1"/>
          </p:cNvSpPr>
          <p:nvPr>
            <p:ph idx="1"/>
          </p:nvPr>
        </p:nvSpPr>
        <p:spPr/>
        <p:txBody>
          <a:bodyPr/>
          <a:lstStyle/>
          <a:p>
            <a:r>
              <a:rPr lang="en-US" altLang="zh-CN" dirty="0" smtClean="0"/>
              <a:t>Three phases</a:t>
            </a:r>
          </a:p>
          <a:p>
            <a:pPr lvl="1"/>
            <a:r>
              <a:rPr lang="en-US" altLang="zh-CN" dirty="0" smtClean="0"/>
              <a:t>Uncertainty phase</a:t>
            </a:r>
          </a:p>
          <a:p>
            <a:pPr lvl="1"/>
            <a:r>
              <a:rPr lang="en-US" altLang="zh-CN" dirty="0" smtClean="0"/>
              <a:t>Alert phase</a:t>
            </a:r>
          </a:p>
          <a:p>
            <a:pPr lvl="1"/>
            <a:r>
              <a:rPr lang="en-US" altLang="zh-CN" dirty="0" smtClean="0"/>
              <a:t>Distress phase</a:t>
            </a:r>
          </a:p>
        </p:txBody>
      </p:sp>
      <p:pic>
        <p:nvPicPr>
          <p:cNvPr id="4" name="图片 3" descr="Search_and_Rescue_Royalty_Free_Clipart_Picture_100205-004261-714053.jpg"/>
          <p:cNvPicPr>
            <a:picLocks noChangeAspect="1"/>
          </p:cNvPicPr>
          <p:nvPr/>
        </p:nvPicPr>
        <p:blipFill>
          <a:blip r:embed="rId2"/>
          <a:stretch>
            <a:fillRect/>
          </a:stretch>
        </p:blipFill>
        <p:spPr>
          <a:xfrm>
            <a:off x="4786314" y="2428868"/>
            <a:ext cx="2947231" cy="2721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Alerting Service</a:t>
            </a:r>
            <a:endParaRPr lang="zh-CN" altLang="en-US" dirty="0"/>
          </a:p>
        </p:txBody>
      </p:sp>
      <p:sp>
        <p:nvSpPr>
          <p:cNvPr id="3" name="内容占位符 2"/>
          <p:cNvSpPr>
            <a:spLocks noGrp="1"/>
          </p:cNvSpPr>
          <p:nvPr>
            <p:ph idx="1"/>
          </p:nvPr>
        </p:nvSpPr>
        <p:spPr/>
        <p:txBody>
          <a:bodyPr>
            <a:normAutofit fontScale="92500"/>
          </a:bodyPr>
          <a:lstStyle/>
          <a:p>
            <a:r>
              <a:rPr lang="en-US" altLang="zh-CN" i="1" dirty="0" smtClean="0"/>
              <a:t>Uncertainty phase when:</a:t>
            </a:r>
          </a:p>
          <a:p>
            <a:pPr lvl="1"/>
            <a:r>
              <a:rPr lang="en-US" altLang="zh-CN" dirty="0" smtClean="0"/>
              <a:t>no communication has been received from an aircraft within a period of </a:t>
            </a:r>
            <a:r>
              <a:rPr lang="en-US" altLang="zh-CN" u="sng" dirty="0" smtClean="0"/>
              <a:t>30</a:t>
            </a:r>
            <a:r>
              <a:rPr lang="en-US" altLang="zh-CN" dirty="0" smtClean="0"/>
              <a:t> minutes after the time a communication should have been received, or from the time an unsuccessful attempt to establish communication with such aircraft was first made, whichever is the earlier, or when</a:t>
            </a:r>
          </a:p>
          <a:p>
            <a:pPr lvl="1"/>
            <a:r>
              <a:rPr lang="en-US" altLang="zh-CN" dirty="0" smtClean="0"/>
              <a:t>an aircraft fails to arrive within </a:t>
            </a:r>
            <a:r>
              <a:rPr lang="en-US" altLang="zh-CN" u="sng" dirty="0" smtClean="0"/>
              <a:t>30</a:t>
            </a:r>
            <a:r>
              <a:rPr lang="en-US" altLang="zh-CN" dirty="0" smtClean="0"/>
              <a:t> minutes of the estimated time of arrival last notified to or estimated by air traffic services units, whichever is the later,</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Alerting Service</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i="1" dirty="0" smtClean="0"/>
              <a:t>Alert phase when:</a:t>
            </a:r>
          </a:p>
          <a:p>
            <a:pPr lvl="1"/>
            <a:r>
              <a:rPr lang="en-US" altLang="zh-CN" dirty="0" smtClean="0"/>
              <a:t>following the uncertainty phase, subsequent attempts to establish communication with the aircraft or inquiries to other relevant sources have failed to reveal any news of the aircraft, or when</a:t>
            </a:r>
          </a:p>
          <a:p>
            <a:pPr lvl="1"/>
            <a:r>
              <a:rPr lang="en-US" altLang="zh-CN" dirty="0" smtClean="0"/>
              <a:t>an aircraft has been cleared to land and fails to land within 5 minutes of the estimated time of landing and communication has not been re-established with the aircraft, or when</a:t>
            </a:r>
          </a:p>
          <a:p>
            <a:pPr lvl="1"/>
            <a:r>
              <a:rPr lang="en-US" altLang="zh-CN" dirty="0" smtClean="0"/>
              <a:t>information has been received which indicates that the operating efficiency of the aircraft has been impaired, but not to the extent that a forced landing is likely, except when evidence exists that would allay apprehension as to the safety of the aircraft and its occupants, or when</a:t>
            </a:r>
          </a:p>
          <a:p>
            <a:pPr lvl="1"/>
            <a:r>
              <a:rPr lang="en-US" altLang="zh-CN" dirty="0" smtClean="0"/>
              <a:t>an aircraft is known or believed to be the subject of unlawful interference.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Alerting Service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i="1" dirty="0" smtClean="0"/>
              <a:t>Distress phase when:</a:t>
            </a:r>
          </a:p>
          <a:p>
            <a:pPr lvl="1"/>
            <a:r>
              <a:rPr lang="en-US" altLang="zh-CN" dirty="0" smtClean="0"/>
              <a:t>following the alert phase, further unsuccessful attempts to establish communication with the aircraft and more widespread unsuccessful inquiries point to the probability that the aircraft is in distress, or when</a:t>
            </a:r>
          </a:p>
          <a:p>
            <a:pPr lvl="1"/>
            <a:r>
              <a:rPr lang="en-US" altLang="zh-CN" dirty="0" smtClean="0"/>
              <a:t>the fuel on board is considered to be exhausted, or to be insufficient to enable the aircraft to reach safety, or when</a:t>
            </a:r>
          </a:p>
          <a:p>
            <a:pPr lvl="1"/>
            <a:r>
              <a:rPr lang="en-US" altLang="zh-CN" dirty="0" smtClean="0"/>
              <a:t>information is received which indicates that the operating efficiency of the aircraft has been impaired to the extent that a forced landing is likely, or when</a:t>
            </a:r>
          </a:p>
          <a:p>
            <a:pPr lvl="1"/>
            <a:r>
              <a:rPr lang="en-US" altLang="zh-CN" dirty="0" smtClean="0"/>
              <a:t>information is received or it is reasonably certain that the aircraft is about to make or has made a forced landing.</a:t>
            </a:r>
            <a:endParaRPr lang="en-US" altLang="zh-CN"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fontScale="85000" lnSpcReduction="20000"/>
          </a:bodyPr>
          <a:lstStyle/>
          <a:p>
            <a:pPr marL="971550" lvl="1" indent="-514350">
              <a:buFont typeface="+mj-lt"/>
              <a:buAutoNum type="arabicPeriod"/>
            </a:pPr>
            <a:r>
              <a:rPr lang="en-US" altLang="zh-CN" dirty="0" smtClean="0"/>
              <a:t>What are the objectives of ATS</a:t>
            </a:r>
          </a:p>
          <a:p>
            <a:pPr marL="971550" lvl="1" indent="-514350">
              <a:buFont typeface="+mj-lt"/>
              <a:buAutoNum type="arabicPeriod"/>
            </a:pPr>
            <a:r>
              <a:rPr lang="en-US" altLang="zh-CN" dirty="0" smtClean="0"/>
              <a:t>What are the types of separation</a:t>
            </a:r>
          </a:p>
          <a:p>
            <a:pPr marL="971550" lvl="1" indent="-514350">
              <a:buFont typeface="+mj-lt"/>
              <a:buAutoNum type="arabicPeriod"/>
            </a:pPr>
            <a:r>
              <a:rPr lang="en-US" altLang="zh-CN" dirty="0" smtClean="0"/>
              <a:t>What is the determining factor on wake turbulence?</a:t>
            </a:r>
          </a:p>
          <a:p>
            <a:pPr marL="971550" lvl="1" indent="-514350">
              <a:buFont typeface="+mj-lt"/>
              <a:buAutoNum type="arabicPeriod"/>
            </a:pPr>
            <a:r>
              <a:rPr lang="en-US" altLang="zh-CN" dirty="0" smtClean="0"/>
              <a:t>Under what circumstances can an arriving aircraft be permitted to land?</a:t>
            </a:r>
          </a:p>
          <a:p>
            <a:pPr marL="971550" lvl="1" indent="-514350">
              <a:buFont typeface="+mj-lt"/>
              <a:buAutoNum type="arabicPeriod"/>
            </a:pPr>
            <a:r>
              <a:rPr lang="en-US" altLang="zh-CN" dirty="0" smtClean="0"/>
              <a:t>Under what circumstances can a departing aircraft be permitted to take off?</a:t>
            </a:r>
          </a:p>
          <a:p>
            <a:pPr marL="971550" lvl="1" indent="-514350">
              <a:buFont typeface="+mj-lt"/>
              <a:buAutoNum type="arabicPeriod"/>
            </a:pPr>
            <a:r>
              <a:rPr lang="en-US" altLang="zh-CN" dirty="0" smtClean="0"/>
              <a:t>What the five legs of an aerodrome traffic pattern</a:t>
            </a:r>
          </a:p>
          <a:p>
            <a:pPr marL="971550" lvl="1" indent="-514350">
              <a:buFont typeface="+mj-lt"/>
              <a:buAutoNum type="arabicPeriod"/>
            </a:pPr>
            <a:r>
              <a:rPr lang="en-US" altLang="zh-CN" dirty="0" smtClean="0"/>
              <a:t>What are the main functions of an approach controller?</a:t>
            </a:r>
          </a:p>
          <a:p>
            <a:pPr marL="971550" lvl="1" indent="-514350">
              <a:buFont typeface="+mj-lt"/>
              <a:buAutoNum type="arabicPeriod"/>
            </a:pPr>
            <a:r>
              <a:rPr lang="en-US" altLang="zh-CN" dirty="0" smtClean="0"/>
              <a:t>What is the objective of Flight Information Service?</a:t>
            </a:r>
          </a:p>
          <a:p>
            <a:pPr marL="971550" lvl="1" indent="-514350">
              <a:buFont typeface="+mj-lt"/>
              <a:buAutoNum type="arabicPeriod"/>
            </a:pPr>
            <a:r>
              <a:rPr lang="en-US" altLang="zh-CN" dirty="0" smtClean="0"/>
              <a:t>What is the objective of Alerting Service?</a:t>
            </a:r>
          </a:p>
          <a:p>
            <a:pPr marL="971550" lvl="1" indent="-514350">
              <a:buFont typeface="+mj-lt"/>
              <a:buAutoNum type="arabicPeriod"/>
            </a:pPr>
            <a:r>
              <a:rPr lang="en-US" altLang="zh-CN" dirty="0" smtClean="0"/>
              <a:t>What are the three phases for alerting service?</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897813" y="0"/>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Air Traffic </a:t>
            </a:r>
            <a:r>
              <a:rPr lang="en-US" altLang="zh-CN" smtClean="0"/>
              <a:t>Control Service</a:t>
            </a:r>
            <a:endParaRPr lang="zh-CN" altLang="en-US" dirty="0"/>
          </a:p>
        </p:txBody>
      </p:sp>
      <p:sp>
        <p:nvSpPr>
          <p:cNvPr id="3" name="内容占位符 2"/>
          <p:cNvSpPr>
            <a:spLocks noGrp="1"/>
          </p:cNvSpPr>
          <p:nvPr>
            <p:ph idx="1"/>
          </p:nvPr>
        </p:nvSpPr>
        <p:spPr>
          <a:xfrm>
            <a:off x="771556" y="1600200"/>
            <a:ext cx="8229600" cy="4525963"/>
          </a:xfrm>
        </p:spPr>
        <p:txBody>
          <a:bodyPr>
            <a:normAutofit fontScale="85000" lnSpcReduction="20000"/>
          </a:bodyPr>
          <a:lstStyle/>
          <a:p>
            <a:r>
              <a:rPr lang="en-US" altLang="zh-CN" dirty="0" smtClean="0"/>
              <a:t>Tools</a:t>
            </a:r>
          </a:p>
          <a:p>
            <a:pPr lvl="1"/>
            <a:r>
              <a:rPr lang="en-US" altLang="zh-CN" dirty="0" smtClean="0"/>
              <a:t>Radar</a:t>
            </a:r>
          </a:p>
          <a:p>
            <a:pPr lvl="1"/>
            <a:r>
              <a:rPr lang="en-US" altLang="zh-CN" dirty="0" smtClean="0"/>
              <a:t>VHF</a:t>
            </a:r>
          </a:p>
          <a:p>
            <a:r>
              <a:rPr lang="en-US" altLang="zh-CN" dirty="0" smtClean="0"/>
              <a:t>Information</a:t>
            </a:r>
          </a:p>
          <a:p>
            <a:pPr lvl="1"/>
            <a:r>
              <a:rPr lang="en-US" altLang="zh-CN" dirty="0" smtClean="0"/>
              <a:t>Traffic information</a:t>
            </a:r>
          </a:p>
          <a:p>
            <a:pPr lvl="1"/>
            <a:r>
              <a:rPr lang="en-US" altLang="zh-CN" dirty="0" smtClean="0"/>
              <a:t>Environment information</a:t>
            </a:r>
          </a:p>
          <a:p>
            <a:pPr lvl="2"/>
            <a:r>
              <a:rPr lang="en-US" altLang="zh-CN" dirty="0" smtClean="0"/>
              <a:t>Terrain </a:t>
            </a:r>
          </a:p>
          <a:p>
            <a:pPr lvl="2"/>
            <a:r>
              <a:rPr lang="en-US" altLang="zh-CN" dirty="0" smtClean="0"/>
              <a:t>Weather</a:t>
            </a:r>
          </a:p>
          <a:p>
            <a:r>
              <a:rPr lang="en-US" altLang="zh-CN" dirty="0" smtClean="0"/>
              <a:t>Output</a:t>
            </a:r>
          </a:p>
          <a:p>
            <a:pPr lvl="1"/>
            <a:r>
              <a:rPr lang="en-US" altLang="zh-CN" dirty="0" smtClean="0"/>
              <a:t>Clearances, instructions, information</a:t>
            </a:r>
          </a:p>
          <a:p>
            <a:r>
              <a:rPr lang="en-US" altLang="zh-CN" dirty="0" smtClean="0"/>
              <a:t>Objectives</a:t>
            </a:r>
          </a:p>
          <a:p>
            <a:pPr lvl="1"/>
            <a:r>
              <a:rPr lang="en-US" altLang="zh-CN" dirty="0" smtClean="0"/>
              <a:t>Safety &amp; efficiency</a:t>
            </a:r>
          </a:p>
          <a:p>
            <a:endParaRPr lang="zh-CN" altLang="en-US" dirty="0"/>
          </a:p>
        </p:txBody>
      </p:sp>
      <p:pic>
        <p:nvPicPr>
          <p:cNvPr id="4" name="Picture 12" descr="j0240533"/>
          <p:cNvPicPr>
            <a:picLocks noChangeAspect="1" noChangeArrowheads="1"/>
          </p:cNvPicPr>
          <p:nvPr/>
        </p:nvPicPr>
        <p:blipFill>
          <a:blip r:embed="rId2"/>
          <a:srcRect/>
          <a:stretch>
            <a:fillRect/>
          </a:stretch>
        </p:blipFill>
        <p:spPr bwMode="auto">
          <a:xfrm>
            <a:off x="5286380" y="2143116"/>
            <a:ext cx="2735263" cy="2381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 Information Processing</a:t>
            </a:r>
            <a:endParaRPr lang="zh-CN" altLang="en-US" dirty="0"/>
          </a:p>
        </p:txBody>
      </p:sp>
      <p:grpSp>
        <p:nvGrpSpPr>
          <p:cNvPr id="19" name="组合 18"/>
          <p:cNvGrpSpPr/>
          <p:nvPr/>
        </p:nvGrpSpPr>
        <p:grpSpPr>
          <a:xfrm>
            <a:off x="1571604" y="2637738"/>
            <a:ext cx="3193195" cy="1655216"/>
            <a:chOff x="1285851" y="2631040"/>
            <a:chExt cx="3121757" cy="1655216"/>
          </a:xfrm>
        </p:grpSpPr>
        <p:sp>
          <p:nvSpPr>
            <p:cNvPr id="4" name="圆角矩形 3"/>
            <p:cNvSpPr/>
            <p:nvPr/>
          </p:nvSpPr>
          <p:spPr>
            <a:xfrm>
              <a:off x="1285851" y="2643182"/>
              <a:ext cx="3000397" cy="16430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TextBox 6"/>
            <p:cNvSpPr txBox="1"/>
            <p:nvPr/>
          </p:nvSpPr>
          <p:spPr>
            <a:xfrm>
              <a:off x="1556980" y="2631040"/>
              <a:ext cx="2092561" cy="369332"/>
            </a:xfrm>
            <a:prstGeom prst="rect">
              <a:avLst/>
            </a:prstGeom>
            <a:noFill/>
          </p:spPr>
          <p:txBody>
            <a:bodyPr wrap="none" rtlCol="0">
              <a:spAutoFit/>
            </a:bodyPr>
            <a:lstStyle/>
            <a:p>
              <a:r>
                <a:rPr lang="en-US" altLang="zh-CN" dirty="0" smtClean="0"/>
                <a:t>Situation Awareness</a:t>
              </a:r>
              <a:endParaRPr lang="zh-CN" altLang="en-US" dirty="0"/>
            </a:p>
          </p:txBody>
        </p:sp>
        <p:sp>
          <p:nvSpPr>
            <p:cNvPr id="14" name="圆角矩形 13"/>
            <p:cNvSpPr/>
            <p:nvPr/>
          </p:nvSpPr>
          <p:spPr>
            <a:xfrm>
              <a:off x="1357290" y="3000372"/>
              <a:ext cx="2857520" cy="12144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圆角矩形 14"/>
            <p:cNvSpPr/>
            <p:nvPr/>
          </p:nvSpPr>
          <p:spPr>
            <a:xfrm>
              <a:off x="1357290" y="3050293"/>
              <a:ext cx="2000264" cy="11021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圆角矩形 15"/>
            <p:cNvSpPr/>
            <p:nvPr/>
          </p:nvSpPr>
          <p:spPr>
            <a:xfrm>
              <a:off x="1357290" y="3077362"/>
              <a:ext cx="1000132" cy="10428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TextBox 12"/>
            <p:cNvSpPr txBox="1"/>
            <p:nvPr/>
          </p:nvSpPr>
          <p:spPr>
            <a:xfrm>
              <a:off x="1357290" y="3089458"/>
              <a:ext cx="1000132" cy="1015663"/>
            </a:xfrm>
            <a:prstGeom prst="rect">
              <a:avLst/>
            </a:prstGeom>
            <a:noFill/>
          </p:spPr>
          <p:txBody>
            <a:bodyPr wrap="square" rtlCol="0">
              <a:spAutoFit/>
            </a:bodyPr>
            <a:lstStyle/>
            <a:p>
              <a:r>
                <a:rPr lang="en-US" altLang="zh-CN" sz="1200" dirty="0" smtClean="0"/>
                <a:t>Perception</a:t>
              </a:r>
            </a:p>
            <a:p>
              <a:r>
                <a:rPr lang="en-US" altLang="zh-CN" sz="1200" dirty="0" smtClean="0"/>
                <a:t> of elements </a:t>
              </a:r>
            </a:p>
            <a:p>
              <a:r>
                <a:rPr lang="en-US" altLang="zh-CN" sz="1200" dirty="0" smtClean="0"/>
                <a:t>in current </a:t>
              </a:r>
            </a:p>
            <a:p>
              <a:r>
                <a:rPr lang="en-US" altLang="zh-CN" sz="1200" dirty="0" smtClean="0"/>
                <a:t>situation</a:t>
              </a:r>
            </a:p>
            <a:p>
              <a:pPr algn="ctr"/>
              <a:r>
                <a:rPr lang="en-US" altLang="zh-CN" sz="1200" b="1" dirty="0" smtClean="0"/>
                <a:t>Level 1</a:t>
              </a:r>
              <a:endParaRPr lang="zh-CN" altLang="en-US" sz="1200" b="1" dirty="0"/>
            </a:p>
          </p:txBody>
        </p:sp>
        <p:sp>
          <p:nvSpPr>
            <p:cNvPr id="17" name="TextBox 16"/>
            <p:cNvSpPr txBox="1"/>
            <p:nvPr/>
          </p:nvSpPr>
          <p:spPr>
            <a:xfrm>
              <a:off x="2299193" y="3262461"/>
              <a:ext cx="1201237" cy="830997"/>
            </a:xfrm>
            <a:prstGeom prst="rect">
              <a:avLst/>
            </a:prstGeom>
            <a:noFill/>
          </p:spPr>
          <p:txBody>
            <a:bodyPr wrap="square" rtlCol="0">
              <a:spAutoFit/>
            </a:bodyPr>
            <a:lstStyle/>
            <a:p>
              <a:r>
                <a:rPr lang="en-US" altLang="zh-CN" sz="1200" dirty="0" smtClean="0"/>
                <a:t>Comprehension of Current situation</a:t>
              </a:r>
            </a:p>
            <a:p>
              <a:pPr algn="ctr"/>
              <a:r>
                <a:rPr lang="en-US" altLang="zh-CN" sz="1200" b="1" dirty="0" smtClean="0"/>
                <a:t>Level 2</a:t>
              </a:r>
              <a:endParaRPr lang="zh-CN" altLang="en-US" sz="1200" b="1" dirty="0"/>
            </a:p>
          </p:txBody>
        </p:sp>
        <p:sp>
          <p:nvSpPr>
            <p:cNvPr id="18" name="TextBox 17"/>
            <p:cNvSpPr txBox="1"/>
            <p:nvPr/>
          </p:nvSpPr>
          <p:spPr>
            <a:xfrm>
              <a:off x="3309177" y="3447127"/>
              <a:ext cx="1098431" cy="646331"/>
            </a:xfrm>
            <a:prstGeom prst="rect">
              <a:avLst/>
            </a:prstGeom>
            <a:noFill/>
          </p:spPr>
          <p:txBody>
            <a:bodyPr wrap="square" rtlCol="0">
              <a:spAutoFit/>
            </a:bodyPr>
            <a:lstStyle/>
            <a:p>
              <a:r>
                <a:rPr lang="en-US" altLang="zh-CN" sz="1200" dirty="0" smtClean="0"/>
                <a:t>Projection of future status</a:t>
              </a:r>
            </a:p>
            <a:p>
              <a:pPr algn="ctr"/>
              <a:r>
                <a:rPr lang="en-US" altLang="zh-CN" sz="1200" b="1" dirty="0" smtClean="0"/>
                <a:t>Level 2</a:t>
              </a:r>
              <a:endParaRPr lang="zh-CN" altLang="en-US" sz="1200" b="1" dirty="0"/>
            </a:p>
          </p:txBody>
        </p:sp>
      </p:grpSp>
      <p:sp>
        <p:nvSpPr>
          <p:cNvPr id="20" name="圆角矩形 19"/>
          <p:cNvSpPr/>
          <p:nvPr/>
        </p:nvSpPr>
        <p:spPr>
          <a:xfrm>
            <a:off x="5286380" y="3191594"/>
            <a:ext cx="1000132"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1" name="TextBox 20"/>
          <p:cNvSpPr txBox="1"/>
          <p:nvPr/>
        </p:nvSpPr>
        <p:spPr>
          <a:xfrm>
            <a:off x="5286380" y="3334470"/>
            <a:ext cx="979755" cy="369332"/>
          </a:xfrm>
          <a:prstGeom prst="rect">
            <a:avLst/>
          </a:prstGeom>
          <a:noFill/>
        </p:spPr>
        <p:txBody>
          <a:bodyPr wrap="none" rtlCol="0">
            <a:spAutoFit/>
          </a:bodyPr>
          <a:lstStyle/>
          <a:p>
            <a:r>
              <a:rPr lang="en-US" altLang="zh-CN" dirty="0" smtClean="0"/>
              <a:t>Decision</a:t>
            </a:r>
            <a:endParaRPr lang="zh-CN" altLang="en-US" dirty="0"/>
          </a:p>
        </p:txBody>
      </p:sp>
      <p:sp>
        <p:nvSpPr>
          <p:cNvPr id="22" name="圆角矩形 21"/>
          <p:cNvSpPr/>
          <p:nvPr/>
        </p:nvSpPr>
        <p:spPr>
          <a:xfrm>
            <a:off x="6858016" y="3191594"/>
            <a:ext cx="984309"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3" name="TextBox 22"/>
          <p:cNvSpPr txBox="1"/>
          <p:nvPr/>
        </p:nvSpPr>
        <p:spPr>
          <a:xfrm>
            <a:off x="6993601" y="3335854"/>
            <a:ext cx="721671" cy="338554"/>
          </a:xfrm>
          <a:prstGeom prst="rect">
            <a:avLst/>
          </a:prstGeom>
          <a:noFill/>
        </p:spPr>
        <p:txBody>
          <a:bodyPr wrap="none" rtlCol="0">
            <a:spAutoFit/>
          </a:bodyPr>
          <a:lstStyle/>
          <a:p>
            <a:pPr algn="ctr"/>
            <a:r>
              <a:rPr lang="en-US" altLang="zh-CN" sz="1600" dirty="0" smtClean="0"/>
              <a:t>Action</a:t>
            </a:r>
            <a:endParaRPr lang="zh-CN" altLang="en-US" sz="1600" dirty="0"/>
          </a:p>
        </p:txBody>
      </p:sp>
      <p:sp>
        <p:nvSpPr>
          <p:cNvPr id="24" name="圆角矩形 23"/>
          <p:cNvSpPr/>
          <p:nvPr/>
        </p:nvSpPr>
        <p:spPr>
          <a:xfrm>
            <a:off x="4539726" y="4632494"/>
            <a:ext cx="2485018" cy="1071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8" name="TextBox 27"/>
          <p:cNvSpPr txBox="1"/>
          <p:nvPr/>
        </p:nvSpPr>
        <p:spPr>
          <a:xfrm>
            <a:off x="5025509" y="4719323"/>
            <a:ext cx="1535998" cy="43088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1100" dirty="0" smtClean="0"/>
              <a:t>Information Processing </a:t>
            </a:r>
          </a:p>
          <a:p>
            <a:r>
              <a:rPr lang="en-US" altLang="zh-CN" sz="1100" dirty="0" smtClean="0"/>
              <a:t>Mechanisms</a:t>
            </a:r>
            <a:endParaRPr lang="zh-CN" altLang="en-US" sz="1100" dirty="0"/>
          </a:p>
        </p:txBody>
      </p:sp>
      <p:sp>
        <p:nvSpPr>
          <p:cNvPr id="29" name="TextBox 28"/>
          <p:cNvSpPr txBox="1"/>
          <p:nvPr/>
        </p:nvSpPr>
        <p:spPr>
          <a:xfrm>
            <a:off x="4658308" y="5200132"/>
            <a:ext cx="1056700" cy="43088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1100" dirty="0" smtClean="0"/>
              <a:t>Long-term</a:t>
            </a:r>
          </a:p>
          <a:p>
            <a:r>
              <a:rPr lang="en-US" altLang="zh-CN" sz="1100" dirty="0" smtClean="0"/>
              <a:t>Memory stores</a:t>
            </a:r>
            <a:endParaRPr lang="zh-CN" altLang="en-US" sz="1100" dirty="0"/>
          </a:p>
        </p:txBody>
      </p:sp>
      <p:sp>
        <p:nvSpPr>
          <p:cNvPr id="30" name="TextBox 29"/>
          <p:cNvSpPr txBox="1"/>
          <p:nvPr/>
        </p:nvSpPr>
        <p:spPr>
          <a:xfrm>
            <a:off x="5894540" y="5293086"/>
            <a:ext cx="920445"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1100" dirty="0" smtClean="0"/>
              <a:t>Automaticity</a:t>
            </a:r>
          </a:p>
        </p:txBody>
      </p:sp>
      <p:sp>
        <p:nvSpPr>
          <p:cNvPr id="31" name="TextBox 30"/>
          <p:cNvSpPr txBox="1"/>
          <p:nvPr/>
        </p:nvSpPr>
        <p:spPr>
          <a:xfrm>
            <a:off x="5286380" y="5911123"/>
            <a:ext cx="1000132"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buFont typeface="Arial" pitchFamily="34" charset="0"/>
              <a:buChar char="•"/>
            </a:pPr>
            <a:r>
              <a:rPr lang="en-US" altLang="zh-CN" sz="1200" dirty="0" smtClean="0"/>
              <a:t> Abilities</a:t>
            </a:r>
          </a:p>
          <a:p>
            <a:pPr>
              <a:buFont typeface="Arial" pitchFamily="34" charset="0"/>
              <a:buChar char="•"/>
            </a:pPr>
            <a:r>
              <a:rPr lang="en-US" altLang="zh-CN" sz="1200" dirty="0" smtClean="0"/>
              <a:t>Experience</a:t>
            </a:r>
          </a:p>
          <a:p>
            <a:pPr>
              <a:buFont typeface="Arial" pitchFamily="34" charset="0"/>
              <a:buChar char="•"/>
            </a:pPr>
            <a:r>
              <a:rPr lang="en-US" altLang="zh-CN" sz="1200" dirty="0" smtClean="0"/>
              <a:t>Training</a:t>
            </a:r>
          </a:p>
        </p:txBody>
      </p:sp>
      <p:sp>
        <p:nvSpPr>
          <p:cNvPr id="32" name="TextBox 31"/>
          <p:cNvSpPr txBox="1"/>
          <p:nvPr/>
        </p:nvSpPr>
        <p:spPr>
          <a:xfrm>
            <a:off x="2357423" y="4936375"/>
            <a:ext cx="150205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buFont typeface="Arial" pitchFamily="34" charset="0"/>
              <a:buChar char="•"/>
            </a:pPr>
            <a:r>
              <a:rPr lang="en-US" altLang="zh-CN" sz="1200" dirty="0" smtClean="0"/>
              <a:t> Goals &amp; Objectives</a:t>
            </a:r>
          </a:p>
          <a:p>
            <a:pPr>
              <a:buFont typeface="Arial" pitchFamily="34" charset="0"/>
              <a:buChar char="•"/>
            </a:pPr>
            <a:r>
              <a:rPr lang="en-US" altLang="zh-CN" sz="1200" dirty="0" smtClean="0"/>
              <a:t> Expectations</a:t>
            </a:r>
          </a:p>
        </p:txBody>
      </p:sp>
      <p:sp>
        <p:nvSpPr>
          <p:cNvPr id="33" name="TextBox 32"/>
          <p:cNvSpPr txBox="1"/>
          <p:nvPr/>
        </p:nvSpPr>
        <p:spPr>
          <a:xfrm>
            <a:off x="5000628" y="1285860"/>
            <a:ext cx="1597675" cy="8639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1200"/>
              </a:lnSpc>
              <a:buFont typeface="Arial" pitchFamily="34" charset="0"/>
              <a:buChar char="•"/>
            </a:pPr>
            <a:r>
              <a:rPr lang="en-US" altLang="zh-CN" sz="1200" dirty="0" smtClean="0"/>
              <a:t>System capability</a:t>
            </a:r>
          </a:p>
          <a:p>
            <a:pPr>
              <a:lnSpc>
                <a:spcPts val="1200"/>
              </a:lnSpc>
              <a:buFont typeface="Arial" pitchFamily="34" charset="0"/>
              <a:buChar char="•"/>
            </a:pPr>
            <a:r>
              <a:rPr lang="en-US" altLang="zh-CN" sz="1200" dirty="0" smtClean="0"/>
              <a:t>Interface design</a:t>
            </a:r>
          </a:p>
          <a:p>
            <a:pPr>
              <a:lnSpc>
                <a:spcPts val="1200"/>
              </a:lnSpc>
              <a:buFont typeface="Arial" pitchFamily="34" charset="0"/>
              <a:buChar char="•"/>
            </a:pPr>
            <a:r>
              <a:rPr lang="en-US" altLang="zh-CN" sz="1200" dirty="0" smtClean="0"/>
              <a:t>Stress &amp; workload</a:t>
            </a:r>
          </a:p>
          <a:p>
            <a:pPr>
              <a:lnSpc>
                <a:spcPts val="1200"/>
              </a:lnSpc>
              <a:buFont typeface="Arial" pitchFamily="34" charset="0"/>
              <a:buChar char="•"/>
            </a:pPr>
            <a:r>
              <a:rPr lang="en-US" altLang="zh-CN" sz="1200" dirty="0" smtClean="0"/>
              <a:t>Complexity</a:t>
            </a:r>
          </a:p>
          <a:p>
            <a:pPr>
              <a:lnSpc>
                <a:spcPts val="1200"/>
              </a:lnSpc>
              <a:buFont typeface="Arial" pitchFamily="34" charset="0"/>
              <a:buChar char="•"/>
            </a:pPr>
            <a:r>
              <a:rPr lang="en-US" altLang="zh-CN" sz="1200" dirty="0" smtClean="0"/>
              <a:t>Automation</a:t>
            </a:r>
          </a:p>
        </p:txBody>
      </p:sp>
      <p:sp>
        <p:nvSpPr>
          <p:cNvPr id="46" name="任意多边形 45"/>
          <p:cNvSpPr/>
          <p:nvPr/>
        </p:nvSpPr>
        <p:spPr>
          <a:xfrm>
            <a:off x="928184" y="2525630"/>
            <a:ext cx="7144278" cy="989703"/>
          </a:xfrm>
          <a:custGeom>
            <a:avLst/>
            <a:gdLst>
              <a:gd name="connsiteX0" fmla="*/ 7078532 w 7315200"/>
              <a:gd name="connsiteY0" fmla="*/ 989703 h 989703"/>
              <a:gd name="connsiteX1" fmla="*/ 7315200 w 7315200"/>
              <a:gd name="connsiteY1" fmla="*/ 989703 h 989703"/>
              <a:gd name="connsiteX2" fmla="*/ 7315200 w 7315200"/>
              <a:gd name="connsiteY2" fmla="*/ 0 h 989703"/>
              <a:gd name="connsiteX3" fmla="*/ 0 w 7315200"/>
              <a:gd name="connsiteY3" fmla="*/ 0 h 989703"/>
              <a:gd name="connsiteX4" fmla="*/ 10758 w 7315200"/>
              <a:gd name="connsiteY4" fmla="*/ 731520 h 98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0" h="989703">
                <a:moveTo>
                  <a:pt x="7078532" y="989703"/>
                </a:moveTo>
                <a:lnTo>
                  <a:pt x="7315200" y="989703"/>
                </a:lnTo>
                <a:lnTo>
                  <a:pt x="7315200" y="0"/>
                </a:lnTo>
                <a:lnTo>
                  <a:pt x="0" y="0"/>
                </a:lnTo>
                <a:lnTo>
                  <a:pt x="10758" y="731520"/>
                </a:lnTo>
              </a:path>
            </a:pathLst>
          </a:cu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503274" y="3237648"/>
            <a:ext cx="854016" cy="646331"/>
          </a:xfrm>
          <a:prstGeom prst="rect">
            <a:avLst/>
          </a:prstGeom>
          <a:noFill/>
        </p:spPr>
        <p:txBody>
          <a:bodyPr wrap="none" rtlCol="0">
            <a:spAutoFit/>
          </a:bodyPr>
          <a:lstStyle/>
          <a:p>
            <a:r>
              <a:rPr lang="en-US" altLang="zh-CN" sz="1200" dirty="0" smtClean="0"/>
              <a:t>State of </a:t>
            </a:r>
          </a:p>
          <a:p>
            <a:r>
              <a:rPr lang="en-US" altLang="zh-CN" sz="1200" dirty="0" smtClean="0"/>
              <a:t>The traffic </a:t>
            </a:r>
          </a:p>
          <a:p>
            <a:r>
              <a:rPr lang="en-US" altLang="zh-CN" sz="1200" dirty="0" smtClean="0"/>
              <a:t>situation</a:t>
            </a:r>
          </a:p>
        </p:txBody>
      </p:sp>
      <p:cxnSp>
        <p:nvCxnSpPr>
          <p:cNvPr id="49" name="直接箭头连接符 48"/>
          <p:cNvCxnSpPr/>
          <p:nvPr/>
        </p:nvCxnSpPr>
        <p:spPr>
          <a:xfrm>
            <a:off x="1240156" y="3558364"/>
            <a:ext cx="331448" cy="806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21" idx="1"/>
          </p:cNvCxnSpPr>
          <p:nvPr/>
        </p:nvCxnSpPr>
        <p:spPr>
          <a:xfrm flipV="1">
            <a:off x="4628815" y="3519136"/>
            <a:ext cx="657565" cy="695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20" idx="3"/>
          </p:cNvCxnSpPr>
          <p:nvPr/>
        </p:nvCxnSpPr>
        <p:spPr>
          <a:xfrm flipV="1">
            <a:off x="6286512" y="3504576"/>
            <a:ext cx="590651" cy="848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868774" y="2280548"/>
            <a:ext cx="1071570" cy="307777"/>
          </a:xfrm>
          <a:prstGeom prst="rect">
            <a:avLst/>
          </a:prstGeom>
          <a:noFill/>
        </p:spPr>
        <p:txBody>
          <a:bodyPr wrap="square" rtlCol="0">
            <a:spAutoFit/>
          </a:bodyPr>
          <a:lstStyle/>
          <a:p>
            <a:r>
              <a:rPr lang="en-US" altLang="zh-CN" sz="1400" dirty="0" smtClean="0"/>
              <a:t>Feedback</a:t>
            </a:r>
            <a:endParaRPr lang="zh-CN" altLang="en-US" sz="1400" dirty="0"/>
          </a:p>
        </p:txBody>
      </p:sp>
      <p:cxnSp>
        <p:nvCxnSpPr>
          <p:cNvPr id="77" name="直接箭头连接符 76"/>
          <p:cNvCxnSpPr>
            <a:stCxn id="33" idx="2"/>
          </p:cNvCxnSpPr>
          <p:nvPr/>
        </p:nvCxnSpPr>
        <p:spPr>
          <a:xfrm rot="5400000">
            <a:off x="4471353" y="1321767"/>
            <a:ext cx="500066" cy="2156160"/>
          </a:xfrm>
          <a:prstGeom prst="straightConnector1">
            <a:avLst/>
          </a:prstGeom>
          <a:ln w="127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33" idx="2"/>
            <a:endCxn id="20" idx="0"/>
          </p:cNvCxnSpPr>
          <p:nvPr/>
        </p:nvCxnSpPr>
        <p:spPr>
          <a:xfrm rot="5400000">
            <a:off x="5272066" y="2664194"/>
            <a:ext cx="1041780" cy="13020"/>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33" idx="2"/>
            <a:endCxn id="22" idx="0"/>
          </p:cNvCxnSpPr>
          <p:nvPr/>
        </p:nvCxnSpPr>
        <p:spPr>
          <a:xfrm rot="16200000" flipH="1">
            <a:off x="6053928" y="1895351"/>
            <a:ext cx="1041780" cy="1550705"/>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32" idx="0"/>
          </p:cNvCxnSpPr>
          <p:nvPr/>
        </p:nvCxnSpPr>
        <p:spPr>
          <a:xfrm rot="16200000" flipV="1">
            <a:off x="2785582" y="4613506"/>
            <a:ext cx="643421" cy="231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32" idx="0"/>
            <a:endCxn id="20" idx="2"/>
          </p:cNvCxnSpPr>
          <p:nvPr/>
        </p:nvCxnSpPr>
        <p:spPr>
          <a:xfrm rot="5400000" flipH="1" flipV="1">
            <a:off x="3896529" y="3046459"/>
            <a:ext cx="1101839" cy="2677995"/>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24" idx="1"/>
            <a:endCxn id="32" idx="3"/>
          </p:cNvCxnSpPr>
          <p:nvPr/>
        </p:nvCxnSpPr>
        <p:spPr>
          <a:xfrm rot="10800000">
            <a:off x="3859480" y="5167209"/>
            <a:ext cx="680247" cy="1071"/>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31" idx="0"/>
            <a:endCxn id="24" idx="2"/>
          </p:cNvCxnSpPr>
          <p:nvPr/>
        </p:nvCxnSpPr>
        <p:spPr>
          <a:xfrm rot="16200000" flipV="1">
            <a:off x="5680812" y="5805488"/>
            <a:ext cx="207059" cy="4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4" idx="0"/>
            <a:endCxn id="20" idx="2"/>
          </p:cNvCxnSpPr>
          <p:nvPr/>
        </p:nvCxnSpPr>
        <p:spPr>
          <a:xfrm rot="5400000" flipH="1" flipV="1">
            <a:off x="5385361" y="4231410"/>
            <a:ext cx="797958" cy="4211"/>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10800000">
            <a:off x="4572001" y="4150079"/>
            <a:ext cx="734547" cy="467785"/>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22" idx="2"/>
          </p:cNvCxnSpPr>
          <p:nvPr/>
        </p:nvCxnSpPr>
        <p:spPr>
          <a:xfrm flipV="1">
            <a:off x="6429388" y="3834536"/>
            <a:ext cx="920783" cy="81560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Separation</a:t>
            </a:r>
            <a:endParaRPr lang="zh-CN" altLang="en-US" dirty="0"/>
          </a:p>
        </p:txBody>
      </p:sp>
      <p:sp>
        <p:nvSpPr>
          <p:cNvPr id="3" name="内容占位符 2"/>
          <p:cNvSpPr>
            <a:spLocks noGrp="1"/>
          </p:cNvSpPr>
          <p:nvPr>
            <p:ph idx="1"/>
          </p:nvPr>
        </p:nvSpPr>
        <p:spPr>
          <a:xfrm>
            <a:off x="714348" y="3429000"/>
            <a:ext cx="4900618" cy="2614618"/>
          </a:xfrm>
        </p:spPr>
        <p:txBody>
          <a:bodyPr>
            <a:normAutofit/>
          </a:bodyPr>
          <a:lstStyle/>
          <a:p>
            <a:r>
              <a:rPr lang="en-US" altLang="zh-CN" sz="2800" dirty="0" smtClean="0"/>
              <a:t>VFR separation</a:t>
            </a:r>
          </a:p>
          <a:p>
            <a:r>
              <a:rPr lang="en-US" altLang="zh-CN" sz="2800" dirty="0" smtClean="0"/>
              <a:t>IFR separation (non-radar)</a:t>
            </a:r>
          </a:p>
          <a:p>
            <a:r>
              <a:rPr lang="en-US" altLang="zh-CN" sz="2800" dirty="0" smtClean="0"/>
              <a:t>Radar separation</a:t>
            </a:r>
          </a:p>
          <a:p>
            <a:r>
              <a:rPr lang="en-US" altLang="zh-CN" sz="2800" dirty="0" smtClean="0"/>
              <a:t>Wake turbulence separation</a:t>
            </a:r>
            <a:endParaRPr lang="zh-CN" altLang="en-US" sz="2800" dirty="0"/>
          </a:p>
        </p:txBody>
      </p:sp>
      <p:sp>
        <p:nvSpPr>
          <p:cNvPr id="4" name="内容占位符 2"/>
          <p:cNvSpPr txBox="1">
            <a:spLocks/>
          </p:cNvSpPr>
          <p:nvPr/>
        </p:nvSpPr>
        <p:spPr>
          <a:xfrm>
            <a:off x="714348" y="1643050"/>
            <a:ext cx="3786214" cy="1714512"/>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Vertical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Lateral</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aseline="0" dirty="0" smtClean="0"/>
              <a:t>Horizontal</a:t>
            </a:r>
            <a:r>
              <a:rPr lang="en-US" altLang="zh-CN" sz="2800" dirty="0" smtClean="0"/>
              <a:t>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Composite separation</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5214942" y="1714488"/>
            <a:ext cx="3571932" cy="12858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Time separation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dirty="0" smtClean="0"/>
              <a:t>Distance separation</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图片 5" descr="MC900361468.WMF"/>
          <p:cNvPicPr>
            <a:picLocks noChangeAspect="1"/>
          </p:cNvPicPr>
          <p:nvPr/>
        </p:nvPicPr>
        <p:blipFill>
          <a:blip r:embed="rId2"/>
          <a:stretch>
            <a:fillRect/>
          </a:stretch>
        </p:blipFill>
        <p:spPr>
          <a:xfrm>
            <a:off x="5357818" y="4572008"/>
            <a:ext cx="1627312" cy="556755"/>
          </a:xfrm>
          <a:prstGeom prst="rect">
            <a:avLst/>
          </a:prstGeom>
        </p:spPr>
      </p:pic>
      <p:pic>
        <p:nvPicPr>
          <p:cNvPr id="7" name="图片 6" descr="MC900320932.WMF"/>
          <p:cNvPicPr>
            <a:picLocks noChangeAspect="1"/>
          </p:cNvPicPr>
          <p:nvPr/>
        </p:nvPicPr>
        <p:blipFill>
          <a:blip r:embed="rId3"/>
          <a:stretch>
            <a:fillRect/>
          </a:stretch>
        </p:blipFill>
        <p:spPr>
          <a:xfrm>
            <a:off x="6786578" y="3214686"/>
            <a:ext cx="1809598" cy="545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Visual Separation</a:t>
            </a:r>
            <a:endParaRPr lang="zh-CN" altLang="en-US" dirty="0"/>
          </a:p>
        </p:txBody>
      </p:sp>
      <p:sp>
        <p:nvSpPr>
          <p:cNvPr id="3" name="内容占位符 2"/>
          <p:cNvSpPr>
            <a:spLocks noGrp="1"/>
          </p:cNvSpPr>
          <p:nvPr>
            <p:ph idx="1"/>
          </p:nvPr>
        </p:nvSpPr>
        <p:spPr/>
        <p:txBody>
          <a:bodyPr/>
          <a:lstStyle/>
          <a:p>
            <a:r>
              <a:rPr lang="en-US" altLang="zh-CN" dirty="0" smtClean="0"/>
              <a:t>For VFR flights in uncontrolled airspace</a:t>
            </a:r>
          </a:p>
          <a:p>
            <a:r>
              <a:rPr lang="en-US" altLang="zh-CN" dirty="0" smtClean="0"/>
              <a:t>For IFR flights under certain condition</a:t>
            </a:r>
          </a:p>
          <a:p>
            <a:r>
              <a:rPr lang="en-US" altLang="zh-CN" dirty="0" smtClean="0"/>
              <a:t>See and avoid</a:t>
            </a:r>
            <a:endParaRPr lang="zh-CN" altLang="en-US" dirty="0"/>
          </a:p>
        </p:txBody>
      </p:sp>
      <p:pic>
        <p:nvPicPr>
          <p:cNvPr id="4" name="Picture 6" descr="C:\WINDOWS\Profiles\Hxx000\桌面\飞行间隔课件\Pic\Watchout.bmp"/>
          <p:cNvPicPr>
            <a:picLocks noChangeAspect="1" noChangeArrowheads="1"/>
          </p:cNvPicPr>
          <p:nvPr/>
        </p:nvPicPr>
        <p:blipFill>
          <a:blip r:embed="rId2"/>
          <a:srcRect/>
          <a:stretch>
            <a:fillRect/>
          </a:stretch>
        </p:blipFill>
        <p:spPr bwMode="auto">
          <a:xfrm>
            <a:off x="2571736" y="4000504"/>
            <a:ext cx="3429024" cy="17964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IFR separation (non-radar)</a:t>
            </a:r>
            <a:endParaRPr lang="zh-CN" altLang="en-US" dirty="0"/>
          </a:p>
        </p:txBody>
      </p:sp>
      <p:grpSp>
        <p:nvGrpSpPr>
          <p:cNvPr id="4" name="组合 3"/>
          <p:cNvGrpSpPr/>
          <p:nvPr/>
        </p:nvGrpSpPr>
        <p:grpSpPr>
          <a:xfrm>
            <a:off x="2500298" y="2571744"/>
            <a:ext cx="4410075" cy="555625"/>
            <a:chOff x="3624263" y="3124200"/>
            <a:chExt cx="4410075" cy="555625"/>
          </a:xfrm>
        </p:grpSpPr>
        <p:grpSp>
          <p:nvGrpSpPr>
            <p:cNvPr id="5" name="Group 9"/>
            <p:cNvGrpSpPr>
              <a:grpSpLocks/>
            </p:cNvGrpSpPr>
            <p:nvPr/>
          </p:nvGrpSpPr>
          <p:grpSpPr bwMode="auto">
            <a:xfrm>
              <a:off x="3624265" y="3382975"/>
              <a:ext cx="4410077" cy="296863"/>
              <a:chOff x="2283" y="2131"/>
              <a:chExt cx="2778" cy="187"/>
            </a:xfrm>
          </p:grpSpPr>
          <p:pic>
            <p:nvPicPr>
              <p:cNvPr id="8" name="Picture 5" descr="C:\WINDOWS\Profiles\Hxx000\桌面\飞行间隔课件\Pic\B757_Side.bmp"/>
              <p:cNvPicPr>
                <a:picLocks noChangeAspect="1" noChangeArrowheads="1"/>
              </p:cNvPicPr>
              <p:nvPr/>
            </p:nvPicPr>
            <p:blipFill>
              <a:blip r:embed="rId2"/>
              <a:srcRect/>
              <a:stretch>
                <a:fillRect/>
              </a:stretch>
            </p:blipFill>
            <p:spPr bwMode="auto">
              <a:xfrm>
                <a:off x="2283" y="2131"/>
                <a:ext cx="645" cy="174"/>
              </a:xfrm>
              <a:prstGeom prst="rect">
                <a:avLst/>
              </a:prstGeom>
              <a:noFill/>
            </p:spPr>
          </p:pic>
          <p:pic>
            <p:nvPicPr>
              <p:cNvPr id="9" name="Picture 6" descr="C:\WINDOWS\Profiles\Hxx000\桌面\飞行间隔课件\Pic\B757_Side.bmp"/>
              <p:cNvPicPr>
                <a:picLocks noChangeAspect="1" noChangeArrowheads="1"/>
              </p:cNvPicPr>
              <p:nvPr/>
            </p:nvPicPr>
            <p:blipFill>
              <a:blip r:embed="rId2"/>
              <a:srcRect/>
              <a:stretch>
                <a:fillRect/>
              </a:stretch>
            </p:blipFill>
            <p:spPr bwMode="auto">
              <a:xfrm>
                <a:off x="4416" y="2144"/>
                <a:ext cx="645" cy="174"/>
              </a:xfrm>
              <a:prstGeom prst="rect">
                <a:avLst/>
              </a:prstGeom>
              <a:noFill/>
            </p:spPr>
          </p:pic>
        </p:grpSp>
        <p:sp>
          <p:nvSpPr>
            <p:cNvPr id="6" name="Line 7"/>
            <p:cNvSpPr>
              <a:spLocks noChangeShapeType="1"/>
            </p:cNvSpPr>
            <p:nvPr/>
          </p:nvSpPr>
          <p:spPr bwMode="auto">
            <a:xfrm>
              <a:off x="4648200" y="3581400"/>
              <a:ext cx="2362200" cy="0"/>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7" name="Text Box 8"/>
            <p:cNvSpPr txBox="1">
              <a:spLocks noChangeArrowheads="1"/>
            </p:cNvSpPr>
            <p:nvPr/>
          </p:nvSpPr>
          <p:spPr bwMode="auto">
            <a:xfrm>
              <a:off x="5334000" y="3124200"/>
              <a:ext cx="990600" cy="457200"/>
            </a:xfrm>
            <a:prstGeom prst="rect">
              <a:avLst/>
            </a:prstGeom>
            <a:noFill/>
            <a:ln w="9525">
              <a:noFill/>
              <a:miter lim="800000"/>
              <a:headEnd/>
              <a:tailEnd/>
            </a:ln>
            <a:effectLst/>
          </p:spPr>
          <p:txBody>
            <a:bodyPr>
              <a:spAutoFit/>
            </a:bodyPr>
            <a:lstStyle/>
            <a:p>
              <a:pPr>
                <a:spcBef>
                  <a:spcPct val="50000"/>
                </a:spcBef>
              </a:pPr>
              <a:r>
                <a:rPr lang="en-US" altLang="zh-CN" i="0"/>
                <a:t>10min</a:t>
              </a:r>
            </a:p>
          </p:txBody>
        </p:sp>
      </p:grpSp>
      <p:sp>
        <p:nvSpPr>
          <p:cNvPr id="10" name="矩形 9"/>
          <p:cNvSpPr/>
          <p:nvPr/>
        </p:nvSpPr>
        <p:spPr>
          <a:xfrm>
            <a:off x="1785918" y="4214818"/>
            <a:ext cx="6215106" cy="1200329"/>
          </a:xfrm>
          <a:prstGeom prst="rect">
            <a:avLst/>
          </a:prstGeom>
        </p:spPr>
        <p:txBody>
          <a:bodyPr wrap="square">
            <a:spAutoFit/>
          </a:bodyPr>
          <a:lstStyle/>
          <a:p>
            <a:r>
              <a:rPr lang="en-US" altLang="zh-CN" sz="2400" dirty="0" smtClean="0"/>
              <a:t>Two aircraft flying on the same track, at the same level and speed: </a:t>
            </a:r>
          </a:p>
          <a:p>
            <a:pPr algn="ctr"/>
            <a:r>
              <a:rPr lang="en-US" altLang="zh-CN" sz="2400" dirty="0" smtClean="0"/>
              <a:t>10 minutes/5 min/3 min</a:t>
            </a:r>
            <a:endParaRPr lang="en-US" altLang="zh-C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IFR separation (non-radar)</a:t>
            </a:r>
            <a:endParaRPr lang="zh-CN" altLang="en-US" dirty="0"/>
          </a:p>
        </p:txBody>
      </p:sp>
      <p:grpSp>
        <p:nvGrpSpPr>
          <p:cNvPr id="4" name="组合 3"/>
          <p:cNvGrpSpPr/>
          <p:nvPr/>
        </p:nvGrpSpPr>
        <p:grpSpPr>
          <a:xfrm>
            <a:off x="785786" y="2214554"/>
            <a:ext cx="7924800" cy="2514600"/>
            <a:chOff x="685800" y="2514600"/>
            <a:chExt cx="7924800" cy="2514600"/>
          </a:xfrm>
        </p:grpSpPr>
        <p:sp>
          <p:nvSpPr>
            <p:cNvPr id="5" name="Line 14"/>
            <p:cNvSpPr>
              <a:spLocks noChangeShapeType="1"/>
            </p:cNvSpPr>
            <p:nvPr/>
          </p:nvSpPr>
          <p:spPr bwMode="auto">
            <a:xfrm>
              <a:off x="7696200" y="2667000"/>
              <a:ext cx="304800" cy="0"/>
            </a:xfrm>
            <a:prstGeom prst="line">
              <a:avLst/>
            </a:prstGeom>
            <a:noFill/>
            <a:ln w="9525">
              <a:solidFill>
                <a:schemeClr val="tx1"/>
              </a:solidFill>
              <a:round/>
              <a:headEnd/>
              <a:tailEnd/>
            </a:ln>
            <a:effectLst/>
          </p:spPr>
          <p:txBody>
            <a:bodyPr/>
            <a:lstStyle/>
            <a:p>
              <a:endParaRPr lang="zh-CN" altLang="en-US"/>
            </a:p>
          </p:txBody>
        </p:sp>
        <p:sp>
          <p:nvSpPr>
            <p:cNvPr id="6" name="Line 15"/>
            <p:cNvSpPr>
              <a:spLocks noChangeShapeType="1"/>
            </p:cNvSpPr>
            <p:nvPr/>
          </p:nvSpPr>
          <p:spPr bwMode="auto">
            <a:xfrm>
              <a:off x="7696200" y="3810000"/>
              <a:ext cx="304800" cy="0"/>
            </a:xfrm>
            <a:prstGeom prst="line">
              <a:avLst/>
            </a:prstGeom>
            <a:noFill/>
            <a:ln w="9525">
              <a:solidFill>
                <a:schemeClr val="tx1"/>
              </a:solidFill>
              <a:round/>
              <a:headEnd/>
              <a:tailEnd/>
            </a:ln>
            <a:effectLst/>
          </p:spPr>
          <p:txBody>
            <a:bodyPr/>
            <a:lstStyle/>
            <a:p>
              <a:endParaRPr lang="zh-CN" altLang="en-US"/>
            </a:p>
          </p:txBody>
        </p:sp>
        <p:sp>
          <p:nvSpPr>
            <p:cNvPr id="7" name="Line 16"/>
            <p:cNvSpPr>
              <a:spLocks noChangeShapeType="1"/>
            </p:cNvSpPr>
            <p:nvPr/>
          </p:nvSpPr>
          <p:spPr bwMode="auto">
            <a:xfrm>
              <a:off x="7696200" y="4648200"/>
              <a:ext cx="304800" cy="0"/>
            </a:xfrm>
            <a:prstGeom prst="line">
              <a:avLst/>
            </a:prstGeom>
            <a:noFill/>
            <a:ln w="9525">
              <a:solidFill>
                <a:schemeClr val="tx1"/>
              </a:solidFill>
              <a:round/>
              <a:headEnd/>
              <a:tailEnd/>
            </a:ln>
            <a:effectLst/>
          </p:spPr>
          <p:txBody>
            <a:bodyPr/>
            <a:lstStyle/>
            <a:p>
              <a:endParaRPr lang="zh-CN" altLang="en-US"/>
            </a:p>
          </p:txBody>
        </p:sp>
        <p:sp>
          <p:nvSpPr>
            <p:cNvPr id="8" name="Text Box 17"/>
            <p:cNvSpPr txBox="1">
              <a:spLocks noChangeArrowheads="1"/>
            </p:cNvSpPr>
            <p:nvPr/>
          </p:nvSpPr>
          <p:spPr bwMode="auto">
            <a:xfrm>
              <a:off x="7924800" y="25146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a:t>6600m</a:t>
              </a:r>
            </a:p>
          </p:txBody>
        </p:sp>
        <p:sp>
          <p:nvSpPr>
            <p:cNvPr id="9" name="Text Box 18"/>
            <p:cNvSpPr txBox="1">
              <a:spLocks noChangeArrowheads="1"/>
            </p:cNvSpPr>
            <p:nvPr/>
          </p:nvSpPr>
          <p:spPr bwMode="auto">
            <a:xfrm>
              <a:off x="7924800" y="36449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a:t>6300m</a:t>
              </a:r>
            </a:p>
          </p:txBody>
        </p:sp>
        <p:sp>
          <p:nvSpPr>
            <p:cNvPr id="10" name="Text Box 19"/>
            <p:cNvSpPr txBox="1">
              <a:spLocks noChangeArrowheads="1"/>
            </p:cNvSpPr>
            <p:nvPr/>
          </p:nvSpPr>
          <p:spPr bwMode="auto">
            <a:xfrm>
              <a:off x="7924800" y="4495800"/>
              <a:ext cx="685800" cy="304800"/>
            </a:xfrm>
            <a:prstGeom prst="rect">
              <a:avLst/>
            </a:prstGeom>
            <a:noFill/>
            <a:ln w="9525">
              <a:noFill/>
              <a:miter lim="800000"/>
              <a:headEnd/>
              <a:tailEnd/>
            </a:ln>
            <a:effectLst/>
          </p:spPr>
          <p:txBody>
            <a:bodyPr>
              <a:spAutoFit/>
            </a:bodyPr>
            <a:lstStyle/>
            <a:p>
              <a:pPr>
                <a:spcBef>
                  <a:spcPct val="50000"/>
                </a:spcBef>
              </a:pPr>
              <a:r>
                <a:rPr lang="en-US" altLang="zh-CN" sz="1400" i="0"/>
                <a:t>6000m</a:t>
              </a:r>
            </a:p>
          </p:txBody>
        </p:sp>
        <p:grpSp>
          <p:nvGrpSpPr>
            <p:cNvPr id="11" name="Group 28"/>
            <p:cNvGrpSpPr>
              <a:grpSpLocks/>
            </p:cNvGrpSpPr>
            <p:nvPr/>
          </p:nvGrpSpPr>
          <p:grpSpPr bwMode="auto">
            <a:xfrm>
              <a:off x="1066800" y="3733815"/>
              <a:ext cx="1524000" cy="1295406"/>
              <a:chOff x="672" y="1968"/>
              <a:chExt cx="960" cy="816"/>
            </a:xfrm>
          </p:grpSpPr>
          <p:pic>
            <p:nvPicPr>
              <p:cNvPr id="27" name="Picture 3" descr="C:\WINDOWS\Profiles\Hxx000\桌面\飞行间隔课件\Pic\B757_Side.bmp"/>
              <p:cNvPicPr>
                <a:picLocks noChangeAspect="1" noChangeArrowheads="1"/>
              </p:cNvPicPr>
              <p:nvPr/>
            </p:nvPicPr>
            <p:blipFill>
              <a:blip r:embed="rId2" cstate="print"/>
              <a:srcRect/>
              <a:stretch>
                <a:fillRect/>
              </a:stretch>
            </p:blipFill>
            <p:spPr bwMode="auto">
              <a:xfrm>
                <a:off x="1344" y="1968"/>
                <a:ext cx="288" cy="77"/>
              </a:xfrm>
              <a:prstGeom prst="rect">
                <a:avLst/>
              </a:prstGeom>
              <a:noFill/>
            </p:spPr>
          </p:pic>
          <p:sp>
            <p:nvSpPr>
              <p:cNvPr id="28" name="Text Box 4"/>
              <p:cNvSpPr txBox="1">
                <a:spLocks noChangeArrowheads="1"/>
              </p:cNvSpPr>
              <p:nvPr/>
            </p:nvSpPr>
            <p:spPr bwMode="auto">
              <a:xfrm>
                <a:off x="960" y="2496"/>
                <a:ext cx="528" cy="212"/>
              </a:xfrm>
              <a:prstGeom prst="rect">
                <a:avLst/>
              </a:prstGeom>
              <a:noFill/>
              <a:ln w="9525">
                <a:noFill/>
                <a:miter lim="800000"/>
                <a:headEnd/>
                <a:tailEnd/>
              </a:ln>
              <a:effectLst/>
            </p:spPr>
            <p:txBody>
              <a:bodyPr>
                <a:spAutoFit/>
              </a:bodyPr>
              <a:lstStyle/>
              <a:p>
                <a:pPr>
                  <a:spcBef>
                    <a:spcPct val="50000"/>
                  </a:spcBef>
                </a:pPr>
                <a:r>
                  <a:rPr lang="en-US" altLang="zh-CN" sz="1600" i="0"/>
                  <a:t>15min</a:t>
                </a:r>
              </a:p>
            </p:txBody>
          </p:sp>
          <p:pic>
            <p:nvPicPr>
              <p:cNvPr id="29" name="Picture 7" descr="C:\WINDOWS\Profiles\Hxx000\桌面\飞行间隔课件\Pic\B767_climbing.bmp"/>
              <p:cNvPicPr>
                <a:picLocks noChangeAspect="1" noChangeArrowheads="1"/>
              </p:cNvPicPr>
              <p:nvPr/>
            </p:nvPicPr>
            <p:blipFill>
              <a:blip r:embed="rId3"/>
              <a:srcRect/>
              <a:stretch>
                <a:fillRect/>
              </a:stretch>
            </p:blipFill>
            <p:spPr bwMode="auto">
              <a:xfrm>
                <a:off x="672" y="2448"/>
                <a:ext cx="332" cy="117"/>
              </a:xfrm>
              <a:prstGeom prst="rect">
                <a:avLst/>
              </a:prstGeom>
              <a:noFill/>
            </p:spPr>
          </p:pic>
          <p:sp>
            <p:nvSpPr>
              <p:cNvPr id="30" name="Line 20"/>
              <p:cNvSpPr>
                <a:spLocks noChangeShapeType="1"/>
              </p:cNvSpPr>
              <p:nvPr/>
            </p:nvSpPr>
            <p:spPr bwMode="auto">
              <a:xfrm flipV="1">
                <a:off x="1008" y="2448"/>
                <a:ext cx="0" cy="336"/>
              </a:xfrm>
              <a:prstGeom prst="line">
                <a:avLst/>
              </a:prstGeom>
              <a:noFill/>
              <a:ln w="9525">
                <a:solidFill>
                  <a:schemeClr val="tx1"/>
                </a:solidFill>
                <a:round/>
                <a:headEnd/>
                <a:tailEnd/>
              </a:ln>
              <a:effectLst/>
            </p:spPr>
            <p:txBody>
              <a:bodyPr/>
              <a:lstStyle/>
              <a:p>
                <a:endParaRPr lang="zh-CN" altLang="en-US"/>
              </a:p>
            </p:txBody>
          </p:sp>
          <p:sp>
            <p:nvSpPr>
              <p:cNvPr id="31" name="Line 21"/>
              <p:cNvSpPr>
                <a:spLocks noChangeShapeType="1"/>
              </p:cNvSpPr>
              <p:nvPr/>
            </p:nvSpPr>
            <p:spPr bwMode="auto">
              <a:xfrm flipV="1">
                <a:off x="1344" y="2016"/>
                <a:ext cx="0" cy="768"/>
              </a:xfrm>
              <a:prstGeom prst="line">
                <a:avLst/>
              </a:prstGeom>
              <a:noFill/>
              <a:ln w="9525">
                <a:solidFill>
                  <a:schemeClr val="tx1"/>
                </a:solidFill>
                <a:round/>
                <a:headEnd/>
                <a:tailEnd/>
              </a:ln>
              <a:effectLst/>
            </p:spPr>
            <p:txBody>
              <a:bodyPr/>
              <a:lstStyle/>
              <a:p>
                <a:endParaRPr lang="zh-CN" altLang="en-US"/>
              </a:p>
            </p:txBody>
          </p:sp>
        </p:grpSp>
        <p:grpSp>
          <p:nvGrpSpPr>
            <p:cNvPr id="12" name="Group 29"/>
            <p:cNvGrpSpPr>
              <a:grpSpLocks/>
            </p:cNvGrpSpPr>
            <p:nvPr/>
          </p:nvGrpSpPr>
          <p:grpSpPr bwMode="auto">
            <a:xfrm>
              <a:off x="3276600" y="3657615"/>
              <a:ext cx="1600200" cy="609603"/>
              <a:chOff x="2064" y="1920"/>
              <a:chExt cx="1008" cy="384"/>
            </a:xfrm>
          </p:grpSpPr>
          <p:pic>
            <p:nvPicPr>
              <p:cNvPr id="22" name="Picture 5" descr="C:\WINDOWS\Profiles\Hxx000\桌面\飞行间隔课件\Pic\B757_Side.bmp"/>
              <p:cNvPicPr>
                <a:picLocks noChangeAspect="1" noChangeArrowheads="1"/>
              </p:cNvPicPr>
              <p:nvPr/>
            </p:nvPicPr>
            <p:blipFill>
              <a:blip r:embed="rId2" cstate="print"/>
              <a:srcRect/>
              <a:stretch>
                <a:fillRect/>
              </a:stretch>
            </p:blipFill>
            <p:spPr bwMode="auto">
              <a:xfrm>
                <a:off x="2784" y="1963"/>
                <a:ext cx="288" cy="77"/>
              </a:xfrm>
              <a:prstGeom prst="rect">
                <a:avLst/>
              </a:prstGeom>
              <a:noFill/>
            </p:spPr>
          </p:pic>
          <p:pic>
            <p:nvPicPr>
              <p:cNvPr id="23" name="Picture 8" descr="C:\WINDOWS\Profiles\Hxx000\桌面\飞行间隔课件\Pic\B767_climbing.bmp"/>
              <p:cNvPicPr>
                <a:picLocks noChangeAspect="1" noChangeArrowheads="1"/>
              </p:cNvPicPr>
              <p:nvPr/>
            </p:nvPicPr>
            <p:blipFill>
              <a:blip r:embed="rId3"/>
              <a:srcRect/>
              <a:stretch>
                <a:fillRect/>
              </a:stretch>
            </p:blipFill>
            <p:spPr bwMode="auto">
              <a:xfrm>
                <a:off x="2064" y="1920"/>
                <a:ext cx="332" cy="117"/>
              </a:xfrm>
              <a:prstGeom prst="rect">
                <a:avLst/>
              </a:prstGeom>
              <a:noFill/>
            </p:spPr>
          </p:pic>
          <p:sp>
            <p:nvSpPr>
              <p:cNvPr id="24" name="Line 22"/>
              <p:cNvSpPr>
                <a:spLocks noChangeShapeType="1"/>
              </p:cNvSpPr>
              <p:nvPr/>
            </p:nvSpPr>
            <p:spPr bwMode="auto">
              <a:xfrm flipV="1">
                <a:off x="2400" y="1920"/>
                <a:ext cx="0" cy="336"/>
              </a:xfrm>
              <a:prstGeom prst="line">
                <a:avLst/>
              </a:prstGeom>
              <a:noFill/>
              <a:ln w="9525">
                <a:solidFill>
                  <a:schemeClr val="tx1"/>
                </a:solidFill>
                <a:round/>
                <a:headEnd/>
                <a:tailEnd/>
              </a:ln>
              <a:effectLst/>
            </p:spPr>
            <p:txBody>
              <a:bodyPr/>
              <a:lstStyle/>
              <a:p>
                <a:endParaRPr lang="zh-CN" altLang="en-US"/>
              </a:p>
            </p:txBody>
          </p:sp>
          <p:sp>
            <p:nvSpPr>
              <p:cNvPr id="25" name="Line 23"/>
              <p:cNvSpPr>
                <a:spLocks noChangeShapeType="1"/>
              </p:cNvSpPr>
              <p:nvPr/>
            </p:nvSpPr>
            <p:spPr bwMode="auto">
              <a:xfrm flipV="1">
                <a:off x="2784" y="1968"/>
                <a:ext cx="0" cy="336"/>
              </a:xfrm>
              <a:prstGeom prst="line">
                <a:avLst/>
              </a:prstGeom>
              <a:noFill/>
              <a:ln w="9525">
                <a:solidFill>
                  <a:schemeClr val="tx1"/>
                </a:solidFill>
                <a:round/>
                <a:headEnd/>
                <a:tailEnd/>
              </a:ln>
              <a:effectLst/>
            </p:spPr>
            <p:txBody>
              <a:bodyPr/>
              <a:lstStyle/>
              <a:p>
                <a:endParaRPr lang="zh-CN" altLang="en-US"/>
              </a:p>
            </p:txBody>
          </p:sp>
          <p:sp>
            <p:nvSpPr>
              <p:cNvPr id="26" name="Text Box 26"/>
              <p:cNvSpPr txBox="1">
                <a:spLocks noChangeArrowheads="1"/>
              </p:cNvSpPr>
              <p:nvPr/>
            </p:nvSpPr>
            <p:spPr bwMode="auto">
              <a:xfrm>
                <a:off x="2368" y="2064"/>
                <a:ext cx="528" cy="212"/>
              </a:xfrm>
              <a:prstGeom prst="rect">
                <a:avLst/>
              </a:prstGeom>
              <a:noFill/>
              <a:ln w="9525">
                <a:noFill/>
                <a:miter lim="800000"/>
                <a:headEnd/>
                <a:tailEnd/>
              </a:ln>
              <a:effectLst/>
            </p:spPr>
            <p:txBody>
              <a:bodyPr>
                <a:spAutoFit/>
              </a:bodyPr>
              <a:lstStyle/>
              <a:p>
                <a:pPr>
                  <a:spcBef>
                    <a:spcPct val="50000"/>
                  </a:spcBef>
                </a:pPr>
                <a:r>
                  <a:rPr lang="en-US" altLang="zh-CN" sz="1600" i="0"/>
                  <a:t>15min</a:t>
                </a:r>
              </a:p>
            </p:txBody>
          </p:sp>
        </p:grpSp>
        <p:grpSp>
          <p:nvGrpSpPr>
            <p:cNvPr id="13" name="Group 30"/>
            <p:cNvGrpSpPr>
              <a:grpSpLocks/>
            </p:cNvGrpSpPr>
            <p:nvPr/>
          </p:nvGrpSpPr>
          <p:grpSpPr bwMode="auto">
            <a:xfrm>
              <a:off x="5562600" y="2590806"/>
              <a:ext cx="1524000" cy="1265242"/>
              <a:chOff x="3504" y="1248"/>
              <a:chExt cx="960" cy="797"/>
            </a:xfrm>
          </p:grpSpPr>
          <p:pic>
            <p:nvPicPr>
              <p:cNvPr id="17" name="Picture 6" descr="C:\WINDOWS\Profiles\Hxx000\桌面\飞行间隔课件\Pic\B757_Side.bmp"/>
              <p:cNvPicPr>
                <a:picLocks noChangeAspect="1" noChangeArrowheads="1"/>
              </p:cNvPicPr>
              <p:nvPr/>
            </p:nvPicPr>
            <p:blipFill>
              <a:blip r:embed="rId2" cstate="print"/>
              <a:srcRect/>
              <a:stretch>
                <a:fillRect/>
              </a:stretch>
            </p:blipFill>
            <p:spPr bwMode="auto">
              <a:xfrm>
                <a:off x="4176" y="1968"/>
                <a:ext cx="288" cy="77"/>
              </a:xfrm>
              <a:prstGeom prst="rect">
                <a:avLst/>
              </a:prstGeom>
              <a:noFill/>
            </p:spPr>
          </p:pic>
          <p:pic>
            <p:nvPicPr>
              <p:cNvPr id="18" name="Picture 9" descr="C:\WINDOWS\Profiles\Hxx000\桌面\飞行间隔课件\Pic\B767_climbing.bmp"/>
              <p:cNvPicPr>
                <a:picLocks noChangeAspect="1" noChangeArrowheads="1"/>
              </p:cNvPicPr>
              <p:nvPr/>
            </p:nvPicPr>
            <p:blipFill>
              <a:blip r:embed="rId3"/>
              <a:srcRect/>
              <a:stretch>
                <a:fillRect/>
              </a:stretch>
            </p:blipFill>
            <p:spPr bwMode="auto">
              <a:xfrm>
                <a:off x="3504" y="1296"/>
                <a:ext cx="332" cy="117"/>
              </a:xfrm>
              <a:prstGeom prst="rect">
                <a:avLst/>
              </a:prstGeom>
              <a:noFill/>
            </p:spPr>
          </p:pic>
          <p:sp>
            <p:nvSpPr>
              <p:cNvPr id="19" name="Line 24"/>
              <p:cNvSpPr>
                <a:spLocks noChangeShapeType="1"/>
              </p:cNvSpPr>
              <p:nvPr/>
            </p:nvSpPr>
            <p:spPr bwMode="auto">
              <a:xfrm flipV="1">
                <a:off x="3840" y="1296"/>
                <a:ext cx="0" cy="336"/>
              </a:xfrm>
              <a:prstGeom prst="line">
                <a:avLst/>
              </a:prstGeom>
              <a:noFill/>
              <a:ln w="9525">
                <a:solidFill>
                  <a:schemeClr val="tx1"/>
                </a:solidFill>
                <a:round/>
                <a:headEnd/>
                <a:tailEnd/>
              </a:ln>
              <a:effectLst/>
            </p:spPr>
            <p:txBody>
              <a:bodyPr/>
              <a:lstStyle/>
              <a:p>
                <a:endParaRPr lang="zh-CN" altLang="en-US"/>
              </a:p>
            </p:txBody>
          </p:sp>
          <p:sp>
            <p:nvSpPr>
              <p:cNvPr id="20" name="Line 25"/>
              <p:cNvSpPr>
                <a:spLocks noChangeShapeType="1"/>
              </p:cNvSpPr>
              <p:nvPr/>
            </p:nvSpPr>
            <p:spPr bwMode="auto">
              <a:xfrm flipV="1">
                <a:off x="4176" y="1248"/>
                <a:ext cx="0" cy="768"/>
              </a:xfrm>
              <a:prstGeom prst="line">
                <a:avLst/>
              </a:prstGeom>
              <a:noFill/>
              <a:ln w="9525">
                <a:solidFill>
                  <a:schemeClr val="tx1"/>
                </a:solidFill>
                <a:round/>
                <a:headEnd/>
                <a:tailEnd/>
              </a:ln>
              <a:effectLst/>
            </p:spPr>
            <p:txBody>
              <a:bodyPr/>
              <a:lstStyle/>
              <a:p>
                <a:endParaRPr lang="zh-CN" altLang="en-US"/>
              </a:p>
            </p:txBody>
          </p:sp>
          <p:sp>
            <p:nvSpPr>
              <p:cNvPr id="21" name="Text Box 27"/>
              <p:cNvSpPr txBox="1">
                <a:spLocks noChangeArrowheads="1"/>
              </p:cNvSpPr>
              <p:nvPr/>
            </p:nvSpPr>
            <p:spPr bwMode="auto">
              <a:xfrm>
                <a:off x="3784" y="1392"/>
                <a:ext cx="528" cy="212"/>
              </a:xfrm>
              <a:prstGeom prst="rect">
                <a:avLst/>
              </a:prstGeom>
              <a:noFill/>
              <a:ln w="9525">
                <a:noFill/>
                <a:miter lim="800000"/>
                <a:headEnd/>
                <a:tailEnd/>
              </a:ln>
              <a:effectLst/>
            </p:spPr>
            <p:txBody>
              <a:bodyPr>
                <a:spAutoFit/>
              </a:bodyPr>
              <a:lstStyle/>
              <a:p>
                <a:pPr>
                  <a:spcBef>
                    <a:spcPct val="50000"/>
                  </a:spcBef>
                </a:pPr>
                <a:r>
                  <a:rPr lang="en-US" altLang="zh-CN" sz="1600" i="0"/>
                  <a:t>15min</a:t>
                </a:r>
              </a:p>
            </p:txBody>
          </p:sp>
        </p:grpSp>
        <p:sp>
          <p:nvSpPr>
            <p:cNvPr id="14" name="Line 32"/>
            <p:cNvSpPr>
              <a:spLocks noChangeShapeType="1"/>
            </p:cNvSpPr>
            <p:nvPr/>
          </p:nvSpPr>
          <p:spPr bwMode="auto">
            <a:xfrm>
              <a:off x="685800" y="2667000"/>
              <a:ext cx="304800" cy="0"/>
            </a:xfrm>
            <a:prstGeom prst="line">
              <a:avLst/>
            </a:prstGeom>
            <a:noFill/>
            <a:ln w="9525">
              <a:solidFill>
                <a:schemeClr val="tx1"/>
              </a:solidFill>
              <a:round/>
              <a:headEnd/>
              <a:tailEnd/>
            </a:ln>
            <a:effectLst/>
          </p:spPr>
          <p:txBody>
            <a:bodyPr/>
            <a:lstStyle/>
            <a:p>
              <a:endParaRPr lang="zh-CN" altLang="en-US"/>
            </a:p>
          </p:txBody>
        </p:sp>
        <p:sp>
          <p:nvSpPr>
            <p:cNvPr id="15" name="Line 33"/>
            <p:cNvSpPr>
              <a:spLocks noChangeShapeType="1"/>
            </p:cNvSpPr>
            <p:nvPr/>
          </p:nvSpPr>
          <p:spPr bwMode="auto">
            <a:xfrm>
              <a:off x="685800" y="3810000"/>
              <a:ext cx="304800" cy="0"/>
            </a:xfrm>
            <a:prstGeom prst="line">
              <a:avLst/>
            </a:prstGeom>
            <a:noFill/>
            <a:ln w="9525">
              <a:solidFill>
                <a:schemeClr val="tx1"/>
              </a:solidFill>
              <a:round/>
              <a:headEnd/>
              <a:tailEnd/>
            </a:ln>
            <a:effectLst/>
          </p:spPr>
          <p:txBody>
            <a:bodyPr/>
            <a:lstStyle/>
            <a:p>
              <a:endParaRPr lang="zh-CN" altLang="en-US"/>
            </a:p>
          </p:txBody>
        </p:sp>
        <p:sp>
          <p:nvSpPr>
            <p:cNvPr id="16" name="Line 34"/>
            <p:cNvSpPr>
              <a:spLocks noChangeShapeType="1"/>
            </p:cNvSpPr>
            <p:nvPr/>
          </p:nvSpPr>
          <p:spPr bwMode="auto">
            <a:xfrm>
              <a:off x="685800" y="4648200"/>
              <a:ext cx="304800" cy="0"/>
            </a:xfrm>
            <a:prstGeom prst="line">
              <a:avLst/>
            </a:prstGeom>
            <a:noFill/>
            <a:ln w="9525">
              <a:solidFill>
                <a:schemeClr val="tx1"/>
              </a:solidFill>
              <a:round/>
              <a:headEnd/>
              <a:tailEnd/>
            </a:ln>
            <a:effectLst/>
          </p:spPr>
          <p:txBody>
            <a:bodyPr/>
            <a:lstStyle/>
            <a:p>
              <a:endParaRPr lang="zh-CN" altLang="en-US"/>
            </a:p>
          </p:txBody>
        </p:sp>
      </p:grpSp>
      <p:sp>
        <p:nvSpPr>
          <p:cNvPr id="32" name="矩形 31"/>
          <p:cNvSpPr/>
          <p:nvPr/>
        </p:nvSpPr>
        <p:spPr>
          <a:xfrm>
            <a:off x="1428728" y="5429264"/>
            <a:ext cx="6858048" cy="707886"/>
          </a:xfrm>
          <a:prstGeom prst="rect">
            <a:avLst/>
          </a:prstGeom>
        </p:spPr>
        <p:txBody>
          <a:bodyPr wrap="square">
            <a:spAutoFit/>
          </a:bodyPr>
          <a:lstStyle/>
          <a:p>
            <a:r>
              <a:rPr lang="en-US" altLang="zh-CN" sz="2000" dirty="0" smtClean="0"/>
              <a:t>For an aircraft changing level through the level of another on the same track, a minimum longitudinal separation of 15 min/5min</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1495</Words>
  <Application>Microsoft Office PowerPoint</Application>
  <PresentationFormat>全屏显示(4:3)</PresentationFormat>
  <Paragraphs>279</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Air Traffic Services</vt:lpstr>
      <vt:lpstr>Learning objectives</vt:lpstr>
      <vt:lpstr>Objectives of the air traffic services</vt:lpstr>
      <vt:lpstr>Air Traffic Control Service</vt:lpstr>
      <vt:lpstr>Controller Information Processing</vt:lpstr>
      <vt:lpstr>Types of Separation</vt:lpstr>
      <vt:lpstr>Visual Separation</vt:lpstr>
      <vt:lpstr>IFR separation (non-radar)</vt:lpstr>
      <vt:lpstr>IFR separation (non-radar)</vt:lpstr>
      <vt:lpstr>IFR separation (non-radar)</vt:lpstr>
      <vt:lpstr>IFR separation (non-radar)</vt:lpstr>
      <vt:lpstr>IFR separation (non-radar)</vt:lpstr>
      <vt:lpstr>IFR separation (non-radar)</vt:lpstr>
      <vt:lpstr>IFR separation (non-radar)</vt:lpstr>
      <vt:lpstr>IFR separation (non-radar)</vt:lpstr>
      <vt:lpstr>IFR separation (non-radar)</vt:lpstr>
      <vt:lpstr>Radar Separation</vt:lpstr>
      <vt:lpstr>Wake turbulence Separation</vt:lpstr>
      <vt:lpstr>Wake turbulence Separation</vt:lpstr>
      <vt:lpstr>Wake turbulence Separation</vt:lpstr>
      <vt:lpstr>Wake turbulence Separation</vt:lpstr>
      <vt:lpstr>Wake turbulence Separation</vt:lpstr>
      <vt:lpstr>Aerodrome Control</vt:lpstr>
      <vt:lpstr>Use of the runway</vt:lpstr>
      <vt:lpstr>Use of the runway</vt:lpstr>
      <vt:lpstr>Aerodrome Traffic Circuit</vt:lpstr>
      <vt:lpstr>Aerodrome Traffic Circuit</vt:lpstr>
      <vt:lpstr>Aerodrome Control</vt:lpstr>
      <vt:lpstr>Approach Control</vt:lpstr>
      <vt:lpstr>Approach Control</vt:lpstr>
      <vt:lpstr>Area Control</vt:lpstr>
      <vt:lpstr>Flight Information Service</vt:lpstr>
      <vt:lpstr>Flight Information Broadcasts</vt:lpstr>
      <vt:lpstr>Alerting Service</vt:lpstr>
      <vt:lpstr>Alerting Service</vt:lpstr>
      <vt:lpstr>Alerting Service</vt:lpstr>
      <vt:lpstr>Alerting Service</vt:lpstr>
      <vt:lpstr>Questions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Services</dc:title>
  <dc:creator>Administrator</dc:creator>
  <cp:lastModifiedBy>Administrator</cp:lastModifiedBy>
  <cp:revision>104</cp:revision>
  <dcterms:created xsi:type="dcterms:W3CDTF">2012-06-06T05:50:39Z</dcterms:created>
  <dcterms:modified xsi:type="dcterms:W3CDTF">2012-09-10T03:33:52Z</dcterms:modified>
</cp:coreProperties>
</file>