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61" r:id="rId4"/>
    <p:sldId id="262" r:id="rId5"/>
    <p:sldId id="260" r:id="rId6"/>
    <p:sldId id="263" r:id="rId7"/>
    <p:sldId id="264" r:id="rId8"/>
    <p:sldId id="265" r:id="rId9"/>
    <p:sldId id="296" r:id="rId10"/>
    <p:sldId id="266" r:id="rId11"/>
    <p:sldId id="304" r:id="rId12"/>
    <p:sldId id="257" r:id="rId13"/>
    <p:sldId id="328" r:id="rId14"/>
    <p:sldId id="329" r:id="rId15"/>
    <p:sldId id="335" r:id="rId16"/>
    <p:sldId id="330" r:id="rId17"/>
    <p:sldId id="336" r:id="rId18"/>
    <p:sldId id="337" r:id="rId19"/>
    <p:sldId id="331" r:id="rId20"/>
    <p:sldId id="332" r:id="rId21"/>
    <p:sldId id="338" r:id="rId22"/>
    <p:sldId id="333" r:id="rId23"/>
    <p:sldId id="334" r:id="rId24"/>
    <p:sldId id="258" r:id="rId25"/>
    <p:sldId id="339" r:id="rId26"/>
    <p:sldId id="340" r:id="rId27"/>
    <p:sldId id="341" r:id="rId28"/>
    <p:sldId id="342" r:id="rId29"/>
    <p:sldId id="343" r:id="rId30"/>
    <p:sldId id="344"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346" autoAdjust="0"/>
  </p:normalViewPr>
  <p:slideViewPr>
    <p:cSldViewPr>
      <p:cViewPr varScale="1">
        <p:scale>
          <a:sx n="86" d="100"/>
          <a:sy n="86" d="100"/>
        </p:scale>
        <p:origin x="-10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7684EB-27F6-4637-85BE-8C04587B3EA6}" type="datetimeFigureOut">
              <a:rPr lang="zh-CN" altLang="en-US" smtClean="0"/>
              <a:pPr/>
              <a:t>2013-12-13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BEFD31-1E66-4B49-8F3C-39735E02BB0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ABEFD31-1E66-4B49-8F3C-39735E02BB0E}"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ABEFD31-1E66-4B49-8F3C-39735E02BB0E}"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ABEFD31-1E66-4B49-8F3C-39735E02BB0E}"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UDPP- User Driven </a:t>
            </a:r>
            <a:r>
              <a:rPr lang="en-US" altLang="zh-CN" sz="1200" kern="1200" baseline="0" dirty="0" err="1" smtClean="0">
                <a:solidFill>
                  <a:schemeClr val="tx1"/>
                </a:solidFill>
                <a:latin typeface="+mn-lt"/>
                <a:ea typeface="+mn-ea"/>
                <a:cs typeface="+mn-cs"/>
              </a:rPr>
              <a:t>Prioritisation</a:t>
            </a:r>
            <a:r>
              <a:rPr lang="en-US" altLang="zh-CN" sz="1200" kern="1200" baseline="0" dirty="0" smtClean="0">
                <a:solidFill>
                  <a:schemeClr val="tx1"/>
                </a:solidFill>
                <a:latin typeface="+mn-lt"/>
                <a:ea typeface="+mn-ea"/>
                <a:cs typeface="+mn-cs"/>
              </a:rPr>
              <a:t> Process			(ATSAW)- Airborne Traffic Situation Awareness	</a:t>
            </a:r>
          </a:p>
          <a:p>
            <a:r>
              <a:rPr lang="en-US" altLang="zh-CN" sz="1200" kern="1200" baseline="0" dirty="0" smtClean="0">
                <a:solidFill>
                  <a:schemeClr val="tx1"/>
                </a:solidFill>
                <a:latin typeface="+mn-lt"/>
                <a:ea typeface="+mn-ea"/>
                <a:cs typeface="+mn-cs"/>
              </a:rPr>
              <a:t>(ATSA-ITP)- Airborne Traffic Situation Awareness In Trail Procedure 	RBT- Reference Business Trajectory SBT - Shared Business Trajectory</a:t>
            </a:r>
          </a:p>
          <a:p>
            <a:r>
              <a:rPr lang="en-US" altLang="zh-CN" sz="1200" kern="1200" baseline="0" dirty="0" smtClean="0">
                <a:solidFill>
                  <a:schemeClr val="tx1"/>
                </a:solidFill>
                <a:latin typeface="+mn-lt"/>
                <a:ea typeface="+mn-ea"/>
                <a:cs typeface="+mn-cs"/>
              </a:rPr>
              <a:t>(ASPA-S&amp;M)- Airborne Spacing - Sequencing and Merging 		ASAS - Airborne Separation Assistance System</a:t>
            </a:r>
          </a:p>
          <a:p>
            <a:r>
              <a:rPr lang="en-US" altLang="zh-CN" sz="1200" kern="1200" baseline="0" dirty="0" smtClean="0">
                <a:solidFill>
                  <a:schemeClr val="tx1"/>
                </a:solidFill>
                <a:latin typeface="+mn-lt"/>
                <a:ea typeface="+mn-ea"/>
                <a:cs typeface="+mn-cs"/>
              </a:rPr>
              <a:t>PTC - Precision Trajectory Clearances			C&amp;P – Crossing &amp; Passing</a:t>
            </a:r>
          </a:p>
          <a:p>
            <a:r>
              <a:rPr lang="en-US" altLang="zh-CN" sz="1200" kern="1200" baseline="0" dirty="0" smtClean="0">
                <a:solidFill>
                  <a:schemeClr val="tx1"/>
                </a:solidFill>
                <a:latin typeface="+mn-lt"/>
                <a:ea typeface="+mn-ea"/>
                <a:cs typeface="+mn-cs"/>
              </a:rPr>
              <a:t>ASEP - ASAS (Airborne Separation Assistance) System Separation	</a:t>
            </a:r>
            <a:r>
              <a:rPr lang="sv-SE" altLang="zh-CN" sz="1200" kern="1200" baseline="0" dirty="0" smtClean="0">
                <a:solidFill>
                  <a:schemeClr val="tx1"/>
                </a:solidFill>
                <a:latin typeface="+mn-lt"/>
                <a:ea typeface="+mn-ea"/>
                <a:cs typeface="+mn-cs"/>
              </a:rPr>
              <a:t>SV/SVS - Synthetic Vision/ SV System</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WV - Wake Vortex					NOP – Network Operation Plan</a:t>
            </a:r>
            <a:endParaRPr lang="zh-CN" altLang="en-US" dirty="0"/>
          </a:p>
        </p:txBody>
      </p:sp>
      <p:sp>
        <p:nvSpPr>
          <p:cNvPr id="4" name="灯片编号占位符 3"/>
          <p:cNvSpPr>
            <a:spLocks noGrp="1"/>
          </p:cNvSpPr>
          <p:nvPr>
            <p:ph type="sldNum" sz="quarter" idx="10"/>
          </p:nvPr>
        </p:nvSpPr>
        <p:spPr/>
        <p:txBody>
          <a:bodyPr/>
          <a:lstStyle/>
          <a:p>
            <a:fld id="{1ABEFD31-1E66-4B49-8F3C-39735E02BB0E}"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ABEFD31-1E66-4B49-8F3C-39735E02BB0E}" type="slidenum">
              <a:rPr lang="zh-CN" altLang="en-US" smtClean="0"/>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D08814-D4A7-424A-BFAD-C0E80B07B20E}" type="datetimeFigureOut">
              <a:rPr lang="zh-CN" altLang="en-US" smtClean="0"/>
              <a:pPr/>
              <a:t>2013-12-13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376F82-58A8-4757-8BFB-81ECED2BD4F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D08814-D4A7-424A-BFAD-C0E80B07B20E}" type="datetimeFigureOut">
              <a:rPr lang="zh-CN" altLang="en-US" smtClean="0"/>
              <a:pPr/>
              <a:t>2013-12-13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376F82-58A8-4757-8BFB-81ECED2BD4F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D08814-D4A7-424A-BFAD-C0E80B07B20E}" type="datetimeFigureOut">
              <a:rPr lang="zh-CN" altLang="en-US" smtClean="0"/>
              <a:pPr/>
              <a:t>2013-12-13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376F82-58A8-4757-8BFB-81ECED2BD4F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D08814-D4A7-424A-BFAD-C0E80B07B20E}" type="datetimeFigureOut">
              <a:rPr lang="zh-CN" altLang="en-US" smtClean="0"/>
              <a:pPr/>
              <a:t>2013-12-13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376F82-58A8-4757-8BFB-81ECED2BD4F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D08814-D4A7-424A-BFAD-C0E80B07B20E}" type="datetimeFigureOut">
              <a:rPr lang="zh-CN" altLang="en-US" smtClean="0"/>
              <a:pPr/>
              <a:t>2013-12-13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376F82-58A8-4757-8BFB-81ECED2BD4F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D08814-D4A7-424A-BFAD-C0E80B07B20E}" type="datetimeFigureOut">
              <a:rPr lang="zh-CN" altLang="en-US" smtClean="0"/>
              <a:pPr/>
              <a:t>2013-12-13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376F82-58A8-4757-8BFB-81ECED2BD4F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D08814-D4A7-424A-BFAD-C0E80B07B20E}" type="datetimeFigureOut">
              <a:rPr lang="zh-CN" altLang="en-US" smtClean="0"/>
              <a:pPr/>
              <a:t>2013-12-13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376F82-58A8-4757-8BFB-81ECED2BD4F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D08814-D4A7-424A-BFAD-C0E80B07B20E}" type="datetimeFigureOut">
              <a:rPr lang="zh-CN" altLang="en-US" smtClean="0"/>
              <a:pPr/>
              <a:t>2013-12-13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376F82-58A8-4757-8BFB-81ECED2BD4F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D08814-D4A7-424A-BFAD-C0E80B07B20E}" type="datetimeFigureOut">
              <a:rPr lang="zh-CN" altLang="en-US" smtClean="0"/>
              <a:pPr/>
              <a:t>2013-12-13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376F82-58A8-4757-8BFB-81ECED2BD4F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D08814-D4A7-424A-BFAD-C0E80B07B20E}" type="datetimeFigureOut">
              <a:rPr lang="zh-CN" altLang="en-US" smtClean="0"/>
              <a:pPr/>
              <a:t>2013-12-13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376F82-58A8-4757-8BFB-81ECED2BD4F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D08814-D4A7-424A-BFAD-C0E80B07B20E}" type="datetimeFigureOut">
              <a:rPr lang="zh-CN" altLang="en-US" smtClean="0"/>
              <a:pPr/>
              <a:t>2013-12-13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376F82-58A8-4757-8BFB-81ECED2BD4F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08814-D4A7-424A-BFAD-C0E80B07B20E}" type="datetimeFigureOut">
              <a:rPr lang="zh-CN" altLang="en-US" smtClean="0"/>
              <a:pPr/>
              <a:t>2013-12-13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76F82-58A8-4757-8BFB-81ECED2BD4F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ASBU-Working-Doc-full-version_Edition2_V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Future ATM</a:t>
            </a:r>
            <a:endParaRPr lang="zh-CN" altLang="en-US" dirty="0"/>
          </a:p>
        </p:txBody>
      </p:sp>
      <p:sp>
        <p:nvSpPr>
          <p:cNvPr id="3" name="副标题 2"/>
          <p:cNvSpPr>
            <a:spLocks noGrp="1"/>
          </p:cNvSpPr>
          <p:nvPr>
            <p:ph type="subTitle" idx="1"/>
          </p:nvPr>
        </p:nvSpPr>
        <p:spPr>
          <a:xfrm>
            <a:off x="1071538" y="3500438"/>
            <a:ext cx="7272366" cy="1752600"/>
          </a:xfrm>
        </p:spPr>
        <p:txBody>
          <a:bodyPr>
            <a:normAutofit fontScale="85000" lnSpcReduction="20000"/>
          </a:bodyPr>
          <a:lstStyle/>
          <a:p>
            <a:r>
              <a:rPr lang="en-US" altLang="zh-CN" dirty="0" smtClean="0"/>
              <a:t>ICAO Global ATM Operational Concept</a:t>
            </a:r>
          </a:p>
          <a:p>
            <a:r>
              <a:rPr lang="en-US" altLang="zh-CN" dirty="0" smtClean="0"/>
              <a:t>SESAR</a:t>
            </a:r>
            <a:endParaRPr lang="en-US" altLang="zh-CN" dirty="0" smtClean="0"/>
          </a:p>
          <a:p>
            <a:r>
              <a:rPr lang="en-US" altLang="zh-CN" dirty="0" smtClean="0"/>
              <a:t>NEXTGEN</a:t>
            </a:r>
          </a:p>
          <a:p>
            <a:r>
              <a:rPr lang="en-US" altLang="zh-CN" dirty="0" smtClean="0"/>
              <a:t>ICAO Aviation System Block Upgrades</a:t>
            </a:r>
            <a:endParaRPr lang="en-US" altLang="zh-CN" dirty="0" smtClean="0"/>
          </a:p>
          <a:p>
            <a:endParaRPr lang="en-US" altLang="zh-CN" dirty="0" smtClean="0"/>
          </a:p>
          <a:p>
            <a:endParaRPr lang="zh-CN" altLang="en-US" dirty="0"/>
          </a:p>
        </p:txBody>
      </p:sp>
      <p:sp>
        <p:nvSpPr>
          <p:cNvPr id="4" name="Text Box 13"/>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a:solidFill>
                  <a:srgbClr val="003399"/>
                </a:solidFill>
                <a:latin typeface="Arial Narrow" pitchFamily="34" charset="0"/>
              </a:rPr>
              <a:t>Civil Aviation University of China</a:t>
            </a:r>
          </a:p>
        </p:txBody>
      </p:sp>
      <p:pic>
        <p:nvPicPr>
          <p:cNvPr id="5" name="Picture 15" descr="民航大学文字（透明）"/>
          <p:cNvPicPr>
            <a:picLocks noChangeAspect="1" noChangeArrowheads="1"/>
          </p:cNvPicPr>
          <p:nvPr/>
        </p:nvPicPr>
        <p:blipFill>
          <a:blip r:embed="rId2"/>
          <a:srcRect/>
          <a:stretch>
            <a:fillRect/>
          </a:stretch>
        </p:blipFill>
        <p:spPr bwMode="auto">
          <a:xfrm>
            <a:off x="1835150" y="549275"/>
            <a:ext cx="2592388" cy="539750"/>
          </a:xfrm>
          <a:prstGeom prst="rect">
            <a:avLst/>
          </a:prstGeom>
          <a:noFill/>
          <a:ln w="9525">
            <a:noFill/>
            <a:miter lim="800000"/>
            <a:headEnd/>
            <a:tailEnd/>
          </a:ln>
        </p:spPr>
      </p:pic>
      <p:pic>
        <p:nvPicPr>
          <p:cNvPr id="6" name="Picture 16" descr="CAUC徽标（透明）2010"/>
          <p:cNvPicPr>
            <a:picLocks noChangeAspect="1" noChangeArrowheads="1"/>
          </p:cNvPicPr>
          <p:nvPr/>
        </p:nvPicPr>
        <p:blipFill>
          <a:blip r:embed="rId3"/>
          <a:srcRect/>
          <a:stretch>
            <a:fillRect/>
          </a:stretch>
        </p:blipFill>
        <p:spPr bwMode="auto">
          <a:xfrm>
            <a:off x="539750" y="476250"/>
            <a:ext cx="1008063" cy="1008063"/>
          </a:xfrm>
          <a:prstGeom prst="rect">
            <a:avLst/>
          </a:prstGeom>
          <a:noFill/>
          <a:ln w="9525">
            <a:noFill/>
            <a:miter lim="800000"/>
            <a:headEnd/>
            <a:tailEnd/>
          </a:ln>
        </p:spPr>
      </p:pic>
      <p:sp>
        <p:nvSpPr>
          <p:cNvPr id="7" name="Text Box 17"/>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dirty="0">
                <a:solidFill>
                  <a:srgbClr val="003399"/>
                </a:solidFill>
                <a:latin typeface="Arial Narrow" pitchFamily="34" charset="0"/>
              </a:rPr>
              <a:t>Civil Aviation University of China</a:t>
            </a:r>
          </a:p>
        </p:txBody>
      </p:sp>
      <p:pic>
        <p:nvPicPr>
          <p:cNvPr id="8" name="Picture 18" descr="民航大学文字（透明）"/>
          <p:cNvPicPr>
            <a:picLocks noChangeAspect="1" noChangeArrowheads="1"/>
          </p:cNvPicPr>
          <p:nvPr/>
        </p:nvPicPr>
        <p:blipFill>
          <a:blip r:embed="rId2"/>
          <a:srcRect/>
          <a:stretch>
            <a:fillRect/>
          </a:stretch>
        </p:blipFill>
        <p:spPr bwMode="auto">
          <a:xfrm>
            <a:off x="1835150" y="549275"/>
            <a:ext cx="2592388" cy="539750"/>
          </a:xfrm>
          <a:prstGeom prst="rect">
            <a:avLst/>
          </a:prstGeom>
          <a:noFill/>
          <a:ln w="9525">
            <a:noFill/>
            <a:miter lim="800000"/>
            <a:headEnd/>
            <a:tailEnd/>
          </a:ln>
        </p:spPr>
      </p:pic>
      <p:pic>
        <p:nvPicPr>
          <p:cNvPr id="9" name="Picture 19" descr="CAUC徽标（透明）2010"/>
          <p:cNvPicPr>
            <a:picLocks noChangeAspect="1" noChangeArrowheads="1"/>
          </p:cNvPicPr>
          <p:nvPr/>
        </p:nvPicPr>
        <p:blipFill>
          <a:blip r:embed="rId3"/>
          <a:srcRect/>
          <a:stretch>
            <a:fillRect/>
          </a:stretch>
        </p:blipFill>
        <p:spPr bwMode="auto">
          <a:xfrm>
            <a:off x="539750" y="476250"/>
            <a:ext cx="1008063" cy="100806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ATM service delivery management</a:t>
            </a:r>
            <a:endParaRPr lang="zh-CN" altLang="en-US" dirty="0"/>
          </a:p>
        </p:txBody>
      </p:sp>
      <p:sp>
        <p:nvSpPr>
          <p:cNvPr id="3" name="内容占位符 2"/>
          <p:cNvSpPr>
            <a:spLocks noGrp="1"/>
          </p:cNvSpPr>
          <p:nvPr>
            <p:ph idx="1"/>
          </p:nvPr>
        </p:nvSpPr>
        <p:spPr>
          <a:xfrm>
            <a:off x="500034" y="1428736"/>
            <a:ext cx="8229600" cy="4525963"/>
          </a:xfrm>
        </p:spPr>
        <p:txBody>
          <a:bodyPr>
            <a:noAutofit/>
          </a:bodyPr>
          <a:lstStyle/>
          <a:p>
            <a:pPr marL="0" indent="0">
              <a:buNone/>
            </a:pPr>
            <a:r>
              <a:rPr lang="en-US" altLang="zh-CN" sz="2200" dirty="0" smtClean="0"/>
              <a:t>ATM service delivery management will operate seamlessly from gate to gate for all phases of flight and across all service providers. The ATM service delivery management component will address the balance and consolidation of the decisions of the various other processes/services, as well as the time horizon at which, and the conditions under which, these decisions are made. Flight trajectories, intent and agreements will be important components to delivering a balance of decisions. Key conceptual changes include:</a:t>
            </a:r>
          </a:p>
          <a:p>
            <a:pPr marL="514350" indent="-514350">
              <a:buFont typeface="+mj-lt"/>
              <a:buAutoNum type="alphaLcParenR"/>
            </a:pPr>
            <a:r>
              <a:rPr lang="en-US" altLang="zh-CN" sz="2200" dirty="0" smtClean="0"/>
              <a:t>services to be delivered by the ATM service delivery management component will be established on an as-required basis subject to ATM system design. Once established, they will be provided on an on-request basis;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ATM service delivery management</a:t>
            </a:r>
            <a:endParaRPr lang="zh-CN" altLang="en-US" dirty="0"/>
          </a:p>
        </p:txBody>
      </p:sp>
      <p:sp>
        <p:nvSpPr>
          <p:cNvPr id="3" name="内容占位符 2"/>
          <p:cNvSpPr>
            <a:spLocks noGrp="1"/>
          </p:cNvSpPr>
          <p:nvPr>
            <p:ph idx="1"/>
          </p:nvPr>
        </p:nvSpPr>
        <p:spPr>
          <a:xfrm>
            <a:off x="500034" y="1428736"/>
            <a:ext cx="8229600" cy="4525963"/>
          </a:xfrm>
        </p:spPr>
        <p:txBody>
          <a:bodyPr>
            <a:noAutofit/>
          </a:bodyPr>
          <a:lstStyle/>
          <a:p>
            <a:pPr marL="514350" indent="-514350">
              <a:buNone/>
            </a:pPr>
            <a:r>
              <a:rPr lang="en-US" altLang="zh-CN" sz="2200" dirty="0" smtClean="0"/>
              <a:t>(continued)</a:t>
            </a:r>
          </a:p>
          <a:p>
            <a:pPr marL="514350" indent="-514350">
              <a:buFont typeface="+mj-lt"/>
              <a:buAutoNum type="alphaLcParenR"/>
            </a:pPr>
            <a:r>
              <a:rPr lang="en-US" altLang="zh-CN" sz="2200" dirty="0" smtClean="0"/>
              <a:t>ATM system design will be determined by collaborative decision making and system-wide safety and business cases;</a:t>
            </a:r>
          </a:p>
          <a:p>
            <a:pPr marL="514350" indent="-514350">
              <a:buFont typeface="+mj-lt"/>
              <a:buAutoNum type="alphaLcParenR"/>
            </a:pPr>
            <a:r>
              <a:rPr lang="en-US" altLang="zh-CN" sz="2200" dirty="0" smtClean="0"/>
              <a:t>services delivered by the ATM service delivery management component will, through collaborative decision making, balance and optimize user-requested trajectories to achieve the ATM community’s expectations; and</a:t>
            </a:r>
          </a:p>
          <a:p>
            <a:pPr marL="514350" indent="-514350">
              <a:buFont typeface="+mj-lt"/>
              <a:buAutoNum type="alphaLcParenR"/>
            </a:pPr>
            <a:r>
              <a:rPr lang="en-US" altLang="zh-CN" sz="2200" dirty="0" smtClean="0"/>
              <a:t>management by trajectory will involve the development of an agreement that extends through all the physical phases of the flight.</a:t>
            </a:r>
            <a:endParaRPr lang="zh-CN" alt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srcRect/>
          <a:stretch>
            <a:fillRect/>
          </a:stretch>
        </p:blipFill>
        <p:spPr bwMode="auto">
          <a:xfrm>
            <a:off x="0" y="823151"/>
            <a:ext cx="9144000" cy="6034873"/>
          </a:xfrm>
          <a:prstGeom prst="rect">
            <a:avLst/>
          </a:prstGeom>
          <a:noFill/>
          <a:ln w="9525">
            <a:noFill/>
            <a:miter lim="800000"/>
            <a:headEnd/>
            <a:tailEnd/>
          </a:ln>
          <a:effectLst/>
        </p:spPr>
      </p:pic>
      <p:sp>
        <p:nvSpPr>
          <p:cNvPr id="6" name="TextBox 5"/>
          <p:cNvSpPr txBox="1"/>
          <p:nvPr/>
        </p:nvSpPr>
        <p:spPr>
          <a:xfrm>
            <a:off x="2500298" y="214290"/>
            <a:ext cx="4000528" cy="1015663"/>
          </a:xfrm>
          <a:prstGeom prst="rect">
            <a:avLst/>
          </a:prstGeom>
          <a:noFill/>
        </p:spPr>
        <p:txBody>
          <a:bodyPr wrap="square" rtlCol="0">
            <a:spAutoFit/>
          </a:bodyPr>
          <a:lstStyle/>
          <a:p>
            <a:pPr algn="ctr"/>
            <a:r>
              <a:rPr lang="en-US" altLang="zh-CN" sz="6000" dirty="0" smtClean="0"/>
              <a:t>SESAR</a:t>
            </a:r>
            <a:endParaRPr lang="zh-CN" altLang="en-US" sz="6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SESAR Concept of Operations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SWIM</a:t>
            </a:r>
          </a:p>
          <a:p>
            <a:pPr lvl="1"/>
            <a:r>
              <a:rPr lang="en-US" altLang="zh-CN" dirty="0" smtClean="0"/>
              <a:t>The SWIM network will be an IP based data transport network, using proven information communication technology. It will replace the current point to point data systems with a ground/ground communications network which connects all ATM partners; ANSPs, airports and airspace users, including the military. Aircraft will become travelling nodes in the network, permanently connected by a new high capacity air/ground data link.</a:t>
            </a:r>
          </a:p>
          <a:p>
            <a:pPr lvl="1"/>
            <a:r>
              <a:rPr lang="en-US" altLang="zh-CN" dirty="0" smtClean="0"/>
              <a:t>Using the SWIM network, all partners (in the air and on the ground) will become both consumers and producers of information, which they will share, tailored to their individual needs. This will allow them to make decisions based on full knowledge of accurate up-to-date information and to put back into the system the results of their decisions for others to use.</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i="1" dirty="0" smtClean="0"/>
              <a:t>SESAR Concept of Operations-</a:t>
            </a:r>
            <a:r>
              <a:rPr lang="en-US" altLang="zh-CN" dirty="0" smtClean="0"/>
              <a:t>CDM</a:t>
            </a:r>
            <a:endParaRPr lang="zh-CN" altLang="en-US" dirty="0"/>
          </a:p>
        </p:txBody>
      </p:sp>
      <p:sp>
        <p:nvSpPr>
          <p:cNvPr id="3" name="内容占位符 2"/>
          <p:cNvSpPr>
            <a:spLocks noGrp="1"/>
          </p:cNvSpPr>
          <p:nvPr>
            <p:ph idx="1"/>
          </p:nvPr>
        </p:nvSpPr>
        <p:spPr>
          <a:xfrm>
            <a:off x="214282" y="1285860"/>
            <a:ext cx="8572560" cy="5286412"/>
          </a:xfrm>
        </p:spPr>
        <p:txBody>
          <a:bodyPr>
            <a:noAutofit/>
          </a:bodyPr>
          <a:lstStyle/>
          <a:p>
            <a:r>
              <a:rPr lang="en-US" altLang="zh-CN" sz="1600" dirty="0" smtClean="0"/>
              <a:t>The airspace users start by defining and then sharing, with ATM partners, their business/mission intentions. These trajectories are then modified as necessary using a layered CDM planning process which takes account of identified constraints. </a:t>
            </a:r>
          </a:p>
          <a:p>
            <a:r>
              <a:rPr lang="en-US" altLang="zh-CN" sz="1600" dirty="0" smtClean="0"/>
              <a:t>The ATM planning process is one of continuous refinement as better data becomes available. There is no clearly defined starting point to the process, it starts many years before the day of operation, taking into account such considerations as staff recruitment, training plans and major system procurements. The goal of collaborative layered planning is to balance ATM resources and airspace user demand. In the months leading up to the initiation of the flight the iterative planning process refines the trajectories and the available resources and expresses these as the Network Operations Plan (NOP). </a:t>
            </a:r>
            <a:endParaRPr lang="en-US" altLang="zh-CN" sz="2400" dirty="0" smtClean="0"/>
          </a:p>
        </p:txBody>
      </p:sp>
      <p:pic>
        <p:nvPicPr>
          <p:cNvPr id="4" name="图片 3" descr="swim_background-1.jpg"/>
          <p:cNvPicPr>
            <a:picLocks noChangeAspect="1"/>
          </p:cNvPicPr>
          <p:nvPr/>
        </p:nvPicPr>
        <p:blipFill>
          <a:blip r:embed="rId2"/>
          <a:stretch>
            <a:fillRect/>
          </a:stretch>
        </p:blipFill>
        <p:spPr>
          <a:xfrm>
            <a:off x="1000100" y="3929066"/>
            <a:ext cx="6929486" cy="27305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i="1" dirty="0" smtClean="0"/>
              <a:t>SESAR Concept of Operations-</a:t>
            </a:r>
            <a:r>
              <a:rPr lang="en-US" altLang="zh-CN" dirty="0" smtClean="0"/>
              <a:t>CDM</a:t>
            </a:r>
            <a:endParaRPr lang="zh-CN" altLang="en-US" dirty="0"/>
          </a:p>
        </p:txBody>
      </p:sp>
      <p:sp>
        <p:nvSpPr>
          <p:cNvPr id="3" name="内容占位符 2"/>
          <p:cNvSpPr>
            <a:spLocks noGrp="1"/>
          </p:cNvSpPr>
          <p:nvPr>
            <p:ph idx="1"/>
          </p:nvPr>
        </p:nvSpPr>
        <p:spPr>
          <a:xfrm>
            <a:off x="428596" y="1428736"/>
            <a:ext cx="8229600" cy="2357454"/>
          </a:xfrm>
        </p:spPr>
        <p:txBody>
          <a:bodyPr>
            <a:noAutofit/>
          </a:bodyPr>
          <a:lstStyle/>
          <a:p>
            <a:r>
              <a:rPr lang="en-US" altLang="zh-CN" sz="1600" dirty="0" smtClean="0"/>
              <a:t>The NOP is a rolling plan giving a snapshot of the network at any one time. The aim of the NOP is to facilitate the processes needed to reach agreements on demand and capacity. This planning is overseen by a Network Management function which assures, at both network and regional level, the stability and efficiency of the ATM network.</a:t>
            </a:r>
          </a:p>
          <a:p>
            <a:r>
              <a:rPr lang="en-US" altLang="zh-CN" sz="1600" dirty="0" smtClean="0"/>
              <a:t>The final trajectory just before flight execution is called the Reference Business Trajectory (RBT). Depending on the ATM Capability Level, it is expressed in up to 4 dimensions, and is the trajectory which the airspace user agrees to fly and the ANSP and airport agrees to facilitate.</a:t>
            </a:r>
            <a:endParaRPr lang="zh-CN" altLang="en-US" sz="1600" dirty="0"/>
          </a:p>
        </p:txBody>
      </p:sp>
      <p:pic>
        <p:nvPicPr>
          <p:cNvPr id="4" name="图片 3" descr="swim_background-2.jpg"/>
          <p:cNvPicPr>
            <a:picLocks noChangeAspect="1"/>
          </p:cNvPicPr>
          <p:nvPr/>
        </p:nvPicPr>
        <p:blipFill>
          <a:blip r:embed="rId2"/>
          <a:stretch>
            <a:fillRect/>
          </a:stretch>
        </p:blipFill>
        <p:spPr>
          <a:xfrm>
            <a:off x="642910" y="3500438"/>
            <a:ext cx="8353425" cy="3076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i="1" dirty="0" smtClean="0"/>
              <a:t>SESAR Concept of Operations</a:t>
            </a:r>
            <a:br>
              <a:rPr lang="en-US" altLang="zh-CN" sz="4000" i="1" dirty="0" smtClean="0"/>
            </a:br>
            <a:r>
              <a:rPr lang="en-US" altLang="zh-CN" sz="4000" i="1" dirty="0" smtClean="0"/>
              <a:t>- Trajectory Management</a:t>
            </a:r>
            <a:endParaRPr lang="zh-CN" altLang="en-US" sz="4000" i="1" dirty="0"/>
          </a:p>
        </p:txBody>
      </p:sp>
      <p:sp>
        <p:nvSpPr>
          <p:cNvPr id="3" name="内容占位符 2"/>
          <p:cNvSpPr>
            <a:spLocks noGrp="1"/>
          </p:cNvSpPr>
          <p:nvPr>
            <p:ph idx="1"/>
          </p:nvPr>
        </p:nvSpPr>
        <p:spPr>
          <a:xfrm>
            <a:off x="571472" y="1731969"/>
            <a:ext cx="8229600" cy="4697427"/>
          </a:xfrm>
        </p:spPr>
        <p:txBody>
          <a:bodyPr>
            <a:noAutofit/>
          </a:bodyPr>
          <a:lstStyle/>
          <a:p>
            <a:r>
              <a:rPr lang="en-US" altLang="zh-CN" sz="2000" dirty="0" smtClean="0"/>
              <a:t>The collaborative planning process described above terminates when the RBT is published. When published, the RBT does not represent a clearance but is the goal to be achieved and which will be progressively authorized, either as a clearance by the ANSP or as a function of aircraft crew/systems depending on whether the ANSP or the flight crew is the designated separator. </a:t>
            </a:r>
          </a:p>
          <a:p>
            <a:r>
              <a:rPr lang="en-US" altLang="zh-CN" sz="2000" dirty="0" smtClean="0"/>
              <a:t>The RBT is defined by the airline’s Flight Operations Centre (FOC) flight planning system. Trajectories may also be defined by handing agents or pilots on behalf of smaller airlines, business aviation and general aviation flights, or by the ANSP if required (e.g. on behalf of the military). The essential point for ATM is that, instead of having several versions of the trajectory in the system, there is a unique accurate trajectory for each flight that is used throughout the ATM network.</a:t>
            </a:r>
            <a:endParaRPr lang="zh-CN" alt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i="1" dirty="0" smtClean="0"/>
              <a:t>SESAR Concept of Operations</a:t>
            </a:r>
            <a:br>
              <a:rPr lang="en-US" altLang="zh-CN" i="1" dirty="0" smtClean="0"/>
            </a:br>
            <a:r>
              <a:rPr lang="en-US" altLang="zh-CN" i="1" dirty="0" smtClean="0"/>
              <a:t>- Trajectory Management</a:t>
            </a:r>
            <a:endParaRPr lang="zh-CN" altLang="en-US" dirty="0"/>
          </a:p>
        </p:txBody>
      </p:sp>
      <p:sp>
        <p:nvSpPr>
          <p:cNvPr id="3" name="内容占位符 2"/>
          <p:cNvSpPr>
            <a:spLocks noGrp="1"/>
          </p:cNvSpPr>
          <p:nvPr>
            <p:ph idx="1"/>
          </p:nvPr>
        </p:nvSpPr>
        <p:spPr>
          <a:xfrm>
            <a:off x="428596" y="1571612"/>
            <a:ext cx="8472518" cy="4697427"/>
          </a:xfrm>
        </p:spPr>
        <p:txBody>
          <a:bodyPr>
            <a:noAutofit/>
          </a:bodyPr>
          <a:lstStyle/>
          <a:p>
            <a:r>
              <a:rPr lang="en-US" altLang="zh-CN" sz="1800" dirty="0" smtClean="0"/>
              <a:t>Until the aircraft is airborne, available 4D trajectory data retain a level of uncertainty that limits their use for purposes other than planning. Once aircraft are airborne, trajectories attain high precision in the time dimension, and are continuously shared and available via the NOP. Any changes that are required are made through CDM – constraints arising for any reason (other flights, airspace reservations, etc.) are published via the NOP, with the airspace user adjusting the trajectory to comply in a way that best suits the user’s operational and business needs. However, it must be emphasized that this does not prevent controllers and pilots making time critical changes as required.</a:t>
            </a:r>
          </a:p>
          <a:p>
            <a:r>
              <a:rPr lang="en-US" altLang="zh-CN" sz="1800" dirty="0" smtClean="0"/>
              <a:t>Unique 4D trajectories permit a number of very significant advantages:</a:t>
            </a:r>
          </a:p>
          <a:p>
            <a:pPr lvl="1">
              <a:buNone/>
            </a:pPr>
            <a:r>
              <a:rPr lang="en-US" altLang="zh-CN" sz="1600" dirty="0" smtClean="0"/>
              <a:t>1. They reduce the uncertainty which in turn reduces the number of conflicts/interactions that need to be resolved.</a:t>
            </a:r>
          </a:p>
          <a:p>
            <a:pPr lvl="1">
              <a:buNone/>
            </a:pPr>
            <a:r>
              <a:rPr lang="en-US" altLang="zh-CN" sz="1600" dirty="0" smtClean="0"/>
              <a:t>2. When combined with improved navigation performance (vertical, lateral and in time), they reduce the amount of ‘unusable’ airspace around each aircraft thus allowing more aircraft in the airspace.</a:t>
            </a:r>
          </a:p>
          <a:p>
            <a:pPr lvl="1">
              <a:buNone/>
            </a:pPr>
            <a:r>
              <a:rPr lang="en-US" altLang="zh-CN" sz="1600" dirty="0" smtClean="0"/>
              <a:t>3. They are a source of accurate data which can be used by automated controller support tools.</a:t>
            </a:r>
          </a:p>
          <a:p>
            <a:pPr lvl="1">
              <a:buNone/>
            </a:pPr>
            <a:r>
              <a:rPr lang="en-US" altLang="zh-CN" sz="1600" dirty="0" smtClean="0"/>
              <a:t>4. They redefine the need for many airspace structures which currently restrict the efficiency of flight paths, both laterally and vertically.</a:t>
            </a:r>
            <a:endParaRPr lang="zh-CN" alt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i="1" dirty="0" smtClean="0"/>
              <a:t>SESAR Concept of Operations</a:t>
            </a:r>
            <a:br>
              <a:rPr lang="en-US" altLang="zh-CN" i="1" dirty="0" smtClean="0"/>
            </a:br>
            <a:r>
              <a:rPr lang="en-US" altLang="zh-CN" i="1" dirty="0" smtClean="0"/>
              <a:t>- Trajectory Management</a:t>
            </a:r>
            <a:endParaRPr lang="zh-CN" altLang="en-US" dirty="0"/>
          </a:p>
        </p:txBody>
      </p:sp>
      <p:pic>
        <p:nvPicPr>
          <p:cNvPr id="5" name="图片 4" descr="4d-trajectory-management..jpg"/>
          <p:cNvPicPr>
            <a:picLocks noChangeAspect="1"/>
          </p:cNvPicPr>
          <p:nvPr/>
        </p:nvPicPr>
        <p:blipFill>
          <a:blip r:embed="rId2"/>
          <a:stretch>
            <a:fillRect/>
          </a:stretch>
        </p:blipFill>
        <p:spPr>
          <a:xfrm>
            <a:off x="928662" y="1643050"/>
            <a:ext cx="7306395" cy="47149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i="1" dirty="0" smtClean="0"/>
              <a:t>SESAR Concept of Operations</a:t>
            </a:r>
            <a:br>
              <a:rPr lang="en-US" altLang="zh-CN" i="1" dirty="0" smtClean="0"/>
            </a:br>
            <a:r>
              <a:rPr lang="en-US" altLang="zh-CN" i="1" dirty="0" smtClean="0"/>
              <a:t>-Automation Support</a:t>
            </a:r>
            <a:endParaRPr lang="zh-CN" altLang="en-US" dirty="0"/>
          </a:p>
        </p:txBody>
      </p:sp>
      <p:sp>
        <p:nvSpPr>
          <p:cNvPr id="3" name="内容占位符 2"/>
          <p:cNvSpPr>
            <a:spLocks noGrp="1"/>
          </p:cNvSpPr>
          <p:nvPr>
            <p:ph idx="1"/>
          </p:nvPr>
        </p:nvSpPr>
        <p:spPr>
          <a:xfrm>
            <a:off x="457200" y="1600201"/>
            <a:ext cx="3043230" cy="2400304"/>
          </a:xfrm>
        </p:spPr>
        <p:txBody>
          <a:bodyPr>
            <a:noAutofit/>
          </a:bodyPr>
          <a:lstStyle/>
          <a:p>
            <a:pPr marL="176213" indent="-176213">
              <a:buNone/>
            </a:pPr>
            <a:r>
              <a:rPr lang="en-US" altLang="zh-CN" sz="1600" dirty="0" smtClean="0"/>
              <a:t> Automation for the routine controller task load supported by better methods of data input and data management.</a:t>
            </a:r>
          </a:p>
          <a:p>
            <a:pPr marL="176213" indent="-176213">
              <a:buNone/>
            </a:pPr>
            <a:r>
              <a:rPr lang="en-US" altLang="zh-CN" sz="1600" dirty="0" smtClean="0"/>
              <a:t>Automation support to conflict/interaction detection, situation monitoring and conflict resolution.</a:t>
            </a:r>
          </a:p>
          <a:p>
            <a:pPr marL="176213" indent="-176213">
              <a:buNone/>
            </a:pPr>
            <a:r>
              <a:rPr lang="en-US" altLang="zh-CN" sz="1600" dirty="0" smtClean="0"/>
              <a:t> A significant reduction in the need for controller tactical intervention, by (a) reducing the number of potential conflicts using a range of </a:t>
            </a:r>
            <a:r>
              <a:rPr lang="en-US" altLang="zh-CN" sz="1600" dirty="0" err="1" smtClean="0"/>
              <a:t>deconfliction</a:t>
            </a:r>
            <a:r>
              <a:rPr lang="en-US" altLang="zh-CN" sz="1600" dirty="0" smtClean="0"/>
              <a:t> methods, and (b) redistributing the tactical interventions to the pilots</a:t>
            </a:r>
            <a:endParaRPr lang="zh-CN" altLang="en-US" sz="1600" dirty="0"/>
          </a:p>
        </p:txBody>
      </p:sp>
      <p:pic>
        <p:nvPicPr>
          <p:cNvPr id="4" name="图片 3" descr="Hong Kong airport - 2.png"/>
          <p:cNvPicPr>
            <a:picLocks noChangeAspect="1"/>
          </p:cNvPicPr>
          <p:nvPr/>
        </p:nvPicPr>
        <p:blipFill>
          <a:blip r:embed="rId2"/>
          <a:stretch>
            <a:fillRect/>
          </a:stretch>
        </p:blipFill>
        <p:spPr>
          <a:xfrm>
            <a:off x="3500430" y="2285992"/>
            <a:ext cx="5307391" cy="36090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ICAO Global ATM Operational Concept</a:t>
            </a:r>
            <a:endParaRPr lang="zh-CN" altLang="en-US" dirty="0"/>
          </a:p>
        </p:txBody>
      </p:sp>
      <p:sp>
        <p:nvSpPr>
          <p:cNvPr id="16" name="矩形 15"/>
          <p:cNvSpPr/>
          <p:nvPr/>
        </p:nvSpPr>
        <p:spPr>
          <a:xfrm>
            <a:off x="500034" y="2059536"/>
            <a:ext cx="8143932" cy="192882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矩形 6"/>
          <p:cNvSpPr/>
          <p:nvPr/>
        </p:nvSpPr>
        <p:spPr>
          <a:xfrm>
            <a:off x="928662" y="2845354"/>
            <a:ext cx="857256"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AOM</a:t>
            </a:r>
            <a:endParaRPr lang="zh-CN" altLang="en-US" dirty="0"/>
          </a:p>
        </p:txBody>
      </p:sp>
      <p:sp>
        <p:nvSpPr>
          <p:cNvPr id="8" name="矩形 7"/>
          <p:cNvSpPr/>
          <p:nvPr/>
        </p:nvSpPr>
        <p:spPr>
          <a:xfrm>
            <a:off x="2000232" y="2845354"/>
            <a:ext cx="785818"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DCB</a:t>
            </a:r>
            <a:endParaRPr lang="zh-CN" altLang="en-US" dirty="0"/>
          </a:p>
        </p:txBody>
      </p:sp>
      <p:sp>
        <p:nvSpPr>
          <p:cNvPr id="9" name="矩形 8"/>
          <p:cNvSpPr/>
          <p:nvPr/>
        </p:nvSpPr>
        <p:spPr>
          <a:xfrm>
            <a:off x="2962264" y="2845354"/>
            <a:ext cx="857256"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AO</a:t>
            </a:r>
            <a:endParaRPr lang="zh-CN" altLang="en-US" dirty="0"/>
          </a:p>
        </p:txBody>
      </p:sp>
      <p:sp>
        <p:nvSpPr>
          <p:cNvPr id="10" name="矩形 9"/>
          <p:cNvSpPr/>
          <p:nvPr/>
        </p:nvSpPr>
        <p:spPr>
          <a:xfrm>
            <a:off x="3992558" y="2845354"/>
            <a:ext cx="857256"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TS</a:t>
            </a:r>
            <a:endParaRPr lang="zh-CN" altLang="en-US" dirty="0"/>
          </a:p>
        </p:txBody>
      </p:sp>
      <p:sp>
        <p:nvSpPr>
          <p:cNvPr id="11" name="矩形 10"/>
          <p:cNvSpPr/>
          <p:nvPr/>
        </p:nvSpPr>
        <p:spPr>
          <a:xfrm>
            <a:off x="5000628" y="2845354"/>
            <a:ext cx="928694"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CM</a:t>
            </a:r>
            <a:endParaRPr lang="zh-CN" altLang="en-US" dirty="0"/>
          </a:p>
        </p:txBody>
      </p:sp>
      <p:sp>
        <p:nvSpPr>
          <p:cNvPr id="12" name="矩形 11"/>
          <p:cNvSpPr/>
          <p:nvPr/>
        </p:nvSpPr>
        <p:spPr>
          <a:xfrm>
            <a:off x="6143636" y="2845354"/>
            <a:ext cx="785818"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AUO</a:t>
            </a:r>
            <a:endParaRPr lang="zh-CN" altLang="en-US" dirty="0"/>
          </a:p>
        </p:txBody>
      </p:sp>
      <p:sp>
        <p:nvSpPr>
          <p:cNvPr id="13" name="矩形 12"/>
          <p:cNvSpPr/>
          <p:nvPr/>
        </p:nvSpPr>
        <p:spPr>
          <a:xfrm>
            <a:off x="7143768" y="2845354"/>
            <a:ext cx="1143008"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ATM SDM</a:t>
            </a:r>
            <a:endParaRPr lang="zh-CN" altLang="en-US" dirty="0"/>
          </a:p>
        </p:txBody>
      </p:sp>
      <p:sp>
        <p:nvSpPr>
          <p:cNvPr id="14" name="矩形 13"/>
          <p:cNvSpPr/>
          <p:nvPr/>
        </p:nvSpPr>
        <p:spPr>
          <a:xfrm>
            <a:off x="785786" y="2488164"/>
            <a:ext cx="7643866" cy="114300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3357554" y="2130974"/>
            <a:ext cx="2000264" cy="338554"/>
          </a:xfrm>
          <a:prstGeom prst="rect">
            <a:avLst/>
          </a:prstGeom>
          <a:solidFill>
            <a:schemeClr val="accent5"/>
          </a:solidFill>
          <a:ln>
            <a:noFill/>
          </a:ln>
        </p:spPr>
        <p:txBody>
          <a:bodyPr wrap="square" rtlCol="0">
            <a:spAutoFit/>
          </a:bodyPr>
          <a:lstStyle/>
          <a:p>
            <a:r>
              <a:rPr lang="en-US" altLang="zh-CN" sz="1600" dirty="0" smtClean="0"/>
              <a:t>Complex Interaction</a:t>
            </a:r>
            <a:endParaRPr lang="zh-CN" altLang="en-US" sz="1600" dirty="0"/>
          </a:p>
        </p:txBody>
      </p:sp>
      <p:sp>
        <p:nvSpPr>
          <p:cNvPr id="18" name="TextBox 17"/>
          <p:cNvSpPr txBox="1"/>
          <p:nvPr/>
        </p:nvSpPr>
        <p:spPr>
          <a:xfrm>
            <a:off x="3357554" y="3649808"/>
            <a:ext cx="2357454" cy="338554"/>
          </a:xfrm>
          <a:prstGeom prst="rect">
            <a:avLst/>
          </a:prstGeom>
          <a:noFill/>
        </p:spPr>
        <p:txBody>
          <a:bodyPr wrap="square" rtlCol="0">
            <a:spAutoFit/>
          </a:bodyPr>
          <a:lstStyle/>
          <a:p>
            <a:r>
              <a:rPr lang="en-US" altLang="zh-CN" sz="1600" dirty="0" smtClean="0"/>
              <a:t>Information Management</a:t>
            </a:r>
            <a:endParaRPr lang="zh-CN" altLang="en-US" sz="1600" dirty="0"/>
          </a:p>
        </p:txBody>
      </p:sp>
      <p:cxnSp>
        <p:nvCxnSpPr>
          <p:cNvPr id="20" name="直接箭头连接符 19"/>
          <p:cNvCxnSpPr>
            <a:endCxn id="7" idx="0"/>
          </p:cNvCxnSpPr>
          <p:nvPr/>
        </p:nvCxnSpPr>
        <p:spPr>
          <a:xfrm rot="5400000">
            <a:off x="1178695" y="2666759"/>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2106595" y="2665965"/>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5400000">
            <a:off x="3179753" y="2665171"/>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5400000">
            <a:off x="4251323" y="2664377"/>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5400000">
            <a:off x="5392743" y="2663583"/>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6392875" y="2662789"/>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5400000">
            <a:off x="7535883" y="2661995"/>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7" idx="2"/>
          </p:cNvCxnSpPr>
          <p:nvPr/>
        </p:nvCxnSpPr>
        <p:spPr>
          <a:xfrm rot="5400000" flipH="1" flipV="1">
            <a:off x="1178695" y="3452577"/>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5400000" flipH="1" flipV="1">
            <a:off x="2106595" y="3451783"/>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5400000" flipH="1" flipV="1">
            <a:off x="3249603" y="3451783"/>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flipH="1" flipV="1">
            <a:off x="4249735" y="3451783"/>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flipH="1" flipV="1">
            <a:off x="5249867" y="3451783"/>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6392875" y="3451783"/>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5400000" flipH="1" flipV="1">
            <a:off x="7535882" y="3451783"/>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71472" y="4786322"/>
            <a:ext cx="8358246" cy="1200329"/>
          </a:xfrm>
          <a:prstGeom prst="rect">
            <a:avLst/>
          </a:prstGeom>
          <a:noFill/>
        </p:spPr>
        <p:txBody>
          <a:bodyPr wrap="square" rtlCol="0">
            <a:spAutoFit/>
          </a:bodyPr>
          <a:lstStyle/>
          <a:p>
            <a:r>
              <a:rPr lang="en-US" altLang="zh-CN" b="1" dirty="0" smtClean="0"/>
              <a:t>AOM</a:t>
            </a:r>
            <a:r>
              <a:rPr lang="en-US" altLang="zh-CN" dirty="0" smtClean="0"/>
              <a:t>— Airspace organization and management	</a:t>
            </a:r>
            <a:r>
              <a:rPr lang="en-US" altLang="zh-CN" b="1" dirty="0" smtClean="0"/>
              <a:t>DCB</a:t>
            </a:r>
            <a:r>
              <a:rPr lang="en-US" altLang="zh-CN" dirty="0" smtClean="0"/>
              <a:t>— Demand/capacity balancing</a:t>
            </a:r>
          </a:p>
          <a:p>
            <a:r>
              <a:rPr lang="en-US" altLang="zh-CN" b="1" dirty="0" smtClean="0"/>
              <a:t>AO</a:t>
            </a:r>
            <a:r>
              <a:rPr lang="en-US" altLang="zh-CN" dirty="0" smtClean="0"/>
              <a:t>— Aerodrome operations			</a:t>
            </a:r>
            <a:r>
              <a:rPr lang="en-US" altLang="zh-CN" b="1" dirty="0" smtClean="0"/>
              <a:t>TS</a:t>
            </a:r>
            <a:r>
              <a:rPr lang="en-US" altLang="zh-CN" dirty="0" smtClean="0"/>
              <a:t>— Traffic synchronization</a:t>
            </a:r>
          </a:p>
          <a:p>
            <a:r>
              <a:rPr lang="en-US" altLang="zh-CN" b="1" dirty="0" smtClean="0"/>
              <a:t>CM</a:t>
            </a:r>
            <a:r>
              <a:rPr lang="en-US" altLang="zh-CN" dirty="0" smtClean="0"/>
              <a:t>— Conflict management			</a:t>
            </a:r>
            <a:r>
              <a:rPr lang="en-US" altLang="zh-CN" b="1" dirty="0" smtClean="0"/>
              <a:t>AUO</a:t>
            </a:r>
            <a:r>
              <a:rPr lang="en-US" altLang="zh-CN" dirty="0" smtClean="0"/>
              <a:t>— Airspace user operations</a:t>
            </a:r>
          </a:p>
          <a:p>
            <a:r>
              <a:rPr lang="en-US" altLang="zh-CN" b="1" dirty="0" smtClean="0"/>
              <a:t>ATM SDM </a:t>
            </a:r>
            <a:r>
              <a:rPr lang="en-US" altLang="zh-CN" dirty="0" smtClean="0"/>
              <a:t>— ATM service delivery management</a:t>
            </a:r>
            <a:endParaRPr lang="zh-CN" altLang="en-US" dirty="0"/>
          </a:p>
        </p:txBody>
      </p:sp>
      <p:sp>
        <p:nvSpPr>
          <p:cNvPr id="29" name="TextBox 28"/>
          <p:cNvSpPr txBox="1"/>
          <p:nvPr/>
        </p:nvSpPr>
        <p:spPr>
          <a:xfrm>
            <a:off x="1000100" y="4131238"/>
            <a:ext cx="6929486" cy="369332"/>
          </a:xfrm>
          <a:prstGeom prst="rect">
            <a:avLst/>
          </a:prstGeom>
          <a:noFill/>
        </p:spPr>
        <p:txBody>
          <a:bodyPr wrap="square" rtlCol="0">
            <a:spAutoFit/>
          </a:bodyPr>
          <a:lstStyle/>
          <a:p>
            <a:pPr algn="ctr"/>
            <a:r>
              <a:rPr lang="en-US" altLang="zh-CN" dirty="0" smtClean="0"/>
              <a:t>Seven Components of the ICAO Global ATM Operational Concept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i="1" dirty="0" smtClean="0"/>
              <a:t>SESAR Concept of Operations-New Separation Modes</a:t>
            </a:r>
            <a:endParaRPr lang="zh-CN" altLang="en-US" sz="4000" i="1" dirty="0"/>
          </a:p>
        </p:txBody>
      </p:sp>
      <p:sp>
        <p:nvSpPr>
          <p:cNvPr id="3" name="内容占位符 2"/>
          <p:cNvSpPr>
            <a:spLocks noGrp="1"/>
          </p:cNvSpPr>
          <p:nvPr>
            <p:ph idx="1"/>
          </p:nvPr>
        </p:nvSpPr>
        <p:spPr>
          <a:xfrm>
            <a:off x="357158" y="1500174"/>
            <a:ext cx="8229600" cy="4525963"/>
          </a:xfrm>
        </p:spPr>
        <p:txBody>
          <a:bodyPr>
            <a:noAutofit/>
          </a:bodyPr>
          <a:lstStyle/>
          <a:p>
            <a:r>
              <a:rPr lang="en-US" altLang="zh-CN" sz="2000" dirty="0" smtClean="0"/>
              <a:t>Separation modes fall into three broad categories:</a:t>
            </a:r>
          </a:p>
          <a:p>
            <a:pPr lvl="1">
              <a:buNone/>
            </a:pPr>
            <a:r>
              <a:rPr lang="en-US" altLang="zh-CN" sz="1800" dirty="0" smtClean="0"/>
              <a:t>1. Conventional Modes: those that are essentially unchanged by SESAR.</a:t>
            </a:r>
          </a:p>
          <a:p>
            <a:pPr lvl="1">
              <a:buNone/>
            </a:pPr>
            <a:r>
              <a:rPr lang="en-US" altLang="zh-CN" sz="1800" dirty="0" smtClean="0"/>
              <a:t>2. New ANSP Separation Modes: new modes that are applied purely by ATC that involve Precision Trajectory Clearances (PTC).</a:t>
            </a:r>
          </a:p>
          <a:p>
            <a:pPr lvl="1">
              <a:buNone/>
            </a:pPr>
            <a:r>
              <a:rPr lang="en-US" altLang="zh-CN" sz="1800" dirty="0" smtClean="0"/>
              <a:t>3. New Airborne Separation Modes: new modes that involve the aircraft and in which the pilot is the separator either by delegation or as the standard case.</a:t>
            </a:r>
          </a:p>
          <a:p>
            <a:r>
              <a:rPr lang="en-US" altLang="zh-CN" sz="2000" dirty="0" smtClean="0"/>
              <a:t>Precision Trajectory Clearances (PTC) can either be on 2D routes (with lateral containment), on 3D routes (with lateral and vertical containment), through trajectory control by ground based speed adjustments, or through 4D contracts which prescribe the containment of the trajectory in all 4 dimensions for the period of the contract. The purpose of each of these is to reduce substantially the uncertainty of the predicted aircraft position and thus reduce the number of potential conflicts/interactions that need to be resolved by the controller.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i="1" dirty="0" smtClean="0"/>
              <a:t>SESAR Concept of Operations-New Separation Modes</a:t>
            </a:r>
            <a:endParaRPr lang="zh-CN" altLang="en-US" sz="4000" i="1" dirty="0"/>
          </a:p>
        </p:txBody>
      </p:sp>
      <p:sp>
        <p:nvSpPr>
          <p:cNvPr id="3" name="内容占位符 2"/>
          <p:cNvSpPr>
            <a:spLocks noGrp="1"/>
          </p:cNvSpPr>
          <p:nvPr>
            <p:ph idx="1"/>
          </p:nvPr>
        </p:nvSpPr>
        <p:spPr>
          <a:xfrm>
            <a:off x="571472" y="1643050"/>
            <a:ext cx="8229600" cy="2214578"/>
          </a:xfrm>
        </p:spPr>
        <p:txBody>
          <a:bodyPr>
            <a:noAutofit/>
          </a:bodyPr>
          <a:lstStyle/>
          <a:p>
            <a:r>
              <a:rPr lang="en-US" altLang="zh-CN" sz="2000" dirty="0" smtClean="0"/>
              <a:t>New Airborne Separation Modes use airborne systems to allow spacing and separation tasks to be delegated to the pilots. Three basic stages are envisaged; </a:t>
            </a:r>
          </a:p>
          <a:p>
            <a:pPr lvl="1">
              <a:buNone/>
            </a:pPr>
            <a:r>
              <a:rPr lang="en-US" altLang="zh-CN" sz="1800" dirty="0" smtClean="0"/>
              <a:t>(</a:t>
            </a:r>
            <a:r>
              <a:rPr lang="en-US" altLang="zh-CN" sz="1800" dirty="0" err="1" smtClean="0"/>
              <a:t>i</a:t>
            </a:r>
            <a:r>
              <a:rPr lang="en-US" altLang="zh-CN" sz="1800" dirty="0" smtClean="0"/>
              <a:t>) pilots are required to identify a specified aircraft and maintain the designated spacing from it, </a:t>
            </a:r>
          </a:p>
          <a:p>
            <a:pPr lvl="1">
              <a:buNone/>
            </a:pPr>
            <a:r>
              <a:rPr lang="en-US" altLang="zh-CN" sz="1800" dirty="0" smtClean="0"/>
              <a:t>(ii) pilots are required to identify a specified aircraft and to separate themselves from it, and </a:t>
            </a:r>
          </a:p>
          <a:p>
            <a:pPr lvl="1">
              <a:buNone/>
            </a:pPr>
            <a:r>
              <a:rPr lang="en-US" altLang="zh-CN" sz="1800" dirty="0" smtClean="0"/>
              <a:t>(iii) pilots accept responsibility to self separate from all other aircraft in the vicinity. The periods and circumstances of such delegations will need to be clearly defined.</a:t>
            </a:r>
            <a:endParaRPr lang="zh-CN" altLang="en-US" sz="1800" dirty="0"/>
          </a:p>
        </p:txBody>
      </p:sp>
      <p:pic>
        <p:nvPicPr>
          <p:cNvPr id="4" name="图片 3" descr="ASAS.jpg"/>
          <p:cNvPicPr>
            <a:picLocks noChangeAspect="1"/>
          </p:cNvPicPr>
          <p:nvPr/>
        </p:nvPicPr>
        <p:blipFill>
          <a:blip r:embed="rId2"/>
          <a:srcRect t="17500" r="624" b="12499"/>
          <a:stretch>
            <a:fillRect/>
          </a:stretch>
        </p:blipFill>
        <p:spPr>
          <a:xfrm>
            <a:off x="2928926" y="4572008"/>
            <a:ext cx="3786214" cy="200026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i="1" dirty="0" smtClean="0"/>
              <a:t>SESAR Concept of Operations</a:t>
            </a:r>
            <a:br>
              <a:rPr lang="en-US" altLang="zh-CN" sz="4000" i="1" dirty="0" smtClean="0"/>
            </a:br>
            <a:r>
              <a:rPr lang="en-US" altLang="zh-CN" sz="4000" i="1" dirty="0" smtClean="0"/>
              <a:t>-ATM Capability Levels</a:t>
            </a:r>
            <a:endParaRPr lang="zh-CN" altLang="en-US" sz="4000" i="1"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Four different levels of ATM capabilities are defined.</a:t>
            </a:r>
          </a:p>
          <a:p>
            <a:r>
              <a:rPr lang="en-US" altLang="zh-CN" dirty="0" smtClean="0"/>
              <a:t>To support collaborative decision making:</a:t>
            </a:r>
          </a:p>
          <a:p>
            <a:pPr lvl="1"/>
            <a:r>
              <a:rPr lang="en-US" altLang="zh-CN" dirty="0" smtClean="0"/>
              <a:t>Trajectory sharing air/ground and ground/ground</a:t>
            </a:r>
          </a:p>
          <a:p>
            <a:pPr lvl="1"/>
            <a:r>
              <a:rPr lang="en-US" altLang="zh-CN" dirty="0" smtClean="0"/>
              <a:t>Collaborative delay management applications.</a:t>
            </a:r>
          </a:p>
          <a:p>
            <a:pPr lvl="1"/>
            <a:r>
              <a:rPr lang="en-US" altLang="zh-CN" dirty="0" smtClean="0"/>
              <a:t>Increased airspace-user/service-provider </a:t>
            </a:r>
            <a:r>
              <a:rPr lang="en-US" altLang="zh-CN" dirty="0" err="1" smtClean="0"/>
              <a:t>datalink</a:t>
            </a:r>
            <a:r>
              <a:rPr lang="en-US" altLang="zh-CN" dirty="0" smtClean="0"/>
              <a:t> capabilities</a:t>
            </a:r>
          </a:p>
          <a:p>
            <a:pPr lvl="1"/>
            <a:r>
              <a:rPr lang="en-US" altLang="zh-CN" sz="2400" dirty="0" smtClean="0"/>
              <a:t>Meteorological data sharing.</a:t>
            </a:r>
          </a:p>
          <a:p>
            <a:r>
              <a:rPr lang="en-US" altLang="zh-CN" dirty="0" smtClean="0"/>
              <a:t>To support management by trajectory (including queue management and separation):</a:t>
            </a:r>
          </a:p>
          <a:p>
            <a:pPr lvl="1"/>
            <a:r>
              <a:rPr lang="en-US" altLang="zh-CN" sz="2400" dirty="0" smtClean="0"/>
              <a:t>CTA/CTO management</a:t>
            </a:r>
          </a:p>
          <a:p>
            <a:pPr lvl="1"/>
            <a:r>
              <a:rPr lang="en-US" altLang="zh-CN" sz="2400" dirty="0" smtClean="0"/>
              <a:t>Functions related to Situational Awareness and Spacing/Sequencing and Merging</a:t>
            </a:r>
          </a:p>
          <a:p>
            <a:pPr lvl="1"/>
            <a:r>
              <a:rPr lang="en-US" altLang="zh-CN" sz="2400" dirty="0" smtClean="0"/>
              <a:t>Conformance monitoring </a:t>
            </a:r>
          </a:p>
          <a:p>
            <a:pPr lvl="1"/>
            <a:r>
              <a:rPr lang="en-US" altLang="zh-CN" sz="2400" dirty="0" smtClean="0"/>
              <a:t>Self-Separation functions</a:t>
            </a:r>
          </a:p>
          <a:p>
            <a:endParaRPr lang="en-US" altLang="zh-CN" sz="31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i="1" dirty="0" smtClean="0"/>
              <a:t>SESAR Concept of Operations-Airports</a:t>
            </a:r>
            <a:endParaRPr lang="zh-CN" altLang="en-US" i="1" dirty="0"/>
          </a:p>
        </p:txBody>
      </p:sp>
      <p:sp>
        <p:nvSpPr>
          <p:cNvPr id="3" name="内容占位符 2"/>
          <p:cNvSpPr>
            <a:spLocks noGrp="1"/>
          </p:cNvSpPr>
          <p:nvPr>
            <p:ph idx="1"/>
          </p:nvPr>
        </p:nvSpPr>
        <p:spPr>
          <a:xfrm>
            <a:off x="428596" y="1500174"/>
            <a:ext cx="8229600" cy="4525963"/>
          </a:xfrm>
        </p:spPr>
        <p:txBody>
          <a:bodyPr>
            <a:noAutofit/>
          </a:bodyPr>
          <a:lstStyle/>
          <a:p>
            <a:r>
              <a:rPr lang="en-US" altLang="zh-CN" sz="2000" dirty="0" smtClean="0"/>
              <a:t>Airports are fully integrated into the ATM network as nodes in the system. CDM will be used to ensure a seamless process over the entire planning spectrum, and will be used between airspace users, ANSPs and airports (using arrival, departure and surface management tools) to assist queue management so as to make best use of all available runway capacity.</a:t>
            </a:r>
          </a:p>
          <a:p>
            <a:r>
              <a:rPr lang="en-US" altLang="zh-CN" sz="2000" dirty="0" smtClean="0"/>
              <a:t>Runway throughput will be enhanced by reducing occupancy times, reducing arrival and departure spacing, wake vortex prediction systems and improved surface movement guidance systems. </a:t>
            </a:r>
          </a:p>
          <a:p>
            <a:r>
              <a:rPr lang="en-US" altLang="zh-CN" sz="2000" dirty="0" smtClean="0"/>
              <a:t>Safety will be enhanced by using cockpit displays giving complete situational awareness on and in the vicinity of the airports surface and allowing warnings to be provided directly to the flight crew rather than through the intermediary of a controller.</a:t>
            </a:r>
          </a:p>
          <a:p>
            <a:r>
              <a:rPr lang="en-US" altLang="zh-CN" sz="2000" dirty="0" smtClean="0"/>
              <a:t>It is expected that the combination of Trajectory Management, Airborne Spacing tools and precision navigation techniques will reduce air and ground holding and enable Continuous Descent Approaches thus leading to reduced noise and environmental emissions.</a:t>
            </a:r>
            <a:endParaRPr lang="zh-CN"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lstStyle/>
          <a:p>
            <a:r>
              <a:rPr lang="en-US" altLang="zh-CN" dirty="0" smtClean="0"/>
              <a:t>NEXTGEN</a:t>
            </a:r>
            <a:endParaRPr lang="zh-CN" altLang="en-US" dirty="0"/>
          </a:p>
        </p:txBody>
      </p:sp>
      <p:pic>
        <p:nvPicPr>
          <p:cNvPr id="2051" name="Picture 3"/>
          <p:cNvPicPr>
            <a:picLocks noGrp="1" noChangeAspect="1" noChangeArrowheads="1"/>
          </p:cNvPicPr>
          <p:nvPr>
            <p:ph idx="1"/>
          </p:nvPr>
        </p:nvPicPr>
        <p:blipFill>
          <a:blip r:embed="rId3"/>
          <a:stretch>
            <a:fillRect/>
          </a:stretch>
        </p:blipFill>
        <p:spPr bwMode="auto">
          <a:xfrm>
            <a:off x="-32" y="943527"/>
            <a:ext cx="9144000" cy="59144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429684" cy="1285884"/>
          </a:xfrm>
        </p:spPr>
        <p:txBody>
          <a:bodyPr vert="horz" lIns="91440" tIns="45720" rIns="91440" bIns="45720" rtlCol="0" anchor="ctr">
            <a:normAutofit fontScale="90000"/>
          </a:bodyPr>
          <a:lstStyle/>
          <a:p>
            <a:r>
              <a:rPr lang="en-US" altLang="zh-CN" sz="4000" dirty="0" smtClean="0"/>
              <a:t> NEXTGEN </a:t>
            </a:r>
            <a:br>
              <a:rPr lang="en-US" altLang="zh-CN" sz="4000" dirty="0" smtClean="0"/>
            </a:br>
            <a:r>
              <a:rPr lang="en-US" altLang="zh-CN" sz="4000" dirty="0" smtClean="0"/>
              <a:t>- CHANGES IN ROLES AND RESPONSIBILITIES </a:t>
            </a:r>
            <a:endParaRPr lang="zh-CN" altLang="en-US" sz="4000" dirty="0" smtClean="0"/>
          </a:p>
        </p:txBody>
      </p:sp>
      <p:pic>
        <p:nvPicPr>
          <p:cNvPr id="1026" name="Picture 2"/>
          <p:cNvPicPr>
            <a:picLocks noGrp="1" noChangeAspect="1" noChangeArrowheads="1"/>
          </p:cNvPicPr>
          <p:nvPr>
            <p:ph idx="1"/>
          </p:nvPr>
        </p:nvPicPr>
        <p:blipFill>
          <a:blip r:embed="rId2"/>
          <a:srcRect/>
          <a:stretch>
            <a:fillRect/>
          </a:stretch>
        </p:blipFill>
        <p:spPr bwMode="auto">
          <a:xfrm>
            <a:off x="457200" y="1738048"/>
            <a:ext cx="8229600" cy="425026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dirty="0" smtClean="0"/>
              <a:t>NEXTGEN </a:t>
            </a:r>
            <a:br>
              <a:rPr lang="en-US" altLang="zh-CN" sz="4000" dirty="0" smtClean="0"/>
            </a:br>
            <a:r>
              <a:rPr lang="en-US" altLang="zh-CN" sz="4000" dirty="0" smtClean="0"/>
              <a:t>- Collaborative Air Traffic Management </a:t>
            </a:r>
            <a:endParaRPr lang="zh-CN" altLang="en-US" sz="4000" dirty="0" smtClean="0"/>
          </a:p>
        </p:txBody>
      </p:sp>
      <p:pic>
        <p:nvPicPr>
          <p:cNvPr id="2050" name="Picture 2"/>
          <p:cNvPicPr>
            <a:picLocks noGrp="1" noChangeAspect="1" noChangeArrowheads="1"/>
          </p:cNvPicPr>
          <p:nvPr>
            <p:ph idx="1"/>
          </p:nvPr>
        </p:nvPicPr>
        <p:blipFill>
          <a:blip r:embed="rId2"/>
          <a:srcRect/>
          <a:stretch>
            <a:fillRect/>
          </a:stretch>
        </p:blipFill>
        <p:spPr bwMode="auto">
          <a:xfrm>
            <a:off x="1081662" y="1446217"/>
            <a:ext cx="6642348" cy="476886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357166"/>
            <a:ext cx="8715436" cy="1357322"/>
          </a:xfrm>
        </p:spPr>
        <p:txBody>
          <a:bodyPr>
            <a:normAutofit fontScale="90000"/>
          </a:bodyPr>
          <a:lstStyle/>
          <a:p>
            <a:r>
              <a:rPr lang="en-US" altLang="zh-CN" dirty="0" smtClean="0"/>
              <a:t>NEXTGEN </a:t>
            </a:r>
            <a:br>
              <a:rPr lang="en-US" altLang="zh-CN" dirty="0" smtClean="0"/>
            </a:br>
            <a:r>
              <a:rPr lang="en-US" altLang="zh-CN" dirty="0" smtClean="0"/>
              <a:t>– </a:t>
            </a:r>
            <a:r>
              <a:rPr lang="en-US" altLang="zh-CN" sz="3600" dirty="0" smtClean="0"/>
              <a:t>TRAJECTORY-BASED AIRSPACE AND OPERATIONS </a:t>
            </a:r>
            <a:endParaRPr lang="zh-CN" altLang="en-US" dirty="0" smtClean="0"/>
          </a:p>
        </p:txBody>
      </p:sp>
      <p:pic>
        <p:nvPicPr>
          <p:cNvPr id="3074" name="Picture 2"/>
          <p:cNvPicPr>
            <a:picLocks noGrp="1" noChangeAspect="1" noChangeArrowheads="1"/>
          </p:cNvPicPr>
          <p:nvPr>
            <p:ph idx="1"/>
          </p:nvPr>
        </p:nvPicPr>
        <p:blipFill>
          <a:blip r:embed="rId2"/>
          <a:srcRect/>
          <a:stretch>
            <a:fillRect/>
          </a:stretch>
        </p:blipFill>
        <p:spPr bwMode="auto">
          <a:xfrm>
            <a:off x="457200" y="1786790"/>
            <a:ext cx="8229600" cy="415278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ICAO Aviation System Block </a:t>
            </a:r>
            <a:r>
              <a:rPr lang="en-US" altLang="zh-CN" dirty="0" smtClean="0"/>
              <a:t>Upgrades</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737714"/>
            <a:ext cx="8229600" cy="425093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ICAO Aviation System Block Upgrades</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96918" y="1600200"/>
            <a:ext cx="7350164" cy="452596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Airspace organization and management</a:t>
            </a:r>
            <a:endParaRPr lang="zh-CN" altLang="en-US" dirty="0"/>
          </a:p>
        </p:txBody>
      </p:sp>
      <p:sp>
        <p:nvSpPr>
          <p:cNvPr id="3" name="内容占位符 2"/>
          <p:cNvSpPr>
            <a:spLocks noGrp="1"/>
          </p:cNvSpPr>
          <p:nvPr>
            <p:ph idx="1"/>
          </p:nvPr>
        </p:nvSpPr>
        <p:spPr>
          <a:xfrm>
            <a:off x="571472" y="1571612"/>
            <a:ext cx="8229600" cy="4525963"/>
          </a:xfrm>
        </p:spPr>
        <p:txBody>
          <a:bodyPr>
            <a:noAutofit/>
          </a:bodyPr>
          <a:lstStyle/>
          <a:p>
            <a:pPr marL="0" indent="0">
              <a:buNone/>
            </a:pPr>
            <a:r>
              <a:rPr lang="en-US" altLang="zh-CN" sz="2200" dirty="0" smtClean="0"/>
              <a:t>Airspace organization will establish airspace structures in order to accommodate the different types of air activity, volume of traffic and differing levels of service. Airspace management is the process by which airspace options are selected and applied to meet the needs of the ATM community. Key conceptual changes include:</a:t>
            </a:r>
          </a:p>
          <a:p>
            <a:pPr marL="571500" indent="-514350">
              <a:buFont typeface="+mj-lt"/>
              <a:buAutoNum type="alphaLcParenR"/>
            </a:pPr>
            <a:r>
              <a:rPr lang="en-US" altLang="zh-CN" sz="2200" dirty="0" smtClean="0"/>
              <a:t>all airspace will be the concern of ATM and will be a usable resource;</a:t>
            </a:r>
          </a:p>
          <a:p>
            <a:pPr marL="571500" indent="-514350">
              <a:buFont typeface="+mj-lt"/>
              <a:buAutoNum type="alphaLcParenR"/>
            </a:pPr>
            <a:r>
              <a:rPr lang="en-US" altLang="zh-CN" sz="2200" dirty="0" smtClean="0"/>
              <a:t>airspace management will be dynamic  and flexible;</a:t>
            </a:r>
          </a:p>
          <a:p>
            <a:pPr marL="571500" indent="-514350">
              <a:buFont typeface="+mj-lt"/>
              <a:buAutoNum type="alphaLcParenR"/>
            </a:pPr>
            <a:r>
              <a:rPr lang="en-US" altLang="zh-CN" sz="2200" dirty="0" smtClean="0"/>
              <a:t>any restriction on the use of any particular volume of airspace will be considered transitory; and</a:t>
            </a:r>
          </a:p>
          <a:p>
            <a:pPr marL="571500" indent="-514350">
              <a:buFont typeface="+mj-lt"/>
              <a:buAutoNum type="alphaLcParenR"/>
            </a:pPr>
            <a:r>
              <a:rPr lang="en-US" altLang="zh-CN" sz="2200" dirty="0" smtClean="0"/>
              <a:t>all airspace will be managed flexibly. Airspace boundaries will be adjusted to particular traffic flows and should not be constrained by national or facility boundaries.</a:t>
            </a:r>
            <a:endParaRPr lang="zh-CN" altLang="en-US" sz="2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ICAO Aviation System Block Upgrades</a:t>
            </a:r>
            <a:endParaRPr lang="zh-CN" altLang="en-US" dirty="0"/>
          </a:p>
        </p:txBody>
      </p:sp>
      <p:sp>
        <p:nvSpPr>
          <p:cNvPr id="3" name="内容占位符 2"/>
          <p:cNvSpPr>
            <a:spLocks noGrp="1"/>
          </p:cNvSpPr>
          <p:nvPr>
            <p:ph idx="1"/>
          </p:nvPr>
        </p:nvSpPr>
        <p:spPr/>
        <p:txBody>
          <a:bodyPr/>
          <a:lstStyle/>
          <a:p>
            <a:r>
              <a:rPr lang="en-US" altLang="zh-CN" b="1" dirty="0" smtClean="0">
                <a:hlinkClick r:id="rId2" action="ppaction://hlinkfile"/>
              </a:rPr>
              <a:t>Summary Table of Aviation System Block Upgrades Mapped to Performance Improvement Areas</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Aerodrome operations</a:t>
            </a:r>
            <a:endParaRPr lang="zh-CN" altLang="en-US" dirty="0"/>
          </a:p>
        </p:txBody>
      </p:sp>
      <p:sp>
        <p:nvSpPr>
          <p:cNvPr id="3" name="内容占位符 2"/>
          <p:cNvSpPr>
            <a:spLocks noGrp="1"/>
          </p:cNvSpPr>
          <p:nvPr>
            <p:ph idx="1"/>
          </p:nvPr>
        </p:nvSpPr>
        <p:spPr>
          <a:xfrm>
            <a:off x="428596" y="1357298"/>
            <a:ext cx="8229600" cy="4525963"/>
          </a:xfrm>
        </p:spPr>
        <p:txBody>
          <a:bodyPr>
            <a:normAutofit fontScale="70000" lnSpcReduction="20000"/>
          </a:bodyPr>
          <a:lstStyle/>
          <a:p>
            <a:pPr marL="0" indent="0">
              <a:buNone/>
            </a:pPr>
            <a:r>
              <a:rPr lang="en-US" altLang="zh-CN" dirty="0" smtClean="0"/>
              <a:t>As an integral part of the ATM system, the aerodrome operator must provide the needed ground infrastructure including, </a:t>
            </a:r>
            <a:r>
              <a:rPr lang="en-US" altLang="zh-CN" i="1" dirty="0" smtClean="0"/>
              <a:t>inter alia, lighting, taxiways, runways, including exits, and precise surface guidance </a:t>
            </a:r>
            <a:r>
              <a:rPr lang="en-US" altLang="zh-CN" dirty="0" smtClean="0"/>
              <a:t>to improve safety and maximize aerodrome capacity in all weather conditions. The ATM system will enable the efficient use of the capacity of the aerodrome airside infrastructure. Key conceptual changes include:</a:t>
            </a:r>
          </a:p>
          <a:p>
            <a:pPr marL="514350" indent="-514350">
              <a:buFont typeface="+mj-lt"/>
              <a:buAutoNum type="alphaLcParenR"/>
            </a:pPr>
            <a:r>
              <a:rPr lang="en-US" altLang="zh-CN" dirty="0" smtClean="0"/>
              <a:t>runway occupancy time will be reduced;</a:t>
            </a:r>
          </a:p>
          <a:p>
            <a:pPr marL="514350" indent="-514350">
              <a:buFont typeface="+mj-lt"/>
              <a:buAutoNum type="alphaLcParenR"/>
            </a:pPr>
            <a:r>
              <a:rPr lang="en-US" altLang="zh-CN" dirty="0" smtClean="0"/>
              <a:t>the capability will exist to safely </a:t>
            </a:r>
            <a:r>
              <a:rPr lang="en-US" altLang="zh-CN" dirty="0" err="1" smtClean="0"/>
              <a:t>manoeuvre</a:t>
            </a:r>
            <a:r>
              <a:rPr lang="en-US" altLang="zh-CN" dirty="0" smtClean="0"/>
              <a:t> in all weather conditions while maintaining capacity;</a:t>
            </a:r>
          </a:p>
          <a:p>
            <a:pPr marL="514350" indent="-514350">
              <a:buFont typeface="+mj-lt"/>
              <a:buAutoNum type="alphaLcParenR"/>
            </a:pPr>
            <a:r>
              <a:rPr lang="en-US" altLang="zh-CN" dirty="0" smtClean="0"/>
              <a:t>precise surface guidance to and from a runway will be required in all conditions; and</a:t>
            </a:r>
          </a:p>
          <a:p>
            <a:pPr marL="514350" indent="-514350">
              <a:buFont typeface="+mj-lt"/>
              <a:buAutoNum type="alphaLcParenR"/>
            </a:pPr>
            <a:r>
              <a:rPr lang="en-US" altLang="zh-CN" dirty="0" smtClean="0"/>
              <a:t>the position (to an appropriate level of accuracy) and intent of all vehicles and aircraft operating on the movement area will be known and available to the appropriate ATM community members.</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Demand and capacity balancing</a:t>
            </a:r>
            <a:endParaRPr lang="zh-CN" altLang="en-US" dirty="0"/>
          </a:p>
        </p:txBody>
      </p:sp>
      <p:sp>
        <p:nvSpPr>
          <p:cNvPr id="3" name="内容占位符 2"/>
          <p:cNvSpPr>
            <a:spLocks noGrp="1"/>
          </p:cNvSpPr>
          <p:nvPr>
            <p:ph idx="1"/>
          </p:nvPr>
        </p:nvSpPr>
        <p:spPr>
          <a:xfrm>
            <a:off x="500034" y="1500174"/>
            <a:ext cx="8429684" cy="4525963"/>
          </a:xfrm>
        </p:spPr>
        <p:txBody>
          <a:bodyPr>
            <a:noAutofit/>
          </a:bodyPr>
          <a:lstStyle/>
          <a:p>
            <a:pPr marL="0" indent="0">
              <a:buNone/>
            </a:pPr>
            <a:r>
              <a:rPr lang="en-US" altLang="zh-CN" sz="1800" dirty="0" smtClean="0"/>
              <a:t>Demand and capacity balancing will strategically evaluate system-wide traffic flows and aerodrome capacities to allow airspace users to determine when, where and how they operate, while mitigating conflicting needs for airspace and aerodrome capacity. This collaborative process will allow for the efficient management of the air traffic flow through the use of information on system-wide air traffic flows, weather and assets. Key conceptual changes include:</a:t>
            </a:r>
          </a:p>
          <a:p>
            <a:pPr marL="488950" indent="-533400">
              <a:buFont typeface="+mj-lt"/>
              <a:buAutoNum type="alphaLcParenR"/>
            </a:pPr>
            <a:r>
              <a:rPr lang="en-US" altLang="zh-CN" sz="1800" dirty="0" smtClean="0"/>
              <a:t>through collaborative decision making at the strategic stage, assets will be optimized in order to maximize throughput, thus providing a basis for predictable allocation and scheduling;</a:t>
            </a:r>
          </a:p>
          <a:p>
            <a:pPr marL="488950" indent="-533400">
              <a:buFont typeface="+mj-lt"/>
              <a:buAutoNum type="alphaLcParenR"/>
              <a:tabLst>
                <a:tab pos="355600" algn="l"/>
              </a:tabLst>
            </a:pPr>
            <a:r>
              <a:rPr lang="en-US" altLang="zh-CN" sz="1800" dirty="0" smtClean="0"/>
              <a:t>through collaborative decision making at the pre-tactical stage, when possible, adjustments will be made to assets, resource allocations, projected trajectories, airspace organization, and allocation of entry/exit times for aerodromes and airspace volumes to mitigate any imbalance; and</a:t>
            </a:r>
          </a:p>
          <a:p>
            <a:pPr marL="488950" indent="-533400">
              <a:buFont typeface="+mj-lt"/>
              <a:buAutoNum type="alphaLcParenR"/>
            </a:pPr>
            <a:r>
              <a:rPr lang="en-US" altLang="zh-CN" sz="1800" dirty="0" smtClean="0"/>
              <a:t>at the tactical stage, actions will include dynamic adjustments to the organization of airspace to balance capacity, dynamic changes to the entry/exit times for aerodromes and airspace volumes, and adjustments to the schedule by the users.</a:t>
            </a:r>
            <a:endParaRPr lang="zh-CN" alt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Traffic synchronization</a:t>
            </a:r>
            <a:br>
              <a:rPr lang="en-US" altLang="zh-CN" b="1" dirty="0" smtClean="0"/>
            </a:br>
            <a:endParaRPr lang="zh-CN" altLang="en-US" dirty="0"/>
          </a:p>
        </p:txBody>
      </p:sp>
      <p:sp>
        <p:nvSpPr>
          <p:cNvPr id="3" name="内容占位符 2"/>
          <p:cNvSpPr>
            <a:spLocks noGrp="1"/>
          </p:cNvSpPr>
          <p:nvPr>
            <p:ph idx="1"/>
          </p:nvPr>
        </p:nvSpPr>
        <p:spPr>
          <a:xfrm>
            <a:off x="457200" y="1600200"/>
            <a:ext cx="8329642" cy="4525963"/>
          </a:xfrm>
        </p:spPr>
        <p:txBody>
          <a:bodyPr>
            <a:normAutofit fontScale="92500" lnSpcReduction="10000"/>
          </a:bodyPr>
          <a:lstStyle/>
          <a:p>
            <a:pPr marL="0" indent="0">
              <a:buNone/>
            </a:pPr>
            <a:r>
              <a:rPr lang="en-US" altLang="zh-CN" dirty="0" smtClean="0"/>
              <a:t>Traffic synchronization refers to the tactical establishment and maintenance of a safe, orderly and efficient flow of air traffic. Key conceptual changes include:</a:t>
            </a:r>
          </a:p>
          <a:p>
            <a:pPr marL="514350" indent="-514350">
              <a:buFont typeface="+mj-lt"/>
              <a:buAutoNum type="alphaLcParenR"/>
            </a:pPr>
            <a:r>
              <a:rPr lang="en-US" altLang="zh-CN" dirty="0" smtClean="0"/>
              <a:t>there will be dynamic four-dimensional (4-D) trajectory control and negotiated conflict-free trajectories;</a:t>
            </a:r>
          </a:p>
          <a:p>
            <a:pPr marL="514350" indent="-514350">
              <a:buFont typeface="+mj-lt"/>
              <a:buAutoNum type="alphaLcParenR"/>
            </a:pPr>
            <a:r>
              <a:rPr lang="en-US" altLang="zh-CN" dirty="0" smtClean="0"/>
              <a:t>choke points will be eliminated; and</a:t>
            </a:r>
          </a:p>
          <a:p>
            <a:pPr marL="514350" indent="-514350">
              <a:buFont typeface="+mj-lt"/>
              <a:buAutoNum type="alphaLcParenR"/>
            </a:pPr>
            <a:r>
              <a:rPr lang="en-US" altLang="zh-CN" dirty="0" smtClean="0"/>
              <a:t>optimization of traffic sequencing will achieve maximization of runway throughput.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Airspace user operations</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smtClean="0"/>
              <a:t>Airspace user operations refer to the ATM-related aspect of flight operations. Key conceptual changes include:</a:t>
            </a:r>
          </a:p>
          <a:p>
            <a:pPr marL="514350" indent="-514350">
              <a:buFont typeface="+mj-lt"/>
              <a:buAutoNum type="alphaLcParenR"/>
            </a:pPr>
            <a:r>
              <a:rPr lang="en-US" altLang="zh-CN" dirty="0" smtClean="0"/>
              <a:t>the accommodation of mixed capabilities and worldwide implementation needs will be addressed to enhance safety and efficiency;</a:t>
            </a:r>
          </a:p>
          <a:p>
            <a:pPr marL="514350" indent="-514350">
              <a:buFont typeface="+mj-lt"/>
              <a:buAutoNum type="alphaLcParenR"/>
            </a:pPr>
            <a:r>
              <a:rPr lang="en-US" altLang="zh-CN" dirty="0" smtClean="0"/>
              <a:t>relevant ATM data will be fused for an airspace user’s general, tactical and strategic situational awareness and conflict management;</a:t>
            </a:r>
          </a:p>
          <a:p>
            <a:pPr marL="514350" indent="-514350">
              <a:buFont typeface="+mj-lt"/>
              <a:buAutoNum type="alphaLcParenR"/>
            </a:pPr>
            <a:r>
              <a:rPr lang="en-US" altLang="zh-CN" dirty="0" smtClean="0"/>
              <a:t>relevant airspace user operational information will be made available to the ATM system;</a:t>
            </a:r>
          </a:p>
          <a:p>
            <a:pPr marL="514350" indent="-514350">
              <a:buFont typeface="+mj-lt"/>
              <a:buAutoNum type="alphaLcParenR"/>
            </a:pPr>
            <a:r>
              <a:rPr lang="en-US" altLang="zh-CN" dirty="0" smtClean="0"/>
              <a:t>individual aircraft performance, flight conditions, and available ATM resources will allow dynamically-optimized 4-D trajectory planning;</a:t>
            </a:r>
          </a:p>
          <a:p>
            <a:pPr marL="514350" indent="-514350">
              <a:buFont typeface="+mj-lt"/>
              <a:buAutoNum type="alphaLcParenR"/>
            </a:pPr>
            <a:r>
              <a:rPr lang="en-US" altLang="zh-CN" dirty="0" smtClean="0"/>
              <a:t>collaborative decision making will ensure that aircraft and airspace user system design impacts on ATM are taken into account in a timely manner; and</a:t>
            </a:r>
          </a:p>
          <a:p>
            <a:pPr marL="514350" indent="-514350">
              <a:buFont typeface="+mj-lt"/>
              <a:buAutoNum type="alphaLcParenR"/>
            </a:pPr>
            <a:r>
              <a:rPr lang="en-US" altLang="zh-CN" dirty="0" smtClean="0"/>
              <a:t>aircraft should be designed with the ATM system as a key consideration</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Conflict management</a:t>
            </a:r>
            <a:endParaRPr lang="zh-CN" altLang="en-US" dirty="0"/>
          </a:p>
        </p:txBody>
      </p:sp>
      <p:sp>
        <p:nvSpPr>
          <p:cNvPr id="3" name="内容占位符 2"/>
          <p:cNvSpPr>
            <a:spLocks noGrp="1"/>
          </p:cNvSpPr>
          <p:nvPr>
            <p:ph idx="1"/>
          </p:nvPr>
        </p:nvSpPr>
        <p:spPr>
          <a:xfrm>
            <a:off x="457200" y="1357298"/>
            <a:ext cx="8229600" cy="4929222"/>
          </a:xfrm>
        </p:spPr>
        <p:txBody>
          <a:bodyPr>
            <a:noAutofit/>
          </a:bodyPr>
          <a:lstStyle/>
          <a:p>
            <a:pPr marL="0" indent="0">
              <a:buNone/>
            </a:pPr>
            <a:r>
              <a:rPr lang="en-US" altLang="zh-CN" sz="2400" dirty="0" smtClean="0"/>
              <a:t>Conflict management will consist of three layers: </a:t>
            </a:r>
            <a:r>
              <a:rPr lang="en-US" altLang="zh-CN" sz="2400" u="sng" dirty="0" smtClean="0"/>
              <a:t>strategic conflict management through airspace organization and management, demand and capacity balancing, and traffic synchronization</a:t>
            </a:r>
            <a:r>
              <a:rPr lang="en-US" altLang="zh-CN" sz="2400" dirty="0" smtClean="0"/>
              <a:t>; </a:t>
            </a:r>
            <a:r>
              <a:rPr lang="en-US" altLang="zh-CN" sz="2400" u="sng" dirty="0" smtClean="0"/>
              <a:t>separation provision</a:t>
            </a:r>
            <a:r>
              <a:rPr lang="en-US" altLang="zh-CN" sz="2400" dirty="0" smtClean="0"/>
              <a:t>; and </a:t>
            </a:r>
            <a:r>
              <a:rPr lang="en-US" altLang="zh-CN" sz="2400" u="sng" dirty="0" smtClean="0"/>
              <a:t>collision avoidance</a:t>
            </a:r>
            <a:r>
              <a:rPr lang="en-US" altLang="zh-CN" sz="2400" dirty="0" smtClean="0"/>
              <a:t>.  Conflict management will limit, to an acceptable level, the risk of collision between aircraft and hazards. Hazards that an aircraft will be separated from are: other aircraft, terrain, weather, wake turbulence, incompatible airspace activity and, when the aircraft is on the ground, surface vehicles and other obstructions on the apron and </a:t>
            </a:r>
            <a:r>
              <a:rPr lang="en-US" altLang="zh-CN" sz="2400" dirty="0" err="1" smtClean="0"/>
              <a:t>manoeuvring</a:t>
            </a:r>
            <a:r>
              <a:rPr lang="en-US" altLang="zh-CN" sz="2400" dirty="0" smtClean="0"/>
              <a:t> area. Key conceptual changes include:</a:t>
            </a:r>
          </a:p>
          <a:p>
            <a:pPr>
              <a:buFont typeface="+mj-lt"/>
              <a:buAutoNum type="alphaLcParenR"/>
            </a:pPr>
            <a:r>
              <a:rPr lang="en-US" altLang="zh-CN" sz="2400" dirty="0" smtClean="0"/>
              <a:t>strategic conflict management will reduce the need for separation provision to a designated level;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Conflict management</a:t>
            </a:r>
            <a:endParaRPr lang="zh-CN" altLang="en-US" dirty="0"/>
          </a:p>
        </p:txBody>
      </p:sp>
      <p:sp>
        <p:nvSpPr>
          <p:cNvPr id="3" name="内容占位符 2"/>
          <p:cNvSpPr>
            <a:spLocks noGrp="1"/>
          </p:cNvSpPr>
          <p:nvPr>
            <p:ph idx="1"/>
          </p:nvPr>
        </p:nvSpPr>
        <p:spPr>
          <a:xfrm>
            <a:off x="457200" y="1357298"/>
            <a:ext cx="8229600" cy="4929222"/>
          </a:xfrm>
        </p:spPr>
        <p:txBody>
          <a:bodyPr>
            <a:noAutofit/>
          </a:bodyPr>
          <a:lstStyle/>
          <a:p>
            <a:pPr>
              <a:buNone/>
            </a:pPr>
            <a:r>
              <a:rPr lang="en-US" altLang="zh-CN" sz="2200" dirty="0" smtClean="0"/>
              <a:t>(continued)</a:t>
            </a:r>
          </a:p>
          <a:p>
            <a:pPr marL="457200" indent="-457200">
              <a:buFont typeface="+mj-lt"/>
              <a:buAutoNum type="alphaLcParenR" startAt="2"/>
            </a:pPr>
            <a:r>
              <a:rPr lang="en-US" altLang="zh-CN" sz="2200" dirty="0" smtClean="0"/>
              <a:t>the ATM system will minimize restrictions on user operations; therefore, the predetermined separator will be the airspace user, unless safety or ATM system design requires a separation provision service;</a:t>
            </a:r>
          </a:p>
          <a:p>
            <a:pPr marL="457200" indent="-457200">
              <a:buFont typeface="+mj-lt"/>
              <a:buAutoNum type="alphaLcParenR" startAt="2"/>
            </a:pPr>
            <a:r>
              <a:rPr lang="en-US" altLang="zh-CN" sz="2200" dirty="0" smtClean="0"/>
              <a:t>the role of separator may be delegated, but such delegations will be temporary;</a:t>
            </a:r>
          </a:p>
          <a:p>
            <a:pPr marL="457200" indent="-457200">
              <a:buFont typeface="+mj-lt"/>
              <a:buAutoNum type="alphaLcParenR" startAt="2"/>
            </a:pPr>
            <a:r>
              <a:rPr lang="en-US" altLang="zh-CN" sz="2200" dirty="0" smtClean="0"/>
              <a:t>in the development of separation modes, separation provision intervention capability must be considered;</a:t>
            </a:r>
          </a:p>
          <a:p>
            <a:pPr marL="457200" indent="-457200">
              <a:buFont typeface="+mj-lt"/>
              <a:buAutoNum type="alphaLcParenR" startAt="2"/>
            </a:pPr>
            <a:r>
              <a:rPr lang="en-US" altLang="zh-CN" sz="2200" dirty="0" smtClean="0"/>
              <a:t>the conflict horizon will be extended as far as procedures and information will permit; and</a:t>
            </a:r>
          </a:p>
          <a:p>
            <a:pPr marL="457200" indent="-457200">
              <a:buFont typeface="+mj-lt"/>
              <a:buAutoNum type="alphaLcParenR" startAt="2"/>
            </a:pPr>
            <a:r>
              <a:rPr lang="en-US" altLang="zh-CN" sz="2200" dirty="0" smtClean="0"/>
              <a:t>collision avoidance systems will be part of ATM safety management but will not be included in determining the calculated level of safety required for separation provision.</a:t>
            </a:r>
            <a:endParaRPr lang="zh-CN" alt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TotalTime>
  <Words>2567</Words>
  <Application>Microsoft Office PowerPoint</Application>
  <PresentationFormat>全屏显示(4:3)</PresentationFormat>
  <Paragraphs>143</Paragraphs>
  <Slides>30</Slides>
  <Notes>5</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Future ATM</vt:lpstr>
      <vt:lpstr>ICAO Global ATM Operational Concept</vt:lpstr>
      <vt:lpstr>Airspace organization and management</vt:lpstr>
      <vt:lpstr>Aerodrome operations</vt:lpstr>
      <vt:lpstr>Demand and capacity balancing</vt:lpstr>
      <vt:lpstr>Traffic synchronization </vt:lpstr>
      <vt:lpstr>Airspace user operations</vt:lpstr>
      <vt:lpstr>Conflict management</vt:lpstr>
      <vt:lpstr>Conflict management</vt:lpstr>
      <vt:lpstr>ATM service delivery management</vt:lpstr>
      <vt:lpstr>ATM service delivery management</vt:lpstr>
      <vt:lpstr>幻灯片 12</vt:lpstr>
      <vt:lpstr>SESAR Concept of Operations</vt:lpstr>
      <vt:lpstr>SESAR Concept of Operations-CDM</vt:lpstr>
      <vt:lpstr>SESAR Concept of Operations-CDM</vt:lpstr>
      <vt:lpstr>SESAR Concept of Operations - Trajectory Management</vt:lpstr>
      <vt:lpstr>SESAR Concept of Operations - Trajectory Management</vt:lpstr>
      <vt:lpstr>SESAR Concept of Operations - Trajectory Management</vt:lpstr>
      <vt:lpstr>SESAR Concept of Operations -Automation Support</vt:lpstr>
      <vt:lpstr>SESAR Concept of Operations-New Separation Modes</vt:lpstr>
      <vt:lpstr>SESAR Concept of Operations-New Separation Modes</vt:lpstr>
      <vt:lpstr>SESAR Concept of Operations -ATM Capability Levels</vt:lpstr>
      <vt:lpstr>SESAR Concept of Operations-Airports</vt:lpstr>
      <vt:lpstr>NEXTGEN</vt:lpstr>
      <vt:lpstr> NEXTGEN  - CHANGES IN ROLES AND RESPONSIBILITIES </vt:lpstr>
      <vt:lpstr>NEXTGEN  - Collaborative Air Traffic Management </vt:lpstr>
      <vt:lpstr>NEXTGEN  – TRAJECTORY-BASED AIRSPACE AND OPERATIONS </vt:lpstr>
      <vt:lpstr>ICAO Aviation System Block Upgrades</vt:lpstr>
      <vt:lpstr>ICAO Aviation System Block Upgrades</vt:lpstr>
      <vt:lpstr>ICAO Aviation System Block Upgrades</vt:lpstr>
    </vt:vector>
  </TitlesOfParts>
  <Company>shyan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ATM</dc:title>
  <dc:creator>Administrator</dc:creator>
  <cp:lastModifiedBy>微软用户</cp:lastModifiedBy>
  <cp:revision>74</cp:revision>
  <dcterms:created xsi:type="dcterms:W3CDTF">2012-07-06T08:11:27Z</dcterms:created>
  <dcterms:modified xsi:type="dcterms:W3CDTF">2013-12-13T08:31:04Z</dcterms:modified>
</cp:coreProperties>
</file>