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1" r:id="rId2"/>
    <p:sldId id="257" r:id="rId3"/>
    <p:sldId id="259" r:id="rId4"/>
    <p:sldId id="260" r:id="rId5"/>
    <p:sldId id="258"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08" autoAdjust="0"/>
  </p:normalViewPr>
  <p:slideViewPr>
    <p:cSldViewPr>
      <p:cViewPr varScale="1">
        <p:scale>
          <a:sx n="109" d="100"/>
          <a:sy n="109" d="100"/>
        </p:scale>
        <p:origin x="16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589A0-0BAE-439B-94EC-C28DBBECF77C}" type="datetimeFigureOut">
              <a:rPr lang="zh-CN" altLang="en-US" smtClean="0"/>
              <a:pPr/>
              <a:t>2016/1/1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BC01A-BE6F-48D8-B823-1ECD2297A0F3}" type="slidenum">
              <a:rPr lang="zh-CN" altLang="en-US" smtClean="0"/>
              <a:pPr/>
              <a:t>‹#›</a:t>
            </a:fld>
            <a:endParaRPr lang="zh-CN" altLang="en-US"/>
          </a:p>
        </p:txBody>
      </p:sp>
    </p:spTree>
    <p:extLst>
      <p:ext uri="{BB962C8B-B14F-4D97-AF65-F5344CB8AC3E}">
        <p14:creationId xmlns:p14="http://schemas.microsoft.com/office/powerpoint/2010/main" val="190363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1</a:t>
            </a:fld>
            <a:endParaRPr lang="zh-CN" altLang="en-US"/>
          </a:p>
        </p:txBody>
      </p:sp>
    </p:spTree>
    <p:extLst>
      <p:ext uri="{BB962C8B-B14F-4D97-AF65-F5344CB8AC3E}">
        <p14:creationId xmlns:p14="http://schemas.microsoft.com/office/powerpoint/2010/main" val="347672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1" kern="1200" baseline="0" dirty="0" smtClean="0">
                <a:solidFill>
                  <a:schemeClr val="tx1"/>
                </a:solidFill>
                <a:latin typeface="+mn-lt"/>
                <a:ea typeface="+mn-ea"/>
                <a:cs typeface="+mn-cs"/>
              </a:rPr>
              <a:t>Aeronautical fixed telecommunication network (AFTN). A </a:t>
            </a:r>
            <a:r>
              <a:rPr lang="en-US" altLang="zh-CN" sz="1200" kern="1200" baseline="0" dirty="0" smtClean="0">
                <a:solidFill>
                  <a:schemeClr val="tx1"/>
                </a:solidFill>
                <a:latin typeface="+mn-lt"/>
                <a:ea typeface="+mn-ea"/>
                <a:cs typeface="+mn-cs"/>
              </a:rPr>
              <a:t>worldwide system of aeronautical fixed circuits provided, as part of the aeronautical fixed service, for the exchange of messages and/or digital data between aeronautical fixed stations having the same or compatible communications characteristics.</a:t>
            </a:r>
            <a:endParaRPr lang="zh-CN" altLang="en-US" dirty="0"/>
          </a:p>
        </p:txBody>
      </p:sp>
      <p:sp>
        <p:nvSpPr>
          <p:cNvPr id="4" name="灯片编号占位符 3"/>
          <p:cNvSpPr>
            <a:spLocks noGrp="1"/>
          </p:cNvSpPr>
          <p:nvPr>
            <p:ph type="sldNum" sz="quarter" idx="10"/>
          </p:nvPr>
        </p:nvSpPr>
        <p:spPr/>
        <p:txBody>
          <a:bodyPr/>
          <a:lstStyle/>
          <a:p>
            <a:fld id="{B3ABC01A-BE6F-48D8-B823-1ECD2297A0F3}" type="slidenum">
              <a:rPr lang="zh-CN" altLang="en-US" smtClean="0"/>
              <a:pPr/>
              <a:t>4</a:t>
            </a:fld>
            <a:endParaRPr lang="zh-CN" altLang="en-US"/>
          </a:p>
        </p:txBody>
      </p:sp>
    </p:spTree>
    <p:extLst>
      <p:ext uri="{BB962C8B-B14F-4D97-AF65-F5344CB8AC3E}">
        <p14:creationId xmlns:p14="http://schemas.microsoft.com/office/powerpoint/2010/main" val="11928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A5DB6D-26F9-4DBA-B969-D95B0B9E6135}" type="datetimeFigureOut">
              <a:rPr lang="zh-CN" altLang="en-US" smtClean="0"/>
              <a:pPr/>
              <a:t>2016/1/1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C0F91D-A4ED-47EC-B005-D18E0EBF426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5DB6D-26F9-4DBA-B969-D95B0B9E6135}" type="datetimeFigureOut">
              <a:rPr lang="zh-CN" altLang="en-US" smtClean="0"/>
              <a:pPr/>
              <a:t>2016/1/1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0F91D-A4ED-47EC-B005-D18E0EBF426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r>
              <a:rPr lang="en-US" altLang="zh-CN" dirty="0" smtClean="0"/>
              <a:t>What are the characteristics of air traffic as compared to other traffic?</a:t>
            </a:r>
          </a:p>
          <a:p>
            <a:r>
              <a:rPr lang="en-US" altLang="zh-CN" dirty="0" smtClean="0"/>
              <a:t>What are the components of ATM?</a:t>
            </a:r>
          </a:p>
          <a:p>
            <a:r>
              <a:rPr lang="en-US" altLang="zh-CN" dirty="0" smtClean="0"/>
              <a:t>What are the infrastructures of ATM?</a:t>
            </a:r>
          </a:p>
          <a:p>
            <a:r>
              <a:rPr lang="en-US" altLang="zh-CN" dirty="0" smtClean="0"/>
              <a:t>What the three major categories of air traffic?</a:t>
            </a:r>
          </a:p>
          <a:p>
            <a:endParaRPr lang="zh-CN" altLang="en-US" dirty="0"/>
          </a:p>
        </p:txBody>
      </p:sp>
      <p:pic>
        <p:nvPicPr>
          <p:cNvPr id="4" name="Picture 6" descr="AG00317_"/>
          <p:cNvPicPr>
            <a:picLocks noChangeAspect="1" noChangeArrowheads="1" noCrop="1"/>
          </p:cNvPicPr>
          <p:nvPr/>
        </p:nvPicPr>
        <p:blipFill>
          <a:blip r:embed="rId3"/>
          <a:srcRect/>
          <a:stretch>
            <a:fillRect/>
          </a:stretch>
        </p:blipFill>
        <p:spPr bwMode="auto">
          <a:xfrm>
            <a:off x="7215206" y="4572008"/>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Characteristics of Air Traffic</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Air Traffic, as compared to road traffic,</a:t>
            </a:r>
          </a:p>
          <a:p>
            <a:pPr lvl="1"/>
            <a:r>
              <a:rPr lang="en-US" altLang="zh-CN" dirty="0" smtClean="0"/>
              <a:t>No fixed “road” is required</a:t>
            </a:r>
          </a:p>
          <a:p>
            <a:pPr lvl="1"/>
            <a:r>
              <a:rPr lang="en-US" altLang="zh-CN" dirty="0" smtClean="0"/>
              <a:t>3 dimensional </a:t>
            </a:r>
          </a:p>
          <a:p>
            <a:pPr lvl="1"/>
            <a:r>
              <a:rPr lang="en-US" altLang="zh-CN" dirty="0" smtClean="0"/>
              <a:t>Much faster</a:t>
            </a:r>
          </a:p>
          <a:p>
            <a:pPr lvl="1"/>
            <a:r>
              <a:rPr lang="en-US" altLang="zh-CN" dirty="0" smtClean="0"/>
              <a:t>Unable to standstill, limited with speed range</a:t>
            </a:r>
          </a:p>
          <a:p>
            <a:r>
              <a:rPr lang="en-US" altLang="zh-CN" dirty="0" smtClean="0"/>
              <a:t>Which means air traffic, </a:t>
            </a:r>
          </a:p>
          <a:p>
            <a:pPr lvl="1"/>
            <a:r>
              <a:rPr lang="en-US" altLang="zh-CN" dirty="0" smtClean="0"/>
              <a:t>Must be channelized - Airways</a:t>
            </a:r>
          </a:p>
          <a:p>
            <a:pPr lvl="1"/>
            <a:r>
              <a:rPr lang="en-US" altLang="zh-CN" dirty="0" smtClean="0"/>
              <a:t>Should be allocated with levels – Flight levels</a:t>
            </a:r>
            <a:endParaRPr lang="zh-CN" altLang="en-US" dirty="0" smtClean="0"/>
          </a:p>
          <a:p>
            <a:pPr lvl="1"/>
            <a:r>
              <a:rPr lang="en-US" altLang="zh-CN" dirty="0" smtClean="0"/>
              <a:t>Needs larger separation, should be provided with separation – ATC </a:t>
            </a:r>
          </a:p>
          <a:p>
            <a:pPr lvl="1"/>
            <a:r>
              <a:rPr lang="en-US" altLang="zh-CN" dirty="0" smtClean="0"/>
              <a:t>Should be provided with Flow control - ATCFM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4414" y="1500174"/>
            <a:ext cx="6858048" cy="4714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Components of ATM</a:t>
            </a:r>
            <a:endParaRPr lang="zh-CN" altLang="en-US" dirty="0"/>
          </a:p>
        </p:txBody>
      </p:sp>
      <p:sp>
        <p:nvSpPr>
          <p:cNvPr id="10" name="矩形 9"/>
          <p:cNvSpPr/>
          <p:nvPr/>
        </p:nvSpPr>
        <p:spPr>
          <a:xfrm>
            <a:off x="3428992" y="4572008"/>
            <a:ext cx="3841694"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Air Traffic Services     </a:t>
            </a:r>
          </a:p>
          <a:p>
            <a:pPr algn="ct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矩形 7"/>
          <p:cNvSpPr/>
          <p:nvPr/>
        </p:nvSpPr>
        <p:spPr>
          <a:xfrm>
            <a:off x="2405374" y="3472765"/>
            <a:ext cx="3806491"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Air Traffic Capacity &amp;   </a:t>
            </a: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Flow Management </a:t>
            </a: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矩形 6"/>
          <p:cNvSpPr/>
          <p:nvPr/>
        </p:nvSpPr>
        <p:spPr>
          <a:xfrm>
            <a:off x="1643042" y="2357430"/>
            <a:ext cx="3747822" cy="1384995"/>
          </a:xfrm>
          <a:prstGeom prst="rect">
            <a:avLst/>
          </a:prstGeom>
          <a:ln/>
        </p:spPr>
        <p:style>
          <a:lnRef idx="3">
            <a:schemeClr val="lt1"/>
          </a:lnRef>
          <a:fillRef idx="1">
            <a:schemeClr val="accent5"/>
          </a:fillRef>
          <a:effectRef idx="1">
            <a:schemeClr val="accent5"/>
          </a:effectRef>
          <a:fontRef idx="minor">
            <a:schemeClr val="lt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altLang="zh-CN"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Airspace Management </a:t>
            </a:r>
          </a:p>
          <a:p>
            <a:pPr algn="ct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2571736" y="1643050"/>
            <a:ext cx="4429156" cy="584775"/>
          </a:xfrm>
          <a:prstGeom prst="rect">
            <a:avLst/>
          </a:prstGeom>
          <a:noFill/>
        </p:spPr>
        <p:txBody>
          <a:bodyPr wrap="square" rtlCol="0">
            <a:spAutoFit/>
          </a:bodyPr>
          <a:lstStyle/>
          <a:p>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Air Traffic Management</a:t>
            </a:r>
            <a:endPar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ATM Infrastructures</a:t>
            </a:r>
            <a:endParaRPr lang="zh-CN" altLang="en-US" dirty="0"/>
          </a:p>
        </p:txBody>
      </p:sp>
      <p:sp>
        <p:nvSpPr>
          <p:cNvPr id="3" name="内容占位符 2"/>
          <p:cNvSpPr>
            <a:spLocks noGrp="1"/>
          </p:cNvSpPr>
          <p:nvPr>
            <p:ph idx="1"/>
          </p:nvPr>
        </p:nvSpPr>
        <p:spPr>
          <a:xfrm>
            <a:off x="642910" y="1428736"/>
            <a:ext cx="4929222" cy="4857785"/>
          </a:xfrm>
        </p:spPr>
        <p:txBody>
          <a:bodyPr>
            <a:normAutofit fontScale="92500" lnSpcReduction="10000"/>
          </a:bodyPr>
          <a:lstStyle/>
          <a:p>
            <a:r>
              <a:rPr lang="en-US" altLang="zh-CN" dirty="0" smtClean="0"/>
              <a:t>Communication</a:t>
            </a:r>
          </a:p>
          <a:p>
            <a:pPr lvl="1"/>
            <a:r>
              <a:rPr lang="en-US" altLang="zh-CN" dirty="0" smtClean="0"/>
              <a:t>Air-GND: HF/VHF/Satellite, voice/data link</a:t>
            </a:r>
          </a:p>
          <a:p>
            <a:pPr lvl="1"/>
            <a:r>
              <a:rPr lang="en-US" altLang="zh-CN" dirty="0" smtClean="0"/>
              <a:t>GND-GND: AFTN/Telephone, internet/Satellite</a:t>
            </a:r>
          </a:p>
          <a:p>
            <a:r>
              <a:rPr lang="en-US" altLang="zh-CN" dirty="0" smtClean="0"/>
              <a:t>Navigation </a:t>
            </a:r>
          </a:p>
          <a:p>
            <a:pPr lvl="1"/>
            <a:r>
              <a:rPr lang="en-US" altLang="zh-CN" dirty="0" smtClean="0"/>
              <a:t>Ground-based: VOR/DME, ILS</a:t>
            </a:r>
          </a:p>
          <a:p>
            <a:pPr lvl="1"/>
            <a:r>
              <a:rPr lang="en-US" altLang="zh-CN" dirty="0" smtClean="0"/>
              <a:t>GNSS</a:t>
            </a:r>
          </a:p>
          <a:p>
            <a:r>
              <a:rPr lang="en-US" altLang="zh-CN" dirty="0" smtClean="0"/>
              <a:t>Surveillance</a:t>
            </a:r>
          </a:p>
          <a:p>
            <a:pPr lvl="1"/>
            <a:r>
              <a:rPr lang="en-US" altLang="zh-CN" dirty="0" smtClean="0"/>
              <a:t>Radar</a:t>
            </a:r>
          </a:p>
          <a:p>
            <a:pPr lvl="1"/>
            <a:r>
              <a:rPr lang="en-US" altLang="zh-CN" dirty="0" smtClean="0"/>
              <a:t>ADS</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5786446" y="1357298"/>
            <a:ext cx="2609278" cy="49768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Air Traffic</a:t>
            </a:r>
            <a:endParaRPr lang="zh-CN" altLang="en-US" dirty="0"/>
          </a:p>
        </p:txBody>
      </p:sp>
      <p:sp>
        <p:nvSpPr>
          <p:cNvPr id="3" name="内容占位符 2"/>
          <p:cNvSpPr>
            <a:spLocks noGrp="1"/>
          </p:cNvSpPr>
          <p:nvPr>
            <p:ph idx="1"/>
          </p:nvPr>
        </p:nvSpPr>
        <p:spPr>
          <a:xfrm>
            <a:off x="457200" y="1571612"/>
            <a:ext cx="8229600" cy="4554551"/>
          </a:xfrm>
        </p:spPr>
        <p:txBody>
          <a:bodyPr>
            <a:normAutofit fontScale="70000" lnSpcReduction="20000"/>
          </a:bodyPr>
          <a:lstStyle/>
          <a:p>
            <a:r>
              <a:rPr lang="en-US" altLang="zh-CN" dirty="0" smtClean="0"/>
              <a:t>Commercial air traffic – Safety,  Regularity</a:t>
            </a:r>
          </a:p>
          <a:p>
            <a:r>
              <a:rPr lang="en-US" altLang="zh-CN" dirty="0" smtClean="0"/>
              <a:t>Military air traffic – Priority?</a:t>
            </a:r>
            <a:endParaRPr lang="en-US" altLang="zh-CN" dirty="0"/>
          </a:p>
          <a:p>
            <a:r>
              <a:rPr lang="en-US" altLang="zh-CN" dirty="0" smtClean="0"/>
              <a:t>General Aviation Traffic (GA) – accessibility</a:t>
            </a:r>
          </a:p>
          <a:p>
            <a:pPr>
              <a:buNone/>
            </a:pPr>
            <a:endParaRPr lang="en-US" altLang="zh-CN" dirty="0"/>
          </a:p>
          <a:p>
            <a:r>
              <a:rPr lang="en-US" altLang="zh-CN" dirty="0" smtClean="0"/>
              <a:t>General Air Traffic (GAT)</a:t>
            </a:r>
          </a:p>
          <a:p>
            <a:pPr lvl="1"/>
            <a:r>
              <a:rPr lang="en-US" altLang="zh-CN" dirty="0" smtClean="0"/>
              <a:t>all flights conducted in accordance with the rules and procedures of ICAO and/or the national civil aviation regulations and legislation. GAT can include military flights for which ICAO rules and procedures satisfy entirely their operational requirements.</a:t>
            </a:r>
          </a:p>
          <a:p>
            <a:r>
              <a:rPr lang="en-US" altLang="zh-CN" dirty="0" smtClean="0"/>
              <a:t>Operational Air Traffic (OAT)</a:t>
            </a:r>
          </a:p>
          <a:p>
            <a:pPr lvl="1"/>
            <a:r>
              <a:rPr lang="en-US" altLang="zh-CN" dirty="0" smtClean="0"/>
              <a:t>encompasses all flights which do not comply with the provisions stated for GAT and for which rules and procedures have been specified by appropriate national authorities. OAT can include civil flights such as test-flights, which require some deviation from ICAO rules to satisfy their operational requirements.</a:t>
            </a:r>
          </a:p>
        </p:txBody>
      </p:sp>
      <p:pic>
        <p:nvPicPr>
          <p:cNvPr id="4" name="图片 3" descr="6896772_201911439000_2.jpg"/>
          <p:cNvPicPr>
            <a:picLocks noChangeAspect="1"/>
          </p:cNvPicPr>
          <p:nvPr/>
        </p:nvPicPr>
        <p:blipFill>
          <a:blip r:embed="rId2" cstate="print"/>
          <a:srcRect t="7085" b="4349"/>
          <a:stretch>
            <a:fillRect/>
          </a:stretch>
        </p:blipFill>
        <p:spPr>
          <a:xfrm>
            <a:off x="5929322" y="1571612"/>
            <a:ext cx="2500330" cy="15245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319</Words>
  <Application>Microsoft Office PowerPoint</Application>
  <PresentationFormat>全屏显示(4:3)</PresentationFormat>
  <Paragraphs>47</Paragraphs>
  <Slides>5</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宋体</vt:lpstr>
      <vt:lpstr>Arial</vt:lpstr>
      <vt:lpstr>Calibri</vt:lpstr>
      <vt:lpstr>Office 主题</vt:lpstr>
      <vt:lpstr>Questions</vt:lpstr>
      <vt:lpstr>Characteristics of Air Traffic</vt:lpstr>
      <vt:lpstr>Components of ATM</vt:lpstr>
      <vt:lpstr>ATM Infrastructures</vt:lpstr>
      <vt:lpstr>Types of Air Traffic</vt:lpstr>
    </vt:vector>
  </TitlesOfParts>
  <Company>shyan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ATM</dc:title>
  <dc:creator>Administrator</dc:creator>
  <cp:lastModifiedBy>微软用户</cp:lastModifiedBy>
  <cp:revision>94</cp:revision>
  <dcterms:created xsi:type="dcterms:W3CDTF">2012-05-21T02:19:07Z</dcterms:created>
  <dcterms:modified xsi:type="dcterms:W3CDTF">2016-01-01T08:32:36Z</dcterms:modified>
</cp:coreProperties>
</file>