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99FF"/>
    <a:srgbClr val="99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73" autoAdjust="0"/>
  </p:normalViewPr>
  <p:slideViewPr>
    <p:cSldViewPr>
      <p:cViewPr varScale="1">
        <p:scale>
          <a:sx n="113" d="100"/>
          <a:sy n="113" d="100"/>
        </p:scale>
        <p:origin x="15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70D64-3434-446A-BDEC-89838C6923DC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27933-7920-4838-AB97-73D28BA3C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3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FUA</a:t>
            </a:r>
            <a:r>
              <a:rPr lang="zh-CN" altLang="en-US" dirty="0" smtClean="0"/>
              <a:t>：</a:t>
            </a:r>
            <a:r>
              <a:rPr lang="fr-FR" altLang="zh-CN" dirty="0" smtClean="0"/>
              <a:t>Flexible Use of Airspace.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空域不应再根据军用和民用划分，应统一起来，一起使用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逐渐的，任意空域性质划分应只是暂时性的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空域灵活划分应基于特定时间段内的实际应用</a:t>
            </a:r>
            <a:endParaRPr lang="en-US" altLang="zh-CN" dirty="0" smtClean="0"/>
          </a:p>
          <a:p>
            <a:r>
              <a:rPr lang="en-US" altLang="zh-CN" dirty="0" smtClean="0"/>
              <a:t>4.FUA</a:t>
            </a:r>
            <a:r>
              <a:rPr lang="zh-CN" altLang="en-US" dirty="0" smtClean="0"/>
              <a:t>使用的空域结构应该符合暂时性分配和使用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不同空域结构包括：有条件的航路，临时性保留区，临时性分配区，跨界区，优先协调空域，减少协调空域程序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7933-7920-4838-AB97-73D28BA3CDD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0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modus operandi  </a:t>
            </a:r>
            <a:r>
              <a:rPr lang="zh-CN" altLang="en-US" dirty="0" smtClean="0"/>
              <a:t>做法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惯技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7933-7920-4838-AB97-73D28BA3CDD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65C-7900-4D02-A5F0-0073F1A10323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2C37-73B9-4A7A-9450-B23094FFF2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65C-7900-4D02-A5F0-0073F1A10323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2C37-73B9-4A7A-9450-B23094FFF2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65C-7900-4D02-A5F0-0073F1A10323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2C37-73B9-4A7A-9450-B23094FFF2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65C-7900-4D02-A5F0-0073F1A10323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2C37-73B9-4A7A-9450-B23094FFF2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65C-7900-4D02-A5F0-0073F1A10323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2C37-73B9-4A7A-9450-B23094FFF2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65C-7900-4D02-A5F0-0073F1A10323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2C37-73B9-4A7A-9450-B23094FFF2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65C-7900-4D02-A5F0-0073F1A10323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2C37-73B9-4A7A-9450-B23094FFF2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65C-7900-4D02-A5F0-0073F1A10323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2C37-73B9-4A7A-9450-B23094FFF2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65C-7900-4D02-A5F0-0073F1A10323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2C37-73B9-4A7A-9450-B23094FFF2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65C-7900-4D02-A5F0-0073F1A10323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2C37-73B9-4A7A-9450-B23094FFF2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65C-7900-4D02-A5F0-0073F1A10323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2C37-73B9-4A7A-9450-B23094FFF2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D65C-7900-4D02-A5F0-0073F1A10323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22C37-73B9-4A7A-9450-B23094FFF2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airspace structures does FUA use?</a:t>
            </a:r>
          </a:p>
          <a:p>
            <a:r>
              <a:rPr lang="en-US" altLang="zh-CN" dirty="0" smtClean="0"/>
              <a:t>What are the three levels of flexible management of airspace?</a:t>
            </a:r>
          </a:p>
          <a:p>
            <a:r>
              <a:rPr lang="en-US" altLang="zh-CN" dirty="0" smtClean="0"/>
              <a:t>What are the functions of an Airspace Management Cell?</a:t>
            </a:r>
          </a:p>
          <a:p>
            <a:r>
              <a:rPr lang="en-US" altLang="zh-CN" dirty="0" smtClean="0"/>
              <a:t>What are the differences of Flexible Use of Airspace and Dynamic Airspace Management?</a:t>
            </a:r>
          </a:p>
          <a:p>
            <a:endParaRPr lang="zh-CN" altLang="en-US" dirty="0"/>
          </a:p>
        </p:txBody>
      </p:sp>
      <p:pic>
        <p:nvPicPr>
          <p:cNvPr id="4" name="Picture 6" descr="AG00317_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-24"/>
            <a:ext cx="1357322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FUA Concept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1800" dirty="0" smtClean="0"/>
              <a:t>Airspace should </a:t>
            </a:r>
            <a:r>
              <a:rPr lang="en-US" altLang="zh-CN" sz="1800" dirty="0"/>
              <a:t>no longer be designated as </a:t>
            </a:r>
            <a:r>
              <a:rPr lang="en-US" altLang="zh-CN" sz="1800" dirty="0" smtClean="0"/>
              <a:t>either military </a:t>
            </a:r>
            <a:r>
              <a:rPr lang="en-US" altLang="zh-CN" sz="1800" dirty="0"/>
              <a:t>or civil airspace but should be considered as one continuum and used flexibly on </a:t>
            </a:r>
            <a:r>
              <a:rPr lang="en-US" altLang="zh-CN" sz="1800" dirty="0" smtClean="0"/>
              <a:t>a day-to-day </a:t>
            </a:r>
            <a:r>
              <a:rPr lang="en-US" altLang="zh-CN" sz="1800" dirty="0"/>
              <a:t>basis. </a:t>
            </a:r>
            <a:endParaRPr lang="en-US" altLang="zh-CN" sz="1800" dirty="0" smtClean="0"/>
          </a:p>
          <a:p>
            <a:r>
              <a:rPr lang="en-US" altLang="zh-CN" sz="1800" dirty="0" smtClean="0"/>
              <a:t>Consequently</a:t>
            </a:r>
            <a:r>
              <a:rPr lang="en-US" altLang="zh-CN" sz="1800" dirty="0"/>
              <a:t>, any necessary airspace segregation should be only of </a:t>
            </a:r>
            <a:r>
              <a:rPr lang="en-US" altLang="zh-CN" sz="1800" dirty="0" smtClean="0"/>
              <a:t>a temporary </a:t>
            </a:r>
            <a:r>
              <a:rPr lang="en-US" altLang="zh-CN" sz="1800" dirty="0"/>
              <a:t>nature</a:t>
            </a:r>
            <a:r>
              <a:rPr lang="en-US" altLang="zh-CN" sz="1800" dirty="0" smtClean="0"/>
              <a:t>.</a:t>
            </a:r>
            <a:endParaRPr lang="en-US" altLang="zh-CN" sz="1800" dirty="0"/>
          </a:p>
          <a:p>
            <a:r>
              <a:rPr lang="en-US" altLang="zh-CN" sz="1800" dirty="0" smtClean="0"/>
              <a:t>The daily </a:t>
            </a:r>
            <a:r>
              <a:rPr lang="en-US" altLang="zh-CN" sz="1800" dirty="0"/>
              <a:t>allocation of flexible airspace structures, that any necessary segregation of airspace </a:t>
            </a:r>
            <a:r>
              <a:rPr lang="en-US" altLang="zh-CN" sz="1800" dirty="0" smtClean="0"/>
              <a:t>is based </a:t>
            </a:r>
            <a:r>
              <a:rPr lang="en-US" altLang="zh-CN" sz="1800" dirty="0"/>
              <a:t>on real usage within a specific time </a:t>
            </a:r>
            <a:r>
              <a:rPr lang="en-US" altLang="zh-CN" sz="1800" dirty="0" smtClean="0"/>
              <a:t>period.</a:t>
            </a:r>
          </a:p>
          <a:p>
            <a:r>
              <a:rPr lang="en-US" altLang="zh-CN" sz="1800" dirty="0"/>
              <a:t>FUA Concept uses airspace structures that are particularly suited for temporary </a:t>
            </a:r>
            <a:r>
              <a:rPr lang="en-US" altLang="zh-CN" sz="1800" dirty="0" smtClean="0"/>
              <a:t>allocation and/or utilization. </a:t>
            </a:r>
          </a:p>
          <a:p>
            <a:r>
              <a:rPr lang="en-US" altLang="zh-CN" sz="1800" dirty="0" smtClean="0"/>
              <a:t>The </a:t>
            </a:r>
            <a:r>
              <a:rPr lang="en-US" altLang="zh-CN" sz="1800" dirty="0"/>
              <a:t>different airspace structures </a:t>
            </a:r>
            <a:r>
              <a:rPr lang="en-US" altLang="zh-CN" sz="1800" dirty="0" smtClean="0"/>
              <a:t>includes:  </a:t>
            </a:r>
          </a:p>
          <a:p>
            <a:pPr lvl="1"/>
            <a:r>
              <a:rPr lang="en-US" altLang="zh-CN" sz="1800" dirty="0" smtClean="0"/>
              <a:t>Conditional </a:t>
            </a:r>
            <a:r>
              <a:rPr lang="en-US" altLang="zh-CN" sz="1800" dirty="0"/>
              <a:t>Routes (CDRs</a:t>
            </a:r>
            <a:r>
              <a:rPr lang="en-US" altLang="zh-CN" sz="1800" dirty="0" smtClean="0"/>
              <a:t>), </a:t>
            </a:r>
          </a:p>
          <a:p>
            <a:pPr lvl="1"/>
            <a:r>
              <a:rPr lang="en-US" altLang="zh-CN" sz="1800" dirty="0" smtClean="0"/>
              <a:t>Temporary </a:t>
            </a:r>
            <a:r>
              <a:rPr lang="en-US" altLang="zh-CN" sz="1800" dirty="0"/>
              <a:t>Reserved Areas (TRAs</a:t>
            </a:r>
            <a:r>
              <a:rPr lang="en-US" altLang="zh-CN" sz="1800" dirty="0" smtClean="0"/>
              <a:t>),</a:t>
            </a:r>
          </a:p>
          <a:p>
            <a:pPr lvl="1"/>
            <a:r>
              <a:rPr lang="en-US" altLang="zh-CN" sz="1800" dirty="0" smtClean="0"/>
              <a:t>Temporary </a:t>
            </a:r>
            <a:r>
              <a:rPr lang="en-US" altLang="zh-CN" sz="1800" dirty="0"/>
              <a:t>Segregated areas (TSAs), or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Cross-Border Areas </a:t>
            </a:r>
            <a:r>
              <a:rPr lang="en-US" altLang="zh-CN" sz="1800" dirty="0"/>
              <a:t>(CBAs) and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Prior </a:t>
            </a:r>
            <a:r>
              <a:rPr lang="en-US" altLang="zh-CN" sz="1800" dirty="0"/>
              <a:t>Co-ordination Airspace (PCA) or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Reduced </a:t>
            </a:r>
            <a:r>
              <a:rPr lang="en-US" altLang="zh-CN" sz="1800" dirty="0"/>
              <a:t>Co-ordination </a:t>
            </a:r>
            <a:r>
              <a:rPr lang="en-US" altLang="zh-CN" sz="1800" dirty="0" smtClean="0"/>
              <a:t>Airspace (RCA</a:t>
            </a:r>
            <a:r>
              <a:rPr lang="en-US" altLang="zh-CN" sz="1800" dirty="0"/>
              <a:t>) </a:t>
            </a:r>
            <a:r>
              <a:rPr lang="en-US" altLang="zh-CN" sz="1800" dirty="0" smtClean="0"/>
              <a:t>procedures.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08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71802" y="4071942"/>
            <a:ext cx="3312877" cy="928694"/>
          </a:xfrm>
          <a:prstGeom prst="rect">
            <a:avLst/>
          </a:prstGeom>
          <a:scene3d>
            <a:camera prst="isometricTopUp"/>
            <a:lightRig rig="threePt" dir="t"/>
          </a:scene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Tactical ASM - Level 3.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Levels of ASM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The FUA Concept is based on </a:t>
            </a:r>
            <a:r>
              <a:rPr lang="en-US" altLang="zh-CN" dirty="0" smtClean="0"/>
              <a:t>3 Levels </a:t>
            </a:r>
            <a:r>
              <a:rPr lang="en-US" altLang="zh-CN" dirty="0"/>
              <a:t>of ASM </a:t>
            </a:r>
            <a:r>
              <a:rPr lang="en-US" altLang="zh-CN" dirty="0" smtClean="0"/>
              <a:t>as: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643174" y="3643314"/>
            <a:ext cx="3429024" cy="928694"/>
          </a:xfrm>
          <a:prstGeom prst="rect">
            <a:avLst/>
          </a:prstGeom>
          <a:scene3d>
            <a:camera prst="isometricTopUp"/>
            <a:lightRig rig="threePt" dir="t"/>
          </a:scene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Pre-Tactical ASM - Level 2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5984" y="3143248"/>
            <a:ext cx="3429024" cy="1000132"/>
          </a:xfrm>
          <a:prstGeom prst="rect">
            <a:avLst/>
          </a:prstGeom>
          <a:scene3d>
            <a:camera prst="isometricTopUp"/>
            <a:lightRig rig="threePt" dir="t"/>
          </a:scene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Strategic ASM - Level 1,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4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Strategic 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Strategic ASM at </a:t>
            </a:r>
            <a:r>
              <a:rPr lang="en-US" altLang="zh-CN" dirty="0"/>
              <a:t>Level 1 consists of a joint civil and military process within a </a:t>
            </a:r>
            <a:r>
              <a:rPr lang="en-US" altLang="zh-CN" dirty="0" smtClean="0"/>
              <a:t>high-level civil/military </a:t>
            </a:r>
            <a:r>
              <a:rPr lang="en-US" altLang="zh-CN" dirty="0"/>
              <a:t>national body, which </a:t>
            </a:r>
            <a:r>
              <a:rPr lang="en-US" altLang="zh-CN" u="sng" dirty="0"/>
              <a:t>formulates the national ASM policy </a:t>
            </a:r>
            <a:r>
              <a:rPr lang="en-US" altLang="zh-CN" dirty="0" smtClean="0"/>
              <a:t>and carries out the necessary </a:t>
            </a:r>
            <a:r>
              <a:rPr lang="en-US" altLang="zh-CN" u="sng" dirty="0" smtClean="0"/>
              <a:t>strategic planning work</a:t>
            </a:r>
            <a:r>
              <a:rPr lang="en-US" altLang="zh-CN" dirty="0" smtClean="0"/>
              <a:t>, </a:t>
            </a:r>
            <a:r>
              <a:rPr lang="en-US" altLang="zh-CN" dirty="0"/>
              <a:t>taking into account national and international </a:t>
            </a:r>
            <a:r>
              <a:rPr lang="en-US" altLang="zh-CN" dirty="0" smtClean="0"/>
              <a:t>airspace users </a:t>
            </a:r>
            <a:r>
              <a:rPr lang="en-US" altLang="zh-CN" dirty="0"/>
              <a:t>requirements.</a:t>
            </a:r>
          </a:p>
          <a:p>
            <a:r>
              <a:rPr lang="en-US" altLang="zh-CN" dirty="0" smtClean="0"/>
              <a:t>In </a:t>
            </a:r>
            <a:r>
              <a:rPr lang="en-US" altLang="zh-CN" dirty="0"/>
              <a:t>order to maintain a flexible airspace </a:t>
            </a:r>
            <a:r>
              <a:rPr lang="en-US" altLang="zh-CN" dirty="0" smtClean="0"/>
              <a:t>organization, States </a:t>
            </a:r>
            <a:r>
              <a:rPr lang="en-US" altLang="zh-CN" dirty="0"/>
              <a:t>assess and re-assess </a:t>
            </a:r>
            <a:r>
              <a:rPr lang="en-US" altLang="zh-CN" dirty="0" smtClean="0"/>
              <a:t>their national </a:t>
            </a:r>
            <a:r>
              <a:rPr lang="en-US" altLang="zh-CN" dirty="0"/>
              <a:t>airspace and routes structures. At Level 1, the States </a:t>
            </a:r>
            <a:r>
              <a:rPr lang="en-US" altLang="zh-CN" u="sng" dirty="0"/>
              <a:t>determine the </a:t>
            </a:r>
            <a:r>
              <a:rPr lang="en-US" altLang="zh-CN" u="sng" dirty="0" smtClean="0"/>
              <a:t>working structures </a:t>
            </a:r>
            <a:r>
              <a:rPr lang="en-US" altLang="zh-CN" u="sng" dirty="0"/>
              <a:t>for ASM Levels 2 and 3, </a:t>
            </a:r>
            <a:r>
              <a:rPr lang="en-US" altLang="zh-CN" dirty="0"/>
              <a:t>and give them the agreed minimum authority to carry </a:t>
            </a:r>
            <a:r>
              <a:rPr lang="en-US" altLang="zh-CN" dirty="0" smtClean="0"/>
              <a:t>out their </a:t>
            </a:r>
            <a:r>
              <a:rPr lang="en-US" altLang="zh-CN" dirty="0"/>
              <a:t>tasks. The States </a:t>
            </a:r>
            <a:r>
              <a:rPr lang="en-US" altLang="zh-CN" u="sng" dirty="0"/>
              <a:t>lay down the procedures </a:t>
            </a:r>
            <a:r>
              <a:rPr lang="en-US" altLang="zh-CN" dirty="0"/>
              <a:t>to be followed at these tactical and </a:t>
            </a:r>
            <a:r>
              <a:rPr lang="en-US" altLang="zh-CN" dirty="0" smtClean="0"/>
              <a:t>pre-tactical levels </a:t>
            </a:r>
            <a:r>
              <a:rPr lang="en-US" altLang="zh-CN" dirty="0"/>
              <a:t>and agree priority rules and negotiation procedures for airspace allocation at Level </a:t>
            </a:r>
            <a:r>
              <a:rPr lang="en-US" altLang="zh-CN" dirty="0" smtClean="0"/>
              <a:t>2 and </a:t>
            </a:r>
            <a:r>
              <a:rPr lang="en-US" altLang="zh-CN" dirty="0"/>
              <a:t>Level 3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To enable </a:t>
            </a:r>
            <a:r>
              <a:rPr lang="en-US" altLang="zh-CN" dirty="0"/>
              <a:t>a continual improvement of the efficiency of airspace use, the States </a:t>
            </a:r>
            <a:r>
              <a:rPr lang="en-US" altLang="zh-CN" u="sng" dirty="0"/>
              <a:t>will conduct </a:t>
            </a:r>
            <a:r>
              <a:rPr lang="en-US" altLang="zh-CN" u="sng" dirty="0" smtClean="0"/>
              <a:t>a periodic </a:t>
            </a:r>
            <a:r>
              <a:rPr lang="en-US" altLang="zh-CN" u="sng" dirty="0"/>
              <a:t>review of national airspace and route structures. </a:t>
            </a:r>
            <a:r>
              <a:rPr lang="en-US" altLang="zh-CN" dirty="0"/>
              <a:t>This periodic review will include </a:t>
            </a:r>
            <a:r>
              <a:rPr lang="en-US" altLang="zh-CN" dirty="0" smtClean="0"/>
              <a:t>the detailed </a:t>
            </a:r>
            <a:r>
              <a:rPr lang="en-US" altLang="zh-CN" dirty="0"/>
              <a:t>analysis of ASM planning and operations at Levels 1, 2 and 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88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Pre-Tactical 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959275"/>
          </a:xfrm>
        </p:spPr>
        <p:txBody>
          <a:bodyPr>
            <a:noAutofit/>
          </a:bodyPr>
          <a:lstStyle/>
          <a:p>
            <a:r>
              <a:rPr lang="en-US" altLang="zh-CN" sz="1900" dirty="0" smtClean="0"/>
              <a:t>Pre-Tactical </a:t>
            </a:r>
            <a:r>
              <a:rPr lang="en-US" altLang="zh-CN" sz="1900" dirty="0"/>
              <a:t>ASM at Level 2 consists of the day-to-day management and temporary </a:t>
            </a:r>
            <a:r>
              <a:rPr lang="en-US" altLang="zh-CN" sz="1900" dirty="0" smtClean="0"/>
              <a:t>allocation of </a:t>
            </a:r>
            <a:r>
              <a:rPr lang="en-US" altLang="zh-CN" sz="1900" dirty="0"/>
              <a:t>airspace through national or sub-regional AMCs.</a:t>
            </a:r>
          </a:p>
          <a:p>
            <a:r>
              <a:rPr lang="en-US" altLang="zh-CN" sz="1900" dirty="0" smtClean="0"/>
              <a:t>AMCs </a:t>
            </a:r>
            <a:r>
              <a:rPr lang="en-US" altLang="zh-CN" sz="1900" dirty="0"/>
              <a:t>are joint civil/military ASM focal-points which have the authority to </a:t>
            </a:r>
            <a:r>
              <a:rPr lang="en-US" altLang="zh-CN" sz="1900" dirty="0" smtClean="0"/>
              <a:t>conduct operational </a:t>
            </a:r>
            <a:r>
              <a:rPr lang="en-US" altLang="zh-CN" sz="1900" dirty="0"/>
              <a:t>ASM within the framework of the States airspace structures, priority rules </a:t>
            </a:r>
            <a:r>
              <a:rPr lang="en-US" altLang="zh-CN" sz="1900" dirty="0" smtClean="0"/>
              <a:t>and negotiation </a:t>
            </a:r>
            <a:r>
              <a:rPr lang="en-US" altLang="zh-CN" sz="1900" dirty="0"/>
              <a:t>procedures as laid down by the national policy body. </a:t>
            </a:r>
            <a:r>
              <a:rPr lang="en-US" altLang="zh-CN" sz="1900" u="sng" dirty="0"/>
              <a:t>AMCs collect and </a:t>
            </a:r>
            <a:r>
              <a:rPr lang="en-US" altLang="zh-CN" sz="1900" u="sng" dirty="0" smtClean="0"/>
              <a:t>analyze all </a:t>
            </a:r>
            <a:r>
              <a:rPr lang="en-US" altLang="zh-CN" sz="1900" u="sng" dirty="0"/>
              <a:t>airspace requests </a:t>
            </a:r>
            <a:r>
              <a:rPr lang="en-US" altLang="zh-CN" sz="1900" dirty="0"/>
              <a:t>and </a:t>
            </a:r>
            <a:r>
              <a:rPr lang="en-US" altLang="zh-CN" sz="1900" u="sng" dirty="0"/>
              <a:t>decide the daily airspace allocation</a:t>
            </a:r>
            <a:r>
              <a:rPr lang="en-US" altLang="zh-CN" sz="1900" dirty="0"/>
              <a:t>. AMCs promulgate the </a:t>
            </a:r>
            <a:r>
              <a:rPr lang="en-US" altLang="zh-CN" sz="1900" dirty="0" smtClean="0"/>
              <a:t>airspace allocation </a:t>
            </a:r>
            <a:r>
              <a:rPr lang="en-US" altLang="zh-CN" sz="1900" dirty="0"/>
              <a:t>as an Airspace Use Plan (AUP) and amendments thereto through Updated </a:t>
            </a:r>
            <a:r>
              <a:rPr lang="en-US" altLang="zh-CN" sz="1900" dirty="0" smtClean="0"/>
              <a:t>Airspace Use </a:t>
            </a:r>
            <a:r>
              <a:rPr lang="en-US" altLang="zh-CN" sz="1900" dirty="0"/>
              <a:t>Plans (UUPs).</a:t>
            </a:r>
          </a:p>
          <a:p>
            <a:r>
              <a:rPr lang="en-US" altLang="zh-CN" sz="1900" dirty="0" smtClean="0"/>
              <a:t>In Europe, an </a:t>
            </a:r>
            <a:r>
              <a:rPr lang="en-US" altLang="zh-CN" sz="1900" dirty="0"/>
              <a:t>ECAC </a:t>
            </a:r>
            <a:r>
              <a:rPr lang="en-US" altLang="zh-CN" sz="1900" dirty="0" smtClean="0"/>
              <a:t>Centralized </a:t>
            </a:r>
            <a:r>
              <a:rPr lang="en-US" altLang="zh-CN" sz="1900" dirty="0"/>
              <a:t>Airspace Data Function (CADF) is established within the CFMU. </a:t>
            </a:r>
            <a:r>
              <a:rPr lang="en-US" altLang="zh-CN" sz="1900" dirty="0" smtClean="0"/>
              <a:t>The CADF </a:t>
            </a:r>
            <a:r>
              <a:rPr lang="en-US" altLang="zh-CN" sz="1900" dirty="0"/>
              <a:t>collects availability information on non-permanent ATS Routes called </a:t>
            </a:r>
            <a:r>
              <a:rPr lang="en-US" altLang="zh-CN" sz="1900" dirty="0" smtClean="0"/>
              <a:t>Conditional Routes </a:t>
            </a:r>
            <a:r>
              <a:rPr lang="en-US" altLang="zh-CN" sz="1900" dirty="0"/>
              <a:t>(CDR) from the various AUPs and compiles it into a consolidated list called </a:t>
            </a:r>
            <a:r>
              <a:rPr lang="en-US" altLang="zh-CN" sz="1900" dirty="0" smtClean="0"/>
              <a:t>the Conditional </a:t>
            </a:r>
            <a:r>
              <a:rPr lang="en-US" altLang="zh-CN" sz="1900" dirty="0"/>
              <a:t>Route Availability Message (CRAM) and, when necessary, a CRAM </a:t>
            </a:r>
            <a:r>
              <a:rPr lang="en-US" altLang="zh-CN" sz="1900" dirty="0" smtClean="0"/>
              <a:t>Correction Message </a:t>
            </a:r>
            <a:r>
              <a:rPr lang="en-US" altLang="zh-CN" sz="1900" dirty="0"/>
              <a:t>The CRAM and CRAM Correction Messages are used by Aircraft Operators (</a:t>
            </a:r>
            <a:r>
              <a:rPr lang="en-US" altLang="zh-CN" sz="1900" dirty="0" err="1" smtClean="0"/>
              <a:t>Aos</a:t>
            </a:r>
            <a:r>
              <a:rPr lang="en-US" altLang="zh-CN" sz="1900" dirty="0" smtClean="0"/>
              <a:t>) for </a:t>
            </a:r>
            <a:r>
              <a:rPr lang="en-US" altLang="zh-CN" sz="1900" dirty="0"/>
              <a:t>flight planning purposes.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55428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Tactical 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Tactical ASM Level 3 consists of the </a:t>
            </a:r>
            <a:r>
              <a:rPr lang="en-US" altLang="zh-CN" u="sng" dirty="0"/>
              <a:t>real-time activation, deactivation or </a:t>
            </a:r>
            <a:r>
              <a:rPr lang="en-US" altLang="zh-CN" u="sng" dirty="0" smtClean="0"/>
              <a:t>real-time reallocation </a:t>
            </a:r>
            <a:r>
              <a:rPr lang="en-US" altLang="zh-CN" u="sng" dirty="0"/>
              <a:t>of the airspace </a:t>
            </a:r>
            <a:r>
              <a:rPr lang="en-US" altLang="zh-CN" dirty="0"/>
              <a:t>allocated at Level 2 and the </a:t>
            </a:r>
            <a:r>
              <a:rPr lang="en-US" altLang="zh-CN" u="sng" dirty="0"/>
              <a:t>resolution of specific </a:t>
            </a:r>
            <a:r>
              <a:rPr lang="en-US" altLang="zh-CN" u="sng" dirty="0" smtClean="0"/>
              <a:t>airspace problems </a:t>
            </a:r>
            <a:r>
              <a:rPr lang="en-US" altLang="zh-CN" u="sng" dirty="0"/>
              <a:t>and/or traffic situations </a:t>
            </a:r>
            <a:r>
              <a:rPr lang="en-US" altLang="zh-CN" dirty="0"/>
              <a:t>between civil and military ATS units and/or controllers, </a:t>
            </a:r>
            <a:r>
              <a:rPr lang="en-US" altLang="zh-CN" dirty="0" smtClean="0"/>
              <a:t>as appropriate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Flexibility </a:t>
            </a:r>
            <a:r>
              <a:rPr lang="en-US" altLang="zh-CN" dirty="0"/>
              <a:t>in the use of airspace is enhanced by real-time civil/military </a:t>
            </a:r>
            <a:r>
              <a:rPr lang="en-US" altLang="zh-CN" dirty="0" smtClean="0"/>
              <a:t>co-ordination capability</a:t>
            </a:r>
            <a:r>
              <a:rPr lang="en-US" altLang="zh-CN" dirty="0"/>
              <a:t>. This flexibility depends on the potential offered by the joint use of airspace </a:t>
            </a:r>
            <a:r>
              <a:rPr lang="en-US" altLang="zh-CN" dirty="0" smtClean="0"/>
              <a:t>by civil </a:t>
            </a:r>
            <a:r>
              <a:rPr lang="en-US" altLang="zh-CN" dirty="0"/>
              <a:t>and military traffic.</a:t>
            </a:r>
          </a:p>
          <a:p>
            <a:r>
              <a:rPr lang="en-US" altLang="zh-CN" dirty="0" smtClean="0"/>
              <a:t>Real-time </a:t>
            </a:r>
            <a:r>
              <a:rPr lang="en-US" altLang="zh-CN" dirty="0"/>
              <a:t>access to all necessary flight data, including controller’s intentions, with or </a:t>
            </a:r>
            <a:r>
              <a:rPr lang="en-US" altLang="zh-CN" dirty="0" smtClean="0"/>
              <a:t>without system </a:t>
            </a:r>
            <a:r>
              <a:rPr lang="en-US" altLang="zh-CN" dirty="0"/>
              <a:t>support, permits the </a:t>
            </a:r>
            <a:r>
              <a:rPr lang="en-US" altLang="zh-CN" dirty="0" smtClean="0"/>
              <a:t>optimized </a:t>
            </a:r>
            <a:r>
              <a:rPr lang="en-US" altLang="zh-CN" dirty="0"/>
              <a:t>use of airspace and reduces the need to </a:t>
            </a:r>
            <a:r>
              <a:rPr lang="en-US" altLang="zh-CN" dirty="0" smtClean="0"/>
              <a:t>segregate airspace.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28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3071802" y="3571876"/>
            <a:ext cx="278608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Operation of Airspace Management Cell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786182" y="3286124"/>
            <a:ext cx="1214446" cy="500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AMC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928794" y="2643182"/>
            <a:ext cx="1143008" cy="714380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Flexible Airspace Tools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8794" y="3357562"/>
            <a:ext cx="1143008" cy="1214446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en-US" altLang="zh-CN" sz="1400" dirty="0" smtClean="0">
                <a:solidFill>
                  <a:schemeClr val="tx1"/>
                </a:solidFill>
              </a:rPr>
              <a:t>TSAs</a:t>
            </a: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en-US" altLang="zh-CN" sz="1400" dirty="0" smtClean="0">
                <a:solidFill>
                  <a:schemeClr val="tx1"/>
                </a:solidFill>
              </a:rPr>
              <a:t> CBAs</a:t>
            </a: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en-US" altLang="zh-CN" sz="1400" dirty="0" smtClean="0">
                <a:solidFill>
                  <a:schemeClr val="tx1"/>
                </a:solidFill>
              </a:rPr>
              <a:t>CDRs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57884" y="2643182"/>
            <a:ext cx="1071570" cy="714380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National/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International Guidelines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57884" y="3357562"/>
            <a:ext cx="1071570" cy="1214446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en-US" altLang="zh-CN" sz="11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zh-CN" sz="1100" dirty="0" smtClean="0">
                <a:solidFill>
                  <a:schemeClr val="tx1"/>
                </a:solidFill>
              </a:rPr>
              <a:t>Authority</a:t>
            </a:r>
          </a:p>
          <a:p>
            <a:pPr>
              <a:buFontTx/>
              <a:buChar char="-"/>
            </a:pPr>
            <a:r>
              <a:rPr lang="en-US" altLang="zh-CN" sz="1100" dirty="0" smtClean="0">
                <a:solidFill>
                  <a:schemeClr val="tx1"/>
                </a:solidFill>
              </a:rPr>
              <a:t>Priority Rules</a:t>
            </a:r>
          </a:p>
          <a:p>
            <a:pPr>
              <a:buFontTx/>
              <a:buChar char="-"/>
            </a:pPr>
            <a:r>
              <a:rPr lang="en-US" altLang="zh-CN" sz="1100" dirty="0" smtClean="0">
                <a:solidFill>
                  <a:schemeClr val="tx1"/>
                </a:solidFill>
              </a:rPr>
              <a:t>Negotiation Procedures</a:t>
            </a:r>
          </a:p>
          <a:p>
            <a:pPr>
              <a:buFontTx/>
              <a:buChar char="-"/>
            </a:pPr>
            <a:r>
              <a:rPr lang="en-US" altLang="zh-CN" sz="1100" dirty="0" smtClean="0">
                <a:solidFill>
                  <a:schemeClr val="tx1"/>
                </a:solidFill>
              </a:rPr>
              <a:t>Protocols</a:t>
            </a:r>
          </a:p>
          <a:p>
            <a:pPr>
              <a:buFontTx/>
              <a:buChar char="-"/>
            </a:pPr>
            <a:r>
              <a:rPr lang="en-US" altLang="zh-CN" sz="1100" dirty="0" smtClean="0">
                <a:solidFill>
                  <a:schemeClr val="tx1"/>
                </a:solidFill>
              </a:rPr>
              <a:t>International Agreements </a:t>
            </a:r>
          </a:p>
          <a:p>
            <a:pPr>
              <a:buFontTx/>
              <a:buChar char="-"/>
            </a:pP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0232" y="1643050"/>
            <a:ext cx="1000132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Area </a:t>
            </a:r>
          </a:p>
          <a:p>
            <a:pPr algn="ctr"/>
            <a:r>
              <a:rPr lang="en-US" altLang="zh-CN" sz="1200" dirty="0" smtClean="0"/>
              <a:t>Control</a:t>
            </a:r>
          </a:p>
          <a:p>
            <a:pPr algn="ctr"/>
            <a:r>
              <a:rPr lang="en-US" altLang="zh-CN" sz="1200" dirty="0" smtClean="0"/>
              <a:t>Centers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3214678" y="1643050"/>
            <a:ext cx="1071570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Flow Management Positions</a:t>
            </a:r>
          </a:p>
        </p:txBody>
      </p:sp>
      <p:sp>
        <p:nvSpPr>
          <p:cNvPr id="13" name="矩形 12"/>
          <p:cNvSpPr/>
          <p:nvPr/>
        </p:nvSpPr>
        <p:spPr>
          <a:xfrm>
            <a:off x="4500562" y="1643050"/>
            <a:ext cx="1000132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Approved Agencies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5715008" y="1643050"/>
            <a:ext cx="1000132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Other </a:t>
            </a:r>
          </a:p>
          <a:p>
            <a:pPr algn="ctr"/>
            <a:r>
              <a:rPr lang="en-US" altLang="zh-CN" sz="1400" dirty="0" smtClean="0"/>
              <a:t>AMCs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857356" y="5000636"/>
            <a:ext cx="1357322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Area  Control</a:t>
            </a:r>
          </a:p>
          <a:p>
            <a:pPr algn="ctr"/>
            <a:r>
              <a:rPr lang="en-US" altLang="zh-CN" sz="1200" dirty="0" smtClean="0"/>
              <a:t>Centers</a:t>
            </a:r>
          </a:p>
          <a:p>
            <a:pPr algn="ctr"/>
            <a:r>
              <a:rPr lang="en-US" altLang="zh-CN" sz="1200" dirty="0" smtClean="0"/>
              <a:t>Flow Management Positions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786446" y="5000636"/>
            <a:ext cx="1071570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Central Airspace Data Functions</a:t>
            </a:r>
          </a:p>
        </p:txBody>
      </p:sp>
      <p:sp>
        <p:nvSpPr>
          <p:cNvPr id="17" name="矩形 16"/>
          <p:cNvSpPr/>
          <p:nvPr/>
        </p:nvSpPr>
        <p:spPr>
          <a:xfrm>
            <a:off x="3357554" y="5000636"/>
            <a:ext cx="1000132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Approved Agencies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4572000" y="5000636"/>
            <a:ext cx="1000132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Other </a:t>
            </a:r>
          </a:p>
          <a:p>
            <a:pPr algn="ctr"/>
            <a:r>
              <a:rPr lang="en-US" altLang="zh-CN" sz="1400" dirty="0" smtClean="0"/>
              <a:t>AMCs</a:t>
            </a:r>
            <a:endParaRPr lang="zh-CN" altLang="en-US" sz="1400" dirty="0"/>
          </a:p>
        </p:txBody>
      </p:sp>
      <p:cxnSp>
        <p:nvCxnSpPr>
          <p:cNvPr id="22" name="直接箭头连接符 21"/>
          <p:cNvCxnSpPr/>
          <p:nvPr/>
        </p:nvCxnSpPr>
        <p:spPr>
          <a:xfrm rot="16200000" flipH="1">
            <a:off x="2893207" y="2393149"/>
            <a:ext cx="1000132" cy="78581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</p:cNvCxnSpPr>
          <p:nvPr/>
        </p:nvCxnSpPr>
        <p:spPr>
          <a:xfrm rot="16200000" flipH="1">
            <a:off x="3482570" y="2553884"/>
            <a:ext cx="1000132" cy="46434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</p:cNvCxnSpPr>
          <p:nvPr/>
        </p:nvCxnSpPr>
        <p:spPr>
          <a:xfrm rot="5400000">
            <a:off x="4286248" y="2571744"/>
            <a:ext cx="1000132" cy="42862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4857752" y="2428868"/>
            <a:ext cx="1000132" cy="7143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>
            <a:off x="2893207" y="4107661"/>
            <a:ext cx="1214446" cy="5715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7" idx="0"/>
          </p:cNvCxnSpPr>
          <p:nvPr/>
        </p:nvCxnSpPr>
        <p:spPr>
          <a:xfrm rot="5400000">
            <a:off x="3500430" y="4143380"/>
            <a:ext cx="1214446" cy="50006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8" idx="0"/>
          </p:cNvCxnSpPr>
          <p:nvPr/>
        </p:nvCxnSpPr>
        <p:spPr>
          <a:xfrm rot="16200000" flipH="1">
            <a:off x="4286248" y="4214818"/>
            <a:ext cx="1214446" cy="35719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6200000" flipH="1">
            <a:off x="4786314" y="4000504"/>
            <a:ext cx="1214446" cy="78581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286116" y="2500306"/>
            <a:ext cx="2286016" cy="357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TEMPORARY AIRSPACE REQUESTS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286116" y="4071942"/>
            <a:ext cx="2286016" cy="357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AIRSPACE USE PLAN (AUP/UUP)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98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b="1" dirty="0" smtClean="0"/>
              <a:t>Enhanced Basic FUA Process with Dynamic Airspace Management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7" y="1397000"/>
          <a:ext cx="8358244" cy="4822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5"/>
                <a:gridCol w="1143008"/>
                <a:gridCol w="2786082"/>
                <a:gridCol w="1428760"/>
                <a:gridCol w="1785949"/>
              </a:tblGrid>
              <a:tr h="45035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ASM</a:t>
                      </a:r>
                      <a:endParaRPr lang="zh-CN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Level 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Level 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Level  3</a:t>
                      </a:r>
                      <a:endParaRPr lang="zh-CN" altLang="en-US" b="0" dirty="0"/>
                    </a:p>
                  </a:txBody>
                  <a:tcPr/>
                </a:tc>
              </a:tr>
              <a:tr h="715620">
                <a:tc rowSpan="2">
                  <a:txBody>
                    <a:bodyPr/>
                    <a:lstStyle/>
                    <a:p>
                      <a:pPr algn="ctr"/>
                      <a:endParaRPr lang="en-US" altLang="zh-CN" sz="1300" b="1" dirty="0" smtClean="0"/>
                    </a:p>
                    <a:p>
                      <a:pPr algn="ctr"/>
                      <a:endParaRPr lang="en-US" altLang="zh-CN" sz="1300" b="1" dirty="0" smtClean="0"/>
                    </a:p>
                    <a:p>
                      <a:pPr algn="ctr"/>
                      <a:endParaRPr lang="en-US" altLang="zh-CN" sz="1300" b="1" dirty="0" smtClean="0"/>
                    </a:p>
                    <a:p>
                      <a:pPr algn="ctr"/>
                      <a:endParaRPr lang="en-US" altLang="zh-CN" sz="1300" b="1" dirty="0" smtClean="0"/>
                    </a:p>
                    <a:p>
                      <a:pPr algn="ctr"/>
                      <a:r>
                        <a:rPr lang="en-US" altLang="zh-CN" sz="1300" b="1" dirty="0" smtClean="0"/>
                        <a:t>Airspace Delineation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300" b="1" dirty="0" smtClean="0"/>
                    </a:p>
                    <a:p>
                      <a:pPr algn="ctr"/>
                      <a:r>
                        <a:rPr lang="en-US" altLang="zh-CN" sz="1300" b="1" dirty="0" smtClean="0"/>
                        <a:t>Basic FUA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zh-CN" sz="1300" dirty="0" smtClean="0"/>
                        <a:t>Airspace Design Process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zh-CN" sz="1300" dirty="0" smtClean="0"/>
                        <a:t> Establishment</a:t>
                      </a:r>
                      <a:r>
                        <a:rPr lang="en-US" altLang="zh-CN" sz="1300" baseline="0" dirty="0" smtClean="0"/>
                        <a:t> of airspace structures (with a limited number of scenarios)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/>
                </a:tc>
              </a:tr>
              <a:tr h="10802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300" b="1" dirty="0" smtClean="0"/>
                    </a:p>
                    <a:p>
                      <a:pPr algn="ctr"/>
                      <a:r>
                        <a:rPr lang="en-US" altLang="zh-CN" sz="1300" b="1" dirty="0" smtClean="0"/>
                        <a:t>Dynamic </a:t>
                      </a:r>
                    </a:p>
                    <a:p>
                      <a:pPr algn="ctr"/>
                      <a:r>
                        <a:rPr lang="en-US" altLang="zh-CN" sz="1300" b="1" dirty="0" smtClean="0"/>
                        <a:t>Airspace </a:t>
                      </a:r>
                    </a:p>
                    <a:p>
                      <a:pPr algn="ctr"/>
                      <a:r>
                        <a:rPr lang="en-US" altLang="zh-CN" sz="1300" b="1" dirty="0" smtClean="0"/>
                        <a:t>Management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zh-CN" sz="1300" dirty="0" smtClean="0"/>
                        <a:t>Establishment of airspace</a:t>
                      </a:r>
                      <a:r>
                        <a:rPr lang="en-US" altLang="zh-CN" sz="1300" baseline="0" dirty="0" smtClean="0"/>
                        <a:t> structures offering greater choice of route options  and flexibility to extend/sub-divide military training areas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zh-CN" sz="1300" baseline="0" dirty="0" smtClean="0"/>
                        <a:t> Ad-hoc Airspace Delineation Process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300" dirty="0" smtClean="0"/>
                    </a:p>
                    <a:p>
                      <a:endParaRPr lang="en-US" altLang="zh-CN" sz="1300" dirty="0" smtClean="0"/>
                    </a:p>
                    <a:p>
                      <a:endParaRPr lang="en-US" altLang="zh-CN" sz="1300" dirty="0" smtClean="0"/>
                    </a:p>
                    <a:p>
                      <a:r>
                        <a:rPr lang="en-US" altLang="zh-CN" sz="1300" dirty="0" smtClean="0"/>
                        <a:t>Ad-</a:t>
                      </a:r>
                      <a:r>
                        <a:rPr lang="en-US" altLang="zh-CN" sz="1300" baseline="0" dirty="0" smtClean="0"/>
                        <a:t>hoc structure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 smtClean="0"/>
                        <a:t>Ad-</a:t>
                      </a:r>
                      <a:r>
                        <a:rPr lang="en-US" altLang="zh-CN" sz="1300" baseline="0" dirty="0" smtClean="0"/>
                        <a:t>hoc structure</a:t>
                      </a:r>
                      <a:endParaRPr lang="zh-CN" altLang="en-US" sz="1300" dirty="0" smtClean="0"/>
                    </a:p>
                    <a:p>
                      <a:endParaRPr lang="zh-CN" altLang="en-US" sz="1300" dirty="0"/>
                    </a:p>
                  </a:txBody>
                  <a:tcPr/>
                </a:tc>
              </a:tr>
              <a:tr h="486878">
                <a:tc rowSpan="2">
                  <a:txBody>
                    <a:bodyPr/>
                    <a:lstStyle/>
                    <a:p>
                      <a:pPr algn="ctr"/>
                      <a:endParaRPr lang="en-US" altLang="zh-CN" sz="1300" b="1" dirty="0" smtClean="0"/>
                    </a:p>
                    <a:p>
                      <a:pPr algn="ctr"/>
                      <a:endParaRPr lang="en-US" altLang="zh-CN" sz="1300" b="1" dirty="0" smtClean="0"/>
                    </a:p>
                    <a:p>
                      <a:pPr algn="ctr"/>
                      <a:endParaRPr lang="en-US" altLang="zh-CN" sz="1300" b="1" dirty="0" smtClean="0"/>
                    </a:p>
                    <a:p>
                      <a:pPr algn="ctr"/>
                      <a:r>
                        <a:rPr lang="en-US" altLang="zh-CN" sz="1300" b="1" dirty="0" smtClean="0"/>
                        <a:t>Airspace Allocation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300" b="1" dirty="0" smtClean="0"/>
                    </a:p>
                    <a:p>
                      <a:pPr algn="ctr"/>
                      <a:r>
                        <a:rPr lang="en-US" altLang="zh-CN" sz="1300" b="1" dirty="0" smtClean="0"/>
                        <a:t>Basic FUA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Priority</a:t>
                      </a:r>
                      <a:r>
                        <a:rPr lang="en-US" altLang="zh-CN" sz="1300" baseline="0" dirty="0" smtClean="0"/>
                        <a:t> Rules and Negotiation Process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Current AMC Process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Limited to real-time activation/deactivation</a:t>
                      </a:r>
                      <a:endParaRPr lang="zh-CN" altLang="en-US" sz="1300" dirty="0"/>
                    </a:p>
                  </a:txBody>
                  <a:tcPr/>
                </a:tc>
              </a:tr>
              <a:tr h="88246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Dynamic </a:t>
                      </a:r>
                    </a:p>
                    <a:p>
                      <a:pPr algn="ctr"/>
                      <a:r>
                        <a:rPr lang="en-US" altLang="zh-CN" sz="1300" b="1" dirty="0" smtClean="0"/>
                        <a:t>Airspace</a:t>
                      </a:r>
                    </a:p>
                    <a:p>
                      <a:pPr algn="ctr"/>
                      <a:r>
                        <a:rPr lang="en-US" altLang="zh-CN" sz="1300" b="1" dirty="0" smtClean="0"/>
                        <a:t>Management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“Modus Operandi” of pre-defined</a:t>
                      </a:r>
                      <a:r>
                        <a:rPr lang="en-US" altLang="zh-CN" sz="1300" baseline="0" dirty="0" smtClean="0"/>
                        <a:t> scenarios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Enhanced</a:t>
                      </a:r>
                      <a:r>
                        <a:rPr lang="en-US" altLang="zh-CN" sz="1300" baseline="0" dirty="0" smtClean="0"/>
                        <a:t> AMC process moved closer to time of operation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Collaborative decision-making process at short</a:t>
                      </a:r>
                      <a:r>
                        <a:rPr lang="en-US" altLang="zh-CN" sz="1300" baseline="0" dirty="0" smtClean="0"/>
                        <a:t> notice</a:t>
                      </a:r>
                      <a:endParaRPr lang="zh-CN" altLang="en-US" sz="1300" dirty="0"/>
                    </a:p>
                  </a:txBody>
                  <a:tcPr/>
                </a:tc>
              </a:tr>
              <a:tr h="486878">
                <a:tc rowSpan="2">
                  <a:txBody>
                    <a:bodyPr/>
                    <a:lstStyle/>
                    <a:p>
                      <a:pPr algn="ctr"/>
                      <a:endParaRPr lang="en-US" altLang="zh-CN" sz="1300" b="1" dirty="0" smtClean="0"/>
                    </a:p>
                    <a:p>
                      <a:pPr algn="ctr"/>
                      <a:endParaRPr lang="en-US" altLang="zh-CN" sz="1300" b="1" dirty="0" smtClean="0"/>
                    </a:p>
                    <a:p>
                      <a:pPr algn="ctr"/>
                      <a:r>
                        <a:rPr lang="en-US" altLang="zh-CN" sz="1300" b="1" dirty="0" smtClean="0"/>
                        <a:t>Information Dissemination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Basic FUA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AIP NOTAM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AUP/UUP/CRAM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Tel/Fax/radio/NOTAM/Data</a:t>
                      </a:r>
                      <a:r>
                        <a:rPr lang="en-US" altLang="zh-CN" sz="1300" baseline="0" dirty="0" smtClean="0"/>
                        <a:t> Processing</a:t>
                      </a:r>
                      <a:endParaRPr lang="zh-CN" altLang="en-US" sz="1300" dirty="0"/>
                    </a:p>
                  </a:txBody>
                  <a:tcPr/>
                </a:tc>
              </a:tr>
              <a:tr h="71562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Dynamic </a:t>
                      </a:r>
                    </a:p>
                    <a:p>
                      <a:pPr algn="ctr"/>
                      <a:r>
                        <a:rPr lang="en-US" altLang="zh-CN" sz="1300" b="1" dirty="0" smtClean="0"/>
                        <a:t>Airspace </a:t>
                      </a:r>
                    </a:p>
                    <a:p>
                      <a:pPr algn="ctr"/>
                      <a:r>
                        <a:rPr lang="en-US" altLang="zh-CN" sz="1300" b="1" dirty="0" smtClean="0"/>
                        <a:t>Management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Airspace Data Repository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 smtClean="0"/>
                        <a:t>Airspace Data Repository</a:t>
                      </a:r>
                      <a:endParaRPr lang="zh-CN" altLang="en-US" sz="1300" dirty="0" smtClean="0"/>
                    </a:p>
                    <a:p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 smtClean="0"/>
                        <a:t>Airspace Data Repository</a:t>
                      </a:r>
                      <a:endParaRPr lang="zh-CN" altLang="en-US" sz="1300" dirty="0" smtClean="0"/>
                    </a:p>
                    <a:p>
                      <a:r>
                        <a:rPr lang="en-US" altLang="zh-CN" sz="1300" dirty="0" smtClean="0"/>
                        <a:t>Tel/Fax/radio/NOTAM/</a:t>
                      </a:r>
                      <a:endParaRPr lang="zh-CN" alt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7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Dynamic Airspace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52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The intent of Dynamic Airspace Management is to establish a process exploiting the airspace in a dynamic manner by enabling late airspace allocation/re-allocation, where required as close as practical to the time of operations to accommodate short-term changes in traffic situation and/or users requirements.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12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1005</Words>
  <Application>Microsoft Office PowerPoint</Application>
  <PresentationFormat>全屏显示(4:3)</PresentationFormat>
  <Paragraphs>132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</vt:lpstr>
      <vt:lpstr>Questions</vt:lpstr>
      <vt:lpstr>FUA Concept</vt:lpstr>
      <vt:lpstr>Levels of ASM</vt:lpstr>
      <vt:lpstr>Strategic ASM</vt:lpstr>
      <vt:lpstr>Pre-Tactical ASM</vt:lpstr>
      <vt:lpstr>Tactical ASM</vt:lpstr>
      <vt:lpstr>Operation of Airspace Management Cell</vt:lpstr>
      <vt:lpstr>Enhanced Basic FUA Process with Dynamic Airspace Management</vt:lpstr>
      <vt:lpstr>Dynamic Airspace Management</vt:lpstr>
    </vt:vector>
  </TitlesOfParts>
  <Company>shyan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Use of Airspace</dc:title>
  <dc:creator>Administrator</dc:creator>
  <cp:lastModifiedBy>微软用户</cp:lastModifiedBy>
  <cp:revision>67</cp:revision>
  <dcterms:created xsi:type="dcterms:W3CDTF">2012-07-02T02:38:04Z</dcterms:created>
  <dcterms:modified xsi:type="dcterms:W3CDTF">2016-01-01T13:09:36Z</dcterms:modified>
</cp:coreProperties>
</file>