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1" r:id="rId2"/>
    <p:sldId id="289" r:id="rId3"/>
    <p:sldId id="290" r:id="rId4"/>
    <p:sldId id="291" r:id="rId5"/>
    <p:sldId id="292" r:id="rId6"/>
    <p:sldId id="295" r:id="rId7"/>
    <p:sldId id="293" r:id="rId8"/>
    <p:sldId id="29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76" autoAdjust="0"/>
  </p:normalViewPr>
  <p:slideViewPr>
    <p:cSldViewPr>
      <p:cViewPr varScale="1">
        <p:scale>
          <a:sx n="123" d="100"/>
          <a:sy n="123" d="100"/>
        </p:scale>
        <p:origin x="125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02C846-4CEE-4435-A100-69898755870C}" type="datetimeFigureOut">
              <a:rPr lang="zh-CN" altLang="en-US" smtClean="0"/>
              <a:pPr/>
              <a:t>2016/1/2 Saturday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A0C63-3792-4322-803F-A95D8E4F25B8}" type="slidenum">
              <a:rPr lang="zh-CN" altLang="en-US" smtClean="0"/>
              <a:pPr/>
              <a:t>‹#›</a:t>
            </a:fld>
            <a:endParaRPr lang="zh-CN" altLang="en-US"/>
          </a:p>
        </p:txBody>
      </p:sp>
    </p:spTree>
    <p:extLst>
      <p:ext uri="{BB962C8B-B14F-4D97-AF65-F5344CB8AC3E}">
        <p14:creationId xmlns:p14="http://schemas.microsoft.com/office/powerpoint/2010/main" val="92764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特定时间段任务集中导致拥堵</a:t>
            </a:r>
            <a:endParaRPr lang="en-US" altLang="zh-CN" dirty="0" smtClean="0"/>
          </a:p>
          <a:p>
            <a:r>
              <a:rPr lang="en-US" altLang="zh-CN" dirty="0" smtClean="0"/>
              <a:t>2.</a:t>
            </a:r>
            <a:r>
              <a:rPr lang="zh-CN" altLang="en-US" dirty="0" smtClean="0"/>
              <a:t>不同</a:t>
            </a:r>
            <a:r>
              <a:rPr lang="en-US" altLang="zh-CN" dirty="0" smtClean="0"/>
              <a:t>ATC</a:t>
            </a:r>
            <a:r>
              <a:rPr lang="zh-CN" altLang="en-US" dirty="0" smtClean="0"/>
              <a:t>或</a:t>
            </a:r>
            <a:r>
              <a:rPr lang="en-US" altLang="zh-CN" dirty="0" smtClean="0"/>
              <a:t>ATC</a:t>
            </a:r>
            <a:r>
              <a:rPr lang="zh-CN" altLang="en-US" dirty="0" smtClean="0"/>
              <a:t>组成部分受拥堵情况影响不同</a:t>
            </a:r>
            <a:endParaRPr lang="en-US" altLang="zh-CN" dirty="0" smtClean="0"/>
          </a:p>
          <a:p>
            <a:r>
              <a:rPr lang="en-US" altLang="zh-CN" dirty="0" smtClean="0"/>
              <a:t>3.</a:t>
            </a:r>
            <a:r>
              <a:rPr lang="zh-CN" altLang="en-US" dirty="0" smtClean="0"/>
              <a:t>对于可能造成系统超载的交通需求预判不足</a:t>
            </a:r>
            <a:endParaRPr lang="en-US" altLang="zh-CN" dirty="0" smtClean="0"/>
          </a:p>
          <a:p>
            <a:r>
              <a:rPr lang="en-US" altLang="zh-CN" dirty="0" smtClean="0"/>
              <a:t>4.</a:t>
            </a:r>
            <a:r>
              <a:rPr lang="zh-CN" altLang="en-US" dirty="0" smtClean="0"/>
              <a:t>由于需要考虑实际操作和经济性的因素，导致技术和装备不能满足要求</a:t>
            </a:r>
            <a:endParaRPr lang="zh-CN" altLang="en-US" dirty="0"/>
          </a:p>
        </p:txBody>
      </p:sp>
      <p:sp>
        <p:nvSpPr>
          <p:cNvPr id="4" name="灯片编号占位符 3"/>
          <p:cNvSpPr>
            <a:spLocks noGrp="1"/>
          </p:cNvSpPr>
          <p:nvPr>
            <p:ph type="sldNum" sz="quarter" idx="10"/>
          </p:nvPr>
        </p:nvSpPr>
        <p:spPr/>
        <p:txBody>
          <a:bodyPr/>
          <a:lstStyle/>
          <a:p>
            <a:fld id="{2DBA0C63-3792-4322-803F-A95D8E4F25B8}" type="slidenum">
              <a:rPr lang="zh-CN" altLang="en-US" smtClean="0"/>
              <a:pPr/>
              <a:t>3</a:t>
            </a:fld>
            <a:endParaRPr lang="zh-CN" altLang="en-US"/>
          </a:p>
        </p:txBody>
      </p:sp>
    </p:spTree>
    <p:extLst>
      <p:ext uri="{BB962C8B-B14F-4D97-AF65-F5344CB8AC3E}">
        <p14:creationId xmlns:p14="http://schemas.microsoft.com/office/powerpoint/2010/main" val="425729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在易于发生拥堵的区域收集并核对空中导航，</a:t>
            </a:r>
            <a:r>
              <a:rPr lang="en-US" altLang="zh-CN" dirty="0" smtClean="0"/>
              <a:t>ATC</a:t>
            </a:r>
            <a:r>
              <a:rPr lang="zh-CN" altLang="en-US" dirty="0" smtClean="0"/>
              <a:t>容量及机场的相关信息</a:t>
            </a:r>
            <a:endParaRPr lang="en-US" altLang="zh-CN" dirty="0" smtClean="0"/>
          </a:p>
          <a:p>
            <a:r>
              <a:rPr lang="en-US" altLang="zh-CN" dirty="0" smtClean="0"/>
              <a:t>2.</a:t>
            </a:r>
            <a:r>
              <a:rPr lang="zh-CN" altLang="en-US" dirty="0" smtClean="0"/>
              <a:t>收集并分析计划进入，驶出，在内或者通过该区域的飞机的信息</a:t>
            </a:r>
            <a:endParaRPr lang="en-US" altLang="zh-CN" dirty="0" smtClean="0"/>
          </a:p>
          <a:p>
            <a:r>
              <a:rPr lang="en-US" altLang="zh-CN" dirty="0" smtClean="0"/>
              <a:t>3.</a:t>
            </a:r>
            <a:r>
              <a:rPr lang="zh-CN" altLang="en-US" dirty="0" smtClean="0"/>
              <a:t>匹配收集的空域和飞机的信息制定可行计划  </a:t>
            </a:r>
            <a:endParaRPr lang="en-US" altLang="zh-CN" dirty="0" smtClean="0"/>
          </a:p>
          <a:p>
            <a:r>
              <a:rPr lang="en-US" altLang="zh-CN" dirty="0" smtClean="0"/>
              <a:t>4.</a:t>
            </a:r>
            <a:r>
              <a:rPr lang="zh-CN" altLang="en-US" dirty="0" smtClean="0"/>
              <a:t>与</a:t>
            </a:r>
            <a:r>
              <a:rPr lang="en-US" altLang="zh-CN" dirty="0" smtClean="0"/>
              <a:t>ATS</a:t>
            </a:r>
            <a:r>
              <a:rPr lang="zh-CN" altLang="en-US" dirty="0" smtClean="0"/>
              <a:t>部门协调增加</a:t>
            </a:r>
            <a:r>
              <a:rPr lang="en-US" altLang="zh-CN" dirty="0" smtClean="0"/>
              <a:t>ATC</a:t>
            </a:r>
            <a:r>
              <a:rPr lang="zh-CN" altLang="en-US" dirty="0" smtClean="0"/>
              <a:t>容量</a:t>
            </a:r>
            <a:endParaRPr lang="zh-CN" altLang="en-US" dirty="0"/>
          </a:p>
        </p:txBody>
      </p:sp>
      <p:sp>
        <p:nvSpPr>
          <p:cNvPr id="4" name="灯片编号占位符 3"/>
          <p:cNvSpPr>
            <a:spLocks noGrp="1"/>
          </p:cNvSpPr>
          <p:nvPr>
            <p:ph type="sldNum" sz="quarter" idx="10"/>
          </p:nvPr>
        </p:nvSpPr>
        <p:spPr/>
        <p:txBody>
          <a:bodyPr/>
          <a:lstStyle/>
          <a:p>
            <a:fld id="{2DBA0C63-3792-4322-803F-A95D8E4F25B8}" type="slidenum">
              <a:rPr lang="zh-CN" altLang="en-US" smtClean="0"/>
              <a:pPr/>
              <a:t>4</a:t>
            </a:fld>
            <a:endParaRPr lang="zh-CN" altLang="en-US"/>
          </a:p>
        </p:txBody>
      </p:sp>
    </p:spTree>
    <p:extLst>
      <p:ext uri="{BB962C8B-B14F-4D97-AF65-F5344CB8AC3E}">
        <p14:creationId xmlns:p14="http://schemas.microsoft.com/office/powerpoint/2010/main" val="159567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A5466B2-B6BD-4D53-B977-57C03EA48B6C}" type="datetimeFigureOut">
              <a:rPr lang="zh-CN" altLang="en-US" smtClean="0"/>
              <a:pPr/>
              <a:t>2016/1/2 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E7EC64-9DE8-417B-A99D-61EE71ABBB3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466B2-B6BD-4D53-B977-57C03EA48B6C}" type="datetimeFigureOut">
              <a:rPr lang="zh-CN" altLang="en-US" smtClean="0"/>
              <a:pPr/>
              <a:t>2016/1/2 Saturday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7EC64-9DE8-417B-A99D-61EE71ABBB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What are the objectives of ATFM?</a:t>
            </a:r>
          </a:p>
          <a:p>
            <a:r>
              <a:rPr lang="en-US" altLang="zh-CN" dirty="0" smtClean="0"/>
              <a:t>What are the main causes of air traffic congestion ?</a:t>
            </a:r>
          </a:p>
          <a:p>
            <a:r>
              <a:rPr lang="en-US" altLang="zh-CN" dirty="0" smtClean="0"/>
              <a:t>What are the functions of ATFM ?</a:t>
            </a:r>
          </a:p>
          <a:p>
            <a:r>
              <a:rPr lang="en-US" altLang="zh-CN" dirty="0" smtClean="0"/>
              <a:t>What are the three phases of ATFM ?</a:t>
            </a:r>
          </a:p>
          <a:p>
            <a:r>
              <a:rPr lang="en-US" altLang="zh-CN" dirty="0" smtClean="0"/>
              <a:t>What is the concept of capacity ?</a:t>
            </a:r>
          </a:p>
          <a:p>
            <a:r>
              <a:rPr lang="en-US" altLang="zh-CN" dirty="0" smtClean="0"/>
              <a:t>What are the ways to maximize en route capacity ?</a:t>
            </a:r>
          </a:p>
          <a:p>
            <a:r>
              <a:rPr lang="en-US" altLang="zh-CN" dirty="0" smtClean="0"/>
              <a:t>What are the methods for the assessment of airspace capacity ?</a:t>
            </a:r>
          </a:p>
          <a:p>
            <a:r>
              <a:rPr lang="en-US" altLang="zh-CN" dirty="0" smtClean="0"/>
              <a:t>What are the methods for the assessment of airport capacity ?</a:t>
            </a:r>
          </a:p>
          <a:p>
            <a:endParaRPr lang="zh-CN" altLang="en-US" dirty="0"/>
          </a:p>
        </p:txBody>
      </p:sp>
      <p:pic>
        <p:nvPicPr>
          <p:cNvPr id="4" name="Picture 6" descr="AG00317_"/>
          <p:cNvPicPr>
            <a:picLocks noChangeAspect="1" noChangeArrowheads="1" noCrop="1"/>
          </p:cNvPicPr>
          <p:nvPr/>
        </p:nvPicPr>
        <p:blipFill>
          <a:blip r:embed="rId2"/>
          <a:srcRect/>
          <a:stretch>
            <a:fillRect/>
          </a:stretch>
        </p:blipFill>
        <p:spPr bwMode="auto">
          <a:xfrm>
            <a:off x="7897813" y="0"/>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b="1" dirty="0" smtClean="0"/>
              <a:t>The objective of air traffic flow &amp; Capacity management</a:t>
            </a:r>
            <a:endParaRPr lang="zh-CN" altLang="en-US" sz="3600" dirty="0"/>
          </a:p>
        </p:txBody>
      </p:sp>
      <p:sp>
        <p:nvSpPr>
          <p:cNvPr id="3" name="内容占位符 2"/>
          <p:cNvSpPr>
            <a:spLocks noGrp="1"/>
          </p:cNvSpPr>
          <p:nvPr>
            <p:ph idx="1"/>
          </p:nvPr>
        </p:nvSpPr>
        <p:spPr>
          <a:xfrm>
            <a:off x="457200" y="1831995"/>
            <a:ext cx="7901014" cy="2239947"/>
          </a:xfrm>
        </p:spPr>
        <p:txBody>
          <a:bodyPr>
            <a:normAutofit/>
          </a:bodyPr>
          <a:lstStyle/>
          <a:p>
            <a:r>
              <a:rPr lang="en-US" altLang="zh-CN" sz="2800" dirty="0" smtClean="0"/>
              <a:t>To ensure an optimum flow of air traffic to or through areas during times when demand exceeds, or is expected to exceed, available capacity of the air traffic control (ATC) system.</a:t>
            </a:r>
          </a:p>
        </p:txBody>
      </p:sp>
    </p:spTree>
    <p:extLst>
      <p:ext uri="{BB962C8B-B14F-4D97-AF65-F5344CB8AC3E}">
        <p14:creationId xmlns:p14="http://schemas.microsoft.com/office/powerpoint/2010/main" val="373417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main causes of the air traffic congestion </a:t>
            </a:r>
            <a:endParaRPr lang="zh-CN" altLang="en-US" dirty="0"/>
          </a:p>
        </p:txBody>
      </p:sp>
      <p:sp>
        <p:nvSpPr>
          <p:cNvPr id="3" name="内容占位符 2"/>
          <p:cNvSpPr>
            <a:spLocks noGrp="1"/>
          </p:cNvSpPr>
          <p:nvPr>
            <p:ph idx="1"/>
          </p:nvPr>
        </p:nvSpPr>
        <p:spPr>
          <a:xfrm>
            <a:off x="457200" y="1600200"/>
            <a:ext cx="8229600" cy="4614882"/>
          </a:xfrm>
        </p:spPr>
        <p:txBody>
          <a:bodyPr>
            <a:noAutofit/>
          </a:bodyPr>
          <a:lstStyle/>
          <a:p>
            <a:pPr marL="514350" indent="-514350">
              <a:buFont typeface="+mj-lt"/>
              <a:buAutoNum type="alphaLcParenR"/>
            </a:pPr>
            <a:r>
              <a:rPr lang="en-US" altLang="zh-CN" sz="2200" dirty="0" smtClean="0"/>
              <a:t>accumulation of air traffic during specific periods of the year and also during certain times of the week and hours of the day, due to holiday patterns and travel habits of the public;</a:t>
            </a:r>
          </a:p>
          <a:p>
            <a:pPr marL="514350" indent="-514350">
              <a:buFont typeface="+mj-lt"/>
              <a:buAutoNum type="alphaLcParenR"/>
            </a:pPr>
            <a:r>
              <a:rPr lang="en-US" altLang="zh-CN" sz="2200" dirty="0" smtClean="0"/>
              <a:t>differences in the capacities of the various ATC systems or parts of these systems affected by traffic accumulations;</a:t>
            </a:r>
          </a:p>
          <a:p>
            <a:pPr marL="514350" indent="-514350">
              <a:buFont typeface="+mj-lt"/>
              <a:buAutoNum type="alphaLcParenR"/>
            </a:pPr>
            <a:r>
              <a:rPr lang="en-US" altLang="zh-CN" sz="2200" dirty="0" smtClean="0"/>
              <a:t>insufficient advance notice (to ATC units) of likely traffic demands which may cause overloading of the system at certain points, in certain areas, and/or during specific time periods; </a:t>
            </a:r>
          </a:p>
          <a:p>
            <a:pPr marL="514350" indent="-514350">
              <a:buFont typeface="+mj-lt"/>
              <a:buAutoNum type="alphaLcParenR"/>
            </a:pPr>
            <a:r>
              <a:rPr lang="en-US" altLang="zh-CN" sz="2200" dirty="0" smtClean="0"/>
              <a:t>lack of proven techniques and procedures to restore, in critical situations, a reasonable balance between traffic demand and available ATC capacity by means acceptable to aircraft operators both from an operational and from an economic point of view.</a:t>
            </a:r>
            <a:endParaRPr lang="zh-CN" altLang="en-US" sz="2200" dirty="0"/>
          </a:p>
        </p:txBody>
      </p:sp>
    </p:spTree>
    <p:extLst>
      <p:ext uri="{BB962C8B-B14F-4D97-AF65-F5344CB8AC3E}">
        <p14:creationId xmlns:p14="http://schemas.microsoft.com/office/powerpoint/2010/main" val="189957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functions of ATFCM</a:t>
            </a:r>
            <a:endParaRPr lang="zh-CN" altLang="en-US" dirty="0"/>
          </a:p>
        </p:txBody>
      </p:sp>
      <p:sp>
        <p:nvSpPr>
          <p:cNvPr id="3" name="内容占位符 2"/>
          <p:cNvSpPr>
            <a:spLocks noGrp="1"/>
          </p:cNvSpPr>
          <p:nvPr>
            <p:ph idx="1"/>
          </p:nvPr>
        </p:nvSpPr>
        <p:spPr>
          <a:xfrm>
            <a:off x="500034" y="1357298"/>
            <a:ext cx="8286808" cy="4929222"/>
          </a:xfrm>
        </p:spPr>
        <p:txBody>
          <a:bodyPr>
            <a:noAutofit/>
          </a:bodyPr>
          <a:lstStyle/>
          <a:p>
            <a:pPr>
              <a:buFont typeface="+mj-lt"/>
              <a:buAutoNum type="alphaLcParenR"/>
            </a:pPr>
            <a:r>
              <a:rPr lang="en-US" altLang="zh-CN" sz="1700" dirty="0" smtClean="0"/>
              <a:t>collection and </a:t>
            </a:r>
            <a:r>
              <a:rPr lang="en-US" altLang="zh-CN" sz="1700" dirty="0" smtClean="0"/>
              <a:t>collation</a:t>
            </a:r>
            <a:r>
              <a:rPr lang="zh-CN" altLang="en-US" sz="1700" dirty="0" smtClean="0"/>
              <a:t>（核对）</a:t>
            </a:r>
            <a:r>
              <a:rPr lang="en-US" altLang="zh-CN" sz="1700" dirty="0" smtClean="0"/>
              <a:t> </a:t>
            </a:r>
            <a:r>
              <a:rPr lang="en-US" altLang="zh-CN" sz="1700" dirty="0" smtClean="0"/>
              <a:t>of data on the air navigation infrastructure and on the capacities of the ATC system and selected aerodromes within the area, including runway, taxiway and gates capacities. This embraces those areas in which traffic flow problems are likely to be encountered;</a:t>
            </a:r>
          </a:p>
          <a:p>
            <a:pPr>
              <a:buFont typeface="+mj-lt"/>
              <a:buAutoNum type="alphaLcParenR"/>
            </a:pPr>
            <a:r>
              <a:rPr lang="en-US" altLang="zh-CN" sz="1700" dirty="0" smtClean="0"/>
              <a:t>collection and analysis of data for all planned controlled flight operations into, out of, within and through the area;</a:t>
            </a:r>
          </a:p>
          <a:p>
            <a:pPr>
              <a:buFont typeface="+mj-lt"/>
              <a:buAutoNum type="alphaLcParenR"/>
            </a:pPr>
            <a:r>
              <a:rPr lang="en-US" altLang="zh-CN" sz="1700" dirty="0" smtClean="0"/>
              <a:t>determination of a coherent picture of expected traffic demand, including anticipated </a:t>
            </a:r>
            <a:r>
              <a:rPr lang="en-US" altLang="zh-CN" sz="1700" i="1" dirty="0" smtClean="0"/>
              <a:t>ad hoc traffic, </a:t>
            </a:r>
            <a:r>
              <a:rPr lang="en-US" altLang="zh-CN" sz="1700" dirty="0" smtClean="0"/>
              <a:t>comparison with available capacity and identification of areas and time periods of expected critical traffic loadings;</a:t>
            </a:r>
          </a:p>
          <a:p>
            <a:pPr>
              <a:buFont typeface="+mj-lt"/>
              <a:buAutoNum type="alphaLcParenR"/>
            </a:pPr>
            <a:r>
              <a:rPr lang="en-US" altLang="zh-CN" sz="1700" dirty="0" smtClean="0"/>
              <a:t> co-ordination with the appropriate ATS authorities in order to make every possible attempt to increase the available ATC capacity where required. In some particular situations it could be advantageous for national and local scheduling committees to be established, with representatives from national ATS, airport authorities, national and international operators. Such committees can make significant contributions when developing strategies to reduce the impact of peak demand periods; and where ATC capacity shortfalls cannot be eliminated, determination and implementation in good time of suitable tactical measures coordinated throughout the area as necessary and with aircraft/aerodrome operators concerned.</a:t>
            </a:r>
            <a:endParaRPr lang="zh-CN" altLang="en-US" sz="1700" dirty="0"/>
          </a:p>
        </p:txBody>
      </p:sp>
    </p:spTree>
    <p:extLst>
      <p:ext uri="{BB962C8B-B14F-4D97-AF65-F5344CB8AC3E}">
        <p14:creationId xmlns:p14="http://schemas.microsoft.com/office/powerpoint/2010/main" val="341985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three phases of ATFCM</a:t>
            </a:r>
            <a:endParaRPr lang="zh-CN" altLang="en-US" dirty="0"/>
          </a:p>
        </p:txBody>
      </p:sp>
      <p:sp>
        <p:nvSpPr>
          <p:cNvPr id="6" name="右箭头 5"/>
          <p:cNvSpPr/>
          <p:nvPr/>
        </p:nvSpPr>
        <p:spPr>
          <a:xfrm>
            <a:off x="1571604" y="1500174"/>
            <a:ext cx="6715172" cy="571504"/>
          </a:xfrm>
          <a:prstGeom prst="rightArrow">
            <a:avLst>
              <a:gd name="adj1" fmla="val 50000"/>
              <a:gd name="adj2" fmla="val 20596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 name="TextBox 6"/>
          <p:cNvSpPr txBox="1"/>
          <p:nvPr/>
        </p:nvSpPr>
        <p:spPr>
          <a:xfrm>
            <a:off x="1643042" y="1571612"/>
            <a:ext cx="785818" cy="369332"/>
          </a:xfrm>
          <a:prstGeom prst="rect">
            <a:avLst/>
          </a:prstGeom>
          <a:noFill/>
        </p:spPr>
        <p:txBody>
          <a:bodyPr wrap="square" rtlCol="0">
            <a:spAutoFit/>
          </a:bodyPr>
          <a:lstStyle/>
          <a:p>
            <a:r>
              <a:rPr lang="en-US" altLang="zh-CN" dirty="0" smtClean="0"/>
              <a:t>1 year</a:t>
            </a:r>
            <a:endParaRPr lang="zh-CN" altLang="en-US" dirty="0"/>
          </a:p>
        </p:txBody>
      </p:sp>
      <p:sp>
        <p:nvSpPr>
          <p:cNvPr id="8" name="TextBox 7"/>
          <p:cNvSpPr txBox="1"/>
          <p:nvPr/>
        </p:nvSpPr>
        <p:spPr>
          <a:xfrm>
            <a:off x="3143240" y="1571612"/>
            <a:ext cx="928694" cy="369332"/>
          </a:xfrm>
          <a:prstGeom prst="rect">
            <a:avLst/>
          </a:prstGeom>
          <a:noFill/>
        </p:spPr>
        <p:txBody>
          <a:bodyPr wrap="square" rtlCol="0">
            <a:spAutoFit/>
          </a:bodyPr>
          <a:lstStyle/>
          <a:p>
            <a:r>
              <a:rPr lang="en-US" altLang="zh-CN" dirty="0" smtClean="0"/>
              <a:t>1 week</a:t>
            </a:r>
            <a:endParaRPr lang="zh-CN" altLang="en-US" dirty="0"/>
          </a:p>
        </p:txBody>
      </p:sp>
      <p:sp>
        <p:nvSpPr>
          <p:cNvPr id="9" name="TextBox 8"/>
          <p:cNvSpPr txBox="1"/>
          <p:nvPr/>
        </p:nvSpPr>
        <p:spPr>
          <a:xfrm>
            <a:off x="5000628" y="1571612"/>
            <a:ext cx="1357322" cy="369332"/>
          </a:xfrm>
          <a:prstGeom prst="rect">
            <a:avLst/>
          </a:prstGeom>
          <a:noFill/>
        </p:spPr>
        <p:txBody>
          <a:bodyPr wrap="square" rtlCol="0">
            <a:spAutoFit/>
          </a:bodyPr>
          <a:lstStyle/>
          <a:p>
            <a:r>
              <a:rPr lang="en-US" altLang="zh-CN" dirty="0" smtClean="0"/>
              <a:t>Real-time</a:t>
            </a:r>
            <a:endParaRPr lang="zh-CN" altLang="en-US" dirty="0"/>
          </a:p>
        </p:txBody>
      </p:sp>
      <p:sp>
        <p:nvSpPr>
          <p:cNvPr id="10" name="矩形 9"/>
          <p:cNvSpPr/>
          <p:nvPr/>
        </p:nvSpPr>
        <p:spPr>
          <a:xfrm>
            <a:off x="642910" y="2143116"/>
            <a:ext cx="928694" cy="6429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ln>
                  <a:solidFill>
                    <a:srgbClr val="002060"/>
                  </a:solidFill>
                </a:ln>
                <a:solidFill>
                  <a:schemeClr val="accent6">
                    <a:lumMod val="40000"/>
                    <a:lumOff val="60000"/>
                  </a:schemeClr>
                </a:solidFill>
              </a:rPr>
              <a:t>Traffic Forecast</a:t>
            </a:r>
            <a:endParaRPr lang="zh-CN" altLang="en-US" sz="1600" dirty="0">
              <a:ln>
                <a:solidFill>
                  <a:srgbClr val="002060"/>
                </a:solidFill>
              </a:ln>
              <a:solidFill>
                <a:schemeClr val="accent6">
                  <a:lumMod val="40000"/>
                  <a:lumOff val="60000"/>
                </a:schemeClr>
              </a:solidFill>
            </a:endParaRPr>
          </a:p>
        </p:txBody>
      </p:sp>
      <p:sp>
        <p:nvSpPr>
          <p:cNvPr id="11" name="矩形 10"/>
          <p:cNvSpPr/>
          <p:nvPr/>
        </p:nvSpPr>
        <p:spPr>
          <a:xfrm>
            <a:off x="642910" y="2786058"/>
            <a:ext cx="928694" cy="7143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2910" y="3500438"/>
            <a:ext cx="928694" cy="12144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ln>
                  <a:solidFill>
                    <a:srgbClr val="002060"/>
                  </a:solidFill>
                </a:ln>
                <a:solidFill>
                  <a:schemeClr val="accent6">
                    <a:lumMod val="40000"/>
                    <a:lumOff val="60000"/>
                  </a:schemeClr>
                </a:solidFill>
              </a:rPr>
              <a:t>Resources</a:t>
            </a:r>
          </a:p>
          <a:p>
            <a:pPr>
              <a:buFontTx/>
              <a:buChar char="-"/>
            </a:pPr>
            <a:r>
              <a:rPr lang="en-US" altLang="zh-CN" sz="1400" dirty="0" smtClean="0">
                <a:ln>
                  <a:solidFill>
                    <a:srgbClr val="002060"/>
                  </a:solidFill>
                </a:ln>
                <a:solidFill>
                  <a:schemeClr val="accent6">
                    <a:lumMod val="40000"/>
                    <a:lumOff val="60000"/>
                  </a:schemeClr>
                </a:solidFill>
              </a:rPr>
              <a:t> Airspace</a:t>
            </a:r>
          </a:p>
          <a:p>
            <a:pPr>
              <a:buFontTx/>
              <a:buChar char="-"/>
            </a:pPr>
            <a:r>
              <a:rPr lang="en-US" altLang="zh-CN" sz="1400" dirty="0" smtClean="0">
                <a:ln>
                  <a:solidFill>
                    <a:srgbClr val="002060"/>
                  </a:solidFill>
                </a:ln>
                <a:solidFill>
                  <a:schemeClr val="accent6">
                    <a:lumMod val="40000"/>
                    <a:lumOff val="60000"/>
                  </a:schemeClr>
                </a:solidFill>
              </a:rPr>
              <a:t> ATC</a:t>
            </a:r>
          </a:p>
          <a:p>
            <a:pPr>
              <a:buFontTx/>
              <a:buChar char="-"/>
            </a:pPr>
            <a:r>
              <a:rPr lang="en-US" altLang="zh-CN" sz="1400" dirty="0" smtClean="0">
                <a:ln>
                  <a:solidFill>
                    <a:srgbClr val="002060"/>
                  </a:solidFill>
                </a:ln>
                <a:solidFill>
                  <a:schemeClr val="accent6">
                    <a:lumMod val="40000"/>
                    <a:lumOff val="60000"/>
                  </a:schemeClr>
                </a:solidFill>
              </a:rPr>
              <a:t> Airport</a:t>
            </a:r>
            <a:endParaRPr lang="zh-CN" altLang="en-US" sz="1400" dirty="0">
              <a:ln>
                <a:solidFill>
                  <a:srgbClr val="002060"/>
                </a:solidFill>
              </a:ln>
              <a:solidFill>
                <a:schemeClr val="accent6">
                  <a:lumMod val="40000"/>
                  <a:lumOff val="60000"/>
                </a:schemeClr>
              </a:solidFill>
            </a:endParaRPr>
          </a:p>
        </p:txBody>
      </p:sp>
      <p:sp>
        <p:nvSpPr>
          <p:cNvPr id="14" name="矩形 13"/>
          <p:cNvSpPr/>
          <p:nvPr/>
        </p:nvSpPr>
        <p:spPr>
          <a:xfrm>
            <a:off x="1571604" y="2143116"/>
            <a:ext cx="6000792" cy="257176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en-US" altLang="zh-CN" sz="1600" dirty="0" smtClean="0"/>
          </a:p>
          <a:p>
            <a:endParaRPr lang="zh-CN" altLang="en-US" dirty="0"/>
          </a:p>
        </p:txBody>
      </p:sp>
      <p:sp>
        <p:nvSpPr>
          <p:cNvPr id="15" name="TextBox 14"/>
          <p:cNvSpPr txBox="1"/>
          <p:nvPr/>
        </p:nvSpPr>
        <p:spPr>
          <a:xfrm>
            <a:off x="1571604" y="2143116"/>
            <a:ext cx="3571900" cy="369332"/>
          </a:xfrm>
          <a:prstGeom prst="rect">
            <a:avLst/>
          </a:prstGeom>
          <a:noFill/>
        </p:spPr>
        <p:txBody>
          <a:bodyPr wrap="square" rtlCol="0">
            <a:spAutoFit/>
          </a:bodyPr>
          <a:lstStyle/>
          <a:p>
            <a:r>
              <a:rPr lang="en-US" altLang="zh-CN" b="1" u="sng" dirty="0" smtClean="0"/>
              <a:t>Strategic Flow &amp; Capacity Planning</a:t>
            </a:r>
          </a:p>
        </p:txBody>
      </p:sp>
      <p:sp>
        <p:nvSpPr>
          <p:cNvPr id="16" name="TextBox 15"/>
          <p:cNvSpPr txBox="1"/>
          <p:nvPr/>
        </p:nvSpPr>
        <p:spPr>
          <a:xfrm>
            <a:off x="1571604" y="2518658"/>
            <a:ext cx="2000264" cy="2308324"/>
          </a:xfrm>
          <a:prstGeom prst="rect">
            <a:avLst/>
          </a:prstGeom>
          <a:noFill/>
        </p:spPr>
        <p:txBody>
          <a:bodyPr wrap="square" rtlCol="0">
            <a:spAutoFit/>
          </a:bodyPr>
          <a:lstStyle/>
          <a:p>
            <a:r>
              <a:rPr lang="en-US" altLang="zh-CN" sz="1600" dirty="0" smtClean="0"/>
              <a:t>Establishment of scenarios and harmonized planning considering:</a:t>
            </a:r>
          </a:p>
          <a:p>
            <a:pPr>
              <a:buFontTx/>
              <a:buChar char="-"/>
            </a:pPr>
            <a:r>
              <a:rPr lang="en-US" altLang="zh-CN" sz="1600" dirty="0" smtClean="0"/>
              <a:t>Traffic Demand</a:t>
            </a:r>
          </a:p>
          <a:p>
            <a:pPr>
              <a:buFontTx/>
              <a:buChar char="-"/>
            </a:pPr>
            <a:r>
              <a:rPr lang="en-US" altLang="zh-CN" sz="1600" dirty="0" smtClean="0"/>
              <a:t>Airspace Structure</a:t>
            </a:r>
          </a:p>
          <a:p>
            <a:pPr>
              <a:buFontTx/>
              <a:buChar char="-"/>
            </a:pPr>
            <a:r>
              <a:rPr lang="en-US" altLang="zh-CN" sz="1600" dirty="0" smtClean="0"/>
              <a:t>ATC Capabilities</a:t>
            </a:r>
          </a:p>
          <a:p>
            <a:pPr>
              <a:buFontTx/>
              <a:buChar char="-"/>
            </a:pPr>
            <a:r>
              <a:rPr lang="en-US" altLang="zh-CN" sz="1600" dirty="0" smtClean="0"/>
              <a:t>Airport Capabilities</a:t>
            </a:r>
          </a:p>
          <a:p>
            <a:endParaRPr lang="zh-CN" altLang="en-US" sz="1600" dirty="0"/>
          </a:p>
        </p:txBody>
      </p:sp>
      <p:sp>
        <p:nvSpPr>
          <p:cNvPr id="17" name="矩形 16"/>
          <p:cNvSpPr/>
          <p:nvPr/>
        </p:nvSpPr>
        <p:spPr>
          <a:xfrm>
            <a:off x="3500430" y="2500306"/>
            <a:ext cx="4071966" cy="22145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TextBox 17"/>
          <p:cNvSpPr txBox="1"/>
          <p:nvPr/>
        </p:nvSpPr>
        <p:spPr>
          <a:xfrm>
            <a:off x="3500430" y="2500306"/>
            <a:ext cx="3571900" cy="369332"/>
          </a:xfrm>
          <a:prstGeom prst="rect">
            <a:avLst/>
          </a:prstGeom>
          <a:noFill/>
        </p:spPr>
        <p:txBody>
          <a:bodyPr wrap="square" rtlCol="0">
            <a:spAutoFit/>
          </a:bodyPr>
          <a:lstStyle/>
          <a:p>
            <a:r>
              <a:rPr lang="en-US" altLang="zh-CN" b="1" u="sng" dirty="0" smtClean="0"/>
              <a:t>Optimized Capacity Management</a:t>
            </a:r>
          </a:p>
        </p:txBody>
      </p:sp>
      <p:sp>
        <p:nvSpPr>
          <p:cNvPr id="19" name="TextBox 18"/>
          <p:cNvSpPr txBox="1"/>
          <p:nvPr/>
        </p:nvSpPr>
        <p:spPr>
          <a:xfrm>
            <a:off x="3511188" y="2786059"/>
            <a:ext cx="1918068" cy="2062103"/>
          </a:xfrm>
          <a:prstGeom prst="rect">
            <a:avLst/>
          </a:prstGeom>
          <a:noFill/>
        </p:spPr>
        <p:txBody>
          <a:bodyPr wrap="square" rtlCol="0">
            <a:spAutoFit/>
          </a:bodyPr>
          <a:lstStyle/>
          <a:p>
            <a:r>
              <a:rPr lang="en-US" altLang="zh-CN" sz="1600" dirty="0" smtClean="0"/>
              <a:t>Pro-active optimization of the Network Operations Plan and anticipation of events in order to maintain the network stability</a:t>
            </a:r>
          </a:p>
          <a:p>
            <a:endParaRPr lang="zh-CN" altLang="en-US" sz="1600" dirty="0"/>
          </a:p>
        </p:txBody>
      </p:sp>
      <p:sp>
        <p:nvSpPr>
          <p:cNvPr id="20" name="矩形 19"/>
          <p:cNvSpPr/>
          <p:nvPr/>
        </p:nvSpPr>
        <p:spPr>
          <a:xfrm>
            <a:off x="5357818" y="2857496"/>
            <a:ext cx="2214578" cy="18573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5357818" y="2857496"/>
            <a:ext cx="2428892" cy="553998"/>
          </a:xfrm>
          <a:prstGeom prst="rect">
            <a:avLst/>
          </a:prstGeom>
          <a:noFill/>
        </p:spPr>
        <p:txBody>
          <a:bodyPr wrap="square" rtlCol="0">
            <a:spAutoFit/>
          </a:bodyPr>
          <a:lstStyle/>
          <a:p>
            <a:pPr>
              <a:lnSpc>
                <a:spcPts val="1800"/>
              </a:lnSpc>
            </a:pPr>
            <a:r>
              <a:rPr lang="en-US" altLang="zh-CN" sz="1700" b="1" u="sng" dirty="0" smtClean="0"/>
              <a:t>Tactical Flow&amp;</a:t>
            </a:r>
          </a:p>
          <a:p>
            <a:pPr>
              <a:lnSpc>
                <a:spcPts val="1800"/>
              </a:lnSpc>
            </a:pPr>
            <a:r>
              <a:rPr lang="en-US" altLang="zh-CN" sz="1700" b="1" u="sng" dirty="0" smtClean="0"/>
              <a:t>Capacity Management</a:t>
            </a:r>
          </a:p>
        </p:txBody>
      </p:sp>
      <p:sp>
        <p:nvSpPr>
          <p:cNvPr id="24" name="TextBox 23"/>
          <p:cNvSpPr txBox="1"/>
          <p:nvPr/>
        </p:nvSpPr>
        <p:spPr>
          <a:xfrm>
            <a:off x="5357818" y="3286124"/>
            <a:ext cx="2357454" cy="1708160"/>
          </a:xfrm>
          <a:prstGeom prst="rect">
            <a:avLst/>
          </a:prstGeom>
          <a:noFill/>
        </p:spPr>
        <p:txBody>
          <a:bodyPr wrap="square" rtlCol="0">
            <a:spAutoFit/>
          </a:bodyPr>
          <a:lstStyle/>
          <a:p>
            <a:r>
              <a:rPr lang="en-US" altLang="zh-CN" sz="1500" dirty="0" smtClean="0"/>
              <a:t>Monitoring of the ATFCM situation and reaction to real-time events to minimize disruption impact and/or to take benefit of opportunities</a:t>
            </a:r>
          </a:p>
          <a:p>
            <a:endParaRPr lang="zh-CN" altLang="en-US" sz="1500" dirty="0"/>
          </a:p>
        </p:txBody>
      </p:sp>
      <p:sp>
        <p:nvSpPr>
          <p:cNvPr id="25" name="矩形 24"/>
          <p:cNvSpPr/>
          <p:nvPr/>
        </p:nvSpPr>
        <p:spPr>
          <a:xfrm>
            <a:off x="7572396" y="2143116"/>
            <a:ext cx="1214446" cy="25979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dirty="0" smtClean="0"/>
              <a:t>Real-Time Operations</a:t>
            </a:r>
          </a:p>
          <a:p>
            <a:pPr>
              <a:buFontTx/>
              <a:buChar char="-"/>
            </a:pPr>
            <a:r>
              <a:rPr lang="en-US" altLang="zh-CN" dirty="0" smtClean="0"/>
              <a:t> ATC</a:t>
            </a:r>
          </a:p>
          <a:p>
            <a:pPr>
              <a:buFontTx/>
              <a:buChar char="-"/>
            </a:pPr>
            <a:r>
              <a:rPr lang="en-US" altLang="zh-CN" dirty="0" smtClean="0"/>
              <a:t> ASM</a:t>
            </a:r>
          </a:p>
          <a:p>
            <a:pPr>
              <a:buFontTx/>
              <a:buChar char="-"/>
            </a:pPr>
            <a:r>
              <a:rPr lang="en-US" altLang="zh-CN" dirty="0" smtClean="0"/>
              <a:t> Airport</a:t>
            </a:r>
          </a:p>
          <a:p>
            <a:pPr>
              <a:buFontTx/>
              <a:buChar char="-"/>
            </a:pPr>
            <a:r>
              <a:rPr lang="en-US" altLang="zh-CN" dirty="0" smtClean="0"/>
              <a:t> AOs</a:t>
            </a:r>
            <a:endParaRPr lang="zh-CN" altLang="en-US" dirty="0"/>
          </a:p>
        </p:txBody>
      </p:sp>
      <p:sp>
        <p:nvSpPr>
          <p:cNvPr id="26" name="下弧形箭头 25"/>
          <p:cNvSpPr/>
          <p:nvPr/>
        </p:nvSpPr>
        <p:spPr>
          <a:xfrm flipH="1">
            <a:off x="1000100" y="4714884"/>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下弧形箭头 26"/>
          <p:cNvSpPr/>
          <p:nvPr/>
        </p:nvSpPr>
        <p:spPr>
          <a:xfrm flipH="1">
            <a:off x="3000364" y="4714884"/>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下弧形箭头 27"/>
          <p:cNvSpPr/>
          <p:nvPr/>
        </p:nvSpPr>
        <p:spPr>
          <a:xfrm flipH="1">
            <a:off x="5000628" y="4736400"/>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下弧形箭头 28"/>
          <p:cNvSpPr/>
          <p:nvPr/>
        </p:nvSpPr>
        <p:spPr>
          <a:xfrm flipH="1">
            <a:off x="7000892" y="4736400"/>
            <a:ext cx="1071570" cy="357190"/>
          </a:xfrm>
          <a:prstGeom prst="curved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29"/>
          <p:cNvSpPr txBox="1"/>
          <p:nvPr/>
        </p:nvSpPr>
        <p:spPr>
          <a:xfrm>
            <a:off x="1000100" y="514351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1" name="TextBox 30"/>
          <p:cNvSpPr txBox="1"/>
          <p:nvPr/>
        </p:nvSpPr>
        <p:spPr>
          <a:xfrm>
            <a:off x="3071802" y="514063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2" name="TextBox 31"/>
          <p:cNvSpPr txBox="1"/>
          <p:nvPr/>
        </p:nvSpPr>
        <p:spPr>
          <a:xfrm>
            <a:off x="5143504" y="513775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3" name="TextBox 32"/>
          <p:cNvSpPr txBox="1"/>
          <p:nvPr/>
        </p:nvSpPr>
        <p:spPr>
          <a:xfrm>
            <a:off x="7215206" y="5134872"/>
            <a:ext cx="1000132" cy="338554"/>
          </a:xfrm>
          <a:prstGeom prst="rect">
            <a:avLst/>
          </a:prstGeom>
          <a:noFill/>
          <a:ln>
            <a:noFill/>
          </a:ln>
        </p:spPr>
        <p:txBody>
          <a:bodyPr wrap="square" rtlCol="0">
            <a:spAutoFit/>
          </a:bodyPr>
          <a:lstStyle/>
          <a:p>
            <a:pPr algn="ctr"/>
            <a:r>
              <a:rPr lang="en-US" altLang="zh-CN" sz="1600" dirty="0" smtClean="0"/>
              <a:t>Feedback</a:t>
            </a:r>
            <a:endParaRPr lang="zh-CN" altLang="en-US" sz="1600" dirty="0"/>
          </a:p>
        </p:txBody>
      </p:sp>
      <p:sp>
        <p:nvSpPr>
          <p:cNvPr id="34" name="右箭头 33"/>
          <p:cNvSpPr/>
          <p:nvPr/>
        </p:nvSpPr>
        <p:spPr>
          <a:xfrm>
            <a:off x="1571604" y="5572140"/>
            <a:ext cx="3643338" cy="428628"/>
          </a:xfrm>
          <a:prstGeom prst="rightArrow">
            <a:avLst>
              <a:gd name="adj1" fmla="val 50000"/>
              <a:gd name="adj2" fmla="val 15541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右箭头 34"/>
          <p:cNvSpPr/>
          <p:nvPr/>
        </p:nvSpPr>
        <p:spPr>
          <a:xfrm>
            <a:off x="4643438" y="6000768"/>
            <a:ext cx="3071834" cy="428628"/>
          </a:xfrm>
          <a:prstGeom prst="rightArrow">
            <a:avLst>
              <a:gd name="adj1" fmla="val 50000"/>
              <a:gd name="adj2" fmla="val 15541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7" name="TextBox 36"/>
          <p:cNvSpPr txBox="1"/>
          <p:nvPr/>
        </p:nvSpPr>
        <p:spPr>
          <a:xfrm>
            <a:off x="2591076" y="5608424"/>
            <a:ext cx="1071570" cy="338554"/>
          </a:xfrm>
          <a:prstGeom prst="rect">
            <a:avLst/>
          </a:prstGeom>
          <a:noFill/>
        </p:spPr>
        <p:txBody>
          <a:bodyPr wrap="square" rtlCol="0">
            <a:spAutoFit/>
          </a:bodyPr>
          <a:lstStyle/>
          <a:p>
            <a:r>
              <a:rPr lang="en-US" altLang="zh-CN" sz="1600" dirty="0" smtClean="0"/>
              <a:t>Planning</a:t>
            </a:r>
            <a:endParaRPr lang="zh-CN" altLang="en-US" sz="1600" dirty="0"/>
          </a:p>
        </p:txBody>
      </p:sp>
      <p:sp>
        <p:nvSpPr>
          <p:cNvPr id="38" name="TextBox 37"/>
          <p:cNvSpPr txBox="1"/>
          <p:nvPr/>
        </p:nvSpPr>
        <p:spPr>
          <a:xfrm>
            <a:off x="5429256" y="6051678"/>
            <a:ext cx="1071570" cy="338554"/>
          </a:xfrm>
          <a:prstGeom prst="rect">
            <a:avLst/>
          </a:prstGeom>
          <a:noFill/>
        </p:spPr>
        <p:txBody>
          <a:bodyPr wrap="square" rtlCol="0">
            <a:spAutoFit/>
          </a:bodyPr>
          <a:lstStyle/>
          <a:p>
            <a:r>
              <a:rPr lang="en-US" altLang="zh-CN" sz="1600" dirty="0" smtClean="0"/>
              <a:t>Execution</a:t>
            </a:r>
            <a:endParaRPr lang="zh-CN" altLang="en-US" sz="1600" dirty="0"/>
          </a:p>
        </p:txBody>
      </p:sp>
    </p:spTree>
    <p:extLst>
      <p:ext uri="{BB962C8B-B14F-4D97-AF65-F5344CB8AC3E}">
        <p14:creationId xmlns:p14="http://schemas.microsoft.com/office/powerpoint/2010/main" val="2434737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357158" y="2039404"/>
            <a:ext cx="1428760" cy="40719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en-US" altLang="zh-CN" b="1" dirty="0" smtClean="0"/>
              <a:t>Working Process for Strategic ATFCM</a:t>
            </a:r>
            <a:endParaRPr lang="zh-CN" altLang="en-US" dirty="0"/>
          </a:p>
        </p:txBody>
      </p:sp>
      <p:sp>
        <p:nvSpPr>
          <p:cNvPr id="5" name="矩形 4"/>
          <p:cNvSpPr/>
          <p:nvPr/>
        </p:nvSpPr>
        <p:spPr>
          <a:xfrm>
            <a:off x="428596" y="2968098"/>
            <a:ext cx="1285884" cy="30718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zh-CN" altLang="en-US" sz="1400" dirty="0">
              <a:solidFill>
                <a:schemeClr val="tx1"/>
              </a:solidFill>
            </a:endParaRPr>
          </a:p>
        </p:txBody>
      </p:sp>
      <p:sp>
        <p:nvSpPr>
          <p:cNvPr id="6" name="矩形 5"/>
          <p:cNvSpPr/>
          <p:nvPr/>
        </p:nvSpPr>
        <p:spPr>
          <a:xfrm>
            <a:off x="2643174" y="2396594"/>
            <a:ext cx="2477466" cy="35719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矩形 8"/>
          <p:cNvSpPr/>
          <p:nvPr/>
        </p:nvSpPr>
        <p:spPr>
          <a:xfrm>
            <a:off x="5364708" y="2110842"/>
            <a:ext cx="428628" cy="1461034"/>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50" dirty="0" smtClean="0">
                <a:solidFill>
                  <a:schemeClr val="tx1"/>
                </a:solidFill>
              </a:rPr>
              <a:t>Reduction of Traffic Demand in critical areas</a:t>
            </a:r>
            <a:endParaRPr lang="zh-CN" altLang="en-US" sz="1050" dirty="0">
              <a:solidFill>
                <a:schemeClr val="tx1"/>
              </a:solidFill>
            </a:endParaRPr>
          </a:p>
        </p:txBody>
      </p:sp>
      <p:sp>
        <p:nvSpPr>
          <p:cNvPr id="15" name="矩形 14"/>
          <p:cNvSpPr/>
          <p:nvPr/>
        </p:nvSpPr>
        <p:spPr>
          <a:xfrm>
            <a:off x="500034" y="3253850"/>
            <a:ext cx="1143008" cy="7858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900" dirty="0" smtClean="0">
                <a:solidFill>
                  <a:schemeClr val="bg1"/>
                </a:solidFill>
              </a:rPr>
              <a:t>ASM</a:t>
            </a:r>
          </a:p>
          <a:p>
            <a:r>
              <a:rPr lang="en-US" altLang="zh-CN" sz="900" dirty="0" smtClean="0">
                <a:solidFill>
                  <a:schemeClr val="bg1"/>
                </a:solidFill>
              </a:rPr>
              <a:t>Airspace Structure</a:t>
            </a:r>
          </a:p>
          <a:p>
            <a:r>
              <a:rPr lang="en-US" altLang="zh-CN" sz="900" dirty="0" smtClean="0">
                <a:solidFill>
                  <a:schemeClr val="bg1"/>
                </a:solidFill>
              </a:rPr>
              <a:t>(routes, sectors, etc) including capacity values</a:t>
            </a:r>
            <a:endParaRPr lang="zh-CN" altLang="en-US" sz="900" dirty="0">
              <a:solidFill>
                <a:schemeClr val="bg1"/>
              </a:solidFill>
            </a:endParaRPr>
          </a:p>
        </p:txBody>
      </p:sp>
      <p:sp>
        <p:nvSpPr>
          <p:cNvPr id="16" name="矩形 15"/>
          <p:cNvSpPr/>
          <p:nvPr/>
        </p:nvSpPr>
        <p:spPr>
          <a:xfrm>
            <a:off x="500034" y="4111106"/>
            <a:ext cx="1143008" cy="9286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900" dirty="0" smtClean="0">
                <a:solidFill>
                  <a:schemeClr val="bg1"/>
                </a:solidFill>
              </a:rPr>
              <a:t>ATC</a:t>
            </a:r>
          </a:p>
          <a:p>
            <a:r>
              <a:rPr lang="en-US" altLang="zh-CN" sz="900" dirty="0" smtClean="0">
                <a:solidFill>
                  <a:schemeClr val="bg1"/>
                </a:solidFill>
              </a:rPr>
              <a:t>Capabilities</a:t>
            </a:r>
          </a:p>
          <a:p>
            <a:r>
              <a:rPr lang="en-US" altLang="zh-CN" sz="900" dirty="0" smtClean="0">
                <a:solidFill>
                  <a:schemeClr val="bg1"/>
                </a:solidFill>
              </a:rPr>
              <a:t>(Staff resources, operating techniques, system support)</a:t>
            </a:r>
            <a:endParaRPr lang="zh-CN" altLang="en-US" sz="900" dirty="0">
              <a:solidFill>
                <a:schemeClr val="bg1"/>
              </a:solidFill>
            </a:endParaRPr>
          </a:p>
        </p:txBody>
      </p:sp>
      <p:sp>
        <p:nvSpPr>
          <p:cNvPr id="17" name="矩形 16"/>
          <p:cNvSpPr/>
          <p:nvPr/>
        </p:nvSpPr>
        <p:spPr>
          <a:xfrm>
            <a:off x="500034" y="5111238"/>
            <a:ext cx="1143008" cy="8572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900" dirty="0" smtClean="0">
                <a:solidFill>
                  <a:schemeClr val="bg1"/>
                </a:solidFill>
              </a:rPr>
              <a:t>Airport</a:t>
            </a:r>
          </a:p>
          <a:p>
            <a:r>
              <a:rPr lang="en-US" altLang="zh-CN" sz="900" dirty="0" smtClean="0">
                <a:solidFill>
                  <a:schemeClr val="bg1"/>
                </a:solidFill>
              </a:rPr>
              <a:t>Capabilities</a:t>
            </a:r>
          </a:p>
          <a:p>
            <a:r>
              <a:rPr lang="en-US" altLang="zh-CN" sz="900" dirty="0" smtClean="0">
                <a:solidFill>
                  <a:schemeClr val="bg1"/>
                </a:solidFill>
              </a:rPr>
              <a:t>(Schedule, infrastructure, etc)</a:t>
            </a:r>
            <a:endParaRPr lang="zh-CN" altLang="en-US" sz="900" dirty="0">
              <a:solidFill>
                <a:schemeClr val="bg1"/>
              </a:solidFill>
            </a:endParaRPr>
          </a:p>
        </p:txBody>
      </p:sp>
      <p:sp>
        <p:nvSpPr>
          <p:cNvPr id="18" name="TextBox 17"/>
          <p:cNvSpPr txBox="1"/>
          <p:nvPr/>
        </p:nvSpPr>
        <p:spPr>
          <a:xfrm>
            <a:off x="416533" y="2992240"/>
            <a:ext cx="1285884" cy="261610"/>
          </a:xfrm>
          <a:prstGeom prst="rect">
            <a:avLst/>
          </a:prstGeom>
          <a:noFill/>
        </p:spPr>
        <p:txBody>
          <a:bodyPr wrap="square" rtlCol="0">
            <a:spAutoFit/>
          </a:bodyPr>
          <a:lstStyle/>
          <a:p>
            <a:r>
              <a:rPr lang="en-US" altLang="zh-CN" sz="1100" dirty="0" smtClean="0">
                <a:solidFill>
                  <a:schemeClr val="bg1"/>
                </a:solidFill>
              </a:rPr>
              <a:t>ATM Environment</a:t>
            </a:r>
            <a:endParaRPr lang="zh-CN" altLang="en-US" sz="1100" dirty="0">
              <a:solidFill>
                <a:schemeClr val="bg1"/>
              </a:solidFill>
            </a:endParaRPr>
          </a:p>
        </p:txBody>
      </p:sp>
      <p:sp>
        <p:nvSpPr>
          <p:cNvPr id="19" name="矩形 18"/>
          <p:cNvSpPr/>
          <p:nvPr/>
        </p:nvSpPr>
        <p:spPr>
          <a:xfrm>
            <a:off x="642910" y="2468032"/>
            <a:ext cx="9286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AO Traffic Forecast</a:t>
            </a:r>
            <a:endParaRPr lang="zh-CN" altLang="en-US" sz="1200" dirty="0"/>
          </a:p>
        </p:txBody>
      </p:sp>
      <p:grpSp>
        <p:nvGrpSpPr>
          <p:cNvPr id="21" name="组合 20"/>
          <p:cNvGrpSpPr/>
          <p:nvPr/>
        </p:nvGrpSpPr>
        <p:grpSpPr>
          <a:xfrm>
            <a:off x="1864226" y="3686713"/>
            <a:ext cx="735896" cy="642942"/>
            <a:chOff x="1821194" y="3704420"/>
            <a:chExt cx="735896" cy="642942"/>
          </a:xfrm>
        </p:grpSpPr>
        <p:sp>
          <p:nvSpPr>
            <p:cNvPr id="7" name="流程图: 决策 6"/>
            <p:cNvSpPr/>
            <p:nvPr/>
          </p:nvSpPr>
          <p:spPr>
            <a:xfrm>
              <a:off x="1826359" y="3704420"/>
              <a:ext cx="714381" cy="642942"/>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solidFill>
                  <a:schemeClr val="tx1"/>
                </a:solidFill>
              </a:endParaRPr>
            </a:p>
          </p:txBody>
        </p:sp>
        <p:sp>
          <p:nvSpPr>
            <p:cNvPr id="20" name="TextBox 19"/>
            <p:cNvSpPr txBox="1"/>
            <p:nvPr/>
          </p:nvSpPr>
          <p:spPr>
            <a:xfrm>
              <a:off x="1821194" y="3808766"/>
              <a:ext cx="735896" cy="415498"/>
            </a:xfrm>
            <a:prstGeom prst="rect">
              <a:avLst/>
            </a:prstGeom>
            <a:noFill/>
          </p:spPr>
          <p:txBody>
            <a:bodyPr wrap="square" rtlCol="0">
              <a:spAutoFit/>
            </a:bodyPr>
            <a:lstStyle/>
            <a:p>
              <a:pPr algn="ctr"/>
              <a:r>
                <a:rPr lang="en-US" altLang="zh-CN" sz="700" dirty="0" smtClean="0"/>
                <a:t>Are</a:t>
              </a:r>
            </a:p>
            <a:p>
              <a:pPr algn="ctr"/>
              <a:r>
                <a:rPr lang="en-US" altLang="zh-CN" sz="700" dirty="0" smtClean="0"/>
                <a:t>There Capacity shortfalls?</a:t>
              </a:r>
              <a:endParaRPr lang="zh-CN" altLang="en-US" sz="700" dirty="0"/>
            </a:p>
          </p:txBody>
        </p:sp>
      </p:grpSp>
      <p:grpSp>
        <p:nvGrpSpPr>
          <p:cNvPr id="22" name="组合 21"/>
          <p:cNvGrpSpPr/>
          <p:nvPr/>
        </p:nvGrpSpPr>
        <p:grpSpPr>
          <a:xfrm>
            <a:off x="5225700" y="3714752"/>
            <a:ext cx="735896" cy="642942"/>
            <a:chOff x="1821194" y="3704420"/>
            <a:chExt cx="735896" cy="642942"/>
          </a:xfrm>
        </p:grpSpPr>
        <p:sp>
          <p:nvSpPr>
            <p:cNvPr id="23" name="流程图: 决策 22"/>
            <p:cNvSpPr/>
            <p:nvPr/>
          </p:nvSpPr>
          <p:spPr>
            <a:xfrm>
              <a:off x="1826359" y="3704420"/>
              <a:ext cx="714381" cy="642942"/>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solidFill>
                  <a:schemeClr val="tx1"/>
                </a:solidFill>
              </a:endParaRPr>
            </a:p>
          </p:txBody>
        </p:sp>
        <p:sp>
          <p:nvSpPr>
            <p:cNvPr id="24" name="TextBox 23"/>
            <p:cNvSpPr txBox="1"/>
            <p:nvPr/>
          </p:nvSpPr>
          <p:spPr>
            <a:xfrm>
              <a:off x="1821194" y="3808766"/>
              <a:ext cx="735896" cy="415498"/>
            </a:xfrm>
            <a:prstGeom prst="rect">
              <a:avLst/>
            </a:prstGeom>
            <a:noFill/>
          </p:spPr>
          <p:txBody>
            <a:bodyPr wrap="square" rtlCol="0">
              <a:spAutoFit/>
            </a:bodyPr>
            <a:lstStyle/>
            <a:p>
              <a:pPr algn="ctr"/>
              <a:r>
                <a:rPr lang="en-US" altLang="zh-CN" sz="700" dirty="0" smtClean="0"/>
                <a:t>Are</a:t>
              </a:r>
            </a:p>
            <a:p>
              <a:pPr algn="ctr"/>
              <a:r>
                <a:rPr lang="en-US" altLang="zh-CN" sz="700" dirty="0" smtClean="0"/>
                <a:t>There Capacity shortfalls?</a:t>
              </a:r>
              <a:endParaRPr lang="zh-CN" altLang="en-US" sz="700" dirty="0"/>
            </a:p>
          </p:txBody>
        </p:sp>
      </p:grpSp>
      <p:sp>
        <p:nvSpPr>
          <p:cNvPr id="25" name="矩形 24"/>
          <p:cNvSpPr/>
          <p:nvPr/>
        </p:nvSpPr>
        <p:spPr>
          <a:xfrm>
            <a:off x="5286380" y="4500570"/>
            <a:ext cx="571504" cy="1571636"/>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00" dirty="0" smtClean="0">
                <a:solidFill>
                  <a:schemeClr val="tx1"/>
                </a:solidFill>
              </a:rPr>
              <a:t>Acceptable but requiring Pre-tactical and/or Tactical fine-tuning</a:t>
            </a:r>
            <a:endParaRPr lang="zh-CN" altLang="en-US" sz="1000" dirty="0">
              <a:solidFill>
                <a:schemeClr val="tx1"/>
              </a:solidFill>
            </a:endParaRPr>
          </a:p>
        </p:txBody>
      </p:sp>
      <p:sp>
        <p:nvSpPr>
          <p:cNvPr id="26" name="矩形 25"/>
          <p:cNvSpPr/>
          <p:nvPr/>
        </p:nvSpPr>
        <p:spPr>
          <a:xfrm>
            <a:off x="6072198" y="3253850"/>
            <a:ext cx="428628" cy="2071702"/>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00" dirty="0" smtClean="0">
                <a:solidFill>
                  <a:schemeClr val="tx1"/>
                </a:solidFill>
              </a:rPr>
              <a:t>Define Scenarios/Modus Operandi (routes, areas, sectors)</a:t>
            </a:r>
            <a:endParaRPr lang="zh-CN" altLang="en-US" sz="1000" dirty="0">
              <a:solidFill>
                <a:schemeClr val="tx1"/>
              </a:solidFill>
            </a:endParaRPr>
          </a:p>
        </p:txBody>
      </p:sp>
      <p:sp>
        <p:nvSpPr>
          <p:cNvPr id="27" name="矩形 26"/>
          <p:cNvSpPr/>
          <p:nvPr/>
        </p:nvSpPr>
        <p:spPr>
          <a:xfrm>
            <a:off x="6715140" y="3000372"/>
            <a:ext cx="428629" cy="2571768"/>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altLang="zh-CN" sz="1000" dirty="0" smtClean="0">
                <a:solidFill>
                  <a:schemeClr val="tx1"/>
                </a:solidFill>
              </a:rPr>
              <a:t>Pre-validation of scenarios and airspace structure before any publication (AIP, RAD, etc)</a:t>
            </a:r>
            <a:endParaRPr lang="zh-CN" altLang="en-US" sz="1000" dirty="0">
              <a:solidFill>
                <a:schemeClr val="tx1"/>
              </a:solidFill>
            </a:endParaRPr>
          </a:p>
        </p:txBody>
      </p:sp>
      <p:sp>
        <p:nvSpPr>
          <p:cNvPr id="28" name="矩形 27"/>
          <p:cNvSpPr/>
          <p:nvPr/>
        </p:nvSpPr>
        <p:spPr>
          <a:xfrm>
            <a:off x="7358082" y="2500306"/>
            <a:ext cx="500066" cy="35327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altLang="zh-CN" sz="1050" b="1" dirty="0" smtClean="0">
                <a:solidFill>
                  <a:schemeClr val="tx1"/>
                </a:solidFill>
              </a:rPr>
              <a:t>Provision of data required to conduct Pre-tactical Activities </a:t>
            </a:r>
          </a:p>
          <a:p>
            <a:pPr algn="ctr"/>
            <a:r>
              <a:rPr lang="en-US" altLang="zh-CN" sz="1000" dirty="0" smtClean="0">
                <a:solidFill>
                  <a:schemeClr val="tx1"/>
                </a:solidFill>
              </a:rPr>
              <a:t>(e.g. RAD. Environment Database, Daily Capacity Plans, etc)</a:t>
            </a:r>
            <a:endParaRPr lang="zh-CN" altLang="en-US" sz="1000" dirty="0">
              <a:solidFill>
                <a:schemeClr val="tx1"/>
              </a:solidFill>
            </a:endParaRPr>
          </a:p>
        </p:txBody>
      </p:sp>
      <p:sp>
        <p:nvSpPr>
          <p:cNvPr id="29" name="矩形 28"/>
          <p:cNvSpPr/>
          <p:nvPr/>
        </p:nvSpPr>
        <p:spPr>
          <a:xfrm>
            <a:off x="8072462" y="3571876"/>
            <a:ext cx="500066" cy="1357322"/>
          </a:xfrm>
          <a:prstGeom prst="rect">
            <a:avLst/>
          </a:prstGeom>
          <a:ln/>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altLang="zh-CN" sz="1000" dirty="0" smtClean="0">
                <a:solidFill>
                  <a:schemeClr val="tx1"/>
                </a:solidFill>
              </a:rPr>
              <a:t>Pre-tactical &amp; Tactical Working Processes</a:t>
            </a:r>
            <a:endParaRPr lang="zh-CN" altLang="en-US" sz="1000" dirty="0">
              <a:solidFill>
                <a:schemeClr val="tx1"/>
              </a:solidFill>
            </a:endParaRPr>
          </a:p>
        </p:txBody>
      </p:sp>
      <p:sp>
        <p:nvSpPr>
          <p:cNvPr id="30" name="TextBox 29"/>
          <p:cNvSpPr txBox="1"/>
          <p:nvPr/>
        </p:nvSpPr>
        <p:spPr>
          <a:xfrm>
            <a:off x="2643174" y="2396594"/>
            <a:ext cx="1928826" cy="261610"/>
          </a:xfrm>
          <a:prstGeom prst="rect">
            <a:avLst/>
          </a:prstGeom>
          <a:noFill/>
        </p:spPr>
        <p:txBody>
          <a:bodyPr wrap="square" rtlCol="0">
            <a:spAutoFit/>
          </a:bodyPr>
          <a:lstStyle/>
          <a:p>
            <a:r>
              <a:rPr lang="en-US" altLang="zh-CN" sz="1100" dirty="0" smtClean="0"/>
              <a:t>Maximize Network Capacity</a:t>
            </a:r>
            <a:endParaRPr lang="zh-CN" altLang="en-US" sz="1100" dirty="0"/>
          </a:p>
        </p:txBody>
      </p:sp>
      <p:sp>
        <p:nvSpPr>
          <p:cNvPr id="32" name="矩形 31"/>
          <p:cNvSpPr/>
          <p:nvPr/>
        </p:nvSpPr>
        <p:spPr>
          <a:xfrm>
            <a:off x="3110966" y="3714752"/>
            <a:ext cx="1500198" cy="2143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3" name="矩形 32"/>
          <p:cNvSpPr/>
          <p:nvPr/>
        </p:nvSpPr>
        <p:spPr>
          <a:xfrm>
            <a:off x="3110966" y="2786058"/>
            <a:ext cx="1500198" cy="8572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4" name="TextBox 33"/>
          <p:cNvSpPr txBox="1"/>
          <p:nvPr/>
        </p:nvSpPr>
        <p:spPr>
          <a:xfrm>
            <a:off x="3110966" y="2753784"/>
            <a:ext cx="1251859" cy="230832"/>
          </a:xfrm>
          <a:prstGeom prst="rect">
            <a:avLst/>
          </a:prstGeom>
          <a:noFill/>
        </p:spPr>
        <p:txBody>
          <a:bodyPr vert="horz" wrap="square" rtlCol="0">
            <a:spAutoFit/>
          </a:bodyPr>
          <a:lstStyle/>
          <a:p>
            <a:r>
              <a:rPr lang="en-US" altLang="zh-CN" sz="900" b="1" dirty="0" smtClean="0"/>
              <a:t>Airport Capacity</a:t>
            </a:r>
            <a:endParaRPr lang="zh-CN" altLang="en-US" sz="900" b="1" dirty="0"/>
          </a:p>
        </p:txBody>
      </p:sp>
      <p:sp>
        <p:nvSpPr>
          <p:cNvPr id="35" name="TextBox 34"/>
          <p:cNvSpPr txBox="1"/>
          <p:nvPr/>
        </p:nvSpPr>
        <p:spPr>
          <a:xfrm>
            <a:off x="3110966" y="3717032"/>
            <a:ext cx="1285884" cy="230832"/>
          </a:xfrm>
          <a:prstGeom prst="rect">
            <a:avLst/>
          </a:prstGeom>
          <a:noFill/>
        </p:spPr>
        <p:txBody>
          <a:bodyPr vert="horz" wrap="square" rtlCol="0">
            <a:spAutoFit/>
          </a:bodyPr>
          <a:lstStyle/>
          <a:p>
            <a:r>
              <a:rPr lang="en-US" altLang="zh-CN" sz="900" b="1" dirty="0" smtClean="0">
                <a:solidFill>
                  <a:srgbClr val="FF0000"/>
                </a:solidFill>
              </a:rPr>
              <a:t>En-route Capacity</a:t>
            </a:r>
            <a:endParaRPr lang="zh-CN" altLang="en-US" sz="900" b="1" dirty="0">
              <a:solidFill>
                <a:srgbClr val="FF0000"/>
              </a:solidFill>
            </a:endParaRPr>
          </a:p>
        </p:txBody>
      </p:sp>
      <p:sp>
        <p:nvSpPr>
          <p:cNvPr id="46" name="矩形 45"/>
          <p:cNvSpPr/>
          <p:nvPr/>
        </p:nvSpPr>
        <p:spPr>
          <a:xfrm>
            <a:off x="3182404" y="396134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896784" y="396134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182404" y="307181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896784" y="3071810"/>
            <a:ext cx="642942"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3186272" y="3143248"/>
            <a:ext cx="639074" cy="400110"/>
          </a:xfrm>
          <a:prstGeom prst="rect">
            <a:avLst/>
          </a:prstGeom>
          <a:noFill/>
        </p:spPr>
        <p:txBody>
          <a:bodyPr wrap="square" rtlCol="0">
            <a:spAutoFit/>
          </a:bodyPr>
          <a:lstStyle/>
          <a:p>
            <a:r>
              <a:rPr lang="en-US" altLang="zh-CN" sz="1000" dirty="0" smtClean="0"/>
              <a:t>Holding Patterns</a:t>
            </a:r>
            <a:endParaRPr lang="zh-CN" altLang="en-US" sz="1000" dirty="0"/>
          </a:p>
        </p:txBody>
      </p:sp>
      <p:sp>
        <p:nvSpPr>
          <p:cNvPr id="51" name="TextBox 50"/>
          <p:cNvSpPr txBox="1"/>
          <p:nvPr/>
        </p:nvSpPr>
        <p:spPr>
          <a:xfrm>
            <a:off x="3896784" y="3143248"/>
            <a:ext cx="639074" cy="400110"/>
          </a:xfrm>
          <a:prstGeom prst="rect">
            <a:avLst/>
          </a:prstGeom>
          <a:noFill/>
        </p:spPr>
        <p:txBody>
          <a:bodyPr wrap="square" rtlCol="0">
            <a:spAutoFit/>
          </a:bodyPr>
          <a:lstStyle/>
          <a:p>
            <a:r>
              <a:rPr lang="en-US" altLang="zh-CN" sz="1000" dirty="0" err="1" smtClean="0"/>
              <a:t>Arr</a:t>
            </a:r>
            <a:r>
              <a:rPr lang="en-US" altLang="zh-CN" sz="1000" dirty="0" smtClean="0"/>
              <a:t>/</a:t>
            </a:r>
            <a:r>
              <a:rPr lang="en-US" altLang="zh-CN" sz="1000" dirty="0" err="1" smtClean="0"/>
              <a:t>Dep</a:t>
            </a:r>
            <a:endParaRPr lang="en-US" altLang="zh-CN" sz="1000" dirty="0" smtClean="0"/>
          </a:p>
          <a:p>
            <a:r>
              <a:rPr lang="en-US" altLang="zh-CN" sz="1000" dirty="0" smtClean="0"/>
              <a:t>Capacity</a:t>
            </a:r>
            <a:endParaRPr lang="zh-CN" altLang="en-US" sz="1000" dirty="0"/>
          </a:p>
        </p:txBody>
      </p:sp>
      <p:sp>
        <p:nvSpPr>
          <p:cNvPr id="52" name="TextBox 51"/>
          <p:cNvSpPr txBox="1"/>
          <p:nvPr/>
        </p:nvSpPr>
        <p:spPr>
          <a:xfrm>
            <a:off x="3114834" y="3946572"/>
            <a:ext cx="781950" cy="553998"/>
          </a:xfrm>
          <a:prstGeom prst="rect">
            <a:avLst/>
          </a:prstGeom>
          <a:noFill/>
        </p:spPr>
        <p:txBody>
          <a:bodyPr wrap="square" rtlCol="0">
            <a:spAutoFit/>
          </a:bodyPr>
          <a:lstStyle/>
          <a:p>
            <a:r>
              <a:rPr lang="en-US" altLang="zh-CN" sz="1000" dirty="0" smtClean="0"/>
              <a:t>Reduce Traffic Complexity</a:t>
            </a:r>
            <a:endParaRPr lang="zh-CN" altLang="en-US" sz="1000" dirty="0"/>
          </a:p>
        </p:txBody>
      </p:sp>
      <p:sp>
        <p:nvSpPr>
          <p:cNvPr id="53" name="TextBox 52"/>
          <p:cNvSpPr txBox="1"/>
          <p:nvPr/>
        </p:nvSpPr>
        <p:spPr>
          <a:xfrm>
            <a:off x="3875268" y="3946572"/>
            <a:ext cx="714380" cy="553998"/>
          </a:xfrm>
          <a:prstGeom prst="rect">
            <a:avLst/>
          </a:prstGeom>
          <a:noFill/>
        </p:spPr>
        <p:txBody>
          <a:bodyPr wrap="square" rtlCol="0">
            <a:spAutoFit/>
          </a:bodyPr>
          <a:lstStyle/>
          <a:p>
            <a:r>
              <a:rPr lang="en-US" altLang="zh-CN" sz="1000" dirty="0" smtClean="0"/>
              <a:t>Increase Capacity Value</a:t>
            </a:r>
            <a:endParaRPr lang="zh-CN" altLang="en-US" sz="1000" dirty="0"/>
          </a:p>
        </p:txBody>
      </p:sp>
      <p:sp>
        <p:nvSpPr>
          <p:cNvPr id="54" name="矩形 53"/>
          <p:cNvSpPr/>
          <p:nvPr/>
        </p:nvSpPr>
        <p:spPr>
          <a:xfrm>
            <a:off x="3182404" y="457200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Adapt the Sector Configuration</a:t>
            </a:r>
            <a:endParaRPr lang="zh-CN" altLang="en-US" sz="1100" dirty="0">
              <a:solidFill>
                <a:schemeClr val="tx1"/>
              </a:solidFill>
            </a:endParaRPr>
          </a:p>
        </p:txBody>
      </p:sp>
      <p:sp>
        <p:nvSpPr>
          <p:cNvPr id="55" name="矩形 54"/>
          <p:cNvSpPr/>
          <p:nvPr/>
        </p:nvSpPr>
        <p:spPr>
          <a:xfrm>
            <a:off x="3182404" y="499676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Adapt the Number of Sectors</a:t>
            </a:r>
            <a:endParaRPr lang="zh-CN" altLang="en-US" sz="1100" dirty="0">
              <a:solidFill>
                <a:schemeClr val="tx1"/>
              </a:solidFill>
            </a:endParaRPr>
          </a:p>
        </p:txBody>
      </p:sp>
      <p:sp>
        <p:nvSpPr>
          <p:cNvPr id="56" name="矩形 55"/>
          <p:cNvSpPr/>
          <p:nvPr/>
        </p:nvSpPr>
        <p:spPr>
          <a:xfrm>
            <a:off x="3182404" y="542152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Civil/Military  Coordination</a:t>
            </a:r>
            <a:endParaRPr lang="zh-CN" altLang="en-US" sz="1100" dirty="0">
              <a:solidFill>
                <a:schemeClr val="tx1"/>
              </a:solidFill>
            </a:endParaRPr>
          </a:p>
        </p:txBody>
      </p:sp>
      <p:sp>
        <p:nvSpPr>
          <p:cNvPr id="58" name="TextBox 57"/>
          <p:cNvSpPr txBox="1"/>
          <p:nvPr/>
        </p:nvSpPr>
        <p:spPr>
          <a:xfrm>
            <a:off x="357158" y="2000241"/>
            <a:ext cx="1428760" cy="461665"/>
          </a:xfrm>
          <a:prstGeom prst="rect">
            <a:avLst/>
          </a:prstGeom>
          <a:noFill/>
        </p:spPr>
        <p:txBody>
          <a:bodyPr vert="horz" wrap="square" rtlCol="0">
            <a:spAutoFit/>
          </a:bodyPr>
          <a:lstStyle/>
          <a:p>
            <a:r>
              <a:rPr lang="en-US" altLang="zh-CN" sz="1200" dirty="0" smtClean="0"/>
              <a:t>Consider the following elements</a:t>
            </a:r>
            <a:endParaRPr lang="zh-CN" altLang="en-US" sz="1200" dirty="0"/>
          </a:p>
        </p:txBody>
      </p:sp>
      <p:sp>
        <p:nvSpPr>
          <p:cNvPr id="59" name="矩形 58"/>
          <p:cNvSpPr/>
          <p:nvPr/>
        </p:nvSpPr>
        <p:spPr>
          <a:xfrm>
            <a:off x="2714612" y="3039536"/>
            <a:ext cx="285752" cy="2357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Box 59"/>
          <p:cNvSpPr txBox="1"/>
          <p:nvPr/>
        </p:nvSpPr>
        <p:spPr>
          <a:xfrm>
            <a:off x="2675631" y="2825222"/>
            <a:ext cx="353943" cy="2582526"/>
          </a:xfrm>
          <a:prstGeom prst="rect">
            <a:avLst/>
          </a:prstGeom>
          <a:noFill/>
        </p:spPr>
        <p:txBody>
          <a:bodyPr vert="vert270" wrap="square" rtlCol="0">
            <a:spAutoFit/>
          </a:bodyPr>
          <a:lstStyle/>
          <a:p>
            <a:r>
              <a:rPr lang="en-US" altLang="zh-CN" sz="1100" dirty="0" smtClean="0"/>
              <a:t>Identify the sectors/airports concerned</a:t>
            </a:r>
            <a:endParaRPr lang="zh-CN" altLang="en-US" sz="1100" dirty="0"/>
          </a:p>
        </p:txBody>
      </p:sp>
      <p:sp>
        <p:nvSpPr>
          <p:cNvPr id="61" name="矩形 60"/>
          <p:cNvSpPr/>
          <p:nvPr/>
        </p:nvSpPr>
        <p:spPr>
          <a:xfrm>
            <a:off x="4668818" y="2468032"/>
            <a:ext cx="398033" cy="3429024"/>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r>
              <a:rPr lang="en-US" altLang="zh-CN" sz="1050" dirty="0" smtClean="0">
                <a:solidFill>
                  <a:schemeClr val="tx1"/>
                </a:solidFill>
              </a:rPr>
              <a:t>Other capacity</a:t>
            </a:r>
            <a:endParaRPr lang="zh-CN" altLang="en-US" sz="1050" dirty="0">
              <a:solidFill>
                <a:schemeClr val="tx1"/>
              </a:solidFill>
            </a:endParaRPr>
          </a:p>
        </p:txBody>
      </p:sp>
      <p:sp>
        <p:nvSpPr>
          <p:cNvPr id="63" name="矩形 62"/>
          <p:cNvSpPr/>
          <p:nvPr/>
        </p:nvSpPr>
        <p:spPr>
          <a:xfrm>
            <a:off x="4714876" y="3968230"/>
            <a:ext cx="285752"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4654196" y="3968230"/>
            <a:ext cx="338554" cy="1000132"/>
          </a:xfrm>
          <a:prstGeom prst="rect">
            <a:avLst/>
          </a:prstGeom>
          <a:noFill/>
        </p:spPr>
        <p:txBody>
          <a:bodyPr vert="vert270" wrap="square" rtlCol="0">
            <a:spAutoFit/>
          </a:bodyPr>
          <a:lstStyle/>
          <a:p>
            <a:r>
              <a:rPr lang="en-US" altLang="zh-CN" sz="1000" dirty="0" smtClean="0"/>
              <a:t>FL management</a:t>
            </a:r>
            <a:endParaRPr lang="zh-CN" altLang="en-US" sz="1000" dirty="0"/>
          </a:p>
        </p:txBody>
      </p:sp>
      <p:sp>
        <p:nvSpPr>
          <p:cNvPr id="64" name="矩形 63"/>
          <p:cNvSpPr/>
          <p:nvPr/>
        </p:nvSpPr>
        <p:spPr>
          <a:xfrm>
            <a:off x="4704118" y="2539470"/>
            <a:ext cx="285752" cy="1357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4664954" y="2407352"/>
            <a:ext cx="338554" cy="1500198"/>
          </a:xfrm>
          <a:prstGeom prst="rect">
            <a:avLst/>
          </a:prstGeom>
          <a:noFill/>
        </p:spPr>
        <p:txBody>
          <a:bodyPr vert="vert270" wrap="square" rtlCol="0">
            <a:spAutoFit/>
          </a:bodyPr>
          <a:lstStyle/>
          <a:p>
            <a:r>
              <a:rPr lang="en-US" altLang="zh-CN" sz="1000" dirty="0" smtClean="0"/>
              <a:t>Re-routing Flows/Flights</a:t>
            </a:r>
            <a:endParaRPr lang="zh-CN" altLang="en-US" sz="1000" dirty="0"/>
          </a:p>
        </p:txBody>
      </p:sp>
      <p:sp>
        <p:nvSpPr>
          <p:cNvPr id="68" name="任意多边形 67"/>
          <p:cNvSpPr/>
          <p:nvPr/>
        </p:nvSpPr>
        <p:spPr>
          <a:xfrm>
            <a:off x="935915" y="6000768"/>
            <a:ext cx="2592593" cy="355003"/>
          </a:xfrm>
          <a:custGeom>
            <a:avLst/>
            <a:gdLst>
              <a:gd name="connsiteX0" fmla="*/ 2592593 w 2592593"/>
              <a:gd name="connsiteY0" fmla="*/ 21516 h 355003"/>
              <a:gd name="connsiteX1" fmla="*/ 2592593 w 2592593"/>
              <a:gd name="connsiteY1" fmla="*/ 355003 h 355003"/>
              <a:gd name="connsiteX2" fmla="*/ 0 w 2592593"/>
              <a:gd name="connsiteY2" fmla="*/ 355003 h 355003"/>
              <a:gd name="connsiteX3" fmla="*/ 0 w 2592593"/>
              <a:gd name="connsiteY3" fmla="*/ 0 h 355003"/>
            </a:gdLst>
            <a:ahLst/>
            <a:cxnLst>
              <a:cxn ang="0">
                <a:pos x="connsiteX0" y="connsiteY0"/>
              </a:cxn>
              <a:cxn ang="0">
                <a:pos x="connsiteX1" y="connsiteY1"/>
              </a:cxn>
              <a:cxn ang="0">
                <a:pos x="connsiteX2" y="connsiteY2"/>
              </a:cxn>
              <a:cxn ang="0">
                <a:pos x="connsiteX3" y="connsiteY3"/>
              </a:cxn>
            </a:cxnLst>
            <a:rect l="l" t="t" r="r" b="b"/>
            <a:pathLst>
              <a:path w="2592593" h="355003">
                <a:moveTo>
                  <a:pt x="2592593" y="21516"/>
                </a:moveTo>
                <a:lnTo>
                  <a:pt x="2592593" y="355003"/>
                </a:lnTo>
                <a:lnTo>
                  <a:pt x="0" y="355003"/>
                </a:lnTo>
                <a:lnTo>
                  <a:pt x="0"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1714480" y="6143644"/>
            <a:ext cx="1214446" cy="369332"/>
          </a:xfrm>
          <a:prstGeom prst="rect">
            <a:avLst/>
          </a:prstGeom>
          <a:solidFill>
            <a:schemeClr val="bg1"/>
          </a:solidFill>
          <a:ln>
            <a:solidFill>
              <a:schemeClr val="tx1"/>
            </a:solidFill>
          </a:ln>
        </p:spPr>
        <p:txBody>
          <a:bodyPr wrap="square" rtlCol="0">
            <a:spAutoFit/>
          </a:bodyPr>
          <a:lstStyle/>
          <a:p>
            <a:r>
              <a:rPr lang="en-US" altLang="zh-CN" sz="900" b="1" dirty="0" smtClean="0"/>
              <a:t>Request for Changes &amp;  Feedback</a:t>
            </a:r>
            <a:endParaRPr lang="zh-CN" altLang="en-US" sz="900" b="1" dirty="0"/>
          </a:p>
        </p:txBody>
      </p:sp>
      <p:cxnSp>
        <p:nvCxnSpPr>
          <p:cNvPr id="70" name="直接箭头连接符 69"/>
          <p:cNvCxnSpPr/>
          <p:nvPr/>
        </p:nvCxnSpPr>
        <p:spPr>
          <a:xfrm>
            <a:off x="1785918" y="3987091"/>
            <a:ext cx="78308" cy="1171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2585530" y="4010836"/>
            <a:ext cx="78308" cy="1171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10800000">
            <a:off x="1785918" y="2212965"/>
            <a:ext cx="3571900"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928794" y="3344149"/>
            <a:ext cx="357190" cy="246221"/>
          </a:xfrm>
          <a:prstGeom prst="rect">
            <a:avLst/>
          </a:prstGeom>
          <a:noFill/>
        </p:spPr>
        <p:txBody>
          <a:bodyPr wrap="square" rtlCol="0">
            <a:spAutoFit/>
          </a:bodyPr>
          <a:lstStyle/>
          <a:p>
            <a:r>
              <a:rPr lang="en-US" altLang="zh-CN" sz="1000" dirty="0" smtClean="0"/>
              <a:t>NO</a:t>
            </a:r>
            <a:endParaRPr lang="zh-CN" altLang="en-US" sz="1000" dirty="0"/>
          </a:p>
        </p:txBody>
      </p:sp>
      <p:sp>
        <p:nvSpPr>
          <p:cNvPr id="78" name="TextBox 77"/>
          <p:cNvSpPr txBox="1"/>
          <p:nvPr/>
        </p:nvSpPr>
        <p:spPr>
          <a:xfrm>
            <a:off x="2335906" y="4111473"/>
            <a:ext cx="428628" cy="246221"/>
          </a:xfrm>
          <a:prstGeom prst="rect">
            <a:avLst/>
          </a:prstGeom>
          <a:noFill/>
        </p:spPr>
        <p:txBody>
          <a:bodyPr wrap="square" rtlCol="0">
            <a:spAutoFit/>
          </a:bodyPr>
          <a:lstStyle/>
          <a:p>
            <a:r>
              <a:rPr lang="en-US" altLang="zh-CN" sz="1000" dirty="0" smtClean="0"/>
              <a:t>YES</a:t>
            </a:r>
            <a:endParaRPr lang="zh-CN" altLang="en-US" sz="1000" dirty="0"/>
          </a:p>
        </p:txBody>
      </p:sp>
      <p:sp>
        <p:nvSpPr>
          <p:cNvPr id="80" name="任意多边形 79"/>
          <p:cNvSpPr/>
          <p:nvPr/>
        </p:nvSpPr>
        <p:spPr>
          <a:xfrm>
            <a:off x="4077149" y="4938599"/>
            <a:ext cx="4209628" cy="1312433"/>
          </a:xfrm>
          <a:custGeom>
            <a:avLst/>
            <a:gdLst>
              <a:gd name="connsiteX0" fmla="*/ 4303059 w 4303059"/>
              <a:gd name="connsiteY0" fmla="*/ 0 h 1312433"/>
              <a:gd name="connsiteX1" fmla="*/ 4303059 w 4303059"/>
              <a:gd name="connsiteY1" fmla="*/ 1312433 h 1312433"/>
              <a:gd name="connsiteX2" fmla="*/ 0 w 4303059"/>
              <a:gd name="connsiteY2" fmla="*/ 1312433 h 1312433"/>
              <a:gd name="connsiteX3" fmla="*/ 0 w 4303059"/>
              <a:gd name="connsiteY3" fmla="*/ 1065007 h 1312433"/>
            </a:gdLst>
            <a:ahLst/>
            <a:cxnLst>
              <a:cxn ang="0">
                <a:pos x="connsiteX0" y="connsiteY0"/>
              </a:cxn>
              <a:cxn ang="0">
                <a:pos x="connsiteX1" y="connsiteY1"/>
              </a:cxn>
              <a:cxn ang="0">
                <a:pos x="connsiteX2" y="connsiteY2"/>
              </a:cxn>
              <a:cxn ang="0">
                <a:pos x="connsiteX3" y="connsiteY3"/>
              </a:cxn>
            </a:cxnLst>
            <a:rect l="l" t="t" r="r" b="b"/>
            <a:pathLst>
              <a:path w="4303059" h="1312433">
                <a:moveTo>
                  <a:pt x="4303059" y="0"/>
                </a:moveTo>
                <a:lnTo>
                  <a:pt x="4303059" y="1312433"/>
                </a:lnTo>
                <a:lnTo>
                  <a:pt x="0" y="1312433"/>
                </a:lnTo>
                <a:lnTo>
                  <a:pt x="0" y="1065007"/>
                </a:lnTo>
              </a:path>
            </a:pathLst>
          </a:cu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5929322" y="6142514"/>
            <a:ext cx="714380" cy="246221"/>
          </a:xfrm>
          <a:prstGeom prst="rect">
            <a:avLst/>
          </a:prstGeom>
          <a:solidFill>
            <a:schemeClr val="bg1"/>
          </a:solidFill>
          <a:ln>
            <a:solidFill>
              <a:schemeClr val="tx1"/>
            </a:solidFill>
          </a:ln>
        </p:spPr>
        <p:txBody>
          <a:bodyPr wrap="square" rtlCol="0">
            <a:spAutoFit/>
          </a:bodyPr>
          <a:lstStyle/>
          <a:p>
            <a:r>
              <a:rPr lang="en-US" altLang="zh-CN" sz="1000" b="1" dirty="0" smtClean="0"/>
              <a:t>Feedback</a:t>
            </a:r>
            <a:endParaRPr lang="zh-CN" altLang="en-US" sz="1000" b="1" dirty="0"/>
          </a:p>
        </p:txBody>
      </p:sp>
      <p:cxnSp>
        <p:nvCxnSpPr>
          <p:cNvPr id="85" name="直接箭头连接符 84"/>
          <p:cNvCxnSpPr>
            <a:endCxn id="9" idx="2"/>
          </p:cNvCxnSpPr>
          <p:nvPr/>
        </p:nvCxnSpPr>
        <p:spPr>
          <a:xfrm rot="16200000" flipV="1">
            <a:off x="5512101" y="3638797"/>
            <a:ext cx="142876" cy="9034"/>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rot="16200000" flipH="1">
            <a:off x="5519595" y="4426155"/>
            <a:ext cx="138589" cy="166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5961596" y="4026848"/>
            <a:ext cx="124072" cy="9652"/>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V="1">
            <a:off x="5119607" y="4036223"/>
            <a:ext cx="111258" cy="27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786446" y="3714752"/>
            <a:ext cx="357190" cy="246221"/>
          </a:xfrm>
          <a:prstGeom prst="rect">
            <a:avLst/>
          </a:prstGeom>
          <a:noFill/>
        </p:spPr>
        <p:txBody>
          <a:bodyPr wrap="square" rtlCol="0">
            <a:spAutoFit/>
          </a:bodyPr>
          <a:lstStyle/>
          <a:p>
            <a:r>
              <a:rPr lang="en-US" altLang="zh-CN" sz="1000" dirty="0" smtClean="0"/>
              <a:t>NO</a:t>
            </a:r>
            <a:endParaRPr lang="zh-CN" altLang="en-US" sz="1000" dirty="0"/>
          </a:p>
        </p:txBody>
      </p:sp>
      <p:sp>
        <p:nvSpPr>
          <p:cNvPr id="94" name="TextBox 93"/>
          <p:cNvSpPr txBox="1"/>
          <p:nvPr/>
        </p:nvSpPr>
        <p:spPr>
          <a:xfrm>
            <a:off x="5214942" y="3571876"/>
            <a:ext cx="428628" cy="246221"/>
          </a:xfrm>
          <a:prstGeom prst="rect">
            <a:avLst/>
          </a:prstGeom>
          <a:noFill/>
        </p:spPr>
        <p:txBody>
          <a:bodyPr wrap="square" rtlCol="0">
            <a:spAutoFit/>
          </a:bodyPr>
          <a:lstStyle/>
          <a:p>
            <a:r>
              <a:rPr lang="en-US" altLang="zh-CN" sz="1000" dirty="0" smtClean="0"/>
              <a:t>YES</a:t>
            </a:r>
            <a:endParaRPr lang="zh-CN" altLang="en-US" sz="1000" dirty="0"/>
          </a:p>
        </p:txBody>
      </p:sp>
      <p:sp>
        <p:nvSpPr>
          <p:cNvPr id="95" name="TextBox 94"/>
          <p:cNvSpPr txBox="1"/>
          <p:nvPr/>
        </p:nvSpPr>
        <p:spPr>
          <a:xfrm>
            <a:off x="5214942" y="4254349"/>
            <a:ext cx="428628" cy="246221"/>
          </a:xfrm>
          <a:prstGeom prst="rect">
            <a:avLst/>
          </a:prstGeom>
          <a:noFill/>
        </p:spPr>
        <p:txBody>
          <a:bodyPr wrap="square" rtlCol="0">
            <a:spAutoFit/>
          </a:bodyPr>
          <a:lstStyle/>
          <a:p>
            <a:r>
              <a:rPr lang="en-US" altLang="zh-CN" sz="1000" dirty="0" smtClean="0"/>
              <a:t>YES</a:t>
            </a:r>
            <a:endParaRPr lang="zh-CN" altLang="en-US" sz="1000" dirty="0"/>
          </a:p>
        </p:txBody>
      </p:sp>
      <p:sp>
        <p:nvSpPr>
          <p:cNvPr id="98" name="任意多边形 97"/>
          <p:cNvSpPr/>
          <p:nvPr/>
        </p:nvSpPr>
        <p:spPr>
          <a:xfrm>
            <a:off x="2861534" y="2873131"/>
            <a:ext cx="247426" cy="150607"/>
          </a:xfrm>
          <a:custGeom>
            <a:avLst/>
            <a:gdLst>
              <a:gd name="connsiteX0" fmla="*/ 0 w 247426"/>
              <a:gd name="connsiteY0" fmla="*/ 150607 h 150607"/>
              <a:gd name="connsiteX1" fmla="*/ 0 w 247426"/>
              <a:gd name="connsiteY1" fmla="*/ 10757 h 150607"/>
              <a:gd name="connsiteX2" fmla="*/ 247426 w 247426"/>
              <a:gd name="connsiteY2" fmla="*/ 0 h 150607"/>
            </a:gdLst>
            <a:ahLst/>
            <a:cxnLst>
              <a:cxn ang="0">
                <a:pos x="connsiteX0" y="connsiteY0"/>
              </a:cxn>
              <a:cxn ang="0">
                <a:pos x="connsiteX1" y="connsiteY1"/>
              </a:cxn>
              <a:cxn ang="0">
                <a:pos x="connsiteX2" y="connsiteY2"/>
              </a:cxn>
            </a:cxnLst>
            <a:rect l="l" t="t" r="r" b="b"/>
            <a:pathLst>
              <a:path w="247426" h="150607">
                <a:moveTo>
                  <a:pt x="0" y="150607"/>
                </a:moveTo>
                <a:lnTo>
                  <a:pt x="0" y="10757"/>
                </a:lnTo>
                <a:lnTo>
                  <a:pt x="247426"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任意多边形 98"/>
          <p:cNvSpPr/>
          <p:nvPr/>
        </p:nvSpPr>
        <p:spPr>
          <a:xfrm>
            <a:off x="2840019" y="5411935"/>
            <a:ext cx="268941" cy="204396"/>
          </a:xfrm>
          <a:custGeom>
            <a:avLst/>
            <a:gdLst>
              <a:gd name="connsiteX0" fmla="*/ 0 w 268941"/>
              <a:gd name="connsiteY0" fmla="*/ 0 h 204396"/>
              <a:gd name="connsiteX1" fmla="*/ 0 w 268941"/>
              <a:gd name="connsiteY1" fmla="*/ 204396 h 204396"/>
              <a:gd name="connsiteX2" fmla="*/ 268941 w 268941"/>
              <a:gd name="connsiteY2" fmla="*/ 204396 h 204396"/>
            </a:gdLst>
            <a:ahLst/>
            <a:cxnLst>
              <a:cxn ang="0">
                <a:pos x="connsiteX0" y="connsiteY0"/>
              </a:cxn>
              <a:cxn ang="0">
                <a:pos x="connsiteX1" y="connsiteY1"/>
              </a:cxn>
              <a:cxn ang="0">
                <a:pos x="connsiteX2" y="connsiteY2"/>
              </a:cxn>
            </a:cxnLst>
            <a:rect l="l" t="t" r="r" b="b"/>
            <a:pathLst>
              <a:path w="268941" h="204396">
                <a:moveTo>
                  <a:pt x="0" y="0"/>
                </a:moveTo>
                <a:lnTo>
                  <a:pt x="0" y="204396"/>
                </a:lnTo>
                <a:lnTo>
                  <a:pt x="268941" y="204396"/>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任意多边形 99"/>
          <p:cNvSpPr/>
          <p:nvPr/>
        </p:nvSpPr>
        <p:spPr>
          <a:xfrm>
            <a:off x="5852160" y="5336632"/>
            <a:ext cx="430306" cy="279699"/>
          </a:xfrm>
          <a:custGeom>
            <a:avLst/>
            <a:gdLst>
              <a:gd name="connsiteX0" fmla="*/ 0 w 430306"/>
              <a:gd name="connsiteY0" fmla="*/ 279699 h 279699"/>
              <a:gd name="connsiteX1" fmla="*/ 430306 w 430306"/>
              <a:gd name="connsiteY1" fmla="*/ 279699 h 279699"/>
              <a:gd name="connsiteX2" fmla="*/ 430306 w 430306"/>
              <a:gd name="connsiteY2" fmla="*/ 0 h 279699"/>
            </a:gdLst>
            <a:ahLst/>
            <a:cxnLst>
              <a:cxn ang="0">
                <a:pos x="connsiteX0" y="connsiteY0"/>
              </a:cxn>
              <a:cxn ang="0">
                <a:pos x="connsiteX1" y="connsiteY1"/>
              </a:cxn>
              <a:cxn ang="0">
                <a:pos x="connsiteX2" y="connsiteY2"/>
              </a:cxn>
            </a:cxnLst>
            <a:rect l="l" t="t" r="r" b="b"/>
            <a:pathLst>
              <a:path w="430306" h="279699">
                <a:moveTo>
                  <a:pt x="0" y="279699"/>
                </a:moveTo>
                <a:lnTo>
                  <a:pt x="430306" y="279699"/>
                </a:lnTo>
                <a:lnTo>
                  <a:pt x="430306" y="0"/>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任意多边形 100"/>
          <p:cNvSpPr/>
          <p:nvPr/>
        </p:nvSpPr>
        <p:spPr>
          <a:xfrm>
            <a:off x="2216075" y="2001761"/>
            <a:ext cx="4044876" cy="1699709"/>
          </a:xfrm>
          <a:custGeom>
            <a:avLst/>
            <a:gdLst>
              <a:gd name="connsiteX0" fmla="*/ 0 w 4044876"/>
              <a:gd name="connsiteY0" fmla="*/ 1699709 h 1699709"/>
              <a:gd name="connsiteX1" fmla="*/ 0 w 4044876"/>
              <a:gd name="connsiteY1" fmla="*/ 0 h 1699709"/>
              <a:gd name="connsiteX2" fmla="*/ 4044876 w 4044876"/>
              <a:gd name="connsiteY2" fmla="*/ 0 h 1699709"/>
              <a:gd name="connsiteX3" fmla="*/ 4044876 w 4044876"/>
              <a:gd name="connsiteY3" fmla="*/ 1226372 h 1699709"/>
            </a:gdLst>
            <a:ahLst/>
            <a:cxnLst>
              <a:cxn ang="0">
                <a:pos x="connsiteX0" y="connsiteY0"/>
              </a:cxn>
              <a:cxn ang="0">
                <a:pos x="connsiteX1" y="connsiteY1"/>
              </a:cxn>
              <a:cxn ang="0">
                <a:pos x="connsiteX2" y="connsiteY2"/>
              </a:cxn>
              <a:cxn ang="0">
                <a:pos x="connsiteX3" y="connsiteY3"/>
              </a:cxn>
            </a:cxnLst>
            <a:rect l="l" t="t" r="r" b="b"/>
            <a:pathLst>
              <a:path w="4044876" h="1699709">
                <a:moveTo>
                  <a:pt x="0" y="1699709"/>
                </a:moveTo>
                <a:lnTo>
                  <a:pt x="0" y="0"/>
                </a:lnTo>
                <a:lnTo>
                  <a:pt x="4044876" y="0"/>
                </a:lnTo>
                <a:lnTo>
                  <a:pt x="4044876" y="1226372"/>
                </a:ln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箭头连接符 102"/>
          <p:cNvCxnSpPr>
            <a:stCxn id="26" idx="3"/>
            <a:endCxn id="27" idx="1"/>
          </p:cNvCxnSpPr>
          <p:nvPr/>
        </p:nvCxnSpPr>
        <p:spPr>
          <a:xfrm flipV="1">
            <a:off x="6500826" y="4286256"/>
            <a:ext cx="214314" cy="344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7143768" y="4286256"/>
            <a:ext cx="214314" cy="344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7858148" y="4286256"/>
            <a:ext cx="214314" cy="3445"/>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357158" y="1357298"/>
            <a:ext cx="7572428" cy="500066"/>
            <a:chOff x="357158" y="1357298"/>
            <a:chExt cx="7572428" cy="500066"/>
          </a:xfrm>
        </p:grpSpPr>
        <p:sp>
          <p:nvSpPr>
            <p:cNvPr id="4" name="矩形 3"/>
            <p:cNvSpPr/>
            <p:nvPr/>
          </p:nvSpPr>
          <p:spPr>
            <a:xfrm>
              <a:off x="357158" y="1357298"/>
              <a:ext cx="75724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7" name="矩形 106"/>
            <p:cNvSpPr/>
            <p:nvPr/>
          </p:nvSpPr>
          <p:spPr>
            <a:xfrm>
              <a:off x="357158" y="1357298"/>
              <a:ext cx="1000132" cy="500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6" name="TextBox 105"/>
            <p:cNvSpPr txBox="1"/>
            <p:nvPr/>
          </p:nvSpPr>
          <p:spPr>
            <a:xfrm>
              <a:off x="500034" y="1428736"/>
              <a:ext cx="928694" cy="369332"/>
            </a:xfrm>
            <a:prstGeom prst="rect">
              <a:avLst/>
            </a:prstGeom>
            <a:noFill/>
          </p:spPr>
          <p:txBody>
            <a:bodyPr wrap="square" rtlCol="0">
              <a:spAutoFit/>
            </a:bodyPr>
            <a:lstStyle/>
            <a:p>
              <a:r>
                <a:rPr lang="en-US" altLang="zh-CN" dirty="0" smtClean="0">
                  <a:solidFill>
                    <a:schemeClr val="bg1">
                      <a:lumMod val="95000"/>
                    </a:schemeClr>
                  </a:solidFill>
                </a:rPr>
                <a:t>CDM</a:t>
              </a:r>
              <a:endParaRPr lang="zh-CN" altLang="en-US" dirty="0">
                <a:solidFill>
                  <a:schemeClr val="bg1">
                    <a:lumMod val="95000"/>
                  </a:schemeClr>
                </a:solidFill>
              </a:endParaRPr>
            </a:p>
          </p:txBody>
        </p:sp>
        <p:sp>
          <p:nvSpPr>
            <p:cNvPr id="108" name="TextBox 107"/>
            <p:cNvSpPr txBox="1"/>
            <p:nvPr/>
          </p:nvSpPr>
          <p:spPr>
            <a:xfrm>
              <a:off x="3428992" y="1428736"/>
              <a:ext cx="3000396" cy="369332"/>
            </a:xfrm>
            <a:prstGeom prst="rect">
              <a:avLst/>
            </a:prstGeom>
            <a:noFill/>
          </p:spPr>
          <p:txBody>
            <a:bodyPr wrap="square" rtlCol="0">
              <a:spAutoFit/>
            </a:bodyPr>
            <a:lstStyle/>
            <a:p>
              <a:r>
                <a:rPr lang="en-US" altLang="zh-CN" dirty="0" smtClean="0"/>
                <a:t>ASM/ATSPs/Airport/AOs/FMD</a:t>
              </a:r>
              <a:endParaRPr lang="zh-CN" altLang="en-US" dirty="0"/>
            </a:p>
          </p:txBody>
        </p:sp>
      </p:grpSp>
    </p:spTree>
    <p:extLst>
      <p:ext uri="{BB962C8B-B14F-4D97-AF65-F5344CB8AC3E}">
        <p14:creationId xmlns:p14="http://schemas.microsoft.com/office/powerpoint/2010/main" val="76536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Airport Capacity Assessment</a:t>
            </a:r>
            <a:endParaRPr lang="zh-CN" altLang="en-US" dirty="0"/>
          </a:p>
        </p:txBody>
      </p:sp>
      <p:sp>
        <p:nvSpPr>
          <p:cNvPr id="3" name="内容占位符 2"/>
          <p:cNvSpPr>
            <a:spLocks noGrp="1"/>
          </p:cNvSpPr>
          <p:nvPr>
            <p:ph idx="1"/>
          </p:nvPr>
        </p:nvSpPr>
        <p:spPr>
          <a:xfrm>
            <a:off x="642910" y="1428736"/>
            <a:ext cx="7829576" cy="4786346"/>
          </a:xfrm>
        </p:spPr>
        <p:txBody>
          <a:bodyPr>
            <a:normAutofit lnSpcReduction="10000"/>
          </a:bodyPr>
          <a:lstStyle/>
          <a:p>
            <a:pPr marL="0" indent="0">
              <a:buNone/>
            </a:pPr>
            <a:r>
              <a:rPr lang="en-US" altLang="zh-CN" sz="2800" dirty="0" smtClean="0"/>
              <a:t>airport capacity is the maximum number of airport operations in a given aerodrome under specified conditions (</a:t>
            </a:r>
            <a:r>
              <a:rPr lang="en-US" altLang="zh-CN" sz="2800" i="1" dirty="0" smtClean="0"/>
              <a:t>e.g., aerodrome layout, aircraft mix, weather conditions, facilities, aircraft parking, etc.), </a:t>
            </a:r>
          </a:p>
          <a:p>
            <a:pPr marL="0" indent="0">
              <a:buNone/>
            </a:pPr>
            <a:r>
              <a:rPr lang="en-US" altLang="zh-CN" sz="2800" i="1" dirty="0" smtClean="0"/>
              <a:t>taking into account all </a:t>
            </a:r>
          </a:p>
          <a:p>
            <a:pPr marL="0" indent="0">
              <a:buNone/>
            </a:pPr>
            <a:r>
              <a:rPr lang="en-US" altLang="zh-CN" sz="2800" i="1" dirty="0" smtClean="0"/>
              <a:t>take-off and landing </a:t>
            </a:r>
          </a:p>
          <a:p>
            <a:pPr marL="0" indent="0">
              <a:buNone/>
            </a:pPr>
            <a:r>
              <a:rPr lang="en-US" altLang="zh-CN" sz="2800" i="1" dirty="0" smtClean="0"/>
              <a:t>operations during a </a:t>
            </a:r>
          </a:p>
          <a:p>
            <a:pPr marL="0" indent="0">
              <a:buNone/>
            </a:pPr>
            <a:r>
              <a:rPr lang="en-US" altLang="zh-CN" sz="2800" i="1" dirty="0" smtClean="0"/>
              <a:t>specified period of time </a:t>
            </a:r>
          </a:p>
          <a:p>
            <a:pPr marL="0" indent="0">
              <a:buNone/>
            </a:pPr>
            <a:r>
              <a:rPr lang="en-US" altLang="zh-CN" sz="2800" i="1" dirty="0" smtClean="0"/>
              <a:t>(hour, day, month, </a:t>
            </a:r>
          </a:p>
          <a:p>
            <a:pPr marL="0" indent="0">
              <a:buNone/>
            </a:pPr>
            <a:r>
              <a:rPr lang="en-US" altLang="zh-CN" sz="2800" i="1" dirty="0" smtClean="0"/>
              <a:t>year, season). </a:t>
            </a: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10" descr="q night"/>
          <p:cNvPicPr>
            <a:picLocks noChangeAspect="1" noChangeArrowheads="1"/>
          </p:cNvPicPr>
          <p:nvPr/>
        </p:nvPicPr>
        <p:blipFill>
          <a:blip r:embed="rId2"/>
          <a:srcRect b="5405"/>
          <a:stretch>
            <a:fillRect/>
          </a:stretch>
        </p:blipFill>
        <p:spPr bwMode="auto">
          <a:xfrm>
            <a:off x="4214810" y="3214686"/>
            <a:ext cx="3929090" cy="2551274"/>
          </a:xfrm>
          <a:prstGeom prst="rect">
            <a:avLst/>
          </a:prstGeom>
          <a:noFill/>
        </p:spPr>
      </p:pic>
    </p:spTree>
    <p:extLst>
      <p:ext uri="{BB962C8B-B14F-4D97-AF65-F5344CB8AC3E}">
        <p14:creationId xmlns:p14="http://schemas.microsoft.com/office/powerpoint/2010/main" val="1279037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t>Methodologies to Assess Airport Capacity</a:t>
            </a:r>
            <a:endParaRPr lang="zh-CN" altLang="en-US" sz="3600" dirty="0"/>
          </a:p>
        </p:txBody>
      </p:sp>
      <p:sp>
        <p:nvSpPr>
          <p:cNvPr id="3" name="内容占位符 2"/>
          <p:cNvSpPr>
            <a:spLocks noGrp="1"/>
          </p:cNvSpPr>
          <p:nvPr>
            <p:ph idx="1"/>
          </p:nvPr>
        </p:nvSpPr>
        <p:spPr/>
        <p:txBody>
          <a:bodyPr>
            <a:normAutofit/>
          </a:bodyPr>
          <a:lstStyle/>
          <a:p>
            <a:r>
              <a:rPr lang="en-US" altLang="zh-CN" b="1" dirty="0" smtClean="0"/>
              <a:t>Analytic models</a:t>
            </a:r>
          </a:p>
          <a:p>
            <a:pPr lvl="1"/>
            <a:r>
              <a:rPr lang="en-US" altLang="zh-CN" dirty="0" smtClean="0"/>
              <a:t>Time-space analysis</a:t>
            </a:r>
          </a:p>
          <a:p>
            <a:pPr lvl="1"/>
            <a:r>
              <a:rPr lang="en-US" altLang="zh-CN" dirty="0" smtClean="0"/>
              <a:t>Queuing models (deterministic and stochastic)</a:t>
            </a:r>
          </a:p>
          <a:p>
            <a:r>
              <a:rPr lang="en-US" altLang="zh-CN" b="1" dirty="0" smtClean="0"/>
              <a:t>Simulation-based models</a:t>
            </a:r>
          </a:p>
          <a:p>
            <a:pPr lvl="1"/>
            <a:r>
              <a:rPr lang="en-US" altLang="zh-CN" dirty="0" smtClean="0"/>
              <a:t>Monte Carlo Simulation</a:t>
            </a:r>
          </a:p>
          <a:p>
            <a:pPr lvl="1"/>
            <a:r>
              <a:rPr lang="en-US" altLang="zh-CN" dirty="0" smtClean="0"/>
              <a:t>Continuous simulation models</a:t>
            </a:r>
          </a:p>
          <a:p>
            <a:pPr lvl="1"/>
            <a:r>
              <a:rPr lang="en-US" altLang="zh-CN" dirty="0" smtClean="0"/>
              <a:t>Discrete-event simulation models</a:t>
            </a:r>
            <a:endParaRPr lang="zh-CN" altLang="en-US" dirty="0"/>
          </a:p>
        </p:txBody>
      </p:sp>
    </p:spTree>
    <p:extLst>
      <p:ext uri="{BB962C8B-B14F-4D97-AF65-F5344CB8AC3E}">
        <p14:creationId xmlns:p14="http://schemas.microsoft.com/office/powerpoint/2010/main" val="79224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1864</TotalTime>
  <Words>955</Words>
  <Application>Microsoft Office PowerPoint</Application>
  <PresentationFormat>全屏显示(4:3)</PresentationFormat>
  <Paragraphs>126</Paragraphs>
  <Slides>8</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宋体</vt:lpstr>
      <vt:lpstr>Arial</vt:lpstr>
      <vt:lpstr>Calibri</vt:lpstr>
      <vt:lpstr>Office 主题</vt:lpstr>
      <vt:lpstr>Questions</vt:lpstr>
      <vt:lpstr>The objective of air traffic flow &amp; Capacity management</vt:lpstr>
      <vt:lpstr>The main causes of the air traffic congestion </vt:lpstr>
      <vt:lpstr>The functions of ATFCM</vt:lpstr>
      <vt:lpstr>The three phases of ATFCM</vt:lpstr>
      <vt:lpstr>Working Process for Strategic ATFCM</vt:lpstr>
      <vt:lpstr>Airport Capacity Assessment</vt:lpstr>
      <vt:lpstr>Methodologies to Assess Airport Capacity</vt:lpstr>
    </vt:vector>
  </TitlesOfParts>
  <Company>shyan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Flow &amp; Capacity Management</dc:title>
  <dc:creator>Administrator</dc:creator>
  <cp:lastModifiedBy>微软用户</cp:lastModifiedBy>
  <cp:revision>164</cp:revision>
  <dcterms:created xsi:type="dcterms:W3CDTF">2012-07-03T00:49:31Z</dcterms:created>
  <dcterms:modified xsi:type="dcterms:W3CDTF">2016-01-02T06:46:25Z</dcterms:modified>
</cp:coreProperties>
</file>