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5" r:id="rId3"/>
    <p:sldId id="296" r:id="rId4"/>
    <p:sldId id="306" r:id="rId5"/>
    <p:sldId id="307" r:id="rId6"/>
    <p:sldId id="297" r:id="rId7"/>
    <p:sldId id="298" r:id="rId8"/>
    <p:sldId id="299" r:id="rId9"/>
    <p:sldId id="300" r:id="rId10"/>
    <p:sldId id="301" r:id="rId11"/>
    <p:sldId id="305"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软用户" lastIdx="2" clrIdx="0">
    <p:extLst>
      <p:ext uri="{19B8F6BF-5375-455C-9EA6-DF929625EA0E}">
        <p15:presenceInfo xmlns:p15="http://schemas.microsoft.com/office/powerpoint/2012/main" userId="微软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p:cViewPr varScale="1">
        <p:scale>
          <a:sx n="138" d="100"/>
          <a:sy n="138" d="100"/>
        </p:scale>
        <p:origin x="64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1-02T18:51:20.964" idx="1">
    <p:pos x="1014" y="865"/>
    <p:text>重要天气情况</p:text>
    <p:extLst>
      <p:ext uri="{C676402C-5697-4E1C-873F-D02D1690AC5C}">
        <p15:threadingInfo xmlns:p15="http://schemas.microsoft.com/office/powerpoint/2012/main" timeZoneBias="-480"/>
      </p:ext>
    </p:extLst>
  </p:cm>
  <p:cm authorId="1" dt="2016-01-02T18:51:57.523" idx="2">
    <p:pos x="1804" y="859"/>
    <p:text>航空人员气象情报</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B61B6FE-1BC3-4DE1-A4C9-E554E7F34384}" type="datetimeFigureOut">
              <a:rPr lang="zh-CN" altLang="en-US" smtClean="0"/>
              <a:pPr/>
              <a:t>2016/1/2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61B6FE-1BC3-4DE1-A4C9-E554E7F34384}" type="datetimeFigureOut">
              <a:rPr lang="zh-CN" altLang="en-US" smtClean="0"/>
              <a:pPr/>
              <a:t>2016/1/2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61B6FE-1BC3-4DE1-A4C9-E554E7F34384}" type="datetimeFigureOut">
              <a:rPr lang="zh-CN" altLang="en-US" smtClean="0"/>
              <a:pPr/>
              <a:t>2016/1/2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61B6FE-1BC3-4DE1-A4C9-E554E7F34384}" type="datetimeFigureOut">
              <a:rPr lang="zh-CN" altLang="en-US" smtClean="0"/>
              <a:pPr/>
              <a:t>2016/1/2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B61B6FE-1BC3-4DE1-A4C9-E554E7F34384}" type="datetimeFigureOut">
              <a:rPr lang="zh-CN" altLang="en-US" smtClean="0"/>
              <a:pPr/>
              <a:t>2016/1/2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61B6FE-1BC3-4DE1-A4C9-E554E7F34384}" type="datetimeFigureOut">
              <a:rPr lang="zh-CN" altLang="en-US" smtClean="0"/>
              <a:pPr/>
              <a:t>2016/1/2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B61B6FE-1BC3-4DE1-A4C9-E554E7F34384}" type="datetimeFigureOut">
              <a:rPr lang="zh-CN" altLang="en-US" smtClean="0"/>
              <a:pPr/>
              <a:t>2016/1/2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B61B6FE-1BC3-4DE1-A4C9-E554E7F34384}" type="datetimeFigureOut">
              <a:rPr lang="zh-CN" altLang="en-US" smtClean="0"/>
              <a:pPr/>
              <a:t>2016/1/2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61B6FE-1BC3-4DE1-A4C9-E554E7F34384}" type="datetimeFigureOut">
              <a:rPr lang="zh-CN" altLang="en-US" smtClean="0"/>
              <a:pPr/>
              <a:t>2016/1/2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B61B6FE-1BC3-4DE1-A4C9-E554E7F34384}" type="datetimeFigureOut">
              <a:rPr lang="zh-CN" altLang="en-US" smtClean="0"/>
              <a:pPr/>
              <a:t>2016/1/2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B61B6FE-1BC3-4DE1-A4C9-E554E7F34384}" type="datetimeFigureOut">
              <a:rPr lang="zh-CN" altLang="en-US" smtClean="0"/>
              <a:pPr/>
              <a:t>2016/1/2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1B6FE-1BC3-4DE1-A4C9-E554E7F34384}" type="datetimeFigureOut">
              <a:rPr lang="zh-CN" altLang="en-US" smtClean="0"/>
              <a:pPr/>
              <a:t>2016/1/2 Saturday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853FC-61EB-4F26-B1BC-3A5AE3DCE39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normAutofit fontScale="85000" lnSpcReduction="20000"/>
          </a:bodyPr>
          <a:lstStyle/>
          <a:p>
            <a:pPr marL="971550" lvl="1" indent="-514350">
              <a:buFont typeface="+mj-lt"/>
              <a:buAutoNum type="arabicPeriod"/>
            </a:pPr>
            <a:r>
              <a:rPr lang="en-US" altLang="zh-CN" dirty="0" smtClean="0"/>
              <a:t>What are the objectives of ATS</a:t>
            </a:r>
          </a:p>
          <a:p>
            <a:pPr marL="971550" lvl="1" indent="-514350">
              <a:buFont typeface="+mj-lt"/>
              <a:buAutoNum type="arabicPeriod"/>
            </a:pPr>
            <a:r>
              <a:rPr lang="en-US" altLang="zh-CN" dirty="0" smtClean="0"/>
              <a:t>What are the types of separation</a:t>
            </a:r>
          </a:p>
          <a:p>
            <a:pPr marL="971550" lvl="1" indent="-514350">
              <a:buFont typeface="+mj-lt"/>
              <a:buAutoNum type="arabicPeriod"/>
            </a:pPr>
            <a:r>
              <a:rPr lang="en-US" altLang="zh-CN" dirty="0" smtClean="0"/>
              <a:t>What is the determining factor on wake turbulence?</a:t>
            </a:r>
          </a:p>
          <a:p>
            <a:pPr marL="971550" lvl="1" indent="-514350">
              <a:buFont typeface="+mj-lt"/>
              <a:buAutoNum type="arabicPeriod"/>
            </a:pPr>
            <a:r>
              <a:rPr lang="en-US" altLang="zh-CN" dirty="0" smtClean="0"/>
              <a:t>Under what circumstances can an arriving aircraft be permitted to land?</a:t>
            </a:r>
          </a:p>
          <a:p>
            <a:pPr marL="971550" lvl="1" indent="-514350">
              <a:buFont typeface="+mj-lt"/>
              <a:buAutoNum type="arabicPeriod"/>
            </a:pPr>
            <a:r>
              <a:rPr lang="en-US" altLang="zh-CN" dirty="0" smtClean="0"/>
              <a:t>Under what circumstances can a departing aircraft be permitted to take off?</a:t>
            </a:r>
          </a:p>
          <a:p>
            <a:pPr marL="971550" lvl="1" indent="-514350">
              <a:buFont typeface="+mj-lt"/>
              <a:buAutoNum type="arabicPeriod"/>
            </a:pPr>
            <a:r>
              <a:rPr lang="en-US" altLang="zh-CN" dirty="0" smtClean="0"/>
              <a:t>What the five legs of an aerodrome traffic pattern</a:t>
            </a:r>
          </a:p>
          <a:p>
            <a:pPr marL="971550" lvl="1" indent="-514350">
              <a:buFont typeface="+mj-lt"/>
              <a:buAutoNum type="arabicPeriod"/>
            </a:pPr>
            <a:r>
              <a:rPr lang="en-US" altLang="zh-CN" dirty="0" smtClean="0"/>
              <a:t>What are the main functions of an approach controller?</a:t>
            </a:r>
          </a:p>
          <a:p>
            <a:pPr marL="971550" lvl="1" indent="-514350">
              <a:buFont typeface="+mj-lt"/>
              <a:buAutoNum type="arabicPeriod"/>
            </a:pPr>
            <a:r>
              <a:rPr lang="en-US" altLang="zh-CN" dirty="0" smtClean="0"/>
              <a:t>What is the objective of Flight Information Service?</a:t>
            </a:r>
          </a:p>
          <a:p>
            <a:pPr marL="971550" lvl="1" indent="-514350">
              <a:buFont typeface="+mj-lt"/>
              <a:buAutoNum type="arabicPeriod"/>
            </a:pPr>
            <a:r>
              <a:rPr lang="en-US" altLang="zh-CN" dirty="0" smtClean="0"/>
              <a:t>What is the objective of Alerting Service?</a:t>
            </a:r>
          </a:p>
          <a:p>
            <a:pPr marL="971550" lvl="1" indent="-514350">
              <a:buFont typeface="+mj-lt"/>
              <a:buAutoNum type="arabicPeriod"/>
            </a:pPr>
            <a:r>
              <a:rPr lang="en-US" altLang="zh-CN" dirty="0" smtClean="0"/>
              <a:t>What are the three phases for alerting service?</a:t>
            </a:r>
          </a:p>
          <a:p>
            <a:endParaRPr lang="zh-CN" altLang="en-US" dirty="0"/>
          </a:p>
        </p:txBody>
      </p:sp>
      <p:pic>
        <p:nvPicPr>
          <p:cNvPr id="4" name="Picture 6" descr="AG00317_"/>
          <p:cNvPicPr>
            <a:picLocks noChangeAspect="1" noChangeArrowheads="1" noCrop="1"/>
          </p:cNvPicPr>
          <p:nvPr/>
        </p:nvPicPr>
        <p:blipFill>
          <a:blip r:embed="rId2"/>
          <a:srcRect/>
          <a:stretch>
            <a:fillRect/>
          </a:stretch>
        </p:blipFill>
        <p:spPr bwMode="auto">
          <a:xfrm>
            <a:off x="7897813" y="0"/>
            <a:ext cx="1246187" cy="1600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Flight Information Service</a:t>
            </a:r>
            <a:endParaRPr lang="zh-CN" altLang="en-US" dirty="0"/>
          </a:p>
        </p:txBody>
      </p:sp>
      <p:sp>
        <p:nvSpPr>
          <p:cNvPr id="3" name="内容占位符 2"/>
          <p:cNvSpPr>
            <a:spLocks noGrp="1"/>
          </p:cNvSpPr>
          <p:nvPr>
            <p:ph idx="1"/>
          </p:nvPr>
        </p:nvSpPr>
        <p:spPr>
          <a:xfrm>
            <a:off x="457200" y="1500174"/>
            <a:ext cx="8229600" cy="4643470"/>
          </a:xfrm>
        </p:spPr>
        <p:txBody>
          <a:bodyPr>
            <a:normAutofit fontScale="62500" lnSpcReduction="20000"/>
          </a:bodyPr>
          <a:lstStyle/>
          <a:p>
            <a:r>
              <a:rPr lang="en-US" altLang="zh-CN" dirty="0" smtClean="0"/>
              <a:t>SIGMET and AIRMET information;</a:t>
            </a:r>
          </a:p>
          <a:p>
            <a:r>
              <a:rPr lang="en-US" altLang="zh-CN" dirty="0" smtClean="0"/>
              <a:t>information concerning pre-eruption volcanic activity, volcanic eruptions and volcanic ash clouds;</a:t>
            </a:r>
          </a:p>
          <a:p>
            <a:r>
              <a:rPr lang="en-US" altLang="zh-CN" dirty="0" smtClean="0"/>
              <a:t>information concerning the release into the atmosphere of radioactive materials or toxic chemicals;</a:t>
            </a:r>
          </a:p>
          <a:p>
            <a:r>
              <a:rPr lang="en-US" altLang="zh-CN" dirty="0" smtClean="0"/>
              <a:t>information on changes in the serviceability of navigation aids;</a:t>
            </a:r>
          </a:p>
          <a:p>
            <a:r>
              <a:rPr lang="en-US" altLang="zh-CN" dirty="0" smtClean="0"/>
              <a:t>information on changes in condition of aerodromes and associated facilities, including information on the state of the aerodrome movement areas when they are affected by snow, ice or significant depth of water;</a:t>
            </a:r>
          </a:p>
          <a:p>
            <a:r>
              <a:rPr lang="en-US" altLang="zh-CN" dirty="0" smtClean="0"/>
              <a:t>information on unmanned free balloons;</a:t>
            </a:r>
          </a:p>
          <a:p>
            <a:r>
              <a:rPr lang="en-US" altLang="zh-CN" dirty="0" smtClean="0"/>
              <a:t>weather conditions reported or forecast at departure, destination and alternate aerodromes;</a:t>
            </a:r>
          </a:p>
          <a:p>
            <a:r>
              <a:rPr lang="en-US" altLang="zh-CN" dirty="0" smtClean="0"/>
              <a:t>collision hazards, to aircraft operating in airspace Classes C, D, E, F and G;</a:t>
            </a:r>
          </a:p>
          <a:p>
            <a:r>
              <a:rPr lang="en-US" altLang="zh-CN" dirty="0" smtClean="0"/>
              <a:t>for flight over water areas, in so far as practicable and when requested by a pilot, any available information such as radio call sign, position, true track, speed, etc.,  of surface vessels in the area.</a:t>
            </a:r>
            <a:endParaRPr lang="zh-CN" altLang="en-US" dirty="0"/>
          </a:p>
        </p:txBody>
      </p:sp>
    </p:spTree>
    <p:extLst>
      <p:ext uri="{BB962C8B-B14F-4D97-AF65-F5344CB8AC3E}">
        <p14:creationId xmlns:p14="http://schemas.microsoft.com/office/powerpoint/2010/main" val="209209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Alerting Service</a:t>
            </a:r>
            <a:endParaRPr lang="zh-CN" altLang="en-US" dirty="0"/>
          </a:p>
        </p:txBody>
      </p:sp>
      <p:sp>
        <p:nvSpPr>
          <p:cNvPr id="3" name="内容占位符 2"/>
          <p:cNvSpPr>
            <a:spLocks noGrp="1"/>
          </p:cNvSpPr>
          <p:nvPr>
            <p:ph idx="1"/>
          </p:nvPr>
        </p:nvSpPr>
        <p:spPr/>
        <p:txBody>
          <a:bodyPr/>
          <a:lstStyle/>
          <a:p>
            <a:r>
              <a:rPr lang="en-US" altLang="zh-CN" dirty="0" smtClean="0"/>
              <a:t>Three phases</a:t>
            </a:r>
          </a:p>
          <a:p>
            <a:pPr lvl="1"/>
            <a:r>
              <a:rPr lang="en-US" altLang="zh-CN" dirty="0" smtClean="0"/>
              <a:t>Uncertainty phase</a:t>
            </a:r>
          </a:p>
          <a:p>
            <a:pPr lvl="1"/>
            <a:r>
              <a:rPr lang="en-US" altLang="zh-CN" dirty="0" smtClean="0"/>
              <a:t>Alert phase</a:t>
            </a:r>
          </a:p>
          <a:p>
            <a:pPr lvl="1"/>
            <a:r>
              <a:rPr lang="en-US" altLang="zh-CN" dirty="0" smtClean="0"/>
              <a:t>Distress phase</a:t>
            </a:r>
          </a:p>
        </p:txBody>
      </p:sp>
      <p:pic>
        <p:nvPicPr>
          <p:cNvPr id="4" name="图片 3" descr="Search_and_Rescue_Royalty_Free_Clipart_Picture_100205-004261-714053.jpg"/>
          <p:cNvPicPr>
            <a:picLocks noChangeAspect="1"/>
          </p:cNvPicPr>
          <p:nvPr/>
        </p:nvPicPr>
        <p:blipFill>
          <a:blip r:embed="rId2"/>
          <a:stretch>
            <a:fillRect/>
          </a:stretch>
        </p:blipFill>
        <p:spPr>
          <a:xfrm>
            <a:off x="4786314" y="2428868"/>
            <a:ext cx="2947231" cy="2721276"/>
          </a:xfrm>
          <a:prstGeom prst="rect">
            <a:avLst/>
          </a:prstGeom>
        </p:spPr>
      </p:pic>
    </p:spTree>
    <p:extLst>
      <p:ext uri="{BB962C8B-B14F-4D97-AF65-F5344CB8AC3E}">
        <p14:creationId xmlns:p14="http://schemas.microsoft.com/office/powerpoint/2010/main" val="307119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Objectives of the air traffic services</a:t>
            </a:r>
            <a:endParaRPr lang="zh-CN" altLang="en-US" dirty="0"/>
          </a:p>
        </p:txBody>
      </p:sp>
      <p:sp>
        <p:nvSpPr>
          <p:cNvPr id="3" name="内容占位符 2"/>
          <p:cNvSpPr>
            <a:spLocks noGrp="1"/>
          </p:cNvSpPr>
          <p:nvPr>
            <p:ph idx="1"/>
          </p:nvPr>
        </p:nvSpPr>
        <p:spPr>
          <a:xfrm>
            <a:off x="457200" y="1600200"/>
            <a:ext cx="6257940" cy="4525963"/>
          </a:xfrm>
        </p:spPr>
        <p:txBody>
          <a:bodyPr>
            <a:normAutofit fontScale="85000" lnSpcReduction="20000"/>
          </a:bodyPr>
          <a:lstStyle/>
          <a:p>
            <a:pPr marL="971550" lvl="1" indent="-514350">
              <a:buFont typeface="+mj-lt"/>
              <a:buAutoNum type="alphaLcParenR"/>
            </a:pPr>
            <a:r>
              <a:rPr lang="en-US" altLang="zh-CN" dirty="0" smtClean="0"/>
              <a:t>prevent </a:t>
            </a:r>
            <a:r>
              <a:rPr lang="en-US" altLang="zh-CN" dirty="0"/>
              <a:t>collisions between aircraft</a:t>
            </a:r>
            <a:r>
              <a:rPr lang="en-US" altLang="zh-CN" dirty="0" smtClean="0"/>
              <a:t>;</a:t>
            </a:r>
          </a:p>
          <a:p>
            <a:pPr marL="971550" lvl="1" indent="-514350">
              <a:buFont typeface="+mj-lt"/>
              <a:buAutoNum type="alphaLcParenR"/>
            </a:pPr>
            <a:r>
              <a:rPr lang="en-US" altLang="zh-CN" dirty="0" smtClean="0"/>
              <a:t>prevent </a:t>
            </a:r>
            <a:r>
              <a:rPr lang="en-US" altLang="zh-CN" dirty="0"/>
              <a:t>collisions between aircraft on the </a:t>
            </a:r>
            <a:r>
              <a:rPr lang="en-US" altLang="zh-CN" dirty="0" smtClean="0"/>
              <a:t>maneuvering area </a:t>
            </a:r>
            <a:r>
              <a:rPr lang="en-US" altLang="zh-CN" dirty="0"/>
              <a:t>and obstructions on that area;</a:t>
            </a:r>
          </a:p>
          <a:p>
            <a:pPr marL="971550" lvl="1" indent="-514350">
              <a:buFont typeface="+mj-lt"/>
              <a:buAutoNum type="alphaLcParenR"/>
            </a:pPr>
            <a:r>
              <a:rPr lang="en-US" altLang="zh-CN" dirty="0" smtClean="0"/>
              <a:t>Expedite(</a:t>
            </a:r>
            <a:r>
              <a:rPr lang="zh-CN" altLang="en-US" dirty="0" smtClean="0"/>
              <a:t>加速</a:t>
            </a:r>
            <a:r>
              <a:rPr lang="en-US" altLang="zh-CN" dirty="0" smtClean="0"/>
              <a:t>) </a:t>
            </a:r>
            <a:r>
              <a:rPr lang="en-US" altLang="zh-CN" dirty="0"/>
              <a:t>and maintain an orderly flow of air traffic;</a:t>
            </a:r>
          </a:p>
          <a:p>
            <a:pPr marL="971550" lvl="1" indent="-514350">
              <a:buFont typeface="+mj-lt"/>
              <a:buAutoNum type="alphaLcParenR"/>
            </a:pPr>
            <a:r>
              <a:rPr lang="en-US" altLang="zh-CN" dirty="0" smtClean="0"/>
              <a:t>provide </a:t>
            </a:r>
            <a:r>
              <a:rPr lang="en-US" altLang="zh-CN" dirty="0"/>
              <a:t>advice and information useful for the safe </a:t>
            </a:r>
            <a:r>
              <a:rPr lang="en-US" altLang="zh-CN" dirty="0" smtClean="0"/>
              <a:t>and efficient </a:t>
            </a:r>
            <a:r>
              <a:rPr lang="en-US" altLang="zh-CN" dirty="0"/>
              <a:t>conduct of flights;</a:t>
            </a:r>
          </a:p>
          <a:p>
            <a:pPr marL="971550" lvl="1" indent="-514350">
              <a:buFont typeface="+mj-lt"/>
              <a:buAutoNum type="alphaLcParenR"/>
            </a:pPr>
            <a:r>
              <a:rPr lang="en-US" altLang="zh-CN" dirty="0" smtClean="0"/>
              <a:t>notify </a:t>
            </a:r>
            <a:r>
              <a:rPr lang="en-US" altLang="zh-CN" dirty="0"/>
              <a:t>appropriate organizations regarding aircraft in </a:t>
            </a:r>
            <a:r>
              <a:rPr lang="en-US" altLang="zh-CN" dirty="0" smtClean="0"/>
              <a:t>need of </a:t>
            </a:r>
            <a:r>
              <a:rPr lang="en-US" altLang="zh-CN" dirty="0"/>
              <a:t>search and rescue aid, and assist such </a:t>
            </a:r>
            <a:r>
              <a:rPr lang="en-US" altLang="zh-CN" dirty="0" smtClean="0"/>
              <a:t>organizations as </a:t>
            </a:r>
            <a:r>
              <a:rPr lang="en-US" altLang="zh-CN" dirty="0"/>
              <a:t>required</a:t>
            </a:r>
            <a:r>
              <a:rPr lang="en-US" altLang="zh-CN" dirty="0" smtClean="0">
                <a:solidFill>
                  <a:srgbClr val="FF0000"/>
                </a:solidFill>
              </a:rPr>
              <a:t>.(10</a:t>
            </a:r>
            <a:r>
              <a:rPr lang="zh-CN" altLang="en-US" dirty="0" smtClean="0">
                <a:solidFill>
                  <a:srgbClr val="FF0000"/>
                </a:solidFill>
              </a:rPr>
              <a:t>问答案</a:t>
            </a:r>
            <a:r>
              <a:rPr lang="en-US" altLang="zh-CN" dirty="0" smtClean="0">
                <a:solidFill>
                  <a:srgbClr val="FF0000"/>
                </a:solidFill>
              </a:rPr>
              <a:t>)</a:t>
            </a:r>
            <a:endParaRPr lang="zh-CN" altLang="en-US" dirty="0">
              <a:solidFill>
                <a:srgbClr val="FF0000"/>
              </a:solidFill>
            </a:endParaRPr>
          </a:p>
        </p:txBody>
      </p:sp>
      <p:grpSp>
        <p:nvGrpSpPr>
          <p:cNvPr id="11" name="组合 10"/>
          <p:cNvGrpSpPr/>
          <p:nvPr/>
        </p:nvGrpSpPr>
        <p:grpSpPr>
          <a:xfrm>
            <a:off x="6500826" y="1571612"/>
            <a:ext cx="2143140" cy="1928826"/>
            <a:chOff x="6500826" y="1571612"/>
            <a:chExt cx="2143140" cy="1928826"/>
          </a:xfrm>
        </p:grpSpPr>
        <p:sp>
          <p:nvSpPr>
            <p:cNvPr id="5" name="左大括号 4"/>
            <p:cNvSpPr/>
            <p:nvPr/>
          </p:nvSpPr>
          <p:spPr>
            <a:xfrm flipH="1">
              <a:off x="6500826" y="1571612"/>
              <a:ext cx="428628" cy="19288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7143768" y="2357430"/>
              <a:ext cx="1500198" cy="369332"/>
            </a:xfrm>
            <a:prstGeom prst="rect">
              <a:avLst/>
            </a:prstGeom>
            <a:noFill/>
          </p:spPr>
          <p:txBody>
            <a:bodyPr wrap="square" rtlCol="0">
              <a:spAutoFit/>
            </a:bodyPr>
            <a:lstStyle/>
            <a:p>
              <a:r>
                <a:rPr lang="en-US" altLang="zh-CN" dirty="0" smtClean="0"/>
                <a:t>ATC</a:t>
              </a:r>
              <a:endParaRPr lang="zh-CN" altLang="en-US" dirty="0"/>
            </a:p>
          </p:txBody>
        </p:sp>
      </p:grpSp>
      <p:grpSp>
        <p:nvGrpSpPr>
          <p:cNvPr id="12" name="组合 11"/>
          <p:cNvGrpSpPr/>
          <p:nvPr/>
        </p:nvGrpSpPr>
        <p:grpSpPr>
          <a:xfrm>
            <a:off x="6500826" y="3643314"/>
            <a:ext cx="1285884" cy="785818"/>
            <a:chOff x="6500826" y="3643314"/>
            <a:chExt cx="1285884" cy="785818"/>
          </a:xfrm>
        </p:grpSpPr>
        <p:sp>
          <p:nvSpPr>
            <p:cNvPr id="7" name="左大括号 6"/>
            <p:cNvSpPr/>
            <p:nvPr/>
          </p:nvSpPr>
          <p:spPr>
            <a:xfrm flipH="1">
              <a:off x="6500826" y="3643314"/>
              <a:ext cx="428628" cy="7858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7143768" y="3857628"/>
              <a:ext cx="642942" cy="369332"/>
            </a:xfrm>
            <a:prstGeom prst="rect">
              <a:avLst/>
            </a:prstGeom>
            <a:noFill/>
          </p:spPr>
          <p:txBody>
            <a:bodyPr wrap="square" rtlCol="0">
              <a:spAutoFit/>
            </a:bodyPr>
            <a:lstStyle/>
            <a:p>
              <a:r>
                <a:rPr lang="en-US" altLang="zh-CN" dirty="0" smtClean="0"/>
                <a:t>FIS</a:t>
              </a:r>
              <a:endParaRPr lang="zh-CN" altLang="en-US" dirty="0"/>
            </a:p>
          </p:txBody>
        </p:sp>
      </p:grpSp>
      <p:grpSp>
        <p:nvGrpSpPr>
          <p:cNvPr id="13" name="组合 12"/>
          <p:cNvGrpSpPr/>
          <p:nvPr/>
        </p:nvGrpSpPr>
        <p:grpSpPr>
          <a:xfrm>
            <a:off x="6500826" y="4572008"/>
            <a:ext cx="2286016" cy="1071570"/>
            <a:chOff x="6500826" y="4572008"/>
            <a:chExt cx="2286016" cy="1071570"/>
          </a:xfrm>
        </p:grpSpPr>
        <p:sp>
          <p:nvSpPr>
            <p:cNvPr id="9" name="左大括号 8"/>
            <p:cNvSpPr/>
            <p:nvPr/>
          </p:nvSpPr>
          <p:spPr>
            <a:xfrm flipH="1">
              <a:off x="6500826" y="4572008"/>
              <a:ext cx="428628" cy="10715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7072330" y="4929198"/>
              <a:ext cx="1714512" cy="369332"/>
            </a:xfrm>
            <a:prstGeom prst="rect">
              <a:avLst/>
            </a:prstGeom>
            <a:noFill/>
          </p:spPr>
          <p:txBody>
            <a:bodyPr wrap="square" rtlCol="0">
              <a:spAutoFit/>
            </a:bodyPr>
            <a:lstStyle/>
            <a:p>
              <a:r>
                <a:rPr lang="en-US" altLang="zh-CN" dirty="0" smtClean="0"/>
                <a:t>Alerting Service</a:t>
              </a:r>
              <a:endParaRPr lang="zh-CN" altLang="en-US" dirty="0"/>
            </a:p>
          </p:txBody>
        </p:sp>
      </p:grpSp>
    </p:spTree>
    <p:extLst>
      <p:ext uri="{BB962C8B-B14F-4D97-AF65-F5344CB8AC3E}">
        <p14:creationId xmlns:p14="http://schemas.microsoft.com/office/powerpoint/2010/main" val="81769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Types of Separation</a:t>
            </a:r>
            <a:endParaRPr lang="zh-CN" altLang="en-US" dirty="0"/>
          </a:p>
        </p:txBody>
      </p:sp>
      <p:sp>
        <p:nvSpPr>
          <p:cNvPr id="3" name="内容占位符 2"/>
          <p:cNvSpPr>
            <a:spLocks noGrp="1"/>
          </p:cNvSpPr>
          <p:nvPr>
            <p:ph idx="1"/>
          </p:nvPr>
        </p:nvSpPr>
        <p:spPr>
          <a:xfrm>
            <a:off x="714348" y="3429000"/>
            <a:ext cx="4900618" cy="2614618"/>
          </a:xfrm>
        </p:spPr>
        <p:txBody>
          <a:bodyPr>
            <a:normAutofit/>
          </a:bodyPr>
          <a:lstStyle/>
          <a:p>
            <a:r>
              <a:rPr lang="en-US" altLang="zh-CN" sz="2800" dirty="0" smtClean="0"/>
              <a:t>VFR separation</a:t>
            </a:r>
          </a:p>
          <a:p>
            <a:r>
              <a:rPr lang="en-US" altLang="zh-CN" sz="2800" dirty="0" smtClean="0"/>
              <a:t>IFR separation (non-radar)</a:t>
            </a:r>
          </a:p>
          <a:p>
            <a:r>
              <a:rPr lang="en-US" altLang="zh-CN" sz="2800" dirty="0" smtClean="0"/>
              <a:t>Radar separation</a:t>
            </a:r>
          </a:p>
          <a:p>
            <a:r>
              <a:rPr lang="en-US" altLang="zh-CN" sz="2800" dirty="0" smtClean="0"/>
              <a:t>Wake turbulence separation</a:t>
            </a:r>
            <a:endParaRPr lang="zh-CN" altLang="en-US" sz="2800" dirty="0"/>
          </a:p>
        </p:txBody>
      </p:sp>
      <p:sp>
        <p:nvSpPr>
          <p:cNvPr id="4" name="内容占位符 2"/>
          <p:cNvSpPr txBox="1">
            <a:spLocks/>
          </p:cNvSpPr>
          <p:nvPr/>
        </p:nvSpPr>
        <p:spPr>
          <a:xfrm>
            <a:off x="714348" y="1643050"/>
            <a:ext cx="3786214" cy="1714512"/>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Vertical separation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Lateral</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separation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800" baseline="0" dirty="0" smtClean="0"/>
              <a:t>Horizontal</a:t>
            </a:r>
            <a:r>
              <a:rPr lang="en-US" altLang="zh-CN" sz="2800" dirty="0" smtClean="0"/>
              <a:t> separation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Composite separation</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内容占位符 2"/>
          <p:cNvSpPr txBox="1">
            <a:spLocks/>
          </p:cNvSpPr>
          <p:nvPr/>
        </p:nvSpPr>
        <p:spPr>
          <a:xfrm>
            <a:off x="5214942" y="1714488"/>
            <a:ext cx="3571932" cy="128588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Time separation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800" dirty="0" smtClean="0"/>
              <a:t>Distance separation</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图片 5" descr="MC900361468.WMF"/>
          <p:cNvPicPr>
            <a:picLocks noChangeAspect="1"/>
          </p:cNvPicPr>
          <p:nvPr/>
        </p:nvPicPr>
        <p:blipFill>
          <a:blip r:embed="rId2"/>
          <a:stretch>
            <a:fillRect/>
          </a:stretch>
        </p:blipFill>
        <p:spPr>
          <a:xfrm>
            <a:off x="5357818" y="4572008"/>
            <a:ext cx="1627312" cy="556755"/>
          </a:xfrm>
          <a:prstGeom prst="rect">
            <a:avLst/>
          </a:prstGeom>
        </p:spPr>
      </p:pic>
      <p:pic>
        <p:nvPicPr>
          <p:cNvPr id="7" name="图片 6" descr="MC900320932.WMF"/>
          <p:cNvPicPr>
            <a:picLocks noChangeAspect="1"/>
          </p:cNvPicPr>
          <p:nvPr/>
        </p:nvPicPr>
        <p:blipFill>
          <a:blip r:embed="rId3"/>
          <a:stretch>
            <a:fillRect/>
          </a:stretch>
        </p:blipFill>
        <p:spPr>
          <a:xfrm>
            <a:off x="6786578" y="3214686"/>
            <a:ext cx="1809598" cy="545897"/>
          </a:xfrm>
          <a:prstGeom prst="rect">
            <a:avLst/>
          </a:prstGeom>
        </p:spPr>
      </p:pic>
    </p:spTree>
    <p:extLst>
      <p:ext uri="{BB962C8B-B14F-4D97-AF65-F5344CB8AC3E}">
        <p14:creationId xmlns:p14="http://schemas.microsoft.com/office/powerpoint/2010/main" val="60136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Wake turbulence Separation</a:t>
            </a:r>
            <a:endParaRPr lang="zh-CN" altLang="en-US" dirty="0"/>
          </a:p>
        </p:txBody>
      </p:sp>
      <p:sp>
        <p:nvSpPr>
          <p:cNvPr id="4" name="Text Box 3"/>
          <p:cNvSpPr txBox="1">
            <a:spLocks noChangeArrowheads="1"/>
          </p:cNvSpPr>
          <p:nvPr/>
        </p:nvSpPr>
        <p:spPr bwMode="auto">
          <a:xfrm>
            <a:off x="714348" y="1533465"/>
            <a:ext cx="3071834" cy="4708981"/>
          </a:xfrm>
          <a:prstGeom prst="rect">
            <a:avLst/>
          </a:prstGeom>
          <a:noFill/>
          <a:ln w="9525">
            <a:noFill/>
            <a:miter lim="800000"/>
            <a:headEnd/>
            <a:tailEnd/>
          </a:ln>
          <a:effectLst/>
        </p:spPr>
        <p:txBody>
          <a:bodyPr wrap="square">
            <a:spAutoFit/>
          </a:bodyPr>
          <a:lstStyle/>
          <a:p>
            <a:pPr>
              <a:spcBef>
                <a:spcPct val="50000"/>
              </a:spcBef>
            </a:pPr>
            <a:r>
              <a:rPr lang="en-US" altLang="zh-CN" sz="2000" i="0" dirty="0" smtClean="0"/>
              <a:t>Wake turbulence separation shall be applied between departing and departing, and arriving and arriving.</a:t>
            </a:r>
          </a:p>
          <a:p>
            <a:pPr>
              <a:spcBef>
                <a:spcPct val="50000"/>
              </a:spcBef>
            </a:pPr>
            <a:r>
              <a:rPr lang="en-US" altLang="zh-CN" sz="2000" i="0" dirty="0" smtClean="0"/>
              <a:t>Wake </a:t>
            </a:r>
            <a:r>
              <a:rPr lang="en-US" altLang="zh-CN" sz="2000" i="0" dirty="0"/>
              <a:t>turbulence separation minima </a:t>
            </a:r>
            <a:r>
              <a:rPr lang="en-US" altLang="zh-CN" sz="2000" i="0" dirty="0" smtClean="0"/>
              <a:t>is determined </a:t>
            </a:r>
            <a:r>
              <a:rPr lang="en-US" altLang="zh-CN" sz="2000" i="0" dirty="0"/>
              <a:t>by maximum certificated takeoff mass. </a:t>
            </a:r>
          </a:p>
          <a:p>
            <a:pPr>
              <a:spcBef>
                <a:spcPct val="50000"/>
              </a:spcBef>
            </a:pPr>
            <a:r>
              <a:rPr lang="en-US" altLang="zh-CN" sz="2000" i="0" dirty="0"/>
              <a:t>Aircraft are classified according to their maximum certificated takeoff mass into three categories.</a:t>
            </a:r>
          </a:p>
        </p:txBody>
      </p:sp>
      <p:sp>
        <p:nvSpPr>
          <p:cNvPr id="5" name="Rectangle 7"/>
          <p:cNvSpPr>
            <a:spLocks noChangeArrowheads="1"/>
          </p:cNvSpPr>
          <p:nvPr/>
        </p:nvSpPr>
        <p:spPr bwMode="auto">
          <a:xfrm>
            <a:off x="4191000" y="1706582"/>
            <a:ext cx="4191000" cy="14478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6" name="Rectangle 8"/>
          <p:cNvSpPr>
            <a:spLocks noChangeArrowheads="1"/>
          </p:cNvSpPr>
          <p:nvPr/>
        </p:nvSpPr>
        <p:spPr bwMode="auto">
          <a:xfrm>
            <a:off x="4191000" y="3230582"/>
            <a:ext cx="4191000" cy="14478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 name="Rectangle 9"/>
          <p:cNvSpPr>
            <a:spLocks noChangeArrowheads="1"/>
          </p:cNvSpPr>
          <p:nvPr/>
        </p:nvSpPr>
        <p:spPr bwMode="auto">
          <a:xfrm>
            <a:off x="4191000" y="4754582"/>
            <a:ext cx="4191000" cy="14478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pic>
        <p:nvPicPr>
          <p:cNvPr id="8" name="Picture 10" descr="C:\WINDOWS\Profiles\Hxx000\桌面\飞行间隔课件\Pic\146.bmp"/>
          <p:cNvPicPr>
            <a:picLocks noChangeAspect="1" noChangeArrowheads="1"/>
          </p:cNvPicPr>
          <p:nvPr/>
        </p:nvPicPr>
        <p:blipFill>
          <a:blip r:embed="rId4"/>
          <a:srcRect/>
          <a:stretch>
            <a:fillRect/>
          </a:stretch>
        </p:blipFill>
        <p:spPr bwMode="auto">
          <a:xfrm>
            <a:off x="4343400" y="3459182"/>
            <a:ext cx="1609725" cy="481013"/>
          </a:xfrm>
          <a:prstGeom prst="rect">
            <a:avLst/>
          </a:prstGeom>
          <a:noFill/>
        </p:spPr>
      </p:pic>
      <p:pic>
        <p:nvPicPr>
          <p:cNvPr id="9" name="Picture 11" descr="C:\WINDOWS\Profiles\Hxx000\桌面\飞行间隔课件\Pic\DC10~.bmp"/>
          <p:cNvPicPr>
            <a:picLocks noChangeAspect="1" noChangeArrowheads="1"/>
          </p:cNvPicPr>
          <p:nvPr/>
        </p:nvPicPr>
        <p:blipFill>
          <a:blip r:embed="rId5"/>
          <a:srcRect/>
          <a:stretch>
            <a:fillRect/>
          </a:stretch>
        </p:blipFill>
        <p:spPr bwMode="auto">
          <a:xfrm>
            <a:off x="4343400" y="1782782"/>
            <a:ext cx="2343150" cy="835025"/>
          </a:xfrm>
          <a:prstGeom prst="rect">
            <a:avLst/>
          </a:prstGeom>
          <a:noFill/>
        </p:spPr>
      </p:pic>
      <p:pic>
        <p:nvPicPr>
          <p:cNvPr id="10" name="Picture 12" descr="C:\WINDOWS\Profiles\Hxx000\桌面\飞行间隔课件\Pic\Beech_light.bmp"/>
          <p:cNvPicPr>
            <a:picLocks noChangeAspect="1" noChangeArrowheads="1"/>
          </p:cNvPicPr>
          <p:nvPr/>
        </p:nvPicPr>
        <p:blipFill>
          <a:blip r:embed="rId6"/>
          <a:srcRect/>
          <a:stretch>
            <a:fillRect/>
          </a:stretch>
        </p:blipFill>
        <p:spPr bwMode="auto">
          <a:xfrm>
            <a:off x="4343400" y="5107007"/>
            <a:ext cx="1143000" cy="409575"/>
          </a:xfrm>
          <a:prstGeom prst="rect">
            <a:avLst/>
          </a:prstGeom>
          <a:noFill/>
        </p:spPr>
      </p:pic>
      <p:sp>
        <p:nvSpPr>
          <p:cNvPr id="11" name="Text Box 13"/>
          <p:cNvSpPr txBox="1">
            <a:spLocks noChangeArrowheads="1"/>
          </p:cNvSpPr>
          <p:nvPr/>
        </p:nvSpPr>
        <p:spPr bwMode="auto">
          <a:xfrm>
            <a:off x="5029200" y="2722582"/>
            <a:ext cx="2819400" cy="366713"/>
          </a:xfrm>
          <a:prstGeom prst="rect">
            <a:avLst/>
          </a:prstGeom>
          <a:noFill/>
          <a:ln w="9525">
            <a:noFill/>
            <a:miter lim="800000"/>
            <a:headEnd/>
            <a:tailEnd/>
          </a:ln>
          <a:effectLst/>
        </p:spPr>
        <p:txBody>
          <a:bodyPr>
            <a:spAutoFit/>
          </a:bodyPr>
          <a:lstStyle/>
          <a:p>
            <a:pPr>
              <a:spcBef>
                <a:spcPct val="50000"/>
              </a:spcBef>
            </a:pPr>
            <a:r>
              <a:rPr lang="en-US" altLang="zh-CN" sz="1800" b="1" i="0"/>
              <a:t>HEAVY: </a:t>
            </a:r>
            <a:r>
              <a:rPr lang="en-US" altLang="zh-CN" sz="1800" b="1" i="0">
                <a:sym typeface="Symbol" pitchFamily="18" charset="2"/>
              </a:rPr>
              <a:t></a:t>
            </a:r>
            <a:r>
              <a:rPr lang="en-US" altLang="zh-CN" sz="1800" b="1" i="0"/>
              <a:t> 136,000 kg </a:t>
            </a:r>
          </a:p>
        </p:txBody>
      </p:sp>
      <p:sp>
        <p:nvSpPr>
          <p:cNvPr id="12" name="Text Box 14"/>
          <p:cNvSpPr txBox="1">
            <a:spLocks noChangeArrowheads="1"/>
          </p:cNvSpPr>
          <p:nvPr/>
        </p:nvSpPr>
        <p:spPr bwMode="auto">
          <a:xfrm>
            <a:off x="4495800" y="4259282"/>
            <a:ext cx="3810000" cy="366713"/>
          </a:xfrm>
          <a:prstGeom prst="rect">
            <a:avLst/>
          </a:prstGeom>
          <a:noFill/>
          <a:ln w="9525">
            <a:noFill/>
            <a:miter lim="800000"/>
            <a:headEnd/>
            <a:tailEnd/>
          </a:ln>
          <a:effectLst/>
        </p:spPr>
        <p:txBody>
          <a:bodyPr>
            <a:spAutoFit/>
          </a:bodyPr>
          <a:lstStyle/>
          <a:p>
            <a:pPr>
              <a:spcBef>
                <a:spcPct val="50000"/>
              </a:spcBef>
            </a:pPr>
            <a:r>
              <a:rPr lang="en-US" altLang="zh-CN" sz="1800" b="1" i="0"/>
              <a:t>136,000 kg </a:t>
            </a:r>
            <a:r>
              <a:rPr lang="en-US" altLang="zh-CN" sz="1800" b="1" i="0">
                <a:cs typeface="Times New Roman" charset="0"/>
                <a:sym typeface="Symbol" pitchFamily="18" charset="2"/>
              </a:rPr>
              <a:t>&gt;</a:t>
            </a:r>
            <a:r>
              <a:rPr lang="en-US" altLang="zh-CN" sz="1800" b="1" i="0"/>
              <a:t> MEDIUM </a:t>
            </a:r>
            <a:r>
              <a:rPr lang="en-US" altLang="zh-CN" sz="1800" b="1" i="0">
                <a:cs typeface="Times New Roman" charset="0"/>
                <a:sym typeface="Symbol" pitchFamily="18" charset="2"/>
              </a:rPr>
              <a:t>&gt; 7,000 kg</a:t>
            </a:r>
          </a:p>
        </p:txBody>
      </p:sp>
      <p:sp>
        <p:nvSpPr>
          <p:cNvPr id="13" name="Text Box 16"/>
          <p:cNvSpPr txBox="1">
            <a:spLocks noChangeArrowheads="1"/>
          </p:cNvSpPr>
          <p:nvPr/>
        </p:nvSpPr>
        <p:spPr bwMode="auto">
          <a:xfrm>
            <a:off x="4876800" y="5821382"/>
            <a:ext cx="2819400" cy="366713"/>
          </a:xfrm>
          <a:prstGeom prst="rect">
            <a:avLst/>
          </a:prstGeom>
          <a:noFill/>
          <a:ln w="9525">
            <a:noFill/>
            <a:miter lim="800000"/>
            <a:headEnd/>
            <a:tailEnd/>
          </a:ln>
          <a:effectLst/>
        </p:spPr>
        <p:txBody>
          <a:bodyPr>
            <a:spAutoFit/>
          </a:bodyPr>
          <a:lstStyle/>
          <a:p>
            <a:pPr>
              <a:spcBef>
                <a:spcPct val="50000"/>
              </a:spcBef>
            </a:pPr>
            <a:r>
              <a:rPr lang="en-US" altLang="zh-CN" sz="1800" b="1" i="0"/>
              <a:t>LIGHT: </a:t>
            </a:r>
            <a:r>
              <a:rPr lang="en-US" altLang="zh-CN" sz="1800" b="1" i="0">
                <a:sym typeface="Symbol" pitchFamily="18" charset="2"/>
              </a:rPr>
              <a:t></a:t>
            </a:r>
            <a:r>
              <a:rPr lang="en-US" altLang="zh-CN" sz="1800" b="1" i="0"/>
              <a:t> 7,000 kg </a:t>
            </a:r>
          </a:p>
        </p:txBody>
      </p:sp>
    </p:spTree>
    <p:extLst>
      <p:ext uri="{BB962C8B-B14F-4D97-AF65-F5344CB8AC3E}">
        <p14:creationId xmlns:p14="http://schemas.microsoft.com/office/powerpoint/2010/main" val="425573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box(out)">
                                      <p:cBhvr>
                                        <p:cTn id="19" dur="500"/>
                                        <p:tgtEl>
                                          <p:spTgt spid="11">
                                            <p:txEl>
                                              <p:pRg st="0" end="0"/>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whoosh.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box(out)">
                                      <p:cBhvr>
                                        <p:cTn id="30" dur="500"/>
                                        <p:tgtEl>
                                          <p:spTgt spid="12">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box(out)">
                                      <p:cBhvr>
                                        <p:cTn id="41" dur="500"/>
                                        <p:tgtEl>
                                          <p:spTgt spid="13">
                                            <p:txEl>
                                              <p:pRg st="0" end="0"/>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P spid="12" grpId="0" build="p" autoUpdateAnimBg="0"/>
      <p:bldP spid="1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Wake turbulence Separation</a:t>
            </a:r>
            <a:endParaRPr lang="zh-CN" altLang="en-US" dirty="0"/>
          </a:p>
        </p:txBody>
      </p:sp>
      <p:graphicFrame>
        <p:nvGraphicFramePr>
          <p:cNvPr id="4" name="内容占位符 3"/>
          <p:cNvGraphicFramePr>
            <a:graphicFrameLocks noGrp="1"/>
          </p:cNvGraphicFramePr>
          <p:nvPr>
            <p:ph idx="1"/>
          </p:nvPr>
        </p:nvGraphicFramePr>
        <p:xfrm>
          <a:off x="1285852" y="1600199"/>
          <a:ext cx="6715173" cy="3176841"/>
        </p:xfrm>
        <a:graphic>
          <a:graphicData uri="http://schemas.openxmlformats.org/drawingml/2006/table">
            <a:tbl>
              <a:tblPr firstRow="1" bandRow="1">
                <a:tableStyleId>{5C22544A-7EE6-4342-B048-85BDC9FD1C3A}</a:tableStyleId>
              </a:tblPr>
              <a:tblGrid>
                <a:gridCol w="1857388"/>
                <a:gridCol w="2357454"/>
                <a:gridCol w="2500331"/>
              </a:tblGrid>
              <a:tr h="372192">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Wake</a:t>
                      </a:r>
                      <a:r>
                        <a:rPr lang="en-US" altLang="zh-CN" baseline="0" dirty="0" smtClean="0"/>
                        <a:t> Turbulence Separation Based on Distance</a:t>
                      </a:r>
                      <a:endParaRPr lang="zh-CN" altLang="en-US" dirty="0" smtClean="0"/>
                    </a:p>
                  </a:txBody>
                  <a:tcPr/>
                </a:tc>
                <a:tc hMerge="1">
                  <a:txBody>
                    <a:bodyPr/>
                    <a:lstStyle/>
                    <a:p>
                      <a:endParaRPr lang="zh-CN" altLang="en-US" dirty="0"/>
                    </a:p>
                  </a:txBody>
                  <a:tcPr/>
                </a:tc>
                <a:tc hMerge="1">
                  <a:txBody>
                    <a:bodyPr/>
                    <a:lstStyle/>
                    <a:p>
                      <a:endParaRPr lang="zh-CN" altLang="en-US" dirty="0"/>
                    </a:p>
                  </a:txBody>
                  <a:tcPr/>
                </a:tc>
              </a:tr>
              <a:tr h="398788">
                <a:tc>
                  <a:txBody>
                    <a:bodyPr/>
                    <a:lstStyle/>
                    <a:p>
                      <a:r>
                        <a:rPr lang="en-US" altLang="zh-CN" dirty="0" smtClean="0"/>
                        <a:t>Leading Aircraft</a:t>
                      </a:r>
                      <a:endParaRPr lang="zh-CN" altLang="en-US" dirty="0"/>
                    </a:p>
                  </a:txBody>
                  <a:tcPr/>
                </a:tc>
                <a:tc>
                  <a:txBody>
                    <a:bodyPr/>
                    <a:lstStyle/>
                    <a:p>
                      <a:r>
                        <a:rPr lang="en-US" altLang="zh-CN" dirty="0" smtClean="0"/>
                        <a:t>Following</a:t>
                      </a:r>
                      <a:r>
                        <a:rPr lang="en-US" altLang="zh-CN" baseline="0" dirty="0" smtClean="0"/>
                        <a:t> Aircraft</a:t>
                      </a:r>
                      <a:endParaRPr lang="zh-CN" altLang="en-US" dirty="0"/>
                    </a:p>
                  </a:txBody>
                  <a:tcPr/>
                </a:tc>
                <a:tc>
                  <a:txBody>
                    <a:bodyPr/>
                    <a:lstStyle/>
                    <a:p>
                      <a:r>
                        <a:rPr lang="en-US" altLang="zh-CN" dirty="0" smtClean="0"/>
                        <a:t>Separation Minima (km)</a:t>
                      </a:r>
                      <a:endParaRPr lang="zh-CN" altLang="en-US" dirty="0"/>
                    </a:p>
                  </a:txBody>
                  <a:tcPr/>
                </a:tc>
              </a:tr>
              <a:tr h="411921">
                <a:tc>
                  <a:txBody>
                    <a:bodyPr/>
                    <a:lstStyle/>
                    <a:p>
                      <a:r>
                        <a:rPr lang="en-US" altLang="zh-CN" i="0" dirty="0" smtClean="0">
                          <a:solidFill>
                            <a:schemeClr val="tx1"/>
                          </a:solidFill>
                        </a:rPr>
                        <a:t>HEAVY </a:t>
                      </a:r>
                      <a:endParaRPr lang="zh-CN" alt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dirty="0" smtClean="0">
                          <a:solidFill>
                            <a:schemeClr val="tx1"/>
                          </a:solidFill>
                        </a:rPr>
                        <a:t>HEAVY </a:t>
                      </a:r>
                      <a:endParaRPr lang="zh-CN" altLang="en-US" dirty="0" smtClean="0">
                        <a:solidFill>
                          <a:schemeClr val="tx1"/>
                        </a:solidFill>
                      </a:endParaRPr>
                    </a:p>
                  </a:txBody>
                  <a:tcPr/>
                </a:tc>
                <a:tc>
                  <a:txBody>
                    <a:bodyPr/>
                    <a:lstStyle/>
                    <a:p>
                      <a:pPr algn="ctr"/>
                      <a:r>
                        <a:rPr lang="en-US" altLang="zh-CN" dirty="0" smtClean="0"/>
                        <a:t>8</a:t>
                      </a:r>
                      <a:endParaRPr lang="zh-CN" altLang="en-US" dirty="0"/>
                    </a:p>
                  </a:txBody>
                  <a:tcPr/>
                </a:tc>
              </a:tr>
              <a:tr h="398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dirty="0" smtClean="0">
                          <a:solidFill>
                            <a:schemeClr val="tx1"/>
                          </a:solidFill>
                        </a:rPr>
                        <a:t>HEAVY </a:t>
                      </a:r>
                      <a:endParaRPr lang="zh-CN" altLang="en-US" dirty="0" smtClean="0">
                        <a:solidFill>
                          <a:schemeClr val="tx1"/>
                        </a:solidFill>
                      </a:endParaRPr>
                    </a:p>
                  </a:txBody>
                  <a:tcPr/>
                </a:tc>
                <a:tc>
                  <a:txBody>
                    <a:bodyPr/>
                    <a:lstStyle/>
                    <a:p>
                      <a:r>
                        <a:rPr lang="en-US" altLang="zh-CN" dirty="0" smtClean="0"/>
                        <a:t>MEDIUM</a:t>
                      </a:r>
                      <a:endParaRPr lang="zh-CN" altLang="en-US" dirty="0"/>
                    </a:p>
                  </a:txBody>
                  <a:tcPr/>
                </a:tc>
                <a:tc>
                  <a:txBody>
                    <a:bodyPr/>
                    <a:lstStyle/>
                    <a:p>
                      <a:pPr algn="ctr"/>
                      <a:r>
                        <a:rPr lang="en-US" altLang="zh-CN" dirty="0" smtClean="0"/>
                        <a:t>10</a:t>
                      </a:r>
                      <a:endParaRPr lang="zh-CN" altLang="en-US" dirty="0"/>
                    </a:p>
                  </a:txBody>
                  <a:tcPr/>
                </a:tc>
              </a:tr>
              <a:tr h="398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dirty="0" smtClean="0">
                          <a:solidFill>
                            <a:schemeClr val="tx1"/>
                          </a:solidFill>
                        </a:rPr>
                        <a:t>HEAVY </a:t>
                      </a:r>
                      <a:endParaRPr lang="zh-CN" altLang="en-US" dirty="0" smtClean="0">
                        <a:solidFill>
                          <a:schemeClr val="tx1"/>
                        </a:solidFill>
                      </a:endParaRPr>
                    </a:p>
                  </a:txBody>
                  <a:tcPr/>
                </a:tc>
                <a:tc>
                  <a:txBody>
                    <a:bodyPr/>
                    <a:lstStyle/>
                    <a:p>
                      <a:r>
                        <a:rPr lang="en-US" altLang="zh-CN" dirty="0" smtClean="0"/>
                        <a:t>LIGHT</a:t>
                      </a:r>
                      <a:endParaRPr lang="zh-CN" altLang="en-US" dirty="0"/>
                    </a:p>
                  </a:txBody>
                  <a:tcPr/>
                </a:tc>
                <a:tc>
                  <a:txBody>
                    <a:bodyPr/>
                    <a:lstStyle/>
                    <a:p>
                      <a:pPr algn="ctr"/>
                      <a:r>
                        <a:rPr lang="en-US" altLang="zh-CN" dirty="0" smtClean="0"/>
                        <a:t>12</a:t>
                      </a:r>
                      <a:endParaRPr lang="zh-CN" altLang="en-US" dirty="0"/>
                    </a:p>
                  </a:txBody>
                  <a:tcPr/>
                </a:tc>
              </a:tr>
              <a:tr h="398788">
                <a:tc>
                  <a:txBody>
                    <a:bodyPr/>
                    <a:lstStyle/>
                    <a:p>
                      <a:r>
                        <a:rPr lang="en-US" altLang="zh-CN" dirty="0" smtClean="0"/>
                        <a:t>MEDIUM</a:t>
                      </a:r>
                      <a:endParaRPr lang="zh-CN" altLang="en-US" dirty="0"/>
                    </a:p>
                  </a:txBody>
                  <a:tcPr/>
                </a:tc>
                <a:tc>
                  <a:txBody>
                    <a:bodyPr/>
                    <a:lstStyle/>
                    <a:p>
                      <a:r>
                        <a:rPr lang="en-US" altLang="zh-CN" dirty="0" smtClean="0"/>
                        <a:t>LIGHT</a:t>
                      </a:r>
                      <a:endParaRPr lang="zh-CN" altLang="en-US" dirty="0"/>
                    </a:p>
                  </a:txBody>
                  <a:tcPr/>
                </a:tc>
                <a:tc>
                  <a:txBody>
                    <a:bodyPr/>
                    <a:lstStyle/>
                    <a:p>
                      <a:pPr algn="ctr"/>
                      <a:r>
                        <a:rPr lang="en-US" altLang="zh-CN" dirty="0" smtClean="0"/>
                        <a:t>10</a:t>
                      </a:r>
                      <a:endParaRPr lang="zh-CN" altLang="en-US" dirty="0"/>
                    </a:p>
                  </a:txBody>
                  <a:tcPr/>
                </a:tc>
              </a:tr>
              <a:tr h="398788">
                <a:tc>
                  <a:txBody>
                    <a:bodyPr/>
                    <a:lstStyle/>
                    <a:p>
                      <a:r>
                        <a:rPr lang="en-US" altLang="zh-CN" dirty="0" smtClean="0"/>
                        <a:t>MEDIUM</a:t>
                      </a:r>
                      <a:endParaRPr lang="zh-CN" altLang="en-US" dirty="0"/>
                    </a:p>
                  </a:txBody>
                  <a:tcPr/>
                </a:tc>
                <a:tc>
                  <a:txBody>
                    <a:bodyPr/>
                    <a:lstStyle/>
                    <a:p>
                      <a:r>
                        <a:rPr lang="en-US" altLang="zh-CN" i="0" dirty="0" smtClean="0">
                          <a:solidFill>
                            <a:schemeClr val="tx1"/>
                          </a:solidFill>
                        </a:rPr>
                        <a:t>HEAVY </a:t>
                      </a:r>
                      <a:endParaRPr lang="zh-CN" altLang="en-US" dirty="0"/>
                    </a:p>
                  </a:txBody>
                  <a:tcPr/>
                </a:tc>
                <a:tc>
                  <a:txBody>
                    <a:bodyPr/>
                    <a:lstStyle/>
                    <a:p>
                      <a:pPr algn="ctr"/>
                      <a:r>
                        <a:rPr lang="en-US" altLang="zh-CN" dirty="0" smtClean="0"/>
                        <a:t>6</a:t>
                      </a:r>
                      <a:endParaRPr lang="zh-CN" altLang="en-US" dirty="0"/>
                    </a:p>
                  </a:txBody>
                  <a:tcPr/>
                </a:tc>
              </a:tr>
              <a:tr h="398788">
                <a:tc>
                  <a:txBody>
                    <a:bodyPr/>
                    <a:lstStyle/>
                    <a:p>
                      <a:r>
                        <a:rPr lang="en-US" altLang="zh-CN" dirty="0" smtClean="0"/>
                        <a:t>Airbus 380</a:t>
                      </a:r>
                      <a:endParaRPr lang="zh-CN" altLang="en-US" dirty="0"/>
                    </a:p>
                  </a:txBody>
                  <a:tcPr/>
                </a:tc>
                <a:tc>
                  <a:txBody>
                    <a:bodyPr/>
                    <a:lstStyle/>
                    <a:p>
                      <a:endParaRPr lang="zh-CN" altLang="en-US" dirty="0"/>
                    </a:p>
                  </a:txBody>
                  <a:tcPr/>
                </a:tc>
                <a:tc>
                  <a:txBody>
                    <a:bodyPr/>
                    <a:lstStyle/>
                    <a:p>
                      <a:pPr algn="ctr"/>
                      <a:r>
                        <a:rPr lang="en-US" altLang="zh-CN" dirty="0" smtClean="0"/>
                        <a:t>X + 4</a:t>
                      </a:r>
                      <a:endParaRPr lang="zh-CN" altLang="en-US" dirty="0"/>
                    </a:p>
                  </a:txBody>
                  <a:tcPr/>
                </a:tc>
              </a:tr>
            </a:tbl>
          </a:graphicData>
        </a:graphic>
      </p:graphicFrame>
    </p:spTree>
    <p:extLst>
      <p:ext uri="{BB962C8B-B14F-4D97-AF65-F5344CB8AC3E}">
        <p14:creationId xmlns:p14="http://schemas.microsoft.com/office/powerpoint/2010/main" val="2907550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Use of the runway</a:t>
            </a:r>
            <a:endParaRPr lang="zh-CN" altLang="en-US" dirty="0"/>
          </a:p>
        </p:txBody>
      </p:sp>
      <p:sp>
        <p:nvSpPr>
          <p:cNvPr id="3" name="内容占位符 2"/>
          <p:cNvSpPr>
            <a:spLocks noGrp="1"/>
          </p:cNvSpPr>
          <p:nvPr>
            <p:ph idx="1"/>
          </p:nvPr>
        </p:nvSpPr>
        <p:spPr>
          <a:xfrm>
            <a:off x="457200" y="1600201"/>
            <a:ext cx="7829576" cy="1828799"/>
          </a:xfrm>
        </p:spPr>
        <p:txBody>
          <a:bodyPr>
            <a:normAutofit fontScale="77500" lnSpcReduction="20000"/>
          </a:bodyPr>
          <a:lstStyle/>
          <a:p>
            <a:r>
              <a:rPr lang="en-US" altLang="zh-CN" dirty="0" smtClean="0"/>
              <a:t>A landing aircraft will not normally be permitted to cross the runway threshold on its final approach until the preceding departing aircraft has crossed the end of the runway-in-use, or has started a turn, or until all preceding landing aircraft are clear of the runway-in-use.</a:t>
            </a:r>
            <a:endParaRPr lang="zh-CN" altLang="en-US" dirty="0"/>
          </a:p>
        </p:txBody>
      </p:sp>
      <p:pic>
        <p:nvPicPr>
          <p:cNvPr id="27" name="图片 26" descr="plan_plane.emf"/>
          <p:cNvPicPr>
            <a:picLocks noChangeAspect="1"/>
          </p:cNvPicPr>
          <p:nvPr/>
        </p:nvPicPr>
        <p:blipFill>
          <a:blip r:embed="rId2"/>
          <a:stretch>
            <a:fillRect/>
          </a:stretch>
        </p:blipFill>
        <p:spPr>
          <a:xfrm rot="5400000">
            <a:off x="402367" y="3886689"/>
            <a:ext cx="561692" cy="633773"/>
          </a:xfrm>
          <a:prstGeom prst="rect">
            <a:avLst/>
          </a:prstGeom>
          <a:ln>
            <a:noFill/>
          </a:ln>
        </p:spPr>
      </p:pic>
      <p:grpSp>
        <p:nvGrpSpPr>
          <p:cNvPr id="20" name="组合 19"/>
          <p:cNvGrpSpPr/>
          <p:nvPr/>
        </p:nvGrpSpPr>
        <p:grpSpPr>
          <a:xfrm>
            <a:off x="1142976" y="3994166"/>
            <a:ext cx="6459542" cy="1363660"/>
            <a:chOff x="969978" y="3683000"/>
            <a:chExt cx="6642100" cy="1466850"/>
          </a:xfrm>
        </p:grpSpPr>
        <p:sp>
          <p:nvSpPr>
            <p:cNvPr id="8" name="任意多边形 7"/>
            <p:cNvSpPr/>
            <p:nvPr/>
          </p:nvSpPr>
          <p:spPr>
            <a:xfrm>
              <a:off x="969978" y="3683000"/>
              <a:ext cx="6642100" cy="1466850"/>
            </a:xfrm>
            <a:custGeom>
              <a:avLst/>
              <a:gdLst>
                <a:gd name="connsiteX0" fmla="*/ 0 w 6705600"/>
                <a:gd name="connsiteY0" fmla="*/ 1447800 h 1466850"/>
                <a:gd name="connsiteX1" fmla="*/ 6350 w 6705600"/>
                <a:gd name="connsiteY1" fmla="*/ 0 h 1466850"/>
                <a:gd name="connsiteX2" fmla="*/ 6705600 w 6705600"/>
                <a:gd name="connsiteY2" fmla="*/ 0 h 1466850"/>
                <a:gd name="connsiteX3" fmla="*/ 6692900 w 6705600"/>
                <a:gd name="connsiteY3" fmla="*/ 1466850 h 1466850"/>
              </a:gdLst>
              <a:ahLst/>
              <a:cxnLst>
                <a:cxn ang="0">
                  <a:pos x="connsiteX0" y="connsiteY0"/>
                </a:cxn>
                <a:cxn ang="0">
                  <a:pos x="connsiteX1" y="connsiteY1"/>
                </a:cxn>
                <a:cxn ang="0">
                  <a:pos x="connsiteX2" y="connsiteY2"/>
                </a:cxn>
                <a:cxn ang="0">
                  <a:pos x="connsiteX3" y="connsiteY3"/>
                </a:cxn>
              </a:cxnLst>
              <a:rect l="l" t="t" r="r" b="b"/>
              <a:pathLst>
                <a:path w="6705600" h="1466850">
                  <a:moveTo>
                    <a:pt x="0" y="1447800"/>
                  </a:moveTo>
                  <a:cubicBezTo>
                    <a:pt x="2117" y="965200"/>
                    <a:pt x="4233" y="482600"/>
                    <a:pt x="6350" y="0"/>
                  </a:cubicBezTo>
                  <a:lnTo>
                    <a:pt x="6705600" y="0"/>
                  </a:lnTo>
                  <a:lnTo>
                    <a:pt x="6692900" y="14668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任意多边形 15"/>
            <p:cNvSpPr/>
            <p:nvPr/>
          </p:nvSpPr>
          <p:spPr>
            <a:xfrm>
              <a:off x="1230328" y="4171950"/>
              <a:ext cx="1030272" cy="660400"/>
            </a:xfrm>
            <a:custGeom>
              <a:avLst/>
              <a:gdLst>
                <a:gd name="connsiteX0" fmla="*/ 0 w 946150"/>
                <a:gd name="connsiteY0" fmla="*/ 660400 h 660400"/>
                <a:gd name="connsiteX1" fmla="*/ 0 w 946150"/>
                <a:gd name="connsiteY1" fmla="*/ 0 h 660400"/>
                <a:gd name="connsiteX2" fmla="*/ 946150 w 946150"/>
                <a:gd name="connsiteY2" fmla="*/ 0 h 660400"/>
                <a:gd name="connsiteX3" fmla="*/ 495300 w 946150"/>
                <a:gd name="connsiteY3" fmla="*/ 654050 h 660400"/>
              </a:gdLst>
              <a:ahLst/>
              <a:cxnLst>
                <a:cxn ang="0">
                  <a:pos x="connsiteX0" y="connsiteY0"/>
                </a:cxn>
                <a:cxn ang="0">
                  <a:pos x="connsiteX1" y="connsiteY1"/>
                </a:cxn>
                <a:cxn ang="0">
                  <a:pos x="connsiteX2" y="connsiteY2"/>
                </a:cxn>
                <a:cxn ang="0">
                  <a:pos x="connsiteX3" y="connsiteY3"/>
                </a:cxn>
              </a:cxnLst>
              <a:rect l="l" t="t" r="r" b="b"/>
              <a:pathLst>
                <a:path w="946150" h="660400">
                  <a:moveTo>
                    <a:pt x="0" y="660400"/>
                  </a:moveTo>
                  <a:lnTo>
                    <a:pt x="0" y="0"/>
                  </a:lnTo>
                  <a:lnTo>
                    <a:pt x="946150" y="0"/>
                  </a:lnTo>
                  <a:lnTo>
                    <a:pt x="495300" y="6540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2117724" y="4178300"/>
              <a:ext cx="1543050" cy="673100"/>
            </a:xfrm>
            <a:custGeom>
              <a:avLst/>
              <a:gdLst>
                <a:gd name="connsiteX0" fmla="*/ 0 w 1543050"/>
                <a:gd name="connsiteY0" fmla="*/ 654050 h 673100"/>
                <a:gd name="connsiteX1" fmla="*/ 425450 w 1543050"/>
                <a:gd name="connsiteY1" fmla="*/ 0 h 673100"/>
                <a:gd name="connsiteX2" fmla="*/ 1543050 w 1543050"/>
                <a:gd name="connsiteY2" fmla="*/ 0 h 673100"/>
                <a:gd name="connsiteX3" fmla="*/ 1530350 w 1543050"/>
                <a:gd name="connsiteY3" fmla="*/ 673100 h 673100"/>
              </a:gdLst>
              <a:ahLst/>
              <a:cxnLst>
                <a:cxn ang="0">
                  <a:pos x="connsiteX0" y="connsiteY0"/>
                </a:cxn>
                <a:cxn ang="0">
                  <a:pos x="connsiteX1" y="connsiteY1"/>
                </a:cxn>
                <a:cxn ang="0">
                  <a:pos x="connsiteX2" y="connsiteY2"/>
                </a:cxn>
                <a:cxn ang="0">
                  <a:pos x="connsiteX3" y="connsiteY3"/>
                </a:cxn>
              </a:cxnLst>
              <a:rect l="l" t="t" r="r" b="b"/>
              <a:pathLst>
                <a:path w="1543050" h="673100">
                  <a:moveTo>
                    <a:pt x="0" y="654050"/>
                  </a:moveTo>
                  <a:lnTo>
                    <a:pt x="425450" y="0"/>
                  </a:lnTo>
                  <a:lnTo>
                    <a:pt x="1543050" y="0"/>
                  </a:lnTo>
                  <a:lnTo>
                    <a:pt x="1530350" y="6731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3922728" y="4178300"/>
              <a:ext cx="1504950" cy="660400"/>
            </a:xfrm>
            <a:custGeom>
              <a:avLst/>
              <a:gdLst>
                <a:gd name="connsiteX0" fmla="*/ 0 w 1504950"/>
                <a:gd name="connsiteY0" fmla="*/ 641350 h 660400"/>
                <a:gd name="connsiteX1" fmla="*/ 0 w 1504950"/>
                <a:gd name="connsiteY1" fmla="*/ 0 h 660400"/>
                <a:gd name="connsiteX2" fmla="*/ 1092200 w 1504950"/>
                <a:gd name="connsiteY2" fmla="*/ 0 h 660400"/>
                <a:gd name="connsiteX3" fmla="*/ 1504950 w 1504950"/>
                <a:gd name="connsiteY3" fmla="*/ 660400 h 660400"/>
              </a:gdLst>
              <a:ahLst/>
              <a:cxnLst>
                <a:cxn ang="0">
                  <a:pos x="connsiteX0" y="connsiteY0"/>
                </a:cxn>
                <a:cxn ang="0">
                  <a:pos x="connsiteX1" y="connsiteY1"/>
                </a:cxn>
                <a:cxn ang="0">
                  <a:pos x="connsiteX2" y="connsiteY2"/>
                </a:cxn>
                <a:cxn ang="0">
                  <a:pos x="connsiteX3" y="connsiteY3"/>
                </a:cxn>
              </a:cxnLst>
              <a:rect l="l" t="t" r="r" b="b"/>
              <a:pathLst>
                <a:path w="1504950" h="660400">
                  <a:moveTo>
                    <a:pt x="0" y="641350"/>
                  </a:moveTo>
                  <a:lnTo>
                    <a:pt x="0" y="0"/>
                  </a:lnTo>
                  <a:lnTo>
                    <a:pt x="1092200" y="0"/>
                  </a:lnTo>
                  <a:lnTo>
                    <a:pt x="1504950" y="6604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5345128" y="4184650"/>
              <a:ext cx="1974850" cy="628650"/>
            </a:xfrm>
            <a:custGeom>
              <a:avLst/>
              <a:gdLst>
                <a:gd name="connsiteX0" fmla="*/ 412750 w 1974850"/>
                <a:gd name="connsiteY0" fmla="*/ 628650 h 628650"/>
                <a:gd name="connsiteX1" fmla="*/ 0 w 1974850"/>
                <a:gd name="connsiteY1" fmla="*/ 0 h 628650"/>
                <a:gd name="connsiteX2" fmla="*/ 1974850 w 1974850"/>
                <a:gd name="connsiteY2" fmla="*/ 25400 h 628650"/>
                <a:gd name="connsiteX3" fmla="*/ 1974850 w 1974850"/>
                <a:gd name="connsiteY3" fmla="*/ 622300 h 628650"/>
              </a:gdLst>
              <a:ahLst/>
              <a:cxnLst>
                <a:cxn ang="0">
                  <a:pos x="connsiteX0" y="connsiteY0"/>
                </a:cxn>
                <a:cxn ang="0">
                  <a:pos x="connsiteX1" y="connsiteY1"/>
                </a:cxn>
                <a:cxn ang="0">
                  <a:pos x="connsiteX2" y="connsiteY2"/>
                </a:cxn>
                <a:cxn ang="0">
                  <a:pos x="connsiteX3" y="connsiteY3"/>
                </a:cxn>
              </a:cxnLst>
              <a:rect l="l" t="t" r="r" b="b"/>
              <a:pathLst>
                <a:path w="1974850" h="628650">
                  <a:moveTo>
                    <a:pt x="412750" y="628650"/>
                  </a:moveTo>
                  <a:lnTo>
                    <a:pt x="0" y="0"/>
                  </a:lnTo>
                  <a:lnTo>
                    <a:pt x="1974850" y="25400"/>
                  </a:lnTo>
                  <a:lnTo>
                    <a:pt x="1974850" y="6223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连接符 20"/>
            <p:cNvCxnSpPr/>
            <p:nvPr/>
          </p:nvCxnSpPr>
          <p:spPr>
            <a:xfrm>
              <a:off x="1117592" y="3929066"/>
              <a:ext cx="6286544" cy="1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8" name="图片 27" descr="plan_plane.emf"/>
            <p:cNvPicPr>
              <a:picLocks noChangeAspect="1"/>
            </p:cNvPicPr>
            <p:nvPr/>
          </p:nvPicPr>
          <p:blipFill>
            <a:blip r:embed="rId2"/>
            <a:stretch>
              <a:fillRect/>
            </a:stretch>
          </p:blipFill>
          <p:spPr>
            <a:xfrm rot="8861293">
              <a:off x="5164318" y="4208813"/>
              <a:ext cx="569785" cy="642905"/>
            </a:xfrm>
            <a:prstGeom prst="rect">
              <a:avLst/>
            </a:prstGeom>
            <a:ln>
              <a:noFill/>
            </a:ln>
          </p:spPr>
        </p:pic>
      </p:grpSp>
      <p:pic>
        <p:nvPicPr>
          <p:cNvPr id="30" name="图片 29" descr="plan_plane.emf"/>
          <p:cNvPicPr>
            <a:picLocks noChangeAspect="1"/>
          </p:cNvPicPr>
          <p:nvPr/>
        </p:nvPicPr>
        <p:blipFill>
          <a:blip r:embed="rId2"/>
          <a:stretch>
            <a:fillRect/>
          </a:stretch>
        </p:blipFill>
        <p:spPr>
          <a:xfrm rot="5400000">
            <a:off x="7751314" y="3958127"/>
            <a:ext cx="561692" cy="633773"/>
          </a:xfrm>
          <a:prstGeom prst="rect">
            <a:avLst/>
          </a:prstGeom>
        </p:spPr>
      </p:pic>
      <p:sp>
        <p:nvSpPr>
          <p:cNvPr id="15" name="任意多边形 14"/>
          <p:cNvSpPr/>
          <p:nvPr/>
        </p:nvSpPr>
        <p:spPr>
          <a:xfrm>
            <a:off x="1731981" y="3614285"/>
            <a:ext cx="3722146" cy="613185"/>
          </a:xfrm>
          <a:custGeom>
            <a:avLst/>
            <a:gdLst>
              <a:gd name="connsiteX0" fmla="*/ 0 w 3722146"/>
              <a:gd name="connsiteY0" fmla="*/ 580913 h 613185"/>
              <a:gd name="connsiteX1" fmla="*/ 2441986 w 3722146"/>
              <a:gd name="connsiteY1" fmla="*/ 591670 h 613185"/>
              <a:gd name="connsiteX2" fmla="*/ 3151991 w 3722146"/>
              <a:gd name="connsiteY2" fmla="*/ 451821 h 613185"/>
              <a:gd name="connsiteX3" fmla="*/ 3722146 w 3722146"/>
              <a:gd name="connsiteY3" fmla="*/ 0 h 613185"/>
            </a:gdLst>
            <a:ahLst/>
            <a:cxnLst>
              <a:cxn ang="0">
                <a:pos x="connsiteX0" y="connsiteY0"/>
              </a:cxn>
              <a:cxn ang="0">
                <a:pos x="connsiteX1" y="connsiteY1"/>
              </a:cxn>
              <a:cxn ang="0">
                <a:pos x="connsiteX2" y="connsiteY2"/>
              </a:cxn>
              <a:cxn ang="0">
                <a:pos x="connsiteX3" y="connsiteY3"/>
              </a:cxn>
            </a:cxnLst>
            <a:rect l="l" t="t" r="r" b="b"/>
            <a:pathLst>
              <a:path w="3722146" h="613185">
                <a:moveTo>
                  <a:pt x="0" y="580913"/>
                </a:moveTo>
                <a:cubicBezTo>
                  <a:pt x="958327" y="597049"/>
                  <a:pt x="1916654" y="613185"/>
                  <a:pt x="2441986" y="591670"/>
                </a:cubicBezTo>
                <a:cubicBezTo>
                  <a:pt x="2967318" y="570155"/>
                  <a:pt x="2938631" y="550433"/>
                  <a:pt x="3151991" y="451821"/>
                </a:cubicBezTo>
                <a:cubicBezTo>
                  <a:pt x="3365351" y="353209"/>
                  <a:pt x="3543748" y="176604"/>
                  <a:pt x="372214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9" name="图片 28" descr="plan_plane.emf"/>
          <p:cNvPicPr>
            <a:picLocks noChangeAspect="1"/>
          </p:cNvPicPr>
          <p:nvPr/>
        </p:nvPicPr>
        <p:blipFill>
          <a:blip r:embed="rId2"/>
          <a:stretch>
            <a:fillRect/>
          </a:stretch>
        </p:blipFill>
        <p:spPr>
          <a:xfrm rot="2985042">
            <a:off x="5148885" y="3325847"/>
            <a:ext cx="575580" cy="649444"/>
          </a:xfrm>
          <a:prstGeom prst="rect">
            <a:avLst/>
          </a:prstGeom>
        </p:spPr>
      </p:pic>
      <p:grpSp>
        <p:nvGrpSpPr>
          <p:cNvPr id="22" name="组合 21"/>
          <p:cNvGrpSpPr/>
          <p:nvPr/>
        </p:nvGrpSpPr>
        <p:grpSpPr>
          <a:xfrm>
            <a:off x="7487875" y="4029248"/>
            <a:ext cx="107671" cy="460703"/>
            <a:chOff x="7464725" y="3715109"/>
            <a:chExt cx="107671" cy="460703"/>
          </a:xfrm>
        </p:grpSpPr>
        <p:cxnSp>
          <p:nvCxnSpPr>
            <p:cNvPr id="23" name="直接连接符 22"/>
            <p:cNvCxnSpPr/>
            <p:nvPr/>
          </p:nvCxnSpPr>
          <p:spPr>
            <a:xfrm>
              <a:off x="7464725" y="371510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464725" y="375045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464725" y="378579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464725" y="382114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464725" y="385648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464725" y="389182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464725" y="392717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464725" y="396251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464725" y="399786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464725" y="403320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7464725" y="406854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464725" y="410389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464725" y="413923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464725" y="417458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142976" y="3994166"/>
            <a:ext cx="107671" cy="460703"/>
            <a:chOff x="7464725" y="3715109"/>
            <a:chExt cx="107671" cy="460703"/>
          </a:xfrm>
        </p:grpSpPr>
        <p:cxnSp>
          <p:nvCxnSpPr>
            <p:cNvPr id="42" name="直接连接符 41"/>
            <p:cNvCxnSpPr/>
            <p:nvPr/>
          </p:nvCxnSpPr>
          <p:spPr>
            <a:xfrm>
              <a:off x="7464725" y="371510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464725" y="375045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464725" y="378579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64725" y="382114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464725" y="385648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464725" y="389182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464725" y="392717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464725" y="396251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464725" y="399786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464725" y="403320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464725" y="406854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464725" y="410389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464725" y="413923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464725" y="417458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1500166" y="4077179"/>
            <a:ext cx="642942" cy="285752"/>
            <a:chOff x="6429388" y="3786190"/>
            <a:chExt cx="642942" cy="285752"/>
          </a:xfrm>
        </p:grpSpPr>
        <p:cxnSp>
          <p:nvCxnSpPr>
            <p:cNvPr id="60" name="直接连接符 59"/>
            <p:cNvCxnSpPr/>
            <p:nvPr/>
          </p:nvCxnSpPr>
          <p:spPr>
            <a:xfrm>
              <a:off x="6429388" y="3786190"/>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429388" y="4070354"/>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6429388" y="4065604"/>
            <a:ext cx="642942" cy="285752"/>
            <a:chOff x="6429388" y="3786190"/>
            <a:chExt cx="642942" cy="285752"/>
          </a:xfrm>
        </p:grpSpPr>
        <p:cxnSp>
          <p:nvCxnSpPr>
            <p:cNvPr id="63" name="直接连接符 62"/>
            <p:cNvCxnSpPr/>
            <p:nvPr/>
          </p:nvCxnSpPr>
          <p:spPr>
            <a:xfrm>
              <a:off x="6429388" y="3786190"/>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429388" y="4070354"/>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9346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组合 70"/>
          <p:cNvGrpSpPr/>
          <p:nvPr/>
        </p:nvGrpSpPr>
        <p:grpSpPr>
          <a:xfrm>
            <a:off x="1214414" y="4088754"/>
            <a:ext cx="642942" cy="347241"/>
            <a:chOff x="6429388" y="3786190"/>
            <a:chExt cx="642942" cy="285752"/>
          </a:xfrm>
        </p:grpSpPr>
        <p:cxnSp>
          <p:nvCxnSpPr>
            <p:cNvPr id="72" name="直接连接符 71"/>
            <p:cNvCxnSpPr/>
            <p:nvPr/>
          </p:nvCxnSpPr>
          <p:spPr>
            <a:xfrm>
              <a:off x="6429388" y="3786190"/>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429388" y="4070354"/>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1000100" y="4065604"/>
            <a:ext cx="107671" cy="460703"/>
            <a:chOff x="7464725" y="3715109"/>
            <a:chExt cx="107671" cy="460703"/>
          </a:xfrm>
        </p:grpSpPr>
        <p:cxnSp>
          <p:nvCxnSpPr>
            <p:cNvPr id="50" name="直接连接符 49"/>
            <p:cNvCxnSpPr/>
            <p:nvPr/>
          </p:nvCxnSpPr>
          <p:spPr>
            <a:xfrm>
              <a:off x="7464725" y="371510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464725" y="375045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464725" y="378579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464725" y="382114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464725" y="385648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464725" y="389182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464725" y="392717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464725" y="396251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464725" y="399786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464725" y="403320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464725" y="406854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464725" y="410389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464725" y="413923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464725" y="417458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normAutofit/>
          </a:bodyPr>
          <a:lstStyle/>
          <a:p>
            <a:r>
              <a:rPr lang="en-US" altLang="zh-CN" dirty="0" smtClean="0"/>
              <a:t>Use of the runway</a:t>
            </a:r>
            <a:endParaRPr lang="zh-CN" altLang="en-US" dirty="0"/>
          </a:p>
        </p:txBody>
      </p:sp>
      <p:sp>
        <p:nvSpPr>
          <p:cNvPr id="3" name="内容占位符 2"/>
          <p:cNvSpPr>
            <a:spLocks noGrp="1"/>
          </p:cNvSpPr>
          <p:nvPr>
            <p:ph idx="1"/>
          </p:nvPr>
        </p:nvSpPr>
        <p:spPr>
          <a:xfrm>
            <a:off x="457200" y="1600201"/>
            <a:ext cx="7686700" cy="1828799"/>
          </a:xfrm>
        </p:spPr>
        <p:txBody>
          <a:bodyPr>
            <a:normAutofit fontScale="77500" lnSpcReduction="20000"/>
          </a:bodyPr>
          <a:lstStyle/>
          <a:p>
            <a:r>
              <a:rPr lang="en-US" altLang="zh-CN" dirty="0" smtClean="0"/>
              <a:t>A departing aircraft will not normally be permitted to commence take-off until the preceding departing aircraft has crossed the end of the runway-in-use or has started a turn or until all preceding landing aircraft are clear of the runway-in-use.</a:t>
            </a:r>
            <a:endParaRPr lang="zh-CN" altLang="en-US" dirty="0"/>
          </a:p>
        </p:txBody>
      </p:sp>
      <p:sp>
        <p:nvSpPr>
          <p:cNvPr id="8" name="任意多边形 7"/>
          <p:cNvSpPr/>
          <p:nvPr/>
        </p:nvSpPr>
        <p:spPr>
          <a:xfrm>
            <a:off x="969978" y="4033852"/>
            <a:ext cx="6642100" cy="1466850"/>
          </a:xfrm>
          <a:custGeom>
            <a:avLst/>
            <a:gdLst>
              <a:gd name="connsiteX0" fmla="*/ 0 w 6705600"/>
              <a:gd name="connsiteY0" fmla="*/ 1447800 h 1466850"/>
              <a:gd name="connsiteX1" fmla="*/ 6350 w 6705600"/>
              <a:gd name="connsiteY1" fmla="*/ 0 h 1466850"/>
              <a:gd name="connsiteX2" fmla="*/ 6705600 w 6705600"/>
              <a:gd name="connsiteY2" fmla="*/ 0 h 1466850"/>
              <a:gd name="connsiteX3" fmla="*/ 6692900 w 6705600"/>
              <a:gd name="connsiteY3" fmla="*/ 1466850 h 1466850"/>
            </a:gdLst>
            <a:ahLst/>
            <a:cxnLst>
              <a:cxn ang="0">
                <a:pos x="connsiteX0" y="connsiteY0"/>
              </a:cxn>
              <a:cxn ang="0">
                <a:pos x="connsiteX1" y="connsiteY1"/>
              </a:cxn>
              <a:cxn ang="0">
                <a:pos x="connsiteX2" y="connsiteY2"/>
              </a:cxn>
              <a:cxn ang="0">
                <a:pos x="connsiteX3" y="connsiteY3"/>
              </a:cxn>
            </a:cxnLst>
            <a:rect l="l" t="t" r="r" b="b"/>
            <a:pathLst>
              <a:path w="6705600" h="1466850">
                <a:moveTo>
                  <a:pt x="0" y="1447800"/>
                </a:moveTo>
                <a:cubicBezTo>
                  <a:pt x="2117" y="965200"/>
                  <a:pt x="4233" y="482600"/>
                  <a:pt x="6350" y="0"/>
                </a:cubicBezTo>
                <a:lnTo>
                  <a:pt x="6705600" y="0"/>
                </a:lnTo>
                <a:lnTo>
                  <a:pt x="6692900" y="14668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任意多边形 15"/>
          <p:cNvSpPr/>
          <p:nvPr/>
        </p:nvSpPr>
        <p:spPr>
          <a:xfrm>
            <a:off x="1230328" y="4522802"/>
            <a:ext cx="1030272" cy="660400"/>
          </a:xfrm>
          <a:custGeom>
            <a:avLst/>
            <a:gdLst>
              <a:gd name="connsiteX0" fmla="*/ 0 w 946150"/>
              <a:gd name="connsiteY0" fmla="*/ 660400 h 660400"/>
              <a:gd name="connsiteX1" fmla="*/ 0 w 946150"/>
              <a:gd name="connsiteY1" fmla="*/ 0 h 660400"/>
              <a:gd name="connsiteX2" fmla="*/ 946150 w 946150"/>
              <a:gd name="connsiteY2" fmla="*/ 0 h 660400"/>
              <a:gd name="connsiteX3" fmla="*/ 495300 w 946150"/>
              <a:gd name="connsiteY3" fmla="*/ 654050 h 660400"/>
            </a:gdLst>
            <a:ahLst/>
            <a:cxnLst>
              <a:cxn ang="0">
                <a:pos x="connsiteX0" y="connsiteY0"/>
              </a:cxn>
              <a:cxn ang="0">
                <a:pos x="connsiteX1" y="connsiteY1"/>
              </a:cxn>
              <a:cxn ang="0">
                <a:pos x="connsiteX2" y="connsiteY2"/>
              </a:cxn>
              <a:cxn ang="0">
                <a:pos x="connsiteX3" y="connsiteY3"/>
              </a:cxn>
            </a:cxnLst>
            <a:rect l="l" t="t" r="r" b="b"/>
            <a:pathLst>
              <a:path w="946150" h="660400">
                <a:moveTo>
                  <a:pt x="0" y="660400"/>
                </a:moveTo>
                <a:lnTo>
                  <a:pt x="0" y="0"/>
                </a:lnTo>
                <a:lnTo>
                  <a:pt x="946150" y="0"/>
                </a:lnTo>
                <a:lnTo>
                  <a:pt x="495300" y="6540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2117724" y="4529152"/>
            <a:ext cx="1543050" cy="673100"/>
          </a:xfrm>
          <a:custGeom>
            <a:avLst/>
            <a:gdLst>
              <a:gd name="connsiteX0" fmla="*/ 0 w 1543050"/>
              <a:gd name="connsiteY0" fmla="*/ 654050 h 673100"/>
              <a:gd name="connsiteX1" fmla="*/ 425450 w 1543050"/>
              <a:gd name="connsiteY1" fmla="*/ 0 h 673100"/>
              <a:gd name="connsiteX2" fmla="*/ 1543050 w 1543050"/>
              <a:gd name="connsiteY2" fmla="*/ 0 h 673100"/>
              <a:gd name="connsiteX3" fmla="*/ 1530350 w 1543050"/>
              <a:gd name="connsiteY3" fmla="*/ 673100 h 673100"/>
            </a:gdLst>
            <a:ahLst/>
            <a:cxnLst>
              <a:cxn ang="0">
                <a:pos x="connsiteX0" y="connsiteY0"/>
              </a:cxn>
              <a:cxn ang="0">
                <a:pos x="connsiteX1" y="connsiteY1"/>
              </a:cxn>
              <a:cxn ang="0">
                <a:pos x="connsiteX2" y="connsiteY2"/>
              </a:cxn>
              <a:cxn ang="0">
                <a:pos x="connsiteX3" y="connsiteY3"/>
              </a:cxn>
            </a:cxnLst>
            <a:rect l="l" t="t" r="r" b="b"/>
            <a:pathLst>
              <a:path w="1543050" h="673100">
                <a:moveTo>
                  <a:pt x="0" y="654050"/>
                </a:moveTo>
                <a:lnTo>
                  <a:pt x="425450" y="0"/>
                </a:lnTo>
                <a:lnTo>
                  <a:pt x="1543050" y="0"/>
                </a:lnTo>
                <a:lnTo>
                  <a:pt x="1530350" y="6731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3922728" y="4529152"/>
            <a:ext cx="1504950" cy="660400"/>
          </a:xfrm>
          <a:custGeom>
            <a:avLst/>
            <a:gdLst>
              <a:gd name="connsiteX0" fmla="*/ 0 w 1504950"/>
              <a:gd name="connsiteY0" fmla="*/ 641350 h 660400"/>
              <a:gd name="connsiteX1" fmla="*/ 0 w 1504950"/>
              <a:gd name="connsiteY1" fmla="*/ 0 h 660400"/>
              <a:gd name="connsiteX2" fmla="*/ 1092200 w 1504950"/>
              <a:gd name="connsiteY2" fmla="*/ 0 h 660400"/>
              <a:gd name="connsiteX3" fmla="*/ 1504950 w 1504950"/>
              <a:gd name="connsiteY3" fmla="*/ 660400 h 660400"/>
            </a:gdLst>
            <a:ahLst/>
            <a:cxnLst>
              <a:cxn ang="0">
                <a:pos x="connsiteX0" y="connsiteY0"/>
              </a:cxn>
              <a:cxn ang="0">
                <a:pos x="connsiteX1" y="connsiteY1"/>
              </a:cxn>
              <a:cxn ang="0">
                <a:pos x="connsiteX2" y="connsiteY2"/>
              </a:cxn>
              <a:cxn ang="0">
                <a:pos x="connsiteX3" y="connsiteY3"/>
              </a:cxn>
            </a:cxnLst>
            <a:rect l="l" t="t" r="r" b="b"/>
            <a:pathLst>
              <a:path w="1504950" h="660400">
                <a:moveTo>
                  <a:pt x="0" y="641350"/>
                </a:moveTo>
                <a:lnTo>
                  <a:pt x="0" y="0"/>
                </a:lnTo>
                <a:lnTo>
                  <a:pt x="1092200" y="0"/>
                </a:lnTo>
                <a:lnTo>
                  <a:pt x="1504950" y="6604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5345128" y="4535502"/>
            <a:ext cx="1974850" cy="628650"/>
          </a:xfrm>
          <a:custGeom>
            <a:avLst/>
            <a:gdLst>
              <a:gd name="connsiteX0" fmla="*/ 412750 w 1974850"/>
              <a:gd name="connsiteY0" fmla="*/ 628650 h 628650"/>
              <a:gd name="connsiteX1" fmla="*/ 0 w 1974850"/>
              <a:gd name="connsiteY1" fmla="*/ 0 h 628650"/>
              <a:gd name="connsiteX2" fmla="*/ 1974850 w 1974850"/>
              <a:gd name="connsiteY2" fmla="*/ 25400 h 628650"/>
              <a:gd name="connsiteX3" fmla="*/ 1974850 w 1974850"/>
              <a:gd name="connsiteY3" fmla="*/ 622300 h 628650"/>
            </a:gdLst>
            <a:ahLst/>
            <a:cxnLst>
              <a:cxn ang="0">
                <a:pos x="connsiteX0" y="connsiteY0"/>
              </a:cxn>
              <a:cxn ang="0">
                <a:pos x="connsiteX1" y="connsiteY1"/>
              </a:cxn>
              <a:cxn ang="0">
                <a:pos x="connsiteX2" y="connsiteY2"/>
              </a:cxn>
              <a:cxn ang="0">
                <a:pos x="connsiteX3" y="connsiteY3"/>
              </a:cxn>
            </a:cxnLst>
            <a:rect l="l" t="t" r="r" b="b"/>
            <a:pathLst>
              <a:path w="1974850" h="628650">
                <a:moveTo>
                  <a:pt x="412750" y="628650"/>
                </a:moveTo>
                <a:lnTo>
                  <a:pt x="0" y="0"/>
                </a:lnTo>
                <a:lnTo>
                  <a:pt x="1974850" y="25400"/>
                </a:lnTo>
                <a:lnTo>
                  <a:pt x="1974850" y="6223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连接符 20"/>
          <p:cNvCxnSpPr/>
          <p:nvPr/>
        </p:nvCxnSpPr>
        <p:spPr>
          <a:xfrm>
            <a:off x="1117592" y="4279918"/>
            <a:ext cx="6286544" cy="1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7" name="图片 26" descr="plan_plane.emf"/>
          <p:cNvPicPr>
            <a:picLocks noChangeAspect="1"/>
          </p:cNvPicPr>
          <p:nvPr/>
        </p:nvPicPr>
        <p:blipFill>
          <a:blip r:embed="rId2"/>
          <a:stretch>
            <a:fillRect/>
          </a:stretch>
        </p:blipFill>
        <p:spPr>
          <a:xfrm rot="5400000">
            <a:off x="1086778" y="3904215"/>
            <a:ext cx="633131" cy="714380"/>
          </a:xfrm>
          <a:prstGeom prst="rect">
            <a:avLst/>
          </a:prstGeom>
          <a:ln>
            <a:noFill/>
          </a:ln>
        </p:spPr>
      </p:pic>
      <p:pic>
        <p:nvPicPr>
          <p:cNvPr id="28" name="图片 27" descr="plan_plane.emf"/>
          <p:cNvPicPr>
            <a:picLocks noChangeAspect="1"/>
          </p:cNvPicPr>
          <p:nvPr/>
        </p:nvPicPr>
        <p:blipFill>
          <a:blip r:embed="rId2"/>
          <a:stretch>
            <a:fillRect/>
          </a:stretch>
        </p:blipFill>
        <p:spPr>
          <a:xfrm rot="8861293">
            <a:off x="5164318" y="4559665"/>
            <a:ext cx="569785" cy="642905"/>
          </a:xfrm>
          <a:prstGeom prst="rect">
            <a:avLst/>
          </a:prstGeom>
          <a:ln>
            <a:noFill/>
          </a:ln>
        </p:spPr>
      </p:pic>
      <p:pic>
        <p:nvPicPr>
          <p:cNvPr id="29" name="图片 28" descr="plan_plane.emf"/>
          <p:cNvPicPr>
            <a:picLocks noChangeAspect="1"/>
          </p:cNvPicPr>
          <p:nvPr/>
        </p:nvPicPr>
        <p:blipFill>
          <a:blip r:embed="rId2"/>
          <a:stretch>
            <a:fillRect/>
          </a:stretch>
        </p:blipFill>
        <p:spPr>
          <a:xfrm rot="3333125">
            <a:off x="4722360" y="3377500"/>
            <a:ext cx="584131" cy="659092"/>
          </a:xfrm>
          <a:prstGeom prst="rect">
            <a:avLst/>
          </a:prstGeom>
        </p:spPr>
      </p:pic>
      <p:pic>
        <p:nvPicPr>
          <p:cNvPr id="30" name="图片 29" descr="plan_plane.emf"/>
          <p:cNvPicPr>
            <a:picLocks noChangeAspect="1"/>
          </p:cNvPicPr>
          <p:nvPr/>
        </p:nvPicPr>
        <p:blipFill>
          <a:blip r:embed="rId2"/>
          <a:stretch>
            <a:fillRect/>
          </a:stretch>
        </p:blipFill>
        <p:spPr>
          <a:xfrm rot="5400000">
            <a:off x="7755897" y="3953542"/>
            <a:ext cx="633131" cy="714380"/>
          </a:xfrm>
          <a:prstGeom prst="rect">
            <a:avLst/>
          </a:prstGeom>
        </p:spPr>
      </p:pic>
      <p:grpSp>
        <p:nvGrpSpPr>
          <p:cNvPr id="48" name="组合 47"/>
          <p:cNvGrpSpPr/>
          <p:nvPr/>
        </p:nvGrpSpPr>
        <p:grpSpPr>
          <a:xfrm>
            <a:off x="7464725" y="4065961"/>
            <a:ext cx="107671" cy="460703"/>
            <a:chOff x="7464725" y="3715109"/>
            <a:chExt cx="107671" cy="460703"/>
          </a:xfrm>
        </p:grpSpPr>
        <p:cxnSp>
          <p:nvCxnSpPr>
            <p:cNvPr id="32" name="直接连接符 31"/>
            <p:cNvCxnSpPr/>
            <p:nvPr/>
          </p:nvCxnSpPr>
          <p:spPr>
            <a:xfrm>
              <a:off x="7464725" y="371510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464725" y="375045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464725" y="378579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7464725" y="382114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464725" y="385648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464725" y="389182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464725" y="392717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464725" y="396251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464725" y="399786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464725" y="403320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464725" y="406854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64725" y="410389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464725" y="413923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464725" y="417458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6500826" y="4112624"/>
            <a:ext cx="642942" cy="347241"/>
            <a:chOff x="6429388" y="3786190"/>
            <a:chExt cx="642942" cy="285752"/>
          </a:xfrm>
        </p:grpSpPr>
        <p:cxnSp>
          <p:nvCxnSpPr>
            <p:cNvPr id="65" name="直接连接符 64"/>
            <p:cNvCxnSpPr/>
            <p:nvPr/>
          </p:nvCxnSpPr>
          <p:spPr>
            <a:xfrm>
              <a:off x="6429388" y="3786190"/>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429388" y="4070354"/>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27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Aerodrome Traffic Circuit</a:t>
            </a:r>
            <a:endParaRPr lang="zh-CN" altLang="en-US" dirty="0"/>
          </a:p>
        </p:txBody>
      </p:sp>
      <p:grpSp>
        <p:nvGrpSpPr>
          <p:cNvPr id="14" name="组合 13"/>
          <p:cNvGrpSpPr/>
          <p:nvPr/>
        </p:nvGrpSpPr>
        <p:grpSpPr>
          <a:xfrm>
            <a:off x="4071934" y="4714884"/>
            <a:ext cx="2002239" cy="928694"/>
            <a:chOff x="1571604" y="2786058"/>
            <a:chExt cx="6002767" cy="2571768"/>
          </a:xfrm>
        </p:grpSpPr>
        <p:sp>
          <p:nvSpPr>
            <p:cNvPr id="6" name="任意多边形 5"/>
            <p:cNvSpPr/>
            <p:nvPr/>
          </p:nvSpPr>
          <p:spPr>
            <a:xfrm>
              <a:off x="1571604" y="2786058"/>
              <a:ext cx="6002767" cy="2549562"/>
            </a:xfrm>
            <a:custGeom>
              <a:avLst/>
              <a:gdLst>
                <a:gd name="connsiteX0" fmla="*/ 32273 w 6002767"/>
                <a:gd name="connsiteY0" fmla="*/ 0 h 2549562"/>
                <a:gd name="connsiteX1" fmla="*/ 6002767 w 6002767"/>
                <a:gd name="connsiteY1" fmla="*/ 0 h 2549562"/>
                <a:gd name="connsiteX2" fmla="*/ 6002767 w 6002767"/>
                <a:gd name="connsiteY2" fmla="*/ 1108037 h 2549562"/>
                <a:gd name="connsiteX3" fmla="*/ 4055633 w 6002767"/>
                <a:gd name="connsiteY3" fmla="*/ 1086522 h 2549562"/>
                <a:gd name="connsiteX4" fmla="*/ 4055633 w 6002767"/>
                <a:gd name="connsiteY4" fmla="*/ 2549562 h 2549562"/>
                <a:gd name="connsiteX5" fmla="*/ 1785770 w 6002767"/>
                <a:gd name="connsiteY5" fmla="*/ 2549562 h 2549562"/>
                <a:gd name="connsiteX6" fmla="*/ 1785770 w 6002767"/>
                <a:gd name="connsiteY6" fmla="*/ 1108037 h 2549562"/>
                <a:gd name="connsiteX7" fmla="*/ 0 w 6002767"/>
                <a:gd name="connsiteY7" fmla="*/ 1108037 h 2549562"/>
                <a:gd name="connsiteX8" fmla="*/ 32273 w 6002767"/>
                <a:gd name="connsiteY8" fmla="*/ 0 h 254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2767" h="2549562">
                  <a:moveTo>
                    <a:pt x="32273" y="0"/>
                  </a:moveTo>
                  <a:lnTo>
                    <a:pt x="6002767" y="0"/>
                  </a:lnTo>
                  <a:lnTo>
                    <a:pt x="6002767" y="1108037"/>
                  </a:lnTo>
                  <a:lnTo>
                    <a:pt x="4055633" y="1086522"/>
                  </a:lnTo>
                  <a:lnTo>
                    <a:pt x="4055633" y="2549562"/>
                  </a:lnTo>
                  <a:lnTo>
                    <a:pt x="1785770" y="2549562"/>
                  </a:lnTo>
                  <a:lnTo>
                    <a:pt x="1785770" y="1108037"/>
                  </a:lnTo>
                  <a:lnTo>
                    <a:pt x="0" y="1108037"/>
                  </a:lnTo>
                  <a:lnTo>
                    <a:pt x="32273" y="0"/>
                  </a:ln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000232" y="3286124"/>
              <a:ext cx="1000132" cy="3571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357554" y="3286124"/>
              <a:ext cx="1000132" cy="3571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714876" y="3286124"/>
              <a:ext cx="1214446" cy="3571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215074" y="3286124"/>
              <a:ext cx="1000132" cy="3571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786182" y="5000636"/>
              <a:ext cx="1428760"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圆角矩形 14"/>
          <p:cNvSpPr/>
          <p:nvPr/>
        </p:nvSpPr>
        <p:spPr>
          <a:xfrm>
            <a:off x="1487401" y="2438459"/>
            <a:ext cx="6215106"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descr="plan_plane.emf"/>
          <p:cNvPicPr>
            <a:picLocks noChangeAspect="1"/>
          </p:cNvPicPr>
          <p:nvPr/>
        </p:nvPicPr>
        <p:blipFill>
          <a:blip r:embed="rId2"/>
          <a:stretch>
            <a:fillRect/>
          </a:stretch>
        </p:blipFill>
        <p:spPr>
          <a:xfrm rot="5400000">
            <a:off x="2083656" y="4586421"/>
            <a:ext cx="385738" cy="435240"/>
          </a:xfrm>
          <a:prstGeom prst="rect">
            <a:avLst/>
          </a:prstGeom>
        </p:spPr>
      </p:pic>
      <p:pic>
        <p:nvPicPr>
          <p:cNvPr id="17" name="图片 16" descr="plan_plane.emf"/>
          <p:cNvPicPr>
            <a:picLocks noChangeAspect="1"/>
          </p:cNvPicPr>
          <p:nvPr/>
        </p:nvPicPr>
        <p:blipFill>
          <a:blip r:embed="rId2"/>
          <a:stretch>
            <a:fillRect/>
          </a:stretch>
        </p:blipFill>
        <p:spPr>
          <a:xfrm rot="10800000">
            <a:off x="1283703" y="3065198"/>
            <a:ext cx="385738" cy="435240"/>
          </a:xfrm>
          <a:prstGeom prst="rect">
            <a:avLst/>
          </a:prstGeom>
        </p:spPr>
      </p:pic>
      <p:sp>
        <p:nvSpPr>
          <p:cNvPr id="22" name="任意多边形 21"/>
          <p:cNvSpPr/>
          <p:nvPr/>
        </p:nvSpPr>
        <p:spPr>
          <a:xfrm>
            <a:off x="5273615" y="1714488"/>
            <a:ext cx="839096" cy="719413"/>
          </a:xfrm>
          <a:custGeom>
            <a:avLst/>
            <a:gdLst>
              <a:gd name="connsiteX0" fmla="*/ 839096 w 839096"/>
              <a:gd name="connsiteY0" fmla="*/ 0 h 1290917"/>
              <a:gd name="connsiteX1" fmla="*/ 591670 w 839096"/>
              <a:gd name="connsiteY1" fmla="*/ 753035 h 1290917"/>
              <a:gd name="connsiteX2" fmla="*/ 0 w 839096"/>
              <a:gd name="connsiteY2" fmla="*/ 1290917 h 1290917"/>
            </a:gdLst>
            <a:ahLst/>
            <a:cxnLst>
              <a:cxn ang="0">
                <a:pos x="connsiteX0" y="connsiteY0"/>
              </a:cxn>
              <a:cxn ang="0">
                <a:pos x="connsiteX1" y="connsiteY1"/>
              </a:cxn>
              <a:cxn ang="0">
                <a:pos x="connsiteX2" y="connsiteY2"/>
              </a:cxn>
            </a:cxnLst>
            <a:rect l="l" t="t" r="r" b="b"/>
            <a:pathLst>
              <a:path w="839096" h="1290917">
                <a:moveTo>
                  <a:pt x="839096" y="0"/>
                </a:moveTo>
                <a:cubicBezTo>
                  <a:pt x="785307" y="268941"/>
                  <a:pt x="731519" y="537882"/>
                  <a:pt x="591670" y="753035"/>
                </a:cubicBezTo>
                <a:cubicBezTo>
                  <a:pt x="451821" y="968188"/>
                  <a:pt x="0" y="1290917"/>
                  <a:pt x="0" y="1290917"/>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任意多边形 22"/>
          <p:cNvSpPr/>
          <p:nvPr/>
        </p:nvSpPr>
        <p:spPr>
          <a:xfrm>
            <a:off x="7384451" y="2431228"/>
            <a:ext cx="1355464" cy="0"/>
          </a:xfrm>
          <a:custGeom>
            <a:avLst/>
            <a:gdLst>
              <a:gd name="connsiteX0" fmla="*/ 1355464 w 1355464"/>
              <a:gd name="connsiteY0" fmla="*/ 0 h 0"/>
              <a:gd name="connsiteX1" fmla="*/ 0 w 1355464"/>
              <a:gd name="connsiteY1" fmla="*/ 0 h 0"/>
            </a:gdLst>
            <a:ahLst/>
            <a:cxnLst>
              <a:cxn ang="0">
                <a:pos x="connsiteX0" y="connsiteY0"/>
              </a:cxn>
              <a:cxn ang="0">
                <a:pos x="connsiteX1" y="connsiteY1"/>
              </a:cxn>
            </a:cxnLst>
            <a:rect l="l" t="t" r="r" b="b"/>
            <a:pathLst>
              <a:path w="1355464">
                <a:moveTo>
                  <a:pt x="1355464" y="0"/>
                </a:moveTo>
                <a:lnTo>
                  <a:pt x="0" y="0"/>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6702375" y="4786322"/>
            <a:ext cx="1441525" cy="1409251"/>
          </a:xfrm>
          <a:custGeom>
            <a:avLst/>
            <a:gdLst>
              <a:gd name="connsiteX0" fmla="*/ 1441525 w 1441525"/>
              <a:gd name="connsiteY0" fmla="*/ 1409251 h 1409251"/>
              <a:gd name="connsiteX1" fmla="*/ 903642 w 1441525"/>
              <a:gd name="connsiteY1" fmla="*/ 580913 h 1409251"/>
              <a:gd name="connsiteX2" fmla="*/ 0 w 1441525"/>
              <a:gd name="connsiteY2" fmla="*/ 0 h 1409251"/>
            </a:gdLst>
            <a:ahLst/>
            <a:cxnLst>
              <a:cxn ang="0">
                <a:pos x="connsiteX0" y="connsiteY0"/>
              </a:cxn>
              <a:cxn ang="0">
                <a:pos x="connsiteX1" y="connsiteY1"/>
              </a:cxn>
              <a:cxn ang="0">
                <a:pos x="connsiteX2" y="connsiteY2"/>
              </a:cxn>
            </a:cxnLst>
            <a:rect l="l" t="t" r="r" b="b"/>
            <a:pathLst>
              <a:path w="1441525" h="1409251">
                <a:moveTo>
                  <a:pt x="1441525" y="1409251"/>
                </a:moveTo>
                <a:cubicBezTo>
                  <a:pt x="1292710" y="1112519"/>
                  <a:pt x="1143896" y="815788"/>
                  <a:pt x="903642" y="580913"/>
                </a:cubicBezTo>
                <a:cubicBezTo>
                  <a:pt x="663388" y="346038"/>
                  <a:pt x="331694" y="173019"/>
                  <a:pt x="0" y="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5" name="图片 24" descr="plan_plane.emf"/>
          <p:cNvPicPr>
            <a:picLocks noChangeAspect="1"/>
          </p:cNvPicPr>
          <p:nvPr/>
        </p:nvPicPr>
        <p:blipFill>
          <a:blip r:embed="rId2"/>
          <a:stretch>
            <a:fillRect/>
          </a:stretch>
        </p:blipFill>
        <p:spPr>
          <a:xfrm rot="5400000">
            <a:off x="6348420" y="4586421"/>
            <a:ext cx="385738" cy="435240"/>
          </a:xfrm>
          <a:prstGeom prst="rect">
            <a:avLst/>
          </a:prstGeom>
        </p:spPr>
      </p:pic>
      <p:sp>
        <p:nvSpPr>
          <p:cNvPr id="26" name="任意多边形 25"/>
          <p:cNvSpPr/>
          <p:nvPr/>
        </p:nvSpPr>
        <p:spPr>
          <a:xfrm>
            <a:off x="7427481" y="2428868"/>
            <a:ext cx="1441525" cy="1409251"/>
          </a:xfrm>
          <a:custGeom>
            <a:avLst/>
            <a:gdLst>
              <a:gd name="connsiteX0" fmla="*/ 1441525 w 1441525"/>
              <a:gd name="connsiteY0" fmla="*/ 1409251 h 1409251"/>
              <a:gd name="connsiteX1" fmla="*/ 903642 w 1441525"/>
              <a:gd name="connsiteY1" fmla="*/ 580913 h 1409251"/>
              <a:gd name="connsiteX2" fmla="*/ 0 w 1441525"/>
              <a:gd name="connsiteY2" fmla="*/ 0 h 1409251"/>
            </a:gdLst>
            <a:ahLst/>
            <a:cxnLst>
              <a:cxn ang="0">
                <a:pos x="connsiteX0" y="connsiteY0"/>
              </a:cxn>
              <a:cxn ang="0">
                <a:pos x="connsiteX1" y="connsiteY1"/>
              </a:cxn>
              <a:cxn ang="0">
                <a:pos x="connsiteX2" y="connsiteY2"/>
              </a:cxn>
            </a:cxnLst>
            <a:rect l="l" t="t" r="r" b="b"/>
            <a:pathLst>
              <a:path w="1441525" h="1409251">
                <a:moveTo>
                  <a:pt x="1441525" y="1409251"/>
                </a:moveTo>
                <a:cubicBezTo>
                  <a:pt x="1292710" y="1112519"/>
                  <a:pt x="1143896" y="815788"/>
                  <a:pt x="903642" y="580913"/>
                </a:cubicBezTo>
                <a:cubicBezTo>
                  <a:pt x="663388" y="346038"/>
                  <a:pt x="331694" y="173019"/>
                  <a:pt x="0" y="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7" name="图片 26" descr="plan_plane.emf"/>
          <p:cNvPicPr>
            <a:picLocks noChangeAspect="1"/>
          </p:cNvPicPr>
          <p:nvPr/>
        </p:nvPicPr>
        <p:blipFill>
          <a:blip r:embed="rId2"/>
          <a:stretch>
            <a:fillRect/>
          </a:stretch>
        </p:blipFill>
        <p:spPr>
          <a:xfrm>
            <a:off x="7488193" y="3000372"/>
            <a:ext cx="385738" cy="435240"/>
          </a:xfrm>
          <a:prstGeom prst="rect">
            <a:avLst/>
          </a:prstGeom>
        </p:spPr>
      </p:pic>
      <p:sp>
        <p:nvSpPr>
          <p:cNvPr id="28" name="TextBox 27"/>
          <p:cNvSpPr txBox="1"/>
          <p:nvPr/>
        </p:nvSpPr>
        <p:spPr>
          <a:xfrm>
            <a:off x="2558971" y="2214554"/>
            <a:ext cx="1143008" cy="307777"/>
          </a:xfrm>
          <a:prstGeom prst="rect">
            <a:avLst/>
          </a:prstGeom>
          <a:noFill/>
        </p:spPr>
        <p:txBody>
          <a:bodyPr wrap="square" rtlCol="0">
            <a:spAutoFit/>
          </a:bodyPr>
          <a:lstStyle/>
          <a:p>
            <a:r>
              <a:rPr lang="en-US" altLang="zh-CN" sz="1400" dirty="0" smtClean="0"/>
              <a:t>Downwind</a:t>
            </a:r>
            <a:endParaRPr lang="zh-CN" altLang="en-US" sz="1400" dirty="0"/>
          </a:p>
        </p:txBody>
      </p:sp>
      <p:sp>
        <p:nvSpPr>
          <p:cNvPr id="29" name="TextBox 28"/>
          <p:cNvSpPr txBox="1"/>
          <p:nvPr/>
        </p:nvSpPr>
        <p:spPr>
          <a:xfrm>
            <a:off x="2987599" y="4572008"/>
            <a:ext cx="857256" cy="307777"/>
          </a:xfrm>
          <a:prstGeom prst="rect">
            <a:avLst/>
          </a:prstGeom>
          <a:noFill/>
        </p:spPr>
        <p:txBody>
          <a:bodyPr wrap="square" rtlCol="0">
            <a:spAutoFit/>
          </a:bodyPr>
          <a:lstStyle/>
          <a:p>
            <a:r>
              <a:rPr lang="en-US" altLang="zh-CN" sz="1400" dirty="0" smtClean="0"/>
              <a:t>Final</a:t>
            </a:r>
            <a:endParaRPr lang="zh-CN" altLang="en-US" sz="1400" dirty="0"/>
          </a:p>
        </p:txBody>
      </p:sp>
      <p:sp>
        <p:nvSpPr>
          <p:cNvPr id="31" name="TextBox 30"/>
          <p:cNvSpPr txBox="1"/>
          <p:nvPr/>
        </p:nvSpPr>
        <p:spPr>
          <a:xfrm>
            <a:off x="1212265" y="3786190"/>
            <a:ext cx="400110" cy="642942"/>
          </a:xfrm>
          <a:prstGeom prst="rect">
            <a:avLst/>
          </a:prstGeom>
          <a:noFill/>
        </p:spPr>
        <p:txBody>
          <a:bodyPr vert="vert270" wrap="square" rtlCol="0">
            <a:spAutoFit/>
          </a:bodyPr>
          <a:lstStyle/>
          <a:p>
            <a:r>
              <a:rPr lang="en-US" altLang="zh-CN" sz="1400" dirty="0" smtClean="0"/>
              <a:t>Base</a:t>
            </a:r>
            <a:endParaRPr lang="zh-CN" altLang="en-US" sz="1400" dirty="0"/>
          </a:p>
        </p:txBody>
      </p:sp>
      <p:sp>
        <p:nvSpPr>
          <p:cNvPr id="32" name="TextBox 31"/>
          <p:cNvSpPr txBox="1"/>
          <p:nvPr/>
        </p:nvSpPr>
        <p:spPr>
          <a:xfrm>
            <a:off x="7588149" y="3500438"/>
            <a:ext cx="400110" cy="928694"/>
          </a:xfrm>
          <a:prstGeom prst="rect">
            <a:avLst/>
          </a:prstGeom>
          <a:noFill/>
        </p:spPr>
        <p:txBody>
          <a:bodyPr vert="vert" wrap="square" rtlCol="0">
            <a:spAutoFit/>
          </a:bodyPr>
          <a:lstStyle/>
          <a:p>
            <a:r>
              <a:rPr lang="en-US" altLang="zh-CN" sz="1400" dirty="0" smtClean="0"/>
              <a:t>Crosswind</a:t>
            </a:r>
            <a:endParaRPr lang="zh-CN" altLang="en-US" sz="1400" dirty="0"/>
          </a:p>
        </p:txBody>
      </p:sp>
      <p:sp>
        <p:nvSpPr>
          <p:cNvPr id="33" name="TextBox 32"/>
          <p:cNvSpPr txBox="1"/>
          <p:nvPr/>
        </p:nvSpPr>
        <p:spPr>
          <a:xfrm>
            <a:off x="6702375" y="4572008"/>
            <a:ext cx="857256" cy="307777"/>
          </a:xfrm>
          <a:prstGeom prst="rect">
            <a:avLst/>
          </a:prstGeom>
          <a:noFill/>
        </p:spPr>
        <p:txBody>
          <a:bodyPr wrap="square" rtlCol="0">
            <a:spAutoFit/>
          </a:bodyPr>
          <a:lstStyle/>
          <a:p>
            <a:r>
              <a:rPr lang="en-US" altLang="zh-CN" sz="1400" dirty="0" smtClean="0"/>
              <a:t>Upwind</a:t>
            </a:r>
            <a:endParaRPr lang="zh-CN" altLang="en-US" sz="1400" dirty="0"/>
          </a:p>
        </p:txBody>
      </p:sp>
      <p:sp>
        <p:nvSpPr>
          <p:cNvPr id="34" name="燕尾形箭头 33"/>
          <p:cNvSpPr/>
          <p:nvPr/>
        </p:nvSpPr>
        <p:spPr>
          <a:xfrm flipH="1">
            <a:off x="4059169" y="3345420"/>
            <a:ext cx="1000132" cy="357190"/>
          </a:xfrm>
          <a:prstGeom prst="notchedRightArrow">
            <a:avLst>
              <a:gd name="adj1" fmla="val 43977"/>
              <a:gd name="adj2" fmla="val 500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5130739" y="3345420"/>
            <a:ext cx="714380" cy="369332"/>
          </a:xfrm>
          <a:prstGeom prst="rect">
            <a:avLst/>
          </a:prstGeom>
          <a:noFill/>
        </p:spPr>
        <p:txBody>
          <a:bodyPr wrap="square" rtlCol="0">
            <a:spAutoFit/>
          </a:bodyPr>
          <a:lstStyle/>
          <a:p>
            <a:r>
              <a:rPr lang="en-US" altLang="zh-CN" dirty="0" smtClean="0"/>
              <a:t>Wind</a:t>
            </a:r>
            <a:endParaRPr lang="zh-CN" altLang="en-US" dirty="0"/>
          </a:p>
        </p:txBody>
      </p:sp>
      <p:sp>
        <p:nvSpPr>
          <p:cNvPr id="36" name="任意多边形 35"/>
          <p:cNvSpPr/>
          <p:nvPr/>
        </p:nvSpPr>
        <p:spPr>
          <a:xfrm>
            <a:off x="428596" y="2431226"/>
            <a:ext cx="1410962" cy="2364889"/>
          </a:xfrm>
          <a:custGeom>
            <a:avLst/>
            <a:gdLst>
              <a:gd name="connsiteX0" fmla="*/ 1303468 w 1529379"/>
              <a:gd name="connsiteY0" fmla="*/ 10758 h 2418678"/>
              <a:gd name="connsiteX1" fmla="*/ 410583 w 1529379"/>
              <a:gd name="connsiteY1" fmla="*/ 10758 h 2418678"/>
              <a:gd name="connsiteX2" fmla="*/ 141642 w 1529379"/>
              <a:gd name="connsiteY2" fmla="*/ 75304 h 2418678"/>
              <a:gd name="connsiteX3" fmla="*/ 23308 w 1529379"/>
              <a:gd name="connsiteY3" fmla="*/ 279699 h 2418678"/>
              <a:gd name="connsiteX4" fmla="*/ 23308 w 1529379"/>
              <a:gd name="connsiteY4" fmla="*/ 989704 h 2418678"/>
              <a:gd name="connsiteX5" fmla="*/ 34066 w 1529379"/>
              <a:gd name="connsiteY5" fmla="*/ 1947135 h 2418678"/>
              <a:gd name="connsiteX6" fmla="*/ 227703 w 1529379"/>
              <a:gd name="connsiteY6" fmla="*/ 2291379 h 2418678"/>
              <a:gd name="connsiteX7" fmla="*/ 701040 w 1529379"/>
              <a:gd name="connsiteY7" fmla="*/ 2398956 h 2418678"/>
              <a:gd name="connsiteX8" fmla="*/ 1099073 w 1529379"/>
              <a:gd name="connsiteY8" fmla="*/ 2409714 h 2418678"/>
              <a:gd name="connsiteX9" fmla="*/ 1529379 w 1529379"/>
              <a:gd name="connsiteY9" fmla="*/ 2409714 h 241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9379" h="2418678">
                <a:moveTo>
                  <a:pt x="1303468" y="10758"/>
                </a:moveTo>
                <a:cubicBezTo>
                  <a:pt x="953844" y="5379"/>
                  <a:pt x="604221" y="0"/>
                  <a:pt x="410583" y="10758"/>
                </a:cubicBezTo>
                <a:cubicBezTo>
                  <a:pt x="216945" y="21516"/>
                  <a:pt x="206188" y="30481"/>
                  <a:pt x="141642" y="75304"/>
                </a:cubicBezTo>
                <a:cubicBezTo>
                  <a:pt x="77096" y="120128"/>
                  <a:pt x="43030" y="127299"/>
                  <a:pt x="23308" y="279699"/>
                </a:cubicBezTo>
                <a:cubicBezTo>
                  <a:pt x="3586" y="432099"/>
                  <a:pt x="21515" y="711798"/>
                  <a:pt x="23308" y="989704"/>
                </a:cubicBezTo>
                <a:cubicBezTo>
                  <a:pt x="25101" y="1267610"/>
                  <a:pt x="0" y="1730189"/>
                  <a:pt x="34066" y="1947135"/>
                </a:cubicBezTo>
                <a:cubicBezTo>
                  <a:pt x="68132" y="2164081"/>
                  <a:pt x="116541" y="2216076"/>
                  <a:pt x="227703" y="2291379"/>
                </a:cubicBezTo>
                <a:cubicBezTo>
                  <a:pt x="338865" y="2366682"/>
                  <a:pt x="555812" y="2379234"/>
                  <a:pt x="701040" y="2398956"/>
                </a:cubicBezTo>
                <a:cubicBezTo>
                  <a:pt x="846268" y="2418678"/>
                  <a:pt x="961017" y="2407921"/>
                  <a:pt x="1099073" y="2409714"/>
                </a:cubicBezTo>
                <a:cubicBezTo>
                  <a:pt x="1237130" y="2411507"/>
                  <a:pt x="1529379" y="2409714"/>
                  <a:pt x="1529379" y="2409714"/>
                </a:cubicBezTo>
              </a:path>
            </a:pathLst>
          </a:cu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8" name="图片 17" descr="plan_plane.emf"/>
          <p:cNvPicPr>
            <a:picLocks noChangeAspect="1"/>
          </p:cNvPicPr>
          <p:nvPr/>
        </p:nvPicPr>
        <p:blipFill>
          <a:blip r:embed="rId2"/>
          <a:stretch>
            <a:fillRect/>
          </a:stretch>
        </p:blipFill>
        <p:spPr>
          <a:xfrm rot="16200000" flipH="1">
            <a:off x="667662" y="2261241"/>
            <a:ext cx="385738" cy="435240"/>
          </a:xfrm>
          <a:prstGeom prst="rect">
            <a:avLst/>
          </a:prstGeom>
        </p:spPr>
      </p:pic>
    </p:spTree>
    <p:extLst>
      <p:ext uri="{BB962C8B-B14F-4D97-AF65-F5344CB8AC3E}">
        <p14:creationId xmlns:p14="http://schemas.microsoft.com/office/powerpoint/2010/main" val="2252997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Approach Control</a:t>
            </a:r>
            <a:endParaRPr lang="zh-CN" altLang="en-US" dirty="0"/>
          </a:p>
        </p:txBody>
      </p:sp>
      <p:grpSp>
        <p:nvGrpSpPr>
          <p:cNvPr id="4" name="Group 69"/>
          <p:cNvGrpSpPr>
            <a:grpSpLocks noGrp="1"/>
          </p:cNvGrpSpPr>
          <p:nvPr/>
        </p:nvGrpSpPr>
        <p:grpSpPr bwMode="auto">
          <a:xfrm>
            <a:off x="3344849" y="1714488"/>
            <a:ext cx="5084803" cy="4536606"/>
            <a:chOff x="793" y="799"/>
            <a:chExt cx="3956" cy="3410"/>
          </a:xfrm>
        </p:grpSpPr>
        <p:sp>
          <p:nvSpPr>
            <p:cNvPr id="5" name="Freeform 64"/>
            <p:cNvSpPr>
              <a:spLocks/>
            </p:cNvSpPr>
            <p:nvPr/>
          </p:nvSpPr>
          <p:spPr bwMode="auto">
            <a:xfrm>
              <a:off x="894" y="853"/>
              <a:ext cx="3855" cy="3356"/>
            </a:xfrm>
            <a:custGeom>
              <a:avLst/>
              <a:gdLst/>
              <a:ahLst/>
              <a:cxnLst>
                <a:cxn ang="0">
                  <a:pos x="0" y="2948"/>
                </a:cxn>
                <a:cxn ang="0">
                  <a:pos x="0" y="589"/>
                </a:cxn>
                <a:cxn ang="0">
                  <a:pos x="1950" y="0"/>
                </a:cxn>
                <a:cxn ang="0">
                  <a:pos x="3855" y="408"/>
                </a:cxn>
                <a:cxn ang="0">
                  <a:pos x="3810" y="2494"/>
                </a:cxn>
                <a:cxn ang="0">
                  <a:pos x="1905" y="3356"/>
                </a:cxn>
                <a:cxn ang="0">
                  <a:pos x="0" y="2948"/>
                </a:cxn>
              </a:cxnLst>
              <a:rect l="0" t="0" r="r" b="b"/>
              <a:pathLst>
                <a:path w="3855" h="3356">
                  <a:moveTo>
                    <a:pt x="0" y="2948"/>
                  </a:moveTo>
                  <a:lnTo>
                    <a:pt x="0" y="589"/>
                  </a:lnTo>
                  <a:lnTo>
                    <a:pt x="1950" y="0"/>
                  </a:lnTo>
                  <a:lnTo>
                    <a:pt x="3855" y="408"/>
                  </a:lnTo>
                  <a:lnTo>
                    <a:pt x="3810" y="2494"/>
                  </a:lnTo>
                  <a:lnTo>
                    <a:pt x="1905" y="3356"/>
                  </a:lnTo>
                  <a:lnTo>
                    <a:pt x="0" y="2948"/>
                  </a:lnTo>
                  <a:close/>
                </a:path>
              </a:pathLst>
            </a:custGeom>
            <a:solidFill>
              <a:srgbClr val="00FF99"/>
            </a:solidFill>
            <a:ln w="9525">
              <a:solidFill>
                <a:schemeClr val="tx1"/>
              </a:solidFill>
              <a:round/>
              <a:headEnd/>
              <a:tailEnd/>
            </a:ln>
            <a:effectLst/>
          </p:spPr>
          <p:txBody>
            <a:bodyPr/>
            <a:lstStyle/>
            <a:p>
              <a:endParaRPr lang="zh-CN" altLang="en-US"/>
            </a:p>
          </p:txBody>
        </p:sp>
        <p:sp>
          <p:nvSpPr>
            <p:cNvPr id="6" name="Line 62"/>
            <p:cNvSpPr>
              <a:spLocks noChangeShapeType="1"/>
            </p:cNvSpPr>
            <p:nvPr/>
          </p:nvSpPr>
          <p:spPr bwMode="auto">
            <a:xfrm flipH="1">
              <a:off x="3470" y="1253"/>
              <a:ext cx="1224" cy="907"/>
            </a:xfrm>
            <a:prstGeom prst="line">
              <a:avLst/>
            </a:prstGeom>
            <a:noFill/>
            <a:ln w="12700">
              <a:solidFill>
                <a:schemeClr val="folHlink"/>
              </a:solidFill>
              <a:prstDash val="lgDash"/>
              <a:round/>
              <a:headEnd/>
              <a:tailEnd/>
            </a:ln>
            <a:effectLst/>
          </p:spPr>
          <p:txBody>
            <a:bodyPr/>
            <a:lstStyle/>
            <a:p>
              <a:endParaRPr lang="zh-CN" altLang="en-US"/>
            </a:p>
          </p:txBody>
        </p:sp>
        <p:sp>
          <p:nvSpPr>
            <p:cNvPr id="7" name="Line 63"/>
            <p:cNvSpPr>
              <a:spLocks noChangeShapeType="1"/>
            </p:cNvSpPr>
            <p:nvPr/>
          </p:nvSpPr>
          <p:spPr bwMode="auto">
            <a:xfrm flipH="1">
              <a:off x="3424" y="3339"/>
              <a:ext cx="1225" cy="136"/>
            </a:xfrm>
            <a:prstGeom prst="line">
              <a:avLst/>
            </a:prstGeom>
            <a:noFill/>
            <a:ln w="12700">
              <a:solidFill>
                <a:schemeClr val="folHlink"/>
              </a:solidFill>
              <a:prstDash val="lgDash"/>
              <a:round/>
              <a:headEnd/>
              <a:tailEnd/>
            </a:ln>
            <a:effectLst/>
          </p:spPr>
          <p:txBody>
            <a:bodyPr/>
            <a:lstStyle/>
            <a:p>
              <a:endParaRPr lang="zh-CN" altLang="en-US"/>
            </a:p>
          </p:txBody>
        </p:sp>
        <p:sp>
          <p:nvSpPr>
            <p:cNvPr id="8" name="Freeform 57"/>
            <p:cNvSpPr>
              <a:spLocks/>
            </p:cNvSpPr>
            <p:nvPr/>
          </p:nvSpPr>
          <p:spPr bwMode="auto">
            <a:xfrm>
              <a:off x="2789" y="890"/>
              <a:ext cx="681" cy="2585"/>
            </a:xfrm>
            <a:custGeom>
              <a:avLst/>
              <a:gdLst/>
              <a:ahLst/>
              <a:cxnLst>
                <a:cxn ang="0">
                  <a:pos x="0" y="0"/>
                </a:cxn>
                <a:cxn ang="0">
                  <a:pos x="681" y="861"/>
                </a:cxn>
                <a:cxn ang="0">
                  <a:pos x="681" y="2585"/>
                </a:cxn>
                <a:cxn ang="0">
                  <a:pos x="0" y="2585"/>
                </a:cxn>
              </a:cxnLst>
              <a:rect l="0" t="0" r="r" b="b"/>
              <a:pathLst>
                <a:path w="681" h="2585">
                  <a:moveTo>
                    <a:pt x="0" y="0"/>
                  </a:moveTo>
                  <a:lnTo>
                    <a:pt x="681" y="861"/>
                  </a:lnTo>
                  <a:lnTo>
                    <a:pt x="681" y="2585"/>
                  </a:lnTo>
                  <a:lnTo>
                    <a:pt x="0" y="2585"/>
                  </a:lnTo>
                </a:path>
              </a:pathLst>
            </a:custGeom>
            <a:noFill/>
            <a:ln w="12700" cap="flat" cmpd="sng">
              <a:solidFill>
                <a:schemeClr val="folHlink"/>
              </a:solidFill>
              <a:prstDash val="lgDash"/>
              <a:round/>
              <a:headEnd/>
              <a:tailEnd/>
            </a:ln>
            <a:effectLst/>
          </p:spPr>
          <p:txBody>
            <a:bodyPr/>
            <a:lstStyle/>
            <a:p>
              <a:endParaRPr lang="zh-CN" altLang="en-US"/>
            </a:p>
          </p:txBody>
        </p:sp>
        <p:sp>
          <p:nvSpPr>
            <p:cNvPr id="9" name="Line 60"/>
            <p:cNvSpPr>
              <a:spLocks noChangeShapeType="1"/>
            </p:cNvSpPr>
            <p:nvPr/>
          </p:nvSpPr>
          <p:spPr bwMode="auto">
            <a:xfrm flipV="1">
              <a:off x="2765" y="3475"/>
              <a:ext cx="0" cy="726"/>
            </a:xfrm>
            <a:prstGeom prst="line">
              <a:avLst/>
            </a:prstGeom>
            <a:noFill/>
            <a:ln w="12700">
              <a:solidFill>
                <a:schemeClr val="folHlink"/>
              </a:solidFill>
              <a:prstDash val="lgDash"/>
              <a:round/>
              <a:headEnd/>
              <a:tailEnd/>
            </a:ln>
            <a:effectLst/>
          </p:spPr>
          <p:txBody>
            <a:bodyPr/>
            <a:lstStyle/>
            <a:p>
              <a:endParaRPr lang="zh-CN" altLang="en-US"/>
            </a:p>
          </p:txBody>
        </p:sp>
        <p:sp>
          <p:nvSpPr>
            <p:cNvPr id="10" name="Line 59"/>
            <p:cNvSpPr>
              <a:spLocks noChangeShapeType="1"/>
            </p:cNvSpPr>
            <p:nvPr/>
          </p:nvSpPr>
          <p:spPr bwMode="auto">
            <a:xfrm flipV="1">
              <a:off x="884" y="3475"/>
              <a:ext cx="1043" cy="318"/>
            </a:xfrm>
            <a:prstGeom prst="line">
              <a:avLst/>
            </a:prstGeom>
            <a:noFill/>
            <a:ln w="12700">
              <a:solidFill>
                <a:schemeClr val="folHlink"/>
              </a:solidFill>
              <a:prstDash val="dash"/>
              <a:round/>
              <a:headEnd/>
              <a:tailEnd/>
            </a:ln>
            <a:effectLst/>
          </p:spPr>
          <p:txBody>
            <a:bodyPr/>
            <a:lstStyle/>
            <a:p>
              <a:endParaRPr lang="zh-CN" altLang="en-US"/>
            </a:p>
          </p:txBody>
        </p:sp>
        <p:sp>
          <p:nvSpPr>
            <p:cNvPr id="11" name="Freeform 56"/>
            <p:cNvSpPr>
              <a:spLocks/>
            </p:cNvSpPr>
            <p:nvPr/>
          </p:nvSpPr>
          <p:spPr bwMode="auto">
            <a:xfrm>
              <a:off x="902" y="1525"/>
              <a:ext cx="1860" cy="1950"/>
            </a:xfrm>
            <a:custGeom>
              <a:avLst/>
              <a:gdLst/>
              <a:ahLst/>
              <a:cxnLst>
                <a:cxn ang="0">
                  <a:pos x="0" y="0"/>
                </a:cxn>
                <a:cxn ang="0">
                  <a:pos x="1043" y="499"/>
                </a:cxn>
                <a:cxn ang="0">
                  <a:pos x="1043" y="1950"/>
                </a:cxn>
                <a:cxn ang="0">
                  <a:pos x="1860" y="1950"/>
                </a:cxn>
                <a:cxn ang="0">
                  <a:pos x="1860" y="862"/>
                </a:cxn>
              </a:cxnLst>
              <a:rect l="0" t="0" r="r" b="b"/>
              <a:pathLst>
                <a:path w="1860" h="1950">
                  <a:moveTo>
                    <a:pt x="0" y="0"/>
                  </a:moveTo>
                  <a:lnTo>
                    <a:pt x="1043" y="499"/>
                  </a:lnTo>
                  <a:lnTo>
                    <a:pt x="1043" y="1950"/>
                  </a:lnTo>
                  <a:lnTo>
                    <a:pt x="1860" y="1950"/>
                  </a:lnTo>
                  <a:lnTo>
                    <a:pt x="1860" y="862"/>
                  </a:lnTo>
                </a:path>
              </a:pathLst>
            </a:custGeom>
            <a:noFill/>
            <a:ln w="12700" cap="flat" cmpd="sng">
              <a:solidFill>
                <a:schemeClr val="folHlink"/>
              </a:solidFill>
              <a:prstDash val="lgDash"/>
              <a:round/>
              <a:headEnd/>
              <a:tailEnd/>
            </a:ln>
            <a:effectLst/>
          </p:spPr>
          <p:txBody>
            <a:bodyPr/>
            <a:lstStyle/>
            <a:p>
              <a:endParaRPr lang="zh-CN" altLang="en-US"/>
            </a:p>
          </p:txBody>
        </p:sp>
        <p:sp>
          <p:nvSpPr>
            <p:cNvPr id="12" name="Rectangle 25"/>
            <p:cNvSpPr>
              <a:spLocks noChangeArrowheads="1"/>
            </p:cNvSpPr>
            <p:nvPr/>
          </p:nvSpPr>
          <p:spPr bwMode="auto">
            <a:xfrm>
              <a:off x="2744" y="2024"/>
              <a:ext cx="45" cy="363"/>
            </a:xfrm>
            <a:prstGeom prst="rect">
              <a:avLst/>
            </a:prstGeom>
            <a:solidFill>
              <a:schemeClr val="bg2"/>
            </a:solidFill>
            <a:ln w="9525">
              <a:solidFill>
                <a:schemeClr val="tx1"/>
              </a:solidFill>
              <a:miter lim="800000"/>
              <a:headEnd/>
              <a:tailEnd/>
            </a:ln>
            <a:effectLst/>
          </p:spPr>
          <p:txBody>
            <a:bodyPr wrap="none" anchor="ctr"/>
            <a:lstStyle/>
            <a:p>
              <a:endParaRPr lang="zh-CN" altLang="en-US"/>
            </a:p>
          </p:txBody>
        </p:sp>
        <p:sp>
          <p:nvSpPr>
            <p:cNvPr id="13" name="AutoShape 26"/>
            <p:cNvSpPr>
              <a:spLocks noChangeArrowheads="1"/>
            </p:cNvSpPr>
            <p:nvPr/>
          </p:nvSpPr>
          <p:spPr bwMode="auto">
            <a:xfrm>
              <a:off x="793" y="1434"/>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sp>
          <p:nvSpPr>
            <p:cNvPr id="14" name="AutoShape 27"/>
            <p:cNvSpPr>
              <a:spLocks noChangeArrowheads="1"/>
            </p:cNvSpPr>
            <p:nvPr/>
          </p:nvSpPr>
          <p:spPr bwMode="auto">
            <a:xfrm>
              <a:off x="793" y="3748"/>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sp>
          <p:nvSpPr>
            <p:cNvPr id="15" name="AutoShape 28"/>
            <p:cNvSpPr>
              <a:spLocks noChangeArrowheads="1"/>
            </p:cNvSpPr>
            <p:nvPr/>
          </p:nvSpPr>
          <p:spPr bwMode="auto">
            <a:xfrm>
              <a:off x="2744" y="3475"/>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sp>
          <p:nvSpPr>
            <p:cNvPr id="16" name="AutoShape 29"/>
            <p:cNvSpPr>
              <a:spLocks noChangeArrowheads="1"/>
            </p:cNvSpPr>
            <p:nvPr/>
          </p:nvSpPr>
          <p:spPr bwMode="auto">
            <a:xfrm>
              <a:off x="4604" y="3294"/>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sp>
          <p:nvSpPr>
            <p:cNvPr id="17" name="AutoShape 30"/>
            <p:cNvSpPr>
              <a:spLocks noChangeArrowheads="1"/>
            </p:cNvSpPr>
            <p:nvPr/>
          </p:nvSpPr>
          <p:spPr bwMode="auto">
            <a:xfrm>
              <a:off x="4649" y="1207"/>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sp>
          <p:nvSpPr>
            <p:cNvPr id="18" name="AutoShape 31"/>
            <p:cNvSpPr>
              <a:spLocks noChangeArrowheads="1"/>
            </p:cNvSpPr>
            <p:nvPr/>
          </p:nvSpPr>
          <p:spPr bwMode="auto">
            <a:xfrm>
              <a:off x="2744" y="799"/>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pic>
          <p:nvPicPr>
            <p:cNvPr id="19" name="Picture 32" descr="plane_plan"/>
            <p:cNvPicPr>
              <a:picLocks noChangeAspect="1" noChangeArrowheads="1"/>
            </p:cNvPicPr>
            <p:nvPr/>
          </p:nvPicPr>
          <p:blipFill>
            <a:blip r:embed="rId2"/>
            <a:srcRect/>
            <a:stretch>
              <a:fillRect/>
            </a:stretch>
          </p:blipFill>
          <p:spPr bwMode="auto">
            <a:xfrm>
              <a:off x="2683" y="2478"/>
              <a:ext cx="169" cy="181"/>
            </a:xfrm>
            <a:prstGeom prst="rect">
              <a:avLst/>
            </a:prstGeom>
            <a:noFill/>
          </p:spPr>
        </p:pic>
        <p:pic>
          <p:nvPicPr>
            <p:cNvPr id="20" name="Picture 33" descr="plane_plan747"/>
            <p:cNvPicPr>
              <a:picLocks noChangeAspect="1" noChangeArrowheads="1"/>
            </p:cNvPicPr>
            <p:nvPr/>
          </p:nvPicPr>
          <p:blipFill>
            <a:blip r:embed="rId3" cstate="print"/>
            <a:srcRect/>
            <a:stretch>
              <a:fillRect/>
            </a:stretch>
          </p:blipFill>
          <p:spPr bwMode="auto">
            <a:xfrm rot="1606182">
              <a:off x="1065" y="1571"/>
              <a:ext cx="224" cy="222"/>
            </a:xfrm>
            <a:prstGeom prst="rect">
              <a:avLst/>
            </a:prstGeom>
            <a:noFill/>
          </p:spPr>
        </p:pic>
        <p:pic>
          <p:nvPicPr>
            <p:cNvPr id="21" name="Picture 34" descr="plane_plan"/>
            <p:cNvPicPr>
              <a:picLocks noChangeAspect="1" noChangeArrowheads="1"/>
            </p:cNvPicPr>
            <p:nvPr/>
          </p:nvPicPr>
          <p:blipFill>
            <a:blip r:embed="rId2"/>
            <a:srcRect/>
            <a:stretch>
              <a:fillRect/>
            </a:stretch>
          </p:blipFill>
          <p:spPr bwMode="auto">
            <a:xfrm>
              <a:off x="2675" y="3065"/>
              <a:ext cx="168" cy="184"/>
            </a:xfrm>
            <a:prstGeom prst="rect">
              <a:avLst/>
            </a:prstGeom>
            <a:noFill/>
          </p:spPr>
        </p:pic>
        <p:pic>
          <p:nvPicPr>
            <p:cNvPr id="22" name="Picture 35" descr="plane_plan747"/>
            <p:cNvPicPr>
              <a:picLocks noChangeAspect="1" noChangeArrowheads="1"/>
            </p:cNvPicPr>
            <p:nvPr/>
          </p:nvPicPr>
          <p:blipFill>
            <a:blip r:embed="rId4" cstate="print"/>
            <a:srcRect/>
            <a:stretch>
              <a:fillRect/>
            </a:stretch>
          </p:blipFill>
          <p:spPr bwMode="auto">
            <a:xfrm>
              <a:off x="2687" y="2766"/>
              <a:ext cx="148" cy="148"/>
            </a:xfrm>
            <a:prstGeom prst="rect">
              <a:avLst/>
            </a:prstGeom>
            <a:noFill/>
          </p:spPr>
        </p:pic>
        <p:pic>
          <p:nvPicPr>
            <p:cNvPr id="23" name="Picture 36" descr="plane_plan"/>
            <p:cNvPicPr>
              <a:picLocks noChangeAspect="1" noChangeArrowheads="1"/>
            </p:cNvPicPr>
            <p:nvPr/>
          </p:nvPicPr>
          <p:blipFill>
            <a:blip r:embed="rId5"/>
            <a:srcRect/>
            <a:stretch>
              <a:fillRect/>
            </a:stretch>
          </p:blipFill>
          <p:spPr bwMode="auto">
            <a:xfrm rot="19358445">
              <a:off x="2517" y="3339"/>
              <a:ext cx="136" cy="127"/>
            </a:xfrm>
            <a:prstGeom prst="rect">
              <a:avLst/>
            </a:prstGeom>
            <a:noFill/>
          </p:spPr>
        </p:pic>
        <p:pic>
          <p:nvPicPr>
            <p:cNvPr id="24" name="Picture 37" descr="plane_plan"/>
            <p:cNvPicPr>
              <a:picLocks noChangeAspect="1" noChangeArrowheads="1"/>
            </p:cNvPicPr>
            <p:nvPr/>
          </p:nvPicPr>
          <p:blipFill>
            <a:blip r:embed="rId2"/>
            <a:srcRect/>
            <a:stretch>
              <a:fillRect/>
            </a:stretch>
          </p:blipFill>
          <p:spPr bwMode="auto">
            <a:xfrm>
              <a:off x="2663" y="3866"/>
              <a:ext cx="169" cy="181"/>
            </a:xfrm>
            <a:prstGeom prst="rect">
              <a:avLst/>
            </a:prstGeom>
            <a:noFill/>
          </p:spPr>
        </p:pic>
        <p:pic>
          <p:nvPicPr>
            <p:cNvPr id="25" name="Picture 38" descr="plane_plan747"/>
            <p:cNvPicPr>
              <a:picLocks noChangeAspect="1" noChangeArrowheads="1"/>
            </p:cNvPicPr>
            <p:nvPr/>
          </p:nvPicPr>
          <p:blipFill>
            <a:blip r:embed="rId6" cstate="print"/>
            <a:srcRect/>
            <a:stretch>
              <a:fillRect/>
            </a:stretch>
          </p:blipFill>
          <p:spPr bwMode="auto">
            <a:xfrm rot="2940468">
              <a:off x="1853" y="3106"/>
              <a:ext cx="191" cy="189"/>
            </a:xfrm>
            <a:prstGeom prst="rect">
              <a:avLst/>
            </a:prstGeom>
            <a:noFill/>
          </p:spPr>
        </p:pic>
        <p:pic>
          <p:nvPicPr>
            <p:cNvPr id="26" name="Picture 41" descr="plane_plan747"/>
            <p:cNvPicPr>
              <a:picLocks noChangeAspect="1" noChangeArrowheads="1"/>
            </p:cNvPicPr>
            <p:nvPr/>
          </p:nvPicPr>
          <p:blipFill>
            <a:blip r:embed="rId7" cstate="print"/>
            <a:srcRect/>
            <a:stretch>
              <a:fillRect/>
            </a:stretch>
          </p:blipFill>
          <p:spPr bwMode="auto">
            <a:xfrm>
              <a:off x="2064" y="3385"/>
              <a:ext cx="178" cy="176"/>
            </a:xfrm>
            <a:prstGeom prst="rect">
              <a:avLst/>
            </a:prstGeom>
            <a:noFill/>
          </p:spPr>
        </p:pic>
        <p:pic>
          <p:nvPicPr>
            <p:cNvPr id="27" name="Picture 42" descr="plane_plan"/>
            <p:cNvPicPr>
              <a:picLocks noChangeAspect="1" noChangeArrowheads="1"/>
            </p:cNvPicPr>
            <p:nvPr/>
          </p:nvPicPr>
          <p:blipFill>
            <a:blip r:embed="rId8"/>
            <a:srcRect/>
            <a:stretch>
              <a:fillRect/>
            </a:stretch>
          </p:blipFill>
          <p:spPr bwMode="auto">
            <a:xfrm>
              <a:off x="1865" y="2705"/>
              <a:ext cx="169" cy="181"/>
            </a:xfrm>
            <a:prstGeom prst="rect">
              <a:avLst/>
            </a:prstGeom>
            <a:noFill/>
            <a:ln w="12700">
              <a:noFill/>
              <a:miter lim="800000"/>
              <a:headEnd/>
              <a:tailEnd/>
            </a:ln>
          </p:spPr>
        </p:pic>
        <p:pic>
          <p:nvPicPr>
            <p:cNvPr id="28" name="Picture 43" descr="plane_plan"/>
            <p:cNvPicPr>
              <a:picLocks noChangeAspect="1" noChangeArrowheads="1"/>
            </p:cNvPicPr>
            <p:nvPr/>
          </p:nvPicPr>
          <p:blipFill>
            <a:blip r:embed="rId5"/>
            <a:srcRect/>
            <a:stretch>
              <a:fillRect/>
            </a:stretch>
          </p:blipFill>
          <p:spPr bwMode="auto">
            <a:xfrm rot="23332249">
              <a:off x="1610" y="1842"/>
              <a:ext cx="181" cy="169"/>
            </a:xfrm>
            <a:prstGeom prst="rect">
              <a:avLst/>
            </a:prstGeom>
            <a:noFill/>
          </p:spPr>
        </p:pic>
        <p:pic>
          <p:nvPicPr>
            <p:cNvPr id="29" name="Picture 44" descr="plane_plan"/>
            <p:cNvPicPr>
              <a:picLocks noChangeAspect="1" noChangeArrowheads="1"/>
            </p:cNvPicPr>
            <p:nvPr/>
          </p:nvPicPr>
          <p:blipFill>
            <a:blip r:embed="rId5"/>
            <a:srcRect/>
            <a:stretch>
              <a:fillRect/>
            </a:stretch>
          </p:blipFill>
          <p:spPr bwMode="auto">
            <a:xfrm rot="25673427">
              <a:off x="2829" y="941"/>
              <a:ext cx="181" cy="169"/>
            </a:xfrm>
            <a:prstGeom prst="rect">
              <a:avLst/>
            </a:prstGeom>
            <a:noFill/>
          </p:spPr>
        </p:pic>
        <p:pic>
          <p:nvPicPr>
            <p:cNvPr id="30" name="Picture 45" descr="plane_plan"/>
            <p:cNvPicPr>
              <a:picLocks noChangeAspect="1" noChangeArrowheads="1"/>
            </p:cNvPicPr>
            <p:nvPr/>
          </p:nvPicPr>
          <p:blipFill>
            <a:blip r:embed="rId5"/>
            <a:srcRect/>
            <a:stretch>
              <a:fillRect/>
            </a:stretch>
          </p:blipFill>
          <p:spPr bwMode="auto">
            <a:xfrm rot="20223175">
              <a:off x="1429" y="3521"/>
              <a:ext cx="181" cy="169"/>
            </a:xfrm>
            <a:prstGeom prst="rect">
              <a:avLst/>
            </a:prstGeom>
            <a:noFill/>
          </p:spPr>
        </p:pic>
        <p:pic>
          <p:nvPicPr>
            <p:cNvPr id="31" name="Picture 46" descr="plane_plan"/>
            <p:cNvPicPr>
              <a:picLocks noChangeAspect="1" noChangeArrowheads="1"/>
            </p:cNvPicPr>
            <p:nvPr/>
          </p:nvPicPr>
          <p:blipFill>
            <a:blip r:embed="rId5"/>
            <a:srcRect/>
            <a:stretch>
              <a:fillRect/>
            </a:stretch>
          </p:blipFill>
          <p:spPr bwMode="auto">
            <a:xfrm rot="29964633">
              <a:off x="4422" y="1344"/>
              <a:ext cx="181" cy="169"/>
            </a:xfrm>
            <a:prstGeom prst="rect">
              <a:avLst/>
            </a:prstGeom>
            <a:noFill/>
          </p:spPr>
        </p:pic>
        <p:pic>
          <p:nvPicPr>
            <p:cNvPr id="32" name="Picture 47" descr="plane_plan747"/>
            <p:cNvPicPr>
              <a:picLocks noChangeAspect="1" noChangeArrowheads="1"/>
            </p:cNvPicPr>
            <p:nvPr/>
          </p:nvPicPr>
          <p:blipFill>
            <a:blip r:embed="rId3" cstate="print"/>
            <a:srcRect/>
            <a:stretch>
              <a:fillRect/>
            </a:stretch>
          </p:blipFill>
          <p:spPr bwMode="auto">
            <a:xfrm rot="8307025">
              <a:off x="3833" y="1706"/>
              <a:ext cx="224" cy="222"/>
            </a:xfrm>
            <a:prstGeom prst="rect">
              <a:avLst/>
            </a:prstGeom>
            <a:noFill/>
          </p:spPr>
        </p:pic>
        <p:pic>
          <p:nvPicPr>
            <p:cNvPr id="33" name="Picture 48" descr="plane_plan747"/>
            <p:cNvPicPr>
              <a:picLocks noChangeAspect="1" noChangeArrowheads="1"/>
            </p:cNvPicPr>
            <p:nvPr/>
          </p:nvPicPr>
          <p:blipFill>
            <a:blip r:embed="rId9" cstate="print"/>
            <a:srcRect/>
            <a:stretch>
              <a:fillRect/>
            </a:stretch>
          </p:blipFill>
          <p:spPr bwMode="auto">
            <a:xfrm rot="16200000">
              <a:off x="2698" y="1571"/>
              <a:ext cx="182" cy="180"/>
            </a:xfrm>
            <a:prstGeom prst="rect">
              <a:avLst/>
            </a:prstGeom>
            <a:noFill/>
          </p:spPr>
        </p:pic>
        <p:pic>
          <p:nvPicPr>
            <p:cNvPr id="34" name="Picture 49" descr="plane_plan"/>
            <p:cNvPicPr>
              <a:picLocks noChangeAspect="1" noChangeArrowheads="1"/>
            </p:cNvPicPr>
            <p:nvPr/>
          </p:nvPicPr>
          <p:blipFill>
            <a:blip r:embed="rId5"/>
            <a:srcRect/>
            <a:stretch>
              <a:fillRect/>
            </a:stretch>
          </p:blipFill>
          <p:spPr bwMode="auto">
            <a:xfrm rot="32004082">
              <a:off x="3107" y="3385"/>
              <a:ext cx="181" cy="169"/>
            </a:xfrm>
            <a:prstGeom prst="rect">
              <a:avLst/>
            </a:prstGeom>
            <a:noFill/>
          </p:spPr>
        </p:pic>
        <p:pic>
          <p:nvPicPr>
            <p:cNvPr id="35" name="Picture 50" descr="plane_plan747"/>
            <p:cNvPicPr>
              <a:picLocks noChangeAspect="1" noChangeArrowheads="1"/>
            </p:cNvPicPr>
            <p:nvPr/>
          </p:nvPicPr>
          <p:blipFill>
            <a:blip r:embed="rId10" cstate="print"/>
            <a:srcRect/>
            <a:stretch>
              <a:fillRect/>
            </a:stretch>
          </p:blipFill>
          <p:spPr bwMode="auto">
            <a:xfrm>
              <a:off x="3352" y="2205"/>
              <a:ext cx="222" cy="224"/>
            </a:xfrm>
            <a:prstGeom prst="rect">
              <a:avLst/>
            </a:prstGeom>
            <a:noFill/>
          </p:spPr>
        </p:pic>
        <p:pic>
          <p:nvPicPr>
            <p:cNvPr id="36" name="Picture 51" descr="plane_plan"/>
            <p:cNvPicPr>
              <a:picLocks noChangeAspect="1" noChangeArrowheads="1"/>
            </p:cNvPicPr>
            <p:nvPr/>
          </p:nvPicPr>
          <p:blipFill>
            <a:blip r:embed="rId5"/>
            <a:srcRect/>
            <a:stretch>
              <a:fillRect/>
            </a:stretch>
          </p:blipFill>
          <p:spPr bwMode="auto">
            <a:xfrm rot="25673427">
              <a:off x="3192" y="1395"/>
              <a:ext cx="181" cy="169"/>
            </a:xfrm>
            <a:prstGeom prst="rect">
              <a:avLst/>
            </a:prstGeom>
            <a:noFill/>
          </p:spPr>
        </p:pic>
        <p:sp>
          <p:nvSpPr>
            <p:cNvPr id="37" name="AutoShape 52"/>
            <p:cNvSpPr>
              <a:spLocks noChangeArrowheads="1"/>
            </p:cNvSpPr>
            <p:nvPr/>
          </p:nvSpPr>
          <p:spPr bwMode="auto">
            <a:xfrm>
              <a:off x="2699" y="4110"/>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pic>
          <p:nvPicPr>
            <p:cNvPr id="38" name="Picture 53" descr="plane_plan"/>
            <p:cNvPicPr>
              <a:picLocks noChangeAspect="1" noChangeArrowheads="1"/>
            </p:cNvPicPr>
            <p:nvPr/>
          </p:nvPicPr>
          <p:blipFill>
            <a:blip r:embed="rId5"/>
            <a:srcRect/>
            <a:stretch>
              <a:fillRect/>
            </a:stretch>
          </p:blipFill>
          <p:spPr bwMode="auto">
            <a:xfrm rot="26837192">
              <a:off x="3373" y="2937"/>
              <a:ext cx="181" cy="169"/>
            </a:xfrm>
            <a:prstGeom prst="rect">
              <a:avLst/>
            </a:prstGeom>
            <a:noFill/>
          </p:spPr>
        </p:pic>
        <p:pic>
          <p:nvPicPr>
            <p:cNvPr id="39" name="Picture 54" descr="plane_plan"/>
            <p:cNvPicPr>
              <a:picLocks noChangeAspect="1" noChangeArrowheads="1"/>
            </p:cNvPicPr>
            <p:nvPr/>
          </p:nvPicPr>
          <p:blipFill>
            <a:blip r:embed="rId5"/>
            <a:srcRect/>
            <a:stretch>
              <a:fillRect/>
            </a:stretch>
          </p:blipFill>
          <p:spPr bwMode="auto">
            <a:xfrm rot="30890977">
              <a:off x="4059" y="3294"/>
              <a:ext cx="181" cy="169"/>
            </a:xfrm>
            <a:prstGeom prst="rect">
              <a:avLst/>
            </a:prstGeom>
            <a:noFill/>
          </p:spPr>
        </p:pic>
        <p:pic>
          <p:nvPicPr>
            <p:cNvPr id="40" name="Picture 58" descr="plane_plan"/>
            <p:cNvPicPr>
              <a:picLocks noChangeAspect="1" noChangeArrowheads="1"/>
            </p:cNvPicPr>
            <p:nvPr/>
          </p:nvPicPr>
          <p:blipFill>
            <a:blip r:embed="rId5"/>
            <a:srcRect/>
            <a:stretch>
              <a:fillRect/>
            </a:stretch>
          </p:blipFill>
          <p:spPr bwMode="auto">
            <a:xfrm rot="20223175">
              <a:off x="930" y="3657"/>
              <a:ext cx="181" cy="169"/>
            </a:xfrm>
            <a:prstGeom prst="rect">
              <a:avLst/>
            </a:prstGeom>
            <a:noFill/>
          </p:spPr>
        </p:pic>
        <p:pic>
          <p:nvPicPr>
            <p:cNvPr id="41" name="Picture 68" descr="plane_plan"/>
            <p:cNvPicPr>
              <a:picLocks noChangeAspect="1" noChangeArrowheads="1"/>
            </p:cNvPicPr>
            <p:nvPr/>
          </p:nvPicPr>
          <p:blipFill>
            <a:blip r:embed="rId5"/>
            <a:srcRect/>
            <a:stretch>
              <a:fillRect/>
            </a:stretch>
          </p:blipFill>
          <p:spPr bwMode="auto">
            <a:xfrm rot="10800000">
              <a:off x="1927" y="1434"/>
              <a:ext cx="181" cy="169"/>
            </a:xfrm>
            <a:prstGeom prst="rect">
              <a:avLst/>
            </a:prstGeom>
            <a:noFill/>
          </p:spPr>
        </p:pic>
      </p:grpSp>
      <p:sp>
        <p:nvSpPr>
          <p:cNvPr id="42" name="TextBox 41"/>
          <p:cNvSpPr txBox="1"/>
          <p:nvPr/>
        </p:nvSpPr>
        <p:spPr>
          <a:xfrm>
            <a:off x="539552" y="2000240"/>
            <a:ext cx="2532250" cy="1569660"/>
          </a:xfrm>
          <a:prstGeom prst="rect">
            <a:avLst/>
          </a:prstGeom>
          <a:noFill/>
        </p:spPr>
        <p:txBody>
          <a:bodyPr wrap="square" rtlCol="0">
            <a:spAutoFit/>
          </a:bodyPr>
          <a:lstStyle/>
          <a:p>
            <a:pPr>
              <a:buFont typeface="Arial" pitchFamily="34" charset="0"/>
              <a:buChar char="•"/>
            </a:pPr>
            <a:r>
              <a:rPr lang="en-US" altLang="zh-CN" sz="2400" dirty="0" smtClean="0"/>
              <a:t>Metering </a:t>
            </a:r>
            <a:r>
              <a:rPr lang="zh-CN" altLang="en-US" sz="2400" dirty="0" smtClean="0"/>
              <a:t>（计量）</a:t>
            </a:r>
            <a:endParaRPr lang="en-US" altLang="zh-CN" sz="2400" dirty="0" smtClean="0"/>
          </a:p>
          <a:p>
            <a:pPr>
              <a:buFont typeface="Arial" pitchFamily="34" charset="0"/>
              <a:buChar char="•"/>
            </a:pPr>
            <a:r>
              <a:rPr lang="en-US" altLang="zh-CN" sz="2400" dirty="0" smtClean="0"/>
              <a:t>Merging(</a:t>
            </a:r>
            <a:r>
              <a:rPr lang="zh-CN" altLang="en-US" sz="2400" dirty="0" smtClean="0"/>
              <a:t>合并</a:t>
            </a:r>
            <a:r>
              <a:rPr lang="en-US" altLang="zh-CN" sz="2400" dirty="0" smtClean="0"/>
              <a:t>)</a:t>
            </a:r>
          </a:p>
          <a:p>
            <a:pPr>
              <a:buFont typeface="Arial" pitchFamily="34" charset="0"/>
              <a:buChar char="•"/>
            </a:pPr>
            <a:r>
              <a:rPr lang="en-US" altLang="zh-CN" sz="2400" dirty="0" smtClean="0"/>
              <a:t>Sequencing</a:t>
            </a:r>
          </a:p>
          <a:p>
            <a:pPr>
              <a:buFont typeface="Arial" pitchFamily="34" charset="0"/>
              <a:buChar char="•"/>
            </a:pPr>
            <a:r>
              <a:rPr lang="en-US" altLang="zh-CN" sz="2400" dirty="0" smtClean="0"/>
              <a:t>Spacing</a:t>
            </a:r>
            <a:r>
              <a:rPr lang="zh-CN" altLang="en-US" sz="2400" dirty="0" smtClean="0"/>
              <a:t>（隔开）</a:t>
            </a:r>
            <a:endParaRPr lang="zh-CN" altLang="en-US" sz="2400" dirty="0"/>
          </a:p>
        </p:txBody>
      </p:sp>
    </p:spTree>
    <p:extLst>
      <p:ext uri="{BB962C8B-B14F-4D97-AF65-F5344CB8AC3E}">
        <p14:creationId xmlns:p14="http://schemas.microsoft.com/office/powerpoint/2010/main" val="1810310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994</TotalTime>
  <Words>590</Words>
  <Application>Microsoft Office PowerPoint</Application>
  <PresentationFormat>全屏显示(4:3)</PresentationFormat>
  <Paragraphs>91</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Arial</vt:lpstr>
      <vt:lpstr>Calibri</vt:lpstr>
      <vt:lpstr>Symbol</vt:lpstr>
      <vt:lpstr>Times New Roman</vt:lpstr>
      <vt:lpstr>Office 主题</vt:lpstr>
      <vt:lpstr>Questions</vt:lpstr>
      <vt:lpstr>Objectives of the air traffic services</vt:lpstr>
      <vt:lpstr>Types of Separation</vt:lpstr>
      <vt:lpstr>Wake turbulence Separation</vt:lpstr>
      <vt:lpstr>Wake turbulence Separation</vt:lpstr>
      <vt:lpstr>Use of the runway</vt:lpstr>
      <vt:lpstr>Use of the runway</vt:lpstr>
      <vt:lpstr>Aerodrome Traffic Circuit</vt:lpstr>
      <vt:lpstr>Approach Control</vt:lpstr>
      <vt:lpstr>Flight Information Service</vt:lpstr>
      <vt:lpstr>Alerting Service</vt:lpstr>
    </vt:vector>
  </TitlesOfParts>
  <Company>shyan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Services</dc:title>
  <dc:creator>Administrator</dc:creator>
  <cp:lastModifiedBy>微软用户</cp:lastModifiedBy>
  <cp:revision>125</cp:revision>
  <dcterms:created xsi:type="dcterms:W3CDTF">2012-06-06T05:50:39Z</dcterms:created>
  <dcterms:modified xsi:type="dcterms:W3CDTF">2016-01-02T13:13:54Z</dcterms:modified>
</cp:coreProperties>
</file>