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2.xml" ContentType="application/vnd.openxmlformats-officedocument.themeOverr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 id="2147483649" r:id="rId2"/>
  </p:sldMasterIdLst>
  <p:notesMasterIdLst>
    <p:notesMasterId r:id="rId33"/>
  </p:notesMasterIdLst>
  <p:handoutMasterIdLst>
    <p:handoutMasterId r:id="rId34"/>
  </p:handoutMasterIdLst>
  <p:sldIdLst>
    <p:sldId id="829" r:id="rId3"/>
    <p:sldId id="927" r:id="rId4"/>
    <p:sldId id="928" r:id="rId5"/>
    <p:sldId id="837" r:id="rId6"/>
    <p:sldId id="966" r:id="rId7"/>
    <p:sldId id="940" r:id="rId8"/>
    <p:sldId id="941" r:id="rId9"/>
    <p:sldId id="1037" r:id="rId10"/>
    <p:sldId id="930" r:id="rId11"/>
    <p:sldId id="933" r:id="rId12"/>
    <p:sldId id="967" r:id="rId13"/>
    <p:sldId id="968" r:id="rId14"/>
    <p:sldId id="969" r:id="rId15"/>
    <p:sldId id="970" r:id="rId16"/>
    <p:sldId id="971" r:id="rId17"/>
    <p:sldId id="931" r:id="rId18"/>
    <p:sldId id="932" r:id="rId19"/>
    <p:sldId id="976" r:id="rId20"/>
    <p:sldId id="1043" r:id="rId21"/>
    <p:sldId id="1044" r:id="rId22"/>
    <p:sldId id="1047" r:id="rId23"/>
    <p:sldId id="972" r:id="rId24"/>
    <p:sldId id="973" r:id="rId25"/>
    <p:sldId id="1040" r:id="rId26"/>
    <p:sldId id="1041" r:id="rId27"/>
    <p:sldId id="1042" r:id="rId28"/>
    <p:sldId id="935" r:id="rId29"/>
    <p:sldId id="985" r:id="rId30"/>
    <p:sldId id="934" r:id="rId31"/>
    <p:sldId id="615" r:id="rId32"/>
  </p:sldIdLst>
  <p:sldSz cx="9144000" cy="6858000" type="screen4x3"/>
  <p:notesSz cx="6797675" cy="9928225"/>
  <p:custDataLst>
    <p:tags r:id="rId35"/>
  </p:custDataLst>
  <p:defaultTextStyle>
    <a:defPPr>
      <a:defRPr lang="zh-CN"/>
    </a:defPPr>
    <a:lvl1pPr algn="l" rtl="0" fontAlgn="base">
      <a:spcBef>
        <a:spcPct val="0"/>
      </a:spcBef>
      <a:spcAft>
        <a:spcPct val="0"/>
      </a:spcAft>
      <a:defRPr kern="1200">
        <a:solidFill>
          <a:schemeClr val="tx1"/>
        </a:solidFill>
        <a:latin typeface="Arial" charset="0"/>
        <a:ea typeface="微软雅黑" pitchFamily="34" charset="-122"/>
        <a:cs typeface="+mn-cs"/>
      </a:defRPr>
    </a:lvl1pPr>
    <a:lvl2pPr marL="457200" algn="l" rtl="0" fontAlgn="base">
      <a:spcBef>
        <a:spcPct val="0"/>
      </a:spcBef>
      <a:spcAft>
        <a:spcPct val="0"/>
      </a:spcAft>
      <a:defRPr kern="1200">
        <a:solidFill>
          <a:schemeClr val="tx1"/>
        </a:solidFill>
        <a:latin typeface="Arial" charset="0"/>
        <a:ea typeface="微软雅黑" pitchFamily="34" charset="-122"/>
        <a:cs typeface="+mn-cs"/>
      </a:defRPr>
    </a:lvl2pPr>
    <a:lvl3pPr marL="914400" algn="l" rtl="0" fontAlgn="base">
      <a:spcBef>
        <a:spcPct val="0"/>
      </a:spcBef>
      <a:spcAft>
        <a:spcPct val="0"/>
      </a:spcAft>
      <a:defRPr kern="1200">
        <a:solidFill>
          <a:schemeClr val="tx1"/>
        </a:solidFill>
        <a:latin typeface="Arial" charset="0"/>
        <a:ea typeface="微软雅黑" pitchFamily="34" charset="-122"/>
        <a:cs typeface="+mn-cs"/>
      </a:defRPr>
    </a:lvl3pPr>
    <a:lvl4pPr marL="1371600" algn="l" rtl="0" fontAlgn="base">
      <a:spcBef>
        <a:spcPct val="0"/>
      </a:spcBef>
      <a:spcAft>
        <a:spcPct val="0"/>
      </a:spcAft>
      <a:defRPr kern="1200">
        <a:solidFill>
          <a:schemeClr val="tx1"/>
        </a:solidFill>
        <a:latin typeface="Arial" charset="0"/>
        <a:ea typeface="微软雅黑" pitchFamily="34" charset="-122"/>
        <a:cs typeface="+mn-cs"/>
      </a:defRPr>
    </a:lvl4pPr>
    <a:lvl5pPr marL="1828800" algn="l" rtl="0" fontAlgn="base">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骆寰宇" initials="骆" lastIdx="13" clrIdx="0"/>
  <p:cmAuthor id="1" name="李楠" initials="李楠" lastIdx="13" clrIdx="1">
    <p:extLst/>
  </p:cmAuthor>
  <p:cmAuthor id="2" name="王宁" initials="王宁" lastIdx="17"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98C"/>
    <a:srgbClr val="CCCCFF"/>
    <a:srgbClr val="FF0000"/>
    <a:srgbClr val="33CCFF"/>
    <a:srgbClr val="669900"/>
    <a:srgbClr val="FF9999"/>
    <a:srgbClr val="CC6600"/>
    <a:srgbClr val="004282"/>
    <a:srgbClr val="009999"/>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autoAdjust="0"/>
    <p:restoredTop sz="50000" autoAdjust="0"/>
  </p:normalViewPr>
  <p:slideViewPr>
    <p:cSldViewPr>
      <p:cViewPr>
        <p:scale>
          <a:sx n="103" d="100"/>
          <a:sy n="103" d="100"/>
        </p:scale>
        <p:origin x="1800" y="33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76" d="100"/>
          <a:sy n="76" d="100"/>
        </p:scale>
        <p:origin x="2160"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tags" Target="tags/tag1.xml"/><Relationship Id="rId36" Type="http://schemas.openxmlformats.org/officeDocument/2006/relationships/commentAuthors" Target="commentAuthor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Documents%20and%20Settings\Administrator\&#26700;&#38754;\&#26032;&#24314;%20Microsoft%20Office%20Excel%20&#24037;&#20316;&#349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manualLayout>
          <c:xMode val="edge"/>
          <c:yMode val="edge"/>
          <c:x val="0.452959002819131"/>
          <c:y val="0.0"/>
        </c:manualLayout>
      </c:layout>
      <c:overlay val="0"/>
    </c:title>
    <c:autoTitleDeleted val="0"/>
    <c:view3D>
      <c:rotX val="30"/>
      <c:rotY val="0"/>
      <c:rAngAx val="0"/>
    </c:view3D>
    <c:floor>
      <c:thickness val="0"/>
    </c:floor>
    <c:sideWall>
      <c:thickness val="0"/>
    </c:sideWall>
    <c:backWall>
      <c:thickness val="0"/>
    </c:backWall>
    <c:plotArea>
      <c:layout/>
      <c:pie3DChart>
        <c:varyColors val="1"/>
        <c:ser>
          <c:idx val="0"/>
          <c:order val="0"/>
          <c:tx>
            <c:strRef>
              <c:f>Sheet1!$C$1</c:f>
              <c:strCache>
                <c:ptCount val="1"/>
                <c:pt idx="0">
                  <c:v>人数</c:v>
                </c:pt>
              </c:strCache>
            </c:strRef>
          </c:tx>
          <c:explosion val="11"/>
          <c:dLbls>
            <c:dLbl>
              <c:idx val="0"/>
              <c:layout>
                <c:manualLayout>
                  <c:x val="-0.0849028927341407"/>
                  <c:y val="-0.0332130060828197"/>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0-395D-4156-A7CD-C9FC83154A94}"/>
                </c:ext>
                <c:ext xmlns:c15="http://schemas.microsoft.com/office/drawing/2012/chart" uri="{CE6537A1-D6FC-4f65-9D91-7224C49458BB}">
                  <c15:layout/>
                </c:ext>
              </c:extLst>
            </c:dLbl>
            <c:dLbl>
              <c:idx val="1"/>
              <c:layout>
                <c:manualLayout>
                  <c:x val="0.00484451380402177"/>
                  <c:y val="-0.056106984045737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395D-4156-A7CD-C9FC83154A94}"/>
                </c:ext>
                <c:ext xmlns:c15="http://schemas.microsoft.com/office/drawing/2012/chart" uri="{CE6537A1-D6FC-4f65-9D91-7224C49458BB}">
                  <c15:layout/>
                </c:ext>
              </c:extLst>
            </c:dLbl>
            <c:dLbl>
              <c:idx val="2"/>
              <c:layout>
                <c:manualLayout>
                  <c:x val="0.0729727348302299"/>
                  <c:y val="-0.00764838765191668"/>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2-395D-4156-A7CD-C9FC83154A94}"/>
                </c:ext>
                <c:ext xmlns:c15="http://schemas.microsoft.com/office/drawing/2012/chart" uri="{CE6537A1-D6FC-4f65-9D91-7224C49458BB}">
                  <c15:layout/>
                </c:ext>
              </c:extLst>
            </c:dLbl>
            <c:dLbl>
              <c:idx val="3"/>
              <c:layout>
                <c:manualLayout>
                  <c:x val="0.166372790176092"/>
                  <c:y val="-0.285223855529608"/>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395D-4156-A7CD-C9FC83154A94}"/>
                </c:ext>
                <c:ext xmlns:c15="http://schemas.microsoft.com/office/drawing/2012/chart" uri="{CE6537A1-D6FC-4f65-9D91-7224C49458BB}">
                  <c15:layout/>
                </c:ext>
              </c:extLst>
            </c:dLbl>
            <c:spPr>
              <a:noFill/>
              <a:ln>
                <a:noFill/>
              </a:ln>
              <a:effectLst/>
            </c:spPr>
            <c:txPr>
              <a:bodyPr/>
              <a:lstStyle/>
              <a:p>
                <a:pPr>
                  <a:defRPr sz="1800"/>
                </a:pPr>
                <a:endParaRPr lang="zh-CN"/>
              </a:p>
            </c:txPr>
            <c:showLegendKey val="0"/>
            <c:showVal val="0"/>
            <c:showCatName val="0"/>
            <c:showSerName val="0"/>
            <c:showPercent val="1"/>
            <c:showBubbleSize val="0"/>
            <c:showLeaderLines val="1"/>
            <c:extLst xmlns:c16r2="http://schemas.microsoft.com/office/drawing/2015/06/chart">
              <c:ext xmlns:c15="http://schemas.microsoft.com/office/drawing/2012/chart" uri="{CE6537A1-D6FC-4f65-9D91-7224C49458BB}"/>
            </c:extLst>
          </c:dLbls>
          <c:cat>
            <c:strRef>
              <c:f>Sheet1!$B$2:$B$5</c:f>
              <c:strCache>
                <c:ptCount val="4"/>
                <c:pt idx="0">
                  <c:v>死亡</c:v>
                </c:pt>
                <c:pt idx="1">
                  <c:v>重伤</c:v>
                </c:pt>
                <c:pt idx="2">
                  <c:v>轻伤</c:v>
                </c:pt>
                <c:pt idx="3">
                  <c:v>未受伤，成功撤离</c:v>
                </c:pt>
              </c:strCache>
            </c:strRef>
          </c:cat>
          <c:val>
            <c:numRef>
              <c:f>Sheet1!$C$2:$C$5</c:f>
              <c:numCache>
                <c:formatCode>General</c:formatCode>
                <c:ptCount val="4"/>
                <c:pt idx="0">
                  <c:v>8759.0</c:v>
                </c:pt>
                <c:pt idx="1">
                  <c:v>1164.0</c:v>
                </c:pt>
                <c:pt idx="2">
                  <c:v>2012.0</c:v>
                </c:pt>
                <c:pt idx="3">
                  <c:v>77249.0</c:v>
                </c:pt>
              </c:numCache>
            </c:numRef>
          </c:val>
          <c:extLst xmlns:c16r2="http://schemas.microsoft.com/office/drawing/2015/06/chart">
            <c:ext xmlns:c16="http://schemas.microsoft.com/office/drawing/2014/chart" uri="{C3380CC4-5D6E-409C-BE32-E72D297353CC}">
              <c16:uniqueId val="{00000004-395D-4156-A7CD-C9FC83154A94}"/>
            </c:ext>
          </c:extLst>
        </c:ser>
        <c:dLbls>
          <c:showLegendKey val="0"/>
          <c:showVal val="0"/>
          <c:showCatName val="0"/>
          <c:showSerName val="0"/>
          <c:showPercent val="1"/>
          <c:showBubbleSize val="0"/>
          <c:showLeaderLines val="1"/>
        </c:dLbls>
      </c:pie3DChart>
    </c:plotArea>
    <c:legend>
      <c:legendPos val="t"/>
      <c:layout>
        <c:manualLayout>
          <c:xMode val="edge"/>
          <c:yMode val="edge"/>
          <c:x val="0.061023167564715"/>
          <c:y val="0.103021758305037"/>
          <c:w val="0.899999826408182"/>
          <c:h val="0.0859586724737563"/>
        </c:manualLayout>
      </c:layout>
      <c:overlay val="0"/>
      <c:txPr>
        <a:bodyPr/>
        <a:lstStyle/>
        <a:p>
          <a:pPr>
            <a:defRPr sz="1600"/>
          </a:pPr>
          <a:endParaRPr lang="zh-CN"/>
        </a:p>
      </c:txPr>
    </c:legend>
    <c:plotVisOnly val="1"/>
    <c:dispBlanksAs val="gap"/>
    <c:showDLblsOverMax val="0"/>
  </c:chart>
  <c:txPr>
    <a:bodyPr/>
    <a:lstStyle/>
    <a:p>
      <a:pPr>
        <a:defRPr>
          <a:latin typeface="Arial" pitchFamily="34" charset="0"/>
          <a:ea typeface="黑体" pitchFamily="2" charset="-122"/>
          <a:cs typeface="Arial" pitchFamily="34" charset="0"/>
        </a:defRPr>
      </a:pPr>
      <a:endParaRPr lang="zh-CN"/>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50444" y="0"/>
            <a:ext cx="2945659" cy="496411"/>
          </a:xfrm>
          <a:prstGeom prst="rect">
            <a:avLst/>
          </a:prstGeom>
        </p:spPr>
        <p:txBody>
          <a:bodyPr vert="horz" lIns="91440" tIns="45720" rIns="91440" bIns="45720" rtlCol="0"/>
          <a:lstStyle>
            <a:lvl1pPr algn="r">
              <a:defRPr sz="1200"/>
            </a:lvl1pPr>
          </a:lstStyle>
          <a:p>
            <a:pPr>
              <a:defRPr/>
            </a:pPr>
            <a:fld id="{EDB53C23-9E1A-4313-8524-C62B35261200}" type="datetimeFigureOut">
              <a:rPr lang="zh-CN" altLang="en-US"/>
              <a:pPr>
                <a:defRPr/>
              </a:pPr>
              <a:t>2016/12/7</a:t>
            </a:fld>
            <a:endParaRPr lang="zh-CN" altLang="en-US"/>
          </a:p>
        </p:txBody>
      </p:sp>
      <p:sp>
        <p:nvSpPr>
          <p:cNvPr id="4" name="页脚占位符 3"/>
          <p:cNvSpPr>
            <a:spLocks noGrp="1"/>
          </p:cNvSpPr>
          <p:nvPr>
            <p:ph type="ftr" sz="quarter" idx="2"/>
          </p:nvPr>
        </p:nvSpPr>
        <p:spPr>
          <a:xfrm>
            <a:off x="0" y="9430092"/>
            <a:ext cx="2945659" cy="496411"/>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50444" y="9430092"/>
            <a:ext cx="2945659" cy="496411"/>
          </a:xfrm>
          <a:prstGeom prst="rect">
            <a:avLst/>
          </a:prstGeom>
        </p:spPr>
        <p:txBody>
          <a:bodyPr vert="horz" lIns="91440" tIns="45720" rIns="91440" bIns="45720" rtlCol="0" anchor="b"/>
          <a:lstStyle>
            <a:lvl1pPr algn="r">
              <a:defRPr sz="1200"/>
            </a:lvl1pPr>
          </a:lstStyle>
          <a:p>
            <a:pPr>
              <a:defRPr/>
            </a:pPr>
            <a:fld id="{0A16DD42-7930-472C-8887-796CB61E5574}" type="slidenum">
              <a:rPr lang="zh-CN" altLang="en-US"/>
              <a:pPr>
                <a:defRPr/>
              </a:pPr>
              <a:t>‹#›</a:t>
            </a:fld>
            <a:endParaRPr lang="zh-CN" altLang="en-US"/>
          </a:p>
        </p:txBody>
      </p:sp>
    </p:spTree>
    <p:extLst>
      <p:ext uri="{BB962C8B-B14F-4D97-AF65-F5344CB8AC3E}">
        <p14:creationId xmlns:p14="http://schemas.microsoft.com/office/powerpoint/2010/main" val="2927324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50444" y="0"/>
            <a:ext cx="2945659" cy="496411"/>
          </a:xfrm>
          <a:prstGeom prst="rect">
            <a:avLst/>
          </a:prstGeom>
        </p:spPr>
        <p:txBody>
          <a:bodyPr vert="horz" lIns="91440" tIns="45720" rIns="91440" bIns="45720" rtlCol="0"/>
          <a:lstStyle>
            <a:lvl1pPr algn="r">
              <a:defRPr sz="1200">
                <a:latin typeface="Arial" charset="0"/>
              </a:defRPr>
            </a:lvl1pPr>
          </a:lstStyle>
          <a:p>
            <a:pPr>
              <a:defRPr/>
            </a:pPr>
            <a:fld id="{68DE77BF-B8D2-4FC1-A23A-7BA3E645E80B}" type="datetimeFigureOut">
              <a:rPr lang="zh-CN" altLang="en-US"/>
              <a:pPr>
                <a:defRPr/>
              </a:pPr>
              <a:t>2016/12/7</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0092"/>
            <a:ext cx="2945659" cy="496411"/>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50444" y="9430092"/>
            <a:ext cx="2945659" cy="496411"/>
          </a:xfrm>
          <a:prstGeom prst="rect">
            <a:avLst/>
          </a:prstGeom>
        </p:spPr>
        <p:txBody>
          <a:bodyPr vert="horz" lIns="91440" tIns="45720" rIns="91440" bIns="45720" rtlCol="0" anchor="b"/>
          <a:lstStyle>
            <a:lvl1pPr algn="r">
              <a:defRPr sz="1200">
                <a:latin typeface="Arial" charset="0"/>
              </a:defRPr>
            </a:lvl1pPr>
          </a:lstStyle>
          <a:p>
            <a:pPr>
              <a:defRPr/>
            </a:pPr>
            <a:fld id="{A5DE70C5-9075-4B52-AF45-6922EA3FDC4D}" type="slidenum">
              <a:rPr lang="zh-CN" altLang="en-US"/>
              <a:pPr>
                <a:defRPr/>
              </a:pPr>
              <a:t>‹#›</a:t>
            </a:fld>
            <a:endParaRPr lang="zh-CN" altLang="en-US"/>
          </a:p>
        </p:txBody>
      </p:sp>
    </p:spTree>
    <p:extLst>
      <p:ext uri="{BB962C8B-B14F-4D97-AF65-F5344CB8AC3E}">
        <p14:creationId xmlns:p14="http://schemas.microsoft.com/office/powerpoint/2010/main" val="36353339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notesMaster" Target="../notesMasters/notesMaster1.xml"/><Relationship Id="rId3"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eaLnBrk="1" hangingPunct="1">
              <a:buFont typeface="Wingdings" panose="05000000000000000000" pitchFamily="2" charset="2"/>
              <a:buChar char="l"/>
            </a:pPr>
            <a:r>
              <a:rPr lang="zh-CN" altLang="en-US" sz="1200" dirty="0"/>
              <a:t>教学目标</a:t>
            </a:r>
            <a:r>
              <a:rPr lang="zh-CN" altLang="en-US" sz="1200" dirty="0">
                <a:sym typeface="Wingdings" panose="05000000000000000000" pitchFamily="2" charset="2"/>
              </a:rPr>
              <a:t>：掌握环控系统、液压系统、起落架系统、飞控系统工作原理、操作特点以及显示。</a:t>
            </a:r>
            <a:endParaRPr lang="en-US" altLang="zh-CN" sz="1200" dirty="0">
              <a:sym typeface="Wingdings" panose="05000000000000000000" pitchFamily="2" charset="2"/>
            </a:endParaRPr>
          </a:p>
          <a:p>
            <a:pPr marL="171450" indent="-171450" eaLnBrk="1" hangingPunct="1">
              <a:buFont typeface="Wingdings" panose="05000000000000000000" pitchFamily="2" charset="2"/>
              <a:buChar char="l"/>
            </a:pPr>
            <a:r>
              <a:rPr lang="zh-CN" altLang="en-US" sz="1200" dirty="0">
                <a:sym typeface="Wingdings" panose="05000000000000000000" pitchFamily="2" charset="2"/>
              </a:rPr>
              <a:t>教学重点：在各章节会进行标注。</a:t>
            </a:r>
            <a:endParaRPr lang="en-US" altLang="zh-CN" sz="1200" dirty="0">
              <a:sym typeface="Wingdings" panose="05000000000000000000" pitchFamily="2" charset="2"/>
            </a:endParaRPr>
          </a:p>
          <a:p>
            <a:pPr marL="171450" indent="-171450" eaLnBrk="1" hangingPunct="1">
              <a:buFont typeface="Wingdings" panose="05000000000000000000" pitchFamily="2" charset="2"/>
              <a:buChar char="l"/>
            </a:pPr>
            <a:r>
              <a:rPr lang="zh-CN" altLang="en-US" sz="8800" dirty="0">
                <a:sym typeface="Wingdings" panose="05000000000000000000" pitchFamily="2" charset="2"/>
              </a:rPr>
              <a:t>教学时间：</a:t>
            </a:r>
            <a:r>
              <a:rPr lang="en-US" altLang="zh-CN" sz="8800" dirty="0">
                <a:sym typeface="Wingdings" panose="05000000000000000000" pitchFamily="2" charset="2"/>
              </a:rPr>
              <a:t>180</a:t>
            </a:r>
            <a:r>
              <a:rPr lang="zh-CN" altLang="en-US" sz="8800" dirty="0">
                <a:sym typeface="Wingdings" panose="05000000000000000000" pitchFamily="2" charset="2"/>
              </a:rPr>
              <a:t>分钟。</a:t>
            </a:r>
            <a:endParaRPr lang="en-US" altLang="zh-CN" sz="8800" dirty="0">
              <a:sym typeface="Wingdings" panose="05000000000000000000" pitchFamily="2" charset="2"/>
            </a:endParaRPr>
          </a:p>
          <a:p>
            <a:pPr marL="171450" indent="-171450" eaLnBrk="1" hangingPunct="1">
              <a:buFont typeface="Wingdings" panose="05000000000000000000" pitchFamily="2" charset="2"/>
              <a:buChar char="l"/>
            </a:pPr>
            <a:r>
              <a:rPr lang="zh-CN" altLang="en-US" sz="1200" dirty="0">
                <a:sym typeface="Wingdings" panose="05000000000000000000" pitchFamily="2" charset="2"/>
              </a:rPr>
              <a:t>教学地点：系统课程教室。</a:t>
            </a:r>
            <a:endParaRPr lang="en-US" altLang="zh-CN" sz="1200" dirty="0">
              <a:sym typeface="Wingdings" panose="05000000000000000000" pitchFamily="2" charset="2"/>
            </a:endParaRPr>
          </a:p>
          <a:p>
            <a:pPr marL="171450" indent="-171450" eaLnBrk="1" hangingPunct="1">
              <a:buFont typeface="Wingdings" panose="05000000000000000000" pitchFamily="2" charset="2"/>
              <a:buChar char="l"/>
            </a:pPr>
            <a:r>
              <a:rPr lang="zh-CN" altLang="en-US" sz="1050" dirty="0">
                <a:sym typeface="Wingdings" panose="05000000000000000000" pitchFamily="2" charset="2"/>
              </a:rPr>
              <a:t>教学用具：投影仪、翻页笔、教鞭、白板、白板擦、彩笔一套</a:t>
            </a:r>
            <a:r>
              <a:rPr lang="zh-CN" altLang="en-US" sz="1200" dirty="0">
                <a:sym typeface="Wingdings" panose="05000000000000000000" pitchFamily="2" charset="2"/>
              </a:rPr>
              <a:t>。</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1</a:t>
            </a:fld>
            <a:endParaRPr lang="zh-CN" altLang="en-US"/>
          </a:p>
        </p:txBody>
      </p:sp>
    </p:spTree>
    <p:extLst>
      <p:ext uri="{BB962C8B-B14F-4D97-AF65-F5344CB8AC3E}">
        <p14:creationId xmlns:p14="http://schemas.microsoft.com/office/powerpoint/2010/main" val="3862024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讲解失速保护系统的工作原理。</a:t>
            </a:r>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10</a:t>
            </a:fld>
            <a:endParaRPr lang="zh-CN" altLang="en-US"/>
          </a:p>
        </p:txBody>
      </p:sp>
    </p:spTree>
    <p:extLst>
      <p:ext uri="{BB962C8B-B14F-4D97-AF65-F5344CB8AC3E}">
        <p14:creationId xmlns:p14="http://schemas.microsoft.com/office/powerpoint/2010/main" val="2607669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讲解失速保护系统的工作原理。</a:t>
            </a:r>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11</a:t>
            </a:fld>
            <a:endParaRPr lang="zh-CN" altLang="en-US"/>
          </a:p>
        </p:txBody>
      </p:sp>
    </p:spTree>
    <p:extLst>
      <p:ext uri="{BB962C8B-B14F-4D97-AF65-F5344CB8AC3E}">
        <p14:creationId xmlns:p14="http://schemas.microsoft.com/office/powerpoint/2010/main" val="2607669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讲解失速保护系统的工作原理。</a:t>
            </a:r>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12</a:t>
            </a:fld>
            <a:endParaRPr lang="zh-CN" altLang="en-US"/>
          </a:p>
        </p:txBody>
      </p:sp>
    </p:spTree>
    <p:extLst>
      <p:ext uri="{BB962C8B-B14F-4D97-AF65-F5344CB8AC3E}">
        <p14:creationId xmlns:p14="http://schemas.microsoft.com/office/powerpoint/2010/main" val="2607669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讲解失速保护系统的工作原理。</a:t>
            </a:r>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13</a:t>
            </a:fld>
            <a:endParaRPr lang="zh-CN" altLang="en-US"/>
          </a:p>
        </p:txBody>
      </p:sp>
    </p:spTree>
    <p:extLst>
      <p:ext uri="{BB962C8B-B14F-4D97-AF65-F5344CB8AC3E}">
        <p14:creationId xmlns:p14="http://schemas.microsoft.com/office/powerpoint/2010/main" val="2607669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讲解失速保护系统的工作原理。</a:t>
            </a:r>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14</a:t>
            </a:fld>
            <a:endParaRPr lang="zh-CN" altLang="en-US"/>
          </a:p>
        </p:txBody>
      </p:sp>
    </p:spTree>
    <p:extLst>
      <p:ext uri="{BB962C8B-B14F-4D97-AF65-F5344CB8AC3E}">
        <p14:creationId xmlns:p14="http://schemas.microsoft.com/office/powerpoint/2010/main" val="2607669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讲解失速保护系统的工作原理。</a:t>
            </a:r>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15</a:t>
            </a:fld>
            <a:endParaRPr lang="zh-CN" altLang="en-US"/>
          </a:p>
        </p:txBody>
      </p:sp>
    </p:spTree>
    <p:extLst>
      <p:ext uri="{BB962C8B-B14F-4D97-AF65-F5344CB8AC3E}">
        <p14:creationId xmlns:p14="http://schemas.microsoft.com/office/powerpoint/2010/main" val="2607669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讲解失速保护系统的工作原理。</a:t>
            </a:r>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16</a:t>
            </a:fld>
            <a:endParaRPr lang="zh-CN" altLang="en-US"/>
          </a:p>
        </p:txBody>
      </p:sp>
    </p:spTree>
    <p:extLst>
      <p:ext uri="{BB962C8B-B14F-4D97-AF65-F5344CB8AC3E}">
        <p14:creationId xmlns:p14="http://schemas.microsoft.com/office/powerpoint/2010/main" val="2607669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讲解失速保护系统的工作原理。</a:t>
            </a:r>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17</a:t>
            </a:fld>
            <a:endParaRPr lang="zh-CN" altLang="en-US"/>
          </a:p>
        </p:txBody>
      </p:sp>
    </p:spTree>
    <p:extLst>
      <p:ext uri="{BB962C8B-B14F-4D97-AF65-F5344CB8AC3E}">
        <p14:creationId xmlns:p14="http://schemas.microsoft.com/office/powerpoint/2010/main" val="2607669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讲解失速保护系统的工作原理。</a:t>
            </a:r>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18</a:t>
            </a:fld>
            <a:endParaRPr lang="zh-CN" altLang="en-US"/>
          </a:p>
        </p:txBody>
      </p:sp>
    </p:spTree>
    <p:extLst>
      <p:ext uri="{BB962C8B-B14F-4D97-AF65-F5344CB8AC3E}">
        <p14:creationId xmlns:p14="http://schemas.microsoft.com/office/powerpoint/2010/main" val="2607669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讲解失速保护系统的工作原理。</a:t>
            </a:r>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19</a:t>
            </a:fld>
            <a:endParaRPr lang="zh-CN" altLang="en-US"/>
          </a:p>
        </p:txBody>
      </p:sp>
    </p:spTree>
    <p:extLst>
      <p:ext uri="{BB962C8B-B14F-4D97-AF65-F5344CB8AC3E}">
        <p14:creationId xmlns:p14="http://schemas.microsoft.com/office/powerpoint/2010/main" val="2607669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eaLnBrk="1" hangingPunct="1">
              <a:buFont typeface="Wingdings" panose="05000000000000000000" pitchFamily="2" charset="2"/>
              <a:buChar char="l"/>
            </a:pPr>
            <a:r>
              <a:rPr lang="zh-CN" altLang="en-US" sz="1200" dirty="0"/>
              <a:t>教学目标</a:t>
            </a:r>
            <a:r>
              <a:rPr lang="zh-CN" altLang="en-US" sz="1200" dirty="0">
                <a:sym typeface="Wingdings" panose="05000000000000000000" pitchFamily="2" charset="2"/>
              </a:rPr>
              <a:t>：掌握环控系统、液压系统、起落架系统、飞控系统工作原理、操作特点以及显示。</a:t>
            </a:r>
            <a:endParaRPr lang="en-US" altLang="zh-CN" sz="1200" dirty="0">
              <a:sym typeface="Wingdings" panose="05000000000000000000" pitchFamily="2" charset="2"/>
            </a:endParaRPr>
          </a:p>
          <a:p>
            <a:pPr marL="171450" indent="-171450" eaLnBrk="1" hangingPunct="1">
              <a:buFont typeface="Wingdings" panose="05000000000000000000" pitchFamily="2" charset="2"/>
              <a:buChar char="l"/>
            </a:pPr>
            <a:r>
              <a:rPr lang="zh-CN" altLang="en-US" sz="1200" dirty="0">
                <a:sym typeface="Wingdings" panose="05000000000000000000" pitchFamily="2" charset="2"/>
              </a:rPr>
              <a:t>教学重点：在各章节会进行标注。</a:t>
            </a:r>
            <a:endParaRPr lang="en-US" altLang="zh-CN" sz="1200" dirty="0">
              <a:sym typeface="Wingdings" panose="05000000000000000000" pitchFamily="2" charset="2"/>
            </a:endParaRPr>
          </a:p>
          <a:p>
            <a:pPr marL="171450" indent="-171450" eaLnBrk="1" hangingPunct="1">
              <a:buFont typeface="Wingdings" panose="05000000000000000000" pitchFamily="2" charset="2"/>
              <a:buChar char="l"/>
            </a:pPr>
            <a:r>
              <a:rPr lang="zh-CN" altLang="en-US" sz="8800" dirty="0">
                <a:sym typeface="Wingdings" panose="05000000000000000000" pitchFamily="2" charset="2"/>
              </a:rPr>
              <a:t>教学时间：</a:t>
            </a:r>
            <a:r>
              <a:rPr lang="en-US" altLang="zh-CN" sz="8800" dirty="0">
                <a:sym typeface="Wingdings" panose="05000000000000000000" pitchFamily="2" charset="2"/>
              </a:rPr>
              <a:t>180</a:t>
            </a:r>
            <a:r>
              <a:rPr lang="zh-CN" altLang="en-US" sz="8800" dirty="0">
                <a:sym typeface="Wingdings" panose="05000000000000000000" pitchFamily="2" charset="2"/>
              </a:rPr>
              <a:t>分钟。</a:t>
            </a:r>
            <a:endParaRPr lang="en-US" altLang="zh-CN" sz="8800" dirty="0">
              <a:sym typeface="Wingdings" panose="05000000000000000000" pitchFamily="2" charset="2"/>
            </a:endParaRPr>
          </a:p>
          <a:p>
            <a:pPr marL="171450" indent="-171450" eaLnBrk="1" hangingPunct="1">
              <a:buFont typeface="Wingdings" panose="05000000000000000000" pitchFamily="2" charset="2"/>
              <a:buChar char="l"/>
            </a:pPr>
            <a:r>
              <a:rPr lang="zh-CN" altLang="en-US" sz="1200" dirty="0">
                <a:sym typeface="Wingdings" panose="05000000000000000000" pitchFamily="2" charset="2"/>
              </a:rPr>
              <a:t>教学地点：系统课程教室。</a:t>
            </a:r>
            <a:endParaRPr lang="en-US" altLang="zh-CN" sz="1200" dirty="0">
              <a:sym typeface="Wingdings" panose="05000000000000000000" pitchFamily="2" charset="2"/>
            </a:endParaRPr>
          </a:p>
          <a:p>
            <a:pPr marL="171450" indent="-171450" eaLnBrk="1" hangingPunct="1">
              <a:buFont typeface="Wingdings" panose="05000000000000000000" pitchFamily="2" charset="2"/>
              <a:buChar char="l"/>
            </a:pPr>
            <a:r>
              <a:rPr lang="zh-CN" altLang="en-US" sz="1050" dirty="0">
                <a:sym typeface="Wingdings" panose="05000000000000000000" pitchFamily="2" charset="2"/>
              </a:rPr>
              <a:t>教学用具：投影仪、翻页笔、教鞭、白板、白板擦、彩笔一套</a:t>
            </a:r>
            <a:r>
              <a:rPr lang="zh-CN" altLang="en-US" sz="1200" dirty="0">
                <a:sym typeface="Wingdings" panose="05000000000000000000" pitchFamily="2" charset="2"/>
              </a:rPr>
              <a:t>。</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2</a:t>
            </a:fld>
            <a:endParaRPr lang="zh-CN" altLang="en-US"/>
          </a:p>
        </p:txBody>
      </p:sp>
    </p:spTree>
    <p:extLst>
      <p:ext uri="{BB962C8B-B14F-4D97-AF65-F5344CB8AC3E}">
        <p14:creationId xmlns:p14="http://schemas.microsoft.com/office/powerpoint/2010/main" val="38620243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讲解失速保护系统的工作原理。</a:t>
            </a:r>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20</a:t>
            </a:fld>
            <a:endParaRPr lang="zh-CN" altLang="en-US"/>
          </a:p>
        </p:txBody>
      </p:sp>
    </p:spTree>
    <p:extLst>
      <p:ext uri="{BB962C8B-B14F-4D97-AF65-F5344CB8AC3E}">
        <p14:creationId xmlns:p14="http://schemas.microsoft.com/office/powerpoint/2010/main" val="2607669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讲解失速保护系统的工作原理。</a:t>
            </a:r>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21</a:t>
            </a:fld>
            <a:endParaRPr lang="zh-CN" altLang="en-US"/>
          </a:p>
        </p:txBody>
      </p:sp>
    </p:spTree>
    <p:extLst>
      <p:ext uri="{BB962C8B-B14F-4D97-AF65-F5344CB8AC3E}">
        <p14:creationId xmlns:p14="http://schemas.microsoft.com/office/powerpoint/2010/main" val="2607669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讲解失速保护系统的工作原理。</a:t>
            </a:r>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22</a:t>
            </a:fld>
            <a:endParaRPr lang="zh-CN" altLang="en-US"/>
          </a:p>
        </p:txBody>
      </p:sp>
    </p:spTree>
    <p:extLst>
      <p:ext uri="{BB962C8B-B14F-4D97-AF65-F5344CB8AC3E}">
        <p14:creationId xmlns:p14="http://schemas.microsoft.com/office/powerpoint/2010/main" val="2607669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讲解失速保护系统的工作原理。</a:t>
            </a:r>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23</a:t>
            </a:fld>
            <a:endParaRPr lang="zh-CN" altLang="en-US"/>
          </a:p>
        </p:txBody>
      </p:sp>
    </p:spTree>
    <p:extLst>
      <p:ext uri="{BB962C8B-B14F-4D97-AF65-F5344CB8AC3E}">
        <p14:creationId xmlns:p14="http://schemas.microsoft.com/office/powerpoint/2010/main" val="2607669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讲解失速保护系统的工作原理。</a:t>
            </a:r>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24</a:t>
            </a:fld>
            <a:endParaRPr lang="zh-CN" altLang="en-US"/>
          </a:p>
        </p:txBody>
      </p:sp>
    </p:spTree>
    <p:extLst>
      <p:ext uri="{BB962C8B-B14F-4D97-AF65-F5344CB8AC3E}">
        <p14:creationId xmlns:p14="http://schemas.microsoft.com/office/powerpoint/2010/main" val="26076692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讲解失速保护系统的工作原理。</a:t>
            </a:r>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25</a:t>
            </a:fld>
            <a:endParaRPr lang="zh-CN" altLang="en-US"/>
          </a:p>
        </p:txBody>
      </p:sp>
    </p:spTree>
    <p:extLst>
      <p:ext uri="{BB962C8B-B14F-4D97-AF65-F5344CB8AC3E}">
        <p14:creationId xmlns:p14="http://schemas.microsoft.com/office/powerpoint/2010/main" val="2607669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eaLnBrk="1" hangingPunct="1">
              <a:buFont typeface="Wingdings" panose="05000000000000000000" pitchFamily="2" charset="2"/>
              <a:buChar char="l"/>
            </a:pPr>
            <a:r>
              <a:rPr lang="zh-CN" altLang="en-US" sz="1200" dirty="0"/>
              <a:t>教学目标</a:t>
            </a:r>
            <a:r>
              <a:rPr lang="zh-CN" altLang="en-US" sz="1200" dirty="0">
                <a:sym typeface="Wingdings" panose="05000000000000000000" pitchFamily="2" charset="2"/>
              </a:rPr>
              <a:t>：掌握环控系统、液压系统、起落架系统、飞控系统工作原理、操作特点以及显示。</a:t>
            </a:r>
            <a:endParaRPr lang="en-US" altLang="zh-CN" sz="1200" dirty="0">
              <a:sym typeface="Wingdings" panose="05000000000000000000" pitchFamily="2" charset="2"/>
            </a:endParaRPr>
          </a:p>
          <a:p>
            <a:pPr marL="171450" indent="-171450" eaLnBrk="1" hangingPunct="1">
              <a:buFont typeface="Wingdings" panose="05000000000000000000" pitchFamily="2" charset="2"/>
              <a:buChar char="l"/>
            </a:pPr>
            <a:r>
              <a:rPr lang="zh-CN" altLang="en-US" sz="1200" dirty="0">
                <a:sym typeface="Wingdings" panose="05000000000000000000" pitchFamily="2" charset="2"/>
              </a:rPr>
              <a:t>教学重点：在各章节会进行标注。</a:t>
            </a:r>
            <a:endParaRPr lang="en-US" altLang="zh-CN" sz="1200" dirty="0">
              <a:sym typeface="Wingdings" panose="05000000000000000000" pitchFamily="2" charset="2"/>
            </a:endParaRPr>
          </a:p>
          <a:p>
            <a:pPr marL="171450" indent="-171450" eaLnBrk="1" hangingPunct="1">
              <a:buFont typeface="Wingdings" panose="05000000000000000000" pitchFamily="2" charset="2"/>
              <a:buChar char="l"/>
            </a:pPr>
            <a:r>
              <a:rPr lang="zh-CN" altLang="en-US" sz="8800" dirty="0">
                <a:sym typeface="Wingdings" panose="05000000000000000000" pitchFamily="2" charset="2"/>
              </a:rPr>
              <a:t>教学时间：</a:t>
            </a:r>
            <a:r>
              <a:rPr lang="en-US" altLang="zh-CN" sz="8800" dirty="0">
                <a:sym typeface="Wingdings" panose="05000000000000000000" pitchFamily="2" charset="2"/>
              </a:rPr>
              <a:t>180</a:t>
            </a:r>
            <a:r>
              <a:rPr lang="zh-CN" altLang="en-US" sz="8800" dirty="0">
                <a:sym typeface="Wingdings" panose="05000000000000000000" pitchFamily="2" charset="2"/>
              </a:rPr>
              <a:t>分钟。</a:t>
            </a:r>
            <a:endParaRPr lang="en-US" altLang="zh-CN" sz="8800" dirty="0">
              <a:sym typeface="Wingdings" panose="05000000000000000000" pitchFamily="2" charset="2"/>
            </a:endParaRPr>
          </a:p>
          <a:p>
            <a:pPr marL="171450" indent="-171450" eaLnBrk="1" hangingPunct="1">
              <a:buFont typeface="Wingdings" panose="05000000000000000000" pitchFamily="2" charset="2"/>
              <a:buChar char="l"/>
            </a:pPr>
            <a:r>
              <a:rPr lang="zh-CN" altLang="en-US" sz="1200" dirty="0">
                <a:sym typeface="Wingdings" panose="05000000000000000000" pitchFamily="2" charset="2"/>
              </a:rPr>
              <a:t>教学地点：系统课程教室。</a:t>
            </a:r>
            <a:endParaRPr lang="en-US" altLang="zh-CN" sz="1200" dirty="0">
              <a:sym typeface="Wingdings" panose="05000000000000000000" pitchFamily="2" charset="2"/>
            </a:endParaRPr>
          </a:p>
          <a:p>
            <a:pPr marL="171450" indent="-171450" eaLnBrk="1" hangingPunct="1">
              <a:buFont typeface="Wingdings" panose="05000000000000000000" pitchFamily="2" charset="2"/>
              <a:buChar char="l"/>
            </a:pPr>
            <a:r>
              <a:rPr lang="zh-CN" altLang="en-US" sz="1050" dirty="0">
                <a:sym typeface="Wingdings" panose="05000000000000000000" pitchFamily="2" charset="2"/>
              </a:rPr>
              <a:t>教学用具：投影仪、翻页笔、教鞭、白板、白板擦、彩笔一套</a:t>
            </a:r>
            <a:r>
              <a:rPr lang="zh-CN" altLang="en-US" sz="1200" dirty="0">
                <a:sym typeface="Wingdings" panose="05000000000000000000" pitchFamily="2" charset="2"/>
              </a:rPr>
              <a:t>。</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26</a:t>
            </a:fld>
            <a:endParaRPr lang="zh-CN" altLang="en-US"/>
          </a:p>
        </p:txBody>
      </p:sp>
    </p:spTree>
    <p:extLst>
      <p:ext uri="{BB962C8B-B14F-4D97-AF65-F5344CB8AC3E}">
        <p14:creationId xmlns:p14="http://schemas.microsoft.com/office/powerpoint/2010/main" val="38620243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61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zh-CN" altLang="en-US" dirty="0"/>
              <a:t>讲解失速保护系统的注意事项。</a:t>
            </a:r>
            <a:endParaRPr lang="zh-CN" altLang="zh-CN" dirty="0"/>
          </a:p>
        </p:txBody>
      </p:sp>
      <p:sp>
        <p:nvSpPr>
          <p:cNvPr id="1761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EE925C5-8AE0-4C8D-8E8D-975D06F4BDCB}" type="slidenum">
              <a:rPr lang="zh-CN" altLang="en-US" smtClean="0"/>
              <a:pPr/>
              <a:t>27</a:t>
            </a:fld>
            <a:endParaRPr lang="zh-CN" altLang="en-US"/>
          </a:p>
        </p:txBody>
      </p:sp>
    </p:spTree>
    <p:extLst>
      <p:ext uri="{BB962C8B-B14F-4D97-AF65-F5344CB8AC3E}">
        <p14:creationId xmlns:p14="http://schemas.microsoft.com/office/powerpoint/2010/main" val="2762861721"/>
      </p:ext>
    </p:extLst>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讲解失速保护系统的工作原理。</a:t>
            </a:r>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28</a:t>
            </a:fld>
            <a:endParaRPr lang="zh-CN" altLang="en-US"/>
          </a:p>
        </p:txBody>
      </p:sp>
    </p:spTree>
    <p:extLst>
      <p:ext uri="{BB962C8B-B14F-4D97-AF65-F5344CB8AC3E}">
        <p14:creationId xmlns:p14="http://schemas.microsoft.com/office/powerpoint/2010/main" val="260766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讲解失速保护系统的工作原理。</a:t>
            </a:r>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3</a:t>
            </a:fld>
            <a:endParaRPr lang="zh-CN" altLang="en-US"/>
          </a:p>
        </p:txBody>
      </p:sp>
    </p:spTree>
    <p:extLst>
      <p:ext uri="{BB962C8B-B14F-4D97-AF65-F5344CB8AC3E}">
        <p14:creationId xmlns:p14="http://schemas.microsoft.com/office/powerpoint/2010/main" val="2607669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(CAAC)</a:t>
            </a:r>
            <a:r>
              <a:rPr lang="zh-CN" altLang="zh-CN"/>
              <a:t>颁布的</a:t>
            </a:r>
            <a:r>
              <a:rPr lang="en-US" altLang="zh-CN"/>
              <a:t>CCAR25.803(c)</a:t>
            </a:r>
            <a:r>
              <a:rPr lang="zh-CN" altLang="zh-CN"/>
              <a:t>规定</a:t>
            </a:r>
            <a:r>
              <a:rPr lang="zh-CN" altLang="en-US"/>
              <a:t>：</a:t>
            </a:r>
            <a:r>
              <a:rPr lang="zh-CN" altLang="zh-CN"/>
              <a:t>必须表明其</a:t>
            </a:r>
            <a:r>
              <a:rPr lang="zh-CN" altLang="zh-CN">
                <a:solidFill>
                  <a:srgbClr val="FF0000"/>
                </a:solidFill>
              </a:rPr>
              <a:t>最大乘座量的乘员</a:t>
            </a:r>
            <a:r>
              <a:rPr lang="zh-CN" altLang="zh-CN"/>
              <a:t>能在</a:t>
            </a:r>
            <a:r>
              <a:rPr lang="en-US" altLang="zh-CN">
                <a:solidFill>
                  <a:srgbClr val="FF0000"/>
                </a:solidFill>
              </a:rPr>
              <a:t>90</a:t>
            </a:r>
            <a:r>
              <a:rPr lang="zh-CN" altLang="zh-CN">
                <a:solidFill>
                  <a:srgbClr val="FF0000"/>
                </a:solidFill>
              </a:rPr>
              <a:t>秒钟</a:t>
            </a:r>
            <a:r>
              <a:rPr lang="zh-CN" altLang="zh-CN"/>
              <a:t>内在模拟的应急情况下</a:t>
            </a:r>
            <a:r>
              <a:rPr lang="zh-CN" altLang="zh-CN">
                <a:solidFill>
                  <a:srgbClr val="FF0000"/>
                </a:solidFill>
              </a:rPr>
              <a:t>从飞机撤离至地面</a:t>
            </a:r>
            <a:r>
              <a:rPr lang="zh-CN" altLang="zh-CN"/>
              <a:t>，按</a:t>
            </a:r>
            <a:r>
              <a:rPr lang="zh-CN" altLang="zh-CN">
                <a:solidFill>
                  <a:srgbClr val="FF0000"/>
                </a:solidFill>
              </a:rPr>
              <a:t>附录</a:t>
            </a:r>
            <a:r>
              <a:rPr lang="en-US" altLang="zh-CN">
                <a:solidFill>
                  <a:srgbClr val="FF0000"/>
                </a:solidFill>
              </a:rPr>
              <a:t>J</a:t>
            </a:r>
            <a:r>
              <a:rPr lang="zh-CN" altLang="zh-CN"/>
              <a:t>规定的试验准则进行的</a:t>
            </a:r>
            <a:r>
              <a:rPr lang="zh-CN" altLang="zh-CN">
                <a:solidFill>
                  <a:srgbClr val="FF0000"/>
                </a:solidFill>
              </a:rPr>
              <a:t>实际演示</a:t>
            </a:r>
            <a:r>
              <a:rPr lang="zh-CN" altLang="en-US">
                <a:solidFill>
                  <a:srgbClr val="FF0000"/>
                </a:solidFill>
              </a:rPr>
              <a:t>。</a:t>
            </a:r>
            <a:r>
              <a:rPr lang="zh-CN" altLang="zh-CN">
                <a:solidFill>
                  <a:srgbClr val="0070C0"/>
                </a:solidFill>
              </a:rPr>
              <a:t>除非</a:t>
            </a:r>
            <a:r>
              <a:rPr lang="zh-CN" altLang="en-US">
                <a:solidFill>
                  <a:srgbClr val="0070C0"/>
                </a:solidFill>
              </a:rPr>
              <a:t>局方</a:t>
            </a:r>
            <a:r>
              <a:rPr lang="zh-CN" altLang="zh-CN">
                <a:solidFill>
                  <a:srgbClr val="0070C0"/>
                </a:solidFill>
              </a:rPr>
              <a:t>认为</a:t>
            </a:r>
            <a:r>
              <a:rPr lang="zh-CN" altLang="zh-CN" b="1">
                <a:solidFill>
                  <a:srgbClr val="0070C0"/>
                </a:solidFill>
              </a:rPr>
              <a:t>分析与试验的结合足以提供与实际演示</a:t>
            </a:r>
            <a:r>
              <a:rPr lang="zh-CN" altLang="zh-CN">
                <a:solidFill>
                  <a:srgbClr val="0070C0"/>
                </a:solidFill>
              </a:rPr>
              <a:t>所能获得的</a:t>
            </a:r>
            <a:r>
              <a:rPr lang="zh-CN" altLang="zh-CN" b="1">
                <a:solidFill>
                  <a:srgbClr val="0070C0"/>
                </a:solidFill>
              </a:rPr>
              <a:t>数据等同</a:t>
            </a:r>
            <a:r>
              <a:rPr lang="zh-CN" altLang="zh-CN">
                <a:solidFill>
                  <a:srgbClr val="0070C0"/>
                </a:solidFill>
              </a:rPr>
              <a:t>的数据资料。</a:t>
            </a:r>
            <a:r>
              <a:rPr lang="en-US" altLang="zh-CN"/>
              <a:t>FAA</a:t>
            </a:r>
            <a:r>
              <a:rPr lang="zh-CN" altLang="en-US"/>
              <a:t>的</a:t>
            </a:r>
            <a:r>
              <a:rPr lang="en-US" altLang="zh-CN">
                <a:solidFill>
                  <a:srgbClr val="FF0000"/>
                </a:solidFill>
              </a:rPr>
              <a:t>AC25.803-1A</a:t>
            </a:r>
            <a:r>
              <a:rPr lang="zh-CN" altLang="en-US">
                <a:solidFill>
                  <a:srgbClr val="FF0000"/>
                </a:solidFill>
              </a:rPr>
              <a:t>给出了建议的方法。</a:t>
            </a:r>
            <a:endParaRPr lang="zh-CN" altLang="en-US"/>
          </a:p>
        </p:txBody>
      </p:sp>
      <p:sp>
        <p:nvSpPr>
          <p:cNvPr id="430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pitchFamily="34" charset="0"/>
                <a:ea typeface="宋体" pitchFamily="2" charset="-122"/>
              </a:defRPr>
            </a:lvl1pPr>
            <a:lvl2pPr marL="742950" indent="-285750" eaLnBrk="0" hangingPunct="0">
              <a:defRPr sz="3200" b="1">
                <a:solidFill>
                  <a:schemeClr val="tx1"/>
                </a:solidFill>
                <a:latin typeface="Arial" pitchFamily="34" charset="0"/>
                <a:ea typeface="宋体" pitchFamily="2" charset="-122"/>
              </a:defRPr>
            </a:lvl2pPr>
            <a:lvl3pPr marL="1143000" indent="-228600" eaLnBrk="0" hangingPunct="0">
              <a:defRPr sz="3200" b="1">
                <a:solidFill>
                  <a:schemeClr val="tx1"/>
                </a:solidFill>
                <a:latin typeface="Arial" pitchFamily="34" charset="0"/>
                <a:ea typeface="宋体" pitchFamily="2" charset="-122"/>
              </a:defRPr>
            </a:lvl3pPr>
            <a:lvl4pPr marL="1600200" indent="-228600" eaLnBrk="0" hangingPunct="0">
              <a:defRPr sz="3200" b="1">
                <a:solidFill>
                  <a:schemeClr val="tx1"/>
                </a:solidFill>
                <a:latin typeface="Arial" pitchFamily="34" charset="0"/>
                <a:ea typeface="宋体" pitchFamily="2" charset="-122"/>
              </a:defRPr>
            </a:lvl4pPr>
            <a:lvl5pPr marL="2057400" indent="-228600" eaLnBrk="0" hangingPunct="0">
              <a:defRPr sz="32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32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32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32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3200" b="1">
                <a:solidFill>
                  <a:schemeClr val="tx1"/>
                </a:solidFill>
                <a:latin typeface="Arial" pitchFamily="34" charset="0"/>
                <a:ea typeface="宋体" pitchFamily="2" charset="-122"/>
              </a:defRPr>
            </a:lvl9pPr>
          </a:lstStyle>
          <a:p>
            <a:pPr eaLnBrk="1" hangingPunct="1"/>
            <a:fld id="{BA89682C-AFDC-48E2-8EC6-1932AC61039A}" type="slidenum">
              <a:rPr lang="zh-CN" altLang="en-US" sz="1200" b="0" smtClean="0"/>
              <a:pPr eaLnBrk="1" hangingPunct="1"/>
              <a:t>4</a:t>
            </a:fld>
            <a:endParaRPr lang="zh-CN" altLang="en-US" sz="1200"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(CAAC)</a:t>
            </a:r>
            <a:r>
              <a:rPr lang="zh-CN" altLang="zh-CN"/>
              <a:t>颁布的</a:t>
            </a:r>
            <a:r>
              <a:rPr lang="en-US" altLang="zh-CN"/>
              <a:t>CCAR25.803(c)</a:t>
            </a:r>
            <a:r>
              <a:rPr lang="zh-CN" altLang="zh-CN"/>
              <a:t>规定</a:t>
            </a:r>
            <a:r>
              <a:rPr lang="zh-CN" altLang="en-US"/>
              <a:t>：</a:t>
            </a:r>
            <a:r>
              <a:rPr lang="zh-CN" altLang="zh-CN"/>
              <a:t>必须表明其</a:t>
            </a:r>
            <a:r>
              <a:rPr lang="zh-CN" altLang="zh-CN">
                <a:solidFill>
                  <a:srgbClr val="FF0000"/>
                </a:solidFill>
              </a:rPr>
              <a:t>最大乘座量的乘员</a:t>
            </a:r>
            <a:r>
              <a:rPr lang="zh-CN" altLang="zh-CN"/>
              <a:t>能在</a:t>
            </a:r>
            <a:r>
              <a:rPr lang="en-US" altLang="zh-CN">
                <a:solidFill>
                  <a:srgbClr val="FF0000"/>
                </a:solidFill>
              </a:rPr>
              <a:t>90</a:t>
            </a:r>
            <a:r>
              <a:rPr lang="zh-CN" altLang="zh-CN">
                <a:solidFill>
                  <a:srgbClr val="FF0000"/>
                </a:solidFill>
              </a:rPr>
              <a:t>秒钟</a:t>
            </a:r>
            <a:r>
              <a:rPr lang="zh-CN" altLang="zh-CN"/>
              <a:t>内在模拟的应急情况下</a:t>
            </a:r>
            <a:r>
              <a:rPr lang="zh-CN" altLang="zh-CN">
                <a:solidFill>
                  <a:srgbClr val="FF0000"/>
                </a:solidFill>
              </a:rPr>
              <a:t>从飞机撤离至地面</a:t>
            </a:r>
            <a:r>
              <a:rPr lang="zh-CN" altLang="zh-CN"/>
              <a:t>，按</a:t>
            </a:r>
            <a:r>
              <a:rPr lang="zh-CN" altLang="zh-CN">
                <a:solidFill>
                  <a:srgbClr val="FF0000"/>
                </a:solidFill>
              </a:rPr>
              <a:t>附录</a:t>
            </a:r>
            <a:r>
              <a:rPr lang="en-US" altLang="zh-CN">
                <a:solidFill>
                  <a:srgbClr val="FF0000"/>
                </a:solidFill>
              </a:rPr>
              <a:t>J</a:t>
            </a:r>
            <a:r>
              <a:rPr lang="zh-CN" altLang="zh-CN"/>
              <a:t>规定的试验准则进行的</a:t>
            </a:r>
            <a:r>
              <a:rPr lang="zh-CN" altLang="zh-CN">
                <a:solidFill>
                  <a:srgbClr val="FF0000"/>
                </a:solidFill>
              </a:rPr>
              <a:t>实际演示</a:t>
            </a:r>
            <a:r>
              <a:rPr lang="zh-CN" altLang="en-US">
                <a:solidFill>
                  <a:srgbClr val="FF0000"/>
                </a:solidFill>
              </a:rPr>
              <a:t>。</a:t>
            </a:r>
            <a:r>
              <a:rPr lang="zh-CN" altLang="zh-CN">
                <a:solidFill>
                  <a:srgbClr val="0070C0"/>
                </a:solidFill>
              </a:rPr>
              <a:t>除非</a:t>
            </a:r>
            <a:r>
              <a:rPr lang="zh-CN" altLang="en-US">
                <a:solidFill>
                  <a:srgbClr val="0070C0"/>
                </a:solidFill>
              </a:rPr>
              <a:t>局方</a:t>
            </a:r>
            <a:r>
              <a:rPr lang="zh-CN" altLang="zh-CN">
                <a:solidFill>
                  <a:srgbClr val="0070C0"/>
                </a:solidFill>
              </a:rPr>
              <a:t>认为</a:t>
            </a:r>
            <a:r>
              <a:rPr lang="zh-CN" altLang="zh-CN" b="1">
                <a:solidFill>
                  <a:srgbClr val="0070C0"/>
                </a:solidFill>
              </a:rPr>
              <a:t>分析与试验的结合足以提供与实际演示</a:t>
            </a:r>
            <a:r>
              <a:rPr lang="zh-CN" altLang="zh-CN">
                <a:solidFill>
                  <a:srgbClr val="0070C0"/>
                </a:solidFill>
              </a:rPr>
              <a:t>所能获得的</a:t>
            </a:r>
            <a:r>
              <a:rPr lang="zh-CN" altLang="zh-CN" b="1">
                <a:solidFill>
                  <a:srgbClr val="0070C0"/>
                </a:solidFill>
              </a:rPr>
              <a:t>数据等同</a:t>
            </a:r>
            <a:r>
              <a:rPr lang="zh-CN" altLang="zh-CN">
                <a:solidFill>
                  <a:srgbClr val="0070C0"/>
                </a:solidFill>
              </a:rPr>
              <a:t>的数据资料。</a:t>
            </a:r>
            <a:r>
              <a:rPr lang="en-US" altLang="zh-CN"/>
              <a:t>FAA</a:t>
            </a:r>
            <a:r>
              <a:rPr lang="zh-CN" altLang="en-US"/>
              <a:t>的</a:t>
            </a:r>
            <a:r>
              <a:rPr lang="en-US" altLang="zh-CN">
                <a:solidFill>
                  <a:srgbClr val="FF0000"/>
                </a:solidFill>
              </a:rPr>
              <a:t>AC25.803-1A</a:t>
            </a:r>
            <a:r>
              <a:rPr lang="zh-CN" altLang="en-US">
                <a:solidFill>
                  <a:srgbClr val="FF0000"/>
                </a:solidFill>
              </a:rPr>
              <a:t>给出了建议的方法。</a:t>
            </a:r>
            <a:endParaRPr lang="zh-CN" altLang="en-US"/>
          </a:p>
        </p:txBody>
      </p:sp>
      <p:sp>
        <p:nvSpPr>
          <p:cNvPr id="430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pitchFamily="34" charset="0"/>
                <a:ea typeface="宋体" pitchFamily="2" charset="-122"/>
              </a:defRPr>
            </a:lvl1pPr>
            <a:lvl2pPr marL="742950" indent="-285750" eaLnBrk="0" hangingPunct="0">
              <a:defRPr sz="3200" b="1">
                <a:solidFill>
                  <a:schemeClr val="tx1"/>
                </a:solidFill>
                <a:latin typeface="Arial" pitchFamily="34" charset="0"/>
                <a:ea typeface="宋体" pitchFamily="2" charset="-122"/>
              </a:defRPr>
            </a:lvl2pPr>
            <a:lvl3pPr marL="1143000" indent="-228600" eaLnBrk="0" hangingPunct="0">
              <a:defRPr sz="3200" b="1">
                <a:solidFill>
                  <a:schemeClr val="tx1"/>
                </a:solidFill>
                <a:latin typeface="Arial" pitchFamily="34" charset="0"/>
                <a:ea typeface="宋体" pitchFamily="2" charset="-122"/>
              </a:defRPr>
            </a:lvl3pPr>
            <a:lvl4pPr marL="1600200" indent="-228600" eaLnBrk="0" hangingPunct="0">
              <a:defRPr sz="3200" b="1">
                <a:solidFill>
                  <a:schemeClr val="tx1"/>
                </a:solidFill>
                <a:latin typeface="Arial" pitchFamily="34" charset="0"/>
                <a:ea typeface="宋体" pitchFamily="2" charset="-122"/>
              </a:defRPr>
            </a:lvl4pPr>
            <a:lvl5pPr marL="2057400" indent="-228600" eaLnBrk="0" hangingPunct="0">
              <a:defRPr sz="32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32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32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32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3200" b="1">
                <a:solidFill>
                  <a:schemeClr val="tx1"/>
                </a:solidFill>
                <a:latin typeface="Arial" pitchFamily="34" charset="0"/>
                <a:ea typeface="宋体" pitchFamily="2" charset="-122"/>
              </a:defRPr>
            </a:lvl9pPr>
          </a:lstStyle>
          <a:p>
            <a:pPr eaLnBrk="1" hangingPunct="1"/>
            <a:fld id="{BA89682C-AFDC-48E2-8EC6-1932AC61039A}" type="slidenum">
              <a:rPr lang="zh-CN" altLang="en-US" sz="1200" b="0" smtClean="0"/>
              <a:pPr eaLnBrk="1" hangingPunct="1"/>
              <a:t>5</a:t>
            </a:fld>
            <a:endParaRPr lang="zh-CN" altLang="en-US" sz="12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0000FF"/>
              </a:buClr>
              <a:buFont typeface="Wingdings" pitchFamily="2" charset="2"/>
              <a:buNone/>
            </a:pPr>
            <a:r>
              <a:rPr lang="zh-CN" altLang="en-US" dirty="0">
                <a:solidFill>
                  <a:srgbClr val="FF0000"/>
                </a:solidFill>
              </a:rPr>
              <a:t>模拟应急情况：</a:t>
            </a:r>
            <a:endParaRPr lang="en-US" altLang="zh-CN" dirty="0">
              <a:solidFill>
                <a:srgbClr val="FF0000"/>
              </a:solidFill>
            </a:endParaRPr>
          </a:p>
          <a:p>
            <a:pPr>
              <a:buClr>
                <a:srgbClr val="0000FF"/>
              </a:buClr>
              <a:buFont typeface="Wingdings" pitchFamily="2" charset="2"/>
              <a:buChar char="Ø"/>
            </a:pPr>
            <a:r>
              <a:rPr lang="zh-CN" altLang="en-US" dirty="0">
                <a:solidFill>
                  <a:srgbClr val="FF0000"/>
                </a:solidFill>
              </a:rPr>
              <a:t>环境：</a:t>
            </a:r>
            <a:r>
              <a:rPr lang="zh-CN" altLang="zh-CN" dirty="0"/>
              <a:t>外部灯光水平不超过</a:t>
            </a:r>
            <a:r>
              <a:rPr lang="en-US" altLang="zh-CN" dirty="0"/>
              <a:t>3.229 </a:t>
            </a:r>
            <a:r>
              <a:rPr lang="zh-CN" altLang="zh-CN" dirty="0"/>
              <a:t>勒（</a:t>
            </a:r>
            <a:r>
              <a:rPr lang="en-US" altLang="zh-CN" dirty="0"/>
              <a:t>0.3 </a:t>
            </a:r>
            <a:r>
              <a:rPr lang="zh-CN" altLang="zh-CN" dirty="0"/>
              <a:t>英尺烛光）</a:t>
            </a:r>
            <a:endParaRPr lang="en-US" altLang="zh-CN" dirty="0">
              <a:solidFill>
                <a:srgbClr val="FF0000"/>
              </a:solidFill>
            </a:endParaRPr>
          </a:p>
          <a:p>
            <a:pPr>
              <a:buClr>
                <a:srgbClr val="0000FF"/>
              </a:buClr>
              <a:buFont typeface="Wingdings" pitchFamily="2" charset="2"/>
              <a:buChar char="Ø"/>
            </a:pPr>
            <a:r>
              <a:rPr lang="zh-CN" altLang="en-US" dirty="0">
                <a:solidFill>
                  <a:srgbClr val="FF0000"/>
                </a:solidFill>
              </a:rPr>
              <a:t>应急出口：</a:t>
            </a:r>
            <a:r>
              <a:rPr lang="zh-CN" altLang="zh-CN" dirty="0">
                <a:solidFill>
                  <a:srgbClr val="FF0000"/>
                </a:solidFill>
              </a:rPr>
              <a:t>演示中使用的出口必须符合每一对出口中的一个出口</a:t>
            </a:r>
            <a:r>
              <a:rPr lang="zh-CN" altLang="zh-CN" dirty="0"/>
              <a:t>（前面两个出口算一对，使用其中一个）。即：使用</a:t>
            </a:r>
            <a:r>
              <a:rPr lang="en-US" altLang="zh-CN" dirty="0"/>
              <a:t>50%</a:t>
            </a:r>
            <a:r>
              <a:rPr lang="zh-CN" altLang="zh-CN" dirty="0"/>
              <a:t>的出口。要使用的出口必须是所有应急出口的代表性出口，并且必须由申请人指定并经中国民用航空局适航部门批准。必须至少使用一个与地板齐平的出口。</a:t>
            </a:r>
            <a:endParaRPr lang="en-US" altLang="zh-CN" dirty="0"/>
          </a:p>
          <a:p>
            <a:pPr>
              <a:buClr>
                <a:srgbClr val="0000FF"/>
              </a:buClr>
              <a:buFont typeface="Wingdings" pitchFamily="2" charset="2"/>
              <a:buChar char="Ø"/>
            </a:pPr>
            <a:r>
              <a:rPr lang="zh-CN" altLang="en-US" dirty="0"/>
              <a:t>志愿者：正常健康人，</a:t>
            </a:r>
            <a:r>
              <a:rPr lang="en-US" altLang="zh-CN" dirty="0">
                <a:solidFill>
                  <a:srgbClr val="FF0000"/>
                </a:solidFill>
              </a:rPr>
              <a:t>(1) </a:t>
            </a:r>
            <a:r>
              <a:rPr lang="zh-CN" altLang="zh-CN" dirty="0">
                <a:solidFill>
                  <a:srgbClr val="FF0000"/>
                </a:solidFill>
              </a:rPr>
              <a:t>至少</a:t>
            </a:r>
            <a:r>
              <a:rPr lang="en-US" altLang="zh-CN" dirty="0">
                <a:solidFill>
                  <a:srgbClr val="FF0000"/>
                </a:solidFill>
              </a:rPr>
              <a:t>40</a:t>
            </a:r>
            <a:r>
              <a:rPr lang="zh-CN" altLang="zh-CN" dirty="0">
                <a:solidFill>
                  <a:srgbClr val="FF0000"/>
                </a:solidFill>
              </a:rPr>
              <a:t>％是女性；</a:t>
            </a:r>
            <a:r>
              <a:rPr lang="en-US" altLang="zh-CN" dirty="0">
                <a:solidFill>
                  <a:srgbClr val="FF0000"/>
                </a:solidFill>
              </a:rPr>
              <a:t>(2) </a:t>
            </a:r>
            <a:r>
              <a:rPr lang="zh-CN" altLang="zh-CN" dirty="0">
                <a:solidFill>
                  <a:srgbClr val="FF0000"/>
                </a:solidFill>
              </a:rPr>
              <a:t>至少</a:t>
            </a:r>
            <a:r>
              <a:rPr lang="en-US" altLang="zh-CN" dirty="0">
                <a:solidFill>
                  <a:srgbClr val="FF0000"/>
                </a:solidFill>
              </a:rPr>
              <a:t>35%</a:t>
            </a:r>
            <a:r>
              <a:rPr lang="zh-CN" altLang="zh-CN" dirty="0">
                <a:solidFill>
                  <a:srgbClr val="FF0000"/>
                </a:solidFill>
              </a:rPr>
              <a:t>是</a:t>
            </a:r>
            <a:r>
              <a:rPr lang="en-US" altLang="zh-CN" dirty="0">
                <a:solidFill>
                  <a:srgbClr val="FF0000"/>
                </a:solidFill>
              </a:rPr>
              <a:t>50</a:t>
            </a:r>
            <a:r>
              <a:rPr lang="zh-CN" altLang="zh-CN" dirty="0">
                <a:solidFill>
                  <a:srgbClr val="FF0000"/>
                </a:solidFill>
              </a:rPr>
              <a:t>岁以上的人；</a:t>
            </a:r>
            <a:r>
              <a:rPr lang="en-US" altLang="zh-CN" dirty="0">
                <a:solidFill>
                  <a:srgbClr val="FF0000"/>
                </a:solidFill>
              </a:rPr>
              <a:t>(3) </a:t>
            </a:r>
            <a:r>
              <a:rPr lang="zh-CN" altLang="zh-CN" dirty="0">
                <a:solidFill>
                  <a:srgbClr val="FF0000"/>
                </a:solidFill>
              </a:rPr>
              <a:t>至少</a:t>
            </a:r>
            <a:r>
              <a:rPr lang="en-US" altLang="zh-CN" dirty="0">
                <a:solidFill>
                  <a:srgbClr val="FF0000"/>
                </a:solidFill>
              </a:rPr>
              <a:t>15</a:t>
            </a:r>
            <a:r>
              <a:rPr lang="zh-CN" altLang="zh-CN" dirty="0">
                <a:solidFill>
                  <a:srgbClr val="FF0000"/>
                </a:solidFill>
              </a:rPr>
              <a:t>％是女性，且</a:t>
            </a:r>
            <a:r>
              <a:rPr lang="en-US" altLang="zh-CN" dirty="0">
                <a:solidFill>
                  <a:srgbClr val="FF0000"/>
                </a:solidFill>
              </a:rPr>
              <a:t>50</a:t>
            </a:r>
            <a:r>
              <a:rPr lang="zh-CN" altLang="zh-CN" dirty="0">
                <a:solidFill>
                  <a:srgbClr val="FF0000"/>
                </a:solidFill>
              </a:rPr>
              <a:t>岁以上；</a:t>
            </a:r>
            <a:r>
              <a:rPr lang="zh-CN" altLang="en-US" dirty="0">
                <a:solidFill>
                  <a:srgbClr val="FF0000"/>
                </a:solidFill>
              </a:rPr>
              <a:t>（</a:t>
            </a:r>
            <a:r>
              <a:rPr lang="en-US" altLang="zh-CN" dirty="0">
                <a:solidFill>
                  <a:srgbClr val="FF0000"/>
                </a:solidFill>
              </a:rPr>
              <a:t>4</a:t>
            </a:r>
            <a:r>
              <a:rPr lang="zh-CN" altLang="en-US" dirty="0">
                <a:solidFill>
                  <a:srgbClr val="FF0000"/>
                </a:solidFill>
              </a:rPr>
              <a:t>）</a:t>
            </a:r>
            <a:r>
              <a:rPr lang="zh-CN" altLang="zh-CN" dirty="0"/>
              <a:t>旅客携带</a:t>
            </a:r>
            <a:r>
              <a:rPr lang="en-US" altLang="zh-CN" dirty="0">
                <a:solidFill>
                  <a:srgbClr val="FF0000"/>
                </a:solidFill>
              </a:rPr>
              <a:t>3</a:t>
            </a:r>
            <a:r>
              <a:rPr lang="zh-CN" altLang="zh-CN" dirty="0">
                <a:solidFill>
                  <a:srgbClr val="FF0000"/>
                </a:solidFill>
              </a:rPr>
              <a:t>个真人大小的玩偶</a:t>
            </a:r>
            <a:r>
              <a:rPr lang="en-US" altLang="zh-CN" dirty="0">
                <a:solidFill>
                  <a:srgbClr val="FF0000"/>
                </a:solidFill>
              </a:rPr>
              <a:t>(</a:t>
            </a:r>
            <a:r>
              <a:rPr lang="zh-CN" altLang="zh-CN" dirty="0">
                <a:solidFill>
                  <a:srgbClr val="FF0000"/>
                </a:solidFill>
              </a:rPr>
              <a:t>模拟</a:t>
            </a:r>
            <a:r>
              <a:rPr lang="en-US" altLang="zh-CN" dirty="0">
                <a:solidFill>
                  <a:srgbClr val="FF0000"/>
                </a:solidFill>
              </a:rPr>
              <a:t>2</a:t>
            </a:r>
            <a:r>
              <a:rPr lang="zh-CN" altLang="zh-CN" dirty="0">
                <a:solidFill>
                  <a:srgbClr val="FF0000"/>
                </a:solidFill>
              </a:rPr>
              <a:t>岁</a:t>
            </a:r>
            <a:r>
              <a:rPr lang="zh-CN" altLang="en-US" dirty="0">
                <a:solidFill>
                  <a:srgbClr val="FF0000"/>
                </a:solidFill>
              </a:rPr>
              <a:t>儿童）</a:t>
            </a:r>
            <a:endParaRPr lang="en-US" altLang="zh-CN" dirty="0">
              <a:solidFill>
                <a:srgbClr val="FF0000"/>
              </a:solidFill>
            </a:endParaRPr>
          </a:p>
          <a:p>
            <a:pPr>
              <a:buClr>
                <a:srgbClr val="0000FF"/>
              </a:buClr>
              <a:buFont typeface="Wingdings" pitchFamily="2" charset="2"/>
              <a:buChar char="Ø"/>
            </a:pPr>
            <a:r>
              <a:rPr lang="zh-CN" altLang="zh-CN" dirty="0">
                <a:solidFill>
                  <a:srgbClr val="FF0000"/>
                </a:solidFill>
              </a:rPr>
              <a:t>申请人不得对参加演示者进行演示的训练、排演或描述，任何参加者也不得在演示前的六个月内参加过这种性质的演示。</a:t>
            </a:r>
            <a:endParaRPr lang="en-US" altLang="zh-CN" dirty="0">
              <a:solidFill>
                <a:srgbClr val="FF0000"/>
              </a:solidFill>
            </a:endParaRPr>
          </a:p>
          <a:p>
            <a:pPr>
              <a:buClr>
                <a:srgbClr val="0000FF"/>
              </a:buClr>
              <a:buFont typeface="Wingdings" pitchFamily="2" charset="2"/>
              <a:buChar char="Ø"/>
            </a:pPr>
            <a:r>
              <a:rPr lang="zh-CN" altLang="zh-CN" dirty="0"/>
              <a:t>开始演示前，必须将</a:t>
            </a:r>
            <a:r>
              <a:rPr lang="zh-CN" altLang="zh-CN" dirty="0">
                <a:solidFill>
                  <a:srgbClr val="FF0000"/>
                </a:solidFill>
              </a:rPr>
              <a:t>总平均量的一半左右的随身携带行李、毯子、枕头和其它类似物品分放在过道和应急出口通道上的若干地点，以造成轻微的障碍。</a:t>
            </a:r>
          </a:p>
          <a:p>
            <a:r>
              <a:rPr lang="zh-CN" altLang="en-US" dirty="0"/>
              <a:t>计时终点：</a:t>
            </a:r>
            <a:r>
              <a:rPr lang="zh-CN" altLang="zh-CN" dirty="0"/>
              <a:t>当最后一名机上乘员撤离飞机并下到地面后，撒离时间即告结束。</a:t>
            </a:r>
            <a:endParaRPr lang="zh-CN" altLang="en-US" dirty="0"/>
          </a:p>
        </p:txBody>
      </p:sp>
      <p:sp>
        <p:nvSpPr>
          <p:cNvPr id="440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pitchFamily="34" charset="0"/>
                <a:ea typeface="宋体" pitchFamily="2" charset="-122"/>
              </a:defRPr>
            </a:lvl1pPr>
            <a:lvl2pPr marL="742950" indent="-285750" eaLnBrk="0" hangingPunct="0">
              <a:defRPr sz="3200" b="1">
                <a:solidFill>
                  <a:schemeClr val="tx1"/>
                </a:solidFill>
                <a:latin typeface="Arial" pitchFamily="34" charset="0"/>
                <a:ea typeface="宋体" pitchFamily="2" charset="-122"/>
              </a:defRPr>
            </a:lvl2pPr>
            <a:lvl3pPr marL="1143000" indent="-228600" eaLnBrk="0" hangingPunct="0">
              <a:defRPr sz="3200" b="1">
                <a:solidFill>
                  <a:schemeClr val="tx1"/>
                </a:solidFill>
                <a:latin typeface="Arial" pitchFamily="34" charset="0"/>
                <a:ea typeface="宋体" pitchFamily="2" charset="-122"/>
              </a:defRPr>
            </a:lvl3pPr>
            <a:lvl4pPr marL="1600200" indent="-228600" eaLnBrk="0" hangingPunct="0">
              <a:defRPr sz="3200" b="1">
                <a:solidFill>
                  <a:schemeClr val="tx1"/>
                </a:solidFill>
                <a:latin typeface="Arial" pitchFamily="34" charset="0"/>
                <a:ea typeface="宋体" pitchFamily="2" charset="-122"/>
              </a:defRPr>
            </a:lvl4pPr>
            <a:lvl5pPr marL="2057400" indent="-228600" eaLnBrk="0" hangingPunct="0">
              <a:defRPr sz="32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32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32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32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3200" b="1">
                <a:solidFill>
                  <a:schemeClr val="tx1"/>
                </a:solidFill>
                <a:latin typeface="Arial" pitchFamily="34" charset="0"/>
                <a:ea typeface="宋体" pitchFamily="2" charset="-122"/>
              </a:defRPr>
            </a:lvl9pPr>
          </a:lstStyle>
          <a:p>
            <a:pPr eaLnBrk="1" hangingPunct="1"/>
            <a:fld id="{DF63375A-619F-404D-8D62-E3E947667AFB}" type="slidenum">
              <a:rPr lang="zh-CN" altLang="en-US" sz="1200" b="0" smtClean="0"/>
              <a:pPr eaLnBrk="1" hangingPunct="1"/>
              <a:t>6</a:t>
            </a:fld>
            <a:endParaRPr lang="zh-CN" altLang="en-US" sz="1200"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0000FF"/>
              </a:buClr>
              <a:buFont typeface="Wingdings" pitchFamily="2" charset="2"/>
              <a:buNone/>
            </a:pPr>
            <a:r>
              <a:rPr lang="zh-CN" altLang="en-US" dirty="0">
                <a:solidFill>
                  <a:srgbClr val="FF0000"/>
                </a:solidFill>
              </a:rPr>
              <a:t>模拟应急情况：</a:t>
            </a:r>
            <a:endParaRPr lang="en-US" altLang="zh-CN" dirty="0">
              <a:solidFill>
                <a:srgbClr val="FF0000"/>
              </a:solidFill>
            </a:endParaRPr>
          </a:p>
          <a:p>
            <a:pPr>
              <a:buClr>
                <a:srgbClr val="0000FF"/>
              </a:buClr>
              <a:buFont typeface="Wingdings" pitchFamily="2" charset="2"/>
              <a:buChar char="Ø"/>
            </a:pPr>
            <a:r>
              <a:rPr lang="zh-CN" altLang="en-US" dirty="0">
                <a:solidFill>
                  <a:srgbClr val="FF0000"/>
                </a:solidFill>
              </a:rPr>
              <a:t>环境：</a:t>
            </a:r>
            <a:r>
              <a:rPr lang="zh-CN" altLang="zh-CN" dirty="0"/>
              <a:t>外部灯光水平不超过</a:t>
            </a:r>
            <a:r>
              <a:rPr lang="en-US" altLang="zh-CN" dirty="0"/>
              <a:t>3.229 </a:t>
            </a:r>
            <a:r>
              <a:rPr lang="zh-CN" altLang="zh-CN" dirty="0"/>
              <a:t>勒（</a:t>
            </a:r>
            <a:r>
              <a:rPr lang="en-US" altLang="zh-CN" dirty="0"/>
              <a:t>0.3 </a:t>
            </a:r>
            <a:r>
              <a:rPr lang="zh-CN" altLang="zh-CN" dirty="0"/>
              <a:t>英尺烛光）</a:t>
            </a:r>
            <a:endParaRPr lang="en-US" altLang="zh-CN" dirty="0">
              <a:solidFill>
                <a:srgbClr val="FF0000"/>
              </a:solidFill>
            </a:endParaRPr>
          </a:p>
          <a:p>
            <a:pPr>
              <a:buClr>
                <a:srgbClr val="0000FF"/>
              </a:buClr>
              <a:buFont typeface="Wingdings" pitchFamily="2" charset="2"/>
              <a:buChar char="Ø"/>
            </a:pPr>
            <a:r>
              <a:rPr lang="zh-CN" altLang="en-US" dirty="0">
                <a:solidFill>
                  <a:srgbClr val="FF0000"/>
                </a:solidFill>
              </a:rPr>
              <a:t>应急出口：</a:t>
            </a:r>
            <a:r>
              <a:rPr lang="zh-CN" altLang="zh-CN" dirty="0">
                <a:solidFill>
                  <a:srgbClr val="FF0000"/>
                </a:solidFill>
              </a:rPr>
              <a:t>演示中使用的出口必须符合每一对出口中的一个出口</a:t>
            </a:r>
            <a:r>
              <a:rPr lang="zh-CN" altLang="zh-CN" dirty="0"/>
              <a:t>（前面两个出口算一对，使用其中一个）。即：使用</a:t>
            </a:r>
            <a:r>
              <a:rPr lang="en-US" altLang="zh-CN" dirty="0"/>
              <a:t>50%</a:t>
            </a:r>
            <a:r>
              <a:rPr lang="zh-CN" altLang="zh-CN" dirty="0"/>
              <a:t>的出口。要使用的出口必须是所有应急出口的代表性出口，并且必须由申请人指定并经中国民用航空局适航部门批准。必须至少使用一个与地板齐平的出口。</a:t>
            </a:r>
            <a:endParaRPr lang="en-US" altLang="zh-CN" dirty="0"/>
          </a:p>
          <a:p>
            <a:pPr>
              <a:buClr>
                <a:srgbClr val="0000FF"/>
              </a:buClr>
              <a:buFont typeface="Wingdings" pitchFamily="2" charset="2"/>
              <a:buChar char="Ø"/>
            </a:pPr>
            <a:r>
              <a:rPr lang="zh-CN" altLang="en-US" dirty="0"/>
              <a:t>志愿者：正常健康人，</a:t>
            </a:r>
            <a:r>
              <a:rPr lang="en-US" altLang="zh-CN" dirty="0">
                <a:solidFill>
                  <a:srgbClr val="FF0000"/>
                </a:solidFill>
              </a:rPr>
              <a:t>(1) </a:t>
            </a:r>
            <a:r>
              <a:rPr lang="zh-CN" altLang="zh-CN" dirty="0">
                <a:solidFill>
                  <a:srgbClr val="FF0000"/>
                </a:solidFill>
              </a:rPr>
              <a:t>至少</a:t>
            </a:r>
            <a:r>
              <a:rPr lang="en-US" altLang="zh-CN" dirty="0">
                <a:solidFill>
                  <a:srgbClr val="FF0000"/>
                </a:solidFill>
              </a:rPr>
              <a:t>40</a:t>
            </a:r>
            <a:r>
              <a:rPr lang="zh-CN" altLang="zh-CN" dirty="0">
                <a:solidFill>
                  <a:srgbClr val="FF0000"/>
                </a:solidFill>
              </a:rPr>
              <a:t>％是女性；</a:t>
            </a:r>
            <a:r>
              <a:rPr lang="en-US" altLang="zh-CN" dirty="0">
                <a:solidFill>
                  <a:srgbClr val="FF0000"/>
                </a:solidFill>
              </a:rPr>
              <a:t>(2) </a:t>
            </a:r>
            <a:r>
              <a:rPr lang="zh-CN" altLang="zh-CN" dirty="0">
                <a:solidFill>
                  <a:srgbClr val="FF0000"/>
                </a:solidFill>
              </a:rPr>
              <a:t>至少</a:t>
            </a:r>
            <a:r>
              <a:rPr lang="en-US" altLang="zh-CN" dirty="0">
                <a:solidFill>
                  <a:srgbClr val="FF0000"/>
                </a:solidFill>
              </a:rPr>
              <a:t>35%</a:t>
            </a:r>
            <a:r>
              <a:rPr lang="zh-CN" altLang="zh-CN" dirty="0">
                <a:solidFill>
                  <a:srgbClr val="FF0000"/>
                </a:solidFill>
              </a:rPr>
              <a:t>是</a:t>
            </a:r>
            <a:r>
              <a:rPr lang="en-US" altLang="zh-CN" dirty="0">
                <a:solidFill>
                  <a:srgbClr val="FF0000"/>
                </a:solidFill>
              </a:rPr>
              <a:t>50</a:t>
            </a:r>
            <a:r>
              <a:rPr lang="zh-CN" altLang="zh-CN" dirty="0">
                <a:solidFill>
                  <a:srgbClr val="FF0000"/>
                </a:solidFill>
              </a:rPr>
              <a:t>岁以上的人；</a:t>
            </a:r>
            <a:r>
              <a:rPr lang="en-US" altLang="zh-CN" dirty="0">
                <a:solidFill>
                  <a:srgbClr val="FF0000"/>
                </a:solidFill>
              </a:rPr>
              <a:t>(3) </a:t>
            </a:r>
            <a:r>
              <a:rPr lang="zh-CN" altLang="zh-CN" dirty="0">
                <a:solidFill>
                  <a:srgbClr val="FF0000"/>
                </a:solidFill>
              </a:rPr>
              <a:t>至少</a:t>
            </a:r>
            <a:r>
              <a:rPr lang="en-US" altLang="zh-CN" dirty="0">
                <a:solidFill>
                  <a:srgbClr val="FF0000"/>
                </a:solidFill>
              </a:rPr>
              <a:t>15</a:t>
            </a:r>
            <a:r>
              <a:rPr lang="zh-CN" altLang="zh-CN" dirty="0">
                <a:solidFill>
                  <a:srgbClr val="FF0000"/>
                </a:solidFill>
              </a:rPr>
              <a:t>％是女性，且</a:t>
            </a:r>
            <a:r>
              <a:rPr lang="en-US" altLang="zh-CN" dirty="0">
                <a:solidFill>
                  <a:srgbClr val="FF0000"/>
                </a:solidFill>
              </a:rPr>
              <a:t>50</a:t>
            </a:r>
            <a:r>
              <a:rPr lang="zh-CN" altLang="zh-CN" dirty="0">
                <a:solidFill>
                  <a:srgbClr val="FF0000"/>
                </a:solidFill>
              </a:rPr>
              <a:t>岁以上；</a:t>
            </a:r>
            <a:r>
              <a:rPr lang="zh-CN" altLang="en-US" dirty="0">
                <a:solidFill>
                  <a:srgbClr val="FF0000"/>
                </a:solidFill>
              </a:rPr>
              <a:t>（</a:t>
            </a:r>
            <a:r>
              <a:rPr lang="en-US" altLang="zh-CN" dirty="0">
                <a:solidFill>
                  <a:srgbClr val="FF0000"/>
                </a:solidFill>
              </a:rPr>
              <a:t>4</a:t>
            </a:r>
            <a:r>
              <a:rPr lang="zh-CN" altLang="en-US" dirty="0">
                <a:solidFill>
                  <a:srgbClr val="FF0000"/>
                </a:solidFill>
              </a:rPr>
              <a:t>）</a:t>
            </a:r>
            <a:r>
              <a:rPr lang="zh-CN" altLang="zh-CN" dirty="0"/>
              <a:t>旅客携带</a:t>
            </a:r>
            <a:r>
              <a:rPr lang="en-US" altLang="zh-CN" dirty="0">
                <a:solidFill>
                  <a:srgbClr val="FF0000"/>
                </a:solidFill>
              </a:rPr>
              <a:t>3</a:t>
            </a:r>
            <a:r>
              <a:rPr lang="zh-CN" altLang="zh-CN" dirty="0">
                <a:solidFill>
                  <a:srgbClr val="FF0000"/>
                </a:solidFill>
              </a:rPr>
              <a:t>个真人大小的玩偶</a:t>
            </a:r>
            <a:r>
              <a:rPr lang="en-US" altLang="zh-CN" dirty="0">
                <a:solidFill>
                  <a:srgbClr val="FF0000"/>
                </a:solidFill>
              </a:rPr>
              <a:t>(</a:t>
            </a:r>
            <a:r>
              <a:rPr lang="zh-CN" altLang="zh-CN" dirty="0">
                <a:solidFill>
                  <a:srgbClr val="FF0000"/>
                </a:solidFill>
              </a:rPr>
              <a:t>模拟</a:t>
            </a:r>
            <a:r>
              <a:rPr lang="en-US" altLang="zh-CN" dirty="0">
                <a:solidFill>
                  <a:srgbClr val="FF0000"/>
                </a:solidFill>
              </a:rPr>
              <a:t>2</a:t>
            </a:r>
            <a:r>
              <a:rPr lang="zh-CN" altLang="zh-CN" dirty="0">
                <a:solidFill>
                  <a:srgbClr val="FF0000"/>
                </a:solidFill>
              </a:rPr>
              <a:t>岁</a:t>
            </a:r>
            <a:r>
              <a:rPr lang="zh-CN" altLang="en-US" dirty="0">
                <a:solidFill>
                  <a:srgbClr val="FF0000"/>
                </a:solidFill>
              </a:rPr>
              <a:t>儿童）</a:t>
            </a:r>
            <a:endParaRPr lang="en-US" altLang="zh-CN" dirty="0">
              <a:solidFill>
                <a:srgbClr val="FF0000"/>
              </a:solidFill>
            </a:endParaRPr>
          </a:p>
          <a:p>
            <a:pPr>
              <a:buClr>
                <a:srgbClr val="0000FF"/>
              </a:buClr>
              <a:buFont typeface="Wingdings" pitchFamily="2" charset="2"/>
              <a:buChar char="Ø"/>
            </a:pPr>
            <a:r>
              <a:rPr lang="zh-CN" altLang="zh-CN" dirty="0">
                <a:solidFill>
                  <a:srgbClr val="FF0000"/>
                </a:solidFill>
              </a:rPr>
              <a:t>申请人不得对参加演示者进行演示的训练、排演或描述，任何参加者也不得在演示前的六个月内参加过这种性质的演示。</a:t>
            </a:r>
            <a:endParaRPr lang="en-US" altLang="zh-CN" dirty="0">
              <a:solidFill>
                <a:srgbClr val="FF0000"/>
              </a:solidFill>
            </a:endParaRPr>
          </a:p>
          <a:p>
            <a:pPr>
              <a:buClr>
                <a:srgbClr val="0000FF"/>
              </a:buClr>
              <a:buFont typeface="Wingdings" pitchFamily="2" charset="2"/>
              <a:buChar char="Ø"/>
            </a:pPr>
            <a:r>
              <a:rPr lang="zh-CN" altLang="zh-CN" dirty="0"/>
              <a:t>开始演示前，必须将</a:t>
            </a:r>
            <a:r>
              <a:rPr lang="zh-CN" altLang="zh-CN" dirty="0">
                <a:solidFill>
                  <a:srgbClr val="FF0000"/>
                </a:solidFill>
              </a:rPr>
              <a:t>总平均量的一半左右的随身携带行李、毯子、枕头和其它类似物品分放在过道和应急出口通道上的若干地点，以造成轻微的障碍。</a:t>
            </a:r>
          </a:p>
          <a:p>
            <a:r>
              <a:rPr lang="zh-CN" altLang="en-US" dirty="0"/>
              <a:t>计时终点：</a:t>
            </a:r>
            <a:r>
              <a:rPr lang="zh-CN" altLang="zh-CN" dirty="0"/>
              <a:t>当最后一名机上乘员撤离飞机并下到地面后，撒离时间即告结束。</a:t>
            </a:r>
            <a:endParaRPr lang="zh-CN" altLang="en-US" dirty="0"/>
          </a:p>
        </p:txBody>
      </p:sp>
      <p:sp>
        <p:nvSpPr>
          <p:cNvPr id="440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Arial" pitchFamily="34" charset="0"/>
                <a:ea typeface="宋体" pitchFamily="2" charset="-122"/>
              </a:defRPr>
            </a:lvl1pPr>
            <a:lvl2pPr marL="742950" indent="-285750" eaLnBrk="0" hangingPunct="0">
              <a:defRPr sz="3200" b="1">
                <a:solidFill>
                  <a:schemeClr val="tx1"/>
                </a:solidFill>
                <a:latin typeface="Arial" pitchFamily="34" charset="0"/>
                <a:ea typeface="宋体" pitchFamily="2" charset="-122"/>
              </a:defRPr>
            </a:lvl2pPr>
            <a:lvl3pPr marL="1143000" indent="-228600" eaLnBrk="0" hangingPunct="0">
              <a:defRPr sz="3200" b="1">
                <a:solidFill>
                  <a:schemeClr val="tx1"/>
                </a:solidFill>
                <a:latin typeface="Arial" pitchFamily="34" charset="0"/>
                <a:ea typeface="宋体" pitchFamily="2" charset="-122"/>
              </a:defRPr>
            </a:lvl3pPr>
            <a:lvl4pPr marL="1600200" indent="-228600" eaLnBrk="0" hangingPunct="0">
              <a:defRPr sz="3200" b="1">
                <a:solidFill>
                  <a:schemeClr val="tx1"/>
                </a:solidFill>
                <a:latin typeface="Arial" pitchFamily="34" charset="0"/>
                <a:ea typeface="宋体" pitchFamily="2" charset="-122"/>
              </a:defRPr>
            </a:lvl4pPr>
            <a:lvl5pPr marL="2057400" indent="-228600" eaLnBrk="0" hangingPunct="0">
              <a:defRPr sz="32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32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32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32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3200" b="1">
                <a:solidFill>
                  <a:schemeClr val="tx1"/>
                </a:solidFill>
                <a:latin typeface="Arial" pitchFamily="34" charset="0"/>
                <a:ea typeface="宋体" pitchFamily="2" charset="-122"/>
              </a:defRPr>
            </a:lvl9pPr>
          </a:lstStyle>
          <a:p>
            <a:pPr eaLnBrk="1" hangingPunct="1"/>
            <a:fld id="{DF63375A-619F-404D-8D62-E3E947667AFB}" type="slidenum">
              <a:rPr lang="zh-CN" altLang="en-US" sz="1200" b="0" smtClean="0"/>
              <a:pPr eaLnBrk="1" hangingPunct="1"/>
              <a:t>7</a:t>
            </a:fld>
            <a:endParaRPr lang="zh-CN" altLang="en-US" sz="1200"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讲解失速保护系统的工作原理。</a:t>
            </a:r>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8</a:t>
            </a:fld>
            <a:endParaRPr lang="zh-CN" altLang="en-US"/>
          </a:p>
        </p:txBody>
      </p:sp>
    </p:spTree>
    <p:extLst>
      <p:ext uri="{BB962C8B-B14F-4D97-AF65-F5344CB8AC3E}">
        <p14:creationId xmlns:p14="http://schemas.microsoft.com/office/powerpoint/2010/main" val="2607669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讲解失速保护系统的工作原理。</a:t>
            </a:r>
          </a:p>
        </p:txBody>
      </p:sp>
      <p:sp>
        <p:nvSpPr>
          <p:cNvPr id="4" name="灯片编号占位符 3"/>
          <p:cNvSpPr>
            <a:spLocks noGrp="1"/>
          </p:cNvSpPr>
          <p:nvPr>
            <p:ph type="sldNum" sz="quarter" idx="10"/>
          </p:nvPr>
        </p:nvSpPr>
        <p:spPr/>
        <p:txBody>
          <a:bodyPr/>
          <a:lstStyle/>
          <a:p>
            <a:pPr>
              <a:defRPr/>
            </a:pPr>
            <a:fld id="{A5DE70C5-9075-4B52-AF45-6922EA3FDC4D}" type="slidenum">
              <a:rPr lang="zh-CN" altLang="en-US" smtClean="0"/>
              <a:pPr>
                <a:defRPr/>
              </a:pPr>
              <a:t>9</a:t>
            </a:fld>
            <a:endParaRPr lang="zh-CN" altLang="en-US"/>
          </a:p>
        </p:txBody>
      </p:sp>
    </p:spTree>
    <p:extLst>
      <p:ext uri="{BB962C8B-B14F-4D97-AF65-F5344CB8AC3E}">
        <p14:creationId xmlns:p14="http://schemas.microsoft.com/office/powerpoint/2010/main" val="2607669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RJ21">
    <p:bg>
      <p:bgRef idx="1001">
        <a:schemeClr val="bg1"/>
      </p:bgRef>
    </p:bg>
    <p:spTree>
      <p:nvGrpSpPr>
        <p:cNvPr id="1" name=""/>
        <p:cNvGrpSpPr/>
        <p:nvPr/>
      </p:nvGrpSpPr>
      <p:grpSpPr>
        <a:xfrm>
          <a:off x="0" y="0"/>
          <a:ext cx="0" cy="0"/>
          <a:chOff x="0" y="0"/>
          <a:chExt cx="0" cy="0"/>
        </a:xfrm>
      </p:grpSpPr>
      <p:sp>
        <p:nvSpPr>
          <p:cNvPr id="3" name="标题 1"/>
          <p:cNvSpPr txBox="1">
            <a:spLocks/>
          </p:cNvSpPr>
          <p:nvPr userDrawn="1"/>
        </p:nvSpPr>
        <p:spPr>
          <a:xfrm>
            <a:off x="785813" y="3071813"/>
            <a:ext cx="7772400" cy="1470025"/>
          </a:xfrm>
          <a:prstGeom prst="rect">
            <a:avLst/>
          </a:prstGeom>
        </p:spPr>
        <p:txBody>
          <a:bodyPr/>
          <a:lstStyle/>
          <a:p>
            <a:pPr algn="ctr" eaLnBrk="0" hangingPunct="0">
              <a:spcBef>
                <a:spcPct val="50000"/>
              </a:spcBef>
              <a:defRPr/>
            </a:pPr>
            <a:endParaRPr lang="zh-CN" altLang="en-US" sz="4400" b="1" kern="0" dirty="0">
              <a:solidFill>
                <a:srgbClr val="004282"/>
              </a:solidFill>
              <a:latin typeface="+mj-lt"/>
              <a:ea typeface="+mj-ea"/>
              <a:cs typeface="+mj-cs"/>
            </a:endParaRPr>
          </a:p>
        </p:txBody>
      </p:sp>
      <p:sp>
        <p:nvSpPr>
          <p:cNvPr id="4" name="标题 3"/>
          <p:cNvSpPr>
            <a:spLocks noGrp="1"/>
          </p:cNvSpPr>
          <p:nvPr>
            <p:ph type="title"/>
          </p:nvPr>
        </p:nvSpPr>
        <p:spPr>
          <a:xfrm>
            <a:off x="500034" y="2714620"/>
            <a:ext cx="8229600" cy="1928826"/>
          </a:xfrm>
          <a:prstGeom prst="rect">
            <a:avLst/>
          </a:prstGeom>
        </p:spPr>
        <p:txBody>
          <a:bodyPr/>
          <a:lstStyle>
            <a:lvl1pPr>
              <a:defRPr sz="6000">
                <a:latin typeface="微软雅黑" pitchFamily="34" charset="-122"/>
                <a:ea typeface="微软雅黑" pitchFamily="34" charset="-122"/>
              </a:defRPr>
            </a:lvl1pPr>
          </a:lstStyle>
          <a:p>
            <a:r>
              <a:rPr lang="zh-CN" altLang="en-US" dirty="0"/>
              <a:t>单击此处编辑母版标题样式</a:t>
            </a:r>
          </a:p>
        </p:txBody>
      </p:sp>
      <p:sp>
        <p:nvSpPr>
          <p:cNvPr id="2" name="页脚占位符 1"/>
          <p:cNvSpPr>
            <a:spLocks noGrp="1"/>
          </p:cNvSpPr>
          <p:nvPr>
            <p:ph type="ftr" sz="quarter" idx="10"/>
          </p:nvPr>
        </p:nvSpPr>
        <p:spPr/>
        <p:txBody>
          <a:bodyPr/>
          <a:lstStyle/>
          <a:p>
            <a:r>
              <a:rPr kumimoji="1" lang="en-US" altLang="zh-CN" smtClean="0"/>
              <a:t>ES42</a:t>
            </a:r>
            <a:r>
              <a:rPr kumimoji="1" lang="zh-CN" altLang="en-US" smtClean="0"/>
              <a:t> </a:t>
            </a:r>
            <a:r>
              <a:rPr kumimoji="1" lang="en-US" altLang="zh-CN" smtClean="0"/>
              <a:t>AIRWORTHINESS</a:t>
            </a:r>
            <a:r>
              <a:rPr kumimoji="1" lang="zh-CN" altLang="en-US" smtClean="0"/>
              <a:t> 应急撤离专题</a:t>
            </a:r>
            <a:endParaRPr kumimoji="1" lang="zh-CN" altLang="en-US" dirty="0"/>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919">
    <p:bg>
      <p:bgRef idx="1001">
        <a:schemeClr val="bg1"/>
      </p:bgRef>
    </p:bg>
    <p:spTree>
      <p:nvGrpSpPr>
        <p:cNvPr id="1" name=""/>
        <p:cNvGrpSpPr/>
        <p:nvPr/>
      </p:nvGrpSpPr>
      <p:grpSpPr>
        <a:xfrm>
          <a:off x="0" y="0"/>
          <a:ext cx="0" cy="0"/>
          <a:chOff x="0" y="0"/>
          <a:chExt cx="0" cy="0"/>
        </a:xfrm>
      </p:grpSpPr>
      <p:sp>
        <p:nvSpPr>
          <p:cNvPr id="3" name="标题 1"/>
          <p:cNvSpPr txBox="1">
            <a:spLocks/>
          </p:cNvSpPr>
          <p:nvPr userDrawn="1"/>
        </p:nvSpPr>
        <p:spPr>
          <a:xfrm>
            <a:off x="785813" y="3071813"/>
            <a:ext cx="7772400" cy="1470025"/>
          </a:xfrm>
          <a:prstGeom prst="rect">
            <a:avLst/>
          </a:prstGeom>
        </p:spPr>
        <p:txBody>
          <a:bodyPr/>
          <a:lstStyle/>
          <a:p>
            <a:pPr algn="ctr" eaLnBrk="0" hangingPunct="0">
              <a:spcBef>
                <a:spcPct val="50000"/>
              </a:spcBef>
              <a:defRPr/>
            </a:pPr>
            <a:endParaRPr lang="zh-CN" altLang="en-US" sz="4400" b="1" kern="0" dirty="0">
              <a:solidFill>
                <a:srgbClr val="004282"/>
              </a:solidFill>
              <a:latin typeface="+mj-lt"/>
              <a:ea typeface="+mj-ea"/>
              <a:cs typeface="+mj-cs"/>
            </a:endParaRPr>
          </a:p>
        </p:txBody>
      </p:sp>
      <p:sp>
        <p:nvSpPr>
          <p:cNvPr id="5" name="标题 3"/>
          <p:cNvSpPr>
            <a:spLocks noGrp="1"/>
          </p:cNvSpPr>
          <p:nvPr>
            <p:ph type="title"/>
          </p:nvPr>
        </p:nvSpPr>
        <p:spPr>
          <a:xfrm>
            <a:off x="500034" y="2714620"/>
            <a:ext cx="8229600" cy="1928826"/>
          </a:xfrm>
          <a:prstGeom prst="rect">
            <a:avLst/>
          </a:prstGeom>
        </p:spPr>
        <p:txBody>
          <a:bodyPr/>
          <a:lstStyle>
            <a:lvl1pPr>
              <a:defRPr sz="6000">
                <a:latin typeface="微软雅黑" pitchFamily="34" charset="-122"/>
                <a:ea typeface="微软雅黑" pitchFamily="34" charset="-122"/>
              </a:defRPr>
            </a:lvl1pPr>
          </a:lstStyle>
          <a:p>
            <a:r>
              <a:rPr lang="zh-CN" altLang="en-US" dirty="0"/>
              <a:t>单击此处编辑母版标题样式</a:t>
            </a:r>
          </a:p>
        </p:txBody>
      </p:sp>
      <p:sp>
        <p:nvSpPr>
          <p:cNvPr id="2" name="页脚占位符 1"/>
          <p:cNvSpPr>
            <a:spLocks noGrp="1"/>
          </p:cNvSpPr>
          <p:nvPr>
            <p:ph type="ftr" sz="quarter" idx="10"/>
          </p:nvPr>
        </p:nvSpPr>
        <p:spPr/>
        <p:txBody>
          <a:bodyPr/>
          <a:lstStyle/>
          <a:p>
            <a:r>
              <a:rPr kumimoji="1" lang="en-US" altLang="zh-CN" smtClean="0"/>
              <a:t>ES42</a:t>
            </a:r>
            <a:r>
              <a:rPr kumimoji="1" lang="zh-CN" altLang="en-US" smtClean="0"/>
              <a:t> </a:t>
            </a:r>
            <a:r>
              <a:rPr kumimoji="1" lang="en-US" altLang="zh-CN" smtClean="0"/>
              <a:t>AIRWORTHINESS</a:t>
            </a:r>
            <a:r>
              <a:rPr kumimoji="1" lang="zh-CN" altLang="en-US" smtClean="0"/>
              <a:t> 应急撤离专题</a:t>
            </a:r>
            <a:endParaRPr kumimoji="1" lang="zh-CN" altLang="en-US" dirty="0"/>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8" name="标题 1"/>
          <p:cNvSpPr txBox="1">
            <a:spLocks/>
          </p:cNvSpPr>
          <p:nvPr userDrawn="1"/>
        </p:nvSpPr>
        <p:spPr>
          <a:xfrm>
            <a:off x="179512" y="285750"/>
            <a:ext cx="6500813" cy="642938"/>
          </a:xfrm>
          <a:prstGeom prst="rect">
            <a:avLst/>
          </a:prstGeom>
        </p:spPr>
        <p:txBody>
          <a:bodyPr/>
          <a:lstStyle/>
          <a:p>
            <a:pPr eaLnBrk="0" hangingPunct="0">
              <a:defRPr/>
            </a:pPr>
            <a:r>
              <a:rPr lang="zh-CN" altLang="en-US" sz="3200" b="1" kern="0" dirty="0">
                <a:solidFill>
                  <a:srgbClr val="004282"/>
                </a:solidFill>
                <a:latin typeface="微软雅黑" pitchFamily="34" charset="-122"/>
                <a:cs typeface="+mj-cs"/>
              </a:rPr>
              <a:t>      目    录</a:t>
            </a:r>
            <a:endParaRPr lang="zh-CN" sz="2000" b="1" kern="0" dirty="0">
              <a:solidFill>
                <a:srgbClr val="004282"/>
              </a:solidFill>
              <a:latin typeface="微软雅黑" pitchFamily="34" charset="-122"/>
              <a:cs typeface="+mj-cs"/>
            </a:endParaRPr>
          </a:p>
        </p:txBody>
      </p:sp>
      <p:sp>
        <p:nvSpPr>
          <p:cNvPr id="12" name="文本占位符 8"/>
          <p:cNvSpPr>
            <a:spLocks noGrp="1"/>
          </p:cNvSpPr>
          <p:nvPr>
            <p:ph type="body" sz="quarter" idx="11"/>
          </p:nvPr>
        </p:nvSpPr>
        <p:spPr>
          <a:xfrm>
            <a:off x="1714481" y="2285992"/>
            <a:ext cx="6286543" cy="428614"/>
          </a:xfrm>
          <a:prstGeom prst="rect">
            <a:avLst/>
          </a:prstGeom>
        </p:spPr>
        <p:txBody>
          <a:bodyPr/>
          <a:lstStyle>
            <a:lvl1pPr marL="342900" marR="0" indent="-342900" algn="l" defTabSz="914400" rtl="0" eaLnBrk="0" fontAlgn="base" latinLnBrk="0" hangingPunct="0">
              <a:lnSpc>
                <a:spcPct val="100000"/>
              </a:lnSpc>
              <a:spcBef>
                <a:spcPct val="20000"/>
              </a:spcBef>
              <a:spcAft>
                <a:spcPct val="0"/>
              </a:spcAft>
              <a:buClrTx/>
              <a:buSzTx/>
              <a:buFontTx/>
              <a:buNone/>
              <a:tabLst/>
              <a:defRPr sz="2400" b="1">
                <a:latin typeface="微软雅黑" pitchFamily="34" charset="-122"/>
                <a:ea typeface="微软雅黑" pitchFamily="34" charset="-122"/>
              </a:defRPr>
            </a:lvl1pPr>
          </a:lstStyle>
          <a:p>
            <a:pPr lvl="0"/>
            <a:r>
              <a:rPr lang="zh-CN" altLang="en-US" dirty="0"/>
              <a:t>单击此处编辑母版文本样式</a:t>
            </a:r>
            <a:endParaRPr lang="en-US" altLang="zh-CN" dirty="0"/>
          </a:p>
          <a:p>
            <a:pPr lvl="0"/>
            <a:endParaRPr lang="en-US" altLang="zh-CN" dirty="0"/>
          </a:p>
        </p:txBody>
      </p:sp>
      <p:sp>
        <p:nvSpPr>
          <p:cNvPr id="13" name="文本占位符 8"/>
          <p:cNvSpPr>
            <a:spLocks noGrp="1"/>
          </p:cNvSpPr>
          <p:nvPr>
            <p:ph type="body" sz="quarter" idx="12"/>
          </p:nvPr>
        </p:nvSpPr>
        <p:spPr>
          <a:xfrm>
            <a:off x="1714480" y="3000372"/>
            <a:ext cx="6286543" cy="428614"/>
          </a:xfrm>
          <a:prstGeom prst="rect">
            <a:avLst/>
          </a:prstGeom>
        </p:spPr>
        <p:txBody>
          <a:bodyPr/>
          <a:lstStyle>
            <a:lvl1pPr marL="342900" marR="0" indent="-342900" algn="l" defTabSz="914400" rtl="0" eaLnBrk="0" fontAlgn="base" latinLnBrk="0" hangingPunct="0">
              <a:lnSpc>
                <a:spcPct val="100000"/>
              </a:lnSpc>
              <a:spcBef>
                <a:spcPct val="20000"/>
              </a:spcBef>
              <a:spcAft>
                <a:spcPct val="0"/>
              </a:spcAft>
              <a:buClrTx/>
              <a:buSzTx/>
              <a:buFontTx/>
              <a:buNone/>
              <a:tabLst/>
              <a:defRPr sz="2400" b="1">
                <a:latin typeface="微软雅黑" pitchFamily="34" charset="-122"/>
                <a:ea typeface="微软雅黑" pitchFamily="34" charset="-122"/>
              </a:defRPr>
            </a:lvl1pPr>
          </a:lstStyle>
          <a:p>
            <a:pPr lvl="0"/>
            <a:r>
              <a:rPr lang="zh-CN" altLang="en-US" dirty="0"/>
              <a:t>单击此处编辑母版文本样式</a:t>
            </a:r>
            <a:endParaRPr lang="en-US" altLang="zh-CN" dirty="0"/>
          </a:p>
          <a:p>
            <a:pPr lvl="0"/>
            <a:endParaRPr lang="en-US" altLang="zh-CN" dirty="0"/>
          </a:p>
        </p:txBody>
      </p:sp>
      <p:sp>
        <p:nvSpPr>
          <p:cNvPr id="14" name="文本占位符 8"/>
          <p:cNvSpPr>
            <a:spLocks noGrp="1"/>
          </p:cNvSpPr>
          <p:nvPr>
            <p:ph type="body" sz="quarter" idx="13"/>
          </p:nvPr>
        </p:nvSpPr>
        <p:spPr>
          <a:xfrm>
            <a:off x="1714480" y="3714752"/>
            <a:ext cx="6286543" cy="428614"/>
          </a:xfrm>
          <a:prstGeom prst="rect">
            <a:avLst/>
          </a:prstGeom>
        </p:spPr>
        <p:txBody>
          <a:bodyPr/>
          <a:lstStyle>
            <a:lvl1pPr marL="342900" marR="0" indent="-342900" algn="l" defTabSz="914400" rtl="0" eaLnBrk="0" fontAlgn="base" latinLnBrk="0" hangingPunct="0">
              <a:lnSpc>
                <a:spcPct val="100000"/>
              </a:lnSpc>
              <a:spcBef>
                <a:spcPct val="20000"/>
              </a:spcBef>
              <a:spcAft>
                <a:spcPct val="0"/>
              </a:spcAft>
              <a:buClrTx/>
              <a:buSzTx/>
              <a:buFontTx/>
              <a:buNone/>
              <a:tabLst/>
              <a:defRPr sz="2400" b="1">
                <a:latin typeface="微软雅黑" pitchFamily="34" charset="-122"/>
                <a:ea typeface="微软雅黑" pitchFamily="34" charset="-122"/>
              </a:defRPr>
            </a:lvl1pPr>
          </a:lstStyle>
          <a:p>
            <a:pPr lvl="0"/>
            <a:r>
              <a:rPr lang="zh-CN" altLang="en-US" dirty="0"/>
              <a:t>单击此处编辑母版文本样式</a:t>
            </a:r>
            <a:endParaRPr lang="en-US" altLang="zh-CN" dirty="0"/>
          </a:p>
          <a:p>
            <a:pPr lvl="0"/>
            <a:endParaRPr lang="en-US" altLang="zh-CN" dirty="0"/>
          </a:p>
        </p:txBody>
      </p:sp>
      <p:sp>
        <p:nvSpPr>
          <p:cNvPr id="15" name="文本占位符 8"/>
          <p:cNvSpPr>
            <a:spLocks noGrp="1"/>
          </p:cNvSpPr>
          <p:nvPr>
            <p:ph type="body" sz="quarter" idx="14"/>
          </p:nvPr>
        </p:nvSpPr>
        <p:spPr>
          <a:xfrm>
            <a:off x="1714480" y="4429146"/>
            <a:ext cx="6286543" cy="428614"/>
          </a:xfrm>
          <a:prstGeom prst="rect">
            <a:avLst/>
          </a:prstGeom>
        </p:spPr>
        <p:txBody>
          <a:bodyPr/>
          <a:lstStyle>
            <a:lvl1pPr marL="342900" marR="0" indent="-342900" algn="l" defTabSz="914400" rtl="0" eaLnBrk="0" fontAlgn="base" latinLnBrk="0" hangingPunct="0">
              <a:lnSpc>
                <a:spcPct val="100000"/>
              </a:lnSpc>
              <a:spcBef>
                <a:spcPct val="20000"/>
              </a:spcBef>
              <a:spcAft>
                <a:spcPct val="0"/>
              </a:spcAft>
              <a:buClrTx/>
              <a:buSzTx/>
              <a:buFontTx/>
              <a:buNone/>
              <a:tabLst/>
              <a:defRPr sz="2400" b="1">
                <a:latin typeface="微软雅黑" pitchFamily="34" charset="-122"/>
                <a:ea typeface="微软雅黑" pitchFamily="34" charset="-122"/>
              </a:defRPr>
            </a:lvl1pPr>
          </a:lstStyle>
          <a:p>
            <a:pPr lvl="0"/>
            <a:r>
              <a:rPr lang="zh-CN" altLang="en-US" dirty="0"/>
              <a:t>单击此处编辑母版文本样式</a:t>
            </a:r>
            <a:endParaRPr lang="en-US" altLang="zh-CN" dirty="0"/>
          </a:p>
          <a:p>
            <a:pPr lvl="0"/>
            <a:endParaRPr lang="en-US" altLang="zh-CN" dirty="0"/>
          </a:p>
        </p:txBody>
      </p:sp>
      <p:sp>
        <p:nvSpPr>
          <p:cNvPr id="16" name="文本占位符 8"/>
          <p:cNvSpPr>
            <a:spLocks noGrp="1"/>
          </p:cNvSpPr>
          <p:nvPr>
            <p:ph type="body" sz="quarter" idx="15"/>
          </p:nvPr>
        </p:nvSpPr>
        <p:spPr>
          <a:xfrm>
            <a:off x="1714481" y="5143512"/>
            <a:ext cx="6286543" cy="428614"/>
          </a:xfrm>
          <a:prstGeom prst="rect">
            <a:avLst/>
          </a:prstGeom>
        </p:spPr>
        <p:txBody>
          <a:bodyPr/>
          <a:lstStyle>
            <a:lvl1pPr marL="342900" marR="0" indent="-342900" algn="l" defTabSz="914400" rtl="0" eaLnBrk="0" fontAlgn="base" latinLnBrk="0" hangingPunct="0">
              <a:lnSpc>
                <a:spcPct val="100000"/>
              </a:lnSpc>
              <a:spcBef>
                <a:spcPct val="20000"/>
              </a:spcBef>
              <a:spcAft>
                <a:spcPct val="0"/>
              </a:spcAft>
              <a:buClrTx/>
              <a:buSzTx/>
              <a:buFontTx/>
              <a:buNone/>
              <a:tabLst/>
              <a:defRPr sz="2400" b="1">
                <a:latin typeface="微软雅黑" pitchFamily="34" charset="-122"/>
                <a:ea typeface="微软雅黑" pitchFamily="34" charset="-122"/>
              </a:defRPr>
            </a:lvl1pPr>
          </a:lstStyle>
          <a:p>
            <a:pPr lvl="0"/>
            <a:r>
              <a:rPr lang="zh-CN" altLang="en-US" dirty="0"/>
              <a:t>单击此处编辑母版文本样式</a:t>
            </a:r>
            <a:endParaRPr lang="en-US" altLang="zh-CN" dirty="0"/>
          </a:p>
          <a:p>
            <a:pPr lvl="0"/>
            <a:endParaRPr lang="en-US" altLang="zh-CN" dirty="0"/>
          </a:p>
        </p:txBody>
      </p:sp>
      <p:sp>
        <p:nvSpPr>
          <p:cNvPr id="19" name="文本占位符 8"/>
          <p:cNvSpPr>
            <a:spLocks noGrp="1"/>
          </p:cNvSpPr>
          <p:nvPr>
            <p:ph type="body" sz="quarter" idx="16"/>
          </p:nvPr>
        </p:nvSpPr>
        <p:spPr>
          <a:xfrm>
            <a:off x="1000328" y="1571612"/>
            <a:ext cx="428400" cy="428628"/>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none"/>
        </p:style>
        <p:txBody>
          <a:bodyPr/>
          <a:lstStyle>
            <a:lvl1pPr marL="342900" marR="0" indent="-342900" algn="ctr" defTabSz="914400" rtl="0" eaLnBrk="0" fontAlgn="base" latinLnBrk="0" hangingPunct="0">
              <a:lnSpc>
                <a:spcPct val="100000"/>
              </a:lnSpc>
              <a:spcBef>
                <a:spcPct val="20000"/>
              </a:spcBef>
              <a:spcAft>
                <a:spcPct val="0"/>
              </a:spcAft>
              <a:buClrTx/>
              <a:buSzTx/>
              <a:buFontTx/>
              <a:buNone/>
              <a:tabLst/>
              <a:defRPr sz="2400" b="0">
                <a:solidFill>
                  <a:schemeClr val="bg1"/>
                </a:solidFill>
                <a:latin typeface="微软雅黑" pitchFamily="34" charset="-122"/>
                <a:ea typeface="微软雅黑" pitchFamily="34" charset="-122"/>
              </a:defRPr>
            </a:lvl1pPr>
          </a:lstStyle>
          <a:p>
            <a:pPr lvl="0"/>
            <a:r>
              <a:rPr lang="zh-CN" altLang="en-US" dirty="0"/>
              <a:t>单击此处编辑母版文本样式</a:t>
            </a:r>
            <a:endParaRPr lang="en-US" altLang="zh-CN" dirty="0"/>
          </a:p>
          <a:p>
            <a:pPr lvl="0"/>
            <a:endParaRPr lang="en-US" altLang="zh-CN" dirty="0"/>
          </a:p>
        </p:txBody>
      </p:sp>
      <p:sp>
        <p:nvSpPr>
          <p:cNvPr id="22" name="文本占位符 8"/>
          <p:cNvSpPr>
            <a:spLocks noGrp="1"/>
          </p:cNvSpPr>
          <p:nvPr>
            <p:ph type="body" sz="quarter" idx="17"/>
          </p:nvPr>
        </p:nvSpPr>
        <p:spPr>
          <a:xfrm>
            <a:off x="1714480" y="1571612"/>
            <a:ext cx="6286543" cy="428614"/>
          </a:xfrm>
          <a:prstGeom prst="rect">
            <a:avLst/>
          </a:prstGeom>
        </p:spPr>
        <p:txBody>
          <a:bodyPr/>
          <a:lstStyle>
            <a:lvl1pPr marL="342900" marR="0" indent="-342900" algn="l" defTabSz="914400" rtl="0" eaLnBrk="0" fontAlgn="base" latinLnBrk="0" hangingPunct="0">
              <a:lnSpc>
                <a:spcPct val="100000"/>
              </a:lnSpc>
              <a:spcBef>
                <a:spcPct val="20000"/>
              </a:spcBef>
              <a:spcAft>
                <a:spcPct val="0"/>
              </a:spcAft>
              <a:buClrTx/>
              <a:buSzTx/>
              <a:buFontTx/>
              <a:buNone/>
              <a:tabLst/>
              <a:defRPr sz="2400" b="1">
                <a:latin typeface="微软雅黑" pitchFamily="34" charset="-122"/>
                <a:ea typeface="微软雅黑" pitchFamily="34" charset="-122"/>
              </a:defRPr>
            </a:lvl1pPr>
          </a:lstStyle>
          <a:p>
            <a:pPr lvl="0"/>
            <a:r>
              <a:rPr lang="zh-CN" altLang="en-US" dirty="0"/>
              <a:t>单击此处编辑母版文本样式</a:t>
            </a:r>
            <a:endParaRPr lang="en-US" altLang="zh-CN" dirty="0"/>
          </a:p>
          <a:p>
            <a:pPr lvl="0"/>
            <a:endParaRPr lang="en-US" altLang="zh-CN" dirty="0"/>
          </a:p>
        </p:txBody>
      </p:sp>
      <p:sp>
        <p:nvSpPr>
          <p:cNvPr id="23" name="文本占位符 8"/>
          <p:cNvSpPr>
            <a:spLocks noGrp="1"/>
          </p:cNvSpPr>
          <p:nvPr>
            <p:ph type="body" sz="quarter" idx="18"/>
          </p:nvPr>
        </p:nvSpPr>
        <p:spPr>
          <a:xfrm>
            <a:off x="1000100" y="2285992"/>
            <a:ext cx="428400" cy="428628"/>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none"/>
        </p:style>
        <p:txBody>
          <a:bodyPr/>
          <a:lstStyle>
            <a:lvl1pPr marL="342900" marR="0" indent="-342900" algn="ctr" defTabSz="914400" rtl="0" eaLnBrk="0" fontAlgn="base" latinLnBrk="0" hangingPunct="0">
              <a:lnSpc>
                <a:spcPct val="100000"/>
              </a:lnSpc>
              <a:spcBef>
                <a:spcPct val="20000"/>
              </a:spcBef>
              <a:spcAft>
                <a:spcPct val="0"/>
              </a:spcAft>
              <a:buClrTx/>
              <a:buSzTx/>
              <a:buFontTx/>
              <a:buNone/>
              <a:tabLst/>
              <a:defRPr sz="2400" b="0">
                <a:solidFill>
                  <a:schemeClr val="bg1"/>
                </a:solidFill>
                <a:latin typeface="微软雅黑" pitchFamily="34" charset="-122"/>
                <a:ea typeface="微软雅黑" pitchFamily="34" charset="-122"/>
              </a:defRPr>
            </a:lvl1pPr>
          </a:lstStyle>
          <a:p>
            <a:pPr lvl="0"/>
            <a:r>
              <a:rPr lang="zh-CN" altLang="en-US" dirty="0"/>
              <a:t>单击此处编辑母版文本样式</a:t>
            </a:r>
            <a:endParaRPr lang="en-US" altLang="zh-CN" dirty="0"/>
          </a:p>
          <a:p>
            <a:pPr lvl="0"/>
            <a:endParaRPr lang="en-US" altLang="zh-CN" dirty="0"/>
          </a:p>
        </p:txBody>
      </p:sp>
      <p:sp>
        <p:nvSpPr>
          <p:cNvPr id="24" name="文本占位符 8"/>
          <p:cNvSpPr>
            <a:spLocks noGrp="1"/>
          </p:cNvSpPr>
          <p:nvPr>
            <p:ph type="body" sz="quarter" idx="19"/>
          </p:nvPr>
        </p:nvSpPr>
        <p:spPr>
          <a:xfrm>
            <a:off x="1000100" y="3000372"/>
            <a:ext cx="428400" cy="428628"/>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none"/>
        </p:style>
        <p:txBody>
          <a:bodyPr/>
          <a:lstStyle>
            <a:lvl1pPr marL="342900" marR="0" indent="-342900" algn="ctr" defTabSz="914400" rtl="0" eaLnBrk="0" fontAlgn="base" latinLnBrk="0" hangingPunct="0">
              <a:lnSpc>
                <a:spcPct val="100000"/>
              </a:lnSpc>
              <a:spcBef>
                <a:spcPct val="20000"/>
              </a:spcBef>
              <a:spcAft>
                <a:spcPct val="0"/>
              </a:spcAft>
              <a:buClrTx/>
              <a:buSzTx/>
              <a:buFontTx/>
              <a:buNone/>
              <a:tabLst/>
              <a:defRPr sz="2400" b="0">
                <a:solidFill>
                  <a:schemeClr val="bg1"/>
                </a:solidFill>
                <a:latin typeface="微软雅黑" pitchFamily="34" charset="-122"/>
                <a:ea typeface="微软雅黑" pitchFamily="34" charset="-122"/>
              </a:defRPr>
            </a:lvl1pPr>
          </a:lstStyle>
          <a:p>
            <a:pPr lvl="0"/>
            <a:r>
              <a:rPr lang="zh-CN" altLang="en-US" dirty="0"/>
              <a:t>单击此处编辑母版文本样式</a:t>
            </a:r>
            <a:endParaRPr lang="en-US" altLang="zh-CN" dirty="0"/>
          </a:p>
          <a:p>
            <a:pPr lvl="0"/>
            <a:endParaRPr lang="en-US" altLang="zh-CN" dirty="0"/>
          </a:p>
        </p:txBody>
      </p:sp>
      <p:sp>
        <p:nvSpPr>
          <p:cNvPr id="25" name="文本占位符 8"/>
          <p:cNvSpPr>
            <a:spLocks noGrp="1"/>
          </p:cNvSpPr>
          <p:nvPr>
            <p:ph type="body" sz="quarter" idx="20"/>
          </p:nvPr>
        </p:nvSpPr>
        <p:spPr>
          <a:xfrm>
            <a:off x="1000328" y="3714752"/>
            <a:ext cx="428400" cy="428628"/>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none"/>
        </p:style>
        <p:txBody>
          <a:bodyPr/>
          <a:lstStyle>
            <a:lvl1pPr marL="342900" marR="0" indent="-342900" algn="ctr" defTabSz="914400" rtl="0" eaLnBrk="0" fontAlgn="base" latinLnBrk="0" hangingPunct="0">
              <a:lnSpc>
                <a:spcPct val="100000"/>
              </a:lnSpc>
              <a:spcBef>
                <a:spcPct val="20000"/>
              </a:spcBef>
              <a:spcAft>
                <a:spcPct val="0"/>
              </a:spcAft>
              <a:buClrTx/>
              <a:buSzTx/>
              <a:buFontTx/>
              <a:buNone/>
              <a:tabLst/>
              <a:defRPr sz="2400" b="0">
                <a:solidFill>
                  <a:schemeClr val="bg1"/>
                </a:solidFill>
                <a:latin typeface="微软雅黑" pitchFamily="34" charset="-122"/>
                <a:ea typeface="微软雅黑" pitchFamily="34" charset="-122"/>
              </a:defRPr>
            </a:lvl1pPr>
          </a:lstStyle>
          <a:p>
            <a:pPr lvl="0"/>
            <a:r>
              <a:rPr lang="zh-CN" altLang="en-US" dirty="0"/>
              <a:t>单击此处编辑母版文本样式</a:t>
            </a:r>
            <a:endParaRPr lang="en-US" altLang="zh-CN" dirty="0"/>
          </a:p>
          <a:p>
            <a:pPr lvl="0"/>
            <a:endParaRPr lang="en-US" altLang="zh-CN" dirty="0"/>
          </a:p>
        </p:txBody>
      </p:sp>
      <p:sp>
        <p:nvSpPr>
          <p:cNvPr id="26" name="文本占位符 8"/>
          <p:cNvSpPr>
            <a:spLocks noGrp="1"/>
          </p:cNvSpPr>
          <p:nvPr>
            <p:ph type="body" sz="quarter" idx="21"/>
          </p:nvPr>
        </p:nvSpPr>
        <p:spPr>
          <a:xfrm>
            <a:off x="1000100" y="4429132"/>
            <a:ext cx="428400" cy="428628"/>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none"/>
        </p:style>
        <p:txBody>
          <a:bodyPr/>
          <a:lstStyle>
            <a:lvl1pPr marL="342900" marR="0" indent="-342900" algn="ctr" defTabSz="914400" rtl="0" eaLnBrk="0" fontAlgn="base" latinLnBrk="0" hangingPunct="0">
              <a:lnSpc>
                <a:spcPct val="100000"/>
              </a:lnSpc>
              <a:spcBef>
                <a:spcPct val="20000"/>
              </a:spcBef>
              <a:spcAft>
                <a:spcPct val="0"/>
              </a:spcAft>
              <a:buClrTx/>
              <a:buSzTx/>
              <a:buFontTx/>
              <a:buNone/>
              <a:tabLst/>
              <a:defRPr sz="2400" b="0">
                <a:solidFill>
                  <a:schemeClr val="bg1"/>
                </a:solidFill>
                <a:latin typeface="微软雅黑" pitchFamily="34" charset="-122"/>
                <a:ea typeface="微软雅黑" pitchFamily="34" charset="-122"/>
              </a:defRPr>
            </a:lvl1pPr>
          </a:lstStyle>
          <a:p>
            <a:pPr lvl="0"/>
            <a:r>
              <a:rPr lang="zh-CN" altLang="en-US" dirty="0"/>
              <a:t>单击此处编辑母版文本样式</a:t>
            </a:r>
            <a:endParaRPr lang="en-US" altLang="zh-CN" dirty="0"/>
          </a:p>
          <a:p>
            <a:pPr lvl="0"/>
            <a:endParaRPr lang="en-US" altLang="zh-CN" dirty="0"/>
          </a:p>
        </p:txBody>
      </p:sp>
      <p:sp>
        <p:nvSpPr>
          <p:cNvPr id="27" name="文本占位符 8"/>
          <p:cNvSpPr>
            <a:spLocks noGrp="1"/>
          </p:cNvSpPr>
          <p:nvPr>
            <p:ph type="body" sz="quarter" idx="22"/>
          </p:nvPr>
        </p:nvSpPr>
        <p:spPr>
          <a:xfrm>
            <a:off x="1000100" y="5143512"/>
            <a:ext cx="428400" cy="428628"/>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none"/>
        </p:style>
        <p:txBody>
          <a:bodyPr/>
          <a:lstStyle>
            <a:lvl1pPr marL="342900" marR="0" indent="-342900" algn="ctr" defTabSz="914400" rtl="0" eaLnBrk="0" fontAlgn="base" latinLnBrk="0" hangingPunct="0">
              <a:lnSpc>
                <a:spcPct val="100000"/>
              </a:lnSpc>
              <a:spcBef>
                <a:spcPct val="20000"/>
              </a:spcBef>
              <a:spcAft>
                <a:spcPct val="0"/>
              </a:spcAft>
              <a:buClrTx/>
              <a:buSzTx/>
              <a:buFontTx/>
              <a:buNone/>
              <a:tabLst/>
              <a:defRPr sz="2400" b="0">
                <a:solidFill>
                  <a:schemeClr val="bg1"/>
                </a:solidFill>
                <a:latin typeface="微软雅黑" pitchFamily="34" charset="-122"/>
                <a:ea typeface="微软雅黑" pitchFamily="34" charset="-122"/>
              </a:defRPr>
            </a:lvl1pPr>
          </a:lstStyle>
          <a:p>
            <a:pPr lvl="0"/>
            <a:r>
              <a:rPr lang="zh-CN" altLang="en-US" dirty="0"/>
              <a:t>单击此处编辑母版文本样式</a:t>
            </a:r>
            <a:endParaRPr lang="en-US" altLang="zh-CN" dirty="0"/>
          </a:p>
          <a:p>
            <a:pPr lvl="0"/>
            <a:endParaRPr lang="en-US" altLang="zh-CN" dirty="0"/>
          </a:p>
        </p:txBody>
      </p:sp>
      <p:sp>
        <p:nvSpPr>
          <p:cNvPr id="2" name="页脚占位符 1"/>
          <p:cNvSpPr>
            <a:spLocks noGrp="1"/>
          </p:cNvSpPr>
          <p:nvPr>
            <p:ph type="ftr" sz="quarter" idx="23"/>
          </p:nvPr>
        </p:nvSpPr>
        <p:spPr/>
        <p:txBody>
          <a:bodyPr/>
          <a:lstStyle/>
          <a:p>
            <a:r>
              <a:rPr kumimoji="1" lang="en-US" altLang="zh-CN" smtClean="0"/>
              <a:t>ES42</a:t>
            </a:r>
            <a:r>
              <a:rPr kumimoji="1" lang="zh-CN" altLang="en-US" smtClean="0"/>
              <a:t> </a:t>
            </a:r>
            <a:r>
              <a:rPr kumimoji="1" lang="en-US" altLang="zh-CN" smtClean="0"/>
              <a:t>AIRWORTHINESS</a:t>
            </a:r>
            <a:r>
              <a:rPr kumimoji="1" lang="zh-CN" altLang="en-US" smtClean="0"/>
              <a:t> 应急撤离专题</a:t>
            </a:r>
            <a:endParaRPr kumimoji="1" lang="zh-CN" altLang="en-US" dirty="0" smtClean="0"/>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10" name="标题 9"/>
          <p:cNvSpPr>
            <a:spLocks noGrp="1"/>
          </p:cNvSpPr>
          <p:nvPr>
            <p:ph type="title"/>
          </p:nvPr>
        </p:nvSpPr>
        <p:spPr>
          <a:xfrm>
            <a:off x="3071802" y="285728"/>
            <a:ext cx="5715040" cy="582594"/>
          </a:xfrm>
          <a:prstGeom prst="rect">
            <a:avLst/>
          </a:prstGeom>
        </p:spPr>
        <p:txBody>
          <a:bodyPr/>
          <a:lstStyle>
            <a:lvl1pPr algn="l">
              <a:defRPr sz="3200">
                <a:solidFill>
                  <a:srgbClr val="004282"/>
                </a:solidFill>
                <a:latin typeface="微软雅黑" pitchFamily="34" charset="-122"/>
                <a:ea typeface="微软雅黑" pitchFamily="34" charset="-122"/>
              </a:defRPr>
            </a:lvl1pPr>
          </a:lstStyle>
          <a:p>
            <a:r>
              <a:rPr lang="zh-CN" altLang="en-US" dirty="0"/>
              <a:t>单击此处编辑母版标题样式</a:t>
            </a:r>
          </a:p>
        </p:txBody>
      </p:sp>
      <p:sp>
        <p:nvSpPr>
          <p:cNvPr id="2" name="页脚占位符 1"/>
          <p:cNvSpPr>
            <a:spLocks noGrp="1"/>
          </p:cNvSpPr>
          <p:nvPr>
            <p:ph type="ftr" sz="quarter" idx="10"/>
          </p:nvPr>
        </p:nvSpPr>
        <p:spPr/>
        <p:txBody>
          <a:bodyPr/>
          <a:lstStyle/>
          <a:p>
            <a:r>
              <a:rPr kumimoji="1" lang="en-US" altLang="zh-CN" smtClean="0"/>
              <a:t>ES42</a:t>
            </a:r>
            <a:r>
              <a:rPr kumimoji="1" lang="zh-CN" altLang="en-US" smtClean="0"/>
              <a:t> </a:t>
            </a:r>
            <a:r>
              <a:rPr kumimoji="1" lang="en-US" altLang="zh-CN" smtClean="0"/>
              <a:t>AIRWORTHINESS</a:t>
            </a:r>
            <a:r>
              <a:rPr kumimoji="1" lang="zh-CN" altLang="en-US" smtClean="0"/>
              <a:t> 应急撤离专题</a:t>
            </a:r>
            <a:endParaRPr kumimoji="1" lang="zh-CN" altLang="en-US" dirty="0" smtClean="0"/>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提问">
    <p:spTree>
      <p:nvGrpSpPr>
        <p:cNvPr id="1" name=""/>
        <p:cNvGrpSpPr/>
        <p:nvPr/>
      </p:nvGrpSpPr>
      <p:grpSpPr>
        <a:xfrm>
          <a:off x="0" y="0"/>
          <a:ext cx="0" cy="0"/>
          <a:chOff x="0" y="0"/>
          <a:chExt cx="0" cy="0"/>
        </a:xfrm>
      </p:grpSpPr>
      <p:pic>
        <p:nvPicPr>
          <p:cNvPr id="8" name="Picture 5"/>
          <p:cNvPicPr>
            <a:picLocks noChangeAspect="1" noChangeArrowheads="1"/>
          </p:cNvPicPr>
          <p:nvPr userDrawn="1"/>
        </p:nvPicPr>
        <p:blipFill>
          <a:blip r:embed="rId2" cstate="print"/>
          <a:stretch>
            <a:fillRect/>
          </a:stretch>
        </p:blipFill>
        <p:spPr bwMode="auto">
          <a:xfrm>
            <a:off x="2643188" y="1714500"/>
            <a:ext cx="3857625" cy="3857625"/>
          </a:xfrm>
          <a:prstGeom prst="rect">
            <a:avLst/>
          </a:prstGeom>
          <a:noFill/>
          <a:ln w="9525">
            <a:noFill/>
            <a:miter lim="800000"/>
            <a:headEnd/>
            <a:tailEnd/>
          </a:ln>
        </p:spPr>
      </p:pic>
      <p:sp>
        <p:nvSpPr>
          <p:cNvPr id="2" name="页脚占位符 1"/>
          <p:cNvSpPr>
            <a:spLocks noGrp="1"/>
          </p:cNvSpPr>
          <p:nvPr>
            <p:ph type="ftr" sz="quarter" idx="10"/>
          </p:nvPr>
        </p:nvSpPr>
        <p:spPr/>
        <p:txBody>
          <a:bodyPr/>
          <a:lstStyle/>
          <a:p>
            <a:r>
              <a:rPr kumimoji="1" lang="en-US" altLang="zh-CN" smtClean="0"/>
              <a:t>ES42</a:t>
            </a:r>
            <a:r>
              <a:rPr kumimoji="1" lang="zh-CN" altLang="en-US" smtClean="0"/>
              <a:t> </a:t>
            </a:r>
            <a:r>
              <a:rPr kumimoji="1" lang="en-US" altLang="zh-CN" smtClean="0"/>
              <a:t>AIRWORTHINESS</a:t>
            </a:r>
            <a:r>
              <a:rPr kumimoji="1" lang="zh-CN" altLang="en-US" smtClean="0"/>
              <a:t> 应急撤离专题</a:t>
            </a:r>
            <a:endParaRPr kumimoji="1" lang="zh-CN" altLang="en-US" dirty="0" smtClean="0"/>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感谢">
    <p:spTree>
      <p:nvGrpSpPr>
        <p:cNvPr id="1" name=""/>
        <p:cNvGrpSpPr/>
        <p:nvPr/>
      </p:nvGrpSpPr>
      <p:grpSpPr>
        <a:xfrm>
          <a:off x="0" y="0"/>
          <a:ext cx="0" cy="0"/>
          <a:chOff x="0" y="0"/>
          <a:chExt cx="0" cy="0"/>
        </a:xfrm>
      </p:grpSpPr>
      <p:sp>
        <p:nvSpPr>
          <p:cNvPr id="11" name="内容占位符 2"/>
          <p:cNvSpPr txBox="1">
            <a:spLocks/>
          </p:cNvSpPr>
          <p:nvPr userDrawn="1"/>
        </p:nvSpPr>
        <p:spPr bwMode="auto">
          <a:xfrm>
            <a:off x="0" y="2857496"/>
            <a:ext cx="9144000" cy="2643206"/>
          </a:xfrm>
          <a:prstGeom prst="rect">
            <a:avLst/>
          </a:prstGeom>
          <a:noFill/>
          <a:ln>
            <a:miter lim="800000"/>
            <a:headEnd/>
            <a:tailEnd/>
          </a:ln>
        </p:spPr>
        <p:txBody>
          <a:bodyPr/>
          <a:lstStyle/>
          <a:p>
            <a:pPr marL="342900" indent="-342900" algn="ctr" eaLnBrk="0" hangingPunct="0">
              <a:lnSpc>
                <a:spcPct val="90000"/>
              </a:lnSpc>
              <a:spcBef>
                <a:spcPct val="20000"/>
              </a:spcBef>
              <a:defRPr/>
            </a:pPr>
            <a:r>
              <a:rPr lang="en-US" altLang="zh-CN" sz="7200" b="1" kern="0" dirty="0">
                <a:solidFill>
                  <a:srgbClr val="004282"/>
                </a:solidFill>
                <a:effectLst>
                  <a:reflection blurRad="6350" stA="60000" endA="900" endPos="60000" dist="29997" dir="5400000" sy="-100000" algn="bl" rotWithShape="0"/>
                </a:effectLst>
                <a:latin typeface="微软雅黑" pitchFamily="34" charset="-122"/>
              </a:rPr>
              <a:t>Thank You !</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1219200"/>
            <a:ext cx="8382000" cy="4572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381000" y="1828800"/>
            <a:ext cx="8382000" cy="43434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p>
            <a:r>
              <a:rPr kumimoji="1" lang="en-US" altLang="zh-CN" smtClean="0"/>
              <a:t>ES42</a:t>
            </a:r>
            <a:r>
              <a:rPr kumimoji="1" lang="zh-CN" altLang="en-US" smtClean="0"/>
              <a:t> </a:t>
            </a:r>
            <a:r>
              <a:rPr kumimoji="1" lang="en-US" altLang="zh-CN" smtClean="0"/>
              <a:t>AIRWORTHINESS</a:t>
            </a:r>
            <a:r>
              <a:rPr kumimoji="1" lang="zh-CN" altLang="en-US" smtClean="0"/>
              <a:t> 应急撤离专题</a:t>
            </a:r>
            <a:endParaRPr kumimoji="1" lang="zh-CN" altLang="en-US" dirty="0" smtClean="0"/>
          </a:p>
        </p:txBody>
      </p:sp>
    </p:spTree>
    <p:extLst>
      <p:ext uri="{BB962C8B-B14F-4D97-AF65-F5344CB8AC3E}">
        <p14:creationId xmlns:p14="http://schemas.microsoft.com/office/powerpoint/2010/main" val="18049653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2"/>
          <p:cNvSpPr>
            <a:spLocks noChangeArrowheads="1"/>
          </p:cNvSpPr>
          <p:nvPr/>
        </p:nvSpPr>
        <p:spPr bwMode="auto">
          <a:xfrm>
            <a:off x="457200" y="2667000"/>
            <a:ext cx="8229600" cy="1143000"/>
          </a:xfrm>
          <a:prstGeom prst="rect">
            <a:avLst/>
          </a:prstGeom>
          <a:noFill/>
          <a:ln w="9525">
            <a:noFill/>
            <a:miter lim="800000"/>
            <a:headEnd/>
            <a:tailEnd/>
          </a:ln>
        </p:spPr>
        <p:txBody>
          <a:bodyPr anchor="ctr"/>
          <a:lstStyle/>
          <a:p>
            <a:pPr algn="ctr">
              <a:spcBef>
                <a:spcPct val="50000"/>
              </a:spcBef>
              <a:defRPr/>
            </a:pPr>
            <a:r>
              <a:rPr lang="en-US" altLang="zh-CN" sz="3600" b="1" dirty="0">
                <a:solidFill>
                  <a:srgbClr val="004282"/>
                </a:solidFill>
                <a:latin typeface="黑体" pitchFamily="2" charset="-122"/>
                <a:ea typeface="黑体" pitchFamily="2" charset="-122"/>
              </a:rPr>
              <a:t/>
            </a:r>
            <a:br>
              <a:rPr lang="en-US" altLang="zh-CN" sz="3600" b="1" dirty="0">
                <a:solidFill>
                  <a:srgbClr val="004282"/>
                </a:solidFill>
                <a:latin typeface="黑体" pitchFamily="2" charset="-122"/>
                <a:ea typeface="黑体" pitchFamily="2" charset="-122"/>
              </a:rPr>
            </a:br>
            <a:endParaRPr lang="en-US" altLang="zh-CN" sz="3600" b="1" dirty="0">
              <a:solidFill>
                <a:srgbClr val="004282"/>
              </a:solidFill>
              <a:latin typeface="黑体" pitchFamily="2" charset="-122"/>
              <a:ea typeface="黑体" pitchFamily="2" charset="-122"/>
            </a:endParaRPr>
          </a:p>
        </p:txBody>
      </p:sp>
      <p:sp>
        <p:nvSpPr>
          <p:cNvPr id="2" name="页脚占位符 1"/>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zh-CN" dirty="0" smtClean="0"/>
              <a:t>ES42</a:t>
            </a:r>
            <a:r>
              <a:rPr kumimoji="1" lang="zh-CN" altLang="en-US" dirty="0" smtClean="0"/>
              <a:t> </a:t>
            </a:r>
            <a:r>
              <a:rPr kumimoji="1" lang="en-US" altLang="zh-CN" dirty="0" smtClean="0"/>
              <a:t>AIRWORTHINESS</a:t>
            </a:r>
            <a:r>
              <a:rPr kumimoji="1" lang="zh-CN" altLang="en-US" dirty="0" smtClean="0"/>
              <a:t> 应急撤离专题</a:t>
            </a:r>
            <a:endParaRPr kumimoji="1" lang="zh-CN" altLang="en-US" dirty="0"/>
          </a:p>
        </p:txBody>
      </p:sp>
    </p:spTree>
  </p:cSld>
  <p:clrMap bg1="lt1" tx1="dk1" bg2="lt2" tx2="dk2" accent1="accent1" accent2="accent2" accent3="accent3" accent4="accent4" accent5="accent5" accent6="accent6" hlink="hlink" folHlink="folHlink"/>
  <p:sldLayoutIdLst>
    <p:sldLayoutId id="2147483864" r:id="rId1"/>
    <p:sldLayoutId id="2147483868" r:id="rId2"/>
  </p:sldLayoutIdLst>
  <p:transition spd="med">
    <p:fade/>
  </p:transition>
  <p:hf hdr="0"/>
  <p:txStyles>
    <p:titleStyle>
      <a:lvl1pPr algn="ctr" rtl="0" eaLnBrk="0" fontAlgn="base" hangingPunct="0">
        <a:spcBef>
          <a:spcPct val="50000"/>
        </a:spcBef>
        <a:spcAft>
          <a:spcPct val="0"/>
        </a:spcAft>
        <a:defRPr sz="3600" b="1">
          <a:solidFill>
            <a:srgbClr val="004282"/>
          </a:solidFill>
          <a:latin typeface="+mj-lt"/>
          <a:ea typeface="+mj-ea"/>
          <a:cs typeface="+mj-cs"/>
        </a:defRPr>
      </a:lvl1pPr>
      <a:lvl2pPr algn="ctr" rtl="0" eaLnBrk="0" fontAlgn="base" hangingPunct="0">
        <a:spcBef>
          <a:spcPct val="50000"/>
        </a:spcBef>
        <a:spcAft>
          <a:spcPct val="0"/>
        </a:spcAft>
        <a:defRPr sz="3600" b="1">
          <a:solidFill>
            <a:srgbClr val="004282"/>
          </a:solidFill>
          <a:latin typeface="黑体" pitchFamily="2" charset="-122"/>
          <a:ea typeface="黑体" pitchFamily="2" charset="-122"/>
        </a:defRPr>
      </a:lvl2pPr>
      <a:lvl3pPr algn="ctr" rtl="0" eaLnBrk="0" fontAlgn="base" hangingPunct="0">
        <a:spcBef>
          <a:spcPct val="50000"/>
        </a:spcBef>
        <a:spcAft>
          <a:spcPct val="0"/>
        </a:spcAft>
        <a:defRPr sz="3600" b="1">
          <a:solidFill>
            <a:srgbClr val="004282"/>
          </a:solidFill>
          <a:latin typeface="黑体" pitchFamily="2" charset="-122"/>
          <a:ea typeface="黑体" pitchFamily="2" charset="-122"/>
        </a:defRPr>
      </a:lvl3pPr>
      <a:lvl4pPr algn="ctr" rtl="0" eaLnBrk="0" fontAlgn="base" hangingPunct="0">
        <a:spcBef>
          <a:spcPct val="50000"/>
        </a:spcBef>
        <a:spcAft>
          <a:spcPct val="0"/>
        </a:spcAft>
        <a:defRPr sz="3600" b="1">
          <a:solidFill>
            <a:srgbClr val="004282"/>
          </a:solidFill>
          <a:latin typeface="黑体" pitchFamily="2" charset="-122"/>
          <a:ea typeface="黑体" pitchFamily="2" charset="-122"/>
        </a:defRPr>
      </a:lvl4pPr>
      <a:lvl5pPr algn="ctr" rtl="0" eaLnBrk="0" fontAlgn="base" hangingPunct="0">
        <a:spcBef>
          <a:spcPct val="50000"/>
        </a:spcBef>
        <a:spcAft>
          <a:spcPct val="0"/>
        </a:spcAft>
        <a:defRPr sz="3600" b="1">
          <a:solidFill>
            <a:srgbClr val="004282"/>
          </a:solidFill>
          <a:latin typeface="黑体" pitchFamily="2" charset="-122"/>
          <a:ea typeface="黑体" pitchFamily="2" charset="-122"/>
        </a:defRPr>
      </a:lvl5pPr>
      <a:lvl6pPr marL="457200" algn="ctr" rtl="0" fontAlgn="base">
        <a:spcBef>
          <a:spcPct val="50000"/>
        </a:spcBef>
        <a:spcAft>
          <a:spcPct val="0"/>
        </a:spcAft>
        <a:defRPr sz="3600" b="1">
          <a:solidFill>
            <a:srgbClr val="004282"/>
          </a:solidFill>
          <a:latin typeface="黑体" pitchFamily="2" charset="-122"/>
          <a:ea typeface="黑体" pitchFamily="2" charset="-122"/>
        </a:defRPr>
      </a:lvl6pPr>
      <a:lvl7pPr marL="914400" algn="ctr" rtl="0" fontAlgn="base">
        <a:spcBef>
          <a:spcPct val="50000"/>
        </a:spcBef>
        <a:spcAft>
          <a:spcPct val="0"/>
        </a:spcAft>
        <a:defRPr sz="3600" b="1">
          <a:solidFill>
            <a:srgbClr val="004282"/>
          </a:solidFill>
          <a:latin typeface="黑体" pitchFamily="2" charset="-122"/>
          <a:ea typeface="黑体" pitchFamily="2" charset="-122"/>
        </a:defRPr>
      </a:lvl7pPr>
      <a:lvl8pPr marL="1371600" algn="ctr" rtl="0" fontAlgn="base">
        <a:spcBef>
          <a:spcPct val="50000"/>
        </a:spcBef>
        <a:spcAft>
          <a:spcPct val="0"/>
        </a:spcAft>
        <a:defRPr sz="3600" b="1">
          <a:solidFill>
            <a:srgbClr val="004282"/>
          </a:solidFill>
          <a:latin typeface="黑体" pitchFamily="2" charset="-122"/>
          <a:ea typeface="黑体" pitchFamily="2" charset="-122"/>
        </a:defRPr>
      </a:lvl8pPr>
      <a:lvl9pPr marL="1828800" algn="ctr" rtl="0" fontAlgn="base">
        <a:spcBef>
          <a:spcPct val="50000"/>
        </a:spcBef>
        <a:spcAft>
          <a:spcPct val="0"/>
        </a:spcAft>
        <a:defRPr sz="3600" b="1">
          <a:solidFill>
            <a:srgbClr val="004282"/>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7"/>
          <p:cNvSpPr txBox="1">
            <a:spLocks noChangeArrowheads="1"/>
          </p:cNvSpPr>
          <p:nvPr/>
        </p:nvSpPr>
        <p:spPr bwMode="auto">
          <a:xfrm>
            <a:off x="1828800" y="762000"/>
            <a:ext cx="4495800" cy="369888"/>
          </a:xfrm>
          <a:prstGeom prst="rect">
            <a:avLst/>
          </a:prstGeom>
          <a:noFill/>
          <a:ln>
            <a:noFill/>
          </a:ln>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defRPr/>
            </a:pPr>
            <a:endParaRPr lang="zh-CN" altLang="zh-CN">
              <a:ea typeface="宋体" pitchFamily="2" charset="-122"/>
            </a:endParaRPr>
          </a:p>
        </p:txBody>
      </p:sp>
      <p:cxnSp>
        <p:nvCxnSpPr>
          <p:cNvPr id="6" name="直接连接符 5"/>
          <p:cNvCxnSpPr/>
          <p:nvPr/>
        </p:nvCxnSpPr>
        <p:spPr>
          <a:xfrm>
            <a:off x="179512" y="836712"/>
            <a:ext cx="8893051" cy="20538"/>
          </a:xfrm>
          <a:prstGeom prst="line">
            <a:avLst/>
          </a:prstGeom>
          <a:ln w="28575">
            <a:solidFill>
              <a:srgbClr val="004282"/>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zh-CN" dirty="0" smtClean="0"/>
              <a:t>ES42</a:t>
            </a:r>
            <a:r>
              <a:rPr kumimoji="1" lang="zh-CN" altLang="en-US" dirty="0" smtClean="0"/>
              <a:t> </a:t>
            </a:r>
            <a:r>
              <a:rPr kumimoji="1" lang="en-US" altLang="zh-CN" dirty="0" smtClean="0"/>
              <a:t>AIRWORTHINESS</a:t>
            </a:r>
            <a:r>
              <a:rPr kumimoji="1" lang="zh-CN" altLang="en-US" dirty="0" smtClean="0"/>
              <a:t> 应急撤离专题</a:t>
            </a: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9" r:id="rId3"/>
    <p:sldLayoutId id="2147483867" r:id="rId4"/>
    <p:sldLayoutId id="2147483870" r:id="rId5"/>
  </p:sldLayoutIdLst>
  <p:transition spd="med">
    <p:fade/>
  </p:transition>
  <p:hf hdr="0"/>
  <p:txStyles>
    <p:titleStyle>
      <a:lvl1pPr algn="ctr" rtl="0" eaLnBrk="0" fontAlgn="base" hangingPunct="0">
        <a:spcBef>
          <a:spcPct val="0"/>
        </a:spcBef>
        <a:spcAft>
          <a:spcPct val="0"/>
        </a:spcAft>
        <a:defRPr sz="3600" b="1">
          <a:solidFill>
            <a:srgbClr val="004282"/>
          </a:solidFill>
          <a:latin typeface="+mj-lt"/>
          <a:ea typeface="+mj-ea"/>
          <a:cs typeface="+mj-cs"/>
        </a:defRPr>
      </a:lvl1pPr>
      <a:lvl2pPr algn="ctr" rtl="0" eaLnBrk="0" fontAlgn="base" hangingPunct="0">
        <a:spcBef>
          <a:spcPct val="0"/>
        </a:spcBef>
        <a:spcAft>
          <a:spcPct val="0"/>
        </a:spcAft>
        <a:defRPr sz="3600" b="1">
          <a:solidFill>
            <a:srgbClr val="004282"/>
          </a:solidFill>
          <a:latin typeface="黑体" pitchFamily="2" charset="-122"/>
          <a:ea typeface="黑体" pitchFamily="2" charset="-122"/>
        </a:defRPr>
      </a:lvl2pPr>
      <a:lvl3pPr algn="ctr" rtl="0" eaLnBrk="0" fontAlgn="base" hangingPunct="0">
        <a:spcBef>
          <a:spcPct val="0"/>
        </a:spcBef>
        <a:spcAft>
          <a:spcPct val="0"/>
        </a:spcAft>
        <a:defRPr sz="3600" b="1">
          <a:solidFill>
            <a:srgbClr val="004282"/>
          </a:solidFill>
          <a:latin typeface="黑体" pitchFamily="2" charset="-122"/>
          <a:ea typeface="黑体" pitchFamily="2" charset="-122"/>
        </a:defRPr>
      </a:lvl3pPr>
      <a:lvl4pPr algn="ctr" rtl="0" eaLnBrk="0" fontAlgn="base" hangingPunct="0">
        <a:spcBef>
          <a:spcPct val="0"/>
        </a:spcBef>
        <a:spcAft>
          <a:spcPct val="0"/>
        </a:spcAft>
        <a:defRPr sz="3600" b="1">
          <a:solidFill>
            <a:srgbClr val="004282"/>
          </a:solidFill>
          <a:latin typeface="黑体" pitchFamily="2" charset="-122"/>
          <a:ea typeface="黑体" pitchFamily="2" charset="-122"/>
        </a:defRPr>
      </a:lvl4pPr>
      <a:lvl5pPr algn="ctr" rtl="0" eaLnBrk="0" fontAlgn="base" hangingPunct="0">
        <a:spcBef>
          <a:spcPct val="0"/>
        </a:spcBef>
        <a:spcAft>
          <a:spcPct val="0"/>
        </a:spcAft>
        <a:defRPr sz="3600" b="1">
          <a:solidFill>
            <a:srgbClr val="004282"/>
          </a:solidFill>
          <a:latin typeface="黑体" pitchFamily="2" charset="-122"/>
          <a:ea typeface="黑体" pitchFamily="2" charset="-122"/>
        </a:defRPr>
      </a:lvl5pPr>
      <a:lvl6pPr marL="457200" algn="ctr" rtl="0" fontAlgn="base">
        <a:spcBef>
          <a:spcPct val="0"/>
        </a:spcBef>
        <a:spcAft>
          <a:spcPct val="0"/>
        </a:spcAft>
        <a:defRPr sz="3600" b="1">
          <a:solidFill>
            <a:srgbClr val="004282"/>
          </a:solidFill>
          <a:latin typeface="黑体" pitchFamily="2" charset="-122"/>
          <a:ea typeface="黑体" pitchFamily="2" charset="-122"/>
        </a:defRPr>
      </a:lvl6pPr>
      <a:lvl7pPr marL="914400" algn="ctr" rtl="0" fontAlgn="base">
        <a:spcBef>
          <a:spcPct val="0"/>
        </a:spcBef>
        <a:spcAft>
          <a:spcPct val="0"/>
        </a:spcAft>
        <a:defRPr sz="3600" b="1">
          <a:solidFill>
            <a:srgbClr val="004282"/>
          </a:solidFill>
          <a:latin typeface="黑体" pitchFamily="2" charset="-122"/>
          <a:ea typeface="黑体" pitchFamily="2" charset="-122"/>
        </a:defRPr>
      </a:lvl7pPr>
      <a:lvl8pPr marL="1371600" algn="ctr" rtl="0" fontAlgn="base">
        <a:spcBef>
          <a:spcPct val="0"/>
        </a:spcBef>
        <a:spcAft>
          <a:spcPct val="0"/>
        </a:spcAft>
        <a:defRPr sz="3600" b="1">
          <a:solidFill>
            <a:srgbClr val="004282"/>
          </a:solidFill>
          <a:latin typeface="黑体" pitchFamily="2" charset="-122"/>
          <a:ea typeface="黑体" pitchFamily="2" charset="-122"/>
        </a:defRPr>
      </a:lvl8pPr>
      <a:lvl9pPr marL="1828800" algn="ctr" rtl="0" fontAlgn="base">
        <a:spcBef>
          <a:spcPct val="0"/>
        </a:spcBef>
        <a:spcAft>
          <a:spcPct val="0"/>
        </a:spcAft>
        <a:defRPr sz="3600" b="1">
          <a:solidFill>
            <a:srgbClr val="004282"/>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2.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nvSpPr>
        <p:spPr>
          <a:xfrm>
            <a:off x="539552" y="2204864"/>
            <a:ext cx="8229600" cy="2648906"/>
          </a:xfrm>
          <a:prstGeom prst="rect">
            <a:avLst/>
          </a:prstGeom>
        </p:spPr>
        <p:txBody>
          <a:bodyPr/>
          <a:lstStyle>
            <a:lvl1pPr algn="ctr" rtl="0" eaLnBrk="0" fontAlgn="base" hangingPunct="0">
              <a:spcBef>
                <a:spcPct val="50000"/>
              </a:spcBef>
              <a:spcAft>
                <a:spcPct val="0"/>
              </a:spcAft>
              <a:defRPr sz="6000" b="1">
                <a:solidFill>
                  <a:srgbClr val="004282"/>
                </a:solidFill>
                <a:latin typeface="微软雅黑" pitchFamily="34" charset="-122"/>
                <a:ea typeface="微软雅黑" pitchFamily="34" charset="-122"/>
                <a:cs typeface="+mj-cs"/>
              </a:defRPr>
            </a:lvl1pPr>
            <a:lvl2pPr algn="ctr" rtl="0" eaLnBrk="0" fontAlgn="base" hangingPunct="0">
              <a:spcBef>
                <a:spcPct val="50000"/>
              </a:spcBef>
              <a:spcAft>
                <a:spcPct val="0"/>
              </a:spcAft>
              <a:defRPr sz="3600" b="1">
                <a:solidFill>
                  <a:srgbClr val="004282"/>
                </a:solidFill>
                <a:latin typeface="黑体" pitchFamily="2" charset="-122"/>
                <a:ea typeface="黑体" pitchFamily="2" charset="-122"/>
              </a:defRPr>
            </a:lvl2pPr>
            <a:lvl3pPr algn="ctr" rtl="0" eaLnBrk="0" fontAlgn="base" hangingPunct="0">
              <a:spcBef>
                <a:spcPct val="50000"/>
              </a:spcBef>
              <a:spcAft>
                <a:spcPct val="0"/>
              </a:spcAft>
              <a:defRPr sz="3600" b="1">
                <a:solidFill>
                  <a:srgbClr val="004282"/>
                </a:solidFill>
                <a:latin typeface="黑体" pitchFamily="2" charset="-122"/>
                <a:ea typeface="黑体" pitchFamily="2" charset="-122"/>
              </a:defRPr>
            </a:lvl3pPr>
            <a:lvl4pPr algn="ctr" rtl="0" eaLnBrk="0" fontAlgn="base" hangingPunct="0">
              <a:spcBef>
                <a:spcPct val="50000"/>
              </a:spcBef>
              <a:spcAft>
                <a:spcPct val="0"/>
              </a:spcAft>
              <a:defRPr sz="3600" b="1">
                <a:solidFill>
                  <a:srgbClr val="004282"/>
                </a:solidFill>
                <a:latin typeface="黑体" pitchFamily="2" charset="-122"/>
                <a:ea typeface="黑体" pitchFamily="2" charset="-122"/>
              </a:defRPr>
            </a:lvl4pPr>
            <a:lvl5pPr algn="ctr" rtl="0" eaLnBrk="0" fontAlgn="base" hangingPunct="0">
              <a:spcBef>
                <a:spcPct val="50000"/>
              </a:spcBef>
              <a:spcAft>
                <a:spcPct val="0"/>
              </a:spcAft>
              <a:defRPr sz="3600" b="1">
                <a:solidFill>
                  <a:srgbClr val="004282"/>
                </a:solidFill>
                <a:latin typeface="黑体" pitchFamily="2" charset="-122"/>
                <a:ea typeface="黑体" pitchFamily="2" charset="-122"/>
              </a:defRPr>
            </a:lvl5pPr>
            <a:lvl6pPr marL="457200" algn="ctr" rtl="0" fontAlgn="base">
              <a:spcBef>
                <a:spcPct val="50000"/>
              </a:spcBef>
              <a:spcAft>
                <a:spcPct val="0"/>
              </a:spcAft>
              <a:defRPr sz="3600" b="1">
                <a:solidFill>
                  <a:srgbClr val="004282"/>
                </a:solidFill>
                <a:latin typeface="黑体" pitchFamily="2" charset="-122"/>
                <a:ea typeface="黑体" pitchFamily="2" charset="-122"/>
              </a:defRPr>
            </a:lvl6pPr>
            <a:lvl7pPr marL="914400" algn="ctr" rtl="0" fontAlgn="base">
              <a:spcBef>
                <a:spcPct val="50000"/>
              </a:spcBef>
              <a:spcAft>
                <a:spcPct val="0"/>
              </a:spcAft>
              <a:defRPr sz="3600" b="1">
                <a:solidFill>
                  <a:srgbClr val="004282"/>
                </a:solidFill>
                <a:latin typeface="黑体" pitchFamily="2" charset="-122"/>
                <a:ea typeface="黑体" pitchFamily="2" charset="-122"/>
              </a:defRPr>
            </a:lvl7pPr>
            <a:lvl8pPr marL="1371600" algn="ctr" rtl="0" fontAlgn="base">
              <a:spcBef>
                <a:spcPct val="50000"/>
              </a:spcBef>
              <a:spcAft>
                <a:spcPct val="0"/>
              </a:spcAft>
              <a:defRPr sz="3600" b="1">
                <a:solidFill>
                  <a:srgbClr val="004282"/>
                </a:solidFill>
                <a:latin typeface="黑体" pitchFamily="2" charset="-122"/>
                <a:ea typeface="黑体" pitchFamily="2" charset="-122"/>
              </a:defRPr>
            </a:lvl8pPr>
            <a:lvl9pPr marL="1828800" algn="ctr" rtl="0" fontAlgn="base">
              <a:spcBef>
                <a:spcPct val="50000"/>
              </a:spcBef>
              <a:spcAft>
                <a:spcPct val="0"/>
              </a:spcAft>
              <a:defRPr sz="3600" b="1">
                <a:solidFill>
                  <a:srgbClr val="004282"/>
                </a:solidFill>
                <a:latin typeface="黑体" pitchFamily="2" charset="-122"/>
                <a:ea typeface="黑体" pitchFamily="2" charset="-122"/>
              </a:defRPr>
            </a:lvl9pPr>
          </a:lstStyle>
          <a:p>
            <a:pPr>
              <a:spcBef>
                <a:spcPts val="1800"/>
              </a:spcBef>
            </a:pPr>
            <a:r>
              <a:rPr lang="zh-CN" altLang="en-US" sz="6600" dirty="0"/>
              <a:t>地面应急</a:t>
            </a:r>
            <a:r>
              <a:rPr lang="zh-CN" altLang="en-US" sz="6600" dirty="0" smtClean="0"/>
              <a:t>撤离专题</a:t>
            </a:r>
            <a:endParaRPr lang="zh-CN" altLang="en-US" sz="6600" dirty="0"/>
          </a:p>
        </p:txBody>
      </p:sp>
      <p:sp>
        <p:nvSpPr>
          <p:cNvPr id="2" name="文本框 1"/>
          <p:cNvSpPr txBox="1"/>
          <p:nvPr/>
        </p:nvSpPr>
        <p:spPr>
          <a:xfrm>
            <a:off x="827584" y="4077072"/>
            <a:ext cx="7848872" cy="1384995"/>
          </a:xfrm>
          <a:prstGeom prst="rect">
            <a:avLst/>
          </a:prstGeom>
          <a:noFill/>
        </p:spPr>
        <p:txBody>
          <a:bodyPr wrap="square" rtlCol="0">
            <a:spAutoFit/>
          </a:bodyPr>
          <a:lstStyle/>
          <a:p>
            <a:pPr algn="ctr">
              <a:lnSpc>
                <a:spcPct val="150000"/>
              </a:lnSpc>
            </a:pPr>
            <a:r>
              <a:rPr lang="zh-CN" altLang="en-US" sz="2800" dirty="0" smtClean="0">
                <a:solidFill>
                  <a:srgbClr val="1B498C"/>
                </a:solidFill>
                <a:latin typeface="+mj-ea"/>
                <a:ea typeface="+mj-ea"/>
              </a:rPr>
              <a:t>解江</a:t>
            </a:r>
            <a:endParaRPr lang="en-US" altLang="zh-CN" sz="2800" dirty="0" smtClean="0">
              <a:solidFill>
                <a:srgbClr val="1B498C"/>
              </a:solidFill>
              <a:latin typeface="+mj-ea"/>
              <a:ea typeface="+mj-ea"/>
            </a:endParaRPr>
          </a:p>
          <a:p>
            <a:pPr algn="ctr">
              <a:lnSpc>
                <a:spcPct val="150000"/>
              </a:lnSpc>
            </a:pPr>
            <a:r>
              <a:rPr lang="en-US" altLang="zh-CN" sz="2800" dirty="0" smtClean="0">
                <a:solidFill>
                  <a:srgbClr val="1B498C"/>
                </a:solidFill>
                <a:latin typeface="+mj-ea"/>
                <a:ea typeface="+mj-ea"/>
              </a:rPr>
              <a:t>2016</a:t>
            </a:r>
            <a:r>
              <a:rPr lang="zh-CN" altLang="en-US" sz="2800" dirty="0">
                <a:solidFill>
                  <a:srgbClr val="1B498C"/>
                </a:solidFill>
                <a:latin typeface="+mj-ea"/>
                <a:ea typeface="+mj-ea"/>
              </a:rPr>
              <a:t>年</a:t>
            </a:r>
            <a:r>
              <a:rPr lang="en-US" altLang="zh-CN" sz="2800" dirty="0">
                <a:solidFill>
                  <a:srgbClr val="1B498C"/>
                </a:solidFill>
                <a:latin typeface="+mj-ea"/>
                <a:ea typeface="+mj-ea"/>
              </a:rPr>
              <a:t>11</a:t>
            </a:r>
            <a:r>
              <a:rPr lang="zh-CN" altLang="en-US" sz="2800" dirty="0">
                <a:solidFill>
                  <a:srgbClr val="1B498C"/>
                </a:solidFill>
                <a:latin typeface="+mj-ea"/>
                <a:ea typeface="+mj-ea"/>
              </a:rPr>
              <a:t>月</a:t>
            </a:r>
            <a:r>
              <a:rPr lang="en-US" altLang="zh-CN" sz="2800" dirty="0" smtClean="0">
                <a:solidFill>
                  <a:srgbClr val="1B498C"/>
                </a:solidFill>
                <a:latin typeface="+mj-ea"/>
                <a:ea typeface="+mj-ea"/>
              </a:rPr>
              <a:t>18</a:t>
            </a:r>
            <a:r>
              <a:rPr lang="zh-CN" altLang="en-US" sz="2800" dirty="0" smtClean="0">
                <a:solidFill>
                  <a:srgbClr val="1B498C"/>
                </a:solidFill>
                <a:latin typeface="+mj-ea"/>
                <a:ea typeface="+mj-ea"/>
              </a:rPr>
              <a:t>日</a:t>
            </a:r>
            <a:endParaRPr lang="zh-CN" altLang="en-US" sz="2800" dirty="0">
              <a:solidFill>
                <a:srgbClr val="1B498C"/>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—117</a:t>
            </a:r>
            <a:r>
              <a:rPr lang="zh-CN" altLang="en-US" sz="2400" dirty="0"/>
              <a:t>修正案</a:t>
            </a:r>
            <a:endParaRPr lang="zh-CN" sz="2400" dirty="0"/>
          </a:p>
        </p:txBody>
      </p:sp>
      <p:sp>
        <p:nvSpPr>
          <p:cNvPr id="5" name="矩形 4"/>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sp>
        <p:nvSpPr>
          <p:cNvPr id="2" name="矩形 1"/>
          <p:cNvSpPr/>
          <p:nvPr/>
        </p:nvSpPr>
        <p:spPr>
          <a:xfrm>
            <a:off x="539552" y="1170032"/>
            <a:ext cx="8208912" cy="5355312"/>
          </a:xfrm>
          <a:prstGeom prst="rect">
            <a:avLst/>
          </a:prstGeom>
        </p:spPr>
        <p:txBody>
          <a:bodyPr wrap="square">
            <a:spAutoFit/>
          </a:bodyPr>
          <a:lstStyle/>
          <a:p>
            <a:r>
              <a:rPr lang="zh-CN" altLang="zh-CN" b="1" dirty="0">
                <a:latin typeface="微软雅黑" panose="020B0503020204020204" pitchFamily="34" charset="-122"/>
              </a:rPr>
              <a:t>在全尺寸应急撤离演示中受伤的情况</a:t>
            </a:r>
            <a:endParaRPr lang="zh-CN" altLang="zh-CN" dirty="0">
              <a:latin typeface="微软雅黑" panose="020B0503020204020204" pitchFamily="34" charset="-122"/>
            </a:endParaRPr>
          </a:p>
          <a:p>
            <a:r>
              <a:rPr lang="en-US" altLang="zh-CN" b="1" dirty="0">
                <a:latin typeface="微软雅黑" panose="020B0503020204020204" pitchFamily="34" charset="-122"/>
              </a:rPr>
              <a:t> </a:t>
            </a:r>
            <a:endParaRPr lang="zh-CN" altLang="zh-CN" dirty="0">
              <a:latin typeface="微软雅黑" panose="020B0503020204020204" pitchFamily="34" charset="-122"/>
            </a:endParaRPr>
          </a:p>
          <a:p>
            <a:r>
              <a:rPr lang="zh-CN" altLang="zh-CN" dirty="0">
                <a:latin typeface="微软雅黑" panose="020B0503020204020204" pitchFamily="34" charset="-122"/>
              </a:rPr>
              <a:t>在模拟的黑夜条件下，数百个人从飞机上跳入充气滑梯滑行</a:t>
            </a:r>
            <a:r>
              <a:rPr lang="en-US" altLang="zh-CN" dirty="0">
                <a:latin typeface="微软雅黑" panose="020B0503020204020204" pitchFamily="34" charset="-122"/>
              </a:rPr>
              <a:t>25</a:t>
            </a:r>
            <a:r>
              <a:rPr lang="zh-CN" altLang="zh-CN" dirty="0">
                <a:latin typeface="微软雅黑" panose="020B0503020204020204" pitchFamily="34" charset="-122"/>
              </a:rPr>
              <a:t>英尺之多才能下到地面，这可能导致有人受伤。</a:t>
            </a:r>
            <a:endParaRPr lang="en-US" altLang="zh-CN" dirty="0">
              <a:latin typeface="微软雅黑" panose="020B0503020204020204" pitchFamily="34" charset="-122"/>
            </a:endParaRPr>
          </a:p>
          <a:p>
            <a:r>
              <a:rPr lang="zh-CN" altLang="zh-CN" dirty="0">
                <a:latin typeface="微软雅黑" panose="020B0503020204020204" pitchFamily="34" charset="-122"/>
              </a:rPr>
              <a:t>通过对</a:t>
            </a:r>
            <a:r>
              <a:rPr lang="en-US" altLang="zh-CN" dirty="0">
                <a:latin typeface="微软雅黑" panose="020B0503020204020204" pitchFamily="34" charset="-122"/>
              </a:rPr>
              <a:t>1972</a:t>
            </a:r>
            <a:r>
              <a:rPr lang="zh-CN" altLang="zh-CN" dirty="0">
                <a:latin typeface="微软雅黑" panose="020B0503020204020204" pitchFamily="34" charset="-122"/>
              </a:rPr>
              <a:t>年到</a:t>
            </a:r>
            <a:r>
              <a:rPr lang="en-US" altLang="zh-CN" dirty="0">
                <a:latin typeface="微软雅黑" panose="020B0503020204020204" pitchFamily="34" charset="-122"/>
              </a:rPr>
              <a:t>1980</a:t>
            </a:r>
            <a:r>
              <a:rPr lang="zh-CN" altLang="zh-CN" dirty="0">
                <a:latin typeface="微软雅黑" panose="020B0503020204020204" pitchFamily="34" charset="-122"/>
              </a:rPr>
              <a:t>年之间的七次全尺寸撤离演示的抽样调查，发现在包括旅客和机组成员在内的</a:t>
            </a:r>
            <a:r>
              <a:rPr lang="en-US" altLang="zh-CN" dirty="0">
                <a:latin typeface="微软雅黑" panose="020B0503020204020204" pitchFamily="34" charset="-122"/>
              </a:rPr>
              <a:t>2571</a:t>
            </a:r>
            <a:r>
              <a:rPr lang="zh-CN" altLang="zh-CN" dirty="0">
                <a:latin typeface="微软雅黑" panose="020B0503020204020204" pitchFamily="34" charset="-122"/>
              </a:rPr>
              <a:t>人中有</a:t>
            </a:r>
            <a:r>
              <a:rPr lang="en-US" altLang="zh-CN" dirty="0">
                <a:latin typeface="微软雅黑" panose="020B0503020204020204" pitchFamily="34" charset="-122"/>
              </a:rPr>
              <a:t>166</a:t>
            </a:r>
            <a:r>
              <a:rPr lang="zh-CN" altLang="zh-CN" dirty="0">
                <a:latin typeface="微软雅黑" panose="020B0503020204020204" pitchFamily="34" charset="-122"/>
              </a:rPr>
              <a:t>位参试者受伤。</a:t>
            </a:r>
            <a:r>
              <a:rPr lang="en-US" altLang="zh-CN" dirty="0">
                <a:latin typeface="微软雅黑" panose="020B0503020204020204" pitchFamily="34" charset="-122"/>
              </a:rPr>
              <a:t> </a:t>
            </a:r>
            <a:endParaRPr lang="zh-CN" altLang="zh-CN" dirty="0">
              <a:latin typeface="微软雅黑" panose="020B0503020204020204" pitchFamily="34" charset="-122"/>
            </a:endParaRPr>
          </a:p>
          <a:p>
            <a:r>
              <a:rPr lang="zh-CN" altLang="zh-CN" dirty="0">
                <a:latin typeface="微软雅黑" panose="020B0503020204020204" pitchFamily="34" charset="-122"/>
              </a:rPr>
              <a:t>另外，对</a:t>
            </a:r>
            <a:r>
              <a:rPr lang="en-US" altLang="zh-CN" dirty="0">
                <a:latin typeface="微软雅黑" panose="020B0503020204020204" pitchFamily="34" charset="-122"/>
              </a:rPr>
              <a:t>1972</a:t>
            </a:r>
            <a:r>
              <a:rPr lang="zh-CN" altLang="zh-CN" dirty="0">
                <a:latin typeface="微软雅黑" panose="020B0503020204020204" pitchFamily="34" charset="-122"/>
              </a:rPr>
              <a:t>年到</a:t>
            </a:r>
            <a:r>
              <a:rPr lang="en-US" altLang="zh-CN" dirty="0">
                <a:latin typeface="微软雅黑" panose="020B0503020204020204" pitchFamily="34" charset="-122"/>
              </a:rPr>
              <a:t>1991</a:t>
            </a:r>
            <a:r>
              <a:rPr lang="zh-CN" altLang="zh-CN" dirty="0">
                <a:latin typeface="微软雅黑" panose="020B0503020204020204" pitchFamily="34" charset="-122"/>
              </a:rPr>
              <a:t>年之间的</a:t>
            </a:r>
            <a:r>
              <a:rPr lang="en-US" altLang="zh-CN" dirty="0">
                <a:latin typeface="微软雅黑" panose="020B0503020204020204" pitchFamily="34" charset="-122"/>
              </a:rPr>
              <a:t>19</a:t>
            </a:r>
            <a:r>
              <a:rPr lang="zh-CN" altLang="zh-CN" dirty="0">
                <a:latin typeface="微软雅黑" panose="020B0503020204020204" pitchFamily="34" charset="-122"/>
              </a:rPr>
              <a:t>次全尺寸撤离演示的评审发现，</a:t>
            </a:r>
            <a:r>
              <a:rPr lang="en-US" altLang="zh-CN" dirty="0">
                <a:latin typeface="微软雅黑" panose="020B0503020204020204" pitchFamily="34" charset="-122"/>
              </a:rPr>
              <a:t>5797</a:t>
            </a:r>
            <a:r>
              <a:rPr lang="zh-CN" altLang="zh-CN" dirty="0">
                <a:latin typeface="微软雅黑" panose="020B0503020204020204" pitchFamily="34" charset="-122"/>
              </a:rPr>
              <a:t>位参试者中有</a:t>
            </a:r>
            <a:r>
              <a:rPr lang="en-US" altLang="zh-CN" dirty="0">
                <a:latin typeface="微软雅黑" panose="020B0503020204020204" pitchFamily="34" charset="-122"/>
              </a:rPr>
              <a:t>269</a:t>
            </a:r>
            <a:r>
              <a:rPr lang="zh-CN" altLang="zh-CN" dirty="0">
                <a:latin typeface="微软雅黑" panose="020B0503020204020204" pitchFamily="34" charset="-122"/>
              </a:rPr>
              <a:t>人受伤，占旅客和机组成员的</a:t>
            </a:r>
            <a:r>
              <a:rPr lang="en-US" altLang="zh-CN" dirty="0">
                <a:latin typeface="微软雅黑" panose="020B0503020204020204" pitchFamily="34" charset="-122"/>
              </a:rPr>
              <a:t>4.5</a:t>
            </a:r>
            <a:r>
              <a:rPr lang="zh-CN" altLang="zh-CN" dirty="0">
                <a:latin typeface="微软雅黑" panose="020B0503020204020204" pitchFamily="34" charset="-122"/>
              </a:rPr>
              <a:t>％。在提供了受伤类型信息的</a:t>
            </a:r>
            <a:r>
              <a:rPr lang="en-US" altLang="zh-CN" dirty="0">
                <a:latin typeface="微软雅黑" panose="020B0503020204020204" pitchFamily="34" charset="-122"/>
              </a:rPr>
              <a:t>7</a:t>
            </a:r>
            <a:r>
              <a:rPr lang="zh-CN" altLang="zh-CN" dirty="0">
                <a:latin typeface="微软雅黑" panose="020B0503020204020204" pitchFamily="34" charset="-122"/>
              </a:rPr>
              <a:t>次演示中涉及伤者</a:t>
            </a:r>
            <a:r>
              <a:rPr lang="en-US" altLang="zh-CN" dirty="0">
                <a:latin typeface="微软雅黑" panose="020B0503020204020204" pitchFamily="34" charset="-122"/>
              </a:rPr>
              <a:t>216</a:t>
            </a:r>
            <a:r>
              <a:rPr lang="zh-CN" altLang="zh-CN" dirty="0">
                <a:latin typeface="微软雅黑" panose="020B0503020204020204" pitchFamily="34" charset="-122"/>
              </a:rPr>
              <a:t>人，有</a:t>
            </a:r>
            <a:r>
              <a:rPr lang="en-US" altLang="zh-CN" dirty="0">
                <a:latin typeface="微软雅黑" panose="020B0503020204020204" pitchFamily="34" charset="-122"/>
              </a:rPr>
              <a:t>13</a:t>
            </a:r>
            <a:r>
              <a:rPr lang="zh-CN" altLang="zh-CN" dirty="0">
                <a:latin typeface="微软雅黑" panose="020B0503020204020204" pitchFamily="34" charset="-122"/>
              </a:rPr>
              <a:t>人骨折、</a:t>
            </a:r>
            <a:r>
              <a:rPr lang="en-US" altLang="zh-CN" dirty="0">
                <a:latin typeface="微软雅黑" panose="020B0503020204020204" pitchFamily="34" charset="-122"/>
              </a:rPr>
              <a:t>63</a:t>
            </a:r>
            <a:r>
              <a:rPr lang="zh-CN" altLang="zh-CN" dirty="0">
                <a:latin typeface="微软雅黑" panose="020B0503020204020204" pitchFamily="34" charset="-122"/>
              </a:rPr>
              <a:t>人扭伤或拉伤、</a:t>
            </a:r>
            <a:r>
              <a:rPr lang="en-US" altLang="zh-CN" dirty="0">
                <a:latin typeface="微软雅黑" panose="020B0503020204020204" pitchFamily="34" charset="-122"/>
              </a:rPr>
              <a:t>32</a:t>
            </a:r>
            <a:r>
              <a:rPr lang="zh-CN" altLang="zh-CN" dirty="0">
                <a:latin typeface="微软雅黑" panose="020B0503020204020204" pitchFamily="34" charset="-122"/>
              </a:rPr>
              <a:t>人挫伤、</a:t>
            </a:r>
            <a:r>
              <a:rPr lang="en-US" altLang="zh-CN" dirty="0">
                <a:latin typeface="微软雅黑" panose="020B0503020204020204" pitchFamily="34" charset="-122"/>
              </a:rPr>
              <a:t>108</a:t>
            </a:r>
            <a:r>
              <a:rPr lang="zh-CN" altLang="zh-CN" dirty="0">
                <a:latin typeface="微软雅黑" panose="020B0503020204020204" pitchFamily="34" charset="-122"/>
              </a:rPr>
              <a:t>人划伤或擦伤。</a:t>
            </a:r>
            <a:endParaRPr lang="en-US" altLang="zh-CN" dirty="0">
              <a:latin typeface="微软雅黑" panose="020B0503020204020204" pitchFamily="34" charset="-122"/>
            </a:endParaRPr>
          </a:p>
          <a:p>
            <a:r>
              <a:rPr lang="zh-CN" altLang="zh-CN" dirty="0">
                <a:latin typeface="微软雅黑" panose="020B0503020204020204" pitchFamily="34" charset="-122"/>
              </a:rPr>
              <a:t>在麦道</a:t>
            </a:r>
            <a:r>
              <a:rPr lang="en-US" altLang="zh-CN" dirty="0">
                <a:latin typeface="微软雅黑" panose="020B0503020204020204" pitchFamily="34" charset="-122"/>
              </a:rPr>
              <a:t>DC-11</a:t>
            </a:r>
            <a:r>
              <a:rPr lang="zh-CN" altLang="zh-CN" dirty="0">
                <a:latin typeface="微软雅黑" panose="020B0503020204020204" pitchFamily="34" charset="-122"/>
              </a:rPr>
              <a:t>进行的一次有</a:t>
            </a:r>
            <a:r>
              <a:rPr lang="en-US" altLang="zh-CN" dirty="0">
                <a:latin typeface="微软雅黑" panose="020B0503020204020204" pitchFamily="34" charset="-122"/>
              </a:rPr>
              <a:t>410</a:t>
            </a:r>
            <a:r>
              <a:rPr lang="zh-CN" altLang="zh-CN" dirty="0">
                <a:latin typeface="微软雅黑" panose="020B0503020204020204" pitchFamily="34" charset="-122"/>
              </a:rPr>
              <a:t>个人参与的演示中，一名参试者严重受伤，导致瘫痪。</a:t>
            </a:r>
            <a:r>
              <a:rPr lang="en-US" altLang="zh-CN" dirty="0">
                <a:latin typeface="微软雅黑" panose="020B0503020204020204" pitchFamily="34" charset="-122"/>
              </a:rPr>
              <a:t>1992</a:t>
            </a:r>
            <a:r>
              <a:rPr lang="zh-CN" altLang="zh-CN" dirty="0">
                <a:latin typeface="微软雅黑" panose="020B0503020204020204" pitchFamily="34" charset="-122"/>
              </a:rPr>
              <a:t>年</a:t>
            </a:r>
            <a:r>
              <a:rPr lang="en-US" altLang="zh-CN" dirty="0">
                <a:latin typeface="微软雅黑" panose="020B0503020204020204" pitchFamily="34" charset="-122"/>
              </a:rPr>
              <a:t>12</a:t>
            </a:r>
            <a:r>
              <a:rPr lang="zh-CN" altLang="zh-CN" dirty="0">
                <a:latin typeface="微软雅黑" panose="020B0503020204020204" pitchFamily="34" charset="-122"/>
              </a:rPr>
              <a:t>月</a:t>
            </a:r>
            <a:r>
              <a:rPr lang="en-US" altLang="zh-CN" dirty="0">
                <a:latin typeface="微软雅黑" panose="020B0503020204020204" pitchFamily="34" charset="-122"/>
              </a:rPr>
              <a:t>11</a:t>
            </a:r>
            <a:r>
              <a:rPr lang="zh-CN" altLang="zh-CN" dirty="0">
                <a:latin typeface="微软雅黑" panose="020B0503020204020204" pitchFamily="34" charset="-122"/>
              </a:rPr>
              <a:t>日和</a:t>
            </a:r>
            <a:r>
              <a:rPr lang="en-US" altLang="zh-CN" dirty="0">
                <a:latin typeface="微软雅黑" panose="020B0503020204020204" pitchFamily="34" charset="-122"/>
              </a:rPr>
              <a:t>12</a:t>
            </a:r>
            <a:r>
              <a:rPr lang="zh-CN" altLang="zh-CN" dirty="0">
                <a:latin typeface="微软雅黑" panose="020B0503020204020204" pitchFamily="34" charset="-122"/>
              </a:rPr>
              <a:t>日，在</a:t>
            </a:r>
            <a:r>
              <a:rPr lang="en-US" altLang="zh-CN" dirty="0">
                <a:latin typeface="微软雅黑" panose="020B0503020204020204" pitchFamily="34" charset="-122"/>
              </a:rPr>
              <a:t>MD-11</a:t>
            </a:r>
            <a:r>
              <a:rPr lang="zh-CN" altLang="zh-CN" dirty="0">
                <a:latin typeface="微软雅黑" panose="020B0503020204020204" pitchFamily="34" charset="-122"/>
              </a:rPr>
              <a:t>取证所进行的第二次演示尝试中，麦道公司把滑梯换成了平台或平缓倾斜的跳板，而且飞机外部有照明。</a:t>
            </a:r>
            <a:r>
              <a:rPr lang="en-US" altLang="zh-CN" dirty="0">
                <a:latin typeface="微软雅黑" panose="020B0503020204020204" pitchFamily="34" charset="-122"/>
              </a:rPr>
              <a:t> </a:t>
            </a:r>
            <a:endParaRPr lang="zh-CN" altLang="zh-CN" dirty="0">
              <a:latin typeface="微软雅黑" panose="020B0503020204020204" pitchFamily="34" charset="-122"/>
            </a:endParaRPr>
          </a:p>
          <a:p>
            <a:r>
              <a:rPr lang="zh-CN" altLang="zh-CN" dirty="0">
                <a:latin typeface="微软雅黑" panose="020B0503020204020204" pitchFamily="34" charset="-122"/>
              </a:rPr>
              <a:t>此外，美国国会技术评估办公室报告，在全尺寸应急撤离演示中平均有</a:t>
            </a:r>
            <a:r>
              <a:rPr lang="en-US" altLang="zh-CN" dirty="0">
                <a:latin typeface="微软雅黑" panose="020B0503020204020204" pitchFamily="34" charset="-122"/>
              </a:rPr>
              <a:t>6</a:t>
            </a:r>
            <a:r>
              <a:rPr lang="zh-CN" altLang="zh-CN" dirty="0">
                <a:latin typeface="微软雅黑" panose="020B0503020204020204" pitchFamily="34" charset="-122"/>
              </a:rPr>
              <a:t>％的参试者受伤。</a:t>
            </a:r>
            <a:endParaRPr lang="en-US" altLang="zh-CN" dirty="0">
              <a:latin typeface="微软雅黑" panose="020B0503020204020204" pitchFamily="34" charset="-122"/>
            </a:endParaRPr>
          </a:p>
          <a:p>
            <a:endParaRPr lang="en-US" altLang="zh-CN" dirty="0">
              <a:latin typeface="微软雅黑" panose="020B0503020204020204" pitchFamily="34" charset="-122"/>
            </a:endParaRPr>
          </a:p>
          <a:p>
            <a:r>
              <a:rPr lang="zh-CN" altLang="zh-CN" dirty="0"/>
              <a:t>从安全性角度考虑，</a:t>
            </a:r>
            <a:r>
              <a:rPr lang="en-US" altLang="zh-CN" dirty="0"/>
              <a:t>FAA</a:t>
            </a:r>
            <a:r>
              <a:rPr lang="zh-CN" altLang="zh-CN" dirty="0"/>
              <a:t>认为在应急撤离演示中，</a:t>
            </a:r>
            <a:r>
              <a:rPr lang="en-US" altLang="zh-CN" dirty="0"/>
              <a:t>4.5%</a:t>
            </a:r>
            <a:r>
              <a:rPr lang="zh-CN" altLang="zh-CN" dirty="0"/>
              <a:t>的受伤率是不能接受的。在不影响试验结果的情况下，演示参试者应该得到保护以免受伤。</a:t>
            </a:r>
            <a:r>
              <a:rPr lang="zh-CN" altLang="zh-CN" b="1" dirty="0">
                <a:solidFill>
                  <a:srgbClr val="C00000"/>
                </a:solidFill>
              </a:rPr>
              <a:t>本项规章的主要好处是减小参试者受伤的风险。</a:t>
            </a:r>
            <a:endParaRPr lang="zh-CN" altLang="zh-CN" b="1" dirty="0">
              <a:solidFill>
                <a:srgbClr val="C00000"/>
              </a:solidFill>
              <a:latin typeface="微软雅黑" panose="020B0503020204020204" pitchFamily="34" charset="-122"/>
            </a:endParaRPr>
          </a:p>
        </p:txBody>
      </p:sp>
    </p:spTree>
    <p:extLst>
      <p:ext uri="{BB962C8B-B14F-4D97-AF65-F5344CB8AC3E}">
        <p14:creationId xmlns:p14="http://schemas.microsoft.com/office/powerpoint/2010/main" val="182118965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—117</a:t>
            </a:r>
            <a:r>
              <a:rPr lang="zh-CN" altLang="en-US" sz="2400" dirty="0"/>
              <a:t>修正案</a:t>
            </a:r>
            <a:endParaRPr lang="zh-CN" sz="2400" dirty="0"/>
          </a:p>
        </p:txBody>
      </p:sp>
      <p:sp>
        <p:nvSpPr>
          <p:cNvPr id="5" name="矩形 4"/>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331206573"/>
              </p:ext>
            </p:extLst>
          </p:nvPr>
        </p:nvGraphicFramePr>
        <p:xfrm>
          <a:off x="323528" y="1052736"/>
          <a:ext cx="8568952" cy="5544616"/>
        </p:xfrm>
        <a:graphic>
          <a:graphicData uri="http://schemas.openxmlformats.org/drawingml/2006/table">
            <a:tbl>
              <a:tblPr firstRow="1" firstCol="1" bandRow="1" bandCol="1">
                <a:tableStyleId>{5C22544A-7EE6-4342-B048-85BDC9FD1C3A}</a:tableStyleId>
              </a:tblPr>
              <a:tblGrid>
                <a:gridCol w="782132">
                  <a:extLst>
                    <a:ext uri="{9D8B030D-6E8A-4147-A177-3AD203B41FA5}">
                      <a16:colId xmlns:a16="http://schemas.microsoft.com/office/drawing/2014/main" xmlns="" val="20000"/>
                    </a:ext>
                  </a:extLst>
                </a:gridCol>
                <a:gridCol w="3754372">
                  <a:extLst>
                    <a:ext uri="{9D8B030D-6E8A-4147-A177-3AD203B41FA5}">
                      <a16:colId xmlns:a16="http://schemas.microsoft.com/office/drawing/2014/main" xmlns="" val="20001"/>
                    </a:ext>
                  </a:extLst>
                </a:gridCol>
                <a:gridCol w="4032448">
                  <a:extLst>
                    <a:ext uri="{9D8B030D-6E8A-4147-A177-3AD203B41FA5}">
                      <a16:colId xmlns:a16="http://schemas.microsoft.com/office/drawing/2014/main" xmlns="" val="20002"/>
                    </a:ext>
                  </a:extLst>
                </a:gridCol>
              </a:tblGrid>
              <a:tr h="193230">
                <a:tc>
                  <a:txBody>
                    <a:bodyPr/>
                    <a:lstStyle/>
                    <a:p>
                      <a:pPr algn="ctr">
                        <a:spcAft>
                          <a:spcPts val="0"/>
                        </a:spcAft>
                      </a:pPr>
                      <a:r>
                        <a:rPr lang="zh-CN" altLang="zh-CN" sz="1200" dirty="0">
                          <a:solidFill>
                            <a:schemeClr val="tx1"/>
                          </a:solidFill>
                          <a:effectLst/>
                          <a:latin typeface="微软雅黑" panose="020B0503020204020204" pitchFamily="34" charset="-122"/>
                          <a:ea typeface="微软雅黑" panose="020B0503020204020204" pitchFamily="34" charset="-122"/>
                        </a:rPr>
                        <a:t>涉及条款</a:t>
                      </a:r>
                      <a:endParaRPr lang="zh-CN" sz="1200" dirty="0">
                        <a:solidFill>
                          <a:schemeClr val="tx1"/>
                        </a:solidFill>
                        <a:effectLst/>
                        <a:latin typeface="微软雅黑" panose="020B0503020204020204" pitchFamily="34" charset="-122"/>
                        <a:ea typeface="微软雅黑" panose="020B0503020204020204" pitchFamily="34" charset="-122"/>
                      </a:endParaRPr>
                    </a:p>
                  </a:txBody>
                  <a:tcPr marL="49736" marR="4973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200" dirty="0">
                          <a:solidFill>
                            <a:schemeClr val="tx1"/>
                          </a:solidFill>
                          <a:effectLst/>
                          <a:latin typeface="微软雅黑" panose="020B0503020204020204" pitchFamily="34" charset="-122"/>
                          <a:ea typeface="微软雅黑" panose="020B0503020204020204" pitchFamily="34" charset="-122"/>
                        </a:rPr>
                        <a:t>修订前</a:t>
                      </a: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200">
                          <a:solidFill>
                            <a:schemeClr val="tx1"/>
                          </a:solidFill>
                          <a:effectLst/>
                          <a:latin typeface="微软雅黑" panose="020B0503020204020204" pitchFamily="34" charset="-122"/>
                          <a:ea typeface="微软雅黑" panose="020B0503020204020204" pitchFamily="34" charset="-122"/>
                        </a:rPr>
                        <a:t>修订后</a:t>
                      </a: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159378">
                <a:tc rowSpan="5">
                  <a:txBody>
                    <a:bodyPr/>
                    <a:lstStyle/>
                    <a:p>
                      <a:pPr>
                        <a:spcAft>
                          <a:spcPts val="0"/>
                        </a:spcAft>
                      </a:pPr>
                      <a:r>
                        <a:rPr lang="zh-CN" sz="1200" dirty="0">
                          <a:solidFill>
                            <a:schemeClr val="tx1"/>
                          </a:solidFill>
                          <a:effectLst/>
                          <a:latin typeface="微软雅黑" panose="020B0503020204020204" pitchFamily="34" charset="-122"/>
                          <a:ea typeface="微软雅黑" panose="020B0503020204020204" pitchFamily="34" charset="-122"/>
                        </a:rPr>
                        <a:t>附录</a:t>
                      </a:r>
                      <a:r>
                        <a:rPr lang="en-US" sz="1200" dirty="0">
                          <a:solidFill>
                            <a:schemeClr val="tx1"/>
                          </a:solidFill>
                          <a:effectLst/>
                          <a:latin typeface="微软雅黑" panose="020B0503020204020204" pitchFamily="34" charset="-122"/>
                          <a:ea typeface="微软雅黑" panose="020B0503020204020204" pitchFamily="34" charset="-122"/>
                        </a:rPr>
                        <a:t>J</a:t>
                      </a:r>
                      <a:endParaRPr lang="zh-CN" sz="1200" dirty="0">
                        <a:solidFill>
                          <a:schemeClr val="tx1"/>
                        </a:solidFill>
                        <a:effectLst/>
                        <a:latin typeface="微软雅黑" panose="020B0503020204020204" pitchFamily="34" charset="-122"/>
                        <a:ea typeface="微软雅黑" panose="020B0503020204020204" pitchFamily="34" charset="-122"/>
                      </a:endParaRPr>
                    </a:p>
                    <a:p>
                      <a:pPr>
                        <a:spcAft>
                          <a:spcPts val="0"/>
                        </a:spcAft>
                      </a:pPr>
                      <a:r>
                        <a:rPr lang="zh-CN" sz="1200" dirty="0">
                          <a:solidFill>
                            <a:schemeClr val="tx1"/>
                          </a:solidFill>
                          <a:effectLst/>
                          <a:latin typeface="微软雅黑" panose="020B0503020204020204" pitchFamily="34" charset="-122"/>
                          <a:ea typeface="微软雅黑" panose="020B0503020204020204" pitchFamily="34" charset="-122"/>
                        </a:rPr>
                        <a:t>应急撤离</a:t>
                      </a:r>
                    </a:p>
                  </a:txBody>
                  <a:tcPr marL="49736" marR="4973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000"/>
                        </a:spcBef>
                        <a:spcAft>
                          <a:spcPts val="0"/>
                        </a:spcAft>
                      </a:pPr>
                      <a:r>
                        <a:rPr lang="en-US" sz="1200" u="none" dirty="0">
                          <a:solidFill>
                            <a:schemeClr val="tx1"/>
                          </a:solidFill>
                          <a:effectLst/>
                          <a:latin typeface="微软雅黑" panose="020B0503020204020204" pitchFamily="34" charset="-122"/>
                          <a:ea typeface="微软雅黑" panose="020B0503020204020204" pitchFamily="34" charset="-122"/>
                        </a:rPr>
                        <a:t>(a) </a:t>
                      </a:r>
                      <a:r>
                        <a:rPr lang="zh-CN" sz="1200" u="none" dirty="0">
                          <a:solidFill>
                            <a:schemeClr val="tx1"/>
                          </a:solidFill>
                          <a:effectLst/>
                          <a:latin typeface="微软雅黑" panose="020B0503020204020204" pitchFamily="34" charset="-122"/>
                          <a:ea typeface="微软雅黑" panose="020B0503020204020204" pitchFamily="34" charset="-122"/>
                        </a:rPr>
                        <a:t>必须在黑夜或白天模拟黑夜的条件下进行应急撤离演示。如果是在白天有自然光的室内进行演示，则必须遮挡演示场所的每扇窗户，关闭每扇门，以尽量减少自然光的影响。可以使用地板或地面的照明灯，但它必须保持很低并有遮挡，以免灯光射进飞机窗户或舱门。</a:t>
                      </a: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u="none" kern="1200" dirty="0">
                          <a:solidFill>
                            <a:srgbClr val="C00000"/>
                          </a:solidFill>
                          <a:effectLst/>
                          <a:latin typeface="微软雅黑" panose="020B0503020204020204" pitchFamily="34" charset="-122"/>
                          <a:ea typeface="微软雅黑" panose="020B0503020204020204" pitchFamily="34" charset="-122"/>
                          <a:cs typeface="+mn-cs"/>
                        </a:rPr>
                        <a:t>(a) </a:t>
                      </a:r>
                      <a:r>
                        <a:rPr lang="zh-CN" altLang="en-US" sz="1200" u="none" kern="1200" dirty="0">
                          <a:solidFill>
                            <a:srgbClr val="C00000"/>
                          </a:solidFill>
                          <a:effectLst/>
                          <a:latin typeface="微软雅黑" panose="020B0503020204020204" pitchFamily="34" charset="-122"/>
                          <a:ea typeface="微软雅黑" panose="020B0503020204020204" pitchFamily="34" charset="-122"/>
                          <a:cs typeface="+mn-cs"/>
                        </a:rPr>
                        <a:t>必须在飞机应急照明系统工作之前外部灯光水平不超过</a:t>
                      </a:r>
                      <a:r>
                        <a:rPr lang="en-US" altLang="zh-CN" sz="1200" u="none" kern="1200" dirty="0">
                          <a:solidFill>
                            <a:srgbClr val="C00000"/>
                          </a:solidFill>
                          <a:effectLst/>
                          <a:latin typeface="微软雅黑" panose="020B0503020204020204" pitchFamily="34" charset="-122"/>
                          <a:ea typeface="微软雅黑" panose="020B0503020204020204" pitchFamily="34" charset="-122"/>
                          <a:cs typeface="+mn-cs"/>
                        </a:rPr>
                        <a:t>3.229 </a:t>
                      </a:r>
                      <a:r>
                        <a:rPr lang="zh-CN" altLang="en-US" sz="1200" u="none" kern="1200" dirty="0">
                          <a:solidFill>
                            <a:srgbClr val="C00000"/>
                          </a:solidFill>
                          <a:effectLst/>
                          <a:latin typeface="微软雅黑" panose="020B0503020204020204" pitchFamily="34" charset="-122"/>
                          <a:ea typeface="微软雅黑" panose="020B0503020204020204" pitchFamily="34" charset="-122"/>
                          <a:cs typeface="+mn-cs"/>
                        </a:rPr>
                        <a:t>勒（</a:t>
                      </a:r>
                      <a:r>
                        <a:rPr lang="en-US" altLang="zh-CN" sz="1200" u="none" kern="1200" dirty="0">
                          <a:solidFill>
                            <a:srgbClr val="C00000"/>
                          </a:solidFill>
                          <a:effectLst/>
                          <a:latin typeface="微软雅黑" panose="020B0503020204020204" pitchFamily="34" charset="-122"/>
                          <a:ea typeface="微软雅黑" panose="020B0503020204020204" pitchFamily="34" charset="-122"/>
                          <a:cs typeface="+mn-cs"/>
                        </a:rPr>
                        <a:t>0.3 </a:t>
                      </a:r>
                      <a:r>
                        <a:rPr lang="zh-CN" altLang="en-US" sz="1200" u="none" kern="1200" dirty="0">
                          <a:solidFill>
                            <a:srgbClr val="C00000"/>
                          </a:solidFill>
                          <a:effectLst/>
                          <a:latin typeface="微软雅黑" panose="020B0503020204020204" pitchFamily="34" charset="-122"/>
                          <a:ea typeface="微软雅黑" panose="020B0503020204020204" pitchFamily="34" charset="-122"/>
                          <a:cs typeface="+mn-cs"/>
                        </a:rPr>
                        <a:t>英尺烛光）的条件下进行应急撤离演示。在实际演示过程中初始外部灯光水平可以保持或照亮。然而，不得增加外部灯光水平，除非由于启动了飞机应急照明系统。</a:t>
                      </a:r>
                      <a:endParaRPr lang="zh-CN" sz="1200" u="none" kern="1200" dirty="0">
                        <a:solidFill>
                          <a:srgbClr val="C00000"/>
                        </a:solidFill>
                        <a:effectLst/>
                        <a:latin typeface="微软雅黑" panose="020B0503020204020204" pitchFamily="34" charset="-122"/>
                        <a:ea typeface="微软雅黑" panose="020B0503020204020204" pitchFamily="34" charset="-122"/>
                        <a:cs typeface="+mn-cs"/>
                      </a:endParaRP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520646">
                <a:tc vMerge="1">
                  <a:txBody>
                    <a:bodyPr/>
                    <a:lstStyle/>
                    <a:p>
                      <a:pPr>
                        <a:spcAft>
                          <a:spcPts val="0"/>
                        </a:spcAft>
                      </a:pPr>
                      <a:endParaRPr lang="zh-CN" sz="1200" dirty="0">
                        <a:solidFill>
                          <a:schemeClr val="tx1"/>
                        </a:solidFill>
                        <a:effectLst/>
                        <a:latin typeface="微软雅黑" panose="020B0503020204020204" pitchFamily="34" charset="-122"/>
                        <a:ea typeface="微软雅黑" panose="020B0503020204020204" pitchFamily="34" charset="-122"/>
                      </a:endParaRPr>
                    </a:p>
                  </a:txBody>
                  <a:tcPr marL="49736" marR="49736" marT="0" marB="0"/>
                </a:tc>
                <a:tc>
                  <a:txBody>
                    <a:bodyPr/>
                    <a:lstStyle/>
                    <a:p>
                      <a:pPr marL="0" marR="0" indent="0" algn="l" defTabSz="914400" rtl="0" eaLnBrk="1" fontAlgn="auto" latinLnBrk="0" hangingPunct="1">
                        <a:lnSpc>
                          <a:spcPct val="100000"/>
                        </a:lnSpc>
                        <a:spcBef>
                          <a:spcPts val="1000"/>
                        </a:spcBef>
                        <a:spcAft>
                          <a:spcPts val="0"/>
                        </a:spcAft>
                        <a:buClrTx/>
                        <a:buSzTx/>
                        <a:buFontTx/>
                        <a:buNone/>
                        <a:tabLst/>
                        <a:defRPr/>
                      </a:pPr>
                      <a:r>
                        <a:rPr lang="en-US" altLang="zh-CN" sz="1200" u="none" dirty="0">
                          <a:solidFill>
                            <a:schemeClr val="tx1"/>
                          </a:solidFill>
                          <a:effectLst/>
                          <a:latin typeface="微软雅黑" panose="020B0503020204020204" pitchFamily="34" charset="-122"/>
                          <a:ea typeface="微软雅黑" panose="020B0503020204020204" pitchFamily="34" charset="-122"/>
                        </a:rPr>
                        <a:t>(f) </a:t>
                      </a:r>
                      <a:r>
                        <a:rPr lang="zh-CN" altLang="zh-CN" sz="1200" u="none" dirty="0">
                          <a:solidFill>
                            <a:schemeClr val="tx1"/>
                          </a:solidFill>
                          <a:effectLst/>
                          <a:latin typeface="微软雅黑" panose="020B0503020204020204" pitchFamily="34" charset="-122"/>
                          <a:ea typeface="微软雅黑" panose="020B0503020204020204" pitchFamily="34" charset="-122"/>
                        </a:rPr>
                        <a:t>每个外部舱门和出口以及每个内部舱门或帘布必须处于起飞时的状态。</a:t>
                      </a:r>
                      <a:endParaRPr lang="zh-CN" sz="1200" u="none" dirty="0">
                        <a:solidFill>
                          <a:schemeClr val="tx1"/>
                        </a:solidFill>
                        <a:effectLst/>
                        <a:latin typeface="微软雅黑" panose="020B0503020204020204" pitchFamily="34" charset="-122"/>
                        <a:ea typeface="微软雅黑" panose="020B0503020204020204" pitchFamily="34" charset="-122"/>
                      </a:endParaRP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000"/>
                        </a:spcBef>
                        <a:spcAft>
                          <a:spcPts val="0"/>
                        </a:spcAft>
                      </a:pPr>
                      <a:r>
                        <a:rPr lang="en-US" altLang="zh-CN" sz="1200" u="none" dirty="0">
                          <a:solidFill>
                            <a:schemeClr val="tx1"/>
                          </a:solidFill>
                          <a:effectLst/>
                          <a:latin typeface="微软雅黑" panose="020B0503020204020204" pitchFamily="34" charset="-122"/>
                          <a:ea typeface="微软雅黑" panose="020B0503020204020204" pitchFamily="34" charset="-122"/>
                        </a:rPr>
                        <a:t>(f) </a:t>
                      </a:r>
                      <a:r>
                        <a:rPr lang="zh-CN" altLang="zh-CN" sz="1200" u="none" dirty="0">
                          <a:solidFill>
                            <a:schemeClr val="tx1"/>
                          </a:solidFill>
                          <a:effectLst/>
                          <a:latin typeface="微软雅黑" panose="020B0503020204020204" pitchFamily="34" charset="-122"/>
                          <a:ea typeface="微软雅黑" panose="020B0503020204020204" pitchFamily="34" charset="-122"/>
                        </a:rPr>
                        <a:t>每个</a:t>
                      </a:r>
                      <a:r>
                        <a:rPr lang="zh-CN" altLang="zh-CN" sz="1200" u="none" dirty="0">
                          <a:solidFill>
                            <a:srgbClr val="C00000"/>
                          </a:solidFill>
                          <a:effectLst/>
                          <a:latin typeface="微软雅黑" panose="020B0503020204020204" pitchFamily="34" charset="-122"/>
                          <a:ea typeface="微软雅黑" panose="020B0503020204020204" pitchFamily="34" charset="-122"/>
                        </a:rPr>
                        <a:t>内部舱门或帘布</a:t>
                      </a:r>
                      <a:r>
                        <a:rPr lang="zh-CN" altLang="zh-CN" sz="1200" u="none" dirty="0">
                          <a:solidFill>
                            <a:schemeClr val="tx1"/>
                          </a:solidFill>
                          <a:effectLst/>
                          <a:latin typeface="微软雅黑" panose="020B0503020204020204" pitchFamily="34" charset="-122"/>
                          <a:ea typeface="微软雅黑" panose="020B0503020204020204" pitchFamily="34" charset="-122"/>
                        </a:rPr>
                        <a:t>必须处于起飞时的状态。</a:t>
                      </a:r>
                    </a:p>
                    <a:p>
                      <a:pPr>
                        <a:spcBef>
                          <a:spcPts val="1000"/>
                        </a:spcBef>
                        <a:spcAft>
                          <a:spcPts val="0"/>
                        </a:spcAft>
                      </a:pPr>
                      <a:endParaRPr lang="zh-CN" sz="1200" u="none" dirty="0">
                        <a:solidFill>
                          <a:schemeClr val="tx1"/>
                        </a:solidFill>
                        <a:effectLst/>
                        <a:latin typeface="微软雅黑" panose="020B0503020204020204" pitchFamily="34" charset="-122"/>
                        <a:ea typeface="微软雅黑" panose="020B0503020204020204" pitchFamily="34" charset="-122"/>
                      </a:endParaRP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1159378">
                <a:tc vMerge="1">
                  <a:txBody>
                    <a:bodyPr/>
                    <a:lstStyle/>
                    <a:p>
                      <a:pPr>
                        <a:spcAft>
                          <a:spcPts val="0"/>
                        </a:spcAft>
                      </a:pPr>
                      <a:endParaRPr lang="zh-CN" sz="1200" dirty="0">
                        <a:solidFill>
                          <a:schemeClr val="tx1"/>
                        </a:solidFill>
                        <a:effectLst/>
                        <a:latin typeface="微软雅黑" panose="020B0503020204020204" pitchFamily="34" charset="-122"/>
                        <a:ea typeface="微软雅黑" panose="020B0503020204020204" pitchFamily="34" charset="-122"/>
                      </a:endParaRPr>
                    </a:p>
                  </a:txBody>
                  <a:tcPr marL="49736" marR="49736" marT="0" marB="0"/>
                </a:tc>
                <a:tc>
                  <a:txBody>
                    <a:bodyPr/>
                    <a:lstStyle/>
                    <a:p>
                      <a:pPr marL="0" marR="0" indent="0" algn="l" defTabSz="914400" rtl="0" eaLnBrk="1" fontAlgn="auto" latinLnBrk="0" hangingPunct="1">
                        <a:lnSpc>
                          <a:spcPct val="100000"/>
                        </a:lnSpc>
                        <a:spcBef>
                          <a:spcPts val="1000"/>
                        </a:spcBef>
                        <a:spcAft>
                          <a:spcPts val="0"/>
                        </a:spcAft>
                        <a:buClrTx/>
                        <a:buSzTx/>
                        <a:buFontTx/>
                        <a:buNone/>
                        <a:tabLst/>
                        <a:defRPr/>
                      </a:pPr>
                      <a:r>
                        <a:rPr lang="en-US" altLang="zh-CN" sz="1200" u="none" dirty="0">
                          <a:solidFill>
                            <a:schemeClr val="tx1"/>
                          </a:solidFill>
                          <a:effectLst/>
                          <a:latin typeface="微软雅黑" panose="020B0503020204020204" pitchFamily="34" charset="-122"/>
                          <a:ea typeface="微软雅黑" panose="020B0503020204020204" pitchFamily="34" charset="-122"/>
                        </a:rPr>
                        <a:t>(n) </a:t>
                      </a:r>
                      <a:r>
                        <a:rPr lang="zh-CN" altLang="zh-CN" sz="1200" u="none" kern="1200" dirty="0">
                          <a:solidFill>
                            <a:schemeClr val="tx1"/>
                          </a:solidFill>
                          <a:effectLst/>
                          <a:latin typeface="微软雅黑" panose="020B0503020204020204" pitchFamily="34" charset="-122"/>
                          <a:ea typeface="微软雅黑" panose="020B0503020204020204" pitchFamily="34" charset="-122"/>
                          <a:cs typeface="+mn-cs"/>
                        </a:rPr>
                        <a:t>可以对旅客作中国民用航空总局有关营运规定要求的起飞前的简介，也可以劝告旅客遵循机组成员的指导，但对演示中要遵循的程序不得加以说明。</a:t>
                      </a:r>
                    </a:p>
                    <a:p>
                      <a:pPr marL="0" marR="0" indent="0" algn="l" defTabSz="914400" rtl="0" eaLnBrk="1" fontAlgn="auto" latinLnBrk="0" hangingPunct="1">
                        <a:lnSpc>
                          <a:spcPct val="100000"/>
                        </a:lnSpc>
                        <a:spcBef>
                          <a:spcPts val="1000"/>
                        </a:spcBef>
                        <a:spcAft>
                          <a:spcPts val="0"/>
                        </a:spcAft>
                        <a:buClrTx/>
                        <a:buSzTx/>
                        <a:buFontTx/>
                        <a:buNone/>
                        <a:tabLst/>
                        <a:defRPr/>
                      </a:pPr>
                      <a:endParaRPr lang="zh-CN" sz="1200" u="none" dirty="0">
                        <a:solidFill>
                          <a:schemeClr val="tx1"/>
                        </a:solidFill>
                        <a:effectLst/>
                        <a:latin typeface="微软雅黑" panose="020B0503020204020204" pitchFamily="34" charset="-122"/>
                        <a:ea typeface="微软雅黑" panose="020B0503020204020204" pitchFamily="34" charset="-122"/>
                      </a:endParaRP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1000"/>
                        </a:spcBef>
                        <a:spcAft>
                          <a:spcPts val="0"/>
                        </a:spcAft>
                        <a:buClrTx/>
                        <a:buSzTx/>
                        <a:buFontTx/>
                        <a:buNone/>
                        <a:tabLst/>
                        <a:defRPr/>
                      </a:pPr>
                      <a:r>
                        <a:rPr lang="en-US" altLang="zh-CN" sz="1200" u="none" dirty="0">
                          <a:solidFill>
                            <a:schemeClr val="tx1"/>
                          </a:solidFill>
                          <a:effectLst/>
                          <a:latin typeface="微软雅黑" panose="020B0503020204020204" pitchFamily="34" charset="-122"/>
                          <a:ea typeface="微软雅黑" panose="020B0503020204020204" pitchFamily="34" charset="-122"/>
                        </a:rPr>
                        <a:t>(n) </a:t>
                      </a:r>
                      <a:r>
                        <a:rPr lang="zh-CN" altLang="en-US" sz="1200" u="none" kern="1200" dirty="0">
                          <a:solidFill>
                            <a:schemeClr val="tx1"/>
                          </a:solidFill>
                          <a:effectLst/>
                          <a:latin typeface="微软雅黑" panose="020B0503020204020204" pitchFamily="34" charset="-122"/>
                          <a:ea typeface="微软雅黑" panose="020B0503020204020204" pitchFamily="34" charset="-122"/>
                          <a:cs typeface="+mn-cs"/>
                        </a:rPr>
                        <a:t>在进入演示航空器之前，可以劝告旅客遵循机组成员的指导，</a:t>
                      </a:r>
                      <a:r>
                        <a:rPr lang="zh-CN" altLang="en-US" sz="1200" u="none" kern="1200" dirty="0">
                          <a:solidFill>
                            <a:srgbClr val="C00000"/>
                          </a:solidFill>
                          <a:effectLst/>
                          <a:latin typeface="微软雅黑" panose="020B0503020204020204" pitchFamily="34" charset="-122"/>
                          <a:ea typeface="微软雅黑" panose="020B0503020204020204" pitchFamily="34" charset="-122"/>
                          <a:cs typeface="+mn-cs"/>
                        </a:rPr>
                        <a:t>但是除了演示所需的安全程序或在演示地点必须做的说明之外，</a:t>
                      </a:r>
                      <a:r>
                        <a:rPr lang="zh-CN" altLang="en-US" sz="1200" u="none" kern="1200" dirty="0">
                          <a:solidFill>
                            <a:schemeClr val="tx1"/>
                          </a:solidFill>
                          <a:effectLst/>
                          <a:latin typeface="微软雅黑" panose="020B0503020204020204" pitchFamily="34" charset="-122"/>
                          <a:ea typeface="微软雅黑" panose="020B0503020204020204" pitchFamily="34" charset="-122"/>
                          <a:cs typeface="+mn-cs"/>
                        </a:rPr>
                        <a:t>对演示中要遵循的程序不得加以说明。在开始演示前，可以对旅客作中国民用航空局有关营运规定要求的起飞前的简介。</a:t>
                      </a:r>
                      <a:r>
                        <a:rPr lang="zh-CN" altLang="en-US" sz="1200" u="none" kern="1200" dirty="0">
                          <a:solidFill>
                            <a:srgbClr val="C00000"/>
                          </a:solidFill>
                          <a:effectLst/>
                          <a:latin typeface="微软雅黑" panose="020B0503020204020204" pitchFamily="34" charset="-122"/>
                          <a:ea typeface="微软雅黑" panose="020B0503020204020204" pitchFamily="34" charset="-122"/>
                          <a:cs typeface="+mn-cs"/>
                        </a:rPr>
                        <a:t>飞行机组可以遵循经批准的培训大纲在滑梯的底部协助人员，以帮助演示。</a:t>
                      </a:r>
                      <a:endParaRPr lang="zh-CN" sz="1200" u="none" kern="1200" dirty="0">
                        <a:solidFill>
                          <a:srgbClr val="C00000"/>
                        </a:solidFill>
                        <a:effectLst/>
                        <a:latin typeface="微软雅黑" panose="020B0503020204020204" pitchFamily="34" charset="-122"/>
                        <a:ea typeface="微软雅黑" panose="020B0503020204020204" pitchFamily="34" charset="-122"/>
                        <a:cs typeface="+mn-cs"/>
                      </a:endParaRP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772918">
                <a:tc vMerge="1">
                  <a:txBody>
                    <a:bodyPr/>
                    <a:lstStyle/>
                    <a:p>
                      <a:pPr>
                        <a:spcAft>
                          <a:spcPts val="0"/>
                        </a:spcAft>
                      </a:pPr>
                      <a:endParaRPr lang="zh-CN" sz="1200" dirty="0">
                        <a:solidFill>
                          <a:schemeClr val="tx1"/>
                        </a:solidFill>
                        <a:effectLst/>
                        <a:latin typeface="微软雅黑" panose="020B0503020204020204" pitchFamily="34" charset="-122"/>
                        <a:ea typeface="微软雅黑" panose="020B0503020204020204" pitchFamily="34" charset="-122"/>
                      </a:endParaRPr>
                    </a:p>
                  </a:txBody>
                  <a:tcPr marL="49736" marR="49736" marT="0" marB="0"/>
                </a:tc>
                <a:tc>
                  <a:txBody>
                    <a:bodyPr/>
                    <a:lstStyle/>
                    <a:p>
                      <a:pPr marL="0" marR="0" indent="0" algn="l" defTabSz="914400" rtl="0" eaLnBrk="1" fontAlgn="auto" latinLnBrk="0" hangingPunct="1">
                        <a:lnSpc>
                          <a:spcPct val="100000"/>
                        </a:lnSpc>
                        <a:spcBef>
                          <a:spcPts val="1000"/>
                        </a:spcBef>
                        <a:spcAft>
                          <a:spcPts val="0"/>
                        </a:spcAft>
                        <a:buClrTx/>
                        <a:buSzTx/>
                        <a:buFontTx/>
                        <a:buNone/>
                        <a:tabLst/>
                        <a:defRPr/>
                      </a:pPr>
                      <a:r>
                        <a:rPr lang="en-US" altLang="zh-CN" sz="1200" u="none" dirty="0">
                          <a:solidFill>
                            <a:schemeClr val="tx1"/>
                          </a:solidFill>
                          <a:effectLst/>
                          <a:latin typeface="微软雅黑" panose="020B0503020204020204" pitchFamily="34" charset="-122"/>
                          <a:ea typeface="微软雅黑" panose="020B0503020204020204" pitchFamily="34" charset="-122"/>
                        </a:rPr>
                        <a:t>(o) </a:t>
                      </a:r>
                      <a:r>
                        <a:rPr lang="zh-CN" altLang="zh-CN" sz="1200" u="none" dirty="0">
                          <a:solidFill>
                            <a:schemeClr val="tx1"/>
                          </a:solidFill>
                          <a:effectLst/>
                          <a:latin typeface="微软雅黑" panose="020B0503020204020204" pitchFamily="34" charset="-122"/>
                          <a:ea typeface="微软雅黑" panose="020B0503020204020204" pitchFamily="34" charset="-122"/>
                        </a:rPr>
                        <a:t>如果备有本附录</a:t>
                      </a:r>
                      <a:r>
                        <a:rPr lang="en-US" altLang="zh-CN" sz="1200" u="none" dirty="0">
                          <a:solidFill>
                            <a:schemeClr val="tx1"/>
                          </a:solidFill>
                          <a:effectLst/>
                          <a:latin typeface="微软雅黑" panose="020B0503020204020204" pitchFamily="34" charset="-122"/>
                          <a:ea typeface="微软雅黑" panose="020B0503020204020204" pitchFamily="34" charset="-122"/>
                        </a:rPr>
                        <a:t>(c)</a:t>
                      </a:r>
                      <a:r>
                        <a:rPr lang="zh-CN" altLang="zh-CN" sz="1200" u="none" dirty="0">
                          <a:solidFill>
                            <a:schemeClr val="tx1"/>
                          </a:solidFill>
                          <a:effectLst/>
                          <a:latin typeface="微软雅黑" panose="020B0503020204020204" pitchFamily="34" charset="-122"/>
                          <a:ea typeface="微软雅黑" panose="020B0503020204020204" pitchFamily="34" charset="-122"/>
                        </a:rPr>
                        <a:t>款允许的安全设备，则必须把所有客舱和驾驶舱的窗户遮没，或者在所有应急出口处都设置安全设备，以免暴露在演示中将供使用的应急出口。</a:t>
                      </a:r>
                      <a:endParaRPr lang="en-US" altLang="zh-CN" sz="1200" u="none" dirty="0">
                        <a:solidFill>
                          <a:schemeClr val="tx1"/>
                        </a:solidFill>
                        <a:effectLst/>
                        <a:latin typeface="微软雅黑" panose="020B0503020204020204" pitchFamily="34" charset="-122"/>
                        <a:ea typeface="微软雅黑" panose="020B0503020204020204" pitchFamily="34" charset="-122"/>
                      </a:endParaRP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000"/>
                        </a:spcBef>
                        <a:spcAft>
                          <a:spcPts val="0"/>
                        </a:spcAft>
                      </a:pPr>
                      <a:r>
                        <a:rPr lang="en-US" altLang="zh-CN" sz="1200" u="none" kern="1200" dirty="0">
                          <a:solidFill>
                            <a:schemeClr val="tx1"/>
                          </a:solidFill>
                          <a:effectLst/>
                          <a:latin typeface="微软雅黑" panose="020B0503020204020204" pitchFamily="34" charset="-122"/>
                          <a:ea typeface="微软雅黑" panose="020B0503020204020204" pitchFamily="34" charset="-122"/>
                          <a:cs typeface="+mn-cs"/>
                        </a:rPr>
                        <a:t>(o) </a:t>
                      </a:r>
                      <a:r>
                        <a:rPr lang="zh-CN" altLang="en-US" sz="1200" u="none" kern="1200" dirty="0">
                          <a:solidFill>
                            <a:srgbClr val="C00000"/>
                          </a:solidFill>
                          <a:effectLst/>
                          <a:latin typeface="微软雅黑" panose="020B0503020204020204" pitchFamily="34" charset="-122"/>
                          <a:ea typeface="微软雅黑" panose="020B0503020204020204" pitchFamily="34" charset="-122"/>
                          <a:cs typeface="+mn-cs"/>
                        </a:rPr>
                        <a:t>必须配置飞机以避免在开始演示前向飞机上参与演示的人员暴露将供使用的应急出口。</a:t>
                      </a:r>
                      <a:endParaRPr lang="zh-CN" sz="1200" u="none" kern="1200" dirty="0">
                        <a:solidFill>
                          <a:srgbClr val="C00000"/>
                        </a:solidFill>
                        <a:effectLst/>
                        <a:latin typeface="微软雅黑" panose="020B0503020204020204" pitchFamily="34" charset="-122"/>
                        <a:ea typeface="微软雅黑" panose="020B0503020204020204" pitchFamily="34" charset="-122"/>
                        <a:cs typeface="+mn-cs"/>
                      </a:endParaRP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1739066">
                <a:tc vMerge="1">
                  <a:txBody>
                    <a:bodyPr/>
                    <a:lstStyle/>
                    <a:p>
                      <a:pPr>
                        <a:spcAft>
                          <a:spcPts val="0"/>
                        </a:spcAft>
                      </a:pPr>
                      <a:endParaRPr lang="zh-CN" sz="1200" dirty="0">
                        <a:solidFill>
                          <a:schemeClr val="tx1"/>
                        </a:solidFill>
                        <a:effectLst/>
                        <a:latin typeface="微软雅黑" panose="020B0503020204020204" pitchFamily="34" charset="-122"/>
                        <a:ea typeface="微软雅黑" panose="020B0503020204020204" pitchFamily="34" charset="-122"/>
                      </a:endParaRPr>
                    </a:p>
                  </a:txBody>
                  <a:tcPr marL="49736" marR="49736" marT="0" marB="0"/>
                </a:tc>
                <a:tc>
                  <a:txBody>
                    <a:bodyPr/>
                    <a:lstStyle/>
                    <a:p>
                      <a:pPr marL="0" marR="0" indent="0" algn="l" defTabSz="914400" rtl="0" eaLnBrk="1" fontAlgn="auto" latinLnBrk="0" hangingPunct="1">
                        <a:lnSpc>
                          <a:spcPct val="100000"/>
                        </a:lnSpc>
                        <a:spcBef>
                          <a:spcPts val="1000"/>
                        </a:spcBef>
                        <a:spcAft>
                          <a:spcPts val="0"/>
                        </a:spcAft>
                        <a:buClrTx/>
                        <a:buSzTx/>
                        <a:buFontTx/>
                        <a:buNone/>
                        <a:tabLst/>
                        <a:defRPr/>
                      </a:pPr>
                      <a:r>
                        <a:rPr lang="en-US" altLang="zh-CN" sz="1200" u="none" dirty="0">
                          <a:solidFill>
                            <a:schemeClr val="tx1"/>
                          </a:solidFill>
                          <a:effectLst/>
                          <a:latin typeface="微软雅黑" panose="020B0503020204020204" pitchFamily="34" charset="-122"/>
                          <a:ea typeface="微软雅黑" panose="020B0503020204020204" pitchFamily="34" charset="-122"/>
                        </a:rPr>
                        <a:t>(p) </a:t>
                      </a:r>
                      <a:r>
                        <a:rPr lang="zh-CN" altLang="zh-CN" sz="1200" u="none" dirty="0">
                          <a:solidFill>
                            <a:schemeClr val="tx1"/>
                          </a:solidFill>
                          <a:effectLst/>
                          <a:latin typeface="微软雅黑" panose="020B0503020204020204" pitchFamily="34" charset="-122"/>
                          <a:ea typeface="微软雅黑" panose="020B0503020204020204" pitchFamily="34" charset="-122"/>
                        </a:rPr>
                        <a:t>符合适用于该飞机所需应急出口全部要求的机身两侧应急出口，在演示中使用的数目不得超过</a:t>
                      </a:r>
                      <a:r>
                        <a:rPr lang="en-US" altLang="zh-CN" sz="1200" u="none" dirty="0">
                          <a:solidFill>
                            <a:schemeClr val="tx1"/>
                          </a:solidFill>
                          <a:effectLst/>
                          <a:latin typeface="微软雅黑" panose="020B0503020204020204" pitchFamily="34" charset="-122"/>
                          <a:ea typeface="微软雅黑" panose="020B0503020204020204" pitchFamily="34" charset="-122"/>
                        </a:rPr>
                        <a:t>50%</a:t>
                      </a:r>
                      <a:r>
                        <a:rPr lang="zh-CN" altLang="zh-CN" sz="1200" u="none" dirty="0">
                          <a:solidFill>
                            <a:schemeClr val="tx1"/>
                          </a:solidFill>
                          <a:effectLst/>
                          <a:latin typeface="微软雅黑" panose="020B0503020204020204" pitchFamily="34" charset="-122"/>
                          <a:ea typeface="微软雅黑" panose="020B0503020204020204" pitchFamily="34" charset="-122"/>
                        </a:rPr>
                        <a:t>。演示中不使用的出口，必须使其手柄不起作用或者在出口的外面放上红灯、红带或其他可接受的措施，以表示起火或其他不可使用的原因。要使用的出口必须是飞机所有应急出口的代表性出口，而且必须由申请人指定并经局方批准。必须至少使用一个与地板齐平的出口。</a:t>
                      </a:r>
                      <a:endParaRPr lang="zh-CN" sz="1200" u="none" dirty="0">
                        <a:solidFill>
                          <a:schemeClr val="tx1"/>
                        </a:solidFill>
                        <a:effectLst/>
                        <a:latin typeface="微软雅黑" panose="020B0503020204020204" pitchFamily="34" charset="-122"/>
                        <a:ea typeface="微软雅黑" panose="020B0503020204020204" pitchFamily="34" charset="-122"/>
                      </a:endParaRP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000"/>
                        </a:spcBef>
                        <a:spcAft>
                          <a:spcPts val="0"/>
                        </a:spcAft>
                      </a:pPr>
                      <a:r>
                        <a:rPr lang="en-US" altLang="zh-CN" sz="1200" u="none" dirty="0">
                          <a:solidFill>
                            <a:schemeClr val="tx1"/>
                          </a:solidFill>
                          <a:effectLst/>
                          <a:latin typeface="微软雅黑" panose="020B0503020204020204" pitchFamily="34" charset="-122"/>
                          <a:ea typeface="微软雅黑" panose="020B0503020204020204" pitchFamily="34" charset="-122"/>
                        </a:rPr>
                        <a:t>(p) </a:t>
                      </a:r>
                      <a:r>
                        <a:rPr lang="zh-CN" altLang="en-US" sz="1200" u="none" kern="1200" dirty="0">
                          <a:solidFill>
                            <a:srgbClr val="C00000"/>
                          </a:solidFill>
                          <a:effectLst/>
                          <a:latin typeface="微软雅黑" panose="020B0503020204020204" pitchFamily="34" charset="-122"/>
                          <a:ea typeface="微软雅黑" panose="020B0503020204020204" pitchFamily="34" charset="-122"/>
                          <a:cs typeface="+mn-cs"/>
                        </a:rPr>
                        <a:t>演示中使用的出口必须符合每一对出口中的一个出口。如果配有滑梯，演示可以使用充好气的滑梯并且在开始演示时出口处于打开的状态。在该情况下，必须配置所有的出口使得不会向参与人员暴露要使用的出口。如果使用这种方法，必须计及每一出口所用的出口准备时间，并且在开始演示前不得表明演示中不使用的出口。</a:t>
                      </a:r>
                      <a:r>
                        <a:rPr lang="zh-CN" altLang="en-US" sz="1200" u="none" kern="1200" dirty="0">
                          <a:solidFill>
                            <a:schemeClr val="tx1"/>
                          </a:solidFill>
                          <a:effectLst/>
                          <a:latin typeface="微软雅黑" panose="020B0503020204020204" pitchFamily="34" charset="-122"/>
                          <a:ea typeface="微软雅黑" panose="020B0503020204020204" pitchFamily="34" charset="-122"/>
                          <a:cs typeface="+mn-cs"/>
                        </a:rPr>
                        <a:t>要使用的出口必须是飞机所有应急出口的代表性出口，并且必须由申请人指定并经中国民用航空局适航部门批准。必须至少使用一个与地板齐平的出口。</a:t>
                      </a:r>
                      <a:endParaRPr lang="zh-CN" sz="1200" u="none" kern="1200" dirty="0">
                        <a:solidFill>
                          <a:schemeClr val="tx1"/>
                        </a:solidFill>
                        <a:effectLst/>
                        <a:latin typeface="微软雅黑" panose="020B0503020204020204" pitchFamily="34" charset="-122"/>
                        <a:ea typeface="微软雅黑" panose="020B0503020204020204" pitchFamily="34" charset="-122"/>
                        <a:cs typeface="+mn-cs"/>
                      </a:endParaRP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24366169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—117</a:t>
            </a:r>
            <a:r>
              <a:rPr lang="zh-CN" altLang="en-US" sz="2400" dirty="0"/>
              <a:t>修正案</a:t>
            </a:r>
            <a:endParaRPr lang="zh-CN" sz="2400" dirty="0"/>
          </a:p>
        </p:txBody>
      </p:sp>
      <p:sp>
        <p:nvSpPr>
          <p:cNvPr id="5" name="矩形 4"/>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sp>
        <p:nvSpPr>
          <p:cNvPr id="8" name="线形标注 1 7"/>
          <p:cNvSpPr/>
          <p:nvPr/>
        </p:nvSpPr>
        <p:spPr>
          <a:xfrm>
            <a:off x="755576" y="3526475"/>
            <a:ext cx="7560840" cy="1846741"/>
          </a:xfrm>
          <a:prstGeom prst="borderCallout1">
            <a:avLst>
              <a:gd name="adj1" fmla="val -56018"/>
              <a:gd name="adj2" fmla="val 23046"/>
              <a:gd name="adj3" fmla="val 112500"/>
              <a:gd name="adj4" fmla="val -38333"/>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solidFill>
                  <a:schemeClr val="tx1"/>
                </a:solidFill>
                <a:latin typeface="微软雅黑" panose="020B0503020204020204" pitchFamily="34" charset="-122"/>
                <a:ea typeface="微软雅黑" panose="020B0503020204020204" pitchFamily="34" charset="-122"/>
              </a:rPr>
              <a:t>附录</a:t>
            </a:r>
            <a:r>
              <a:rPr lang="en-US" altLang="zh-CN" dirty="0">
                <a:solidFill>
                  <a:schemeClr val="tx1"/>
                </a:solidFill>
                <a:latin typeface="微软雅黑" panose="020B0503020204020204" pitchFamily="34" charset="-122"/>
                <a:ea typeface="微软雅黑" panose="020B0503020204020204" pitchFamily="34" charset="-122"/>
              </a:rPr>
              <a:t>J</a:t>
            </a:r>
            <a:r>
              <a:rPr lang="zh-CN" altLang="zh-CN" dirty="0">
                <a:solidFill>
                  <a:schemeClr val="tx1"/>
                </a:solidFill>
                <a:latin typeface="微软雅黑" panose="020B0503020204020204" pitchFamily="34" charset="-122"/>
                <a:ea typeface="微软雅黑" panose="020B0503020204020204" pitchFamily="34" charset="-122"/>
              </a:rPr>
              <a:t>的</a:t>
            </a:r>
            <a:r>
              <a:rPr lang="en-US" altLang="zh-CN" dirty="0">
                <a:solidFill>
                  <a:schemeClr val="tx1"/>
                </a:solidFill>
                <a:latin typeface="微软雅黑" panose="020B0503020204020204" pitchFamily="34" charset="-122"/>
                <a:ea typeface="微软雅黑" panose="020B0503020204020204" pitchFamily="34" charset="-122"/>
              </a:rPr>
              <a:t>(a)</a:t>
            </a:r>
            <a:r>
              <a:rPr lang="zh-CN" altLang="zh-CN" dirty="0">
                <a:solidFill>
                  <a:schemeClr val="tx1"/>
                </a:solidFill>
                <a:latin typeface="微软雅黑" panose="020B0503020204020204" pitchFamily="34" charset="-122"/>
                <a:ea typeface="微软雅黑" panose="020B0503020204020204" pitchFamily="34" charset="-122"/>
              </a:rPr>
              <a:t>款做了修正，允许在飞机应急照明系统工作之前可以有不大于</a:t>
            </a:r>
            <a:r>
              <a:rPr lang="en-US" altLang="zh-CN" dirty="0">
                <a:solidFill>
                  <a:schemeClr val="tx1"/>
                </a:solidFill>
                <a:latin typeface="微软雅黑" panose="020B0503020204020204" pitchFamily="34" charset="-122"/>
                <a:ea typeface="微软雅黑" panose="020B0503020204020204" pitchFamily="34" charset="-122"/>
              </a:rPr>
              <a:t>0.3</a:t>
            </a:r>
            <a:r>
              <a:rPr lang="zh-CN" altLang="zh-CN" dirty="0">
                <a:solidFill>
                  <a:schemeClr val="tx1"/>
                </a:solidFill>
                <a:latin typeface="微软雅黑" panose="020B0503020204020204" pitchFamily="34" charset="-122"/>
                <a:ea typeface="微软雅黑" panose="020B0503020204020204" pitchFamily="34" charset="-122"/>
              </a:rPr>
              <a:t>英尺</a:t>
            </a:r>
            <a:r>
              <a:rPr lang="en-US" altLang="zh-CN" dirty="0">
                <a:solidFill>
                  <a:schemeClr val="tx1"/>
                </a:solidFill>
                <a:latin typeface="微软雅黑" panose="020B0503020204020204" pitchFamily="34" charset="-122"/>
                <a:ea typeface="微软雅黑" panose="020B0503020204020204" pitchFamily="34" charset="-122"/>
              </a:rPr>
              <a:t>-</a:t>
            </a:r>
            <a:r>
              <a:rPr lang="zh-CN" altLang="zh-CN" dirty="0">
                <a:solidFill>
                  <a:schemeClr val="tx1"/>
                </a:solidFill>
                <a:latin typeface="微软雅黑" panose="020B0503020204020204" pitchFamily="34" charset="-122"/>
                <a:ea typeface="微软雅黑" panose="020B0503020204020204" pitchFamily="34" charset="-122"/>
              </a:rPr>
              <a:t>烛光的外部照明以替代原来的“暗夜”的条件。上述照明程度大体相当于客舱仅由应急照明系统提供照明时的水平。</a:t>
            </a:r>
            <a:endParaRPr lang="en-US" altLang="zh-CN" dirty="0">
              <a:solidFill>
                <a:schemeClr val="tx1"/>
              </a:solidFill>
              <a:latin typeface="微软雅黑" panose="020B0503020204020204" pitchFamily="34" charset="-122"/>
              <a:ea typeface="微软雅黑" panose="020B0503020204020204" pitchFamily="34" charset="-122"/>
            </a:endParaRPr>
          </a:p>
          <a:p>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zh-CN" dirty="0">
                <a:solidFill>
                  <a:schemeClr val="tx1"/>
                </a:solidFill>
                <a:latin typeface="微软雅黑" panose="020B0503020204020204" pitchFamily="34" charset="-122"/>
                <a:ea typeface="微软雅黑" panose="020B0503020204020204" pitchFamily="34" charset="-122"/>
              </a:rPr>
              <a:t>允许在飞机外面提供这样程度的微弱照明，</a:t>
            </a:r>
            <a:r>
              <a:rPr lang="zh-CN" altLang="zh-CN" dirty="0">
                <a:solidFill>
                  <a:srgbClr val="C00000"/>
                </a:solidFill>
                <a:latin typeface="微软雅黑" panose="020B0503020204020204" pitchFamily="34" charset="-122"/>
                <a:ea typeface="微软雅黑" panose="020B0503020204020204" pitchFamily="34" charset="-122"/>
              </a:rPr>
              <a:t>可以提高演示指挥者发现演示中可能出现的问题并更快对其做出反应的能力</a:t>
            </a:r>
            <a:r>
              <a:rPr lang="zh-CN" altLang="en-US" dirty="0">
                <a:solidFill>
                  <a:schemeClr val="tx1"/>
                </a:solidFill>
                <a:latin typeface="微软雅黑" panose="020B0503020204020204" pitchFamily="34" charset="-122"/>
                <a:ea typeface="微软雅黑" panose="020B0503020204020204" pitchFamily="34" charset="-122"/>
              </a:rPr>
              <a:t>。</a:t>
            </a:r>
          </a:p>
        </p:txBody>
      </p:sp>
      <p:graphicFrame>
        <p:nvGraphicFramePr>
          <p:cNvPr id="7" name="表格 6"/>
          <p:cNvGraphicFramePr>
            <a:graphicFrameLocks noGrp="1"/>
          </p:cNvGraphicFramePr>
          <p:nvPr>
            <p:extLst>
              <p:ext uri="{D42A27DB-BD31-4B8C-83A1-F6EECF244321}">
                <p14:modId xmlns:p14="http://schemas.microsoft.com/office/powerpoint/2010/main" val="3214539251"/>
              </p:ext>
            </p:extLst>
          </p:nvPr>
        </p:nvGraphicFramePr>
        <p:xfrm>
          <a:off x="323528" y="1284304"/>
          <a:ext cx="8568952" cy="1706880"/>
        </p:xfrm>
        <a:graphic>
          <a:graphicData uri="http://schemas.openxmlformats.org/drawingml/2006/table">
            <a:tbl>
              <a:tblPr firstRow="1" firstCol="1" bandRow="1" bandCol="1">
                <a:tableStyleId>{5C22544A-7EE6-4342-B048-85BDC9FD1C3A}</a:tableStyleId>
              </a:tblPr>
              <a:tblGrid>
                <a:gridCol w="936104">
                  <a:extLst>
                    <a:ext uri="{9D8B030D-6E8A-4147-A177-3AD203B41FA5}">
                      <a16:colId xmlns:a16="http://schemas.microsoft.com/office/drawing/2014/main" xmlns="" val="20000"/>
                    </a:ext>
                  </a:extLst>
                </a:gridCol>
                <a:gridCol w="3600400">
                  <a:extLst>
                    <a:ext uri="{9D8B030D-6E8A-4147-A177-3AD203B41FA5}">
                      <a16:colId xmlns:a16="http://schemas.microsoft.com/office/drawing/2014/main" xmlns="" val="20001"/>
                    </a:ext>
                  </a:extLst>
                </a:gridCol>
                <a:gridCol w="4032448">
                  <a:extLst>
                    <a:ext uri="{9D8B030D-6E8A-4147-A177-3AD203B41FA5}">
                      <a16:colId xmlns:a16="http://schemas.microsoft.com/office/drawing/2014/main" xmlns="" val="20002"/>
                    </a:ext>
                  </a:extLst>
                </a:gridCol>
              </a:tblGrid>
              <a:tr h="193230">
                <a:tc>
                  <a:txBody>
                    <a:bodyPr/>
                    <a:lstStyle/>
                    <a:p>
                      <a:pPr algn="ctr">
                        <a:spcAft>
                          <a:spcPts val="0"/>
                        </a:spcAft>
                      </a:pPr>
                      <a:r>
                        <a:rPr lang="zh-CN" altLang="zh-CN" sz="1400" dirty="0">
                          <a:solidFill>
                            <a:schemeClr val="tx1"/>
                          </a:solidFill>
                          <a:effectLst/>
                          <a:latin typeface="微软雅黑" panose="020B0503020204020204" pitchFamily="34" charset="-122"/>
                          <a:ea typeface="微软雅黑" panose="020B0503020204020204" pitchFamily="34" charset="-122"/>
                        </a:rPr>
                        <a:t>涉及条款</a:t>
                      </a:r>
                      <a:endParaRPr lang="zh-CN" sz="1400" dirty="0">
                        <a:solidFill>
                          <a:schemeClr val="tx1"/>
                        </a:solidFill>
                        <a:effectLst/>
                        <a:latin typeface="微软雅黑" panose="020B0503020204020204" pitchFamily="34" charset="-122"/>
                        <a:ea typeface="微软雅黑" panose="020B0503020204020204" pitchFamily="34" charset="-122"/>
                      </a:endParaRPr>
                    </a:p>
                  </a:txBody>
                  <a:tcPr marL="49736" marR="4973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a:solidFill>
                            <a:schemeClr val="tx1"/>
                          </a:solidFill>
                          <a:effectLst/>
                          <a:latin typeface="微软雅黑" panose="020B0503020204020204" pitchFamily="34" charset="-122"/>
                          <a:ea typeface="微软雅黑" panose="020B0503020204020204" pitchFamily="34" charset="-122"/>
                        </a:rPr>
                        <a:t>修订前</a:t>
                      </a: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a:solidFill>
                            <a:schemeClr val="tx1"/>
                          </a:solidFill>
                          <a:effectLst/>
                          <a:latin typeface="微软雅黑" panose="020B0503020204020204" pitchFamily="34" charset="-122"/>
                          <a:ea typeface="微软雅黑" panose="020B0503020204020204" pitchFamily="34" charset="-122"/>
                        </a:rPr>
                        <a:t>修订后</a:t>
                      </a: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159378">
                <a:tc>
                  <a:txBody>
                    <a:bodyPr/>
                    <a:lstStyle/>
                    <a:p>
                      <a:pPr>
                        <a:spcAft>
                          <a:spcPts val="0"/>
                        </a:spcAft>
                      </a:pPr>
                      <a:r>
                        <a:rPr lang="zh-CN" sz="1400" dirty="0">
                          <a:solidFill>
                            <a:schemeClr val="tx1"/>
                          </a:solidFill>
                          <a:effectLst/>
                          <a:latin typeface="微软雅黑" panose="020B0503020204020204" pitchFamily="34" charset="-122"/>
                          <a:ea typeface="微软雅黑" panose="020B0503020204020204" pitchFamily="34" charset="-122"/>
                        </a:rPr>
                        <a:t>附录</a:t>
                      </a:r>
                      <a:r>
                        <a:rPr lang="en-US" sz="1400" dirty="0">
                          <a:solidFill>
                            <a:schemeClr val="tx1"/>
                          </a:solidFill>
                          <a:effectLst/>
                          <a:latin typeface="微软雅黑" panose="020B0503020204020204" pitchFamily="34" charset="-122"/>
                          <a:ea typeface="微软雅黑" panose="020B0503020204020204" pitchFamily="34" charset="-122"/>
                        </a:rPr>
                        <a:t>J</a:t>
                      </a:r>
                      <a:endParaRPr lang="zh-CN" sz="1400" dirty="0">
                        <a:solidFill>
                          <a:schemeClr val="tx1"/>
                        </a:solidFill>
                        <a:effectLst/>
                        <a:latin typeface="微软雅黑" panose="020B0503020204020204" pitchFamily="34" charset="-122"/>
                        <a:ea typeface="微软雅黑" panose="020B0503020204020204" pitchFamily="34" charset="-122"/>
                      </a:endParaRPr>
                    </a:p>
                    <a:p>
                      <a:pPr>
                        <a:spcAft>
                          <a:spcPts val="0"/>
                        </a:spcAft>
                      </a:pPr>
                      <a:r>
                        <a:rPr lang="zh-CN" sz="1400" dirty="0">
                          <a:solidFill>
                            <a:schemeClr val="tx1"/>
                          </a:solidFill>
                          <a:effectLst/>
                          <a:latin typeface="微软雅黑" panose="020B0503020204020204" pitchFamily="34" charset="-122"/>
                          <a:ea typeface="微软雅黑" panose="020B0503020204020204" pitchFamily="34" charset="-122"/>
                        </a:rPr>
                        <a:t>应急撤离</a:t>
                      </a:r>
                    </a:p>
                  </a:txBody>
                  <a:tcPr marL="49736" marR="4973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000"/>
                        </a:spcBef>
                        <a:spcAft>
                          <a:spcPts val="0"/>
                        </a:spcAft>
                      </a:pPr>
                      <a:r>
                        <a:rPr lang="en-US" sz="1400" u="none" dirty="0">
                          <a:solidFill>
                            <a:schemeClr val="tx1"/>
                          </a:solidFill>
                          <a:effectLst/>
                          <a:latin typeface="微软雅黑" panose="020B0503020204020204" pitchFamily="34" charset="-122"/>
                          <a:ea typeface="微软雅黑" panose="020B0503020204020204" pitchFamily="34" charset="-122"/>
                        </a:rPr>
                        <a:t>(a) </a:t>
                      </a:r>
                      <a:r>
                        <a:rPr lang="zh-CN" sz="1400" u="none" dirty="0">
                          <a:solidFill>
                            <a:schemeClr val="tx1"/>
                          </a:solidFill>
                          <a:effectLst/>
                          <a:latin typeface="微软雅黑" panose="020B0503020204020204" pitchFamily="34" charset="-122"/>
                          <a:ea typeface="微软雅黑" panose="020B0503020204020204" pitchFamily="34" charset="-122"/>
                        </a:rPr>
                        <a:t>必须在黑夜或白天模拟黑夜的条件下进行应急撤离演示。如果是在白天有自然光的室内进行演示，则必须遮挡演示场所的每扇窗户，关闭每扇门，以尽量减少自然光的影响。可以使用地板或地面的照明灯，但它必须保持很低并有遮挡，以免灯光射进飞机窗户或舱门。</a:t>
                      </a: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u="none" kern="1200" dirty="0">
                          <a:solidFill>
                            <a:srgbClr val="C00000"/>
                          </a:solidFill>
                          <a:effectLst/>
                          <a:latin typeface="微软雅黑" panose="020B0503020204020204" pitchFamily="34" charset="-122"/>
                          <a:ea typeface="微软雅黑" panose="020B0503020204020204" pitchFamily="34" charset="-122"/>
                          <a:cs typeface="+mn-cs"/>
                        </a:rPr>
                        <a:t>(a) </a:t>
                      </a:r>
                      <a:r>
                        <a:rPr lang="zh-CN" altLang="en-US" sz="1400" u="none" kern="1200" dirty="0">
                          <a:solidFill>
                            <a:srgbClr val="C00000"/>
                          </a:solidFill>
                          <a:effectLst/>
                          <a:latin typeface="微软雅黑" panose="020B0503020204020204" pitchFamily="34" charset="-122"/>
                          <a:ea typeface="微软雅黑" panose="020B0503020204020204" pitchFamily="34" charset="-122"/>
                          <a:cs typeface="+mn-cs"/>
                        </a:rPr>
                        <a:t>必须在飞机应急照明系统工作之前外部灯光水平不超过</a:t>
                      </a:r>
                      <a:r>
                        <a:rPr lang="en-US" altLang="zh-CN" sz="1400" u="none" kern="1200" dirty="0">
                          <a:solidFill>
                            <a:srgbClr val="C00000"/>
                          </a:solidFill>
                          <a:effectLst/>
                          <a:latin typeface="微软雅黑" panose="020B0503020204020204" pitchFamily="34" charset="-122"/>
                          <a:ea typeface="微软雅黑" panose="020B0503020204020204" pitchFamily="34" charset="-122"/>
                          <a:cs typeface="+mn-cs"/>
                        </a:rPr>
                        <a:t>3.229 </a:t>
                      </a:r>
                      <a:r>
                        <a:rPr lang="zh-CN" altLang="en-US" sz="1400" u="none" kern="1200" dirty="0">
                          <a:solidFill>
                            <a:srgbClr val="C00000"/>
                          </a:solidFill>
                          <a:effectLst/>
                          <a:latin typeface="微软雅黑" panose="020B0503020204020204" pitchFamily="34" charset="-122"/>
                          <a:ea typeface="微软雅黑" panose="020B0503020204020204" pitchFamily="34" charset="-122"/>
                          <a:cs typeface="+mn-cs"/>
                        </a:rPr>
                        <a:t>勒（</a:t>
                      </a:r>
                      <a:r>
                        <a:rPr lang="en-US" altLang="zh-CN" sz="1400" u="none" kern="1200" dirty="0">
                          <a:solidFill>
                            <a:srgbClr val="C00000"/>
                          </a:solidFill>
                          <a:effectLst/>
                          <a:latin typeface="微软雅黑" panose="020B0503020204020204" pitchFamily="34" charset="-122"/>
                          <a:ea typeface="微软雅黑" panose="020B0503020204020204" pitchFamily="34" charset="-122"/>
                          <a:cs typeface="+mn-cs"/>
                        </a:rPr>
                        <a:t>0.3 </a:t>
                      </a:r>
                      <a:r>
                        <a:rPr lang="zh-CN" altLang="en-US" sz="1400" u="none" kern="1200" dirty="0">
                          <a:solidFill>
                            <a:srgbClr val="C00000"/>
                          </a:solidFill>
                          <a:effectLst/>
                          <a:latin typeface="微软雅黑" panose="020B0503020204020204" pitchFamily="34" charset="-122"/>
                          <a:ea typeface="微软雅黑" panose="020B0503020204020204" pitchFamily="34" charset="-122"/>
                          <a:cs typeface="+mn-cs"/>
                        </a:rPr>
                        <a:t>英尺烛光）的条件下进行应急撤离演示。在实际演示过程中初始外部灯光水平可以保持或照亮。然而，不得增加外部灯光水平，除非由于启动了飞机应急照明系统。</a:t>
                      </a:r>
                      <a:endParaRPr lang="zh-CN" sz="1400" u="none" kern="1200" dirty="0">
                        <a:solidFill>
                          <a:srgbClr val="C00000"/>
                        </a:solidFill>
                        <a:effectLst/>
                        <a:latin typeface="微软雅黑" panose="020B0503020204020204" pitchFamily="34" charset="-122"/>
                        <a:ea typeface="微软雅黑" panose="020B0503020204020204" pitchFamily="34" charset="-122"/>
                        <a:cs typeface="+mn-cs"/>
                      </a:endParaRP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0826197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—117</a:t>
            </a:r>
            <a:r>
              <a:rPr lang="zh-CN" altLang="en-US" sz="2400" dirty="0"/>
              <a:t>修正案</a:t>
            </a:r>
            <a:endParaRPr lang="zh-CN" sz="2400" dirty="0"/>
          </a:p>
        </p:txBody>
      </p:sp>
      <p:sp>
        <p:nvSpPr>
          <p:cNvPr id="5" name="矩形 4"/>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sp>
        <p:nvSpPr>
          <p:cNvPr id="8" name="线形标注 1 7"/>
          <p:cNvSpPr/>
          <p:nvPr/>
        </p:nvSpPr>
        <p:spPr>
          <a:xfrm>
            <a:off x="323528" y="3422263"/>
            <a:ext cx="8496944" cy="3247097"/>
          </a:xfrm>
          <a:prstGeom prst="borderCallout1">
            <a:avLst>
              <a:gd name="adj1" fmla="val -56018"/>
              <a:gd name="adj2" fmla="val 23046"/>
              <a:gd name="adj3" fmla="val 112500"/>
              <a:gd name="adj4" fmla="val -38333"/>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400" dirty="0">
                <a:solidFill>
                  <a:schemeClr val="tx1"/>
                </a:solidFill>
                <a:latin typeface="微软雅黑" panose="020B0503020204020204" pitchFamily="34" charset="-122"/>
                <a:ea typeface="微软雅黑" panose="020B0503020204020204" pitchFamily="34" charset="-122"/>
              </a:rPr>
              <a:t>附录</a:t>
            </a:r>
            <a:r>
              <a:rPr lang="en-US" altLang="zh-CN" sz="1400" dirty="0">
                <a:solidFill>
                  <a:schemeClr val="tx1"/>
                </a:solidFill>
                <a:latin typeface="微软雅黑" panose="020B0503020204020204" pitchFamily="34" charset="-122"/>
                <a:ea typeface="微软雅黑" panose="020B0503020204020204" pitchFamily="34" charset="-122"/>
              </a:rPr>
              <a:t>J</a:t>
            </a:r>
            <a:r>
              <a:rPr lang="zh-CN" altLang="zh-CN" sz="1400" dirty="0">
                <a:solidFill>
                  <a:schemeClr val="tx1"/>
                </a:solidFill>
                <a:latin typeface="微软雅黑" panose="020B0503020204020204" pitchFamily="34" charset="-122"/>
                <a:ea typeface="微软雅黑" panose="020B0503020204020204" pitchFamily="34" charset="-122"/>
              </a:rPr>
              <a:t>的</a:t>
            </a:r>
            <a:r>
              <a:rPr lang="en-US" altLang="zh-CN" sz="1400" dirty="0">
                <a:solidFill>
                  <a:schemeClr val="tx1"/>
                </a:solidFill>
                <a:latin typeface="微软雅黑" panose="020B0503020204020204" pitchFamily="34" charset="-122"/>
                <a:ea typeface="微软雅黑" panose="020B0503020204020204" pitchFamily="34" charset="-122"/>
              </a:rPr>
              <a:t>(p)</a:t>
            </a:r>
            <a:r>
              <a:rPr lang="zh-CN" altLang="zh-CN" sz="1400" dirty="0">
                <a:solidFill>
                  <a:schemeClr val="tx1"/>
                </a:solidFill>
                <a:latin typeface="微软雅黑" panose="020B0503020204020204" pitchFamily="34" charset="-122"/>
                <a:ea typeface="微软雅黑" panose="020B0503020204020204" pitchFamily="34" charset="-122"/>
              </a:rPr>
              <a:t>款做了修正，允许带有充气滑梯的应急出口在演示开始之前使滑梯展开好备用。如果使用这种方法，那么在单独的部件试验中确定的出口准备时间将需要以某种方式予以计及。</a:t>
            </a:r>
            <a:r>
              <a:rPr lang="zh-CN" altLang="zh-CN" sz="1400" dirty="0">
                <a:solidFill>
                  <a:srgbClr val="C00000"/>
                </a:solidFill>
                <a:latin typeface="微软雅黑" panose="020B0503020204020204" pitchFamily="34" charset="-122"/>
                <a:ea typeface="微软雅黑" panose="020B0503020204020204" pitchFamily="34" charset="-122"/>
              </a:rPr>
              <a:t>这一更改可防止参试者在滑梯完全展开可使用之前撤离飞机</a:t>
            </a:r>
            <a:r>
              <a:rPr lang="zh-CN" altLang="zh-CN" sz="1400" dirty="0">
                <a:solidFill>
                  <a:schemeClr val="tx1"/>
                </a:solidFill>
                <a:latin typeface="微软雅黑" panose="020B0503020204020204" pitchFamily="34" charset="-122"/>
                <a:ea typeface="微软雅黑" panose="020B0503020204020204" pitchFamily="34" charset="-122"/>
              </a:rPr>
              <a:t>，这样的事情在过去已经至少发生过两次。在这两起事件中，参试者倒是没有严重受伤；但是，严重受伤的可能性是很大的，尤其是考虑到宽机身飞机的门槛高度。</a:t>
            </a:r>
            <a:r>
              <a:rPr lang="zh-CN" altLang="zh-CN" sz="1400" dirty="0">
                <a:solidFill>
                  <a:srgbClr val="C00000"/>
                </a:solidFill>
                <a:latin typeface="微软雅黑" panose="020B0503020204020204" pitchFamily="34" charset="-122"/>
                <a:ea typeface="微软雅黑" panose="020B0503020204020204" pitchFamily="34" charset="-122"/>
              </a:rPr>
              <a:t>额外的受益</a:t>
            </a:r>
            <a:r>
              <a:rPr lang="zh-CN" altLang="zh-CN" sz="1400" dirty="0">
                <a:solidFill>
                  <a:schemeClr val="tx1"/>
                </a:solidFill>
                <a:latin typeface="微软雅黑" panose="020B0503020204020204" pitchFamily="34" charset="-122"/>
                <a:ea typeface="微软雅黑" panose="020B0503020204020204" pitchFamily="34" charset="-122"/>
              </a:rPr>
              <a:t>是充气滑梯的预先展开可以防止放置在飞机旁边用来方便演示或记录演示情况的设备（例如，红外线灯）将滑梯损坏的危险。充气滑梯的预先展开还可以允许在滑梯周围正确放置安全垫以及在演示开始之前提供对其进行检查的机会。</a:t>
            </a:r>
            <a:endParaRPr lang="en-US" altLang="zh-CN" sz="1400" dirty="0">
              <a:solidFill>
                <a:schemeClr val="tx1"/>
              </a:solidFill>
              <a:latin typeface="微软雅黑" panose="020B0503020204020204" pitchFamily="34" charset="-122"/>
              <a:ea typeface="微软雅黑" panose="020B0503020204020204" pitchFamily="34" charset="-122"/>
            </a:endParaRPr>
          </a:p>
          <a:p>
            <a:endParaRPr lang="en-US" altLang="zh-CN" sz="1400" dirty="0">
              <a:solidFill>
                <a:schemeClr val="tx1"/>
              </a:solidFill>
              <a:latin typeface="微软雅黑" panose="020B0503020204020204" pitchFamily="34" charset="-122"/>
              <a:ea typeface="微软雅黑" panose="020B0503020204020204" pitchFamily="34" charset="-122"/>
            </a:endParaRPr>
          </a:p>
          <a:p>
            <a:r>
              <a:rPr lang="zh-CN" altLang="zh-CN" sz="1400" dirty="0">
                <a:solidFill>
                  <a:schemeClr val="tx1"/>
                </a:solidFill>
                <a:latin typeface="微软雅黑" panose="020B0503020204020204" pitchFamily="34" charset="-122"/>
                <a:ea typeface="微软雅黑" panose="020B0503020204020204" pitchFamily="34" charset="-122"/>
              </a:rPr>
              <a:t>另外，</a:t>
            </a:r>
            <a:r>
              <a:rPr lang="en-US" altLang="zh-CN" sz="1400" dirty="0">
                <a:solidFill>
                  <a:schemeClr val="tx1"/>
                </a:solidFill>
                <a:latin typeface="微软雅黑" panose="020B0503020204020204" pitchFamily="34" charset="-122"/>
                <a:ea typeface="微软雅黑" panose="020B0503020204020204" pitchFamily="34" charset="-122"/>
              </a:rPr>
              <a:t>(p)</a:t>
            </a:r>
            <a:r>
              <a:rPr lang="zh-CN" altLang="zh-CN" sz="1400" dirty="0">
                <a:solidFill>
                  <a:schemeClr val="tx1"/>
                </a:solidFill>
                <a:latin typeface="微软雅黑" panose="020B0503020204020204" pitchFamily="34" charset="-122"/>
                <a:ea typeface="微软雅黑" panose="020B0503020204020204" pitchFamily="34" charset="-122"/>
              </a:rPr>
              <a:t>款还做了修正以要求那些试验中不用的出口必须在演示开始</a:t>
            </a:r>
            <a:r>
              <a:rPr lang="zh-CN" altLang="en-US" sz="1400" dirty="0">
                <a:solidFill>
                  <a:schemeClr val="tx1"/>
                </a:solidFill>
                <a:latin typeface="微软雅黑" panose="020B0503020204020204" pitchFamily="34" charset="-122"/>
                <a:ea typeface="微软雅黑" panose="020B0503020204020204" pitchFamily="34" charset="-122"/>
              </a:rPr>
              <a:t>之前不得</a:t>
            </a:r>
            <a:r>
              <a:rPr lang="zh-CN" altLang="zh-CN" sz="1400" dirty="0">
                <a:solidFill>
                  <a:schemeClr val="tx1"/>
                </a:solidFill>
                <a:latin typeface="微软雅黑" panose="020B0503020204020204" pitchFamily="34" charset="-122"/>
                <a:ea typeface="微软雅黑" panose="020B0503020204020204" pitchFamily="34" charset="-122"/>
              </a:rPr>
              <a:t>指示出来。该项修正的更一般的措辞提供了在出口布局上的附加的灵活性（收好的滑梯或预先展开的充气滑梯）。</a:t>
            </a:r>
          </a:p>
          <a:p>
            <a:r>
              <a:rPr lang="en-US" altLang="zh-CN" sz="1400" dirty="0">
                <a:solidFill>
                  <a:schemeClr val="tx1"/>
                </a:solidFill>
                <a:latin typeface="微软雅黑" panose="020B0503020204020204" pitchFamily="34" charset="-122"/>
                <a:ea typeface="微软雅黑" panose="020B0503020204020204" pitchFamily="34" charset="-122"/>
              </a:rPr>
              <a:t> </a:t>
            </a:r>
            <a:endParaRPr lang="zh-CN" altLang="zh-CN" sz="1400" dirty="0">
              <a:solidFill>
                <a:schemeClr val="tx1"/>
              </a:solidFill>
              <a:latin typeface="微软雅黑" panose="020B0503020204020204" pitchFamily="34" charset="-122"/>
              <a:ea typeface="微软雅黑" panose="020B0503020204020204" pitchFamily="34" charset="-122"/>
            </a:endParaRPr>
          </a:p>
          <a:p>
            <a:r>
              <a:rPr lang="zh-CN" altLang="zh-CN" sz="1400" dirty="0">
                <a:solidFill>
                  <a:schemeClr val="tx1"/>
                </a:solidFill>
                <a:latin typeface="微软雅黑" panose="020B0503020204020204" pitchFamily="34" charset="-122"/>
                <a:ea typeface="微软雅黑" panose="020B0503020204020204" pitchFamily="34" charset="-122"/>
              </a:rPr>
              <a:t>最后，</a:t>
            </a:r>
            <a:r>
              <a:rPr lang="en-US" altLang="zh-CN" sz="1400" dirty="0">
                <a:solidFill>
                  <a:schemeClr val="tx1"/>
                </a:solidFill>
                <a:latin typeface="微软雅黑" panose="020B0503020204020204" pitchFamily="34" charset="-122"/>
                <a:ea typeface="微软雅黑" panose="020B0503020204020204" pitchFamily="34" charset="-122"/>
              </a:rPr>
              <a:t>(p)</a:t>
            </a:r>
            <a:r>
              <a:rPr lang="zh-CN" altLang="zh-CN" sz="1400" dirty="0">
                <a:solidFill>
                  <a:schemeClr val="tx1"/>
                </a:solidFill>
                <a:latin typeface="微软雅黑" panose="020B0503020204020204" pitchFamily="34" charset="-122"/>
                <a:ea typeface="微软雅黑" panose="020B0503020204020204" pitchFamily="34" charset="-122"/>
              </a:rPr>
              <a:t>款开头的句子做了修订以便更简明地描述在演示中将要用到的应急出口。本条例中的“出口对”的概念如同在§</a:t>
            </a:r>
            <a:r>
              <a:rPr lang="en-US" altLang="zh-CN" sz="1400" dirty="0">
                <a:solidFill>
                  <a:schemeClr val="tx1"/>
                </a:solidFill>
                <a:latin typeface="微软雅黑" panose="020B0503020204020204" pitchFamily="34" charset="-122"/>
                <a:ea typeface="微软雅黑" panose="020B0503020204020204" pitchFamily="34" charset="-122"/>
              </a:rPr>
              <a:t>25.807(g)</a:t>
            </a:r>
            <a:r>
              <a:rPr lang="zh-CN" altLang="zh-CN" sz="1400" dirty="0">
                <a:solidFill>
                  <a:schemeClr val="tx1"/>
                </a:solidFill>
                <a:latin typeface="微软雅黑" panose="020B0503020204020204" pitchFamily="34" charset="-122"/>
                <a:ea typeface="微软雅黑" panose="020B0503020204020204" pitchFamily="34" charset="-122"/>
              </a:rPr>
              <a:t>的客座数表格中所讨论的一样。这项更改是对以前向</a:t>
            </a:r>
            <a:r>
              <a:rPr lang="en-US" altLang="zh-CN" sz="1400" dirty="0">
                <a:solidFill>
                  <a:schemeClr val="tx1"/>
                </a:solidFill>
                <a:latin typeface="微软雅黑" panose="020B0503020204020204" pitchFamily="34" charset="-122"/>
                <a:ea typeface="微软雅黑" panose="020B0503020204020204" pitchFamily="34" charset="-122"/>
              </a:rPr>
              <a:t>FAA</a:t>
            </a:r>
            <a:r>
              <a:rPr lang="zh-CN" altLang="zh-CN" sz="1400" dirty="0">
                <a:solidFill>
                  <a:schemeClr val="tx1"/>
                </a:solidFill>
                <a:latin typeface="微软雅黑" panose="020B0503020204020204" pitchFamily="34" charset="-122"/>
                <a:ea typeface="微软雅黑" panose="020B0503020204020204" pitchFamily="34" charset="-122"/>
              </a:rPr>
              <a:t>提出的阐明现行条文的大量请求的回应。和过去的做法一样，没有成对安装的出口，如典型的尾锥型或机腹型出口，在演示中是不使用的。</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256682328"/>
              </p:ext>
            </p:extLst>
          </p:nvPr>
        </p:nvGraphicFramePr>
        <p:xfrm>
          <a:off x="323528" y="938024"/>
          <a:ext cx="8568952" cy="2346960"/>
        </p:xfrm>
        <a:graphic>
          <a:graphicData uri="http://schemas.openxmlformats.org/drawingml/2006/table">
            <a:tbl>
              <a:tblPr firstRow="1" firstCol="1" bandRow="1" bandCol="1">
                <a:tableStyleId>{5C22544A-7EE6-4342-B048-85BDC9FD1C3A}</a:tableStyleId>
              </a:tblPr>
              <a:tblGrid>
                <a:gridCol w="936104">
                  <a:extLst>
                    <a:ext uri="{9D8B030D-6E8A-4147-A177-3AD203B41FA5}">
                      <a16:colId xmlns:a16="http://schemas.microsoft.com/office/drawing/2014/main" xmlns="" val="20000"/>
                    </a:ext>
                  </a:extLst>
                </a:gridCol>
                <a:gridCol w="3312368">
                  <a:extLst>
                    <a:ext uri="{9D8B030D-6E8A-4147-A177-3AD203B41FA5}">
                      <a16:colId xmlns:a16="http://schemas.microsoft.com/office/drawing/2014/main" xmlns="" val="20001"/>
                    </a:ext>
                  </a:extLst>
                </a:gridCol>
                <a:gridCol w="4320480">
                  <a:extLst>
                    <a:ext uri="{9D8B030D-6E8A-4147-A177-3AD203B41FA5}">
                      <a16:colId xmlns:a16="http://schemas.microsoft.com/office/drawing/2014/main" xmlns="" val="20002"/>
                    </a:ext>
                  </a:extLst>
                </a:gridCol>
              </a:tblGrid>
              <a:tr h="193230">
                <a:tc>
                  <a:txBody>
                    <a:bodyPr/>
                    <a:lstStyle/>
                    <a:p>
                      <a:pPr algn="ctr">
                        <a:spcAft>
                          <a:spcPts val="0"/>
                        </a:spcAft>
                      </a:pPr>
                      <a:r>
                        <a:rPr lang="zh-CN" altLang="zh-CN" sz="1400" dirty="0">
                          <a:solidFill>
                            <a:schemeClr val="tx1"/>
                          </a:solidFill>
                          <a:effectLst/>
                          <a:latin typeface="微软雅黑" panose="020B0503020204020204" pitchFamily="34" charset="-122"/>
                          <a:ea typeface="微软雅黑" panose="020B0503020204020204" pitchFamily="34" charset="-122"/>
                        </a:rPr>
                        <a:t>涉及条款</a:t>
                      </a:r>
                      <a:endParaRPr lang="zh-CN" sz="1400" dirty="0">
                        <a:solidFill>
                          <a:schemeClr val="tx1"/>
                        </a:solidFill>
                        <a:effectLst/>
                        <a:latin typeface="微软雅黑" panose="020B0503020204020204" pitchFamily="34" charset="-122"/>
                        <a:ea typeface="微软雅黑" panose="020B0503020204020204" pitchFamily="34" charset="-122"/>
                      </a:endParaRPr>
                    </a:p>
                  </a:txBody>
                  <a:tcPr marL="49736" marR="4973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a:solidFill>
                            <a:schemeClr val="tx1"/>
                          </a:solidFill>
                          <a:effectLst/>
                          <a:latin typeface="微软雅黑" panose="020B0503020204020204" pitchFamily="34" charset="-122"/>
                          <a:ea typeface="微软雅黑" panose="020B0503020204020204" pitchFamily="34" charset="-122"/>
                        </a:rPr>
                        <a:t>修订前</a:t>
                      </a: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a:solidFill>
                            <a:schemeClr val="tx1"/>
                          </a:solidFill>
                          <a:effectLst/>
                          <a:latin typeface="微软雅黑" panose="020B0503020204020204" pitchFamily="34" charset="-122"/>
                          <a:ea typeface="微软雅黑" panose="020B0503020204020204" pitchFamily="34" charset="-122"/>
                        </a:rPr>
                        <a:t>修订后</a:t>
                      </a: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739066">
                <a:tc>
                  <a:txBody>
                    <a:bodyPr/>
                    <a:lstStyle/>
                    <a:p>
                      <a:pPr>
                        <a:spcAft>
                          <a:spcPts val="0"/>
                        </a:spcAft>
                      </a:pPr>
                      <a:r>
                        <a:rPr lang="zh-CN" sz="1400" dirty="0">
                          <a:solidFill>
                            <a:schemeClr val="tx1"/>
                          </a:solidFill>
                          <a:effectLst/>
                          <a:latin typeface="微软雅黑" panose="020B0503020204020204" pitchFamily="34" charset="-122"/>
                          <a:ea typeface="微软雅黑" panose="020B0503020204020204" pitchFamily="34" charset="-122"/>
                        </a:rPr>
                        <a:t>附录</a:t>
                      </a:r>
                      <a:r>
                        <a:rPr lang="en-US" sz="1400" dirty="0">
                          <a:solidFill>
                            <a:schemeClr val="tx1"/>
                          </a:solidFill>
                          <a:effectLst/>
                          <a:latin typeface="微软雅黑" panose="020B0503020204020204" pitchFamily="34" charset="-122"/>
                          <a:ea typeface="微软雅黑" panose="020B0503020204020204" pitchFamily="34" charset="-122"/>
                        </a:rPr>
                        <a:t>J</a:t>
                      </a:r>
                      <a:endParaRPr lang="zh-CN" sz="1400" dirty="0">
                        <a:solidFill>
                          <a:schemeClr val="tx1"/>
                        </a:solidFill>
                        <a:effectLst/>
                        <a:latin typeface="微软雅黑" panose="020B0503020204020204" pitchFamily="34" charset="-122"/>
                        <a:ea typeface="微软雅黑" panose="020B0503020204020204" pitchFamily="34" charset="-122"/>
                      </a:endParaRPr>
                    </a:p>
                    <a:p>
                      <a:pPr>
                        <a:spcAft>
                          <a:spcPts val="0"/>
                        </a:spcAft>
                      </a:pPr>
                      <a:r>
                        <a:rPr lang="zh-CN" sz="1400" dirty="0">
                          <a:solidFill>
                            <a:schemeClr val="tx1"/>
                          </a:solidFill>
                          <a:effectLst/>
                          <a:latin typeface="微软雅黑" panose="020B0503020204020204" pitchFamily="34" charset="-122"/>
                          <a:ea typeface="微软雅黑" panose="020B0503020204020204" pitchFamily="34" charset="-122"/>
                        </a:rPr>
                        <a:t>应急撤离</a:t>
                      </a:r>
                    </a:p>
                  </a:txBody>
                  <a:tcPr marL="49736" marR="4973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1000"/>
                        </a:spcBef>
                        <a:spcAft>
                          <a:spcPts val="0"/>
                        </a:spcAft>
                        <a:buClrTx/>
                        <a:buSzTx/>
                        <a:buFontTx/>
                        <a:buNone/>
                        <a:tabLst/>
                        <a:defRPr/>
                      </a:pPr>
                      <a:r>
                        <a:rPr lang="en-US" altLang="zh-CN" sz="1400" u="none" dirty="0">
                          <a:solidFill>
                            <a:schemeClr val="tx1"/>
                          </a:solidFill>
                          <a:effectLst/>
                          <a:latin typeface="微软雅黑" panose="020B0503020204020204" pitchFamily="34" charset="-122"/>
                          <a:ea typeface="微软雅黑" panose="020B0503020204020204" pitchFamily="34" charset="-122"/>
                        </a:rPr>
                        <a:t>(p) </a:t>
                      </a:r>
                      <a:r>
                        <a:rPr lang="zh-CN" altLang="zh-CN" sz="1400" u="none" dirty="0">
                          <a:solidFill>
                            <a:schemeClr val="tx1"/>
                          </a:solidFill>
                          <a:effectLst/>
                          <a:latin typeface="微软雅黑" panose="020B0503020204020204" pitchFamily="34" charset="-122"/>
                          <a:ea typeface="微软雅黑" panose="020B0503020204020204" pitchFamily="34" charset="-122"/>
                        </a:rPr>
                        <a:t>符合适用于该飞机所需应急出口全部要求的机身两侧应急出口，在演示中使用的数目不得超过</a:t>
                      </a:r>
                      <a:r>
                        <a:rPr lang="en-US" altLang="zh-CN" sz="1400" u="none" dirty="0">
                          <a:solidFill>
                            <a:schemeClr val="tx1"/>
                          </a:solidFill>
                          <a:effectLst/>
                          <a:latin typeface="微软雅黑" panose="020B0503020204020204" pitchFamily="34" charset="-122"/>
                          <a:ea typeface="微软雅黑" panose="020B0503020204020204" pitchFamily="34" charset="-122"/>
                        </a:rPr>
                        <a:t>50%</a:t>
                      </a:r>
                      <a:r>
                        <a:rPr lang="zh-CN" altLang="zh-CN" sz="1400" u="none" dirty="0">
                          <a:solidFill>
                            <a:schemeClr val="tx1"/>
                          </a:solidFill>
                          <a:effectLst/>
                          <a:latin typeface="微软雅黑" panose="020B0503020204020204" pitchFamily="34" charset="-122"/>
                          <a:ea typeface="微软雅黑" panose="020B0503020204020204" pitchFamily="34" charset="-122"/>
                        </a:rPr>
                        <a:t>。演示中不使用的出口，必须使其手柄不起作用或者在出口的外面放上红灯、红带或其他可接受的措施，以表示起火或其他不可使用的原因。要使用的出口必须是飞机所有应急出口的代表性出口，而且必须由申请人指定并经局方批准。必须至少使用一个与地板齐平的出口。</a:t>
                      </a:r>
                      <a:endParaRPr lang="zh-CN" sz="1400" u="none" dirty="0">
                        <a:solidFill>
                          <a:schemeClr val="tx1"/>
                        </a:solidFill>
                        <a:effectLst/>
                        <a:latin typeface="微软雅黑" panose="020B0503020204020204" pitchFamily="34" charset="-122"/>
                        <a:ea typeface="微软雅黑" panose="020B0503020204020204" pitchFamily="34" charset="-122"/>
                      </a:endParaRP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000"/>
                        </a:spcBef>
                        <a:spcAft>
                          <a:spcPts val="0"/>
                        </a:spcAft>
                      </a:pPr>
                      <a:r>
                        <a:rPr lang="en-US" altLang="zh-CN" sz="1400" u="none" dirty="0">
                          <a:solidFill>
                            <a:schemeClr val="tx1"/>
                          </a:solidFill>
                          <a:effectLst/>
                          <a:latin typeface="微软雅黑" panose="020B0503020204020204" pitchFamily="34" charset="-122"/>
                          <a:ea typeface="微软雅黑" panose="020B0503020204020204" pitchFamily="34" charset="-122"/>
                        </a:rPr>
                        <a:t>(p) </a:t>
                      </a:r>
                      <a:r>
                        <a:rPr lang="zh-CN" altLang="en-US" sz="1400" u="none" kern="1200" dirty="0">
                          <a:solidFill>
                            <a:srgbClr val="C00000"/>
                          </a:solidFill>
                          <a:effectLst/>
                          <a:latin typeface="微软雅黑" panose="020B0503020204020204" pitchFamily="34" charset="-122"/>
                          <a:ea typeface="微软雅黑" panose="020B0503020204020204" pitchFamily="34" charset="-122"/>
                          <a:cs typeface="+mn-cs"/>
                        </a:rPr>
                        <a:t>演示中使用的出口必须符合每一对出口中的一个出口。如果配有滑梯，演示可以使用充好气的滑梯并且在开始演示时出口处于打开的状态。在该情况下，必须配置所有的出口使得不会向参与人员暴露要使用的出口。如果使用这种方法，必须计及每一出口所用的出口准备时间，并且在开始演示前不得表明演示中不使用的出口。</a:t>
                      </a:r>
                      <a:r>
                        <a:rPr lang="zh-CN" altLang="en-US" sz="1400" u="none" kern="1200" dirty="0">
                          <a:solidFill>
                            <a:schemeClr val="tx1"/>
                          </a:solidFill>
                          <a:effectLst/>
                          <a:latin typeface="微软雅黑" panose="020B0503020204020204" pitchFamily="34" charset="-122"/>
                          <a:ea typeface="微软雅黑" panose="020B0503020204020204" pitchFamily="34" charset="-122"/>
                          <a:cs typeface="+mn-cs"/>
                        </a:rPr>
                        <a:t>要使用的出口必须是飞机所有应急出口的代表性出口，并且必须由申请人指定并经中国民用航空局适航部门批准。必须至少使用一个与地板齐平的出口。</a:t>
                      </a:r>
                      <a:endParaRPr lang="zh-CN" sz="1400" u="none" kern="1200" dirty="0">
                        <a:solidFill>
                          <a:schemeClr val="tx1"/>
                        </a:solidFill>
                        <a:effectLst/>
                        <a:latin typeface="微软雅黑" panose="020B0503020204020204" pitchFamily="34" charset="-122"/>
                        <a:ea typeface="微软雅黑" panose="020B0503020204020204" pitchFamily="34" charset="-122"/>
                        <a:cs typeface="+mn-cs"/>
                      </a:endParaRP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47861424"/>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—117</a:t>
            </a:r>
            <a:r>
              <a:rPr lang="zh-CN" altLang="en-US" sz="2400" dirty="0"/>
              <a:t>修正案</a:t>
            </a:r>
            <a:endParaRPr lang="zh-CN" sz="2400" dirty="0"/>
          </a:p>
        </p:txBody>
      </p:sp>
      <p:sp>
        <p:nvSpPr>
          <p:cNvPr id="5" name="矩形 4"/>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sp>
        <p:nvSpPr>
          <p:cNvPr id="7" name="线形标注 1 6"/>
          <p:cNvSpPr/>
          <p:nvPr/>
        </p:nvSpPr>
        <p:spPr>
          <a:xfrm>
            <a:off x="287568" y="3284984"/>
            <a:ext cx="8496944" cy="2455009"/>
          </a:xfrm>
          <a:prstGeom prst="borderCallout1">
            <a:avLst>
              <a:gd name="adj1" fmla="val -56018"/>
              <a:gd name="adj2" fmla="val 23046"/>
              <a:gd name="adj3" fmla="val 112500"/>
              <a:gd name="adj4" fmla="val -38333"/>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dirty="0">
                <a:solidFill>
                  <a:schemeClr val="tx1"/>
                </a:solidFill>
                <a:latin typeface="微软雅黑" panose="020B0503020204020204" pitchFamily="34" charset="-122"/>
                <a:ea typeface="微软雅黑" panose="020B0503020204020204" pitchFamily="34" charset="-122"/>
              </a:rPr>
              <a:t>附录</a:t>
            </a:r>
            <a:r>
              <a:rPr lang="en-US" altLang="zh-CN" sz="1600" dirty="0">
                <a:solidFill>
                  <a:schemeClr val="tx1"/>
                </a:solidFill>
                <a:latin typeface="微软雅黑" panose="020B0503020204020204" pitchFamily="34" charset="-122"/>
                <a:ea typeface="微软雅黑" panose="020B0503020204020204" pitchFamily="34" charset="-122"/>
              </a:rPr>
              <a:t>J</a:t>
            </a:r>
            <a:r>
              <a:rPr lang="zh-CN" altLang="zh-CN"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(f)</a:t>
            </a:r>
            <a:r>
              <a:rPr lang="zh-CN" altLang="zh-CN" sz="1600" dirty="0">
                <a:solidFill>
                  <a:schemeClr val="tx1"/>
                </a:solidFill>
                <a:latin typeface="微软雅黑" panose="020B0503020204020204" pitchFamily="34" charset="-122"/>
                <a:ea typeface="微软雅黑" panose="020B0503020204020204" pitchFamily="34" charset="-122"/>
              </a:rPr>
              <a:t>款做了修正，删去对于每个外部舱门和出口必须处于起飞时的形态的要求。这项更改是必须的，以便与对于</a:t>
            </a:r>
            <a:r>
              <a:rPr lang="en-US" altLang="zh-CN" sz="1600" dirty="0">
                <a:solidFill>
                  <a:schemeClr val="tx1"/>
                </a:solidFill>
                <a:latin typeface="微软雅黑" panose="020B0503020204020204" pitchFamily="34" charset="-122"/>
                <a:ea typeface="微软雅黑" panose="020B0503020204020204" pitchFamily="34" charset="-122"/>
              </a:rPr>
              <a:t>(p)</a:t>
            </a:r>
            <a:r>
              <a:rPr lang="zh-CN" altLang="zh-CN" sz="1600" dirty="0">
                <a:solidFill>
                  <a:schemeClr val="tx1"/>
                </a:solidFill>
                <a:latin typeface="微软雅黑" panose="020B0503020204020204" pitchFamily="34" charset="-122"/>
                <a:ea typeface="微软雅黑" panose="020B0503020204020204" pitchFamily="34" charset="-122"/>
              </a:rPr>
              <a:t>款的允许在演示开始之前展开充气滑梯的上述更改保持一致。如果申请人选择预先展开滑梯，则</a:t>
            </a:r>
            <a:r>
              <a:rPr lang="en-US" altLang="zh-CN" sz="1600" dirty="0">
                <a:solidFill>
                  <a:schemeClr val="tx1"/>
                </a:solidFill>
                <a:latin typeface="微软雅黑" panose="020B0503020204020204" pitchFamily="34" charset="-122"/>
                <a:ea typeface="微软雅黑" panose="020B0503020204020204" pitchFamily="34" charset="-122"/>
              </a:rPr>
              <a:t>FAA</a:t>
            </a:r>
            <a:r>
              <a:rPr lang="zh-CN" altLang="zh-CN" sz="1600" dirty="0">
                <a:solidFill>
                  <a:schemeClr val="tx1"/>
                </a:solidFill>
                <a:latin typeface="微软雅黑" panose="020B0503020204020204" pitchFamily="34" charset="-122"/>
                <a:ea typeface="微软雅黑" panose="020B0503020204020204" pitchFamily="34" charset="-122"/>
              </a:rPr>
              <a:t>必须批准特定的程序，以防止参试者在演示开始之前就决定将使用哪些出口以及使出口可用的方法。所使用的每个出口对于撤离时间最终结果的影响的评估方法也必须在事先取得一致意见。</a:t>
            </a:r>
          </a:p>
          <a:p>
            <a:r>
              <a:rPr lang="en-US" altLang="zh-CN" sz="1600" dirty="0">
                <a:solidFill>
                  <a:schemeClr val="tx1"/>
                </a:solidFill>
                <a:latin typeface="微软雅黑" panose="020B0503020204020204" pitchFamily="34" charset="-122"/>
                <a:ea typeface="微软雅黑" panose="020B0503020204020204" pitchFamily="34" charset="-122"/>
              </a:rPr>
              <a:t> </a:t>
            </a:r>
            <a:endParaRPr lang="zh-CN" altLang="zh-CN" sz="1600" dirty="0">
              <a:solidFill>
                <a:schemeClr val="tx1"/>
              </a:solidFill>
              <a:latin typeface="微软雅黑" panose="020B0503020204020204" pitchFamily="34" charset="-122"/>
              <a:ea typeface="微软雅黑" panose="020B0503020204020204" pitchFamily="34" charset="-122"/>
            </a:endParaRPr>
          </a:p>
          <a:p>
            <a:r>
              <a:rPr lang="zh-CN" altLang="zh-CN" sz="1600" dirty="0">
                <a:solidFill>
                  <a:schemeClr val="tx1"/>
                </a:solidFill>
                <a:latin typeface="微软雅黑" panose="020B0503020204020204" pitchFamily="34" charset="-122"/>
                <a:ea typeface="微软雅黑" panose="020B0503020204020204" pitchFamily="34" charset="-122"/>
              </a:rPr>
              <a:t>附录</a:t>
            </a:r>
            <a:r>
              <a:rPr lang="en-US" altLang="zh-CN" sz="1600" dirty="0">
                <a:solidFill>
                  <a:schemeClr val="tx1"/>
                </a:solidFill>
                <a:latin typeface="微软雅黑" panose="020B0503020204020204" pitchFamily="34" charset="-122"/>
                <a:ea typeface="微软雅黑" panose="020B0503020204020204" pitchFamily="34" charset="-122"/>
              </a:rPr>
              <a:t>J</a:t>
            </a:r>
            <a:r>
              <a:rPr lang="zh-CN" altLang="zh-CN"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(o)</a:t>
            </a:r>
            <a:r>
              <a:rPr lang="zh-CN" altLang="zh-CN" sz="1600" dirty="0">
                <a:solidFill>
                  <a:schemeClr val="tx1"/>
                </a:solidFill>
                <a:latin typeface="微软雅黑" panose="020B0503020204020204" pitchFamily="34" charset="-122"/>
                <a:ea typeface="微软雅黑" panose="020B0503020204020204" pitchFamily="34" charset="-122"/>
              </a:rPr>
              <a:t>款做了修正，以便更一般地表明其意图，而不是需要特别的行动。这里的意图是：在演示开始之前，在飞机内的参试者应当不能确定哪些出口将在演示中被使用。尽管这样做起来也许会更困难些，如果申请人按照对于</a:t>
            </a:r>
            <a:r>
              <a:rPr lang="en-US" altLang="zh-CN" sz="1600" dirty="0">
                <a:solidFill>
                  <a:schemeClr val="tx1"/>
                </a:solidFill>
                <a:latin typeface="微软雅黑" panose="020B0503020204020204" pitchFamily="34" charset="-122"/>
                <a:ea typeface="微软雅黑" panose="020B0503020204020204" pitchFamily="34" charset="-122"/>
              </a:rPr>
              <a:t>(p)</a:t>
            </a:r>
            <a:r>
              <a:rPr lang="zh-CN" altLang="zh-CN" sz="1600" dirty="0">
                <a:solidFill>
                  <a:schemeClr val="tx1"/>
                </a:solidFill>
                <a:latin typeface="微软雅黑" panose="020B0503020204020204" pitchFamily="34" charset="-122"/>
                <a:ea typeface="微软雅黑" panose="020B0503020204020204" pitchFamily="34" charset="-122"/>
              </a:rPr>
              <a:t>款的更改选择使用预先展开的撤离滑梯的话，然而该项更改是与一般的条例性做法保持一致的。本项更改和减少受伤没有特别的关系。 </a:t>
            </a:r>
            <a:endParaRPr lang="en-US" altLang="zh-CN" sz="1600" dirty="0">
              <a:solidFill>
                <a:schemeClr val="tx1"/>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051981723"/>
              </p:ext>
            </p:extLst>
          </p:nvPr>
        </p:nvGraphicFramePr>
        <p:xfrm>
          <a:off x="323528" y="1150118"/>
          <a:ext cx="8568952" cy="1620520"/>
        </p:xfrm>
        <a:graphic>
          <a:graphicData uri="http://schemas.openxmlformats.org/drawingml/2006/table">
            <a:tbl>
              <a:tblPr firstRow="1" firstCol="1" bandRow="1" bandCol="1">
                <a:tableStyleId>{5C22544A-7EE6-4342-B048-85BDC9FD1C3A}</a:tableStyleId>
              </a:tblPr>
              <a:tblGrid>
                <a:gridCol w="1008112">
                  <a:extLst>
                    <a:ext uri="{9D8B030D-6E8A-4147-A177-3AD203B41FA5}">
                      <a16:colId xmlns:a16="http://schemas.microsoft.com/office/drawing/2014/main" xmlns="" val="20000"/>
                    </a:ext>
                  </a:extLst>
                </a:gridCol>
                <a:gridCol w="3672408">
                  <a:extLst>
                    <a:ext uri="{9D8B030D-6E8A-4147-A177-3AD203B41FA5}">
                      <a16:colId xmlns:a16="http://schemas.microsoft.com/office/drawing/2014/main" xmlns="" val="20001"/>
                    </a:ext>
                  </a:extLst>
                </a:gridCol>
                <a:gridCol w="3888432">
                  <a:extLst>
                    <a:ext uri="{9D8B030D-6E8A-4147-A177-3AD203B41FA5}">
                      <a16:colId xmlns:a16="http://schemas.microsoft.com/office/drawing/2014/main" xmlns="" val="20002"/>
                    </a:ext>
                  </a:extLst>
                </a:gridCol>
              </a:tblGrid>
              <a:tr h="193230">
                <a:tc>
                  <a:txBody>
                    <a:bodyPr/>
                    <a:lstStyle/>
                    <a:p>
                      <a:pPr algn="ctr">
                        <a:spcAft>
                          <a:spcPts val="0"/>
                        </a:spcAft>
                      </a:pPr>
                      <a:r>
                        <a:rPr lang="zh-CN" altLang="zh-CN" sz="1400" dirty="0">
                          <a:solidFill>
                            <a:schemeClr val="tx1"/>
                          </a:solidFill>
                          <a:effectLst/>
                          <a:latin typeface="微软雅黑" panose="020B0503020204020204" pitchFamily="34" charset="-122"/>
                          <a:ea typeface="微软雅黑" panose="020B0503020204020204" pitchFamily="34" charset="-122"/>
                        </a:rPr>
                        <a:t>涉及条款</a:t>
                      </a:r>
                      <a:endParaRPr lang="zh-CN" sz="1400" dirty="0">
                        <a:solidFill>
                          <a:schemeClr val="tx1"/>
                        </a:solidFill>
                        <a:effectLst/>
                        <a:latin typeface="微软雅黑" panose="020B0503020204020204" pitchFamily="34" charset="-122"/>
                        <a:ea typeface="微软雅黑" panose="020B0503020204020204" pitchFamily="34" charset="-122"/>
                      </a:endParaRPr>
                    </a:p>
                  </a:txBody>
                  <a:tcPr marL="49736" marR="4973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dirty="0">
                          <a:solidFill>
                            <a:schemeClr val="tx1"/>
                          </a:solidFill>
                          <a:effectLst/>
                          <a:latin typeface="微软雅黑" panose="020B0503020204020204" pitchFamily="34" charset="-122"/>
                          <a:ea typeface="微软雅黑" panose="020B0503020204020204" pitchFamily="34" charset="-122"/>
                        </a:rPr>
                        <a:t>修订前</a:t>
                      </a: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a:solidFill>
                            <a:schemeClr val="tx1"/>
                          </a:solidFill>
                          <a:effectLst/>
                          <a:latin typeface="微软雅黑" panose="020B0503020204020204" pitchFamily="34" charset="-122"/>
                          <a:ea typeface="微软雅黑" panose="020B0503020204020204" pitchFamily="34" charset="-122"/>
                        </a:rPr>
                        <a:t>修订后</a:t>
                      </a: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520646">
                <a:tc rowSpan="2">
                  <a:txBody>
                    <a:bodyPr/>
                    <a:lstStyle/>
                    <a:p>
                      <a:pPr>
                        <a:spcAft>
                          <a:spcPts val="0"/>
                        </a:spcAft>
                      </a:pPr>
                      <a:r>
                        <a:rPr lang="zh-CN" sz="1400" dirty="0">
                          <a:solidFill>
                            <a:schemeClr val="tx1"/>
                          </a:solidFill>
                          <a:effectLst/>
                          <a:latin typeface="微软雅黑" panose="020B0503020204020204" pitchFamily="34" charset="-122"/>
                          <a:ea typeface="微软雅黑" panose="020B0503020204020204" pitchFamily="34" charset="-122"/>
                        </a:rPr>
                        <a:t>附录</a:t>
                      </a:r>
                      <a:r>
                        <a:rPr lang="en-US" sz="1400" dirty="0">
                          <a:solidFill>
                            <a:schemeClr val="tx1"/>
                          </a:solidFill>
                          <a:effectLst/>
                          <a:latin typeface="微软雅黑" panose="020B0503020204020204" pitchFamily="34" charset="-122"/>
                          <a:ea typeface="微软雅黑" panose="020B0503020204020204" pitchFamily="34" charset="-122"/>
                        </a:rPr>
                        <a:t>J</a:t>
                      </a:r>
                      <a:endParaRPr lang="zh-CN" sz="1400" dirty="0">
                        <a:solidFill>
                          <a:schemeClr val="tx1"/>
                        </a:solidFill>
                        <a:effectLst/>
                        <a:latin typeface="微软雅黑" panose="020B0503020204020204" pitchFamily="34" charset="-122"/>
                        <a:ea typeface="微软雅黑" panose="020B0503020204020204" pitchFamily="34" charset="-122"/>
                      </a:endParaRPr>
                    </a:p>
                    <a:p>
                      <a:pPr>
                        <a:spcAft>
                          <a:spcPts val="0"/>
                        </a:spcAft>
                      </a:pPr>
                      <a:r>
                        <a:rPr lang="zh-CN" sz="1400" dirty="0">
                          <a:solidFill>
                            <a:schemeClr val="tx1"/>
                          </a:solidFill>
                          <a:effectLst/>
                          <a:latin typeface="微软雅黑" panose="020B0503020204020204" pitchFamily="34" charset="-122"/>
                          <a:ea typeface="微软雅黑" panose="020B0503020204020204" pitchFamily="34" charset="-122"/>
                        </a:rPr>
                        <a:t>应急撤离</a:t>
                      </a:r>
                    </a:p>
                  </a:txBody>
                  <a:tcPr marL="49736" marR="4973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1000"/>
                        </a:spcBef>
                        <a:spcAft>
                          <a:spcPts val="0"/>
                        </a:spcAft>
                        <a:buClrTx/>
                        <a:buSzTx/>
                        <a:buFontTx/>
                        <a:buNone/>
                        <a:tabLst/>
                        <a:defRPr/>
                      </a:pPr>
                      <a:r>
                        <a:rPr lang="en-US" altLang="zh-CN" sz="1400" u="none" dirty="0">
                          <a:solidFill>
                            <a:schemeClr val="tx1"/>
                          </a:solidFill>
                          <a:effectLst/>
                          <a:latin typeface="微软雅黑" panose="020B0503020204020204" pitchFamily="34" charset="-122"/>
                          <a:ea typeface="微软雅黑" panose="020B0503020204020204" pitchFamily="34" charset="-122"/>
                        </a:rPr>
                        <a:t>(f) </a:t>
                      </a:r>
                      <a:r>
                        <a:rPr lang="zh-CN" altLang="zh-CN" sz="1400" u="none" dirty="0">
                          <a:solidFill>
                            <a:schemeClr val="tx1"/>
                          </a:solidFill>
                          <a:effectLst/>
                          <a:latin typeface="微软雅黑" panose="020B0503020204020204" pitchFamily="34" charset="-122"/>
                          <a:ea typeface="微软雅黑" panose="020B0503020204020204" pitchFamily="34" charset="-122"/>
                        </a:rPr>
                        <a:t>每个外部舱门和出口以及每个内部舱门或帘布必须处于起飞时的状态。</a:t>
                      </a:r>
                      <a:endParaRPr lang="zh-CN" sz="1400" u="none" dirty="0">
                        <a:solidFill>
                          <a:schemeClr val="tx1"/>
                        </a:solidFill>
                        <a:effectLst/>
                        <a:latin typeface="微软雅黑" panose="020B0503020204020204" pitchFamily="34" charset="-122"/>
                        <a:ea typeface="微软雅黑" panose="020B0503020204020204" pitchFamily="34" charset="-122"/>
                      </a:endParaRP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000"/>
                        </a:spcBef>
                        <a:spcAft>
                          <a:spcPts val="0"/>
                        </a:spcAft>
                      </a:pPr>
                      <a:r>
                        <a:rPr lang="en-US" altLang="zh-CN" sz="1400" u="none" dirty="0">
                          <a:solidFill>
                            <a:schemeClr val="tx1"/>
                          </a:solidFill>
                          <a:effectLst/>
                          <a:latin typeface="微软雅黑" panose="020B0503020204020204" pitchFamily="34" charset="-122"/>
                          <a:ea typeface="微软雅黑" panose="020B0503020204020204" pitchFamily="34" charset="-122"/>
                        </a:rPr>
                        <a:t>(f) </a:t>
                      </a:r>
                      <a:r>
                        <a:rPr lang="zh-CN" altLang="zh-CN" sz="1400" u="none" dirty="0">
                          <a:solidFill>
                            <a:schemeClr val="tx1"/>
                          </a:solidFill>
                          <a:effectLst/>
                          <a:latin typeface="微软雅黑" panose="020B0503020204020204" pitchFamily="34" charset="-122"/>
                          <a:ea typeface="微软雅黑" panose="020B0503020204020204" pitchFamily="34" charset="-122"/>
                        </a:rPr>
                        <a:t>每个</a:t>
                      </a:r>
                      <a:r>
                        <a:rPr lang="zh-CN" altLang="zh-CN" sz="1400" u="none" dirty="0">
                          <a:solidFill>
                            <a:srgbClr val="C00000"/>
                          </a:solidFill>
                          <a:effectLst/>
                          <a:latin typeface="微软雅黑" panose="020B0503020204020204" pitchFamily="34" charset="-122"/>
                          <a:ea typeface="微软雅黑" panose="020B0503020204020204" pitchFamily="34" charset="-122"/>
                        </a:rPr>
                        <a:t>内部舱门或帘布</a:t>
                      </a:r>
                      <a:r>
                        <a:rPr lang="zh-CN" altLang="zh-CN" sz="1400" u="none" dirty="0">
                          <a:solidFill>
                            <a:schemeClr val="tx1"/>
                          </a:solidFill>
                          <a:effectLst/>
                          <a:latin typeface="微软雅黑" panose="020B0503020204020204" pitchFamily="34" charset="-122"/>
                          <a:ea typeface="微软雅黑" panose="020B0503020204020204" pitchFamily="34" charset="-122"/>
                        </a:rPr>
                        <a:t>必须处于起飞时的状态。</a:t>
                      </a:r>
                    </a:p>
                    <a:p>
                      <a:pPr>
                        <a:spcBef>
                          <a:spcPts val="1000"/>
                        </a:spcBef>
                        <a:spcAft>
                          <a:spcPts val="0"/>
                        </a:spcAft>
                      </a:pPr>
                      <a:endParaRPr lang="zh-CN" sz="1400" u="none" dirty="0">
                        <a:solidFill>
                          <a:schemeClr val="tx1"/>
                        </a:solidFill>
                        <a:effectLst/>
                        <a:latin typeface="微软雅黑" panose="020B0503020204020204" pitchFamily="34" charset="-122"/>
                        <a:ea typeface="微软雅黑" panose="020B0503020204020204" pitchFamily="34" charset="-122"/>
                      </a:endParaRP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772918">
                <a:tc vMerge="1">
                  <a:txBody>
                    <a:bodyPr/>
                    <a:lstStyle/>
                    <a:p>
                      <a:pPr>
                        <a:spcAft>
                          <a:spcPts val="0"/>
                        </a:spcAft>
                      </a:pPr>
                      <a:endParaRPr lang="zh-CN" sz="1200" dirty="0">
                        <a:solidFill>
                          <a:schemeClr val="tx1"/>
                        </a:solidFill>
                        <a:effectLst/>
                        <a:latin typeface="微软雅黑" panose="020B0503020204020204" pitchFamily="34" charset="-122"/>
                        <a:ea typeface="微软雅黑" panose="020B0503020204020204" pitchFamily="34" charset="-122"/>
                      </a:endParaRPr>
                    </a:p>
                  </a:txBody>
                  <a:tcPr marL="49736" marR="49736" marT="0" marB="0"/>
                </a:tc>
                <a:tc>
                  <a:txBody>
                    <a:bodyPr/>
                    <a:lstStyle/>
                    <a:p>
                      <a:pPr marL="0" marR="0" indent="0" algn="l" defTabSz="914400" rtl="0" eaLnBrk="1" fontAlgn="auto" latinLnBrk="0" hangingPunct="1">
                        <a:lnSpc>
                          <a:spcPct val="100000"/>
                        </a:lnSpc>
                        <a:spcBef>
                          <a:spcPts val="1000"/>
                        </a:spcBef>
                        <a:spcAft>
                          <a:spcPts val="0"/>
                        </a:spcAft>
                        <a:buClrTx/>
                        <a:buSzTx/>
                        <a:buFontTx/>
                        <a:buNone/>
                        <a:tabLst/>
                        <a:defRPr/>
                      </a:pPr>
                      <a:r>
                        <a:rPr lang="en-US" altLang="zh-CN" sz="1400" u="none" dirty="0">
                          <a:solidFill>
                            <a:schemeClr val="tx1"/>
                          </a:solidFill>
                          <a:effectLst/>
                          <a:latin typeface="微软雅黑" panose="020B0503020204020204" pitchFamily="34" charset="-122"/>
                          <a:ea typeface="微软雅黑" panose="020B0503020204020204" pitchFamily="34" charset="-122"/>
                        </a:rPr>
                        <a:t>(o) </a:t>
                      </a:r>
                      <a:r>
                        <a:rPr lang="zh-CN" altLang="zh-CN" sz="1400" u="none" dirty="0">
                          <a:solidFill>
                            <a:schemeClr val="tx1"/>
                          </a:solidFill>
                          <a:effectLst/>
                          <a:latin typeface="微软雅黑" panose="020B0503020204020204" pitchFamily="34" charset="-122"/>
                          <a:ea typeface="微软雅黑" panose="020B0503020204020204" pitchFamily="34" charset="-122"/>
                        </a:rPr>
                        <a:t>如果备有本附录</a:t>
                      </a:r>
                      <a:r>
                        <a:rPr lang="en-US" altLang="zh-CN" sz="1400" u="none" dirty="0">
                          <a:solidFill>
                            <a:schemeClr val="tx1"/>
                          </a:solidFill>
                          <a:effectLst/>
                          <a:latin typeface="微软雅黑" panose="020B0503020204020204" pitchFamily="34" charset="-122"/>
                          <a:ea typeface="微软雅黑" panose="020B0503020204020204" pitchFamily="34" charset="-122"/>
                        </a:rPr>
                        <a:t>(c)</a:t>
                      </a:r>
                      <a:r>
                        <a:rPr lang="zh-CN" altLang="zh-CN" sz="1400" u="none" dirty="0">
                          <a:solidFill>
                            <a:schemeClr val="tx1"/>
                          </a:solidFill>
                          <a:effectLst/>
                          <a:latin typeface="微软雅黑" panose="020B0503020204020204" pitchFamily="34" charset="-122"/>
                          <a:ea typeface="微软雅黑" panose="020B0503020204020204" pitchFamily="34" charset="-122"/>
                        </a:rPr>
                        <a:t>款允许的安全设备，则必须把所有客舱和驾驶舱的窗户遮没，或者在所有应急出口处都设置安全设备，以免暴露在演示中将供使用的应急出口。</a:t>
                      </a:r>
                      <a:endParaRPr lang="en-US" altLang="zh-CN" sz="1400" u="none" dirty="0">
                        <a:solidFill>
                          <a:schemeClr val="tx1"/>
                        </a:solidFill>
                        <a:effectLst/>
                        <a:latin typeface="微软雅黑" panose="020B0503020204020204" pitchFamily="34" charset="-122"/>
                        <a:ea typeface="微软雅黑" panose="020B0503020204020204" pitchFamily="34" charset="-122"/>
                      </a:endParaRP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000"/>
                        </a:spcBef>
                        <a:spcAft>
                          <a:spcPts val="0"/>
                        </a:spcAft>
                      </a:pPr>
                      <a:r>
                        <a:rPr lang="en-US" altLang="zh-CN" sz="1400" u="none" kern="1200" dirty="0">
                          <a:solidFill>
                            <a:schemeClr val="tx1"/>
                          </a:solidFill>
                          <a:effectLst/>
                          <a:latin typeface="微软雅黑" panose="020B0503020204020204" pitchFamily="34" charset="-122"/>
                          <a:ea typeface="微软雅黑" panose="020B0503020204020204" pitchFamily="34" charset="-122"/>
                          <a:cs typeface="+mn-cs"/>
                        </a:rPr>
                        <a:t>(o) </a:t>
                      </a:r>
                      <a:r>
                        <a:rPr lang="zh-CN" altLang="en-US" sz="1400" u="none" kern="1200" dirty="0">
                          <a:solidFill>
                            <a:srgbClr val="C00000"/>
                          </a:solidFill>
                          <a:effectLst/>
                          <a:latin typeface="微软雅黑" panose="020B0503020204020204" pitchFamily="34" charset="-122"/>
                          <a:ea typeface="微软雅黑" panose="020B0503020204020204" pitchFamily="34" charset="-122"/>
                          <a:cs typeface="+mn-cs"/>
                        </a:rPr>
                        <a:t>必须配置飞机以避免在开始演示前向飞机上参与演示的人员暴露将供使用的应急出口。</a:t>
                      </a:r>
                      <a:endParaRPr lang="zh-CN" sz="1400" u="none" kern="1200" dirty="0">
                        <a:solidFill>
                          <a:srgbClr val="C00000"/>
                        </a:solidFill>
                        <a:effectLst/>
                        <a:latin typeface="微软雅黑" panose="020B0503020204020204" pitchFamily="34" charset="-122"/>
                        <a:ea typeface="微软雅黑" panose="020B0503020204020204" pitchFamily="34" charset="-122"/>
                        <a:cs typeface="+mn-cs"/>
                      </a:endParaRP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300901644"/>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—117</a:t>
            </a:r>
            <a:r>
              <a:rPr lang="zh-CN" altLang="en-US" sz="2400" dirty="0"/>
              <a:t>修正案</a:t>
            </a:r>
            <a:endParaRPr lang="zh-CN" sz="2400" dirty="0"/>
          </a:p>
        </p:txBody>
      </p:sp>
      <p:sp>
        <p:nvSpPr>
          <p:cNvPr id="5" name="矩形 4"/>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sp>
        <p:nvSpPr>
          <p:cNvPr id="7" name="线形标注 1 6"/>
          <p:cNvSpPr/>
          <p:nvPr/>
        </p:nvSpPr>
        <p:spPr>
          <a:xfrm>
            <a:off x="269359" y="3501008"/>
            <a:ext cx="8496944" cy="1944216"/>
          </a:xfrm>
          <a:prstGeom prst="borderCallout1">
            <a:avLst>
              <a:gd name="adj1" fmla="val -56018"/>
              <a:gd name="adj2" fmla="val 23046"/>
              <a:gd name="adj3" fmla="val 112500"/>
              <a:gd name="adj4" fmla="val -38333"/>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zh-CN" sz="1600" dirty="0">
              <a:solidFill>
                <a:schemeClr val="tx1"/>
              </a:solidFill>
              <a:latin typeface="微软雅黑" panose="020B0503020204020204" pitchFamily="34" charset="-122"/>
              <a:ea typeface="微软雅黑" panose="020B0503020204020204" pitchFamily="34" charset="-122"/>
            </a:endParaRPr>
          </a:p>
          <a:p>
            <a:r>
              <a:rPr lang="zh-CN" altLang="zh-CN" sz="1600" dirty="0">
                <a:solidFill>
                  <a:schemeClr val="tx1"/>
                </a:solidFill>
                <a:latin typeface="微软雅黑" panose="020B0503020204020204" pitchFamily="34" charset="-122"/>
                <a:ea typeface="微软雅黑" panose="020B0503020204020204" pitchFamily="34" charset="-122"/>
              </a:rPr>
              <a:t>附录</a:t>
            </a:r>
            <a:r>
              <a:rPr lang="en-US" altLang="zh-CN" sz="1600" dirty="0">
                <a:solidFill>
                  <a:schemeClr val="tx1"/>
                </a:solidFill>
                <a:latin typeface="微软雅黑" panose="020B0503020204020204" pitchFamily="34" charset="-122"/>
                <a:ea typeface="微软雅黑" panose="020B0503020204020204" pitchFamily="34" charset="-122"/>
              </a:rPr>
              <a:t>J</a:t>
            </a:r>
            <a:r>
              <a:rPr lang="zh-CN" altLang="zh-CN" sz="1600" dirty="0">
                <a:solidFill>
                  <a:schemeClr val="tx1"/>
                </a:solidFill>
                <a:latin typeface="微软雅黑" panose="020B0503020204020204" pitchFamily="34" charset="-122"/>
                <a:ea typeface="微软雅黑" panose="020B0503020204020204"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rPr>
              <a:t>(n)</a:t>
            </a:r>
            <a:r>
              <a:rPr lang="zh-CN" altLang="zh-CN" sz="1600" dirty="0">
                <a:solidFill>
                  <a:schemeClr val="tx1"/>
                </a:solidFill>
                <a:latin typeface="微软雅黑" panose="020B0503020204020204" pitchFamily="34" charset="-122"/>
                <a:ea typeface="微软雅黑" panose="020B0503020204020204" pitchFamily="34" charset="-122"/>
              </a:rPr>
              <a:t>款做了修正，允许对旅客作有关安全程序的简介，这些安全程序是为了特定的演示而编制的，例如，中止演示的程序或与演示场所有关的程序，比方，怎样撤离实施演示的建筑物。这项修订也指出了什么时候可以进行上述简介。</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zh-CN" altLang="zh-CN" sz="1600" dirty="0">
                <a:solidFill>
                  <a:schemeClr val="tx1"/>
                </a:solidFill>
                <a:latin typeface="微软雅黑" panose="020B0503020204020204" pitchFamily="34" charset="-122"/>
                <a:ea typeface="微软雅黑" panose="020B0503020204020204" pitchFamily="34" charset="-122"/>
              </a:rPr>
              <a:t>这样的简介也</a:t>
            </a:r>
            <a:r>
              <a:rPr lang="zh-CN" altLang="zh-CN" sz="1600" dirty="0">
                <a:solidFill>
                  <a:srgbClr val="C00000"/>
                </a:solidFill>
                <a:latin typeface="微软雅黑" panose="020B0503020204020204" pitchFamily="34" charset="-122"/>
                <a:ea typeface="微软雅黑" panose="020B0503020204020204" pitchFamily="34" charset="-122"/>
              </a:rPr>
              <a:t>可帮助一些参试者避免在已经发生潜在安全问题（比如撤离滑梯崩塌）的情况下，再加入受伤的队伍之中。它也能提供一些在演示场所发生问题（比如建筑物内着火）时十分有帮助的信息</a:t>
            </a:r>
            <a:r>
              <a:rPr lang="zh-CN" altLang="zh-CN" sz="1600" dirty="0">
                <a:solidFill>
                  <a:schemeClr val="tx1"/>
                </a:solidFill>
                <a:latin typeface="微软雅黑" panose="020B0503020204020204" pitchFamily="34" charset="-122"/>
                <a:ea typeface="微软雅黑" panose="020B0503020204020204" pitchFamily="34" charset="-122"/>
              </a:rPr>
              <a:t>。该简介必须认真构制，不得向参试者透露任何能使其加快撤离飞机的信息。此外，添加了在合适的时候进行§</a:t>
            </a:r>
            <a:r>
              <a:rPr lang="en-US" altLang="zh-CN" sz="1600" dirty="0">
                <a:solidFill>
                  <a:schemeClr val="tx1"/>
                </a:solidFill>
                <a:latin typeface="微软雅黑" panose="020B0503020204020204" pitchFamily="34" charset="-122"/>
                <a:ea typeface="微软雅黑" panose="020B0503020204020204" pitchFamily="34" charset="-122"/>
              </a:rPr>
              <a:t>121.571</a:t>
            </a:r>
            <a:r>
              <a:rPr lang="zh-CN" altLang="zh-CN" sz="1600" dirty="0">
                <a:solidFill>
                  <a:schemeClr val="tx1"/>
                </a:solidFill>
                <a:latin typeface="微软雅黑" panose="020B0503020204020204" pitchFamily="34" charset="-122"/>
                <a:ea typeface="微软雅黑" panose="020B0503020204020204" pitchFamily="34" charset="-122"/>
              </a:rPr>
              <a:t>中规定的旅客简介的要求。</a:t>
            </a:r>
          </a:p>
          <a:p>
            <a:endParaRPr lang="zh-CN" altLang="en-US" sz="1600" dirty="0">
              <a:solidFill>
                <a:schemeClr val="tx1"/>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893968260"/>
              </p:ext>
            </p:extLst>
          </p:nvPr>
        </p:nvGraphicFramePr>
        <p:xfrm>
          <a:off x="323528" y="1362080"/>
          <a:ext cx="8568952" cy="1706880"/>
        </p:xfrm>
        <a:graphic>
          <a:graphicData uri="http://schemas.openxmlformats.org/drawingml/2006/table">
            <a:tbl>
              <a:tblPr firstRow="1" firstCol="1" bandRow="1" bandCol="1">
                <a:tableStyleId>{5C22544A-7EE6-4342-B048-85BDC9FD1C3A}</a:tableStyleId>
              </a:tblPr>
              <a:tblGrid>
                <a:gridCol w="936104">
                  <a:extLst>
                    <a:ext uri="{9D8B030D-6E8A-4147-A177-3AD203B41FA5}">
                      <a16:colId xmlns:a16="http://schemas.microsoft.com/office/drawing/2014/main" xmlns="" val="20000"/>
                    </a:ext>
                  </a:extLst>
                </a:gridCol>
                <a:gridCol w="3600400">
                  <a:extLst>
                    <a:ext uri="{9D8B030D-6E8A-4147-A177-3AD203B41FA5}">
                      <a16:colId xmlns:a16="http://schemas.microsoft.com/office/drawing/2014/main" xmlns="" val="20001"/>
                    </a:ext>
                  </a:extLst>
                </a:gridCol>
                <a:gridCol w="4032448">
                  <a:extLst>
                    <a:ext uri="{9D8B030D-6E8A-4147-A177-3AD203B41FA5}">
                      <a16:colId xmlns:a16="http://schemas.microsoft.com/office/drawing/2014/main" xmlns="" val="20002"/>
                    </a:ext>
                  </a:extLst>
                </a:gridCol>
              </a:tblGrid>
              <a:tr h="193230">
                <a:tc>
                  <a:txBody>
                    <a:bodyPr/>
                    <a:lstStyle/>
                    <a:p>
                      <a:pPr algn="ctr">
                        <a:spcAft>
                          <a:spcPts val="0"/>
                        </a:spcAft>
                      </a:pPr>
                      <a:r>
                        <a:rPr lang="zh-CN" altLang="zh-CN" sz="1400" dirty="0">
                          <a:solidFill>
                            <a:schemeClr val="tx1"/>
                          </a:solidFill>
                          <a:effectLst/>
                          <a:latin typeface="微软雅黑" panose="020B0503020204020204" pitchFamily="34" charset="-122"/>
                          <a:ea typeface="微软雅黑" panose="020B0503020204020204" pitchFamily="34" charset="-122"/>
                        </a:rPr>
                        <a:t>涉及条款</a:t>
                      </a:r>
                      <a:endParaRPr lang="zh-CN" sz="1400" dirty="0">
                        <a:solidFill>
                          <a:schemeClr val="tx1"/>
                        </a:solidFill>
                        <a:effectLst/>
                        <a:latin typeface="微软雅黑" panose="020B0503020204020204" pitchFamily="34" charset="-122"/>
                        <a:ea typeface="微软雅黑" panose="020B0503020204020204" pitchFamily="34" charset="-122"/>
                      </a:endParaRPr>
                    </a:p>
                  </a:txBody>
                  <a:tcPr marL="49736" marR="4973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dirty="0">
                          <a:solidFill>
                            <a:schemeClr val="tx1"/>
                          </a:solidFill>
                          <a:effectLst/>
                          <a:latin typeface="微软雅黑" panose="020B0503020204020204" pitchFamily="34" charset="-122"/>
                          <a:ea typeface="微软雅黑" panose="020B0503020204020204" pitchFamily="34" charset="-122"/>
                        </a:rPr>
                        <a:t>修订前</a:t>
                      </a: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a:solidFill>
                            <a:schemeClr val="tx1"/>
                          </a:solidFill>
                          <a:effectLst/>
                          <a:latin typeface="微软雅黑" panose="020B0503020204020204" pitchFamily="34" charset="-122"/>
                          <a:ea typeface="微软雅黑" panose="020B0503020204020204" pitchFamily="34" charset="-122"/>
                        </a:rPr>
                        <a:t>修订后</a:t>
                      </a: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159378">
                <a:tc>
                  <a:txBody>
                    <a:bodyPr/>
                    <a:lstStyle/>
                    <a:p>
                      <a:pPr>
                        <a:spcAft>
                          <a:spcPts val="0"/>
                        </a:spcAft>
                      </a:pPr>
                      <a:r>
                        <a:rPr lang="zh-CN" sz="1400" dirty="0">
                          <a:solidFill>
                            <a:schemeClr val="tx1"/>
                          </a:solidFill>
                          <a:effectLst/>
                          <a:latin typeface="微软雅黑" panose="020B0503020204020204" pitchFamily="34" charset="-122"/>
                          <a:ea typeface="微软雅黑" panose="020B0503020204020204" pitchFamily="34" charset="-122"/>
                        </a:rPr>
                        <a:t>附录</a:t>
                      </a:r>
                      <a:r>
                        <a:rPr lang="en-US" sz="1400" dirty="0">
                          <a:solidFill>
                            <a:schemeClr val="tx1"/>
                          </a:solidFill>
                          <a:effectLst/>
                          <a:latin typeface="微软雅黑" panose="020B0503020204020204" pitchFamily="34" charset="-122"/>
                          <a:ea typeface="微软雅黑" panose="020B0503020204020204" pitchFamily="34" charset="-122"/>
                        </a:rPr>
                        <a:t>J</a:t>
                      </a:r>
                      <a:endParaRPr lang="zh-CN" sz="1400" dirty="0">
                        <a:solidFill>
                          <a:schemeClr val="tx1"/>
                        </a:solidFill>
                        <a:effectLst/>
                        <a:latin typeface="微软雅黑" panose="020B0503020204020204" pitchFamily="34" charset="-122"/>
                        <a:ea typeface="微软雅黑" panose="020B0503020204020204" pitchFamily="34" charset="-122"/>
                      </a:endParaRPr>
                    </a:p>
                    <a:p>
                      <a:pPr>
                        <a:spcAft>
                          <a:spcPts val="0"/>
                        </a:spcAft>
                      </a:pPr>
                      <a:r>
                        <a:rPr lang="zh-CN" sz="1400" dirty="0">
                          <a:solidFill>
                            <a:schemeClr val="tx1"/>
                          </a:solidFill>
                          <a:effectLst/>
                          <a:latin typeface="微软雅黑" panose="020B0503020204020204" pitchFamily="34" charset="-122"/>
                          <a:ea typeface="微软雅黑" panose="020B0503020204020204" pitchFamily="34" charset="-122"/>
                        </a:rPr>
                        <a:t>应急撤离</a:t>
                      </a:r>
                    </a:p>
                  </a:txBody>
                  <a:tcPr marL="49736" marR="4973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1000"/>
                        </a:spcBef>
                        <a:spcAft>
                          <a:spcPts val="0"/>
                        </a:spcAft>
                        <a:buClrTx/>
                        <a:buSzTx/>
                        <a:buFontTx/>
                        <a:buNone/>
                        <a:tabLst/>
                        <a:defRPr/>
                      </a:pPr>
                      <a:r>
                        <a:rPr lang="en-US" altLang="zh-CN" sz="1400" u="none" dirty="0">
                          <a:solidFill>
                            <a:schemeClr val="tx1"/>
                          </a:solidFill>
                          <a:effectLst/>
                          <a:latin typeface="微软雅黑" panose="020B0503020204020204" pitchFamily="34" charset="-122"/>
                          <a:ea typeface="微软雅黑" panose="020B0503020204020204" pitchFamily="34" charset="-122"/>
                        </a:rPr>
                        <a:t>(n) </a:t>
                      </a:r>
                      <a:r>
                        <a:rPr lang="zh-CN" altLang="zh-CN" sz="1400" u="none" kern="1200" dirty="0">
                          <a:solidFill>
                            <a:schemeClr val="tx1"/>
                          </a:solidFill>
                          <a:effectLst/>
                          <a:latin typeface="微软雅黑" panose="020B0503020204020204" pitchFamily="34" charset="-122"/>
                          <a:ea typeface="微软雅黑" panose="020B0503020204020204" pitchFamily="34" charset="-122"/>
                          <a:cs typeface="+mn-cs"/>
                        </a:rPr>
                        <a:t>可以对旅客作中国民用航空总局有关营运规定要求的起飞前的简介，也可以劝告旅客遵循机组成员的指导，但对演示中要遵循的程序不得加以说明。</a:t>
                      </a:r>
                    </a:p>
                    <a:p>
                      <a:pPr marL="0" marR="0" indent="0" algn="l" defTabSz="914400" rtl="0" eaLnBrk="1" fontAlgn="auto" latinLnBrk="0" hangingPunct="1">
                        <a:lnSpc>
                          <a:spcPct val="100000"/>
                        </a:lnSpc>
                        <a:spcBef>
                          <a:spcPts val="1000"/>
                        </a:spcBef>
                        <a:spcAft>
                          <a:spcPts val="0"/>
                        </a:spcAft>
                        <a:buClrTx/>
                        <a:buSzTx/>
                        <a:buFontTx/>
                        <a:buNone/>
                        <a:tabLst/>
                        <a:defRPr/>
                      </a:pPr>
                      <a:endParaRPr lang="zh-CN" sz="1400" u="none" dirty="0">
                        <a:solidFill>
                          <a:schemeClr val="tx1"/>
                        </a:solidFill>
                        <a:effectLst/>
                        <a:latin typeface="微软雅黑" panose="020B0503020204020204" pitchFamily="34" charset="-122"/>
                        <a:ea typeface="微软雅黑" panose="020B0503020204020204" pitchFamily="34" charset="-122"/>
                      </a:endParaRP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1000"/>
                        </a:spcBef>
                        <a:spcAft>
                          <a:spcPts val="0"/>
                        </a:spcAft>
                        <a:buClrTx/>
                        <a:buSzTx/>
                        <a:buFontTx/>
                        <a:buNone/>
                        <a:tabLst/>
                        <a:defRPr/>
                      </a:pPr>
                      <a:r>
                        <a:rPr lang="en-US" altLang="zh-CN" sz="1400" u="none" dirty="0">
                          <a:solidFill>
                            <a:schemeClr val="tx1"/>
                          </a:solidFill>
                          <a:effectLst/>
                          <a:latin typeface="微软雅黑" panose="020B0503020204020204" pitchFamily="34" charset="-122"/>
                          <a:ea typeface="微软雅黑" panose="020B0503020204020204" pitchFamily="34" charset="-122"/>
                        </a:rPr>
                        <a:t>(n) </a:t>
                      </a:r>
                      <a:r>
                        <a:rPr lang="zh-CN" altLang="en-US" sz="1400" u="none" kern="1200" dirty="0">
                          <a:solidFill>
                            <a:schemeClr val="tx1"/>
                          </a:solidFill>
                          <a:effectLst/>
                          <a:latin typeface="微软雅黑" panose="020B0503020204020204" pitchFamily="34" charset="-122"/>
                          <a:ea typeface="微软雅黑" panose="020B0503020204020204" pitchFamily="34" charset="-122"/>
                          <a:cs typeface="+mn-cs"/>
                        </a:rPr>
                        <a:t>在进入演示航空器之前，可以劝告旅客遵循机组成员的指导，</a:t>
                      </a:r>
                      <a:r>
                        <a:rPr lang="zh-CN" altLang="en-US" sz="1400" u="none" kern="1200" dirty="0">
                          <a:solidFill>
                            <a:srgbClr val="C00000"/>
                          </a:solidFill>
                          <a:effectLst/>
                          <a:latin typeface="微软雅黑" panose="020B0503020204020204" pitchFamily="34" charset="-122"/>
                          <a:ea typeface="微软雅黑" panose="020B0503020204020204" pitchFamily="34" charset="-122"/>
                          <a:cs typeface="+mn-cs"/>
                        </a:rPr>
                        <a:t>但是除了演示所需的安全程序或在演示地点必须做的说明之外，</a:t>
                      </a:r>
                      <a:r>
                        <a:rPr lang="zh-CN" altLang="en-US" sz="1400" u="none" kern="1200" dirty="0">
                          <a:solidFill>
                            <a:schemeClr val="tx1"/>
                          </a:solidFill>
                          <a:effectLst/>
                          <a:latin typeface="微软雅黑" panose="020B0503020204020204" pitchFamily="34" charset="-122"/>
                          <a:ea typeface="微软雅黑" panose="020B0503020204020204" pitchFamily="34" charset="-122"/>
                          <a:cs typeface="+mn-cs"/>
                        </a:rPr>
                        <a:t>对演示中要遵循的程序不得加以说明。在开始演示前，可以对旅客作中国民用航空局有关营运规定要求的起飞前的简介。</a:t>
                      </a:r>
                      <a:r>
                        <a:rPr lang="zh-CN" altLang="en-US" sz="1400" u="none" kern="1200" dirty="0">
                          <a:solidFill>
                            <a:srgbClr val="C00000"/>
                          </a:solidFill>
                          <a:effectLst/>
                          <a:latin typeface="微软雅黑" panose="020B0503020204020204" pitchFamily="34" charset="-122"/>
                          <a:ea typeface="微软雅黑" panose="020B0503020204020204" pitchFamily="34" charset="-122"/>
                          <a:cs typeface="+mn-cs"/>
                        </a:rPr>
                        <a:t>飞行机组可以遵循经批准的培训大纲在滑梯的底部协助人员，以帮助演示。</a:t>
                      </a:r>
                      <a:endParaRPr lang="zh-CN" sz="1400" u="none" kern="1200" dirty="0">
                        <a:solidFill>
                          <a:srgbClr val="C00000"/>
                        </a:solidFill>
                        <a:effectLst/>
                        <a:latin typeface="微软雅黑" panose="020B0503020204020204" pitchFamily="34" charset="-122"/>
                        <a:ea typeface="微软雅黑" panose="020B0503020204020204" pitchFamily="34" charset="-122"/>
                        <a:cs typeface="+mn-cs"/>
                      </a:endParaRPr>
                    </a:p>
                  </a:txBody>
                  <a:tcPr marL="49736" marR="4973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61286379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—AC25.803-1A</a:t>
            </a:r>
            <a:endParaRPr lang="zh-CN" sz="2400" dirty="0"/>
          </a:p>
        </p:txBody>
      </p:sp>
      <p:sp>
        <p:nvSpPr>
          <p:cNvPr id="5" name="矩形 4"/>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249" t="31352" r="10251" b="19262"/>
          <a:stretch/>
        </p:blipFill>
        <p:spPr bwMode="auto">
          <a:xfrm>
            <a:off x="642144" y="1628800"/>
            <a:ext cx="7992888" cy="2901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线形标注 1 5"/>
          <p:cNvSpPr/>
          <p:nvPr/>
        </p:nvSpPr>
        <p:spPr>
          <a:xfrm>
            <a:off x="5004048" y="6165304"/>
            <a:ext cx="3744416" cy="389721"/>
          </a:xfrm>
          <a:prstGeom prst="borderCallout1">
            <a:avLst>
              <a:gd name="adj1" fmla="val -56018"/>
              <a:gd name="adj2" fmla="val 23046"/>
              <a:gd name="adj3" fmla="val 112500"/>
              <a:gd name="adj4" fmla="val -38333"/>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微软雅黑" panose="020B0503020204020204" pitchFamily="34" charset="-122"/>
                <a:ea typeface="微软雅黑" panose="020B0503020204020204" pitchFamily="34" charset="-122"/>
              </a:rPr>
              <a:t>AC 25.803-1 : (Date:11/13/89) is canceled  </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0390903"/>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—AC25.803-1A</a:t>
            </a:r>
            <a:endParaRPr lang="zh-CN" sz="2400" dirty="0"/>
          </a:p>
        </p:txBody>
      </p:sp>
      <p:sp>
        <p:nvSpPr>
          <p:cNvPr id="5" name="矩形 4"/>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056"/>
          <a:stretch/>
        </p:blipFill>
        <p:spPr bwMode="auto">
          <a:xfrm>
            <a:off x="107504" y="1484784"/>
            <a:ext cx="8931565" cy="3295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连接符 5"/>
          <p:cNvCxnSpPr/>
          <p:nvPr/>
        </p:nvCxnSpPr>
        <p:spPr>
          <a:xfrm>
            <a:off x="323528" y="2309957"/>
            <a:ext cx="5148032" cy="6255"/>
          </a:xfrm>
          <a:prstGeom prst="line">
            <a:avLst/>
          </a:prstGeom>
          <a:ln>
            <a:solidFill>
              <a:srgbClr val="C00000"/>
            </a:solidFill>
          </a:ln>
        </p:spPr>
        <p:style>
          <a:lnRef idx="2">
            <a:schemeClr val="accent4"/>
          </a:lnRef>
          <a:fillRef idx="0">
            <a:schemeClr val="accent4"/>
          </a:fillRef>
          <a:effectRef idx="1">
            <a:schemeClr val="accent4"/>
          </a:effectRef>
          <a:fontRef idx="minor">
            <a:schemeClr val="tx1"/>
          </a:fontRef>
        </p:style>
      </p:cxnSp>
      <p:cxnSp>
        <p:nvCxnSpPr>
          <p:cNvPr id="8" name="直接连接符 7"/>
          <p:cNvCxnSpPr/>
          <p:nvPr/>
        </p:nvCxnSpPr>
        <p:spPr>
          <a:xfrm>
            <a:off x="6156176" y="2303703"/>
            <a:ext cx="2448272" cy="0"/>
          </a:xfrm>
          <a:prstGeom prst="line">
            <a:avLst/>
          </a:prstGeom>
          <a:ln>
            <a:solidFill>
              <a:srgbClr val="C00000"/>
            </a:solidFill>
          </a:ln>
        </p:spPr>
        <p:style>
          <a:lnRef idx="2">
            <a:schemeClr val="accent4"/>
          </a:lnRef>
          <a:fillRef idx="0">
            <a:schemeClr val="accent4"/>
          </a:fillRef>
          <a:effectRef idx="1">
            <a:schemeClr val="accent4"/>
          </a:effectRef>
          <a:fontRef idx="minor">
            <a:schemeClr val="tx1"/>
          </a:fontRef>
        </p:style>
      </p:cxnSp>
      <p:cxnSp>
        <p:nvCxnSpPr>
          <p:cNvPr id="10" name="直接连接符 9"/>
          <p:cNvCxnSpPr/>
          <p:nvPr/>
        </p:nvCxnSpPr>
        <p:spPr>
          <a:xfrm>
            <a:off x="251520" y="2632710"/>
            <a:ext cx="3744416" cy="0"/>
          </a:xfrm>
          <a:prstGeom prst="line">
            <a:avLst/>
          </a:prstGeom>
          <a:ln>
            <a:solidFill>
              <a:srgbClr val="C00000"/>
            </a:solidFill>
          </a:ln>
        </p:spPr>
        <p:style>
          <a:lnRef idx="2">
            <a:schemeClr val="accent4"/>
          </a:lnRef>
          <a:fillRef idx="0">
            <a:schemeClr val="accent4"/>
          </a:fillRef>
          <a:effectRef idx="1">
            <a:schemeClr val="accent4"/>
          </a:effectRef>
          <a:fontRef idx="minor">
            <a:schemeClr val="tx1"/>
          </a:fontRef>
        </p:style>
      </p:cxnSp>
      <p:cxnSp>
        <p:nvCxnSpPr>
          <p:cNvPr id="15" name="直接连接符 14"/>
          <p:cNvCxnSpPr/>
          <p:nvPr/>
        </p:nvCxnSpPr>
        <p:spPr>
          <a:xfrm>
            <a:off x="7524328" y="2620201"/>
            <a:ext cx="1080120" cy="0"/>
          </a:xfrm>
          <a:prstGeom prst="line">
            <a:avLst/>
          </a:prstGeom>
          <a:ln>
            <a:solidFill>
              <a:srgbClr val="C00000"/>
            </a:solidFill>
          </a:ln>
        </p:spPr>
        <p:style>
          <a:lnRef idx="2">
            <a:schemeClr val="accent4"/>
          </a:lnRef>
          <a:fillRef idx="0">
            <a:schemeClr val="accent4"/>
          </a:fillRef>
          <a:effectRef idx="1">
            <a:schemeClr val="accent4"/>
          </a:effectRef>
          <a:fontRef idx="minor">
            <a:schemeClr val="tx1"/>
          </a:fontRef>
        </p:style>
      </p:cxnSp>
      <p:cxnSp>
        <p:nvCxnSpPr>
          <p:cNvPr id="18" name="直接连接符 17"/>
          <p:cNvCxnSpPr/>
          <p:nvPr/>
        </p:nvCxnSpPr>
        <p:spPr>
          <a:xfrm>
            <a:off x="221635" y="2908233"/>
            <a:ext cx="1326029" cy="0"/>
          </a:xfrm>
          <a:prstGeom prst="line">
            <a:avLst/>
          </a:prstGeom>
          <a:ln>
            <a:solidFill>
              <a:srgbClr val="C00000"/>
            </a:solidFill>
          </a:ln>
        </p:spPr>
        <p:style>
          <a:lnRef idx="2">
            <a:schemeClr val="accent4"/>
          </a:lnRef>
          <a:fillRef idx="0">
            <a:schemeClr val="accent4"/>
          </a:fillRef>
          <a:effectRef idx="1">
            <a:schemeClr val="accent4"/>
          </a:effectRef>
          <a:fontRef idx="minor">
            <a:schemeClr val="tx1"/>
          </a:fontRef>
        </p:style>
      </p:cxnSp>
      <p:sp>
        <p:nvSpPr>
          <p:cNvPr id="20" name="线形标注 1 19"/>
          <p:cNvSpPr/>
          <p:nvPr/>
        </p:nvSpPr>
        <p:spPr>
          <a:xfrm>
            <a:off x="323528" y="5229200"/>
            <a:ext cx="8496944" cy="1296144"/>
          </a:xfrm>
          <a:prstGeom prst="borderCallout1">
            <a:avLst>
              <a:gd name="adj1" fmla="val -56018"/>
              <a:gd name="adj2" fmla="val 23046"/>
              <a:gd name="adj3" fmla="val 112500"/>
              <a:gd name="adj4" fmla="val -38333"/>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对</a:t>
            </a:r>
            <a:r>
              <a:rPr lang="en-US" altLang="zh-CN" sz="1600" dirty="0">
                <a:solidFill>
                  <a:schemeClr val="tx1"/>
                </a:solidFill>
                <a:latin typeface="微软雅黑" panose="020B0503020204020204" pitchFamily="34" charset="-122"/>
                <a:ea typeface="微软雅黑" panose="020B0503020204020204" pitchFamily="34" charset="-122"/>
              </a:rPr>
              <a:t>25</a:t>
            </a:r>
            <a:r>
              <a:rPr lang="zh-CN" altLang="en-US" sz="1600" dirty="0">
                <a:solidFill>
                  <a:schemeClr val="tx1"/>
                </a:solidFill>
                <a:latin typeface="微软雅黑" panose="020B0503020204020204" pitchFamily="34" charset="-122"/>
                <a:ea typeface="微软雅黑" panose="020B0503020204020204" pitchFamily="34" charset="-122"/>
              </a:rPr>
              <a:t>部符合性验证进行指导，包括（</a:t>
            </a: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rPr>
              <a:t>）进行全尺寸应急撤离演示（</a:t>
            </a:r>
            <a:r>
              <a:rPr lang="en-US" altLang="zh-CN" sz="1600" dirty="0">
                <a:solidFill>
                  <a:schemeClr val="tx1"/>
                </a:solidFill>
                <a:latin typeface="微软雅黑" panose="020B0503020204020204" pitchFamily="34" charset="-122"/>
                <a:ea typeface="微软雅黑" panose="020B0503020204020204" pitchFamily="34" charset="-122"/>
              </a:rPr>
              <a:t>2</a:t>
            </a:r>
            <a:r>
              <a:rPr lang="zh-CN" altLang="en-US" sz="1600" dirty="0">
                <a:solidFill>
                  <a:schemeClr val="tx1"/>
                </a:solidFill>
                <a:latin typeface="微软雅黑" panose="020B0503020204020204" pitchFamily="34" charset="-122"/>
                <a:ea typeface="微软雅黑" panose="020B0503020204020204" pitchFamily="34" charset="-122"/>
              </a:rPr>
              <a:t>）使用分析和试验相结合的方法。</a:t>
            </a: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“全尺寸应急撤离演示”的解释。</a:t>
            </a: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分析是指提供正式的分析报告，以从试验或演示中得到的数据作为支持。</a:t>
            </a:r>
          </a:p>
        </p:txBody>
      </p:sp>
      <p:cxnSp>
        <p:nvCxnSpPr>
          <p:cNvPr id="21" name="直接连接符 20"/>
          <p:cNvCxnSpPr/>
          <p:nvPr/>
        </p:nvCxnSpPr>
        <p:spPr>
          <a:xfrm>
            <a:off x="7524328" y="3645024"/>
            <a:ext cx="1080120" cy="0"/>
          </a:xfrm>
          <a:prstGeom prst="line">
            <a:avLst/>
          </a:prstGeom>
          <a:ln>
            <a:solidFill>
              <a:srgbClr val="C00000"/>
            </a:solidFill>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35770755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—AC25.803-1A</a:t>
            </a:r>
            <a:endParaRPr lang="zh-CN" sz="2400" dirty="0"/>
          </a:p>
        </p:txBody>
      </p:sp>
      <p:sp>
        <p:nvSpPr>
          <p:cNvPr id="5" name="矩形 4"/>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920"/>
          <a:stretch/>
        </p:blipFill>
        <p:spPr bwMode="auto">
          <a:xfrm>
            <a:off x="190738" y="1772816"/>
            <a:ext cx="8706519" cy="253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连接符 5"/>
          <p:cNvCxnSpPr/>
          <p:nvPr/>
        </p:nvCxnSpPr>
        <p:spPr>
          <a:xfrm>
            <a:off x="6804248" y="2636912"/>
            <a:ext cx="1800200" cy="0"/>
          </a:xfrm>
          <a:prstGeom prst="line">
            <a:avLst/>
          </a:prstGeom>
          <a:ln>
            <a:solidFill>
              <a:srgbClr val="C00000"/>
            </a:solidFill>
          </a:ln>
        </p:spPr>
        <p:style>
          <a:lnRef idx="2">
            <a:schemeClr val="accent4"/>
          </a:lnRef>
          <a:fillRef idx="0">
            <a:schemeClr val="accent4"/>
          </a:fillRef>
          <a:effectRef idx="1">
            <a:schemeClr val="accent4"/>
          </a:effectRef>
          <a:fontRef idx="minor">
            <a:schemeClr val="tx1"/>
          </a:fontRef>
        </p:style>
      </p:cxnSp>
      <p:cxnSp>
        <p:nvCxnSpPr>
          <p:cNvPr id="8" name="直接连接符 7"/>
          <p:cNvCxnSpPr/>
          <p:nvPr/>
        </p:nvCxnSpPr>
        <p:spPr>
          <a:xfrm>
            <a:off x="395536" y="3429000"/>
            <a:ext cx="716090" cy="0"/>
          </a:xfrm>
          <a:prstGeom prst="line">
            <a:avLst/>
          </a:prstGeom>
          <a:ln>
            <a:solidFill>
              <a:srgbClr val="C00000"/>
            </a:solidFill>
          </a:ln>
        </p:spPr>
        <p:style>
          <a:lnRef idx="2">
            <a:schemeClr val="accent4"/>
          </a:lnRef>
          <a:fillRef idx="0">
            <a:schemeClr val="accent4"/>
          </a:fillRef>
          <a:effectRef idx="1">
            <a:schemeClr val="accent4"/>
          </a:effectRef>
          <a:fontRef idx="minor">
            <a:schemeClr val="tx1"/>
          </a:fontRef>
        </p:style>
      </p:cxnSp>
      <p:sp>
        <p:nvSpPr>
          <p:cNvPr id="10" name="线形标注 1 9"/>
          <p:cNvSpPr/>
          <p:nvPr/>
        </p:nvSpPr>
        <p:spPr>
          <a:xfrm>
            <a:off x="1763688" y="5085184"/>
            <a:ext cx="4752528" cy="864096"/>
          </a:xfrm>
          <a:prstGeom prst="borderCallout1">
            <a:avLst>
              <a:gd name="adj1" fmla="val -56018"/>
              <a:gd name="adj2" fmla="val 23046"/>
              <a:gd name="adj3" fmla="val 112500"/>
              <a:gd name="adj4" fmla="val -38333"/>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相关条款：</a:t>
            </a: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基于</a:t>
            </a:r>
            <a:r>
              <a:rPr lang="en-US" altLang="zh-CN" sz="1600" dirty="0">
                <a:solidFill>
                  <a:schemeClr val="tx1"/>
                </a:solidFill>
                <a:latin typeface="微软雅黑" panose="020B0503020204020204" pitchFamily="34" charset="-122"/>
                <a:ea typeface="微软雅黑" panose="020B0503020204020204" pitchFamily="34" charset="-122"/>
              </a:rPr>
              <a:t>117</a:t>
            </a:r>
            <a:r>
              <a:rPr lang="zh-CN" altLang="en-US" sz="1600" dirty="0">
                <a:solidFill>
                  <a:schemeClr val="tx1"/>
                </a:solidFill>
                <a:latin typeface="微软雅黑" panose="020B0503020204020204" pitchFamily="34" charset="-122"/>
                <a:ea typeface="微软雅黑" panose="020B0503020204020204" pitchFamily="34" charset="-122"/>
              </a:rPr>
              <a:t>修正案的</a:t>
            </a:r>
            <a:r>
              <a:rPr lang="en-US" altLang="zh-CN" sz="1600" dirty="0">
                <a:solidFill>
                  <a:schemeClr val="tx1"/>
                </a:solidFill>
                <a:latin typeface="微软雅黑" panose="020B0503020204020204" pitchFamily="34" charset="-122"/>
                <a:ea typeface="微软雅黑" panose="020B0503020204020204" pitchFamily="34" charset="-122"/>
              </a:rPr>
              <a:t>25.803</a:t>
            </a:r>
            <a:r>
              <a:rPr lang="zh-CN" altLang="en-US" sz="1600" dirty="0">
                <a:solidFill>
                  <a:schemeClr val="tx1"/>
                </a:solidFill>
                <a:latin typeface="微软雅黑" panose="020B0503020204020204" pitchFamily="34" charset="-122"/>
                <a:ea typeface="微软雅黑" panose="020B0503020204020204" pitchFamily="34" charset="-122"/>
              </a:rPr>
              <a:t>和附录</a:t>
            </a:r>
            <a:r>
              <a:rPr lang="en-US" altLang="zh-CN" sz="1600" dirty="0">
                <a:solidFill>
                  <a:schemeClr val="tx1"/>
                </a:solidFill>
                <a:latin typeface="微软雅黑" panose="020B0503020204020204" pitchFamily="34" charset="-122"/>
                <a:ea typeface="微软雅黑" panose="020B0503020204020204" pitchFamily="34" charset="-122"/>
              </a:rPr>
              <a:t>J</a:t>
            </a:r>
          </a:p>
          <a:p>
            <a:pPr marL="285750" indent="-285750">
              <a:buFont typeface="Arial" panose="020B0604020202020204" pitchFamily="34" charset="0"/>
              <a:buChar char="•"/>
            </a:pPr>
            <a:r>
              <a:rPr lang="en-US" altLang="zh-CN" sz="1600" dirty="0">
                <a:solidFill>
                  <a:schemeClr val="tx1"/>
                </a:solidFill>
                <a:latin typeface="微软雅黑" panose="020B0503020204020204" pitchFamily="34" charset="-122"/>
                <a:ea typeface="微软雅黑" panose="020B0503020204020204" pitchFamily="34" charset="-122"/>
              </a:rPr>
              <a:t>121.291 </a:t>
            </a:r>
            <a:r>
              <a:rPr lang="zh-CN" altLang="en-US" sz="1600" dirty="0">
                <a:solidFill>
                  <a:schemeClr val="tx1"/>
                </a:solidFill>
                <a:latin typeface="微软雅黑" panose="020B0503020204020204" pitchFamily="34" charset="-122"/>
                <a:ea typeface="微软雅黑" panose="020B0503020204020204" pitchFamily="34" charset="-122"/>
              </a:rPr>
              <a:t>应急撤离程序的演示</a:t>
            </a:r>
          </a:p>
        </p:txBody>
      </p:sp>
    </p:spTree>
    <p:extLst>
      <p:ext uri="{BB962C8B-B14F-4D97-AF65-F5344CB8AC3E}">
        <p14:creationId xmlns:p14="http://schemas.microsoft.com/office/powerpoint/2010/main" val="360517179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9512" y="1196752"/>
            <a:ext cx="8964488" cy="3960440"/>
            <a:chOff x="623392" y="1772816"/>
            <a:chExt cx="8029575" cy="339090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92" y="1772816"/>
              <a:ext cx="802957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535" y="2982491"/>
              <a:ext cx="790575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—AC25.803-1A</a:t>
            </a:r>
            <a:endParaRPr lang="zh-CN" sz="2400" dirty="0"/>
          </a:p>
        </p:txBody>
      </p:sp>
      <p:sp>
        <p:nvSpPr>
          <p:cNvPr id="5" name="矩形 4"/>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cxnSp>
        <p:nvCxnSpPr>
          <p:cNvPr id="6" name="直接连接符 5"/>
          <p:cNvCxnSpPr/>
          <p:nvPr/>
        </p:nvCxnSpPr>
        <p:spPr>
          <a:xfrm>
            <a:off x="1111626" y="1988840"/>
            <a:ext cx="2380254" cy="0"/>
          </a:xfrm>
          <a:prstGeom prst="line">
            <a:avLst/>
          </a:prstGeom>
          <a:ln>
            <a:solidFill>
              <a:srgbClr val="C00000"/>
            </a:solidFill>
          </a:ln>
        </p:spPr>
        <p:style>
          <a:lnRef idx="2">
            <a:schemeClr val="accent4"/>
          </a:lnRef>
          <a:fillRef idx="0">
            <a:schemeClr val="accent4"/>
          </a:fillRef>
          <a:effectRef idx="1">
            <a:schemeClr val="accent4"/>
          </a:effectRef>
          <a:fontRef idx="minor">
            <a:schemeClr val="tx1"/>
          </a:fontRef>
        </p:style>
      </p:cxnSp>
      <p:cxnSp>
        <p:nvCxnSpPr>
          <p:cNvPr id="11" name="直接连接符 10"/>
          <p:cNvCxnSpPr/>
          <p:nvPr/>
        </p:nvCxnSpPr>
        <p:spPr>
          <a:xfrm>
            <a:off x="1111626" y="3717032"/>
            <a:ext cx="2596278" cy="0"/>
          </a:xfrm>
          <a:prstGeom prst="line">
            <a:avLst/>
          </a:prstGeom>
          <a:ln>
            <a:solidFill>
              <a:srgbClr val="C00000"/>
            </a:solidFill>
          </a:ln>
        </p:spPr>
        <p:style>
          <a:lnRef idx="2">
            <a:schemeClr val="accent4"/>
          </a:lnRef>
          <a:fillRef idx="0">
            <a:schemeClr val="accent4"/>
          </a:fillRef>
          <a:effectRef idx="1">
            <a:schemeClr val="accent4"/>
          </a:effectRef>
          <a:fontRef idx="minor">
            <a:schemeClr val="tx1"/>
          </a:fontRef>
        </p:style>
      </p:cxnSp>
      <p:sp>
        <p:nvSpPr>
          <p:cNvPr id="13" name="线形标注 1 12"/>
          <p:cNvSpPr/>
          <p:nvPr/>
        </p:nvSpPr>
        <p:spPr>
          <a:xfrm>
            <a:off x="323528" y="5301208"/>
            <a:ext cx="8496944" cy="1296144"/>
          </a:xfrm>
          <a:prstGeom prst="borderCallout1">
            <a:avLst>
              <a:gd name="adj1" fmla="val -56018"/>
              <a:gd name="adj2" fmla="val 23046"/>
              <a:gd name="adj3" fmla="val 112500"/>
              <a:gd name="adj4" fmla="val -38333"/>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微软雅黑" panose="020B0503020204020204" pitchFamily="34" charset="-122"/>
                <a:ea typeface="微软雅黑" panose="020B0503020204020204" pitchFamily="34" charset="-122"/>
              </a:rPr>
              <a:t>规章的目的</a:t>
            </a: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rPr>
              <a:t>）进行全尺寸应急撤离演示：证明飞机的撤离能力，证明机组培训和应急程序的有效性（当需要证明</a:t>
            </a:r>
            <a:r>
              <a:rPr lang="en-US" altLang="zh-CN" sz="1600" dirty="0">
                <a:solidFill>
                  <a:schemeClr val="tx1"/>
                </a:solidFill>
                <a:latin typeface="微软雅黑" panose="020B0503020204020204" pitchFamily="34" charset="-122"/>
                <a:ea typeface="微软雅黑" panose="020B0503020204020204" pitchFamily="34" charset="-122"/>
              </a:rPr>
              <a:t>121.291</a:t>
            </a:r>
            <a:r>
              <a:rPr lang="zh-CN" altLang="en-US" sz="1600" dirty="0">
                <a:solidFill>
                  <a:schemeClr val="tx1"/>
                </a:solidFill>
                <a:latin typeface="微软雅黑" panose="020B0503020204020204" pitchFamily="34" charset="-122"/>
                <a:ea typeface="微软雅黑" panose="020B0503020204020204" pitchFamily="34" charset="-122"/>
              </a:rPr>
              <a:t>的符合性时）。</a:t>
            </a: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2</a:t>
            </a:r>
            <a:r>
              <a:rPr lang="zh-CN" altLang="en-US" sz="1600" dirty="0">
                <a:solidFill>
                  <a:schemeClr val="tx1"/>
                </a:solidFill>
                <a:latin typeface="微软雅黑" panose="020B0503020204020204" pitchFamily="34" charset="-122"/>
                <a:ea typeface="微软雅黑" panose="020B0503020204020204" pitchFamily="34" charset="-122"/>
              </a:rPr>
              <a:t>）使用分析和试验相结合的方法：可减少全尺寸演示可能造成的参试人员受伤。</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7991499"/>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12"/>
          <p:cNvSpPr txBox="1">
            <a:spLocks noChangeArrowheads="1"/>
          </p:cNvSpPr>
          <p:nvPr/>
        </p:nvSpPr>
        <p:spPr bwMode="gray">
          <a:xfrm>
            <a:off x="3326840" y="3145267"/>
            <a:ext cx="2643272" cy="523220"/>
          </a:xfrm>
          <a:prstGeom prst="rect">
            <a:avLst/>
          </a:prstGeom>
          <a:noFill/>
          <a:ln w="9525" algn="ctr">
            <a:noFill/>
            <a:miter lim="800000"/>
            <a:headEnd/>
            <a:tailEnd/>
          </a:ln>
        </p:spPr>
        <p:txBody>
          <a:bodyPr wrap="square">
            <a:spAutoFit/>
          </a:bodyPr>
          <a:lstStyle/>
          <a:p>
            <a:pPr lvl="0" eaLnBrk="0" hangingPunct="0"/>
            <a:r>
              <a:rPr lang="zh-CN" altLang="en-US" sz="2800" b="1" dirty="0">
                <a:latin typeface="微软雅黑" panose="020B0503020204020204" pitchFamily="34" charset="-122"/>
              </a:rPr>
              <a:t>典型案例 </a:t>
            </a:r>
          </a:p>
        </p:txBody>
      </p:sp>
      <p:sp>
        <p:nvSpPr>
          <p:cNvPr id="17" name="Text Box 21"/>
          <p:cNvSpPr txBox="1">
            <a:spLocks noChangeArrowheads="1"/>
          </p:cNvSpPr>
          <p:nvPr/>
        </p:nvSpPr>
        <p:spPr bwMode="gray">
          <a:xfrm>
            <a:off x="3326840" y="4270074"/>
            <a:ext cx="2901103" cy="523220"/>
          </a:xfrm>
          <a:prstGeom prst="rect">
            <a:avLst/>
          </a:prstGeom>
          <a:noFill/>
          <a:ln w="9525" algn="ctr">
            <a:noFill/>
            <a:miter lim="800000"/>
            <a:headEnd/>
            <a:tailEnd/>
          </a:ln>
        </p:spPr>
        <p:txBody>
          <a:bodyPr wrap="square">
            <a:spAutoFit/>
          </a:bodyPr>
          <a:lstStyle/>
          <a:p>
            <a:pPr eaLnBrk="0" hangingPunct="0"/>
            <a:r>
              <a:rPr lang="zh-CN" altLang="en-US" sz="2800" b="1" dirty="0">
                <a:latin typeface="微软雅黑" panose="020B0503020204020204" pitchFamily="34" charset="-122"/>
              </a:rPr>
              <a:t>经验及讨论 </a:t>
            </a:r>
          </a:p>
        </p:txBody>
      </p:sp>
      <p:sp>
        <p:nvSpPr>
          <p:cNvPr id="18" name="矩形 17"/>
          <p:cNvSpPr/>
          <p:nvPr/>
        </p:nvSpPr>
        <p:spPr>
          <a:xfrm>
            <a:off x="3326840" y="2060848"/>
            <a:ext cx="2805737" cy="523220"/>
          </a:xfrm>
          <a:prstGeom prst="rect">
            <a:avLst/>
          </a:prstGeom>
          <a:noFill/>
          <a:ln w="9525" algn="ctr">
            <a:noFill/>
            <a:miter lim="800000"/>
            <a:headEnd/>
            <a:tailEnd/>
          </a:ln>
        </p:spPr>
        <p:txBody>
          <a:bodyPr wrap="square">
            <a:spAutoFit/>
          </a:bodyPr>
          <a:lstStyle/>
          <a:p>
            <a:pPr eaLnBrk="0" hangingPunct="0"/>
            <a:r>
              <a:rPr lang="zh-CN" altLang="en-US" sz="2800" b="1" dirty="0">
                <a:latin typeface="微软雅黑" panose="020B0503020204020204" pitchFamily="34" charset="-122"/>
              </a:rPr>
              <a:t>适航条款解读 </a:t>
            </a:r>
          </a:p>
        </p:txBody>
      </p:sp>
      <p:sp>
        <p:nvSpPr>
          <p:cNvPr id="19" name="矩形 18"/>
          <p:cNvSpPr/>
          <p:nvPr/>
        </p:nvSpPr>
        <p:spPr>
          <a:xfrm>
            <a:off x="2699792" y="2068140"/>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sp>
        <p:nvSpPr>
          <p:cNvPr id="20" name="矩形 19"/>
          <p:cNvSpPr/>
          <p:nvPr/>
        </p:nvSpPr>
        <p:spPr>
          <a:xfrm>
            <a:off x="2699792" y="3168421"/>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2</a:t>
            </a:r>
            <a:endParaRPr lang="zh-CN" altLang="en-US" sz="2800" dirty="0">
              <a:latin typeface="微软雅黑" pitchFamily="34" charset="-122"/>
              <a:ea typeface="微软雅黑" pitchFamily="34" charset="-122"/>
            </a:endParaRPr>
          </a:p>
        </p:txBody>
      </p:sp>
      <p:sp>
        <p:nvSpPr>
          <p:cNvPr id="21" name="矩形 20"/>
          <p:cNvSpPr/>
          <p:nvPr/>
        </p:nvSpPr>
        <p:spPr>
          <a:xfrm>
            <a:off x="2699792" y="4281651"/>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3</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3210288734"/>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—AC25.803-1A</a:t>
            </a:r>
            <a:endParaRPr lang="zh-CN" sz="2400" dirty="0"/>
          </a:p>
        </p:txBody>
      </p:sp>
      <p:sp>
        <p:nvSpPr>
          <p:cNvPr id="5" name="矩形 4"/>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1422951"/>
            <a:ext cx="9035155" cy="58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线形标注 1 11"/>
          <p:cNvSpPr/>
          <p:nvPr/>
        </p:nvSpPr>
        <p:spPr>
          <a:xfrm>
            <a:off x="304601" y="2276872"/>
            <a:ext cx="8659887" cy="3528392"/>
          </a:xfrm>
          <a:prstGeom prst="borderCallout1">
            <a:avLst>
              <a:gd name="adj1" fmla="val -56018"/>
              <a:gd name="adj2" fmla="val 23046"/>
              <a:gd name="adj3" fmla="val 112500"/>
              <a:gd name="adj4" fmla="val -38333"/>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rPr>
              <a:t>对于一个新型号飞机或者已有型号的一个新构型，判断是应进行全尺寸的演示还是可以采用分析的方法</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指出哪些设计更改可能会对撤离能力产生影响，需要进评估。如：应急出口类型</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数目</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位置的更改、最大乘客数的增加、乘客区域分布可能会增加某应急出口对的撤离率、安装了之前未经批准过的滑梯或其他辅助撤离措施、会影响乘客通向应急出口通路的客舱构型更改（如导致限流的厨房位置更改，影响机组人员对哪个出口可用的判断能力，影响机组人员指挥客流能力）、乘务员座椅位置的更改等。</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如果也要表明</a:t>
            </a:r>
            <a:r>
              <a:rPr lang="en-US" altLang="zh-CN" dirty="0">
                <a:solidFill>
                  <a:schemeClr val="tx1"/>
                </a:solidFill>
                <a:latin typeface="微软雅黑" panose="020B0503020204020204" pitchFamily="34" charset="-122"/>
                <a:ea typeface="微软雅黑" panose="020B0503020204020204" pitchFamily="34" charset="-122"/>
              </a:rPr>
              <a:t>121</a:t>
            </a:r>
            <a:r>
              <a:rPr lang="zh-CN" altLang="en-US" dirty="0">
                <a:solidFill>
                  <a:schemeClr val="tx1"/>
                </a:solidFill>
                <a:latin typeface="微软雅黑" panose="020B0503020204020204" pitchFamily="34" charset="-122"/>
                <a:ea typeface="微软雅黑" panose="020B0503020204020204" pitchFamily="34" charset="-122"/>
              </a:rPr>
              <a:t>部符合性的话，影响到乘务员职责的设计更改也要进行评估。</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solidFill>
                  <a:schemeClr val="tx1"/>
                </a:solidFill>
                <a:latin typeface="微软雅黑" panose="020B0503020204020204" pitchFamily="34" charset="-122"/>
                <a:ea typeface="微软雅黑" panose="020B0503020204020204" pitchFamily="34" charset="-122"/>
              </a:rPr>
              <a:t>FAA</a:t>
            </a:r>
            <a:r>
              <a:rPr lang="zh-CN" altLang="en-US" dirty="0">
                <a:solidFill>
                  <a:schemeClr val="tx1"/>
                </a:solidFill>
                <a:latin typeface="微软雅黑" panose="020B0503020204020204" pitchFamily="34" charset="-122"/>
                <a:ea typeface="微软雅黑" panose="020B0503020204020204" pitchFamily="34" charset="-122"/>
              </a:rPr>
              <a:t>可以考虑申请人关于对新型号或改型飞机做分析的建议，但这些建议应以适当的试验作为支持，并对试验工作进行了指导。</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申请人还应提供分析用的数据的来源。</a:t>
            </a:r>
            <a:endParaRPr lang="en-US" altLang="zh-CN"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372067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—AC25.803-1A</a:t>
            </a:r>
            <a:endParaRPr lang="zh-CN" sz="2400" dirty="0"/>
          </a:p>
        </p:txBody>
      </p:sp>
      <p:sp>
        <p:nvSpPr>
          <p:cNvPr id="5" name="矩形 4"/>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23" y="1052736"/>
            <a:ext cx="9042077" cy="752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2767"/>
          <a:stretch/>
        </p:blipFill>
        <p:spPr bwMode="auto">
          <a:xfrm>
            <a:off x="149548" y="5301208"/>
            <a:ext cx="8921103" cy="709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线形标注 1 12"/>
          <p:cNvSpPr/>
          <p:nvPr/>
        </p:nvSpPr>
        <p:spPr>
          <a:xfrm>
            <a:off x="308648" y="1782991"/>
            <a:ext cx="8766050" cy="3456384"/>
          </a:xfrm>
          <a:prstGeom prst="borderCallout1">
            <a:avLst>
              <a:gd name="adj1" fmla="val -56018"/>
              <a:gd name="adj2" fmla="val 23046"/>
              <a:gd name="adj3" fmla="val 112500"/>
              <a:gd name="adj4" fmla="val -38333"/>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solidFill>
                <a:latin typeface="微软雅黑" panose="020B0503020204020204" pitchFamily="34" charset="-122"/>
                <a:ea typeface="微软雅黑" panose="020B0503020204020204" pitchFamily="34" charset="-122"/>
              </a:rPr>
              <a:t>关于进行真实演示以表明符合性的指导</a:t>
            </a:r>
            <a:endParaRPr lang="en-US" altLang="zh-CN" dirty="0">
              <a:solidFill>
                <a:schemeClr val="tx1"/>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应提交试验大纲（包括时间地点、试验机构型、机组训练大纲等）</a:t>
            </a:r>
            <a:endParaRPr lang="en-US" altLang="zh-CN" dirty="0">
              <a:solidFill>
                <a:schemeClr val="tx1"/>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试验的合格判据</a:t>
            </a:r>
            <a:endParaRPr lang="en-US" altLang="zh-CN" dirty="0">
              <a:solidFill>
                <a:schemeClr val="tx1"/>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局方观察员的现场目击要求，监控录像的要求</a:t>
            </a:r>
            <a:endParaRPr lang="en-US" altLang="zh-CN" dirty="0">
              <a:solidFill>
                <a:schemeClr val="tx1"/>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试验机构型要求</a:t>
            </a:r>
            <a:endParaRPr lang="en-US" altLang="zh-CN" dirty="0">
              <a:solidFill>
                <a:schemeClr val="tx1"/>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参试机组、志愿者的资格要求</a:t>
            </a:r>
            <a:endParaRPr lang="en-US" altLang="zh-CN" dirty="0">
              <a:solidFill>
                <a:schemeClr val="tx1"/>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志愿者的安全保障、应提前被告知的风险</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注意事项</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保险等、不可以被告知的信息</a:t>
            </a:r>
            <a:endParaRPr lang="en-US" altLang="zh-CN" dirty="0">
              <a:solidFill>
                <a:schemeClr val="tx1"/>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试验异常情况的处理</a:t>
            </a:r>
            <a:endParaRPr lang="en-US" altLang="zh-CN" dirty="0">
              <a:solidFill>
                <a:schemeClr val="tx1"/>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不被使用的应急出口不能提前暗示给参试人员，应采取的措施和注意事项</a:t>
            </a:r>
            <a:endParaRPr lang="en-US" altLang="zh-CN" dirty="0">
              <a:solidFill>
                <a:schemeClr val="tx1"/>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演示开始信号</a:t>
            </a:r>
            <a:endParaRPr lang="en-US" altLang="zh-CN" dirty="0">
              <a:solidFill>
                <a:schemeClr val="tx1"/>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随身行李的模拟</a:t>
            </a:r>
            <a:endParaRPr lang="en-US" altLang="zh-CN" dirty="0">
              <a:solidFill>
                <a:schemeClr val="tx1"/>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4" name="线形标注 1 13"/>
          <p:cNvSpPr/>
          <p:nvPr/>
        </p:nvSpPr>
        <p:spPr>
          <a:xfrm>
            <a:off x="304601" y="6011113"/>
            <a:ext cx="8766050" cy="360040"/>
          </a:xfrm>
          <a:prstGeom prst="borderCallout1">
            <a:avLst>
              <a:gd name="adj1" fmla="val -56018"/>
              <a:gd name="adj2" fmla="val 23046"/>
              <a:gd name="adj3" fmla="val 112500"/>
              <a:gd name="adj4" fmla="val -38333"/>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rPr>
              <a:t>关于使用分析和试验相结合的方法以表明符合性的指导</a:t>
            </a:r>
            <a:endParaRPr lang="en-US" altLang="zh-CN"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536557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—AC25.803-1A</a:t>
            </a:r>
            <a:endParaRPr lang="zh-CN" sz="2400" dirty="0"/>
          </a:p>
        </p:txBody>
      </p:sp>
      <p:sp>
        <p:nvSpPr>
          <p:cNvPr id="5" name="矩形 4"/>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393383630"/>
              </p:ext>
            </p:extLst>
          </p:nvPr>
        </p:nvGraphicFramePr>
        <p:xfrm>
          <a:off x="251520" y="2204864"/>
          <a:ext cx="8424936" cy="3627120"/>
        </p:xfrm>
        <a:graphic>
          <a:graphicData uri="http://schemas.openxmlformats.org/drawingml/2006/table">
            <a:tbl>
              <a:tblPr firstRow="1" firstCol="1" lastRow="1" lastCol="1" bandRow="1" bandCol="1">
                <a:tableStyleId>{5C22544A-7EE6-4342-B048-85BDC9FD1C3A}</a:tableStyleId>
              </a:tblPr>
              <a:tblGrid>
                <a:gridCol w="4248472">
                  <a:extLst>
                    <a:ext uri="{9D8B030D-6E8A-4147-A177-3AD203B41FA5}">
                      <a16:colId xmlns:a16="http://schemas.microsoft.com/office/drawing/2014/main" xmlns="" val="20000"/>
                    </a:ext>
                  </a:extLst>
                </a:gridCol>
                <a:gridCol w="2448272">
                  <a:extLst>
                    <a:ext uri="{9D8B030D-6E8A-4147-A177-3AD203B41FA5}">
                      <a16:colId xmlns:a16="http://schemas.microsoft.com/office/drawing/2014/main" xmlns="" val="20001"/>
                    </a:ext>
                  </a:extLst>
                </a:gridCol>
                <a:gridCol w="1728192">
                  <a:extLst>
                    <a:ext uri="{9D8B030D-6E8A-4147-A177-3AD203B41FA5}">
                      <a16:colId xmlns:a16="http://schemas.microsoft.com/office/drawing/2014/main" xmlns="" val="20002"/>
                    </a:ext>
                  </a:extLst>
                </a:gridCol>
              </a:tblGrid>
              <a:tr h="58025">
                <a:tc>
                  <a:txBody>
                    <a:bodyPr/>
                    <a:lstStyle/>
                    <a:p>
                      <a:pPr algn="ctr">
                        <a:spcAft>
                          <a:spcPts val="0"/>
                        </a:spcAft>
                      </a:pPr>
                      <a:r>
                        <a:rPr lang="zh-CN" sz="1400" b="0" kern="100" dirty="0">
                          <a:solidFill>
                            <a:schemeClr val="tx1"/>
                          </a:solidFill>
                          <a:effectLst/>
                        </a:rPr>
                        <a:t>新版内容</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b="0" kern="100" dirty="0">
                          <a:solidFill>
                            <a:schemeClr val="tx1"/>
                          </a:solidFill>
                          <a:effectLst/>
                        </a:rPr>
                        <a:t>原版内容</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1400" b="0" kern="100" dirty="0">
                          <a:solidFill>
                            <a:schemeClr val="tx1"/>
                          </a:solidFill>
                          <a:effectLst/>
                          <a:latin typeface="Times New Roman"/>
                          <a:ea typeface="宋体"/>
                        </a:rPr>
                        <a:t>关注点</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160503">
                <a:tc>
                  <a:txBody>
                    <a:bodyPr/>
                    <a:lstStyle/>
                    <a:p>
                      <a:pPr algn="just">
                        <a:spcAft>
                          <a:spcPts val="0"/>
                        </a:spcAft>
                      </a:pPr>
                      <a:r>
                        <a:rPr lang="zh-CN" sz="1400" b="0" kern="100" dirty="0">
                          <a:solidFill>
                            <a:schemeClr val="tx1"/>
                          </a:solidFill>
                          <a:effectLst/>
                        </a:rPr>
                        <a:t>如果试验中旅客和机组人员没有在</a:t>
                      </a:r>
                      <a:r>
                        <a:rPr lang="en-US" sz="1400" b="0" kern="100" dirty="0">
                          <a:solidFill>
                            <a:schemeClr val="tx1"/>
                          </a:solidFill>
                          <a:effectLst/>
                        </a:rPr>
                        <a:t>90</a:t>
                      </a:r>
                      <a:r>
                        <a:rPr lang="zh-CN" sz="1400" b="0" kern="100" dirty="0">
                          <a:solidFill>
                            <a:schemeClr val="tx1"/>
                          </a:solidFill>
                          <a:effectLst/>
                        </a:rPr>
                        <a:t>秒时间内全部撤离出来，审查方可能可以给予一种部分许可，即</a:t>
                      </a:r>
                      <a:r>
                        <a:rPr lang="en-US" sz="1400" b="0" kern="100" dirty="0">
                          <a:solidFill>
                            <a:schemeClr val="tx1"/>
                          </a:solidFill>
                          <a:effectLst/>
                        </a:rPr>
                        <a:t>90</a:t>
                      </a:r>
                      <a:r>
                        <a:rPr lang="zh-CN" sz="1400" b="0" kern="100" dirty="0">
                          <a:solidFill>
                            <a:schemeClr val="tx1"/>
                          </a:solidFill>
                          <a:effectLst/>
                        </a:rPr>
                        <a:t>秒地面撤离能力等于或低于演示中撤离出来的人数。</a:t>
                      </a:r>
                    </a:p>
                    <a:p>
                      <a:pPr algn="just">
                        <a:spcAft>
                          <a:spcPts val="0"/>
                        </a:spcAft>
                      </a:pPr>
                      <a:r>
                        <a:rPr lang="zh-CN" sz="1400" b="0" kern="100" dirty="0">
                          <a:solidFill>
                            <a:schemeClr val="tx1"/>
                          </a:solidFill>
                          <a:effectLst/>
                        </a:rPr>
                        <a:t>审查时会依据包括</a:t>
                      </a:r>
                      <a:r>
                        <a:rPr lang="en-US" sz="1400" b="0" kern="100" dirty="0">
                          <a:solidFill>
                            <a:schemeClr val="tx1"/>
                          </a:solidFill>
                          <a:effectLst/>
                        </a:rPr>
                        <a:t>90</a:t>
                      </a:r>
                      <a:r>
                        <a:rPr lang="zh-CN" sz="1400" b="0" kern="100" dirty="0">
                          <a:solidFill>
                            <a:schemeClr val="tx1"/>
                          </a:solidFill>
                          <a:effectLst/>
                        </a:rPr>
                        <a:t>秒内撤离出来的机组人数在内的各种因素，首先需要关注的是试验失败的原因。申请人需要提交机内外录像资料等试验文件来证明部分许可中的撤离能力，然后审查方来决定批准结果。</a:t>
                      </a:r>
                    </a:p>
                    <a:p>
                      <a:pPr algn="just">
                        <a:spcAft>
                          <a:spcPts val="0"/>
                        </a:spcAft>
                      </a:pPr>
                      <a:r>
                        <a:rPr lang="zh-CN" sz="1400" b="0" kern="100" dirty="0">
                          <a:solidFill>
                            <a:schemeClr val="tx1"/>
                          </a:solidFill>
                          <a:effectLst/>
                        </a:rPr>
                        <a:t>如果演示失败，申请人必须确定失败原因和制定纠正措施，并得到审查方确认之后，才能使用另一批旅客和机组志愿者进行第二次应急撤离演示</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just" defTabSz="914400" rtl="0" eaLnBrk="1" latinLnBrk="0" hangingPunct="1">
                        <a:spcAft>
                          <a:spcPts val="0"/>
                        </a:spcAft>
                      </a:pPr>
                      <a:r>
                        <a:rPr lang="zh-CN" sz="1400" b="0" kern="100" dirty="0">
                          <a:solidFill>
                            <a:schemeClr val="tx1"/>
                          </a:solidFill>
                          <a:effectLst/>
                          <a:latin typeface="Times New Roman"/>
                          <a:ea typeface="宋体"/>
                          <a:cs typeface="+mn-cs"/>
                        </a:rPr>
                        <a:t>如果所有人不能全部撤离，则不能颁发此人数的</a:t>
                      </a:r>
                      <a:r>
                        <a:rPr lang="en-US" sz="1400" b="0" kern="100" dirty="0">
                          <a:solidFill>
                            <a:schemeClr val="tx1"/>
                          </a:solidFill>
                          <a:effectLst/>
                          <a:latin typeface="Times New Roman"/>
                          <a:ea typeface="宋体"/>
                          <a:cs typeface="+mn-cs"/>
                        </a:rPr>
                        <a:t>90</a:t>
                      </a:r>
                      <a:r>
                        <a:rPr lang="zh-CN" sz="1400" b="0" kern="100" dirty="0">
                          <a:solidFill>
                            <a:schemeClr val="tx1"/>
                          </a:solidFill>
                          <a:effectLst/>
                          <a:latin typeface="Times New Roman"/>
                          <a:ea typeface="宋体"/>
                          <a:cs typeface="+mn-cs"/>
                        </a:rPr>
                        <a:t>秒撤离许可。</a:t>
                      </a:r>
                    </a:p>
                    <a:p>
                      <a:pPr marL="0" algn="just" defTabSz="914400" rtl="0" eaLnBrk="1" latinLnBrk="0" hangingPunct="1">
                        <a:spcAft>
                          <a:spcPts val="0"/>
                        </a:spcAft>
                      </a:pPr>
                      <a:r>
                        <a:rPr lang="zh-CN" sz="1400" b="0" kern="100" dirty="0">
                          <a:solidFill>
                            <a:schemeClr val="tx1"/>
                          </a:solidFill>
                          <a:effectLst/>
                          <a:latin typeface="Times New Roman"/>
                          <a:ea typeface="宋体"/>
                          <a:cs typeface="+mn-cs"/>
                        </a:rPr>
                        <a:t>如果由于机械问题，比如开启舱门或打开滑梯失败等原因，导致试验未通过的话，则需要在纠正措施得到审查方确认后，使用另一批志愿者进行第二次应急撤离演示</a:t>
                      </a:r>
                      <a:r>
                        <a:rPr lang="zh-CN" altLang="en-US" sz="1400" b="0" kern="100" dirty="0">
                          <a:solidFill>
                            <a:schemeClr val="tx1"/>
                          </a:solidFill>
                          <a:effectLst/>
                          <a:latin typeface="Times New Roman"/>
                          <a:ea typeface="宋体"/>
                          <a:cs typeface="+mn-cs"/>
                        </a:rPr>
                        <a:t>。</a:t>
                      </a:r>
                      <a:endParaRPr lang="zh-CN" sz="1400" b="0" kern="100" dirty="0">
                        <a:solidFill>
                          <a:schemeClr val="tx1"/>
                        </a:solidFill>
                        <a:effectLst/>
                        <a:latin typeface="Times New Roman"/>
                        <a:ea typeface="宋体"/>
                        <a:cs typeface="+mn-cs"/>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just" defTabSz="914400" rtl="0" eaLnBrk="1" latinLnBrk="0" hangingPunct="1">
                        <a:spcAft>
                          <a:spcPts val="0"/>
                        </a:spcAft>
                      </a:pPr>
                      <a:r>
                        <a:rPr lang="zh-CN" altLang="zh-CN" sz="1400" b="0" kern="100" dirty="0">
                          <a:solidFill>
                            <a:schemeClr val="tx1"/>
                          </a:solidFill>
                          <a:effectLst/>
                          <a:latin typeface="Times New Roman"/>
                          <a:ea typeface="宋体"/>
                          <a:cs typeface="+mn-cs"/>
                        </a:rPr>
                        <a:t>试验的合格判据</a:t>
                      </a:r>
                      <a:r>
                        <a:rPr lang="zh-CN" altLang="en-US" sz="1400" b="0" kern="100" dirty="0">
                          <a:solidFill>
                            <a:schemeClr val="tx1"/>
                          </a:solidFill>
                          <a:effectLst/>
                          <a:latin typeface="Times New Roman"/>
                          <a:ea typeface="宋体"/>
                          <a:cs typeface="+mn-cs"/>
                        </a:rPr>
                        <a:t>的修正。</a:t>
                      </a:r>
                      <a:endParaRPr lang="zh-CN" sz="1400" b="0" kern="100" dirty="0">
                        <a:solidFill>
                          <a:schemeClr val="tx1"/>
                        </a:solidFill>
                        <a:effectLst/>
                        <a:latin typeface="Times New Roman"/>
                        <a:ea typeface="宋体"/>
                        <a:cs typeface="+mn-cs"/>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1"/>
                  </a:ext>
                </a:extLst>
              </a:tr>
              <a:tr h="490656">
                <a:tc>
                  <a:txBody>
                    <a:bodyPr/>
                    <a:lstStyle/>
                    <a:p>
                      <a:pPr algn="just">
                        <a:spcAft>
                          <a:spcPts val="0"/>
                        </a:spcAft>
                      </a:pPr>
                      <a:r>
                        <a:rPr lang="zh-CN" sz="1400" b="0" kern="100" dirty="0">
                          <a:solidFill>
                            <a:schemeClr val="tx1"/>
                          </a:solidFill>
                          <a:effectLst/>
                        </a:rPr>
                        <a:t>增加一章“对于使用分析和</a:t>
                      </a:r>
                      <a:r>
                        <a:rPr lang="zh-CN" altLang="en-US" sz="1400" b="0" kern="100" dirty="0">
                          <a:solidFill>
                            <a:schemeClr val="tx1"/>
                          </a:solidFill>
                          <a:effectLst/>
                        </a:rPr>
                        <a:t>试验</a:t>
                      </a:r>
                      <a:r>
                        <a:rPr lang="zh-CN" sz="1400" b="0" kern="100" dirty="0">
                          <a:solidFill>
                            <a:schemeClr val="tx1"/>
                          </a:solidFill>
                          <a:effectLst/>
                        </a:rPr>
                        <a:t>相结合的方法来证明</a:t>
                      </a:r>
                      <a:r>
                        <a:rPr lang="en-US" sz="1400" b="0" kern="100" dirty="0">
                          <a:solidFill>
                            <a:schemeClr val="tx1"/>
                          </a:solidFill>
                          <a:effectLst/>
                        </a:rPr>
                        <a:t>25.803</a:t>
                      </a:r>
                      <a:r>
                        <a:rPr lang="zh-CN" sz="1400" b="0" kern="100" dirty="0">
                          <a:solidFill>
                            <a:schemeClr val="tx1"/>
                          </a:solidFill>
                          <a:effectLst/>
                        </a:rPr>
                        <a:t>（</a:t>
                      </a:r>
                      <a:r>
                        <a:rPr lang="en-US" sz="1400" b="0" kern="100" dirty="0">
                          <a:solidFill>
                            <a:schemeClr val="tx1"/>
                          </a:solidFill>
                          <a:effectLst/>
                        </a:rPr>
                        <a:t>c</a:t>
                      </a:r>
                      <a:r>
                        <a:rPr lang="zh-CN" sz="1400" b="0" kern="100" dirty="0">
                          <a:solidFill>
                            <a:schemeClr val="tx1"/>
                          </a:solidFill>
                          <a:effectLst/>
                        </a:rPr>
                        <a:t>）条款的符合性”</a:t>
                      </a:r>
                      <a:endParaRPr lang="zh-CN" sz="1400" b="0" kern="100" dirty="0">
                        <a:solidFill>
                          <a:schemeClr val="tx1"/>
                        </a:solidFill>
                        <a:effectLst/>
                        <a:latin typeface="Times New Roman"/>
                        <a:ea typeface="宋体"/>
                      </a:endParaRPr>
                    </a:p>
                    <a:p>
                      <a:pPr algn="just">
                        <a:spcAft>
                          <a:spcPts val="0"/>
                        </a:spcAft>
                      </a:pPr>
                      <a:r>
                        <a:rPr lang="zh-CN" altLang="en-US" sz="1400" b="0" kern="100" dirty="0">
                          <a:solidFill>
                            <a:schemeClr val="tx1"/>
                          </a:solidFill>
                          <a:effectLst/>
                          <a:latin typeface="Times New Roman"/>
                          <a:ea typeface="宋体"/>
                        </a:rPr>
                        <a:t>增加一节，</a:t>
                      </a:r>
                      <a:r>
                        <a:rPr lang="en-US" altLang="zh-CN" sz="1400" b="0" kern="100" dirty="0">
                          <a:solidFill>
                            <a:schemeClr val="tx1"/>
                          </a:solidFill>
                          <a:effectLst/>
                          <a:latin typeface="Times New Roman"/>
                          <a:ea typeface="宋体"/>
                        </a:rPr>
                        <a:t>FAA</a:t>
                      </a:r>
                      <a:r>
                        <a:rPr lang="zh-CN" altLang="en-US" sz="1400" b="0" kern="100" dirty="0">
                          <a:solidFill>
                            <a:schemeClr val="tx1"/>
                          </a:solidFill>
                          <a:effectLst/>
                          <a:latin typeface="Times New Roman"/>
                          <a:ea typeface="宋体"/>
                        </a:rPr>
                        <a:t>可以考虑申请人关于对新型号或改型飞机做分析的建议，但这些建议应以适当的试验作为支持，并对试验工作进行了指导。申请人还应提供分析用的数据的来源。</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400" b="0" kern="100" dirty="0">
                          <a:solidFill>
                            <a:schemeClr val="tx1"/>
                          </a:solidFill>
                          <a:effectLst/>
                        </a:rPr>
                        <a:t>无</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just">
                        <a:spcAft>
                          <a:spcPts val="0"/>
                        </a:spcAft>
                        <a:buFont typeface="+mj-lt"/>
                        <a:buNone/>
                        <a:tabLst>
                          <a:tab pos="228600" algn="l"/>
                        </a:tabLst>
                      </a:pPr>
                      <a:r>
                        <a:rPr lang="zh-CN" altLang="zh-CN" sz="1400" b="0" kern="100" dirty="0">
                          <a:solidFill>
                            <a:schemeClr val="tx1"/>
                          </a:solidFill>
                          <a:effectLst/>
                        </a:rPr>
                        <a:t>分析和</a:t>
                      </a:r>
                      <a:r>
                        <a:rPr lang="zh-CN" altLang="en-US" sz="1400" b="0" kern="100" dirty="0">
                          <a:solidFill>
                            <a:schemeClr val="tx1"/>
                          </a:solidFill>
                          <a:effectLst/>
                        </a:rPr>
                        <a:t>试验</a:t>
                      </a:r>
                      <a:r>
                        <a:rPr lang="zh-CN" altLang="zh-CN" sz="1400" b="0" kern="100" dirty="0">
                          <a:solidFill>
                            <a:schemeClr val="tx1"/>
                          </a:solidFill>
                          <a:effectLst/>
                        </a:rPr>
                        <a:t>相结合的方法</a:t>
                      </a:r>
                      <a:r>
                        <a:rPr lang="zh-CN" altLang="en-US" sz="1400" b="0" kern="100" dirty="0">
                          <a:solidFill>
                            <a:schemeClr val="tx1"/>
                          </a:solidFill>
                          <a:effectLst/>
                        </a:rPr>
                        <a:t>。</a:t>
                      </a:r>
                      <a:endParaRPr lang="en-US" altLang="zh-CN" sz="1400" b="0" kern="100" dirty="0">
                        <a:solidFill>
                          <a:schemeClr val="tx1"/>
                        </a:solidFill>
                        <a:effectLst/>
                      </a:endParaRPr>
                    </a:p>
                    <a:p>
                      <a:pPr marL="0" lvl="0" indent="0" algn="just">
                        <a:spcAft>
                          <a:spcPts val="0"/>
                        </a:spcAft>
                        <a:buFont typeface="+mj-lt"/>
                        <a:buNone/>
                        <a:tabLst>
                          <a:tab pos="228600" algn="l"/>
                        </a:tabLst>
                      </a:pPr>
                      <a:r>
                        <a:rPr lang="zh-CN" altLang="zh-CN" sz="1400" b="0" kern="100" dirty="0">
                          <a:solidFill>
                            <a:schemeClr val="tx1"/>
                          </a:solidFill>
                          <a:effectLst/>
                        </a:rPr>
                        <a:t>建立演示数据库</a:t>
                      </a:r>
                      <a:r>
                        <a:rPr lang="en-US" altLang="zh-CN" sz="1400" b="0" kern="100" dirty="0">
                          <a:solidFill>
                            <a:schemeClr val="tx1"/>
                          </a:solidFill>
                          <a:effectLst/>
                        </a:rPr>
                        <a:t>/</a:t>
                      </a:r>
                      <a:r>
                        <a:rPr lang="zh-CN" altLang="en-US" sz="1400" b="0" kern="100" dirty="0">
                          <a:solidFill>
                            <a:schemeClr val="tx1"/>
                          </a:solidFill>
                          <a:effectLst/>
                          <a:latin typeface="Times New Roman"/>
                          <a:ea typeface="宋体"/>
                        </a:rPr>
                        <a:t>演示记录表中的计时点</a:t>
                      </a:r>
                      <a:r>
                        <a:rPr lang="en-US" altLang="zh-CN" sz="1400" b="0" kern="100" dirty="0">
                          <a:solidFill>
                            <a:schemeClr val="tx1"/>
                          </a:solidFill>
                          <a:effectLst/>
                          <a:latin typeface="Times New Roman"/>
                          <a:ea typeface="宋体"/>
                        </a:rPr>
                        <a:t>/</a:t>
                      </a:r>
                      <a:r>
                        <a:rPr lang="zh-CN" altLang="en-US" sz="1400" b="0" kern="100" dirty="0">
                          <a:solidFill>
                            <a:schemeClr val="tx1"/>
                          </a:solidFill>
                          <a:effectLst/>
                          <a:latin typeface="Times New Roman"/>
                          <a:ea typeface="宋体"/>
                        </a:rPr>
                        <a:t>监控设备的计时。</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2"/>
                  </a:ext>
                </a:extLst>
              </a:tr>
            </a:tbl>
          </a:graphicData>
        </a:graphic>
      </p:graphicFrame>
      <p:sp>
        <p:nvSpPr>
          <p:cNvPr id="6" name="矩形 5"/>
          <p:cNvSpPr/>
          <p:nvPr/>
        </p:nvSpPr>
        <p:spPr>
          <a:xfrm>
            <a:off x="251520" y="980728"/>
            <a:ext cx="8496944" cy="1200329"/>
          </a:xfrm>
          <a:prstGeom prst="rect">
            <a:avLst/>
          </a:prstGeom>
        </p:spPr>
        <p:txBody>
          <a:bodyPr wrap="square">
            <a:spAutoFit/>
          </a:bodyPr>
          <a:lstStyle/>
          <a:p>
            <a:pPr>
              <a:lnSpc>
                <a:spcPct val="150000"/>
              </a:lnSpc>
            </a:pPr>
            <a:r>
              <a:rPr lang="zh-CN" altLang="en-US" sz="2400" dirty="0"/>
              <a:t>新版修订一：增加对试验结果的部分许可，及增加对使用</a:t>
            </a:r>
            <a:r>
              <a:rPr lang="zh-CN" altLang="zh-CN" sz="2400" kern="100" dirty="0"/>
              <a:t>分析</a:t>
            </a:r>
            <a:r>
              <a:rPr lang="en-US" altLang="zh-CN" sz="2400" kern="100" dirty="0"/>
              <a:t>&amp;</a:t>
            </a:r>
            <a:r>
              <a:rPr lang="zh-CN" altLang="en-US" sz="2400" kern="100" dirty="0"/>
              <a:t>试验</a:t>
            </a:r>
            <a:r>
              <a:rPr lang="zh-CN" altLang="zh-CN" sz="2400" kern="100" dirty="0"/>
              <a:t>相结合的方法</a:t>
            </a:r>
            <a:r>
              <a:rPr lang="zh-CN" altLang="en-US" sz="2400" kern="100" dirty="0"/>
              <a:t>的指导。</a:t>
            </a:r>
            <a:endParaRPr lang="en-US" altLang="zh-CN" sz="2400" dirty="0"/>
          </a:p>
        </p:txBody>
      </p:sp>
    </p:spTree>
    <p:extLst>
      <p:ext uri="{BB962C8B-B14F-4D97-AF65-F5344CB8AC3E}">
        <p14:creationId xmlns:p14="http://schemas.microsoft.com/office/powerpoint/2010/main" val="3791472671"/>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—AC25.803-1A</a:t>
            </a:r>
            <a:endParaRPr lang="zh-CN" sz="2400" dirty="0"/>
          </a:p>
        </p:txBody>
      </p:sp>
      <p:sp>
        <p:nvSpPr>
          <p:cNvPr id="5" name="矩形 4"/>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859498548"/>
              </p:ext>
            </p:extLst>
          </p:nvPr>
        </p:nvGraphicFramePr>
        <p:xfrm>
          <a:off x="251520" y="2173956"/>
          <a:ext cx="8424936" cy="3200400"/>
        </p:xfrm>
        <a:graphic>
          <a:graphicData uri="http://schemas.openxmlformats.org/drawingml/2006/table">
            <a:tbl>
              <a:tblPr firstRow="1" firstCol="1" lastRow="1" lastCol="1" bandRow="1" bandCol="1">
                <a:tableStyleId>{5C22544A-7EE6-4342-B048-85BDC9FD1C3A}</a:tableStyleId>
              </a:tblPr>
              <a:tblGrid>
                <a:gridCol w="4248472">
                  <a:extLst>
                    <a:ext uri="{9D8B030D-6E8A-4147-A177-3AD203B41FA5}">
                      <a16:colId xmlns:a16="http://schemas.microsoft.com/office/drawing/2014/main" xmlns="" val="20000"/>
                    </a:ext>
                  </a:extLst>
                </a:gridCol>
                <a:gridCol w="2448272">
                  <a:extLst>
                    <a:ext uri="{9D8B030D-6E8A-4147-A177-3AD203B41FA5}">
                      <a16:colId xmlns:a16="http://schemas.microsoft.com/office/drawing/2014/main" xmlns="" val="20001"/>
                    </a:ext>
                  </a:extLst>
                </a:gridCol>
                <a:gridCol w="1728192">
                  <a:extLst>
                    <a:ext uri="{9D8B030D-6E8A-4147-A177-3AD203B41FA5}">
                      <a16:colId xmlns:a16="http://schemas.microsoft.com/office/drawing/2014/main" xmlns="" val="20002"/>
                    </a:ext>
                  </a:extLst>
                </a:gridCol>
              </a:tblGrid>
              <a:tr h="58025">
                <a:tc>
                  <a:txBody>
                    <a:bodyPr/>
                    <a:lstStyle/>
                    <a:p>
                      <a:pPr algn="ctr">
                        <a:spcAft>
                          <a:spcPts val="0"/>
                        </a:spcAft>
                      </a:pPr>
                      <a:r>
                        <a:rPr lang="zh-CN" sz="1400" b="0" kern="100" dirty="0">
                          <a:solidFill>
                            <a:schemeClr val="tx1"/>
                          </a:solidFill>
                          <a:effectLst/>
                        </a:rPr>
                        <a:t>新版内容</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b="0" kern="100" dirty="0">
                          <a:solidFill>
                            <a:schemeClr val="tx1"/>
                          </a:solidFill>
                          <a:effectLst/>
                        </a:rPr>
                        <a:t>原版内容</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1400" b="0" kern="100" dirty="0">
                          <a:solidFill>
                            <a:schemeClr val="tx1"/>
                          </a:solidFill>
                          <a:effectLst/>
                          <a:latin typeface="Times New Roman"/>
                          <a:ea typeface="宋体"/>
                        </a:rPr>
                        <a:t>关注点</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45328">
                <a:tc>
                  <a:txBody>
                    <a:bodyPr/>
                    <a:lstStyle/>
                    <a:p>
                      <a:pPr algn="just">
                        <a:spcAft>
                          <a:spcPts val="0"/>
                        </a:spcAft>
                      </a:pPr>
                      <a:r>
                        <a:rPr lang="zh-CN" sz="1400" b="0" kern="0" dirty="0">
                          <a:solidFill>
                            <a:schemeClr val="tx1"/>
                          </a:solidFill>
                          <a:effectLst/>
                        </a:rPr>
                        <a:t>对于演示中不可使用的应急出口，应使用机械的使其不可打开的方法，并在乘务员和旅客尝试开门前不被察觉。申请人应保证能抵挡乘务员和旅客的用力，因为误操作可能会使试验无效。</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400" b="0" kern="0" dirty="0">
                          <a:solidFill>
                            <a:schemeClr val="tx1"/>
                          </a:solidFill>
                          <a:effectLst/>
                        </a:rPr>
                        <a:t>如果使用外部信号（如红灯）表示出口不可用，那么直到演示开始前，信号不能从飞机内被看见。更建议使用机械的使不可用的方法，并在尝试开门前不被乘务员和旅客察觉。</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altLang="en-US" sz="1400" b="0" kern="0" dirty="0">
                          <a:solidFill>
                            <a:schemeClr val="tx1"/>
                          </a:solidFill>
                          <a:effectLst/>
                        </a:rPr>
                        <a:t>不可使用的</a:t>
                      </a:r>
                      <a:r>
                        <a:rPr lang="zh-CN" sz="1400" b="0" kern="0" dirty="0">
                          <a:solidFill>
                            <a:schemeClr val="tx1"/>
                          </a:solidFill>
                          <a:effectLst/>
                        </a:rPr>
                        <a:t>应急</a:t>
                      </a:r>
                      <a:r>
                        <a:rPr lang="zh-CN" altLang="en-US" sz="1400" b="0" kern="0" dirty="0">
                          <a:solidFill>
                            <a:schemeClr val="tx1"/>
                          </a:solidFill>
                          <a:effectLst/>
                        </a:rPr>
                        <a:t>出口的处理</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1"/>
                  </a:ext>
                </a:extLst>
              </a:tr>
              <a:tr h="232101">
                <a:tc>
                  <a:txBody>
                    <a:bodyPr/>
                    <a:lstStyle/>
                    <a:p>
                      <a:pPr algn="just">
                        <a:spcAft>
                          <a:spcPts val="0"/>
                        </a:spcAft>
                      </a:pPr>
                      <a:r>
                        <a:rPr lang="zh-CN" sz="1400" b="0" kern="0" dirty="0">
                          <a:solidFill>
                            <a:schemeClr val="tx1"/>
                          </a:solidFill>
                          <a:effectLst/>
                        </a:rPr>
                        <a:t>如果必须在登机后使一个或多个出口不可用，那么要注意防止声音或其他信号对机组人员的暗示。一种方法是机上的观察员将乘务员带到离开将作业的出口附近的位置。</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400" b="0" kern="0" dirty="0">
                          <a:solidFill>
                            <a:schemeClr val="tx1"/>
                          </a:solidFill>
                          <a:effectLst/>
                        </a:rPr>
                        <a:t>无</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altLang="en-US" sz="1400" b="0" kern="100" dirty="0">
                          <a:solidFill>
                            <a:schemeClr val="tx1"/>
                          </a:solidFill>
                          <a:effectLst/>
                          <a:latin typeface="Times New Roman"/>
                          <a:ea typeface="宋体"/>
                        </a:rPr>
                        <a:t>避免</a:t>
                      </a:r>
                      <a:r>
                        <a:rPr lang="zh-CN" altLang="en-US" sz="1400" b="0" kern="100" dirty="0">
                          <a:solidFill>
                            <a:schemeClr val="tx1"/>
                          </a:solidFill>
                          <a:effectLst/>
                          <a:latin typeface="Times New Roman"/>
                          <a:ea typeface="宋体"/>
                          <a:cs typeface="+mn-cs"/>
                        </a:rPr>
                        <a:t>将不可使用的应急出口提前暗示给参试人员</a:t>
                      </a:r>
                      <a:endParaRPr lang="zh-CN" sz="1400" b="0" kern="100" dirty="0">
                        <a:solidFill>
                          <a:schemeClr val="tx1"/>
                        </a:solidFill>
                        <a:effectLst/>
                        <a:latin typeface="Times New Roman"/>
                        <a:ea typeface="宋体"/>
                        <a:cs typeface="+mn-cs"/>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2"/>
                  </a:ext>
                </a:extLst>
              </a:tr>
              <a:tr h="232101">
                <a:tc>
                  <a:txBody>
                    <a:bodyPr/>
                    <a:lstStyle/>
                    <a:p>
                      <a:pPr algn="just">
                        <a:spcAft>
                          <a:spcPts val="0"/>
                        </a:spcAft>
                      </a:pPr>
                      <a:r>
                        <a:rPr lang="zh-CN" sz="1400" b="0" kern="0" dirty="0">
                          <a:solidFill>
                            <a:schemeClr val="tx1"/>
                          </a:solidFill>
                          <a:effectLst/>
                        </a:rPr>
                        <a:t>外部窗户应从机外做模糊，以防止看见外部条件和防止地面光线照进飞机。</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400" b="0" kern="100">
                          <a:solidFill>
                            <a:schemeClr val="tx1"/>
                          </a:solidFill>
                          <a:effectLst/>
                        </a:rPr>
                        <a:t>无</a:t>
                      </a:r>
                      <a:endParaRPr lang="zh-CN" sz="1400" b="0" kern="10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b="0" kern="100" dirty="0">
                          <a:solidFill>
                            <a:schemeClr val="tx1"/>
                          </a:solidFill>
                          <a:effectLst/>
                          <a:latin typeface="Times New Roman"/>
                          <a:ea typeface="+mn-ea"/>
                        </a:rPr>
                        <a:t>避免</a:t>
                      </a:r>
                      <a:r>
                        <a:rPr lang="zh-CN" altLang="en-US" sz="1400" b="0" kern="100" dirty="0">
                          <a:solidFill>
                            <a:schemeClr val="tx1"/>
                          </a:solidFill>
                          <a:effectLst/>
                          <a:latin typeface="Times New Roman"/>
                          <a:ea typeface="+mn-ea"/>
                          <a:cs typeface="+mn-cs"/>
                        </a:rPr>
                        <a:t>将不可使用的应急出口提前暗示给参试人员</a:t>
                      </a:r>
                      <a:endParaRPr lang="zh-CN" altLang="zh-CN" sz="1400" b="0" kern="100" dirty="0">
                        <a:solidFill>
                          <a:schemeClr val="tx1"/>
                        </a:solidFill>
                        <a:effectLst/>
                        <a:latin typeface="Times New Roman"/>
                        <a:ea typeface="+mn-ea"/>
                        <a:cs typeface="+mn-cs"/>
                      </a:endParaRPr>
                    </a:p>
                    <a:p>
                      <a:pPr algn="just">
                        <a:spcAft>
                          <a:spcPts val="0"/>
                        </a:spcAft>
                      </a:pPr>
                      <a:r>
                        <a:rPr lang="zh-CN" sz="1400" b="0" kern="0" dirty="0">
                          <a:solidFill>
                            <a:schemeClr val="tx1"/>
                          </a:solidFill>
                          <a:effectLst/>
                        </a:rPr>
                        <a:t>飞机窗户</a:t>
                      </a:r>
                      <a:r>
                        <a:rPr lang="zh-CN" altLang="en-US" sz="1400" b="0" kern="0" dirty="0">
                          <a:solidFill>
                            <a:schemeClr val="tx1"/>
                          </a:solidFill>
                          <a:effectLst/>
                        </a:rPr>
                        <a:t>的处理</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3"/>
                  </a:ext>
                </a:extLst>
              </a:tr>
            </a:tbl>
          </a:graphicData>
        </a:graphic>
      </p:graphicFrame>
      <p:sp>
        <p:nvSpPr>
          <p:cNvPr id="6" name="矩形 5"/>
          <p:cNvSpPr/>
          <p:nvPr/>
        </p:nvSpPr>
        <p:spPr>
          <a:xfrm>
            <a:off x="251520" y="1048385"/>
            <a:ext cx="8496944" cy="580415"/>
          </a:xfrm>
          <a:prstGeom prst="rect">
            <a:avLst/>
          </a:prstGeom>
        </p:spPr>
        <p:txBody>
          <a:bodyPr wrap="square">
            <a:spAutoFit/>
          </a:bodyPr>
          <a:lstStyle/>
          <a:p>
            <a:pPr>
              <a:lnSpc>
                <a:spcPct val="150000"/>
              </a:lnSpc>
            </a:pPr>
            <a:r>
              <a:rPr lang="zh-CN" altLang="en-US" sz="2400" dirty="0"/>
              <a:t>新版修订二：不可使用的应急出口的处理方式</a:t>
            </a:r>
            <a:r>
              <a:rPr lang="zh-CN" altLang="en-US" sz="2400" kern="100" dirty="0"/>
              <a:t>。</a:t>
            </a:r>
            <a:endParaRPr lang="en-US" altLang="zh-CN" sz="2400" dirty="0"/>
          </a:p>
        </p:txBody>
      </p:sp>
    </p:spTree>
    <p:extLst>
      <p:ext uri="{BB962C8B-B14F-4D97-AF65-F5344CB8AC3E}">
        <p14:creationId xmlns:p14="http://schemas.microsoft.com/office/powerpoint/2010/main" val="3791472671"/>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—AC25.803-1A</a:t>
            </a:r>
            <a:endParaRPr lang="zh-CN" sz="2400" dirty="0"/>
          </a:p>
        </p:txBody>
      </p:sp>
      <p:sp>
        <p:nvSpPr>
          <p:cNvPr id="5" name="矩形 4"/>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281289687"/>
              </p:ext>
            </p:extLst>
          </p:nvPr>
        </p:nvGraphicFramePr>
        <p:xfrm>
          <a:off x="251520" y="2173956"/>
          <a:ext cx="8424936" cy="2867383"/>
        </p:xfrm>
        <a:graphic>
          <a:graphicData uri="http://schemas.openxmlformats.org/drawingml/2006/table">
            <a:tbl>
              <a:tblPr firstRow="1" firstCol="1" lastRow="1" lastCol="1" bandRow="1" bandCol="1">
                <a:tableStyleId>{5C22544A-7EE6-4342-B048-85BDC9FD1C3A}</a:tableStyleId>
              </a:tblPr>
              <a:tblGrid>
                <a:gridCol w="4248472">
                  <a:extLst>
                    <a:ext uri="{9D8B030D-6E8A-4147-A177-3AD203B41FA5}">
                      <a16:colId xmlns:a16="http://schemas.microsoft.com/office/drawing/2014/main" xmlns="" val="20000"/>
                    </a:ext>
                  </a:extLst>
                </a:gridCol>
                <a:gridCol w="2448272">
                  <a:extLst>
                    <a:ext uri="{9D8B030D-6E8A-4147-A177-3AD203B41FA5}">
                      <a16:colId xmlns:a16="http://schemas.microsoft.com/office/drawing/2014/main" xmlns="" val="20001"/>
                    </a:ext>
                  </a:extLst>
                </a:gridCol>
                <a:gridCol w="1728192">
                  <a:extLst>
                    <a:ext uri="{9D8B030D-6E8A-4147-A177-3AD203B41FA5}">
                      <a16:colId xmlns:a16="http://schemas.microsoft.com/office/drawing/2014/main" xmlns="" val="20002"/>
                    </a:ext>
                  </a:extLst>
                </a:gridCol>
              </a:tblGrid>
              <a:tr h="58025">
                <a:tc>
                  <a:txBody>
                    <a:bodyPr/>
                    <a:lstStyle/>
                    <a:p>
                      <a:pPr algn="ctr">
                        <a:spcAft>
                          <a:spcPts val="0"/>
                        </a:spcAft>
                      </a:pPr>
                      <a:r>
                        <a:rPr lang="zh-CN" sz="1400" b="0" kern="100" dirty="0">
                          <a:solidFill>
                            <a:schemeClr val="tx1"/>
                          </a:solidFill>
                          <a:effectLst/>
                        </a:rPr>
                        <a:t>新版内容</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b="0" kern="100" dirty="0">
                          <a:solidFill>
                            <a:schemeClr val="tx1"/>
                          </a:solidFill>
                          <a:effectLst/>
                        </a:rPr>
                        <a:t>原版内容</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1400" b="0" kern="100" dirty="0">
                          <a:solidFill>
                            <a:schemeClr val="tx1"/>
                          </a:solidFill>
                          <a:effectLst/>
                          <a:latin typeface="Times New Roman"/>
                          <a:ea typeface="宋体"/>
                        </a:rPr>
                        <a:t>关注点</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160503">
                <a:tc>
                  <a:txBody>
                    <a:bodyPr/>
                    <a:lstStyle/>
                    <a:p>
                      <a:pPr algn="just">
                        <a:spcAft>
                          <a:spcPts val="0"/>
                        </a:spcAft>
                      </a:pPr>
                      <a:r>
                        <a:rPr lang="zh-CN" sz="1400" b="0" kern="100" dirty="0">
                          <a:solidFill>
                            <a:schemeClr val="tx1"/>
                          </a:solidFill>
                          <a:effectLst/>
                        </a:rPr>
                        <a:t>建议试验参试人员穿着长袖长裤和平跟鞋以减少演示中可能的受伤。同时给参试人员发放手套以防止手与应急滑梯表面接触引起的擦伤</a:t>
                      </a:r>
                      <a:r>
                        <a:rPr lang="zh-CN" altLang="en-US" sz="1400" b="0" kern="100" dirty="0">
                          <a:solidFill>
                            <a:schemeClr val="tx1"/>
                          </a:solidFill>
                          <a:effectLst/>
                        </a:rPr>
                        <a:t>。</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400" b="0" kern="100" dirty="0">
                          <a:solidFill>
                            <a:schemeClr val="tx1"/>
                          </a:solidFill>
                          <a:effectLst/>
                        </a:rPr>
                        <a:t>无</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altLang="en-US" sz="1400" b="0" kern="100" dirty="0">
                          <a:solidFill>
                            <a:schemeClr val="tx1"/>
                          </a:solidFill>
                          <a:effectLst/>
                          <a:latin typeface="Times New Roman"/>
                          <a:ea typeface="宋体"/>
                        </a:rPr>
                        <a:t>参试人员的保障</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1"/>
                  </a:ext>
                </a:extLst>
              </a:tr>
              <a:tr h="245328">
                <a:tc>
                  <a:txBody>
                    <a:bodyPr/>
                    <a:lstStyle/>
                    <a:p>
                      <a:pPr algn="just">
                        <a:spcAft>
                          <a:spcPts val="0"/>
                        </a:spcAft>
                      </a:pPr>
                      <a:r>
                        <a:rPr lang="zh-CN" sz="1400" b="0" kern="100" dirty="0">
                          <a:solidFill>
                            <a:schemeClr val="tx1"/>
                          </a:solidFill>
                          <a:effectLst/>
                        </a:rPr>
                        <a:t>试验指挥者必须有发生危险时中止演示的手段。建议对信号系统进行测试。</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400" b="0" kern="100" dirty="0">
                          <a:solidFill>
                            <a:schemeClr val="tx1"/>
                          </a:solidFill>
                          <a:effectLst/>
                        </a:rPr>
                        <a:t>无</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altLang="zh-CN" sz="1400" b="0" kern="100" dirty="0">
                          <a:solidFill>
                            <a:schemeClr val="tx1"/>
                          </a:solidFill>
                          <a:effectLst/>
                        </a:rPr>
                        <a:t>试验异常情况的处理程序</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2"/>
                  </a:ext>
                </a:extLst>
              </a:tr>
              <a:tr h="232101">
                <a:tc>
                  <a:txBody>
                    <a:bodyPr/>
                    <a:lstStyle/>
                    <a:p>
                      <a:pPr algn="just">
                        <a:spcAft>
                          <a:spcPts val="0"/>
                        </a:spcAft>
                      </a:pPr>
                      <a:r>
                        <a:rPr lang="zh-CN" sz="1400" b="0" kern="100" dirty="0">
                          <a:solidFill>
                            <a:schemeClr val="tx1"/>
                          </a:solidFill>
                          <a:effectLst/>
                        </a:rPr>
                        <a:t>安全保障人员在演示过程中不得干扰参试人员撤离的进程，除非为了防止参试人员受伤。</a:t>
                      </a:r>
                      <a:r>
                        <a:rPr lang="zh-CN" altLang="en-US" sz="1400" b="0" kern="100" dirty="0">
                          <a:solidFill>
                            <a:schemeClr val="tx1"/>
                          </a:solidFill>
                          <a:effectLst/>
                        </a:rPr>
                        <a:t>（但是，若安全保障人员的干涉很明显加速了演示的完成，可能会导致试验结果无效，若有效，</a:t>
                      </a:r>
                      <a:r>
                        <a:rPr lang="en-US" altLang="zh-CN" sz="1400" b="0" kern="100" dirty="0">
                          <a:solidFill>
                            <a:schemeClr val="tx1"/>
                          </a:solidFill>
                          <a:effectLst/>
                        </a:rPr>
                        <a:t>FAA</a:t>
                      </a:r>
                      <a:r>
                        <a:rPr lang="zh-CN" altLang="en-US" sz="1400" b="0" kern="100" dirty="0">
                          <a:solidFill>
                            <a:schemeClr val="tx1"/>
                          </a:solidFill>
                          <a:effectLst/>
                        </a:rPr>
                        <a:t>也可能进行时间上的惩罚。）</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400" b="0" kern="100" dirty="0">
                          <a:solidFill>
                            <a:schemeClr val="tx1"/>
                          </a:solidFill>
                          <a:effectLst/>
                        </a:rPr>
                        <a:t>安全保障人员在演示过程中不得干扰参试人员撤离的进程。</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400" b="0" kern="100" dirty="0">
                          <a:solidFill>
                            <a:schemeClr val="tx1"/>
                          </a:solidFill>
                          <a:effectLst/>
                        </a:rPr>
                        <a:t>试验异常情况的处理程序，</a:t>
                      </a:r>
                      <a:r>
                        <a:rPr lang="zh-CN" altLang="en-US" sz="1400" b="0" kern="100" dirty="0">
                          <a:solidFill>
                            <a:schemeClr val="tx1"/>
                          </a:solidFill>
                          <a:effectLst/>
                        </a:rPr>
                        <a:t>规定</a:t>
                      </a:r>
                      <a:r>
                        <a:rPr lang="zh-CN" sz="1400" b="0" kern="100" dirty="0">
                          <a:solidFill>
                            <a:schemeClr val="tx1"/>
                          </a:solidFill>
                          <a:effectLst/>
                        </a:rPr>
                        <a:t>疏导人员的辅助工作。</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3"/>
                  </a:ext>
                </a:extLst>
              </a:tr>
            </a:tbl>
          </a:graphicData>
        </a:graphic>
      </p:graphicFrame>
      <p:sp>
        <p:nvSpPr>
          <p:cNvPr id="6" name="矩形 5"/>
          <p:cNvSpPr/>
          <p:nvPr/>
        </p:nvSpPr>
        <p:spPr>
          <a:xfrm>
            <a:off x="251520" y="980728"/>
            <a:ext cx="8496944" cy="646331"/>
          </a:xfrm>
          <a:prstGeom prst="rect">
            <a:avLst/>
          </a:prstGeom>
        </p:spPr>
        <p:txBody>
          <a:bodyPr wrap="square">
            <a:spAutoFit/>
          </a:bodyPr>
          <a:lstStyle/>
          <a:p>
            <a:pPr>
              <a:lnSpc>
                <a:spcPct val="150000"/>
              </a:lnSpc>
            </a:pPr>
            <a:r>
              <a:rPr lang="zh-CN" altLang="en-US" sz="2400" dirty="0"/>
              <a:t>新版修订三：强调参试人员的安全保障</a:t>
            </a:r>
            <a:r>
              <a:rPr lang="zh-CN" altLang="en-US" sz="2400" kern="100" dirty="0"/>
              <a:t>。</a:t>
            </a:r>
            <a:endParaRPr lang="en-US" altLang="zh-CN" sz="2400" dirty="0"/>
          </a:p>
        </p:txBody>
      </p:sp>
    </p:spTree>
    <p:extLst>
      <p:ext uri="{BB962C8B-B14F-4D97-AF65-F5344CB8AC3E}">
        <p14:creationId xmlns:p14="http://schemas.microsoft.com/office/powerpoint/2010/main" val="3216209979"/>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—AC25.803-1A</a:t>
            </a:r>
            <a:endParaRPr lang="zh-CN" sz="2400" dirty="0"/>
          </a:p>
        </p:txBody>
      </p:sp>
      <p:sp>
        <p:nvSpPr>
          <p:cNvPr id="5" name="矩形 4"/>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181919009"/>
              </p:ext>
            </p:extLst>
          </p:nvPr>
        </p:nvGraphicFramePr>
        <p:xfrm>
          <a:off x="251520" y="1916832"/>
          <a:ext cx="8424936" cy="3934183"/>
        </p:xfrm>
        <a:graphic>
          <a:graphicData uri="http://schemas.openxmlformats.org/drawingml/2006/table">
            <a:tbl>
              <a:tblPr firstRow="1" firstCol="1" lastRow="1" lastCol="1" bandRow="1" bandCol="1">
                <a:tableStyleId>{5C22544A-7EE6-4342-B048-85BDC9FD1C3A}</a:tableStyleId>
              </a:tblPr>
              <a:tblGrid>
                <a:gridCol w="4248472">
                  <a:extLst>
                    <a:ext uri="{9D8B030D-6E8A-4147-A177-3AD203B41FA5}">
                      <a16:colId xmlns:a16="http://schemas.microsoft.com/office/drawing/2014/main" xmlns="" val="20000"/>
                    </a:ext>
                  </a:extLst>
                </a:gridCol>
                <a:gridCol w="2448272">
                  <a:extLst>
                    <a:ext uri="{9D8B030D-6E8A-4147-A177-3AD203B41FA5}">
                      <a16:colId xmlns:a16="http://schemas.microsoft.com/office/drawing/2014/main" xmlns="" val="20001"/>
                    </a:ext>
                  </a:extLst>
                </a:gridCol>
                <a:gridCol w="1728192">
                  <a:extLst>
                    <a:ext uri="{9D8B030D-6E8A-4147-A177-3AD203B41FA5}">
                      <a16:colId xmlns:a16="http://schemas.microsoft.com/office/drawing/2014/main" xmlns="" val="20002"/>
                    </a:ext>
                  </a:extLst>
                </a:gridCol>
              </a:tblGrid>
              <a:tr h="58025">
                <a:tc>
                  <a:txBody>
                    <a:bodyPr/>
                    <a:lstStyle/>
                    <a:p>
                      <a:pPr algn="ctr">
                        <a:spcAft>
                          <a:spcPts val="0"/>
                        </a:spcAft>
                      </a:pPr>
                      <a:r>
                        <a:rPr lang="zh-CN" sz="1400" b="0" kern="100" dirty="0">
                          <a:solidFill>
                            <a:schemeClr val="tx1"/>
                          </a:solidFill>
                          <a:effectLst/>
                        </a:rPr>
                        <a:t>新版内容</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b="0" kern="100" dirty="0">
                          <a:solidFill>
                            <a:schemeClr val="tx1"/>
                          </a:solidFill>
                          <a:effectLst/>
                        </a:rPr>
                        <a:t>原版内容</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1400" b="0" kern="100" dirty="0">
                          <a:solidFill>
                            <a:schemeClr val="tx1"/>
                          </a:solidFill>
                          <a:effectLst/>
                          <a:latin typeface="Times New Roman"/>
                          <a:ea typeface="宋体"/>
                        </a:rPr>
                        <a:t>关注点</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160503">
                <a:tc>
                  <a:txBody>
                    <a:bodyPr/>
                    <a:lstStyle/>
                    <a:p>
                      <a:pPr algn="just">
                        <a:spcAft>
                          <a:spcPts val="0"/>
                        </a:spcAft>
                      </a:pPr>
                      <a:r>
                        <a:rPr lang="zh-CN" sz="1400" b="0" kern="0" dirty="0">
                          <a:solidFill>
                            <a:schemeClr val="tx1"/>
                          </a:solidFill>
                          <a:effectLst/>
                        </a:rPr>
                        <a:t>正常演示开始信号是飞机地面电源的中止，显示为正常客舱照明的熄灭。这是乘务员开始演示的信号。</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en-US" sz="1400" b="0" kern="100" dirty="0">
                          <a:solidFill>
                            <a:schemeClr val="tx1"/>
                          </a:solidFill>
                          <a:effectLst/>
                        </a:rPr>
                        <a:t> </a:t>
                      </a:r>
                      <a:r>
                        <a:rPr lang="zh-CN" altLang="en-US" sz="1400" b="0" kern="100" dirty="0">
                          <a:solidFill>
                            <a:schemeClr val="tx1"/>
                          </a:solidFill>
                          <a:effectLst/>
                        </a:rPr>
                        <a:t>无</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altLang="zh-CN" sz="1400" b="0" kern="0" dirty="0">
                          <a:solidFill>
                            <a:schemeClr val="tx1"/>
                          </a:solidFill>
                          <a:effectLst/>
                        </a:rPr>
                        <a:t>演示开始信号</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1"/>
                  </a:ext>
                </a:extLst>
              </a:tr>
              <a:tr h="245328">
                <a:tc>
                  <a:txBody>
                    <a:bodyPr/>
                    <a:lstStyle/>
                    <a:p>
                      <a:pPr algn="just">
                        <a:spcAft>
                          <a:spcPts val="0"/>
                        </a:spcAft>
                      </a:pPr>
                      <a:r>
                        <a:rPr lang="zh-CN" sz="1400" b="0" kern="100" dirty="0">
                          <a:solidFill>
                            <a:schemeClr val="tx1"/>
                          </a:solidFill>
                          <a:effectLst/>
                        </a:rPr>
                        <a:t>在演示中乘客需携带</a:t>
                      </a:r>
                      <a:r>
                        <a:rPr lang="en-US" sz="1400" b="0" kern="100" dirty="0">
                          <a:solidFill>
                            <a:schemeClr val="tx1"/>
                          </a:solidFill>
                          <a:effectLst/>
                        </a:rPr>
                        <a:t>3</a:t>
                      </a:r>
                      <a:r>
                        <a:rPr lang="zh-CN" sz="1400" b="0" kern="100" dirty="0">
                          <a:solidFill>
                            <a:schemeClr val="tx1"/>
                          </a:solidFill>
                          <a:effectLst/>
                        </a:rPr>
                        <a:t>个实际大小的玩偶来模拟</a:t>
                      </a:r>
                      <a:r>
                        <a:rPr lang="en-US" sz="1400" b="0" kern="100" dirty="0">
                          <a:solidFill>
                            <a:schemeClr val="tx1"/>
                          </a:solidFill>
                          <a:effectLst/>
                        </a:rPr>
                        <a:t>2</a:t>
                      </a:r>
                      <a:r>
                        <a:rPr lang="zh-CN" sz="1400" b="0" kern="100" dirty="0">
                          <a:solidFill>
                            <a:schemeClr val="tx1"/>
                          </a:solidFill>
                          <a:effectLst/>
                        </a:rPr>
                        <a:t>岁的儿童</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400" b="0" kern="100" dirty="0">
                          <a:solidFill>
                            <a:schemeClr val="tx1"/>
                          </a:solidFill>
                          <a:effectLst/>
                        </a:rPr>
                        <a:t>在演示中乘客需携带</a:t>
                      </a:r>
                      <a:r>
                        <a:rPr lang="en-US" sz="1400" b="0" kern="100" dirty="0">
                          <a:solidFill>
                            <a:schemeClr val="tx1"/>
                          </a:solidFill>
                          <a:effectLst/>
                        </a:rPr>
                        <a:t>3</a:t>
                      </a:r>
                      <a:r>
                        <a:rPr lang="zh-CN" sz="1400" b="0" kern="100" dirty="0">
                          <a:solidFill>
                            <a:schemeClr val="tx1"/>
                          </a:solidFill>
                          <a:effectLst/>
                        </a:rPr>
                        <a:t>个实际大小的玩偶来模拟</a:t>
                      </a:r>
                      <a:r>
                        <a:rPr lang="en-US" sz="1400" b="0" kern="100" dirty="0">
                          <a:solidFill>
                            <a:schemeClr val="tx1"/>
                          </a:solidFill>
                          <a:effectLst/>
                        </a:rPr>
                        <a:t>2</a:t>
                      </a:r>
                      <a:r>
                        <a:rPr lang="zh-CN" sz="1400" b="0" kern="100" dirty="0">
                          <a:solidFill>
                            <a:schemeClr val="tx1"/>
                          </a:solidFill>
                          <a:effectLst/>
                        </a:rPr>
                        <a:t>岁或</a:t>
                      </a:r>
                      <a:r>
                        <a:rPr lang="en-US" sz="1400" b="0" kern="100" dirty="0">
                          <a:solidFill>
                            <a:schemeClr val="tx1"/>
                          </a:solidFill>
                          <a:effectLst/>
                        </a:rPr>
                        <a:t>2</a:t>
                      </a:r>
                      <a:r>
                        <a:rPr lang="zh-CN" sz="1400" b="0" kern="100" dirty="0">
                          <a:solidFill>
                            <a:schemeClr val="tx1"/>
                          </a:solidFill>
                          <a:effectLst/>
                        </a:rPr>
                        <a:t>岁以下的婴儿</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altLang="en-US" sz="1400" b="0" kern="100" dirty="0">
                          <a:solidFill>
                            <a:schemeClr val="tx1"/>
                          </a:solidFill>
                          <a:effectLst/>
                          <a:latin typeface="Times New Roman"/>
                          <a:ea typeface="宋体"/>
                        </a:rPr>
                        <a:t>玩偶的重量</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2"/>
                  </a:ext>
                </a:extLst>
              </a:tr>
              <a:tr h="232101">
                <a:tc>
                  <a:txBody>
                    <a:bodyPr/>
                    <a:lstStyle/>
                    <a:p>
                      <a:pPr algn="just">
                        <a:spcAft>
                          <a:spcPts val="0"/>
                        </a:spcAft>
                      </a:pPr>
                      <a:r>
                        <a:rPr lang="zh-CN" sz="1400" b="0" kern="0" dirty="0">
                          <a:solidFill>
                            <a:schemeClr val="tx1"/>
                          </a:solidFill>
                          <a:effectLst/>
                        </a:rPr>
                        <a:t>乘务员应坐在正常位置上，不要把手放在解开安全带的机构上。</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400" b="0" kern="100" dirty="0">
                          <a:solidFill>
                            <a:schemeClr val="tx1"/>
                          </a:solidFill>
                          <a:effectLst/>
                        </a:rPr>
                        <a:t>无</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400" b="0" kern="100" dirty="0">
                          <a:solidFill>
                            <a:schemeClr val="tx1"/>
                          </a:solidFill>
                          <a:effectLst/>
                        </a:rPr>
                        <a:t>乘务员</a:t>
                      </a:r>
                      <a:r>
                        <a:rPr lang="zh-CN" altLang="en-US" sz="1400" b="0" kern="100" dirty="0">
                          <a:solidFill>
                            <a:schemeClr val="tx1"/>
                          </a:solidFill>
                          <a:effectLst/>
                        </a:rPr>
                        <a:t>动作</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3"/>
                  </a:ext>
                </a:extLst>
              </a:tr>
              <a:tr h="232101">
                <a:tc>
                  <a:txBody>
                    <a:bodyPr/>
                    <a:lstStyle/>
                    <a:p>
                      <a:pPr algn="just">
                        <a:spcAft>
                          <a:spcPts val="0"/>
                        </a:spcAft>
                      </a:pPr>
                      <a:r>
                        <a:rPr lang="zh-CN" sz="1400" b="0" kern="0" dirty="0">
                          <a:solidFill>
                            <a:schemeClr val="tx1"/>
                          </a:solidFill>
                          <a:effectLst/>
                        </a:rPr>
                        <a:t>开始信号后，飞行员应推迟撤离出驾驶舱 推迟时间即完成相应的应急程序所需的时间。</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400" b="0" kern="0" dirty="0">
                          <a:solidFill>
                            <a:schemeClr val="tx1"/>
                          </a:solidFill>
                          <a:effectLst/>
                        </a:rPr>
                        <a:t>试验开始信号后，飞行员应模拟撤离前舱内正常操作程序所需的时间</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en-US" sz="1400" b="0" kern="100" dirty="0">
                          <a:solidFill>
                            <a:schemeClr val="tx1"/>
                          </a:solidFill>
                          <a:effectLst/>
                        </a:rPr>
                        <a:t> </a:t>
                      </a:r>
                      <a:r>
                        <a:rPr lang="zh-CN" altLang="en-US" sz="1400" b="0" kern="100" dirty="0">
                          <a:solidFill>
                            <a:schemeClr val="tx1"/>
                          </a:solidFill>
                          <a:effectLst/>
                        </a:rPr>
                        <a:t>飞行员动作</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4"/>
                  </a:ext>
                </a:extLst>
              </a:tr>
              <a:tr h="232101">
                <a:tc>
                  <a:txBody>
                    <a:bodyPr/>
                    <a:lstStyle/>
                    <a:p>
                      <a:pPr algn="just">
                        <a:spcAft>
                          <a:spcPts val="0"/>
                        </a:spcAft>
                      </a:pPr>
                      <a:r>
                        <a:rPr lang="zh-CN" sz="1400" b="0" kern="0" dirty="0">
                          <a:solidFill>
                            <a:schemeClr val="tx1"/>
                          </a:solidFill>
                          <a:effectLst/>
                        </a:rPr>
                        <a:t>为了模拟典型的飞行前场景，障碍物应在安全简介后放置。</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400" b="0" kern="100" dirty="0">
                          <a:solidFill>
                            <a:schemeClr val="tx1"/>
                          </a:solidFill>
                          <a:effectLst/>
                        </a:rPr>
                        <a:t>无</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400" b="0" kern="100" dirty="0">
                          <a:solidFill>
                            <a:schemeClr val="tx1"/>
                          </a:solidFill>
                          <a:effectLst/>
                        </a:rPr>
                        <a:t>观察员</a:t>
                      </a:r>
                      <a:r>
                        <a:rPr lang="zh-CN" sz="1400" b="0" kern="0" dirty="0">
                          <a:solidFill>
                            <a:schemeClr val="tx1"/>
                          </a:solidFill>
                          <a:effectLst/>
                        </a:rPr>
                        <a:t>放置障碍物</a:t>
                      </a:r>
                      <a:r>
                        <a:rPr lang="zh-CN" altLang="en-US" sz="1400" b="0" kern="0" dirty="0">
                          <a:solidFill>
                            <a:schemeClr val="tx1"/>
                          </a:solidFill>
                          <a:effectLst/>
                        </a:rPr>
                        <a:t>的时间</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5"/>
                  </a:ext>
                </a:extLst>
              </a:tr>
              <a:tr h="232101">
                <a:tc>
                  <a:txBody>
                    <a:bodyPr/>
                    <a:lstStyle/>
                    <a:p>
                      <a:pPr algn="just">
                        <a:spcAft>
                          <a:spcPts val="0"/>
                        </a:spcAft>
                      </a:pPr>
                      <a:r>
                        <a:rPr lang="zh-CN" altLang="en-US" sz="1400" b="0" kern="100" dirty="0">
                          <a:solidFill>
                            <a:schemeClr val="tx1"/>
                          </a:solidFill>
                          <a:effectLst/>
                          <a:latin typeface="Times New Roman"/>
                          <a:ea typeface="宋体"/>
                        </a:rPr>
                        <a:t>强烈建议机内和机外的录像，这对于获取数据、解释非正常情况，和确认试验失败的原因是非常有用的。</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altLang="en-US" sz="1400" b="0" kern="100" dirty="0">
                          <a:solidFill>
                            <a:schemeClr val="tx1"/>
                          </a:solidFill>
                          <a:effectLst/>
                          <a:latin typeface="Times New Roman"/>
                          <a:ea typeface="宋体"/>
                        </a:rPr>
                        <a:t>无</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altLang="en-US" sz="1400" b="0" kern="100" dirty="0">
                          <a:solidFill>
                            <a:schemeClr val="tx1"/>
                          </a:solidFill>
                          <a:effectLst/>
                          <a:latin typeface="Times New Roman"/>
                          <a:ea typeface="宋体"/>
                        </a:rPr>
                        <a:t>监控录像</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6"/>
                  </a:ext>
                </a:extLst>
              </a:tr>
            </a:tbl>
          </a:graphicData>
        </a:graphic>
      </p:graphicFrame>
      <p:sp>
        <p:nvSpPr>
          <p:cNvPr id="6" name="矩形 5"/>
          <p:cNvSpPr/>
          <p:nvPr/>
        </p:nvSpPr>
        <p:spPr>
          <a:xfrm>
            <a:off x="251520" y="980728"/>
            <a:ext cx="8496944" cy="646331"/>
          </a:xfrm>
          <a:prstGeom prst="rect">
            <a:avLst/>
          </a:prstGeom>
        </p:spPr>
        <p:txBody>
          <a:bodyPr wrap="square">
            <a:spAutoFit/>
          </a:bodyPr>
          <a:lstStyle/>
          <a:p>
            <a:pPr>
              <a:lnSpc>
                <a:spcPct val="150000"/>
              </a:lnSpc>
            </a:pPr>
            <a:r>
              <a:rPr lang="zh-CN" altLang="en-US" sz="2400" dirty="0"/>
              <a:t>新版修订四：试验程序的规范化指导</a:t>
            </a:r>
            <a:r>
              <a:rPr lang="zh-CN" altLang="en-US" sz="2400" kern="100" dirty="0"/>
              <a:t>。</a:t>
            </a:r>
            <a:endParaRPr lang="en-US" altLang="zh-CN" sz="2400" dirty="0"/>
          </a:p>
        </p:txBody>
      </p:sp>
    </p:spTree>
    <p:extLst>
      <p:ext uri="{BB962C8B-B14F-4D97-AF65-F5344CB8AC3E}">
        <p14:creationId xmlns:p14="http://schemas.microsoft.com/office/powerpoint/2010/main" val="2389675619"/>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—AC25.803-1A</a:t>
            </a:r>
            <a:endParaRPr lang="zh-CN" sz="2400" dirty="0"/>
          </a:p>
        </p:txBody>
      </p:sp>
      <p:sp>
        <p:nvSpPr>
          <p:cNvPr id="5" name="矩形 4"/>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30424215"/>
              </p:ext>
            </p:extLst>
          </p:nvPr>
        </p:nvGraphicFramePr>
        <p:xfrm>
          <a:off x="251520" y="1988840"/>
          <a:ext cx="8424936" cy="2346960"/>
        </p:xfrm>
        <a:graphic>
          <a:graphicData uri="http://schemas.openxmlformats.org/drawingml/2006/table">
            <a:tbl>
              <a:tblPr firstRow="1" firstCol="1" lastRow="1" lastCol="1" bandRow="1" bandCol="1">
                <a:tableStyleId>{5C22544A-7EE6-4342-B048-85BDC9FD1C3A}</a:tableStyleId>
              </a:tblPr>
              <a:tblGrid>
                <a:gridCol w="4248472">
                  <a:extLst>
                    <a:ext uri="{9D8B030D-6E8A-4147-A177-3AD203B41FA5}">
                      <a16:colId xmlns:a16="http://schemas.microsoft.com/office/drawing/2014/main" xmlns="" val="20000"/>
                    </a:ext>
                  </a:extLst>
                </a:gridCol>
                <a:gridCol w="2448272">
                  <a:extLst>
                    <a:ext uri="{9D8B030D-6E8A-4147-A177-3AD203B41FA5}">
                      <a16:colId xmlns:a16="http://schemas.microsoft.com/office/drawing/2014/main" xmlns="" val="20001"/>
                    </a:ext>
                  </a:extLst>
                </a:gridCol>
                <a:gridCol w="1728192">
                  <a:extLst>
                    <a:ext uri="{9D8B030D-6E8A-4147-A177-3AD203B41FA5}">
                      <a16:colId xmlns:a16="http://schemas.microsoft.com/office/drawing/2014/main" xmlns="" val="20002"/>
                    </a:ext>
                  </a:extLst>
                </a:gridCol>
              </a:tblGrid>
              <a:tr h="58025">
                <a:tc>
                  <a:txBody>
                    <a:bodyPr/>
                    <a:lstStyle/>
                    <a:p>
                      <a:pPr algn="ctr">
                        <a:spcAft>
                          <a:spcPts val="0"/>
                        </a:spcAft>
                      </a:pPr>
                      <a:r>
                        <a:rPr lang="zh-CN" sz="1400" b="0" kern="100" dirty="0">
                          <a:solidFill>
                            <a:schemeClr val="tx1"/>
                          </a:solidFill>
                          <a:effectLst/>
                        </a:rPr>
                        <a:t>新版内容</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b="0" kern="100" dirty="0">
                          <a:solidFill>
                            <a:schemeClr val="tx1"/>
                          </a:solidFill>
                          <a:effectLst/>
                        </a:rPr>
                        <a:t>原版内容</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1400" b="0" kern="100" dirty="0">
                          <a:solidFill>
                            <a:schemeClr val="tx1"/>
                          </a:solidFill>
                          <a:effectLst/>
                          <a:latin typeface="Times New Roman"/>
                          <a:ea typeface="宋体"/>
                        </a:rPr>
                        <a:t>关注点</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650736">
                <a:tc>
                  <a:txBody>
                    <a:bodyPr/>
                    <a:lstStyle/>
                    <a:p>
                      <a:pPr algn="just">
                        <a:spcAft>
                          <a:spcPts val="0"/>
                        </a:spcAft>
                      </a:pPr>
                      <a:r>
                        <a:rPr lang="zh-CN" sz="1400" b="0" kern="0" dirty="0">
                          <a:solidFill>
                            <a:schemeClr val="tx1"/>
                          </a:solidFill>
                          <a:effectLst/>
                        </a:rPr>
                        <a:t>新增，乘务员不能有其他特殊的关于演示条件的培训，除非这些特殊培训和参试者安全有关，像演示应急中止信号的开始和识别，以及演示场所的应急情况。有关特殊培训的文件应提交局方。</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400" b="0" kern="100" dirty="0">
                          <a:solidFill>
                            <a:schemeClr val="tx1"/>
                          </a:solidFill>
                          <a:effectLst/>
                        </a:rPr>
                        <a:t>无</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sz="1400" b="0" kern="100" dirty="0">
                          <a:solidFill>
                            <a:schemeClr val="tx1"/>
                          </a:solidFill>
                          <a:effectLst/>
                        </a:rPr>
                        <a:t>乘务员培训</a:t>
                      </a:r>
                      <a:r>
                        <a:rPr lang="zh-CN" altLang="en-US" sz="1400" b="0" kern="100" dirty="0">
                          <a:solidFill>
                            <a:schemeClr val="tx1"/>
                          </a:solidFill>
                          <a:effectLst/>
                        </a:rPr>
                        <a:t>。</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1"/>
                  </a:ext>
                </a:extLst>
              </a:tr>
              <a:tr h="245328">
                <a:tc>
                  <a:txBody>
                    <a:bodyPr/>
                    <a:lstStyle/>
                    <a:p>
                      <a:pPr algn="just">
                        <a:spcAft>
                          <a:spcPts val="0"/>
                        </a:spcAft>
                      </a:pPr>
                      <a:r>
                        <a:rPr lang="zh-CN" altLang="en-US" sz="1400" b="0" kern="0" dirty="0">
                          <a:solidFill>
                            <a:schemeClr val="tx1"/>
                          </a:solidFill>
                          <a:effectLst/>
                          <a:latin typeface="+mn-lt"/>
                          <a:ea typeface="+mn-ea"/>
                          <a:cs typeface="+mn-cs"/>
                        </a:rPr>
                        <a:t>关于乘务员座椅位置的设计更改，也要进行对撤离能力的影响评估。</a:t>
                      </a:r>
                      <a:endParaRPr lang="en-US" altLang="zh-CN" sz="1400" b="0" kern="0" dirty="0">
                        <a:solidFill>
                          <a:schemeClr val="tx1"/>
                        </a:solidFill>
                        <a:effectLst/>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b="0" kern="0" dirty="0">
                          <a:solidFill>
                            <a:schemeClr val="tx1"/>
                          </a:solidFill>
                          <a:effectLst/>
                          <a:latin typeface="+mn-lt"/>
                          <a:ea typeface="+mn-ea"/>
                          <a:cs typeface="+mn-cs"/>
                        </a:rPr>
                        <a:t>若</a:t>
                      </a:r>
                      <a:r>
                        <a:rPr lang="zh-CN" altLang="zh-CN" sz="1400" b="0" kern="0" dirty="0">
                          <a:solidFill>
                            <a:schemeClr val="tx1"/>
                          </a:solidFill>
                          <a:effectLst/>
                          <a:latin typeface="+mn-lt"/>
                          <a:ea typeface="+mn-ea"/>
                          <a:cs typeface="+mn-cs"/>
                        </a:rPr>
                        <a:t>要演示对于中国民用航空局有关营运规定的符合性</a:t>
                      </a:r>
                      <a:r>
                        <a:rPr lang="zh-CN" altLang="en-US" sz="1400" b="0" kern="0" dirty="0">
                          <a:solidFill>
                            <a:schemeClr val="tx1"/>
                          </a:solidFill>
                          <a:effectLst/>
                          <a:latin typeface="+mn-lt"/>
                          <a:ea typeface="+mn-ea"/>
                          <a:cs typeface="+mn-cs"/>
                        </a:rPr>
                        <a:t>，任何影响乘务员职责的设计更改应进行评估。</a:t>
                      </a:r>
                      <a:endParaRPr lang="zh-CN" sz="1400" b="0" kern="0" dirty="0">
                        <a:solidFill>
                          <a:schemeClr val="tx1"/>
                        </a:solidFill>
                        <a:effectLst/>
                        <a:latin typeface="+mn-lt"/>
                        <a:ea typeface="+mn-ea"/>
                        <a:cs typeface="+mn-cs"/>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altLang="en-US" sz="1400" b="0" kern="100" dirty="0">
                          <a:solidFill>
                            <a:schemeClr val="tx1"/>
                          </a:solidFill>
                          <a:effectLst/>
                          <a:latin typeface="Times New Roman"/>
                          <a:ea typeface="宋体"/>
                        </a:rPr>
                        <a:t>无</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altLang="en-US" sz="1400" b="0" kern="100" dirty="0">
                          <a:solidFill>
                            <a:schemeClr val="tx1"/>
                          </a:solidFill>
                          <a:effectLst/>
                          <a:latin typeface="Times New Roman"/>
                          <a:ea typeface="宋体"/>
                        </a:rPr>
                        <a:t>设计更改评估。</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2"/>
                  </a:ext>
                </a:extLst>
              </a:tr>
              <a:tr h="232101">
                <a:tc>
                  <a:txBody>
                    <a:bodyPr/>
                    <a:lstStyle/>
                    <a:p>
                      <a:pPr algn="just">
                        <a:spcAft>
                          <a:spcPts val="0"/>
                        </a:spcAft>
                      </a:pPr>
                      <a:r>
                        <a:rPr lang="zh-CN" altLang="en-US" sz="1400" b="0" kern="100" dirty="0">
                          <a:solidFill>
                            <a:schemeClr val="tx1"/>
                          </a:solidFill>
                          <a:effectLst/>
                          <a:latin typeface="Times New Roman"/>
                          <a:ea typeface="宋体"/>
                        </a:rPr>
                        <a:t>强调乘务员是完成一个有效的安全的撤离试验的重要因素。</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spcAft>
                          <a:spcPts val="0"/>
                        </a:spcAft>
                      </a:pPr>
                      <a:r>
                        <a:rPr lang="zh-CN" altLang="en-US" sz="1400" b="0" kern="100" dirty="0">
                          <a:solidFill>
                            <a:schemeClr val="tx1"/>
                          </a:solidFill>
                          <a:effectLst/>
                          <a:latin typeface="Times New Roman"/>
                          <a:ea typeface="宋体"/>
                        </a:rPr>
                        <a:t>无</a:t>
                      </a: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zh-CN" sz="1400" b="0" kern="100" dirty="0">
                          <a:solidFill>
                            <a:schemeClr val="tx1"/>
                          </a:solidFill>
                          <a:effectLst/>
                        </a:rPr>
                        <a:t>乘务员培训</a:t>
                      </a:r>
                      <a:r>
                        <a:rPr lang="zh-CN" altLang="en-US" sz="1400" b="0" kern="100" dirty="0">
                          <a:solidFill>
                            <a:schemeClr val="tx1"/>
                          </a:solidFill>
                          <a:effectLst/>
                        </a:rPr>
                        <a:t>。</a:t>
                      </a:r>
                      <a:endParaRPr lang="zh-CN" altLang="zh-CN" sz="1400" b="0" kern="100" dirty="0">
                        <a:solidFill>
                          <a:schemeClr val="tx1"/>
                        </a:solidFill>
                        <a:effectLst/>
                        <a:latin typeface="Times New Roman"/>
                        <a:ea typeface="+mn-ea"/>
                      </a:endParaRPr>
                    </a:p>
                    <a:p>
                      <a:pPr algn="just">
                        <a:spcAft>
                          <a:spcPts val="0"/>
                        </a:spcAft>
                      </a:pPr>
                      <a:endParaRPr lang="zh-CN" sz="1400" b="0" kern="100" dirty="0">
                        <a:solidFill>
                          <a:schemeClr val="tx1"/>
                        </a:solidFill>
                        <a:effectLst/>
                        <a:latin typeface="Times New Roman"/>
                        <a:ea typeface="宋体"/>
                      </a:endParaRPr>
                    </a:p>
                  </a:txBody>
                  <a:tcPr marL="18651" marR="1865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3"/>
                  </a:ext>
                </a:extLst>
              </a:tr>
            </a:tbl>
          </a:graphicData>
        </a:graphic>
      </p:graphicFrame>
      <p:sp>
        <p:nvSpPr>
          <p:cNvPr id="6" name="矩形 5"/>
          <p:cNvSpPr/>
          <p:nvPr/>
        </p:nvSpPr>
        <p:spPr>
          <a:xfrm>
            <a:off x="251520" y="980728"/>
            <a:ext cx="8496944" cy="646331"/>
          </a:xfrm>
          <a:prstGeom prst="rect">
            <a:avLst/>
          </a:prstGeom>
        </p:spPr>
        <p:txBody>
          <a:bodyPr wrap="square">
            <a:spAutoFit/>
          </a:bodyPr>
          <a:lstStyle/>
          <a:p>
            <a:pPr>
              <a:lnSpc>
                <a:spcPct val="150000"/>
              </a:lnSpc>
            </a:pPr>
            <a:r>
              <a:rPr lang="zh-CN" altLang="en-US" sz="2400" dirty="0"/>
              <a:t>新版修订五：关于乘务员</a:t>
            </a:r>
            <a:r>
              <a:rPr lang="zh-CN" altLang="en-US" sz="2400" kern="100" dirty="0"/>
              <a:t>。</a:t>
            </a:r>
            <a:endParaRPr lang="en-US" altLang="zh-CN" sz="2400" dirty="0"/>
          </a:p>
        </p:txBody>
      </p:sp>
    </p:spTree>
    <p:extLst>
      <p:ext uri="{BB962C8B-B14F-4D97-AF65-F5344CB8AC3E}">
        <p14:creationId xmlns:p14="http://schemas.microsoft.com/office/powerpoint/2010/main" val="1950883822"/>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12"/>
          <p:cNvSpPr txBox="1">
            <a:spLocks noChangeArrowheads="1"/>
          </p:cNvSpPr>
          <p:nvPr/>
        </p:nvSpPr>
        <p:spPr bwMode="gray">
          <a:xfrm>
            <a:off x="2030696" y="3289283"/>
            <a:ext cx="2643272" cy="523220"/>
          </a:xfrm>
          <a:prstGeom prst="rect">
            <a:avLst/>
          </a:prstGeom>
          <a:noFill/>
          <a:ln w="9525" algn="ctr">
            <a:noFill/>
            <a:miter lim="800000"/>
            <a:headEnd/>
            <a:tailEnd/>
          </a:ln>
        </p:spPr>
        <p:txBody>
          <a:bodyPr wrap="square">
            <a:spAutoFit/>
          </a:bodyPr>
          <a:lstStyle/>
          <a:p>
            <a:pPr lvl="0" eaLnBrk="0" hangingPunct="0"/>
            <a:r>
              <a:rPr lang="zh-CN" altLang="en-US" sz="2800" b="1" dirty="0">
                <a:latin typeface="微软雅黑" panose="020B0503020204020204" pitchFamily="34" charset="-122"/>
              </a:rPr>
              <a:t>典型案例 </a:t>
            </a:r>
          </a:p>
        </p:txBody>
      </p:sp>
      <p:sp>
        <p:nvSpPr>
          <p:cNvPr id="6148" name="Text Box 21"/>
          <p:cNvSpPr txBox="1">
            <a:spLocks noChangeArrowheads="1"/>
          </p:cNvSpPr>
          <p:nvPr/>
        </p:nvSpPr>
        <p:spPr bwMode="gray">
          <a:xfrm>
            <a:off x="2030696" y="4558106"/>
            <a:ext cx="2901103" cy="523220"/>
          </a:xfrm>
          <a:prstGeom prst="rect">
            <a:avLst/>
          </a:prstGeom>
          <a:noFill/>
          <a:ln w="9525" algn="ctr">
            <a:noFill/>
            <a:miter lim="800000"/>
            <a:headEnd/>
            <a:tailEnd/>
          </a:ln>
        </p:spPr>
        <p:txBody>
          <a:bodyPr wrap="square">
            <a:spAutoFit/>
          </a:bodyPr>
          <a:lstStyle/>
          <a:p>
            <a:pPr eaLnBrk="0" hangingPunct="0"/>
            <a:r>
              <a:rPr lang="zh-CN" altLang="en-US" sz="2800" b="1" dirty="0">
                <a:solidFill>
                  <a:schemeClr val="bg1">
                    <a:lumMod val="65000"/>
                  </a:schemeClr>
                </a:solidFill>
                <a:latin typeface="微软雅黑" panose="020B0503020204020204" pitchFamily="34" charset="-122"/>
              </a:rPr>
              <a:t>经验及讨论 </a:t>
            </a:r>
          </a:p>
        </p:txBody>
      </p:sp>
      <p:sp>
        <p:nvSpPr>
          <p:cNvPr id="10" name="矩形 9"/>
          <p:cNvSpPr/>
          <p:nvPr/>
        </p:nvSpPr>
        <p:spPr>
          <a:xfrm>
            <a:off x="2030696" y="2060848"/>
            <a:ext cx="2805737" cy="523220"/>
          </a:xfrm>
          <a:prstGeom prst="rect">
            <a:avLst/>
          </a:prstGeom>
          <a:noFill/>
          <a:ln w="9525" algn="ctr">
            <a:noFill/>
            <a:miter lim="800000"/>
            <a:headEnd/>
            <a:tailEnd/>
          </a:ln>
        </p:spPr>
        <p:txBody>
          <a:bodyPr wrap="square">
            <a:spAutoFit/>
          </a:bodyPr>
          <a:lstStyle/>
          <a:p>
            <a:pPr eaLnBrk="0" hangingPunct="0"/>
            <a:r>
              <a:rPr lang="zh-CN" altLang="en-US" sz="2800" b="1" dirty="0">
                <a:solidFill>
                  <a:schemeClr val="bg1">
                    <a:lumMod val="65000"/>
                  </a:schemeClr>
                </a:solidFill>
                <a:latin typeface="微软雅黑" panose="020B0503020204020204" pitchFamily="34" charset="-122"/>
              </a:rPr>
              <a:t>适航条款解读 </a:t>
            </a:r>
          </a:p>
        </p:txBody>
      </p:sp>
      <p:sp>
        <p:nvSpPr>
          <p:cNvPr id="11" name="矩形 10"/>
          <p:cNvSpPr/>
          <p:nvPr/>
        </p:nvSpPr>
        <p:spPr>
          <a:xfrm>
            <a:off x="1403648" y="2068140"/>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sp>
        <p:nvSpPr>
          <p:cNvPr id="12" name="矩形 11"/>
          <p:cNvSpPr/>
          <p:nvPr/>
        </p:nvSpPr>
        <p:spPr>
          <a:xfrm>
            <a:off x="1403648" y="3312437"/>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2</a:t>
            </a:r>
            <a:endParaRPr lang="zh-CN" altLang="en-US" sz="2800" dirty="0">
              <a:latin typeface="微软雅黑" pitchFamily="34" charset="-122"/>
              <a:ea typeface="微软雅黑" pitchFamily="34" charset="-122"/>
            </a:endParaRPr>
          </a:p>
        </p:txBody>
      </p:sp>
      <p:sp>
        <p:nvSpPr>
          <p:cNvPr id="13" name="矩形 12"/>
          <p:cNvSpPr/>
          <p:nvPr/>
        </p:nvSpPr>
        <p:spPr>
          <a:xfrm>
            <a:off x="1403648" y="4569683"/>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3</a:t>
            </a:r>
            <a:endParaRPr lang="zh-CN" altLang="en-US" sz="2800" dirty="0">
              <a:latin typeface="微软雅黑" pitchFamily="34" charset="-122"/>
              <a:ea typeface="微软雅黑" pitchFamily="34" charset="-122"/>
            </a:endParaRPr>
          </a:p>
        </p:txBody>
      </p:sp>
      <p:sp>
        <p:nvSpPr>
          <p:cNvPr id="8" name="矩形 7"/>
          <p:cNvSpPr/>
          <p:nvPr/>
        </p:nvSpPr>
        <p:spPr>
          <a:xfrm>
            <a:off x="5949612" y="2171257"/>
            <a:ext cx="2953236" cy="461665"/>
          </a:xfrm>
          <a:prstGeom prst="rect">
            <a:avLst/>
          </a:prstGeom>
          <a:noFill/>
          <a:ln w="9525" algn="ctr">
            <a:noFill/>
            <a:miter lim="800000"/>
            <a:headEnd/>
            <a:tailEnd/>
          </a:ln>
        </p:spPr>
        <p:txBody>
          <a:bodyPr wrap="square">
            <a:spAutoFit/>
          </a:bodyPr>
          <a:lstStyle/>
          <a:p>
            <a:pPr eaLnBrk="0" hangingPunct="0"/>
            <a:r>
              <a:rPr lang="zh-CN" altLang="en-US" sz="2400" b="1" dirty="0">
                <a:latin typeface="微软雅黑" panose="020B0503020204020204" pitchFamily="34" charset="-122"/>
              </a:rPr>
              <a:t>应急撤离地面演示</a:t>
            </a:r>
          </a:p>
        </p:txBody>
      </p:sp>
      <p:sp>
        <p:nvSpPr>
          <p:cNvPr id="9" name="矩形 8"/>
          <p:cNvSpPr/>
          <p:nvPr/>
        </p:nvSpPr>
        <p:spPr>
          <a:xfrm>
            <a:off x="4986649" y="2132856"/>
            <a:ext cx="864096" cy="500066"/>
          </a:xfrm>
          <a:prstGeom prst="rect">
            <a:avLst/>
          </a:prstGeom>
          <a:solidFill>
            <a:schemeClr val="accent3">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latin typeface="微软雅黑" pitchFamily="34" charset="-122"/>
                <a:ea typeface="微软雅黑" pitchFamily="34" charset="-122"/>
              </a:rPr>
              <a:t>2.1</a:t>
            </a:r>
            <a:endParaRPr lang="zh-CN" altLang="en-US" sz="2400" dirty="0">
              <a:latin typeface="微软雅黑" pitchFamily="34" charset="-122"/>
              <a:ea typeface="微软雅黑" pitchFamily="34" charset="-122"/>
            </a:endParaRPr>
          </a:p>
        </p:txBody>
      </p:sp>
      <p:sp>
        <p:nvSpPr>
          <p:cNvPr id="14" name="矩形 13"/>
          <p:cNvSpPr/>
          <p:nvPr/>
        </p:nvSpPr>
        <p:spPr>
          <a:xfrm>
            <a:off x="5960611" y="2975700"/>
            <a:ext cx="2953236" cy="461665"/>
          </a:xfrm>
          <a:prstGeom prst="rect">
            <a:avLst/>
          </a:prstGeom>
          <a:noFill/>
          <a:ln w="9525" algn="ctr">
            <a:noFill/>
            <a:miter lim="800000"/>
            <a:headEnd/>
            <a:tailEnd/>
          </a:ln>
        </p:spPr>
        <p:txBody>
          <a:bodyPr wrap="square">
            <a:spAutoFit/>
          </a:bodyPr>
          <a:lstStyle/>
          <a:p>
            <a:pPr eaLnBrk="0" hangingPunct="0"/>
            <a:r>
              <a:rPr lang="zh-CN" altLang="en-US" sz="2400" b="1" dirty="0">
                <a:latin typeface="微软雅黑" panose="020B0503020204020204" pitchFamily="34" charset="-122"/>
              </a:rPr>
              <a:t>试验准备</a:t>
            </a:r>
          </a:p>
        </p:txBody>
      </p:sp>
      <p:sp>
        <p:nvSpPr>
          <p:cNvPr id="15" name="矩形 14"/>
          <p:cNvSpPr/>
          <p:nvPr/>
        </p:nvSpPr>
        <p:spPr>
          <a:xfrm>
            <a:off x="4997648" y="2937299"/>
            <a:ext cx="864096" cy="500066"/>
          </a:xfrm>
          <a:prstGeom prst="rect">
            <a:avLst/>
          </a:prstGeom>
          <a:solidFill>
            <a:schemeClr val="accent3">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latin typeface="微软雅黑" pitchFamily="34" charset="-122"/>
                <a:ea typeface="微软雅黑" pitchFamily="34" charset="-122"/>
              </a:rPr>
              <a:t>2.2</a:t>
            </a:r>
            <a:endParaRPr lang="zh-CN" altLang="en-US" sz="2400" dirty="0">
              <a:latin typeface="微软雅黑" pitchFamily="34" charset="-122"/>
              <a:ea typeface="微软雅黑" pitchFamily="34" charset="-122"/>
            </a:endParaRPr>
          </a:p>
        </p:txBody>
      </p:sp>
      <p:sp>
        <p:nvSpPr>
          <p:cNvPr id="16" name="矩形 15"/>
          <p:cNvSpPr/>
          <p:nvPr/>
        </p:nvSpPr>
        <p:spPr>
          <a:xfrm>
            <a:off x="5968995" y="3789040"/>
            <a:ext cx="2953236" cy="461665"/>
          </a:xfrm>
          <a:prstGeom prst="rect">
            <a:avLst/>
          </a:prstGeom>
          <a:noFill/>
          <a:ln w="9525" algn="ctr">
            <a:noFill/>
            <a:miter lim="800000"/>
            <a:headEnd/>
            <a:tailEnd/>
          </a:ln>
        </p:spPr>
        <p:txBody>
          <a:bodyPr wrap="square">
            <a:spAutoFit/>
          </a:bodyPr>
          <a:lstStyle/>
          <a:p>
            <a:pPr eaLnBrk="0" hangingPunct="0"/>
            <a:r>
              <a:rPr lang="zh-CN" altLang="en-US" sz="2400" b="1" dirty="0">
                <a:latin typeface="微软雅黑" panose="020B0503020204020204" pitchFamily="34" charset="-122"/>
              </a:rPr>
              <a:t>试验程序</a:t>
            </a:r>
          </a:p>
        </p:txBody>
      </p:sp>
      <p:sp>
        <p:nvSpPr>
          <p:cNvPr id="17" name="矩形 16"/>
          <p:cNvSpPr/>
          <p:nvPr/>
        </p:nvSpPr>
        <p:spPr>
          <a:xfrm>
            <a:off x="5006032" y="3789040"/>
            <a:ext cx="864096" cy="500066"/>
          </a:xfrm>
          <a:prstGeom prst="rect">
            <a:avLst/>
          </a:prstGeom>
          <a:solidFill>
            <a:schemeClr val="accent3">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latin typeface="微软雅黑" pitchFamily="34" charset="-122"/>
                <a:ea typeface="微软雅黑" pitchFamily="34" charset="-122"/>
              </a:rPr>
              <a:t>2.3 </a:t>
            </a:r>
            <a:endParaRPr lang="zh-CN" altLang="en-US" sz="2400" dirty="0">
              <a:latin typeface="微软雅黑" pitchFamily="34" charset="-122"/>
              <a:ea typeface="微软雅黑" pitchFamily="34" charset="-122"/>
            </a:endParaRPr>
          </a:p>
        </p:txBody>
      </p:sp>
      <p:sp>
        <p:nvSpPr>
          <p:cNvPr id="2" name="左大括号 1"/>
          <p:cNvSpPr/>
          <p:nvPr/>
        </p:nvSpPr>
        <p:spPr>
          <a:xfrm>
            <a:off x="4589174" y="2181109"/>
            <a:ext cx="247260" cy="283206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8" name="矩形 17"/>
          <p:cNvSpPr/>
          <p:nvPr/>
        </p:nvSpPr>
        <p:spPr>
          <a:xfrm>
            <a:off x="5976815" y="4578794"/>
            <a:ext cx="2953236" cy="461665"/>
          </a:xfrm>
          <a:prstGeom prst="rect">
            <a:avLst/>
          </a:prstGeom>
          <a:noFill/>
          <a:ln w="9525" algn="ctr">
            <a:noFill/>
            <a:miter lim="800000"/>
            <a:headEnd/>
            <a:tailEnd/>
          </a:ln>
        </p:spPr>
        <p:txBody>
          <a:bodyPr wrap="square">
            <a:spAutoFit/>
          </a:bodyPr>
          <a:lstStyle/>
          <a:p>
            <a:pPr eaLnBrk="0" hangingPunct="0"/>
            <a:r>
              <a:rPr lang="zh-CN" altLang="en-US" sz="2400" b="1" dirty="0">
                <a:latin typeface="微软雅黑" panose="020B0503020204020204" pitchFamily="34" charset="-122"/>
              </a:rPr>
              <a:t>试验结果及处理</a:t>
            </a:r>
          </a:p>
        </p:txBody>
      </p:sp>
      <p:sp>
        <p:nvSpPr>
          <p:cNvPr id="19" name="矩形 18"/>
          <p:cNvSpPr/>
          <p:nvPr/>
        </p:nvSpPr>
        <p:spPr>
          <a:xfrm>
            <a:off x="5013852" y="4578794"/>
            <a:ext cx="864096" cy="500066"/>
          </a:xfrm>
          <a:prstGeom prst="rect">
            <a:avLst/>
          </a:prstGeom>
          <a:solidFill>
            <a:schemeClr val="accent3">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latin typeface="微软雅黑" pitchFamily="34" charset="-122"/>
                <a:ea typeface="微软雅黑" pitchFamily="34" charset="-122"/>
              </a:rPr>
              <a:t>2.4 </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3446440223"/>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31954" y="1117193"/>
            <a:ext cx="8072494" cy="1015663"/>
          </a:xfrm>
          <a:prstGeom prst="rect">
            <a:avLst/>
          </a:prstGeom>
        </p:spPr>
        <p:txBody>
          <a:bodyPr wrap="square">
            <a:spAutoFit/>
          </a:bodyPr>
          <a:lstStyle/>
          <a:p>
            <a:pPr>
              <a:lnSpc>
                <a:spcPct val="125000"/>
              </a:lnSpc>
              <a:buFont typeface="Wingdings" pitchFamily="2" charset="2"/>
              <a:buChar char="Ø"/>
            </a:pPr>
            <a:r>
              <a:rPr lang="zh-CN" altLang="en-US" sz="2400" b="1" dirty="0">
                <a:latin typeface="微软雅黑" pitchFamily="34" charset="-122"/>
              </a:rPr>
              <a:t> 试验目的</a:t>
            </a:r>
            <a:endParaRPr lang="en-US" altLang="zh-CN" sz="2400" b="1" dirty="0">
              <a:latin typeface="微软雅黑" pitchFamily="34" charset="-122"/>
            </a:endParaRPr>
          </a:p>
          <a:p>
            <a:pPr>
              <a:lnSpc>
                <a:spcPct val="125000"/>
              </a:lnSpc>
            </a:pPr>
            <a:endParaRPr lang="zh-CN" altLang="en-US" sz="2400" b="1" dirty="0">
              <a:latin typeface="微软雅黑" pitchFamily="34" charset="-122"/>
            </a:endParaRPr>
          </a:p>
        </p:txBody>
      </p:sp>
      <p:sp>
        <p:nvSpPr>
          <p:cNvPr id="3" name="矩形 2"/>
          <p:cNvSpPr/>
          <p:nvPr/>
        </p:nvSpPr>
        <p:spPr>
          <a:xfrm>
            <a:off x="611560" y="1674674"/>
            <a:ext cx="4418614" cy="1754326"/>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dirty="0">
                <a:latin typeface="微软雅黑" panose="020B0503020204020204" pitchFamily="34" charset="-122"/>
              </a:rPr>
              <a:t>为了验证 </a:t>
            </a:r>
            <a:r>
              <a:rPr lang="en-US" altLang="zh-CN" dirty="0">
                <a:latin typeface="微软雅黑" panose="020B0503020204020204" pitchFamily="34" charset="-122"/>
              </a:rPr>
              <a:t>CCAR25.803</a:t>
            </a:r>
            <a:r>
              <a:rPr lang="zh-CN" altLang="en-US" dirty="0">
                <a:latin typeface="微软雅黑" panose="020B0503020204020204" pitchFamily="34" charset="-122"/>
              </a:rPr>
              <a:t>（</a:t>
            </a:r>
            <a:r>
              <a:rPr lang="en-US" altLang="zh-CN" dirty="0">
                <a:latin typeface="微软雅黑" panose="020B0503020204020204" pitchFamily="34" charset="-122"/>
              </a:rPr>
              <a:t>c</a:t>
            </a:r>
            <a:r>
              <a:rPr lang="zh-CN" altLang="en-US" dirty="0">
                <a:latin typeface="微软雅黑" panose="020B0503020204020204" pitchFamily="34" charset="-122"/>
              </a:rPr>
              <a:t>）条款和附录</a:t>
            </a:r>
            <a:r>
              <a:rPr lang="en-US" altLang="zh-CN" dirty="0">
                <a:latin typeface="微软雅黑" panose="020B0503020204020204" pitchFamily="34" charset="-122"/>
              </a:rPr>
              <a:t>J</a:t>
            </a:r>
            <a:r>
              <a:rPr lang="zh-CN" altLang="en-US" dirty="0">
                <a:latin typeface="微软雅黑" panose="020B0503020204020204" pitchFamily="34" charset="-122"/>
              </a:rPr>
              <a:t>，通过全尺寸应急撤离地面演示试验，验证</a:t>
            </a:r>
            <a:r>
              <a:rPr lang="en-US" altLang="zh-CN" dirty="0">
                <a:latin typeface="微软雅黑" panose="020B0503020204020204" pitchFamily="34" charset="-122"/>
              </a:rPr>
              <a:t>ARJ21-700 </a:t>
            </a:r>
            <a:r>
              <a:rPr lang="zh-CN" altLang="en-US" dirty="0">
                <a:latin typeface="微软雅黑" panose="020B0503020204020204" pitchFamily="34" charset="-122"/>
              </a:rPr>
              <a:t>飞机具备适航要求所规定的应急撤离能力。</a:t>
            </a:r>
          </a:p>
        </p:txBody>
      </p:sp>
      <p:pic>
        <p:nvPicPr>
          <p:cNvPr id="2" name="图片 1"/>
          <p:cNvPicPr>
            <a:picLocks noChangeAspect="1"/>
          </p:cNvPicPr>
          <p:nvPr/>
        </p:nvPicPr>
        <p:blipFill>
          <a:blip r:embed="rId3"/>
          <a:stretch>
            <a:fillRect/>
          </a:stretch>
        </p:blipFill>
        <p:spPr>
          <a:xfrm>
            <a:off x="5269418" y="1413205"/>
            <a:ext cx="3266492" cy="1800200"/>
          </a:xfrm>
          <a:prstGeom prst="rect">
            <a:avLst/>
          </a:prstGeom>
        </p:spPr>
      </p:pic>
      <p:sp>
        <p:nvSpPr>
          <p:cNvPr id="8" name="矩形 7"/>
          <p:cNvSpPr/>
          <p:nvPr/>
        </p:nvSpPr>
        <p:spPr>
          <a:xfrm>
            <a:off x="323528" y="260648"/>
            <a:ext cx="788098"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2.1  </a:t>
            </a:r>
            <a:endParaRPr lang="zh-CN" altLang="en-US" sz="2800" dirty="0">
              <a:latin typeface="微软雅黑" pitchFamily="34" charset="-122"/>
              <a:ea typeface="微软雅黑" pitchFamily="34" charset="-122"/>
            </a:endParaRPr>
          </a:p>
        </p:txBody>
      </p:sp>
      <p:sp>
        <p:nvSpPr>
          <p:cNvPr id="9" name="矩形 8"/>
          <p:cNvSpPr/>
          <p:nvPr/>
        </p:nvSpPr>
        <p:spPr>
          <a:xfrm>
            <a:off x="467544" y="3471391"/>
            <a:ext cx="4594078" cy="461665"/>
          </a:xfrm>
          <a:prstGeom prst="rect">
            <a:avLst/>
          </a:prstGeom>
        </p:spPr>
        <p:txBody>
          <a:bodyPr wrap="square">
            <a:spAutoFit/>
          </a:bodyPr>
          <a:lstStyle/>
          <a:p>
            <a:pPr>
              <a:buFont typeface="Wingdings" pitchFamily="2" charset="2"/>
              <a:buChar char="Ø"/>
            </a:pPr>
            <a:r>
              <a:rPr lang="zh-CN" altLang="en-US" sz="2400" b="1" dirty="0"/>
              <a:t> 试验内容</a:t>
            </a:r>
          </a:p>
        </p:txBody>
      </p:sp>
      <p:sp>
        <p:nvSpPr>
          <p:cNvPr id="10" name="矩形 9"/>
          <p:cNvSpPr/>
          <p:nvPr/>
        </p:nvSpPr>
        <p:spPr>
          <a:xfrm>
            <a:off x="827584" y="3940021"/>
            <a:ext cx="7704856" cy="2585323"/>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dirty="0">
                <a:latin typeface="微软雅黑" panose="020B0503020204020204" pitchFamily="34" charset="-122"/>
              </a:rPr>
              <a:t>在 </a:t>
            </a:r>
            <a:r>
              <a:rPr lang="en-US" altLang="zh-CN" dirty="0">
                <a:latin typeface="微软雅黑" panose="020B0503020204020204" pitchFamily="34" charset="-122"/>
              </a:rPr>
              <a:t>ARJ21-700 </a:t>
            </a:r>
            <a:r>
              <a:rPr lang="zh-CN" altLang="en-US" dirty="0">
                <a:latin typeface="微软雅黑" panose="020B0503020204020204" pitchFamily="34" charset="-122"/>
              </a:rPr>
              <a:t>飞机的试验机上进行应急撤离地面演示；</a:t>
            </a:r>
            <a:endParaRPr lang="en-US" altLang="zh-CN" dirty="0">
              <a:latin typeface="微软雅黑" panose="020B0503020204020204" pitchFamily="34" charset="-122"/>
            </a:endParaRPr>
          </a:p>
          <a:p>
            <a:pPr marL="342900" indent="-342900">
              <a:lnSpc>
                <a:spcPct val="150000"/>
              </a:lnSpc>
              <a:buFont typeface="Wingdings" panose="05000000000000000000" pitchFamily="2" charset="2"/>
              <a:buChar char="l"/>
            </a:pPr>
            <a:r>
              <a:rPr lang="zh-CN" altLang="en-US" dirty="0">
                <a:latin typeface="微软雅黑" panose="020B0503020204020204" pitchFamily="34" charset="-122"/>
              </a:rPr>
              <a:t>招募最大乘座量的乘员，即 </a:t>
            </a:r>
            <a:r>
              <a:rPr lang="en-US" altLang="zh-CN" dirty="0">
                <a:latin typeface="微软雅黑" panose="020B0503020204020204" pitchFamily="34" charset="-122"/>
              </a:rPr>
              <a:t>90 </a:t>
            </a:r>
            <a:r>
              <a:rPr lang="zh-CN" altLang="en-US" dirty="0">
                <a:latin typeface="微软雅黑" panose="020B0503020204020204" pitchFamily="34" charset="-122"/>
              </a:rPr>
              <a:t>名旅客、</a:t>
            </a:r>
            <a:r>
              <a:rPr lang="en-US" altLang="zh-CN" dirty="0">
                <a:latin typeface="微软雅黑" panose="020B0503020204020204" pitchFamily="34" charset="-122"/>
              </a:rPr>
              <a:t>2 </a:t>
            </a:r>
            <a:r>
              <a:rPr lang="zh-CN" altLang="en-US" dirty="0">
                <a:latin typeface="微软雅黑" panose="020B0503020204020204" pitchFamily="34" charset="-122"/>
              </a:rPr>
              <a:t>名乘务员、</a:t>
            </a:r>
            <a:r>
              <a:rPr lang="en-US" altLang="zh-CN" dirty="0">
                <a:latin typeface="微软雅黑" panose="020B0503020204020204" pitchFamily="34" charset="-122"/>
              </a:rPr>
              <a:t>2 </a:t>
            </a:r>
            <a:r>
              <a:rPr lang="zh-CN" altLang="en-US" dirty="0">
                <a:latin typeface="微软雅黑" panose="020B0503020204020204" pitchFamily="34" charset="-122"/>
              </a:rPr>
              <a:t>名驾驶员参加演示；</a:t>
            </a:r>
            <a:endParaRPr lang="en-US" altLang="zh-CN" dirty="0">
              <a:latin typeface="微软雅黑" panose="020B0503020204020204" pitchFamily="34" charset="-122"/>
            </a:endParaRPr>
          </a:p>
          <a:p>
            <a:pPr marL="342900" indent="-342900">
              <a:lnSpc>
                <a:spcPct val="150000"/>
              </a:lnSpc>
              <a:buFont typeface="Wingdings" panose="05000000000000000000" pitchFamily="2" charset="2"/>
              <a:buChar char="l"/>
            </a:pPr>
            <a:r>
              <a:rPr lang="zh-CN" altLang="en-US" dirty="0">
                <a:latin typeface="微软雅黑" panose="020B0503020204020204" pitchFamily="34" charset="-122"/>
              </a:rPr>
              <a:t>在满足适航要求的黑夜情况下，旅客和机组人员通过飞机可以使用的应急出口在规定的时间内使用应急滑梯从飞机撤离至地面；</a:t>
            </a:r>
            <a:endParaRPr lang="en-US" altLang="zh-CN" dirty="0">
              <a:latin typeface="微软雅黑" panose="020B0503020204020204" pitchFamily="34" charset="-122"/>
            </a:endParaRPr>
          </a:p>
          <a:p>
            <a:pPr marL="342900" indent="-342900">
              <a:lnSpc>
                <a:spcPct val="150000"/>
              </a:lnSpc>
              <a:buFont typeface="Wingdings" panose="05000000000000000000" pitchFamily="2" charset="2"/>
              <a:buChar char="l"/>
            </a:pPr>
            <a:r>
              <a:rPr lang="zh-CN" altLang="en-US" dirty="0">
                <a:latin typeface="微软雅黑" panose="020B0503020204020204" pitchFamily="34" charset="-122"/>
              </a:rPr>
              <a:t>审查方现场目击演示的全过程。</a:t>
            </a:r>
          </a:p>
        </p:txBody>
      </p:sp>
      <p:sp>
        <p:nvSpPr>
          <p:cNvPr id="11" name="标题 1"/>
          <p:cNvSpPr>
            <a:spLocks noGrp="1"/>
          </p:cNvSpPr>
          <p:nvPr>
            <p:ph type="title"/>
          </p:nvPr>
        </p:nvSpPr>
        <p:spPr>
          <a:xfrm>
            <a:off x="1187624" y="254118"/>
            <a:ext cx="7488832" cy="582594"/>
          </a:xfrm>
          <a:prstGeom prst="rect">
            <a:avLst/>
          </a:prstGeom>
        </p:spPr>
        <p:txBody>
          <a:bodyPr/>
          <a:lstStyle/>
          <a:p>
            <a:pPr>
              <a:defRPr/>
            </a:pPr>
            <a:r>
              <a:rPr lang="zh-CN" altLang="en-US" dirty="0"/>
              <a:t>典型案例</a:t>
            </a:r>
            <a:r>
              <a:rPr lang="en-US" altLang="zh-CN" sz="2400" dirty="0"/>
              <a:t>—ARJ21-700</a:t>
            </a:r>
            <a:r>
              <a:rPr lang="zh-CN" altLang="en-US" sz="2400" dirty="0"/>
              <a:t>飞机应急撤离地面演示 </a:t>
            </a:r>
            <a:endParaRPr lang="zh-CN" sz="2400" dirty="0"/>
          </a:p>
        </p:txBody>
      </p:sp>
    </p:spTree>
    <p:extLst>
      <p:ext uri="{BB962C8B-B14F-4D97-AF65-F5344CB8AC3E}">
        <p14:creationId xmlns:p14="http://schemas.microsoft.com/office/powerpoint/2010/main" val="3085950947"/>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187624" y="254118"/>
            <a:ext cx="7488832" cy="582594"/>
          </a:xfrm>
          <a:prstGeom prst="rect">
            <a:avLst/>
          </a:prstGeom>
        </p:spPr>
        <p:txBody>
          <a:bodyPr/>
          <a:lstStyle/>
          <a:p>
            <a:pPr>
              <a:defRPr/>
            </a:pPr>
            <a:r>
              <a:rPr lang="zh-CN" altLang="en-US" dirty="0"/>
              <a:t>典型案例</a:t>
            </a:r>
            <a:r>
              <a:rPr lang="en-US" altLang="zh-CN" sz="2400" dirty="0"/>
              <a:t>—ARJ21-700</a:t>
            </a:r>
            <a:r>
              <a:rPr lang="zh-CN" altLang="en-US" sz="2400" dirty="0"/>
              <a:t>飞机应急撤离地面演示 </a:t>
            </a:r>
            <a:endParaRPr lang="zh-CN" sz="2400" dirty="0"/>
          </a:p>
        </p:txBody>
      </p:sp>
      <p:pic>
        <p:nvPicPr>
          <p:cNvPr id="4" name="Picture 3" descr="F:\zl\周琳-PPT评职称素材\24(调亮).jpg"/>
          <p:cNvPicPr>
            <a:picLocks noChangeAspect="1" noChangeArrowheads="1"/>
          </p:cNvPicPr>
          <p:nvPr/>
        </p:nvPicPr>
        <p:blipFill>
          <a:blip r:embed="rId3" cstate="print">
            <a:extLst>
              <a:ext uri="{28A0092B-C50C-407E-A947-70E740481C1C}">
                <a14:useLocalDpi xmlns:a14="http://schemas.microsoft.com/office/drawing/2010/main" val="0"/>
              </a:ext>
            </a:extLst>
          </a:blip>
          <a:srcRect l="1620" r="8553"/>
          <a:stretch>
            <a:fillRect/>
          </a:stretch>
        </p:blipFill>
        <p:spPr bwMode="auto">
          <a:xfrm>
            <a:off x="971600" y="1340768"/>
            <a:ext cx="6912767" cy="513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3083767" y="5795961"/>
            <a:ext cx="4800600" cy="708025"/>
          </a:xfrm>
          <a:prstGeom prst="rect">
            <a:avLst/>
          </a:prstGeom>
          <a:solidFill>
            <a:srgbClr val="FFFF00"/>
          </a:solidFill>
          <a:effectLst>
            <a:outerShdw blurRad="50800" dist="38100" dir="5400000" algn="t"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spAutoFit/>
          </a:bodyPr>
          <a:lstStyle/>
          <a:p>
            <a:pPr algn="ctr">
              <a:buFontTx/>
              <a:buNone/>
              <a:defRPr/>
            </a:pPr>
            <a:r>
              <a:rPr lang="zh-CN" altLang="en-US" sz="4000" dirty="0">
                <a:solidFill>
                  <a:schemeClr val="tx1"/>
                </a:solidFill>
                <a:latin typeface="微软雅黑" panose="020B0503020204020204" pitchFamily="34" charset="-122"/>
                <a:ea typeface="微软雅黑" panose="020B0503020204020204" pitchFamily="34" charset="-122"/>
              </a:rPr>
              <a:t>试验总用时</a:t>
            </a:r>
            <a:r>
              <a:rPr lang="en-US" altLang="zh-CN" sz="4000" b="1" dirty="0">
                <a:solidFill>
                  <a:srgbClr val="C00000"/>
                </a:solidFill>
                <a:latin typeface="微软雅黑" panose="020B0503020204020204" pitchFamily="34" charset="-122"/>
                <a:ea typeface="微软雅黑" panose="020B0503020204020204" pitchFamily="34" charset="-122"/>
                <a:cs typeface="Arial" pitchFamily="34" charset="0"/>
              </a:rPr>
              <a:t>57</a:t>
            </a:r>
            <a:r>
              <a:rPr lang="zh-CN" altLang="en-US" sz="4000" dirty="0">
                <a:latin typeface="微软雅黑" panose="020B0503020204020204" pitchFamily="34" charset="-122"/>
                <a:ea typeface="微软雅黑" panose="020B0503020204020204" pitchFamily="34" charset="-122"/>
                <a:cs typeface="Arial" pitchFamily="34" charset="0"/>
              </a:rPr>
              <a:t>秒！</a:t>
            </a:r>
          </a:p>
        </p:txBody>
      </p:sp>
      <p:sp>
        <p:nvSpPr>
          <p:cNvPr id="7" name="矩形 6"/>
          <p:cNvSpPr/>
          <p:nvPr/>
        </p:nvSpPr>
        <p:spPr>
          <a:xfrm>
            <a:off x="323528" y="260648"/>
            <a:ext cx="788098"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2.1</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389835445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12"/>
          <p:cNvSpPr txBox="1">
            <a:spLocks noChangeArrowheads="1"/>
          </p:cNvSpPr>
          <p:nvPr/>
        </p:nvSpPr>
        <p:spPr bwMode="gray">
          <a:xfrm>
            <a:off x="2030696" y="3509165"/>
            <a:ext cx="2643272" cy="523220"/>
          </a:xfrm>
          <a:prstGeom prst="rect">
            <a:avLst/>
          </a:prstGeom>
          <a:noFill/>
          <a:ln w="9525" algn="ctr">
            <a:noFill/>
            <a:miter lim="800000"/>
            <a:headEnd/>
            <a:tailEnd/>
          </a:ln>
        </p:spPr>
        <p:txBody>
          <a:bodyPr wrap="square">
            <a:spAutoFit/>
          </a:bodyPr>
          <a:lstStyle/>
          <a:p>
            <a:pPr lvl="0" eaLnBrk="0" hangingPunct="0"/>
            <a:r>
              <a:rPr lang="zh-CN" altLang="en-US" sz="2800" b="1" dirty="0">
                <a:solidFill>
                  <a:schemeClr val="bg1">
                    <a:lumMod val="65000"/>
                  </a:schemeClr>
                </a:solidFill>
                <a:latin typeface="微软雅黑" panose="020B0503020204020204" pitchFamily="34" charset="-122"/>
              </a:rPr>
              <a:t>典型案例 </a:t>
            </a:r>
          </a:p>
        </p:txBody>
      </p:sp>
      <p:sp>
        <p:nvSpPr>
          <p:cNvPr id="6148" name="Text Box 21"/>
          <p:cNvSpPr txBox="1">
            <a:spLocks noChangeArrowheads="1"/>
          </p:cNvSpPr>
          <p:nvPr/>
        </p:nvSpPr>
        <p:spPr bwMode="gray">
          <a:xfrm>
            <a:off x="2030696" y="4777988"/>
            <a:ext cx="2901103" cy="523220"/>
          </a:xfrm>
          <a:prstGeom prst="rect">
            <a:avLst/>
          </a:prstGeom>
          <a:noFill/>
          <a:ln w="9525" algn="ctr">
            <a:noFill/>
            <a:miter lim="800000"/>
            <a:headEnd/>
            <a:tailEnd/>
          </a:ln>
        </p:spPr>
        <p:txBody>
          <a:bodyPr wrap="square">
            <a:spAutoFit/>
          </a:bodyPr>
          <a:lstStyle/>
          <a:p>
            <a:pPr eaLnBrk="0" hangingPunct="0"/>
            <a:r>
              <a:rPr lang="zh-CN" altLang="en-US" sz="2800" b="1" dirty="0">
                <a:solidFill>
                  <a:schemeClr val="bg1">
                    <a:lumMod val="65000"/>
                  </a:schemeClr>
                </a:solidFill>
                <a:latin typeface="微软雅黑" panose="020B0503020204020204" pitchFamily="34" charset="-122"/>
              </a:rPr>
              <a:t>经验及讨论 </a:t>
            </a:r>
          </a:p>
        </p:txBody>
      </p:sp>
      <p:sp>
        <p:nvSpPr>
          <p:cNvPr id="10" name="矩形 9"/>
          <p:cNvSpPr/>
          <p:nvPr/>
        </p:nvSpPr>
        <p:spPr>
          <a:xfrm>
            <a:off x="2030696" y="2280730"/>
            <a:ext cx="2805737" cy="523220"/>
          </a:xfrm>
          <a:prstGeom prst="rect">
            <a:avLst/>
          </a:prstGeom>
          <a:noFill/>
          <a:ln w="9525" algn="ctr">
            <a:noFill/>
            <a:miter lim="800000"/>
            <a:headEnd/>
            <a:tailEnd/>
          </a:ln>
        </p:spPr>
        <p:txBody>
          <a:bodyPr wrap="square">
            <a:spAutoFit/>
          </a:bodyPr>
          <a:lstStyle/>
          <a:p>
            <a:pPr eaLnBrk="0" hangingPunct="0"/>
            <a:r>
              <a:rPr lang="zh-CN" altLang="en-US" sz="2800" b="1" dirty="0">
                <a:latin typeface="微软雅黑" panose="020B0503020204020204" pitchFamily="34" charset="-122"/>
              </a:rPr>
              <a:t>适航条款解读 </a:t>
            </a:r>
          </a:p>
        </p:txBody>
      </p:sp>
      <p:sp>
        <p:nvSpPr>
          <p:cNvPr id="11" name="矩形 10"/>
          <p:cNvSpPr/>
          <p:nvPr/>
        </p:nvSpPr>
        <p:spPr>
          <a:xfrm>
            <a:off x="1403648" y="2288022"/>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sp>
        <p:nvSpPr>
          <p:cNvPr id="12" name="矩形 11"/>
          <p:cNvSpPr/>
          <p:nvPr/>
        </p:nvSpPr>
        <p:spPr>
          <a:xfrm>
            <a:off x="1403648" y="3532319"/>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2</a:t>
            </a:r>
            <a:endParaRPr lang="zh-CN" altLang="en-US" sz="2800" dirty="0">
              <a:latin typeface="微软雅黑" pitchFamily="34" charset="-122"/>
              <a:ea typeface="微软雅黑" pitchFamily="34" charset="-122"/>
            </a:endParaRPr>
          </a:p>
        </p:txBody>
      </p:sp>
      <p:sp>
        <p:nvSpPr>
          <p:cNvPr id="13" name="矩形 12"/>
          <p:cNvSpPr/>
          <p:nvPr/>
        </p:nvSpPr>
        <p:spPr>
          <a:xfrm>
            <a:off x="1403648" y="4789565"/>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3</a:t>
            </a:r>
            <a:endParaRPr lang="zh-CN" altLang="en-US" sz="2800" dirty="0">
              <a:latin typeface="微软雅黑" pitchFamily="34" charset="-122"/>
              <a:ea typeface="微软雅黑" pitchFamily="34" charset="-122"/>
            </a:endParaRPr>
          </a:p>
        </p:txBody>
      </p:sp>
      <p:sp>
        <p:nvSpPr>
          <p:cNvPr id="8" name="矩形 7"/>
          <p:cNvSpPr/>
          <p:nvPr/>
        </p:nvSpPr>
        <p:spPr>
          <a:xfrm>
            <a:off x="5947628" y="1479403"/>
            <a:ext cx="2953236" cy="461665"/>
          </a:xfrm>
          <a:prstGeom prst="rect">
            <a:avLst/>
          </a:prstGeom>
          <a:noFill/>
          <a:ln w="9525" algn="ctr">
            <a:noFill/>
            <a:miter lim="800000"/>
            <a:headEnd/>
            <a:tailEnd/>
          </a:ln>
        </p:spPr>
        <p:txBody>
          <a:bodyPr wrap="square">
            <a:spAutoFit/>
          </a:bodyPr>
          <a:lstStyle/>
          <a:p>
            <a:pPr eaLnBrk="0" hangingPunct="0"/>
            <a:r>
              <a:rPr lang="zh-CN" altLang="en-US" sz="2400" b="1" dirty="0">
                <a:latin typeface="微软雅黑" panose="020B0503020204020204" pitchFamily="34" charset="-122"/>
              </a:rPr>
              <a:t>应急撤离相关条款</a:t>
            </a:r>
          </a:p>
        </p:txBody>
      </p:sp>
      <p:sp>
        <p:nvSpPr>
          <p:cNvPr id="9" name="矩形 8"/>
          <p:cNvSpPr/>
          <p:nvPr/>
        </p:nvSpPr>
        <p:spPr>
          <a:xfrm>
            <a:off x="4984665" y="1441002"/>
            <a:ext cx="864096" cy="500066"/>
          </a:xfrm>
          <a:prstGeom prst="rect">
            <a:avLst/>
          </a:prstGeom>
          <a:solidFill>
            <a:schemeClr val="accent3">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latin typeface="微软雅黑" pitchFamily="34" charset="-122"/>
                <a:ea typeface="微软雅黑" pitchFamily="34" charset="-122"/>
              </a:rPr>
              <a:t>1.1</a:t>
            </a:r>
            <a:endParaRPr lang="zh-CN" altLang="en-US" sz="2400" dirty="0">
              <a:latin typeface="微软雅黑" pitchFamily="34" charset="-122"/>
              <a:ea typeface="微软雅黑" pitchFamily="34" charset="-122"/>
            </a:endParaRPr>
          </a:p>
        </p:txBody>
      </p:sp>
      <p:sp>
        <p:nvSpPr>
          <p:cNvPr id="14" name="矩形 13"/>
          <p:cNvSpPr/>
          <p:nvPr/>
        </p:nvSpPr>
        <p:spPr>
          <a:xfrm>
            <a:off x="5958627" y="2315102"/>
            <a:ext cx="2953236" cy="461665"/>
          </a:xfrm>
          <a:prstGeom prst="rect">
            <a:avLst/>
          </a:prstGeom>
          <a:noFill/>
          <a:ln w="9525" algn="ctr">
            <a:noFill/>
            <a:miter lim="800000"/>
            <a:headEnd/>
            <a:tailEnd/>
          </a:ln>
        </p:spPr>
        <p:txBody>
          <a:bodyPr wrap="square">
            <a:spAutoFit/>
          </a:bodyPr>
          <a:lstStyle/>
          <a:p>
            <a:pPr eaLnBrk="0" hangingPunct="0"/>
            <a:r>
              <a:rPr lang="en-US" altLang="zh-CN" sz="2400" b="1" dirty="0">
                <a:latin typeface="微软雅黑" panose="020B0503020204020204" pitchFamily="34" charset="-122"/>
              </a:rPr>
              <a:t>117</a:t>
            </a:r>
            <a:r>
              <a:rPr lang="zh-CN" altLang="en-US" sz="2400" b="1" dirty="0">
                <a:latin typeface="微软雅黑" panose="020B0503020204020204" pitchFamily="34" charset="-122"/>
              </a:rPr>
              <a:t>修正案</a:t>
            </a:r>
          </a:p>
        </p:txBody>
      </p:sp>
      <p:sp>
        <p:nvSpPr>
          <p:cNvPr id="15" name="矩形 14"/>
          <p:cNvSpPr/>
          <p:nvPr/>
        </p:nvSpPr>
        <p:spPr>
          <a:xfrm>
            <a:off x="4995664" y="2276701"/>
            <a:ext cx="864096" cy="500066"/>
          </a:xfrm>
          <a:prstGeom prst="rect">
            <a:avLst/>
          </a:prstGeom>
          <a:solidFill>
            <a:schemeClr val="accent3">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latin typeface="微软雅黑" pitchFamily="34" charset="-122"/>
                <a:ea typeface="微软雅黑" pitchFamily="34" charset="-122"/>
              </a:rPr>
              <a:t>1.2</a:t>
            </a:r>
            <a:endParaRPr lang="zh-CN" altLang="en-US" sz="2400" dirty="0">
              <a:latin typeface="微软雅黑" pitchFamily="34" charset="-122"/>
              <a:ea typeface="微软雅黑" pitchFamily="34" charset="-122"/>
            </a:endParaRPr>
          </a:p>
        </p:txBody>
      </p:sp>
      <p:sp>
        <p:nvSpPr>
          <p:cNvPr id="16" name="矩形 15"/>
          <p:cNvSpPr/>
          <p:nvPr/>
        </p:nvSpPr>
        <p:spPr>
          <a:xfrm>
            <a:off x="5967011" y="3255367"/>
            <a:ext cx="2953236" cy="461665"/>
          </a:xfrm>
          <a:prstGeom prst="rect">
            <a:avLst/>
          </a:prstGeom>
          <a:noFill/>
          <a:ln w="9525" algn="ctr">
            <a:noFill/>
            <a:miter lim="800000"/>
            <a:headEnd/>
            <a:tailEnd/>
          </a:ln>
        </p:spPr>
        <p:txBody>
          <a:bodyPr wrap="square">
            <a:spAutoFit/>
          </a:bodyPr>
          <a:lstStyle/>
          <a:p>
            <a:pPr eaLnBrk="0" hangingPunct="0"/>
            <a:r>
              <a:rPr lang="en-US" altLang="zh-CN" sz="2400" b="1" dirty="0">
                <a:latin typeface="微软雅黑" panose="020B0503020204020204" pitchFamily="34" charset="-122"/>
              </a:rPr>
              <a:t>AC25.803-1A</a:t>
            </a:r>
            <a:endParaRPr lang="zh-CN" altLang="en-US" sz="2400" b="1" dirty="0">
              <a:latin typeface="微软雅黑" panose="020B0503020204020204" pitchFamily="34" charset="-122"/>
            </a:endParaRPr>
          </a:p>
        </p:txBody>
      </p:sp>
      <p:sp>
        <p:nvSpPr>
          <p:cNvPr id="17" name="矩形 16"/>
          <p:cNvSpPr/>
          <p:nvPr/>
        </p:nvSpPr>
        <p:spPr>
          <a:xfrm>
            <a:off x="5004048" y="3216966"/>
            <a:ext cx="864096" cy="500066"/>
          </a:xfrm>
          <a:prstGeom prst="rect">
            <a:avLst/>
          </a:prstGeom>
          <a:solidFill>
            <a:schemeClr val="accent3">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a:latin typeface="微软雅黑" pitchFamily="34" charset="-122"/>
                <a:ea typeface="微软雅黑" pitchFamily="34" charset="-122"/>
              </a:rPr>
              <a:t>1.2</a:t>
            </a:r>
            <a:endParaRPr lang="zh-CN" altLang="en-US" sz="2400" dirty="0">
              <a:latin typeface="微软雅黑" pitchFamily="34" charset="-122"/>
              <a:ea typeface="微软雅黑" pitchFamily="34" charset="-122"/>
            </a:endParaRPr>
          </a:p>
        </p:txBody>
      </p:sp>
      <p:sp>
        <p:nvSpPr>
          <p:cNvPr id="2" name="左大括号 1"/>
          <p:cNvSpPr/>
          <p:nvPr/>
        </p:nvSpPr>
        <p:spPr>
          <a:xfrm>
            <a:off x="4587189" y="1441002"/>
            <a:ext cx="272843" cy="22760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859690097"/>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247810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6"/>
          <p:cNvSpPr>
            <a:spLocks noChangeArrowheads="1"/>
          </p:cNvSpPr>
          <p:nvPr/>
        </p:nvSpPr>
        <p:spPr bwMode="auto">
          <a:xfrm>
            <a:off x="4211638" y="4549775"/>
            <a:ext cx="4932362" cy="2308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539750">
              <a:lnSpc>
                <a:spcPct val="150000"/>
              </a:lnSpc>
            </a:pPr>
            <a:r>
              <a:rPr lang="zh-CN" altLang="en-US" sz="1600" dirty="0">
                <a:latin typeface="微软雅黑" pitchFamily="34" charset="-122"/>
              </a:rPr>
              <a:t>故</a:t>
            </a:r>
            <a:r>
              <a:rPr lang="en-US" altLang="zh-CN" sz="1600" dirty="0">
                <a:latin typeface="微软雅黑" pitchFamily="34" charset="-122"/>
              </a:rPr>
              <a:t>FAA</a:t>
            </a:r>
            <a:r>
              <a:rPr lang="zh-CN" altLang="zh-CN" sz="1600" dirty="0">
                <a:latin typeface="微软雅黑" pitchFamily="34" charset="-122"/>
              </a:rPr>
              <a:t>、</a:t>
            </a:r>
            <a:r>
              <a:rPr lang="en-US" altLang="zh-CN" sz="1600" dirty="0">
                <a:latin typeface="微软雅黑" pitchFamily="34" charset="-122"/>
              </a:rPr>
              <a:t>EASA</a:t>
            </a:r>
            <a:r>
              <a:rPr lang="zh-CN" altLang="zh-CN" sz="1600" dirty="0">
                <a:latin typeface="微软雅黑" pitchFamily="34" charset="-122"/>
              </a:rPr>
              <a:t>和</a:t>
            </a:r>
            <a:r>
              <a:rPr lang="en-US" altLang="zh-CN" sz="1600" dirty="0">
                <a:latin typeface="微软雅黑" pitchFamily="34" charset="-122"/>
              </a:rPr>
              <a:t>CAAC</a:t>
            </a:r>
            <a:r>
              <a:rPr lang="zh-CN" altLang="zh-CN" sz="1600" dirty="0">
                <a:latin typeface="微软雅黑" pitchFamily="34" charset="-122"/>
              </a:rPr>
              <a:t>等</a:t>
            </a:r>
            <a:r>
              <a:rPr lang="zh-CN" altLang="en-US" sz="1600" dirty="0">
                <a:latin typeface="微软雅黑" pitchFamily="34" charset="-122"/>
              </a:rPr>
              <a:t>各国适航当局，制定了</a:t>
            </a:r>
            <a:r>
              <a:rPr lang="zh-CN" altLang="en-US" sz="1600" dirty="0">
                <a:solidFill>
                  <a:srgbClr val="FF0000"/>
                </a:solidFill>
                <a:latin typeface="微软雅黑" pitchFamily="34" charset="-122"/>
              </a:rPr>
              <a:t>明确的适航条款</a:t>
            </a:r>
            <a:r>
              <a:rPr lang="zh-CN" altLang="en-US" sz="1600" dirty="0">
                <a:latin typeface="微软雅黑" pitchFamily="34" charset="-122"/>
              </a:rPr>
              <a:t>。</a:t>
            </a:r>
            <a:r>
              <a:rPr lang="zh-CN" altLang="zh-CN" sz="1600" dirty="0">
                <a:latin typeface="微软雅黑" pitchFamily="34" charset="-122"/>
              </a:rPr>
              <a:t>对影响</a:t>
            </a:r>
            <a:r>
              <a:rPr lang="zh-CN" altLang="en-US" sz="1600" dirty="0">
                <a:latin typeface="微软雅黑" pitchFamily="34" charset="-122"/>
              </a:rPr>
              <a:t>应急</a:t>
            </a:r>
            <a:r>
              <a:rPr lang="zh-CN" altLang="zh-CN" sz="1600" dirty="0">
                <a:latin typeface="微软雅黑" pitchFamily="34" charset="-122"/>
              </a:rPr>
              <a:t>撤离的因素进行了限制，如出口的数量，过道宽度等，并要求</a:t>
            </a:r>
            <a:r>
              <a:rPr lang="zh-CN" altLang="en-US" sz="1600" dirty="0">
                <a:latin typeface="微软雅黑" pitchFamily="34" charset="-122"/>
              </a:rPr>
              <a:t>新</a:t>
            </a:r>
            <a:r>
              <a:rPr lang="zh-CN" altLang="zh-CN" sz="1600" dirty="0">
                <a:latin typeface="微软雅黑" pitchFamily="34" charset="-122"/>
              </a:rPr>
              <a:t>飞机</a:t>
            </a:r>
            <a:r>
              <a:rPr lang="zh-CN" altLang="en-US" sz="1600" dirty="0">
                <a:latin typeface="微软雅黑" pitchFamily="34" charset="-122"/>
              </a:rPr>
              <a:t>必须</a:t>
            </a:r>
            <a:r>
              <a:rPr lang="zh-CN" altLang="zh-CN" sz="1600" dirty="0">
                <a:latin typeface="微软雅黑" pitchFamily="34" charset="-122"/>
              </a:rPr>
              <a:t>进行应急撤离演示，在规定的应急撤离场景下</a:t>
            </a:r>
            <a:r>
              <a:rPr lang="en-US" altLang="zh-CN" sz="1600" dirty="0">
                <a:latin typeface="微软雅黑" pitchFamily="34" charset="-122"/>
              </a:rPr>
              <a:t>90</a:t>
            </a:r>
            <a:r>
              <a:rPr lang="zh-CN" altLang="zh-CN" sz="1600" dirty="0">
                <a:latin typeface="微软雅黑" pitchFamily="34" charset="-122"/>
              </a:rPr>
              <a:t>秒内完成撤离，即俗称的</a:t>
            </a:r>
            <a:r>
              <a:rPr lang="en-US" altLang="zh-CN" sz="1600" dirty="0">
                <a:latin typeface="微软雅黑" pitchFamily="34" charset="-122"/>
              </a:rPr>
              <a:t>“</a:t>
            </a:r>
            <a:r>
              <a:rPr lang="zh-CN" altLang="zh-CN" sz="1600" dirty="0">
                <a:solidFill>
                  <a:srgbClr val="FF0000"/>
                </a:solidFill>
                <a:latin typeface="微软雅黑" pitchFamily="34" charset="-122"/>
              </a:rPr>
              <a:t>黄金</a:t>
            </a:r>
            <a:r>
              <a:rPr lang="en-US" altLang="zh-CN" sz="1600" dirty="0">
                <a:solidFill>
                  <a:srgbClr val="FF0000"/>
                </a:solidFill>
                <a:latin typeface="微软雅黑" pitchFamily="34" charset="-122"/>
              </a:rPr>
              <a:t>90</a:t>
            </a:r>
            <a:r>
              <a:rPr lang="zh-CN" altLang="zh-CN" sz="1600" dirty="0">
                <a:solidFill>
                  <a:srgbClr val="FF0000"/>
                </a:solidFill>
                <a:latin typeface="微软雅黑" pitchFamily="34" charset="-122"/>
              </a:rPr>
              <a:t>秒</a:t>
            </a:r>
            <a:r>
              <a:rPr lang="en-US" altLang="zh-CN" sz="1600" dirty="0">
                <a:latin typeface="微软雅黑" pitchFamily="34" charset="-122"/>
              </a:rPr>
              <a:t>”</a:t>
            </a:r>
            <a:r>
              <a:rPr lang="zh-CN" altLang="zh-CN" sz="1600" dirty="0">
                <a:latin typeface="微软雅黑" pitchFamily="34" charset="-122"/>
              </a:rPr>
              <a:t>。所以民机应急撤离研究的意义重大！</a:t>
            </a:r>
            <a:endParaRPr lang="zh-CN" altLang="en-US" sz="1600" dirty="0">
              <a:latin typeface="微软雅黑" pitchFamily="34" charset="-122"/>
            </a:endParaRPr>
          </a:p>
        </p:txBody>
      </p:sp>
      <p:sp>
        <p:nvSpPr>
          <p:cNvPr id="3"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a:t>
            </a:r>
            <a:r>
              <a:rPr lang="zh-CN" altLang="en-US" sz="2400" dirty="0"/>
              <a:t>应急撤离相关条款</a:t>
            </a:r>
            <a:endParaRPr lang="zh-CN" sz="2400" dirty="0"/>
          </a:p>
        </p:txBody>
      </p:sp>
      <p:sp>
        <p:nvSpPr>
          <p:cNvPr id="5" name="矩形 4"/>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sp>
        <p:nvSpPr>
          <p:cNvPr id="6" name="内容占位符 2"/>
          <p:cNvSpPr txBox="1">
            <a:spLocks/>
          </p:cNvSpPr>
          <p:nvPr/>
        </p:nvSpPr>
        <p:spPr>
          <a:xfrm>
            <a:off x="152400" y="990600"/>
            <a:ext cx="8856663" cy="216058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50000"/>
              </a:lnSpc>
              <a:buFont typeface="Arial" charset="0"/>
              <a:buNone/>
              <a:defRPr/>
            </a:pPr>
            <a:r>
              <a:rPr lang="zh-CN" altLang="en-US" sz="1800" dirty="0">
                <a:latin typeface="微软雅黑" panose="020B0503020204020204" pitchFamily="34" charset="-122"/>
                <a:ea typeface="微软雅黑" panose="020B0503020204020204" pitchFamily="34" charset="-122"/>
              </a:rPr>
              <a:t>应急撤离人员受伤情况统计</a:t>
            </a:r>
            <a:endParaRPr lang="zh-CN" altLang="zh-CN" sz="1800" dirty="0">
              <a:latin typeface="微软雅黑" panose="020B0503020204020204" pitchFamily="34" charset="-122"/>
              <a:ea typeface="微软雅黑" panose="020B0503020204020204" pitchFamily="34" charset="-122"/>
            </a:endParaRPr>
          </a:p>
          <a:p>
            <a:pPr marL="285750">
              <a:lnSpc>
                <a:spcPct val="150000"/>
              </a:lnSpc>
              <a:buClr>
                <a:srgbClr val="0000FF"/>
              </a:buClr>
              <a:defRPr/>
            </a:pPr>
            <a:r>
              <a:rPr lang="zh-CN" altLang="zh-CN" sz="1600" dirty="0">
                <a:latin typeface="微软雅黑" panose="020B0503020204020204" pitchFamily="34" charset="-122"/>
                <a:ea typeface="微软雅黑" panose="020B0503020204020204" pitchFamily="34" charset="-122"/>
              </a:rPr>
              <a:t>据</a:t>
            </a:r>
            <a:r>
              <a:rPr lang="en-US" altLang="zh-CN" sz="1600" dirty="0">
                <a:latin typeface="微软雅黑" panose="020B0503020204020204" pitchFamily="34" charset="-122"/>
                <a:ea typeface="微软雅黑" panose="020B0503020204020204" pitchFamily="34" charset="-122"/>
              </a:rPr>
              <a:t> ICAO</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International Civil Aviation Organization</a:t>
            </a:r>
            <a:r>
              <a:rPr lang="zh-CN" altLang="zh-CN" sz="1600" dirty="0">
                <a:latin typeface="微软雅黑" panose="020B0503020204020204" pitchFamily="34" charset="-122"/>
                <a:ea typeface="微软雅黑" panose="020B0503020204020204" pitchFamily="34" charset="-122"/>
              </a:rPr>
              <a:t>，国际民航组织）的统计数据</a:t>
            </a:r>
            <a:r>
              <a:rPr lang="en-US" altLang="zh-CN" sz="1600" dirty="0">
                <a:latin typeface="微软雅黑" panose="020B0503020204020204" pitchFamily="34" charset="-122"/>
                <a:ea typeface="微软雅黑" panose="020B0503020204020204" pitchFamily="34" charset="-122"/>
              </a:rPr>
              <a:t>:</a:t>
            </a:r>
          </a:p>
          <a:p>
            <a:pPr marL="685800" lvl="1">
              <a:lnSpc>
                <a:spcPct val="150000"/>
              </a:lnSpc>
              <a:buClr>
                <a:srgbClr val="0000FF"/>
              </a:buClr>
              <a:buFont typeface="Arial" charset="0"/>
              <a:buNone/>
              <a:defRPr/>
            </a:pP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1998</a:t>
            </a:r>
            <a:r>
              <a:rPr lang="zh-CN" altLang="zh-CN"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-2007</a:t>
            </a:r>
            <a:r>
              <a:rPr lang="zh-CN" altLang="zh-CN" sz="1600" dirty="0">
                <a:latin typeface="微软雅黑" panose="020B0503020204020204" pitchFamily="34" charset="-122"/>
                <a:ea typeface="微软雅黑" panose="020B0503020204020204" pitchFamily="34" charset="-122"/>
              </a:rPr>
              <a:t>年</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世界范围内发生的飞机事故中</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685800" lvl="1">
              <a:lnSpc>
                <a:spcPct val="150000"/>
              </a:lnSpc>
              <a:buClr>
                <a:srgbClr val="0000FF"/>
              </a:buClr>
              <a:buFont typeface="Wingdings" pitchFamily="2" charset="2"/>
              <a:buChar char="Ø"/>
              <a:defRPr/>
            </a:pPr>
            <a:r>
              <a:rPr lang="en-US" altLang="zh-CN" sz="1600" dirty="0">
                <a:latin typeface="微软雅黑" panose="020B0503020204020204" pitchFamily="34" charset="-122"/>
                <a:ea typeface="微软雅黑" panose="020B0503020204020204" pitchFamily="34" charset="-122"/>
              </a:rPr>
              <a:t>8759</a:t>
            </a:r>
            <a:r>
              <a:rPr lang="zh-CN" altLang="zh-CN" sz="1600" dirty="0">
                <a:latin typeface="微软雅黑" panose="020B0503020204020204" pitchFamily="34" charset="-122"/>
                <a:ea typeface="微软雅黑" panose="020B0503020204020204" pitchFamily="34" charset="-122"/>
              </a:rPr>
              <a:t>位机上人员死亡，</a:t>
            </a:r>
            <a:r>
              <a:rPr lang="en-US" altLang="zh-CN" sz="1600" dirty="0">
                <a:latin typeface="微软雅黑" panose="020B0503020204020204" pitchFamily="34" charset="-122"/>
                <a:ea typeface="微软雅黑" panose="020B0503020204020204" pitchFamily="34" charset="-122"/>
              </a:rPr>
              <a:t>1164</a:t>
            </a:r>
            <a:r>
              <a:rPr lang="zh-CN" altLang="zh-CN" sz="1600" dirty="0">
                <a:latin typeface="微软雅黑" panose="020B0503020204020204" pitchFamily="34" charset="-122"/>
                <a:ea typeface="微软雅黑" panose="020B0503020204020204" pitchFamily="34" charset="-122"/>
              </a:rPr>
              <a:t>位机上人员受到重伤，</a:t>
            </a:r>
            <a:r>
              <a:rPr lang="en-US" altLang="zh-CN" sz="1600" dirty="0">
                <a:latin typeface="微软雅黑" panose="020B0503020204020204" pitchFamily="34" charset="-122"/>
                <a:ea typeface="微软雅黑" panose="020B0503020204020204" pitchFamily="34" charset="-122"/>
              </a:rPr>
              <a:t>2012</a:t>
            </a:r>
            <a:r>
              <a:rPr lang="zh-CN" altLang="zh-CN" sz="1600" dirty="0">
                <a:latin typeface="微软雅黑" panose="020B0503020204020204" pitchFamily="34" charset="-122"/>
                <a:ea typeface="微软雅黑" panose="020B0503020204020204" pitchFamily="34" charset="-122"/>
              </a:rPr>
              <a:t>位机上人员受到轻伤，</a:t>
            </a:r>
            <a:endParaRPr lang="en-US" altLang="zh-CN" sz="1600" dirty="0">
              <a:latin typeface="微软雅黑" panose="020B0503020204020204" pitchFamily="34" charset="-122"/>
              <a:ea typeface="微软雅黑" panose="020B0503020204020204" pitchFamily="34" charset="-122"/>
            </a:endParaRPr>
          </a:p>
          <a:p>
            <a:pPr marL="685800" lvl="1">
              <a:lnSpc>
                <a:spcPct val="150000"/>
              </a:lnSpc>
              <a:buClr>
                <a:srgbClr val="0000FF"/>
              </a:buClr>
              <a:buFont typeface="Wingdings" pitchFamily="2" charset="2"/>
              <a:buChar char="Ø"/>
              <a:defRPr/>
            </a:pPr>
            <a:r>
              <a:rPr lang="en-US" altLang="zh-CN" sz="1600" dirty="0">
                <a:latin typeface="微软雅黑" panose="020B0503020204020204" pitchFamily="34" charset="-122"/>
                <a:ea typeface="微软雅黑" panose="020B0503020204020204" pitchFamily="34" charset="-122"/>
              </a:rPr>
              <a:t>77249</a:t>
            </a:r>
            <a:r>
              <a:rPr lang="zh-CN" altLang="zh-CN" sz="1600" dirty="0">
                <a:latin typeface="微软雅黑" panose="020B0503020204020204" pitchFamily="34" charset="-122"/>
                <a:ea typeface="微软雅黑" panose="020B0503020204020204" pitchFamily="34" charset="-122"/>
              </a:rPr>
              <a:t>位机上人员未受到损伤，约</a:t>
            </a:r>
            <a:r>
              <a:rPr lang="en-US" altLang="zh-CN" sz="1600" dirty="0">
                <a:solidFill>
                  <a:srgbClr val="FF0000"/>
                </a:solidFill>
                <a:latin typeface="微软雅黑" panose="020B0503020204020204" pitchFamily="34" charset="-122"/>
                <a:ea typeface="微软雅黑" panose="020B0503020204020204" pitchFamily="34" charset="-122"/>
              </a:rPr>
              <a:t>90%</a:t>
            </a:r>
            <a:r>
              <a:rPr lang="zh-CN" altLang="zh-CN" sz="1600" dirty="0">
                <a:latin typeface="微软雅黑" panose="020B0503020204020204" pitchFamily="34" charset="-122"/>
                <a:ea typeface="微软雅黑" panose="020B0503020204020204" pitchFamily="34" charset="-122"/>
              </a:rPr>
              <a:t>的乘客（</a:t>
            </a:r>
            <a:r>
              <a:rPr lang="en-US" altLang="zh-CN" sz="1600" dirty="0">
                <a:latin typeface="微软雅黑" panose="020B0503020204020204" pitchFamily="34" charset="-122"/>
                <a:ea typeface="微软雅黑" panose="020B0503020204020204" pitchFamily="34" charset="-122"/>
              </a:rPr>
              <a:t>8</a:t>
            </a:r>
            <a:r>
              <a:rPr lang="zh-CN" altLang="zh-CN" sz="1600" dirty="0">
                <a:latin typeface="微软雅黑" panose="020B0503020204020204" pitchFamily="34" charset="-122"/>
                <a:ea typeface="微软雅黑" panose="020B0503020204020204" pitchFamily="34" charset="-122"/>
              </a:rPr>
              <a:t>万人）借助</a:t>
            </a:r>
            <a:r>
              <a:rPr lang="zh-CN" altLang="zh-CN" sz="1600" dirty="0">
                <a:solidFill>
                  <a:srgbClr val="FF0000"/>
                </a:solidFill>
                <a:latin typeface="微软雅黑" panose="020B0503020204020204" pitchFamily="34" charset="-122"/>
                <a:ea typeface="微软雅黑" panose="020B0503020204020204" pitchFamily="34" charset="-122"/>
              </a:rPr>
              <a:t>应急撤离</a:t>
            </a:r>
            <a:r>
              <a:rPr lang="zh-CN" altLang="zh-CN" sz="1600" dirty="0">
                <a:latin typeface="微软雅黑" panose="020B0503020204020204" pitchFamily="34" charset="-122"/>
                <a:ea typeface="微软雅黑" panose="020B0503020204020204" pitchFamily="34" charset="-122"/>
              </a:rPr>
              <a:t>的方式</a:t>
            </a:r>
            <a:r>
              <a:rPr lang="zh-CN" altLang="zh-CN" sz="1600" dirty="0">
                <a:solidFill>
                  <a:srgbClr val="FF0000"/>
                </a:solidFill>
                <a:latin typeface="微软雅黑" panose="020B0503020204020204" pitchFamily="34" charset="-122"/>
                <a:ea typeface="微软雅黑" panose="020B0503020204020204" pitchFamily="34" charset="-122"/>
              </a:rPr>
              <a:t>脱险生</a:t>
            </a:r>
            <a:r>
              <a:rPr lang="zh-CN" altLang="en-US" sz="1600" dirty="0">
                <a:solidFill>
                  <a:srgbClr val="FF0000"/>
                </a:solidFill>
                <a:latin typeface="微软雅黑" panose="020B0503020204020204" pitchFamily="34" charset="-122"/>
                <a:ea typeface="微软雅黑" panose="020B0503020204020204" pitchFamily="34" charset="-122"/>
              </a:rPr>
              <a:t>还</a:t>
            </a:r>
            <a:r>
              <a:rPr lang="zh-CN" altLang="en-US" sz="1600" dirty="0">
                <a:latin typeface="微软雅黑" panose="020B0503020204020204" pitchFamily="34" charset="-122"/>
                <a:ea typeface="微软雅黑" panose="020B0503020204020204" pitchFamily="34" charset="-122"/>
              </a:rPr>
              <a:t>！</a:t>
            </a:r>
          </a:p>
        </p:txBody>
      </p:sp>
      <p:graphicFrame>
        <p:nvGraphicFramePr>
          <p:cNvPr id="8" name="图表 7"/>
          <p:cNvGraphicFramePr/>
          <p:nvPr>
            <p:extLst>
              <p:ext uri="{D42A27DB-BD31-4B8C-83A1-F6EECF244321}">
                <p14:modId xmlns:p14="http://schemas.microsoft.com/office/powerpoint/2010/main" val="757195953"/>
              </p:ext>
            </p:extLst>
          </p:nvPr>
        </p:nvGraphicFramePr>
        <p:xfrm>
          <a:off x="152400" y="3293142"/>
          <a:ext cx="4272555" cy="3520234"/>
        </p:xfrm>
        <a:graphic>
          <a:graphicData uri="http://schemas.openxmlformats.org/drawingml/2006/chart">
            <c:chart xmlns:c="http://schemas.openxmlformats.org/drawingml/2006/chart" xmlns:r="http://schemas.openxmlformats.org/officeDocument/2006/relationships" r:id="rId3"/>
          </a:graphicData>
        </a:graphic>
      </p:graphicFrame>
      <p:pic>
        <p:nvPicPr>
          <p:cNvPr id="9" name="图片 5" descr="救援卡通图片.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151188"/>
            <a:ext cx="2346325"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174346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a:t>
            </a:r>
            <a:r>
              <a:rPr lang="zh-CN" altLang="en-US" sz="2400" dirty="0"/>
              <a:t>应急撤离相关条款</a:t>
            </a:r>
            <a:endParaRPr lang="zh-CN" sz="2400" dirty="0"/>
          </a:p>
        </p:txBody>
      </p:sp>
      <p:sp>
        <p:nvSpPr>
          <p:cNvPr id="14" name="矩形 13"/>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sp>
        <p:nvSpPr>
          <p:cNvPr id="2" name="矩形 1"/>
          <p:cNvSpPr/>
          <p:nvPr/>
        </p:nvSpPr>
        <p:spPr>
          <a:xfrm>
            <a:off x="611560" y="1124744"/>
            <a:ext cx="7710152" cy="369332"/>
          </a:xfrm>
          <a:prstGeom prst="rect">
            <a:avLst/>
          </a:prstGeom>
        </p:spPr>
        <p:txBody>
          <a:bodyPr wrap="square">
            <a:spAutoFit/>
          </a:bodyPr>
          <a:lstStyle/>
          <a:p>
            <a:r>
              <a:rPr lang="zh-CN" altLang="en-US" dirty="0"/>
              <a:t>飞机设计应具备适航要求所规定的在紧急情况下的应急撤离能力。</a:t>
            </a:r>
          </a:p>
        </p:txBody>
      </p:sp>
      <p:graphicFrame>
        <p:nvGraphicFramePr>
          <p:cNvPr id="3" name="表格 2"/>
          <p:cNvGraphicFramePr>
            <a:graphicFrameLocks noGrp="1"/>
          </p:cNvGraphicFramePr>
          <p:nvPr>
            <p:extLst>
              <p:ext uri="{D42A27DB-BD31-4B8C-83A1-F6EECF244321}">
                <p14:modId xmlns:p14="http://schemas.microsoft.com/office/powerpoint/2010/main" val="2451750257"/>
              </p:ext>
            </p:extLst>
          </p:nvPr>
        </p:nvGraphicFramePr>
        <p:xfrm>
          <a:off x="3995936" y="1678090"/>
          <a:ext cx="4680520" cy="4450080"/>
        </p:xfrm>
        <a:graphic>
          <a:graphicData uri="http://schemas.openxmlformats.org/drawingml/2006/table">
            <a:tbl>
              <a:tblPr firstRow="1" bandRow="1">
                <a:tableStyleId>{5C22544A-7EE6-4342-B048-85BDC9FD1C3A}</a:tableStyleId>
              </a:tblPr>
              <a:tblGrid>
                <a:gridCol w="1084931">
                  <a:extLst>
                    <a:ext uri="{9D8B030D-6E8A-4147-A177-3AD203B41FA5}">
                      <a16:colId xmlns:a16="http://schemas.microsoft.com/office/drawing/2014/main" xmlns="" val="20000"/>
                    </a:ext>
                  </a:extLst>
                </a:gridCol>
                <a:gridCol w="3595589">
                  <a:extLst>
                    <a:ext uri="{9D8B030D-6E8A-4147-A177-3AD203B41FA5}">
                      <a16:colId xmlns:a16="http://schemas.microsoft.com/office/drawing/2014/main" xmlns="" val="20001"/>
                    </a:ext>
                  </a:extLst>
                </a:gridCol>
              </a:tblGrid>
              <a:tr h="370840">
                <a:tc>
                  <a:txBody>
                    <a:bodyPr/>
                    <a:lstStyle/>
                    <a:p>
                      <a:r>
                        <a:rPr lang="en-US" altLang="zh-CN" b="1" dirty="0">
                          <a:solidFill>
                            <a:schemeClr val="tx1"/>
                          </a:solidFill>
                        </a:rPr>
                        <a:t>25.803</a:t>
                      </a:r>
                      <a:endParaRPr lang="zh-CN" altLang="en-US" b="1" dirty="0">
                        <a:solidFill>
                          <a:schemeClr val="tx1"/>
                        </a:solidFill>
                      </a:endParaRPr>
                    </a:p>
                  </a:txBody>
                  <a:tcPr>
                    <a:solidFill>
                      <a:schemeClr val="bg1">
                        <a:lumMod val="65000"/>
                      </a:schemeClr>
                    </a:solidFill>
                  </a:tcPr>
                </a:tc>
                <a:tc>
                  <a:txBody>
                    <a:bodyPr/>
                    <a:lstStyle/>
                    <a:p>
                      <a:r>
                        <a:rPr lang="zh-CN" altLang="en-US" b="1" dirty="0">
                          <a:solidFill>
                            <a:schemeClr val="tx1"/>
                          </a:solidFill>
                        </a:rPr>
                        <a:t>应急撤离 </a:t>
                      </a:r>
                    </a:p>
                  </a:txBody>
                  <a:tcPr>
                    <a:solidFill>
                      <a:schemeClr val="bg1">
                        <a:lumMod val="65000"/>
                      </a:schemeClr>
                    </a:solidFill>
                  </a:tcPr>
                </a:tc>
                <a:extLst>
                  <a:ext uri="{0D108BD9-81ED-4DB2-BD59-A6C34878D82A}">
                    <a16:rowId xmlns:a16="http://schemas.microsoft.com/office/drawing/2014/main" xmlns="" val="10000"/>
                  </a:ext>
                </a:extLst>
              </a:tr>
              <a:tr h="370840">
                <a:tc>
                  <a:txBody>
                    <a:bodyPr/>
                    <a:lstStyle/>
                    <a:p>
                      <a:r>
                        <a:rPr lang="zh-CN" altLang="en-US" b="1" dirty="0">
                          <a:solidFill>
                            <a:schemeClr val="tx1"/>
                          </a:solidFill>
                        </a:rPr>
                        <a:t>附录</a:t>
                      </a:r>
                      <a:r>
                        <a:rPr lang="en-US" altLang="zh-CN" b="1" dirty="0">
                          <a:solidFill>
                            <a:schemeClr val="tx1"/>
                          </a:solidFill>
                        </a:rPr>
                        <a:t>J</a:t>
                      </a:r>
                      <a:endParaRPr lang="zh-CN" altLang="en-US" b="1" dirty="0">
                        <a:solidFill>
                          <a:schemeClr val="tx1"/>
                        </a:solidFill>
                      </a:endParaRPr>
                    </a:p>
                  </a:txBody>
                  <a:tcPr>
                    <a:solidFill>
                      <a:schemeClr val="bg1">
                        <a:lumMod val="6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chemeClr val="tx1"/>
                          </a:solidFill>
                        </a:rPr>
                        <a:t>应急撤离演示</a:t>
                      </a:r>
                    </a:p>
                  </a:txBody>
                  <a:tcPr>
                    <a:solidFill>
                      <a:schemeClr val="bg1">
                        <a:lumMod val="65000"/>
                      </a:schemeClr>
                    </a:solidFill>
                  </a:tcPr>
                </a:tc>
                <a:extLst>
                  <a:ext uri="{0D108BD9-81ED-4DB2-BD59-A6C34878D82A}">
                    <a16:rowId xmlns:a16="http://schemas.microsoft.com/office/drawing/2014/main" xmlns="" val="10001"/>
                  </a:ext>
                </a:extLst>
              </a:tr>
              <a:tr h="370840">
                <a:tc>
                  <a:txBody>
                    <a:bodyPr/>
                    <a:lstStyle/>
                    <a:p>
                      <a:r>
                        <a:rPr lang="en-US" altLang="zh-CN" b="0" dirty="0">
                          <a:solidFill>
                            <a:schemeClr val="tx1"/>
                          </a:solidFill>
                        </a:rPr>
                        <a:t>25.785</a:t>
                      </a:r>
                      <a:endParaRPr lang="zh-CN" altLang="en-US" b="0" dirty="0">
                        <a:solidFill>
                          <a:schemeClr val="tx1"/>
                        </a:solidFill>
                      </a:endParaRPr>
                    </a:p>
                  </a:txBody>
                  <a:tcPr>
                    <a:solidFill>
                      <a:schemeClr val="bg1">
                        <a:lumMod val="85000"/>
                      </a:schemeClr>
                    </a:solidFill>
                  </a:tcPr>
                </a:tc>
                <a:tc>
                  <a:txBody>
                    <a:bodyPr/>
                    <a:lstStyle/>
                    <a:p>
                      <a:r>
                        <a:rPr lang="zh-CN" altLang="en-US" b="0" dirty="0">
                          <a:solidFill>
                            <a:schemeClr val="tx1"/>
                          </a:solidFill>
                        </a:rPr>
                        <a:t>座椅、卧铺、安全带和肩带 </a:t>
                      </a:r>
                    </a:p>
                  </a:txBody>
                  <a:tcPr>
                    <a:solidFill>
                      <a:schemeClr val="bg1">
                        <a:lumMod val="85000"/>
                      </a:schemeClr>
                    </a:solidFill>
                  </a:tcPr>
                </a:tc>
                <a:extLst>
                  <a:ext uri="{0D108BD9-81ED-4DB2-BD59-A6C34878D82A}">
                    <a16:rowId xmlns:a16="http://schemas.microsoft.com/office/drawing/2014/main" xmlns="" val="10002"/>
                  </a:ext>
                </a:extLst>
              </a:tr>
              <a:tr h="370840">
                <a:tc>
                  <a:txBody>
                    <a:bodyPr/>
                    <a:lstStyle/>
                    <a:p>
                      <a:r>
                        <a:rPr lang="en-US" altLang="zh-CN" b="0" dirty="0"/>
                        <a:t>25.807</a:t>
                      </a:r>
                      <a:endParaRPr lang="zh-CN" altLang="en-US" b="0" dirty="0"/>
                    </a:p>
                  </a:txBody>
                  <a:tcPr>
                    <a:solidFill>
                      <a:schemeClr val="bg1">
                        <a:lumMod val="85000"/>
                      </a:schemeClr>
                    </a:solidFill>
                  </a:tcPr>
                </a:tc>
                <a:tc>
                  <a:txBody>
                    <a:bodyPr/>
                    <a:lstStyle/>
                    <a:p>
                      <a:r>
                        <a:rPr lang="zh-CN" altLang="en-US" b="0" dirty="0"/>
                        <a:t>应急出口 </a:t>
                      </a:r>
                    </a:p>
                  </a:txBody>
                  <a:tcPr>
                    <a:solidFill>
                      <a:schemeClr val="bg1">
                        <a:lumMod val="85000"/>
                      </a:schemeClr>
                    </a:solidFill>
                  </a:tcPr>
                </a:tc>
                <a:extLst>
                  <a:ext uri="{0D108BD9-81ED-4DB2-BD59-A6C34878D82A}">
                    <a16:rowId xmlns:a16="http://schemas.microsoft.com/office/drawing/2014/main" xmlns="" val="10003"/>
                  </a:ext>
                </a:extLst>
              </a:tr>
              <a:tr h="370840">
                <a:tc>
                  <a:txBody>
                    <a:bodyPr/>
                    <a:lstStyle/>
                    <a:p>
                      <a:r>
                        <a:rPr lang="en-US" altLang="zh-CN" b="0" dirty="0"/>
                        <a:t>25.809</a:t>
                      </a:r>
                      <a:endParaRPr lang="zh-CN" altLang="en-US" b="0" dirty="0"/>
                    </a:p>
                  </a:txBody>
                  <a:tcPr>
                    <a:solidFill>
                      <a:schemeClr val="bg1">
                        <a:lumMod val="85000"/>
                      </a:schemeClr>
                    </a:solidFill>
                  </a:tcPr>
                </a:tc>
                <a:tc>
                  <a:txBody>
                    <a:bodyPr/>
                    <a:lstStyle/>
                    <a:p>
                      <a:r>
                        <a:rPr lang="zh-CN" altLang="en-US" b="0" dirty="0"/>
                        <a:t>应急出口的布置 </a:t>
                      </a:r>
                    </a:p>
                  </a:txBody>
                  <a:tcPr>
                    <a:solidFill>
                      <a:schemeClr val="bg1">
                        <a:lumMod val="85000"/>
                      </a:schemeClr>
                    </a:solidFill>
                  </a:tcPr>
                </a:tc>
                <a:extLst>
                  <a:ext uri="{0D108BD9-81ED-4DB2-BD59-A6C34878D82A}">
                    <a16:rowId xmlns:a16="http://schemas.microsoft.com/office/drawing/2014/main" xmlns="" val="10004"/>
                  </a:ext>
                </a:extLst>
              </a:tr>
              <a:tr h="370840">
                <a:tc>
                  <a:txBody>
                    <a:bodyPr/>
                    <a:lstStyle/>
                    <a:p>
                      <a:r>
                        <a:rPr lang="en-US" altLang="zh-CN" b="0" dirty="0"/>
                        <a:t>25.810</a:t>
                      </a:r>
                      <a:endParaRPr lang="zh-CN" altLang="en-US" b="0"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a:t>应急撤离辅助措施和撤离路线 </a:t>
                      </a:r>
                    </a:p>
                  </a:txBody>
                  <a:tcPr>
                    <a:solidFill>
                      <a:schemeClr val="bg1">
                        <a:lumMod val="85000"/>
                      </a:schemeClr>
                    </a:solidFill>
                  </a:tcPr>
                </a:tc>
                <a:extLst>
                  <a:ext uri="{0D108BD9-81ED-4DB2-BD59-A6C34878D82A}">
                    <a16:rowId xmlns:a16="http://schemas.microsoft.com/office/drawing/2014/main" xmlns="" val="10005"/>
                  </a:ext>
                </a:extLst>
              </a:tr>
              <a:tr h="370840">
                <a:tc>
                  <a:txBody>
                    <a:bodyPr/>
                    <a:lstStyle/>
                    <a:p>
                      <a:r>
                        <a:rPr lang="en-US" altLang="zh-CN" b="0" dirty="0"/>
                        <a:t>25.811</a:t>
                      </a:r>
                      <a:endParaRPr lang="zh-CN" altLang="en-US" b="0" dirty="0"/>
                    </a:p>
                  </a:txBody>
                  <a:tcPr>
                    <a:solidFill>
                      <a:schemeClr val="bg1">
                        <a:lumMod val="85000"/>
                      </a:schemeClr>
                    </a:solidFill>
                  </a:tcPr>
                </a:tc>
                <a:tc>
                  <a:txBody>
                    <a:bodyPr/>
                    <a:lstStyle/>
                    <a:p>
                      <a:r>
                        <a:rPr lang="zh-CN" altLang="en-US" b="0" dirty="0"/>
                        <a:t>应急撤离出口的标记 </a:t>
                      </a:r>
                    </a:p>
                  </a:txBody>
                  <a:tcPr>
                    <a:solidFill>
                      <a:schemeClr val="bg1">
                        <a:lumMod val="85000"/>
                      </a:schemeClr>
                    </a:solidFill>
                  </a:tcPr>
                </a:tc>
                <a:extLst>
                  <a:ext uri="{0D108BD9-81ED-4DB2-BD59-A6C34878D82A}">
                    <a16:rowId xmlns:a16="http://schemas.microsoft.com/office/drawing/2014/main" xmlns="" val="10006"/>
                  </a:ext>
                </a:extLst>
              </a:tr>
              <a:tr h="370840">
                <a:tc>
                  <a:txBody>
                    <a:bodyPr/>
                    <a:lstStyle/>
                    <a:p>
                      <a:r>
                        <a:rPr lang="en-US" altLang="zh-CN" b="0" dirty="0"/>
                        <a:t>25.812</a:t>
                      </a:r>
                      <a:endParaRPr lang="zh-CN" altLang="en-US" b="0" dirty="0"/>
                    </a:p>
                  </a:txBody>
                  <a:tcPr>
                    <a:solidFill>
                      <a:schemeClr val="bg1">
                        <a:lumMod val="85000"/>
                      </a:schemeClr>
                    </a:solidFill>
                  </a:tcPr>
                </a:tc>
                <a:tc>
                  <a:txBody>
                    <a:bodyPr/>
                    <a:lstStyle/>
                    <a:p>
                      <a:r>
                        <a:rPr lang="zh-CN" altLang="en-US" b="0" dirty="0"/>
                        <a:t>应急照明 </a:t>
                      </a:r>
                    </a:p>
                  </a:txBody>
                  <a:tcPr>
                    <a:solidFill>
                      <a:schemeClr val="bg1">
                        <a:lumMod val="85000"/>
                      </a:schemeClr>
                    </a:solidFill>
                  </a:tcPr>
                </a:tc>
                <a:extLst>
                  <a:ext uri="{0D108BD9-81ED-4DB2-BD59-A6C34878D82A}">
                    <a16:rowId xmlns:a16="http://schemas.microsoft.com/office/drawing/2014/main" xmlns="" val="10007"/>
                  </a:ext>
                </a:extLst>
              </a:tr>
              <a:tr h="370840">
                <a:tc>
                  <a:txBody>
                    <a:bodyPr/>
                    <a:lstStyle/>
                    <a:p>
                      <a:r>
                        <a:rPr lang="en-US" altLang="zh-CN" b="0" dirty="0"/>
                        <a:t>25.813</a:t>
                      </a:r>
                      <a:endParaRPr lang="zh-CN" altLang="en-US" b="0" dirty="0"/>
                    </a:p>
                  </a:txBody>
                  <a:tcPr>
                    <a:solidFill>
                      <a:schemeClr val="bg1">
                        <a:lumMod val="85000"/>
                      </a:schemeClr>
                    </a:solidFill>
                  </a:tcPr>
                </a:tc>
                <a:tc>
                  <a:txBody>
                    <a:bodyPr/>
                    <a:lstStyle/>
                    <a:p>
                      <a:r>
                        <a:rPr lang="zh-CN" altLang="en-US" b="0" dirty="0"/>
                        <a:t>应急出口通路</a:t>
                      </a:r>
                    </a:p>
                  </a:txBody>
                  <a:tcPr>
                    <a:solidFill>
                      <a:schemeClr val="bg1">
                        <a:lumMod val="85000"/>
                      </a:schemeClr>
                    </a:solidFill>
                  </a:tcPr>
                </a:tc>
                <a:extLst>
                  <a:ext uri="{0D108BD9-81ED-4DB2-BD59-A6C34878D82A}">
                    <a16:rowId xmlns:a16="http://schemas.microsoft.com/office/drawing/2014/main" xmlns="" val="10008"/>
                  </a:ext>
                </a:extLst>
              </a:tr>
              <a:tr h="370840">
                <a:tc>
                  <a:txBody>
                    <a:bodyPr/>
                    <a:lstStyle/>
                    <a:p>
                      <a:r>
                        <a:rPr lang="en-US" altLang="zh-CN" b="0" dirty="0"/>
                        <a:t>25.815</a:t>
                      </a:r>
                      <a:endParaRPr lang="zh-CN" altLang="en-US" b="0"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a:t>过道宽度 </a:t>
                      </a:r>
                    </a:p>
                  </a:txBody>
                  <a:tcPr>
                    <a:solidFill>
                      <a:schemeClr val="bg1">
                        <a:lumMod val="85000"/>
                      </a:schemeClr>
                    </a:solidFill>
                  </a:tcPr>
                </a:tc>
                <a:extLst>
                  <a:ext uri="{0D108BD9-81ED-4DB2-BD59-A6C34878D82A}">
                    <a16:rowId xmlns:a16="http://schemas.microsoft.com/office/drawing/2014/main" xmlns="" val="10009"/>
                  </a:ext>
                </a:extLst>
              </a:tr>
              <a:tr h="370840">
                <a:tc>
                  <a:txBody>
                    <a:bodyPr/>
                    <a:lstStyle/>
                    <a:p>
                      <a:r>
                        <a:rPr lang="en-US" altLang="zh-CN" b="0" dirty="0"/>
                        <a:t>25.817</a:t>
                      </a:r>
                      <a:endParaRPr lang="zh-CN" altLang="en-US" b="0"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a:t>最大并排座椅数</a:t>
                      </a:r>
                    </a:p>
                  </a:txBody>
                  <a:tcPr>
                    <a:solidFill>
                      <a:schemeClr val="bg1">
                        <a:lumMod val="85000"/>
                      </a:schemeClr>
                    </a:solidFill>
                  </a:tcPr>
                </a:tc>
                <a:extLst>
                  <a:ext uri="{0D108BD9-81ED-4DB2-BD59-A6C34878D82A}">
                    <a16:rowId xmlns:a16="http://schemas.microsoft.com/office/drawing/2014/main" xmlns="" val="10010"/>
                  </a:ext>
                </a:extLst>
              </a:tr>
              <a:tr h="370840">
                <a:tc>
                  <a:txBody>
                    <a:bodyPr/>
                    <a:lstStyle/>
                    <a:p>
                      <a:r>
                        <a:rPr lang="zh-CN" altLang="en-US" b="0" dirty="0"/>
                        <a:t>。。。</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a:t>。。。</a:t>
                      </a:r>
                    </a:p>
                  </a:txBody>
                  <a:tcPr>
                    <a:solidFill>
                      <a:schemeClr val="bg1">
                        <a:lumMod val="85000"/>
                      </a:schemeClr>
                    </a:solidFill>
                  </a:tcPr>
                </a:tc>
                <a:extLst>
                  <a:ext uri="{0D108BD9-81ED-4DB2-BD59-A6C34878D82A}">
                    <a16:rowId xmlns:a16="http://schemas.microsoft.com/office/drawing/2014/main" xmlns="" val="10011"/>
                  </a:ext>
                </a:extLst>
              </a:tr>
            </a:tbl>
          </a:graphicData>
        </a:graphic>
      </p:graphicFrame>
      <p:sp>
        <p:nvSpPr>
          <p:cNvPr id="7" name="矩形 6"/>
          <p:cNvSpPr/>
          <p:nvPr/>
        </p:nvSpPr>
        <p:spPr>
          <a:xfrm>
            <a:off x="539552" y="6300028"/>
            <a:ext cx="7710152" cy="369332"/>
          </a:xfrm>
          <a:prstGeom prst="rect">
            <a:avLst/>
          </a:prstGeom>
        </p:spPr>
        <p:txBody>
          <a:bodyPr wrap="square">
            <a:spAutoFit/>
          </a:bodyPr>
          <a:lstStyle/>
          <a:p>
            <a:r>
              <a:rPr lang="zh-CN" altLang="en-US" dirty="0"/>
              <a:t>验证方法：说明性文件、机上检查、地面试验、设备合格鉴定。</a:t>
            </a:r>
          </a:p>
        </p:txBody>
      </p:sp>
      <p:sp>
        <p:nvSpPr>
          <p:cNvPr id="8" name="矩形 7"/>
          <p:cNvSpPr/>
          <p:nvPr/>
        </p:nvSpPr>
        <p:spPr>
          <a:xfrm>
            <a:off x="395536" y="1901438"/>
            <a:ext cx="3408582" cy="3831818"/>
          </a:xfrm>
          <a:prstGeom prst="rect">
            <a:avLst/>
          </a:prstGeom>
        </p:spPr>
        <p:txBody>
          <a:bodyPr wrap="square">
            <a:spAutoFit/>
          </a:bodyPr>
          <a:lstStyle/>
          <a:p>
            <a:pPr>
              <a:lnSpc>
                <a:spcPct val="150000"/>
              </a:lnSpc>
            </a:pPr>
            <a:r>
              <a:rPr lang="zh-CN" altLang="en-US" dirty="0"/>
              <a:t>应急撤离地面演示试验是民用飞机适航取证工作中最重大的一项全机性适航验证试验。</a:t>
            </a:r>
            <a:endParaRPr lang="en-US" altLang="zh-CN" dirty="0"/>
          </a:p>
          <a:p>
            <a:pPr>
              <a:lnSpc>
                <a:spcPct val="150000"/>
              </a:lnSpc>
            </a:pPr>
            <a:endParaRPr lang="en-US" altLang="zh-CN" dirty="0"/>
          </a:p>
          <a:p>
            <a:pPr>
              <a:lnSpc>
                <a:spcPct val="150000"/>
              </a:lnSpc>
            </a:pPr>
            <a:r>
              <a:rPr lang="zh-CN" altLang="en-US" dirty="0"/>
              <a:t>应急撤离地面演示试验不仅是对地面应急撤离时间的检查，更是对客舱安全相关的各个方面设计符合性的检查，也是对飞机应急撤离程序合理性的考核。</a:t>
            </a:r>
          </a:p>
        </p:txBody>
      </p:sp>
    </p:spTree>
    <p:extLst>
      <p:ext uri="{BB962C8B-B14F-4D97-AF65-F5344CB8AC3E}">
        <p14:creationId xmlns:p14="http://schemas.microsoft.com/office/powerpoint/2010/main" val="283314389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内容占位符 2"/>
          <p:cNvSpPr>
            <a:spLocks noGrp="1"/>
          </p:cNvSpPr>
          <p:nvPr>
            <p:ph idx="1"/>
          </p:nvPr>
        </p:nvSpPr>
        <p:spPr>
          <a:xfrm>
            <a:off x="457200" y="1484833"/>
            <a:ext cx="7427913" cy="3888383"/>
          </a:xfrm>
        </p:spPr>
        <p:txBody>
          <a:bodyPr/>
          <a:lstStyle/>
          <a:p>
            <a:pPr marL="0" indent="0">
              <a:buFont typeface="Arial" pitchFamily="34" charset="0"/>
              <a:buNone/>
            </a:pPr>
            <a:r>
              <a:rPr lang="en-GB" altLang="zh-CN" sz="1800" b="1" dirty="0">
                <a:solidFill>
                  <a:srgbClr val="191919"/>
                </a:solidFill>
                <a:ea typeface="微软雅黑" panose="020B0503020204020204" pitchFamily="34" charset="-122"/>
              </a:rPr>
              <a:t>CCAR/FAR §25.803</a:t>
            </a:r>
            <a:r>
              <a:rPr lang="zh-CN" altLang="zh-CN" sz="1800" dirty="0">
                <a:ea typeface="微软雅黑" panose="020B0503020204020204" pitchFamily="34" charset="-122"/>
              </a:rPr>
              <a:t>（</a:t>
            </a:r>
            <a:r>
              <a:rPr lang="en-US" altLang="zh-CN" sz="1800" dirty="0">
                <a:ea typeface="微软雅黑" panose="020B0503020204020204" pitchFamily="34" charset="-122"/>
              </a:rPr>
              <a:t>Emergency Evacuation</a:t>
            </a:r>
            <a:r>
              <a:rPr lang="zh-CN" altLang="zh-CN" sz="1800" dirty="0">
                <a:ea typeface="微软雅黑" panose="020B0503020204020204" pitchFamily="34" charset="-122"/>
              </a:rPr>
              <a:t>）</a:t>
            </a:r>
            <a:endParaRPr lang="en-GB" altLang="zh-CN" sz="1800" b="1" dirty="0">
              <a:solidFill>
                <a:srgbClr val="191919"/>
              </a:solidFill>
              <a:ea typeface="微软雅黑" panose="020B0503020204020204" pitchFamily="34" charset="-122"/>
            </a:endParaRPr>
          </a:p>
          <a:p>
            <a:pPr marL="0" indent="0">
              <a:lnSpc>
                <a:spcPct val="150000"/>
              </a:lnSpc>
              <a:buFont typeface="Arial" pitchFamily="34" charset="0"/>
              <a:buNone/>
            </a:pPr>
            <a:r>
              <a:rPr lang="zh-CN" altLang="zh-CN" sz="1800" dirty="0">
                <a:ea typeface="微软雅黑" panose="020B0503020204020204" pitchFamily="34" charset="-122"/>
              </a:rPr>
              <a:t>中国民用航空总局</a:t>
            </a:r>
            <a:r>
              <a:rPr lang="en-US" altLang="zh-CN" sz="1800" dirty="0">
                <a:ea typeface="微软雅黑" panose="020B0503020204020204" pitchFamily="34" charset="-122"/>
              </a:rPr>
              <a:t>(CAAC)</a:t>
            </a:r>
            <a:r>
              <a:rPr lang="zh-CN" altLang="zh-CN" sz="1800" dirty="0">
                <a:ea typeface="微软雅黑" panose="020B0503020204020204" pitchFamily="34" charset="-122"/>
              </a:rPr>
              <a:t>颁布的</a:t>
            </a:r>
            <a:r>
              <a:rPr lang="en-US" altLang="zh-CN" sz="1800" dirty="0">
                <a:ea typeface="微软雅黑" panose="020B0503020204020204" pitchFamily="34" charset="-122"/>
              </a:rPr>
              <a:t>CCAR25.803(c)</a:t>
            </a:r>
            <a:r>
              <a:rPr lang="zh-CN" altLang="zh-CN" sz="1800" dirty="0">
                <a:ea typeface="微软雅黑" panose="020B0503020204020204" pitchFamily="34" charset="-122"/>
              </a:rPr>
              <a:t>规定：“</a:t>
            </a:r>
            <a:r>
              <a:rPr lang="zh-CN" altLang="zh-CN" sz="1800" u="sng" dirty="0">
                <a:ea typeface="微软雅黑" panose="020B0503020204020204" pitchFamily="34" charset="-122"/>
              </a:rPr>
              <a:t>客座量大于</a:t>
            </a:r>
            <a:r>
              <a:rPr lang="en-US" altLang="zh-CN" sz="1800" u="sng" dirty="0">
                <a:ea typeface="微软雅黑" panose="020B0503020204020204" pitchFamily="34" charset="-122"/>
              </a:rPr>
              <a:t>44 </a:t>
            </a:r>
            <a:r>
              <a:rPr lang="zh-CN" altLang="zh-CN" sz="1800" u="sng" dirty="0">
                <a:ea typeface="微软雅黑" panose="020B0503020204020204" pitchFamily="34" charset="-122"/>
              </a:rPr>
              <a:t>座的飞机，必须表明其</a:t>
            </a:r>
            <a:r>
              <a:rPr lang="zh-CN" altLang="zh-CN" sz="1800" u="sng" dirty="0">
                <a:solidFill>
                  <a:srgbClr val="FF0000"/>
                </a:solidFill>
                <a:ea typeface="微软雅黑" panose="020B0503020204020204" pitchFamily="34" charset="-122"/>
              </a:rPr>
              <a:t>最大乘座量的乘员</a:t>
            </a:r>
            <a:r>
              <a:rPr lang="zh-CN" altLang="zh-CN" sz="1800" u="sng" dirty="0">
                <a:ea typeface="微软雅黑" panose="020B0503020204020204" pitchFamily="34" charset="-122"/>
              </a:rPr>
              <a:t>能在</a:t>
            </a:r>
            <a:r>
              <a:rPr lang="en-US" altLang="zh-CN" sz="1800" u="sng" dirty="0">
                <a:solidFill>
                  <a:srgbClr val="FF0000"/>
                </a:solidFill>
                <a:ea typeface="微软雅黑" panose="020B0503020204020204" pitchFamily="34" charset="-122"/>
              </a:rPr>
              <a:t>90</a:t>
            </a:r>
            <a:r>
              <a:rPr lang="zh-CN" altLang="zh-CN" sz="1800" u="sng" dirty="0">
                <a:solidFill>
                  <a:srgbClr val="FF0000"/>
                </a:solidFill>
                <a:ea typeface="微软雅黑" panose="020B0503020204020204" pitchFamily="34" charset="-122"/>
              </a:rPr>
              <a:t>秒钟</a:t>
            </a:r>
            <a:r>
              <a:rPr lang="zh-CN" altLang="zh-CN" sz="1800" u="sng" dirty="0">
                <a:ea typeface="微软雅黑" panose="020B0503020204020204" pitchFamily="34" charset="-122"/>
              </a:rPr>
              <a:t>内在模拟的应急情况下</a:t>
            </a:r>
            <a:r>
              <a:rPr lang="zh-CN" altLang="zh-CN" sz="1800" u="sng" dirty="0">
                <a:solidFill>
                  <a:srgbClr val="FF0000"/>
                </a:solidFill>
                <a:ea typeface="微软雅黑" panose="020B0503020204020204" pitchFamily="34" charset="-122"/>
              </a:rPr>
              <a:t>从飞机撤离至地面</a:t>
            </a:r>
            <a:r>
              <a:rPr lang="zh-CN" altLang="zh-CN" sz="1800" u="sng" dirty="0">
                <a:ea typeface="微软雅黑" panose="020B0503020204020204" pitchFamily="34" charset="-122"/>
              </a:rPr>
              <a:t>，该乘座量包括申请合格审定的中国民用航空局有关营运规定所要求的机组成员人数在内。</a:t>
            </a:r>
            <a:r>
              <a:rPr lang="zh-CN" altLang="zh-CN" sz="1800" dirty="0">
                <a:ea typeface="微软雅黑" panose="020B0503020204020204" pitchFamily="34" charset="-122"/>
              </a:rPr>
              <a:t>对于这一点的符合性，必须通过按本部</a:t>
            </a:r>
            <a:r>
              <a:rPr lang="zh-CN" altLang="zh-CN" sz="1800" dirty="0">
                <a:solidFill>
                  <a:srgbClr val="FF0000"/>
                </a:solidFill>
                <a:ea typeface="微软雅黑" panose="020B0503020204020204" pitchFamily="34" charset="-122"/>
              </a:rPr>
              <a:t>附录</a:t>
            </a:r>
            <a:r>
              <a:rPr lang="en-US" altLang="zh-CN" sz="1800" dirty="0">
                <a:solidFill>
                  <a:srgbClr val="FF0000"/>
                </a:solidFill>
                <a:ea typeface="微软雅黑" panose="020B0503020204020204" pitchFamily="34" charset="-122"/>
              </a:rPr>
              <a:t>J</a:t>
            </a:r>
            <a:r>
              <a:rPr lang="zh-CN" altLang="zh-CN" sz="1800" dirty="0">
                <a:ea typeface="微软雅黑" panose="020B0503020204020204" pitchFamily="34" charset="-122"/>
              </a:rPr>
              <a:t>规定的</a:t>
            </a:r>
            <a:r>
              <a:rPr lang="zh-CN" altLang="zh-CN" sz="1800" dirty="0">
                <a:solidFill>
                  <a:srgbClr val="FF0000"/>
                </a:solidFill>
                <a:ea typeface="微软雅黑" panose="020B0503020204020204" pitchFamily="34" charset="-122"/>
              </a:rPr>
              <a:t>试验准则</a:t>
            </a:r>
            <a:r>
              <a:rPr lang="zh-CN" altLang="zh-CN" sz="1800" dirty="0">
                <a:ea typeface="微软雅黑" panose="020B0503020204020204" pitchFamily="34" charset="-122"/>
              </a:rPr>
              <a:t>所进行的</a:t>
            </a:r>
            <a:r>
              <a:rPr lang="zh-CN" altLang="zh-CN" sz="1800" dirty="0">
                <a:solidFill>
                  <a:srgbClr val="FF0000"/>
                </a:solidFill>
                <a:ea typeface="微软雅黑" panose="020B0503020204020204" pitchFamily="34" charset="-122"/>
              </a:rPr>
              <a:t>实际演示</a:t>
            </a:r>
            <a:r>
              <a:rPr lang="zh-CN" altLang="zh-CN" sz="1800" dirty="0">
                <a:ea typeface="微软雅黑" panose="020B0503020204020204" pitchFamily="34" charset="-122"/>
              </a:rPr>
              <a:t>来表明，</a:t>
            </a:r>
            <a:r>
              <a:rPr lang="zh-CN" altLang="zh-CN" sz="1800" dirty="0">
                <a:solidFill>
                  <a:srgbClr val="0070C0"/>
                </a:solidFill>
                <a:ea typeface="微软雅黑" panose="020B0503020204020204" pitchFamily="34" charset="-122"/>
              </a:rPr>
              <a:t>除非</a:t>
            </a:r>
            <a:r>
              <a:rPr lang="zh-CN" altLang="zh-CN" sz="1800" dirty="0">
                <a:ea typeface="微软雅黑" panose="020B0503020204020204" pitchFamily="34" charset="-122"/>
              </a:rPr>
              <a:t>中国民用航空局适航部门</a:t>
            </a:r>
            <a:r>
              <a:rPr lang="zh-CN" altLang="zh-CN" sz="1800" dirty="0">
                <a:solidFill>
                  <a:srgbClr val="0070C0"/>
                </a:solidFill>
                <a:ea typeface="微软雅黑" panose="020B0503020204020204" pitchFamily="34" charset="-122"/>
              </a:rPr>
              <a:t>认为分析与试验的结合足以提供与实际演示所能获得的数据等同的数据资料。</a:t>
            </a:r>
            <a:r>
              <a:rPr lang="zh-CN" altLang="zh-CN" sz="1800" dirty="0">
                <a:ea typeface="微软雅黑" panose="020B0503020204020204" pitchFamily="34" charset="-122"/>
              </a:rPr>
              <a:t>”</a:t>
            </a:r>
          </a:p>
        </p:txBody>
      </p:sp>
      <p:grpSp>
        <p:nvGrpSpPr>
          <p:cNvPr id="2" name="Group 9"/>
          <p:cNvGrpSpPr>
            <a:grpSpLocks/>
          </p:cNvGrpSpPr>
          <p:nvPr/>
        </p:nvGrpSpPr>
        <p:grpSpPr bwMode="auto">
          <a:xfrm>
            <a:off x="7697788" y="2574925"/>
            <a:ext cx="2438400" cy="2514600"/>
            <a:chOff x="-480" y="2400"/>
            <a:chExt cx="1536" cy="1584"/>
          </a:xfrm>
        </p:grpSpPr>
        <p:sp>
          <p:nvSpPr>
            <p:cNvPr id="9224" name="Oval 10"/>
            <p:cNvSpPr>
              <a:spLocks noChangeArrowheads="1"/>
            </p:cNvSpPr>
            <p:nvPr/>
          </p:nvSpPr>
          <p:spPr bwMode="auto">
            <a:xfrm>
              <a:off x="-480" y="2935"/>
              <a:ext cx="1240" cy="104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9705" name="WordArt 11"/>
            <p:cNvSpPr>
              <a:spLocks noChangeArrowheads="1" noChangeShapeType="1" noTextEdit="1"/>
            </p:cNvSpPr>
            <p:nvPr/>
          </p:nvSpPr>
          <p:spPr bwMode="auto">
            <a:xfrm rot="32724">
              <a:off x="-220" y="2584"/>
              <a:ext cx="1110" cy="992"/>
            </a:xfrm>
            <a:prstGeom prst="rect">
              <a:avLst/>
            </a:prstGeom>
          </p:spPr>
          <p:txBody>
            <a:bodyPr spcFirstLastPara="1" wrap="none" fromWordArt="1">
              <a:prstTxWarp prst="textArchUp">
                <a:avLst>
                  <a:gd name="adj" fmla="val 10800004"/>
                </a:avLst>
              </a:prstTxWarp>
            </a:bodyPr>
            <a:lstStyle/>
            <a:p>
              <a:pPr algn="ctr">
                <a:defRPr/>
              </a:pPr>
              <a:r>
                <a:rPr lang="en-US" altLang="zh-CN" sz="1400" kern="10" dirty="0">
                  <a:ln w="9525">
                    <a:solidFill>
                      <a:srgbClr val="666699"/>
                    </a:solidFill>
                    <a:round/>
                    <a:headEnd/>
                    <a:tailEnd/>
                  </a:ln>
                  <a:gradFill rotWithShape="1">
                    <a:gsLst>
                      <a:gs pos="0">
                        <a:srgbClr val="9FA8FD"/>
                      </a:gs>
                      <a:gs pos="100000">
                        <a:srgbClr val="E8EAFF"/>
                      </a:gs>
                    </a:gsLst>
                    <a:lin ang="5340000" scaled="1"/>
                  </a:gradFill>
                  <a:latin typeface="Arial Black"/>
                </a:rPr>
                <a:t>FAR/CCAR 25.803</a:t>
              </a:r>
              <a:endParaRPr lang="zh-CN" altLang="en-US" sz="1400" kern="10" dirty="0">
                <a:ln w="9525">
                  <a:solidFill>
                    <a:srgbClr val="666699"/>
                  </a:solidFill>
                  <a:round/>
                  <a:headEnd/>
                  <a:tailEnd/>
                </a:ln>
                <a:gradFill rotWithShape="1">
                  <a:gsLst>
                    <a:gs pos="0">
                      <a:srgbClr val="9FA8FD"/>
                    </a:gs>
                    <a:gs pos="100000">
                      <a:srgbClr val="E8EAFF"/>
                    </a:gs>
                  </a:gsLst>
                  <a:lin ang="5340000" scaled="1"/>
                </a:gradFill>
                <a:latin typeface="Arial Black"/>
              </a:endParaRPr>
            </a:p>
          </p:txBody>
        </p:sp>
        <p:sp>
          <p:nvSpPr>
            <p:cNvPr id="29706" name="WordArt 12"/>
            <p:cNvSpPr>
              <a:spLocks noChangeArrowheads="1" noChangeShapeType="1" noTextEdit="1"/>
            </p:cNvSpPr>
            <p:nvPr/>
          </p:nvSpPr>
          <p:spPr bwMode="auto">
            <a:xfrm rot="-10787130">
              <a:off x="-219" y="2643"/>
              <a:ext cx="1110" cy="991"/>
            </a:xfrm>
            <a:prstGeom prst="rect">
              <a:avLst/>
            </a:prstGeom>
          </p:spPr>
          <p:txBody>
            <a:bodyPr spcFirstLastPara="1" wrap="none" fromWordArt="1">
              <a:prstTxWarp prst="textArchUp">
                <a:avLst>
                  <a:gd name="adj" fmla="val 10800004"/>
                </a:avLst>
              </a:prstTxWarp>
            </a:bodyPr>
            <a:lstStyle/>
            <a:p>
              <a:pPr algn="ctr">
                <a:defRPr/>
              </a:pPr>
              <a:r>
                <a:rPr lang="en-US" altLang="zh-CN" sz="1400" kern="10">
                  <a:ln w="9525">
                    <a:solidFill>
                      <a:srgbClr val="333399"/>
                    </a:solidFill>
                    <a:round/>
                    <a:headEnd/>
                    <a:tailEnd/>
                  </a:ln>
                  <a:solidFill>
                    <a:srgbClr val="B1B8FD"/>
                  </a:solidFill>
                  <a:latin typeface="Arial Black"/>
                </a:rPr>
                <a:t>FAR/CCAR 25.803</a:t>
              </a:r>
              <a:endParaRPr lang="zh-CN" altLang="en-US" sz="1400" kern="10">
                <a:ln w="9525">
                  <a:solidFill>
                    <a:srgbClr val="333399"/>
                  </a:solidFill>
                  <a:round/>
                  <a:headEnd/>
                  <a:tailEnd/>
                </a:ln>
                <a:solidFill>
                  <a:srgbClr val="B1B8FD"/>
                </a:solidFill>
                <a:latin typeface="Arial Black"/>
              </a:endParaRPr>
            </a:p>
          </p:txBody>
        </p:sp>
        <p:sp>
          <p:nvSpPr>
            <p:cNvPr id="9227" name="Oval 13"/>
            <p:cNvSpPr>
              <a:spLocks noChangeArrowheads="1"/>
            </p:cNvSpPr>
            <p:nvPr/>
          </p:nvSpPr>
          <p:spPr bwMode="auto">
            <a:xfrm>
              <a:off x="-154" y="2702"/>
              <a:ext cx="980" cy="81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228" name="Oval 14"/>
            <p:cNvSpPr>
              <a:spLocks noChangeArrowheads="1"/>
            </p:cNvSpPr>
            <p:nvPr/>
          </p:nvSpPr>
          <p:spPr bwMode="auto">
            <a:xfrm>
              <a:off x="-88" y="2702"/>
              <a:ext cx="848" cy="816"/>
            </a:xfrm>
            <a:prstGeom prst="ellipse">
              <a:avLst/>
            </a:prstGeom>
            <a:noFill/>
            <a:ln w="9525">
              <a:solidFill>
                <a:srgbClr val="B1B8FD"/>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29" name="Oval 15"/>
            <p:cNvSpPr>
              <a:spLocks noChangeArrowheads="1"/>
            </p:cNvSpPr>
            <p:nvPr/>
          </p:nvSpPr>
          <p:spPr bwMode="auto">
            <a:xfrm>
              <a:off x="-432" y="2400"/>
              <a:ext cx="1488" cy="1467"/>
            </a:xfrm>
            <a:prstGeom prst="ellipse">
              <a:avLst/>
            </a:prstGeom>
            <a:noFill/>
            <a:ln w="9525">
              <a:solidFill>
                <a:srgbClr val="9FA8FD"/>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pic>
        <p:nvPicPr>
          <p:cNvPr id="922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863" y="19716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a:t>
            </a:r>
            <a:r>
              <a:rPr lang="zh-CN" altLang="en-US" sz="2400" dirty="0"/>
              <a:t>应急撤离相关条款</a:t>
            </a:r>
            <a:endParaRPr lang="zh-CN" sz="2400" dirty="0"/>
          </a:p>
        </p:txBody>
      </p:sp>
      <p:sp>
        <p:nvSpPr>
          <p:cNvPr id="13" name="矩形 12"/>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40685770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876925"/>
          </a:xfrm>
          <a:solidFill>
            <a:schemeClr val="bg1"/>
          </a:solidFill>
        </p:spPr>
        <p:txBody>
          <a:bodyPr/>
          <a:lstStyle/>
          <a:p>
            <a:pPr marL="0" indent="0">
              <a:buFont typeface="Arial" charset="0"/>
              <a:buNone/>
              <a:defRPr/>
            </a:pPr>
            <a:r>
              <a:rPr lang="zh-CN" altLang="zh-CN" sz="1800" dirty="0">
                <a:latin typeface="微软雅黑" panose="020B0503020204020204" pitchFamily="34" charset="-122"/>
                <a:ea typeface="微软雅黑" panose="020B0503020204020204" pitchFamily="34" charset="-122"/>
              </a:rPr>
              <a:t>附录</a:t>
            </a:r>
            <a:r>
              <a:rPr lang="en-US" altLang="zh-CN" sz="1800" dirty="0">
                <a:latin typeface="微软雅黑" panose="020B0503020204020204" pitchFamily="34" charset="-122"/>
                <a:ea typeface="微软雅黑" panose="020B0503020204020204" pitchFamily="34" charset="-122"/>
              </a:rPr>
              <a:t>J </a:t>
            </a:r>
            <a:r>
              <a:rPr lang="zh-CN" altLang="zh-CN" sz="1800" dirty="0">
                <a:latin typeface="微软雅黑" panose="020B0503020204020204" pitchFamily="34" charset="-122"/>
                <a:ea typeface="微软雅黑" panose="020B0503020204020204" pitchFamily="34" charset="-122"/>
              </a:rPr>
              <a:t>应急撤离演示</a:t>
            </a:r>
            <a:endParaRPr lang="en-US" altLang="zh-CN" sz="1800" dirty="0">
              <a:latin typeface="微软雅黑" panose="020B0503020204020204" pitchFamily="34" charset="-122"/>
              <a:ea typeface="微软雅黑" panose="020B0503020204020204" pitchFamily="34" charset="-122"/>
            </a:endParaRPr>
          </a:p>
          <a:p>
            <a:pPr marL="273050" indent="0">
              <a:buNone/>
              <a:defRPr/>
            </a:pPr>
            <a:r>
              <a:rPr lang="zh-CN" altLang="zh-CN" sz="1400" dirty="0">
                <a:latin typeface="微软雅黑" panose="020B0503020204020204" pitchFamily="34" charset="-122"/>
                <a:ea typeface="微软雅黑" panose="020B0503020204020204" pitchFamily="34" charset="-122"/>
              </a:rPr>
              <a:t>必须使用下述试验准则和程序来表明符合第</a:t>
            </a:r>
            <a:r>
              <a:rPr lang="en-US" altLang="zh-CN" sz="1400" dirty="0">
                <a:latin typeface="微软雅黑" panose="020B0503020204020204" pitchFamily="34" charset="-122"/>
                <a:ea typeface="微软雅黑" panose="020B0503020204020204" pitchFamily="34" charset="-122"/>
              </a:rPr>
              <a:t>25.803</a:t>
            </a:r>
            <a:r>
              <a:rPr lang="zh-CN" altLang="zh-CN" sz="1400" dirty="0">
                <a:latin typeface="微软雅黑" panose="020B0503020204020204" pitchFamily="34" charset="-122"/>
                <a:ea typeface="微软雅黑" panose="020B0503020204020204" pitchFamily="34" charset="-122"/>
              </a:rPr>
              <a:t>条：</a:t>
            </a: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(a) </a:t>
            </a:r>
            <a:r>
              <a:rPr lang="zh-CN" altLang="zh-CN" sz="1400" dirty="0">
                <a:latin typeface="微软雅黑" panose="020B0503020204020204" pitchFamily="34" charset="-122"/>
                <a:ea typeface="微软雅黑" panose="020B0503020204020204" pitchFamily="34" charset="-122"/>
              </a:rPr>
              <a:t>必须在飞机应急照明系统工作之前外部灯光水平不超过</a:t>
            </a:r>
            <a:r>
              <a:rPr lang="en-US" altLang="zh-CN" sz="1400" dirty="0">
                <a:latin typeface="微软雅黑" panose="020B0503020204020204" pitchFamily="34" charset="-122"/>
                <a:ea typeface="微软雅黑" panose="020B0503020204020204" pitchFamily="34" charset="-122"/>
              </a:rPr>
              <a:t>3.229 </a:t>
            </a:r>
            <a:r>
              <a:rPr lang="zh-CN" altLang="zh-CN" sz="1400" dirty="0">
                <a:latin typeface="微软雅黑" panose="020B0503020204020204" pitchFamily="34" charset="-122"/>
                <a:ea typeface="微软雅黑" panose="020B0503020204020204" pitchFamily="34" charset="-122"/>
              </a:rPr>
              <a:t>勒（</a:t>
            </a:r>
            <a:r>
              <a:rPr lang="en-US" altLang="zh-CN" sz="1400" dirty="0">
                <a:latin typeface="微软雅黑" panose="020B0503020204020204" pitchFamily="34" charset="-122"/>
                <a:ea typeface="微软雅黑" panose="020B0503020204020204" pitchFamily="34" charset="-122"/>
              </a:rPr>
              <a:t>0.3 </a:t>
            </a:r>
            <a:r>
              <a:rPr lang="zh-CN" altLang="zh-CN" sz="1400" dirty="0">
                <a:latin typeface="微软雅黑" panose="020B0503020204020204" pitchFamily="34" charset="-122"/>
                <a:ea typeface="微软雅黑" panose="020B0503020204020204" pitchFamily="34" charset="-122"/>
              </a:rPr>
              <a:t>英尺烛光）的条件下进行应急撤离演示。在实际演示过程中初始外部灯光水平可以保持或照亮。然而，不得增加外部灯光水平，除非由于启动了飞机应急照明系统。</a:t>
            </a: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(b) </a:t>
            </a:r>
            <a:r>
              <a:rPr lang="zh-CN" altLang="zh-CN" sz="1400" dirty="0">
                <a:latin typeface="微软雅黑" panose="020B0503020204020204" pitchFamily="34" charset="-122"/>
                <a:ea typeface="微软雅黑" panose="020B0503020204020204" pitchFamily="34" charset="-122"/>
              </a:rPr>
              <a:t>飞机必须处于起落架放下的正常姿态。</a:t>
            </a: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(c) </a:t>
            </a:r>
            <a:r>
              <a:rPr lang="zh-CN" altLang="zh-CN" sz="1400" dirty="0">
                <a:latin typeface="微软雅黑" panose="020B0503020204020204" pitchFamily="34" charset="-122"/>
                <a:ea typeface="微软雅黑" panose="020B0503020204020204" pitchFamily="34" charset="-122"/>
              </a:rPr>
              <a:t>除了飞机装备有从机翼下地的设施之外，可以利用台架或跳板从机翼下到地面。可以在地板或地面上放置安全设备（如垫子或翻转的救生筏）保护参加者。不得使用不属于飞机应急撤离设备的其它设备来协助参加演示者下到地面。</a:t>
            </a: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(d) </a:t>
            </a:r>
            <a:r>
              <a:rPr lang="zh-CN" altLang="zh-CN" sz="1400" dirty="0">
                <a:latin typeface="微软雅黑" panose="020B0503020204020204" pitchFamily="34" charset="-122"/>
                <a:ea typeface="微软雅黑" panose="020B0503020204020204" pitchFamily="34" charset="-122"/>
              </a:rPr>
              <a:t>除本附录</a:t>
            </a:r>
            <a:r>
              <a:rPr lang="en-US" altLang="zh-CN" sz="1400" dirty="0">
                <a:latin typeface="微软雅黑" panose="020B0503020204020204" pitchFamily="34" charset="-122"/>
                <a:ea typeface="微软雅黑" panose="020B0503020204020204" pitchFamily="34" charset="-122"/>
              </a:rPr>
              <a:t>(a)</a:t>
            </a:r>
            <a:r>
              <a:rPr lang="zh-CN" altLang="zh-CN" sz="1400" dirty="0">
                <a:latin typeface="微软雅黑" panose="020B0503020204020204" pitchFamily="34" charset="-122"/>
                <a:ea typeface="微软雅黑" panose="020B0503020204020204" pitchFamily="34" charset="-122"/>
              </a:rPr>
              <a:t>规定者外，只可以使用飞机应急照明系统提供照明。</a:t>
            </a: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(e) </a:t>
            </a:r>
            <a:r>
              <a:rPr lang="zh-CN" altLang="zh-CN" sz="1400" dirty="0">
                <a:latin typeface="微软雅黑" panose="020B0503020204020204" pitchFamily="34" charset="-122"/>
                <a:ea typeface="微软雅黑" panose="020B0503020204020204" pitchFamily="34" charset="-122"/>
              </a:rPr>
              <a:t>必须装齐飞机计划运行所要求的一切应急设备。</a:t>
            </a: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(f) </a:t>
            </a:r>
            <a:r>
              <a:rPr lang="zh-CN" altLang="zh-CN" sz="1400" dirty="0">
                <a:latin typeface="微软雅黑" panose="020B0503020204020204" pitchFamily="34" charset="-122"/>
                <a:ea typeface="微软雅黑" panose="020B0503020204020204" pitchFamily="34" charset="-122"/>
              </a:rPr>
              <a:t>每个内部舱门或帘布必须处于起飞时的状态。</a:t>
            </a: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(g) </a:t>
            </a:r>
            <a:r>
              <a:rPr lang="zh-CN" altLang="zh-CN" sz="1400" dirty="0">
                <a:latin typeface="微软雅黑" panose="020B0503020204020204" pitchFamily="34" charset="-122"/>
                <a:ea typeface="微软雅黑" panose="020B0503020204020204" pitchFamily="34" charset="-122"/>
              </a:rPr>
              <a:t>每个机组成员必须坐在通常指定的起飞时的座位上，并且直至接到开始演示的信号为止。他们必须是具有使用应急出口和应急设备知识的人，倘若还要演示对于中国民用航空局有关营运规定的符合性，则还需证明他们是正规定期航班的机组成员。</a:t>
            </a: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(h) </a:t>
            </a:r>
            <a:r>
              <a:rPr lang="zh-CN" altLang="zh-CN" sz="1400" dirty="0">
                <a:latin typeface="微软雅黑" panose="020B0503020204020204" pitchFamily="34" charset="-122"/>
                <a:ea typeface="微软雅黑" panose="020B0503020204020204" pitchFamily="34" charset="-122"/>
              </a:rPr>
              <a:t>必须按下列规定由正常健康人组成有代表性的载客情况：</a:t>
            </a: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(1) </a:t>
            </a:r>
            <a:r>
              <a:rPr lang="zh-CN" altLang="zh-CN" sz="1400" dirty="0">
                <a:latin typeface="微软雅黑" panose="020B0503020204020204" pitchFamily="34" charset="-122"/>
                <a:ea typeface="微软雅黑" panose="020B0503020204020204" pitchFamily="34" charset="-122"/>
              </a:rPr>
              <a:t>至少</a:t>
            </a:r>
            <a:r>
              <a:rPr lang="en-US" altLang="zh-CN" sz="1400" dirty="0">
                <a:latin typeface="微软雅黑" panose="020B0503020204020204" pitchFamily="34" charset="-122"/>
                <a:ea typeface="微软雅黑" panose="020B0503020204020204" pitchFamily="34" charset="-122"/>
              </a:rPr>
              <a:t>40</a:t>
            </a:r>
            <a:r>
              <a:rPr lang="zh-CN" altLang="zh-CN" sz="1400" dirty="0">
                <a:latin typeface="微软雅黑" panose="020B0503020204020204" pitchFamily="34" charset="-122"/>
                <a:ea typeface="微软雅黑" panose="020B0503020204020204" pitchFamily="34" charset="-122"/>
              </a:rPr>
              <a:t>％是女性；</a:t>
            </a: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(2) </a:t>
            </a:r>
            <a:r>
              <a:rPr lang="zh-CN" altLang="zh-CN" sz="1400" dirty="0">
                <a:latin typeface="微软雅黑" panose="020B0503020204020204" pitchFamily="34" charset="-122"/>
                <a:ea typeface="微软雅黑" panose="020B0503020204020204" pitchFamily="34" charset="-122"/>
              </a:rPr>
              <a:t>至少</a:t>
            </a:r>
            <a:r>
              <a:rPr lang="en-US" altLang="zh-CN" sz="1400" dirty="0">
                <a:latin typeface="微软雅黑" panose="020B0503020204020204" pitchFamily="34" charset="-122"/>
                <a:ea typeface="微软雅黑" panose="020B0503020204020204" pitchFamily="34" charset="-122"/>
              </a:rPr>
              <a:t>35%</a:t>
            </a:r>
            <a:r>
              <a:rPr lang="zh-CN" altLang="zh-CN" sz="1400" dirty="0">
                <a:latin typeface="微软雅黑" panose="020B0503020204020204" pitchFamily="34" charset="-122"/>
                <a:ea typeface="微软雅黑" panose="020B0503020204020204" pitchFamily="34" charset="-122"/>
              </a:rPr>
              <a:t>是</a:t>
            </a:r>
            <a:r>
              <a:rPr lang="en-US" altLang="zh-CN" sz="1400" dirty="0">
                <a:latin typeface="微软雅黑" panose="020B0503020204020204" pitchFamily="34" charset="-122"/>
                <a:ea typeface="微软雅黑" panose="020B0503020204020204" pitchFamily="34" charset="-122"/>
              </a:rPr>
              <a:t>50</a:t>
            </a:r>
            <a:r>
              <a:rPr lang="zh-CN" altLang="zh-CN" sz="1400" dirty="0">
                <a:latin typeface="微软雅黑" panose="020B0503020204020204" pitchFamily="34" charset="-122"/>
                <a:ea typeface="微软雅黑" panose="020B0503020204020204" pitchFamily="34" charset="-122"/>
              </a:rPr>
              <a:t>岁以上的人；</a:t>
            </a: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(3) </a:t>
            </a:r>
            <a:r>
              <a:rPr lang="zh-CN" altLang="zh-CN" sz="1400" dirty="0">
                <a:latin typeface="微软雅黑" panose="020B0503020204020204" pitchFamily="34" charset="-122"/>
                <a:ea typeface="微软雅黑" panose="020B0503020204020204" pitchFamily="34" charset="-122"/>
              </a:rPr>
              <a:t>至少</a:t>
            </a:r>
            <a:r>
              <a:rPr lang="en-US" altLang="zh-CN" sz="1400" dirty="0">
                <a:latin typeface="微软雅黑" panose="020B0503020204020204" pitchFamily="34" charset="-122"/>
                <a:ea typeface="微软雅黑" panose="020B0503020204020204" pitchFamily="34" charset="-122"/>
              </a:rPr>
              <a:t>15</a:t>
            </a:r>
            <a:r>
              <a:rPr lang="zh-CN" altLang="zh-CN" sz="1400" dirty="0">
                <a:latin typeface="微软雅黑" panose="020B0503020204020204" pitchFamily="34" charset="-122"/>
                <a:ea typeface="微软雅黑" panose="020B0503020204020204" pitchFamily="34" charset="-122"/>
              </a:rPr>
              <a:t>％是女性，且</a:t>
            </a:r>
            <a:r>
              <a:rPr lang="en-US" altLang="zh-CN" sz="1400" dirty="0">
                <a:latin typeface="微软雅黑" panose="020B0503020204020204" pitchFamily="34" charset="-122"/>
                <a:ea typeface="微软雅黑" panose="020B0503020204020204" pitchFamily="34" charset="-122"/>
              </a:rPr>
              <a:t>50</a:t>
            </a:r>
            <a:r>
              <a:rPr lang="zh-CN" altLang="zh-CN" sz="1400" dirty="0">
                <a:latin typeface="微软雅黑" panose="020B0503020204020204" pitchFamily="34" charset="-122"/>
                <a:ea typeface="微软雅黑" panose="020B0503020204020204" pitchFamily="34" charset="-122"/>
              </a:rPr>
              <a:t>岁以上；</a:t>
            </a: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(4) </a:t>
            </a:r>
            <a:r>
              <a:rPr lang="zh-CN" altLang="zh-CN" sz="1400" dirty="0">
                <a:latin typeface="微软雅黑" panose="020B0503020204020204" pitchFamily="34" charset="-122"/>
                <a:ea typeface="微软雅黑" panose="020B0503020204020204" pitchFamily="34" charset="-122"/>
              </a:rPr>
              <a:t>旅客携带</a:t>
            </a:r>
            <a:r>
              <a:rPr lang="en-US" altLang="zh-CN" sz="1400" dirty="0">
                <a:latin typeface="微软雅黑" panose="020B0503020204020204" pitchFamily="34" charset="-122"/>
                <a:ea typeface="微软雅黑" panose="020B0503020204020204" pitchFamily="34" charset="-122"/>
              </a:rPr>
              <a:t>3</a:t>
            </a:r>
            <a:r>
              <a:rPr lang="zh-CN" altLang="zh-CN" sz="1400" dirty="0">
                <a:latin typeface="微软雅黑" panose="020B0503020204020204" pitchFamily="34" charset="-122"/>
                <a:ea typeface="微软雅黑" panose="020B0503020204020204" pitchFamily="34" charset="-122"/>
              </a:rPr>
              <a:t>个真人大小的玩偶</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不计入总的旅客装载数内</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，以模拟</a:t>
            </a:r>
            <a:r>
              <a:rPr lang="en-US" altLang="zh-CN" sz="1400" dirty="0">
                <a:latin typeface="微软雅黑" panose="020B0503020204020204" pitchFamily="34" charset="-122"/>
                <a:ea typeface="微软雅黑" panose="020B0503020204020204" pitchFamily="34" charset="-122"/>
              </a:rPr>
              <a:t>2 </a:t>
            </a:r>
            <a:r>
              <a:rPr lang="zh-CN" altLang="zh-CN" sz="1400" dirty="0">
                <a:latin typeface="微软雅黑" panose="020B0503020204020204" pitchFamily="34" charset="-122"/>
                <a:ea typeface="微软雅黑" panose="020B0503020204020204" pitchFamily="34" charset="-122"/>
              </a:rPr>
              <a:t>岁或不到</a:t>
            </a:r>
            <a:r>
              <a:rPr lang="en-US" altLang="zh-CN" sz="1400" dirty="0">
                <a:latin typeface="微软雅黑" panose="020B0503020204020204" pitchFamily="34" charset="-122"/>
                <a:ea typeface="微软雅黑" panose="020B0503020204020204" pitchFamily="34" charset="-122"/>
              </a:rPr>
              <a:t>2</a:t>
            </a:r>
            <a:r>
              <a:rPr lang="zh-CN" altLang="zh-CN" sz="1400" dirty="0">
                <a:latin typeface="微软雅黑" panose="020B0503020204020204" pitchFamily="34" charset="-122"/>
                <a:ea typeface="微软雅黑" panose="020B0503020204020204" pitchFamily="34" charset="-122"/>
              </a:rPr>
              <a:t>岁的真实婴孩；</a:t>
            </a: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(5) </a:t>
            </a:r>
            <a:r>
              <a:rPr lang="zh-CN" altLang="zh-CN" sz="1400" dirty="0">
                <a:latin typeface="微软雅黑" panose="020B0503020204020204" pitchFamily="34" charset="-122"/>
                <a:ea typeface="微软雅黑" panose="020B0503020204020204" pitchFamily="34" charset="-122"/>
              </a:rPr>
              <a:t>凡正规担任维护或操作飞机职务的机组人员、机械员和训练人员不得充当旅客。</a:t>
            </a:r>
            <a:endParaRPr lang="en-US" altLang="zh-CN" sz="1400" dirty="0">
              <a:latin typeface="微软雅黑" panose="020B0503020204020204" pitchFamily="34" charset="-122"/>
              <a:ea typeface="微软雅黑" panose="020B0503020204020204" pitchFamily="34" charset="-122"/>
            </a:endParaRP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不得对任一旅客指定专门的座位，但中国民用航空局适航部门有要求者除外。除本附录</a:t>
            </a:r>
            <a:r>
              <a:rPr lang="en-US" altLang="zh-CN" sz="1400" dirty="0">
                <a:latin typeface="微软雅黑" panose="020B0503020204020204" pitchFamily="34" charset="-122"/>
                <a:ea typeface="微软雅黑" panose="020B0503020204020204" pitchFamily="34" charset="-122"/>
              </a:rPr>
              <a:t>(g)</a:t>
            </a:r>
            <a:r>
              <a:rPr lang="zh-CN" altLang="zh-CN" sz="1400" dirty="0">
                <a:latin typeface="微软雅黑" panose="020B0503020204020204" pitchFamily="34" charset="-122"/>
                <a:ea typeface="微软雅黑" panose="020B0503020204020204" pitchFamily="34" charset="-122"/>
              </a:rPr>
              <a:t>规定者外，申请人的雇员不得坐在应急出口旁边。</a:t>
            </a:r>
          </a:p>
        </p:txBody>
      </p:sp>
      <p:grpSp>
        <p:nvGrpSpPr>
          <p:cNvPr id="2" name="Group 9"/>
          <p:cNvGrpSpPr>
            <a:grpSpLocks/>
          </p:cNvGrpSpPr>
          <p:nvPr/>
        </p:nvGrpSpPr>
        <p:grpSpPr bwMode="auto">
          <a:xfrm>
            <a:off x="7697788" y="2574925"/>
            <a:ext cx="2438400" cy="2514600"/>
            <a:chOff x="-480" y="2400"/>
            <a:chExt cx="1536" cy="1584"/>
          </a:xfrm>
        </p:grpSpPr>
        <p:sp>
          <p:nvSpPr>
            <p:cNvPr id="10245" name="Oval 10"/>
            <p:cNvSpPr>
              <a:spLocks noChangeArrowheads="1"/>
            </p:cNvSpPr>
            <p:nvPr/>
          </p:nvSpPr>
          <p:spPr bwMode="auto">
            <a:xfrm>
              <a:off x="-480" y="2935"/>
              <a:ext cx="1240" cy="104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0727" name="WordArt 11"/>
            <p:cNvSpPr>
              <a:spLocks noChangeArrowheads="1" noChangeShapeType="1" noTextEdit="1"/>
            </p:cNvSpPr>
            <p:nvPr/>
          </p:nvSpPr>
          <p:spPr bwMode="auto">
            <a:xfrm rot="32724">
              <a:off x="-220" y="2584"/>
              <a:ext cx="1110" cy="992"/>
            </a:xfrm>
            <a:prstGeom prst="rect">
              <a:avLst/>
            </a:prstGeom>
          </p:spPr>
          <p:txBody>
            <a:bodyPr spcFirstLastPara="1" wrap="none" fromWordArt="1">
              <a:prstTxWarp prst="textArchUp">
                <a:avLst>
                  <a:gd name="adj" fmla="val 10800004"/>
                </a:avLst>
              </a:prstTxWarp>
            </a:bodyPr>
            <a:lstStyle/>
            <a:p>
              <a:pPr algn="ctr">
                <a:defRPr/>
              </a:pPr>
              <a:r>
                <a:rPr lang="en-US" altLang="zh-CN" sz="1400" kern="10">
                  <a:ln w="9525">
                    <a:solidFill>
                      <a:srgbClr val="666699"/>
                    </a:solidFill>
                    <a:round/>
                    <a:headEnd/>
                    <a:tailEnd/>
                  </a:ln>
                  <a:gradFill rotWithShape="1">
                    <a:gsLst>
                      <a:gs pos="0">
                        <a:srgbClr val="9FA8FD"/>
                      </a:gs>
                      <a:gs pos="100000">
                        <a:srgbClr val="E8EAFF"/>
                      </a:gs>
                    </a:gsLst>
                    <a:lin ang="5340000" scaled="1"/>
                  </a:gradFill>
                  <a:latin typeface="Arial Black"/>
                </a:rPr>
                <a:t>FAR/CCAR 25.803</a:t>
              </a:r>
              <a:endParaRPr lang="zh-CN" altLang="en-US" sz="1400" kern="10">
                <a:ln w="9525">
                  <a:solidFill>
                    <a:srgbClr val="666699"/>
                  </a:solidFill>
                  <a:round/>
                  <a:headEnd/>
                  <a:tailEnd/>
                </a:ln>
                <a:gradFill rotWithShape="1">
                  <a:gsLst>
                    <a:gs pos="0">
                      <a:srgbClr val="9FA8FD"/>
                    </a:gs>
                    <a:gs pos="100000">
                      <a:srgbClr val="E8EAFF"/>
                    </a:gs>
                  </a:gsLst>
                  <a:lin ang="5340000" scaled="1"/>
                </a:gradFill>
                <a:latin typeface="Arial Black"/>
              </a:endParaRPr>
            </a:p>
          </p:txBody>
        </p:sp>
        <p:sp>
          <p:nvSpPr>
            <p:cNvPr id="30728" name="WordArt 12"/>
            <p:cNvSpPr>
              <a:spLocks noChangeArrowheads="1" noChangeShapeType="1" noTextEdit="1"/>
            </p:cNvSpPr>
            <p:nvPr/>
          </p:nvSpPr>
          <p:spPr bwMode="auto">
            <a:xfrm rot="-10787130">
              <a:off x="-219" y="2643"/>
              <a:ext cx="1110" cy="991"/>
            </a:xfrm>
            <a:prstGeom prst="rect">
              <a:avLst/>
            </a:prstGeom>
          </p:spPr>
          <p:txBody>
            <a:bodyPr spcFirstLastPara="1" wrap="none" fromWordArt="1">
              <a:prstTxWarp prst="textArchUp">
                <a:avLst>
                  <a:gd name="adj" fmla="val 10800004"/>
                </a:avLst>
              </a:prstTxWarp>
            </a:bodyPr>
            <a:lstStyle/>
            <a:p>
              <a:pPr algn="ctr">
                <a:defRPr/>
              </a:pPr>
              <a:r>
                <a:rPr lang="en-US" altLang="zh-CN" sz="1400" kern="10">
                  <a:ln w="9525">
                    <a:solidFill>
                      <a:srgbClr val="333399"/>
                    </a:solidFill>
                    <a:round/>
                    <a:headEnd/>
                    <a:tailEnd/>
                  </a:ln>
                  <a:solidFill>
                    <a:srgbClr val="B1B8FD"/>
                  </a:solidFill>
                  <a:latin typeface="Arial Black"/>
                </a:rPr>
                <a:t>FAR/CCAR 25.803</a:t>
              </a:r>
              <a:endParaRPr lang="zh-CN" altLang="en-US" sz="1400" kern="10">
                <a:ln w="9525">
                  <a:solidFill>
                    <a:srgbClr val="333399"/>
                  </a:solidFill>
                  <a:round/>
                  <a:headEnd/>
                  <a:tailEnd/>
                </a:ln>
                <a:solidFill>
                  <a:srgbClr val="B1B8FD"/>
                </a:solidFill>
                <a:latin typeface="Arial Black"/>
              </a:endParaRPr>
            </a:p>
          </p:txBody>
        </p:sp>
        <p:sp>
          <p:nvSpPr>
            <p:cNvPr id="10248" name="Oval 13"/>
            <p:cNvSpPr>
              <a:spLocks noChangeArrowheads="1"/>
            </p:cNvSpPr>
            <p:nvPr/>
          </p:nvSpPr>
          <p:spPr bwMode="auto">
            <a:xfrm>
              <a:off x="-154" y="2702"/>
              <a:ext cx="980" cy="81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249" name="Oval 14"/>
            <p:cNvSpPr>
              <a:spLocks noChangeArrowheads="1"/>
            </p:cNvSpPr>
            <p:nvPr/>
          </p:nvSpPr>
          <p:spPr bwMode="auto">
            <a:xfrm>
              <a:off x="-88" y="2702"/>
              <a:ext cx="848" cy="816"/>
            </a:xfrm>
            <a:prstGeom prst="ellipse">
              <a:avLst/>
            </a:prstGeom>
            <a:noFill/>
            <a:ln w="9525">
              <a:solidFill>
                <a:srgbClr val="B1B8FD"/>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50" name="Oval 15"/>
            <p:cNvSpPr>
              <a:spLocks noChangeArrowheads="1"/>
            </p:cNvSpPr>
            <p:nvPr/>
          </p:nvSpPr>
          <p:spPr bwMode="auto">
            <a:xfrm>
              <a:off x="-432" y="2400"/>
              <a:ext cx="1488" cy="1467"/>
            </a:xfrm>
            <a:prstGeom prst="ellipse">
              <a:avLst/>
            </a:prstGeom>
            <a:noFill/>
            <a:ln w="9525">
              <a:solidFill>
                <a:srgbClr val="9FA8FD"/>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0"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a:t>
            </a:r>
            <a:r>
              <a:rPr lang="zh-CN" altLang="en-US" sz="2400" dirty="0"/>
              <a:t>应急撤离相关条款</a:t>
            </a:r>
            <a:endParaRPr lang="zh-CN" sz="2400" dirty="0"/>
          </a:p>
        </p:txBody>
      </p:sp>
      <p:sp>
        <p:nvSpPr>
          <p:cNvPr id="11" name="矩形 10"/>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4266198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876925"/>
          </a:xfrm>
          <a:solidFill>
            <a:schemeClr val="bg1"/>
          </a:solidFill>
        </p:spPr>
        <p:txBody>
          <a:bodyPr/>
          <a:lstStyle/>
          <a:p>
            <a:pPr marL="0" indent="0">
              <a:buFont typeface="Arial" charset="0"/>
              <a:buNone/>
              <a:defRPr/>
            </a:pPr>
            <a:r>
              <a:rPr lang="zh-CN" altLang="zh-CN" sz="1800" dirty="0">
                <a:latin typeface="微软雅黑" panose="020B0503020204020204" pitchFamily="34" charset="-122"/>
                <a:ea typeface="微软雅黑" panose="020B0503020204020204" pitchFamily="34" charset="-122"/>
              </a:rPr>
              <a:t>附录</a:t>
            </a:r>
            <a:r>
              <a:rPr lang="en-US" altLang="zh-CN" sz="1800" dirty="0">
                <a:latin typeface="微软雅黑" panose="020B0503020204020204" pitchFamily="34" charset="-122"/>
                <a:ea typeface="微软雅黑" panose="020B0503020204020204" pitchFamily="34" charset="-122"/>
              </a:rPr>
              <a:t>J </a:t>
            </a:r>
            <a:r>
              <a:rPr lang="zh-CN" altLang="zh-CN" sz="1800" dirty="0">
                <a:latin typeface="微软雅黑" panose="020B0503020204020204" pitchFamily="34" charset="-122"/>
                <a:ea typeface="微软雅黑" panose="020B0503020204020204" pitchFamily="34" charset="-122"/>
              </a:rPr>
              <a:t>应急撤离演示</a:t>
            </a:r>
            <a:endParaRPr lang="en-US" altLang="zh-CN" sz="1800" dirty="0">
              <a:latin typeface="微软雅黑" panose="020B0503020204020204" pitchFamily="34" charset="-122"/>
              <a:ea typeface="微软雅黑" panose="020B0503020204020204" pitchFamily="34" charset="-122"/>
            </a:endParaRP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(j) </a:t>
            </a:r>
            <a:r>
              <a:rPr lang="zh-CN" altLang="zh-CN" sz="1400" dirty="0">
                <a:latin typeface="微软雅黑" panose="020B0503020204020204" pitchFamily="34" charset="-122"/>
                <a:ea typeface="微软雅黑" panose="020B0503020204020204" pitchFamily="34" charset="-122"/>
              </a:rPr>
              <a:t>必须系紧座椅安全带和肩带</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如果有要求</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a:t>
            </a: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(k) </a:t>
            </a:r>
            <a:r>
              <a:rPr lang="zh-CN" altLang="zh-CN" sz="1400" dirty="0">
                <a:latin typeface="微软雅黑" panose="020B0503020204020204" pitchFamily="34" charset="-122"/>
                <a:ea typeface="微软雅黑" panose="020B0503020204020204" pitchFamily="34" charset="-122"/>
              </a:rPr>
              <a:t>开始演示前，必须将总平均量的一半左右的随身携带行李、毯子、枕头和其它类似物品分放在过道和应急出口通道上的若干地点，以造成轻微的障碍。</a:t>
            </a: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(l) </a:t>
            </a:r>
            <a:r>
              <a:rPr lang="zh-CN" altLang="zh-CN" sz="1400" dirty="0">
                <a:latin typeface="微软雅黑" panose="020B0503020204020204" pitchFamily="34" charset="-122"/>
                <a:ea typeface="微软雅黑" panose="020B0503020204020204" pitchFamily="34" charset="-122"/>
              </a:rPr>
              <a:t>不得向任何机组成员或旅客预示演示中要使用的特定出口。</a:t>
            </a: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(m) </a:t>
            </a:r>
            <a:r>
              <a:rPr lang="zh-CN" altLang="zh-CN" sz="1400" dirty="0">
                <a:latin typeface="微软雅黑" panose="020B0503020204020204" pitchFamily="34" charset="-122"/>
                <a:ea typeface="微软雅黑" panose="020B0503020204020204" pitchFamily="34" charset="-122"/>
              </a:rPr>
              <a:t>申请人不得对参加演示者进行演示的训练、排演或描述，任何参加者也不得在演示前的六个月内参加过这种性质的演示。</a:t>
            </a: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(n) </a:t>
            </a:r>
            <a:r>
              <a:rPr lang="zh-CN" altLang="zh-CN" sz="1400" dirty="0">
                <a:latin typeface="微软雅黑" panose="020B0503020204020204" pitchFamily="34" charset="-122"/>
                <a:ea typeface="微软雅黑" panose="020B0503020204020204" pitchFamily="34" charset="-122"/>
              </a:rPr>
              <a:t>在进入演示航空器之前，可以劝告旅客遵循机组成员的指导，但是除了演示所需的安全程序或在演示地点必须做的说明之外，对演示中要遵循的程序不得加以说明。在开始演示前，可以对旅客作中国民用航空局有关营运规定要求的起飞前的简介。飞行机组可以遵循经批准的培训大纲在滑梯的底部协助人员，以帮助演示。</a:t>
            </a: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(o) </a:t>
            </a:r>
            <a:r>
              <a:rPr lang="zh-CN" altLang="zh-CN" sz="1400" dirty="0">
                <a:latin typeface="微软雅黑" panose="020B0503020204020204" pitchFamily="34" charset="-122"/>
                <a:ea typeface="微软雅黑" panose="020B0503020204020204" pitchFamily="34" charset="-122"/>
              </a:rPr>
              <a:t>必须配置飞机以避免在开始演示前向飞机上参与演示的人员暴露将供使用的应急出口。</a:t>
            </a: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(p) </a:t>
            </a:r>
            <a:r>
              <a:rPr lang="zh-CN" altLang="zh-CN" sz="1400" dirty="0">
                <a:latin typeface="微软雅黑" panose="020B0503020204020204" pitchFamily="34" charset="-122"/>
                <a:ea typeface="微软雅黑" panose="020B0503020204020204" pitchFamily="34" charset="-122"/>
              </a:rPr>
              <a:t>演示中使用的出口必须符合每一对出口中的一个出口。如果配有滑梯，演示可以使用充好气的滑梯并且在开始演示时出口处于打开的状态。在该情况下，必须配置所有的出口使得不会向参与人员暴露要使用的出口。如果使用这种方法，必须计及每一出口所用的出口准备时间，并且在开始演示前不得表明演示中不使用的出口。要使用的出口必须是飞机所有应急出口的代表性出口，并且必须由申请人指定并经中国民用航空局适航部门批准。必须至少使用一个与地板齐平的出口。</a:t>
            </a: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(q) </a:t>
            </a:r>
            <a:r>
              <a:rPr lang="zh-CN" altLang="zh-CN" sz="1400" dirty="0">
                <a:latin typeface="微软雅黑" panose="020B0503020204020204" pitchFamily="34" charset="-122"/>
                <a:ea typeface="微软雅黑" panose="020B0503020204020204" pitchFamily="34" charset="-122"/>
              </a:rPr>
              <a:t>除本附录</a:t>
            </a:r>
            <a:r>
              <a:rPr lang="en-US" altLang="zh-CN" sz="1400" dirty="0">
                <a:latin typeface="微软雅黑" panose="020B0503020204020204" pitchFamily="34" charset="-122"/>
                <a:ea typeface="微软雅黑" panose="020B0503020204020204" pitchFamily="34" charset="-122"/>
              </a:rPr>
              <a:t>(c)</a:t>
            </a:r>
            <a:r>
              <a:rPr lang="zh-CN" altLang="zh-CN" sz="1400" dirty="0">
                <a:latin typeface="微软雅黑" panose="020B0503020204020204" pitchFamily="34" charset="-122"/>
                <a:ea typeface="微软雅黑" panose="020B0503020204020204" pitchFamily="34" charset="-122"/>
              </a:rPr>
              <a:t>规定者外，所有撤离者必须借助属于飞机的撤离设备离开飞机。</a:t>
            </a: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(r) </a:t>
            </a:r>
            <a:r>
              <a:rPr lang="zh-CN" altLang="zh-CN" sz="1400" dirty="0">
                <a:latin typeface="微软雅黑" panose="020B0503020204020204" pitchFamily="34" charset="-122"/>
                <a:ea typeface="微软雅黑" panose="020B0503020204020204" pitchFamily="34" charset="-122"/>
              </a:rPr>
              <a:t>在演示中必须完全执行申请人的经过批准的程序，但飞行机组不得主动对舱内其他人员提供协助。</a:t>
            </a:r>
          </a:p>
          <a:p>
            <a:pPr marL="447675" indent="-174625">
              <a:buFont typeface="Arial" pitchFamily="34" charset="0"/>
              <a:buChar char="•"/>
              <a:defRPr/>
            </a:pPr>
            <a:r>
              <a:rPr lang="en-US" altLang="zh-CN" sz="1400" dirty="0">
                <a:latin typeface="微软雅黑" panose="020B0503020204020204" pitchFamily="34" charset="-122"/>
                <a:ea typeface="微软雅黑" panose="020B0503020204020204" pitchFamily="34" charset="-122"/>
              </a:rPr>
              <a:t>(s) </a:t>
            </a:r>
            <a:r>
              <a:rPr lang="zh-CN" altLang="zh-CN" sz="1400" dirty="0">
                <a:latin typeface="微软雅黑" panose="020B0503020204020204" pitchFamily="34" charset="-122"/>
                <a:ea typeface="微软雅黑" panose="020B0503020204020204" pitchFamily="34" charset="-122"/>
              </a:rPr>
              <a:t>当最后一名机上乘员撤离飞机并下到地面后，撒离时间即告结束。如果台架或跳板的撤离容纳率不大于实际撞损着陆情况下用来从机翼下地的机上可用设施的撤离容纳率，则当使用本附录</a:t>
            </a:r>
            <a:r>
              <a:rPr lang="en-US" altLang="zh-CN" sz="1400" dirty="0">
                <a:latin typeface="微软雅黑" panose="020B0503020204020204" pitchFamily="34" charset="-122"/>
                <a:ea typeface="微软雅黑" panose="020B0503020204020204" pitchFamily="34" charset="-122"/>
              </a:rPr>
              <a:t>(c)</a:t>
            </a:r>
            <a:r>
              <a:rPr lang="zh-CN" altLang="zh-CN" sz="1400" dirty="0">
                <a:latin typeface="微软雅黑" panose="020B0503020204020204" pitchFamily="34" charset="-122"/>
                <a:ea typeface="微软雅黑" panose="020B0503020204020204" pitchFamily="34" charset="-122"/>
              </a:rPr>
              <a:t>所允许的台架或跳板的撤离者处于台架或跳板上时，即认作已到地面。</a:t>
            </a:r>
            <a:endParaRPr lang="zh-CN" altLang="en-US" sz="1400" dirty="0">
              <a:latin typeface="微软雅黑" panose="020B0503020204020204" pitchFamily="34" charset="-122"/>
              <a:ea typeface="微软雅黑" panose="020B0503020204020204" pitchFamily="34" charset="-122"/>
            </a:endParaRPr>
          </a:p>
        </p:txBody>
      </p:sp>
      <p:grpSp>
        <p:nvGrpSpPr>
          <p:cNvPr id="2" name="Group 9"/>
          <p:cNvGrpSpPr>
            <a:grpSpLocks/>
          </p:cNvGrpSpPr>
          <p:nvPr/>
        </p:nvGrpSpPr>
        <p:grpSpPr bwMode="auto">
          <a:xfrm>
            <a:off x="7697788" y="2574925"/>
            <a:ext cx="2438400" cy="2514600"/>
            <a:chOff x="-480" y="2400"/>
            <a:chExt cx="1536" cy="1584"/>
          </a:xfrm>
        </p:grpSpPr>
        <p:sp>
          <p:nvSpPr>
            <p:cNvPr id="10245" name="Oval 10"/>
            <p:cNvSpPr>
              <a:spLocks noChangeArrowheads="1"/>
            </p:cNvSpPr>
            <p:nvPr/>
          </p:nvSpPr>
          <p:spPr bwMode="auto">
            <a:xfrm>
              <a:off x="-480" y="2935"/>
              <a:ext cx="1240" cy="104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0727" name="WordArt 11"/>
            <p:cNvSpPr>
              <a:spLocks noChangeArrowheads="1" noChangeShapeType="1" noTextEdit="1"/>
            </p:cNvSpPr>
            <p:nvPr/>
          </p:nvSpPr>
          <p:spPr bwMode="auto">
            <a:xfrm rot="32724">
              <a:off x="-220" y="2584"/>
              <a:ext cx="1110" cy="992"/>
            </a:xfrm>
            <a:prstGeom prst="rect">
              <a:avLst/>
            </a:prstGeom>
          </p:spPr>
          <p:txBody>
            <a:bodyPr spcFirstLastPara="1" wrap="none" fromWordArt="1">
              <a:prstTxWarp prst="textArchUp">
                <a:avLst>
                  <a:gd name="adj" fmla="val 10800004"/>
                </a:avLst>
              </a:prstTxWarp>
            </a:bodyPr>
            <a:lstStyle/>
            <a:p>
              <a:pPr algn="ctr">
                <a:defRPr/>
              </a:pPr>
              <a:r>
                <a:rPr lang="en-US" altLang="zh-CN" sz="1400" kern="10" dirty="0">
                  <a:ln w="9525">
                    <a:solidFill>
                      <a:srgbClr val="666699"/>
                    </a:solidFill>
                    <a:round/>
                    <a:headEnd/>
                    <a:tailEnd/>
                  </a:ln>
                  <a:gradFill rotWithShape="1">
                    <a:gsLst>
                      <a:gs pos="0">
                        <a:srgbClr val="9FA8FD"/>
                      </a:gs>
                      <a:gs pos="100000">
                        <a:srgbClr val="E8EAFF"/>
                      </a:gs>
                    </a:gsLst>
                    <a:lin ang="5340000" scaled="1"/>
                  </a:gradFill>
                  <a:latin typeface="Arial Black"/>
                </a:rPr>
                <a:t>FAR/CCAR 25.803</a:t>
              </a:r>
              <a:endParaRPr lang="zh-CN" altLang="en-US" sz="1400" kern="10" dirty="0">
                <a:ln w="9525">
                  <a:solidFill>
                    <a:srgbClr val="666699"/>
                  </a:solidFill>
                  <a:round/>
                  <a:headEnd/>
                  <a:tailEnd/>
                </a:ln>
                <a:gradFill rotWithShape="1">
                  <a:gsLst>
                    <a:gs pos="0">
                      <a:srgbClr val="9FA8FD"/>
                    </a:gs>
                    <a:gs pos="100000">
                      <a:srgbClr val="E8EAFF"/>
                    </a:gs>
                  </a:gsLst>
                  <a:lin ang="5340000" scaled="1"/>
                </a:gradFill>
                <a:latin typeface="Arial Black"/>
              </a:endParaRPr>
            </a:p>
          </p:txBody>
        </p:sp>
        <p:sp>
          <p:nvSpPr>
            <p:cNvPr id="30728" name="WordArt 12"/>
            <p:cNvSpPr>
              <a:spLocks noChangeArrowheads="1" noChangeShapeType="1" noTextEdit="1"/>
            </p:cNvSpPr>
            <p:nvPr/>
          </p:nvSpPr>
          <p:spPr bwMode="auto">
            <a:xfrm rot="-10787130">
              <a:off x="-219" y="2643"/>
              <a:ext cx="1110" cy="991"/>
            </a:xfrm>
            <a:prstGeom prst="rect">
              <a:avLst/>
            </a:prstGeom>
          </p:spPr>
          <p:txBody>
            <a:bodyPr spcFirstLastPara="1" wrap="none" fromWordArt="1">
              <a:prstTxWarp prst="textArchUp">
                <a:avLst>
                  <a:gd name="adj" fmla="val 10800004"/>
                </a:avLst>
              </a:prstTxWarp>
            </a:bodyPr>
            <a:lstStyle/>
            <a:p>
              <a:pPr algn="ctr">
                <a:defRPr/>
              </a:pPr>
              <a:r>
                <a:rPr lang="en-US" altLang="zh-CN" sz="1400" kern="10">
                  <a:ln w="9525">
                    <a:solidFill>
                      <a:srgbClr val="333399"/>
                    </a:solidFill>
                    <a:round/>
                    <a:headEnd/>
                    <a:tailEnd/>
                  </a:ln>
                  <a:solidFill>
                    <a:srgbClr val="B1B8FD"/>
                  </a:solidFill>
                  <a:latin typeface="Arial Black"/>
                </a:rPr>
                <a:t>FAR/CCAR 25.803</a:t>
              </a:r>
              <a:endParaRPr lang="zh-CN" altLang="en-US" sz="1400" kern="10">
                <a:ln w="9525">
                  <a:solidFill>
                    <a:srgbClr val="333399"/>
                  </a:solidFill>
                  <a:round/>
                  <a:headEnd/>
                  <a:tailEnd/>
                </a:ln>
                <a:solidFill>
                  <a:srgbClr val="B1B8FD"/>
                </a:solidFill>
                <a:latin typeface="Arial Black"/>
              </a:endParaRPr>
            </a:p>
          </p:txBody>
        </p:sp>
        <p:sp>
          <p:nvSpPr>
            <p:cNvPr id="10248" name="Oval 13"/>
            <p:cNvSpPr>
              <a:spLocks noChangeArrowheads="1"/>
            </p:cNvSpPr>
            <p:nvPr/>
          </p:nvSpPr>
          <p:spPr bwMode="auto">
            <a:xfrm>
              <a:off x="-154" y="2702"/>
              <a:ext cx="980" cy="81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249" name="Oval 14"/>
            <p:cNvSpPr>
              <a:spLocks noChangeArrowheads="1"/>
            </p:cNvSpPr>
            <p:nvPr/>
          </p:nvSpPr>
          <p:spPr bwMode="auto">
            <a:xfrm>
              <a:off x="-88" y="2702"/>
              <a:ext cx="848" cy="816"/>
            </a:xfrm>
            <a:prstGeom prst="ellipse">
              <a:avLst/>
            </a:prstGeom>
            <a:noFill/>
            <a:ln w="9525">
              <a:solidFill>
                <a:srgbClr val="B1B8FD"/>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50" name="Oval 15"/>
            <p:cNvSpPr>
              <a:spLocks noChangeArrowheads="1"/>
            </p:cNvSpPr>
            <p:nvPr/>
          </p:nvSpPr>
          <p:spPr bwMode="auto">
            <a:xfrm>
              <a:off x="-432" y="2400"/>
              <a:ext cx="1488" cy="1467"/>
            </a:xfrm>
            <a:prstGeom prst="ellipse">
              <a:avLst/>
            </a:prstGeom>
            <a:noFill/>
            <a:ln w="9525">
              <a:solidFill>
                <a:srgbClr val="9FA8FD"/>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0"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a:t>
            </a:r>
            <a:r>
              <a:rPr lang="zh-CN" altLang="en-US" sz="2400" dirty="0"/>
              <a:t>应急撤离相关条款</a:t>
            </a:r>
            <a:endParaRPr lang="zh-CN" sz="2400" dirty="0"/>
          </a:p>
        </p:txBody>
      </p:sp>
      <p:sp>
        <p:nvSpPr>
          <p:cNvPr id="11" name="矩形 10"/>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3710589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187624" y="254118"/>
            <a:ext cx="5715040" cy="582594"/>
          </a:xfrm>
          <a:prstGeom prst="rect">
            <a:avLst/>
          </a:prstGeom>
        </p:spPr>
        <p:txBody>
          <a:bodyPr/>
          <a:lstStyle/>
          <a:p>
            <a:pPr>
              <a:defRPr/>
            </a:pPr>
            <a:r>
              <a:rPr lang="zh-CN" altLang="en-US" dirty="0"/>
              <a:t>适航条款解读</a:t>
            </a:r>
            <a:r>
              <a:rPr lang="en-US" altLang="zh-CN" sz="2400" dirty="0"/>
              <a:t>—117</a:t>
            </a:r>
            <a:r>
              <a:rPr lang="zh-CN" altLang="en-US" sz="2400" dirty="0"/>
              <a:t>修正案</a:t>
            </a:r>
            <a:endParaRPr lang="zh-CN" sz="2400" dirty="0"/>
          </a:p>
        </p:txBody>
      </p:sp>
      <p:sp>
        <p:nvSpPr>
          <p:cNvPr id="5" name="矩形 4"/>
          <p:cNvSpPr/>
          <p:nvPr/>
        </p:nvSpPr>
        <p:spPr>
          <a:xfrm>
            <a:off x="611560" y="260648"/>
            <a:ext cx="500066" cy="500066"/>
          </a:xfrm>
          <a:prstGeom prst="rect">
            <a:avLst/>
          </a:prstGeom>
          <a:solidFill>
            <a:srgbClr val="0042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a:latin typeface="微软雅黑" pitchFamily="34" charset="-122"/>
                <a:ea typeface="微软雅黑" pitchFamily="34" charset="-122"/>
              </a:rPr>
              <a:t>1</a:t>
            </a:r>
            <a:endParaRPr lang="zh-CN" altLang="en-US" sz="2800" dirty="0">
              <a:latin typeface="微软雅黑" pitchFamily="34" charset="-122"/>
              <a:ea typeface="微软雅黑" pitchFamily="34" charset="-122"/>
            </a:endParaRPr>
          </a:p>
        </p:txBody>
      </p:sp>
      <p:sp>
        <p:nvSpPr>
          <p:cNvPr id="2" name="矩形 1"/>
          <p:cNvSpPr/>
          <p:nvPr/>
        </p:nvSpPr>
        <p:spPr>
          <a:xfrm>
            <a:off x="861592" y="1801847"/>
            <a:ext cx="7454823" cy="3447098"/>
          </a:xfrm>
          <a:prstGeom prst="rect">
            <a:avLst/>
          </a:prstGeom>
        </p:spPr>
        <p:txBody>
          <a:bodyPr wrap="square">
            <a:spAutoFit/>
          </a:bodyPr>
          <a:lstStyle/>
          <a:p>
            <a:r>
              <a:rPr lang="zh-CN" altLang="zh-CN" sz="2800" b="1" dirty="0">
                <a:latin typeface="微软雅黑" panose="020B0503020204020204" pitchFamily="34" charset="-122"/>
              </a:rPr>
              <a:t>修正案</a:t>
            </a:r>
            <a:r>
              <a:rPr lang="en-US" altLang="zh-CN" sz="2800" b="1" dirty="0">
                <a:latin typeface="微软雅黑" panose="020B0503020204020204" pitchFamily="34" charset="-122"/>
              </a:rPr>
              <a:t>25-117</a:t>
            </a:r>
            <a:endParaRPr lang="zh-CN" altLang="zh-CN" sz="2800" dirty="0">
              <a:latin typeface="微软雅黑" panose="020B0503020204020204" pitchFamily="34" charset="-122"/>
            </a:endParaRPr>
          </a:p>
          <a:p>
            <a:r>
              <a:rPr lang="zh-CN" altLang="zh-CN" sz="2800" b="1" dirty="0">
                <a:latin typeface="微软雅黑" panose="020B0503020204020204" pitchFamily="34" charset="-122"/>
              </a:rPr>
              <a:t>修订应急撤离演示程序以提高参试者的安全性</a:t>
            </a:r>
            <a:endParaRPr lang="en-US" altLang="zh-CN" sz="2800" b="1" dirty="0">
              <a:latin typeface="微软雅黑" panose="020B0503020204020204" pitchFamily="34" charset="-122"/>
            </a:endParaRPr>
          </a:p>
          <a:p>
            <a:endParaRPr lang="en-US" altLang="zh-CN" b="1" dirty="0">
              <a:latin typeface="微软雅黑" panose="020B0503020204020204" pitchFamily="34" charset="-122"/>
            </a:endParaRPr>
          </a:p>
          <a:p>
            <a:r>
              <a:rPr lang="zh-CN" altLang="zh-CN" b="1" dirty="0">
                <a:latin typeface="微软雅黑" panose="020B0503020204020204" pitchFamily="34" charset="-122"/>
              </a:rPr>
              <a:t>摘要</a:t>
            </a:r>
            <a:r>
              <a:rPr lang="zh-CN" altLang="zh-CN" dirty="0">
                <a:latin typeface="微软雅黑" panose="020B0503020204020204" pitchFamily="34" charset="-122"/>
              </a:rPr>
              <a:t>：这些修正案修订了运输类飞机适航标准以及国内、挂旗和补充运行的营运要求以允许在进行运输类飞机全尺寸应急撤离演示时具有某些替代程序。这些更改将</a:t>
            </a:r>
            <a:r>
              <a:rPr lang="zh-CN" altLang="zh-CN" b="1" dirty="0">
                <a:solidFill>
                  <a:srgbClr val="C00000"/>
                </a:solidFill>
                <a:latin typeface="微软雅黑" panose="020B0503020204020204" pitchFamily="34" charset="-122"/>
              </a:rPr>
              <a:t>使全尺寸应急撤离演示对参试者更加安全</a:t>
            </a:r>
            <a:r>
              <a:rPr lang="zh-CN" altLang="zh-CN" dirty="0">
                <a:latin typeface="微软雅黑" panose="020B0503020204020204" pitchFamily="34" charset="-122"/>
              </a:rPr>
              <a:t>并将现有的一些做法法典化。</a:t>
            </a:r>
          </a:p>
          <a:p>
            <a:r>
              <a:rPr lang="en-US" altLang="zh-CN" b="1" dirty="0">
                <a:latin typeface="微软雅黑" panose="020B0503020204020204" pitchFamily="34" charset="-122"/>
              </a:rPr>
              <a:t> </a:t>
            </a:r>
            <a:endParaRPr lang="zh-CN" altLang="zh-CN" dirty="0">
              <a:latin typeface="微软雅黑" panose="020B0503020204020204" pitchFamily="34" charset="-122"/>
            </a:endParaRPr>
          </a:p>
          <a:p>
            <a:r>
              <a:rPr lang="zh-CN" altLang="zh-CN" b="1" dirty="0">
                <a:latin typeface="微软雅黑" panose="020B0503020204020204" pitchFamily="34" charset="-122"/>
              </a:rPr>
              <a:t>生效日期：</a:t>
            </a:r>
            <a:r>
              <a:rPr lang="en-US" altLang="zh-CN" dirty="0">
                <a:latin typeface="微软雅黑" panose="020B0503020204020204" pitchFamily="34" charset="-122"/>
              </a:rPr>
              <a:t>2004</a:t>
            </a:r>
            <a:r>
              <a:rPr lang="zh-CN" altLang="zh-CN" dirty="0">
                <a:latin typeface="微软雅黑" panose="020B0503020204020204" pitchFamily="34" charset="-122"/>
              </a:rPr>
              <a:t>年</a:t>
            </a:r>
            <a:r>
              <a:rPr lang="en-US" altLang="zh-CN" dirty="0">
                <a:latin typeface="微软雅黑" panose="020B0503020204020204" pitchFamily="34" charset="-122"/>
              </a:rPr>
              <a:t>12</a:t>
            </a:r>
            <a:r>
              <a:rPr lang="zh-CN" altLang="zh-CN" dirty="0">
                <a:latin typeface="微软雅黑" panose="020B0503020204020204" pitchFamily="34" charset="-122"/>
              </a:rPr>
              <a:t>月</a:t>
            </a:r>
            <a:r>
              <a:rPr lang="en-US" altLang="zh-CN" dirty="0">
                <a:latin typeface="微软雅黑" panose="020B0503020204020204" pitchFamily="34" charset="-122"/>
              </a:rPr>
              <a:t>17</a:t>
            </a:r>
            <a:r>
              <a:rPr lang="zh-CN" altLang="zh-CN" dirty="0">
                <a:latin typeface="微软雅黑" panose="020B0503020204020204" pitchFamily="34" charset="-122"/>
              </a:rPr>
              <a:t>日</a:t>
            </a:r>
            <a:endParaRPr lang="en-US" altLang="zh-CN" dirty="0">
              <a:latin typeface="微软雅黑" panose="020B0503020204020204" pitchFamily="34" charset="-122"/>
            </a:endParaRPr>
          </a:p>
          <a:p>
            <a:endParaRPr lang="en-US" altLang="zh-CN" dirty="0">
              <a:latin typeface="微软雅黑" panose="020B0503020204020204" pitchFamily="34" charset="-122"/>
            </a:endParaRPr>
          </a:p>
          <a:p>
            <a:endParaRPr lang="en-US" altLang="zh-CN" dirty="0">
              <a:latin typeface="微软雅黑" panose="020B0503020204020204" pitchFamily="34" charset="-122"/>
            </a:endParaRPr>
          </a:p>
        </p:txBody>
      </p:sp>
    </p:spTree>
    <p:extLst>
      <p:ext uri="{BB962C8B-B14F-4D97-AF65-F5344CB8AC3E}">
        <p14:creationId xmlns:p14="http://schemas.microsoft.com/office/powerpoint/2010/main" val="2170390903"/>
      </p:ext>
    </p:extLst>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aee879a25ae23d155db19b73a77a05768ed8241"/>
</p:tagLst>
</file>

<file path=ppt/theme/theme1.xml><?xml version="1.0" encoding="utf-8"?>
<a:theme xmlns:a="http://schemas.openxmlformats.org/drawingml/2006/main" name="封面">
  <a:themeElements>
    <a:clrScheme name="封面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封面">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封面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封面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封面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封面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封面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封面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封面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封面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封面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封面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封面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封面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正文">
  <a:themeElements>
    <a:clrScheme name="插芯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插芯">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5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插芯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插芯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插芯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插芯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插芯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插芯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插芯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插芯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插芯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插芯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插芯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插芯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21547</TotalTime>
  <Words>6321</Words>
  <Application>Microsoft Macintosh PowerPoint</Application>
  <PresentationFormat>全屏显示(4:3)</PresentationFormat>
  <Paragraphs>428</Paragraphs>
  <Slides>30</Slides>
  <Notes>28</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30</vt:i4>
      </vt:variant>
    </vt:vector>
  </HeadingPairs>
  <TitlesOfParts>
    <vt:vector size="40" baseType="lpstr">
      <vt:lpstr>Arial Black</vt:lpstr>
      <vt:lpstr>Calibri</vt:lpstr>
      <vt:lpstr>Times New Roman</vt:lpstr>
      <vt:lpstr>Wingdings</vt:lpstr>
      <vt:lpstr>黑体</vt:lpstr>
      <vt:lpstr>宋体</vt:lpstr>
      <vt:lpstr>微软雅黑</vt:lpstr>
      <vt:lpstr>Arial</vt:lpstr>
      <vt:lpstr>封面</vt:lpstr>
      <vt:lpstr>正文</vt:lpstr>
      <vt:lpstr>PowerPoint 演示文稿</vt:lpstr>
      <vt:lpstr>PowerPoint 演示文稿</vt:lpstr>
      <vt:lpstr>PowerPoint 演示文稿</vt:lpstr>
      <vt:lpstr>适航条款解读—应急撤离相关条款</vt:lpstr>
      <vt:lpstr>适航条款解读—应急撤离相关条款</vt:lpstr>
      <vt:lpstr>适航条款解读—应急撤离相关条款</vt:lpstr>
      <vt:lpstr>适航条款解读—应急撤离相关条款</vt:lpstr>
      <vt:lpstr>适航条款解读—应急撤离相关条款</vt:lpstr>
      <vt:lpstr>适航条款解读—117修正案</vt:lpstr>
      <vt:lpstr>适航条款解读—117修正案</vt:lpstr>
      <vt:lpstr>适航条款解读—117修正案</vt:lpstr>
      <vt:lpstr>适航条款解读—117修正案</vt:lpstr>
      <vt:lpstr>适航条款解读—117修正案</vt:lpstr>
      <vt:lpstr>适航条款解读—117修正案</vt:lpstr>
      <vt:lpstr>适航条款解读—117修正案</vt:lpstr>
      <vt:lpstr>适航条款解读—AC25.803-1A</vt:lpstr>
      <vt:lpstr>适航条款解读—AC25.803-1A</vt:lpstr>
      <vt:lpstr>适航条款解读—AC25.803-1A</vt:lpstr>
      <vt:lpstr>适航条款解读—AC25.803-1A</vt:lpstr>
      <vt:lpstr>适航条款解读—AC25.803-1A</vt:lpstr>
      <vt:lpstr>适航条款解读—AC25.803-1A</vt:lpstr>
      <vt:lpstr>适航条款解读—AC25.803-1A</vt:lpstr>
      <vt:lpstr>适航条款解读—AC25.803-1A</vt:lpstr>
      <vt:lpstr>适航条款解读—AC25.803-1A</vt:lpstr>
      <vt:lpstr>适航条款解读—AC25.803-1A</vt:lpstr>
      <vt:lpstr>适航条款解读—AC25.803-1A</vt:lpstr>
      <vt:lpstr>PowerPoint 演示文稿</vt:lpstr>
      <vt:lpstr>典型案例—ARJ21-700飞机应急撤离地面演示 </vt:lpstr>
      <vt:lpstr>典型案例—ARJ21-700飞机应急撤离地面演示 </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陆晓华</dc:creator>
  <cp:lastModifiedBy>Jiang Xie</cp:lastModifiedBy>
  <cp:revision>1367</cp:revision>
  <cp:lastPrinted>2015-01-20T00:51:50Z</cp:lastPrinted>
  <dcterms:created xsi:type="dcterms:W3CDTF">1601-01-01T00:00:00Z</dcterms:created>
  <dcterms:modified xsi:type="dcterms:W3CDTF">2016-12-07T08:37:24Z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