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99CF95-39D0-460A-A67E-417A5A02717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15B14-7BAF-43C1-B1C9-8EB5D1D62C0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ln>
        </p:spPr>
      </p:sp>
      <p:sp>
        <p:nvSpPr>
          <p:cNvPr id="47107"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74640AD4-825F-4C52-8476-FE599A812FE9}"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ln>
        </p:spPr>
      </p:sp>
      <p:sp>
        <p:nvSpPr>
          <p:cNvPr id="56323"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88708543-7D6D-4C1D-B858-88641EE6E426}"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ln>
        </p:spPr>
      </p:sp>
      <p:sp>
        <p:nvSpPr>
          <p:cNvPr id="57347" name="Notes Placeholder 2"/>
          <p:cNvSpPr>
            <a:spLocks noGrp="1"/>
          </p:cNvSpPr>
          <p:nvPr>
            <p:ph type="body" idx="1"/>
          </p:nvPr>
        </p:nvSpPr>
        <p:spPr bwMode="auto">
          <a:noFill/>
        </p:spPr>
        <p:txBody>
          <a:bodyPr wrap="square" numCol="1" anchor="t" anchorCtr="0" compatLnSpc="1"/>
          <a:lstStyle/>
          <a:p>
            <a:r>
              <a:rPr lang="en-US" smtClean="0"/>
              <a:t>The comparing step determines the variation between actual performance and the standard. Although some variation in performance can be expected in all activities, it’s critical to determine an acceptable range of variation (see Exhibit 18-4). Deviations outside this range need attention.</a:t>
            </a:r>
            <a:endParaRPr lang="en-US" smtClean="0"/>
          </a:p>
        </p:txBody>
      </p:sp>
      <p:sp>
        <p:nvSpPr>
          <p:cNvPr id="4" name="Slide Number Placeholder 3"/>
          <p:cNvSpPr>
            <a:spLocks noGrp="1"/>
          </p:cNvSpPr>
          <p:nvPr>
            <p:ph type="sldNum" sz="quarter" idx="5"/>
          </p:nvPr>
        </p:nvSpPr>
        <p:spPr/>
        <p:txBody>
          <a:bodyPr/>
          <a:lstStyle/>
          <a:p>
            <a:fld id="{5D75FF85-FDAC-43C4-8D3B-465A22370E9E}"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ln>
        </p:spPr>
      </p:sp>
      <p:sp>
        <p:nvSpPr>
          <p:cNvPr id="58371"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5739D078-1EE7-4F56-A67E-E14C85C98536}"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ln>
        </p:spPr>
      </p:sp>
      <p:sp>
        <p:nvSpPr>
          <p:cNvPr id="59395" name="Notes Placeholder 2"/>
          <p:cNvSpPr>
            <a:spLocks noGrp="1"/>
          </p:cNvSpPr>
          <p:nvPr>
            <p:ph type="body" idx="1"/>
          </p:nvPr>
        </p:nvSpPr>
        <p:spPr bwMode="auto">
          <a:noFill/>
        </p:spPr>
        <p:txBody>
          <a:bodyPr wrap="square" numCol="1" anchor="t" anchorCtr="0" compatLnSpc="1"/>
          <a:lstStyle/>
          <a:p>
            <a:r>
              <a:rPr lang="en-US" smtClean="0"/>
              <a:t>Exhibit 18-5 displays both the sales goals (standard) and actual sales figures for the month</a:t>
            </a:r>
            <a:endParaRPr lang="en-US" smtClean="0"/>
          </a:p>
          <a:p>
            <a:r>
              <a:rPr lang="en-US" smtClean="0"/>
              <a:t>of June.</a:t>
            </a:r>
            <a:endParaRPr lang="en-US" smtClean="0"/>
          </a:p>
        </p:txBody>
      </p:sp>
      <p:sp>
        <p:nvSpPr>
          <p:cNvPr id="4" name="Slide Number Placeholder 3"/>
          <p:cNvSpPr>
            <a:spLocks noGrp="1"/>
          </p:cNvSpPr>
          <p:nvPr>
            <p:ph type="sldNum" sz="quarter" idx="5"/>
          </p:nvPr>
        </p:nvSpPr>
        <p:spPr/>
        <p:txBody>
          <a:bodyPr/>
          <a:lstStyle/>
          <a:p>
            <a:fld id="{491DAF48-067A-46B6-9867-20170C55395F}"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ln>
        </p:spPr>
      </p:sp>
      <p:sp>
        <p:nvSpPr>
          <p:cNvPr id="60419" name="Notes Placeholder 2"/>
          <p:cNvSpPr>
            <a:spLocks noGrp="1"/>
          </p:cNvSpPr>
          <p:nvPr>
            <p:ph type="body" idx="1"/>
          </p:nvPr>
        </p:nvSpPr>
        <p:spPr bwMode="auto">
          <a:noFill/>
        </p:spPr>
        <p:txBody>
          <a:bodyPr wrap="square" numCol="1" anchor="t" anchorCtr="0" compatLnSpc="1"/>
          <a:lstStyle/>
          <a:p>
            <a:r>
              <a:rPr lang="en-US" smtClean="0"/>
              <a:t>Exhibit 18-6 summarizes the decisions a manager makes in controlling. The standards are goals that were developed during the planning process.</a:t>
            </a:r>
            <a:endParaRPr lang="en-US" smtClean="0"/>
          </a:p>
        </p:txBody>
      </p:sp>
      <p:sp>
        <p:nvSpPr>
          <p:cNvPr id="4" name="Slide Number Placeholder 3"/>
          <p:cNvSpPr>
            <a:spLocks noGrp="1"/>
          </p:cNvSpPr>
          <p:nvPr>
            <p:ph type="sldNum" sz="quarter" idx="5"/>
          </p:nvPr>
        </p:nvSpPr>
        <p:spPr/>
        <p:txBody>
          <a:bodyPr/>
          <a:lstStyle/>
          <a:p>
            <a:fld id="{C12D2D14-01ED-49FB-B832-C20E83D8E950}"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ln>
        </p:spPr>
      </p:sp>
      <p:sp>
        <p:nvSpPr>
          <p:cNvPr id="61443"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824C2BA8-780A-4E44-9AB7-17D3D2E7721A}"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ln>
        </p:spPr>
      </p:sp>
      <p:sp>
        <p:nvSpPr>
          <p:cNvPr id="62467"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627A7862-7C13-4BAE-91A4-F629FAE9819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ln>
        </p:spPr>
      </p:sp>
      <p:sp>
        <p:nvSpPr>
          <p:cNvPr id="63491" name="Notes Placeholder 2"/>
          <p:cNvSpPr>
            <a:spLocks noGrp="1"/>
          </p:cNvSpPr>
          <p:nvPr>
            <p:ph type="body" idx="1"/>
          </p:nvPr>
        </p:nvSpPr>
        <p:spPr bwMode="auto">
          <a:noFill/>
        </p:spPr>
        <p:txBody>
          <a:bodyPr wrap="square" numCol="1" anchor="t" anchorCtr="0" compatLnSpc="1"/>
          <a:lstStyle/>
          <a:p>
            <a:r>
              <a:rPr lang="en-US" smtClean="0"/>
              <a:t>Rankings are a popular way for managers to measure their organization’s performance. As Exhibit 18-7 shows, there’s not a shortage of these rankings.</a:t>
            </a:r>
            <a:endParaRPr lang="en-US" smtClean="0"/>
          </a:p>
        </p:txBody>
      </p:sp>
      <p:sp>
        <p:nvSpPr>
          <p:cNvPr id="4" name="Slide Number Placeholder 3"/>
          <p:cNvSpPr>
            <a:spLocks noGrp="1"/>
          </p:cNvSpPr>
          <p:nvPr>
            <p:ph type="sldNum" sz="quarter" idx="5"/>
          </p:nvPr>
        </p:nvSpPr>
        <p:spPr/>
        <p:txBody>
          <a:bodyPr/>
          <a:lstStyle/>
          <a:p>
            <a:fld id="{2AC531BB-29B0-4FAC-9C8E-35EAE59F348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ln>
        </p:spPr>
      </p:sp>
      <p:sp>
        <p:nvSpPr>
          <p:cNvPr id="64515"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18830E79-6080-4547-9F43-F5C8986C09F0}"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ln>
        </p:spPr>
      </p:sp>
      <p:sp>
        <p:nvSpPr>
          <p:cNvPr id="65539"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86AD5C69-B1BC-4958-B861-509FB95874D2}"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p:spPr>
      </p:sp>
      <p:sp>
        <p:nvSpPr>
          <p:cNvPr id="48131"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AE983A6F-A1AD-442E-99A2-493F5419E4EA}"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ln>
        </p:spPr>
      </p:sp>
      <p:sp>
        <p:nvSpPr>
          <p:cNvPr id="66563"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8D2B43B3-217B-4E52-AA72-D074906A092D}"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ln>
        </p:spPr>
      </p:sp>
      <p:sp>
        <p:nvSpPr>
          <p:cNvPr id="67587" name="Notes Placeholder 2"/>
          <p:cNvSpPr>
            <a:spLocks noGrp="1"/>
          </p:cNvSpPr>
          <p:nvPr>
            <p:ph type="body" idx="1"/>
          </p:nvPr>
        </p:nvSpPr>
        <p:spPr bwMode="auto">
          <a:noFill/>
        </p:spPr>
        <p:txBody>
          <a:bodyPr wrap="square" numCol="1" anchor="t" anchorCtr="0" compatLnSpc="1"/>
          <a:lstStyle/>
          <a:p>
            <a:r>
              <a:rPr lang="en-US" smtClean="0"/>
              <a:t>Managers can implement controls before an activity begins, during the time the activity is going on, and after the activity has been completed. The first type is called feedforward control; the second, concurrent control; and the last, feedback control (see Exhibit 18-8).</a:t>
            </a:r>
            <a:endParaRPr lang="en-US" smtClean="0"/>
          </a:p>
        </p:txBody>
      </p:sp>
      <p:sp>
        <p:nvSpPr>
          <p:cNvPr id="4" name="Slide Number Placeholder 3"/>
          <p:cNvSpPr>
            <a:spLocks noGrp="1"/>
          </p:cNvSpPr>
          <p:nvPr>
            <p:ph type="sldNum" sz="quarter" idx="5"/>
          </p:nvPr>
        </p:nvSpPr>
        <p:spPr/>
        <p:txBody>
          <a:bodyPr/>
          <a:lstStyle/>
          <a:p>
            <a:fld id="{5B627707-3390-4ADD-AB21-BF4C2DA488C2}"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B52958-BB86-4E03-BD88-3D55AB3E048B}" type="slidenum">
              <a:rPr lang="en-US"/>
            </a:fld>
            <a:endParaRPr lang="en-US"/>
          </a:p>
        </p:txBody>
      </p:sp>
      <p:sp>
        <p:nvSpPr>
          <p:cNvPr id="68611" name="Rectangle 2"/>
          <p:cNvSpPr>
            <a:spLocks noGrp="1" noRot="1" noChangeAspect="1" noChangeArrowheads="1" noTextEdit="1"/>
          </p:cNvSpPr>
          <p:nvPr>
            <p:ph type="sldImg"/>
          </p:nvPr>
        </p:nvSpPr>
        <p:spPr bwMode="auto">
          <a:noFill/>
          <a:ln>
            <a:solidFill>
              <a:srgbClr val="000000"/>
            </a:solidFill>
            <a:miter lim="800000"/>
          </a:ln>
        </p:spPr>
      </p:sp>
      <p:sp>
        <p:nvSpPr>
          <p:cNvPr id="68612" name="Rectangle 3"/>
          <p:cNvSpPr>
            <a:spLocks noGrp="1" noChangeArrowheads="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ln>
        </p:spPr>
      </p:sp>
      <p:sp>
        <p:nvSpPr>
          <p:cNvPr id="69635" name="Notes Placeholder 2"/>
          <p:cNvSpPr>
            <a:spLocks noGrp="1"/>
          </p:cNvSpPr>
          <p:nvPr>
            <p:ph type="body" idx="1"/>
          </p:nvPr>
        </p:nvSpPr>
        <p:spPr bwMode="auto">
          <a:noFill/>
        </p:spPr>
        <p:txBody>
          <a:bodyPr wrap="square" numCol="1" anchor="t" anchorCtr="0" compatLnSpc="1"/>
          <a:lstStyle/>
          <a:p>
            <a:r>
              <a:rPr lang="en-US" smtClean="0"/>
              <a:t>Exhibit 18-9 summarizes some of the most popular financial ratios.</a:t>
            </a:r>
            <a:endParaRPr lang="en-US" smtClean="0"/>
          </a:p>
        </p:txBody>
      </p:sp>
      <p:sp>
        <p:nvSpPr>
          <p:cNvPr id="4" name="Slide Number Placeholder 3"/>
          <p:cNvSpPr>
            <a:spLocks noGrp="1"/>
          </p:cNvSpPr>
          <p:nvPr>
            <p:ph type="sldNum" sz="quarter" idx="5"/>
          </p:nvPr>
        </p:nvSpPr>
        <p:spPr/>
        <p:txBody>
          <a:bodyPr/>
          <a:lstStyle/>
          <a:p>
            <a:fld id="{702D2BC9-197B-4B39-91D1-F833BE3644D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ln>
        </p:spPr>
      </p:sp>
      <p:sp>
        <p:nvSpPr>
          <p:cNvPr id="70659"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F7D47DFB-8EBF-4250-AD70-BC911F4D7517}"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ln>
        </p:spPr>
      </p:sp>
      <p:sp>
        <p:nvSpPr>
          <p:cNvPr id="71683"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A1514787-FB0A-4520-A819-0B60D2EC0AA8}"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ln>
        </p:spPr>
      </p:sp>
      <p:sp>
        <p:nvSpPr>
          <p:cNvPr id="72707"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DAEEEB40-106B-4754-9433-3FC4E758CAF0}"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ln>
        </p:spPr>
      </p:sp>
      <p:sp>
        <p:nvSpPr>
          <p:cNvPr id="73731"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836F049A-FBF7-4EDF-84D1-2BFE43C54103}"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ln>
        </p:spPr>
      </p:sp>
      <p:sp>
        <p:nvSpPr>
          <p:cNvPr id="74755" name="Notes Placeholder 2"/>
          <p:cNvSpPr>
            <a:spLocks noGrp="1"/>
          </p:cNvSpPr>
          <p:nvPr>
            <p:ph type="body" idx="1"/>
          </p:nvPr>
        </p:nvSpPr>
        <p:spPr bwMode="auto">
          <a:noFill/>
        </p:spPr>
        <p:txBody>
          <a:bodyPr wrap="square" numCol="1" anchor="t" anchorCtr="0" compatLnSpc="1"/>
          <a:lstStyle/>
          <a:p>
            <a:r>
              <a:rPr lang="en-US" smtClean="0"/>
              <a:t>Exhibit 18-10 provides some suggestions for internal benchmarking.</a:t>
            </a:r>
            <a:endParaRPr lang="en-US" smtClean="0"/>
          </a:p>
        </p:txBody>
      </p:sp>
      <p:sp>
        <p:nvSpPr>
          <p:cNvPr id="4" name="Slide Number Placeholder 3"/>
          <p:cNvSpPr>
            <a:spLocks noGrp="1"/>
          </p:cNvSpPr>
          <p:nvPr>
            <p:ph type="sldNum" sz="quarter" idx="5"/>
          </p:nvPr>
        </p:nvSpPr>
        <p:spPr/>
        <p:txBody>
          <a:bodyPr/>
          <a:lstStyle/>
          <a:p>
            <a:fld id="{021221C5-B693-49F4-9A30-2116697A0302}"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ln>
        </p:spPr>
      </p:sp>
      <p:sp>
        <p:nvSpPr>
          <p:cNvPr id="75779"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3518C053-E5CA-4B45-8F97-18963EF725B6}"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3C3F1C-4A0D-41C2-9D51-7E1904FA441F}" type="slidenum">
              <a:rPr lang="en-US"/>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ln>
        </p:spPr>
      </p:sp>
      <p:sp>
        <p:nvSpPr>
          <p:cNvPr id="49156" name="Rectangle 3"/>
          <p:cNvSpPr>
            <a:spLocks noGrp="1" noChangeArrowheads="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ln>
        </p:spPr>
      </p:sp>
      <p:sp>
        <p:nvSpPr>
          <p:cNvPr id="76803" name="Notes Placeholder 2"/>
          <p:cNvSpPr>
            <a:spLocks noGrp="1"/>
          </p:cNvSpPr>
          <p:nvPr>
            <p:ph type="body" idx="1"/>
          </p:nvPr>
        </p:nvSpPr>
        <p:spPr bwMode="auto">
          <a:noFill/>
        </p:spPr>
        <p:txBody>
          <a:bodyPr wrap="square" numCol="1" anchor="t" anchorCtr="0" compatLnSpc="1"/>
          <a:lstStyle/>
          <a:p>
            <a:r>
              <a:rPr lang="en-US" smtClean="0"/>
              <a:t>The concept of feed forward, concurrent, and feedback control is useful for identifying measures to deter or reduce employee theft. Exhibit 18-11 summarizes several possible managerial actions.</a:t>
            </a:r>
            <a:endParaRPr lang="en-US" smtClean="0"/>
          </a:p>
        </p:txBody>
      </p:sp>
      <p:sp>
        <p:nvSpPr>
          <p:cNvPr id="4" name="Slide Number Placeholder 3"/>
          <p:cNvSpPr>
            <a:spLocks noGrp="1"/>
          </p:cNvSpPr>
          <p:nvPr>
            <p:ph type="sldNum" sz="quarter" idx="5"/>
          </p:nvPr>
        </p:nvSpPr>
        <p:spPr/>
        <p:txBody>
          <a:bodyPr/>
          <a:lstStyle/>
          <a:p>
            <a:fld id="{D3060A54-94D2-437D-9A82-692139CB2A60}"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ln>
        </p:spPr>
      </p:sp>
      <p:sp>
        <p:nvSpPr>
          <p:cNvPr id="77827"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321C2536-A056-4AC1-892A-23E876939EAE}"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ln>
        </p:spPr>
      </p:sp>
      <p:sp>
        <p:nvSpPr>
          <p:cNvPr id="78851" name="Notes Placeholder 2"/>
          <p:cNvSpPr>
            <a:spLocks noGrp="1"/>
          </p:cNvSpPr>
          <p:nvPr>
            <p:ph type="body" idx="1"/>
          </p:nvPr>
        </p:nvSpPr>
        <p:spPr bwMode="auto">
          <a:noFill/>
        </p:spPr>
        <p:txBody>
          <a:bodyPr wrap="square" numCol="1" anchor="t" anchorCtr="0" compatLnSpc="1"/>
          <a:lstStyle/>
          <a:p>
            <a:r>
              <a:rPr lang="en-US" smtClean="0"/>
              <a:t>What can managers do to deter or reduce possible workplace violence? Once again, the concept of feed forward, concurrent, and feedback control can help identify actions that managers can take. Exhibit 18-12 summarizes several suggestions.</a:t>
            </a:r>
            <a:endParaRPr lang="en-US" smtClean="0"/>
          </a:p>
          <a:p>
            <a:endParaRPr lang="en-US" smtClean="0"/>
          </a:p>
        </p:txBody>
      </p:sp>
      <p:sp>
        <p:nvSpPr>
          <p:cNvPr id="4" name="Slide Number Placeholder 3"/>
          <p:cNvSpPr>
            <a:spLocks noGrp="1"/>
          </p:cNvSpPr>
          <p:nvPr>
            <p:ph type="sldNum" sz="quarter" idx="5"/>
          </p:nvPr>
        </p:nvSpPr>
        <p:spPr/>
        <p:txBody>
          <a:bodyPr/>
          <a:lstStyle/>
          <a:p>
            <a:fld id="{B16D61BF-10B9-4EB8-9F1E-EA049168C8D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ln>
        </p:spPr>
      </p:sp>
      <p:sp>
        <p:nvSpPr>
          <p:cNvPr id="79875"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B3CA17E3-0FDB-428F-B6A3-EEBE3391A20E}"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ln>
        </p:spPr>
      </p:sp>
      <p:sp>
        <p:nvSpPr>
          <p:cNvPr id="80899"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D8E0554E-EDEC-41FF-809F-FC62909F9E19}"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FE04C9-9A96-49BB-9781-1D9ACA9A3D34}" type="slidenum">
              <a:rPr lang="en-US"/>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ln>
        </p:spPr>
      </p:sp>
      <p:sp>
        <p:nvSpPr>
          <p:cNvPr id="81924" name="Rectangle 3"/>
          <p:cNvSpPr>
            <a:spLocks noGrp="1" noChangeArrowheads="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ln>
        </p:spPr>
      </p:sp>
      <p:sp>
        <p:nvSpPr>
          <p:cNvPr id="50179" name="Notes Placeholder 2"/>
          <p:cNvSpPr>
            <a:spLocks noGrp="1"/>
          </p:cNvSpPr>
          <p:nvPr>
            <p:ph type="body" idx="1"/>
          </p:nvPr>
        </p:nvSpPr>
        <p:spPr bwMode="auto">
          <a:noFill/>
        </p:spPr>
        <p:txBody>
          <a:bodyPr wrap="square" numCol="1" anchor="t" anchorCtr="0" compatLnSpc="1"/>
          <a:lstStyle/>
          <a:p>
            <a:r>
              <a:rPr lang="en-US" smtClean="0"/>
              <a:t>As the final step in the management process, controlling provides the critical link back to planning (see Exhibit 18-1). If managers didn’t control, they’d have no way of knowing whether their goals and plans were being achieved and what future actions to take.</a:t>
            </a:r>
            <a:endParaRPr lang="en-US" smtClean="0"/>
          </a:p>
        </p:txBody>
      </p:sp>
      <p:sp>
        <p:nvSpPr>
          <p:cNvPr id="4" name="Slide Number Placeholder 3"/>
          <p:cNvSpPr>
            <a:spLocks noGrp="1"/>
          </p:cNvSpPr>
          <p:nvPr>
            <p:ph type="sldNum" sz="quarter" idx="5"/>
          </p:nvPr>
        </p:nvSpPr>
        <p:spPr/>
        <p:txBody>
          <a:bodyPr/>
          <a:lstStyle/>
          <a:p>
            <a:fld id="{431CFB6D-61A0-4E53-B4D5-C3473978CB26}"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p:spPr>
      </p:sp>
      <p:sp>
        <p:nvSpPr>
          <p:cNvPr id="51203" name="Notes Placeholder 2"/>
          <p:cNvSpPr>
            <a:spLocks noGrp="1"/>
          </p:cNvSpPr>
          <p:nvPr>
            <p:ph type="body" idx="1"/>
          </p:nvPr>
        </p:nvSpPr>
        <p:spPr bwMode="auto">
          <a:noFill/>
        </p:spPr>
        <p:txBody>
          <a:bodyPr wrap="square" numCol="1" anchor="t" anchorCtr="0" compatLnSpc="1"/>
          <a:lstStyle/>
          <a:p>
            <a:endParaRPr lang="en-US" smtClean="0"/>
          </a:p>
        </p:txBody>
      </p:sp>
      <p:sp>
        <p:nvSpPr>
          <p:cNvPr id="4" name="Slide Number Placeholder 3"/>
          <p:cNvSpPr>
            <a:spLocks noGrp="1"/>
          </p:cNvSpPr>
          <p:nvPr>
            <p:ph type="sldNum" sz="quarter" idx="5"/>
          </p:nvPr>
        </p:nvSpPr>
        <p:spPr/>
        <p:txBody>
          <a:bodyPr/>
          <a:lstStyle/>
          <a:p>
            <a:fld id="{1D9A7FC8-C3D7-41D4-9B2A-672B1B6896C0}"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F98A9A-8365-4E79-92F2-C96B8EFA8F16}" type="slidenum">
              <a:rPr lang="en-US"/>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ln>
        </p:spPr>
      </p:sp>
      <p:sp>
        <p:nvSpPr>
          <p:cNvPr id="52228" name="Rectangle 3"/>
          <p:cNvSpPr>
            <a:spLocks noGrp="1" noChangeArrowheads="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ln>
        </p:spPr>
      </p:sp>
      <p:sp>
        <p:nvSpPr>
          <p:cNvPr id="53251" name="Notes Placeholder 2"/>
          <p:cNvSpPr>
            <a:spLocks noGrp="1"/>
          </p:cNvSpPr>
          <p:nvPr>
            <p:ph type="body" idx="1"/>
          </p:nvPr>
        </p:nvSpPr>
        <p:spPr bwMode="auto">
          <a:noFill/>
        </p:spPr>
        <p:txBody>
          <a:bodyPr wrap="square" numCol="1" anchor="t" anchorCtr="0" compatLnSpc="1"/>
          <a:lstStyle/>
          <a:p>
            <a:r>
              <a:rPr lang="en-US" smtClean="0"/>
              <a:t>The control process is a three-step process of measuring actual performance, comparing actual performance against a standard, and taking managerial action to correct deviations or to address inadequate standards. (See Exhibit 18-2.)</a:t>
            </a:r>
            <a:endParaRPr lang="en-US" smtClean="0"/>
          </a:p>
        </p:txBody>
      </p:sp>
      <p:sp>
        <p:nvSpPr>
          <p:cNvPr id="4" name="Slide Number Placeholder 3"/>
          <p:cNvSpPr>
            <a:spLocks noGrp="1"/>
          </p:cNvSpPr>
          <p:nvPr>
            <p:ph type="sldNum" sz="quarter" idx="5"/>
          </p:nvPr>
        </p:nvSpPr>
        <p:spPr/>
        <p:txBody>
          <a:bodyPr/>
          <a:lstStyle/>
          <a:p>
            <a:fld id="{02C8E96A-CFC0-4CF8-97DC-AF08E2254C26}"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7FE8C0-D21E-4BD7-9239-F8F94369E687}" type="slidenum">
              <a:rPr lang="en-US"/>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ln>
        </p:spPr>
      </p:sp>
      <p:sp>
        <p:nvSpPr>
          <p:cNvPr id="54276" name="Rectangle 3"/>
          <p:cNvSpPr>
            <a:spLocks noGrp="1" noChangeArrowheads="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ln>
        </p:spPr>
      </p:sp>
      <p:sp>
        <p:nvSpPr>
          <p:cNvPr id="55299" name="Notes Placeholder 2"/>
          <p:cNvSpPr>
            <a:spLocks noGrp="1"/>
          </p:cNvSpPr>
          <p:nvPr>
            <p:ph type="body" idx="1"/>
          </p:nvPr>
        </p:nvSpPr>
        <p:spPr bwMode="auto">
          <a:noFill/>
        </p:spPr>
        <p:txBody>
          <a:bodyPr wrap="square" numCol="1" anchor="t" anchorCtr="0" compatLnSpc="1"/>
          <a:lstStyle/>
          <a:p>
            <a:r>
              <a:rPr lang="en-US" smtClean="0"/>
              <a:t>Four approaches used by managers to measure and report actual performance are personal observations, statistical reports, oral reports, and written reports. Exhibit 18-3 summarizes the advantages and drawbacks of each approach. Most managers use a combination of these approaches.</a:t>
            </a:r>
            <a:endParaRPr lang="en-US" smtClean="0"/>
          </a:p>
        </p:txBody>
      </p:sp>
      <p:sp>
        <p:nvSpPr>
          <p:cNvPr id="4" name="Slide Number Placeholder 3"/>
          <p:cNvSpPr>
            <a:spLocks noGrp="1"/>
          </p:cNvSpPr>
          <p:nvPr>
            <p:ph type="sldNum" sz="quarter" idx="5"/>
          </p:nvPr>
        </p:nvSpPr>
        <p:spPr/>
        <p:txBody>
          <a:bodyPr/>
          <a:lstStyle/>
          <a:p>
            <a:fld id="{2DF80CE2-929C-4E10-A7FA-0D330258A043}"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1D8BD707-D9CF-40AE-B4C6-C98DA3205C09}" type="datetimeFigureOut">
              <a:rPr lang="en-US" smtClean="0"/>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1D8BD707-D9CF-40AE-B4C6-C98DA3205C09}" type="datetimeFigureOut">
              <a:rPr lang="en-US" smtClean="0"/>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1"/>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pPr algn="ctr">
              <a:defRPr/>
            </a:pPr>
            <a:r>
              <a:rPr lang="en-US" sz="3600" dirty="0" smtClean="0"/>
              <a:t>Exhibit 18-3: Sources of Information</a:t>
            </a:r>
            <a:br>
              <a:rPr lang="en-US" sz="3600" dirty="0" smtClean="0"/>
            </a:br>
            <a:r>
              <a:rPr lang="en-US" sz="3600" dirty="0" smtClean="0"/>
              <a:t>for Measuring Performance</a:t>
            </a:r>
            <a:endParaRPr lang="en-US" sz="3600" dirty="0"/>
          </a:p>
        </p:txBody>
      </p:sp>
      <p:pic>
        <p:nvPicPr>
          <p:cNvPr id="16387" name="Picture 2"/>
          <p:cNvPicPr>
            <a:picLocks noGrp="1" noChangeAspect="1" noChangeArrowheads="1"/>
          </p:cNvPicPr>
          <p:nvPr>
            <p:ph idx="1"/>
          </p:nvPr>
        </p:nvPicPr>
        <p:blipFill>
          <a:blip r:embed="rId1"/>
          <a:srcRect/>
          <a:stretch>
            <a:fillRect/>
          </a:stretch>
        </p:blipFill>
        <p:spPr>
          <a:xfrm>
            <a:off x="542925" y="1895475"/>
            <a:ext cx="8058150" cy="420052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7239000" cy="1143000"/>
          </a:xfrm>
        </p:spPr>
        <p:txBody>
          <a:bodyPr>
            <a:normAutofit fontScale="90000"/>
          </a:bodyPr>
          <a:lstStyle/>
          <a:p>
            <a:pPr algn="ctr">
              <a:defRPr/>
            </a:pPr>
            <a:r>
              <a:rPr lang="en-US" dirty="0" smtClean="0"/>
              <a:t>Comparing Actual Performance</a:t>
            </a:r>
            <a:br>
              <a:rPr lang="en-US" dirty="0" smtClean="0"/>
            </a:br>
            <a:r>
              <a:rPr lang="en-US" dirty="0" smtClean="0"/>
              <a:t>Against the Standard</a:t>
            </a:r>
            <a:endParaRPr lang="en-US" dirty="0"/>
          </a:p>
        </p:txBody>
      </p:sp>
      <p:sp>
        <p:nvSpPr>
          <p:cNvPr id="17411" name="Content Placeholder 5"/>
          <p:cNvSpPr>
            <a:spLocks noGrp="1"/>
          </p:cNvSpPr>
          <p:nvPr>
            <p:ph idx="1"/>
          </p:nvPr>
        </p:nvSpPr>
        <p:spPr>
          <a:xfrm>
            <a:off x="457200" y="2600016"/>
            <a:ext cx="7239000" cy="2276784"/>
          </a:xfrm>
        </p:spPr>
        <p:txBody>
          <a:bodyPr/>
          <a:lstStyle/>
          <a:p>
            <a:r>
              <a:rPr lang="en-US" dirty="0" smtClean="0"/>
              <a:t>Determining the degree of variation between actual performance and the standard</a:t>
            </a:r>
            <a:endParaRPr lang="en-US" b="1" dirty="0" smtClean="0"/>
          </a:p>
          <a:p>
            <a:r>
              <a:rPr lang="en-US" b="1" dirty="0" smtClean="0"/>
              <a:t>Range of variation - </a:t>
            </a:r>
            <a:r>
              <a:rPr lang="en-US" dirty="0" smtClean="0"/>
              <a:t>the acceptable parameters of variance between actual performance and the standard.</a:t>
            </a:r>
            <a:endParaRPr lang="en-US" dirty="0" smtClean="0"/>
          </a:p>
          <a:p>
            <a:pPr>
              <a:buFont typeface="Arial" panose="020B0604020202020204" pitchFamily="34" charset="0"/>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18-4: Acceptable</a:t>
            </a:r>
            <a:br>
              <a:rPr lang="en-US" sz="3600" dirty="0" smtClean="0"/>
            </a:br>
            <a:r>
              <a:rPr lang="en-US" sz="3600" dirty="0" smtClean="0"/>
              <a:t>Range of Variation</a:t>
            </a:r>
            <a:endParaRPr lang="en-US" sz="3600" dirty="0"/>
          </a:p>
        </p:txBody>
      </p:sp>
      <p:pic>
        <p:nvPicPr>
          <p:cNvPr id="18435" name="Picture 2"/>
          <p:cNvPicPr>
            <a:picLocks noGrp="1" noChangeAspect="1" noChangeArrowheads="1"/>
          </p:cNvPicPr>
          <p:nvPr>
            <p:ph idx="1"/>
          </p:nvPr>
        </p:nvPicPr>
        <p:blipFill>
          <a:blip r:embed="rId1"/>
          <a:srcRect/>
          <a:stretch>
            <a:fillRect/>
          </a:stretch>
        </p:blipFill>
        <p:spPr>
          <a:xfrm>
            <a:off x="657225" y="1490663"/>
            <a:ext cx="7829550" cy="451485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Taking Managerial Action</a:t>
            </a:r>
            <a:endParaRPr lang="en-US" dirty="0"/>
          </a:p>
        </p:txBody>
      </p:sp>
      <p:sp>
        <p:nvSpPr>
          <p:cNvPr id="19459" name="Content Placeholder 2"/>
          <p:cNvSpPr>
            <a:spLocks noGrp="1"/>
          </p:cNvSpPr>
          <p:nvPr>
            <p:ph idx="1"/>
          </p:nvPr>
        </p:nvSpPr>
        <p:spPr/>
        <p:txBody>
          <a:bodyPr/>
          <a:lstStyle/>
          <a:p>
            <a:r>
              <a:rPr lang="en-US" b="1" smtClean="0"/>
              <a:t>Immediate corrective action - </a:t>
            </a:r>
            <a:r>
              <a:rPr lang="en-US" smtClean="0"/>
              <a:t>corrective action that corrects problems at once in order to get performance back on track.</a:t>
            </a:r>
            <a:endParaRPr lang="en-US" smtClean="0"/>
          </a:p>
          <a:p>
            <a:r>
              <a:rPr lang="en-US" b="1" smtClean="0"/>
              <a:t>Basic corrective action - </a:t>
            </a:r>
            <a:r>
              <a:rPr lang="en-US" smtClean="0"/>
              <a:t>corrective action that looks at how and why performance deviated before correcting the source of deviation.</a:t>
            </a:r>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r>
              <a:rPr lang="en-US" sz="3600" dirty="0" smtClean="0">
                <a:solidFill>
                  <a:srgbClr val="7F7F7F"/>
                </a:solidFill>
              </a:rPr>
              <a:t>Exhibit 18-5: Green Earth Gardening</a:t>
            </a:r>
            <a:br>
              <a:rPr lang="en-US" sz="3600" dirty="0" smtClean="0">
                <a:solidFill>
                  <a:srgbClr val="7F7F7F"/>
                </a:solidFill>
              </a:rPr>
            </a:br>
            <a:r>
              <a:rPr lang="en-US" sz="3600" dirty="0" smtClean="0">
                <a:solidFill>
                  <a:srgbClr val="7F7F7F"/>
                </a:solidFill>
              </a:rPr>
              <a:t>Supply — </a:t>
            </a:r>
            <a:r>
              <a:rPr lang="en-US" sz="3600" i="1" dirty="0" smtClean="0">
                <a:solidFill>
                  <a:srgbClr val="7F7F7F"/>
                </a:solidFill>
              </a:rPr>
              <a:t>June Sales</a:t>
            </a:r>
            <a:endParaRPr lang="en-US" sz="3600" dirty="0" smtClean="0">
              <a:solidFill>
                <a:srgbClr val="7F7F7F"/>
              </a:solidFill>
            </a:endParaRPr>
          </a:p>
        </p:txBody>
      </p:sp>
      <p:pic>
        <p:nvPicPr>
          <p:cNvPr id="20483" name="Picture 2"/>
          <p:cNvPicPr>
            <a:picLocks noGrp="1" noChangeAspect="1" noChangeArrowheads="1"/>
          </p:cNvPicPr>
          <p:nvPr>
            <p:ph idx="1"/>
          </p:nvPr>
        </p:nvPicPr>
        <p:blipFill>
          <a:blip r:embed="rId1"/>
          <a:srcRect/>
          <a:stretch>
            <a:fillRect/>
          </a:stretch>
        </p:blipFill>
        <p:spPr>
          <a:xfrm>
            <a:off x="509588" y="2133600"/>
            <a:ext cx="8124825" cy="31242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1143000"/>
          </a:xfrm>
        </p:spPr>
        <p:txBody>
          <a:bodyPr>
            <a:normAutofit fontScale="90000"/>
          </a:bodyPr>
          <a:lstStyle/>
          <a:p>
            <a:pPr algn="ctr">
              <a:defRPr/>
            </a:pPr>
            <a:r>
              <a:rPr lang="en-US" sz="3600" dirty="0" smtClean="0"/>
              <a:t>Exhibit 18-6: Managerial Decisions</a:t>
            </a:r>
            <a:br>
              <a:rPr lang="en-US" sz="3600" dirty="0" smtClean="0"/>
            </a:br>
            <a:r>
              <a:rPr lang="en-US" sz="3600" dirty="0" smtClean="0"/>
              <a:t>in the Control Process</a:t>
            </a:r>
            <a:endParaRPr lang="en-US" sz="3600" dirty="0"/>
          </a:p>
        </p:txBody>
      </p:sp>
      <p:pic>
        <p:nvPicPr>
          <p:cNvPr id="21507" name="Picture 2"/>
          <p:cNvPicPr>
            <a:picLocks noGrp="1" noChangeAspect="1" noChangeArrowheads="1"/>
          </p:cNvPicPr>
          <p:nvPr>
            <p:ph idx="1"/>
          </p:nvPr>
        </p:nvPicPr>
        <p:blipFill>
          <a:blip r:embed="rId1"/>
          <a:srcRect/>
          <a:stretch>
            <a:fillRect/>
          </a:stretch>
        </p:blipFill>
        <p:spPr>
          <a:xfrm>
            <a:off x="609600" y="1798637"/>
            <a:ext cx="7385050" cy="4754563"/>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100" dirty="0" smtClean="0"/>
              <a:t>What Is Organizational Performance?</a:t>
            </a:r>
            <a:endParaRPr lang="en-US" sz="4100" dirty="0"/>
          </a:p>
        </p:txBody>
      </p:sp>
      <p:sp>
        <p:nvSpPr>
          <p:cNvPr id="22531" name="Content Placeholder 2"/>
          <p:cNvSpPr>
            <a:spLocks noGrp="1"/>
          </p:cNvSpPr>
          <p:nvPr>
            <p:ph idx="1"/>
          </p:nvPr>
        </p:nvSpPr>
        <p:spPr/>
        <p:txBody>
          <a:bodyPr/>
          <a:lstStyle/>
          <a:p>
            <a:r>
              <a:rPr lang="en-US" b="1" smtClean="0"/>
              <a:t>Performance - </a:t>
            </a:r>
            <a:r>
              <a:rPr lang="en-US" smtClean="0"/>
              <a:t>the end result of an activity.</a:t>
            </a:r>
            <a:endParaRPr lang="en-US" smtClean="0"/>
          </a:p>
          <a:p>
            <a:r>
              <a:rPr lang="en-US" b="1" smtClean="0"/>
              <a:t>Organizational performance - </a:t>
            </a:r>
            <a:r>
              <a:rPr lang="en-US" smtClean="0"/>
              <a:t>the accumulated results of all the organization’s work activities.</a:t>
            </a: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Measures of Organizational Performance</a:t>
            </a:r>
            <a:endParaRPr lang="en-US" dirty="0"/>
          </a:p>
        </p:txBody>
      </p:sp>
      <p:sp>
        <p:nvSpPr>
          <p:cNvPr id="23555" name="Content Placeholder 2"/>
          <p:cNvSpPr>
            <a:spLocks noGrp="1"/>
          </p:cNvSpPr>
          <p:nvPr>
            <p:ph idx="1"/>
          </p:nvPr>
        </p:nvSpPr>
        <p:spPr>
          <a:xfrm>
            <a:off x="457200" y="1838016"/>
            <a:ext cx="7239000" cy="2733984"/>
          </a:xfrm>
        </p:spPr>
        <p:txBody>
          <a:bodyPr/>
          <a:lstStyle/>
          <a:p>
            <a:r>
              <a:rPr lang="en-US" b="1" dirty="0" smtClean="0"/>
              <a:t>Productivity - </a:t>
            </a:r>
            <a:r>
              <a:rPr lang="en-US" dirty="0" smtClean="0"/>
              <a:t>the amount of goods or services produced divided by the inputs needed to generate that output.</a:t>
            </a:r>
            <a:endParaRPr lang="en-US" dirty="0" smtClean="0"/>
          </a:p>
          <a:p>
            <a:r>
              <a:rPr lang="en-US" b="1" dirty="0" smtClean="0"/>
              <a:t>Organizational effectiveness - </a:t>
            </a:r>
            <a:r>
              <a:rPr lang="en-US" dirty="0" smtClean="0"/>
              <a:t>a measure of how appropriate organizational goals are and how well those goals are being met.</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18-7: Popular Industry and Company Rankings</a:t>
            </a:r>
            <a:endParaRPr lang="en-US" sz="3600" dirty="0"/>
          </a:p>
        </p:txBody>
      </p:sp>
      <p:pic>
        <p:nvPicPr>
          <p:cNvPr id="24579" name="Picture 3"/>
          <p:cNvPicPr>
            <a:picLocks noGrp="1" noChangeAspect="1" noChangeArrowheads="1"/>
          </p:cNvPicPr>
          <p:nvPr>
            <p:ph idx="1"/>
          </p:nvPr>
        </p:nvPicPr>
        <p:blipFill>
          <a:blip r:embed="rId1"/>
          <a:srcRect/>
          <a:stretch>
            <a:fillRect/>
          </a:stretch>
        </p:blipFill>
        <p:spPr>
          <a:xfrm>
            <a:off x="457200" y="1939170"/>
            <a:ext cx="7620000" cy="408063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defRPr/>
            </a:pPr>
            <a:r>
              <a:rPr lang="en-US" sz="3600" dirty="0" smtClean="0"/>
              <a:t>Exhibit 18-7: Popular Industry and</a:t>
            </a:r>
            <a:br>
              <a:rPr lang="en-US" sz="3600" dirty="0" smtClean="0"/>
            </a:br>
            <a:r>
              <a:rPr lang="en-US" sz="3600" dirty="0" smtClean="0"/>
              <a:t>Company Rankings (cont.)</a:t>
            </a:r>
            <a:endParaRPr lang="en-US" sz="3600" dirty="0"/>
          </a:p>
        </p:txBody>
      </p:sp>
      <p:pic>
        <p:nvPicPr>
          <p:cNvPr id="25603" name="Picture 2"/>
          <p:cNvPicPr>
            <a:picLocks noGrp="1" noChangeAspect="1" noChangeArrowheads="1"/>
          </p:cNvPicPr>
          <p:nvPr>
            <p:ph idx="1"/>
          </p:nvPr>
        </p:nvPicPr>
        <p:blipFill>
          <a:blip r:embed="rId1"/>
          <a:srcRect/>
          <a:stretch>
            <a:fillRect/>
          </a:stretch>
        </p:blipFill>
        <p:spPr>
          <a:xfrm>
            <a:off x="685800" y="2133600"/>
            <a:ext cx="5032375" cy="25908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PPT_Banner_CO18"/>
          <p:cNvPicPr>
            <a:picLocks noChangeAspect="1" noChangeArrowheads="1"/>
          </p:cNvPicPr>
          <p:nvPr/>
        </p:nvPicPr>
        <p:blipFill>
          <a:blip r:embed="rId1"/>
          <a:srcRect/>
          <a:stretch>
            <a:fillRect/>
          </a:stretch>
        </p:blipFill>
        <p:spPr bwMode="auto">
          <a:xfrm>
            <a:off x="0" y="0"/>
            <a:ext cx="9144000" cy="2779713"/>
          </a:xfrm>
          <a:prstGeom prst="rect">
            <a:avLst/>
          </a:prstGeom>
          <a:noFill/>
          <a:ln w="9525">
            <a:noFill/>
            <a:miter lim="800000"/>
            <a:headEnd/>
            <a:tailEnd/>
          </a:ln>
        </p:spPr>
      </p:pic>
      <p:sp>
        <p:nvSpPr>
          <p:cNvPr id="5" name="TextBox 4"/>
          <p:cNvSpPr txBox="1"/>
          <p:nvPr/>
        </p:nvSpPr>
        <p:spPr>
          <a:xfrm>
            <a:off x="381000" y="1828800"/>
            <a:ext cx="8458200" cy="523875"/>
          </a:xfrm>
          <a:prstGeom prst="rect">
            <a:avLst/>
          </a:prstGeom>
          <a:noFill/>
        </p:spPr>
        <p:txBody>
          <a:bodyPr>
            <a:spAutoFit/>
          </a:bodyPr>
          <a:lstStyle/>
          <a:p>
            <a:endParaRPr lang="en-US" sz="2800">
              <a:latin typeface="Calibri" panose="020F0502020204030204" pitchFamily="34" charset="0"/>
            </a:endParaRPr>
          </a:p>
        </p:txBody>
      </p:sp>
      <p:sp>
        <p:nvSpPr>
          <p:cNvPr id="6" name="TextBox 5"/>
          <p:cNvSpPr txBox="1"/>
          <p:nvPr/>
        </p:nvSpPr>
        <p:spPr>
          <a:xfrm>
            <a:off x="152400" y="2209800"/>
            <a:ext cx="8001000" cy="3108543"/>
          </a:xfrm>
          <a:prstGeom prst="rect">
            <a:avLst/>
          </a:prstGeom>
          <a:noFill/>
        </p:spPr>
        <p:txBody>
          <a:bodyPr>
            <a:spAutoFit/>
          </a:bodyPr>
          <a:lstStyle/>
          <a:p>
            <a:pPr>
              <a:buFont typeface="Arial" panose="020B0604020202020204" pitchFamily="34" charset="0"/>
              <a:buChar char="•"/>
              <a:defRPr/>
            </a:pPr>
            <a:r>
              <a:rPr lang="en-US" sz="2800" b="1" dirty="0">
                <a:latin typeface="+mn-lt"/>
              </a:rPr>
              <a:t>Explain </a:t>
            </a:r>
            <a:r>
              <a:rPr lang="en-US" sz="2800" dirty="0">
                <a:latin typeface="+mn-lt"/>
              </a:rPr>
              <a:t>the</a:t>
            </a:r>
            <a:r>
              <a:rPr lang="en-US" sz="2800" b="1" dirty="0">
                <a:latin typeface="+mn-lt"/>
              </a:rPr>
              <a:t> </a:t>
            </a:r>
            <a:r>
              <a:rPr lang="en-US" sz="2800" dirty="0">
                <a:latin typeface="+mn-lt"/>
              </a:rPr>
              <a:t>nature and importance of control</a:t>
            </a:r>
            <a:endParaRPr lang="en-US" sz="2800" dirty="0">
              <a:latin typeface="+mn-lt"/>
            </a:endParaRPr>
          </a:p>
          <a:p>
            <a:pPr>
              <a:buFont typeface="Arial" panose="020B0604020202020204" pitchFamily="34" charset="0"/>
              <a:buChar char="•"/>
              <a:defRPr/>
            </a:pPr>
            <a:r>
              <a:rPr lang="en-US" sz="2800" b="1" dirty="0">
                <a:latin typeface="+mn-lt"/>
              </a:rPr>
              <a:t>Describe </a:t>
            </a:r>
            <a:r>
              <a:rPr lang="en-US" sz="2800" dirty="0">
                <a:latin typeface="+mn-lt"/>
              </a:rPr>
              <a:t>the</a:t>
            </a:r>
            <a:r>
              <a:rPr lang="en-US" sz="2800" b="1" dirty="0">
                <a:latin typeface="+mn-lt"/>
              </a:rPr>
              <a:t> </a:t>
            </a:r>
            <a:r>
              <a:rPr lang="en-US" sz="2800" dirty="0">
                <a:latin typeface="+mn-lt"/>
              </a:rPr>
              <a:t>three steps in the control process</a:t>
            </a:r>
            <a:endParaRPr lang="en-US" sz="2800" dirty="0">
              <a:latin typeface="+mn-lt"/>
            </a:endParaRPr>
          </a:p>
          <a:p>
            <a:pPr>
              <a:buFont typeface="Arial" panose="020B0604020202020204" pitchFamily="34" charset="0"/>
              <a:buChar char="•"/>
              <a:defRPr/>
            </a:pPr>
            <a:r>
              <a:rPr lang="en-US" sz="2800" b="1" dirty="0">
                <a:latin typeface="+mn-lt"/>
              </a:rPr>
              <a:t>Explain </a:t>
            </a:r>
            <a:r>
              <a:rPr lang="en-US" sz="2800" dirty="0">
                <a:latin typeface="+mn-lt"/>
              </a:rPr>
              <a:t>how</a:t>
            </a:r>
            <a:r>
              <a:rPr lang="en-US" sz="2800" b="1" dirty="0">
                <a:latin typeface="+mn-lt"/>
              </a:rPr>
              <a:t> </a:t>
            </a:r>
            <a:r>
              <a:rPr lang="en-US" sz="2800" dirty="0">
                <a:latin typeface="+mn-lt"/>
              </a:rPr>
              <a:t>organizational performance is measured</a:t>
            </a:r>
            <a:endParaRPr lang="en-US" sz="2800" dirty="0">
              <a:latin typeface="+mn-lt"/>
            </a:endParaRPr>
          </a:p>
          <a:p>
            <a:pPr>
              <a:buFont typeface="Arial" panose="020B0604020202020204" pitchFamily="34" charset="0"/>
              <a:buChar char="•"/>
              <a:defRPr/>
            </a:pPr>
            <a:r>
              <a:rPr lang="en-US" sz="2800" b="1" dirty="0">
                <a:latin typeface="+mn-lt"/>
              </a:rPr>
              <a:t>Describe </a:t>
            </a:r>
            <a:r>
              <a:rPr lang="en-US" sz="2800" dirty="0">
                <a:latin typeface="+mn-lt"/>
              </a:rPr>
              <a:t>tools</a:t>
            </a:r>
            <a:r>
              <a:rPr lang="en-US" sz="2800" b="1" dirty="0">
                <a:latin typeface="+mn-lt"/>
              </a:rPr>
              <a:t> </a:t>
            </a:r>
            <a:r>
              <a:rPr lang="en-US" sz="2800" dirty="0">
                <a:latin typeface="+mn-lt"/>
              </a:rPr>
              <a:t>used to measure organizational</a:t>
            </a:r>
            <a:endParaRPr lang="en-US" sz="2800" dirty="0">
              <a:latin typeface="+mn-lt"/>
            </a:endParaRPr>
          </a:p>
          <a:p>
            <a:pPr>
              <a:defRPr/>
            </a:pPr>
            <a:r>
              <a:rPr lang="en-US" sz="2800" dirty="0">
                <a:latin typeface="+mn-lt"/>
              </a:rPr>
              <a:t>performance</a:t>
            </a:r>
            <a:endParaRPr lang="en-US" sz="2800" dirty="0">
              <a:latin typeface="+mn-lt"/>
            </a:endParaRPr>
          </a:p>
          <a:p>
            <a:pPr>
              <a:buFont typeface="Arial" panose="020B0604020202020204" pitchFamily="34" charset="0"/>
              <a:buChar char="•"/>
              <a:defRPr/>
            </a:pPr>
            <a:r>
              <a:rPr lang="en-US" sz="2800" b="1" dirty="0">
                <a:latin typeface="+mn-lt"/>
              </a:rPr>
              <a:t>Discuss </a:t>
            </a:r>
            <a:r>
              <a:rPr lang="en-US" sz="2800" dirty="0">
                <a:latin typeface="+mn-lt"/>
              </a:rPr>
              <a:t>contemporary issues in control</a:t>
            </a:r>
            <a:endParaRPr lang="en-US" sz="28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029200" cy="853440"/>
          </a:xfrm>
        </p:spPr>
        <p:txBody>
          <a:bodyPr/>
          <a:lstStyle/>
          <a:p>
            <a:pPr>
              <a:defRPr/>
            </a:pPr>
            <a:r>
              <a:rPr smtClean="0"/>
              <a:t>Types of Control</a:t>
            </a:r>
            <a:endParaRPr smtClean="0"/>
          </a:p>
        </p:txBody>
      </p:sp>
      <p:sp>
        <p:nvSpPr>
          <p:cNvPr id="26627" name="Content Placeholder 2"/>
          <p:cNvSpPr>
            <a:spLocks noGrp="1"/>
          </p:cNvSpPr>
          <p:nvPr>
            <p:ph sz="half" idx="1"/>
          </p:nvPr>
        </p:nvSpPr>
        <p:spPr/>
        <p:txBody>
          <a:bodyPr>
            <a:normAutofit lnSpcReduction="10000"/>
          </a:bodyPr>
          <a:lstStyle/>
          <a:p>
            <a:r>
              <a:rPr lang="en-US" b="1" smtClean="0"/>
              <a:t>Feed forward control - c</a:t>
            </a:r>
            <a:r>
              <a:rPr lang="en-US" smtClean="0"/>
              <a:t>ontrol that takes place before a work activity is done.</a:t>
            </a:r>
            <a:endParaRPr lang="en-US" smtClean="0"/>
          </a:p>
          <a:p>
            <a:r>
              <a:rPr lang="en-US" b="1" smtClean="0"/>
              <a:t>Concurrent control - </a:t>
            </a:r>
            <a:r>
              <a:rPr lang="en-US" smtClean="0"/>
              <a:t>control that takes place while a work activity is in progress.</a:t>
            </a:r>
            <a:endParaRPr lang="en-US" smtClean="0"/>
          </a:p>
        </p:txBody>
      </p:sp>
      <p:pic>
        <p:nvPicPr>
          <p:cNvPr id="26628" name="Picture 2"/>
          <p:cNvPicPr>
            <a:picLocks noGrp="1" noChangeAspect="1" noChangeArrowheads="1"/>
          </p:cNvPicPr>
          <p:nvPr>
            <p:ph sz="half" idx="2"/>
          </p:nvPr>
        </p:nvPicPr>
        <p:blipFill>
          <a:blip r:embed="rId1"/>
          <a:srcRect/>
          <a:stretch>
            <a:fillRect/>
          </a:stretch>
        </p:blipFill>
        <p:spPr>
          <a:xfrm>
            <a:off x="5029200" y="1600200"/>
            <a:ext cx="3305175" cy="287655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Types of Control (cont.)</a:t>
            </a:r>
            <a:endParaRPr smtClean="0"/>
          </a:p>
        </p:txBody>
      </p:sp>
      <p:sp>
        <p:nvSpPr>
          <p:cNvPr id="27651" name="Content Placeholder 4"/>
          <p:cNvSpPr>
            <a:spLocks noGrp="1"/>
          </p:cNvSpPr>
          <p:nvPr>
            <p:ph sz="half" idx="1"/>
          </p:nvPr>
        </p:nvSpPr>
        <p:spPr>
          <a:xfrm>
            <a:off x="457200" y="1524000"/>
            <a:ext cx="4267200" cy="4525963"/>
          </a:xfrm>
        </p:spPr>
        <p:txBody>
          <a:bodyPr>
            <a:normAutofit lnSpcReduction="10000"/>
          </a:bodyPr>
          <a:lstStyle/>
          <a:p>
            <a:r>
              <a:rPr lang="en-US" b="1" smtClean="0"/>
              <a:t>Management by walking around - </a:t>
            </a:r>
            <a:r>
              <a:rPr lang="en-US" smtClean="0"/>
              <a:t>a term used to describe when a manager is out in the work area interacting directly with employees.</a:t>
            </a:r>
            <a:endParaRPr lang="en-US" smtClean="0"/>
          </a:p>
          <a:p>
            <a:r>
              <a:rPr lang="en-US" b="1" smtClean="0"/>
              <a:t>Feedback control - </a:t>
            </a:r>
            <a:r>
              <a:rPr lang="en-US" smtClean="0"/>
              <a:t>control that takes place after a work activity is done.</a:t>
            </a:r>
            <a:endParaRPr lang="en-US" smtClean="0"/>
          </a:p>
        </p:txBody>
      </p:sp>
      <p:pic>
        <p:nvPicPr>
          <p:cNvPr id="27652" name="Picture 2"/>
          <p:cNvPicPr>
            <a:picLocks noGrp="1" noChangeAspect="1" noChangeArrowheads="1"/>
          </p:cNvPicPr>
          <p:nvPr>
            <p:ph sz="half" idx="2"/>
          </p:nvPr>
        </p:nvPicPr>
        <p:blipFill>
          <a:blip r:embed="rId1"/>
          <a:srcRect/>
          <a:stretch>
            <a:fillRect/>
          </a:stretch>
        </p:blipFill>
        <p:spPr>
          <a:xfrm>
            <a:off x="5105400" y="1828800"/>
            <a:ext cx="3228975" cy="36099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18-8: Types of Control</a:t>
            </a:r>
            <a:endParaRPr lang="en-US" sz="3600" dirty="0"/>
          </a:p>
        </p:txBody>
      </p:sp>
      <p:pic>
        <p:nvPicPr>
          <p:cNvPr id="28675" name="Picture 2"/>
          <p:cNvPicPr>
            <a:picLocks noGrp="1" noChangeAspect="1" noChangeArrowheads="1"/>
          </p:cNvPicPr>
          <p:nvPr>
            <p:ph idx="1"/>
          </p:nvPr>
        </p:nvPicPr>
        <p:blipFill>
          <a:blip r:embed="rId1"/>
          <a:srcRect/>
          <a:stretch>
            <a:fillRect/>
          </a:stretch>
        </p:blipFill>
        <p:spPr>
          <a:xfrm>
            <a:off x="555625" y="1600200"/>
            <a:ext cx="8215313" cy="39624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381000"/>
            <a:ext cx="5562600" cy="701040"/>
          </a:xfrm>
        </p:spPr>
        <p:txBody>
          <a:bodyPr/>
          <a:lstStyle/>
          <a:p>
            <a:pPr>
              <a:defRPr/>
            </a:pPr>
            <a:r>
              <a:rPr lang="en-US" dirty="0"/>
              <a:t>Financial Controls</a:t>
            </a:r>
            <a:endParaRPr lang="en-US" dirty="0"/>
          </a:p>
        </p:txBody>
      </p:sp>
      <p:sp>
        <p:nvSpPr>
          <p:cNvPr id="175107" name="Rectangle 3"/>
          <p:cNvSpPr>
            <a:spLocks noGrp="1" noChangeArrowheads="1"/>
          </p:cNvSpPr>
          <p:nvPr>
            <p:ph idx="1"/>
          </p:nvPr>
        </p:nvSpPr>
        <p:spPr>
          <a:xfrm>
            <a:off x="685800" y="1371600"/>
            <a:ext cx="8102600" cy="4572000"/>
          </a:xfrm>
        </p:spPr>
        <p:txBody>
          <a:bodyPr/>
          <a:lstStyle/>
          <a:p>
            <a:pPr>
              <a:spcBef>
                <a:spcPct val="40000"/>
              </a:spcBef>
            </a:pPr>
            <a:r>
              <a:rPr lang="en-US" smtClean="0"/>
              <a:t>Traditional Controls</a:t>
            </a:r>
            <a:endParaRPr lang="en-US" smtClean="0"/>
          </a:p>
          <a:p>
            <a:pPr lvl="1">
              <a:spcBef>
                <a:spcPct val="40000"/>
              </a:spcBef>
            </a:pPr>
            <a:r>
              <a:rPr lang="en-US" smtClean="0"/>
              <a:t>Ratio analysis</a:t>
            </a:r>
            <a:endParaRPr lang="en-US" smtClean="0"/>
          </a:p>
          <a:p>
            <a:pPr lvl="2">
              <a:spcBef>
                <a:spcPct val="40000"/>
              </a:spcBef>
            </a:pPr>
            <a:r>
              <a:rPr lang="en-US" smtClean="0"/>
              <a:t>Liquidity</a:t>
            </a:r>
            <a:endParaRPr lang="en-US" smtClean="0"/>
          </a:p>
          <a:p>
            <a:pPr lvl="2">
              <a:spcBef>
                <a:spcPct val="40000"/>
              </a:spcBef>
            </a:pPr>
            <a:r>
              <a:rPr lang="en-US" smtClean="0"/>
              <a:t>Leverage</a:t>
            </a:r>
            <a:endParaRPr lang="en-US" smtClean="0"/>
          </a:p>
          <a:p>
            <a:pPr lvl="2">
              <a:spcBef>
                <a:spcPct val="40000"/>
              </a:spcBef>
            </a:pPr>
            <a:r>
              <a:rPr lang="en-US" smtClean="0"/>
              <a:t>Activity</a:t>
            </a:r>
            <a:endParaRPr lang="en-US" smtClean="0"/>
          </a:p>
          <a:p>
            <a:pPr lvl="2">
              <a:spcBef>
                <a:spcPct val="40000"/>
              </a:spcBef>
            </a:pPr>
            <a:r>
              <a:rPr lang="en-US" smtClean="0"/>
              <a:t>Profitability</a:t>
            </a:r>
            <a:endParaRPr lang="en-US" smtClean="0"/>
          </a:p>
          <a:p>
            <a:pPr lvl="1">
              <a:spcBef>
                <a:spcPct val="40000"/>
              </a:spcBef>
            </a:pPr>
            <a:r>
              <a:rPr lang="en-US" smtClean="0"/>
              <a:t>Budget Analysis</a:t>
            </a:r>
            <a:endParaRPr lang="en-US" smtClean="0"/>
          </a:p>
          <a:p>
            <a:pPr lvl="2">
              <a:spcBef>
                <a:spcPct val="40000"/>
              </a:spcBef>
            </a:pPr>
            <a:r>
              <a:rPr lang="en-US" smtClean="0"/>
              <a:t>Quantitative standards</a:t>
            </a:r>
            <a:endParaRPr lang="en-US" smtClean="0"/>
          </a:p>
          <a:p>
            <a:pPr lvl="2">
              <a:spcBef>
                <a:spcPct val="40000"/>
              </a:spcBef>
            </a:pPr>
            <a:r>
              <a:rPr lang="en-US" smtClean="0"/>
              <a:t>Deviations</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107">
                                            <p:txEl>
                                              <p:pRg st="0" end="0"/>
                                            </p:txEl>
                                          </p:spTgt>
                                        </p:tgtEl>
                                        <p:attrNameLst>
                                          <p:attrName>style.visibility</p:attrName>
                                        </p:attrNameLst>
                                      </p:cBhvr>
                                      <p:to>
                                        <p:strVal val="visible"/>
                                      </p:to>
                                    </p:set>
                                    <p:animEffect transition="in" filter="wipe(left)">
                                      <p:cBhvr>
                                        <p:cTn id="12" dur="500"/>
                                        <p:tgtEl>
                                          <p:spTgt spid="17510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5107">
                                            <p:txEl>
                                              <p:pRg st="1" end="1"/>
                                            </p:txEl>
                                          </p:spTgt>
                                        </p:tgtEl>
                                        <p:attrNameLst>
                                          <p:attrName>style.visibility</p:attrName>
                                        </p:attrNameLst>
                                      </p:cBhvr>
                                      <p:to>
                                        <p:strVal val="visible"/>
                                      </p:to>
                                    </p:set>
                                    <p:animEffect transition="in" filter="wipe(left)">
                                      <p:cBhvr>
                                        <p:cTn id="16" dur="500"/>
                                        <p:tgtEl>
                                          <p:spTgt spid="175107">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5107">
                                            <p:txEl>
                                              <p:pRg st="2" end="2"/>
                                            </p:txEl>
                                          </p:spTgt>
                                        </p:tgtEl>
                                        <p:attrNameLst>
                                          <p:attrName>style.visibility</p:attrName>
                                        </p:attrNameLst>
                                      </p:cBhvr>
                                      <p:to>
                                        <p:strVal val="visible"/>
                                      </p:to>
                                    </p:set>
                                    <p:animEffect transition="in" filter="wipe(left)">
                                      <p:cBhvr>
                                        <p:cTn id="20" dur="500"/>
                                        <p:tgtEl>
                                          <p:spTgt spid="175107">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75107">
                                            <p:txEl>
                                              <p:pRg st="3" end="3"/>
                                            </p:txEl>
                                          </p:spTgt>
                                        </p:tgtEl>
                                        <p:attrNameLst>
                                          <p:attrName>style.visibility</p:attrName>
                                        </p:attrNameLst>
                                      </p:cBhvr>
                                      <p:to>
                                        <p:strVal val="visible"/>
                                      </p:to>
                                    </p:set>
                                    <p:animEffect transition="in" filter="wipe(left)">
                                      <p:cBhvr>
                                        <p:cTn id="24" dur="500"/>
                                        <p:tgtEl>
                                          <p:spTgt spid="175107">
                                            <p:txEl>
                                              <p:pRg st="3" end="3"/>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75107">
                                            <p:txEl>
                                              <p:pRg st="4" end="4"/>
                                            </p:txEl>
                                          </p:spTgt>
                                        </p:tgtEl>
                                        <p:attrNameLst>
                                          <p:attrName>style.visibility</p:attrName>
                                        </p:attrNameLst>
                                      </p:cBhvr>
                                      <p:to>
                                        <p:strVal val="visible"/>
                                      </p:to>
                                    </p:set>
                                    <p:animEffect transition="in" filter="wipe(left)">
                                      <p:cBhvr>
                                        <p:cTn id="28" dur="500"/>
                                        <p:tgtEl>
                                          <p:spTgt spid="175107">
                                            <p:txEl>
                                              <p:pRg st="4" end="4"/>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75107">
                                            <p:txEl>
                                              <p:pRg st="5" end="5"/>
                                            </p:txEl>
                                          </p:spTgt>
                                        </p:tgtEl>
                                        <p:attrNameLst>
                                          <p:attrName>style.visibility</p:attrName>
                                        </p:attrNameLst>
                                      </p:cBhvr>
                                      <p:to>
                                        <p:strVal val="visible"/>
                                      </p:to>
                                    </p:set>
                                    <p:animEffect transition="in" filter="wipe(left)">
                                      <p:cBhvr>
                                        <p:cTn id="32" dur="500"/>
                                        <p:tgtEl>
                                          <p:spTgt spid="175107">
                                            <p:txEl>
                                              <p:pRg st="5" end="5"/>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75107">
                                            <p:txEl>
                                              <p:pRg st="6" end="6"/>
                                            </p:txEl>
                                          </p:spTgt>
                                        </p:tgtEl>
                                        <p:attrNameLst>
                                          <p:attrName>style.visibility</p:attrName>
                                        </p:attrNameLst>
                                      </p:cBhvr>
                                      <p:to>
                                        <p:strVal val="visible"/>
                                      </p:to>
                                    </p:set>
                                    <p:animEffect transition="in" filter="wipe(left)">
                                      <p:cBhvr>
                                        <p:cTn id="36" dur="500"/>
                                        <p:tgtEl>
                                          <p:spTgt spid="175107">
                                            <p:txEl>
                                              <p:pRg st="6" end="6"/>
                                            </p:txEl>
                                          </p:spTgt>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75107">
                                            <p:txEl>
                                              <p:pRg st="7" end="7"/>
                                            </p:txEl>
                                          </p:spTgt>
                                        </p:tgtEl>
                                        <p:attrNameLst>
                                          <p:attrName>style.visibility</p:attrName>
                                        </p:attrNameLst>
                                      </p:cBhvr>
                                      <p:to>
                                        <p:strVal val="visible"/>
                                      </p:to>
                                    </p:set>
                                    <p:animEffect transition="in" filter="wipe(left)">
                                      <p:cBhvr>
                                        <p:cTn id="40" dur="500"/>
                                        <p:tgtEl>
                                          <p:spTgt spid="175107">
                                            <p:txEl>
                                              <p:pRg st="7" end="7"/>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75107">
                                            <p:txEl>
                                              <p:pRg st="8" end="8"/>
                                            </p:txEl>
                                          </p:spTgt>
                                        </p:tgtEl>
                                        <p:attrNameLst>
                                          <p:attrName>style.visibility</p:attrName>
                                        </p:attrNameLst>
                                      </p:cBhvr>
                                      <p:to>
                                        <p:strVal val="visible"/>
                                      </p:to>
                                    </p:set>
                                    <p:animEffect transition="in" filter="wipe(left)">
                                      <p:cBhvr>
                                        <p:cTn id="44" dur="500"/>
                                        <p:tgtEl>
                                          <p:spTgt spid="175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7"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18-9: Popular Financial Ratios</a:t>
            </a:r>
            <a:endParaRPr lang="en-US" sz="3600" dirty="0"/>
          </a:p>
        </p:txBody>
      </p:sp>
      <p:pic>
        <p:nvPicPr>
          <p:cNvPr id="30723" name="Picture 2"/>
          <p:cNvPicPr>
            <a:picLocks noGrp="1" noChangeAspect="1" noChangeArrowheads="1"/>
          </p:cNvPicPr>
          <p:nvPr>
            <p:ph idx="1"/>
          </p:nvPr>
        </p:nvPicPr>
        <p:blipFill>
          <a:blip r:embed="rId1"/>
          <a:srcRect/>
          <a:stretch>
            <a:fillRect/>
          </a:stretch>
        </p:blipFill>
        <p:spPr>
          <a:xfrm>
            <a:off x="198438" y="1524000"/>
            <a:ext cx="8564562" cy="35814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28600"/>
            <a:ext cx="7239000" cy="1143000"/>
          </a:xfrm>
        </p:spPr>
        <p:txBody>
          <a:bodyPr/>
          <a:lstStyle/>
          <a:p>
            <a:pPr algn="ctr">
              <a:defRPr/>
            </a:pPr>
            <a:r>
              <a:rPr lang="en-US" sz="3500" dirty="0" smtClean="0"/>
              <a:t>Exhibit 18-9: Popular Financial Ratios (cont.)</a:t>
            </a:r>
            <a:endParaRPr lang="en-US" sz="3500" dirty="0"/>
          </a:p>
        </p:txBody>
      </p:sp>
      <p:grpSp>
        <p:nvGrpSpPr>
          <p:cNvPr id="2" name="Content Placeholder 10"/>
          <p:cNvGrpSpPr>
            <a:grpSpLocks noGrp="1"/>
          </p:cNvGrpSpPr>
          <p:nvPr/>
        </p:nvGrpSpPr>
        <p:grpSpPr bwMode="auto">
          <a:xfrm>
            <a:off x="304800" y="1722437"/>
            <a:ext cx="8229600" cy="4754563"/>
            <a:chOff x="1143000" y="1447800"/>
            <a:chExt cx="6838950" cy="3048000"/>
          </a:xfrm>
        </p:grpSpPr>
        <p:pic>
          <p:nvPicPr>
            <p:cNvPr id="31748" name="Picture 2"/>
            <p:cNvPicPr>
              <a:picLocks noChangeAspect="1" noChangeArrowheads="1"/>
            </p:cNvPicPr>
            <p:nvPr/>
          </p:nvPicPr>
          <p:blipFill>
            <a:blip r:embed="rId1"/>
            <a:srcRect/>
            <a:stretch>
              <a:fillRect/>
            </a:stretch>
          </p:blipFill>
          <p:spPr bwMode="auto">
            <a:xfrm>
              <a:off x="1143000" y="1447800"/>
              <a:ext cx="6696075" cy="419100"/>
            </a:xfrm>
            <a:prstGeom prst="rect">
              <a:avLst/>
            </a:prstGeom>
            <a:noFill/>
            <a:ln w="9525">
              <a:noFill/>
              <a:miter lim="800000"/>
              <a:headEnd/>
              <a:tailEnd/>
            </a:ln>
          </p:spPr>
        </p:pic>
        <p:pic>
          <p:nvPicPr>
            <p:cNvPr id="31749" name="Picture 3"/>
            <p:cNvPicPr>
              <a:picLocks noChangeAspect="1" noChangeArrowheads="1"/>
            </p:cNvPicPr>
            <p:nvPr/>
          </p:nvPicPr>
          <p:blipFill>
            <a:blip r:embed="rId2"/>
            <a:srcRect/>
            <a:stretch>
              <a:fillRect/>
            </a:stretch>
          </p:blipFill>
          <p:spPr bwMode="auto">
            <a:xfrm>
              <a:off x="1162050" y="1752600"/>
              <a:ext cx="6819900" cy="2743200"/>
            </a:xfrm>
            <a:prstGeom prst="rect">
              <a:avLst/>
            </a:prstGeom>
            <a:noFill/>
            <a:ln w="9525">
              <a:noFill/>
              <a:miter lim="800000"/>
              <a:headEnd/>
              <a:tailEnd/>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What is the Balanced Scorecard?</a:t>
            </a:r>
            <a:endParaRPr lang="en-US" dirty="0"/>
          </a:p>
        </p:txBody>
      </p:sp>
      <p:sp>
        <p:nvSpPr>
          <p:cNvPr id="32771" name="Content Placeholder 2"/>
          <p:cNvSpPr>
            <a:spLocks noGrp="1"/>
          </p:cNvSpPr>
          <p:nvPr>
            <p:ph idx="1"/>
          </p:nvPr>
        </p:nvSpPr>
        <p:spPr/>
        <p:txBody>
          <a:bodyPr/>
          <a:lstStyle/>
          <a:p>
            <a:r>
              <a:rPr lang="en-US" b="1" smtClean="0"/>
              <a:t>Balanced scorecard - </a:t>
            </a:r>
            <a:r>
              <a:rPr lang="en-US" smtClean="0"/>
              <a:t>a performance measurement tool that examines more than just the financial perspective.</a:t>
            </a:r>
            <a:endParaRPr lang="en-US" smtClean="0"/>
          </a:p>
          <a:p>
            <a:pPr lvl="1">
              <a:spcBef>
                <a:spcPct val="30000"/>
              </a:spcBef>
            </a:pPr>
            <a:r>
              <a:rPr lang="en-US" smtClean="0"/>
              <a:t>Measures a company’s performance in four areas:</a:t>
            </a:r>
            <a:endParaRPr lang="en-US" smtClean="0"/>
          </a:p>
          <a:p>
            <a:pPr lvl="2">
              <a:spcBef>
                <a:spcPct val="30000"/>
              </a:spcBef>
            </a:pPr>
            <a:r>
              <a:rPr lang="en-US" smtClean="0"/>
              <a:t>Financial</a:t>
            </a:r>
            <a:endParaRPr lang="en-US" smtClean="0"/>
          </a:p>
          <a:p>
            <a:pPr lvl="2">
              <a:spcBef>
                <a:spcPct val="30000"/>
              </a:spcBef>
            </a:pPr>
            <a:r>
              <a:rPr lang="en-US" smtClean="0"/>
              <a:t>Customer</a:t>
            </a:r>
            <a:endParaRPr lang="en-US" smtClean="0"/>
          </a:p>
          <a:p>
            <a:pPr lvl="2">
              <a:spcBef>
                <a:spcPct val="30000"/>
              </a:spcBef>
            </a:pPr>
            <a:r>
              <a:rPr lang="en-US" smtClean="0"/>
              <a:t>Internal processes</a:t>
            </a:r>
            <a:endParaRPr lang="en-US" smtClean="0"/>
          </a:p>
          <a:p>
            <a:pPr lvl="2">
              <a:spcBef>
                <a:spcPct val="30000"/>
              </a:spcBef>
            </a:pPr>
            <a:r>
              <a:rPr lang="en-US" smtClean="0"/>
              <a:t>People/innovation/growth assets</a:t>
            </a:r>
            <a:endParaRPr lang="en-US" smtClean="0"/>
          </a:p>
          <a:p>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Information Controls</a:t>
            </a:r>
            <a:endParaRPr lang="en-US" dirty="0"/>
          </a:p>
        </p:txBody>
      </p:sp>
      <p:sp>
        <p:nvSpPr>
          <p:cNvPr id="33795" name="Content Placeholder 2"/>
          <p:cNvSpPr>
            <a:spLocks noGrp="1"/>
          </p:cNvSpPr>
          <p:nvPr>
            <p:ph idx="1"/>
          </p:nvPr>
        </p:nvSpPr>
        <p:spPr/>
        <p:txBody>
          <a:bodyPr/>
          <a:lstStyle/>
          <a:p>
            <a:r>
              <a:rPr lang="en-US" b="1" smtClean="0"/>
              <a:t>Management information system (MIS) - </a:t>
            </a:r>
            <a:r>
              <a:rPr lang="en-US" smtClean="0"/>
              <a:t>a system used to provide management with needed information on a regular basis.</a:t>
            </a:r>
            <a:endParaRPr lang="en-US" smtClean="0"/>
          </a:p>
          <a:p>
            <a:pPr lvl="2">
              <a:spcBef>
                <a:spcPct val="50000"/>
              </a:spcBef>
            </a:pPr>
            <a:r>
              <a:rPr lang="en-US" b="1" smtClean="0"/>
              <a:t>Data -</a:t>
            </a:r>
            <a:r>
              <a:rPr lang="en-US" smtClean="0"/>
              <a:t> an unorganized collection of raw, unanalyzed facts (e.g., an unsorted list of customer names).</a:t>
            </a:r>
            <a:endParaRPr lang="en-US" smtClean="0"/>
          </a:p>
          <a:p>
            <a:pPr lvl="2">
              <a:spcBef>
                <a:spcPct val="50000"/>
              </a:spcBef>
            </a:pPr>
            <a:r>
              <a:rPr lang="en-US" b="1" smtClean="0"/>
              <a:t>Information -</a:t>
            </a:r>
            <a:r>
              <a:rPr lang="en-US" smtClean="0"/>
              <a:t> data that has been analyzed and organized such that it has value and relevance to managers.</a:t>
            </a: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Benchmarking of Best Practices</a:t>
            </a:r>
            <a:endParaRPr lang="en-US" dirty="0"/>
          </a:p>
        </p:txBody>
      </p:sp>
      <p:sp>
        <p:nvSpPr>
          <p:cNvPr id="34819" name="Content Placeholder 2"/>
          <p:cNvSpPr>
            <a:spLocks noGrp="1"/>
          </p:cNvSpPr>
          <p:nvPr>
            <p:ph idx="1"/>
          </p:nvPr>
        </p:nvSpPr>
        <p:spPr/>
        <p:txBody>
          <a:bodyPr/>
          <a:lstStyle/>
          <a:p>
            <a:r>
              <a:rPr lang="en-US" b="1" smtClean="0"/>
              <a:t>Benchmarking - </a:t>
            </a:r>
            <a:r>
              <a:rPr lang="en-US" smtClean="0"/>
              <a:t>the search for the best practices among competitors or non-competitors that lead to their superior performance.</a:t>
            </a:r>
            <a:endParaRPr lang="en-US" smtClean="0"/>
          </a:p>
          <a:p>
            <a:r>
              <a:rPr lang="en-US" b="1" smtClean="0"/>
              <a:t>Benchmark - </a:t>
            </a:r>
            <a:r>
              <a:rPr lang="en-US" smtClean="0"/>
              <a:t>the standard of excellence to measure and compare against.</a:t>
            </a: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18-10: Suggestions for</a:t>
            </a:r>
            <a:br>
              <a:rPr lang="en-US" sz="3600" dirty="0" smtClean="0"/>
            </a:br>
            <a:r>
              <a:rPr lang="en-US" sz="3600" dirty="0" smtClean="0"/>
              <a:t>Internal Benchmarking</a:t>
            </a:r>
            <a:endParaRPr lang="en-US" sz="3600" dirty="0"/>
          </a:p>
        </p:txBody>
      </p:sp>
      <p:pic>
        <p:nvPicPr>
          <p:cNvPr id="35843" name="Picture 2"/>
          <p:cNvPicPr>
            <a:picLocks noGrp="1" noChangeAspect="1" noChangeArrowheads="1"/>
          </p:cNvPicPr>
          <p:nvPr>
            <p:ph idx="1"/>
          </p:nvPr>
        </p:nvPicPr>
        <p:blipFill>
          <a:blip r:embed="rId1"/>
          <a:srcRect/>
          <a:stretch>
            <a:fillRect/>
          </a:stretch>
        </p:blipFill>
        <p:spPr>
          <a:xfrm>
            <a:off x="457200" y="2133600"/>
            <a:ext cx="8105775" cy="37338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pPr>
              <a:defRPr/>
            </a:pPr>
            <a:r>
              <a:rPr lang="en-US" dirty="0" smtClean="0"/>
              <a:t>What Is Control?</a:t>
            </a:r>
            <a:endParaRPr lang="en-US" dirty="0"/>
          </a:p>
        </p:txBody>
      </p:sp>
      <p:sp>
        <p:nvSpPr>
          <p:cNvPr id="9219" name="Content Placeholder 2"/>
          <p:cNvSpPr>
            <a:spLocks noGrp="1"/>
          </p:cNvSpPr>
          <p:nvPr>
            <p:ph idx="1"/>
          </p:nvPr>
        </p:nvSpPr>
        <p:spPr/>
        <p:txBody>
          <a:bodyPr/>
          <a:lstStyle/>
          <a:p>
            <a:r>
              <a:rPr lang="en-US" b="1" smtClean="0"/>
              <a:t>Controlling - </a:t>
            </a:r>
            <a:r>
              <a:rPr lang="en-US" smtClean="0"/>
              <a:t>the process of monitoring, comparing, and correcting work performance.</a:t>
            </a:r>
            <a:endParaRPr lang="en-US" smtClean="0"/>
          </a:p>
          <a:p>
            <a:r>
              <a:rPr lang="en-US" smtClean="0"/>
              <a:t>The Purpose of Control</a:t>
            </a:r>
            <a:endParaRPr lang="en-US" smtClean="0"/>
          </a:p>
          <a:p>
            <a:pPr lvl="1"/>
            <a:r>
              <a:rPr lang="en-US" smtClean="0"/>
              <a:t>To ensure that activities are completed in ways that lead to the accomplishment of organizational goals.</a:t>
            </a:r>
            <a:endParaRPr lang="en-US" smtClean="0"/>
          </a:p>
          <a:p>
            <a:pPr>
              <a:buFont typeface="Arial" panose="020B0604020202020204" pitchFamily="34" charset="0"/>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Workplace Concerns</a:t>
            </a:r>
            <a:endParaRPr lang="en-US" dirty="0"/>
          </a:p>
        </p:txBody>
      </p:sp>
      <p:sp>
        <p:nvSpPr>
          <p:cNvPr id="36867" name="Content Placeholder 2"/>
          <p:cNvSpPr>
            <a:spLocks noGrp="1"/>
          </p:cNvSpPr>
          <p:nvPr>
            <p:ph idx="1"/>
          </p:nvPr>
        </p:nvSpPr>
        <p:spPr/>
        <p:txBody>
          <a:bodyPr/>
          <a:lstStyle/>
          <a:p>
            <a:r>
              <a:rPr lang="en-US" b="1" smtClean="0"/>
              <a:t>Employee theft - </a:t>
            </a:r>
            <a:r>
              <a:rPr lang="en-US" smtClean="0"/>
              <a:t>any unauthorized taking of company property by employees for their personal use.</a:t>
            </a:r>
            <a:endParaRPr lang="en-US" smtClean="0"/>
          </a:p>
          <a:p>
            <a:pPr>
              <a:buFont typeface="Arial" panose="020B0604020202020204" pitchFamily="34" charset="0"/>
              <a:buNone/>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18-11: Controlling Employee Theft</a:t>
            </a:r>
            <a:endParaRPr lang="en-US" sz="3600" dirty="0"/>
          </a:p>
        </p:txBody>
      </p:sp>
      <p:pic>
        <p:nvPicPr>
          <p:cNvPr id="37891" name="Picture 2"/>
          <p:cNvPicPr>
            <a:picLocks noGrp="1" noChangeAspect="1" noChangeArrowheads="1"/>
          </p:cNvPicPr>
          <p:nvPr>
            <p:ph idx="1"/>
          </p:nvPr>
        </p:nvPicPr>
        <p:blipFill>
          <a:blip r:embed="rId1"/>
          <a:srcRect/>
          <a:stretch>
            <a:fillRect/>
          </a:stretch>
        </p:blipFill>
        <p:spPr>
          <a:xfrm>
            <a:off x="533400" y="1524000"/>
            <a:ext cx="8324850" cy="37338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defRPr/>
            </a:pPr>
            <a:r>
              <a:rPr lang="en-US" sz="3600" dirty="0" smtClean="0"/>
              <a:t>Exhibit 18-11: Controlling </a:t>
            </a:r>
            <a:br>
              <a:rPr lang="en-US" sz="3600" dirty="0" smtClean="0"/>
            </a:br>
            <a:r>
              <a:rPr lang="en-US" sz="3600" dirty="0" smtClean="0"/>
              <a:t>Employee Theft (cont.)</a:t>
            </a:r>
            <a:endParaRPr lang="en-US" sz="3600" dirty="0"/>
          </a:p>
        </p:txBody>
      </p:sp>
      <p:grpSp>
        <p:nvGrpSpPr>
          <p:cNvPr id="2" name="Content Placeholder 8"/>
          <p:cNvGrpSpPr>
            <a:grpSpLocks noGrp="1"/>
          </p:cNvGrpSpPr>
          <p:nvPr/>
        </p:nvGrpSpPr>
        <p:grpSpPr bwMode="auto">
          <a:xfrm>
            <a:off x="533400" y="1722437"/>
            <a:ext cx="8077200" cy="4602163"/>
            <a:chOff x="1209675" y="2057400"/>
            <a:chExt cx="6724650" cy="2590800"/>
          </a:xfrm>
        </p:grpSpPr>
        <p:pic>
          <p:nvPicPr>
            <p:cNvPr id="38916" name="Picture 2"/>
            <p:cNvPicPr>
              <a:picLocks noChangeAspect="1" noChangeArrowheads="1"/>
            </p:cNvPicPr>
            <p:nvPr/>
          </p:nvPicPr>
          <p:blipFill>
            <a:blip r:embed="rId1"/>
            <a:srcRect/>
            <a:stretch>
              <a:fillRect/>
            </a:stretch>
          </p:blipFill>
          <p:spPr bwMode="auto">
            <a:xfrm>
              <a:off x="1209675" y="2057400"/>
              <a:ext cx="6724650" cy="457200"/>
            </a:xfrm>
            <a:prstGeom prst="rect">
              <a:avLst/>
            </a:prstGeom>
            <a:noFill/>
            <a:ln w="9525">
              <a:noFill/>
              <a:miter lim="800000"/>
              <a:headEnd/>
              <a:tailEnd/>
            </a:ln>
          </p:spPr>
        </p:pic>
        <p:pic>
          <p:nvPicPr>
            <p:cNvPr id="38917" name="Picture 3"/>
            <p:cNvPicPr>
              <a:picLocks noChangeAspect="1" noChangeArrowheads="1"/>
            </p:cNvPicPr>
            <p:nvPr/>
          </p:nvPicPr>
          <p:blipFill>
            <a:blip r:embed="rId2"/>
            <a:srcRect/>
            <a:stretch>
              <a:fillRect/>
            </a:stretch>
          </p:blipFill>
          <p:spPr bwMode="auto">
            <a:xfrm>
              <a:off x="1295400" y="2419350"/>
              <a:ext cx="6419850" cy="2228850"/>
            </a:xfrm>
            <a:prstGeom prst="rect">
              <a:avLst/>
            </a:prstGeom>
            <a:noFill/>
            <a:ln w="9525">
              <a:noFill/>
              <a:miter lim="800000"/>
              <a:headEnd/>
              <a:tailEnd/>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18-12: Controlling Workplace Violence</a:t>
            </a:r>
            <a:endParaRPr lang="en-US" sz="3600" dirty="0"/>
          </a:p>
        </p:txBody>
      </p:sp>
      <p:pic>
        <p:nvPicPr>
          <p:cNvPr id="39939" name="Picture 2"/>
          <p:cNvPicPr>
            <a:picLocks noGrp="1" noChangeAspect="1" noChangeArrowheads="1"/>
          </p:cNvPicPr>
          <p:nvPr>
            <p:ph idx="1"/>
          </p:nvPr>
        </p:nvPicPr>
        <p:blipFill>
          <a:blip r:embed="rId1"/>
          <a:srcRect/>
          <a:stretch>
            <a:fillRect/>
          </a:stretch>
        </p:blipFill>
        <p:spPr>
          <a:xfrm>
            <a:off x="304800" y="1676400"/>
            <a:ext cx="8412163" cy="44958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18-12: Controlling </a:t>
            </a:r>
            <a:br>
              <a:rPr lang="en-US" sz="3600" dirty="0" smtClean="0"/>
            </a:br>
            <a:r>
              <a:rPr lang="en-US" sz="3600" dirty="0" smtClean="0"/>
              <a:t>Workplace Violence (cont.)</a:t>
            </a:r>
            <a:endParaRPr lang="en-US" sz="3600" dirty="0"/>
          </a:p>
        </p:txBody>
      </p:sp>
      <p:grpSp>
        <p:nvGrpSpPr>
          <p:cNvPr id="3" name="Content Placeholder 7"/>
          <p:cNvGrpSpPr>
            <a:grpSpLocks noGrp="1"/>
          </p:cNvGrpSpPr>
          <p:nvPr/>
        </p:nvGrpSpPr>
        <p:grpSpPr bwMode="auto">
          <a:xfrm>
            <a:off x="381000" y="1570037"/>
            <a:ext cx="8229600" cy="4754563"/>
            <a:chOff x="1185863" y="2286000"/>
            <a:chExt cx="6772275" cy="3200400"/>
          </a:xfrm>
        </p:grpSpPr>
        <p:pic>
          <p:nvPicPr>
            <p:cNvPr id="40964" name="Picture 2"/>
            <p:cNvPicPr>
              <a:picLocks noChangeAspect="1" noChangeArrowheads="1"/>
            </p:cNvPicPr>
            <p:nvPr/>
          </p:nvPicPr>
          <p:blipFill>
            <a:blip r:embed="rId1"/>
            <a:srcRect/>
            <a:stretch>
              <a:fillRect/>
            </a:stretch>
          </p:blipFill>
          <p:spPr bwMode="auto">
            <a:xfrm>
              <a:off x="1185863" y="2286000"/>
              <a:ext cx="6772275" cy="457200"/>
            </a:xfrm>
            <a:prstGeom prst="rect">
              <a:avLst/>
            </a:prstGeom>
            <a:noFill/>
            <a:ln w="9525">
              <a:noFill/>
              <a:miter lim="800000"/>
              <a:headEnd/>
              <a:tailEnd/>
            </a:ln>
          </p:spPr>
        </p:pic>
        <p:pic>
          <p:nvPicPr>
            <p:cNvPr id="40965" name="Picture 3"/>
            <p:cNvPicPr>
              <a:picLocks noChangeAspect="1" noChangeArrowheads="1"/>
            </p:cNvPicPr>
            <p:nvPr/>
          </p:nvPicPr>
          <p:blipFill>
            <a:blip r:embed="rId2"/>
            <a:srcRect/>
            <a:stretch>
              <a:fillRect/>
            </a:stretch>
          </p:blipFill>
          <p:spPr bwMode="auto">
            <a:xfrm>
              <a:off x="1219200" y="2667000"/>
              <a:ext cx="5295900" cy="2819400"/>
            </a:xfrm>
            <a:prstGeom prst="rect">
              <a:avLst/>
            </a:prstGeom>
            <a:noFill/>
            <a:ln w="9525">
              <a:noFill/>
              <a:miter lim="800000"/>
              <a:headEnd/>
              <a:tailEnd/>
            </a:ln>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Customer Interactions</a:t>
            </a:r>
            <a:endParaRPr lang="en-US" dirty="0"/>
          </a:p>
        </p:txBody>
      </p:sp>
      <p:sp>
        <p:nvSpPr>
          <p:cNvPr id="41987" name="Content Placeholder 2"/>
          <p:cNvSpPr>
            <a:spLocks noGrp="1"/>
          </p:cNvSpPr>
          <p:nvPr>
            <p:ph idx="1"/>
          </p:nvPr>
        </p:nvSpPr>
        <p:spPr/>
        <p:txBody>
          <a:bodyPr/>
          <a:lstStyle/>
          <a:p>
            <a:r>
              <a:rPr lang="en-US" b="1" smtClean="0"/>
              <a:t>Service profit chain - </a:t>
            </a:r>
            <a:r>
              <a:rPr lang="en-US" smtClean="0"/>
              <a:t>the service sequence from employees to customers to profit.</a:t>
            </a:r>
            <a:endParaRPr lang="en-US" smtClean="0"/>
          </a:p>
          <a:p>
            <a:r>
              <a:rPr lang="en-US" b="1" smtClean="0"/>
              <a:t>Corporate governance - </a:t>
            </a:r>
            <a:r>
              <a:rPr lang="en-US" smtClean="0"/>
              <a:t>the system used to govern a corporation so that the interests of corporate owners are protected.</a:t>
            </a:r>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4"/>
          <p:cNvSpPr>
            <a:spLocks noGrp="1" noChangeArrowheads="1"/>
          </p:cNvSpPr>
          <p:nvPr>
            <p:ph type="title" idx="4294967295"/>
          </p:nvPr>
        </p:nvSpPr>
        <p:spPr>
          <a:xfrm>
            <a:off x="1676400" y="304800"/>
            <a:ext cx="4267200" cy="762000"/>
          </a:xfrm>
        </p:spPr>
        <p:txBody>
          <a:bodyPr/>
          <a:lstStyle/>
          <a:p>
            <a:r>
              <a:rPr lang="en-US" dirty="0" smtClean="0"/>
              <a:t>Terms to Know</a:t>
            </a:r>
            <a:endParaRPr lang="en-US" dirty="0" smtClean="0"/>
          </a:p>
        </p:txBody>
      </p:sp>
      <p:sp>
        <p:nvSpPr>
          <p:cNvPr id="92165" name="Rectangle 5"/>
          <p:cNvSpPr>
            <a:spLocks noGrp="1" noChangeArrowheads="1"/>
          </p:cNvSpPr>
          <p:nvPr>
            <p:ph type="body" sz="half" idx="4294967295"/>
          </p:nvPr>
        </p:nvSpPr>
        <p:spPr>
          <a:xfrm>
            <a:off x="215900" y="1295400"/>
            <a:ext cx="3975100" cy="5029200"/>
          </a:xfrm>
        </p:spPr>
        <p:txBody>
          <a:bodyPr/>
          <a:lstStyle/>
          <a:p>
            <a:r>
              <a:rPr lang="en-US" sz="2400" dirty="0" smtClean="0"/>
              <a:t>controlling</a:t>
            </a:r>
            <a:endParaRPr lang="en-US" sz="2400" dirty="0" smtClean="0"/>
          </a:p>
          <a:p>
            <a:r>
              <a:rPr lang="en-US" sz="2400" dirty="0" smtClean="0"/>
              <a:t>market control</a:t>
            </a:r>
            <a:endParaRPr lang="en-US" sz="2400" dirty="0" smtClean="0"/>
          </a:p>
          <a:p>
            <a:r>
              <a:rPr lang="en-US" sz="2400" dirty="0" smtClean="0"/>
              <a:t>bureaucratic control</a:t>
            </a:r>
            <a:endParaRPr lang="en-US" sz="2400" dirty="0" smtClean="0"/>
          </a:p>
          <a:p>
            <a:r>
              <a:rPr lang="en-US" sz="2400" dirty="0" smtClean="0"/>
              <a:t>control process</a:t>
            </a:r>
            <a:endParaRPr lang="en-US" sz="2400" dirty="0" smtClean="0"/>
          </a:p>
          <a:p>
            <a:r>
              <a:rPr lang="en-US" sz="2400" dirty="0" smtClean="0"/>
              <a:t>range of variation</a:t>
            </a:r>
            <a:endParaRPr lang="en-US" sz="2400" dirty="0" smtClean="0"/>
          </a:p>
          <a:p>
            <a:r>
              <a:rPr lang="en-US" sz="2400" dirty="0" smtClean="0"/>
              <a:t>immediate corrective action</a:t>
            </a:r>
            <a:endParaRPr lang="en-US" sz="2400" dirty="0" smtClean="0"/>
          </a:p>
          <a:p>
            <a:r>
              <a:rPr lang="en-US" sz="2400" dirty="0" smtClean="0"/>
              <a:t>basic corrective action</a:t>
            </a:r>
            <a:endParaRPr lang="en-US" sz="2400" dirty="0" smtClean="0"/>
          </a:p>
          <a:p>
            <a:r>
              <a:rPr lang="en-US" sz="2400" dirty="0" smtClean="0"/>
              <a:t>performance</a:t>
            </a:r>
            <a:endParaRPr lang="en-US" sz="2400" dirty="0" smtClean="0"/>
          </a:p>
          <a:p>
            <a:r>
              <a:rPr lang="en-US" sz="2400" dirty="0" smtClean="0"/>
              <a:t>organizational performance</a:t>
            </a:r>
            <a:endParaRPr lang="en-US" sz="2400" dirty="0" smtClean="0"/>
          </a:p>
        </p:txBody>
      </p:sp>
      <p:sp>
        <p:nvSpPr>
          <p:cNvPr id="92166" name="Rectangle 6"/>
          <p:cNvSpPr>
            <a:spLocks noGrp="1" noChangeArrowheads="1"/>
          </p:cNvSpPr>
          <p:nvPr>
            <p:ph type="body" sz="half" idx="4294967295"/>
          </p:nvPr>
        </p:nvSpPr>
        <p:spPr>
          <a:xfrm>
            <a:off x="4038600" y="1371600"/>
            <a:ext cx="3975100" cy="5257800"/>
          </a:xfrm>
        </p:spPr>
        <p:txBody>
          <a:bodyPr/>
          <a:lstStyle/>
          <a:p>
            <a:r>
              <a:rPr lang="en-US" sz="2400" dirty="0" smtClean="0"/>
              <a:t>productivity</a:t>
            </a:r>
            <a:endParaRPr lang="en-US" sz="2400" dirty="0" smtClean="0"/>
          </a:p>
          <a:p>
            <a:r>
              <a:rPr lang="en-US" sz="2400" dirty="0" smtClean="0"/>
              <a:t>organizational effectiveness</a:t>
            </a:r>
            <a:endParaRPr lang="en-US" sz="2400" dirty="0" smtClean="0"/>
          </a:p>
          <a:p>
            <a:r>
              <a:rPr lang="en-US" sz="2400" dirty="0" smtClean="0"/>
              <a:t>feed forward control</a:t>
            </a:r>
            <a:endParaRPr lang="en-US" sz="2400" dirty="0" smtClean="0"/>
          </a:p>
          <a:p>
            <a:r>
              <a:rPr lang="en-US" sz="2400" dirty="0" smtClean="0"/>
              <a:t>concurrent control</a:t>
            </a:r>
            <a:endParaRPr lang="en-US" sz="2400" dirty="0" smtClean="0"/>
          </a:p>
          <a:p>
            <a:r>
              <a:rPr lang="en-US" sz="2400" dirty="0" smtClean="0"/>
              <a:t>management by walking around</a:t>
            </a:r>
            <a:endParaRPr lang="en-US" sz="2400" dirty="0" smtClean="0"/>
          </a:p>
          <a:p>
            <a:r>
              <a:rPr lang="en-US" sz="2400" dirty="0" smtClean="0"/>
              <a:t>feedback control</a:t>
            </a:r>
            <a:endParaRPr lang="en-US" sz="2400" dirty="0" smtClean="0"/>
          </a:p>
          <a:p>
            <a:r>
              <a:rPr lang="en-US" sz="2400" dirty="0" smtClean="0"/>
              <a:t>economic value added (EVA)</a:t>
            </a:r>
            <a:endParaRPr lang="en-US" sz="2400" dirty="0" smtClean="0"/>
          </a:p>
          <a:p>
            <a:r>
              <a:rPr lang="en-US" sz="2400" dirty="0" smtClean="0"/>
              <a:t>market value added (MVA)</a:t>
            </a: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5">
                                            <p:txEl>
                                              <p:pRg st="1" end="1"/>
                                            </p:txEl>
                                          </p:spTgt>
                                        </p:tgtEl>
                                        <p:attrNameLst>
                                          <p:attrName>style.visibility</p:attrName>
                                        </p:attrNameLst>
                                      </p:cBhvr>
                                      <p:to>
                                        <p:strVal val="visible"/>
                                      </p:to>
                                    </p:set>
                                    <p:animEffect transition="in" filter="wipe(left)">
                                      <p:cBhvr>
                                        <p:cTn id="11" dur="500"/>
                                        <p:tgtEl>
                                          <p:spTgt spid="9216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165">
                                            <p:txEl>
                                              <p:pRg st="2" end="2"/>
                                            </p:txEl>
                                          </p:spTgt>
                                        </p:tgtEl>
                                        <p:attrNameLst>
                                          <p:attrName>style.visibility</p:attrName>
                                        </p:attrNameLst>
                                      </p:cBhvr>
                                      <p:to>
                                        <p:strVal val="visible"/>
                                      </p:to>
                                    </p:set>
                                    <p:animEffect transition="in" filter="wipe(left)">
                                      <p:cBhvr>
                                        <p:cTn id="15" dur="500"/>
                                        <p:tgtEl>
                                          <p:spTgt spid="9216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2165">
                                            <p:txEl>
                                              <p:pRg st="3" end="3"/>
                                            </p:txEl>
                                          </p:spTgt>
                                        </p:tgtEl>
                                        <p:attrNameLst>
                                          <p:attrName>style.visibility</p:attrName>
                                        </p:attrNameLst>
                                      </p:cBhvr>
                                      <p:to>
                                        <p:strVal val="visible"/>
                                      </p:to>
                                    </p:set>
                                    <p:animEffect transition="in" filter="wipe(left)">
                                      <p:cBhvr>
                                        <p:cTn id="19" dur="500"/>
                                        <p:tgtEl>
                                          <p:spTgt spid="9216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2165">
                                            <p:txEl>
                                              <p:pRg st="4" end="4"/>
                                            </p:txEl>
                                          </p:spTgt>
                                        </p:tgtEl>
                                        <p:attrNameLst>
                                          <p:attrName>style.visibility</p:attrName>
                                        </p:attrNameLst>
                                      </p:cBhvr>
                                      <p:to>
                                        <p:strVal val="visible"/>
                                      </p:to>
                                    </p:set>
                                    <p:animEffect transition="in" filter="wipe(left)">
                                      <p:cBhvr>
                                        <p:cTn id="23" dur="500"/>
                                        <p:tgtEl>
                                          <p:spTgt spid="92165">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165">
                                            <p:txEl>
                                              <p:pRg st="5" end="5"/>
                                            </p:txEl>
                                          </p:spTgt>
                                        </p:tgtEl>
                                        <p:attrNameLst>
                                          <p:attrName>style.visibility</p:attrName>
                                        </p:attrNameLst>
                                      </p:cBhvr>
                                      <p:to>
                                        <p:strVal val="visible"/>
                                      </p:to>
                                    </p:set>
                                    <p:animEffect transition="in" filter="wipe(left)">
                                      <p:cBhvr>
                                        <p:cTn id="27" dur="500"/>
                                        <p:tgtEl>
                                          <p:spTgt spid="92165">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2165">
                                            <p:txEl>
                                              <p:pRg st="6" end="6"/>
                                            </p:txEl>
                                          </p:spTgt>
                                        </p:tgtEl>
                                        <p:attrNameLst>
                                          <p:attrName>style.visibility</p:attrName>
                                        </p:attrNameLst>
                                      </p:cBhvr>
                                      <p:to>
                                        <p:strVal val="visible"/>
                                      </p:to>
                                    </p:set>
                                    <p:animEffect transition="in" filter="wipe(left)">
                                      <p:cBhvr>
                                        <p:cTn id="31" dur="500"/>
                                        <p:tgtEl>
                                          <p:spTgt spid="92165">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2165">
                                            <p:txEl>
                                              <p:pRg st="7" end="7"/>
                                            </p:txEl>
                                          </p:spTgt>
                                        </p:tgtEl>
                                        <p:attrNameLst>
                                          <p:attrName>style.visibility</p:attrName>
                                        </p:attrNameLst>
                                      </p:cBhvr>
                                      <p:to>
                                        <p:strVal val="visible"/>
                                      </p:to>
                                    </p:set>
                                    <p:animEffect transition="in" filter="wipe(left)">
                                      <p:cBhvr>
                                        <p:cTn id="35" dur="500"/>
                                        <p:tgtEl>
                                          <p:spTgt spid="92165">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2165">
                                            <p:txEl>
                                              <p:pRg st="8" end="8"/>
                                            </p:txEl>
                                          </p:spTgt>
                                        </p:tgtEl>
                                        <p:attrNameLst>
                                          <p:attrName>style.visibility</p:attrName>
                                        </p:attrNameLst>
                                      </p:cBhvr>
                                      <p:to>
                                        <p:strVal val="visible"/>
                                      </p:to>
                                    </p:set>
                                    <p:animEffect transition="in" filter="wipe(left)">
                                      <p:cBhvr>
                                        <p:cTn id="39" dur="500"/>
                                        <p:tgtEl>
                                          <p:spTgt spid="92165">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92166">
                                            <p:txEl>
                                              <p:pRg st="0" end="0"/>
                                            </p:txEl>
                                          </p:spTgt>
                                        </p:tgtEl>
                                        <p:attrNameLst>
                                          <p:attrName>style.visibility</p:attrName>
                                        </p:attrNameLst>
                                      </p:cBhvr>
                                      <p:to>
                                        <p:strVal val="visible"/>
                                      </p:to>
                                    </p:set>
                                    <p:animEffect transition="in" filter="wipe(left)">
                                      <p:cBhvr>
                                        <p:cTn id="43" dur="500"/>
                                        <p:tgtEl>
                                          <p:spTgt spid="92166">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92166">
                                            <p:txEl>
                                              <p:pRg st="1" end="1"/>
                                            </p:txEl>
                                          </p:spTgt>
                                        </p:tgtEl>
                                        <p:attrNameLst>
                                          <p:attrName>style.visibility</p:attrName>
                                        </p:attrNameLst>
                                      </p:cBhvr>
                                      <p:to>
                                        <p:strVal val="visible"/>
                                      </p:to>
                                    </p:set>
                                    <p:animEffect transition="in" filter="wipe(left)">
                                      <p:cBhvr>
                                        <p:cTn id="47" dur="500"/>
                                        <p:tgtEl>
                                          <p:spTgt spid="92166">
                                            <p:txEl>
                                              <p:pRg st="1" end="1"/>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2166">
                                            <p:txEl>
                                              <p:pRg st="2" end="2"/>
                                            </p:txEl>
                                          </p:spTgt>
                                        </p:tgtEl>
                                        <p:attrNameLst>
                                          <p:attrName>style.visibility</p:attrName>
                                        </p:attrNameLst>
                                      </p:cBhvr>
                                      <p:to>
                                        <p:strVal val="visible"/>
                                      </p:to>
                                    </p:set>
                                    <p:animEffect transition="in" filter="wipe(left)">
                                      <p:cBhvr>
                                        <p:cTn id="51" dur="500"/>
                                        <p:tgtEl>
                                          <p:spTgt spid="92166">
                                            <p:txEl>
                                              <p:pRg st="2" end="2"/>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92166">
                                            <p:txEl>
                                              <p:pRg st="3" end="3"/>
                                            </p:txEl>
                                          </p:spTgt>
                                        </p:tgtEl>
                                        <p:attrNameLst>
                                          <p:attrName>style.visibility</p:attrName>
                                        </p:attrNameLst>
                                      </p:cBhvr>
                                      <p:to>
                                        <p:strVal val="visible"/>
                                      </p:to>
                                    </p:set>
                                    <p:animEffect transition="in" filter="wipe(left)">
                                      <p:cBhvr>
                                        <p:cTn id="55" dur="500"/>
                                        <p:tgtEl>
                                          <p:spTgt spid="92166">
                                            <p:txEl>
                                              <p:pRg st="3" end="3"/>
                                            </p:txEl>
                                          </p:spTgt>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92166">
                                            <p:txEl>
                                              <p:pRg st="4" end="4"/>
                                            </p:txEl>
                                          </p:spTgt>
                                        </p:tgtEl>
                                        <p:attrNameLst>
                                          <p:attrName>style.visibility</p:attrName>
                                        </p:attrNameLst>
                                      </p:cBhvr>
                                      <p:to>
                                        <p:strVal val="visible"/>
                                      </p:to>
                                    </p:set>
                                    <p:animEffect transition="in" filter="wipe(left)">
                                      <p:cBhvr>
                                        <p:cTn id="59" dur="500"/>
                                        <p:tgtEl>
                                          <p:spTgt spid="92166">
                                            <p:txEl>
                                              <p:pRg st="4" end="4"/>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92166">
                                            <p:txEl>
                                              <p:pRg st="5" end="5"/>
                                            </p:txEl>
                                          </p:spTgt>
                                        </p:tgtEl>
                                        <p:attrNameLst>
                                          <p:attrName>style.visibility</p:attrName>
                                        </p:attrNameLst>
                                      </p:cBhvr>
                                      <p:to>
                                        <p:strVal val="visible"/>
                                      </p:to>
                                    </p:set>
                                    <p:animEffect transition="in" filter="wipe(left)">
                                      <p:cBhvr>
                                        <p:cTn id="63" dur="500"/>
                                        <p:tgtEl>
                                          <p:spTgt spid="92166">
                                            <p:txEl>
                                              <p:pRg st="5" end="5"/>
                                            </p:txEl>
                                          </p:spTgt>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92166">
                                            <p:txEl>
                                              <p:pRg st="6" end="6"/>
                                            </p:txEl>
                                          </p:spTgt>
                                        </p:tgtEl>
                                        <p:attrNameLst>
                                          <p:attrName>style.visibility</p:attrName>
                                        </p:attrNameLst>
                                      </p:cBhvr>
                                      <p:to>
                                        <p:strVal val="visible"/>
                                      </p:to>
                                    </p:set>
                                    <p:animEffect transition="in" filter="wipe(left)">
                                      <p:cBhvr>
                                        <p:cTn id="67" dur="500"/>
                                        <p:tgtEl>
                                          <p:spTgt spid="92166">
                                            <p:txEl>
                                              <p:pRg st="6" end="6"/>
                                            </p:txEl>
                                          </p:spTgt>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92166">
                                            <p:txEl>
                                              <p:pRg st="7" end="7"/>
                                            </p:txEl>
                                          </p:spTgt>
                                        </p:tgtEl>
                                        <p:attrNameLst>
                                          <p:attrName>style.visibility</p:attrName>
                                        </p:attrNameLst>
                                      </p:cBhvr>
                                      <p:to>
                                        <p:strVal val="visible"/>
                                      </p:to>
                                    </p:set>
                                    <p:animEffect transition="in" filter="wipe(left)">
                                      <p:cBhvr>
                                        <p:cTn id="71" dur="500"/>
                                        <p:tgtEl>
                                          <p:spTgt spid="921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utoUpdateAnimBg="0" build="p"/>
      <p:bldP spid="92166"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a:t>Why Is Control Important?</a:t>
            </a:r>
            <a:endParaRPr lang="en-US"/>
          </a:p>
        </p:txBody>
      </p:sp>
      <p:sp>
        <p:nvSpPr>
          <p:cNvPr id="10243" name="Rectangle 3"/>
          <p:cNvSpPr>
            <a:spLocks noGrp="1" noChangeArrowheads="1"/>
          </p:cNvSpPr>
          <p:nvPr>
            <p:ph idx="1"/>
          </p:nvPr>
        </p:nvSpPr>
        <p:spPr/>
        <p:txBody>
          <a:bodyPr/>
          <a:lstStyle/>
          <a:p>
            <a:r>
              <a:rPr lang="en-US" smtClean="0"/>
              <a:t>As the final link in management functions:</a:t>
            </a:r>
            <a:endParaRPr lang="en-US" smtClean="0"/>
          </a:p>
          <a:p>
            <a:pPr lvl="1"/>
            <a:r>
              <a:rPr lang="en-US" smtClean="0"/>
              <a:t>Planning</a:t>
            </a:r>
            <a:endParaRPr lang="en-US" smtClean="0"/>
          </a:p>
          <a:p>
            <a:pPr lvl="2"/>
            <a:r>
              <a:rPr lang="en-US" smtClean="0"/>
              <a:t>Controls let managers know whether their goals and plans are on target and what future actions to take.</a:t>
            </a:r>
            <a:endParaRPr lang="en-US" smtClean="0"/>
          </a:p>
          <a:p>
            <a:pPr lvl="1"/>
            <a:r>
              <a:rPr lang="en-US" smtClean="0"/>
              <a:t>Empowering employees</a:t>
            </a:r>
            <a:endParaRPr lang="en-US" smtClean="0"/>
          </a:p>
          <a:p>
            <a:pPr lvl="2"/>
            <a:r>
              <a:rPr lang="en-US" smtClean="0"/>
              <a:t>Control systems provide managers with information and feedback on employee performance.</a:t>
            </a:r>
            <a:endParaRPr lang="en-US" smtClean="0"/>
          </a:p>
          <a:p>
            <a:pPr lvl="1"/>
            <a:r>
              <a:rPr lang="en-US" smtClean="0"/>
              <a:t>Protecting the workplace</a:t>
            </a:r>
            <a:endParaRPr lang="en-US" smtClean="0"/>
          </a:p>
          <a:p>
            <a:pPr lvl="2"/>
            <a:r>
              <a:rPr lang="en-US" smtClean="0"/>
              <a:t>Controls enhance physical security and help minimize  workplace disruptions.</a:t>
            </a:r>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defRPr/>
            </a:pPr>
            <a:r>
              <a:rPr lang="en-US" sz="3600" dirty="0" smtClean="0"/>
              <a:t>Exhibit 18-1: Planning-Controlling Link</a:t>
            </a:r>
            <a:endParaRPr lang="en-US" sz="3600" dirty="0"/>
          </a:p>
        </p:txBody>
      </p:sp>
      <p:pic>
        <p:nvPicPr>
          <p:cNvPr id="11267" name="Picture 3"/>
          <p:cNvPicPr>
            <a:picLocks noGrp="1" noChangeAspect="1" noChangeArrowheads="1"/>
          </p:cNvPicPr>
          <p:nvPr>
            <p:ph idx="1"/>
          </p:nvPr>
        </p:nvPicPr>
        <p:blipFill>
          <a:blip r:embed="rId1"/>
          <a:srcRect/>
          <a:stretch>
            <a:fillRect/>
          </a:stretch>
        </p:blipFill>
        <p:spPr>
          <a:xfrm>
            <a:off x="1143000" y="1628775"/>
            <a:ext cx="6496050" cy="4695825"/>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What is the Control Process?</a:t>
            </a:r>
            <a:endParaRPr lang="en-US" dirty="0"/>
          </a:p>
        </p:txBody>
      </p:sp>
      <p:sp>
        <p:nvSpPr>
          <p:cNvPr id="12291" name="Content Placeholder 2"/>
          <p:cNvSpPr>
            <a:spLocks noGrp="1"/>
          </p:cNvSpPr>
          <p:nvPr>
            <p:ph idx="1"/>
          </p:nvPr>
        </p:nvSpPr>
        <p:spPr/>
        <p:txBody>
          <a:bodyPr/>
          <a:lstStyle/>
          <a:p>
            <a:r>
              <a:rPr lang="en-US" b="1" smtClean="0"/>
              <a:t>Control process - </a:t>
            </a:r>
            <a:r>
              <a:rPr lang="en-US" smtClean="0"/>
              <a:t>a three-step process of measuring actual performance, comparing actual performance against a standard, and taking managerial action to correct deviations or inadequate standards.</a:t>
            </a: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t>The Control Process</a:t>
            </a:r>
            <a:endParaRPr lang="en-US"/>
          </a:p>
        </p:txBody>
      </p:sp>
      <p:sp>
        <p:nvSpPr>
          <p:cNvPr id="13315" name="Rectangle 3"/>
          <p:cNvSpPr>
            <a:spLocks noGrp="1" noChangeArrowheads="1"/>
          </p:cNvSpPr>
          <p:nvPr>
            <p:ph idx="1"/>
          </p:nvPr>
        </p:nvSpPr>
        <p:spPr>
          <a:xfrm>
            <a:off x="533400" y="1676400"/>
            <a:ext cx="7391400" cy="4419600"/>
          </a:xfrm>
        </p:spPr>
        <p:txBody>
          <a:bodyPr/>
          <a:lstStyle/>
          <a:p>
            <a:pPr marL="228600" indent="-228600">
              <a:spcBef>
                <a:spcPct val="40000"/>
              </a:spcBef>
            </a:pPr>
            <a:r>
              <a:rPr lang="en-US" smtClean="0"/>
              <a:t>The Process of Control</a:t>
            </a:r>
            <a:endParaRPr lang="en-US" smtClean="0"/>
          </a:p>
          <a:p>
            <a:pPr marL="685800" lvl="1" indent="-338455">
              <a:spcBef>
                <a:spcPct val="40000"/>
              </a:spcBef>
              <a:buFont typeface="Wingdings" panose="05000000000000000000" pitchFamily="2" charset="2"/>
              <a:buAutoNum type="arabicPeriod"/>
            </a:pPr>
            <a:r>
              <a:rPr lang="en-US" smtClean="0"/>
              <a:t>Measuring actual performance</a:t>
            </a:r>
            <a:endParaRPr lang="en-US" smtClean="0"/>
          </a:p>
          <a:p>
            <a:pPr marL="685800" lvl="1" indent="-338455">
              <a:spcBef>
                <a:spcPct val="40000"/>
              </a:spcBef>
              <a:buFont typeface="Wingdings" panose="05000000000000000000" pitchFamily="2" charset="2"/>
              <a:buAutoNum type="arabicPeriod"/>
            </a:pPr>
            <a:r>
              <a:rPr lang="en-US" smtClean="0"/>
              <a:t>Comparing actual performance against a standard</a:t>
            </a:r>
            <a:endParaRPr lang="en-US" smtClean="0"/>
          </a:p>
          <a:p>
            <a:pPr marL="685800" lvl="1" indent="-338455">
              <a:spcBef>
                <a:spcPct val="40000"/>
              </a:spcBef>
              <a:buFont typeface="Wingdings" panose="05000000000000000000" pitchFamily="2" charset="2"/>
              <a:buAutoNum type="arabicPeriod"/>
            </a:pPr>
            <a:r>
              <a:rPr lang="en-US" smtClean="0"/>
              <a:t>Taking action to correct deviations or inadequate standards</a:t>
            </a:r>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18-2: The Control Process</a:t>
            </a:r>
            <a:endParaRPr lang="en-US" sz="3600" dirty="0"/>
          </a:p>
        </p:txBody>
      </p:sp>
      <p:pic>
        <p:nvPicPr>
          <p:cNvPr id="14339" name="Picture 2"/>
          <p:cNvPicPr>
            <a:picLocks noGrp="1" noChangeAspect="1" noChangeArrowheads="1"/>
          </p:cNvPicPr>
          <p:nvPr>
            <p:ph idx="1"/>
          </p:nvPr>
        </p:nvPicPr>
        <p:blipFill>
          <a:blip r:embed="rId1"/>
          <a:srcRect/>
          <a:stretch>
            <a:fillRect/>
          </a:stretch>
        </p:blipFill>
        <p:spPr>
          <a:xfrm>
            <a:off x="542925" y="1600200"/>
            <a:ext cx="8058150" cy="3838575"/>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fontScale="90000"/>
          </a:bodyPr>
          <a:lstStyle/>
          <a:p>
            <a:pPr algn="ctr">
              <a:defRPr/>
            </a:pPr>
            <a:r>
              <a:t>Measuring: How and What </a:t>
            </a:r>
            <a:br>
              <a:rPr smtClean="0"/>
            </a:br>
            <a:r>
              <a:rPr smtClean="0"/>
              <a:t>We </a:t>
            </a:r>
            <a:r>
              <a:t>Measure</a:t>
            </a:r>
          </a:p>
        </p:txBody>
      </p:sp>
      <p:sp>
        <p:nvSpPr>
          <p:cNvPr id="15363" name="Rectangle 3"/>
          <p:cNvSpPr>
            <a:spLocks noGrp="1" noChangeArrowheads="1"/>
          </p:cNvSpPr>
          <p:nvPr>
            <p:ph sz="half" idx="1"/>
          </p:nvPr>
        </p:nvSpPr>
        <p:spPr/>
        <p:txBody>
          <a:bodyPr>
            <a:normAutofit lnSpcReduction="10000"/>
          </a:bodyPr>
          <a:lstStyle/>
          <a:p>
            <a:pPr>
              <a:lnSpc>
                <a:spcPct val="90000"/>
              </a:lnSpc>
              <a:spcBef>
                <a:spcPct val="50000"/>
              </a:spcBef>
            </a:pPr>
            <a:r>
              <a:rPr lang="en-US" b="1" smtClean="0"/>
              <a:t>Sources of Information (How)</a:t>
            </a:r>
            <a:endParaRPr lang="en-US" b="1" smtClean="0"/>
          </a:p>
          <a:p>
            <a:pPr lvl="1">
              <a:lnSpc>
                <a:spcPct val="90000"/>
              </a:lnSpc>
              <a:spcBef>
                <a:spcPct val="50000"/>
              </a:spcBef>
            </a:pPr>
            <a:r>
              <a:rPr lang="en-US" b="1" smtClean="0"/>
              <a:t>Personal observation</a:t>
            </a:r>
            <a:endParaRPr lang="en-US" b="1" smtClean="0"/>
          </a:p>
          <a:p>
            <a:pPr lvl="1">
              <a:lnSpc>
                <a:spcPct val="90000"/>
              </a:lnSpc>
              <a:spcBef>
                <a:spcPct val="50000"/>
              </a:spcBef>
            </a:pPr>
            <a:r>
              <a:rPr lang="en-US" b="1" smtClean="0"/>
              <a:t>Statistical reports</a:t>
            </a:r>
            <a:endParaRPr lang="en-US" b="1" smtClean="0"/>
          </a:p>
          <a:p>
            <a:pPr lvl="1">
              <a:lnSpc>
                <a:spcPct val="90000"/>
              </a:lnSpc>
              <a:spcBef>
                <a:spcPct val="50000"/>
              </a:spcBef>
            </a:pPr>
            <a:r>
              <a:rPr lang="en-US" b="1" smtClean="0"/>
              <a:t>Oral reports</a:t>
            </a:r>
            <a:endParaRPr lang="en-US" b="1" smtClean="0"/>
          </a:p>
          <a:p>
            <a:pPr lvl="1">
              <a:lnSpc>
                <a:spcPct val="90000"/>
              </a:lnSpc>
              <a:spcBef>
                <a:spcPct val="50000"/>
              </a:spcBef>
            </a:pPr>
            <a:r>
              <a:rPr lang="en-US" b="1" smtClean="0"/>
              <a:t>Written reports</a:t>
            </a:r>
            <a:endParaRPr lang="en-US" b="1" smtClean="0"/>
          </a:p>
        </p:txBody>
      </p:sp>
      <p:sp>
        <p:nvSpPr>
          <p:cNvPr id="15364" name="Rectangle 4"/>
          <p:cNvSpPr>
            <a:spLocks noGrp="1" noChangeArrowheads="1"/>
          </p:cNvSpPr>
          <p:nvPr>
            <p:ph sz="half" idx="2"/>
          </p:nvPr>
        </p:nvSpPr>
        <p:spPr/>
        <p:txBody>
          <a:bodyPr>
            <a:normAutofit lnSpcReduction="10000"/>
          </a:bodyPr>
          <a:lstStyle/>
          <a:p>
            <a:pPr>
              <a:spcBef>
                <a:spcPct val="50000"/>
              </a:spcBef>
            </a:pPr>
            <a:r>
              <a:rPr lang="en-US" b="1" smtClean="0"/>
              <a:t>Control Criteria (What)</a:t>
            </a:r>
            <a:endParaRPr lang="en-US" b="1" smtClean="0"/>
          </a:p>
          <a:p>
            <a:pPr lvl="1">
              <a:spcBef>
                <a:spcPct val="50000"/>
              </a:spcBef>
            </a:pPr>
            <a:r>
              <a:rPr lang="en-US" b="1" smtClean="0"/>
              <a:t>Employees</a:t>
            </a:r>
            <a:endParaRPr lang="en-US" b="1" smtClean="0"/>
          </a:p>
          <a:p>
            <a:pPr lvl="2">
              <a:spcBef>
                <a:spcPct val="50000"/>
              </a:spcBef>
            </a:pPr>
            <a:r>
              <a:rPr lang="en-US" b="1" smtClean="0"/>
              <a:t>Satisfaction</a:t>
            </a:r>
            <a:endParaRPr lang="en-US" b="1" smtClean="0"/>
          </a:p>
          <a:p>
            <a:pPr lvl="2">
              <a:spcBef>
                <a:spcPct val="50000"/>
              </a:spcBef>
            </a:pPr>
            <a:r>
              <a:rPr lang="en-US" b="1" smtClean="0"/>
              <a:t>Turnover</a:t>
            </a:r>
            <a:endParaRPr lang="en-US" b="1" smtClean="0"/>
          </a:p>
          <a:p>
            <a:pPr lvl="2">
              <a:spcBef>
                <a:spcPct val="50000"/>
              </a:spcBef>
            </a:pPr>
            <a:r>
              <a:rPr lang="en-US" b="1" smtClean="0"/>
              <a:t>Absenteeism</a:t>
            </a:r>
            <a:endParaRPr lang="en-US" b="1" smtClean="0"/>
          </a:p>
          <a:p>
            <a:pPr lvl="1">
              <a:spcBef>
                <a:spcPct val="50000"/>
              </a:spcBef>
            </a:pPr>
            <a:r>
              <a:rPr lang="en-US" b="1" smtClean="0"/>
              <a:t>Budgets</a:t>
            </a:r>
            <a:endParaRPr lang="en-US" b="1" smtClean="0"/>
          </a:p>
          <a:p>
            <a:pPr lvl="2">
              <a:spcBef>
                <a:spcPct val="50000"/>
              </a:spcBef>
            </a:pPr>
            <a:r>
              <a:rPr lang="en-US" b="1" smtClean="0"/>
              <a:t>Costs</a:t>
            </a:r>
            <a:endParaRPr lang="en-US" b="1" smtClean="0"/>
          </a:p>
          <a:p>
            <a:pPr lvl="2">
              <a:spcBef>
                <a:spcPct val="50000"/>
              </a:spcBef>
            </a:pPr>
            <a:r>
              <a:rPr lang="en-US" b="1" smtClean="0"/>
              <a:t>Output</a:t>
            </a:r>
            <a:endParaRPr lang="en-US" b="1" smtClean="0"/>
          </a:p>
          <a:p>
            <a:pPr lvl="2">
              <a:spcBef>
                <a:spcPct val="50000"/>
              </a:spcBef>
            </a:pPr>
            <a:r>
              <a:rPr lang="en-US" b="1" smtClean="0"/>
              <a:t>Sales</a:t>
            </a:r>
            <a:endParaRPr lang="en-US" b="1"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5219</Words>
  <Application>WPS 演示</Application>
  <PresentationFormat>On-screen Show (4:3)</PresentationFormat>
  <Paragraphs>180</Paragraphs>
  <Slides>36</Slides>
  <Notes>35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宋体</vt:lpstr>
      <vt:lpstr>Wingdings</vt:lpstr>
      <vt:lpstr>Wingdings 2</vt:lpstr>
      <vt:lpstr>Wingdings</vt:lpstr>
      <vt:lpstr>Calibri</vt:lpstr>
      <vt:lpstr>Trebuchet MS</vt:lpstr>
      <vt:lpstr>微软雅黑</vt:lpstr>
      <vt:lpstr>Arial Unicode MS</vt:lpstr>
      <vt:lpstr>华文新魏</vt:lpstr>
      <vt:lpstr>Opulent</vt:lpstr>
      <vt:lpstr>PowerPoint 演示文稿</vt:lpstr>
      <vt:lpstr>PowerPoint 演示文稿</vt:lpstr>
      <vt:lpstr>What Is Control?</vt:lpstr>
      <vt:lpstr>Why Is Control Important?</vt:lpstr>
      <vt:lpstr>Exhibit 18-1: Planning-Controlling Link</vt:lpstr>
      <vt:lpstr>What is the Control Process?</vt:lpstr>
      <vt:lpstr>The Control Process</vt:lpstr>
      <vt:lpstr>Exhibit 18-2: The Control Process</vt:lpstr>
      <vt:lpstr>Measuring: How and What  We Measure</vt:lpstr>
      <vt:lpstr>Exhibit 18-3: Sources of Information for Measuring Performance</vt:lpstr>
      <vt:lpstr>Comparing Actual Performance Against the Standard</vt:lpstr>
      <vt:lpstr>Exhibit 18-4: Acceptable Range of Variation</vt:lpstr>
      <vt:lpstr>Taking Managerial Action</vt:lpstr>
      <vt:lpstr>Exhibit 18-5: Green Earth Gardening Supply — June Sales</vt:lpstr>
      <vt:lpstr>Exhibit 18-6: Managerial Decisions in the Control Process</vt:lpstr>
      <vt:lpstr>What Is Organizational Performance?</vt:lpstr>
      <vt:lpstr>Measures of Organizational Performance</vt:lpstr>
      <vt:lpstr>Exhibit 18-7: Popular Industry and Company Rankings</vt:lpstr>
      <vt:lpstr>Exhibit 18-7: Popular Industry and Company Rankings (cont.)</vt:lpstr>
      <vt:lpstr>Types of Control</vt:lpstr>
      <vt:lpstr>Types of Control (cont.)</vt:lpstr>
      <vt:lpstr>Exhibit 18-8: Types of Control</vt:lpstr>
      <vt:lpstr>Financial Controls</vt:lpstr>
      <vt:lpstr>Exhibit 18-9: Popular Financial Ratios</vt:lpstr>
      <vt:lpstr>Exhibit 18-9: Popular Financial Ratios (cont.)</vt:lpstr>
      <vt:lpstr>What is the Balanced Scorecard?</vt:lpstr>
      <vt:lpstr>Information Controls</vt:lpstr>
      <vt:lpstr>Benchmarking of Best Practices</vt:lpstr>
      <vt:lpstr>Exhibit 18-10: Suggestions for Internal Benchmarking</vt:lpstr>
      <vt:lpstr>Workplace Concerns</vt:lpstr>
      <vt:lpstr>Exhibit 18-11: Controlling Employee Theft</vt:lpstr>
      <vt:lpstr>Exhibit 18-11: Controlling  Employee Theft (cont.)</vt:lpstr>
      <vt:lpstr>Exhibit 18-12: Controlling Workplace Violence</vt:lpstr>
      <vt:lpstr>Exhibit 18-12: Controlling  Workplace Violence (cont.)</vt:lpstr>
      <vt:lpstr>Customer Interactions</vt:lpstr>
      <vt:lpstr>Terms to Know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中航大经济与管理学院李国栋</cp:lastModifiedBy>
  <cp:revision>4</cp:revision>
  <dcterms:created xsi:type="dcterms:W3CDTF">2006-08-16T00:00:00Z</dcterms:created>
  <dcterms:modified xsi:type="dcterms:W3CDTF">2018-06-11T01:54:51Z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2052-10.1.0.7359</vt:lpwstr>
  </property>
</Properties>
</file>