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78" r:id="rId6"/>
    <p:sldId id="279" r:id="rId7"/>
    <p:sldId id="280" r:id="rId8"/>
    <p:sldId id="258" r:id="rId9"/>
    <p:sldId id="259" r:id="rId10"/>
    <p:sldId id="260" r:id="rId11"/>
    <p:sldId id="261" r:id="rId12"/>
    <p:sldId id="263" r:id="rId13"/>
    <p:sldId id="264" r:id="rId14"/>
    <p:sldId id="265" r:id="rId15"/>
    <p:sldId id="282" r:id="rId16"/>
    <p:sldId id="266" r:id="rId17"/>
    <p:sldId id="281" r:id="rId18"/>
    <p:sldId id="283" r:id="rId19"/>
    <p:sldId id="267" r:id="rId20"/>
    <p:sldId id="269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6540E-D702-4BEF-8B9B-B85F43549E2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D43DB-B631-4CC6-B2A9-9573BC036C5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70BE9EE-B4FA-439C-8F4D-6E0BE3ED6C85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B60818F-F5A2-41A6-94DB-BB5C9E8B9EC9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64A478F-D5D1-4494-B953-0B229C9CA663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E30BFF1-516B-4A4C-BF40-687C3AFE986B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9A1C469-7384-4528-8E35-55822F737EC6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F508021-D462-4035-B65E-8CBE53C4861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E05F490-159B-4E7F-A2EA-3800B0E76D0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FCD61BF-6BB1-46BD-8D11-B86B72315C9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7C099-25E9-4AB3-BE0C-4180BCC5771E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2D54FF0-8A9F-490A-81D1-44F82F49512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ED9C7CD-181E-4857-BFC2-5192010E2A4D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803F4FA-1161-4BD1-9EDC-914DAE184943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F80821B-11CE-48E5-B26B-A3D9A2215C69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5017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D2C0DB8-F486-4BEC-BEED-979976EE3A8F}" type="slidenum">
              <a:rPr lang="en-US" sz="1200">
                <a:latin typeface="Calibri" panose="020F0502020204030204" pitchFamily="34" charset="0"/>
              </a:rPr>
            </a:fld>
            <a:endParaRPr 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05CDABA-3813-4F99-85A5-FDA270BE8825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AE916EAF-4B70-4B9A-8931-CDBEE82CB400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9450E6D-E5DC-47FB-A55E-3BFC59C24250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6FFFA75-075A-4713-BEE6-E668DCAD6DB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602211C-E908-44E0-839B-D8AB64DE7505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D95F939-EF19-4B5E-9832-D242616D7C15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714DFDF-3BB1-4619-BDDE-CFF71159223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&#31532;&#22235;&#31456;%20&#31649;&#29702;&#22810;&#26679;&#24615;\&#20840;&#29699;&#21313;&#22823;&#22899;&#24615;&#25919;&#23458;&#25490;&#34892;&#27036;.png" TargetMode="Externa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&#31532;&#22235;&#31456;%20&#31649;&#29702;&#22810;&#26679;&#24615;\&#20840;&#29699;&#21313;&#22823;&#22899;&#24615;&#25919;&#23458;&#25490;&#34892;&#27036;.png" TargetMode="Externa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588"/>
            <a:ext cx="9144000" cy="6853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Exhibit 4-3: Changing Population Makeup</a:t>
            </a:r>
            <a:br>
              <a:rPr lang="en-US" sz="3600" dirty="0" smtClean="0">
                <a:solidFill>
                  <a:srgbClr val="7F7F7F"/>
                </a:solidFill>
                <a:latin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of the United States</a:t>
            </a:r>
            <a:endParaRPr lang="en-US" sz="3600" dirty="0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pic>
        <p:nvPicPr>
          <p:cNvPr id="20482" name="Content Placeholder 9" descr="Picture1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355434"/>
            <a:ext cx="7239000" cy="335521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7F7F7F"/>
                </a:solidFill>
                <a:latin typeface="Calibri" panose="020F0502020204030204" pitchFamily="34" charset="0"/>
              </a:rPr>
              <a:t>Exhibit 4-4: Global Aging: </a:t>
            </a:r>
            <a:br>
              <a:rPr lang="en-US" sz="3600" smtClean="0">
                <a:solidFill>
                  <a:srgbClr val="7F7F7F"/>
                </a:solidFill>
                <a:latin typeface="Calibri" panose="020F0502020204030204" pitchFamily="34" charset="0"/>
              </a:rPr>
            </a:br>
            <a:r>
              <a:rPr lang="en-US" sz="3600" smtClean="0">
                <a:solidFill>
                  <a:srgbClr val="7F7F7F"/>
                </a:solidFill>
                <a:latin typeface="Calibri" panose="020F0502020204030204" pitchFamily="34" charset="0"/>
              </a:rPr>
              <a:t>How Much do You Know?</a:t>
            </a:r>
            <a:endParaRPr lang="en-US" sz="3600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38200" y="1412875"/>
            <a:ext cx="6934200" cy="4530725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7F7F7F"/>
                </a:solidFill>
                <a:latin typeface="Calibri" panose="020F0502020204030204" pitchFamily="34" charset="0"/>
              </a:rPr>
              <a:t>Exhibit 4-4: Global Aging (cont.)</a:t>
            </a:r>
            <a:endParaRPr lang="en-US" sz="3600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7188" y="1905000"/>
            <a:ext cx="7837487" cy="3429000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>
                <a:solidFill>
                  <a:srgbClr val="7F7F7F"/>
                </a:solidFill>
                <a:latin typeface="Calibri" panose="020F0502020204030204" pitchFamily="34" charset="0"/>
              </a:rPr>
              <a:t>Exhibit 4-5: Types of Diversity Found</a:t>
            </a:r>
            <a:br>
              <a:rPr lang="en-US" sz="3600" smtClean="0">
                <a:solidFill>
                  <a:srgbClr val="7F7F7F"/>
                </a:solidFill>
                <a:latin typeface="Calibri" panose="020F0502020204030204" pitchFamily="34" charset="0"/>
              </a:rPr>
            </a:br>
            <a:r>
              <a:rPr lang="en-US" sz="3600" smtClean="0">
                <a:solidFill>
                  <a:srgbClr val="7F7F7F"/>
                </a:solidFill>
                <a:latin typeface="Calibri" panose="020F0502020204030204" pitchFamily="34" charset="0"/>
              </a:rPr>
              <a:t>in Workplaces</a:t>
            </a:r>
            <a:endParaRPr lang="en-US" sz="3600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4105" y="1712595"/>
            <a:ext cx="5590540" cy="4348480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239000" cy="1143000"/>
          </a:xfrm>
        </p:spPr>
        <p:txBody>
          <a:bodyPr/>
          <a:lstStyle/>
          <a:p>
            <a:r>
              <a:rPr lang="en-US" dirty="0" smtClean="0"/>
              <a:t>Types of Diversity</a:t>
            </a:r>
            <a:endParaRPr lang="en-US" dirty="0" smtClean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Calibri" panose="020F0502020204030204" pitchFamily="34" charset="0"/>
              </a:rPr>
              <a:t>Age</a:t>
            </a:r>
            <a:r>
              <a:rPr lang="en-US" smtClean="0">
                <a:latin typeface="Calibri" panose="020F0502020204030204" pitchFamily="34" charset="0"/>
              </a:rPr>
              <a:t> </a:t>
            </a:r>
            <a:r>
              <a:rPr lang="en-US" b="1" smtClean="0">
                <a:latin typeface="Calibri" panose="020F0502020204030204" pitchFamily="34" charset="0"/>
              </a:rPr>
              <a:t>-</a:t>
            </a:r>
            <a:r>
              <a:rPr lang="en-US" smtClean="0">
                <a:latin typeface="Calibri" panose="020F0502020204030204" pitchFamily="34" charset="0"/>
              </a:rPr>
              <a:t> Both Title VII of the </a:t>
            </a:r>
            <a:r>
              <a:rPr lang="en-US" i="1" smtClean="0">
                <a:latin typeface="Calibri" panose="020F0502020204030204" pitchFamily="34" charset="0"/>
              </a:rPr>
              <a:t>Civil Rights Act of 1964</a:t>
            </a:r>
            <a:r>
              <a:rPr lang="en-US" smtClean="0">
                <a:latin typeface="Calibri" panose="020F0502020204030204" pitchFamily="34" charset="0"/>
              </a:rPr>
              <a:t> and the </a:t>
            </a:r>
            <a:r>
              <a:rPr lang="en-US" i="1" smtClean="0">
                <a:latin typeface="Calibri" panose="020F0502020204030204" pitchFamily="34" charset="0"/>
              </a:rPr>
              <a:t>Age Discrimination in Employment Act of 1967</a:t>
            </a:r>
            <a:r>
              <a:rPr lang="en-US" smtClean="0">
                <a:latin typeface="Calibri" panose="020F0502020204030204" pitchFamily="34" charset="0"/>
              </a:rPr>
              <a:t> prohibit age discrimination.</a:t>
            </a:r>
            <a:endParaRPr lang="en-US" smtClean="0">
              <a:latin typeface="Calibri" panose="020F0502020204030204" pitchFamily="34" charset="0"/>
            </a:endParaRPr>
          </a:p>
          <a:p>
            <a:r>
              <a:rPr lang="en-US" b="1" smtClean="0">
                <a:latin typeface="Calibri" panose="020F0502020204030204" pitchFamily="34" charset="0"/>
              </a:rPr>
              <a:t>Gender - </a:t>
            </a:r>
            <a:r>
              <a:rPr lang="en-US" smtClean="0">
                <a:latin typeface="Calibri" panose="020F0502020204030204" pitchFamily="34" charset="0"/>
              </a:rPr>
              <a:t>Women (49.8%) and men (50.2%) now each make up almost half of the workforce.</a:t>
            </a:r>
            <a:endParaRPr 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Race and Ethnicity</a:t>
            </a:r>
            <a:endParaRPr lang="en-US" smtClean="0"/>
          </a:p>
        </p:txBody>
      </p:sp>
      <p:sp>
        <p:nvSpPr>
          <p:cNvPr id="1843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Calibri" panose="020F0502020204030204" pitchFamily="34" charset="0"/>
              </a:rPr>
              <a:t>Race - </a:t>
            </a:r>
            <a:r>
              <a:rPr lang="en-US" smtClean="0">
                <a:latin typeface="Calibri" panose="020F0502020204030204" pitchFamily="34" charset="0"/>
              </a:rPr>
              <a:t>the biological heritage (including skin color and associated traits) that people use to identify themselves.</a:t>
            </a:r>
            <a:endParaRPr lang="en-US" smtClean="0">
              <a:latin typeface="Calibri" panose="020F0502020204030204" pitchFamily="34" charset="0"/>
            </a:endParaRPr>
          </a:p>
          <a:p>
            <a:r>
              <a:rPr lang="en-US" b="1" smtClean="0">
                <a:latin typeface="Calibri" panose="020F0502020204030204" pitchFamily="34" charset="0"/>
              </a:rPr>
              <a:t>Ethnicity - </a:t>
            </a:r>
            <a:r>
              <a:rPr lang="en-US" smtClean="0">
                <a:latin typeface="Calibri" panose="020F0502020204030204" pitchFamily="34" charset="0"/>
              </a:rPr>
              <a:t>social traits (such as cultural background or allegiance) that are shared by a human population.</a:t>
            </a:r>
            <a:endParaRPr 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Diversity</a:t>
            </a:r>
            <a:endParaRPr lang="en-US" smtClean="0"/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smtClean="0">
                <a:latin typeface="Calibri" panose="020F0502020204030204" pitchFamily="34" charset="0"/>
              </a:rPr>
              <a:t>Disability/Abilities - </a:t>
            </a:r>
            <a:r>
              <a:rPr lang="en-US" sz="2800" smtClean="0">
                <a:latin typeface="Calibri" panose="020F0502020204030204" pitchFamily="34" charset="0"/>
              </a:rPr>
              <a:t>The </a:t>
            </a:r>
            <a:r>
              <a:rPr lang="en-US" sz="2800" i="1" smtClean="0">
                <a:latin typeface="Calibri" panose="020F0502020204030204" pitchFamily="34" charset="0"/>
              </a:rPr>
              <a:t>Americans With Disabilities Act of 1990</a:t>
            </a:r>
            <a:r>
              <a:rPr lang="en-US" sz="2800" smtClean="0">
                <a:latin typeface="Calibri" panose="020F0502020204030204" pitchFamily="34" charset="0"/>
              </a:rPr>
              <a:t> prohibits discrimination against persons with disabilities.</a:t>
            </a:r>
            <a:endParaRPr lang="en-US" sz="2800" smtClean="0">
              <a:latin typeface="Calibri" panose="020F0502020204030204" pitchFamily="34" charset="0"/>
            </a:endParaRPr>
          </a:p>
          <a:p>
            <a:r>
              <a:rPr lang="en-US" sz="2800" b="1" smtClean="0">
                <a:latin typeface="Calibri" panose="020F0502020204030204" pitchFamily="34" charset="0"/>
              </a:rPr>
              <a:t>Religion - </a:t>
            </a:r>
            <a:r>
              <a:rPr lang="en-US" sz="2800" smtClean="0">
                <a:latin typeface="Calibri" panose="020F0502020204030204" pitchFamily="34" charset="0"/>
              </a:rPr>
              <a:t>Title VII of the </a:t>
            </a:r>
            <a:r>
              <a:rPr lang="en-US" sz="2800" i="1" smtClean="0">
                <a:latin typeface="Calibri" panose="020F0502020204030204" pitchFamily="34" charset="0"/>
              </a:rPr>
              <a:t>Civil Rights Act</a:t>
            </a:r>
            <a:r>
              <a:rPr lang="en-US" sz="2800" smtClean="0">
                <a:latin typeface="Calibri" panose="020F0502020204030204" pitchFamily="34" charset="0"/>
              </a:rPr>
              <a:t> prohibits discrimination on the basis of religion.</a:t>
            </a:r>
            <a:endParaRPr lang="en-US" sz="2800" smtClean="0">
              <a:latin typeface="Calibri" panose="020F0502020204030204" pitchFamily="34" charset="0"/>
            </a:endParaRPr>
          </a:p>
          <a:p>
            <a:r>
              <a:rPr lang="en-US" sz="2800" b="1" smtClean="0">
                <a:latin typeface="Calibri" panose="020F0502020204030204" pitchFamily="34" charset="0"/>
              </a:rPr>
              <a:t>GLBT: Sexual Orientation and Gender Identity - </a:t>
            </a:r>
            <a:r>
              <a:rPr lang="en-US" sz="2800" smtClean="0">
                <a:latin typeface="Calibri" panose="020F0502020204030204" pitchFamily="34" charset="0"/>
              </a:rPr>
              <a:t>U.S. federal law does not prohibit discrimination against employees on the basis of sexual orientation.</a:t>
            </a:r>
            <a:endParaRPr lang="en-US" sz="28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latin typeface="Calibri" panose="020F0502020204030204" pitchFamily="34" charset="0"/>
              </a:rPr>
              <a:t>Challenges in Diversity (cont.)</a:t>
            </a:r>
            <a:endParaRPr lang="en-US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Calibri" panose="020F0502020204030204" pitchFamily="34" charset="0"/>
              </a:rPr>
              <a:t>Stereotyping - </a:t>
            </a:r>
            <a:r>
              <a:rPr lang="en-US" smtClean="0">
                <a:latin typeface="Calibri" panose="020F0502020204030204" pitchFamily="34" charset="0"/>
              </a:rPr>
              <a:t>judging a person based on a prejudicial perception of a group to which that person belongs.</a:t>
            </a:r>
            <a:endParaRPr lang="en-US" smtClean="0">
              <a:latin typeface="Calibri" panose="020F0502020204030204" pitchFamily="34" charset="0"/>
            </a:endParaRPr>
          </a:p>
          <a:p>
            <a:r>
              <a:rPr lang="en-US" b="1" smtClean="0">
                <a:latin typeface="Calibri" panose="020F0502020204030204" pitchFamily="34" charset="0"/>
              </a:rPr>
              <a:t>Discrimination - </a:t>
            </a:r>
            <a:r>
              <a:rPr lang="en-US" smtClean="0">
                <a:latin typeface="Calibri" panose="020F0502020204030204" pitchFamily="34" charset="0"/>
              </a:rPr>
              <a:t>when someone acts out their prejudicial attitudes toward people who are the targets of their prejudice. </a:t>
            </a:r>
            <a:endParaRPr lang="en-US" smtClean="0">
              <a:latin typeface="Calibri" panose="020F0502020204030204" pitchFamily="34" charset="0"/>
            </a:endParaRPr>
          </a:p>
          <a:p>
            <a:r>
              <a:rPr lang="en-US" b="1" smtClean="0">
                <a:latin typeface="Calibri" panose="020F0502020204030204" pitchFamily="34" charset="0"/>
              </a:rPr>
              <a:t>Glass Ceiling - </a:t>
            </a:r>
            <a:r>
              <a:rPr lang="en-US" smtClean="0">
                <a:latin typeface="Calibri" panose="020F0502020204030204" pitchFamily="34" charset="0"/>
              </a:rPr>
              <a:t>the invisible barrier that separates women and minorities from top management positions.</a:t>
            </a:r>
            <a:endParaRPr lang="en-US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Challenges in Managing Diversity</a:t>
            </a:r>
            <a:endParaRPr lang="en-US" smtClean="0"/>
          </a:p>
        </p:txBody>
      </p:sp>
      <p:sp>
        <p:nvSpPr>
          <p:cNvPr id="3277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2819400"/>
            <a:ext cx="3767137" cy="325278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Bias - </a:t>
            </a:r>
            <a:r>
              <a:rPr lang="en-US" dirty="0" smtClean="0">
                <a:latin typeface="Calibri" panose="020F0502020204030204" pitchFamily="34" charset="0"/>
              </a:rPr>
              <a:t>a tendency or preference toward a particular perspective or ideology.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b="1" dirty="0" smtClean="0">
                <a:latin typeface="Calibri" panose="020F0502020204030204" pitchFamily="34" charset="0"/>
              </a:rPr>
              <a:t>Prejudice - </a:t>
            </a:r>
            <a:r>
              <a:rPr lang="en-US" dirty="0" smtClean="0">
                <a:latin typeface="Calibri" panose="020F0502020204030204" pitchFamily="34" charset="0"/>
              </a:rPr>
              <a:t>a pre-conceived belief, opinion, or judgment toward a person or a group of people.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0" y="2057400"/>
            <a:ext cx="3554413" cy="2954338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7F7F7F"/>
                </a:solidFill>
                <a:latin typeface="Calibri" panose="020F0502020204030204" pitchFamily="34" charset="0"/>
              </a:rPr>
              <a:t>Exhibit 4-6: Employers</a:t>
            </a:r>
            <a:r>
              <a:rPr lang="ja-JP" altLang="en-US" sz="3600" smtClean="0">
                <a:solidFill>
                  <a:srgbClr val="7F7F7F"/>
                </a:solidFill>
                <a:latin typeface="Calibri" panose="020F0502020204030204" pitchFamily="34" charset="0"/>
                <a:ea typeface="MS Mincho" pitchFamily="49" charset="-128"/>
              </a:rPr>
              <a:t>’</a:t>
            </a:r>
            <a:r>
              <a:rPr lang="en-US" altLang="ja-JP" sz="3600" smtClean="0">
                <a:solidFill>
                  <a:srgbClr val="7F7F7F"/>
                </a:solidFill>
                <a:latin typeface="Calibri" panose="020F0502020204030204" pitchFamily="34" charset="0"/>
              </a:rPr>
              <a:t> Fears About Disabled Workers </a:t>
            </a:r>
            <a:endParaRPr lang="en-US" sz="3600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4900" y="2337594"/>
            <a:ext cx="5943600" cy="339090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4294967295"/>
          </p:nvPr>
        </p:nvSpPr>
        <p:spPr>
          <a:xfrm>
            <a:off x="304800" y="2057400"/>
            <a:ext cx="7620000" cy="4191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 dirty="0" smtClean="0">
                <a:latin typeface="Calibri" panose="020F0502020204030204" pitchFamily="34" charset="0"/>
              </a:rPr>
              <a:t>Define </a:t>
            </a:r>
            <a:r>
              <a:rPr lang="en-US" sz="2700" dirty="0" smtClean="0">
                <a:latin typeface="Calibri" panose="020F0502020204030204" pitchFamily="34" charset="0"/>
              </a:rPr>
              <a:t>workplace</a:t>
            </a:r>
            <a:r>
              <a:rPr lang="en-US" sz="2700" b="1" dirty="0" smtClean="0">
                <a:latin typeface="Calibri" panose="020F0502020204030204" pitchFamily="34" charset="0"/>
              </a:rPr>
              <a:t> </a:t>
            </a:r>
            <a:r>
              <a:rPr lang="en-US" sz="2700" dirty="0" smtClean="0">
                <a:latin typeface="Calibri" panose="020F0502020204030204" pitchFamily="34" charset="0"/>
              </a:rPr>
              <a:t>diversity and explain why managing it is so important</a:t>
            </a:r>
            <a:endParaRPr lang="en-US" sz="2700" b="1" dirty="0" smtClean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700" b="1" dirty="0" smtClean="0">
                <a:latin typeface="Calibri" panose="020F0502020204030204" pitchFamily="34" charset="0"/>
              </a:rPr>
              <a:t>Describe </a:t>
            </a:r>
            <a:r>
              <a:rPr lang="en-US" sz="2700" dirty="0" smtClean="0">
                <a:latin typeface="Calibri" panose="020F0502020204030204" pitchFamily="34" charset="0"/>
              </a:rPr>
              <a:t>the</a:t>
            </a:r>
            <a:r>
              <a:rPr lang="en-US" sz="2700" b="1" dirty="0" smtClean="0">
                <a:latin typeface="Calibri" panose="020F0502020204030204" pitchFamily="34" charset="0"/>
              </a:rPr>
              <a:t> </a:t>
            </a:r>
            <a:r>
              <a:rPr lang="en-US" sz="2700" dirty="0" smtClean="0">
                <a:latin typeface="Calibri" panose="020F0502020204030204" pitchFamily="34" charset="0"/>
              </a:rPr>
              <a:t>changing workplaces in the United States and around the world</a:t>
            </a:r>
            <a:endParaRPr lang="en-US" sz="2700" dirty="0" smtClean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700" b="1" dirty="0" smtClean="0">
                <a:latin typeface="Calibri" panose="020F0502020204030204" pitchFamily="34" charset="0"/>
              </a:rPr>
              <a:t>Explain </a:t>
            </a:r>
            <a:r>
              <a:rPr lang="en-US" sz="2700" dirty="0" smtClean="0">
                <a:latin typeface="Calibri" panose="020F0502020204030204" pitchFamily="34" charset="0"/>
              </a:rPr>
              <a:t>the</a:t>
            </a:r>
            <a:r>
              <a:rPr lang="en-US" sz="2700" b="1" dirty="0" smtClean="0">
                <a:latin typeface="Calibri" panose="020F0502020204030204" pitchFamily="34" charset="0"/>
              </a:rPr>
              <a:t> </a:t>
            </a:r>
            <a:r>
              <a:rPr lang="en-US" sz="2700" dirty="0" smtClean="0">
                <a:latin typeface="Calibri" panose="020F0502020204030204" pitchFamily="34" charset="0"/>
              </a:rPr>
              <a:t>different types of diversity found in workplaces</a:t>
            </a:r>
            <a:endParaRPr lang="en-US" sz="2700" dirty="0" smtClean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700" b="1" dirty="0" smtClean="0">
                <a:latin typeface="Calibri" panose="020F0502020204030204" pitchFamily="34" charset="0"/>
              </a:rPr>
              <a:t>Discuss </a:t>
            </a:r>
            <a:r>
              <a:rPr lang="en-US" sz="2700" dirty="0" smtClean="0">
                <a:latin typeface="Calibri" panose="020F0502020204030204" pitchFamily="34" charset="0"/>
              </a:rPr>
              <a:t>the</a:t>
            </a:r>
            <a:r>
              <a:rPr lang="en-US" sz="2700" b="1" dirty="0" smtClean="0">
                <a:latin typeface="Calibri" panose="020F0502020204030204" pitchFamily="34" charset="0"/>
              </a:rPr>
              <a:t> </a:t>
            </a:r>
            <a:r>
              <a:rPr lang="en-US" sz="2700" dirty="0" smtClean="0">
                <a:latin typeface="Calibri" panose="020F0502020204030204" pitchFamily="34" charset="0"/>
              </a:rPr>
              <a:t>challenges managers face in managing diversity</a:t>
            </a:r>
            <a:endParaRPr lang="en-US" sz="2700" b="1" dirty="0" smtClean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700" b="1" dirty="0" smtClean="0">
                <a:latin typeface="Calibri" panose="020F0502020204030204" pitchFamily="34" charset="0"/>
              </a:rPr>
              <a:t>Describe </a:t>
            </a:r>
            <a:r>
              <a:rPr lang="en-US" sz="2700" dirty="0" smtClean="0">
                <a:latin typeface="Calibri" panose="020F0502020204030204" pitchFamily="34" charset="0"/>
              </a:rPr>
              <a:t>various</a:t>
            </a:r>
            <a:r>
              <a:rPr lang="en-US" sz="2700" b="1" dirty="0" smtClean="0">
                <a:latin typeface="Calibri" panose="020F0502020204030204" pitchFamily="34" charset="0"/>
              </a:rPr>
              <a:t> </a:t>
            </a:r>
            <a:r>
              <a:rPr lang="en-US" sz="2700" dirty="0" smtClean="0">
                <a:latin typeface="Calibri" panose="020F0502020204030204" pitchFamily="34" charset="0"/>
              </a:rPr>
              <a:t>workplace diversity management initiatives</a:t>
            </a:r>
            <a:endParaRPr lang="en-US" sz="2700" dirty="0" smtClean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304800"/>
            <a:ext cx="5715000" cy="144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75000"/>
                  </a:schemeClr>
                </a:solidFill>
              </a:rPr>
              <a:t>Managing Diversity</a:t>
            </a:r>
            <a:endParaRPr lang="en-US" sz="48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4000" dirty="0" smtClean="0"/>
              <a:t>Learning </a:t>
            </a:r>
            <a:r>
              <a:rPr lang="en-US" sz="4000" dirty="0"/>
              <a:t>Outcome</a:t>
            </a:r>
            <a:endParaRPr lang="en-US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239000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Exhibit 4-7: Forms of Discrimination</a:t>
            </a:r>
            <a:endParaRPr lang="en-US" sz="3600" dirty="0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39140" y="1295400"/>
            <a:ext cx="6400800" cy="4754563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239000" cy="14478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Exhibit 4-8: Major Equal Employment</a:t>
            </a:r>
            <a:br>
              <a:rPr lang="en-US" sz="3600" dirty="0" smtClean="0">
                <a:solidFill>
                  <a:srgbClr val="7F7F7F"/>
                </a:solidFill>
                <a:latin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Opportunity Laws</a:t>
            </a:r>
            <a:endParaRPr lang="en-US" sz="3600" dirty="0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09600" y="1752600"/>
            <a:ext cx="6707188" cy="4745038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smtClean="0">
                <a:solidFill>
                  <a:srgbClr val="7F7F7F"/>
                </a:solidFill>
                <a:latin typeface="Calibri" panose="020F0502020204030204" pitchFamily="34" charset="0"/>
              </a:rPr>
              <a:t>Top Management Commitment to Diversity</a:t>
            </a:r>
            <a:endParaRPr lang="en-US" sz="3500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Calibri" panose="020F0502020204030204" pitchFamily="34" charset="0"/>
              </a:rPr>
              <a:t>Mentoring - </a:t>
            </a:r>
            <a:r>
              <a:rPr lang="en-US" smtClean="0">
                <a:latin typeface="Calibri" panose="020F0502020204030204" pitchFamily="34" charset="0"/>
              </a:rPr>
              <a:t>a process whereby an experienced organizational member (a mentor) provides advice and guidance to a less-experienced member (a protégé).</a:t>
            </a:r>
            <a:endParaRPr lang="en-US" smtClean="0">
              <a:latin typeface="Calibri" panose="020F0502020204030204" pitchFamily="34" charset="0"/>
            </a:endParaRPr>
          </a:p>
          <a:p>
            <a:r>
              <a:rPr lang="en-US" b="1" smtClean="0">
                <a:latin typeface="Calibri" panose="020F0502020204030204" pitchFamily="34" charset="0"/>
              </a:rPr>
              <a:t>Diversity Skills Training - </a:t>
            </a:r>
            <a:r>
              <a:rPr lang="en-US" smtClean="0">
                <a:latin typeface="Calibri" panose="020F0502020204030204" pitchFamily="34" charset="0"/>
              </a:rPr>
              <a:t>specialized training to educate employees about the importance of diversity and to teach them skills for working in a diverse workplace.</a:t>
            </a:r>
            <a:endParaRPr 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7242048" cy="77724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Commitment to Diversity (cont.)</a:t>
            </a:r>
            <a:endParaRPr lang="en-US" sz="4000" dirty="0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743200"/>
            <a:ext cx="3767137" cy="3252788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Employee Resource Groups - </a:t>
            </a:r>
            <a:r>
              <a:rPr lang="en-US" dirty="0" smtClean="0">
                <a:latin typeface="Calibri" panose="020F0502020204030204" pitchFamily="34" charset="0"/>
              </a:rPr>
              <a:t>groups made up of employees connected by some common dimension of diversity.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pic>
        <p:nvPicPr>
          <p:cNvPr id="4505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648200" y="1828800"/>
            <a:ext cx="3387725" cy="3429000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7F7F7F"/>
                </a:solidFill>
                <a:latin typeface="Calibri" panose="020F0502020204030204" pitchFamily="34" charset="0"/>
              </a:rPr>
              <a:t>Exhibit 4-9: What a Good Mentor Does</a:t>
            </a:r>
            <a:endParaRPr lang="en-US" sz="3600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8600" y="2209800"/>
            <a:ext cx="7570787" cy="2819400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ea typeface="+mj-ea"/>
              </a:rPr>
              <a:t>Terms to Know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ea typeface="+mj-ea"/>
            </a:endParaRPr>
          </a:p>
        </p:txBody>
      </p:sp>
      <p:sp>
        <p:nvSpPr>
          <p:cNvPr id="49154" name="Content Placeholder 4"/>
          <p:cNvSpPr>
            <a:spLocks noGrp="1"/>
          </p:cNvSpPr>
          <p:nvPr>
            <p:ph idx="1"/>
          </p:nvPr>
        </p:nvSpPr>
        <p:spPr>
          <a:xfrm>
            <a:off x="381000" y="2057400"/>
            <a:ext cx="4038600" cy="4525963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sz="2400" smtClean="0">
                <a:latin typeface="Calibri" panose="020F0502020204030204" pitchFamily="34" charset="0"/>
              </a:rPr>
              <a:t>Workforce diversity</a:t>
            </a:r>
            <a:endParaRPr lang="en-US" sz="2400" smtClean="0">
              <a:latin typeface="Calibri" panose="020F0502020204030204" pitchFamily="34" charset="0"/>
            </a:endParaRPr>
          </a:p>
          <a:p>
            <a:pPr>
              <a:spcBef>
                <a:spcPct val="25000"/>
              </a:spcBef>
            </a:pPr>
            <a:r>
              <a:rPr lang="en-US" sz="2400" smtClean="0">
                <a:latin typeface="Calibri" panose="020F0502020204030204" pitchFamily="34" charset="0"/>
              </a:rPr>
              <a:t>Surface-level diversity</a:t>
            </a:r>
            <a:endParaRPr lang="en-US" sz="2400" smtClean="0">
              <a:latin typeface="Calibri" panose="020F0502020204030204" pitchFamily="34" charset="0"/>
            </a:endParaRPr>
          </a:p>
          <a:p>
            <a:pPr>
              <a:spcBef>
                <a:spcPct val="25000"/>
              </a:spcBef>
            </a:pPr>
            <a:r>
              <a:rPr lang="en-US" sz="2400" smtClean="0">
                <a:latin typeface="Calibri" panose="020F0502020204030204" pitchFamily="34" charset="0"/>
              </a:rPr>
              <a:t>Deep-level diversity</a:t>
            </a:r>
            <a:endParaRPr lang="en-US" sz="2400" smtClean="0">
              <a:latin typeface="Calibri" panose="020F0502020204030204" pitchFamily="34" charset="0"/>
            </a:endParaRPr>
          </a:p>
          <a:p>
            <a:pPr>
              <a:spcBef>
                <a:spcPct val="25000"/>
              </a:spcBef>
            </a:pPr>
            <a:r>
              <a:rPr lang="en-US" sz="2400" smtClean="0">
                <a:latin typeface="Calibri" panose="020F0502020204030204" pitchFamily="34" charset="0"/>
              </a:rPr>
              <a:t>Race</a:t>
            </a:r>
            <a:endParaRPr lang="en-US" sz="2400" smtClean="0">
              <a:latin typeface="Calibri" panose="020F0502020204030204" pitchFamily="34" charset="0"/>
            </a:endParaRPr>
          </a:p>
          <a:p>
            <a:pPr>
              <a:spcBef>
                <a:spcPct val="25000"/>
              </a:spcBef>
            </a:pPr>
            <a:r>
              <a:rPr lang="en-US" sz="2400" smtClean="0">
                <a:latin typeface="Calibri" panose="020F0502020204030204" pitchFamily="34" charset="0"/>
              </a:rPr>
              <a:t>Ethnicity</a:t>
            </a:r>
            <a:endParaRPr lang="en-US" sz="2400" smtClean="0">
              <a:latin typeface="Calibri" panose="020F0502020204030204" pitchFamily="34" charset="0"/>
            </a:endParaRPr>
          </a:p>
          <a:p>
            <a:pPr>
              <a:spcBef>
                <a:spcPct val="25000"/>
              </a:spcBef>
            </a:pPr>
            <a:r>
              <a:rPr lang="en-US" sz="2400" smtClean="0">
                <a:latin typeface="Calibri" panose="020F0502020204030204" pitchFamily="34" charset="0"/>
              </a:rPr>
              <a:t>Bias</a:t>
            </a:r>
            <a:endParaRPr lang="en-US" sz="2400" smtClean="0">
              <a:latin typeface="Calibri" panose="020F0502020204030204" pitchFamily="34" charset="0"/>
            </a:endParaRPr>
          </a:p>
          <a:p>
            <a:pPr>
              <a:spcBef>
                <a:spcPct val="25000"/>
              </a:spcBef>
            </a:pPr>
            <a:r>
              <a:rPr lang="en-US" sz="2400" smtClean="0">
                <a:latin typeface="Calibri" panose="020F0502020204030204" pitchFamily="34" charset="0"/>
              </a:rPr>
              <a:t>Prejudice</a:t>
            </a:r>
            <a:endParaRPr lang="en-US" sz="2400" smtClean="0">
              <a:latin typeface="Calibri" panose="020F0502020204030204" pitchFamily="34" charset="0"/>
            </a:endParaRPr>
          </a:p>
          <a:p>
            <a:endParaRPr lang="en-US" sz="2400" smtClean="0">
              <a:latin typeface="Calibri" panose="020F0502020204030204" pitchFamily="34" charset="0"/>
            </a:endParaRPr>
          </a:p>
        </p:txBody>
      </p:sp>
      <p:sp>
        <p:nvSpPr>
          <p:cNvPr id="49155" name="Content Placeholder 5"/>
          <p:cNvSpPr>
            <a:spLocks noGrp="1"/>
          </p:cNvSpPr>
          <p:nvPr>
            <p:ph sz="half" idx="4294967295"/>
          </p:nvPr>
        </p:nvSpPr>
        <p:spPr>
          <a:xfrm>
            <a:off x="3810000" y="2057400"/>
            <a:ext cx="4038600" cy="3001962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sz="2400" dirty="0" smtClean="0">
                <a:latin typeface="Calibri" panose="020F0502020204030204" pitchFamily="34" charset="0"/>
              </a:rPr>
              <a:t>Stereotyping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spcBef>
                <a:spcPct val="25000"/>
              </a:spcBef>
            </a:pPr>
            <a:r>
              <a:rPr lang="en-US" sz="2400" dirty="0" smtClean="0">
                <a:latin typeface="Calibri" panose="020F0502020204030204" pitchFamily="34" charset="0"/>
              </a:rPr>
              <a:t>Discrimination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spcBef>
                <a:spcPct val="25000"/>
              </a:spcBef>
            </a:pPr>
            <a:r>
              <a:rPr lang="en-US" sz="2400" dirty="0" smtClean="0">
                <a:latin typeface="Calibri" panose="020F0502020204030204" pitchFamily="34" charset="0"/>
              </a:rPr>
              <a:t>Glass ceiling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spcBef>
                <a:spcPct val="25000"/>
              </a:spcBef>
            </a:pPr>
            <a:r>
              <a:rPr lang="en-US" sz="2400" dirty="0" smtClean="0">
                <a:latin typeface="Calibri" panose="020F0502020204030204" pitchFamily="34" charset="0"/>
              </a:rPr>
              <a:t>Mentoring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spcBef>
                <a:spcPct val="25000"/>
              </a:spcBef>
            </a:pPr>
            <a:r>
              <a:rPr lang="en-US" sz="2400" dirty="0" smtClean="0">
                <a:latin typeface="Calibri" panose="020F0502020204030204" pitchFamily="34" charset="0"/>
              </a:rPr>
              <a:t>Diversity Skills Training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spcBef>
                <a:spcPct val="25000"/>
              </a:spcBef>
            </a:pPr>
            <a:r>
              <a:rPr lang="en-US" sz="2400" dirty="0" smtClean="0">
                <a:latin typeface="Calibri" panose="020F0502020204030204" pitchFamily="34" charset="0"/>
              </a:rPr>
              <a:t>Employee resource groups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spcBef>
                <a:spcPct val="25000"/>
              </a:spcBef>
            </a:pPr>
            <a:endParaRPr lang="en-US" sz="2400" dirty="0" smtClean="0">
              <a:latin typeface="Calibri" panose="020F0502020204030204" pitchFamily="34" charset="0"/>
            </a:endParaRPr>
          </a:p>
          <a:p>
            <a:endParaRPr lang="en-US" sz="2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1328420"/>
            <a:ext cx="5800725" cy="509524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707515" y="579755"/>
            <a:ext cx="464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中国六大副国级女性领导人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>
            <a:hlinkClick r:id="rId1" tooltip="" action="ppaction://hlinkfile"/>
          </p:cNvPr>
          <p:cNvSpPr/>
          <p:nvPr/>
        </p:nvSpPr>
        <p:spPr>
          <a:xfrm>
            <a:off x="1744345" y="256540"/>
            <a:ext cx="386842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世界上最漂亮</a:t>
            </a:r>
            <a:r>
              <a:rPr lang="zh-CN" altLang="en-US"/>
              <a:t>的十大女政客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" y="923290"/>
            <a:ext cx="2886075" cy="1943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922655"/>
            <a:ext cx="3095625" cy="1943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05" y="3001010"/>
            <a:ext cx="2886075" cy="18719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680" y="3001010"/>
            <a:ext cx="3093720" cy="1871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05" y="4932045"/>
            <a:ext cx="2884805" cy="1727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6680" y="4914900"/>
            <a:ext cx="3093720" cy="1880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" y="4090035"/>
            <a:ext cx="3514090" cy="24847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" y="950595"/>
            <a:ext cx="3371215" cy="26879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930" y="950595"/>
            <a:ext cx="3383280" cy="2692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930" y="4090035"/>
            <a:ext cx="3290570" cy="2484755"/>
          </a:xfrm>
          <a:prstGeom prst="rect">
            <a:avLst/>
          </a:prstGeom>
        </p:spPr>
      </p:pic>
      <p:sp>
        <p:nvSpPr>
          <p:cNvPr id="4" name="圆角矩形 3">
            <a:hlinkClick r:id="rId5" action="ppaction://hlinkfile"/>
          </p:cNvPr>
          <p:cNvSpPr/>
          <p:nvPr/>
        </p:nvSpPr>
        <p:spPr>
          <a:xfrm>
            <a:off x="1744345" y="256540"/>
            <a:ext cx="386842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世界上最漂亮的十大女政客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is Workforce Diversity?</a:t>
            </a:r>
            <a:endParaRPr lang="en-US" smtClean="0"/>
          </a:p>
        </p:txBody>
      </p:sp>
      <p:sp>
        <p:nvSpPr>
          <p:cNvPr id="10242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057400"/>
            <a:ext cx="3767137" cy="3252788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Workforce Diversity - </a:t>
            </a:r>
            <a:r>
              <a:rPr lang="en-US" dirty="0" smtClean="0">
                <a:latin typeface="Calibri" panose="020F0502020204030204" pitchFamily="34" charset="0"/>
              </a:rPr>
              <a:t>the ways in which people in an organization are different from and similar to one another.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267200" y="2514600"/>
            <a:ext cx="3868737" cy="3810000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Exhibit 4-1: Timeline of the Evolution</a:t>
            </a:r>
            <a:br>
              <a:rPr lang="en-US" sz="3600" dirty="0" smtClean="0">
                <a:solidFill>
                  <a:srgbClr val="7F7F7F"/>
                </a:solidFill>
                <a:latin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anose="020F0502020204030204" pitchFamily="34" charset="0"/>
              </a:rPr>
              <a:t>of Workforce Diversity</a:t>
            </a:r>
            <a:endParaRPr lang="en-US" sz="3600" dirty="0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00" y="1981200"/>
            <a:ext cx="5876925" cy="4714875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latin typeface="Calibri" panose="020F0502020204030204" pitchFamily="34" charset="0"/>
              </a:rPr>
              <a:t>Levels of Diversity</a:t>
            </a:r>
            <a:endParaRPr lang="en-US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3767137" cy="325278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Surface-level diversity- </a:t>
            </a:r>
            <a:endParaRPr lang="en-US" b="1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b="1" dirty="0" smtClean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</a:rPr>
              <a:t>Easily perceived  differences that may trigger certain  stereotypes, but do not necessarily reflect the ways people think or feel.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2209800"/>
            <a:ext cx="3767138" cy="325278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Deep-level diversity -</a:t>
            </a:r>
            <a:endParaRPr lang="en-US" b="1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b="1" dirty="0" smtClean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</a:rPr>
              <a:t>Differences in values, personality, and work preferences.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7F7F7F"/>
                </a:solidFill>
                <a:latin typeface="Calibri" panose="020F0502020204030204" pitchFamily="34" charset="0"/>
              </a:rPr>
              <a:t>Exhibit 4-2: Benefits of Workforce Diversity</a:t>
            </a:r>
            <a:endParaRPr lang="en-US" sz="3600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08330" y="1600200"/>
            <a:ext cx="7360920" cy="4267200"/>
          </a:xfr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3374</Words>
  <Application>WPS 演示</Application>
  <PresentationFormat>On-screen Show (4:3)</PresentationFormat>
  <Paragraphs>104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Wingdings 2</vt:lpstr>
      <vt:lpstr>Wingdings</vt:lpstr>
      <vt:lpstr>Calibri</vt:lpstr>
      <vt:lpstr>Trebuchet MS</vt:lpstr>
      <vt:lpstr>微软雅黑</vt:lpstr>
      <vt:lpstr>MS Mincho</vt:lpstr>
      <vt:lpstr>华文新魏</vt:lpstr>
      <vt:lpstr>Yu Gothic</vt:lpstr>
      <vt:lpstr>Opulent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is Workforce Diversity?</vt:lpstr>
      <vt:lpstr>Exhibit 4-1: Timeline of the Evolution of Workforce Diversity</vt:lpstr>
      <vt:lpstr>Levels of Diversity</vt:lpstr>
      <vt:lpstr>Exhibit 4-2: Benefits of Workforce Diversity</vt:lpstr>
      <vt:lpstr>Exhibit 4-3: Changing Population Makeup of the United States</vt:lpstr>
      <vt:lpstr>Exhibit 4-4: Global Aging:  How Much do You Know?</vt:lpstr>
      <vt:lpstr>Exhibit 4-4: Global Aging (cont.)</vt:lpstr>
      <vt:lpstr>Exhibit 4-5: Types of Diversity Found in Workplaces</vt:lpstr>
      <vt:lpstr>Types of Diversity</vt:lpstr>
      <vt:lpstr>Race and Ethnicity</vt:lpstr>
      <vt:lpstr>Types of Diversity</vt:lpstr>
      <vt:lpstr>Challenges in Diversity (cont.)</vt:lpstr>
      <vt:lpstr>Challenges in Managing Diversity</vt:lpstr>
      <vt:lpstr>Exhibit 4-6: Employers’ Fears About Disabled Workers </vt:lpstr>
      <vt:lpstr>Exhibit 4-7: Forms of Discrimination</vt:lpstr>
      <vt:lpstr>Exhibit 4-8: Major Equal Employment Opportunity Laws</vt:lpstr>
      <vt:lpstr>Top Management Commitment to Diversity</vt:lpstr>
      <vt:lpstr>Commitment to Diversity (cont.)</vt:lpstr>
      <vt:lpstr>Exhibit 4-9: What a Good Mentor Does</vt:lpstr>
      <vt:lpstr>Terms to Know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ZHAONI</dc:creator>
  <cp:lastModifiedBy>Smartpig</cp:lastModifiedBy>
  <cp:revision>6</cp:revision>
  <dcterms:created xsi:type="dcterms:W3CDTF">2006-08-16T00:00:00Z</dcterms:created>
  <dcterms:modified xsi:type="dcterms:W3CDTF">2017-03-21T03:17:32Z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