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621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062C8-954E-4F8A-8E6C-7DF40F824B75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27C65-735E-4BEA-BEFB-9C6B98647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z="180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5CA68-7046-4828-ABB8-17EAAB3729B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F771-1F30-4ADD-888C-FECE49926EA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82249-38D6-4AC1-9267-A31CA0066DD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6C464-8464-4465-8C7C-098446A6B65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978D-2AE4-4F1C-905F-C3BFE0CE74D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5B0B6-6BA2-492A-B17B-5CBAAC3CC98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A2614-9A49-4925-84DC-D5D55BF29FE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4A501-BF12-426B-8C48-7A0E26B8945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D6C81-879C-4C5C-B938-A44B39AA936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8B5C8-7B74-4E1D-9AE7-C49EECEC99EF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2FB5D-3C89-46B7-91F1-C9F093F9E79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D925-5D8C-4C1C-9769-C32F1EF2B32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AA98D-6C31-4B5D-8E40-F92630CDCCC3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3025-C46F-4D3A-871E-3391F78FFC52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C9132-9827-454B-8FBE-7FAD70F80F8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AB848-6101-4C22-9E5D-CBB6B8F9435E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E73D-F37B-4656-9A67-B6F0942DE783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C28C-7A3A-4BD6-98E7-DA3D984407F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53A9C-E5DA-4F69-98E2-18B78513B2D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227ED-9F9F-4B64-8601-025D13BD1BF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F1365-10E2-48C5-A349-E00F38633712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D886-0BB4-4260-B20C-1D7A5303BF0B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8A471-F2CB-441C-8EBE-D6A2F934780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D951B-342A-4EBD-8D63-8FCD3CB2F6F3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9C7AA-5368-4AC0-97DF-B08668F0F2B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B1D26-18F6-42CD-9263-2153370ECCE1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C9E9C-8F30-4074-B8F8-81BA461AD02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5A2FD-4A4B-44C1-B3CA-6F42C9ECF2D4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DE3A3-FB53-4309-8147-63BDA8F380B8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40AD2-31B9-401B-9472-FBB330EC4556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98F9327E-FB1C-4CFA-A2BF-3A20BA9E49C3}" type="slidenum">
              <a:rPr lang="en-US" sz="1200">
                <a:latin typeface="Calibri" pitchFamily="34" charset="0"/>
              </a:rPr>
              <a:pPr algn="r"/>
              <a:t>38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022FB-75D1-43AC-9337-97426C4E27A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1EBB-5328-42C5-92DD-5B67DD0501C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4832-D50F-47A5-A479-4BA039074F7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AD58-D30D-4127-AD3C-3237A639684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9239B-1749-4D31-94CC-19CAE10548A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834DC-C81B-4A03-BF8F-BA249534087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Step 4: Developing Alternatives</a:t>
            </a:r>
            <a:endParaRPr lang="en-US" dirty="0">
              <a:latin typeface="+mj-lt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3581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Identifying viable alternatives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Alternatives are listed (without evaluation) that can resolve the problem.</a:t>
            </a: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7-3: Possible Alternatives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828800"/>
            <a:ext cx="8520113" cy="37338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Step 5: Analyzing Alternatives</a:t>
            </a:r>
            <a:endParaRPr lang="en-US" dirty="0">
              <a:latin typeface="+mj-lt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mtClean="0">
                <a:latin typeface="Calibri" pitchFamily="34" charset="0"/>
              </a:rPr>
              <a:t>Appraising each alternative’s strengths and weaknesses</a:t>
            </a:r>
          </a:p>
          <a:p>
            <a:pPr lvl="1">
              <a:buClr>
                <a:schemeClr val="tx1"/>
              </a:buClr>
            </a:pPr>
            <a:r>
              <a:rPr lang="en-US" sz="3200" smtClean="0">
                <a:latin typeface="Calibri" pitchFamily="34" charset="0"/>
              </a:rPr>
              <a:t>An alternative’s appraisal is based on its ability to resolve the issues related to the criteria and criteria weight.</a:t>
            </a:r>
          </a:p>
          <a:p>
            <a:pPr>
              <a:buFont typeface="Arial" charset="0"/>
              <a:buNone/>
            </a:pPr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7-4: Evaluation of Alternatives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" y="1905000"/>
            <a:ext cx="8842375" cy="365760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Step 6: Selecting an Alternative</a:t>
            </a:r>
            <a:endParaRPr lang="en-US" dirty="0">
              <a:latin typeface="+mj-lt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Choosing the best alternative</a:t>
            </a:r>
          </a:p>
          <a:p>
            <a:pPr lvl="1"/>
            <a:r>
              <a:rPr lang="en-US" smtClean="0">
                <a:latin typeface="Calibri" pitchFamily="34" charset="0"/>
              </a:rPr>
              <a:t>The alternative with the highest total weight is chosen.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Step 7: Implementing the Alternative</a:t>
            </a:r>
            <a:endParaRPr lang="en-US" dirty="0">
              <a:latin typeface="+mj-lt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smtClean="0">
                <a:latin typeface="Calibri" pitchFamily="34" charset="0"/>
              </a:rPr>
              <a:t>Putting the chosen alternative into action</a:t>
            </a:r>
          </a:p>
          <a:p>
            <a:pPr lvl="1">
              <a:buClr>
                <a:schemeClr val="bg2"/>
              </a:buClr>
              <a:buFont typeface="Arial" charset="0"/>
              <a:buNone/>
            </a:pPr>
            <a:r>
              <a:rPr lang="en-US" smtClean="0">
                <a:latin typeface="Calibri" pitchFamily="34" charset="0"/>
              </a:rPr>
              <a:t>- Conveying the decision to and gaining commitment from those who will carry out the alternative</a:t>
            </a:r>
          </a:p>
          <a:p>
            <a:pPr>
              <a:buFont typeface="Arial" charset="0"/>
              <a:buNone/>
            </a:pPr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Step 8: Evaluating Decision Effectiveness</a:t>
            </a:r>
            <a:endParaRPr lang="en-US" dirty="0">
              <a:latin typeface="+mj-lt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The soundness of the decision is judged by its outcomes.</a:t>
            </a:r>
          </a:p>
          <a:p>
            <a:pPr lvl="1"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How effectively was the problem resolved by outcomes resulting from the chosen alternatives?</a:t>
            </a:r>
          </a:p>
          <a:p>
            <a:pPr lvl="1"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If the problem was not resolved, what went wrong?</a:t>
            </a:r>
          </a:p>
          <a:p>
            <a:pPr>
              <a:buFont typeface="Arial" charset="0"/>
              <a:buNone/>
            </a:pPr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7-5: Decisions Managers May Make 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600200"/>
            <a:ext cx="5565775" cy="4754563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Rational Decision-Making</a:t>
            </a:r>
            <a:endParaRPr lang="en-US" dirty="0">
              <a:latin typeface="+mj-lt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itchFamily="34" charset="0"/>
              </a:rPr>
              <a:t>Rational Decision-Making - </a:t>
            </a:r>
            <a:r>
              <a:rPr lang="en-US" smtClean="0">
                <a:latin typeface="Calibri" pitchFamily="34" charset="0"/>
              </a:rPr>
              <a:t>describes choices that are logical and consistent while maximizing value.</a:t>
            </a:r>
          </a:p>
          <a:p>
            <a:r>
              <a:rPr lang="en-US" b="1" smtClean="0">
                <a:latin typeface="Calibri" pitchFamily="34" charset="0"/>
              </a:rPr>
              <a:t>Bounded Rationality - </a:t>
            </a:r>
            <a:r>
              <a:rPr lang="en-US" smtClean="0">
                <a:latin typeface="Calibri" pitchFamily="34" charset="0"/>
              </a:rPr>
              <a:t>decision making that’s rational, but limited (bounded) by an  individual’s ability to process information.</a:t>
            </a:r>
          </a:p>
          <a:p>
            <a:r>
              <a:rPr lang="en-US" b="1" smtClean="0">
                <a:latin typeface="Calibri" pitchFamily="34" charset="0"/>
              </a:rPr>
              <a:t>Satisfice - </a:t>
            </a:r>
            <a:r>
              <a:rPr lang="en-US" smtClean="0">
                <a:latin typeface="Calibri" pitchFamily="34" charset="0"/>
              </a:rPr>
              <a:t>accepting solutions that are “good enough.”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Intuitive Decision-Making</a:t>
            </a:r>
            <a:endParaRPr/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>
                <a:latin typeface="Calibri" pitchFamily="34" charset="0"/>
              </a:rPr>
              <a:t>Intuitive decision- making</a:t>
            </a:r>
          </a:p>
          <a:p>
            <a:pPr lvl="1">
              <a:spcBef>
                <a:spcPct val="50000"/>
              </a:spcBef>
            </a:pPr>
            <a:r>
              <a:rPr lang="en-US" smtClean="0">
                <a:latin typeface="Calibri" pitchFamily="34" charset="0"/>
              </a:rPr>
              <a:t>Making decisions on the basis of experience, feelings, and accumulated judgment.</a:t>
            </a:r>
          </a:p>
          <a:p>
            <a:pPr>
              <a:buFont typeface="Arial" charset="0"/>
              <a:buNone/>
            </a:pPr>
            <a:endParaRPr lang="en-US" smtClean="0">
              <a:latin typeface="Calibri" pitchFamily="34" charset="0"/>
            </a:endParaRP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1676400"/>
            <a:ext cx="4038600" cy="2986088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PT_Banner_CO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0" y="2057400"/>
            <a:ext cx="8382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b="1" dirty="0">
                <a:latin typeface="Calibri" pitchFamily="34" charset="0"/>
              </a:rPr>
              <a:t>  Describe </a:t>
            </a:r>
            <a:r>
              <a:rPr lang="en-US" sz="3200" dirty="0">
                <a:latin typeface="Calibri" pitchFamily="34" charset="0"/>
              </a:rPr>
              <a:t>the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eight steps in the decision-</a:t>
            </a:r>
          </a:p>
          <a:p>
            <a:pPr>
              <a:buFont typeface="Arial" charset="0"/>
              <a:buNone/>
            </a:pPr>
            <a:r>
              <a:rPr lang="en-US" sz="3200" dirty="0">
                <a:latin typeface="Calibri" pitchFamily="34" charset="0"/>
              </a:rPr>
              <a:t>    making process</a:t>
            </a:r>
          </a:p>
          <a:p>
            <a:pPr>
              <a:buFont typeface="Arial" charset="0"/>
              <a:buChar char="•"/>
            </a:pPr>
            <a:r>
              <a:rPr lang="en-US" sz="3200" b="1" dirty="0">
                <a:latin typeface="Calibri" pitchFamily="34" charset="0"/>
              </a:rPr>
              <a:t>  </a:t>
            </a:r>
            <a:r>
              <a:rPr lang="en-US" sz="3100" b="1" dirty="0">
                <a:latin typeface="Calibri" pitchFamily="34" charset="0"/>
              </a:rPr>
              <a:t>Explain </a:t>
            </a:r>
            <a:r>
              <a:rPr lang="en-US" sz="3100" dirty="0">
                <a:latin typeface="Calibri" pitchFamily="34" charset="0"/>
              </a:rPr>
              <a:t>the four ways managers make decisions</a:t>
            </a:r>
          </a:p>
          <a:p>
            <a:pPr>
              <a:buFont typeface="Arial" charset="0"/>
              <a:buChar char="•"/>
            </a:pPr>
            <a:r>
              <a:rPr lang="en-US" sz="3200" b="1" dirty="0">
                <a:latin typeface="Calibri" pitchFamily="34" charset="0"/>
              </a:rPr>
              <a:t>  Classify </a:t>
            </a:r>
            <a:r>
              <a:rPr lang="en-US" sz="3200" dirty="0">
                <a:latin typeface="Calibri" pitchFamily="34" charset="0"/>
              </a:rPr>
              <a:t>decisions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and decision-making </a:t>
            </a:r>
          </a:p>
          <a:p>
            <a:pPr>
              <a:buFont typeface="Arial" charset="0"/>
              <a:buNone/>
            </a:pPr>
            <a:r>
              <a:rPr lang="en-US" sz="3200" dirty="0">
                <a:latin typeface="Calibri" pitchFamily="34" charset="0"/>
              </a:rPr>
              <a:t>    conditions</a:t>
            </a:r>
          </a:p>
          <a:p>
            <a:pPr>
              <a:buFont typeface="Arial" charset="0"/>
              <a:buChar char="•"/>
            </a:pPr>
            <a:r>
              <a:rPr lang="en-US" sz="3200" b="1" dirty="0">
                <a:latin typeface="Calibri" pitchFamily="34" charset="0"/>
              </a:rPr>
              <a:t>  Classify </a:t>
            </a:r>
            <a:r>
              <a:rPr lang="en-US" sz="3200" dirty="0">
                <a:latin typeface="Calibri" pitchFamily="34" charset="0"/>
              </a:rPr>
              <a:t>decisions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and decision-making</a:t>
            </a:r>
          </a:p>
          <a:p>
            <a:pPr>
              <a:buFont typeface="Arial" charset="0"/>
              <a:buNone/>
            </a:pPr>
            <a:r>
              <a:rPr lang="en-US" sz="3200" dirty="0">
                <a:latin typeface="Calibri" pitchFamily="34" charset="0"/>
              </a:rPr>
              <a:t>    conditions</a:t>
            </a:r>
          </a:p>
          <a:p>
            <a:pPr>
              <a:buFont typeface="Arial" charset="0"/>
              <a:buChar char="•"/>
            </a:pPr>
            <a:r>
              <a:rPr lang="en-US" sz="3200" b="1" dirty="0">
                <a:latin typeface="Calibri" pitchFamily="34" charset="0"/>
              </a:rPr>
              <a:t>  Identify </a:t>
            </a:r>
            <a:r>
              <a:rPr lang="en-US" sz="3200" dirty="0">
                <a:latin typeface="Calibri" pitchFamily="34" charset="0"/>
              </a:rPr>
              <a:t>effective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decision-making techniques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7-6: What Is Intuition?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57213" y="1828800"/>
            <a:ext cx="8124825" cy="38862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dirty="0" smtClean="0">
                <a:latin typeface="+mj-lt"/>
              </a:rPr>
              <a:t>Programmed vs. Non-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Programmed Decisions</a:t>
            </a:r>
            <a:endParaRPr lang="en-US" sz="3600" dirty="0">
              <a:latin typeface="+mj-lt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itchFamily="34" charset="0"/>
              </a:rPr>
              <a:t>Programmed Decision - </a:t>
            </a:r>
            <a:r>
              <a:rPr lang="en-US" smtClean="0">
                <a:latin typeface="Calibri" pitchFamily="34" charset="0"/>
              </a:rPr>
              <a:t>a repetitive decision that can be handled by a routine approach.</a:t>
            </a:r>
          </a:p>
          <a:p>
            <a:r>
              <a:rPr lang="en-US" b="1" smtClean="0">
                <a:latin typeface="Calibri" pitchFamily="34" charset="0"/>
              </a:rPr>
              <a:t>Non-programmed Decisions - </a:t>
            </a:r>
            <a:r>
              <a:rPr lang="en-US" smtClean="0">
                <a:latin typeface="Calibri" pitchFamily="34" charset="0"/>
              </a:rPr>
              <a:t>unique and nonrecurring decisions that require a custom-made solution.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>
                <a:latin typeface="+mj-lt"/>
              </a:rPr>
              <a:t>Types of Programmed Decisions</a:t>
            </a:r>
            <a:endParaRPr lang="en-US" dirty="0">
              <a:latin typeface="+mj-lt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 smtClean="0">
                <a:latin typeface="Calibri" pitchFamily="34" charset="0"/>
              </a:rPr>
              <a:t>Procedure </a:t>
            </a:r>
            <a:r>
              <a:rPr lang="en-US" smtClean="0">
                <a:latin typeface="Calibri" pitchFamily="34" charset="0"/>
              </a:rPr>
              <a:t>- a series of interrelated steps that a manager can use to apply a policy in response to a structured problem.</a:t>
            </a:r>
          </a:p>
          <a:p>
            <a:pPr>
              <a:spcBef>
                <a:spcPct val="40000"/>
              </a:spcBef>
            </a:pPr>
            <a:r>
              <a:rPr lang="en-US" b="1" smtClean="0">
                <a:latin typeface="Calibri" pitchFamily="34" charset="0"/>
              </a:rPr>
              <a:t>Rule</a:t>
            </a:r>
            <a:r>
              <a:rPr lang="en-US" smtClean="0">
                <a:latin typeface="Calibri" pitchFamily="34" charset="0"/>
              </a:rPr>
              <a:t> - an explicit statement that limits what a manager or employee can or cannot do.</a:t>
            </a:r>
          </a:p>
          <a:p>
            <a:pPr>
              <a:spcBef>
                <a:spcPct val="40000"/>
              </a:spcBef>
            </a:pPr>
            <a:r>
              <a:rPr lang="en-US" b="1" smtClean="0">
                <a:latin typeface="Calibri" pitchFamily="34" charset="0"/>
              </a:rPr>
              <a:t>Policy</a:t>
            </a:r>
            <a:r>
              <a:rPr lang="en-US" smtClean="0">
                <a:latin typeface="Calibri" pitchFamily="34" charset="0"/>
              </a:rPr>
              <a:t> - a general guideline for making a decision about a structured problem.</a:t>
            </a:r>
          </a:p>
          <a:p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7-7: Programmed Versus</a:t>
            </a:r>
            <a:br>
              <a:rPr lang="en-US" sz="3600" smtClean="0">
                <a:solidFill>
                  <a:srgbClr val="7F7F7F"/>
                </a:solidFill>
                <a:latin typeface="Calibri" pitchFamily="34" charset="0"/>
              </a:rPr>
            </a:br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Non-programmed Decisions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1138" y="1828800"/>
            <a:ext cx="8640762" cy="32004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Types of Problems</a:t>
            </a:r>
            <a:endParaRPr lang="en-US" dirty="0">
              <a:latin typeface="+mj-lt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itchFamily="34" charset="0"/>
              </a:rPr>
              <a:t>Structured Problems - </a:t>
            </a:r>
            <a:r>
              <a:rPr lang="en-US" smtClean="0">
                <a:latin typeface="Calibri" pitchFamily="34" charset="0"/>
              </a:rPr>
              <a:t>straightforward, familiar, and easily defined problems.</a:t>
            </a:r>
          </a:p>
          <a:p>
            <a:r>
              <a:rPr lang="en-US" b="1" smtClean="0">
                <a:latin typeface="Calibri" pitchFamily="34" charset="0"/>
              </a:rPr>
              <a:t>Unstructured Problems - </a:t>
            </a:r>
            <a:r>
              <a:rPr lang="en-US" smtClean="0">
                <a:latin typeface="Calibri" pitchFamily="34" charset="0"/>
              </a:rPr>
              <a:t>problems that are new or unusual and for which information is ambiguous or incomplete.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Decision-Making Situations</a:t>
            </a:r>
            <a:endParaRPr lang="en-US" dirty="0">
              <a:latin typeface="+mj-lt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Certainty</a:t>
            </a:r>
          </a:p>
          <a:p>
            <a:pPr lvl="1"/>
            <a:r>
              <a:rPr lang="en-US" smtClean="0">
                <a:latin typeface="Calibri" pitchFamily="34" charset="0"/>
              </a:rPr>
              <a:t>a situation in which a manager can make an accurate decision because the outcome of every alternative choice is known.</a:t>
            </a:r>
          </a:p>
          <a:p>
            <a:r>
              <a:rPr lang="en-US" smtClean="0">
                <a:latin typeface="Calibri" pitchFamily="34" charset="0"/>
              </a:rPr>
              <a:t>Risk</a:t>
            </a:r>
          </a:p>
          <a:p>
            <a:pPr lvl="1"/>
            <a:r>
              <a:rPr lang="en-US" smtClean="0">
                <a:latin typeface="Calibri" pitchFamily="34" charset="0"/>
              </a:rPr>
              <a:t>a situation in which the manager is able to estimate the likelihood (probability) of outcomes that result from the choice of particular alternatives.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7-8: Expected Value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4163" y="2133600"/>
            <a:ext cx="8758237" cy="220980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Decisions Under Uncertainty</a:t>
            </a:r>
            <a:endParaRPr lang="en-US" sz="3600" dirty="0">
              <a:latin typeface="+mj-lt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229600" cy="47545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Limited information prevents estimation of outcome probabilities for alternatives 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Limited information forces managers to rely on intuition, hunches, and “gut feelings.”</a:t>
            </a:r>
          </a:p>
          <a:p>
            <a:pPr lvl="2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Maximax</a:t>
            </a:r>
            <a:r>
              <a:rPr lang="en-US" b="1" dirty="0" smtClean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the optimistic manager’s choice to maximize the maximum payoff.</a:t>
            </a:r>
          </a:p>
          <a:p>
            <a:pPr lvl="2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Maximin</a:t>
            </a:r>
            <a:r>
              <a:rPr lang="en-US" b="1" dirty="0" smtClean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the pessimistic manager’s choice to maximize the minimum payoff.</a:t>
            </a:r>
          </a:p>
          <a:p>
            <a:pPr lvl="2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Minimax</a:t>
            </a:r>
            <a:r>
              <a:rPr lang="en-US" b="1" dirty="0" smtClean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the manager’s choice to minimize maximum regret.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7-9: Payoff Matrix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39763" y="1828800"/>
            <a:ext cx="7646987" cy="37338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7-10: Regret Matrix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12750" y="1676400"/>
            <a:ext cx="8045450" cy="39624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Decision Making</a:t>
            </a:r>
            <a:endParaRPr lang="en-US" dirty="0">
              <a:latin typeface="+mj-lt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 smtClean="0">
                <a:latin typeface="Calibri" pitchFamily="34" charset="0"/>
              </a:rPr>
              <a:t>Decision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en-US" b="1" smtClean="0">
                <a:latin typeface="Calibri" pitchFamily="34" charset="0"/>
              </a:rPr>
              <a:t>-</a:t>
            </a:r>
            <a:r>
              <a:rPr lang="en-US" smtClean="0">
                <a:latin typeface="Calibri" pitchFamily="34" charset="0"/>
              </a:rPr>
              <a:t> making a choice from two or more alternatives.</a:t>
            </a:r>
          </a:p>
          <a:p>
            <a:r>
              <a:rPr lang="en-US" b="1" smtClean="0">
                <a:latin typeface="Calibri" pitchFamily="34" charset="0"/>
              </a:rPr>
              <a:t>Problem - </a:t>
            </a:r>
            <a:r>
              <a:rPr lang="en-US" smtClean="0">
                <a:latin typeface="Calibri" pitchFamily="34" charset="0"/>
              </a:rPr>
              <a:t>an obstacle that makes it difficult to achieve a desired goal or purpose.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Decision-Making Styles</a:t>
            </a:r>
            <a:endParaRPr lang="en-US" dirty="0">
              <a:latin typeface="+mj-lt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smtClean="0">
                <a:latin typeface="Calibri" pitchFamily="34" charset="0"/>
              </a:rPr>
              <a:t>Linear Thinking Style - </a:t>
            </a:r>
            <a:r>
              <a:rPr lang="en-US" smtClean="0">
                <a:latin typeface="Calibri" pitchFamily="34" charset="0"/>
              </a:rPr>
              <a:t>a person’s tendency to use external data/facts; the habit of processing information through rational, logical thinking.</a:t>
            </a:r>
          </a:p>
          <a:p>
            <a:pPr>
              <a:spcBef>
                <a:spcPct val="50000"/>
              </a:spcBef>
            </a:pPr>
            <a:r>
              <a:rPr lang="en-US" b="1" smtClean="0">
                <a:latin typeface="Calibri" pitchFamily="34" charset="0"/>
              </a:rPr>
              <a:t>Nonlinear Thinking Style </a:t>
            </a:r>
            <a:r>
              <a:rPr lang="en-US" smtClean="0">
                <a:latin typeface="Calibri" pitchFamily="34" charset="0"/>
              </a:rPr>
              <a:t>- a person’s preference for internal sources of information; a method of processing this information with internal insights, feelings, and hunches.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latin typeface="+mj-lt"/>
              </a:rPr>
              <a:t>Decision-Making Biases and Errors</a:t>
            </a:r>
            <a:endParaRPr lang="en-US" sz="4000" dirty="0">
              <a:latin typeface="+mj-lt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smtClean="0">
                <a:latin typeface="Calibri" pitchFamily="34" charset="0"/>
              </a:rPr>
              <a:t>Heuristics</a:t>
            </a:r>
            <a:r>
              <a:rPr lang="en-US" smtClean="0">
                <a:latin typeface="Calibri" pitchFamily="34" charset="0"/>
              </a:rPr>
              <a:t> - using “rules of thumb” to simplify decision making.</a:t>
            </a:r>
          </a:p>
          <a:p>
            <a:pPr>
              <a:spcBef>
                <a:spcPct val="50000"/>
              </a:spcBef>
            </a:pPr>
            <a:r>
              <a:rPr lang="en-US" b="1" smtClean="0">
                <a:latin typeface="Calibri" pitchFamily="34" charset="0"/>
              </a:rPr>
              <a:t>Overconfidence Bias</a:t>
            </a:r>
            <a:r>
              <a:rPr lang="en-US" smtClean="0">
                <a:latin typeface="Calibri" pitchFamily="34" charset="0"/>
              </a:rPr>
              <a:t> - holding unrealistically positive views of oneself and one’s performance.</a:t>
            </a:r>
          </a:p>
          <a:p>
            <a:pPr>
              <a:spcBef>
                <a:spcPct val="50000"/>
              </a:spcBef>
            </a:pPr>
            <a:r>
              <a:rPr lang="en-US" b="1" smtClean="0">
                <a:latin typeface="Calibri" pitchFamily="34" charset="0"/>
              </a:rPr>
              <a:t>Immediate Gratification Bias </a:t>
            </a:r>
            <a:r>
              <a:rPr lang="en-US" smtClean="0">
                <a:latin typeface="Calibri" pitchFamily="34" charset="0"/>
              </a:rPr>
              <a:t>- choosing alternatives that offer immediate rewards and avoid immediate costs.</a:t>
            </a:r>
          </a:p>
          <a:p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smtClean="0">
                <a:solidFill>
                  <a:srgbClr val="7F7F7F"/>
                </a:solidFill>
                <a:latin typeface="Calibri" pitchFamily="34" charset="0"/>
              </a:rPr>
              <a:t>Decision-Making Biases and Errors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b="1" smtClean="0">
                <a:latin typeface="Calibri" pitchFamily="34" charset="0"/>
              </a:rPr>
              <a:t>Anchoring Effect </a:t>
            </a:r>
            <a:r>
              <a:rPr lang="en-US" smtClean="0">
                <a:latin typeface="Calibri" pitchFamily="34" charset="0"/>
              </a:rPr>
              <a:t>- fixating on initial information and ignoring subsequent information.</a:t>
            </a:r>
          </a:p>
          <a:p>
            <a:pPr>
              <a:spcBef>
                <a:spcPct val="35000"/>
              </a:spcBef>
            </a:pPr>
            <a:r>
              <a:rPr lang="en-US" b="1" smtClean="0">
                <a:latin typeface="Calibri" pitchFamily="34" charset="0"/>
              </a:rPr>
              <a:t>Selective Perception Bias </a:t>
            </a:r>
            <a:r>
              <a:rPr lang="en-US" smtClean="0">
                <a:latin typeface="Calibri" pitchFamily="34" charset="0"/>
              </a:rPr>
              <a:t>- selecting, organizing and interpreting events based on the decision maker’s biased perceptions.</a:t>
            </a:r>
          </a:p>
          <a:p>
            <a:pPr>
              <a:spcBef>
                <a:spcPct val="35000"/>
              </a:spcBef>
            </a:pPr>
            <a:r>
              <a:rPr lang="en-US" b="1" smtClean="0">
                <a:latin typeface="Calibri" pitchFamily="34" charset="0"/>
              </a:rPr>
              <a:t>Confirmation Bias </a:t>
            </a:r>
            <a:r>
              <a:rPr lang="en-US" smtClean="0">
                <a:latin typeface="Calibri" pitchFamily="34" charset="0"/>
              </a:rPr>
              <a:t>- seeking out information that reaffirms past choices while discounting contradictory information.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smtClean="0">
                <a:solidFill>
                  <a:srgbClr val="7F7F7F"/>
                </a:solidFill>
                <a:latin typeface="Calibri" pitchFamily="34" charset="0"/>
              </a:rPr>
              <a:t>Decision-Making Biases and Errors (cont.)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sz="2800" b="1" smtClean="0">
                <a:latin typeface="Calibri" pitchFamily="34" charset="0"/>
              </a:rPr>
              <a:t>Framing Bias </a:t>
            </a:r>
            <a:r>
              <a:rPr lang="en-US" sz="2800" smtClean="0">
                <a:latin typeface="Calibri" pitchFamily="34" charset="0"/>
              </a:rPr>
              <a:t>- selecting and highlighting certain aspects of a situation while ignoring other aspects.</a:t>
            </a:r>
          </a:p>
          <a:p>
            <a:pPr>
              <a:spcBef>
                <a:spcPct val="10000"/>
              </a:spcBef>
            </a:pPr>
            <a:r>
              <a:rPr lang="en-US" sz="2800" b="1" smtClean="0">
                <a:latin typeface="Calibri" pitchFamily="34" charset="0"/>
              </a:rPr>
              <a:t>Availability Bias </a:t>
            </a:r>
            <a:r>
              <a:rPr lang="en-US" sz="2800" smtClean="0">
                <a:latin typeface="Calibri" pitchFamily="34" charset="0"/>
              </a:rPr>
              <a:t>- losing decision-making objectivity by focusing on the most recent events.</a:t>
            </a:r>
          </a:p>
          <a:p>
            <a:pPr>
              <a:spcBef>
                <a:spcPct val="10000"/>
              </a:spcBef>
            </a:pPr>
            <a:r>
              <a:rPr lang="en-US" sz="2800" b="1" smtClean="0">
                <a:latin typeface="Calibri" pitchFamily="34" charset="0"/>
              </a:rPr>
              <a:t>Representation Bias </a:t>
            </a:r>
            <a:r>
              <a:rPr lang="en-US" sz="2800" smtClean="0">
                <a:latin typeface="Calibri" pitchFamily="34" charset="0"/>
              </a:rPr>
              <a:t>- drawing analogies and seeing identical situations when none exist.</a:t>
            </a:r>
          </a:p>
          <a:p>
            <a:pPr>
              <a:spcBef>
                <a:spcPct val="10000"/>
              </a:spcBef>
            </a:pPr>
            <a:r>
              <a:rPr lang="en-US" sz="2800" b="1" smtClean="0">
                <a:latin typeface="Calibri" pitchFamily="34" charset="0"/>
              </a:rPr>
              <a:t>Randomness Bias</a:t>
            </a:r>
            <a:r>
              <a:rPr lang="en-US" sz="2800" smtClean="0">
                <a:latin typeface="Calibri" pitchFamily="34" charset="0"/>
              </a:rPr>
              <a:t> - creating unfounded meaning out of random events.</a:t>
            </a:r>
          </a:p>
          <a:p>
            <a:endParaRPr lang="en-US" sz="280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smtClean="0">
                <a:solidFill>
                  <a:srgbClr val="7F7F7F"/>
                </a:solidFill>
                <a:latin typeface="Calibri" pitchFamily="34" charset="0"/>
              </a:rPr>
              <a:t>Decision-Making Biases and Errors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Calibri" pitchFamily="34" charset="0"/>
              </a:rPr>
              <a:t>Sunk Costs Errors </a:t>
            </a:r>
            <a:r>
              <a:rPr lang="en-US" smtClean="0">
                <a:latin typeface="Calibri" pitchFamily="34" charset="0"/>
              </a:rPr>
              <a:t>- forgetting that current actions cannot influence past events and relate only to future consequences.</a:t>
            </a:r>
          </a:p>
          <a:p>
            <a:r>
              <a:rPr lang="en-US" b="1" smtClean="0">
                <a:latin typeface="Calibri" pitchFamily="34" charset="0"/>
              </a:rPr>
              <a:t>Self-Serving Bias </a:t>
            </a:r>
            <a:r>
              <a:rPr lang="en-US" smtClean="0">
                <a:latin typeface="Calibri" pitchFamily="34" charset="0"/>
              </a:rPr>
              <a:t>- taking quick credit for successes and blaming outside factors for failures.</a:t>
            </a:r>
          </a:p>
          <a:p>
            <a:r>
              <a:rPr lang="en-US" b="1" smtClean="0">
                <a:latin typeface="Calibri" pitchFamily="34" charset="0"/>
              </a:rPr>
              <a:t>Hindsight Bias </a:t>
            </a:r>
            <a:r>
              <a:rPr lang="en-US" smtClean="0">
                <a:latin typeface="Calibri" pitchFamily="34" charset="0"/>
              </a:rPr>
              <a:t>- mistakenly believing that an event could have been predicted once the actual outcome is known (after-the-fact).</a:t>
            </a:r>
          </a:p>
          <a:p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300" smtClean="0">
                <a:solidFill>
                  <a:srgbClr val="7F7F7F"/>
                </a:solidFill>
                <a:latin typeface="Calibri" pitchFamily="34" charset="0"/>
              </a:rPr>
              <a:t>Exhibit 7-10: Common Decision-Making Biases </a:t>
            </a:r>
          </a:p>
        </p:txBody>
      </p:sp>
      <p:pic>
        <p:nvPicPr>
          <p:cNvPr id="409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298575"/>
            <a:ext cx="7086600" cy="4949825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100" dirty="0" smtClean="0">
                <a:latin typeface="+mj-lt"/>
              </a:rPr>
              <a:t>Decision Making for Today’s World</a:t>
            </a:r>
            <a:endParaRPr lang="en-US" sz="4100" dirty="0">
              <a:latin typeface="+mj-lt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sz="2800" smtClean="0">
                <a:latin typeface="Calibri" pitchFamily="34" charset="0"/>
              </a:rPr>
              <a:t>Guidelines for making effective decisions: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Understand cultural differences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Know when it’s time to call it quits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Use an effective decision making process</a:t>
            </a:r>
          </a:p>
          <a:p>
            <a:pPr>
              <a:spcBef>
                <a:spcPct val="25000"/>
              </a:spcBef>
            </a:pPr>
            <a:r>
              <a:rPr lang="en-US" sz="2800" smtClean="0">
                <a:latin typeface="Calibri" pitchFamily="34" charset="0"/>
              </a:rPr>
              <a:t>Habits of highly reliable organizations (HROs)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Are not tricked by their success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Defer to the experts on the front line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Let unexpected circumstances provide the solution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Embrace complexity</a:t>
            </a:r>
          </a:p>
          <a:p>
            <a:pPr lvl="1">
              <a:spcBef>
                <a:spcPct val="25000"/>
              </a:spcBef>
            </a:pPr>
            <a:r>
              <a:rPr lang="en-US" sz="2400" smtClean="0">
                <a:latin typeface="Calibri" pitchFamily="34" charset="0"/>
              </a:rPr>
              <a:t>Anticipate, but also anticipate their limits</a:t>
            </a:r>
          </a:p>
          <a:p>
            <a:endParaRPr lang="en-US" sz="280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7-12: Overview of Managerial Decision Making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673225"/>
            <a:ext cx="8229600" cy="4151313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F7F7F"/>
                </a:solidFill>
              </a:rPr>
              <a:t>Terms to Know</a:t>
            </a:r>
          </a:p>
        </p:txBody>
      </p:sp>
      <p:sp>
        <p:nvSpPr>
          <p:cNvPr id="98307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 sz="2400" dirty="0" smtClean="0"/>
              <a:t>Decision criteria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Rational decision making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Bounded rationality</a:t>
            </a:r>
          </a:p>
          <a:p>
            <a:pPr>
              <a:spcBef>
                <a:spcPct val="25000"/>
              </a:spcBef>
            </a:pPr>
            <a:r>
              <a:rPr lang="en-US" sz="2400" dirty="0" err="1" smtClean="0"/>
              <a:t>Satisfice</a:t>
            </a:r>
            <a:endParaRPr lang="en-US" sz="2400" dirty="0" smtClean="0"/>
          </a:p>
          <a:p>
            <a:pPr>
              <a:spcBef>
                <a:spcPct val="25000"/>
              </a:spcBef>
            </a:pPr>
            <a:r>
              <a:rPr lang="en-US" sz="2400" dirty="0" smtClean="0"/>
              <a:t>Escalation of commitment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Intuitive decision making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Evidence-based management (</a:t>
            </a:r>
            <a:r>
              <a:rPr lang="en-US" sz="2400" dirty="0" err="1" smtClean="0"/>
              <a:t>EBMgt</a:t>
            </a:r>
            <a:r>
              <a:rPr lang="en-US" sz="2400" dirty="0" smtClean="0"/>
              <a:t>)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Structured problems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Programmed decision</a:t>
            </a:r>
          </a:p>
          <a:p>
            <a:endParaRPr lang="en-US" sz="2400" dirty="0" smtClean="0"/>
          </a:p>
        </p:txBody>
      </p:sp>
      <p:sp>
        <p:nvSpPr>
          <p:cNvPr id="98308" name="Content Placeholder 5"/>
          <p:cNvSpPr>
            <a:spLocks noGrp="1"/>
          </p:cNvSpPr>
          <p:nvPr>
            <p:ph sz="half" idx="4294967295"/>
          </p:nvPr>
        </p:nvSpPr>
        <p:spPr>
          <a:xfrm>
            <a:off x="4495800" y="1600200"/>
            <a:ext cx="4038600" cy="4525963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400" dirty="0" smtClean="0"/>
              <a:t>Procedure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Rule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Policy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Unstructured problems</a:t>
            </a:r>
          </a:p>
          <a:p>
            <a:pPr>
              <a:spcBef>
                <a:spcPct val="25000"/>
              </a:spcBef>
            </a:pPr>
            <a:r>
              <a:rPr lang="en-US" sz="2400" dirty="0" err="1" smtClean="0"/>
              <a:t>Nonprogrammed</a:t>
            </a:r>
            <a:r>
              <a:rPr lang="en-US" sz="2400" dirty="0" smtClean="0"/>
              <a:t> decisions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Risk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Linear thinking style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Nonlinear thinking style</a:t>
            </a:r>
          </a:p>
          <a:p>
            <a:pPr>
              <a:spcBef>
                <a:spcPct val="25000"/>
              </a:spcBef>
            </a:pPr>
            <a:r>
              <a:rPr lang="en-US" sz="2400" dirty="0" smtClean="0"/>
              <a:t>Heuristics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The Decision Making Process</a:t>
            </a:r>
            <a:endParaRPr lang="en-US" dirty="0">
              <a:latin typeface="+mj-lt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ct val="40000"/>
              </a:spcBef>
              <a:buFont typeface="Calibri" pitchFamily="34" charset="0"/>
              <a:buAutoNum type="arabicPeriod"/>
            </a:pPr>
            <a:r>
              <a:rPr lang="en-US" smtClean="0">
                <a:latin typeface="Calibri" pitchFamily="34" charset="0"/>
              </a:rPr>
              <a:t>Identifying a problem and decision criteria and allocating weights to the criteria</a:t>
            </a:r>
          </a:p>
          <a:p>
            <a:pPr marL="514350" indent="-514350">
              <a:spcBef>
                <a:spcPct val="40000"/>
              </a:spcBef>
              <a:buFont typeface="Calibri" pitchFamily="34" charset="0"/>
              <a:buAutoNum type="arabicPeriod"/>
            </a:pPr>
            <a:r>
              <a:rPr lang="en-US" smtClean="0">
                <a:latin typeface="Calibri" pitchFamily="34" charset="0"/>
              </a:rPr>
              <a:t>Developing, analyzing, and selecting an alternative that can resolve the problem</a:t>
            </a:r>
          </a:p>
          <a:p>
            <a:pPr marL="514350" indent="-514350">
              <a:spcBef>
                <a:spcPct val="40000"/>
              </a:spcBef>
              <a:buFont typeface="Calibri" pitchFamily="34" charset="0"/>
              <a:buAutoNum type="arabicPeriod"/>
            </a:pPr>
            <a:r>
              <a:rPr lang="en-US" smtClean="0">
                <a:latin typeface="Calibri" pitchFamily="34" charset="0"/>
              </a:rPr>
              <a:t>Implementing the selected alternative</a:t>
            </a:r>
          </a:p>
          <a:p>
            <a:pPr marL="514350" indent="-514350">
              <a:spcBef>
                <a:spcPct val="40000"/>
              </a:spcBef>
              <a:buFont typeface="Calibri" pitchFamily="34" charset="0"/>
              <a:buAutoNum type="arabicPeriod"/>
            </a:pPr>
            <a:r>
              <a:rPr lang="en-US" smtClean="0">
                <a:latin typeface="Calibri" pitchFamily="34" charset="0"/>
              </a:rPr>
              <a:t>Evaluating the decision’s effectiveness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7-1: Decision-Making Process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676400"/>
            <a:ext cx="4543425" cy="463867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Step 1: Identifying a Problem</a:t>
            </a:r>
            <a:endParaRPr lang="en-US" dirty="0">
              <a:latin typeface="+mj-lt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Characteristics of Problems</a:t>
            </a:r>
          </a:p>
          <a:p>
            <a:pPr lvl="1"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A problem becomes a problem when a manager becomes aware of it.</a:t>
            </a:r>
          </a:p>
          <a:p>
            <a:pPr lvl="1"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There is pressure to solve the problem.</a:t>
            </a:r>
          </a:p>
          <a:p>
            <a:pPr lvl="1">
              <a:spcBef>
                <a:spcPct val="45000"/>
              </a:spcBef>
            </a:pPr>
            <a:r>
              <a:rPr lang="en-US" smtClean="0">
                <a:latin typeface="Calibri" pitchFamily="34" charset="0"/>
              </a:rPr>
              <a:t>The manager must have the authority, information, or resources needed to solve the problem.</a:t>
            </a:r>
          </a:p>
          <a:p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latin typeface="+mj-lt"/>
              </a:rPr>
              <a:t>Step 2: Identifying Decision Criteria</a:t>
            </a:r>
            <a:endParaRPr lang="en-US" sz="4000" dirty="0">
              <a:latin typeface="+mj-lt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2971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 smtClean="0">
                <a:latin typeface="Calibri" pitchFamily="34" charset="0"/>
              </a:rPr>
              <a:t>Decision criteria are factors that are important (relevant) to resolving the problem, such as: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latin typeface="Calibri" pitchFamily="34" charset="0"/>
              </a:rPr>
              <a:t>Costs that will be incurred (investments required)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latin typeface="Calibri" pitchFamily="34" charset="0"/>
              </a:rPr>
              <a:t>Risks likely to be encountered (chance of failure)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latin typeface="Calibri" pitchFamily="34" charset="0"/>
              </a:rPr>
              <a:t>Outcomes that are desired (growth of the firm)</a:t>
            </a:r>
          </a:p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mtClean="0">
                <a:solidFill>
                  <a:srgbClr val="7F7F7F"/>
                </a:solidFill>
                <a:latin typeface="Calibri" pitchFamily="34" charset="0"/>
              </a:rPr>
              <a:t>Exhibit 7-2: Important Decision Criteria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828800"/>
            <a:ext cx="5257800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>
                <a:latin typeface="+mj-lt"/>
              </a:rPr>
              <a:t>Step 3: Allocating Weights to the Criteria</a:t>
            </a:r>
            <a:endParaRPr lang="en-US" sz="3400" dirty="0">
              <a:latin typeface="+mj-lt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2276784"/>
          </a:xfrm>
        </p:spPr>
        <p:txBody>
          <a:bodyPr/>
          <a:lstStyle/>
          <a:p>
            <a:pPr>
              <a:spcBef>
                <a:spcPct val="30000"/>
              </a:spcBef>
              <a:buClr>
                <a:schemeClr val="tx1"/>
              </a:buClr>
            </a:pPr>
            <a:r>
              <a:rPr lang="en-US" dirty="0" smtClean="0">
                <a:latin typeface="Calibri" pitchFamily="34" charset="0"/>
              </a:rPr>
              <a:t>Decision criteria are not of equal importance:</a:t>
            </a:r>
          </a:p>
          <a:p>
            <a:pPr lvl="1">
              <a:spcBef>
                <a:spcPct val="30000"/>
              </a:spcBef>
              <a:buClr>
                <a:schemeClr val="tx1"/>
              </a:buClr>
            </a:pPr>
            <a:r>
              <a:rPr lang="en-US" dirty="0" smtClean="0">
                <a:latin typeface="Calibri" pitchFamily="34" charset="0"/>
              </a:rPr>
              <a:t>Assigning a weight to each item places the items in the correct priority order of their importance in the decision-making process.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</TotalTime>
  <Words>1173</Words>
  <Application>Microsoft Office PowerPoint</Application>
  <PresentationFormat>On-screen Show (4:3)</PresentationFormat>
  <Paragraphs>172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Opulent</vt:lpstr>
      <vt:lpstr>Slide 1</vt:lpstr>
      <vt:lpstr>Slide 2</vt:lpstr>
      <vt:lpstr>Decision Making</vt:lpstr>
      <vt:lpstr>The Decision Making Process</vt:lpstr>
      <vt:lpstr>Exhibit 7-1: Decision-Making Process</vt:lpstr>
      <vt:lpstr>Step 1: Identifying a Problem</vt:lpstr>
      <vt:lpstr>Step 2: Identifying Decision Criteria</vt:lpstr>
      <vt:lpstr>Exhibit 7-2: Important Decision Criteria</vt:lpstr>
      <vt:lpstr>Step 3: Allocating Weights to the Criteria</vt:lpstr>
      <vt:lpstr>Step 4: Developing Alternatives</vt:lpstr>
      <vt:lpstr>Exhibit 7-3: Possible Alternatives</vt:lpstr>
      <vt:lpstr>Step 5: Analyzing Alternatives</vt:lpstr>
      <vt:lpstr>Exhibit 7-4: Evaluation of Alternatives</vt:lpstr>
      <vt:lpstr>Step 6: Selecting an Alternative</vt:lpstr>
      <vt:lpstr>Step 7: Implementing the Alternative</vt:lpstr>
      <vt:lpstr>Step 8: Evaluating Decision Effectiveness</vt:lpstr>
      <vt:lpstr>Exhibit 7-5: Decisions Managers May Make </vt:lpstr>
      <vt:lpstr>Rational Decision-Making</vt:lpstr>
      <vt:lpstr>Intuitive Decision-Making</vt:lpstr>
      <vt:lpstr>Exhibit 7-6: What Is Intuition?</vt:lpstr>
      <vt:lpstr>Programmed vs. Non- Programmed Decisions</vt:lpstr>
      <vt:lpstr>Types of Programmed Decisions</vt:lpstr>
      <vt:lpstr>Exhibit 7-7: Programmed Versus Non-programmed Decisions</vt:lpstr>
      <vt:lpstr>Types of Problems</vt:lpstr>
      <vt:lpstr>Decision-Making Situations</vt:lpstr>
      <vt:lpstr>Exhibit 7-8: Expected Value</vt:lpstr>
      <vt:lpstr>Decisions Under Uncertainty</vt:lpstr>
      <vt:lpstr>Exhibit 7-9: Payoff Matrix</vt:lpstr>
      <vt:lpstr>Exhibit 7-10: Regret Matrix</vt:lpstr>
      <vt:lpstr>Decision-Making Styles</vt:lpstr>
      <vt:lpstr>Decision-Making Biases and Errors</vt:lpstr>
      <vt:lpstr>Decision-Making Biases and Errors (cont.)</vt:lpstr>
      <vt:lpstr>Decision-Making Biases and Errors (cont.) </vt:lpstr>
      <vt:lpstr>Decision-Making Biases and Errors (cont.)</vt:lpstr>
      <vt:lpstr>Exhibit 7-10: Common Decision-Making Biases </vt:lpstr>
      <vt:lpstr>Decision Making for Today’s World</vt:lpstr>
      <vt:lpstr>Exhibit 7-12: Overview of Managerial Decision Making</vt:lpstr>
      <vt:lpstr>Terms to Know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ZHAONI</dc:creator>
  <cp:lastModifiedBy>ZHAONI</cp:lastModifiedBy>
  <cp:revision>3</cp:revision>
  <dcterms:created xsi:type="dcterms:W3CDTF">2006-08-16T00:00:00Z</dcterms:created>
  <dcterms:modified xsi:type="dcterms:W3CDTF">2014-04-10T06:32:14Z</dcterms:modified>
</cp:coreProperties>
</file>