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9" r:id="rId3"/>
    <p:sldId id="257" r:id="rId4"/>
    <p:sldId id="258" r:id="rId5"/>
    <p:sldId id="264" r:id="rId6"/>
    <p:sldId id="265" r:id="rId7"/>
    <p:sldId id="259" r:id="rId8"/>
    <p:sldId id="266" r:id="rId9"/>
    <p:sldId id="267" r:id="rId10"/>
    <p:sldId id="270" r:id="rId11"/>
    <p:sldId id="268" r:id="rId12"/>
    <p:sldId id="260" r:id="rId13"/>
    <p:sldId id="262" r:id="rId14"/>
    <p:sldId id="263" r:id="rId15"/>
    <p:sldId id="26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9408" autoAdjust="0"/>
  </p:normalViewPr>
  <p:slideViewPr>
    <p:cSldViewPr>
      <p:cViewPr varScale="1">
        <p:scale>
          <a:sx n="70" d="100"/>
          <a:sy n="70" d="100"/>
        </p:scale>
        <p:origin x="-148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0589A0-0BAE-439B-94EC-C28DBBECF77C}" type="datetimeFigureOut">
              <a:rPr lang="zh-CN" altLang="en-US" smtClean="0"/>
              <a:pPr/>
              <a:t>2015-9-10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ABC01A-BE6F-48D8-B823-1ECD2297A0F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ABC01A-BE6F-48D8-B823-1ECD2297A0F3}" type="slidenum">
              <a:rPr lang="zh-CN" altLang="en-US" smtClean="0"/>
              <a:pPr/>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ABC01A-BE6F-48D8-B823-1ECD2297A0F3}" type="slidenum">
              <a:rPr lang="zh-CN" altLang="en-US" smtClean="0"/>
              <a:pPr/>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RBT</a:t>
            </a:r>
            <a:r>
              <a:rPr lang="en-US" sz="1200" b="0" i="0" kern="1200" dirty="0" smtClean="0">
                <a:solidFill>
                  <a:schemeClr val="tx1"/>
                </a:solidFill>
                <a:latin typeface="+mn-lt"/>
                <a:ea typeface="+mn-ea"/>
                <a:cs typeface="+mn-cs"/>
              </a:rPr>
              <a:t> – reference business trajectory – the business trajectory which the airspace user agrees to fly and the ANSP and airports agree to facilitate (subject to separation provision). Business trajectory is the representation of an airspace user’s intention with respect to a given flight. </a:t>
            </a:r>
          </a:p>
          <a:p>
            <a:r>
              <a:rPr lang="en-US" sz="1200" b="1" i="0" kern="1200" dirty="0" smtClean="0">
                <a:solidFill>
                  <a:schemeClr val="tx1"/>
                </a:solidFill>
                <a:latin typeface="+mn-lt"/>
                <a:ea typeface="+mn-ea"/>
                <a:cs typeface="+mn-cs"/>
              </a:rPr>
              <a:t>CTA</a:t>
            </a:r>
            <a:r>
              <a:rPr lang="en-US" sz="1200" b="0" i="0" kern="1200" dirty="0" smtClean="0">
                <a:solidFill>
                  <a:schemeClr val="tx1"/>
                </a:solidFill>
                <a:latin typeface="+mn-lt"/>
                <a:ea typeface="+mn-ea"/>
                <a:cs typeface="+mn-cs"/>
              </a:rPr>
              <a:t> – controlled time of arrival (sometimes referred to as constrained time of arrival) – an ATM imposed time constraint on a defined merging point associated to an arrival runway;</a:t>
            </a:r>
          </a:p>
          <a:p>
            <a:endParaRPr lang="zh-CN" altLang="en-US" dirty="0"/>
          </a:p>
        </p:txBody>
      </p:sp>
      <p:sp>
        <p:nvSpPr>
          <p:cNvPr id="4" name="灯片编号占位符 3"/>
          <p:cNvSpPr>
            <a:spLocks noGrp="1"/>
          </p:cNvSpPr>
          <p:nvPr>
            <p:ph type="sldNum" sz="quarter" idx="10"/>
          </p:nvPr>
        </p:nvSpPr>
        <p:spPr/>
        <p:txBody>
          <a:bodyPr/>
          <a:lstStyle/>
          <a:p>
            <a:fld id="{B3ABC01A-BE6F-48D8-B823-1ECD2297A0F3}"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1" kern="1200" baseline="0" dirty="0" smtClean="0">
                <a:solidFill>
                  <a:schemeClr val="tx1"/>
                </a:solidFill>
                <a:latin typeface="+mn-lt"/>
                <a:ea typeface="+mn-ea"/>
                <a:cs typeface="+mn-cs"/>
              </a:rPr>
              <a:t>Aeronautical fixed telecommunication network (AFTN). A </a:t>
            </a:r>
            <a:r>
              <a:rPr lang="en-US" altLang="zh-CN" sz="1200" kern="1200" baseline="0" dirty="0" smtClean="0">
                <a:solidFill>
                  <a:schemeClr val="tx1"/>
                </a:solidFill>
                <a:latin typeface="+mn-lt"/>
                <a:ea typeface="+mn-ea"/>
                <a:cs typeface="+mn-cs"/>
              </a:rPr>
              <a:t>worldwide system of aeronautical fixed circuits provided, as part of the aeronautical fixed service, for the exchange of messages and/or digital data between aeronautical fixed stations having the same or compatible communications characteristics.</a:t>
            </a:r>
            <a:endParaRPr lang="zh-CN" altLang="en-US" dirty="0"/>
          </a:p>
        </p:txBody>
      </p:sp>
      <p:sp>
        <p:nvSpPr>
          <p:cNvPr id="4" name="灯片编号占位符 3"/>
          <p:cNvSpPr>
            <a:spLocks noGrp="1"/>
          </p:cNvSpPr>
          <p:nvPr>
            <p:ph type="sldNum" sz="quarter" idx="10"/>
          </p:nvPr>
        </p:nvSpPr>
        <p:spPr/>
        <p:txBody>
          <a:bodyPr/>
          <a:lstStyle/>
          <a:p>
            <a:fld id="{B3ABC01A-BE6F-48D8-B823-1ECD2297A0F3}"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ABC01A-BE6F-48D8-B823-1ECD2297A0F3}"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BA5DB6D-26F9-4DBA-B969-D95B0B9E6135}" type="datetimeFigureOut">
              <a:rPr lang="zh-CN" altLang="en-US" smtClean="0"/>
              <a:pPr/>
              <a:t>2015-9-10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A5DB6D-26F9-4DBA-B969-D95B0B9E6135}" type="datetimeFigureOut">
              <a:rPr lang="zh-CN" altLang="en-US" smtClean="0"/>
              <a:pPr/>
              <a:t>2015-9-10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A5DB6D-26F9-4DBA-B969-D95B0B9E6135}" type="datetimeFigureOut">
              <a:rPr lang="zh-CN" altLang="en-US" smtClean="0"/>
              <a:pPr/>
              <a:t>2015-9-10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A5DB6D-26F9-4DBA-B969-D95B0B9E6135}" type="datetimeFigureOut">
              <a:rPr lang="zh-CN" altLang="en-US" smtClean="0"/>
              <a:pPr/>
              <a:t>2015-9-10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BA5DB6D-26F9-4DBA-B969-D95B0B9E6135}" type="datetimeFigureOut">
              <a:rPr lang="zh-CN" altLang="en-US" smtClean="0"/>
              <a:pPr/>
              <a:t>2015-9-10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BA5DB6D-26F9-4DBA-B969-D95B0B9E6135}" type="datetimeFigureOut">
              <a:rPr lang="zh-CN" altLang="en-US" smtClean="0"/>
              <a:pPr/>
              <a:t>2015-9-10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BA5DB6D-26F9-4DBA-B969-D95B0B9E6135}" type="datetimeFigureOut">
              <a:rPr lang="zh-CN" altLang="en-US" smtClean="0"/>
              <a:pPr/>
              <a:t>2015-9-10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BA5DB6D-26F9-4DBA-B969-D95B0B9E6135}" type="datetimeFigureOut">
              <a:rPr lang="zh-CN" altLang="en-US" smtClean="0"/>
              <a:pPr/>
              <a:t>2015-9-10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A5DB6D-26F9-4DBA-B969-D95B0B9E6135}" type="datetimeFigureOut">
              <a:rPr lang="zh-CN" altLang="en-US" smtClean="0"/>
              <a:pPr/>
              <a:t>2015-9-10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A5DB6D-26F9-4DBA-B969-D95B0B9E6135}" type="datetimeFigureOut">
              <a:rPr lang="zh-CN" altLang="en-US" smtClean="0"/>
              <a:pPr/>
              <a:t>2015-9-10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A5DB6D-26F9-4DBA-B969-D95B0B9E6135}" type="datetimeFigureOut">
              <a:rPr lang="zh-CN" altLang="en-US" smtClean="0"/>
              <a:pPr/>
              <a:t>2015-9-10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5DB6D-26F9-4DBA-B969-D95B0B9E6135}" type="datetimeFigureOut">
              <a:rPr lang="zh-CN" altLang="en-US" smtClean="0"/>
              <a:pPr/>
              <a:t>2015-9-10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0F91D-A4ED-47EC-B005-D18E0EBF426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Introduction to ATM</a:t>
            </a:r>
            <a:endParaRPr lang="zh-CN" altLang="en-US" dirty="0"/>
          </a:p>
        </p:txBody>
      </p:sp>
      <p:sp>
        <p:nvSpPr>
          <p:cNvPr id="3" name="副标题 2"/>
          <p:cNvSpPr>
            <a:spLocks noGrp="1"/>
          </p:cNvSpPr>
          <p:nvPr>
            <p:ph type="subTitle" idx="1"/>
          </p:nvPr>
        </p:nvSpPr>
        <p:spPr>
          <a:xfrm>
            <a:off x="1071538" y="3500438"/>
            <a:ext cx="6400800" cy="1752600"/>
          </a:xfrm>
        </p:spPr>
        <p:txBody>
          <a:bodyPr/>
          <a:lstStyle/>
          <a:p>
            <a:r>
              <a:rPr lang="en-US" altLang="zh-CN" dirty="0" smtClean="0"/>
              <a:t>Lesson 1</a:t>
            </a:r>
            <a:endParaRPr lang="zh-CN" altLang="en-US" dirty="0"/>
          </a:p>
        </p:txBody>
      </p:sp>
      <p:pic>
        <p:nvPicPr>
          <p:cNvPr id="4" name="Picture 2" descr="PE01896_[1]"/>
          <p:cNvPicPr>
            <a:picLocks noChangeAspect="1" noChangeArrowheads="1"/>
          </p:cNvPicPr>
          <p:nvPr/>
        </p:nvPicPr>
        <p:blipFill>
          <a:blip r:embed="rId2"/>
          <a:srcRect/>
          <a:stretch>
            <a:fillRect/>
          </a:stretch>
        </p:blipFill>
        <p:spPr bwMode="auto">
          <a:xfrm>
            <a:off x="5500694" y="3593034"/>
            <a:ext cx="3133723" cy="2582339"/>
          </a:xfrm>
          <a:prstGeom prst="rect">
            <a:avLst/>
          </a:prstGeom>
          <a:noFill/>
        </p:spPr>
      </p:pic>
      <p:sp>
        <p:nvSpPr>
          <p:cNvPr id="6" name="Text Box 13"/>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a:solidFill>
                  <a:srgbClr val="003399"/>
                </a:solidFill>
                <a:latin typeface="Arial Narrow" pitchFamily="34" charset="0"/>
              </a:rPr>
              <a:t>Civil Aviation University of China</a:t>
            </a:r>
          </a:p>
        </p:txBody>
      </p:sp>
      <p:pic>
        <p:nvPicPr>
          <p:cNvPr id="7" name="Picture 15" descr="民航大学文字（透明）"/>
          <p:cNvPicPr>
            <a:picLocks noChangeAspect="1" noChangeArrowheads="1"/>
          </p:cNvPicPr>
          <p:nvPr/>
        </p:nvPicPr>
        <p:blipFill>
          <a:blip r:embed="rId3"/>
          <a:srcRect/>
          <a:stretch>
            <a:fillRect/>
          </a:stretch>
        </p:blipFill>
        <p:spPr bwMode="auto">
          <a:xfrm>
            <a:off x="1835150" y="549275"/>
            <a:ext cx="2592388" cy="539750"/>
          </a:xfrm>
          <a:prstGeom prst="rect">
            <a:avLst/>
          </a:prstGeom>
          <a:noFill/>
          <a:ln w="9525">
            <a:noFill/>
            <a:miter lim="800000"/>
            <a:headEnd/>
            <a:tailEnd/>
          </a:ln>
        </p:spPr>
      </p:pic>
      <p:pic>
        <p:nvPicPr>
          <p:cNvPr id="8" name="Picture 16" descr="CAUC徽标（透明）2010"/>
          <p:cNvPicPr>
            <a:picLocks noChangeAspect="1" noChangeArrowheads="1"/>
          </p:cNvPicPr>
          <p:nvPr/>
        </p:nvPicPr>
        <p:blipFill>
          <a:blip r:embed="rId4"/>
          <a:srcRect/>
          <a:stretch>
            <a:fillRect/>
          </a:stretch>
        </p:blipFill>
        <p:spPr bwMode="auto">
          <a:xfrm>
            <a:off x="539750" y="476250"/>
            <a:ext cx="1008063" cy="1008063"/>
          </a:xfrm>
          <a:prstGeom prst="rect">
            <a:avLst/>
          </a:prstGeom>
          <a:noFill/>
          <a:ln w="9525">
            <a:noFill/>
            <a:miter lim="800000"/>
            <a:headEnd/>
            <a:tailEnd/>
          </a:ln>
        </p:spPr>
      </p:pic>
      <p:sp>
        <p:nvSpPr>
          <p:cNvPr id="9" name="Text Box 17"/>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a:solidFill>
                  <a:srgbClr val="003399"/>
                </a:solidFill>
                <a:latin typeface="Arial Narrow" pitchFamily="34" charset="0"/>
              </a:rPr>
              <a:t>Civil Aviation University of China</a:t>
            </a:r>
          </a:p>
        </p:txBody>
      </p:sp>
      <p:pic>
        <p:nvPicPr>
          <p:cNvPr id="10" name="Picture 18" descr="民航大学文字（透明）"/>
          <p:cNvPicPr>
            <a:picLocks noChangeAspect="1" noChangeArrowheads="1"/>
          </p:cNvPicPr>
          <p:nvPr/>
        </p:nvPicPr>
        <p:blipFill>
          <a:blip r:embed="rId3"/>
          <a:srcRect/>
          <a:stretch>
            <a:fillRect/>
          </a:stretch>
        </p:blipFill>
        <p:spPr bwMode="auto">
          <a:xfrm>
            <a:off x="1835150" y="549275"/>
            <a:ext cx="2592388" cy="539750"/>
          </a:xfrm>
          <a:prstGeom prst="rect">
            <a:avLst/>
          </a:prstGeom>
          <a:noFill/>
          <a:ln w="9525">
            <a:noFill/>
            <a:miter lim="800000"/>
            <a:headEnd/>
            <a:tailEnd/>
          </a:ln>
        </p:spPr>
      </p:pic>
      <p:pic>
        <p:nvPicPr>
          <p:cNvPr id="11" name="Picture 19" descr="CAUC徽标（透明）2010"/>
          <p:cNvPicPr>
            <a:picLocks noChangeAspect="1" noChangeArrowheads="1"/>
          </p:cNvPicPr>
          <p:nvPr/>
        </p:nvPicPr>
        <p:blipFill>
          <a:blip r:embed="rId4"/>
          <a:srcRect/>
          <a:stretch>
            <a:fillRect/>
          </a:stretch>
        </p:blipFill>
        <p:spPr bwMode="auto">
          <a:xfrm>
            <a:off x="539750" y="476250"/>
            <a:ext cx="1008063" cy="100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System-Wide Information Management</a:t>
            </a:r>
            <a:endParaRPr lang="zh-CN" altLang="en-US" sz="3600" dirty="0" smtClean="0"/>
          </a:p>
        </p:txBody>
      </p:sp>
      <p:sp>
        <p:nvSpPr>
          <p:cNvPr id="3" name="内容占位符 2"/>
          <p:cNvSpPr>
            <a:spLocks noGrp="1"/>
          </p:cNvSpPr>
          <p:nvPr>
            <p:ph idx="1"/>
          </p:nvPr>
        </p:nvSpPr>
        <p:spPr>
          <a:xfrm>
            <a:off x="457200" y="1500174"/>
            <a:ext cx="8401080" cy="4625989"/>
          </a:xfrm>
        </p:spPr>
        <p:txBody>
          <a:bodyPr>
            <a:noAutofit/>
          </a:bodyPr>
          <a:lstStyle/>
          <a:p>
            <a:r>
              <a:rPr lang="en-US" altLang="zh-CN" sz="2300" dirty="0" smtClean="0"/>
              <a:t>The SWIM network will be an IP based data transport network, using proven information communication technology. It will replace the current point to point data systems with a ground/ground communications network which connects all ATM partners; ANSPs, airports and airspace users, including the military. Aircraft will become travelling nodes in the network, permanently connected by a new high capacity air/ground data link.</a:t>
            </a:r>
          </a:p>
          <a:p>
            <a:r>
              <a:rPr lang="en-US" altLang="zh-CN" sz="2300" dirty="0" smtClean="0"/>
              <a:t>Using the SWIM network, all partners (in the air and on the ground) will become both consumers and producers of information, which they will share,  tailored to their individual needs. This will allow them to make decisions based on full knowledge of accurate up-to-date information and to put back into the system the results of their decisions for others to use.</a:t>
            </a:r>
            <a:endParaRPr lang="zh-CN" altLang="en-US" sz="2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Business Trajectory</a:t>
            </a:r>
            <a:endParaRPr lang="zh-CN" altLang="en-US" dirty="0"/>
          </a:p>
        </p:txBody>
      </p:sp>
      <p:pic>
        <p:nvPicPr>
          <p:cNvPr id="1026" name="Picture 2"/>
          <p:cNvPicPr>
            <a:picLocks noGrp="1" noChangeAspect="1" noChangeArrowheads="1"/>
          </p:cNvPicPr>
          <p:nvPr>
            <p:ph idx="1"/>
          </p:nvPr>
        </p:nvPicPr>
        <p:blipFill>
          <a:blip r:embed="rId3"/>
          <a:srcRect/>
          <a:stretch>
            <a:fillRect/>
          </a:stretch>
        </p:blipFill>
        <p:spPr bwMode="auto">
          <a:xfrm>
            <a:off x="900112" y="1714488"/>
            <a:ext cx="7343775" cy="3743325"/>
          </a:xfrm>
          <a:prstGeom prst="rect">
            <a:avLst/>
          </a:prstGeom>
          <a:noFill/>
          <a:ln w="9525">
            <a:noFill/>
            <a:miter lim="800000"/>
            <a:headEnd/>
            <a:tailEnd/>
          </a:ln>
          <a:effectLst/>
        </p:spPr>
      </p:pic>
      <p:sp>
        <p:nvSpPr>
          <p:cNvPr id="5" name="TextBox 4"/>
          <p:cNvSpPr txBox="1"/>
          <p:nvPr/>
        </p:nvSpPr>
        <p:spPr>
          <a:xfrm>
            <a:off x="4214810" y="5072074"/>
            <a:ext cx="3643338" cy="646331"/>
          </a:xfrm>
          <a:prstGeom prst="rect">
            <a:avLst/>
          </a:prstGeom>
          <a:noFill/>
        </p:spPr>
        <p:txBody>
          <a:bodyPr wrap="square" rtlCol="0">
            <a:spAutoFit/>
          </a:bodyPr>
          <a:lstStyle/>
          <a:p>
            <a:r>
              <a:rPr lang="en-US" altLang="zh-CN" dirty="0" smtClean="0"/>
              <a:t>RBT – Reference Business Trajectory</a:t>
            </a:r>
          </a:p>
          <a:p>
            <a:r>
              <a:rPr lang="en-US" altLang="zh-CN" dirty="0" smtClean="0"/>
              <a:t>CTA – Controlled Time of Arrival</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ATM Infrastructures</a:t>
            </a:r>
            <a:endParaRPr lang="zh-CN" altLang="en-US" dirty="0"/>
          </a:p>
        </p:txBody>
      </p:sp>
      <p:sp>
        <p:nvSpPr>
          <p:cNvPr id="3" name="内容占位符 2"/>
          <p:cNvSpPr>
            <a:spLocks noGrp="1"/>
          </p:cNvSpPr>
          <p:nvPr>
            <p:ph idx="1"/>
          </p:nvPr>
        </p:nvSpPr>
        <p:spPr>
          <a:xfrm>
            <a:off x="642910" y="1428736"/>
            <a:ext cx="4929222" cy="4857785"/>
          </a:xfrm>
        </p:spPr>
        <p:txBody>
          <a:bodyPr>
            <a:normAutofit fontScale="92500" lnSpcReduction="10000"/>
          </a:bodyPr>
          <a:lstStyle/>
          <a:p>
            <a:r>
              <a:rPr lang="en-US" altLang="zh-CN" dirty="0" smtClean="0"/>
              <a:t>Communication</a:t>
            </a:r>
          </a:p>
          <a:p>
            <a:pPr lvl="1"/>
            <a:r>
              <a:rPr lang="en-US" altLang="zh-CN" dirty="0" smtClean="0"/>
              <a:t>Air-GND: HF/VHF/Satellite, voice/data link</a:t>
            </a:r>
          </a:p>
          <a:p>
            <a:pPr lvl="1"/>
            <a:r>
              <a:rPr lang="en-US" altLang="zh-CN" dirty="0" smtClean="0"/>
              <a:t>GND-GND: AFTN/Telephone, internet/Satellite</a:t>
            </a:r>
          </a:p>
          <a:p>
            <a:r>
              <a:rPr lang="en-US" altLang="zh-CN" dirty="0" smtClean="0"/>
              <a:t>Navigation </a:t>
            </a:r>
          </a:p>
          <a:p>
            <a:pPr lvl="1"/>
            <a:r>
              <a:rPr lang="en-US" altLang="zh-CN" dirty="0" smtClean="0"/>
              <a:t>Ground-based: VOR/DME, ILS</a:t>
            </a:r>
          </a:p>
          <a:p>
            <a:pPr lvl="1"/>
            <a:r>
              <a:rPr lang="en-US" altLang="zh-CN" dirty="0" smtClean="0"/>
              <a:t>GNSS</a:t>
            </a:r>
          </a:p>
          <a:p>
            <a:r>
              <a:rPr lang="en-US" altLang="zh-CN" dirty="0" smtClean="0"/>
              <a:t>Surveillance</a:t>
            </a:r>
          </a:p>
          <a:p>
            <a:pPr lvl="1"/>
            <a:r>
              <a:rPr lang="en-US" altLang="zh-CN" dirty="0" smtClean="0"/>
              <a:t>Radar</a:t>
            </a:r>
          </a:p>
          <a:p>
            <a:pPr lvl="1"/>
            <a:r>
              <a:rPr lang="en-US" altLang="zh-CN" dirty="0" smtClean="0"/>
              <a:t>ADS</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5786446" y="1357298"/>
            <a:ext cx="2609278" cy="497682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2000232" y="4643446"/>
            <a:ext cx="3286148" cy="207170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9" name="圆角矩形 48"/>
          <p:cNvSpPr/>
          <p:nvPr/>
        </p:nvSpPr>
        <p:spPr>
          <a:xfrm>
            <a:off x="5429256" y="1428736"/>
            <a:ext cx="2857520" cy="30718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48" name="圆角矩形 47"/>
          <p:cNvSpPr/>
          <p:nvPr/>
        </p:nvSpPr>
        <p:spPr>
          <a:xfrm>
            <a:off x="642910" y="1428736"/>
            <a:ext cx="2571768" cy="307183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ATM Organizations in China</a:t>
            </a:r>
            <a:endParaRPr lang="zh-CN" altLang="en-US" dirty="0"/>
          </a:p>
        </p:txBody>
      </p:sp>
      <p:sp>
        <p:nvSpPr>
          <p:cNvPr id="4" name="TextBox 3"/>
          <p:cNvSpPr txBox="1"/>
          <p:nvPr/>
        </p:nvSpPr>
        <p:spPr>
          <a:xfrm>
            <a:off x="896388" y="1643050"/>
            <a:ext cx="1643074" cy="369332"/>
          </a:xfrm>
          <a:prstGeom prst="rect">
            <a:avLst/>
          </a:prstGeom>
          <a:noFill/>
          <a:ln>
            <a:solidFill>
              <a:schemeClr val="tx1"/>
            </a:solidFill>
          </a:ln>
        </p:spPr>
        <p:txBody>
          <a:bodyPr wrap="square" rtlCol="0">
            <a:spAutoFit/>
          </a:bodyPr>
          <a:lstStyle/>
          <a:p>
            <a:pPr algn="ctr"/>
            <a:r>
              <a:rPr lang="en-US" altLang="zh-CN" dirty="0" smtClean="0"/>
              <a:t>State Council </a:t>
            </a:r>
            <a:endParaRPr lang="zh-CN" altLang="en-US" dirty="0"/>
          </a:p>
        </p:txBody>
      </p:sp>
      <p:sp>
        <p:nvSpPr>
          <p:cNvPr id="12" name="TextBox 11"/>
          <p:cNvSpPr txBox="1"/>
          <p:nvPr/>
        </p:nvSpPr>
        <p:spPr>
          <a:xfrm>
            <a:off x="1643042" y="2428868"/>
            <a:ext cx="857256" cy="369332"/>
          </a:xfrm>
          <a:prstGeom prst="rect">
            <a:avLst/>
          </a:prstGeom>
          <a:noFill/>
          <a:ln>
            <a:solidFill>
              <a:schemeClr val="tx1"/>
            </a:solidFill>
          </a:ln>
        </p:spPr>
        <p:txBody>
          <a:bodyPr wrap="square" rtlCol="0">
            <a:spAutoFit/>
          </a:bodyPr>
          <a:lstStyle/>
          <a:p>
            <a:pPr algn="ctr"/>
            <a:r>
              <a:rPr lang="en-US" altLang="zh-CN" dirty="0" err="1" smtClean="0"/>
              <a:t>MoT</a:t>
            </a:r>
            <a:endParaRPr lang="zh-CN" altLang="en-US" dirty="0"/>
          </a:p>
        </p:txBody>
      </p:sp>
      <p:sp>
        <p:nvSpPr>
          <p:cNvPr id="13" name="TextBox 12"/>
          <p:cNvSpPr txBox="1"/>
          <p:nvPr/>
        </p:nvSpPr>
        <p:spPr>
          <a:xfrm>
            <a:off x="1643042" y="3143248"/>
            <a:ext cx="857256" cy="369332"/>
          </a:xfrm>
          <a:prstGeom prst="rect">
            <a:avLst/>
          </a:prstGeom>
          <a:noFill/>
          <a:ln>
            <a:solidFill>
              <a:schemeClr val="tx1"/>
            </a:solidFill>
          </a:ln>
        </p:spPr>
        <p:txBody>
          <a:bodyPr wrap="square" rtlCol="0">
            <a:spAutoFit/>
          </a:bodyPr>
          <a:lstStyle/>
          <a:p>
            <a:pPr algn="ctr"/>
            <a:r>
              <a:rPr lang="en-US" altLang="zh-CN" dirty="0" smtClean="0"/>
              <a:t>CAAC</a:t>
            </a:r>
            <a:endParaRPr lang="zh-CN" altLang="en-US" dirty="0"/>
          </a:p>
        </p:txBody>
      </p:sp>
      <p:sp>
        <p:nvSpPr>
          <p:cNvPr id="17" name="TextBox 16"/>
          <p:cNvSpPr txBox="1"/>
          <p:nvPr/>
        </p:nvSpPr>
        <p:spPr>
          <a:xfrm>
            <a:off x="1357290" y="3857628"/>
            <a:ext cx="1214446" cy="369332"/>
          </a:xfrm>
          <a:prstGeom prst="rect">
            <a:avLst/>
          </a:prstGeom>
          <a:noFill/>
          <a:ln>
            <a:solidFill>
              <a:schemeClr val="tx1"/>
            </a:solidFill>
          </a:ln>
        </p:spPr>
        <p:txBody>
          <a:bodyPr wrap="square" rtlCol="0">
            <a:spAutoFit/>
          </a:bodyPr>
          <a:lstStyle/>
          <a:p>
            <a:r>
              <a:rPr lang="en-US" altLang="zh-CN" dirty="0" smtClean="0"/>
              <a:t>ATM Office</a:t>
            </a:r>
            <a:endParaRPr lang="zh-CN" altLang="en-US" dirty="0"/>
          </a:p>
        </p:txBody>
      </p:sp>
      <p:sp>
        <p:nvSpPr>
          <p:cNvPr id="22" name="TextBox 21"/>
          <p:cNvSpPr txBox="1"/>
          <p:nvPr/>
        </p:nvSpPr>
        <p:spPr>
          <a:xfrm>
            <a:off x="5857884" y="1643050"/>
            <a:ext cx="2143140" cy="369332"/>
          </a:xfrm>
          <a:prstGeom prst="rect">
            <a:avLst/>
          </a:prstGeom>
          <a:noFill/>
          <a:ln>
            <a:solidFill>
              <a:schemeClr val="tx1"/>
            </a:solidFill>
          </a:ln>
        </p:spPr>
        <p:txBody>
          <a:bodyPr wrap="square" rtlCol="0">
            <a:spAutoFit/>
          </a:bodyPr>
          <a:lstStyle/>
          <a:p>
            <a:r>
              <a:rPr lang="en-US" altLang="zh-CN" dirty="0" smtClean="0"/>
              <a:t>Military commission</a:t>
            </a:r>
            <a:endParaRPr lang="zh-CN" altLang="en-US" dirty="0"/>
          </a:p>
        </p:txBody>
      </p:sp>
      <p:sp>
        <p:nvSpPr>
          <p:cNvPr id="23" name="TextBox 22"/>
          <p:cNvSpPr txBox="1"/>
          <p:nvPr/>
        </p:nvSpPr>
        <p:spPr>
          <a:xfrm>
            <a:off x="5857884" y="2416726"/>
            <a:ext cx="1714512" cy="369332"/>
          </a:xfrm>
          <a:prstGeom prst="rect">
            <a:avLst/>
          </a:prstGeom>
          <a:noFill/>
          <a:ln>
            <a:solidFill>
              <a:schemeClr val="tx1"/>
            </a:solidFill>
          </a:ln>
        </p:spPr>
        <p:txBody>
          <a:bodyPr wrap="square" rtlCol="0">
            <a:spAutoFit/>
          </a:bodyPr>
          <a:lstStyle/>
          <a:p>
            <a:r>
              <a:rPr lang="en-US" altLang="zh-CN" dirty="0" smtClean="0"/>
              <a:t>General Staff</a:t>
            </a:r>
            <a:endParaRPr lang="zh-CN" altLang="en-US" dirty="0"/>
          </a:p>
        </p:txBody>
      </p:sp>
      <p:sp>
        <p:nvSpPr>
          <p:cNvPr id="24" name="TextBox 23"/>
          <p:cNvSpPr txBox="1"/>
          <p:nvPr/>
        </p:nvSpPr>
        <p:spPr>
          <a:xfrm>
            <a:off x="3428992" y="2857496"/>
            <a:ext cx="1857388" cy="369332"/>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t>ATM commission</a:t>
            </a:r>
            <a:endParaRPr lang="zh-CN" altLang="en-US" dirty="0"/>
          </a:p>
        </p:txBody>
      </p:sp>
      <p:sp>
        <p:nvSpPr>
          <p:cNvPr id="26" name="TextBox 25"/>
          <p:cNvSpPr txBox="1"/>
          <p:nvPr/>
        </p:nvSpPr>
        <p:spPr>
          <a:xfrm>
            <a:off x="2928926" y="4786322"/>
            <a:ext cx="1357322" cy="369332"/>
          </a:xfrm>
          <a:prstGeom prst="rect">
            <a:avLst/>
          </a:prstGeom>
          <a:noFill/>
          <a:ln>
            <a:solidFill>
              <a:schemeClr val="tx1"/>
            </a:solidFill>
          </a:ln>
        </p:spPr>
        <p:txBody>
          <a:bodyPr wrap="square" rtlCol="0">
            <a:spAutoFit/>
          </a:bodyPr>
          <a:lstStyle/>
          <a:p>
            <a:pPr algn="ctr"/>
            <a:r>
              <a:rPr lang="en-US" altLang="zh-CN" dirty="0" smtClean="0"/>
              <a:t>ATMB</a:t>
            </a:r>
            <a:endParaRPr lang="zh-CN" altLang="en-US" dirty="0"/>
          </a:p>
        </p:txBody>
      </p:sp>
      <p:sp>
        <p:nvSpPr>
          <p:cNvPr id="27" name="TextBox 26"/>
          <p:cNvSpPr txBox="1"/>
          <p:nvPr/>
        </p:nvSpPr>
        <p:spPr>
          <a:xfrm>
            <a:off x="5857884" y="3131106"/>
            <a:ext cx="1500198" cy="369332"/>
          </a:xfrm>
          <a:prstGeom prst="rect">
            <a:avLst/>
          </a:prstGeom>
          <a:noFill/>
          <a:ln>
            <a:solidFill>
              <a:schemeClr val="tx1"/>
            </a:solidFill>
          </a:ln>
        </p:spPr>
        <p:txBody>
          <a:bodyPr wrap="square" rtlCol="0">
            <a:spAutoFit/>
          </a:bodyPr>
          <a:lstStyle/>
          <a:p>
            <a:pPr algn="ctr"/>
            <a:r>
              <a:rPr lang="en-US" altLang="zh-CN" dirty="0" smtClean="0"/>
              <a:t>Air Force</a:t>
            </a:r>
            <a:endParaRPr lang="zh-CN" altLang="en-US" dirty="0"/>
          </a:p>
        </p:txBody>
      </p:sp>
      <p:sp>
        <p:nvSpPr>
          <p:cNvPr id="28" name="TextBox 27"/>
          <p:cNvSpPr txBox="1"/>
          <p:nvPr/>
        </p:nvSpPr>
        <p:spPr>
          <a:xfrm>
            <a:off x="2714612" y="5500702"/>
            <a:ext cx="1785950" cy="369332"/>
          </a:xfrm>
          <a:prstGeom prst="rect">
            <a:avLst/>
          </a:prstGeom>
          <a:noFill/>
          <a:ln>
            <a:solidFill>
              <a:schemeClr val="tx1"/>
            </a:solidFill>
          </a:ln>
        </p:spPr>
        <p:txBody>
          <a:bodyPr wrap="square" rtlCol="0">
            <a:spAutoFit/>
          </a:bodyPr>
          <a:lstStyle/>
          <a:p>
            <a:pPr algn="ctr"/>
            <a:r>
              <a:rPr lang="en-US" altLang="zh-CN" dirty="0" smtClean="0"/>
              <a:t>Regional ATMBs</a:t>
            </a:r>
            <a:endParaRPr lang="zh-CN" altLang="en-US" dirty="0"/>
          </a:p>
        </p:txBody>
      </p:sp>
      <p:sp>
        <p:nvSpPr>
          <p:cNvPr id="29" name="TextBox 28"/>
          <p:cNvSpPr txBox="1"/>
          <p:nvPr/>
        </p:nvSpPr>
        <p:spPr>
          <a:xfrm>
            <a:off x="5786446" y="3845486"/>
            <a:ext cx="2214578" cy="369332"/>
          </a:xfrm>
          <a:prstGeom prst="rect">
            <a:avLst/>
          </a:prstGeom>
          <a:noFill/>
          <a:ln>
            <a:solidFill>
              <a:schemeClr val="tx1"/>
            </a:solidFill>
          </a:ln>
        </p:spPr>
        <p:txBody>
          <a:bodyPr wrap="square" rtlCol="0">
            <a:spAutoFit/>
          </a:bodyPr>
          <a:lstStyle/>
          <a:p>
            <a:pPr algn="ctr"/>
            <a:r>
              <a:rPr lang="en-US" altLang="zh-CN" dirty="0" smtClean="0"/>
              <a:t>Flight control centers </a:t>
            </a:r>
            <a:endParaRPr lang="zh-CN" altLang="en-US" dirty="0"/>
          </a:p>
        </p:txBody>
      </p:sp>
      <p:cxnSp>
        <p:nvCxnSpPr>
          <p:cNvPr id="31" name="直接连接符 30"/>
          <p:cNvCxnSpPr>
            <a:endCxn id="12" idx="0"/>
          </p:cNvCxnSpPr>
          <p:nvPr/>
        </p:nvCxnSpPr>
        <p:spPr>
          <a:xfrm rot="5400000">
            <a:off x="1857356" y="2214554"/>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2" idx="2"/>
          </p:cNvCxnSpPr>
          <p:nvPr/>
        </p:nvCxnSpPr>
        <p:spPr>
          <a:xfrm rot="5400000">
            <a:off x="1899146" y="2970724"/>
            <a:ext cx="34504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1893075" y="367823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6357950" y="2214554"/>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6200000" flipH="1">
            <a:off x="6402160" y="2955837"/>
            <a:ext cx="345373" cy="5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6200000" flipH="1">
            <a:off x="6406039" y="3666663"/>
            <a:ext cx="337918" cy="5468"/>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182397" y="6215082"/>
            <a:ext cx="2857520" cy="369332"/>
          </a:xfrm>
          <a:prstGeom prst="rect">
            <a:avLst/>
          </a:prstGeom>
          <a:noFill/>
          <a:ln>
            <a:solidFill>
              <a:schemeClr val="tx1"/>
            </a:solidFill>
          </a:ln>
        </p:spPr>
        <p:txBody>
          <a:bodyPr wrap="square" rtlCol="0">
            <a:spAutoFit/>
          </a:bodyPr>
          <a:lstStyle/>
          <a:p>
            <a:pPr algn="ctr"/>
            <a:r>
              <a:rPr lang="en-US" altLang="zh-CN" dirty="0" smtClean="0"/>
              <a:t>ATM Sub-Bureaus &amp; Stations</a:t>
            </a:r>
            <a:endParaRPr lang="zh-CN" altLang="en-US" dirty="0"/>
          </a:p>
        </p:txBody>
      </p:sp>
      <p:cxnSp>
        <p:nvCxnSpPr>
          <p:cNvPr id="52" name="直接连接符 51"/>
          <p:cNvCxnSpPr>
            <a:stCxn id="26" idx="2"/>
            <a:endCxn id="28" idx="0"/>
          </p:cNvCxnSpPr>
          <p:nvPr/>
        </p:nvCxnSpPr>
        <p:spPr>
          <a:xfrm rot="5400000">
            <a:off x="3435063" y="5328178"/>
            <a:ext cx="34504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8" idx="2"/>
            <a:endCxn id="45" idx="0"/>
          </p:cNvCxnSpPr>
          <p:nvPr/>
        </p:nvCxnSpPr>
        <p:spPr>
          <a:xfrm rot="16200000" flipH="1">
            <a:off x="3436848" y="6040773"/>
            <a:ext cx="345048" cy="3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 idx="3"/>
            <a:endCxn id="24" idx="0"/>
          </p:cNvCxnSpPr>
          <p:nvPr/>
        </p:nvCxnSpPr>
        <p:spPr>
          <a:xfrm>
            <a:off x="2539462" y="1827716"/>
            <a:ext cx="1818224" cy="1029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22" idx="1"/>
            <a:endCxn id="24" idx="0"/>
          </p:cNvCxnSpPr>
          <p:nvPr/>
        </p:nvCxnSpPr>
        <p:spPr>
          <a:xfrm rot="10800000" flipV="1">
            <a:off x="4357686" y="1827716"/>
            <a:ext cx="1500198" cy="1029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7" idx="3"/>
            <a:endCxn id="50" idx="0"/>
          </p:cNvCxnSpPr>
          <p:nvPr/>
        </p:nvCxnSpPr>
        <p:spPr>
          <a:xfrm>
            <a:off x="2571736" y="4042294"/>
            <a:ext cx="1071570" cy="601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8" idx="3"/>
          </p:cNvCxnSpPr>
          <p:nvPr/>
        </p:nvCxnSpPr>
        <p:spPr>
          <a:xfrm rot="5400000">
            <a:off x="4640403" y="4074978"/>
            <a:ext cx="1470550" cy="175023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 for ATM</a:t>
            </a:r>
            <a:endParaRPr lang="zh-CN" altLang="en-US" dirty="0"/>
          </a:p>
        </p:txBody>
      </p:sp>
      <p:sp>
        <p:nvSpPr>
          <p:cNvPr id="3" name="内容占位符 2"/>
          <p:cNvSpPr>
            <a:spLocks noGrp="1"/>
          </p:cNvSpPr>
          <p:nvPr>
            <p:ph idx="1"/>
          </p:nvPr>
        </p:nvSpPr>
        <p:spPr>
          <a:xfrm>
            <a:off x="771556" y="1600200"/>
            <a:ext cx="7943848" cy="4525963"/>
          </a:xfrm>
        </p:spPr>
        <p:txBody>
          <a:bodyPr/>
          <a:lstStyle/>
          <a:p>
            <a:r>
              <a:rPr lang="en-US" altLang="zh-CN" dirty="0" smtClean="0"/>
              <a:t>Safety</a:t>
            </a:r>
          </a:p>
          <a:p>
            <a:r>
              <a:rPr lang="en-US" altLang="zh-CN" dirty="0" smtClean="0"/>
              <a:t>Capacity</a:t>
            </a:r>
          </a:p>
          <a:p>
            <a:r>
              <a:rPr lang="en-US" altLang="zh-CN" dirty="0" smtClean="0"/>
              <a:t>Efficiency</a:t>
            </a:r>
          </a:p>
          <a:p>
            <a:pPr lvl="1"/>
            <a:r>
              <a:rPr lang="en-US" altLang="zh-CN" dirty="0" smtClean="0"/>
              <a:t>For airline operations</a:t>
            </a:r>
          </a:p>
          <a:p>
            <a:pPr lvl="1"/>
            <a:r>
              <a:rPr lang="en-US" altLang="zh-CN" dirty="0" smtClean="0"/>
              <a:t>For ATC operations</a:t>
            </a:r>
          </a:p>
        </p:txBody>
      </p:sp>
      <p:pic>
        <p:nvPicPr>
          <p:cNvPr id="4" name="图片 3" descr="MC900287083.WMF"/>
          <p:cNvPicPr>
            <a:picLocks noChangeAspect="1"/>
          </p:cNvPicPr>
          <p:nvPr/>
        </p:nvPicPr>
        <p:blipFill>
          <a:blip r:embed="rId2"/>
          <a:stretch>
            <a:fillRect/>
          </a:stretch>
        </p:blipFill>
        <p:spPr>
          <a:xfrm>
            <a:off x="5286380" y="3071810"/>
            <a:ext cx="2814119" cy="270396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lstStyle/>
          <a:p>
            <a:r>
              <a:rPr lang="en-US" altLang="zh-CN" dirty="0" smtClean="0"/>
              <a:t>What are the characteristics of air traffic as compared to other traffic?</a:t>
            </a:r>
          </a:p>
          <a:p>
            <a:r>
              <a:rPr lang="en-US" altLang="zh-CN" dirty="0" smtClean="0"/>
              <a:t>What are the components of ATM?</a:t>
            </a:r>
          </a:p>
          <a:p>
            <a:r>
              <a:rPr lang="en-US" altLang="zh-CN" dirty="0" smtClean="0"/>
              <a:t>What are the infrastructures of ATM?</a:t>
            </a:r>
          </a:p>
          <a:p>
            <a:r>
              <a:rPr lang="en-US" altLang="zh-CN" dirty="0" smtClean="0"/>
              <a:t>What the three major categories of air traffic?</a:t>
            </a:r>
          </a:p>
          <a:p>
            <a:endParaRPr lang="zh-CN" altLang="en-US" dirty="0"/>
          </a:p>
        </p:txBody>
      </p:sp>
      <p:pic>
        <p:nvPicPr>
          <p:cNvPr id="4" name="Picture 6" descr="AG00317_"/>
          <p:cNvPicPr>
            <a:picLocks noChangeAspect="1" noChangeArrowheads="1" noCrop="1"/>
          </p:cNvPicPr>
          <p:nvPr/>
        </p:nvPicPr>
        <p:blipFill>
          <a:blip r:embed="rId2"/>
          <a:srcRect/>
          <a:stretch>
            <a:fillRect/>
          </a:stretch>
        </p:blipFill>
        <p:spPr bwMode="auto">
          <a:xfrm>
            <a:off x="7215206" y="4572008"/>
            <a:ext cx="1246187" cy="160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Objectives</a:t>
            </a:r>
            <a:endParaRPr lang="zh-CN" altLang="en-US" dirty="0"/>
          </a:p>
        </p:txBody>
      </p:sp>
      <p:sp>
        <p:nvSpPr>
          <p:cNvPr id="3" name="内容占位符 2"/>
          <p:cNvSpPr>
            <a:spLocks noGrp="1"/>
          </p:cNvSpPr>
          <p:nvPr>
            <p:ph idx="1"/>
          </p:nvPr>
        </p:nvSpPr>
        <p:spPr/>
        <p:txBody>
          <a:bodyPr/>
          <a:lstStyle/>
          <a:p>
            <a:r>
              <a:rPr lang="en-US" altLang="zh-CN" dirty="0" smtClean="0"/>
              <a:t>List the characteristics of Air traffic</a:t>
            </a:r>
          </a:p>
          <a:p>
            <a:r>
              <a:rPr lang="en-US" altLang="zh-CN" dirty="0" smtClean="0"/>
              <a:t>List the three categories of air traffic</a:t>
            </a:r>
          </a:p>
          <a:p>
            <a:r>
              <a:rPr lang="en-US" altLang="zh-CN" dirty="0" smtClean="0"/>
              <a:t>State the objective of ATM</a:t>
            </a:r>
          </a:p>
          <a:p>
            <a:r>
              <a:rPr lang="en-US" altLang="zh-CN" dirty="0" smtClean="0"/>
              <a:t>List the three components of ATM</a:t>
            </a:r>
          </a:p>
          <a:p>
            <a:r>
              <a:rPr lang="en-US" altLang="zh-CN" dirty="0" smtClean="0"/>
              <a:t>List the three categories of ATM infrastructures </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Characteristics of Air Traffic</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Air Traffic, as compared to road traffic,</a:t>
            </a:r>
          </a:p>
          <a:p>
            <a:pPr lvl="1"/>
            <a:r>
              <a:rPr lang="en-US" altLang="zh-CN" dirty="0" smtClean="0"/>
              <a:t>No fixed “road” is required</a:t>
            </a:r>
          </a:p>
          <a:p>
            <a:pPr lvl="1"/>
            <a:r>
              <a:rPr lang="en-US" altLang="zh-CN" dirty="0" smtClean="0"/>
              <a:t>3 dimensional </a:t>
            </a:r>
          </a:p>
          <a:p>
            <a:pPr lvl="1"/>
            <a:r>
              <a:rPr lang="en-US" altLang="zh-CN" dirty="0" smtClean="0"/>
              <a:t>Much faster</a:t>
            </a:r>
          </a:p>
          <a:p>
            <a:pPr lvl="1"/>
            <a:r>
              <a:rPr lang="en-US" altLang="zh-CN" dirty="0" smtClean="0"/>
              <a:t>Unable to standstill, limited with speed range</a:t>
            </a:r>
          </a:p>
          <a:p>
            <a:r>
              <a:rPr lang="en-US" altLang="zh-CN" dirty="0" smtClean="0"/>
              <a:t>Which means air traffic, </a:t>
            </a:r>
          </a:p>
          <a:p>
            <a:pPr lvl="1"/>
            <a:r>
              <a:rPr lang="en-US" altLang="zh-CN" dirty="0" smtClean="0"/>
              <a:t>Must be channelized - Airways</a:t>
            </a:r>
          </a:p>
          <a:p>
            <a:pPr lvl="1"/>
            <a:r>
              <a:rPr lang="en-US" altLang="zh-CN" dirty="0" smtClean="0"/>
              <a:t>Should be allocated with levels – Flight levels</a:t>
            </a:r>
            <a:endParaRPr lang="zh-CN" altLang="en-US" dirty="0" smtClean="0"/>
          </a:p>
          <a:p>
            <a:pPr lvl="1"/>
            <a:r>
              <a:rPr lang="en-US" altLang="zh-CN" dirty="0" smtClean="0"/>
              <a:t>Needs larger separation, should be provided with separation – ATC </a:t>
            </a:r>
          </a:p>
          <a:p>
            <a:pPr lvl="1"/>
            <a:r>
              <a:rPr lang="en-US" altLang="zh-CN" dirty="0" smtClean="0"/>
              <a:t>Should be provided with Flow control - ATCFM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Types of Air Traffic</a:t>
            </a:r>
            <a:endParaRPr lang="zh-CN" altLang="en-US" dirty="0"/>
          </a:p>
        </p:txBody>
      </p:sp>
      <p:sp>
        <p:nvSpPr>
          <p:cNvPr id="3" name="内容占位符 2"/>
          <p:cNvSpPr>
            <a:spLocks noGrp="1"/>
          </p:cNvSpPr>
          <p:nvPr>
            <p:ph idx="1"/>
          </p:nvPr>
        </p:nvSpPr>
        <p:spPr>
          <a:xfrm>
            <a:off x="457200" y="1571612"/>
            <a:ext cx="8229600" cy="4554551"/>
          </a:xfrm>
        </p:spPr>
        <p:txBody>
          <a:bodyPr>
            <a:normAutofit fontScale="70000" lnSpcReduction="20000"/>
          </a:bodyPr>
          <a:lstStyle/>
          <a:p>
            <a:r>
              <a:rPr lang="en-US" altLang="zh-CN" dirty="0" smtClean="0"/>
              <a:t>Commercial air traffic – Safety,  Regularity</a:t>
            </a:r>
          </a:p>
          <a:p>
            <a:r>
              <a:rPr lang="en-US" altLang="zh-CN" dirty="0" smtClean="0"/>
              <a:t>Military air traffic – Priority?</a:t>
            </a:r>
            <a:endParaRPr lang="en-US" altLang="zh-CN" dirty="0"/>
          </a:p>
          <a:p>
            <a:r>
              <a:rPr lang="en-US" altLang="zh-CN" dirty="0" smtClean="0"/>
              <a:t>General Aviation Traffic (GA) – accessibility</a:t>
            </a:r>
          </a:p>
          <a:p>
            <a:pPr>
              <a:buNone/>
            </a:pPr>
            <a:endParaRPr lang="en-US" altLang="zh-CN" dirty="0"/>
          </a:p>
          <a:p>
            <a:r>
              <a:rPr lang="en-US" altLang="zh-CN" dirty="0" smtClean="0"/>
              <a:t>General Air Traffic (GAT)</a:t>
            </a:r>
          </a:p>
          <a:p>
            <a:pPr lvl="1"/>
            <a:r>
              <a:rPr lang="en-US" altLang="zh-CN" dirty="0" smtClean="0"/>
              <a:t>all flights conducted in accordance with the rules and procedures of ICAO and/or the national civil aviation regulations and legislation. GAT can include military flights for which ICAO rules and procedures satisfy entirely their operational requirements.</a:t>
            </a:r>
          </a:p>
          <a:p>
            <a:r>
              <a:rPr lang="en-US" altLang="zh-CN" dirty="0" smtClean="0"/>
              <a:t>Operational Air Traffic (OAT)</a:t>
            </a:r>
          </a:p>
          <a:p>
            <a:pPr lvl="1"/>
            <a:r>
              <a:rPr lang="en-US" altLang="zh-CN" dirty="0" smtClean="0"/>
              <a:t>encompasses all flights which do not comply with the provisions stated for GAT and for which rules and procedures have been specified by appropriate national authorities. OAT can include civil flights such as test-flights, which require some deviation from ICAO rules to satisfy their operational requirements.</a:t>
            </a:r>
          </a:p>
        </p:txBody>
      </p:sp>
      <p:pic>
        <p:nvPicPr>
          <p:cNvPr id="4" name="图片 3" descr="6896772_201911439000_2.jpg"/>
          <p:cNvPicPr>
            <a:picLocks noChangeAspect="1"/>
          </p:cNvPicPr>
          <p:nvPr/>
        </p:nvPicPr>
        <p:blipFill>
          <a:blip r:embed="rId2" cstate="print"/>
          <a:srcRect t="7085" b="4349"/>
          <a:stretch>
            <a:fillRect/>
          </a:stretch>
        </p:blipFill>
        <p:spPr>
          <a:xfrm>
            <a:off x="5929322" y="1571612"/>
            <a:ext cx="2500330" cy="15245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ATM </a:t>
            </a:r>
            <a:endParaRPr lang="zh-CN" altLang="en-US" dirty="0"/>
          </a:p>
        </p:txBody>
      </p:sp>
      <p:sp>
        <p:nvSpPr>
          <p:cNvPr id="3" name="内容占位符 2"/>
          <p:cNvSpPr>
            <a:spLocks noGrp="1"/>
          </p:cNvSpPr>
          <p:nvPr>
            <p:ph idx="1"/>
          </p:nvPr>
        </p:nvSpPr>
        <p:spPr>
          <a:xfrm>
            <a:off x="571472" y="1214422"/>
            <a:ext cx="5429288" cy="3929090"/>
          </a:xfrm>
        </p:spPr>
        <p:txBody>
          <a:bodyPr>
            <a:noAutofit/>
          </a:bodyPr>
          <a:lstStyle/>
          <a:p>
            <a:r>
              <a:rPr lang="en-US" altLang="zh-CN" sz="2000" dirty="0" smtClean="0"/>
              <a:t>Air traffic management is the dynamic, integrated management of air traffic and airspace safely, economically and efficiently through the provision of facilities and seamless services in collaboration with all parties</a:t>
            </a:r>
            <a:endParaRPr lang="en-US" sz="2000" dirty="0" smtClean="0"/>
          </a:p>
          <a:p>
            <a:r>
              <a:rPr lang="en-US" sz="2000" dirty="0" smtClean="0"/>
              <a:t>ATM is consisting of a ground part and an air part, both of which are needed to ensure the safe and efficient movement of aircraft during all phases of operation. </a:t>
            </a:r>
          </a:p>
          <a:p>
            <a:r>
              <a:rPr lang="en-US" sz="2000" dirty="0" smtClean="0"/>
              <a:t>The execution of ATM calls for a close integration of the ground part and the air part through well-defined procedures.</a:t>
            </a:r>
            <a:endParaRPr lang="zh-CN" altLang="en-US" sz="2000" dirty="0"/>
          </a:p>
        </p:txBody>
      </p:sp>
      <p:pic>
        <p:nvPicPr>
          <p:cNvPr id="4" name="图片 3" descr="MC900231903.WMF"/>
          <p:cNvPicPr>
            <a:picLocks noChangeAspect="1"/>
          </p:cNvPicPr>
          <p:nvPr/>
        </p:nvPicPr>
        <p:blipFill>
          <a:blip r:embed="rId2"/>
          <a:stretch>
            <a:fillRect/>
          </a:stretch>
        </p:blipFill>
        <p:spPr>
          <a:xfrm>
            <a:off x="6000760" y="1551794"/>
            <a:ext cx="2573459" cy="2805900"/>
          </a:xfrm>
          <a:prstGeom prst="rect">
            <a:avLst/>
          </a:prstGeom>
        </p:spPr>
      </p:pic>
      <p:sp>
        <p:nvSpPr>
          <p:cNvPr id="5" name="TextBox 4"/>
          <p:cNvSpPr txBox="1"/>
          <p:nvPr/>
        </p:nvSpPr>
        <p:spPr>
          <a:xfrm>
            <a:off x="571472" y="5143512"/>
            <a:ext cx="8143932" cy="1323439"/>
          </a:xfrm>
          <a:prstGeom prst="rect">
            <a:avLst/>
          </a:prstGeom>
          <a:noFill/>
        </p:spPr>
        <p:txBody>
          <a:bodyPr wrap="square" rtlCol="0">
            <a:spAutoFit/>
          </a:bodyPr>
          <a:lstStyle/>
          <a:p>
            <a:pPr>
              <a:buFont typeface="Arial" pitchFamily="34" charset="0"/>
              <a:buChar char="•"/>
            </a:pPr>
            <a:r>
              <a:rPr lang="en-US" altLang="zh-CN" sz="2000" dirty="0" smtClean="0"/>
              <a:t>    </a:t>
            </a:r>
            <a:r>
              <a:rPr lang="en-US" altLang="zh-CN" sz="2000" u="sng" dirty="0" smtClean="0"/>
              <a:t>The ATM system </a:t>
            </a:r>
            <a:r>
              <a:rPr lang="en-US" altLang="zh-CN" sz="2000" dirty="0" smtClean="0"/>
              <a:t>is a system that provides air traffic management through the collaborative integration of humans, information, technology, facilities and services, supported by air, ground and/or space-based communications, navigation and surveillance.</a:t>
            </a:r>
            <a:endParaRPr lang="zh-CN"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Objective of ATM</a:t>
            </a:r>
            <a:endParaRPr lang="zh-CN" altLang="en-US" dirty="0"/>
          </a:p>
        </p:txBody>
      </p:sp>
      <p:sp>
        <p:nvSpPr>
          <p:cNvPr id="3" name="内容占位符 2"/>
          <p:cNvSpPr>
            <a:spLocks noGrp="1"/>
          </p:cNvSpPr>
          <p:nvPr>
            <p:ph idx="1"/>
          </p:nvPr>
        </p:nvSpPr>
        <p:spPr>
          <a:xfrm>
            <a:off x="500034" y="4786322"/>
            <a:ext cx="8229600" cy="1757362"/>
          </a:xfrm>
        </p:spPr>
        <p:txBody>
          <a:bodyPr>
            <a:normAutofit lnSpcReduction="10000"/>
          </a:bodyPr>
          <a:lstStyle/>
          <a:p>
            <a:r>
              <a:rPr lang="en-US" sz="2800" dirty="0" smtClean="0"/>
              <a:t>to enable aircraft operators to meet their planned times of departure and arrival and adhere to their preferred flight profiles with minimum constraints and without compromising agreed levels of safety.</a:t>
            </a:r>
            <a:endParaRPr lang="zh-CN" altLang="en-US" sz="2800" dirty="0"/>
          </a:p>
        </p:txBody>
      </p:sp>
      <p:pic>
        <p:nvPicPr>
          <p:cNvPr id="1026" name="Picture 2"/>
          <p:cNvPicPr>
            <a:picLocks noChangeAspect="1" noChangeArrowheads="1"/>
          </p:cNvPicPr>
          <p:nvPr/>
        </p:nvPicPr>
        <p:blipFill>
          <a:blip r:embed="rId2"/>
          <a:srcRect/>
          <a:stretch>
            <a:fillRect/>
          </a:stretch>
        </p:blipFill>
        <p:spPr bwMode="auto">
          <a:xfrm>
            <a:off x="1571604" y="1428736"/>
            <a:ext cx="5657831" cy="3289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14414" y="1500174"/>
            <a:ext cx="6858048" cy="4714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Components of ATM</a:t>
            </a:r>
            <a:endParaRPr lang="zh-CN" altLang="en-US" dirty="0"/>
          </a:p>
        </p:txBody>
      </p:sp>
      <p:sp>
        <p:nvSpPr>
          <p:cNvPr id="10" name="矩形 9"/>
          <p:cNvSpPr/>
          <p:nvPr/>
        </p:nvSpPr>
        <p:spPr>
          <a:xfrm>
            <a:off x="3428992" y="4572008"/>
            <a:ext cx="3841694" cy="1384995"/>
          </a:xfrm>
          <a:prstGeom prst="rect">
            <a:avLst/>
          </a:prstGeom>
          <a:ln/>
        </p:spPr>
        <p:style>
          <a:lnRef idx="3">
            <a:schemeClr val="lt1"/>
          </a:lnRef>
          <a:fillRef idx="1">
            <a:schemeClr val="accent5"/>
          </a:fillRef>
          <a:effectRef idx="1">
            <a:schemeClr val="accent5"/>
          </a:effectRef>
          <a:fontRef idx="minor">
            <a:schemeClr val="lt1"/>
          </a:fontRef>
        </p:style>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Air Traffic Services     </a:t>
            </a:r>
          </a:p>
          <a:p>
            <a:pPr algn="ctr"/>
            <a:endParaRPr lang="zh-CN" alt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2405374" y="3472765"/>
            <a:ext cx="3806491" cy="1384995"/>
          </a:xfrm>
          <a:prstGeom prst="rect">
            <a:avLst/>
          </a:prstGeom>
          <a:ln/>
        </p:spPr>
        <p:style>
          <a:lnRef idx="3">
            <a:schemeClr val="lt1"/>
          </a:lnRef>
          <a:fillRef idx="1">
            <a:schemeClr val="accent5"/>
          </a:fillRef>
          <a:effectRef idx="1">
            <a:schemeClr val="accent5"/>
          </a:effectRef>
          <a:fontRef idx="minor">
            <a:schemeClr val="lt1"/>
          </a:fontRef>
        </p:style>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Air Traffic Capacity &amp;   </a:t>
            </a:r>
          </a:p>
          <a:p>
            <a:pPr algn="ctr"/>
            <a:r>
              <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Flow Management </a:t>
            </a:r>
            <a:endParaRPr lang="zh-CN" alt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矩形 6"/>
          <p:cNvSpPr/>
          <p:nvPr/>
        </p:nvSpPr>
        <p:spPr>
          <a:xfrm>
            <a:off x="1643042" y="2357430"/>
            <a:ext cx="3747822" cy="1384995"/>
          </a:xfrm>
          <a:prstGeom prst="rect">
            <a:avLst/>
          </a:prstGeom>
          <a:ln/>
        </p:spPr>
        <p:style>
          <a:lnRef idx="3">
            <a:schemeClr val="lt1"/>
          </a:lnRef>
          <a:fillRef idx="1">
            <a:schemeClr val="accent5"/>
          </a:fillRef>
          <a:effectRef idx="1">
            <a:schemeClr val="accent5"/>
          </a:effectRef>
          <a:fontRef idx="minor">
            <a:schemeClr val="lt1"/>
          </a:fontRef>
        </p:style>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Airspace Management </a:t>
            </a:r>
          </a:p>
          <a:p>
            <a:pPr algn="ctr"/>
            <a:endParaRPr lang="zh-CN" alt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TextBox 8"/>
          <p:cNvSpPr txBox="1"/>
          <p:nvPr/>
        </p:nvSpPr>
        <p:spPr>
          <a:xfrm>
            <a:off x="2571736" y="1643050"/>
            <a:ext cx="4429156" cy="584775"/>
          </a:xfrm>
          <a:prstGeom prst="rect">
            <a:avLst/>
          </a:prstGeom>
          <a:noFill/>
        </p:spPr>
        <p:txBody>
          <a:bodyPr wrap="square" rtlCol="0">
            <a:spAutoFit/>
          </a:bodyPr>
          <a:lstStyle/>
          <a:p>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Air Traffic Management</a:t>
            </a:r>
            <a:endPar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任意多边形 89"/>
          <p:cNvSpPr/>
          <p:nvPr/>
        </p:nvSpPr>
        <p:spPr>
          <a:xfrm>
            <a:off x="571472" y="3357562"/>
            <a:ext cx="8215370" cy="3000396"/>
          </a:xfrm>
          <a:custGeom>
            <a:avLst/>
            <a:gdLst>
              <a:gd name="connsiteX0" fmla="*/ 8305800 w 8420100"/>
              <a:gd name="connsiteY0" fmla="*/ 1085850 h 2733675"/>
              <a:gd name="connsiteX1" fmla="*/ 8420100 w 8420100"/>
              <a:gd name="connsiteY1" fmla="*/ 1076325 h 2733675"/>
              <a:gd name="connsiteX2" fmla="*/ 8410575 w 8420100"/>
              <a:gd name="connsiteY2" fmla="*/ 2733675 h 2733675"/>
              <a:gd name="connsiteX3" fmla="*/ 0 w 8420100"/>
              <a:gd name="connsiteY3" fmla="*/ 2724150 h 2733675"/>
              <a:gd name="connsiteX4" fmla="*/ 19050 w 8420100"/>
              <a:gd name="connsiteY4" fmla="*/ 0 h 2733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0100" h="2733675">
                <a:moveTo>
                  <a:pt x="8305800" y="1085850"/>
                </a:moveTo>
                <a:lnTo>
                  <a:pt x="8420100" y="1076325"/>
                </a:lnTo>
                <a:lnTo>
                  <a:pt x="8410575" y="2733675"/>
                </a:lnTo>
                <a:lnTo>
                  <a:pt x="0" y="2724150"/>
                </a:lnTo>
                <a:lnTo>
                  <a:pt x="19050" y="0"/>
                </a:lnTo>
              </a:path>
            </a:pathLst>
          </a:cu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圆角矩形 43"/>
          <p:cNvSpPr/>
          <p:nvPr/>
        </p:nvSpPr>
        <p:spPr>
          <a:xfrm>
            <a:off x="357158" y="1214422"/>
            <a:ext cx="1143008" cy="714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41" name="圆角矩形 40"/>
          <p:cNvSpPr/>
          <p:nvPr/>
        </p:nvSpPr>
        <p:spPr>
          <a:xfrm>
            <a:off x="357158" y="2293632"/>
            <a:ext cx="1214446" cy="1063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500034" y="142852"/>
            <a:ext cx="8229600" cy="1143000"/>
          </a:xfrm>
        </p:spPr>
        <p:txBody>
          <a:bodyPr>
            <a:normAutofit/>
          </a:bodyPr>
          <a:lstStyle/>
          <a:p>
            <a:r>
              <a:rPr lang="en-US" altLang="zh-CN" sz="3600" dirty="0" smtClean="0"/>
              <a:t>Information Management for ATM</a:t>
            </a:r>
            <a:endParaRPr lang="zh-CN" altLang="en-US" sz="3600" dirty="0"/>
          </a:p>
        </p:txBody>
      </p:sp>
      <p:sp>
        <p:nvSpPr>
          <p:cNvPr id="4" name="TextBox 3"/>
          <p:cNvSpPr txBox="1"/>
          <p:nvPr/>
        </p:nvSpPr>
        <p:spPr>
          <a:xfrm>
            <a:off x="428596" y="1282471"/>
            <a:ext cx="1071570"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200" b="1" dirty="0" smtClean="0">
                <a:ln w="10541" cmpd="sng">
                  <a:noFill/>
                  <a:prstDash val="solid"/>
                </a:ln>
                <a:solidFill>
                  <a:schemeClr val="tx1"/>
                </a:solidFill>
              </a:rPr>
              <a:t>Airline Operations Centre</a:t>
            </a:r>
            <a:endParaRPr lang="zh-CN" altLang="en-US" sz="1200" b="1" dirty="0">
              <a:ln w="10541" cmpd="sng">
                <a:noFill/>
                <a:prstDash val="solid"/>
              </a:ln>
              <a:solidFill>
                <a:schemeClr val="tx1"/>
              </a:solidFill>
            </a:endParaRPr>
          </a:p>
        </p:txBody>
      </p:sp>
      <p:sp>
        <p:nvSpPr>
          <p:cNvPr id="5" name="TextBox 4"/>
          <p:cNvSpPr txBox="1"/>
          <p:nvPr/>
        </p:nvSpPr>
        <p:spPr>
          <a:xfrm>
            <a:off x="357158" y="2505433"/>
            <a:ext cx="1214446"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b="1" dirty="0" smtClean="0">
                <a:ln w="1905"/>
                <a:solidFill>
                  <a:schemeClr val="tx1"/>
                </a:solidFill>
                <a:effectLst>
                  <a:innerShdw blurRad="69850" dist="43180" dir="5400000">
                    <a:srgbClr val="000000">
                      <a:alpha val="65000"/>
                    </a:srgbClr>
                  </a:innerShdw>
                </a:effectLst>
              </a:rPr>
              <a:t>Information Management</a:t>
            </a:r>
            <a:endParaRPr lang="zh-CN" altLang="en-US" sz="1400" b="1" dirty="0">
              <a:ln w="1905"/>
              <a:solidFill>
                <a:schemeClr val="tx1"/>
              </a:solidFill>
              <a:effectLst>
                <a:innerShdw blurRad="69850" dist="43180" dir="5400000">
                  <a:srgbClr val="000000">
                    <a:alpha val="65000"/>
                  </a:srgbClr>
                </a:innerShdw>
              </a:effectLst>
            </a:endParaRPr>
          </a:p>
        </p:txBody>
      </p:sp>
      <p:sp>
        <p:nvSpPr>
          <p:cNvPr id="11" name="TextBox 10"/>
          <p:cNvSpPr txBox="1"/>
          <p:nvPr/>
        </p:nvSpPr>
        <p:spPr>
          <a:xfrm>
            <a:off x="2143108" y="1294613"/>
            <a:ext cx="1214446" cy="27699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altLang="zh-CN" sz="1200" dirty="0" smtClean="0"/>
              <a:t>Weather Service</a:t>
            </a:r>
            <a:endParaRPr lang="zh-CN" altLang="en-US" sz="1200" dirty="0"/>
          </a:p>
        </p:txBody>
      </p:sp>
      <p:sp>
        <p:nvSpPr>
          <p:cNvPr id="12" name="TextBox 11"/>
          <p:cNvSpPr txBox="1"/>
          <p:nvPr/>
        </p:nvSpPr>
        <p:spPr>
          <a:xfrm>
            <a:off x="2143108" y="1643050"/>
            <a:ext cx="1214446" cy="27699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zh-CN" sz="1200" dirty="0" smtClean="0"/>
              <a:t>Military </a:t>
            </a:r>
            <a:endParaRPr lang="zh-CN" altLang="en-US" sz="1200" dirty="0"/>
          </a:p>
        </p:txBody>
      </p:sp>
      <p:cxnSp>
        <p:nvCxnSpPr>
          <p:cNvPr id="14" name="直接箭头连接符 13"/>
          <p:cNvCxnSpPr>
            <a:stCxn id="11" idx="1"/>
          </p:cNvCxnSpPr>
          <p:nvPr/>
        </p:nvCxnSpPr>
        <p:spPr>
          <a:xfrm rot="10800000" flipV="1">
            <a:off x="1500166" y="1433113"/>
            <a:ext cx="642942" cy="437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5400000">
            <a:off x="410589" y="2123517"/>
            <a:ext cx="323359" cy="159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857224" y="4002763"/>
            <a:ext cx="1143008" cy="7858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TextBox 5"/>
          <p:cNvSpPr txBox="1"/>
          <p:nvPr/>
        </p:nvSpPr>
        <p:spPr>
          <a:xfrm>
            <a:off x="857224" y="4145639"/>
            <a:ext cx="1143008"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200" b="1" dirty="0" smtClean="0">
                <a:ln w="1905"/>
                <a:solidFill>
                  <a:schemeClr val="tx1"/>
                </a:solidFill>
                <a:effectLst>
                  <a:innerShdw blurRad="69850" dist="43180" dir="5400000">
                    <a:srgbClr val="000000">
                      <a:alpha val="65000"/>
                    </a:srgbClr>
                  </a:innerShdw>
                </a:effectLst>
              </a:rPr>
              <a:t>Airspace  Management</a:t>
            </a:r>
            <a:endParaRPr lang="zh-CN" altLang="en-US" sz="1200" b="1" dirty="0">
              <a:ln w="1905"/>
              <a:solidFill>
                <a:schemeClr val="tx1"/>
              </a:solidFill>
              <a:effectLst>
                <a:innerShdw blurRad="69850" dist="43180" dir="5400000">
                  <a:srgbClr val="000000">
                    <a:alpha val="65000"/>
                  </a:srgbClr>
                </a:innerShdw>
              </a:effectLst>
            </a:endParaRPr>
          </a:p>
        </p:txBody>
      </p:sp>
      <p:sp>
        <p:nvSpPr>
          <p:cNvPr id="45" name="圆角矩形 44"/>
          <p:cNvSpPr/>
          <p:nvPr/>
        </p:nvSpPr>
        <p:spPr>
          <a:xfrm>
            <a:off x="2738424" y="4002763"/>
            <a:ext cx="1033475" cy="78581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b="1" dirty="0"/>
          </a:p>
        </p:txBody>
      </p:sp>
      <p:sp>
        <p:nvSpPr>
          <p:cNvPr id="46" name="TextBox 45"/>
          <p:cNvSpPr txBox="1"/>
          <p:nvPr/>
        </p:nvSpPr>
        <p:spPr>
          <a:xfrm>
            <a:off x="2714612" y="4145639"/>
            <a:ext cx="1143008"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200" b="1" dirty="0" smtClean="0">
                <a:ln w="1905"/>
                <a:solidFill>
                  <a:schemeClr val="tx1"/>
                </a:solidFill>
                <a:effectLst>
                  <a:innerShdw blurRad="69850" dist="43180" dir="5400000">
                    <a:srgbClr val="000000">
                      <a:alpha val="65000"/>
                    </a:srgbClr>
                  </a:innerShdw>
                </a:effectLst>
              </a:rPr>
              <a:t>Flow Management</a:t>
            </a:r>
            <a:endParaRPr lang="zh-CN" altLang="en-US" sz="1200" b="1" dirty="0">
              <a:ln w="1905"/>
              <a:solidFill>
                <a:schemeClr val="tx1"/>
              </a:solidFill>
              <a:effectLst>
                <a:innerShdw blurRad="69850" dist="43180" dir="5400000">
                  <a:srgbClr val="000000">
                    <a:alpha val="65000"/>
                  </a:srgbClr>
                </a:innerShdw>
              </a:effectLst>
            </a:endParaRPr>
          </a:p>
        </p:txBody>
      </p:sp>
      <p:sp>
        <p:nvSpPr>
          <p:cNvPr id="47" name="圆角矩形 46"/>
          <p:cNvSpPr/>
          <p:nvPr/>
        </p:nvSpPr>
        <p:spPr>
          <a:xfrm>
            <a:off x="4500562" y="4002763"/>
            <a:ext cx="1000132" cy="7858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8" name="TextBox 47"/>
          <p:cNvSpPr txBox="1"/>
          <p:nvPr/>
        </p:nvSpPr>
        <p:spPr>
          <a:xfrm>
            <a:off x="4462462" y="4145639"/>
            <a:ext cx="107157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200" b="1" dirty="0" smtClean="0">
                <a:ln w="1905"/>
                <a:solidFill>
                  <a:schemeClr val="tx1"/>
                </a:solidFill>
                <a:effectLst>
                  <a:innerShdw blurRad="69850" dist="43180" dir="5400000">
                    <a:srgbClr val="000000">
                      <a:alpha val="65000"/>
                    </a:srgbClr>
                  </a:innerShdw>
                </a:effectLst>
              </a:rPr>
              <a:t>Traffic Management</a:t>
            </a:r>
            <a:endParaRPr lang="zh-CN" altLang="en-US" sz="1200" b="1" dirty="0">
              <a:ln w="1905"/>
              <a:solidFill>
                <a:schemeClr val="tx1"/>
              </a:solidFill>
              <a:effectLst>
                <a:innerShdw blurRad="69850" dist="43180" dir="5400000">
                  <a:srgbClr val="000000">
                    <a:alpha val="65000"/>
                  </a:srgbClr>
                </a:innerShdw>
              </a:effectLst>
            </a:endParaRPr>
          </a:p>
        </p:txBody>
      </p:sp>
      <p:sp>
        <p:nvSpPr>
          <p:cNvPr id="49" name="圆角矩形 48"/>
          <p:cNvSpPr/>
          <p:nvPr/>
        </p:nvSpPr>
        <p:spPr>
          <a:xfrm>
            <a:off x="6215074" y="4002763"/>
            <a:ext cx="1000132" cy="7858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0" name="TextBox 49"/>
          <p:cNvSpPr txBox="1"/>
          <p:nvPr/>
        </p:nvSpPr>
        <p:spPr>
          <a:xfrm>
            <a:off x="6191261" y="4145639"/>
            <a:ext cx="107157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200" b="1" dirty="0" smtClean="0">
                <a:ln w="1905"/>
                <a:solidFill>
                  <a:schemeClr val="tx1"/>
                </a:solidFill>
                <a:effectLst>
                  <a:innerShdw blurRad="69850" dist="43180" dir="5400000">
                    <a:srgbClr val="000000">
                      <a:alpha val="65000"/>
                    </a:srgbClr>
                  </a:innerShdw>
                </a:effectLst>
              </a:rPr>
              <a:t>Separation Management</a:t>
            </a:r>
            <a:endParaRPr lang="zh-CN" altLang="en-US" sz="1200" b="1" dirty="0">
              <a:ln w="1905"/>
              <a:solidFill>
                <a:schemeClr val="tx1"/>
              </a:solidFill>
              <a:effectLst>
                <a:innerShdw blurRad="69850" dist="43180" dir="5400000">
                  <a:srgbClr val="000000">
                    <a:alpha val="65000"/>
                  </a:srgbClr>
                </a:innerShdw>
              </a:effectLst>
            </a:endParaRPr>
          </a:p>
        </p:txBody>
      </p:sp>
      <p:sp>
        <p:nvSpPr>
          <p:cNvPr id="51" name="圆角矩形 50"/>
          <p:cNvSpPr/>
          <p:nvPr/>
        </p:nvSpPr>
        <p:spPr>
          <a:xfrm>
            <a:off x="7858147" y="4074201"/>
            <a:ext cx="785819" cy="714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2" name="TextBox 51"/>
          <p:cNvSpPr txBox="1"/>
          <p:nvPr/>
        </p:nvSpPr>
        <p:spPr>
          <a:xfrm>
            <a:off x="7858148" y="4295009"/>
            <a:ext cx="714380"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200" b="1" dirty="0" smtClean="0">
                <a:ln w="10541" cmpd="sng">
                  <a:noFill/>
                  <a:prstDash val="solid"/>
                </a:ln>
                <a:solidFill>
                  <a:schemeClr val="tx1"/>
                </a:solidFill>
              </a:rPr>
              <a:t>Aircraft</a:t>
            </a:r>
            <a:endParaRPr lang="zh-CN" altLang="en-US" sz="1200" b="1" dirty="0">
              <a:ln w="10541" cmpd="sng">
                <a:noFill/>
                <a:prstDash val="solid"/>
              </a:ln>
              <a:solidFill>
                <a:schemeClr val="tx1"/>
              </a:solidFill>
            </a:endParaRPr>
          </a:p>
        </p:txBody>
      </p:sp>
      <p:sp>
        <p:nvSpPr>
          <p:cNvPr id="76" name="任意多边形 75"/>
          <p:cNvSpPr/>
          <p:nvPr/>
        </p:nvSpPr>
        <p:spPr>
          <a:xfrm>
            <a:off x="1571604" y="2650822"/>
            <a:ext cx="6572296" cy="1421120"/>
          </a:xfrm>
          <a:custGeom>
            <a:avLst/>
            <a:gdLst>
              <a:gd name="connsiteX0" fmla="*/ 0 w 6099586"/>
              <a:gd name="connsiteY0" fmla="*/ 0 h 1258645"/>
              <a:gd name="connsiteX1" fmla="*/ 6088828 w 6099586"/>
              <a:gd name="connsiteY1" fmla="*/ 0 h 1258645"/>
              <a:gd name="connsiteX2" fmla="*/ 6099586 w 6099586"/>
              <a:gd name="connsiteY2" fmla="*/ 1258645 h 1258645"/>
            </a:gdLst>
            <a:ahLst/>
            <a:cxnLst>
              <a:cxn ang="0">
                <a:pos x="connsiteX0" y="connsiteY0"/>
              </a:cxn>
              <a:cxn ang="0">
                <a:pos x="connsiteX1" y="connsiteY1"/>
              </a:cxn>
              <a:cxn ang="0">
                <a:pos x="connsiteX2" y="connsiteY2"/>
              </a:cxn>
            </a:cxnLst>
            <a:rect l="l" t="t" r="r" b="b"/>
            <a:pathLst>
              <a:path w="6099586" h="1258645">
                <a:moveTo>
                  <a:pt x="0" y="0"/>
                </a:moveTo>
                <a:lnTo>
                  <a:pt x="6088828" y="0"/>
                </a:lnTo>
                <a:lnTo>
                  <a:pt x="6099586" y="1258645"/>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任意多边形 78"/>
          <p:cNvSpPr/>
          <p:nvPr/>
        </p:nvSpPr>
        <p:spPr>
          <a:xfrm>
            <a:off x="1571604" y="2436508"/>
            <a:ext cx="6715172" cy="1635434"/>
          </a:xfrm>
          <a:custGeom>
            <a:avLst/>
            <a:gdLst>
              <a:gd name="connsiteX0" fmla="*/ 0 w 6305107"/>
              <a:gd name="connsiteY0" fmla="*/ 0 h 1520456"/>
              <a:gd name="connsiteX1" fmla="*/ 6305107 w 6305107"/>
              <a:gd name="connsiteY1" fmla="*/ 0 h 1520456"/>
              <a:gd name="connsiteX2" fmla="*/ 6305107 w 6305107"/>
              <a:gd name="connsiteY2" fmla="*/ 1520456 h 1520456"/>
            </a:gdLst>
            <a:ahLst/>
            <a:cxnLst>
              <a:cxn ang="0">
                <a:pos x="connsiteX0" y="connsiteY0"/>
              </a:cxn>
              <a:cxn ang="0">
                <a:pos x="connsiteX1" y="connsiteY1"/>
              </a:cxn>
              <a:cxn ang="0">
                <a:pos x="connsiteX2" y="connsiteY2"/>
              </a:cxn>
            </a:cxnLst>
            <a:rect l="l" t="t" r="r" b="b"/>
            <a:pathLst>
              <a:path w="6305107" h="1520456">
                <a:moveTo>
                  <a:pt x="0" y="0"/>
                </a:moveTo>
                <a:lnTo>
                  <a:pt x="6305107" y="0"/>
                </a:lnTo>
                <a:lnTo>
                  <a:pt x="6305107" y="1520456"/>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任意多边形 79"/>
          <p:cNvSpPr/>
          <p:nvPr/>
        </p:nvSpPr>
        <p:spPr>
          <a:xfrm>
            <a:off x="1571603" y="2865136"/>
            <a:ext cx="5000661" cy="1135368"/>
          </a:xfrm>
          <a:custGeom>
            <a:avLst/>
            <a:gdLst>
              <a:gd name="connsiteX0" fmla="*/ 0 w 4348716"/>
              <a:gd name="connsiteY0" fmla="*/ 0 h 1010093"/>
              <a:gd name="connsiteX1" fmla="*/ 4348716 w 4348716"/>
              <a:gd name="connsiteY1" fmla="*/ 0 h 1010093"/>
              <a:gd name="connsiteX2" fmla="*/ 4348716 w 4348716"/>
              <a:gd name="connsiteY2" fmla="*/ 1010093 h 1010093"/>
            </a:gdLst>
            <a:ahLst/>
            <a:cxnLst>
              <a:cxn ang="0">
                <a:pos x="connsiteX0" y="connsiteY0"/>
              </a:cxn>
              <a:cxn ang="0">
                <a:pos x="connsiteX1" y="connsiteY1"/>
              </a:cxn>
              <a:cxn ang="0">
                <a:pos x="connsiteX2" y="connsiteY2"/>
              </a:cxn>
            </a:cxnLst>
            <a:rect l="l" t="t" r="r" b="b"/>
            <a:pathLst>
              <a:path w="4348716" h="1010093">
                <a:moveTo>
                  <a:pt x="0" y="0"/>
                </a:moveTo>
                <a:lnTo>
                  <a:pt x="4348716" y="0"/>
                </a:lnTo>
                <a:lnTo>
                  <a:pt x="4348716" y="1010093"/>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任意多边形 80"/>
          <p:cNvSpPr/>
          <p:nvPr/>
        </p:nvSpPr>
        <p:spPr>
          <a:xfrm>
            <a:off x="1571604" y="2964821"/>
            <a:ext cx="3429024" cy="1035683"/>
          </a:xfrm>
          <a:custGeom>
            <a:avLst/>
            <a:gdLst>
              <a:gd name="connsiteX0" fmla="*/ 0 w 2838893"/>
              <a:gd name="connsiteY0" fmla="*/ 0 h 786809"/>
              <a:gd name="connsiteX1" fmla="*/ 2838893 w 2838893"/>
              <a:gd name="connsiteY1" fmla="*/ 0 h 786809"/>
              <a:gd name="connsiteX2" fmla="*/ 2838893 w 2838893"/>
              <a:gd name="connsiteY2" fmla="*/ 786809 h 786809"/>
            </a:gdLst>
            <a:ahLst/>
            <a:cxnLst>
              <a:cxn ang="0">
                <a:pos x="connsiteX0" y="connsiteY0"/>
              </a:cxn>
              <a:cxn ang="0">
                <a:pos x="connsiteX1" y="connsiteY1"/>
              </a:cxn>
              <a:cxn ang="0">
                <a:pos x="connsiteX2" y="connsiteY2"/>
              </a:cxn>
            </a:cxnLst>
            <a:rect l="l" t="t" r="r" b="b"/>
            <a:pathLst>
              <a:path w="2838893" h="786809">
                <a:moveTo>
                  <a:pt x="0" y="0"/>
                </a:moveTo>
                <a:lnTo>
                  <a:pt x="2838893" y="0"/>
                </a:lnTo>
                <a:lnTo>
                  <a:pt x="2838893" y="786809"/>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任意多边形 82"/>
          <p:cNvSpPr/>
          <p:nvPr/>
        </p:nvSpPr>
        <p:spPr>
          <a:xfrm>
            <a:off x="1571604" y="3143248"/>
            <a:ext cx="1571636" cy="857256"/>
          </a:xfrm>
          <a:custGeom>
            <a:avLst/>
            <a:gdLst>
              <a:gd name="connsiteX0" fmla="*/ 0 w 1127051"/>
              <a:gd name="connsiteY0" fmla="*/ 0 h 648586"/>
              <a:gd name="connsiteX1" fmla="*/ 1127051 w 1127051"/>
              <a:gd name="connsiteY1" fmla="*/ 0 h 648586"/>
              <a:gd name="connsiteX2" fmla="*/ 1127051 w 1127051"/>
              <a:gd name="connsiteY2" fmla="*/ 648586 h 648586"/>
            </a:gdLst>
            <a:ahLst/>
            <a:cxnLst>
              <a:cxn ang="0">
                <a:pos x="connsiteX0" y="connsiteY0"/>
              </a:cxn>
              <a:cxn ang="0">
                <a:pos x="connsiteX1" y="connsiteY1"/>
              </a:cxn>
              <a:cxn ang="0">
                <a:pos x="connsiteX2" y="connsiteY2"/>
              </a:cxn>
            </a:cxnLst>
            <a:rect l="l" t="t" r="r" b="b"/>
            <a:pathLst>
              <a:path w="1127051" h="648586">
                <a:moveTo>
                  <a:pt x="0" y="0"/>
                </a:moveTo>
                <a:lnTo>
                  <a:pt x="1127051" y="0"/>
                </a:lnTo>
                <a:lnTo>
                  <a:pt x="1127051" y="648586"/>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箭头连接符 87"/>
          <p:cNvCxnSpPr/>
          <p:nvPr/>
        </p:nvCxnSpPr>
        <p:spPr>
          <a:xfrm rot="5400000">
            <a:off x="1025500" y="3679033"/>
            <a:ext cx="642942"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a:off x="902563" y="3220663"/>
            <a:ext cx="1567962" cy="1237"/>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rot="5400000">
            <a:off x="1183309" y="3325663"/>
            <a:ext cx="1348888" cy="794"/>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组合 100"/>
          <p:cNvGrpSpPr/>
          <p:nvPr/>
        </p:nvGrpSpPr>
        <p:grpSpPr>
          <a:xfrm>
            <a:off x="7061697" y="3167507"/>
            <a:ext cx="1029038" cy="311665"/>
            <a:chOff x="6215073" y="1259947"/>
            <a:chExt cx="1029039" cy="311664"/>
          </a:xfrm>
        </p:grpSpPr>
        <p:sp>
          <p:nvSpPr>
            <p:cNvPr id="99" name="椭圆 98"/>
            <p:cNvSpPr/>
            <p:nvPr/>
          </p:nvSpPr>
          <p:spPr>
            <a:xfrm>
              <a:off x="6215073" y="1285859"/>
              <a:ext cx="1000132" cy="28575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0" name="TextBox 99"/>
            <p:cNvSpPr txBox="1"/>
            <p:nvPr/>
          </p:nvSpPr>
          <p:spPr>
            <a:xfrm>
              <a:off x="6243980" y="1259947"/>
              <a:ext cx="1000132" cy="307777"/>
            </a:xfrm>
            <a:prstGeom prst="rect">
              <a:avLst/>
            </a:prstGeom>
            <a:noFill/>
          </p:spPr>
          <p:txBody>
            <a:bodyPr wrap="square" rtlCol="0">
              <a:spAutoFit/>
            </a:bodyPr>
            <a:lstStyle/>
            <a:p>
              <a:r>
                <a:rPr lang="en-US" altLang="zh-CN" sz="1400" dirty="0" smtClean="0"/>
                <a:t>Navigation</a:t>
              </a:r>
              <a:endParaRPr lang="zh-CN" altLang="en-US" sz="1400" dirty="0"/>
            </a:p>
          </p:txBody>
        </p:sp>
      </p:grpSp>
      <p:cxnSp>
        <p:nvCxnSpPr>
          <p:cNvPr id="103" name="直接箭头连接符 102"/>
          <p:cNvCxnSpPr>
            <a:endCxn id="73" idx="3"/>
          </p:cNvCxnSpPr>
          <p:nvPr/>
        </p:nvCxnSpPr>
        <p:spPr>
          <a:xfrm rot="16200000" flipH="1">
            <a:off x="7627387" y="3740700"/>
            <a:ext cx="633942" cy="101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6" idx="3"/>
            <a:endCxn id="46" idx="1"/>
          </p:cNvCxnSpPr>
          <p:nvPr/>
        </p:nvCxnSpPr>
        <p:spPr>
          <a:xfrm>
            <a:off x="2000232" y="4376472"/>
            <a:ext cx="714380"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45" idx="3"/>
            <a:endCxn id="47" idx="1"/>
          </p:cNvCxnSpPr>
          <p:nvPr/>
        </p:nvCxnSpPr>
        <p:spPr>
          <a:xfrm>
            <a:off x="3771899" y="4395672"/>
            <a:ext cx="728663"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5500694" y="4215489"/>
            <a:ext cx="714380"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7215206" y="4217077"/>
            <a:ext cx="642942"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7215206" y="4502829"/>
            <a:ext cx="642942"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5500694" y="4502829"/>
            <a:ext cx="714380"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123"/>
          <p:cNvGrpSpPr/>
          <p:nvPr/>
        </p:nvGrpSpPr>
        <p:grpSpPr>
          <a:xfrm>
            <a:off x="7090604" y="6167169"/>
            <a:ext cx="1124734" cy="335924"/>
            <a:chOff x="6715140" y="5807720"/>
            <a:chExt cx="1124734" cy="335924"/>
          </a:xfrm>
        </p:grpSpPr>
        <p:sp>
          <p:nvSpPr>
            <p:cNvPr id="122" name="椭圆 121"/>
            <p:cNvSpPr/>
            <p:nvPr/>
          </p:nvSpPr>
          <p:spPr>
            <a:xfrm>
              <a:off x="6715140" y="5812366"/>
              <a:ext cx="1071570" cy="33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23" name="TextBox 122"/>
            <p:cNvSpPr txBox="1"/>
            <p:nvPr/>
          </p:nvSpPr>
          <p:spPr>
            <a:xfrm>
              <a:off x="6725773" y="5807720"/>
              <a:ext cx="1114101" cy="307777"/>
            </a:xfrm>
            <a:prstGeom prst="rect">
              <a:avLst/>
            </a:prstGeom>
            <a:noFill/>
          </p:spPr>
          <p:txBody>
            <a:bodyPr wrap="square" rtlCol="0">
              <a:spAutoFit/>
            </a:bodyPr>
            <a:lstStyle/>
            <a:p>
              <a:r>
                <a:rPr lang="en-US" altLang="zh-CN" sz="1400" dirty="0" smtClean="0"/>
                <a:t>Surveillance</a:t>
              </a:r>
              <a:endParaRPr lang="zh-CN" altLang="en-US" sz="1400" dirty="0"/>
            </a:p>
          </p:txBody>
        </p:sp>
      </p:grpSp>
      <p:sp>
        <p:nvSpPr>
          <p:cNvPr id="125" name="TextBox 124"/>
          <p:cNvSpPr txBox="1"/>
          <p:nvPr/>
        </p:nvSpPr>
        <p:spPr>
          <a:xfrm>
            <a:off x="1857356" y="2214554"/>
            <a:ext cx="785818" cy="276999"/>
          </a:xfrm>
          <a:prstGeom prst="rect">
            <a:avLst/>
          </a:prstGeom>
          <a:noFill/>
        </p:spPr>
        <p:txBody>
          <a:bodyPr wrap="square" rtlCol="0">
            <a:spAutoFit/>
          </a:bodyPr>
          <a:lstStyle/>
          <a:p>
            <a:r>
              <a:rPr lang="en-US" altLang="zh-CN" sz="1200" dirty="0" smtClean="0"/>
              <a:t>Weather</a:t>
            </a:r>
            <a:endParaRPr lang="zh-CN" altLang="en-US" sz="1200" dirty="0"/>
          </a:p>
        </p:txBody>
      </p:sp>
      <p:sp>
        <p:nvSpPr>
          <p:cNvPr id="126" name="TextBox 125"/>
          <p:cNvSpPr txBox="1"/>
          <p:nvPr/>
        </p:nvSpPr>
        <p:spPr>
          <a:xfrm>
            <a:off x="1857356" y="2434628"/>
            <a:ext cx="1704988" cy="276999"/>
          </a:xfrm>
          <a:prstGeom prst="rect">
            <a:avLst/>
          </a:prstGeom>
          <a:noFill/>
        </p:spPr>
        <p:txBody>
          <a:bodyPr wrap="square" rtlCol="0">
            <a:spAutoFit/>
          </a:bodyPr>
          <a:lstStyle/>
          <a:p>
            <a:r>
              <a:rPr lang="en-US" altLang="zh-CN" sz="1200" dirty="0" smtClean="0"/>
              <a:t>Infrastructure status</a:t>
            </a:r>
            <a:endParaRPr lang="zh-CN" altLang="en-US" sz="1200" dirty="0"/>
          </a:p>
        </p:txBody>
      </p:sp>
      <p:sp>
        <p:nvSpPr>
          <p:cNvPr id="127" name="TextBox 126"/>
          <p:cNvSpPr txBox="1"/>
          <p:nvPr/>
        </p:nvSpPr>
        <p:spPr>
          <a:xfrm>
            <a:off x="1838304" y="2654702"/>
            <a:ext cx="2624158" cy="276999"/>
          </a:xfrm>
          <a:prstGeom prst="rect">
            <a:avLst/>
          </a:prstGeom>
          <a:noFill/>
        </p:spPr>
        <p:txBody>
          <a:bodyPr wrap="square" rtlCol="0">
            <a:spAutoFit/>
          </a:bodyPr>
          <a:lstStyle/>
          <a:p>
            <a:r>
              <a:rPr lang="en-US" altLang="zh-CN" sz="1200" dirty="0" smtClean="0"/>
              <a:t>Aircraft state (Position, velocity, intent)</a:t>
            </a:r>
            <a:endParaRPr lang="zh-CN" altLang="en-US" sz="1200" dirty="0"/>
          </a:p>
        </p:txBody>
      </p:sp>
      <p:sp>
        <p:nvSpPr>
          <p:cNvPr id="128" name="TextBox 127"/>
          <p:cNvSpPr txBox="1"/>
          <p:nvPr/>
        </p:nvSpPr>
        <p:spPr>
          <a:xfrm>
            <a:off x="3714744" y="2905788"/>
            <a:ext cx="1357322" cy="276999"/>
          </a:xfrm>
          <a:prstGeom prst="rect">
            <a:avLst/>
          </a:prstGeom>
          <a:noFill/>
        </p:spPr>
        <p:txBody>
          <a:bodyPr wrap="square" rtlCol="0">
            <a:spAutoFit/>
          </a:bodyPr>
          <a:lstStyle/>
          <a:p>
            <a:r>
              <a:rPr lang="en-US" altLang="zh-CN" sz="1200" dirty="0" smtClean="0"/>
              <a:t>User preferences</a:t>
            </a:r>
            <a:endParaRPr lang="zh-CN" altLang="en-US" sz="1200" dirty="0"/>
          </a:p>
        </p:txBody>
      </p:sp>
      <p:sp>
        <p:nvSpPr>
          <p:cNvPr id="129" name="TextBox 128"/>
          <p:cNvSpPr txBox="1"/>
          <p:nvPr/>
        </p:nvSpPr>
        <p:spPr>
          <a:xfrm>
            <a:off x="1831442" y="2897366"/>
            <a:ext cx="1526111" cy="461665"/>
          </a:xfrm>
          <a:prstGeom prst="rect">
            <a:avLst/>
          </a:prstGeom>
          <a:noFill/>
        </p:spPr>
        <p:txBody>
          <a:bodyPr wrap="square" rtlCol="0">
            <a:spAutoFit/>
          </a:bodyPr>
          <a:lstStyle/>
          <a:p>
            <a:r>
              <a:rPr lang="en-US" altLang="zh-CN" sz="1200" dirty="0" smtClean="0"/>
              <a:t>Historical schedules New flight plans</a:t>
            </a:r>
            <a:endParaRPr lang="zh-CN" altLang="en-US" sz="1200" dirty="0" smtClean="0"/>
          </a:p>
        </p:txBody>
      </p:sp>
      <p:sp>
        <p:nvSpPr>
          <p:cNvPr id="133" name="任意多边形 132"/>
          <p:cNvSpPr/>
          <p:nvPr/>
        </p:nvSpPr>
        <p:spPr>
          <a:xfrm>
            <a:off x="857225" y="1428736"/>
            <a:ext cx="857256" cy="857256"/>
          </a:xfrm>
          <a:custGeom>
            <a:avLst/>
            <a:gdLst>
              <a:gd name="connsiteX0" fmla="*/ 818707 w 818707"/>
              <a:gd name="connsiteY0" fmla="*/ 0 h 903767"/>
              <a:gd name="connsiteX1" fmla="*/ 818707 w 818707"/>
              <a:gd name="connsiteY1" fmla="*/ 691116 h 903767"/>
              <a:gd name="connsiteX2" fmla="*/ 0 w 818707"/>
              <a:gd name="connsiteY2" fmla="*/ 691116 h 903767"/>
              <a:gd name="connsiteX3" fmla="*/ 0 w 818707"/>
              <a:gd name="connsiteY3" fmla="*/ 903767 h 903767"/>
            </a:gdLst>
            <a:ahLst/>
            <a:cxnLst>
              <a:cxn ang="0">
                <a:pos x="connsiteX0" y="connsiteY0"/>
              </a:cxn>
              <a:cxn ang="0">
                <a:pos x="connsiteX1" y="connsiteY1"/>
              </a:cxn>
              <a:cxn ang="0">
                <a:pos x="connsiteX2" y="connsiteY2"/>
              </a:cxn>
              <a:cxn ang="0">
                <a:pos x="connsiteX3" y="connsiteY3"/>
              </a:cxn>
            </a:cxnLst>
            <a:rect l="l" t="t" r="r" b="b"/>
            <a:pathLst>
              <a:path w="818707" h="903767">
                <a:moveTo>
                  <a:pt x="818707" y="0"/>
                </a:moveTo>
                <a:lnTo>
                  <a:pt x="818707" y="691116"/>
                </a:lnTo>
                <a:lnTo>
                  <a:pt x="0" y="691116"/>
                </a:lnTo>
                <a:lnTo>
                  <a:pt x="0" y="903767"/>
                </a:lnTo>
              </a:path>
            </a:pathLst>
          </a:cu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任意多边形 133"/>
          <p:cNvSpPr/>
          <p:nvPr/>
        </p:nvSpPr>
        <p:spPr>
          <a:xfrm>
            <a:off x="1175561" y="1795239"/>
            <a:ext cx="967563" cy="489098"/>
          </a:xfrm>
          <a:custGeom>
            <a:avLst/>
            <a:gdLst>
              <a:gd name="connsiteX0" fmla="*/ 0 w 967563"/>
              <a:gd name="connsiteY0" fmla="*/ 489098 h 489098"/>
              <a:gd name="connsiteX1" fmla="*/ 0 w 967563"/>
              <a:gd name="connsiteY1" fmla="*/ 382773 h 489098"/>
              <a:gd name="connsiteX2" fmla="*/ 712382 w 967563"/>
              <a:gd name="connsiteY2" fmla="*/ 382773 h 489098"/>
              <a:gd name="connsiteX3" fmla="*/ 712382 w 967563"/>
              <a:gd name="connsiteY3" fmla="*/ 0 h 489098"/>
              <a:gd name="connsiteX4" fmla="*/ 967563 w 967563"/>
              <a:gd name="connsiteY4" fmla="*/ 0 h 48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563" h="489098">
                <a:moveTo>
                  <a:pt x="0" y="489098"/>
                </a:moveTo>
                <a:lnTo>
                  <a:pt x="0" y="382773"/>
                </a:lnTo>
                <a:lnTo>
                  <a:pt x="712382" y="382773"/>
                </a:lnTo>
                <a:lnTo>
                  <a:pt x="712382" y="0"/>
                </a:lnTo>
                <a:lnTo>
                  <a:pt x="967563" y="0"/>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任意多边形 140"/>
          <p:cNvSpPr/>
          <p:nvPr/>
        </p:nvSpPr>
        <p:spPr>
          <a:xfrm>
            <a:off x="2143108" y="3500439"/>
            <a:ext cx="4214841" cy="857255"/>
          </a:xfrm>
          <a:custGeom>
            <a:avLst/>
            <a:gdLst>
              <a:gd name="connsiteX0" fmla="*/ 0 w 4221126"/>
              <a:gd name="connsiteY0" fmla="*/ 829339 h 829339"/>
              <a:gd name="connsiteX1" fmla="*/ 0 w 4221126"/>
              <a:gd name="connsiteY1" fmla="*/ 10632 h 829339"/>
              <a:gd name="connsiteX2" fmla="*/ 4221126 w 4221126"/>
              <a:gd name="connsiteY2" fmla="*/ 0 h 829339"/>
              <a:gd name="connsiteX3" fmla="*/ 4221126 w 4221126"/>
              <a:gd name="connsiteY3" fmla="*/ 467832 h 829339"/>
            </a:gdLst>
            <a:ahLst/>
            <a:cxnLst>
              <a:cxn ang="0">
                <a:pos x="connsiteX0" y="connsiteY0"/>
              </a:cxn>
              <a:cxn ang="0">
                <a:pos x="connsiteX1" y="connsiteY1"/>
              </a:cxn>
              <a:cxn ang="0">
                <a:pos x="connsiteX2" y="connsiteY2"/>
              </a:cxn>
              <a:cxn ang="0">
                <a:pos x="connsiteX3" y="connsiteY3"/>
              </a:cxn>
            </a:cxnLst>
            <a:rect l="l" t="t" r="r" b="b"/>
            <a:pathLst>
              <a:path w="4221126" h="829339">
                <a:moveTo>
                  <a:pt x="0" y="829339"/>
                </a:moveTo>
                <a:lnTo>
                  <a:pt x="0" y="10632"/>
                </a:lnTo>
                <a:lnTo>
                  <a:pt x="4221126" y="0"/>
                </a:lnTo>
                <a:lnTo>
                  <a:pt x="4221126" y="467832"/>
                </a:lnTo>
              </a:path>
            </a:pathLst>
          </a:cu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3" name="直接箭头连接符 142"/>
          <p:cNvCxnSpPr/>
          <p:nvPr/>
        </p:nvCxnSpPr>
        <p:spPr>
          <a:xfrm rot="5400000">
            <a:off x="6144430" y="3214686"/>
            <a:ext cx="1570842" cy="794"/>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rot="5400000">
            <a:off x="4501356" y="3214686"/>
            <a:ext cx="1570842" cy="794"/>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rot="5400000">
            <a:off x="2753031" y="3219931"/>
            <a:ext cx="1585128" cy="4590"/>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p:nvPr/>
        </p:nvCxnSpPr>
        <p:spPr>
          <a:xfrm rot="5400000">
            <a:off x="2722679" y="3332449"/>
            <a:ext cx="1360085" cy="4591"/>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rot="5400000">
            <a:off x="2694434" y="3430130"/>
            <a:ext cx="1145266" cy="1"/>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rot="16200000" flipH="1">
            <a:off x="3147693" y="3476304"/>
            <a:ext cx="1037899" cy="965"/>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rot="5400000">
            <a:off x="4465637" y="3321843"/>
            <a:ext cx="1356528" cy="794"/>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endCxn id="49" idx="0"/>
          </p:cNvCxnSpPr>
          <p:nvPr/>
        </p:nvCxnSpPr>
        <p:spPr>
          <a:xfrm rot="5400000">
            <a:off x="6036541" y="3322575"/>
            <a:ext cx="1358787" cy="1588"/>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rot="5400000">
            <a:off x="4607718" y="3750470"/>
            <a:ext cx="500068" cy="1588"/>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143108" y="3305174"/>
            <a:ext cx="928694" cy="769441"/>
          </a:xfrm>
          <a:prstGeom prst="rect">
            <a:avLst/>
          </a:prstGeom>
          <a:noFill/>
        </p:spPr>
        <p:txBody>
          <a:bodyPr wrap="square" rtlCol="0">
            <a:spAutoFit/>
          </a:bodyPr>
          <a:lstStyle/>
          <a:p>
            <a:r>
              <a:rPr lang="en-US" altLang="zh-CN" sz="1100" dirty="0" smtClean="0"/>
              <a:t>Resource Allocation</a:t>
            </a:r>
          </a:p>
          <a:p>
            <a:r>
              <a:rPr lang="en-US" altLang="zh-CN" sz="1100" dirty="0" smtClean="0"/>
              <a:t>(airspace, routes, etc.)</a:t>
            </a:r>
            <a:endParaRPr lang="zh-CN" altLang="en-US" sz="1100" dirty="0"/>
          </a:p>
        </p:txBody>
      </p:sp>
      <p:sp>
        <p:nvSpPr>
          <p:cNvPr id="61" name="TextBox 60"/>
          <p:cNvSpPr txBox="1"/>
          <p:nvPr/>
        </p:nvSpPr>
        <p:spPr>
          <a:xfrm>
            <a:off x="661960" y="3333749"/>
            <a:ext cx="1057282" cy="646331"/>
          </a:xfrm>
          <a:prstGeom prst="rect">
            <a:avLst/>
          </a:prstGeom>
          <a:noFill/>
        </p:spPr>
        <p:txBody>
          <a:bodyPr wrap="square" rtlCol="0">
            <a:spAutoFit/>
          </a:bodyPr>
          <a:lstStyle/>
          <a:p>
            <a:r>
              <a:rPr lang="en-US" altLang="zh-CN" sz="1200" dirty="0" smtClean="0"/>
              <a:t>Special </a:t>
            </a:r>
          </a:p>
          <a:p>
            <a:r>
              <a:rPr lang="en-US" altLang="zh-CN" sz="1200" dirty="0" smtClean="0"/>
              <a:t>user </a:t>
            </a:r>
          </a:p>
          <a:p>
            <a:r>
              <a:rPr lang="en-US" altLang="zh-CN" sz="1200" dirty="0" smtClean="0"/>
              <a:t>requests</a:t>
            </a:r>
            <a:endParaRPr lang="zh-CN" altLang="en-US" sz="1200" dirty="0"/>
          </a:p>
        </p:txBody>
      </p:sp>
      <p:sp>
        <p:nvSpPr>
          <p:cNvPr id="62" name="TextBox 61"/>
          <p:cNvSpPr txBox="1"/>
          <p:nvPr/>
        </p:nvSpPr>
        <p:spPr>
          <a:xfrm>
            <a:off x="3678860" y="4164990"/>
            <a:ext cx="928694" cy="461665"/>
          </a:xfrm>
          <a:prstGeom prst="rect">
            <a:avLst/>
          </a:prstGeom>
          <a:noFill/>
        </p:spPr>
        <p:txBody>
          <a:bodyPr wrap="square" rtlCol="0">
            <a:spAutoFit/>
          </a:bodyPr>
          <a:lstStyle/>
          <a:p>
            <a:pPr algn="ctr"/>
            <a:r>
              <a:rPr lang="en-US" altLang="zh-CN" sz="1200" dirty="0" smtClean="0"/>
              <a:t>Proposed flight plans</a:t>
            </a:r>
            <a:endParaRPr lang="zh-CN" altLang="en-US" sz="1200" dirty="0"/>
          </a:p>
        </p:txBody>
      </p:sp>
      <p:sp>
        <p:nvSpPr>
          <p:cNvPr id="71" name="TextBox 70"/>
          <p:cNvSpPr txBox="1"/>
          <p:nvPr/>
        </p:nvSpPr>
        <p:spPr>
          <a:xfrm>
            <a:off x="5372106" y="3857628"/>
            <a:ext cx="928694" cy="400110"/>
          </a:xfrm>
          <a:prstGeom prst="rect">
            <a:avLst/>
          </a:prstGeom>
          <a:noFill/>
        </p:spPr>
        <p:txBody>
          <a:bodyPr wrap="square" rtlCol="0">
            <a:spAutoFit/>
          </a:bodyPr>
          <a:lstStyle/>
          <a:p>
            <a:pPr algn="ctr"/>
            <a:r>
              <a:rPr lang="en-US" altLang="zh-CN" sz="1000" dirty="0" smtClean="0"/>
              <a:t>Proposed Trajectories</a:t>
            </a:r>
            <a:endParaRPr lang="zh-CN" altLang="en-US" sz="1000" dirty="0"/>
          </a:p>
        </p:txBody>
      </p:sp>
      <p:sp>
        <p:nvSpPr>
          <p:cNvPr id="72" name="TextBox 71"/>
          <p:cNvSpPr txBox="1"/>
          <p:nvPr/>
        </p:nvSpPr>
        <p:spPr>
          <a:xfrm>
            <a:off x="5357818" y="4320414"/>
            <a:ext cx="1000132" cy="400110"/>
          </a:xfrm>
          <a:prstGeom prst="rect">
            <a:avLst/>
          </a:prstGeom>
          <a:noFill/>
        </p:spPr>
        <p:txBody>
          <a:bodyPr wrap="square" rtlCol="0">
            <a:spAutoFit/>
          </a:bodyPr>
          <a:lstStyle/>
          <a:p>
            <a:pPr algn="ctr"/>
            <a:r>
              <a:rPr lang="en-US" altLang="zh-CN" sz="1000" dirty="0" smtClean="0"/>
              <a:t>Handoff</a:t>
            </a:r>
          </a:p>
          <a:p>
            <a:pPr algn="ctr"/>
            <a:r>
              <a:rPr lang="en-US" altLang="zh-CN" sz="1000" dirty="0" smtClean="0"/>
              <a:t>Coordination</a:t>
            </a:r>
            <a:endParaRPr lang="zh-CN" altLang="en-US" sz="1000" dirty="0"/>
          </a:p>
        </p:txBody>
      </p:sp>
      <p:sp>
        <p:nvSpPr>
          <p:cNvPr id="73" name="TextBox 72"/>
          <p:cNvSpPr txBox="1"/>
          <p:nvPr/>
        </p:nvSpPr>
        <p:spPr>
          <a:xfrm>
            <a:off x="7159048" y="3873513"/>
            <a:ext cx="785818" cy="369332"/>
          </a:xfrm>
          <a:prstGeom prst="rect">
            <a:avLst/>
          </a:prstGeom>
          <a:noFill/>
        </p:spPr>
        <p:txBody>
          <a:bodyPr wrap="square" rtlCol="0">
            <a:spAutoFit/>
          </a:bodyPr>
          <a:lstStyle/>
          <a:p>
            <a:pPr algn="ctr"/>
            <a:r>
              <a:rPr lang="en-US" altLang="zh-CN" sz="900" dirty="0" smtClean="0"/>
              <a:t>4-D Trajectories</a:t>
            </a:r>
            <a:endParaRPr lang="zh-CN" altLang="en-US" sz="900" dirty="0"/>
          </a:p>
        </p:txBody>
      </p:sp>
      <p:sp>
        <p:nvSpPr>
          <p:cNvPr id="77" name="TextBox 76"/>
          <p:cNvSpPr txBox="1"/>
          <p:nvPr/>
        </p:nvSpPr>
        <p:spPr>
          <a:xfrm>
            <a:off x="7175667" y="4460297"/>
            <a:ext cx="714380" cy="415498"/>
          </a:xfrm>
          <a:prstGeom prst="rect">
            <a:avLst/>
          </a:prstGeom>
          <a:noFill/>
        </p:spPr>
        <p:txBody>
          <a:bodyPr wrap="square" rtlCol="0">
            <a:spAutoFit/>
          </a:bodyPr>
          <a:lstStyle/>
          <a:p>
            <a:pPr algn="ctr"/>
            <a:r>
              <a:rPr lang="en-US" altLang="zh-CN" sz="1050" dirty="0" smtClean="0"/>
              <a:t>Approve/ reject RQ</a:t>
            </a:r>
            <a:endParaRPr lang="zh-CN" altLang="en-US" sz="1050" dirty="0"/>
          </a:p>
        </p:txBody>
      </p:sp>
      <p:sp>
        <p:nvSpPr>
          <p:cNvPr id="78" name="任意多边形 77"/>
          <p:cNvSpPr/>
          <p:nvPr/>
        </p:nvSpPr>
        <p:spPr>
          <a:xfrm>
            <a:off x="1590675" y="4802858"/>
            <a:ext cx="1400175" cy="271475"/>
          </a:xfrm>
          <a:custGeom>
            <a:avLst/>
            <a:gdLst>
              <a:gd name="connsiteX0" fmla="*/ 1400175 w 1400175"/>
              <a:gd name="connsiteY0" fmla="*/ 0 h 504825"/>
              <a:gd name="connsiteX1" fmla="*/ 1400175 w 1400175"/>
              <a:gd name="connsiteY1" fmla="*/ 504825 h 504825"/>
              <a:gd name="connsiteX2" fmla="*/ 0 w 1400175"/>
              <a:gd name="connsiteY2" fmla="*/ 504825 h 504825"/>
              <a:gd name="connsiteX3" fmla="*/ 0 w 1400175"/>
              <a:gd name="connsiteY3" fmla="*/ 0 h 504825"/>
            </a:gdLst>
            <a:ahLst/>
            <a:cxnLst>
              <a:cxn ang="0">
                <a:pos x="connsiteX0" y="connsiteY0"/>
              </a:cxn>
              <a:cxn ang="0">
                <a:pos x="connsiteX1" y="connsiteY1"/>
              </a:cxn>
              <a:cxn ang="0">
                <a:pos x="connsiteX2" y="connsiteY2"/>
              </a:cxn>
              <a:cxn ang="0">
                <a:pos x="connsiteX3" y="connsiteY3"/>
              </a:cxn>
            </a:cxnLst>
            <a:rect l="l" t="t" r="r" b="b"/>
            <a:pathLst>
              <a:path w="1400175" h="504825">
                <a:moveTo>
                  <a:pt x="1400175" y="0"/>
                </a:moveTo>
                <a:lnTo>
                  <a:pt x="1400175" y="504825"/>
                </a:lnTo>
                <a:lnTo>
                  <a:pt x="0" y="504825"/>
                </a:lnTo>
                <a:lnTo>
                  <a:pt x="0" y="0"/>
                </a:lnTo>
              </a:path>
            </a:pathLst>
          </a:cu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任意多边形 81"/>
          <p:cNvSpPr/>
          <p:nvPr/>
        </p:nvSpPr>
        <p:spPr>
          <a:xfrm>
            <a:off x="3428992" y="4821908"/>
            <a:ext cx="1285884" cy="271475"/>
          </a:xfrm>
          <a:custGeom>
            <a:avLst/>
            <a:gdLst>
              <a:gd name="connsiteX0" fmla="*/ 1400175 w 1400175"/>
              <a:gd name="connsiteY0" fmla="*/ 0 h 504825"/>
              <a:gd name="connsiteX1" fmla="*/ 1400175 w 1400175"/>
              <a:gd name="connsiteY1" fmla="*/ 504825 h 504825"/>
              <a:gd name="connsiteX2" fmla="*/ 0 w 1400175"/>
              <a:gd name="connsiteY2" fmla="*/ 504825 h 504825"/>
              <a:gd name="connsiteX3" fmla="*/ 0 w 1400175"/>
              <a:gd name="connsiteY3" fmla="*/ 0 h 504825"/>
            </a:gdLst>
            <a:ahLst/>
            <a:cxnLst>
              <a:cxn ang="0">
                <a:pos x="connsiteX0" y="connsiteY0"/>
              </a:cxn>
              <a:cxn ang="0">
                <a:pos x="connsiteX1" y="connsiteY1"/>
              </a:cxn>
              <a:cxn ang="0">
                <a:pos x="connsiteX2" y="connsiteY2"/>
              </a:cxn>
              <a:cxn ang="0">
                <a:pos x="connsiteX3" y="connsiteY3"/>
              </a:cxn>
            </a:cxnLst>
            <a:rect l="l" t="t" r="r" b="b"/>
            <a:pathLst>
              <a:path w="1400175" h="504825">
                <a:moveTo>
                  <a:pt x="1400175" y="0"/>
                </a:moveTo>
                <a:lnTo>
                  <a:pt x="1400175" y="504825"/>
                </a:lnTo>
                <a:lnTo>
                  <a:pt x="0" y="504825"/>
                </a:lnTo>
                <a:lnTo>
                  <a:pt x="0" y="0"/>
                </a:lnTo>
              </a:path>
            </a:pathLst>
          </a:cu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任意多边形 83"/>
          <p:cNvSpPr/>
          <p:nvPr/>
        </p:nvSpPr>
        <p:spPr>
          <a:xfrm>
            <a:off x="5238750" y="4788581"/>
            <a:ext cx="1262076" cy="357190"/>
          </a:xfrm>
          <a:custGeom>
            <a:avLst/>
            <a:gdLst>
              <a:gd name="connsiteX0" fmla="*/ 1400175 w 1400175"/>
              <a:gd name="connsiteY0" fmla="*/ 0 h 504825"/>
              <a:gd name="connsiteX1" fmla="*/ 1400175 w 1400175"/>
              <a:gd name="connsiteY1" fmla="*/ 504825 h 504825"/>
              <a:gd name="connsiteX2" fmla="*/ 0 w 1400175"/>
              <a:gd name="connsiteY2" fmla="*/ 504825 h 504825"/>
              <a:gd name="connsiteX3" fmla="*/ 0 w 1400175"/>
              <a:gd name="connsiteY3" fmla="*/ 0 h 504825"/>
            </a:gdLst>
            <a:ahLst/>
            <a:cxnLst>
              <a:cxn ang="0">
                <a:pos x="connsiteX0" y="connsiteY0"/>
              </a:cxn>
              <a:cxn ang="0">
                <a:pos x="connsiteX1" y="connsiteY1"/>
              </a:cxn>
              <a:cxn ang="0">
                <a:pos x="connsiteX2" y="connsiteY2"/>
              </a:cxn>
              <a:cxn ang="0">
                <a:pos x="connsiteX3" y="connsiteY3"/>
              </a:cxn>
            </a:cxnLst>
            <a:rect l="l" t="t" r="r" b="b"/>
            <a:pathLst>
              <a:path w="1400175" h="504825">
                <a:moveTo>
                  <a:pt x="1400175" y="0"/>
                </a:moveTo>
                <a:lnTo>
                  <a:pt x="1400175" y="504825"/>
                </a:lnTo>
                <a:lnTo>
                  <a:pt x="0" y="504825"/>
                </a:lnTo>
                <a:lnTo>
                  <a:pt x="0" y="0"/>
                </a:lnTo>
              </a:path>
            </a:pathLst>
          </a:cu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任意多边形 84"/>
          <p:cNvSpPr/>
          <p:nvPr/>
        </p:nvSpPr>
        <p:spPr>
          <a:xfrm>
            <a:off x="7072330" y="4788581"/>
            <a:ext cx="1214446" cy="428628"/>
          </a:xfrm>
          <a:custGeom>
            <a:avLst/>
            <a:gdLst>
              <a:gd name="connsiteX0" fmla="*/ 1400175 w 1400175"/>
              <a:gd name="connsiteY0" fmla="*/ 0 h 504825"/>
              <a:gd name="connsiteX1" fmla="*/ 1400175 w 1400175"/>
              <a:gd name="connsiteY1" fmla="*/ 504825 h 504825"/>
              <a:gd name="connsiteX2" fmla="*/ 0 w 1400175"/>
              <a:gd name="connsiteY2" fmla="*/ 504825 h 504825"/>
              <a:gd name="connsiteX3" fmla="*/ 0 w 1400175"/>
              <a:gd name="connsiteY3" fmla="*/ 0 h 504825"/>
            </a:gdLst>
            <a:ahLst/>
            <a:cxnLst>
              <a:cxn ang="0">
                <a:pos x="connsiteX0" y="connsiteY0"/>
              </a:cxn>
              <a:cxn ang="0">
                <a:pos x="connsiteX1" y="connsiteY1"/>
              </a:cxn>
              <a:cxn ang="0">
                <a:pos x="connsiteX2" y="connsiteY2"/>
              </a:cxn>
              <a:cxn ang="0">
                <a:pos x="connsiteX3" y="connsiteY3"/>
              </a:cxn>
            </a:cxnLst>
            <a:rect l="l" t="t" r="r" b="b"/>
            <a:pathLst>
              <a:path w="1400175" h="504825">
                <a:moveTo>
                  <a:pt x="1400175" y="0"/>
                </a:moveTo>
                <a:lnTo>
                  <a:pt x="1400175" y="504825"/>
                </a:lnTo>
                <a:lnTo>
                  <a:pt x="0" y="504825"/>
                </a:lnTo>
                <a:lnTo>
                  <a:pt x="0" y="0"/>
                </a:lnTo>
              </a:path>
            </a:pathLst>
          </a:cu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任意多边形 85"/>
          <p:cNvSpPr/>
          <p:nvPr/>
        </p:nvSpPr>
        <p:spPr>
          <a:xfrm>
            <a:off x="1357290" y="4802858"/>
            <a:ext cx="5286412" cy="985855"/>
          </a:xfrm>
          <a:custGeom>
            <a:avLst/>
            <a:gdLst>
              <a:gd name="connsiteX0" fmla="*/ 5400675 w 5400675"/>
              <a:gd name="connsiteY0" fmla="*/ 0 h 847725"/>
              <a:gd name="connsiteX1" fmla="*/ 5400675 w 5400675"/>
              <a:gd name="connsiteY1" fmla="*/ 838200 h 847725"/>
              <a:gd name="connsiteX2" fmla="*/ 0 w 5400675"/>
              <a:gd name="connsiteY2" fmla="*/ 847725 h 847725"/>
              <a:gd name="connsiteX3" fmla="*/ 0 w 5400675"/>
              <a:gd name="connsiteY3" fmla="*/ 0 h 847725"/>
            </a:gdLst>
            <a:ahLst/>
            <a:cxnLst>
              <a:cxn ang="0">
                <a:pos x="connsiteX0" y="connsiteY0"/>
              </a:cxn>
              <a:cxn ang="0">
                <a:pos x="connsiteX1" y="connsiteY1"/>
              </a:cxn>
              <a:cxn ang="0">
                <a:pos x="connsiteX2" y="connsiteY2"/>
              </a:cxn>
              <a:cxn ang="0">
                <a:pos x="connsiteX3" y="connsiteY3"/>
              </a:cxn>
            </a:cxnLst>
            <a:rect l="l" t="t" r="r" b="b"/>
            <a:pathLst>
              <a:path w="5400675" h="847725">
                <a:moveTo>
                  <a:pt x="5400675" y="0"/>
                </a:moveTo>
                <a:lnTo>
                  <a:pt x="5400675" y="838200"/>
                </a:lnTo>
                <a:lnTo>
                  <a:pt x="0" y="847725"/>
                </a:lnTo>
                <a:lnTo>
                  <a:pt x="0" y="0"/>
                </a:lnTo>
              </a:path>
            </a:pathLst>
          </a:cu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任意多边形 86"/>
          <p:cNvSpPr/>
          <p:nvPr/>
        </p:nvSpPr>
        <p:spPr>
          <a:xfrm>
            <a:off x="1214414" y="4788581"/>
            <a:ext cx="5572164" cy="1285884"/>
          </a:xfrm>
          <a:custGeom>
            <a:avLst/>
            <a:gdLst>
              <a:gd name="connsiteX0" fmla="*/ 5400675 w 5400675"/>
              <a:gd name="connsiteY0" fmla="*/ 0 h 847725"/>
              <a:gd name="connsiteX1" fmla="*/ 5400675 w 5400675"/>
              <a:gd name="connsiteY1" fmla="*/ 838200 h 847725"/>
              <a:gd name="connsiteX2" fmla="*/ 0 w 5400675"/>
              <a:gd name="connsiteY2" fmla="*/ 847725 h 847725"/>
              <a:gd name="connsiteX3" fmla="*/ 0 w 5400675"/>
              <a:gd name="connsiteY3" fmla="*/ 0 h 847725"/>
            </a:gdLst>
            <a:ahLst/>
            <a:cxnLst>
              <a:cxn ang="0">
                <a:pos x="connsiteX0" y="connsiteY0"/>
              </a:cxn>
              <a:cxn ang="0">
                <a:pos x="connsiteX1" y="connsiteY1"/>
              </a:cxn>
              <a:cxn ang="0">
                <a:pos x="connsiteX2" y="connsiteY2"/>
              </a:cxn>
              <a:cxn ang="0">
                <a:pos x="connsiteX3" y="connsiteY3"/>
              </a:cxn>
            </a:cxnLst>
            <a:rect l="l" t="t" r="r" b="b"/>
            <a:pathLst>
              <a:path w="5400675" h="847725">
                <a:moveTo>
                  <a:pt x="5400675" y="0"/>
                </a:moveTo>
                <a:lnTo>
                  <a:pt x="5400675" y="838200"/>
                </a:lnTo>
                <a:lnTo>
                  <a:pt x="0" y="847725"/>
                </a:lnTo>
                <a:lnTo>
                  <a:pt x="0" y="0"/>
                </a:lnTo>
              </a:path>
            </a:pathLst>
          </a:cu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TextBox 90"/>
          <p:cNvSpPr txBox="1"/>
          <p:nvPr/>
        </p:nvSpPr>
        <p:spPr>
          <a:xfrm>
            <a:off x="1643042" y="4849722"/>
            <a:ext cx="1500198" cy="276999"/>
          </a:xfrm>
          <a:prstGeom prst="rect">
            <a:avLst/>
          </a:prstGeom>
          <a:noFill/>
        </p:spPr>
        <p:txBody>
          <a:bodyPr wrap="square" rtlCol="0">
            <a:spAutoFit/>
          </a:bodyPr>
          <a:lstStyle/>
          <a:p>
            <a:r>
              <a:rPr lang="en-US" altLang="zh-CN" sz="1200" dirty="0" smtClean="0"/>
              <a:t>Loading estimates</a:t>
            </a:r>
            <a:endParaRPr lang="zh-CN" altLang="en-US" sz="1200" dirty="0"/>
          </a:p>
        </p:txBody>
      </p:sp>
      <p:sp>
        <p:nvSpPr>
          <p:cNvPr id="92" name="TextBox 91"/>
          <p:cNvSpPr txBox="1"/>
          <p:nvPr/>
        </p:nvSpPr>
        <p:spPr>
          <a:xfrm>
            <a:off x="3395654" y="4860019"/>
            <a:ext cx="1500198" cy="461665"/>
          </a:xfrm>
          <a:prstGeom prst="rect">
            <a:avLst/>
          </a:prstGeom>
          <a:noFill/>
        </p:spPr>
        <p:txBody>
          <a:bodyPr wrap="square" rtlCol="0">
            <a:spAutoFit/>
          </a:bodyPr>
          <a:lstStyle/>
          <a:p>
            <a:r>
              <a:rPr lang="en-US" altLang="zh-CN" sz="1200" dirty="0" smtClean="0"/>
              <a:t>Approved/Rejected flight plans</a:t>
            </a:r>
            <a:endParaRPr lang="zh-CN" altLang="en-US" sz="1200" dirty="0"/>
          </a:p>
        </p:txBody>
      </p:sp>
      <p:sp>
        <p:nvSpPr>
          <p:cNvPr id="95" name="TextBox 94"/>
          <p:cNvSpPr txBox="1"/>
          <p:nvPr/>
        </p:nvSpPr>
        <p:spPr>
          <a:xfrm>
            <a:off x="5181604" y="4912407"/>
            <a:ext cx="1500198" cy="461665"/>
          </a:xfrm>
          <a:prstGeom prst="rect">
            <a:avLst/>
          </a:prstGeom>
          <a:noFill/>
        </p:spPr>
        <p:txBody>
          <a:bodyPr wrap="square" rtlCol="0">
            <a:spAutoFit/>
          </a:bodyPr>
          <a:lstStyle/>
          <a:p>
            <a:r>
              <a:rPr lang="en-US" altLang="zh-CN" sz="1200" dirty="0" smtClean="0"/>
              <a:t>Approved/Rejected Trajectories</a:t>
            </a:r>
            <a:endParaRPr lang="zh-CN" altLang="en-US" sz="1200" dirty="0"/>
          </a:p>
        </p:txBody>
      </p:sp>
      <p:sp>
        <p:nvSpPr>
          <p:cNvPr id="96" name="任意多边形 95"/>
          <p:cNvSpPr/>
          <p:nvPr/>
        </p:nvSpPr>
        <p:spPr>
          <a:xfrm>
            <a:off x="1357290" y="4812384"/>
            <a:ext cx="1766910" cy="514350"/>
          </a:xfrm>
          <a:custGeom>
            <a:avLst/>
            <a:gdLst>
              <a:gd name="connsiteX0" fmla="*/ 1828800 w 1828800"/>
              <a:gd name="connsiteY0" fmla="*/ 0 h 504825"/>
              <a:gd name="connsiteX1" fmla="*/ 1828800 w 1828800"/>
              <a:gd name="connsiteY1" fmla="*/ 504825 h 504825"/>
              <a:gd name="connsiteX2" fmla="*/ 0 w 1828800"/>
              <a:gd name="connsiteY2" fmla="*/ 504825 h 504825"/>
              <a:gd name="connsiteX3" fmla="*/ 0 w 18288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828800" h="504825">
                <a:moveTo>
                  <a:pt x="1828800" y="0"/>
                </a:moveTo>
                <a:lnTo>
                  <a:pt x="1828800" y="504825"/>
                </a:lnTo>
                <a:lnTo>
                  <a:pt x="0" y="504825"/>
                </a:lnTo>
                <a:lnTo>
                  <a:pt x="0" y="504825"/>
                </a:lnTo>
              </a:path>
            </a:pathLst>
          </a:custGeom>
          <a:ln w="1270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97"/>
          <p:cNvSpPr txBox="1"/>
          <p:nvPr/>
        </p:nvSpPr>
        <p:spPr>
          <a:xfrm>
            <a:off x="1285852" y="5088621"/>
            <a:ext cx="1500198" cy="276999"/>
          </a:xfrm>
          <a:prstGeom prst="rect">
            <a:avLst/>
          </a:prstGeom>
          <a:noFill/>
        </p:spPr>
        <p:txBody>
          <a:bodyPr wrap="square" rtlCol="0">
            <a:spAutoFit/>
          </a:bodyPr>
          <a:lstStyle/>
          <a:p>
            <a:r>
              <a:rPr lang="en-US" altLang="zh-CN" sz="1200" dirty="0" smtClean="0"/>
              <a:t>Request airspace</a:t>
            </a:r>
            <a:endParaRPr lang="zh-CN" altLang="en-US" sz="1200" dirty="0"/>
          </a:p>
        </p:txBody>
      </p:sp>
      <p:sp>
        <p:nvSpPr>
          <p:cNvPr id="104" name="任意多边形 103"/>
          <p:cNvSpPr/>
          <p:nvPr/>
        </p:nvSpPr>
        <p:spPr>
          <a:xfrm>
            <a:off x="1357289" y="4783808"/>
            <a:ext cx="3500463" cy="788331"/>
          </a:xfrm>
          <a:custGeom>
            <a:avLst/>
            <a:gdLst>
              <a:gd name="connsiteX0" fmla="*/ 3695700 w 3695700"/>
              <a:gd name="connsiteY0" fmla="*/ 0 h 733425"/>
              <a:gd name="connsiteX1" fmla="*/ 3695700 w 3695700"/>
              <a:gd name="connsiteY1" fmla="*/ 733425 h 733425"/>
              <a:gd name="connsiteX2" fmla="*/ 0 w 3695700"/>
              <a:gd name="connsiteY2" fmla="*/ 733425 h 733425"/>
            </a:gdLst>
            <a:ahLst/>
            <a:cxnLst>
              <a:cxn ang="0">
                <a:pos x="connsiteX0" y="connsiteY0"/>
              </a:cxn>
              <a:cxn ang="0">
                <a:pos x="connsiteX1" y="connsiteY1"/>
              </a:cxn>
              <a:cxn ang="0">
                <a:pos x="connsiteX2" y="connsiteY2"/>
              </a:cxn>
            </a:cxnLst>
            <a:rect l="l" t="t" r="r" b="b"/>
            <a:pathLst>
              <a:path w="3695700" h="733425">
                <a:moveTo>
                  <a:pt x="3695700" y="0"/>
                </a:moveTo>
                <a:lnTo>
                  <a:pt x="3695700" y="733425"/>
                </a:lnTo>
                <a:lnTo>
                  <a:pt x="0" y="733425"/>
                </a:lnTo>
              </a:path>
            </a:pathLst>
          </a:custGeom>
          <a:ln w="1270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TextBox 104"/>
          <p:cNvSpPr txBox="1"/>
          <p:nvPr/>
        </p:nvSpPr>
        <p:spPr>
          <a:xfrm>
            <a:off x="1285852" y="5317222"/>
            <a:ext cx="1785950" cy="276999"/>
          </a:xfrm>
          <a:prstGeom prst="rect">
            <a:avLst/>
          </a:prstGeom>
          <a:noFill/>
        </p:spPr>
        <p:txBody>
          <a:bodyPr wrap="square" rtlCol="0">
            <a:spAutoFit/>
          </a:bodyPr>
          <a:lstStyle/>
          <a:p>
            <a:r>
              <a:rPr lang="en-US" altLang="zh-CN" sz="1200" dirty="0" smtClean="0"/>
              <a:t>Request airspace, routes</a:t>
            </a:r>
            <a:endParaRPr lang="zh-CN" altLang="en-US" sz="1200" dirty="0"/>
          </a:p>
        </p:txBody>
      </p:sp>
      <p:sp>
        <p:nvSpPr>
          <p:cNvPr id="107" name="TextBox 106"/>
          <p:cNvSpPr txBox="1"/>
          <p:nvPr/>
        </p:nvSpPr>
        <p:spPr>
          <a:xfrm>
            <a:off x="1285852" y="5545824"/>
            <a:ext cx="2643206" cy="276999"/>
          </a:xfrm>
          <a:prstGeom prst="rect">
            <a:avLst/>
          </a:prstGeom>
          <a:noFill/>
        </p:spPr>
        <p:txBody>
          <a:bodyPr wrap="square" rtlCol="0">
            <a:spAutoFit/>
          </a:bodyPr>
          <a:lstStyle/>
          <a:p>
            <a:r>
              <a:rPr lang="en-US" altLang="zh-CN" sz="1200" dirty="0" smtClean="0"/>
              <a:t>Request airspace, separation criteria</a:t>
            </a:r>
            <a:endParaRPr lang="zh-CN" altLang="en-US" sz="1200" dirty="0"/>
          </a:p>
        </p:txBody>
      </p:sp>
      <p:sp>
        <p:nvSpPr>
          <p:cNvPr id="109" name="TextBox 108"/>
          <p:cNvSpPr txBox="1"/>
          <p:nvPr/>
        </p:nvSpPr>
        <p:spPr>
          <a:xfrm>
            <a:off x="1209651" y="5835566"/>
            <a:ext cx="2643206" cy="276999"/>
          </a:xfrm>
          <a:prstGeom prst="rect">
            <a:avLst/>
          </a:prstGeom>
          <a:noFill/>
        </p:spPr>
        <p:txBody>
          <a:bodyPr wrap="square" rtlCol="0">
            <a:spAutoFit/>
          </a:bodyPr>
          <a:lstStyle/>
          <a:p>
            <a:r>
              <a:rPr lang="en-US" altLang="zh-CN" sz="1200" dirty="0" smtClean="0"/>
              <a:t>Capacity limits (region, airport, sector)</a:t>
            </a:r>
            <a:endParaRPr lang="zh-CN" altLang="en-US" sz="1200" dirty="0"/>
          </a:p>
        </p:txBody>
      </p:sp>
      <p:sp>
        <p:nvSpPr>
          <p:cNvPr id="111" name="TextBox 110"/>
          <p:cNvSpPr txBox="1"/>
          <p:nvPr/>
        </p:nvSpPr>
        <p:spPr>
          <a:xfrm>
            <a:off x="571472" y="6093515"/>
            <a:ext cx="2643206" cy="276999"/>
          </a:xfrm>
          <a:prstGeom prst="rect">
            <a:avLst/>
          </a:prstGeom>
          <a:noFill/>
        </p:spPr>
        <p:txBody>
          <a:bodyPr wrap="square" rtlCol="0">
            <a:spAutoFit/>
          </a:bodyPr>
          <a:lstStyle/>
          <a:p>
            <a:r>
              <a:rPr lang="en-US" altLang="zh-CN" sz="1200" dirty="0" smtClean="0"/>
              <a:t>Aircraft state (position, velocity, intent)</a:t>
            </a:r>
            <a:endParaRPr lang="zh-CN" altLang="en-US" sz="1200" dirty="0"/>
          </a:p>
        </p:txBody>
      </p:sp>
      <p:sp>
        <p:nvSpPr>
          <p:cNvPr id="113" name="TextBox 112"/>
          <p:cNvSpPr txBox="1"/>
          <p:nvPr/>
        </p:nvSpPr>
        <p:spPr>
          <a:xfrm>
            <a:off x="7048517" y="4998433"/>
            <a:ext cx="1381135" cy="276999"/>
          </a:xfrm>
          <a:prstGeom prst="rect">
            <a:avLst/>
          </a:prstGeom>
          <a:noFill/>
        </p:spPr>
        <p:txBody>
          <a:bodyPr wrap="square" rtlCol="0">
            <a:spAutoFit/>
          </a:bodyPr>
          <a:lstStyle/>
          <a:p>
            <a:r>
              <a:rPr lang="en-US" altLang="zh-CN" sz="1200" dirty="0" smtClean="0"/>
              <a:t>Reroute request</a:t>
            </a:r>
            <a:endParaRPr lang="zh-CN" altLang="en-US" sz="1200" dirty="0"/>
          </a:p>
        </p:txBody>
      </p:sp>
      <p:cxnSp>
        <p:nvCxnSpPr>
          <p:cNvPr id="153" name="直接箭头连接符 152"/>
          <p:cNvCxnSpPr/>
          <p:nvPr/>
        </p:nvCxnSpPr>
        <p:spPr>
          <a:xfrm rot="5400000">
            <a:off x="4329446" y="5430393"/>
            <a:ext cx="1283625" cy="1588"/>
          </a:xfrm>
          <a:prstGeom prst="straightConnector1">
            <a:avLst/>
          </a:pr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rot="5400000" flipH="1" flipV="1">
            <a:off x="6143636" y="5572140"/>
            <a:ext cx="1571636" cy="1588"/>
          </a:xfrm>
          <a:prstGeom prst="straightConnector1">
            <a:avLst/>
          </a:pr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rot="5400000" flipH="1" flipV="1">
            <a:off x="4328317" y="5571346"/>
            <a:ext cx="1571636" cy="1588"/>
          </a:xfrm>
          <a:prstGeom prst="straightConnector1">
            <a:avLst/>
          </a:pr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rot="5400000" flipH="1" flipV="1">
            <a:off x="2487597" y="5570552"/>
            <a:ext cx="1571636" cy="1588"/>
          </a:xfrm>
          <a:prstGeom prst="straightConnector1">
            <a:avLst/>
          </a:pr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rot="5400000" flipH="1" flipV="1">
            <a:off x="213487" y="5569758"/>
            <a:ext cx="1571636" cy="1588"/>
          </a:xfrm>
          <a:prstGeom prst="straightConnector1">
            <a:avLst/>
          </a:prstGeom>
          <a:ln w="127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System-Wide Information Management </a:t>
            </a:r>
            <a:endParaRPr lang="zh-CN" altLang="en-US" sz="3600" dirty="0"/>
          </a:p>
        </p:txBody>
      </p:sp>
      <p:pic>
        <p:nvPicPr>
          <p:cNvPr id="1026" name="Picture 2"/>
          <p:cNvPicPr>
            <a:picLocks noGrp="1" noChangeAspect="1" noChangeArrowheads="1"/>
          </p:cNvPicPr>
          <p:nvPr>
            <p:ph idx="1"/>
          </p:nvPr>
        </p:nvPicPr>
        <p:blipFill>
          <a:blip r:embed="rId3"/>
          <a:srcRect/>
          <a:stretch>
            <a:fillRect/>
          </a:stretch>
        </p:blipFill>
        <p:spPr bwMode="auto">
          <a:xfrm>
            <a:off x="1071538" y="1285860"/>
            <a:ext cx="7000924" cy="5040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835</Words>
  <Application>Microsoft Office PowerPoint</Application>
  <PresentationFormat>全屏显示(4:3)</PresentationFormat>
  <Paragraphs>132</Paragraphs>
  <Slides>15</Slides>
  <Notes>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Introduction to ATM</vt:lpstr>
      <vt:lpstr>Learning Objectives</vt:lpstr>
      <vt:lpstr>Characteristics of Air Traffic</vt:lpstr>
      <vt:lpstr>Types of Air Traffic</vt:lpstr>
      <vt:lpstr>ATM </vt:lpstr>
      <vt:lpstr>The Objective of ATM</vt:lpstr>
      <vt:lpstr>Components of ATM</vt:lpstr>
      <vt:lpstr>Information Management for ATM</vt:lpstr>
      <vt:lpstr>System-Wide Information Management </vt:lpstr>
      <vt:lpstr>System-Wide Information Management</vt:lpstr>
      <vt:lpstr>Reference Business Trajectory</vt:lpstr>
      <vt:lpstr>ATM Infrastructures</vt:lpstr>
      <vt:lpstr>ATM Organizations in China</vt:lpstr>
      <vt:lpstr>Challenges for ATM</vt:lpstr>
      <vt:lpstr>Questions</vt:lpstr>
    </vt:vector>
  </TitlesOfParts>
  <Company>shyan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ATM</dc:title>
  <dc:creator>Administrator</dc:creator>
  <cp:lastModifiedBy>微软用户</cp:lastModifiedBy>
  <cp:revision>91</cp:revision>
  <dcterms:created xsi:type="dcterms:W3CDTF">2012-05-21T02:19:07Z</dcterms:created>
  <dcterms:modified xsi:type="dcterms:W3CDTF">2015-09-10T01:39:52Z</dcterms:modified>
</cp:coreProperties>
</file>