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0" r:id="rId3"/>
    <p:sldId id="282" r:id="rId4"/>
    <p:sldId id="283" r:id="rId5"/>
    <p:sldId id="267" r:id="rId6"/>
    <p:sldId id="286" r:id="rId7"/>
    <p:sldId id="270" r:id="rId8"/>
    <p:sldId id="269" r:id="rId9"/>
    <p:sldId id="271" r:id="rId10"/>
    <p:sldId id="263" r:id="rId11"/>
    <p:sldId id="272" r:id="rId12"/>
    <p:sldId id="273" r:id="rId13"/>
    <p:sldId id="274" r:id="rId14"/>
    <p:sldId id="275" r:id="rId15"/>
    <p:sldId id="257" r:id="rId16"/>
    <p:sldId id="258" r:id="rId17"/>
    <p:sldId id="264" r:id="rId18"/>
    <p:sldId id="265" r:id="rId19"/>
    <p:sldId id="266" r:id="rId20"/>
    <p:sldId id="287" r:id="rId21"/>
    <p:sldId id="288" r:id="rId22"/>
    <p:sldId id="262" r:id="rId23"/>
    <p:sldId id="276" r:id="rId24"/>
    <p:sldId id="284" r:id="rId25"/>
    <p:sldId id="277" r:id="rId26"/>
    <p:sldId id="285" r:id="rId27"/>
    <p:sldId id="278" r:id="rId28"/>
    <p:sldId id="279" r:id="rId29"/>
    <p:sldId id="281"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03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02C846-4CEE-4435-A100-69898755870C}" type="datetimeFigureOut">
              <a:rPr lang="zh-CN" altLang="en-US" smtClean="0"/>
              <a:pPr/>
              <a:t>2014-10-24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A0C63-3792-4322-803F-A95D8E4F25B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DBA0C63-3792-4322-803F-A95D8E4F25B8}"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Recuperation: To return to health or strength; recover.</a:t>
            </a:r>
            <a:endParaRPr lang="zh-CN" altLang="en-US" dirty="0"/>
          </a:p>
        </p:txBody>
      </p:sp>
      <p:sp>
        <p:nvSpPr>
          <p:cNvPr id="4" name="灯片编号占位符 3"/>
          <p:cNvSpPr>
            <a:spLocks noGrp="1"/>
          </p:cNvSpPr>
          <p:nvPr>
            <p:ph type="sldNum" sz="quarter" idx="10"/>
          </p:nvPr>
        </p:nvSpPr>
        <p:spPr/>
        <p:txBody>
          <a:bodyPr/>
          <a:lstStyle/>
          <a:p>
            <a:fld id="{2DBA0C63-3792-4322-803F-A95D8E4F25B8}" type="slidenum">
              <a:rPr lang="zh-CN" altLang="en-US" smtClean="0"/>
              <a:pPr/>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5466B2-B6BD-4D53-B977-57C03EA48B6C}" type="datetimeFigureOut">
              <a:rPr lang="zh-CN" altLang="en-US" smtClean="0"/>
              <a:pPr/>
              <a:t>2014-10-24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466B2-B6BD-4D53-B977-57C03EA48B6C}" type="datetimeFigureOut">
              <a:rPr lang="zh-CN" altLang="en-US" smtClean="0"/>
              <a:pPr/>
              <a:t>2014-10-24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7EC64-9DE8-417B-A99D-61EE71ABBB3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Air Traffic Flow &amp; Capacity Management</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Text Box 13"/>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5" name="Picture 15" descr="民航大学文字（透明）"/>
          <p:cNvPicPr>
            <a:picLocks noChangeAspect="1" noChangeArrowheads="1"/>
          </p:cNvPicPr>
          <p:nvPr/>
        </p:nvPicPr>
        <p:blipFill>
          <a:blip r:embed="rId2"/>
          <a:srcRect/>
          <a:stretch>
            <a:fillRect/>
          </a:stretch>
        </p:blipFill>
        <p:spPr bwMode="auto">
          <a:xfrm>
            <a:off x="1835150" y="549275"/>
            <a:ext cx="2592388" cy="539750"/>
          </a:xfrm>
          <a:prstGeom prst="rect">
            <a:avLst/>
          </a:prstGeom>
          <a:noFill/>
          <a:ln w="9525">
            <a:noFill/>
            <a:miter lim="800000"/>
            <a:headEnd/>
            <a:tailEnd/>
          </a:ln>
        </p:spPr>
      </p:pic>
      <p:pic>
        <p:nvPicPr>
          <p:cNvPr id="6" name="Picture 16" descr="CAUC徽标（透明）2010"/>
          <p:cNvPicPr>
            <a:picLocks noChangeAspect="1" noChangeArrowheads="1"/>
          </p:cNvPicPr>
          <p:nvPr/>
        </p:nvPicPr>
        <p:blipFill>
          <a:blip r:embed="rId3"/>
          <a:srcRect/>
          <a:stretch>
            <a:fillRect/>
          </a:stretch>
        </p:blipFill>
        <p:spPr bwMode="auto">
          <a:xfrm>
            <a:off x="539750" y="476250"/>
            <a:ext cx="1008063" cy="1008063"/>
          </a:xfrm>
          <a:prstGeom prst="rect">
            <a:avLst/>
          </a:prstGeom>
          <a:noFill/>
          <a:ln w="9525">
            <a:noFill/>
            <a:miter lim="800000"/>
            <a:headEnd/>
            <a:tailEnd/>
          </a:ln>
        </p:spPr>
      </p:pic>
      <p:sp>
        <p:nvSpPr>
          <p:cNvPr id="7" name="Text Box 17"/>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8" name="Picture 18" descr="民航大学文字（透明）"/>
          <p:cNvPicPr>
            <a:picLocks noChangeAspect="1" noChangeArrowheads="1"/>
          </p:cNvPicPr>
          <p:nvPr/>
        </p:nvPicPr>
        <p:blipFill>
          <a:blip r:embed="rId2"/>
          <a:srcRect/>
          <a:stretch>
            <a:fillRect/>
          </a:stretch>
        </p:blipFill>
        <p:spPr bwMode="auto">
          <a:xfrm>
            <a:off x="1835150" y="549275"/>
            <a:ext cx="2592388" cy="539750"/>
          </a:xfrm>
          <a:prstGeom prst="rect">
            <a:avLst/>
          </a:prstGeom>
          <a:noFill/>
          <a:ln w="9525">
            <a:noFill/>
            <a:miter lim="800000"/>
            <a:headEnd/>
            <a:tailEnd/>
          </a:ln>
        </p:spPr>
      </p:pic>
      <p:pic>
        <p:nvPicPr>
          <p:cNvPr id="9" name="Picture 19" descr="CAUC徽标（透明）2010"/>
          <p:cNvPicPr>
            <a:picLocks noChangeAspect="1" noChangeArrowheads="1"/>
          </p:cNvPicPr>
          <p:nvPr/>
        </p:nvPicPr>
        <p:blipFill>
          <a:blip r:embed="rId3"/>
          <a:srcRect/>
          <a:stretch>
            <a:fillRect/>
          </a:stretch>
        </p:blipFill>
        <p:spPr bwMode="auto">
          <a:xfrm>
            <a:off x="539750" y="476250"/>
            <a:ext cx="1008063" cy="100806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functions of ATFCM</a:t>
            </a:r>
            <a:endParaRPr lang="zh-CN" altLang="en-US" dirty="0"/>
          </a:p>
        </p:txBody>
      </p:sp>
      <p:sp>
        <p:nvSpPr>
          <p:cNvPr id="4" name="任意多边形 3"/>
          <p:cNvSpPr/>
          <p:nvPr/>
        </p:nvSpPr>
        <p:spPr>
          <a:xfrm>
            <a:off x="1471648" y="2714620"/>
            <a:ext cx="2840019" cy="2086984"/>
          </a:xfrm>
          <a:custGeom>
            <a:avLst/>
            <a:gdLst>
              <a:gd name="connsiteX0" fmla="*/ 0 w 2840019"/>
              <a:gd name="connsiteY0" fmla="*/ 0 h 2086984"/>
              <a:gd name="connsiteX1" fmla="*/ 0 w 2840019"/>
              <a:gd name="connsiteY1" fmla="*/ 2086984 h 2086984"/>
              <a:gd name="connsiteX2" fmla="*/ 2840019 w 2840019"/>
              <a:gd name="connsiteY2" fmla="*/ 2086984 h 2086984"/>
            </a:gdLst>
            <a:ahLst/>
            <a:cxnLst>
              <a:cxn ang="0">
                <a:pos x="connsiteX0" y="connsiteY0"/>
              </a:cxn>
              <a:cxn ang="0">
                <a:pos x="connsiteX1" y="connsiteY1"/>
              </a:cxn>
              <a:cxn ang="0">
                <a:pos x="connsiteX2" y="connsiteY2"/>
              </a:cxn>
            </a:cxnLst>
            <a:rect l="l" t="t" r="r" b="b"/>
            <a:pathLst>
              <a:path w="2840019" h="2086984">
                <a:moveTo>
                  <a:pt x="0" y="0"/>
                </a:moveTo>
                <a:lnTo>
                  <a:pt x="0" y="2086984"/>
                </a:lnTo>
                <a:lnTo>
                  <a:pt x="2840019" y="2086984"/>
                </a:lnTo>
              </a:path>
            </a:pathLst>
          </a:cu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任意多边形 7"/>
          <p:cNvSpPr/>
          <p:nvPr/>
        </p:nvSpPr>
        <p:spPr>
          <a:xfrm>
            <a:off x="1474526" y="2964225"/>
            <a:ext cx="2179930" cy="1810397"/>
          </a:xfrm>
          <a:custGeom>
            <a:avLst/>
            <a:gdLst>
              <a:gd name="connsiteX0" fmla="*/ 0 w 2179930"/>
              <a:gd name="connsiteY0" fmla="*/ 2055571 h 2062886"/>
              <a:gd name="connsiteX1" fmla="*/ 43891 w 2179930"/>
              <a:gd name="connsiteY1" fmla="*/ 804672 h 2062886"/>
              <a:gd name="connsiteX2" fmla="*/ 124358 w 2179930"/>
              <a:gd name="connsiteY2" fmla="*/ 738835 h 2062886"/>
              <a:gd name="connsiteX3" fmla="*/ 168250 w 2179930"/>
              <a:gd name="connsiteY3" fmla="*/ 629107 h 2062886"/>
              <a:gd name="connsiteX4" fmla="*/ 460858 w 2179930"/>
              <a:gd name="connsiteY4" fmla="*/ 570585 h 2062886"/>
              <a:gd name="connsiteX5" fmla="*/ 680314 w 2179930"/>
              <a:gd name="connsiteY5" fmla="*/ 365760 h 2062886"/>
              <a:gd name="connsiteX6" fmla="*/ 782726 w 2179930"/>
              <a:gd name="connsiteY6" fmla="*/ 87782 h 2062886"/>
              <a:gd name="connsiteX7" fmla="*/ 1053389 w 2179930"/>
              <a:gd name="connsiteY7" fmla="*/ 0 h 2062886"/>
              <a:gd name="connsiteX8" fmla="*/ 1046074 w 2179930"/>
              <a:gd name="connsiteY8" fmla="*/ 329184 h 2062886"/>
              <a:gd name="connsiteX9" fmla="*/ 1558138 w 2179930"/>
              <a:gd name="connsiteY9" fmla="*/ 599846 h 2062886"/>
              <a:gd name="connsiteX10" fmla="*/ 1711757 w 2179930"/>
              <a:gd name="connsiteY10" fmla="*/ 577901 h 2062886"/>
              <a:gd name="connsiteX11" fmla="*/ 1755648 w 2179930"/>
              <a:gd name="connsiteY11" fmla="*/ 636422 h 2062886"/>
              <a:gd name="connsiteX12" fmla="*/ 1858061 w 2179930"/>
              <a:gd name="connsiteY12" fmla="*/ 929030 h 2062886"/>
              <a:gd name="connsiteX13" fmla="*/ 2084832 w 2179930"/>
              <a:gd name="connsiteY13" fmla="*/ 980237 h 2062886"/>
              <a:gd name="connsiteX14" fmla="*/ 2179930 w 2179930"/>
              <a:gd name="connsiteY14" fmla="*/ 1141171 h 2062886"/>
              <a:gd name="connsiteX15" fmla="*/ 2172614 w 2179930"/>
              <a:gd name="connsiteY15" fmla="*/ 2062886 h 2062886"/>
              <a:gd name="connsiteX16" fmla="*/ 0 w 2179930"/>
              <a:gd name="connsiteY16" fmla="*/ 2055571 h 206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9930" h="2062886">
                <a:moveTo>
                  <a:pt x="0" y="2055571"/>
                </a:moveTo>
                <a:lnTo>
                  <a:pt x="43891" y="804672"/>
                </a:lnTo>
                <a:lnTo>
                  <a:pt x="124358" y="738835"/>
                </a:lnTo>
                <a:lnTo>
                  <a:pt x="168250" y="629107"/>
                </a:lnTo>
                <a:lnTo>
                  <a:pt x="460858" y="570585"/>
                </a:lnTo>
                <a:lnTo>
                  <a:pt x="680314" y="365760"/>
                </a:lnTo>
                <a:lnTo>
                  <a:pt x="782726" y="87782"/>
                </a:lnTo>
                <a:lnTo>
                  <a:pt x="1053389" y="0"/>
                </a:lnTo>
                <a:lnTo>
                  <a:pt x="1046074" y="329184"/>
                </a:lnTo>
                <a:lnTo>
                  <a:pt x="1558138" y="599846"/>
                </a:lnTo>
                <a:lnTo>
                  <a:pt x="1711757" y="577901"/>
                </a:lnTo>
                <a:lnTo>
                  <a:pt x="1755648" y="636422"/>
                </a:lnTo>
                <a:lnTo>
                  <a:pt x="1858061" y="929030"/>
                </a:lnTo>
                <a:lnTo>
                  <a:pt x="2084832" y="980237"/>
                </a:lnTo>
                <a:lnTo>
                  <a:pt x="2179930" y="1141171"/>
                </a:lnTo>
                <a:cubicBezTo>
                  <a:pt x="2177491" y="1448409"/>
                  <a:pt x="2175053" y="1755648"/>
                  <a:pt x="2172614" y="2062886"/>
                </a:cubicBezTo>
                <a:lnTo>
                  <a:pt x="0" y="2055571"/>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2" name="直接连接符 11"/>
          <p:cNvCxnSpPr/>
          <p:nvPr/>
        </p:nvCxnSpPr>
        <p:spPr>
          <a:xfrm>
            <a:off x="1471648" y="3357562"/>
            <a:ext cx="2214578" cy="1588"/>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1928794" y="2143116"/>
            <a:ext cx="1357322" cy="369332"/>
          </a:xfrm>
          <a:prstGeom prst="rect">
            <a:avLst/>
          </a:prstGeom>
          <a:noFill/>
        </p:spPr>
        <p:txBody>
          <a:bodyPr wrap="square" rtlCol="0">
            <a:spAutoFit/>
          </a:bodyPr>
          <a:lstStyle/>
          <a:p>
            <a:r>
              <a:rPr lang="en-US" altLang="zh-CN" dirty="0" smtClean="0">
                <a:solidFill>
                  <a:srgbClr val="FF0000"/>
                </a:solidFill>
              </a:rPr>
              <a:t>Overload !</a:t>
            </a:r>
            <a:endParaRPr lang="zh-CN" altLang="en-US" dirty="0">
              <a:solidFill>
                <a:srgbClr val="FF0000"/>
              </a:solidFill>
            </a:endParaRPr>
          </a:p>
        </p:txBody>
      </p:sp>
      <p:sp>
        <p:nvSpPr>
          <p:cNvPr id="24" name="TextBox 23"/>
          <p:cNvSpPr txBox="1"/>
          <p:nvPr/>
        </p:nvSpPr>
        <p:spPr>
          <a:xfrm>
            <a:off x="3114722" y="3143248"/>
            <a:ext cx="742898" cy="276999"/>
          </a:xfrm>
          <a:prstGeom prst="rect">
            <a:avLst/>
          </a:prstGeom>
          <a:noFill/>
        </p:spPr>
        <p:txBody>
          <a:bodyPr wrap="square" rtlCol="0">
            <a:spAutoFit/>
          </a:bodyPr>
          <a:lstStyle/>
          <a:p>
            <a:r>
              <a:rPr lang="en-US" altLang="zh-CN" sz="1200" dirty="0" smtClean="0"/>
              <a:t>Capacity</a:t>
            </a:r>
            <a:endParaRPr lang="zh-CN" altLang="en-US" sz="1200" dirty="0"/>
          </a:p>
        </p:txBody>
      </p:sp>
      <p:sp>
        <p:nvSpPr>
          <p:cNvPr id="27" name="TextBox 26"/>
          <p:cNvSpPr txBox="1"/>
          <p:nvPr/>
        </p:nvSpPr>
        <p:spPr>
          <a:xfrm>
            <a:off x="3686226" y="4572008"/>
            <a:ext cx="642942" cy="276999"/>
          </a:xfrm>
          <a:prstGeom prst="rect">
            <a:avLst/>
          </a:prstGeom>
          <a:noFill/>
        </p:spPr>
        <p:txBody>
          <a:bodyPr wrap="square" rtlCol="0">
            <a:spAutoFit/>
          </a:bodyPr>
          <a:lstStyle/>
          <a:p>
            <a:r>
              <a:rPr lang="en-US" altLang="zh-CN" sz="1200" dirty="0" smtClean="0"/>
              <a:t>Time</a:t>
            </a:r>
            <a:endParaRPr lang="zh-CN" altLang="en-US" sz="1200" dirty="0"/>
          </a:p>
        </p:txBody>
      </p:sp>
      <p:sp>
        <p:nvSpPr>
          <p:cNvPr id="29" name="TextBox 28"/>
          <p:cNvSpPr txBox="1"/>
          <p:nvPr/>
        </p:nvSpPr>
        <p:spPr>
          <a:xfrm>
            <a:off x="1000100" y="3071810"/>
            <a:ext cx="400110" cy="1214446"/>
          </a:xfrm>
          <a:prstGeom prst="rect">
            <a:avLst/>
          </a:prstGeom>
          <a:noFill/>
        </p:spPr>
        <p:txBody>
          <a:bodyPr vert="vert270" wrap="square" rtlCol="0">
            <a:spAutoFit/>
          </a:bodyPr>
          <a:lstStyle/>
          <a:p>
            <a:r>
              <a:rPr lang="en-US" altLang="zh-CN" sz="1400" dirty="0" smtClean="0"/>
              <a:t>Initial Demand</a:t>
            </a:r>
            <a:endParaRPr lang="zh-CN" altLang="en-US" sz="1400" dirty="0"/>
          </a:p>
        </p:txBody>
      </p:sp>
      <p:grpSp>
        <p:nvGrpSpPr>
          <p:cNvPr id="16" name="组合 15"/>
          <p:cNvGrpSpPr/>
          <p:nvPr/>
        </p:nvGrpSpPr>
        <p:grpSpPr>
          <a:xfrm>
            <a:off x="4643438" y="2714620"/>
            <a:ext cx="3214710" cy="2134387"/>
            <a:chOff x="4643438" y="2714620"/>
            <a:chExt cx="3214710" cy="2134387"/>
          </a:xfrm>
        </p:grpSpPr>
        <p:sp>
          <p:nvSpPr>
            <p:cNvPr id="17" name="任意多边形 16"/>
            <p:cNvSpPr/>
            <p:nvPr/>
          </p:nvSpPr>
          <p:spPr>
            <a:xfrm>
              <a:off x="5018129" y="2714620"/>
              <a:ext cx="2840019" cy="2086984"/>
            </a:xfrm>
            <a:custGeom>
              <a:avLst/>
              <a:gdLst>
                <a:gd name="connsiteX0" fmla="*/ 0 w 2840019"/>
                <a:gd name="connsiteY0" fmla="*/ 0 h 2086984"/>
                <a:gd name="connsiteX1" fmla="*/ 0 w 2840019"/>
                <a:gd name="connsiteY1" fmla="*/ 2086984 h 2086984"/>
                <a:gd name="connsiteX2" fmla="*/ 2840019 w 2840019"/>
                <a:gd name="connsiteY2" fmla="*/ 2086984 h 2086984"/>
              </a:gdLst>
              <a:ahLst/>
              <a:cxnLst>
                <a:cxn ang="0">
                  <a:pos x="connsiteX0" y="connsiteY0"/>
                </a:cxn>
                <a:cxn ang="0">
                  <a:pos x="connsiteX1" y="connsiteY1"/>
                </a:cxn>
                <a:cxn ang="0">
                  <a:pos x="connsiteX2" y="connsiteY2"/>
                </a:cxn>
              </a:cxnLst>
              <a:rect l="l" t="t" r="r" b="b"/>
              <a:pathLst>
                <a:path w="2840019" h="2086984">
                  <a:moveTo>
                    <a:pt x="0" y="0"/>
                  </a:moveTo>
                  <a:lnTo>
                    <a:pt x="0" y="2086984"/>
                  </a:lnTo>
                  <a:lnTo>
                    <a:pt x="2840019" y="2086984"/>
                  </a:lnTo>
                </a:path>
              </a:pathLst>
            </a:cu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a:off x="5018129" y="3357562"/>
              <a:ext cx="2214578" cy="1588"/>
            </a:xfrm>
            <a:prstGeom prst="line">
              <a:avLst/>
            </a:prstGeom>
          </p:spPr>
          <p:style>
            <a:lnRef idx="3">
              <a:schemeClr val="accent2"/>
            </a:lnRef>
            <a:fillRef idx="0">
              <a:schemeClr val="accent2"/>
            </a:fillRef>
            <a:effectRef idx="2">
              <a:schemeClr val="accent2"/>
            </a:effectRef>
            <a:fontRef idx="minor">
              <a:schemeClr val="tx1"/>
            </a:fontRef>
          </p:style>
        </p:cxnSp>
        <p:sp>
          <p:nvSpPr>
            <p:cNvPr id="20" name="任意多边形 19"/>
            <p:cNvSpPr/>
            <p:nvPr/>
          </p:nvSpPr>
          <p:spPr>
            <a:xfrm>
              <a:off x="5028175" y="3333529"/>
              <a:ext cx="2165299" cy="1448409"/>
            </a:xfrm>
            <a:custGeom>
              <a:avLst/>
              <a:gdLst>
                <a:gd name="connsiteX0" fmla="*/ 0 w 2165299"/>
                <a:gd name="connsiteY0" fmla="*/ 1426464 h 1448409"/>
                <a:gd name="connsiteX1" fmla="*/ 21946 w 2165299"/>
                <a:gd name="connsiteY1" fmla="*/ 336499 h 1448409"/>
                <a:gd name="connsiteX2" fmla="*/ 117043 w 2165299"/>
                <a:gd name="connsiteY2" fmla="*/ 263347 h 1448409"/>
                <a:gd name="connsiteX3" fmla="*/ 160934 w 2165299"/>
                <a:gd name="connsiteY3" fmla="*/ 168249 h 1448409"/>
                <a:gd name="connsiteX4" fmla="*/ 453542 w 2165299"/>
                <a:gd name="connsiteY4" fmla="*/ 124358 h 1448409"/>
                <a:gd name="connsiteX5" fmla="*/ 599846 w 2165299"/>
                <a:gd name="connsiteY5" fmla="*/ 0 h 1448409"/>
                <a:gd name="connsiteX6" fmla="*/ 1016813 w 2165299"/>
                <a:gd name="connsiteY6" fmla="*/ 21945 h 1448409"/>
                <a:gd name="connsiteX7" fmla="*/ 1397203 w 2165299"/>
                <a:gd name="connsiteY7" fmla="*/ 7315 h 1448409"/>
                <a:gd name="connsiteX8" fmla="*/ 1587398 w 2165299"/>
                <a:gd name="connsiteY8" fmla="*/ 36576 h 1448409"/>
                <a:gd name="connsiteX9" fmla="*/ 1755648 w 2165299"/>
                <a:gd name="connsiteY9" fmla="*/ 7315 h 1448409"/>
                <a:gd name="connsiteX10" fmla="*/ 1850746 w 2165299"/>
                <a:gd name="connsiteY10" fmla="*/ 453542 h 1448409"/>
                <a:gd name="connsiteX11" fmla="*/ 2077517 w 2165299"/>
                <a:gd name="connsiteY11" fmla="*/ 482803 h 1448409"/>
                <a:gd name="connsiteX12" fmla="*/ 2165299 w 2165299"/>
                <a:gd name="connsiteY12" fmla="*/ 621792 h 1448409"/>
                <a:gd name="connsiteX13" fmla="*/ 2165299 w 2165299"/>
                <a:gd name="connsiteY13" fmla="*/ 1448409 h 1448409"/>
                <a:gd name="connsiteX14" fmla="*/ 0 w 2165299"/>
                <a:gd name="connsiteY14" fmla="*/ 1426464 h 144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5299" h="1448409">
                  <a:moveTo>
                    <a:pt x="0" y="1426464"/>
                  </a:moveTo>
                  <a:lnTo>
                    <a:pt x="21946" y="336499"/>
                  </a:lnTo>
                  <a:lnTo>
                    <a:pt x="117043" y="263347"/>
                  </a:lnTo>
                  <a:lnTo>
                    <a:pt x="160934" y="168249"/>
                  </a:lnTo>
                  <a:lnTo>
                    <a:pt x="453542" y="124358"/>
                  </a:lnTo>
                  <a:lnTo>
                    <a:pt x="599846" y="0"/>
                  </a:lnTo>
                  <a:lnTo>
                    <a:pt x="1016813" y="21945"/>
                  </a:lnTo>
                  <a:lnTo>
                    <a:pt x="1397203" y="7315"/>
                  </a:lnTo>
                  <a:lnTo>
                    <a:pt x="1587398" y="36576"/>
                  </a:lnTo>
                  <a:lnTo>
                    <a:pt x="1755648" y="7315"/>
                  </a:lnTo>
                  <a:lnTo>
                    <a:pt x="1850746" y="453542"/>
                  </a:lnTo>
                  <a:lnTo>
                    <a:pt x="2077517" y="482803"/>
                  </a:lnTo>
                  <a:lnTo>
                    <a:pt x="2165299" y="621792"/>
                  </a:lnTo>
                  <a:lnTo>
                    <a:pt x="2165299" y="1448409"/>
                  </a:lnTo>
                  <a:lnTo>
                    <a:pt x="0" y="1426464"/>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TextBox 24"/>
            <p:cNvSpPr txBox="1"/>
            <p:nvPr/>
          </p:nvSpPr>
          <p:spPr>
            <a:xfrm>
              <a:off x="6720742" y="3143248"/>
              <a:ext cx="708777" cy="276999"/>
            </a:xfrm>
            <a:prstGeom prst="rect">
              <a:avLst/>
            </a:prstGeom>
            <a:noFill/>
          </p:spPr>
          <p:txBody>
            <a:bodyPr wrap="square" rtlCol="0">
              <a:spAutoFit/>
            </a:bodyPr>
            <a:lstStyle/>
            <a:p>
              <a:r>
                <a:rPr lang="en-US" altLang="zh-CN" sz="1200" dirty="0" smtClean="0"/>
                <a:t>Capacity</a:t>
              </a:r>
              <a:endParaRPr lang="zh-CN" altLang="en-US" sz="1200" dirty="0"/>
            </a:p>
          </p:txBody>
        </p:sp>
        <p:sp>
          <p:nvSpPr>
            <p:cNvPr id="28" name="TextBox 27"/>
            <p:cNvSpPr txBox="1"/>
            <p:nvPr/>
          </p:nvSpPr>
          <p:spPr>
            <a:xfrm>
              <a:off x="7215206" y="4572008"/>
              <a:ext cx="642942" cy="276999"/>
            </a:xfrm>
            <a:prstGeom prst="rect">
              <a:avLst/>
            </a:prstGeom>
            <a:noFill/>
          </p:spPr>
          <p:txBody>
            <a:bodyPr wrap="square" rtlCol="0">
              <a:spAutoFit/>
            </a:bodyPr>
            <a:lstStyle/>
            <a:p>
              <a:r>
                <a:rPr lang="en-US" altLang="zh-CN" sz="1200" dirty="0" smtClean="0"/>
                <a:t>Time</a:t>
              </a:r>
              <a:endParaRPr lang="zh-CN" altLang="en-US" sz="1200" dirty="0"/>
            </a:p>
          </p:txBody>
        </p:sp>
        <p:sp>
          <p:nvSpPr>
            <p:cNvPr id="30" name="TextBox 29"/>
            <p:cNvSpPr txBox="1"/>
            <p:nvPr/>
          </p:nvSpPr>
          <p:spPr>
            <a:xfrm>
              <a:off x="4643438" y="3000372"/>
              <a:ext cx="400110" cy="1571636"/>
            </a:xfrm>
            <a:prstGeom prst="rect">
              <a:avLst/>
            </a:prstGeom>
            <a:noFill/>
          </p:spPr>
          <p:txBody>
            <a:bodyPr vert="vert270" wrap="square" rtlCol="0">
              <a:spAutoFit/>
            </a:bodyPr>
            <a:lstStyle/>
            <a:p>
              <a:r>
                <a:rPr lang="en-US" altLang="zh-CN" sz="1400" dirty="0" smtClean="0"/>
                <a:t>Regulated Demand</a:t>
              </a:r>
              <a:endParaRPr lang="zh-CN" alt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85728"/>
            <a:ext cx="8229600" cy="1143000"/>
          </a:xfrm>
        </p:spPr>
        <p:txBody>
          <a:bodyPr/>
          <a:lstStyle/>
          <a:p>
            <a:r>
              <a:rPr lang="en-US" altLang="zh-CN" b="1" dirty="0" smtClean="0"/>
              <a:t>Flow management procedures</a:t>
            </a:r>
            <a:endParaRPr lang="zh-CN" altLang="en-US" dirty="0"/>
          </a:p>
        </p:txBody>
      </p:sp>
      <p:sp>
        <p:nvSpPr>
          <p:cNvPr id="4" name="右箭头 3"/>
          <p:cNvSpPr/>
          <p:nvPr/>
        </p:nvSpPr>
        <p:spPr>
          <a:xfrm>
            <a:off x="1285852" y="5000636"/>
            <a:ext cx="464347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85852" y="2214554"/>
            <a:ext cx="2286016"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Strategic Planning</a:t>
            </a:r>
            <a:endParaRPr lang="zh-CN" altLang="en-US" dirty="0">
              <a:solidFill>
                <a:sysClr val="windowText" lastClr="000000"/>
              </a:solidFill>
            </a:endParaRPr>
          </a:p>
        </p:txBody>
      </p:sp>
      <p:sp>
        <p:nvSpPr>
          <p:cNvPr id="7" name="矩形 6"/>
          <p:cNvSpPr/>
          <p:nvPr/>
        </p:nvSpPr>
        <p:spPr>
          <a:xfrm>
            <a:off x="3571868" y="2857496"/>
            <a:ext cx="2286016" cy="12858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Pre-tactical</a:t>
            </a:r>
            <a:r>
              <a:rPr lang="en-US" altLang="zh-CN" dirty="0" smtClean="0"/>
              <a:t> </a:t>
            </a:r>
            <a:r>
              <a:rPr lang="en-US" altLang="zh-CN" dirty="0" smtClean="0">
                <a:solidFill>
                  <a:schemeClr val="tx1"/>
                </a:solidFill>
              </a:rPr>
              <a:t>Planning</a:t>
            </a:r>
            <a:endParaRPr lang="zh-CN" altLang="en-US" dirty="0">
              <a:solidFill>
                <a:schemeClr val="tx1"/>
              </a:solidFill>
            </a:endParaRPr>
          </a:p>
        </p:txBody>
      </p:sp>
      <p:sp>
        <p:nvSpPr>
          <p:cNvPr id="8" name="五边形 7"/>
          <p:cNvSpPr/>
          <p:nvPr/>
        </p:nvSpPr>
        <p:spPr>
          <a:xfrm>
            <a:off x="5857884" y="3286124"/>
            <a:ext cx="2428892" cy="1285884"/>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Tactical operation</a:t>
            </a:r>
            <a:endParaRPr lang="zh-CN" altLang="en-US" dirty="0">
              <a:solidFill>
                <a:sysClr val="windowText" lastClr="000000"/>
              </a:solidFill>
            </a:endParaRPr>
          </a:p>
        </p:txBody>
      </p:sp>
      <p:cxnSp>
        <p:nvCxnSpPr>
          <p:cNvPr id="10" name="直接连接符 9"/>
          <p:cNvCxnSpPr/>
          <p:nvPr/>
        </p:nvCxnSpPr>
        <p:spPr>
          <a:xfrm rot="5400000">
            <a:off x="5751521" y="5035561"/>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29256" y="5286388"/>
            <a:ext cx="1143008" cy="461665"/>
          </a:xfrm>
          <a:prstGeom prst="rect">
            <a:avLst/>
          </a:prstGeom>
          <a:noFill/>
        </p:spPr>
        <p:txBody>
          <a:bodyPr wrap="square" rtlCol="0">
            <a:spAutoFit/>
          </a:bodyPr>
          <a:lstStyle/>
          <a:p>
            <a:r>
              <a:rPr lang="en-US" altLang="zh-CN" sz="1200" dirty="0" smtClean="0"/>
              <a:t>The Day of Operation</a:t>
            </a:r>
            <a:endParaRPr lang="zh-CN" altLang="en-US" sz="1200" dirty="0"/>
          </a:p>
        </p:txBody>
      </p:sp>
      <p:sp>
        <p:nvSpPr>
          <p:cNvPr id="13" name="右箭头 12"/>
          <p:cNvSpPr/>
          <p:nvPr/>
        </p:nvSpPr>
        <p:spPr>
          <a:xfrm>
            <a:off x="5929322" y="5034089"/>
            <a:ext cx="2286016" cy="14287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214678" y="5286388"/>
            <a:ext cx="1000132" cy="461665"/>
          </a:xfrm>
          <a:prstGeom prst="rect">
            <a:avLst/>
          </a:prstGeom>
          <a:noFill/>
        </p:spPr>
        <p:txBody>
          <a:bodyPr wrap="square" rtlCol="0">
            <a:spAutoFit/>
          </a:bodyPr>
          <a:lstStyle/>
          <a:p>
            <a:r>
              <a:rPr lang="en-US" altLang="zh-CN" sz="1200" dirty="0" smtClean="0"/>
              <a:t>The Previous Day</a:t>
            </a:r>
            <a:endParaRPr lang="zh-CN" altLang="en-US" sz="1200" dirty="0"/>
          </a:p>
        </p:txBody>
      </p:sp>
      <p:cxnSp>
        <p:nvCxnSpPr>
          <p:cNvPr id="18" name="直接连接符 17"/>
          <p:cNvCxnSpPr/>
          <p:nvPr/>
        </p:nvCxnSpPr>
        <p:spPr>
          <a:xfrm rot="5400000">
            <a:off x="3465505" y="510699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1108051" y="5106999"/>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7224" y="5286388"/>
            <a:ext cx="1000132" cy="461665"/>
          </a:xfrm>
          <a:prstGeom prst="rect">
            <a:avLst/>
          </a:prstGeom>
          <a:noFill/>
        </p:spPr>
        <p:txBody>
          <a:bodyPr wrap="square" rtlCol="0">
            <a:spAutoFit/>
          </a:bodyPr>
          <a:lstStyle/>
          <a:p>
            <a:r>
              <a:rPr lang="en-US" altLang="zh-CN" sz="1200" dirty="0" smtClean="0"/>
              <a:t>2~6 months ahead</a:t>
            </a:r>
            <a:endParaRPr lang="zh-CN" alt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Strategic planning</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Strategic planning is be carried out in conjunction with ATC and the aircraft operators. It should consist of examining the demand for the forthcoming season, assessing where and when demand is likely to exceed the available ATC capacity and taking steps to resolve the imbalance by:</a:t>
            </a:r>
          </a:p>
          <a:p>
            <a:pPr marL="971550" lvl="1" indent="-514350">
              <a:buFont typeface="+mj-lt"/>
              <a:buAutoNum type="alphaLcParenR"/>
            </a:pPr>
            <a:r>
              <a:rPr lang="en-US" altLang="zh-CN" dirty="0" smtClean="0"/>
              <a:t>arranging with the ATC authority to provide adequate capacity at the required place and time;</a:t>
            </a:r>
          </a:p>
          <a:p>
            <a:pPr marL="971550" lvl="1" indent="-514350">
              <a:buFont typeface="+mj-lt"/>
              <a:buAutoNum type="alphaLcParenR"/>
            </a:pPr>
            <a:r>
              <a:rPr lang="en-US" altLang="zh-CN" dirty="0" smtClean="0"/>
              <a:t>re-routing certain traffic flows (traffic orientation);</a:t>
            </a:r>
          </a:p>
          <a:p>
            <a:pPr marL="971550" lvl="1" indent="-514350">
              <a:buFont typeface="+mj-lt"/>
              <a:buAutoNum type="alphaLcParenR"/>
            </a:pPr>
            <a:r>
              <a:rPr lang="en-US" altLang="zh-CN" dirty="0" smtClean="0"/>
              <a:t>scheduling or rescheduling flights as appropriate; and</a:t>
            </a:r>
          </a:p>
          <a:p>
            <a:pPr marL="971550" lvl="1" indent="-514350">
              <a:buFont typeface="+mj-lt"/>
              <a:buAutoNum type="alphaLcParenR"/>
            </a:pPr>
            <a:r>
              <a:rPr lang="en-US" altLang="zh-CN" dirty="0" smtClean="0"/>
              <a:t>identifying the need for tactical ATFM measures.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Pre-tactical planning</a:t>
            </a:r>
            <a:endParaRPr lang="zh-CN" altLang="en-US" dirty="0"/>
          </a:p>
        </p:txBody>
      </p:sp>
      <p:sp>
        <p:nvSpPr>
          <p:cNvPr id="3" name="内容占位符 2"/>
          <p:cNvSpPr>
            <a:spLocks noGrp="1"/>
          </p:cNvSpPr>
          <p:nvPr>
            <p:ph idx="1"/>
          </p:nvPr>
        </p:nvSpPr>
        <p:spPr/>
        <p:txBody>
          <a:bodyPr>
            <a:normAutofit/>
          </a:bodyPr>
          <a:lstStyle/>
          <a:p>
            <a:r>
              <a:rPr lang="en-US" altLang="zh-CN" sz="2700" dirty="0" smtClean="0"/>
              <a:t>Pre-tactical planning should entail fine-tuning of the strategic plan in the light of updated demand data. During this phase:</a:t>
            </a:r>
          </a:p>
          <a:p>
            <a:pPr marL="971550" lvl="1" indent="-514350">
              <a:buFont typeface="+mj-lt"/>
              <a:buAutoNum type="alphaLcParenR"/>
            </a:pPr>
            <a:r>
              <a:rPr lang="en-US" altLang="zh-CN" sz="2400" dirty="0" smtClean="0"/>
              <a:t>certain traffic flows may be re-routed;</a:t>
            </a:r>
          </a:p>
          <a:p>
            <a:pPr marL="971550" lvl="1" indent="-514350">
              <a:buFont typeface="+mj-lt"/>
              <a:buAutoNum type="alphaLcParenR"/>
            </a:pPr>
            <a:r>
              <a:rPr lang="en-US" altLang="zh-CN" sz="2400" dirty="0" smtClean="0"/>
              <a:t>off-load routes may be coordinated;</a:t>
            </a:r>
          </a:p>
          <a:p>
            <a:pPr marL="971550" lvl="1" indent="-514350">
              <a:buFont typeface="+mj-lt"/>
              <a:buAutoNum type="alphaLcParenR"/>
            </a:pPr>
            <a:r>
              <a:rPr lang="en-US" altLang="zh-CN" sz="2400" dirty="0" smtClean="0"/>
              <a:t>tactical measures will be decided upon; and</a:t>
            </a:r>
          </a:p>
          <a:p>
            <a:pPr marL="971550" lvl="1" indent="-514350">
              <a:buFont typeface="+mj-lt"/>
              <a:buAutoNum type="alphaLcParenR"/>
            </a:pPr>
            <a:r>
              <a:rPr lang="en-US" altLang="zh-CN" sz="2400" dirty="0" smtClean="0"/>
              <a:t>details for the ATFM plan for the following day should be published and made available to all concerned.</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Tactical operations</a:t>
            </a:r>
            <a:endParaRPr lang="zh-CN" altLang="en-US" dirty="0"/>
          </a:p>
        </p:txBody>
      </p:sp>
      <p:sp>
        <p:nvSpPr>
          <p:cNvPr id="3" name="内容占位符 2"/>
          <p:cNvSpPr>
            <a:spLocks noGrp="1"/>
          </p:cNvSpPr>
          <p:nvPr>
            <p:ph idx="1"/>
          </p:nvPr>
        </p:nvSpPr>
        <p:spPr/>
        <p:txBody>
          <a:bodyPr>
            <a:normAutofit/>
          </a:bodyPr>
          <a:lstStyle/>
          <a:p>
            <a:r>
              <a:rPr lang="en-US" altLang="zh-CN" sz="3000" dirty="0" smtClean="0"/>
              <a:t>Tactical ATFM operations should consist of:</a:t>
            </a:r>
          </a:p>
          <a:p>
            <a:pPr marL="971550" lvl="1" indent="-514350">
              <a:buFont typeface="+mj-lt"/>
              <a:buAutoNum type="alphaLcParenR"/>
            </a:pPr>
            <a:r>
              <a:rPr lang="en-US" altLang="zh-CN" sz="2400" dirty="0" smtClean="0"/>
              <a:t>executing the agreed tactical measures in order to provide a reduced and even flow of traffic where demand would otherwise have exceeded capacity;</a:t>
            </a:r>
          </a:p>
          <a:p>
            <a:pPr marL="971550" lvl="1" indent="-514350">
              <a:buFont typeface="+mj-lt"/>
              <a:buAutoNum type="alphaLcParenR"/>
            </a:pPr>
            <a:r>
              <a:rPr lang="en-US" altLang="zh-CN" sz="2400" dirty="0" smtClean="0"/>
              <a:t>monitoring the evolution of the air traffic situation to ensure that the ATFM measures applied are having the desired effect and to take or initiate remedial action when long delays are reported, including re-routing of traffic and flight level allocation, in order to utilize the available ATC capacity to the maximum extent.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b="1" dirty="0" smtClean="0"/>
              <a:t>Possible ATFCM Solutions for Capacity Shortfalls Resolution</a:t>
            </a:r>
            <a:endParaRPr lang="zh-CN" altLang="en-US" sz="3200" dirty="0"/>
          </a:p>
        </p:txBody>
      </p:sp>
      <p:graphicFrame>
        <p:nvGraphicFramePr>
          <p:cNvPr id="14" name="表格 13"/>
          <p:cNvGraphicFramePr>
            <a:graphicFrameLocks noGrp="1"/>
          </p:cNvGraphicFramePr>
          <p:nvPr/>
        </p:nvGraphicFramePr>
        <p:xfrm>
          <a:off x="1000100" y="2000240"/>
          <a:ext cx="7358113" cy="3170640"/>
        </p:xfrm>
        <a:graphic>
          <a:graphicData uri="http://schemas.openxmlformats.org/drawingml/2006/table">
            <a:tbl>
              <a:tblPr/>
              <a:tblGrid>
                <a:gridCol w="2286016"/>
                <a:gridCol w="2214578"/>
                <a:gridCol w="2857519"/>
              </a:tblGrid>
              <a:tr h="732240">
                <a:tc rowSpan="2">
                  <a:txBody>
                    <a:bodyPr/>
                    <a:lstStyle/>
                    <a:p>
                      <a:pPr algn="r">
                        <a:spcAft>
                          <a:spcPts val="0"/>
                        </a:spcAft>
                      </a:pPr>
                      <a:endParaRPr lang="en-US" sz="1100" dirty="0" smtClean="0">
                        <a:latin typeface="Tahoma"/>
                        <a:ea typeface="微软雅黑"/>
                        <a:cs typeface="Times New Roman"/>
                      </a:endParaRPr>
                    </a:p>
                    <a:p>
                      <a:pPr algn="r">
                        <a:spcAft>
                          <a:spcPts val="0"/>
                        </a:spcAft>
                      </a:pPr>
                      <a:r>
                        <a:rPr lang="en-US" sz="1600" dirty="0" smtClean="0">
                          <a:latin typeface="Tahoma"/>
                          <a:ea typeface="微软雅黑"/>
                          <a:cs typeface="Times New Roman"/>
                        </a:rPr>
                        <a:t>CAPACITY</a:t>
                      </a:r>
                      <a:endParaRPr lang="en-US" sz="1600" dirty="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spcAft>
                          <a:spcPts val="0"/>
                        </a:spcAft>
                      </a:pPr>
                      <a:endParaRPr lang="en-US" sz="1100" baseline="0" dirty="0" smtClean="0">
                        <a:latin typeface="Tahoma"/>
                        <a:ea typeface="微软雅黑"/>
                        <a:cs typeface="Times New Roman"/>
                      </a:endParaRPr>
                    </a:p>
                    <a:p>
                      <a:pPr>
                        <a:spcAft>
                          <a:spcPts val="0"/>
                        </a:spcAft>
                      </a:pPr>
                      <a:r>
                        <a:rPr lang="en-US" sz="1600" baseline="0" dirty="0" smtClean="0">
                          <a:latin typeface="Tahoma"/>
                          <a:ea typeface="微软雅黑"/>
                          <a:cs typeface="Times New Roman"/>
                        </a:rPr>
                        <a:t>SHORTFALLS</a:t>
                      </a:r>
                      <a:endParaRPr lang="en-US" sz="1600" dirty="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spcAft>
                          <a:spcPts val="0"/>
                        </a:spcAft>
                      </a:pPr>
                      <a:r>
                        <a:rPr lang="en-US" sz="1600" dirty="0" smtClean="0">
                          <a:solidFill>
                            <a:schemeClr val="bg1"/>
                          </a:solidFill>
                          <a:latin typeface="Tahoma"/>
                          <a:ea typeface="微软雅黑"/>
                          <a:cs typeface="Times New Roman"/>
                        </a:rPr>
                        <a:t>OPTIMISE</a:t>
                      </a:r>
                      <a:r>
                        <a:rPr lang="en-US" sz="1600" baseline="0" dirty="0" smtClean="0">
                          <a:solidFill>
                            <a:schemeClr val="bg1"/>
                          </a:solidFill>
                          <a:latin typeface="Tahoma"/>
                          <a:ea typeface="微软雅黑"/>
                          <a:cs typeface="Times New Roman"/>
                        </a:rPr>
                        <a:t> UTILISATION OF AVAILABLE CAPACITY</a:t>
                      </a:r>
                      <a:endParaRPr lang="en-US" sz="1600" dirty="0">
                        <a:solidFill>
                          <a:schemeClr val="bg1"/>
                        </a:solidFill>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r>
              <a:tr h="732240">
                <a:tc vMerge="1">
                  <a:txBody>
                    <a:bodyPr/>
                    <a:lstStyle/>
                    <a:p>
                      <a:endParaRPr lang="zh-CN" altLang="en-US"/>
                    </a:p>
                  </a:txBody>
                  <a:tcPr/>
                </a:tc>
                <a:tc>
                  <a:txBody>
                    <a:bodyPr/>
                    <a:lstStyle/>
                    <a:p>
                      <a:pPr>
                        <a:spcAft>
                          <a:spcPts val="0"/>
                        </a:spcAft>
                      </a:pPr>
                      <a:r>
                        <a:rPr lang="en-US" sz="1600" dirty="0" smtClean="0">
                          <a:latin typeface="Tahoma"/>
                          <a:ea typeface="微软雅黑"/>
                          <a:cs typeface="Times New Roman"/>
                        </a:rPr>
                        <a:t>UTILISE</a:t>
                      </a:r>
                      <a:r>
                        <a:rPr lang="en-US" sz="1600" baseline="0" dirty="0" smtClean="0">
                          <a:latin typeface="Tahoma"/>
                          <a:ea typeface="微软雅黑"/>
                          <a:cs typeface="Times New Roman"/>
                        </a:rPr>
                        <a:t> OTHER AVILABLE CAPACITY</a:t>
                      </a:r>
                      <a:endParaRPr lang="en-US" sz="1600" dirty="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rowSpan="3">
                  <a:txBody>
                    <a:bodyPr/>
                    <a:lstStyle/>
                    <a:p>
                      <a:pPr>
                        <a:spcAft>
                          <a:spcPts val="0"/>
                        </a:spcAft>
                        <a:buFont typeface="Wingdings" pitchFamily="2" charset="2"/>
                        <a:buChar char="Ø"/>
                      </a:pPr>
                      <a:r>
                        <a:rPr lang="en-US" sz="1600" dirty="0" smtClean="0">
                          <a:latin typeface="Tahoma"/>
                          <a:ea typeface="微软雅黑"/>
                          <a:cs typeface="Times New Roman"/>
                        </a:rPr>
                        <a:t>Sector</a:t>
                      </a:r>
                      <a:r>
                        <a:rPr lang="en-US" sz="1600" baseline="0" dirty="0" smtClean="0">
                          <a:latin typeface="Tahoma"/>
                          <a:ea typeface="微软雅黑"/>
                          <a:cs typeface="Times New Roman"/>
                        </a:rPr>
                        <a:t> Management</a:t>
                      </a:r>
                    </a:p>
                    <a:p>
                      <a:pPr lvl="1">
                        <a:spcAft>
                          <a:spcPts val="0"/>
                        </a:spcAft>
                        <a:buFont typeface="Arial" pitchFamily="34" charset="0"/>
                        <a:buChar char="•"/>
                      </a:pPr>
                      <a:r>
                        <a:rPr lang="en-US" sz="1600" baseline="0" dirty="0" smtClean="0">
                          <a:latin typeface="Tahoma"/>
                          <a:ea typeface="微软雅黑"/>
                          <a:cs typeface="Times New Roman"/>
                        </a:rPr>
                        <a:t>Configuration</a:t>
                      </a:r>
                    </a:p>
                    <a:p>
                      <a:pPr lvl="1">
                        <a:spcAft>
                          <a:spcPts val="0"/>
                        </a:spcAft>
                        <a:buFont typeface="Arial" pitchFamily="34" charset="0"/>
                        <a:buChar char="•"/>
                      </a:pPr>
                      <a:r>
                        <a:rPr lang="en-US" sz="1600" baseline="0" dirty="0" smtClean="0">
                          <a:latin typeface="Tahoma"/>
                          <a:ea typeface="微软雅黑"/>
                          <a:cs typeface="Times New Roman"/>
                        </a:rPr>
                        <a:t>Number of sectors</a:t>
                      </a:r>
                    </a:p>
                    <a:p>
                      <a:pPr>
                        <a:spcAft>
                          <a:spcPts val="0"/>
                        </a:spcAft>
                        <a:buFont typeface="Wingdings" pitchFamily="2" charset="2"/>
                        <a:buChar char="Ø"/>
                      </a:pPr>
                      <a:r>
                        <a:rPr lang="en-US" sz="1600" baseline="0" dirty="0" smtClean="0">
                          <a:latin typeface="Tahoma"/>
                          <a:ea typeface="微软雅黑"/>
                          <a:cs typeface="Times New Roman"/>
                        </a:rPr>
                        <a:t>Civil/Military Co-ordination</a:t>
                      </a:r>
                    </a:p>
                    <a:p>
                      <a:pPr>
                        <a:spcAft>
                          <a:spcPts val="0"/>
                        </a:spcAft>
                        <a:buFont typeface="Wingdings" pitchFamily="2" charset="2"/>
                        <a:buChar char="Ø"/>
                      </a:pPr>
                      <a:r>
                        <a:rPr lang="en-US" sz="1600" baseline="0" dirty="0" smtClean="0">
                          <a:latin typeface="Tahoma"/>
                          <a:ea typeface="微软雅黑"/>
                          <a:cs typeface="Times New Roman"/>
                        </a:rPr>
                        <a:t>Reduce Traffic Complexity</a:t>
                      </a:r>
                    </a:p>
                    <a:p>
                      <a:pPr>
                        <a:spcAft>
                          <a:spcPts val="0"/>
                        </a:spcAft>
                        <a:buFont typeface="Wingdings" pitchFamily="2" charset="2"/>
                        <a:buChar char="Ø"/>
                      </a:pPr>
                      <a:r>
                        <a:rPr lang="en-US" sz="1600" baseline="0" dirty="0" smtClean="0">
                          <a:latin typeface="Tahoma"/>
                          <a:ea typeface="微软雅黑"/>
                          <a:cs typeface="Times New Roman"/>
                        </a:rPr>
                        <a:t>Review Capacity Value</a:t>
                      </a:r>
                    </a:p>
                    <a:p>
                      <a:pPr>
                        <a:spcAft>
                          <a:spcPts val="0"/>
                        </a:spcAft>
                        <a:buFont typeface="Wingdings" pitchFamily="2" charset="2"/>
                        <a:buChar char="Ø"/>
                      </a:pPr>
                      <a:r>
                        <a:rPr lang="en-US" sz="1600" baseline="0" dirty="0" smtClean="0">
                          <a:latin typeface="Tahoma"/>
                          <a:ea typeface="微软雅黑"/>
                          <a:cs typeface="Times New Roman"/>
                        </a:rPr>
                        <a:t>Holding Pattern</a:t>
                      </a:r>
                    </a:p>
                    <a:p>
                      <a:pPr>
                        <a:spcAft>
                          <a:spcPts val="0"/>
                        </a:spcAft>
                        <a:buFont typeface="Wingdings" pitchFamily="2" charset="2"/>
                        <a:buChar char="Ø"/>
                      </a:pPr>
                      <a:r>
                        <a:rPr lang="en-US" sz="1600" baseline="0" dirty="0" smtClean="0">
                          <a:latin typeface="Tahoma"/>
                          <a:ea typeface="微软雅黑"/>
                          <a:cs typeface="Times New Roman"/>
                        </a:rPr>
                        <a:t>Balancing Arrival/Departure Capacity</a:t>
                      </a:r>
                    </a:p>
                    <a:p>
                      <a:pPr>
                        <a:spcAft>
                          <a:spcPts val="0"/>
                        </a:spcAft>
                        <a:buFont typeface="Wingdings" pitchFamily="2" charset="2"/>
                        <a:buChar char="Ø"/>
                      </a:pPr>
                      <a:endParaRPr lang="en-US" sz="1600" dirty="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r>
              <a:tr h="732240">
                <a:tc>
                  <a:txBody>
                    <a:bodyPr/>
                    <a:lstStyle/>
                    <a:p>
                      <a:pPr algn="ctr">
                        <a:spcAft>
                          <a:spcPts val="0"/>
                        </a:spcAft>
                      </a:pPr>
                      <a:r>
                        <a:rPr lang="en-US" sz="1600" dirty="0" smtClean="0">
                          <a:latin typeface="Tahoma"/>
                          <a:ea typeface="微软雅黑"/>
                          <a:cs typeface="Times New Roman"/>
                        </a:rPr>
                        <a:t>REGULATE</a:t>
                      </a:r>
                      <a:r>
                        <a:rPr lang="en-US" sz="1600" baseline="0" dirty="0" smtClean="0">
                          <a:latin typeface="Tahoma"/>
                          <a:ea typeface="微软雅黑"/>
                          <a:cs typeface="Times New Roman"/>
                        </a:rPr>
                        <a:t> </a:t>
                      </a:r>
                    </a:p>
                    <a:p>
                      <a:pPr algn="ctr">
                        <a:spcAft>
                          <a:spcPts val="0"/>
                        </a:spcAft>
                      </a:pPr>
                      <a:r>
                        <a:rPr lang="en-US" sz="1600" baseline="0" dirty="0" smtClean="0">
                          <a:latin typeface="Tahoma"/>
                          <a:ea typeface="微软雅黑"/>
                          <a:cs typeface="Times New Roman"/>
                        </a:rPr>
                        <a:t>THE DEMAND</a:t>
                      </a:r>
                      <a:endParaRPr lang="en-US" sz="1600" dirty="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rowSpan="2">
                  <a:txBody>
                    <a:bodyPr/>
                    <a:lstStyle/>
                    <a:p>
                      <a:pPr>
                        <a:spcAft>
                          <a:spcPts val="0"/>
                        </a:spcAft>
                        <a:buFont typeface="Wingdings" pitchFamily="2" charset="2"/>
                        <a:buChar char="Ø"/>
                      </a:pPr>
                      <a:r>
                        <a:rPr lang="en-US" sz="1600" dirty="0" smtClean="0">
                          <a:latin typeface="Tahoma"/>
                          <a:ea typeface="微软雅黑"/>
                          <a:cs typeface="Times New Roman"/>
                        </a:rPr>
                        <a:t>Re-routing</a:t>
                      </a:r>
                    </a:p>
                    <a:p>
                      <a:pPr lvl="1">
                        <a:spcAft>
                          <a:spcPts val="0"/>
                        </a:spcAft>
                        <a:buFont typeface="Arial" pitchFamily="34" charset="0"/>
                        <a:buChar char="•"/>
                      </a:pPr>
                      <a:r>
                        <a:rPr lang="en-US" sz="1600" dirty="0" smtClean="0">
                          <a:latin typeface="Tahoma"/>
                          <a:ea typeface="微软雅黑"/>
                          <a:cs typeface="Times New Roman"/>
                        </a:rPr>
                        <a:t>Flows</a:t>
                      </a:r>
                      <a:endParaRPr lang="en-US" sz="1600" baseline="0" dirty="0" smtClean="0">
                        <a:latin typeface="Tahoma"/>
                        <a:ea typeface="微软雅黑"/>
                        <a:cs typeface="Times New Roman"/>
                      </a:endParaRPr>
                    </a:p>
                    <a:p>
                      <a:pPr lvl="1">
                        <a:spcAft>
                          <a:spcPts val="0"/>
                        </a:spcAft>
                        <a:buFont typeface="Arial" pitchFamily="34" charset="0"/>
                        <a:buChar char="•"/>
                      </a:pPr>
                      <a:r>
                        <a:rPr lang="en-US" sz="1600" baseline="0" dirty="0" smtClean="0">
                          <a:latin typeface="Tahoma"/>
                          <a:ea typeface="微软雅黑"/>
                          <a:cs typeface="Times New Roman"/>
                        </a:rPr>
                        <a:t>Flight</a:t>
                      </a:r>
                    </a:p>
                    <a:p>
                      <a:pPr>
                        <a:spcAft>
                          <a:spcPts val="0"/>
                        </a:spcAft>
                        <a:buFont typeface="Wingdings" pitchFamily="2" charset="2"/>
                        <a:buChar char="Ø"/>
                      </a:pPr>
                      <a:r>
                        <a:rPr lang="en-US" sz="1600" baseline="0" dirty="0" smtClean="0">
                          <a:latin typeface="Tahoma"/>
                          <a:ea typeface="微软雅黑"/>
                          <a:cs typeface="Times New Roman"/>
                        </a:rPr>
                        <a:t>FL Management</a:t>
                      </a:r>
                    </a:p>
                    <a:p>
                      <a:pPr>
                        <a:spcAft>
                          <a:spcPts val="0"/>
                        </a:spcAft>
                        <a:buFont typeface="Wingdings" pitchFamily="2" charset="2"/>
                        <a:buChar char="Ø"/>
                      </a:pPr>
                      <a:r>
                        <a:rPr lang="en-US" sz="1600" baseline="0" dirty="0" smtClean="0">
                          <a:latin typeface="Tahoma"/>
                          <a:ea typeface="微软雅黑"/>
                          <a:cs typeface="Times New Roman"/>
                        </a:rPr>
                        <a:t>Advancing Traffic </a:t>
                      </a:r>
                      <a:endParaRPr lang="en-US" sz="1600" dirty="0" smtClean="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vMerge="1">
                  <a:txBody>
                    <a:bodyPr/>
                    <a:lstStyle/>
                    <a:p>
                      <a:endParaRPr lang="zh-CN" altLang="en-US"/>
                    </a:p>
                  </a:txBody>
                  <a:tcPr/>
                </a:tc>
              </a:tr>
              <a:tr h="732240">
                <a:tc>
                  <a:txBody>
                    <a:bodyPr/>
                    <a:lstStyle/>
                    <a:p>
                      <a:pPr>
                        <a:spcAft>
                          <a:spcPts val="0"/>
                        </a:spcAft>
                        <a:buFont typeface="Wingdings" pitchFamily="2" charset="2"/>
                        <a:buChar char="Ø"/>
                      </a:pPr>
                      <a:r>
                        <a:rPr lang="en-US" sz="1600" dirty="0" smtClean="0">
                          <a:latin typeface="Tahoma"/>
                          <a:ea typeface="微软雅黑"/>
                          <a:cs typeface="Times New Roman"/>
                        </a:rPr>
                        <a:t>Restrictions</a:t>
                      </a:r>
                    </a:p>
                    <a:p>
                      <a:pPr>
                        <a:spcAft>
                          <a:spcPts val="0"/>
                        </a:spcAft>
                        <a:buFont typeface="Wingdings" pitchFamily="2" charset="2"/>
                        <a:buChar char="Ø"/>
                      </a:pPr>
                      <a:r>
                        <a:rPr lang="en-US" sz="1600" dirty="0" smtClean="0">
                          <a:latin typeface="Tahoma"/>
                          <a:ea typeface="微软雅黑"/>
                          <a:cs typeface="Times New Roman"/>
                        </a:rPr>
                        <a:t>Acting</a:t>
                      </a:r>
                      <a:r>
                        <a:rPr lang="en-US" sz="1600" baseline="0" dirty="0" smtClean="0">
                          <a:latin typeface="Tahoma"/>
                          <a:ea typeface="微软雅黑"/>
                          <a:cs typeface="Times New Roman"/>
                        </a:rPr>
                        <a:t> on Airborne    Traffic</a:t>
                      </a:r>
                      <a:endParaRPr lang="en-US" sz="1600" dirty="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vMerge="1">
                  <a:txBody>
                    <a:bodyPr/>
                    <a:lstStyle/>
                    <a:p>
                      <a:endParaRPr lang="zh-CN" altLang="en-US"/>
                    </a:p>
                  </a:txBody>
                  <a:tcPr/>
                </a:tc>
                <a:tc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three phases of ATFCM</a:t>
            </a:r>
            <a:endParaRPr lang="zh-CN" altLang="en-US" dirty="0"/>
          </a:p>
        </p:txBody>
      </p:sp>
      <p:sp>
        <p:nvSpPr>
          <p:cNvPr id="6" name="右箭头 5"/>
          <p:cNvSpPr/>
          <p:nvPr/>
        </p:nvSpPr>
        <p:spPr>
          <a:xfrm>
            <a:off x="1571604" y="1500174"/>
            <a:ext cx="6715172" cy="571504"/>
          </a:xfrm>
          <a:prstGeom prst="rightArrow">
            <a:avLst>
              <a:gd name="adj1" fmla="val 50000"/>
              <a:gd name="adj2" fmla="val 20596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7" name="TextBox 6"/>
          <p:cNvSpPr txBox="1"/>
          <p:nvPr/>
        </p:nvSpPr>
        <p:spPr>
          <a:xfrm>
            <a:off x="1643042" y="1571612"/>
            <a:ext cx="785818" cy="369332"/>
          </a:xfrm>
          <a:prstGeom prst="rect">
            <a:avLst/>
          </a:prstGeom>
          <a:noFill/>
        </p:spPr>
        <p:txBody>
          <a:bodyPr wrap="square" rtlCol="0">
            <a:spAutoFit/>
          </a:bodyPr>
          <a:lstStyle/>
          <a:p>
            <a:r>
              <a:rPr lang="en-US" altLang="zh-CN" dirty="0" smtClean="0"/>
              <a:t>1 year</a:t>
            </a:r>
            <a:endParaRPr lang="zh-CN" altLang="en-US" dirty="0"/>
          </a:p>
        </p:txBody>
      </p:sp>
      <p:sp>
        <p:nvSpPr>
          <p:cNvPr id="8" name="TextBox 7"/>
          <p:cNvSpPr txBox="1"/>
          <p:nvPr/>
        </p:nvSpPr>
        <p:spPr>
          <a:xfrm>
            <a:off x="3143240" y="1571612"/>
            <a:ext cx="928694" cy="369332"/>
          </a:xfrm>
          <a:prstGeom prst="rect">
            <a:avLst/>
          </a:prstGeom>
          <a:noFill/>
        </p:spPr>
        <p:txBody>
          <a:bodyPr wrap="square" rtlCol="0">
            <a:spAutoFit/>
          </a:bodyPr>
          <a:lstStyle/>
          <a:p>
            <a:r>
              <a:rPr lang="en-US" altLang="zh-CN" dirty="0" smtClean="0"/>
              <a:t>1 week</a:t>
            </a:r>
            <a:endParaRPr lang="zh-CN" altLang="en-US" dirty="0"/>
          </a:p>
        </p:txBody>
      </p:sp>
      <p:sp>
        <p:nvSpPr>
          <p:cNvPr id="9" name="TextBox 8"/>
          <p:cNvSpPr txBox="1"/>
          <p:nvPr/>
        </p:nvSpPr>
        <p:spPr>
          <a:xfrm>
            <a:off x="5000628" y="1571612"/>
            <a:ext cx="1357322" cy="369332"/>
          </a:xfrm>
          <a:prstGeom prst="rect">
            <a:avLst/>
          </a:prstGeom>
          <a:noFill/>
        </p:spPr>
        <p:txBody>
          <a:bodyPr wrap="square" rtlCol="0">
            <a:spAutoFit/>
          </a:bodyPr>
          <a:lstStyle/>
          <a:p>
            <a:r>
              <a:rPr lang="en-US" altLang="zh-CN" dirty="0" smtClean="0"/>
              <a:t>Real-time</a:t>
            </a:r>
            <a:endParaRPr lang="zh-CN" altLang="en-US" dirty="0"/>
          </a:p>
        </p:txBody>
      </p:sp>
      <p:sp>
        <p:nvSpPr>
          <p:cNvPr id="10" name="矩形 9"/>
          <p:cNvSpPr/>
          <p:nvPr/>
        </p:nvSpPr>
        <p:spPr>
          <a:xfrm>
            <a:off x="642910" y="2143116"/>
            <a:ext cx="928694" cy="64294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ln>
                  <a:solidFill>
                    <a:srgbClr val="002060"/>
                  </a:solidFill>
                </a:ln>
                <a:solidFill>
                  <a:schemeClr val="accent6">
                    <a:lumMod val="40000"/>
                    <a:lumOff val="60000"/>
                  </a:schemeClr>
                </a:solidFill>
              </a:rPr>
              <a:t>Traffic Forecast</a:t>
            </a:r>
            <a:endParaRPr lang="zh-CN" altLang="en-US" sz="1600" dirty="0">
              <a:ln>
                <a:solidFill>
                  <a:srgbClr val="002060"/>
                </a:solidFill>
              </a:ln>
              <a:solidFill>
                <a:schemeClr val="accent6">
                  <a:lumMod val="40000"/>
                  <a:lumOff val="60000"/>
                </a:schemeClr>
              </a:solidFill>
            </a:endParaRPr>
          </a:p>
        </p:txBody>
      </p:sp>
      <p:sp>
        <p:nvSpPr>
          <p:cNvPr id="11" name="矩形 10"/>
          <p:cNvSpPr/>
          <p:nvPr/>
        </p:nvSpPr>
        <p:spPr>
          <a:xfrm>
            <a:off x="642910" y="2786058"/>
            <a:ext cx="928694" cy="7143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2910" y="3500438"/>
            <a:ext cx="928694" cy="12144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ln>
                  <a:solidFill>
                    <a:srgbClr val="002060"/>
                  </a:solidFill>
                </a:ln>
                <a:solidFill>
                  <a:schemeClr val="accent6">
                    <a:lumMod val="40000"/>
                    <a:lumOff val="60000"/>
                  </a:schemeClr>
                </a:solidFill>
              </a:rPr>
              <a:t>Resources</a:t>
            </a:r>
          </a:p>
          <a:p>
            <a:pPr>
              <a:buFontTx/>
              <a:buChar char="-"/>
            </a:pPr>
            <a:r>
              <a:rPr lang="en-US" altLang="zh-CN" sz="1400" dirty="0" smtClean="0">
                <a:ln>
                  <a:solidFill>
                    <a:srgbClr val="002060"/>
                  </a:solidFill>
                </a:ln>
                <a:solidFill>
                  <a:schemeClr val="accent6">
                    <a:lumMod val="40000"/>
                    <a:lumOff val="60000"/>
                  </a:schemeClr>
                </a:solidFill>
              </a:rPr>
              <a:t> Airspace</a:t>
            </a:r>
          </a:p>
          <a:p>
            <a:pPr>
              <a:buFontTx/>
              <a:buChar char="-"/>
            </a:pPr>
            <a:r>
              <a:rPr lang="en-US" altLang="zh-CN" sz="1400" dirty="0" smtClean="0">
                <a:ln>
                  <a:solidFill>
                    <a:srgbClr val="002060"/>
                  </a:solidFill>
                </a:ln>
                <a:solidFill>
                  <a:schemeClr val="accent6">
                    <a:lumMod val="40000"/>
                    <a:lumOff val="60000"/>
                  </a:schemeClr>
                </a:solidFill>
              </a:rPr>
              <a:t> ATC</a:t>
            </a:r>
          </a:p>
          <a:p>
            <a:pPr>
              <a:buFontTx/>
              <a:buChar char="-"/>
            </a:pPr>
            <a:r>
              <a:rPr lang="en-US" altLang="zh-CN" sz="1400" dirty="0" smtClean="0">
                <a:ln>
                  <a:solidFill>
                    <a:srgbClr val="002060"/>
                  </a:solidFill>
                </a:ln>
                <a:solidFill>
                  <a:schemeClr val="accent6">
                    <a:lumMod val="40000"/>
                    <a:lumOff val="60000"/>
                  </a:schemeClr>
                </a:solidFill>
              </a:rPr>
              <a:t> Airport</a:t>
            </a:r>
            <a:endParaRPr lang="zh-CN" altLang="en-US" sz="1400" dirty="0">
              <a:ln>
                <a:solidFill>
                  <a:srgbClr val="002060"/>
                </a:solidFill>
              </a:ln>
              <a:solidFill>
                <a:schemeClr val="accent6">
                  <a:lumMod val="40000"/>
                  <a:lumOff val="60000"/>
                </a:schemeClr>
              </a:solidFill>
            </a:endParaRPr>
          </a:p>
        </p:txBody>
      </p:sp>
      <p:sp>
        <p:nvSpPr>
          <p:cNvPr id="14" name="矩形 13"/>
          <p:cNvSpPr/>
          <p:nvPr/>
        </p:nvSpPr>
        <p:spPr>
          <a:xfrm>
            <a:off x="1571604" y="2143116"/>
            <a:ext cx="6000792" cy="257176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altLang="zh-CN" sz="1600" dirty="0" smtClean="0"/>
          </a:p>
          <a:p>
            <a:endParaRPr lang="zh-CN" altLang="en-US" dirty="0"/>
          </a:p>
        </p:txBody>
      </p:sp>
      <p:sp>
        <p:nvSpPr>
          <p:cNvPr id="15" name="TextBox 14"/>
          <p:cNvSpPr txBox="1"/>
          <p:nvPr/>
        </p:nvSpPr>
        <p:spPr>
          <a:xfrm>
            <a:off x="1571604" y="2143116"/>
            <a:ext cx="3571900" cy="369332"/>
          </a:xfrm>
          <a:prstGeom prst="rect">
            <a:avLst/>
          </a:prstGeom>
          <a:noFill/>
        </p:spPr>
        <p:txBody>
          <a:bodyPr wrap="square" rtlCol="0">
            <a:spAutoFit/>
          </a:bodyPr>
          <a:lstStyle/>
          <a:p>
            <a:r>
              <a:rPr lang="en-US" altLang="zh-CN" b="1" u="sng" dirty="0" smtClean="0"/>
              <a:t>Strategic Flow &amp; Capacity Planning</a:t>
            </a:r>
          </a:p>
        </p:txBody>
      </p:sp>
      <p:sp>
        <p:nvSpPr>
          <p:cNvPr id="16" name="TextBox 15"/>
          <p:cNvSpPr txBox="1"/>
          <p:nvPr/>
        </p:nvSpPr>
        <p:spPr>
          <a:xfrm>
            <a:off x="1571604" y="2518658"/>
            <a:ext cx="2000264" cy="2308324"/>
          </a:xfrm>
          <a:prstGeom prst="rect">
            <a:avLst/>
          </a:prstGeom>
          <a:noFill/>
        </p:spPr>
        <p:txBody>
          <a:bodyPr wrap="square" rtlCol="0">
            <a:spAutoFit/>
          </a:bodyPr>
          <a:lstStyle/>
          <a:p>
            <a:r>
              <a:rPr lang="en-US" altLang="zh-CN" sz="1600" dirty="0" smtClean="0"/>
              <a:t>Establishment of scenarios and harmonized planning considering:</a:t>
            </a:r>
          </a:p>
          <a:p>
            <a:pPr>
              <a:buFontTx/>
              <a:buChar char="-"/>
            </a:pPr>
            <a:r>
              <a:rPr lang="en-US" altLang="zh-CN" sz="1600" dirty="0" smtClean="0"/>
              <a:t>Traffic Demand</a:t>
            </a:r>
          </a:p>
          <a:p>
            <a:pPr>
              <a:buFontTx/>
              <a:buChar char="-"/>
            </a:pPr>
            <a:r>
              <a:rPr lang="en-US" altLang="zh-CN" sz="1600" dirty="0" smtClean="0"/>
              <a:t>Airspace Structure</a:t>
            </a:r>
          </a:p>
          <a:p>
            <a:pPr>
              <a:buFontTx/>
              <a:buChar char="-"/>
            </a:pPr>
            <a:r>
              <a:rPr lang="en-US" altLang="zh-CN" sz="1600" dirty="0" smtClean="0"/>
              <a:t>ATC Capabilities</a:t>
            </a:r>
          </a:p>
          <a:p>
            <a:pPr>
              <a:buFontTx/>
              <a:buChar char="-"/>
            </a:pPr>
            <a:r>
              <a:rPr lang="en-US" altLang="zh-CN" sz="1600" dirty="0" smtClean="0"/>
              <a:t>Airport Capabilities</a:t>
            </a:r>
          </a:p>
          <a:p>
            <a:endParaRPr lang="zh-CN" altLang="en-US" sz="1600" dirty="0"/>
          </a:p>
        </p:txBody>
      </p:sp>
      <p:sp>
        <p:nvSpPr>
          <p:cNvPr id="17" name="矩形 16"/>
          <p:cNvSpPr/>
          <p:nvPr/>
        </p:nvSpPr>
        <p:spPr>
          <a:xfrm>
            <a:off x="3500430" y="2500306"/>
            <a:ext cx="4071966" cy="22145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TextBox 17"/>
          <p:cNvSpPr txBox="1"/>
          <p:nvPr/>
        </p:nvSpPr>
        <p:spPr>
          <a:xfrm>
            <a:off x="3500430" y="2500306"/>
            <a:ext cx="3571900" cy="369332"/>
          </a:xfrm>
          <a:prstGeom prst="rect">
            <a:avLst/>
          </a:prstGeom>
          <a:noFill/>
        </p:spPr>
        <p:txBody>
          <a:bodyPr wrap="square" rtlCol="0">
            <a:spAutoFit/>
          </a:bodyPr>
          <a:lstStyle/>
          <a:p>
            <a:r>
              <a:rPr lang="en-US" altLang="zh-CN" b="1" u="sng" dirty="0" smtClean="0"/>
              <a:t>Optimized Capacity Management</a:t>
            </a:r>
          </a:p>
        </p:txBody>
      </p:sp>
      <p:sp>
        <p:nvSpPr>
          <p:cNvPr id="19" name="TextBox 18"/>
          <p:cNvSpPr txBox="1"/>
          <p:nvPr/>
        </p:nvSpPr>
        <p:spPr>
          <a:xfrm>
            <a:off x="3511188" y="2786059"/>
            <a:ext cx="1918068" cy="2062103"/>
          </a:xfrm>
          <a:prstGeom prst="rect">
            <a:avLst/>
          </a:prstGeom>
          <a:noFill/>
        </p:spPr>
        <p:txBody>
          <a:bodyPr wrap="square" rtlCol="0">
            <a:spAutoFit/>
          </a:bodyPr>
          <a:lstStyle/>
          <a:p>
            <a:r>
              <a:rPr lang="en-US" altLang="zh-CN" sz="1600" dirty="0" smtClean="0"/>
              <a:t>Pro-active optimization of the Network Operations Plan and anticipation of events in order to maintain the network stability</a:t>
            </a:r>
          </a:p>
          <a:p>
            <a:endParaRPr lang="zh-CN" altLang="en-US" sz="1600" dirty="0"/>
          </a:p>
        </p:txBody>
      </p:sp>
      <p:sp>
        <p:nvSpPr>
          <p:cNvPr id="20" name="矩形 19"/>
          <p:cNvSpPr/>
          <p:nvPr/>
        </p:nvSpPr>
        <p:spPr>
          <a:xfrm>
            <a:off x="5357818" y="2857496"/>
            <a:ext cx="2214578" cy="1857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5357818" y="2857496"/>
            <a:ext cx="2428892" cy="553998"/>
          </a:xfrm>
          <a:prstGeom prst="rect">
            <a:avLst/>
          </a:prstGeom>
          <a:noFill/>
        </p:spPr>
        <p:txBody>
          <a:bodyPr wrap="square" rtlCol="0">
            <a:spAutoFit/>
          </a:bodyPr>
          <a:lstStyle/>
          <a:p>
            <a:pPr>
              <a:lnSpc>
                <a:spcPts val="1800"/>
              </a:lnSpc>
            </a:pPr>
            <a:r>
              <a:rPr lang="en-US" altLang="zh-CN" sz="1700" b="1" u="sng" dirty="0" smtClean="0"/>
              <a:t>Tactical Flow&amp;</a:t>
            </a:r>
          </a:p>
          <a:p>
            <a:pPr>
              <a:lnSpc>
                <a:spcPts val="1800"/>
              </a:lnSpc>
            </a:pPr>
            <a:r>
              <a:rPr lang="en-US" altLang="zh-CN" sz="1700" b="1" u="sng" dirty="0" smtClean="0"/>
              <a:t>Capacity Management</a:t>
            </a:r>
          </a:p>
        </p:txBody>
      </p:sp>
      <p:sp>
        <p:nvSpPr>
          <p:cNvPr id="24" name="TextBox 23"/>
          <p:cNvSpPr txBox="1"/>
          <p:nvPr/>
        </p:nvSpPr>
        <p:spPr>
          <a:xfrm>
            <a:off x="5357818" y="3286124"/>
            <a:ext cx="2357454" cy="1708160"/>
          </a:xfrm>
          <a:prstGeom prst="rect">
            <a:avLst/>
          </a:prstGeom>
          <a:noFill/>
        </p:spPr>
        <p:txBody>
          <a:bodyPr wrap="square" rtlCol="0">
            <a:spAutoFit/>
          </a:bodyPr>
          <a:lstStyle/>
          <a:p>
            <a:r>
              <a:rPr lang="en-US" altLang="zh-CN" sz="1500" dirty="0" smtClean="0"/>
              <a:t>Monitoring of the ATFCM situation and reaction to real-time events to minimize disruption impact and/or to take benefit of opportunities</a:t>
            </a:r>
          </a:p>
          <a:p>
            <a:endParaRPr lang="zh-CN" altLang="en-US" sz="1500" dirty="0"/>
          </a:p>
        </p:txBody>
      </p:sp>
      <p:sp>
        <p:nvSpPr>
          <p:cNvPr id="25" name="矩形 24"/>
          <p:cNvSpPr/>
          <p:nvPr/>
        </p:nvSpPr>
        <p:spPr>
          <a:xfrm>
            <a:off x="7572396" y="2143116"/>
            <a:ext cx="1214446" cy="25979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dirty="0" smtClean="0"/>
              <a:t>Real-Time Operations</a:t>
            </a:r>
          </a:p>
          <a:p>
            <a:pPr>
              <a:buFontTx/>
              <a:buChar char="-"/>
            </a:pPr>
            <a:r>
              <a:rPr lang="en-US" altLang="zh-CN" dirty="0" smtClean="0"/>
              <a:t> ATC</a:t>
            </a:r>
          </a:p>
          <a:p>
            <a:pPr>
              <a:buFontTx/>
              <a:buChar char="-"/>
            </a:pPr>
            <a:r>
              <a:rPr lang="en-US" altLang="zh-CN" dirty="0" smtClean="0"/>
              <a:t> ASM</a:t>
            </a:r>
          </a:p>
          <a:p>
            <a:pPr>
              <a:buFontTx/>
              <a:buChar char="-"/>
            </a:pPr>
            <a:r>
              <a:rPr lang="en-US" altLang="zh-CN" dirty="0" smtClean="0"/>
              <a:t> Airport</a:t>
            </a:r>
          </a:p>
          <a:p>
            <a:pPr>
              <a:buFontTx/>
              <a:buChar char="-"/>
            </a:pPr>
            <a:r>
              <a:rPr lang="en-US" altLang="zh-CN" dirty="0" smtClean="0"/>
              <a:t> AOs</a:t>
            </a:r>
            <a:endParaRPr lang="zh-CN" altLang="en-US" dirty="0"/>
          </a:p>
        </p:txBody>
      </p:sp>
      <p:sp>
        <p:nvSpPr>
          <p:cNvPr id="26" name="下弧形箭头 25"/>
          <p:cNvSpPr/>
          <p:nvPr/>
        </p:nvSpPr>
        <p:spPr>
          <a:xfrm flipH="1">
            <a:off x="1000100" y="4714884"/>
            <a:ext cx="1071570" cy="357190"/>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下弧形箭头 26"/>
          <p:cNvSpPr/>
          <p:nvPr/>
        </p:nvSpPr>
        <p:spPr>
          <a:xfrm flipH="1">
            <a:off x="3000364" y="4714884"/>
            <a:ext cx="1071570" cy="357190"/>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下弧形箭头 27"/>
          <p:cNvSpPr/>
          <p:nvPr/>
        </p:nvSpPr>
        <p:spPr>
          <a:xfrm flipH="1">
            <a:off x="5000628" y="4736400"/>
            <a:ext cx="1071570" cy="357190"/>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下弧形箭头 28"/>
          <p:cNvSpPr/>
          <p:nvPr/>
        </p:nvSpPr>
        <p:spPr>
          <a:xfrm flipH="1">
            <a:off x="7000892" y="4736400"/>
            <a:ext cx="1071570" cy="357190"/>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TextBox 29"/>
          <p:cNvSpPr txBox="1"/>
          <p:nvPr/>
        </p:nvSpPr>
        <p:spPr>
          <a:xfrm>
            <a:off x="1000100" y="5143512"/>
            <a:ext cx="1000132" cy="338554"/>
          </a:xfrm>
          <a:prstGeom prst="rect">
            <a:avLst/>
          </a:prstGeom>
          <a:noFill/>
          <a:ln>
            <a:noFill/>
          </a:ln>
        </p:spPr>
        <p:txBody>
          <a:bodyPr wrap="square" rtlCol="0">
            <a:spAutoFit/>
          </a:bodyPr>
          <a:lstStyle/>
          <a:p>
            <a:pPr algn="ctr"/>
            <a:r>
              <a:rPr lang="en-US" altLang="zh-CN" sz="1600" dirty="0" smtClean="0"/>
              <a:t>Feedback</a:t>
            </a:r>
            <a:endParaRPr lang="zh-CN" altLang="en-US" sz="1600" dirty="0"/>
          </a:p>
        </p:txBody>
      </p:sp>
      <p:sp>
        <p:nvSpPr>
          <p:cNvPr id="31" name="TextBox 30"/>
          <p:cNvSpPr txBox="1"/>
          <p:nvPr/>
        </p:nvSpPr>
        <p:spPr>
          <a:xfrm>
            <a:off x="3071802" y="5140632"/>
            <a:ext cx="1000132" cy="338554"/>
          </a:xfrm>
          <a:prstGeom prst="rect">
            <a:avLst/>
          </a:prstGeom>
          <a:noFill/>
          <a:ln>
            <a:noFill/>
          </a:ln>
        </p:spPr>
        <p:txBody>
          <a:bodyPr wrap="square" rtlCol="0">
            <a:spAutoFit/>
          </a:bodyPr>
          <a:lstStyle/>
          <a:p>
            <a:pPr algn="ctr"/>
            <a:r>
              <a:rPr lang="en-US" altLang="zh-CN" sz="1600" dirty="0" smtClean="0"/>
              <a:t>Feedback</a:t>
            </a:r>
            <a:endParaRPr lang="zh-CN" altLang="en-US" sz="1600" dirty="0"/>
          </a:p>
        </p:txBody>
      </p:sp>
      <p:sp>
        <p:nvSpPr>
          <p:cNvPr id="32" name="TextBox 31"/>
          <p:cNvSpPr txBox="1"/>
          <p:nvPr/>
        </p:nvSpPr>
        <p:spPr>
          <a:xfrm>
            <a:off x="5143504" y="5137752"/>
            <a:ext cx="1000132" cy="338554"/>
          </a:xfrm>
          <a:prstGeom prst="rect">
            <a:avLst/>
          </a:prstGeom>
          <a:noFill/>
          <a:ln>
            <a:noFill/>
          </a:ln>
        </p:spPr>
        <p:txBody>
          <a:bodyPr wrap="square" rtlCol="0">
            <a:spAutoFit/>
          </a:bodyPr>
          <a:lstStyle/>
          <a:p>
            <a:pPr algn="ctr"/>
            <a:r>
              <a:rPr lang="en-US" altLang="zh-CN" sz="1600" dirty="0" smtClean="0"/>
              <a:t>Feedback</a:t>
            </a:r>
            <a:endParaRPr lang="zh-CN" altLang="en-US" sz="1600" dirty="0"/>
          </a:p>
        </p:txBody>
      </p:sp>
      <p:sp>
        <p:nvSpPr>
          <p:cNvPr id="33" name="TextBox 32"/>
          <p:cNvSpPr txBox="1"/>
          <p:nvPr/>
        </p:nvSpPr>
        <p:spPr>
          <a:xfrm>
            <a:off x="7215206" y="5134872"/>
            <a:ext cx="1000132" cy="338554"/>
          </a:xfrm>
          <a:prstGeom prst="rect">
            <a:avLst/>
          </a:prstGeom>
          <a:noFill/>
          <a:ln>
            <a:noFill/>
          </a:ln>
        </p:spPr>
        <p:txBody>
          <a:bodyPr wrap="square" rtlCol="0">
            <a:spAutoFit/>
          </a:bodyPr>
          <a:lstStyle/>
          <a:p>
            <a:pPr algn="ctr"/>
            <a:r>
              <a:rPr lang="en-US" altLang="zh-CN" sz="1600" dirty="0" smtClean="0"/>
              <a:t>Feedback</a:t>
            </a:r>
            <a:endParaRPr lang="zh-CN" altLang="en-US" sz="1600" dirty="0"/>
          </a:p>
        </p:txBody>
      </p:sp>
      <p:sp>
        <p:nvSpPr>
          <p:cNvPr id="34" name="右箭头 33"/>
          <p:cNvSpPr/>
          <p:nvPr/>
        </p:nvSpPr>
        <p:spPr>
          <a:xfrm>
            <a:off x="1571604" y="5572140"/>
            <a:ext cx="3643338" cy="428628"/>
          </a:xfrm>
          <a:prstGeom prst="rightArrow">
            <a:avLst>
              <a:gd name="adj1" fmla="val 50000"/>
              <a:gd name="adj2" fmla="val 15541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5" name="右箭头 34"/>
          <p:cNvSpPr/>
          <p:nvPr/>
        </p:nvSpPr>
        <p:spPr>
          <a:xfrm>
            <a:off x="4643438" y="6000768"/>
            <a:ext cx="3071834" cy="428628"/>
          </a:xfrm>
          <a:prstGeom prst="rightArrow">
            <a:avLst>
              <a:gd name="adj1" fmla="val 50000"/>
              <a:gd name="adj2" fmla="val 15541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7" name="TextBox 36"/>
          <p:cNvSpPr txBox="1"/>
          <p:nvPr/>
        </p:nvSpPr>
        <p:spPr>
          <a:xfrm>
            <a:off x="2591076" y="5608424"/>
            <a:ext cx="1071570" cy="338554"/>
          </a:xfrm>
          <a:prstGeom prst="rect">
            <a:avLst/>
          </a:prstGeom>
          <a:noFill/>
        </p:spPr>
        <p:txBody>
          <a:bodyPr wrap="square" rtlCol="0">
            <a:spAutoFit/>
          </a:bodyPr>
          <a:lstStyle/>
          <a:p>
            <a:r>
              <a:rPr lang="en-US" altLang="zh-CN" sz="1600" dirty="0" smtClean="0"/>
              <a:t>Planning</a:t>
            </a:r>
            <a:endParaRPr lang="zh-CN" altLang="en-US" sz="1600" dirty="0"/>
          </a:p>
        </p:txBody>
      </p:sp>
      <p:sp>
        <p:nvSpPr>
          <p:cNvPr id="38" name="TextBox 37"/>
          <p:cNvSpPr txBox="1"/>
          <p:nvPr/>
        </p:nvSpPr>
        <p:spPr>
          <a:xfrm>
            <a:off x="5429256" y="6051678"/>
            <a:ext cx="1071570" cy="338554"/>
          </a:xfrm>
          <a:prstGeom prst="rect">
            <a:avLst/>
          </a:prstGeom>
          <a:noFill/>
        </p:spPr>
        <p:txBody>
          <a:bodyPr wrap="square" rtlCol="0">
            <a:spAutoFit/>
          </a:bodyPr>
          <a:lstStyle/>
          <a:p>
            <a:r>
              <a:rPr lang="en-US" altLang="zh-CN" sz="1600" dirty="0" smtClean="0"/>
              <a:t>Execution</a:t>
            </a:r>
            <a:endParaRPr lang="zh-CN" alt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357158" y="2039404"/>
            <a:ext cx="1428760" cy="40719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fontScale="90000"/>
          </a:bodyPr>
          <a:lstStyle/>
          <a:p>
            <a:r>
              <a:rPr lang="en-US" altLang="zh-CN" b="1" dirty="0" smtClean="0"/>
              <a:t>Working Process for Strategic ATFCM</a:t>
            </a:r>
            <a:endParaRPr lang="zh-CN" altLang="en-US" dirty="0"/>
          </a:p>
        </p:txBody>
      </p:sp>
      <p:sp>
        <p:nvSpPr>
          <p:cNvPr id="5" name="矩形 4"/>
          <p:cNvSpPr/>
          <p:nvPr/>
        </p:nvSpPr>
        <p:spPr>
          <a:xfrm>
            <a:off x="428596" y="2968098"/>
            <a:ext cx="1285884" cy="30718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zh-CN" altLang="en-US" sz="1400" dirty="0">
              <a:solidFill>
                <a:schemeClr val="tx1"/>
              </a:solidFill>
            </a:endParaRPr>
          </a:p>
        </p:txBody>
      </p:sp>
      <p:sp>
        <p:nvSpPr>
          <p:cNvPr id="6" name="矩形 5"/>
          <p:cNvSpPr/>
          <p:nvPr/>
        </p:nvSpPr>
        <p:spPr>
          <a:xfrm>
            <a:off x="2643174" y="2396594"/>
            <a:ext cx="2477466" cy="35719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9" name="矩形 8"/>
          <p:cNvSpPr/>
          <p:nvPr/>
        </p:nvSpPr>
        <p:spPr>
          <a:xfrm>
            <a:off x="5364708" y="2110842"/>
            <a:ext cx="428628" cy="1461034"/>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altLang="zh-CN" sz="1050" dirty="0" smtClean="0">
                <a:solidFill>
                  <a:schemeClr val="tx1"/>
                </a:solidFill>
              </a:rPr>
              <a:t>Reduction of Traffic Demand in critical areas</a:t>
            </a:r>
            <a:endParaRPr lang="zh-CN" altLang="en-US" sz="1050" dirty="0">
              <a:solidFill>
                <a:schemeClr val="tx1"/>
              </a:solidFill>
            </a:endParaRPr>
          </a:p>
        </p:txBody>
      </p:sp>
      <p:sp>
        <p:nvSpPr>
          <p:cNvPr id="15" name="矩形 14"/>
          <p:cNvSpPr/>
          <p:nvPr/>
        </p:nvSpPr>
        <p:spPr>
          <a:xfrm>
            <a:off x="500034" y="3253850"/>
            <a:ext cx="1143008" cy="7858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900" dirty="0" smtClean="0">
                <a:solidFill>
                  <a:schemeClr val="bg1"/>
                </a:solidFill>
              </a:rPr>
              <a:t>ASM</a:t>
            </a:r>
          </a:p>
          <a:p>
            <a:r>
              <a:rPr lang="en-US" altLang="zh-CN" sz="900" dirty="0" smtClean="0">
                <a:solidFill>
                  <a:schemeClr val="bg1"/>
                </a:solidFill>
              </a:rPr>
              <a:t>Airspace Structure</a:t>
            </a:r>
          </a:p>
          <a:p>
            <a:r>
              <a:rPr lang="en-US" altLang="zh-CN" sz="900" dirty="0" smtClean="0">
                <a:solidFill>
                  <a:schemeClr val="bg1"/>
                </a:solidFill>
              </a:rPr>
              <a:t>(routes, sectors, etc) including capacity values</a:t>
            </a:r>
            <a:endParaRPr lang="zh-CN" altLang="en-US" sz="900" dirty="0">
              <a:solidFill>
                <a:schemeClr val="bg1"/>
              </a:solidFill>
            </a:endParaRPr>
          </a:p>
        </p:txBody>
      </p:sp>
      <p:sp>
        <p:nvSpPr>
          <p:cNvPr id="16" name="矩形 15"/>
          <p:cNvSpPr/>
          <p:nvPr/>
        </p:nvSpPr>
        <p:spPr>
          <a:xfrm>
            <a:off x="500034" y="4111106"/>
            <a:ext cx="1143008" cy="9286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900" dirty="0" smtClean="0">
                <a:solidFill>
                  <a:schemeClr val="bg1"/>
                </a:solidFill>
              </a:rPr>
              <a:t>ATC</a:t>
            </a:r>
          </a:p>
          <a:p>
            <a:r>
              <a:rPr lang="en-US" altLang="zh-CN" sz="900" dirty="0" smtClean="0">
                <a:solidFill>
                  <a:schemeClr val="bg1"/>
                </a:solidFill>
              </a:rPr>
              <a:t>Capabilities</a:t>
            </a:r>
          </a:p>
          <a:p>
            <a:r>
              <a:rPr lang="en-US" altLang="zh-CN" sz="900" dirty="0" smtClean="0">
                <a:solidFill>
                  <a:schemeClr val="bg1"/>
                </a:solidFill>
              </a:rPr>
              <a:t>(Staff resources, operating techniques, system support)</a:t>
            </a:r>
            <a:endParaRPr lang="zh-CN" altLang="en-US" sz="900" dirty="0">
              <a:solidFill>
                <a:schemeClr val="bg1"/>
              </a:solidFill>
            </a:endParaRPr>
          </a:p>
        </p:txBody>
      </p:sp>
      <p:sp>
        <p:nvSpPr>
          <p:cNvPr id="17" name="矩形 16"/>
          <p:cNvSpPr/>
          <p:nvPr/>
        </p:nvSpPr>
        <p:spPr>
          <a:xfrm>
            <a:off x="500034" y="5111238"/>
            <a:ext cx="1143008" cy="8572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900" dirty="0" smtClean="0">
                <a:solidFill>
                  <a:schemeClr val="bg1"/>
                </a:solidFill>
              </a:rPr>
              <a:t>Airport</a:t>
            </a:r>
          </a:p>
          <a:p>
            <a:r>
              <a:rPr lang="en-US" altLang="zh-CN" sz="900" dirty="0" smtClean="0">
                <a:solidFill>
                  <a:schemeClr val="bg1"/>
                </a:solidFill>
              </a:rPr>
              <a:t>Capabilities</a:t>
            </a:r>
          </a:p>
          <a:p>
            <a:r>
              <a:rPr lang="en-US" altLang="zh-CN" sz="900" dirty="0" smtClean="0">
                <a:solidFill>
                  <a:schemeClr val="bg1"/>
                </a:solidFill>
              </a:rPr>
              <a:t>(Schedule, infrastructure, etc)</a:t>
            </a:r>
            <a:endParaRPr lang="zh-CN" altLang="en-US" sz="900" dirty="0">
              <a:solidFill>
                <a:schemeClr val="bg1"/>
              </a:solidFill>
            </a:endParaRPr>
          </a:p>
        </p:txBody>
      </p:sp>
      <p:sp>
        <p:nvSpPr>
          <p:cNvPr id="18" name="TextBox 17"/>
          <p:cNvSpPr txBox="1"/>
          <p:nvPr/>
        </p:nvSpPr>
        <p:spPr>
          <a:xfrm>
            <a:off x="416533" y="2992240"/>
            <a:ext cx="1285884" cy="261610"/>
          </a:xfrm>
          <a:prstGeom prst="rect">
            <a:avLst/>
          </a:prstGeom>
          <a:noFill/>
        </p:spPr>
        <p:txBody>
          <a:bodyPr wrap="square" rtlCol="0">
            <a:spAutoFit/>
          </a:bodyPr>
          <a:lstStyle/>
          <a:p>
            <a:r>
              <a:rPr lang="en-US" altLang="zh-CN" sz="1100" dirty="0" smtClean="0">
                <a:solidFill>
                  <a:schemeClr val="bg1"/>
                </a:solidFill>
              </a:rPr>
              <a:t>ATM Environment</a:t>
            </a:r>
            <a:endParaRPr lang="zh-CN" altLang="en-US" sz="1100" dirty="0">
              <a:solidFill>
                <a:schemeClr val="bg1"/>
              </a:solidFill>
            </a:endParaRPr>
          </a:p>
        </p:txBody>
      </p:sp>
      <p:sp>
        <p:nvSpPr>
          <p:cNvPr id="19" name="矩形 18"/>
          <p:cNvSpPr/>
          <p:nvPr/>
        </p:nvSpPr>
        <p:spPr>
          <a:xfrm>
            <a:off x="642910" y="2468032"/>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AO Traffic Forecast</a:t>
            </a:r>
            <a:endParaRPr lang="zh-CN" altLang="en-US" sz="1200" dirty="0"/>
          </a:p>
        </p:txBody>
      </p:sp>
      <p:grpSp>
        <p:nvGrpSpPr>
          <p:cNvPr id="21" name="组合 20"/>
          <p:cNvGrpSpPr/>
          <p:nvPr/>
        </p:nvGrpSpPr>
        <p:grpSpPr>
          <a:xfrm>
            <a:off x="1864226" y="3686713"/>
            <a:ext cx="735896" cy="642942"/>
            <a:chOff x="1821194" y="3704420"/>
            <a:chExt cx="735896" cy="642942"/>
          </a:xfrm>
        </p:grpSpPr>
        <p:sp>
          <p:nvSpPr>
            <p:cNvPr id="7" name="流程图: 决策 6"/>
            <p:cNvSpPr/>
            <p:nvPr/>
          </p:nvSpPr>
          <p:spPr>
            <a:xfrm>
              <a:off x="1826359" y="3704420"/>
              <a:ext cx="714381" cy="642942"/>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solidFill>
                  <a:schemeClr val="tx1"/>
                </a:solidFill>
              </a:endParaRPr>
            </a:p>
          </p:txBody>
        </p:sp>
        <p:sp>
          <p:nvSpPr>
            <p:cNvPr id="20" name="TextBox 19"/>
            <p:cNvSpPr txBox="1"/>
            <p:nvPr/>
          </p:nvSpPr>
          <p:spPr>
            <a:xfrm>
              <a:off x="1821194" y="3808766"/>
              <a:ext cx="735896" cy="415498"/>
            </a:xfrm>
            <a:prstGeom prst="rect">
              <a:avLst/>
            </a:prstGeom>
            <a:noFill/>
          </p:spPr>
          <p:txBody>
            <a:bodyPr wrap="square" rtlCol="0">
              <a:spAutoFit/>
            </a:bodyPr>
            <a:lstStyle/>
            <a:p>
              <a:pPr algn="ctr"/>
              <a:r>
                <a:rPr lang="en-US" altLang="zh-CN" sz="700" dirty="0" smtClean="0"/>
                <a:t>Are</a:t>
              </a:r>
            </a:p>
            <a:p>
              <a:pPr algn="ctr"/>
              <a:r>
                <a:rPr lang="en-US" altLang="zh-CN" sz="700" dirty="0" smtClean="0"/>
                <a:t>There Capacity shortfalls?</a:t>
              </a:r>
              <a:endParaRPr lang="zh-CN" altLang="en-US" sz="700" dirty="0"/>
            </a:p>
          </p:txBody>
        </p:sp>
      </p:grpSp>
      <p:grpSp>
        <p:nvGrpSpPr>
          <p:cNvPr id="22" name="组合 21"/>
          <p:cNvGrpSpPr/>
          <p:nvPr/>
        </p:nvGrpSpPr>
        <p:grpSpPr>
          <a:xfrm>
            <a:off x="5225700" y="3714752"/>
            <a:ext cx="735896" cy="642942"/>
            <a:chOff x="1821194" y="3704420"/>
            <a:chExt cx="735896" cy="642942"/>
          </a:xfrm>
        </p:grpSpPr>
        <p:sp>
          <p:nvSpPr>
            <p:cNvPr id="23" name="流程图: 决策 22"/>
            <p:cNvSpPr/>
            <p:nvPr/>
          </p:nvSpPr>
          <p:spPr>
            <a:xfrm>
              <a:off x="1826359" y="3704420"/>
              <a:ext cx="714381" cy="642942"/>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solidFill>
                  <a:schemeClr val="tx1"/>
                </a:solidFill>
              </a:endParaRPr>
            </a:p>
          </p:txBody>
        </p:sp>
        <p:sp>
          <p:nvSpPr>
            <p:cNvPr id="24" name="TextBox 23"/>
            <p:cNvSpPr txBox="1"/>
            <p:nvPr/>
          </p:nvSpPr>
          <p:spPr>
            <a:xfrm>
              <a:off x="1821194" y="3808766"/>
              <a:ext cx="735896" cy="415498"/>
            </a:xfrm>
            <a:prstGeom prst="rect">
              <a:avLst/>
            </a:prstGeom>
            <a:noFill/>
          </p:spPr>
          <p:txBody>
            <a:bodyPr wrap="square" rtlCol="0">
              <a:spAutoFit/>
            </a:bodyPr>
            <a:lstStyle/>
            <a:p>
              <a:pPr algn="ctr"/>
              <a:r>
                <a:rPr lang="en-US" altLang="zh-CN" sz="700" dirty="0" smtClean="0"/>
                <a:t>Are</a:t>
              </a:r>
            </a:p>
            <a:p>
              <a:pPr algn="ctr"/>
              <a:r>
                <a:rPr lang="en-US" altLang="zh-CN" sz="700" dirty="0" smtClean="0"/>
                <a:t>There Capacity shortfalls?</a:t>
              </a:r>
              <a:endParaRPr lang="zh-CN" altLang="en-US" sz="700" dirty="0"/>
            </a:p>
          </p:txBody>
        </p:sp>
      </p:grpSp>
      <p:sp>
        <p:nvSpPr>
          <p:cNvPr id="25" name="矩形 24"/>
          <p:cNvSpPr/>
          <p:nvPr/>
        </p:nvSpPr>
        <p:spPr>
          <a:xfrm>
            <a:off x="5286380" y="4500570"/>
            <a:ext cx="571504" cy="1571636"/>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altLang="zh-CN" sz="1000" dirty="0" smtClean="0">
                <a:solidFill>
                  <a:schemeClr val="tx1"/>
                </a:solidFill>
              </a:rPr>
              <a:t>Acceptable but requiring Pre-tactical and/or Tactical fine-tuning</a:t>
            </a:r>
            <a:endParaRPr lang="zh-CN" altLang="en-US" sz="1000" dirty="0">
              <a:solidFill>
                <a:schemeClr val="tx1"/>
              </a:solidFill>
            </a:endParaRPr>
          </a:p>
        </p:txBody>
      </p:sp>
      <p:sp>
        <p:nvSpPr>
          <p:cNvPr id="26" name="矩形 25"/>
          <p:cNvSpPr/>
          <p:nvPr/>
        </p:nvSpPr>
        <p:spPr>
          <a:xfrm>
            <a:off x="6072198" y="3253850"/>
            <a:ext cx="428628" cy="2071702"/>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altLang="zh-CN" sz="1000" dirty="0" smtClean="0">
                <a:solidFill>
                  <a:schemeClr val="tx1"/>
                </a:solidFill>
              </a:rPr>
              <a:t>Define Scenarios/Modus Operandi (routes, areas, sectors)</a:t>
            </a:r>
            <a:endParaRPr lang="zh-CN" altLang="en-US" sz="1000" dirty="0">
              <a:solidFill>
                <a:schemeClr val="tx1"/>
              </a:solidFill>
            </a:endParaRPr>
          </a:p>
        </p:txBody>
      </p:sp>
      <p:sp>
        <p:nvSpPr>
          <p:cNvPr id="27" name="矩形 26"/>
          <p:cNvSpPr/>
          <p:nvPr/>
        </p:nvSpPr>
        <p:spPr>
          <a:xfrm>
            <a:off x="6715140" y="3000372"/>
            <a:ext cx="428629" cy="2571768"/>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altLang="zh-CN" sz="1000" dirty="0" smtClean="0">
                <a:solidFill>
                  <a:schemeClr val="tx1"/>
                </a:solidFill>
              </a:rPr>
              <a:t>Pre-validation of scenarios and airspace structure before any publication (AIP, RAD, etc)</a:t>
            </a:r>
            <a:endParaRPr lang="zh-CN" altLang="en-US" sz="1000" dirty="0">
              <a:solidFill>
                <a:schemeClr val="tx1"/>
              </a:solidFill>
            </a:endParaRPr>
          </a:p>
        </p:txBody>
      </p:sp>
      <p:sp>
        <p:nvSpPr>
          <p:cNvPr id="28" name="矩形 27"/>
          <p:cNvSpPr/>
          <p:nvPr/>
        </p:nvSpPr>
        <p:spPr>
          <a:xfrm>
            <a:off x="7358082" y="2500306"/>
            <a:ext cx="500066" cy="35327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altLang="zh-CN" sz="1050" b="1" dirty="0" smtClean="0">
                <a:solidFill>
                  <a:schemeClr val="tx1"/>
                </a:solidFill>
              </a:rPr>
              <a:t>Provision of data required to conduct Pre-tactical Activities </a:t>
            </a:r>
          </a:p>
          <a:p>
            <a:pPr algn="ctr"/>
            <a:r>
              <a:rPr lang="en-US" altLang="zh-CN" sz="1000" dirty="0" smtClean="0">
                <a:solidFill>
                  <a:schemeClr val="tx1"/>
                </a:solidFill>
              </a:rPr>
              <a:t>(e.g. RAD. Environment Database, Daily Capacity Plans, etc)</a:t>
            </a:r>
            <a:endParaRPr lang="zh-CN" altLang="en-US" sz="1000" dirty="0">
              <a:solidFill>
                <a:schemeClr val="tx1"/>
              </a:solidFill>
            </a:endParaRPr>
          </a:p>
        </p:txBody>
      </p:sp>
      <p:sp>
        <p:nvSpPr>
          <p:cNvPr id="29" name="矩形 28"/>
          <p:cNvSpPr/>
          <p:nvPr/>
        </p:nvSpPr>
        <p:spPr>
          <a:xfrm>
            <a:off x="8072462" y="3571876"/>
            <a:ext cx="500066" cy="1357322"/>
          </a:xfrm>
          <a:prstGeom prst="rect">
            <a:avLst/>
          </a:prstGeom>
          <a:ln/>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altLang="zh-CN" sz="1000" dirty="0" smtClean="0">
                <a:solidFill>
                  <a:schemeClr val="tx1"/>
                </a:solidFill>
              </a:rPr>
              <a:t>Pre-tactical &amp; Tactical Working Processes</a:t>
            </a:r>
            <a:endParaRPr lang="zh-CN" altLang="en-US" sz="1000" dirty="0">
              <a:solidFill>
                <a:schemeClr val="tx1"/>
              </a:solidFill>
            </a:endParaRPr>
          </a:p>
        </p:txBody>
      </p:sp>
      <p:sp>
        <p:nvSpPr>
          <p:cNvPr id="30" name="TextBox 29"/>
          <p:cNvSpPr txBox="1"/>
          <p:nvPr/>
        </p:nvSpPr>
        <p:spPr>
          <a:xfrm>
            <a:off x="2643174" y="2396594"/>
            <a:ext cx="1928826" cy="261610"/>
          </a:xfrm>
          <a:prstGeom prst="rect">
            <a:avLst/>
          </a:prstGeom>
          <a:noFill/>
        </p:spPr>
        <p:txBody>
          <a:bodyPr wrap="square" rtlCol="0">
            <a:spAutoFit/>
          </a:bodyPr>
          <a:lstStyle/>
          <a:p>
            <a:r>
              <a:rPr lang="en-US" altLang="zh-CN" sz="1100" dirty="0" smtClean="0"/>
              <a:t>Maximize Network Capacity</a:t>
            </a:r>
            <a:endParaRPr lang="zh-CN" altLang="en-US" sz="1100" dirty="0"/>
          </a:p>
        </p:txBody>
      </p:sp>
      <p:sp>
        <p:nvSpPr>
          <p:cNvPr id="32" name="矩形 31"/>
          <p:cNvSpPr/>
          <p:nvPr/>
        </p:nvSpPr>
        <p:spPr>
          <a:xfrm>
            <a:off x="3110966" y="3714752"/>
            <a:ext cx="1500198" cy="2143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3" name="矩形 32"/>
          <p:cNvSpPr/>
          <p:nvPr/>
        </p:nvSpPr>
        <p:spPr>
          <a:xfrm>
            <a:off x="3110966" y="2786058"/>
            <a:ext cx="1500198" cy="8572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4" name="TextBox 33"/>
          <p:cNvSpPr txBox="1"/>
          <p:nvPr/>
        </p:nvSpPr>
        <p:spPr>
          <a:xfrm>
            <a:off x="3110966" y="2753784"/>
            <a:ext cx="1251859" cy="230832"/>
          </a:xfrm>
          <a:prstGeom prst="rect">
            <a:avLst/>
          </a:prstGeom>
          <a:noFill/>
        </p:spPr>
        <p:txBody>
          <a:bodyPr vert="horz" wrap="square" rtlCol="0">
            <a:spAutoFit/>
          </a:bodyPr>
          <a:lstStyle/>
          <a:p>
            <a:r>
              <a:rPr lang="en-US" altLang="zh-CN" sz="900" b="1" dirty="0" smtClean="0"/>
              <a:t>Airport Capacity</a:t>
            </a:r>
            <a:endParaRPr lang="zh-CN" altLang="en-US" sz="900" b="1" dirty="0"/>
          </a:p>
        </p:txBody>
      </p:sp>
      <p:sp>
        <p:nvSpPr>
          <p:cNvPr id="35" name="TextBox 34"/>
          <p:cNvSpPr txBox="1"/>
          <p:nvPr/>
        </p:nvSpPr>
        <p:spPr>
          <a:xfrm>
            <a:off x="3110966" y="3714752"/>
            <a:ext cx="1285884" cy="230832"/>
          </a:xfrm>
          <a:prstGeom prst="rect">
            <a:avLst/>
          </a:prstGeom>
          <a:noFill/>
        </p:spPr>
        <p:txBody>
          <a:bodyPr vert="horz" wrap="square" rtlCol="0">
            <a:spAutoFit/>
          </a:bodyPr>
          <a:lstStyle/>
          <a:p>
            <a:r>
              <a:rPr lang="en-US" altLang="zh-CN" sz="900" b="1" dirty="0" smtClean="0"/>
              <a:t>En-route Capacity</a:t>
            </a:r>
            <a:endParaRPr lang="zh-CN" altLang="en-US" sz="900" b="1" dirty="0"/>
          </a:p>
        </p:txBody>
      </p:sp>
      <p:sp>
        <p:nvSpPr>
          <p:cNvPr id="46" name="矩形 45"/>
          <p:cNvSpPr/>
          <p:nvPr/>
        </p:nvSpPr>
        <p:spPr>
          <a:xfrm>
            <a:off x="3182404" y="3961340"/>
            <a:ext cx="642942"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896784" y="3961340"/>
            <a:ext cx="642942"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182404" y="3071810"/>
            <a:ext cx="642942"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896784" y="3071810"/>
            <a:ext cx="642942"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3186272" y="3143248"/>
            <a:ext cx="639074" cy="400110"/>
          </a:xfrm>
          <a:prstGeom prst="rect">
            <a:avLst/>
          </a:prstGeom>
          <a:noFill/>
        </p:spPr>
        <p:txBody>
          <a:bodyPr wrap="square" rtlCol="0">
            <a:spAutoFit/>
          </a:bodyPr>
          <a:lstStyle/>
          <a:p>
            <a:r>
              <a:rPr lang="en-US" altLang="zh-CN" sz="1000" dirty="0" smtClean="0"/>
              <a:t>Holding Patterns</a:t>
            </a:r>
            <a:endParaRPr lang="zh-CN" altLang="en-US" sz="1000" dirty="0"/>
          </a:p>
        </p:txBody>
      </p:sp>
      <p:sp>
        <p:nvSpPr>
          <p:cNvPr id="51" name="TextBox 50"/>
          <p:cNvSpPr txBox="1"/>
          <p:nvPr/>
        </p:nvSpPr>
        <p:spPr>
          <a:xfrm>
            <a:off x="3896784" y="3143248"/>
            <a:ext cx="639074" cy="400110"/>
          </a:xfrm>
          <a:prstGeom prst="rect">
            <a:avLst/>
          </a:prstGeom>
          <a:noFill/>
        </p:spPr>
        <p:txBody>
          <a:bodyPr wrap="square" rtlCol="0">
            <a:spAutoFit/>
          </a:bodyPr>
          <a:lstStyle/>
          <a:p>
            <a:r>
              <a:rPr lang="en-US" altLang="zh-CN" sz="1000" dirty="0" err="1" smtClean="0"/>
              <a:t>Arr</a:t>
            </a:r>
            <a:r>
              <a:rPr lang="en-US" altLang="zh-CN" sz="1000" dirty="0" smtClean="0"/>
              <a:t>/</a:t>
            </a:r>
            <a:r>
              <a:rPr lang="en-US" altLang="zh-CN" sz="1000" dirty="0" err="1" smtClean="0"/>
              <a:t>Dep</a:t>
            </a:r>
            <a:endParaRPr lang="en-US" altLang="zh-CN" sz="1000" dirty="0" smtClean="0"/>
          </a:p>
          <a:p>
            <a:r>
              <a:rPr lang="en-US" altLang="zh-CN" sz="1000" dirty="0" smtClean="0"/>
              <a:t>Capacity</a:t>
            </a:r>
            <a:endParaRPr lang="zh-CN" altLang="en-US" sz="1000" dirty="0"/>
          </a:p>
        </p:txBody>
      </p:sp>
      <p:sp>
        <p:nvSpPr>
          <p:cNvPr id="52" name="TextBox 51"/>
          <p:cNvSpPr txBox="1"/>
          <p:nvPr/>
        </p:nvSpPr>
        <p:spPr>
          <a:xfrm>
            <a:off x="3114834" y="3946572"/>
            <a:ext cx="781950" cy="553998"/>
          </a:xfrm>
          <a:prstGeom prst="rect">
            <a:avLst/>
          </a:prstGeom>
          <a:noFill/>
        </p:spPr>
        <p:txBody>
          <a:bodyPr wrap="square" rtlCol="0">
            <a:spAutoFit/>
          </a:bodyPr>
          <a:lstStyle/>
          <a:p>
            <a:r>
              <a:rPr lang="en-US" altLang="zh-CN" sz="1000" dirty="0" smtClean="0"/>
              <a:t>Reduce Traffic Complexity</a:t>
            </a:r>
            <a:endParaRPr lang="zh-CN" altLang="en-US" sz="1000" dirty="0"/>
          </a:p>
        </p:txBody>
      </p:sp>
      <p:sp>
        <p:nvSpPr>
          <p:cNvPr id="53" name="TextBox 52"/>
          <p:cNvSpPr txBox="1"/>
          <p:nvPr/>
        </p:nvSpPr>
        <p:spPr>
          <a:xfrm>
            <a:off x="3875268" y="3946572"/>
            <a:ext cx="714380" cy="553998"/>
          </a:xfrm>
          <a:prstGeom prst="rect">
            <a:avLst/>
          </a:prstGeom>
          <a:noFill/>
        </p:spPr>
        <p:txBody>
          <a:bodyPr wrap="square" rtlCol="0">
            <a:spAutoFit/>
          </a:bodyPr>
          <a:lstStyle/>
          <a:p>
            <a:r>
              <a:rPr lang="en-US" altLang="zh-CN" sz="1000" dirty="0" smtClean="0"/>
              <a:t>Increase Capacity Value</a:t>
            </a:r>
            <a:endParaRPr lang="zh-CN" altLang="en-US" sz="1000" dirty="0"/>
          </a:p>
        </p:txBody>
      </p:sp>
      <p:sp>
        <p:nvSpPr>
          <p:cNvPr id="54" name="矩形 53"/>
          <p:cNvSpPr/>
          <p:nvPr/>
        </p:nvSpPr>
        <p:spPr>
          <a:xfrm>
            <a:off x="3182404" y="4572008"/>
            <a:ext cx="1357322"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Adapt the Sector Configuration</a:t>
            </a:r>
            <a:endParaRPr lang="zh-CN" altLang="en-US" sz="1100" dirty="0">
              <a:solidFill>
                <a:schemeClr val="tx1"/>
              </a:solidFill>
            </a:endParaRPr>
          </a:p>
        </p:txBody>
      </p:sp>
      <p:sp>
        <p:nvSpPr>
          <p:cNvPr id="55" name="矩形 54"/>
          <p:cNvSpPr/>
          <p:nvPr/>
        </p:nvSpPr>
        <p:spPr>
          <a:xfrm>
            <a:off x="3182404" y="4996768"/>
            <a:ext cx="1357322"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Adapt the Number of Sectors</a:t>
            </a:r>
            <a:endParaRPr lang="zh-CN" altLang="en-US" sz="1100" dirty="0">
              <a:solidFill>
                <a:schemeClr val="tx1"/>
              </a:solidFill>
            </a:endParaRPr>
          </a:p>
        </p:txBody>
      </p:sp>
      <p:sp>
        <p:nvSpPr>
          <p:cNvPr id="56" name="矩形 55"/>
          <p:cNvSpPr/>
          <p:nvPr/>
        </p:nvSpPr>
        <p:spPr>
          <a:xfrm>
            <a:off x="3182404" y="5421528"/>
            <a:ext cx="1357322"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Civil/Military  Coordination</a:t>
            </a:r>
            <a:endParaRPr lang="zh-CN" altLang="en-US" sz="1100" dirty="0">
              <a:solidFill>
                <a:schemeClr val="tx1"/>
              </a:solidFill>
            </a:endParaRPr>
          </a:p>
        </p:txBody>
      </p:sp>
      <p:sp>
        <p:nvSpPr>
          <p:cNvPr id="58" name="TextBox 57"/>
          <p:cNvSpPr txBox="1"/>
          <p:nvPr/>
        </p:nvSpPr>
        <p:spPr>
          <a:xfrm>
            <a:off x="357158" y="2000241"/>
            <a:ext cx="1428760" cy="461665"/>
          </a:xfrm>
          <a:prstGeom prst="rect">
            <a:avLst/>
          </a:prstGeom>
          <a:noFill/>
        </p:spPr>
        <p:txBody>
          <a:bodyPr vert="horz" wrap="square" rtlCol="0">
            <a:spAutoFit/>
          </a:bodyPr>
          <a:lstStyle/>
          <a:p>
            <a:r>
              <a:rPr lang="en-US" altLang="zh-CN" sz="1200" dirty="0" smtClean="0"/>
              <a:t>Consider the following elements</a:t>
            </a:r>
            <a:endParaRPr lang="zh-CN" altLang="en-US" sz="1200" dirty="0"/>
          </a:p>
        </p:txBody>
      </p:sp>
      <p:sp>
        <p:nvSpPr>
          <p:cNvPr id="59" name="矩形 58"/>
          <p:cNvSpPr/>
          <p:nvPr/>
        </p:nvSpPr>
        <p:spPr>
          <a:xfrm>
            <a:off x="2714612" y="3039536"/>
            <a:ext cx="285752"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TextBox 59"/>
          <p:cNvSpPr txBox="1"/>
          <p:nvPr/>
        </p:nvSpPr>
        <p:spPr>
          <a:xfrm>
            <a:off x="2675631" y="2825222"/>
            <a:ext cx="353943" cy="2582526"/>
          </a:xfrm>
          <a:prstGeom prst="rect">
            <a:avLst/>
          </a:prstGeom>
          <a:noFill/>
        </p:spPr>
        <p:txBody>
          <a:bodyPr vert="vert270" wrap="square" rtlCol="0">
            <a:spAutoFit/>
          </a:bodyPr>
          <a:lstStyle/>
          <a:p>
            <a:r>
              <a:rPr lang="en-US" altLang="zh-CN" sz="1100" dirty="0" smtClean="0"/>
              <a:t>Identify the sectors/airports concerned</a:t>
            </a:r>
            <a:endParaRPr lang="zh-CN" altLang="en-US" sz="1100" dirty="0"/>
          </a:p>
        </p:txBody>
      </p:sp>
      <p:sp>
        <p:nvSpPr>
          <p:cNvPr id="61" name="矩形 60"/>
          <p:cNvSpPr/>
          <p:nvPr/>
        </p:nvSpPr>
        <p:spPr>
          <a:xfrm>
            <a:off x="4668818" y="2468032"/>
            <a:ext cx="398033" cy="3429024"/>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r>
              <a:rPr lang="en-US" altLang="zh-CN" sz="1050" dirty="0" smtClean="0">
                <a:solidFill>
                  <a:schemeClr val="tx1"/>
                </a:solidFill>
              </a:rPr>
              <a:t>Other capacity</a:t>
            </a:r>
            <a:endParaRPr lang="zh-CN" altLang="en-US" sz="1050" dirty="0">
              <a:solidFill>
                <a:schemeClr val="tx1"/>
              </a:solidFill>
            </a:endParaRPr>
          </a:p>
        </p:txBody>
      </p:sp>
      <p:sp>
        <p:nvSpPr>
          <p:cNvPr id="63" name="矩形 62"/>
          <p:cNvSpPr/>
          <p:nvPr/>
        </p:nvSpPr>
        <p:spPr>
          <a:xfrm>
            <a:off x="4714876" y="3968230"/>
            <a:ext cx="285752" cy="1000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4654196" y="3968230"/>
            <a:ext cx="338554" cy="1000132"/>
          </a:xfrm>
          <a:prstGeom prst="rect">
            <a:avLst/>
          </a:prstGeom>
          <a:noFill/>
        </p:spPr>
        <p:txBody>
          <a:bodyPr vert="vert270" wrap="square" rtlCol="0">
            <a:spAutoFit/>
          </a:bodyPr>
          <a:lstStyle/>
          <a:p>
            <a:r>
              <a:rPr lang="en-US" altLang="zh-CN" sz="1000" dirty="0" smtClean="0"/>
              <a:t>FL management</a:t>
            </a:r>
            <a:endParaRPr lang="zh-CN" altLang="en-US" sz="1000" dirty="0"/>
          </a:p>
        </p:txBody>
      </p:sp>
      <p:sp>
        <p:nvSpPr>
          <p:cNvPr id="64" name="矩形 63"/>
          <p:cNvSpPr/>
          <p:nvPr/>
        </p:nvSpPr>
        <p:spPr>
          <a:xfrm>
            <a:off x="4704118" y="2539470"/>
            <a:ext cx="285752" cy="1357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4664954" y="2407352"/>
            <a:ext cx="338554" cy="1500198"/>
          </a:xfrm>
          <a:prstGeom prst="rect">
            <a:avLst/>
          </a:prstGeom>
          <a:noFill/>
        </p:spPr>
        <p:txBody>
          <a:bodyPr vert="vert270" wrap="square" rtlCol="0">
            <a:spAutoFit/>
          </a:bodyPr>
          <a:lstStyle/>
          <a:p>
            <a:r>
              <a:rPr lang="en-US" altLang="zh-CN" sz="1000" dirty="0" smtClean="0"/>
              <a:t>Re-routing Flows/Flights</a:t>
            </a:r>
            <a:endParaRPr lang="zh-CN" altLang="en-US" sz="1000" dirty="0"/>
          </a:p>
        </p:txBody>
      </p:sp>
      <p:sp>
        <p:nvSpPr>
          <p:cNvPr id="68" name="任意多边形 67"/>
          <p:cNvSpPr/>
          <p:nvPr/>
        </p:nvSpPr>
        <p:spPr>
          <a:xfrm>
            <a:off x="935915" y="6000768"/>
            <a:ext cx="2592593" cy="355003"/>
          </a:xfrm>
          <a:custGeom>
            <a:avLst/>
            <a:gdLst>
              <a:gd name="connsiteX0" fmla="*/ 2592593 w 2592593"/>
              <a:gd name="connsiteY0" fmla="*/ 21516 h 355003"/>
              <a:gd name="connsiteX1" fmla="*/ 2592593 w 2592593"/>
              <a:gd name="connsiteY1" fmla="*/ 355003 h 355003"/>
              <a:gd name="connsiteX2" fmla="*/ 0 w 2592593"/>
              <a:gd name="connsiteY2" fmla="*/ 355003 h 355003"/>
              <a:gd name="connsiteX3" fmla="*/ 0 w 2592593"/>
              <a:gd name="connsiteY3" fmla="*/ 0 h 355003"/>
            </a:gdLst>
            <a:ahLst/>
            <a:cxnLst>
              <a:cxn ang="0">
                <a:pos x="connsiteX0" y="connsiteY0"/>
              </a:cxn>
              <a:cxn ang="0">
                <a:pos x="connsiteX1" y="connsiteY1"/>
              </a:cxn>
              <a:cxn ang="0">
                <a:pos x="connsiteX2" y="connsiteY2"/>
              </a:cxn>
              <a:cxn ang="0">
                <a:pos x="connsiteX3" y="connsiteY3"/>
              </a:cxn>
            </a:cxnLst>
            <a:rect l="l" t="t" r="r" b="b"/>
            <a:pathLst>
              <a:path w="2592593" h="355003">
                <a:moveTo>
                  <a:pt x="2592593" y="21516"/>
                </a:moveTo>
                <a:lnTo>
                  <a:pt x="2592593" y="355003"/>
                </a:lnTo>
                <a:lnTo>
                  <a:pt x="0" y="355003"/>
                </a:lnTo>
                <a:lnTo>
                  <a:pt x="0" y="0"/>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65"/>
          <p:cNvSpPr txBox="1"/>
          <p:nvPr/>
        </p:nvSpPr>
        <p:spPr>
          <a:xfrm>
            <a:off x="1714480" y="6143644"/>
            <a:ext cx="1214446" cy="369332"/>
          </a:xfrm>
          <a:prstGeom prst="rect">
            <a:avLst/>
          </a:prstGeom>
          <a:solidFill>
            <a:schemeClr val="bg1"/>
          </a:solidFill>
          <a:ln>
            <a:solidFill>
              <a:schemeClr val="tx1"/>
            </a:solidFill>
          </a:ln>
        </p:spPr>
        <p:txBody>
          <a:bodyPr wrap="square" rtlCol="0">
            <a:spAutoFit/>
          </a:bodyPr>
          <a:lstStyle/>
          <a:p>
            <a:r>
              <a:rPr lang="en-US" altLang="zh-CN" sz="900" b="1" dirty="0" smtClean="0"/>
              <a:t>Request for Changes &amp;  Feedback</a:t>
            </a:r>
            <a:endParaRPr lang="zh-CN" altLang="en-US" sz="900" b="1" dirty="0"/>
          </a:p>
        </p:txBody>
      </p:sp>
      <p:cxnSp>
        <p:nvCxnSpPr>
          <p:cNvPr id="70" name="直接箭头连接符 69"/>
          <p:cNvCxnSpPr/>
          <p:nvPr/>
        </p:nvCxnSpPr>
        <p:spPr>
          <a:xfrm>
            <a:off x="1785918" y="3987091"/>
            <a:ext cx="78308" cy="1171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2585530" y="4010836"/>
            <a:ext cx="78308" cy="1171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rot="10800000">
            <a:off x="1785918" y="2212965"/>
            <a:ext cx="3571900" cy="158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928794" y="3344149"/>
            <a:ext cx="357190" cy="246221"/>
          </a:xfrm>
          <a:prstGeom prst="rect">
            <a:avLst/>
          </a:prstGeom>
          <a:noFill/>
        </p:spPr>
        <p:txBody>
          <a:bodyPr wrap="square" rtlCol="0">
            <a:spAutoFit/>
          </a:bodyPr>
          <a:lstStyle/>
          <a:p>
            <a:r>
              <a:rPr lang="en-US" altLang="zh-CN" sz="1000" dirty="0" smtClean="0"/>
              <a:t>NO</a:t>
            </a:r>
            <a:endParaRPr lang="zh-CN" altLang="en-US" sz="1000" dirty="0"/>
          </a:p>
        </p:txBody>
      </p:sp>
      <p:sp>
        <p:nvSpPr>
          <p:cNvPr id="78" name="TextBox 77"/>
          <p:cNvSpPr txBox="1"/>
          <p:nvPr/>
        </p:nvSpPr>
        <p:spPr>
          <a:xfrm>
            <a:off x="2335906" y="4111473"/>
            <a:ext cx="428628" cy="246221"/>
          </a:xfrm>
          <a:prstGeom prst="rect">
            <a:avLst/>
          </a:prstGeom>
          <a:noFill/>
        </p:spPr>
        <p:txBody>
          <a:bodyPr wrap="square" rtlCol="0">
            <a:spAutoFit/>
          </a:bodyPr>
          <a:lstStyle/>
          <a:p>
            <a:r>
              <a:rPr lang="en-US" altLang="zh-CN" sz="1000" dirty="0" smtClean="0"/>
              <a:t>YES</a:t>
            </a:r>
            <a:endParaRPr lang="zh-CN" altLang="en-US" sz="1000" dirty="0"/>
          </a:p>
        </p:txBody>
      </p:sp>
      <p:sp>
        <p:nvSpPr>
          <p:cNvPr id="80" name="任意多边形 79"/>
          <p:cNvSpPr/>
          <p:nvPr/>
        </p:nvSpPr>
        <p:spPr>
          <a:xfrm>
            <a:off x="4077149" y="4938599"/>
            <a:ext cx="4209628" cy="1312433"/>
          </a:xfrm>
          <a:custGeom>
            <a:avLst/>
            <a:gdLst>
              <a:gd name="connsiteX0" fmla="*/ 4303059 w 4303059"/>
              <a:gd name="connsiteY0" fmla="*/ 0 h 1312433"/>
              <a:gd name="connsiteX1" fmla="*/ 4303059 w 4303059"/>
              <a:gd name="connsiteY1" fmla="*/ 1312433 h 1312433"/>
              <a:gd name="connsiteX2" fmla="*/ 0 w 4303059"/>
              <a:gd name="connsiteY2" fmla="*/ 1312433 h 1312433"/>
              <a:gd name="connsiteX3" fmla="*/ 0 w 4303059"/>
              <a:gd name="connsiteY3" fmla="*/ 1065007 h 1312433"/>
            </a:gdLst>
            <a:ahLst/>
            <a:cxnLst>
              <a:cxn ang="0">
                <a:pos x="connsiteX0" y="connsiteY0"/>
              </a:cxn>
              <a:cxn ang="0">
                <a:pos x="connsiteX1" y="connsiteY1"/>
              </a:cxn>
              <a:cxn ang="0">
                <a:pos x="connsiteX2" y="connsiteY2"/>
              </a:cxn>
              <a:cxn ang="0">
                <a:pos x="connsiteX3" y="connsiteY3"/>
              </a:cxn>
            </a:cxnLst>
            <a:rect l="l" t="t" r="r" b="b"/>
            <a:pathLst>
              <a:path w="4303059" h="1312433">
                <a:moveTo>
                  <a:pt x="4303059" y="0"/>
                </a:moveTo>
                <a:lnTo>
                  <a:pt x="4303059" y="1312433"/>
                </a:lnTo>
                <a:lnTo>
                  <a:pt x="0" y="1312433"/>
                </a:lnTo>
                <a:lnTo>
                  <a:pt x="0" y="1065007"/>
                </a:lnTo>
              </a:path>
            </a:pathLst>
          </a:cu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80"/>
          <p:cNvSpPr txBox="1"/>
          <p:nvPr/>
        </p:nvSpPr>
        <p:spPr>
          <a:xfrm>
            <a:off x="5929322" y="6142514"/>
            <a:ext cx="714380" cy="246221"/>
          </a:xfrm>
          <a:prstGeom prst="rect">
            <a:avLst/>
          </a:prstGeom>
          <a:solidFill>
            <a:schemeClr val="bg1"/>
          </a:solidFill>
          <a:ln>
            <a:solidFill>
              <a:schemeClr val="tx1"/>
            </a:solidFill>
          </a:ln>
        </p:spPr>
        <p:txBody>
          <a:bodyPr wrap="square" rtlCol="0">
            <a:spAutoFit/>
          </a:bodyPr>
          <a:lstStyle/>
          <a:p>
            <a:r>
              <a:rPr lang="en-US" altLang="zh-CN" sz="1000" b="1" dirty="0" smtClean="0"/>
              <a:t>Feedback</a:t>
            </a:r>
            <a:endParaRPr lang="zh-CN" altLang="en-US" sz="1000" b="1" dirty="0"/>
          </a:p>
        </p:txBody>
      </p:sp>
      <p:cxnSp>
        <p:nvCxnSpPr>
          <p:cNvPr id="85" name="直接箭头连接符 84"/>
          <p:cNvCxnSpPr>
            <a:endCxn id="9" idx="2"/>
          </p:cNvCxnSpPr>
          <p:nvPr/>
        </p:nvCxnSpPr>
        <p:spPr>
          <a:xfrm rot="16200000" flipV="1">
            <a:off x="5512101" y="3638797"/>
            <a:ext cx="142876" cy="9034"/>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rot="16200000" flipH="1">
            <a:off x="5519595" y="4426155"/>
            <a:ext cx="138589" cy="166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5961596" y="4026848"/>
            <a:ext cx="124072" cy="965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V="1">
            <a:off x="5119607" y="4036223"/>
            <a:ext cx="111258" cy="27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786446" y="3714752"/>
            <a:ext cx="357190" cy="246221"/>
          </a:xfrm>
          <a:prstGeom prst="rect">
            <a:avLst/>
          </a:prstGeom>
          <a:noFill/>
        </p:spPr>
        <p:txBody>
          <a:bodyPr wrap="square" rtlCol="0">
            <a:spAutoFit/>
          </a:bodyPr>
          <a:lstStyle/>
          <a:p>
            <a:r>
              <a:rPr lang="en-US" altLang="zh-CN" sz="1000" dirty="0" smtClean="0"/>
              <a:t>NO</a:t>
            </a:r>
            <a:endParaRPr lang="zh-CN" altLang="en-US" sz="1000" dirty="0"/>
          </a:p>
        </p:txBody>
      </p:sp>
      <p:sp>
        <p:nvSpPr>
          <p:cNvPr id="94" name="TextBox 93"/>
          <p:cNvSpPr txBox="1"/>
          <p:nvPr/>
        </p:nvSpPr>
        <p:spPr>
          <a:xfrm>
            <a:off x="5214942" y="3571876"/>
            <a:ext cx="428628" cy="246221"/>
          </a:xfrm>
          <a:prstGeom prst="rect">
            <a:avLst/>
          </a:prstGeom>
          <a:noFill/>
        </p:spPr>
        <p:txBody>
          <a:bodyPr wrap="square" rtlCol="0">
            <a:spAutoFit/>
          </a:bodyPr>
          <a:lstStyle/>
          <a:p>
            <a:r>
              <a:rPr lang="en-US" altLang="zh-CN" sz="1000" dirty="0" smtClean="0"/>
              <a:t>YES</a:t>
            </a:r>
            <a:endParaRPr lang="zh-CN" altLang="en-US" sz="1000" dirty="0"/>
          </a:p>
        </p:txBody>
      </p:sp>
      <p:sp>
        <p:nvSpPr>
          <p:cNvPr id="95" name="TextBox 94"/>
          <p:cNvSpPr txBox="1"/>
          <p:nvPr/>
        </p:nvSpPr>
        <p:spPr>
          <a:xfrm>
            <a:off x="5214942" y="4254349"/>
            <a:ext cx="428628" cy="246221"/>
          </a:xfrm>
          <a:prstGeom prst="rect">
            <a:avLst/>
          </a:prstGeom>
          <a:noFill/>
        </p:spPr>
        <p:txBody>
          <a:bodyPr wrap="square" rtlCol="0">
            <a:spAutoFit/>
          </a:bodyPr>
          <a:lstStyle/>
          <a:p>
            <a:r>
              <a:rPr lang="en-US" altLang="zh-CN" sz="1000" dirty="0" smtClean="0"/>
              <a:t>YES</a:t>
            </a:r>
            <a:endParaRPr lang="zh-CN" altLang="en-US" sz="1000" dirty="0"/>
          </a:p>
        </p:txBody>
      </p:sp>
      <p:sp>
        <p:nvSpPr>
          <p:cNvPr id="98" name="任意多边形 97"/>
          <p:cNvSpPr/>
          <p:nvPr/>
        </p:nvSpPr>
        <p:spPr>
          <a:xfrm>
            <a:off x="2861534" y="2873131"/>
            <a:ext cx="247426" cy="150607"/>
          </a:xfrm>
          <a:custGeom>
            <a:avLst/>
            <a:gdLst>
              <a:gd name="connsiteX0" fmla="*/ 0 w 247426"/>
              <a:gd name="connsiteY0" fmla="*/ 150607 h 150607"/>
              <a:gd name="connsiteX1" fmla="*/ 0 w 247426"/>
              <a:gd name="connsiteY1" fmla="*/ 10757 h 150607"/>
              <a:gd name="connsiteX2" fmla="*/ 247426 w 247426"/>
              <a:gd name="connsiteY2" fmla="*/ 0 h 150607"/>
            </a:gdLst>
            <a:ahLst/>
            <a:cxnLst>
              <a:cxn ang="0">
                <a:pos x="connsiteX0" y="connsiteY0"/>
              </a:cxn>
              <a:cxn ang="0">
                <a:pos x="connsiteX1" y="connsiteY1"/>
              </a:cxn>
              <a:cxn ang="0">
                <a:pos x="connsiteX2" y="connsiteY2"/>
              </a:cxn>
            </a:cxnLst>
            <a:rect l="l" t="t" r="r" b="b"/>
            <a:pathLst>
              <a:path w="247426" h="150607">
                <a:moveTo>
                  <a:pt x="0" y="150607"/>
                </a:moveTo>
                <a:lnTo>
                  <a:pt x="0" y="10757"/>
                </a:lnTo>
                <a:lnTo>
                  <a:pt x="247426" y="0"/>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任意多边形 98"/>
          <p:cNvSpPr/>
          <p:nvPr/>
        </p:nvSpPr>
        <p:spPr>
          <a:xfrm>
            <a:off x="2840019" y="5411935"/>
            <a:ext cx="268941" cy="204396"/>
          </a:xfrm>
          <a:custGeom>
            <a:avLst/>
            <a:gdLst>
              <a:gd name="connsiteX0" fmla="*/ 0 w 268941"/>
              <a:gd name="connsiteY0" fmla="*/ 0 h 204396"/>
              <a:gd name="connsiteX1" fmla="*/ 0 w 268941"/>
              <a:gd name="connsiteY1" fmla="*/ 204396 h 204396"/>
              <a:gd name="connsiteX2" fmla="*/ 268941 w 268941"/>
              <a:gd name="connsiteY2" fmla="*/ 204396 h 204396"/>
            </a:gdLst>
            <a:ahLst/>
            <a:cxnLst>
              <a:cxn ang="0">
                <a:pos x="connsiteX0" y="connsiteY0"/>
              </a:cxn>
              <a:cxn ang="0">
                <a:pos x="connsiteX1" y="connsiteY1"/>
              </a:cxn>
              <a:cxn ang="0">
                <a:pos x="connsiteX2" y="connsiteY2"/>
              </a:cxn>
            </a:cxnLst>
            <a:rect l="l" t="t" r="r" b="b"/>
            <a:pathLst>
              <a:path w="268941" h="204396">
                <a:moveTo>
                  <a:pt x="0" y="0"/>
                </a:moveTo>
                <a:lnTo>
                  <a:pt x="0" y="204396"/>
                </a:lnTo>
                <a:lnTo>
                  <a:pt x="268941" y="204396"/>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任意多边形 99"/>
          <p:cNvSpPr/>
          <p:nvPr/>
        </p:nvSpPr>
        <p:spPr>
          <a:xfrm>
            <a:off x="5852160" y="5336632"/>
            <a:ext cx="430306" cy="279699"/>
          </a:xfrm>
          <a:custGeom>
            <a:avLst/>
            <a:gdLst>
              <a:gd name="connsiteX0" fmla="*/ 0 w 430306"/>
              <a:gd name="connsiteY0" fmla="*/ 279699 h 279699"/>
              <a:gd name="connsiteX1" fmla="*/ 430306 w 430306"/>
              <a:gd name="connsiteY1" fmla="*/ 279699 h 279699"/>
              <a:gd name="connsiteX2" fmla="*/ 430306 w 430306"/>
              <a:gd name="connsiteY2" fmla="*/ 0 h 279699"/>
            </a:gdLst>
            <a:ahLst/>
            <a:cxnLst>
              <a:cxn ang="0">
                <a:pos x="connsiteX0" y="connsiteY0"/>
              </a:cxn>
              <a:cxn ang="0">
                <a:pos x="connsiteX1" y="connsiteY1"/>
              </a:cxn>
              <a:cxn ang="0">
                <a:pos x="connsiteX2" y="connsiteY2"/>
              </a:cxn>
            </a:cxnLst>
            <a:rect l="l" t="t" r="r" b="b"/>
            <a:pathLst>
              <a:path w="430306" h="279699">
                <a:moveTo>
                  <a:pt x="0" y="279699"/>
                </a:moveTo>
                <a:lnTo>
                  <a:pt x="430306" y="279699"/>
                </a:lnTo>
                <a:lnTo>
                  <a:pt x="430306" y="0"/>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任意多边形 100"/>
          <p:cNvSpPr/>
          <p:nvPr/>
        </p:nvSpPr>
        <p:spPr>
          <a:xfrm>
            <a:off x="2216075" y="2001761"/>
            <a:ext cx="4044876" cy="1699709"/>
          </a:xfrm>
          <a:custGeom>
            <a:avLst/>
            <a:gdLst>
              <a:gd name="connsiteX0" fmla="*/ 0 w 4044876"/>
              <a:gd name="connsiteY0" fmla="*/ 1699709 h 1699709"/>
              <a:gd name="connsiteX1" fmla="*/ 0 w 4044876"/>
              <a:gd name="connsiteY1" fmla="*/ 0 h 1699709"/>
              <a:gd name="connsiteX2" fmla="*/ 4044876 w 4044876"/>
              <a:gd name="connsiteY2" fmla="*/ 0 h 1699709"/>
              <a:gd name="connsiteX3" fmla="*/ 4044876 w 4044876"/>
              <a:gd name="connsiteY3" fmla="*/ 1226372 h 1699709"/>
            </a:gdLst>
            <a:ahLst/>
            <a:cxnLst>
              <a:cxn ang="0">
                <a:pos x="connsiteX0" y="connsiteY0"/>
              </a:cxn>
              <a:cxn ang="0">
                <a:pos x="connsiteX1" y="connsiteY1"/>
              </a:cxn>
              <a:cxn ang="0">
                <a:pos x="connsiteX2" y="connsiteY2"/>
              </a:cxn>
              <a:cxn ang="0">
                <a:pos x="connsiteX3" y="connsiteY3"/>
              </a:cxn>
            </a:cxnLst>
            <a:rect l="l" t="t" r="r" b="b"/>
            <a:pathLst>
              <a:path w="4044876" h="1699709">
                <a:moveTo>
                  <a:pt x="0" y="1699709"/>
                </a:moveTo>
                <a:lnTo>
                  <a:pt x="0" y="0"/>
                </a:lnTo>
                <a:lnTo>
                  <a:pt x="4044876" y="0"/>
                </a:lnTo>
                <a:lnTo>
                  <a:pt x="4044876" y="1226372"/>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3" name="直接箭头连接符 102"/>
          <p:cNvCxnSpPr>
            <a:stCxn id="26" idx="3"/>
            <a:endCxn id="27" idx="1"/>
          </p:cNvCxnSpPr>
          <p:nvPr/>
        </p:nvCxnSpPr>
        <p:spPr>
          <a:xfrm flipV="1">
            <a:off x="6500826" y="4286256"/>
            <a:ext cx="214314" cy="3445"/>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7143768" y="4286256"/>
            <a:ext cx="214314" cy="3445"/>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7858148" y="4286256"/>
            <a:ext cx="214314" cy="3445"/>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357158" y="1357298"/>
            <a:ext cx="7572428" cy="500066"/>
            <a:chOff x="357158" y="1357298"/>
            <a:chExt cx="7572428" cy="500066"/>
          </a:xfrm>
        </p:grpSpPr>
        <p:sp>
          <p:nvSpPr>
            <p:cNvPr id="4" name="矩形 3"/>
            <p:cNvSpPr/>
            <p:nvPr/>
          </p:nvSpPr>
          <p:spPr>
            <a:xfrm>
              <a:off x="357158" y="1357298"/>
              <a:ext cx="7572428"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7" name="矩形 106"/>
            <p:cNvSpPr/>
            <p:nvPr/>
          </p:nvSpPr>
          <p:spPr>
            <a:xfrm>
              <a:off x="357158" y="1357298"/>
              <a:ext cx="1000132" cy="500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6" name="TextBox 105"/>
            <p:cNvSpPr txBox="1"/>
            <p:nvPr/>
          </p:nvSpPr>
          <p:spPr>
            <a:xfrm>
              <a:off x="500034" y="1428736"/>
              <a:ext cx="928694" cy="369332"/>
            </a:xfrm>
            <a:prstGeom prst="rect">
              <a:avLst/>
            </a:prstGeom>
            <a:noFill/>
          </p:spPr>
          <p:txBody>
            <a:bodyPr wrap="square" rtlCol="0">
              <a:spAutoFit/>
            </a:bodyPr>
            <a:lstStyle/>
            <a:p>
              <a:r>
                <a:rPr lang="en-US" altLang="zh-CN" dirty="0" smtClean="0">
                  <a:solidFill>
                    <a:schemeClr val="bg1">
                      <a:lumMod val="95000"/>
                    </a:schemeClr>
                  </a:solidFill>
                </a:rPr>
                <a:t>CDM</a:t>
              </a:r>
              <a:endParaRPr lang="zh-CN" altLang="en-US" dirty="0">
                <a:solidFill>
                  <a:schemeClr val="bg1">
                    <a:lumMod val="95000"/>
                  </a:schemeClr>
                </a:solidFill>
              </a:endParaRPr>
            </a:p>
          </p:txBody>
        </p:sp>
        <p:sp>
          <p:nvSpPr>
            <p:cNvPr id="108" name="TextBox 107"/>
            <p:cNvSpPr txBox="1"/>
            <p:nvPr/>
          </p:nvSpPr>
          <p:spPr>
            <a:xfrm>
              <a:off x="3428992" y="1428736"/>
              <a:ext cx="3000396" cy="369332"/>
            </a:xfrm>
            <a:prstGeom prst="rect">
              <a:avLst/>
            </a:prstGeom>
            <a:noFill/>
          </p:spPr>
          <p:txBody>
            <a:bodyPr wrap="square" rtlCol="0">
              <a:spAutoFit/>
            </a:bodyPr>
            <a:lstStyle/>
            <a:p>
              <a:r>
                <a:rPr lang="en-US" altLang="zh-CN" dirty="0" smtClean="0"/>
                <a:t>ASM/ATSPs/Airport/AOs/FMD</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2428860" y="3775432"/>
            <a:ext cx="4857784" cy="857256"/>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000232" y="1142984"/>
            <a:ext cx="5643602" cy="1857388"/>
          </a:xfrm>
          <a:prstGeom prst="rect">
            <a:avLst/>
          </a:prstGeom>
          <a:solidFill>
            <a:schemeClr val="accent3">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357686" y="500042"/>
            <a:ext cx="1143008" cy="503764"/>
            <a:chOff x="5500694" y="282030"/>
            <a:chExt cx="1143008" cy="503764"/>
          </a:xfrm>
        </p:grpSpPr>
        <p:sp>
          <p:nvSpPr>
            <p:cNvPr id="4" name="流程图: 决策 3"/>
            <p:cNvSpPr/>
            <p:nvPr/>
          </p:nvSpPr>
          <p:spPr>
            <a:xfrm>
              <a:off x="5500694" y="285728"/>
              <a:ext cx="1143008" cy="500066"/>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550616" y="282030"/>
              <a:ext cx="1071570" cy="482248"/>
            </a:xfrm>
            <a:prstGeom prst="rect">
              <a:avLst/>
            </a:prstGeom>
            <a:noFill/>
          </p:spPr>
          <p:txBody>
            <a:bodyPr wrap="square" rtlCol="0">
              <a:spAutoFit/>
            </a:bodyPr>
            <a:lstStyle/>
            <a:p>
              <a:pPr algn="ctr">
                <a:lnSpc>
                  <a:spcPts val="1000"/>
                </a:lnSpc>
              </a:pPr>
              <a:r>
                <a:rPr lang="en-US" altLang="zh-CN" sz="1000" dirty="0" smtClean="0"/>
                <a:t>Are</a:t>
              </a:r>
            </a:p>
            <a:p>
              <a:pPr algn="ctr">
                <a:lnSpc>
                  <a:spcPts val="1000"/>
                </a:lnSpc>
              </a:pPr>
              <a:r>
                <a:rPr lang="en-US" altLang="zh-CN" sz="1000" dirty="0" smtClean="0"/>
                <a:t>there capacity shortfalls?</a:t>
              </a:r>
              <a:endParaRPr lang="zh-CN" altLang="en-US" sz="1000" dirty="0"/>
            </a:p>
          </p:txBody>
        </p:sp>
      </p:grpSp>
      <p:sp>
        <p:nvSpPr>
          <p:cNvPr id="8" name="矩形 7"/>
          <p:cNvSpPr/>
          <p:nvPr/>
        </p:nvSpPr>
        <p:spPr>
          <a:xfrm>
            <a:off x="3614900" y="1214422"/>
            <a:ext cx="264320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Identify the sectors/airports concerned </a:t>
            </a:r>
            <a:endParaRPr lang="zh-CN" altLang="en-US" sz="1200" dirty="0"/>
          </a:p>
        </p:txBody>
      </p:sp>
      <p:sp>
        <p:nvSpPr>
          <p:cNvPr id="9" name="矩形 8"/>
          <p:cNvSpPr/>
          <p:nvPr/>
        </p:nvSpPr>
        <p:spPr>
          <a:xfrm>
            <a:off x="2143108" y="1571612"/>
            <a:ext cx="3500462" cy="1357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矩形 9"/>
          <p:cNvSpPr/>
          <p:nvPr/>
        </p:nvSpPr>
        <p:spPr>
          <a:xfrm>
            <a:off x="5786446" y="1571612"/>
            <a:ext cx="1714512" cy="1357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矩形 10"/>
          <p:cNvSpPr/>
          <p:nvPr/>
        </p:nvSpPr>
        <p:spPr>
          <a:xfrm>
            <a:off x="2928926" y="1643050"/>
            <a:ext cx="214314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Adapt the sector configuration</a:t>
            </a:r>
            <a:endParaRPr lang="zh-CN" altLang="en-US" sz="1200" dirty="0"/>
          </a:p>
        </p:txBody>
      </p:sp>
      <p:sp>
        <p:nvSpPr>
          <p:cNvPr id="12" name="矩形 11"/>
          <p:cNvSpPr/>
          <p:nvPr/>
        </p:nvSpPr>
        <p:spPr>
          <a:xfrm>
            <a:off x="2928926" y="2000240"/>
            <a:ext cx="214314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Adapt the number of sectors</a:t>
            </a:r>
            <a:endParaRPr lang="zh-CN" altLang="en-US" sz="1200" dirty="0"/>
          </a:p>
        </p:txBody>
      </p:sp>
      <p:sp>
        <p:nvSpPr>
          <p:cNvPr id="13" name="矩形 12"/>
          <p:cNvSpPr/>
          <p:nvPr/>
        </p:nvSpPr>
        <p:spPr>
          <a:xfrm>
            <a:off x="2193030" y="2428868"/>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Civil/Military Coordination</a:t>
            </a:r>
            <a:endParaRPr lang="zh-CN" altLang="en-US" sz="1200" dirty="0"/>
          </a:p>
        </p:txBody>
      </p:sp>
      <p:sp>
        <p:nvSpPr>
          <p:cNvPr id="14" name="矩形 13"/>
          <p:cNvSpPr/>
          <p:nvPr/>
        </p:nvSpPr>
        <p:spPr>
          <a:xfrm>
            <a:off x="3296873" y="2428868"/>
            <a:ext cx="1045021"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Reduce traffic  complexity</a:t>
            </a:r>
            <a:endParaRPr lang="zh-CN" altLang="en-US" sz="1200" dirty="0"/>
          </a:p>
        </p:txBody>
      </p:sp>
      <p:sp>
        <p:nvSpPr>
          <p:cNvPr id="15" name="矩形 14"/>
          <p:cNvSpPr/>
          <p:nvPr/>
        </p:nvSpPr>
        <p:spPr>
          <a:xfrm>
            <a:off x="4439882" y="2428868"/>
            <a:ext cx="114300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Increase Capacity value</a:t>
            </a:r>
            <a:endParaRPr lang="zh-CN" altLang="en-US" sz="1200" dirty="0"/>
          </a:p>
        </p:txBody>
      </p:sp>
      <p:sp>
        <p:nvSpPr>
          <p:cNvPr id="16" name="TextBox 15"/>
          <p:cNvSpPr txBox="1"/>
          <p:nvPr/>
        </p:nvSpPr>
        <p:spPr>
          <a:xfrm>
            <a:off x="2143108" y="1571612"/>
            <a:ext cx="928694" cy="482248"/>
          </a:xfrm>
          <a:prstGeom prst="rect">
            <a:avLst/>
          </a:prstGeom>
          <a:noFill/>
        </p:spPr>
        <p:txBody>
          <a:bodyPr wrap="square" rtlCol="0">
            <a:spAutoFit/>
          </a:bodyPr>
          <a:lstStyle/>
          <a:p>
            <a:pPr>
              <a:lnSpc>
                <a:spcPts val="1000"/>
              </a:lnSpc>
            </a:pPr>
            <a:r>
              <a:rPr lang="en-US" altLang="zh-CN" sz="1100" dirty="0" smtClean="0"/>
              <a:t>Maximize En-route Capacity</a:t>
            </a:r>
            <a:endParaRPr lang="zh-CN" altLang="en-US" sz="1100" dirty="0"/>
          </a:p>
        </p:txBody>
      </p:sp>
      <p:sp>
        <p:nvSpPr>
          <p:cNvPr id="17" name="TextBox 16"/>
          <p:cNvSpPr txBox="1"/>
          <p:nvPr/>
        </p:nvSpPr>
        <p:spPr>
          <a:xfrm>
            <a:off x="5786446" y="1571612"/>
            <a:ext cx="928694" cy="482248"/>
          </a:xfrm>
          <a:prstGeom prst="rect">
            <a:avLst/>
          </a:prstGeom>
          <a:noFill/>
        </p:spPr>
        <p:txBody>
          <a:bodyPr wrap="square" rtlCol="0">
            <a:spAutoFit/>
          </a:bodyPr>
          <a:lstStyle/>
          <a:p>
            <a:pPr>
              <a:lnSpc>
                <a:spcPts val="1000"/>
              </a:lnSpc>
            </a:pPr>
            <a:r>
              <a:rPr lang="en-US" altLang="zh-CN" sz="1100" dirty="0" smtClean="0"/>
              <a:t>Maximize airport Capacity</a:t>
            </a:r>
            <a:endParaRPr lang="zh-CN" altLang="en-US" sz="1100" dirty="0"/>
          </a:p>
        </p:txBody>
      </p:sp>
      <p:sp>
        <p:nvSpPr>
          <p:cNvPr id="20" name="矩形 19"/>
          <p:cNvSpPr/>
          <p:nvPr/>
        </p:nvSpPr>
        <p:spPr>
          <a:xfrm>
            <a:off x="5857884" y="2285992"/>
            <a:ext cx="71438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Holding Pattern</a:t>
            </a:r>
            <a:endParaRPr lang="zh-CN" altLang="en-US" sz="1200" dirty="0"/>
          </a:p>
        </p:txBody>
      </p:sp>
      <p:sp>
        <p:nvSpPr>
          <p:cNvPr id="21" name="矩形 20"/>
          <p:cNvSpPr/>
          <p:nvPr/>
        </p:nvSpPr>
        <p:spPr>
          <a:xfrm>
            <a:off x="6643702" y="2285992"/>
            <a:ext cx="71438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Arr</a:t>
            </a:r>
            <a:r>
              <a:rPr lang="en-US" altLang="zh-CN" sz="1200" dirty="0" smtClean="0"/>
              <a:t>/</a:t>
            </a:r>
            <a:r>
              <a:rPr lang="en-US" altLang="zh-CN" sz="1200" dirty="0" err="1" smtClean="0"/>
              <a:t>Dep</a:t>
            </a:r>
            <a:endParaRPr lang="en-US" altLang="zh-CN" sz="1200" dirty="0" smtClean="0"/>
          </a:p>
          <a:p>
            <a:pPr algn="ctr"/>
            <a:r>
              <a:rPr lang="en-US" altLang="zh-CN" sz="1200" dirty="0" smtClean="0"/>
              <a:t>capacity</a:t>
            </a:r>
            <a:endParaRPr lang="zh-CN" altLang="en-US" sz="1200" dirty="0"/>
          </a:p>
        </p:txBody>
      </p:sp>
      <p:grpSp>
        <p:nvGrpSpPr>
          <p:cNvPr id="22" name="组合 21"/>
          <p:cNvGrpSpPr/>
          <p:nvPr/>
        </p:nvGrpSpPr>
        <p:grpSpPr>
          <a:xfrm>
            <a:off x="5143504" y="3139550"/>
            <a:ext cx="1143008" cy="503764"/>
            <a:chOff x="5500694" y="282030"/>
            <a:chExt cx="1143008" cy="503764"/>
          </a:xfrm>
        </p:grpSpPr>
        <p:sp>
          <p:nvSpPr>
            <p:cNvPr id="23" name="流程图: 决策 22"/>
            <p:cNvSpPr/>
            <p:nvPr/>
          </p:nvSpPr>
          <p:spPr>
            <a:xfrm>
              <a:off x="5500694" y="285728"/>
              <a:ext cx="1143008" cy="500066"/>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5550616" y="282030"/>
              <a:ext cx="1071570" cy="482248"/>
            </a:xfrm>
            <a:prstGeom prst="rect">
              <a:avLst/>
            </a:prstGeom>
            <a:noFill/>
          </p:spPr>
          <p:txBody>
            <a:bodyPr wrap="square" rtlCol="0">
              <a:spAutoFit/>
            </a:bodyPr>
            <a:lstStyle/>
            <a:p>
              <a:pPr algn="ctr">
                <a:lnSpc>
                  <a:spcPts val="1000"/>
                </a:lnSpc>
              </a:pPr>
              <a:r>
                <a:rPr lang="en-US" altLang="zh-CN" sz="1000" dirty="0" smtClean="0"/>
                <a:t>Are</a:t>
              </a:r>
            </a:p>
            <a:p>
              <a:pPr algn="ctr">
                <a:lnSpc>
                  <a:spcPts val="1000"/>
                </a:lnSpc>
              </a:pPr>
              <a:r>
                <a:rPr lang="en-US" altLang="zh-CN" sz="1000" dirty="0" smtClean="0"/>
                <a:t>there capacity shortfalls?</a:t>
              </a:r>
              <a:endParaRPr lang="zh-CN" altLang="en-US" sz="1000" dirty="0"/>
            </a:p>
          </p:txBody>
        </p:sp>
      </p:grpSp>
      <p:sp>
        <p:nvSpPr>
          <p:cNvPr id="26" name="流程图: 决策 25"/>
          <p:cNvSpPr/>
          <p:nvPr/>
        </p:nvSpPr>
        <p:spPr>
          <a:xfrm>
            <a:off x="3500430" y="3143248"/>
            <a:ext cx="1143008" cy="500066"/>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3729370" y="3132660"/>
            <a:ext cx="714380" cy="477054"/>
          </a:xfrm>
          <a:prstGeom prst="rect">
            <a:avLst/>
          </a:prstGeom>
          <a:noFill/>
        </p:spPr>
        <p:txBody>
          <a:bodyPr wrap="square" rtlCol="0">
            <a:spAutoFit/>
          </a:bodyPr>
          <a:lstStyle/>
          <a:p>
            <a:pPr algn="ctr">
              <a:lnSpc>
                <a:spcPts val="1000"/>
              </a:lnSpc>
            </a:pPr>
            <a:r>
              <a:rPr lang="en-US" altLang="zh-CN" sz="1000" dirty="0" smtClean="0"/>
              <a:t>Is</a:t>
            </a:r>
          </a:p>
          <a:p>
            <a:pPr algn="ctr">
              <a:lnSpc>
                <a:spcPts val="1000"/>
              </a:lnSpc>
            </a:pPr>
            <a:r>
              <a:rPr lang="en-US" altLang="zh-CN" sz="1000" dirty="0" smtClean="0"/>
              <a:t>Additional capacity?</a:t>
            </a:r>
            <a:endParaRPr lang="zh-CN" altLang="en-US" sz="1000" dirty="0"/>
          </a:p>
        </p:txBody>
      </p:sp>
      <p:sp>
        <p:nvSpPr>
          <p:cNvPr id="29" name="矩形 28"/>
          <p:cNvSpPr/>
          <p:nvPr/>
        </p:nvSpPr>
        <p:spPr>
          <a:xfrm>
            <a:off x="3143240" y="3846870"/>
            <a:ext cx="3714776" cy="7143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31" name="TextBox 30"/>
          <p:cNvSpPr txBox="1"/>
          <p:nvPr/>
        </p:nvSpPr>
        <p:spPr>
          <a:xfrm>
            <a:off x="3143240" y="3846870"/>
            <a:ext cx="1928826" cy="261610"/>
          </a:xfrm>
          <a:prstGeom prst="rect">
            <a:avLst/>
          </a:prstGeom>
          <a:noFill/>
        </p:spPr>
        <p:txBody>
          <a:bodyPr wrap="square" rtlCol="0">
            <a:spAutoFit/>
          </a:bodyPr>
          <a:lstStyle/>
          <a:p>
            <a:pPr algn="ctr"/>
            <a:r>
              <a:rPr lang="en-US" altLang="zh-CN" sz="1100" dirty="0" smtClean="0"/>
              <a:t>Utilize other available capacity</a:t>
            </a:r>
            <a:endParaRPr lang="zh-CN" altLang="en-US" sz="1100" dirty="0"/>
          </a:p>
        </p:txBody>
      </p:sp>
      <p:sp>
        <p:nvSpPr>
          <p:cNvPr id="32" name="矩形 31"/>
          <p:cNvSpPr/>
          <p:nvPr/>
        </p:nvSpPr>
        <p:spPr>
          <a:xfrm>
            <a:off x="3214678" y="4061184"/>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Re-routing flows/flights</a:t>
            </a:r>
          </a:p>
        </p:txBody>
      </p:sp>
      <p:sp>
        <p:nvSpPr>
          <p:cNvPr id="33" name="矩形 32"/>
          <p:cNvSpPr/>
          <p:nvPr/>
        </p:nvSpPr>
        <p:spPr>
          <a:xfrm>
            <a:off x="4357685" y="4061184"/>
            <a:ext cx="1066027"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FL</a:t>
            </a:r>
          </a:p>
          <a:p>
            <a:pPr algn="ctr"/>
            <a:r>
              <a:rPr lang="en-US" altLang="zh-CN" sz="1200" dirty="0" smtClean="0"/>
              <a:t>Management</a:t>
            </a:r>
          </a:p>
        </p:txBody>
      </p:sp>
      <p:sp>
        <p:nvSpPr>
          <p:cNvPr id="34" name="矩形 33"/>
          <p:cNvSpPr/>
          <p:nvPr/>
        </p:nvSpPr>
        <p:spPr>
          <a:xfrm>
            <a:off x="5500692" y="4061184"/>
            <a:ext cx="1066027"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Advancing traffic</a:t>
            </a:r>
          </a:p>
        </p:txBody>
      </p:sp>
      <p:grpSp>
        <p:nvGrpSpPr>
          <p:cNvPr id="35" name="组合 34"/>
          <p:cNvGrpSpPr/>
          <p:nvPr/>
        </p:nvGrpSpPr>
        <p:grpSpPr>
          <a:xfrm>
            <a:off x="5143504" y="4732532"/>
            <a:ext cx="1143008" cy="503764"/>
            <a:chOff x="5500694" y="282030"/>
            <a:chExt cx="1143008" cy="503764"/>
          </a:xfrm>
        </p:grpSpPr>
        <p:sp>
          <p:nvSpPr>
            <p:cNvPr id="36" name="流程图: 决策 35"/>
            <p:cNvSpPr/>
            <p:nvPr/>
          </p:nvSpPr>
          <p:spPr>
            <a:xfrm>
              <a:off x="5500694" y="285728"/>
              <a:ext cx="1143008" cy="500066"/>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5550616" y="282030"/>
              <a:ext cx="1071570" cy="482248"/>
            </a:xfrm>
            <a:prstGeom prst="rect">
              <a:avLst/>
            </a:prstGeom>
            <a:noFill/>
          </p:spPr>
          <p:txBody>
            <a:bodyPr wrap="square" rtlCol="0">
              <a:spAutoFit/>
            </a:bodyPr>
            <a:lstStyle/>
            <a:p>
              <a:pPr algn="ctr">
                <a:lnSpc>
                  <a:spcPts val="1000"/>
                </a:lnSpc>
              </a:pPr>
              <a:r>
                <a:rPr lang="en-US" altLang="zh-CN" sz="1000" dirty="0" smtClean="0"/>
                <a:t>Are</a:t>
              </a:r>
            </a:p>
            <a:p>
              <a:pPr algn="ctr">
                <a:lnSpc>
                  <a:spcPts val="1000"/>
                </a:lnSpc>
              </a:pPr>
              <a:r>
                <a:rPr lang="en-US" altLang="zh-CN" sz="1000" dirty="0" smtClean="0"/>
                <a:t>there capacity shortfalls?</a:t>
              </a:r>
              <a:endParaRPr lang="zh-CN" altLang="en-US" sz="1000" dirty="0"/>
            </a:p>
          </p:txBody>
        </p:sp>
      </p:grpSp>
      <p:grpSp>
        <p:nvGrpSpPr>
          <p:cNvPr id="44" name="组合 43"/>
          <p:cNvGrpSpPr/>
          <p:nvPr/>
        </p:nvGrpSpPr>
        <p:grpSpPr>
          <a:xfrm>
            <a:off x="3500430" y="4736230"/>
            <a:ext cx="1143008" cy="500066"/>
            <a:chOff x="2009756" y="4604112"/>
            <a:chExt cx="1143008" cy="500066"/>
          </a:xfrm>
        </p:grpSpPr>
        <p:sp>
          <p:nvSpPr>
            <p:cNvPr id="39" name="流程图: 决策 38"/>
            <p:cNvSpPr/>
            <p:nvPr/>
          </p:nvSpPr>
          <p:spPr>
            <a:xfrm>
              <a:off x="2009756" y="4604112"/>
              <a:ext cx="1143008" cy="500066"/>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0" name="TextBox 39"/>
            <p:cNvSpPr txBox="1"/>
            <p:nvPr/>
          </p:nvSpPr>
          <p:spPr>
            <a:xfrm>
              <a:off x="2171514" y="4604282"/>
              <a:ext cx="857256" cy="440185"/>
            </a:xfrm>
            <a:prstGeom prst="rect">
              <a:avLst/>
            </a:prstGeom>
            <a:noFill/>
          </p:spPr>
          <p:txBody>
            <a:bodyPr wrap="square" rtlCol="0">
              <a:spAutoFit/>
            </a:bodyPr>
            <a:lstStyle/>
            <a:p>
              <a:pPr algn="ctr">
                <a:lnSpc>
                  <a:spcPts val="900"/>
                </a:lnSpc>
              </a:pPr>
              <a:r>
                <a:rPr lang="en-US" altLang="zh-CN" sz="900" dirty="0" smtClean="0"/>
                <a:t>Could capacity be maximized?</a:t>
              </a:r>
              <a:endParaRPr lang="zh-CN" altLang="en-US" sz="900" dirty="0"/>
            </a:p>
          </p:txBody>
        </p:sp>
      </p:grpSp>
      <p:sp>
        <p:nvSpPr>
          <p:cNvPr id="41" name="矩形 40"/>
          <p:cNvSpPr/>
          <p:nvPr/>
        </p:nvSpPr>
        <p:spPr>
          <a:xfrm>
            <a:off x="3143240" y="5347068"/>
            <a:ext cx="3714776" cy="4082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2" name="TextBox 41"/>
          <p:cNvSpPr txBox="1"/>
          <p:nvPr/>
        </p:nvSpPr>
        <p:spPr>
          <a:xfrm>
            <a:off x="3071802" y="5347068"/>
            <a:ext cx="1428760" cy="261610"/>
          </a:xfrm>
          <a:prstGeom prst="rect">
            <a:avLst/>
          </a:prstGeom>
          <a:noFill/>
        </p:spPr>
        <p:txBody>
          <a:bodyPr wrap="square" rtlCol="0">
            <a:spAutoFit/>
          </a:bodyPr>
          <a:lstStyle/>
          <a:p>
            <a:pPr algn="ctr"/>
            <a:r>
              <a:rPr lang="en-US" altLang="zh-CN" sz="1100" dirty="0" smtClean="0"/>
              <a:t>Regulate the demand</a:t>
            </a:r>
            <a:endParaRPr lang="zh-CN" altLang="en-US" sz="1100" dirty="0"/>
          </a:p>
        </p:txBody>
      </p:sp>
      <p:sp>
        <p:nvSpPr>
          <p:cNvPr id="43" name="矩形 42"/>
          <p:cNvSpPr/>
          <p:nvPr/>
        </p:nvSpPr>
        <p:spPr>
          <a:xfrm>
            <a:off x="4500562" y="5396896"/>
            <a:ext cx="150019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Apply restrictions</a:t>
            </a:r>
          </a:p>
        </p:txBody>
      </p:sp>
      <p:grpSp>
        <p:nvGrpSpPr>
          <p:cNvPr id="45" name="组合 44"/>
          <p:cNvGrpSpPr/>
          <p:nvPr/>
        </p:nvGrpSpPr>
        <p:grpSpPr>
          <a:xfrm>
            <a:off x="4300874" y="5929160"/>
            <a:ext cx="1143008" cy="500066"/>
            <a:chOff x="2009756" y="4604112"/>
            <a:chExt cx="1143008" cy="500066"/>
          </a:xfrm>
        </p:grpSpPr>
        <p:sp>
          <p:nvSpPr>
            <p:cNvPr id="46" name="流程图: 决策 45"/>
            <p:cNvSpPr/>
            <p:nvPr/>
          </p:nvSpPr>
          <p:spPr>
            <a:xfrm>
              <a:off x="2009756" y="4604112"/>
              <a:ext cx="1143008" cy="500066"/>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7" name="TextBox 46"/>
            <p:cNvSpPr txBox="1"/>
            <p:nvPr/>
          </p:nvSpPr>
          <p:spPr>
            <a:xfrm>
              <a:off x="2171514" y="4625798"/>
              <a:ext cx="857256" cy="440185"/>
            </a:xfrm>
            <a:prstGeom prst="rect">
              <a:avLst/>
            </a:prstGeom>
            <a:noFill/>
          </p:spPr>
          <p:txBody>
            <a:bodyPr wrap="square" rtlCol="0">
              <a:spAutoFit/>
            </a:bodyPr>
            <a:lstStyle/>
            <a:p>
              <a:pPr algn="ctr">
                <a:lnSpc>
                  <a:spcPts val="900"/>
                </a:lnSpc>
              </a:pPr>
              <a:r>
                <a:rPr lang="en-US" altLang="zh-CN" sz="900" dirty="0" smtClean="0"/>
                <a:t>Could capacity be maximized?</a:t>
              </a:r>
              <a:endParaRPr lang="zh-CN" altLang="en-US" sz="900" dirty="0"/>
            </a:p>
          </p:txBody>
        </p:sp>
      </p:grpSp>
      <p:sp>
        <p:nvSpPr>
          <p:cNvPr id="48" name="矩形 47"/>
          <p:cNvSpPr/>
          <p:nvPr/>
        </p:nvSpPr>
        <p:spPr>
          <a:xfrm>
            <a:off x="3500430" y="6528391"/>
            <a:ext cx="2786082" cy="25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Network Operations Plan/Updates</a:t>
            </a:r>
            <a:endParaRPr lang="zh-CN" altLang="en-US" sz="1400" b="1" dirty="0">
              <a:solidFill>
                <a:schemeClr val="tx1"/>
              </a:solidFill>
            </a:endParaRPr>
          </a:p>
        </p:txBody>
      </p:sp>
      <p:sp>
        <p:nvSpPr>
          <p:cNvPr id="50" name="矩形 49"/>
          <p:cNvSpPr/>
          <p:nvPr/>
        </p:nvSpPr>
        <p:spPr>
          <a:xfrm>
            <a:off x="2285984" y="578370"/>
            <a:ext cx="1857388" cy="389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smtClean="0"/>
              <a:t>Compare traffic demand with strategic ATFCM data</a:t>
            </a:r>
            <a:endParaRPr lang="zh-CN" altLang="en-US" sz="1200" dirty="0"/>
          </a:p>
        </p:txBody>
      </p:sp>
      <p:sp>
        <p:nvSpPr>
          <p:cNvPr id="53" name="TextBox 52"/>
          <p:cNvSpPr txBox="1"/>
          <p:nvPr/>
        </p:nvSpPr>
        <p:spPr>
          <a:xfrm>
            <a:off x="2014012" y="1136094"/>
            <a:ext cx="1099976" cy="430887"/>
          </a:xfrm>
          <a:prstGeom prst="rect">
            <a:avLst/>
          </a:prstGeom>
          <a:noFill/>
        </p:spPr>
        <p:txBody>
          <a:bodyPr wrap="square" rtlCol="0">
            <a:spAutoFit/>
          </a:bodyPr>
          <a:lstStyle/>
          <a:p>
            <a:pPr algn="ctr"/>
            <a:r>
              <a:rPr lang="en-US" altLang="zh-CN" sz="1100" dirty="0" smtClean="0"/>
              <a:t>Organization of </a:t>
            </a:r>
          </a:p>
          <a:p>
            <a:pPr algn="ctr"/>
            <a:r>
              <a:rPr lang="en-US" altLang="zh-CN" sz="1100" dirty="0" smtClean="0"/>
              <a:t>ATC behavior</a:t>
            </a:r>
            <a:endParaRPr lang="zh-CN" altLang="en-US" sz="1100" dirty="0"/>
          </a:p>
        </p:txBody>
      </p:sp>
      <p:sp>
        <p:nvSpPr>
          <p:cNvPr id="55" name="TextBox 54"/>
          <p:cNvSpPr txBox="1"/>
          <p:nvPr/>
        </p:nvSpPr>
        <p:spPr>
          <a:xfrm>
            <a:off x="2357422" y="3804008"/>
            <a:ext cx="814224" cy="482248"/>
          </a:xfrm>
          <a:prstGeom prst="rect">
            <a:avLst/>
          </a:prstGeom>
          <a:noFill/>
        </p:spPr>
        <p:txBody>
          <a:bodyPr wrap="square" rtlCol="0">
            <a:spAutoFit/>
          </a:bodyPr>
          <a:lstStyle/>
          <a:p>
            <a:pPr algn="ctr">
              <a:lnSpc>
                <a:spcPts val="1000"/>
              </a:lnSpc>
            </a:pPr>
            <a:r>
              <a:rPr lang="en-US" altLang="zh-CN" sz="1100" dirty="0" smtClean="0"/>
              <a:t>Influence on AOs behavior</a:t>
            </a:r>
            <a:endParaRPr lang="zh-CN" altLang="en-US" sz="1100" dirty="0"/>
          </a:p>
        </p:txBody>
      </p:sp>
      <p:sp>
        <p:nvSpPr>
          <p:cNvPr id="56" name="矩形 55"/>
          <p:cNvSpPr/>
          <p:nvPr/>
        </p:nvSpPr>
        <p:spPr>
          <a:xfrm>
            <a:off x="1714480" y="6511592"/>
            <a:ext cx="1620390" cy="2319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smtClean="0">
                <a:solidFill>
                  <a:schemeClr val="tx1"/>
                </a:solidFill>
              </a:rPr>
              <a:t>Tactical Working Process</a:t>
            </a:r>
            <a:endParaRPr lang="zh-CN" altLang="en-US" sz="1100" dirty="0">
              <a:solidFill>
                <a:schemeClr val="tx1"/>
              </a:solidFill>
            </a:endParaRPr>
          </a:p>
        </p:txBody>
      </p:sp>
      <p:cxnSp>
        <p:nvCxnSpPr>
          <p:cNvPr id="58" name="直接箭头连接符 57"/>
          <p:cNvCxnSpPr/>
          <p:nvPr/>
        </p:nvCxnSpPr>
        <p:spPr>
          <a:xfrm rot="5400000">
            <a:off x="2501092" y="500042"/>
            <a:ext cx="142876" cy="158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48" idx="1"/>
          </p:cNvCxnSpPr>
          <p:nvPr/>
        </p:nvCxnSpPr>
        <p:spPr>
          <a:xfrm flipV="1">
            <a:off x="3318294" y="6657489"/>
            <a:ext cx="182136" cy="2103"/>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任意多边形 61"/>
          <p:cNvSpPr/>
          <p:nvPr/>
        </p:nvSpPr>
        <p:spPr>
          <a:xfrm>
            <a:off x="5464885" y="742278"/>
            <a:ext cx="2452743" cy="5901432"/>
          </a:xfrm>
          <a:custGeom>
            <a:avLst/>
            <a:gdLst>
              <a:gd name="connsiteX0" fmla="*/ 0 w 2452743"/>
              <a:gd name="connsiteY0" fmla="*/ 0 h 5809129"/>
              <a:gd name="connsiteX1" fmla="*/ 2452743 w 2452743"/>
              <a:gd name="connsiteY1" fmla="*/ 0 h 5809129"/>
              <a:gd name="connsiteX2" fmla="*/ 2452743 w 2452743"/>
              <a:gd name="connsiteY2" fmla="*/ 5809129 h 5809129"/>
              <a:gd name="connsiteX3" fmla="*/ 828339 w 2452743"/>
              <a:gd name="connsiteY3" fmla="*/ 5809129 h 5809129"/>
            </a:gdLst>
            <a:ahLst/>
            <a:cxnLst>
              <a:cxn ang="0">
                <a:pos x="connsiteX0" y="connsiteY0"/>
              </a:cxn>
              <a:cxn ang="0">
                <a:pos x="connsiteX1" y="connsiteY1"/>
              </a:cxn>
              <a:cxn ang="0">
                <a:pos x="connsiteX2" y="connsiteY2"/>
              </a:cxn>
              <a:cxn ang="0">
                <a:pos x="connsiteX3" y="connsiteY3"/>
              </a:cxn>
            </a:cxnLst>
            <a:rect l="l" t="t" r="r" b="b"/>
            <a:pathLst>
              <a:path w="2452743" h="5809129">
                <a:moveTo>
                  <a:pt x="0" y="0"/>
                </a:moveTo>
                <a:lnTo>
                  <a:pt x="2452743" y="0"/>
                </a:lnTo>
                <a:lnTo>
                  <a:pt x="2452743" y="5809129"/>
                </a:lnTo>
                <a:lnTo>
                  <a:pt x="828339" y="5809129"/>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4" name="直接箭头连接符 63"/>
          <p:cNvCxnSpPr/>
          <p:nvPr/>
        </p:nvCxnSpPr>
        <p:spPr>
          <a:xfrm>
            <a:off x="6264996" y="3391432"/>
            <a:ext cx="1652632" cy="7985"/>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V="1">
            <a:off x="6264996" y="4970033"/>
            <a:ext cx="1652632" cy="3623"/>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任意多边形 67"/>
          <p:cNvSpPr/>
          <p:nvPr/>
        </p:nvSpPr>
        <p:spPr>
          <a:xfrm>
            <a:off x="1764254" y="1355464"/>
            <a:ext cx="2528047" cy="4830183"/>
          </a:xfrm>
          <a:custGeom>
            <a:avLst/>
            <a:gdLst>
              <a:gd name="connsiteX0" fmla="*/ 2528047 w 2528047"/>
              <a:gd name="connsiteY0" fmla="*/ 4830183 h 4830183"/>
              <a:gd name="connsiteX1" fmla="*/ 0 w 2528047"/>
              <a:gd name="connsiteY1" fmla="*/ 4830183 h 4830183"/>
              <a:gd name="connsiteX2" fmla="*/ 0 w 2528047"/>
              <a:gd name="connsiteY2" fmla="*/ 0 h 4830183"/>
              <a:gd name="connsiteX3" fmla="*/ 193638 w 2528047"/>
              <a:gd name="connsiteY3" fmla="*/ 0 h 4830183"/>
            </a:gdLst>
            <a:ahLst/>
            <a:cxnLst>
              <a:cxn ang="0">
                <a:pos x="connsiteX0" y="connsiteY0"/>
              </a:cxn>
              <a:cxn ang="0">
                <a:pos x="connsiteX1" y="connsiteY1"/>
              </a:cxn>
              <a:cxn ang="0">
                <a:pos x="connsiteX2" y="connsiteY2"/>
              </a:cxn>
              <a:cxn ang="0">
                <a:pos x="connsiteX3" y="connsiteY3"/>
              </a:cxn>
            </a:cxnLst>
            <a:rect l="l" t="t" r="r" b="b"/>
            <a:pathLst>
              <a:path w="2528047" h="4830183">
                <a:moveTo>
                  <a:pt x="2528047" y="4830183"/>
                </a:moveTo>
                <a:lnTo>
                  <a:pt x="0" y="4830183"/>
                </a:lnTo>
                <a:lnTo>
                  <a:pt x="0" y="0"/>
                </a:lnTo>
                <a:lnTo>
                  <a:pt x="193638" y="0"/>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箭头连接符 69"/>
          <p:cNvCxnSpPr/>
          <p:nvPr/>
        </p:nvCxnSpPr>
        <p:spPr>
          <a:xfrm rot="10800000" flipV="1">
            <a:off x="1785918" y="4986262"/>
            <a:ext cx="1714512" cy="14373"/>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任意多边形 72"/>
          <p:cNvSpPr/>
          <p:nvPr/>
        </p:nvSpPr>
        <p:spPr>
          <a:xfrm>
            <a:off x="2194560" y="3388659"/>
            <a:ext cx="1290918" cy="2183802"/>
          </a:xfrm>
          <a:custGeom>
            <a:avLst/>
            <a:gdLst>
              <a:gd name="connsiteX0" fmla="*/ 1290918 w 1290918"/>
              <a:gd name="connsiteY0" fmla="*/ 0 h 2183802"/>
              <a:gd name="connsiteX1" fmla="*/ 0 w 1290918"/>
              <a:gd name="connsiteY1" fmla="*/ 0 h 2183802"/>
              <a:gd name="connsiteX2" fmla="*/ 0 w 1290918"/>
              <a:gd name="connsiteY2" fmla="*/ 2183802 h 2183802"/>
              <a:gd name="connsiteX3" fmla="*/ 946673 w 1290918"/>
              <a:gd name="connsiteY3" fmla="*/ 2183802 h 2183802"/>
            </a:gdLst>
            <a:ahLst/>
            <a:cxnLst>
              <a:cxn ang="0">
                <a:pos x="connsiteX0" y="connsiteY0"/>
              </a:cxn>
              <a:cxn ang="0">
                <a:pos x="connsiteX1" y="connsiteY1"/>
              </a:cxn>
              <a:cxn ang="0">
                <a:pos x="connsiteX2" y="connsiteY2"/>
              </a:cxn>
              <a:cxn ang="0">
                <a:pos x="connsiteX3" y="connsiteY3"/>
              </a:cxn>
            </a:cxnLst>
            <a:rect l="l" t="t" r="r" b="b"/>
            <a:pathLst>
              <a:path w="1290918" h="2183802">
                <a:moveTo>
                  <a:pt x="1290918" y="0"/>
                </a:moveTo>
                <a:lnTo>
                  <a:pt x="0" y="0"/>
                </a:lnTo>
                <a:lnTo>
                  <a:pt x="0" y="2183802"/>
                </a:lnTo>
                <a:lnTo>
                  <a:pt x="946673" y="2183802"/>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8" name="直接箭头连接符 77"/>
          <p:cNvCxnSpPr>
            <a:endCxn id="26" idx="3"/>
          </p:cNvCxnSpPr>
          <p:nvPr/>
        </p:nvCxnSpPr>
        <p:spPr>
          <a:xfrm rot="10800000">
            <a:off x="4643438" y="3393281"/>
            <a:ext cx="500066" cy="158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10800000" flipV="1">
            <a:off x="4643438" y="4973655"/>
            <a:ext cx="549988" cy="12607"/>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V="1">
            <a:off x="4149090" y="753773"/>
            <a:ext cx="208596" cy="607"/>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rot="5400000">
            <a:off x="4852025" y="1062401"/>
            <a:ext cx="157750" cy="3417"/>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5400000">
            <a:off x="5640129" y="3056341"/>
            <a:ext cx="158088" cy="833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26" idx="2"/>
          </p:cNvCxnSpPr>
          <p:nvPr/>
        </p:nvCxnSpPr>
        <p:spPr>
          <a:xfrm rot="5400000">
            <a:off x="4000496" y="3714752"/>
            <a:ext cx="142876" cy="158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rot="5400000">
            <a:off x="5665991" y="4667421"/>
            <a:ext cx="128332" cy="1891"/>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16200000" flipH="1">
            <a:off x="4009547" y="5295439"/>
            <a:ext cx="122564" cy="221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rot="5400000">
            <a:off x="4804006" y="5836358"/>
            <a:ext cx="161716" cy="271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rot="16200000" flipH="1">
            <a:off x="4813105" y="6468994"/>
            <a:ext cx="132765" cy="2211"/>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142976" y="164368"/>
            <a:ext cx="1785950" cy="26563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smtClean="0">
                <a:solidFill>
                  <a:schemeClr val="tx1"/>
                </a:solidFill>
              </a:rPr>
              <a:t>Strategic Working Process</a:t>
            </a:r>
            <a:endParaRPr lang="zh-CN" altLang="en-US" sz="1100" dirty="0">
              <a:solidFill>
                <a:schemeClr val="tx1"/>
              </a:solidFill>
            </a:endParaRPr>
          </a:p>
        </p:txBody>
      </p:sp>
      <p:sp>
        <p:nvSpPr>
          <p:cNvPr id="108" name="任意多边形 107"/>
          <p:cNvSpPr/>
          <p:nvPr/>
        </p:nvSpPr>
        <p:spPr>
          <a:xfrm>
            <a:off x="1420009" y="428604"/>
            <a:ext cx="294471" cy="6230380"/>
          </a:xfrm>
          <a:custGeom>
            <a:avLst/>
            <a:gdLst>
              <a:gd name="connsiteX0" fmla="*/ 365760 w 365760"/>
              <a:gd name="connsiteY0" fmla="*/ 6174890 h 6174890"/>
              <a:gd name="connsiteX1" fmla="*/ 0 w 365760"/>
              <a:gd name="connsiteY1" fmla="*/ 6174890 h 6174890"/>
              <a:gd name="connsiteX2" fmla="*/ 0 w 365760"/>
              <a:gd name="connsiteY2" fmla="*/ 0 h 6174890"/>
            </a:gdLst>
            <a:ahLst/>
            <a:cxnLst>
              <a:cxn ang="0">
                <a:pos x="connsiteX0" y="connsiteY0"/>
              </a:cxn>
              <a:cxn ang="0">
                <a:pos x="connsiteX1" y="connsiteY1"/>
              </a:cxn>
              <a:cxn ang="0">
                <a:pos x="connsiteX2" y="connsiteY2"/>
              </a:cxn>
            </a:cxnLst>
            <a:rect l="l" t="t" r="r" b="b"/>
            <a:pathLst>
              <a:path w="365760" h="6174890">
                <a:moveTo>
                  <a:pt x="365760" y="6174890"/>
                </a:moveTo>
                <a:lnTo>
                  <a:pt x="0" y="6174890"/>
                </a:lnTo>
                <a:lnTo>
                  <a:pt x="0" y="0"/>
                </a:lnTo>
              </a:path>
            </a:pathLst>
          </a:cu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0" name="直接箭头连接符 109"/>
          <p:cNvCxnSpPr>
            <a:endCxn id="50" idx="1"/>
          </p:cNvCxnSpPr>
          <p:nvPr/>
        </p:nvCxnSpPr>
        <p:spPr>
          <a:xfrm flipV="1">
            <a:off x="1428728" y="773102"/>
            <a:ext cx="857256" cy="12692"/>
          </a:xfrm>
          <a:prstGeom prst="straightConnector1">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285852" y="2677065"/>
            <a:ext cx="214314" cy="1323439"/>
          </a:xfrm>
          <a:prstGeom prst="rect">
            <a:avLst/>
          </a:prstGeom>
          <a:solidFill>
            <a:schemeClr val="bg1"/>
          </a:solidFill>
          <a:ln>
            <a:solidFill>
              <a:schemeClr val="tx1"/>
            </a:solidFill>
          </a:ln>
        </p:spPr>
        <p:txBody>
          <a:bodyPr wrap="square" rtlCol="0">
            <a:spAutoFit/>
          </a:bodyPr>
          <a:lstStyle/>
          <a:p>
            <a:r>
              <a:rPr lang="en-US" altLang="zh-CN" sz="1000" dirty="0" smtClean="0"/>
              <a:t>Feedback</a:t>
            </a:r>
            <a:endParaRPr lang="zh-CN" altLang="en-US" sz="1000" dirty="0"/>
          </a:p>
        </p:txBody>
      </p:sp>
      <p:sp>
        <p:nvSpPr>
          <p:cNvPr id="114" name="TextBox 113"/>
          <p:cNvSpPr txBox="1"/>
          <p:nvPr/>
        </p:nvSpPr>
        <p:spPr>
          <a:xfrm>
            <a:off x="5429256" y="500042"/>
            <a:ext cx="428628" cy="276999"/>
          </a:xfrm>
          <a:prstGeom prst="rect">
            <a:avLst/>
          </a:prstGeom>
          <a:noFill/>
        </p:spPr>
        <p:txBody>
          <a:bodyPr wrap="square" rtlCol="0">
            <a:spAutoFit/>
          </a:bodyPr>
          <a:lstStyle/>
          <a:p>
            <a:r>
              <a:rPr lang="en-US" altLang="zh-CN" sz="1200" dirty="0" smtClean="0"/>
              <a:t>No</a:t>
            </a:r>
            <a:endParaRPr lang="zh-CN" altLang="en-US" sz="1200" dirty="0"/>
          </a:p>
        </p:txBody>
      </p:sp>
      <p:sp>
        <p:nvSpPr>
          <p:cNvPr id="115" name="TextBox 114"/>
          <p:cNvSpPr txBox="1"/>
          <p:nvPr/>
        </p:nvSpPr>
        <p:spPr>
          <a:xfrm>
            <a:off x="6215074" y="3143248"/>
            <a:ext cx="428628" cy="276999"/>
          </a:xfrm>
          <a:prstGeom prst="rect">
            <a:avLst/>
          </a:prstGeom>
          <a:noFill/>
        </p:spPr>
        <p:txBody>
          <a:bodyPr wrap="square" rtlCol="0">
            <a:spAutoFit/>
          </a:bodyPr>
          <a:lstStyle/>
          <a:p>
            <a:r>
              <a:rPr lang="en-US" altLang="zh-CN" sz="1200" dirty="0" smtClean="0"/>
              <a:t>No</a:t>
            </a:r>
            <a:endParaRPr lang="zh-CN" altLang="en-US" sz="1200" dirty="0"/>
          </a:p>
        </p:txBody>
      </p:sp>
      <p:sp>
        <p:nvSpPr>
          <p:cNvPr id="116" name="TextBox 115"/>
          <p:cNvSpPr txBox="1"/>
          <p:nvPr/>
        </p:nvSpPr>
        <p:spPr>
          <a:xfrm>
            <a:off x="6143636" y="4714884"/>
            <a:ext cx="428628" cy="276999"/>
          </a:xfrm>
          <a:prstGeom prst="rect">
            <a:avLst/>
          </a:prstGeom>
          <a:noFill/>
        </p:spPr>
        <p:txBody>
          <a:bodyPr wrap="square" rtlCol="0">
            <a:spAutoFit/>
          </a:bodyPr>
          <a:lstStyle/>
          <a:p>
            <a:r>
              <a:rPr lang="en-US" altLang="zh-CN" sz="1200" dirty="0" smtClean="0"/>
              <a:t>No</a:t>
            </a:r>
            <a:endParaRPr lang="zh-CN" altLang="en-US" sz="1200" dirty="0"/>
          </a:p>
        </p:txBody>
      </p:sp>
      <p:sp>
        <p:nvSpPr>
          <p:cNvPr id="117" name="TextBox 116"/>
          <p:cNvSpPr txBox="1"/>
          <p:nvPr/>
        </p:nvSpPr>
        <p:spPr>
          <a:xfrm>
            <a:off x="5000628" y="6286520"/>
            <a:ext cx="428628" cy="276999"/>
          </a:xfrm>
          <a:prstGeom prst="rect">
            <a:avLst/>
          </a:prstGeom>
          <a:noFill/>
        </p:spPr>
        <p:txBody>
          <a:bodyPr wrap="square" rtlCol="0">
            <a:spAutoFit/>
          </a:bodyPr>
          <a:lstStyle/>
          <a:p>
            <a:r>
              <a:rPr lang="en-US" altLang="zh-CN" sz="1200" dirty="0" smtClean="0"/>
              <a:t>No</a:t>
            </a:r>
            <a:endParaRPr lang="zh-CN" altLang="en-US" sz="1200" dirty="0"/>
          </a:p>
        </p:txBody>
      </p:sp>
      <p:sp>
        <p:nvSpPr>
          <p:cNvPr id="118" name="TextBox 117"/>
          <p:cNvSpPr txBox="1"/>
          <p:nvPr/>
        </p:nvSpPr>
        <p:spPr>
          <a:xfrm>
            <a:off x="4071934" y="5143512"/>
            <a:ext cx="428628" cy="276999"/>
          </a:xfrm>
          <a:prstGeom prst="rect">
            <a:avLst/>
          </a:prstGeom>
          <a:noFill/>
        </p:spPr>
        <p:txBody>
          <a:bodyPr wrap="square" rtlCol="0">
            <a:spAutoFit/>
          </a:bodyPr>
          <a:lstStyle/>
          <a:p>
            <a:r>
              <a:rPr lang="en-US" altLang="zh-CN" sz="1200" dirty="0" smtClean="0"/>
              <a:t>No</a:t>
            </a:r>
            <a:endParaRPr lang="zh-CN" altLang="en-US" sz="1200" dirty="0"/>
          </a:p>
        </p:txBody>
      </p:sp>
      <p:sp>
        <p:nvSpPr>
          <p:cNvPr id="119" name="TextBox 118"/>
          <p:cNvSpPr txBox="1"/>
          <p:nvPr/>
        </p:nvSpPr>
        <p:spPr>
          <a:xfrm>
            <a:off x="3229304" y="3175522"/>
            <a:ext cx="428628" cy="276999"/>
          </a:xfrm>
          <a:prstGeom prst="rect">
            <a:avLst/>
          </a:prstGeom>
          <a:noFill/>
        </p:spPr>
        <p:txBody>
          <a:bodyPr wrap="square" rtlCol="0">
            <a:spAutoFit/>
          </a:bodyPr>
          <a:lstStyle/>
          <a:p>
            <a:r>
              <a:rPr lang="en-US" altLang="zh-CN" sz="1200" dirty="0" smtClean="0"/>
              <a:t>No</a:t>
            </a:r>
            <a:endParaRPr lang="zh-CN" altLang="en-US" sz="1200" dirty="0"/>
          </a:p>
        </p:txBody>
      </p:sp>
      <p:sp>
        <p:nvSpPr>
          <p:cNvPr id="120" name="TextBox 119"/>
          <p:cNvSpPr txBox="1"/>
          <p:nvPr/>
        </p:nvSpPr>
        <p:spPr>
          <a:xfrm>
            <a:off x="4914564" y="896396"/>
            <a:ext cx="428628" cy="276999"/>
          </a:xfrm>
          <a:prstGeom prst="rect">
            <a:avLst/>
          </a:prstGeom>
          <a:noFill/>
        </p:spPr>
        <p:txBody>
          <a:bodyPr wrap="square" rtlCol="0">
            <a:spAutoFit/>
          </a:bodyPr>
          <a:lstStyle/>
          <a:p>
            <a:r>
              <a:rPr lang="en-US" altLang="zh-CN" sz="1200" dirty="0" smtClean="0"/>
              <a:t>Yes</a:t>
            </a:r>
            <a:endParaRPr lang="zh-CN" altLang="en-US" sz="1200" dirty="0"/>
          </a:p>
        </p:txBody>
      </p:sp>
      <p:sp>
        <p:nvSpPr>
          <p:cNvPr id="121" name="TextBox 120"/>
          <p:cNvSpPr txBox="1"/>
          <p:nvPr/>
        </p:nvSpPr>
        <p:spPr>
          <a:xfrm>
            <a:off x="4714876" y="3152001"/>
            <a:ext cx="428628" cy="276999"/>
          </a:xfrm>
          <a:prstGeom prst="rect">
            <a:avLst/>
          </a:prstGeom>
          <a:noFill/>
        </p:spPr>
        <p:txBody>
          <a:bodyPr wrap="square" rtlCol="0">
            <a:spAutoFit/>
          </a:bodyPr>
          <a:lstStyle/>
          <a:p>
            <a:r>
              <a:rPr lang="en-US" altLang="zh-CN" sz="1200" dirty="0" smtClean="0"/>
              <a:t>Yes</a:t>
            </a:r>
            <a:endParaRPr lang="zh-CN" altLang="en-US" sz="1200" dirty="0"/>
          </a:p>
        </p:txBody>
      </p:sp>
      <p:sp>
        <p:nvSpPr>
          <p:cNvPr id="122" name="TextBox 121"/>
          <p:cNvSpPr txBox="1"/>
          <p:nvPr/>
        </p:nvSpPr>
        <p:spPr>
          <a:xfrm>
            <a:off x="3686338" y="3532712"/>
            <a:ext cx="428628" cy="276999"/>
          </a:xfrm>
          <a:prstGeom prst="rect">
            <a:avLst/>
          </a:prstGeom>
          <a:noFill/>
        </p:spPr>
        <p:txBody>
          <a:bodyPr wrap="square" rtlCol="0">
            <a:spAutoFit/>
          </a:bodyPr>
          <a:lstStyle/>
          <a:p>
            <a:r>
              <a:rPr lang="en-US" altLang="zh-CN" sz="1200" dirty="0" smtClean="0"/>
              <a:t>Yes</a:t>
            </a:r>
            <a:endParaRPr lang="zh-CN" altLang="en-US" sz="1200" dirty="0"/>
          </a:p>
        </p:txBody>
      </p:sp>
      <p:sp>
        <p:nvSpPr>
          <p:cNvPr id="123" name="TextBox 122"/>
          <p:cNvSpPr txBox="1"/>
          <p:nvPr/>
        </p:nvSpPr>
        <p:spPr>
          <a:xfrm>
            <a:off x="4714876" y="4741285"/>
            <a:ext cx="428628" cy="276999"/>
          </a:xfrm>
          <a:prstGeom prst="rect">
            <a:avLst/>
          </a:prstGeom>
          <a:noFill/>
        </p:spPr>
        <p:txBody>
          <a:bodyPr wrap="square" rtlCol="0">
            <a:spAutoFit/>
          </a:bodyPr>
          <a:lstStyle/>
          <a:p>
            <a:r>
              <a:rPr lang="en-US" altLang="zh-CN" sz="1200" dirty="0" smtClean="0"/>
              <a:t>Yes</a:t>
            </a:r>
            <a:endParaRPr lang="zh-CN" altLang="en-US" sz="1200" dirty="0"/>
          </a:p>
        </p:txBody>
      </p:sp>
      <p:sp>
        <p:nvSpPr>
          <p:cNvPr id="124" name="TextBox 123"/>
          <p:cNvSpPr txBox="1"/>
          <p:nvPr/>
        </p:nvSpPr>
        <p:spPr>
          <a:xfrm>
            <a:off x="3214678" y="4766669"/>
            <a:ext cx="428628" cy="276999"/>
          </a:xfrm>
          <a:prstGeom prst="rect">
            <a:avLst/>
          </a:prstGeom>
          <a:noFill/>
        </p:spPr>
        <p:txBody>
          <a:bodyPr wrap="square" rtlCol="0">
            <a:spAutoFit/>
          </a:bodyPr>
          <a:lstStyle/>
          <a:p>
            <a:r>
              <a:rPr lang="en-US" altLang="zh-CN" sz="1200" dirty="0" smtClean="0"/>
              <a:t>Yes</a:t>
            </a:r>
            <a:endParaRPr lang="zh-CN" altLang="en-US" sz="1200" dirty="0"/>
          </a:p>
        </p:txBody>
      </p:sp>
      <p:sp>
        <p:nvSpPr>
          <p:cNvPr id="125" name="TextBox 124"/>
          <p:cNvSpPr txBox="1"/>
          <p:nvPr/>
        </p:nvSpPr>
        <p:spPr>
          <a:xfrm>
            <a:off x="4000496" y="5952709"/>
            <a:ext cx="428628" cy="276999"/>
          </a:xfrm>
          <a:prstGeom prst="rect">
            <a:avLst/>
          </a:prstGeom>
          <a:noFill/>
        </p:spPr>
        <p:txBody>
          <a:bodyPr wrap="square" rtlCol="0">
            <a:spAutoFit/>
          </a:bodyPr>
          <a:lstStyle/>
          <a:p>
            <a:r>
              <a:rPr lang="en-US" altLang="zh-CN" sz="1200" dirty="0" smtClean="0"/>
              <a:t>Yes</a:t>
            </a:r>
            <a:endParaRPr lang="zh-CN" altLang="en-US" sz="1200" dirty="0"/>
          </a:p>
        </p:txBody>
      </p:sp>
      <p:grpSp>
        <p:nvGrpSpPr>
          <p:cNvPr id="93" name="组合 92"/>
          <p:cNvGrpSpPr/>
          <p:nvPr/>
        </p:nvGrpSpPr>
        <p:grpSpPr>
          <a:xfrm>
            <a:off x="8072462" y="500042"/>
            <a:ext cx="571504" cy="5715040"/>
            <a:chOff x="8072462" y="500042"/>
            <a:chExt cx="571504" cy="5715040"/>
          </a:xfrm>
        </p:grpSpPr>
        <p:sp>
          <p:nvSpPr>
            <p:cNvPr id="126" name="矩形 125"/>
            <p:cNvSpPr/>
            <p:nvPr/>
          </p:nvSpPr>
          <p:spPr>
            <a:xfrm>
              <a:off x="8072462" y="500042"/>
              <a:ext cx="571504" cy="571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8072462" y="500042"/>
              <a:ext cx="57150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400" dirty="0" smtClean="0"/>
                <a:t>CDM</a:t>
              </a:r>
              <a:endParaRPr lang="zh-CN" altLang="en-US" sz="1400" dirty="0"/>
            </a:p>
          </p:txBody>
        </p:sp>
        <p:sp>
          <p:nvSpPr>
            <p:cNvPr id="128" name="矩形 127"/>
            <p:cNvSpPr/>
            <p:nvPr/>
          </p:nvSpPr>
          <p:spPr>
            <a:xfrm>
              <a:off x="8072462" y="785794"/>
              <a:ext cx="571504" cy="15001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FMD/FMPs</a:t>
              </a:r>
              <a:endParaRPr lang="zh-CN" altLang="en-US" sz="1200" dirty="0"/>
            </a:p>
          </p:txBody>
        </p:sp>
        <p:sp>
          <p:nvSpPr>
            <p:cNvPr id="129" name="矩形 128"/>
            <p:cNvSpPr/>
            <p:nvPr/>
          </p:nvSpPr>
          <p:spPr>
            <a:xfrm>
              <a:off x="8072462" y="2285992"/>
              <a:ext cx="571504" cy="71438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100" dirty="0" smtClean="0"/>
                <a:t>FMD/ FMPs/ AMCs</a:t>
              </a:r>
              <a:endParaRPr lang="zh-CN" altLang="en-US" sz="1100" dirty="0"/>
            </a:p>
          </p:txBody>
        </p:sp>
        <p:sp>
          <p:nvSpPr>
            <p:cNvPr id="130" name="矩形 129"/>
            <p:cNvSpPr/>
            <p:nvPr/>
          </p:nvSpPr>
          <p:spPr>
            <a:xfrm>
              <a:off x="8072462" y="3000372"/>
              <a:ext cx="571504"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FMD/FMPs</a:t>
              </a:r>
              <a:endParaRPr lang="zh-CN" altLang="en-US" sz="1200" dirty="0"/>
            </a:p>
          </p:txBody>
        </p:sp>
        <p:sp>
          <p:nvSpPr>
            <p:cNvPr id="132" name="矩形 131"/>
            <p:cNvSpPr/>
            <p:nvPr/>
          </p:nvSpPr>
          <p:spPr>
            <a:xfrm>
              <a:off x="8072462" y="3714752"/>
              <a:ext cx="571504" cy="250033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100" dirty="0" smtClean="0"/>
                <a:t>FMD/ FMPs/AMCs</a:t>
              </a:r>
              <a:endParaRPr lang="zh-CN" altLang="en-US" sz="1100" dirty="0"/>
            </a:p>
          </p:txBody>
        </p:sp>
      </p:grpSp>
      <p:cxnSp>
        <p:nvCxnSpPr>
          <p:cNvPr id="134" name="直接箭头连接符 133"/>
          <p:cNvCxnSpPr>
            <a:stCxn id="11" idx="2"/>
          </p:cNvCxnSpPr>
          <p:nvPr/>
        </p:nvCxnSpPr>
        <p:spPr>
          <a:xfrm rot="5400000">
            <a:off x="3929058" y="1928802"/>
            <a:ext cx="142876"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2" idx="2"/>
            <a:endCxn id="13" idx="0"/>
          </p:cNvCxnSpPr>
          <p:nvPr/>
        </p:nvCxnSpPr>
        <p:spPr>
          <a:xfrm rot="5400000">
            <a:off x="3239639" y="1668011"/>
            <a:ext cx="214314" cy="13074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2" idx="2"/>
          </p:cNvCxnSpPr>
          <p:nvPr/>
        </p:nvCxnSpPr>
        <p:spPr>
          <a:xfrm rot="5400000">
            <a:off x="3893339" y="2321711"/>
            <a:ext cx="214314"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stCxn id="12" idx="2"/>
            <a:endCxn id="15" idx="0"/>
          </p:cNvCxnSpPr>
          <p:nvPr/>
        </p:nvCxnSpPr>
        <p:spPr>
          <a:xfrm rot="16200000" flipH="1">
            <a:off x="4398784" y="1816266"/>
            <a:ext cx="214314" cy="101089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428596" y="642918"/>
            <a:ext cx="553998" cy="5715040"/>
          </a:xfrm>
          <a:prstGeom prst="rect">
            <a:avLst/>
          </a:prstGeom>
          <a:noFill/>
        </p:spPr>
        <p:txBody>
          <a:bodyPr vert="vert270" wrap="square" rtlCol="0">
            <a:spAutoFit/>
          </a:bodyPr>
          <a:lstStyle/>
          <a:p>
            <a:r>
              <a:rPr lang="en-US" altLang="zh-CN" sz="2400" b="1" dirty="0"/>
              <a:t>Working Process for Pre-tactical ATFCM</a:t>
            </a:r>
            <a:endParaRPr lang="zh-CN" altLang="en-US" sz="2400" dirty="0"/>
          </a:p>
        </p:txBody>
      </p:sp>
      <p:sp>
        <p:nvSpPr>
          <p:cNvPr id="144" name="任意多边形 143"/>
          <p:cNvSpPr/>
          <p:nvPr/>
        </p:nvSpPr>
        <p:spPr>
          <a:xfrm>
            <a:off x="6261790" y="1301675"/>
            <a:ext cx="419548" cy="279699"/>
          </a:xfrm>
          <a:custGeom>
            <a:avLst/>
            <a:gdLst>
              <a:gd name="connsiteX0" fmla="*/ 0 w 419548"/>
              <a:gd name="connsiteY0" fmla="*/ 0 h 279699"/>
              <a:gd name="connsiteX1" fmla="*/ 419548 w 419548"/>
              <a:gd name="connsiteY1" fmla="*/ 0 h 279699"/>
              <a:gd name="connsiteX2" fmla="*/ 419548 w 419548"/>
              <a:gd name="connsiteY2" fmla="*/ 279699 h 279699"/>
            </a:gdLst>
            <a:ahLst/>
            <a:cxnLst>
              <a:cxn ang="0">
                <a:pos x="connsiteX0" y="connsiteY0"/>
              </a:cxn>
              <a:cxn ang="0">
                <a:pos x="connsiteX1" y="connsiteY1"/>
              </a:cxn>
              <a:cxn ang="0">
                <a:pos x="connsiteX2" y="connsiteY2"/>
              </a:cxn>
            </a:cxnLst>
            <a:rect l="l" t="t" r="r" b="b"/>
            <a:pathLst>
              <a:path w="419548" h="279699">
                <a:moveTo>
                  <a:pt x="0" y="0"/>
                </a:moveTo>
                <a:lnTo>
                  <a:pt x="419548" y="0"/>
                </a:lnTo>
                <a:lnTo>
                  <a:pt x="419548" y="279699"/>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任意多边形 144"/>
          <p:cNvSpPr/>
          <p:nvPr/>
        </p:nvSpPr>
        <p:spPr>
          <a:xfrm>
            <a:off x="3314195" y="1301675"/>
            <a:ext cx="290456" cy="258184"/>
          </a:xfrm>
          <a:custGeom>
            <a:avLst/>
            <a:gdLst>
              <a:gd name="connsiteX0" fmla="*/ 290456 w 290456"/>
              <a:gd name="connsiteY0" fmla="*/ 0 h 258184"/>
              <a:gd name="connsiteX1" fmla="*/ 0 w 290456"/>
              <a:gd name="connsiteY1" fmla="*/ 0 h 258184"/>
              <a:gd name="connsiteX2" fmla="*/ 0 w 290456"/>
              <a:gd name="connsiteY2" fmla="*/ 258184 h 258184"/>
            </a:gdLst>
            <a:ahLst/>
            <a:cxnLst>
              <a:cxn ang="0">
                <a:pos x="connsiteX0" y="connsiteY0"/>
              </a:cxn>
              <a:cxn ang="0">
                <a:pos x="connsiteX1" y="connsiteY1"/>
              </a:cxn>
              <a:cxn ang="0">
                <a:pos x="connsiteX2" y="connsiteY2"/>
              </a:cxn>
            </a:cxnLst>
            <a:rect l="l" t="t" r="r" b="b"/>
            <a:pathLst>
              <a:path w="290456" h="258184">
                <a:moveTo>
                  <a:pt x="290456" y="0"/>
                </a:moveTo>
                <a:lnTo>
                  <a:pt x="0" y="0"/>
                </a:lnTo>
                <a:lnTo>
                  <a:pt x="0" y="258184"/>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500166" y="4396857"/>
            <a:ext cx="4286280" cy="857256"/>
          </a:xfrm>
          <a:prstGeom prst="rect">
            <a:avLst/>
          </a:prstGeom>
          <a:solidFill>
            <a:schemeClr val="accent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500166" y="2242960"/>
            <a:ext cx="6286544" cy="2071702"/>
          </a:xfrm>
          <a:prstGeom prst="rect">
            <a:avLst/>
          </a:prstGeom>
          <a:solidFill>
            <a:schemeClr val="accent3">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428992" y="428604"/>
            <a:ext cx="250033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dirty="0" smtClean="0"/>
              <a:t>Consider real-time events according to the Network Operations Plan</a:t>
            </a:r>
            <a:endParaRPr lang="zh-CN" altLang="en-US" sz="1200" b="1" dirty="0"/>
          </a:p>
        </p:txBody>
      </p:sp>
      <p:sp>
        <p:nvSpPr>
          <p:cNvPr id="6" name="矩形 5"/>
          <p:cNvSpPr/>
          <p:nvPr/>
        </p:nvSpPr>
        <p:spPr>
          <a:xfrm>
            <a:off x="3428992" y="2314398"/>
            <a:ext cx="271464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Identify the sectors/airports concerned</a:t>
            </a:r>
            <a:endParaRPr lang="zh-CN" altLang="en-US" sz="1200" dirty="0"/>
          </a:p>
        </p:txBody>
      </p:sp>
      <p:sp>
        <p:nvSpPr>
          <p:cNvPr id="7" name="矩形 6"/>
          <p:cNvSpPr/>
          <p:nvPr/>
        </p:nvSpPr>
        <p:spPr>
          <a:xfrm>
            <a:off x="1785918" y="2671612"/>
            <a:ext cx="3571900" cy="150019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7"/>
          <p:cNvSpPr/>
          <p:nvPr/>
        </p:nvSpPr>
        <p:spPr>
          <a:xfrm>
            <a:off x="5500694" y="2671612"/>
            <a:ext cx="2000264" cy="150019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1" name="矩形 10"/>
          <p:cNvSpPr/>
          <p:nvPr/>
        </p:nvSpPr>
        <p:spPr>
          <a:xfrm>
            <a:off x="3071802" y="5511460"/>
            <a:ext cx="3429024"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300" b="1" dirty="0" smtClean="0"/>
              <a:t>Provision of a consolidated Network Flow &amp; Capacity Picture for real-time operations</a:t>
            </a:r>
            <a:endParaRPr lang="zh-CN" altLang="en-US" sz="1300" b="1" dirty="0"/>
          </a:p>
        </p:txBody>
      </p:sp>
      <p:sp>
        <p:nvSpPr>
          <p:cNvPr id="12" name="矩形 11"/>
          <p:cNvSpPr/>
          <p:nvPr/>
        </p:nvSpPr>
        <p:spPr>
          <a:xfrm>
            <a:off x="3857620" y="6082940"/>
            <a:ext cx="1785950" cy="35716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solidFill>
                  <a:schemeClr val="tx1"/>
                </a:solidFill>
              </a:rPr>
              <a:t>Rea-time Operations (ASM, ATC, Airport, AOs)</a:t>
            </a:r>
            <a:endParaRPr lang="zh-CN" altLang="en-US" sz="1200" dirty="0">
              <a:solidFill>
                <a:schemeClr val="tx1"/>
              </a:solidFill>
            </a:endParaRPr>
          </a:p>
        </p:txBody>
      </p:sp>
      <p:grpSp>
        <p:nvGrpSpPr>
          <p:cNvPr id="14" name="组合 13"/>
          <p:cNvGrpSpPr/>
          <p:nvPr/>
        </p:nvGrpSpPr>
        <p:grpSpPr>
          <a:xfrm>
            <a:off x="4043528" y="993384"/>
            <a:ext cx="1285884" cy="792542"/>
            <a:chOff x="3614900" y="993384"/>
            <a:chExt cx="1285884" cy="792542"/>
          </a:xfrm>
        </p:grpSpPr>
        <p:sp>
          <p:nvSpPr>
            <p:cNvPr id="5" name="流程图: 决策 4"/>
            <p:cNvSpPr/>
            <p:nvPr/>
          </p:nvSpPr>
          <p:spPr>
            <a:xfrm>
              <a:off x="3614900" y="1000108"/>
              <a:ext cx="1285884" cy="785818"/>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72734" y="993384"/>
              <a:ext cx="1000132" cy="646331"/>
            </a:xfrm>
            <a:prstGeom prst="rect">
              <a:avLst/>
            </a:prstGeom>
            <a:noFill/>
          </p:spPr>
          <p:txBody>
            <a:bodyPr wrap="square" rtlCol="0">
              <a:spAutoFit/>
            </a:bodyPr>
            <a:lstStyle/>
            <a:p>
              <a:pPr algn="ctr"/>
              <a:r>
                <a:rPr lang="en-US" altLang="zh-CN" sz="900" dirty="0" smtClean="0"/>
                <a:t>Are</a:t>
              </a:r>
            </a:p>
            <a:p>
              <a:pPr algn="ctr"/>
              <a:r>
                <a:rPr lang="en-US" altLang="zh-CN" sz="900" dirty="0" smtClean="0"/>
                <a:t>there capacity shortfalls or opportunities?</a:t>
              </a:r>
              <a:endParaRPr lang="zh-CN" altLang="en-US" sz="900" dirty="0"/>
            </a:p>
          </p:txBody>
        </p:sp>
      </p:grpSp>
      <p:sp>
        <p:nvSpPr>
          <p:cNvPr id="15" name="TextBox 14"/>
          <p:cNvSpPr txBox="1"/>
          <p:nvPr/>
        </p:nvSpPr>
        <p:spPr>
          <a:xfrm>
            <a:off x="3214678" y="1957208"/>
            <a:ext cx="3429024" cy="276999"/>
          </a:xfrm>
          <a:prstGeom prst="rect">
            <a:avLst/>
          </a:prstGeom>
          <a:noFill/>
        </p:spPr>
        <p:txBody>
          <a:bodyPr wrap="square" rtlCol="0">
            <a:spAutoFit/>
          </a:bodyPr>
          <a:lstStyle/>
          <a:p>
            <a:r>
              <a:rPr lang="en-US" altLang="zh-CN" sz="1200" b="1" dirty="0" smtClean="0"/>
              <a:t>Implement adequate real-time ATFCM solutions</a:t>
            </a:r>
            <a:endParaRPr lang="zh-CN" altLang="en-US" sz="1200" b="1" dirty="0"/>
          </a:p>
        </p:txBody>
      </p:sp>
      <p:sp>
        <p:nvSpPr>
          <p:cNvPr id="16" name="矩形 15"/>
          <p:cNvSpPr/>
          <p:nvPr/>
        </p:nvSpPr>
        <p:spPr>
          <a:xfrm>
            <a:off x="2643174" y="2743026"/>
            <a:ext cx="192882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Adapt the sector configuration</a:t>
            </a:r>
            <a:endParaRPr lang="zh-CN" altLang="en-US" sz="1100" dirty="0"/>
          </a:p>
        </p:txBody>
      </p:sp>
      <p:sp>
        <p:nvSpPr>
          <p:cNvPr id="17" name="矩形 16"/>
          <p:cNvSpPr/>
          <p:nvPr/>
        </p:nvSpPr>
        <p:spPr>
          <a:xfrm>
            <a:off x="2643174" y="3154006"/>
            <a:ext cx="192882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Adapt the number of sectors</a:t>
            </a:r>
            <a:endParaRPr lang="zh-CN" altLang="en-US" sz="1100" dirty="0"/>
          </a:p>
        </p:txBody>
      </p:sp>
      <p:sp>
        <p:nvSpPr>
          <p:cNvPr id="18" name="矩形 17"/>
          <p:cNvSpPr/>
          <p:nvPr/>
        </p:nvSpPr>
        <p:spPr>
          <a:xfrm>
            <a:off x="1928794" y="3600282"/>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Civil/Military Coordination</a:t>
            </a:r>
            <a:endParaRPr lang="zh-CN" altLang="en-US" sz="1200" dirty="0"/>
          </a:p>
        </p:txBody>
      </p:sp>
      <p:sp>
        <p:nvSpPr>
          <p:cNvPr id="19" name="矩形 18"/>
          <p:cNvSpPr/>
          <p:nvPr/>
        </p:nvSpPr>
        <p:spPr>
          <a:xfrm>
            <a:off x="3032637" y="3600282"/>
            <a:ext cx="1045021"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Reduce traffic  complexity</a:t>
            </a:r>
            <a:endParaRPr lang="zh-CN" altLang="en-US" sz="1200" dirty="0"/>
          </a:p>
        </p:txBody>
      </p:sp>
      <p:sp>
        <p:nvSpPr>
          <p:cNvPr id="20" name="矩形 19"/>
          <p:cNvSpPr/>
          <p:nvPr/>
        </p:nvSpPr>
        <p:spPr>
          <a:xfrm>
            <a:off x="4175646" y="3600282"/>
            <a:ext cx="114300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Increase Capacity value</a:t>
            </a:r>
            <a:endParaRPr lang="zh-CN" altLang="en-US" sz="1200" dirty="0"/>
          </a:p>
        </p:txBody>
      </p:sp>
      <p:sp>
        <p:nvSpPr>
          <p:cNvPr id="21" name="TextBox 20"/>
          <p:cNvSpPr txBox="1"/>
          <p:nvPr/>
        </p:nvSpPr>
        <p:spPr>
          <a:xfrm>
            <a:off x="1785918" y="2743026"/>
            <a:ext cx="928694" cy="482248"/>
          </a:xfrm>
          <a:prstGeom prst="rect">
            <a:avLst/>
          </a:prstGeom>
          <a:noFill/>
        </p:spPr>
        <p:txBody>
          <a:bodyPr wrap="square" rtlCol="0">
            <a:spAutoFit/>
          </a:bodyPr>
          <a:lstStyle/>
          <a:p>
            <a:pPr>
              <a:lnSpc>
                <a:spcPts val="1000"/>
              </a:lnSpc>
            </a:pPr>
            <a:r>
              <a:rPr lang="en-US" altLang="zh-CN" sz="1100" b="1" dirty="0" smtClean="0"/>
              <a:t>Maximize En-route Capacity</a:t>
            </a:r>
            <a:endParaRPr lang="zh-CN" altLang="en-US" sz="1100" b="1" dirty="0"/>
          </a:p>
        </p:txBody>
      </p:sp>
      <p:sp>
        <p:nvSpPr>
          <p:cNvPr id="22" name="TextBox 21"/>
          <p:cNvSpPr txBox="1"/>
          <p:nvPr/>
        </p:nvSpPr>
        <p:spPr>
          <a:xfrm>
            <a:off x="5500694" y="2714620"/>
            <a:ext cx="1857388" cy="225767"/>
          </a:xfrm>
          <a:prstGeom prst="rect">
            <a:avLst/>
          </a:prstGeom>
          <a:noFill/>
        </p:spPr>
        <p:txBody>
          <a:bodyPr wrap="square" rtlCol="0">
            <a:spAutoFit/>
          </a:bodyPr>
          <a:lstStyle/>
          <a:p>
            <a:pPr>
              <a:lnSpc>
                <a:spcPts val="1000"/>
              </a:lnSpc>
            </a:pPr>
            <a:r>
              <a:rPr lang="en-US" altLang="zh-CN" sz="1100" b="1" dirty="0" smtClean="0"/>
              <a:t>Maximize airport Capacity</a:t>
            </a:r>
            <a:endParaRPr lang="zh-CN" altLang="en-US" sz="1100" b="1" dirty="0"/>
          </a:p>
        </p:txBody>
      </p:sp>
      <p:sp>
        <p:nvSpPr>
          <p:cNvPr id="23" name="矩形 22"/>
          <p:cNvSpPr/>
          <p:nvPr/>
        </p:nvSpPr>
        <p:spPr>
          <a:xfrm>
            <a:off x="5786446" y="3457406"/>
            <a:ext cx="71438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Holding Pattern</a:t>
            </a:r>
            <a:endParaRPr lang="zh-CN" altLang="en-US" sz="1200" dirty="0"/>
          </a:p>
        </p:txBody>
      </p:sp>
      <p:sp>
        <p:nvSpPr>
          <p:cNvPr id="24" name="矩形 23"/>
          <p:cNvSpPr/>
          <p:nvPr/>
        </p:nvSpPr>
        <p:spPr>
          <a:xfrm>
            <a:off x="6572264" y="3457406"/>
            <a:ext cx="71438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Arr</a:t>
            </a:r>
            <a:r>
              <a:rPr lang="en-US" altLang="zh-CN" sz="1200" dirty="0" smtClean="0"/>
              <a:t>/</a:t>
            </a:r>
            <a:r>
              <a:rPr lang="en-US" altLang="zh-CN" sz="1200" dirty="0" err="1" smtClean="0"/>
              <a:t>Dep</a:t>
            </a:r>
            <a:endParaRPr lang="en-US" altLang="zh-CN" sz="1200" dirty="0" smtClean="0"/>
          </a:p>
          <a:p>
            <a:pPr algn="ctr"/>
            <a:r>
              <a:rPr lang="en-US" altLang="zh-CN" sz="1200" dirty="0" smtClean="0"/>
              <a:t>capacity</a:t>
            </a:r>
            <a:endParaRPr lang="zh-CN" altLang="en-US" sz="1200" dirty="0"/>
          </a:p>
        </p:txBody>
      </p:sp>
      <p:sp>
        <p:nvSpPr>
          <p:cNvPr id="25" name="TextBox 24"/>
          <p:cNvSpPr txBox="1"/>
          <p:nvPr/>
        </p:nvSpPr>
        <p:spPr>
          <a:xfrm>
            <a:off x="1435618" y="2210686"/>
            <a:ext cx="1928826" cy="261610"/>
          </a:xfrm>
          <a:prstGeom prst="rect">
            <a:avLst/>
          </a:prstGeom>
          <a:noFill/>
        </p:spPr>
        <p:txBody>
          <a:bodyPr wrap="square" rtlCol="0">
            <a:spAutoFit/>
          </a:bodyPr>
          <a:lstStyle/>
          <a:p>
            <a:pPr algn="ctr"/>
            <a:r>
              <a:rPr lang="en-US" altLang="zh-CN" sz="1100" b="1" dirty="0" smtClean="0"/>
              <a:t>Organization of ATC behavior</a:t>
            </a:r>
            <a:endParaRPr lang="zh-CN" altLang="en-US" sz="1100" b="1" dirty="0"/>
          </a:p>
        </p:txBody>
      </p:sp>
      <p:sp>
        <p:nvSpPr>
          <p:cNvPr id="27" name="矩形 26"/>
          <p:cNvSpPr/>
          <p:nvPr/>
        </p:nvSpPr>
        <p:spPr>
          <a:xfrm>
            <a:off x="2214546" y="4468295"/>
            <a:ext cx="3500462" cy="7143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28" name="TextBox 27"/>
          <p:cNvSpPr txBox="1"/>
          <p:nvPr/>
        </p:nvSpPr>
        <p:spPr>
          <a:xfrm>
            <a:off x="2214546" y="4436021"/>
            <a:ext cx="2071702" cy="261610"/>
          </a:xfrm>
          <a:prstGeom prst="rect">
            <a:avLst/>
          </a:prstGeom>
          <a:noFill/>
        </p:spPr>
        <p:txBody>
          <a:bodyPr wrap="square" rtlCol="0">
            <a:spAutoFit/>
          </a:bodyPr>
          <a:lstStyle/>
          <a:p>
            <a:pPr algn="ctr"/>
            <a:r>
              <a:rPr lang="en-US" altLang="zh-CN" sz="1100" b="1" dirty="0" smtClean="0"/>
              <a:t>Utilize other available capacity</a:t>
            </a:r>
            <a:endParaRPr lang="zh-CN" altLang="en-US" sz="1100" b="1" dirty="0"/>
          </a:p>
        </p:txBody>
      </p:sp>
      <p:sp>
        <p:nvSpPr>
          <p:cNvPr id="29" name="矩形 28"/>
          <p:cNvSpPr/>
          <p:nvPr/>
        </p:nvSpPr>
        <p:spPr>
          <a:xfrm>
            <a:off x="2285984" y="4682609"/>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Re-routing flows/flights</a:t>
            </a:r>
          </a:p>
        </p:txBody>
      </p:sp>
      <p:sp>
        <p:nvSpPr>
          <p:cNvPr id="30" name="矩形 29"/>
          <p:cNvSpPr/>
          <p:nvPr/>
        </p:nvSpPr>
        <p:spPr>
          <a:xfrm>
            <a:off x="3428991" y="4682609"/>
            <a:ext cx="1066027"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FL</a:t>
            </a:r>
          </a:p>
          <a:p>
            <a:pPr algn="ctr"/>
            <a:r>
              <a:rPr lang="en-US" altLang="zh-CN" sz="1200" dirty="0" smtClean="0"/>
              <a:t>Management</a:t>
            </a:r>
          </a:p>
        </p:txBody>
      </p:sp>
      <p:sp>
        <p:nvSpPr>
          <p:cNvPr id="31" name="矩形 30"/>
          <p:cNvSpPr/>
          <p:nvPr/>
        </p:nvSpPr>
        <p:spPr>
          <a:xfrm>
            <a:off x="4571998" y="4682609"/>
            <a:ext cx="1066027"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Advancing traffic</a:t>
            </a:r>
          </a:p>
        </p:txBody>
      </p:sp>
      <p:sp>
        <p:nvSpPr>
          <p:cNvPr id="33" name="TextBox 32"/>
          <p:cNvSpPr txBox="1"/>
          <p:nvPr/>
        </p:nvSpPr>
        <p:spPr>
          <a:xfrm>
            <a:off x="1428728" y="4425433"/>
            <a:ext cx="814224" cy="482248"/>
          </a:xfrm>
          <a:prstGeom prst="rect">
            <a:avLst/>
          </a:prstGeom>
          <a:noFill/>
        </p:spPr>
        <p:txBody>
          <a:bodyPr wrap="square" rtlCol="0">
            <a:spAutoFit/>
          </a:bodyPr>
          <a:lstStyle/>
          <a:p>
            <a:pPr algn="ctr">
              <a:lnSpc>
                <a:spcPts val="1000"/>
              </a:lnSpc>
            </a:pPr>
            <a:r>
              <a:rPr lang="en-US" altLang="zh-CN" sz="1100" b="1" dirty="0" smtClean="0"/>
              <a:t>Influence on AOs behavior</a:t>
            </a:r>
            <a:endParaRPr lang="zh-CN" altLang="en-US" sz="1100" b="1" dirty="0"/>
          </a:p>
        </p:txBody>
      </p:sp>
      <p:cxnSp>
        <p:nvCxnSpPr>
          <p:cNvPr id="34" name="直接箭头连接符 33"/>
          <p:cNvCxnSpPr/>
          <p:nvPr/>
        </p:nvCxnSpPr>
        <p:spPr>
          <a:xfrm rot="5400000">
            <a:off x="3501224" y="3099422"/>
            <a:ext cx="142876" cy="158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5400000">
            <a:off x="4726169" y="5431675"/>
            <a:ext cx="146304" cy="61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857884" y="4386100"/>
            <a:ext cx="1928826" cy="857256"/>
          </a:xfrm>
          <a:prstGeom prst="rect">
            <a:avLst/>
          </a:prstGeom>
          <a:ln>
            <a:solidFill>
              <a:schemeClr val="tx1"/>
            </a:solidFill>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7" name="TextBox 36"/>
          <p:cNvSpPr txBox="1"/>
          <p:nvPr/>
        </p:nvSpPr>
        <p:spPr>
          <a:xfrm>
            <a:off x="5857884" y="4407616"/>
            <a:ext cx="1714512" cy="220573"/>
          </a:xfrm>
          <a:prstGeom prst="rect">
            <a:avLst/>
          </a:prstGeom>
          <a:noFill/>
        </p:spPr>
        <p:txBody>
          <a:bodyPr wrap="square" rtlCol="0">
            <a:spAutoFit/>
          </a:bodyPr>
          <a:lstStyle/>
          <a:p>
            <a:pPr>
              <a:lnSpc>
                <a:spcPts val="1000"/>
              </a:lnSpc>
            </a:pPr>
            <a:r>
              <a:rPr lang="en-US" altLang="zh-CN" sz="1100" b="1" dirty="0" smtClean="0"/>
              <a:t>Regulate the demand</a:t>
            </a:r>
            <a:endParaRPr lang="zh-CN" altLang="en-US" sz="1100" b="1" dirty="0"/>
          </a:p>
        </p:txBody>
      </p:sp>
      <p:sp>
        <p:nvSpPr>
          <p:cNvPr id="38" name="矩形 37"/>
          <p:cNvSpPr/>
          <p:nvPr/>
        </p:nvSpPr>
        <p:spPr>
          <a:xfrm>
            <a:off x="5929322" y="4671852"/>
            <a:ext cx="178595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Apply </a:t>
            </a:r>
            <a:r>
              <a:rPr lang="en-US" altLang="zh-CN" sz="1100" dirty="0" smtClean="0"/>
              <a:t>restrictions</a:t>
            </a:r>
            <a:endParaRPr lang="zh-CN" altLang="en-US" sz="1200" dirty="0"/>
          </a:p>
        </p:txBody>
      </p:sp>
      <p:sp>
        <p:nvSpPr>
          <p:cNvPr id="40" name="矩形 39"/>
          <p:cNvSpPr/>
          <p:nvPr/>
        </p:nvSpPr>
        <p:spPr>
          <a:xfrm>
            <a:off x="5929322" y="4957604"/>
            <a:ext cx="178595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Constraining airborne traffic</a:t>
            </a:r>
            <a:endParaRPr lang="zh-CN" altLang="en-US" sz="1100" dirty="0"/>
          </a:p>
        </p:txBody>
      </p:sp>
      <p:sp>
        <p:nvSpPr>
          <p:cNvPr id="41" name="矩形 40"/>
          <p:cNvSpPr/>
          <p:nvPr/>
        </p:nvSpPr>
        <p:spPr>
          <a:xfrm>
            <a:off x="1357290" y="1957207"/>
            <a:ext cx="6643734" cy="3400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57224" y="357166"/>
            <a:ext cx="1785950" cy="28575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solidFill>
                  <a:schemeClr val="tx1"/>
                </a:solidFill>
              </a:rPr>
              <a:t>Strategic Working Process</a:t>
            </a:r>
            <a:endParaRPr lang="zh-CN" altLang="en-US" sz="1200" dirty="0">
              <a:solidFill>
                <a:schemeClr val="tx1"/>
              </a:solidFill>
            </a:endParaRPr>
          </a:p>
        </p:txBody>
      </p:sp>
      <p:sp>
        <p:nvSpPr>
          <p:cNvPr id="43" name="矩形 42"/>
          <p:cNvSpPr/>
          <p:nvPr/>
        </p:nvSpPr>
        <p:spPr>
          <a:xfrm>
            <a:off x="6000760" y="1142984"/>
            <a:ext cx="1214446"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dirty="0" smtClean="0"/>
              <a:t>No ATFCM action required</a:t>
            </a:r>
            <a:endParaRPr lang="zh-CN" altLang="en-US" sz="1200" dirty="0"/>
          </a:p>
        </p:txBody>
      </p:sp>
      <p:sp>
        <p:nvSpPr>
          <p:cNvPr id="44" name="任意多边形 43"/>
          <p:cNvSpPr/>
          <p:nvPr/>
        </p:nvSpPr>
        <p:spPr>
          <a:xfrm>
            <a:off x="3064252" y="2452742"/>
            <a:ext cx="344244" cy="204395"/>
          </a:xfrm>
          <a:custGeom>
            <a:avLst/>
            <a:gdLst>
              <a:gd name="connsiteX0" fmla="*/ 344244 w 344244"/>
              <a:gd name="connsiteY0" fmla="*/ 0 h 204395"/>
              <a:gd name="connsiteX1" fmla="*/ 0 w 344244"/>
              <a:gd name="connsiteY1" fmla="*/ 0 h 204395"/>
              <a:gd name="connsiteX2" fmla="*/ 0 w 344244"/>
              <a:gd name="connsiteY2" fmla="*/ 204395 h 204395"/>
            </a:gdLst>
            <a:ahLst/>
            <a:cxnLst>
              <a:cxn ang="0">
                <a:pos x="connsiteX0" y="connsiteY0"/>
              </a:cxn>
              <a:cxn ang="0">
                <a:pos x="connsiteX1" y="connsiteY1"/>
              </a:cxn>
              <a:cxn ang="0">
                <a:pos x="connsiteX2" y="connsiteY2"/>
              </a:cxn>
            </a:cxnLst>
            <a:rect l="l" t="t" r="r" b="b"/>
            <a:pathLst>
              <a:path w="344244" h="204395">
                <a:moveTo>
                  <a:pt x="344244" y="0"/>
                </a:moveTo>
                <a:lnTo>
                  <a:pt x="0" y="0"/>
                </a:lnTo>
                <a:lnTo>
                  <a:pt x="0" y="204395"/>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任意多边形 44"/>
          <p:cNvSpPr/>
          <p:nvPr/>
        </p:nvSpPr>
        <p:spPr>
          <a:xfrm>
            <a:off x="6140939" y="2420469"/>
            <a:ext cx="419548" cy="268941"/>
          </a:xfrm>
          <a:custGeom>
            <a:avLst/>
            <a:gdLst>
              <a:gd name="connsiteX0" fmla="*/ 0 w 419548"/>
              <a:gd name="connsiteY0" fmla="*/ 0 h 268941"/>
              <a:gd name="connsiteX1" fmla="*/ 419548 w 419548"/>
              <a:gd name="connsiteY1" fmla="*/ 0 h 268941"/>
              <a:gd name="connsiteX2" fmla="*/ 419548 w 419548"/>
              <a:gd name="connsiteY2" fmla="*/ 268941 h 268941"/>
            </a:gdLst>
            <a:ahLst/>
            <a:cxnLst>
              <a:cxn ang="0">
                <a:pos x="connsiteX0" y="connsiteY0"/>
              </a:cxn>
              <a:cxn ang="0">
                <a:pos x="connsiteX1" y="connsiteY1"/>
              </a:cxn>
              <a:cxn ang="0">
                <a:pos x="connsiteX2" y="connsiteY2"/>
              </a:cxn>
            </a:cxnLst>
            <a:rect l="l" t="t" r="r" b="b"/>
            <a:pathLst>
              <a:path w="419548" h="268941">
                <a:moveTo>
                  <a:pt x="0" y="0"/>
                </a:moveTo>
                <a:lnTo>
                  <a:pt x="419548" y="0"/>
                </a:lnTo>
                <a:lnTo>
                  <a:pt x="419548" y="268941"/>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箭头连接符 46"/>
          <p:cNvCxnSpPr>
            <a:stCxn id="17" idx="2"/>
            <a:endCxn id="18" idx="0"/>
          </p:cNvCxnSpPr>
          <p:nvPr/>
        </p:nvCxnSpPr>
        <p:spPr>
          <a:xfrm rot="5400000">
            <a:off x="2937962" y="2930657"/>
            <a:ext cx="160524" cy="1178727"/>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7" idx="2"/>
          </p:cNvCxnSpPr>
          <p:nvPr/>
        </p:nvCxnSpPr>
        <p:spPr>
          <a:xfrm rot="5400000">
            <a:off x="3530902" y="3513171"/>
            <a:ext cx="150099" cy="3273"/>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7" idx="2"/>
            <a:endCxn id="20" idx="0"/>
          </p:cNvCxnSpPr>
          <p:nvPr/>
        </p:nvCxnSpPr>
        <p:spPr>
          <a:xfrm rot="16200000" flipH="1">
            <a:off x="4097106" y="2950238"/>
            <a:ext cx="160524" cy="1139563"/>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5400000">
            <a:off x="4716250" y="6024372"/>
            <a:ext cx="146304" cy="61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43" idx="1"/>
          </p:cNvCxnSpPr>
          <p:nvPr/>
        </p:nvCxnSpPr>
        <p:spPr>
          <a:xfrm>
            <a:off x="5329412" y="1393017"/>
            <a:ext cx="671348" cy="158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16200000" flipH="1">
            <a:off x="4617811" y="928916"/>
            <a:ext cx="141515" cy="363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6200000" flipH="1">
            <a:off x="4594418" y="1877979"/>
            <a:ext cx="184388" cy="281"/>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任意多边形 70"/>
          <p:cNvSpPr/>
          <p:nvPr/>
        </p:nvSpPr>
        <p:spPr>
          <a:xfrm>
            <a:off x="1071538" y="642919"/>
            <a:ext cx="2778022" cy="5671820"/>
          </a:xfrm>
          <a:custGeom>
            <a:avLst/>
            <a:gdLst>
              <a:gd name="connsiteX0" fmla="*/ 2689412 w 2689412"/>
              <a:gd name="connsiteY0" fmla="*/ 5723068 h 5723068"/>
              <a:gd name="connsiteX1" fmla="*/ 0 w 2689412"/>
              <a:gd name="connsiteY1" fmla="*/ 5723068 h 5723068"/>
              <a:gd name="connsiteX2" fmla="*/ 10758 w 2689412"/>
              <a:gd name="connsiteY2" fmla="*/ 0 h 5723068"/>
            </a:gdLst>
            <a:ahLst/>
            <a:cxnLst>
              <a:cxn ang="0">
                <a:pos x="connsiteX0" y="connsiteY0"/>
              </a:cxn>
              <a:cxn ang="0">
                <a:pos x="connsiteX1" y="connsiteY1"/>
              </a:cxn>
              <a:cxn ang="0">
                <a:pos x="connsiteX2" y="connsiteY2"/>
              </a:cxn>
            </a:cxnLst>
            <a:rect l="l" t="t" r="r" b="b"/>
            <a:pathLst>
              <a:path w="2689412" h="5723068">
                <a:moveTo>
                  <a:pt x="2689412" y="5723068"/>
                </a:moveTo>
                <a:lnTo>
                  <a:pt x="0" y="5723068"/>
                </a:lnTo>
                <a:lnTo>
                  <a:pt x="10758" y="0"/>
                </a:lnTo>
              </a:path>
            </a:pathLst>
          </a:cu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3" name="直接箭头连接符 72"/>
          <p:cNvCxnSpPr>
            <a:stCxn id="42" idx="3"/>
          </p:cNvCxnSpPr>
          <p:nvPr/>
        </p:nvCxnSpPr>
        <p:spPr>
          <a:xfrm>
            <a:off x="2643174" y="500042"/>
            <a:ext cx="785818" cy="1588"/>
          </a:xfrm>
          <a:prstGeom prst="straightConnector1">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1071538" y="785794"/>
            <a:ext cx="2357454" cy="1588"/>
          </a:xfrm>
          <a:prstGeom prst="straightConnector1">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71694" y="2634033"/>
            <a:ext cx="214314" cy="1323439"/>
          </a:xfrm>
          <a:prstGeom prst="rect">
            <a:avLst/>
          </a:prstGeom>
          <a:solidFill>
            <a:schemeClr val="bg1"/>
          </a:solidFill>
          <a:ln>
            <a:solidFill>
              <a:schemeClr val="tx1"/>
            </a:solidFill>
          </a:ln>
        </p:spPr>
        <p:txBody>
          <a:bodyPr wrap="square" rtlCol="0">
            <a:spAutoFit/>
          </a:bodyPr>
          <a:lstStyle/>
          <a:p>
            <a:r>
              <a:rPr lang="en-US" altLang="zh-CN" sz="1000" dirty="0" smtClean="0"/>
              <a:t>Feedback</a:t>
            </a:r>
            <a:endParaRPr lang="zh-CN" altLang="en-US" sz="1000" dirty="0"/>
          </a:p>
        </p:txBody>
      </p:sp>
      <p:grpSp>
        <p:nvGrpSpPr>
          <p:cNvPr id="57" name="组合 56"/>
          <p:cNvGrpSpPr/>
          <p:nvPr/>
        </p:nvGrpSpPr>
        <p:grpSpPr>
          <a:xfrm>
            <a:off x="8143900" y="357166"/>
            <a:ext cx="642942" cy="5072098"/>
            <a:chOff x="8143900" y="357166"/>
            <a:chExt cx="642942" cy="5072098"/>
          </a:xfrm>
        </p:grpSpPr>
        <p:sp>
          <p:nvSpPr>
            <p:cNvPr id="79" name="矩形 78"/>
            <p:cNvSpPr/>
            <p:nvPr/>
          </p:nvSpPr>
          <p:spPr>
            <a:xfrm>
              <a:off x="8143900" y="357166"/>
              <a:ext cx="642942" cy="5072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FMD/FMPs/ATC/ AOs/</a:t>
              </a:r>
            </a:p>
            <a:p>
              <a:pPr algn="ctr"/>
              <a:r>
                <a:rPr lang="en-US" altLang="zh-CN" sz="1400" dirty="0" smtClean="0"/>
                <a:t>AMCs</a:t>
              </a:r>
              <a:endParaRPr lang="zh-CN" altLang="en-US" sz="1400" dirty="0"/>
            </a:p>
          </p:txBody>
        </p:sp>
        <p:sp>
          <p:nvSpPr>
            <p:cNvPr id="80" name="矩形 79"/>
            <p:cNvSpPr/>
            <p:nvPr/>
          </p:nvSpPr>
          <p:spPr>
            <a:xfrm>
              <a:off x="8143900" y="357166"/>
              <a:ext cx="642942"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400" dirty="0" smtClean="0"/>
                <a:t>CDM</a:t>
              </a:r>
              <a:endParaRPr lang="zh-CN" altLang="en-US" sz="1400" dirty="0"/>
            </a:p>
          </p:txBody>
        </p:sp>
      </p:grpSp>
      <p:sp>
        <p:nvSpPr>
          <p:cNvPr id="85" name="矩形 84"/>
          <p:cNvSpPr/>
          <p:nvPr/>
        </p:nvSpPr>
        <p:spPr>
          <a:xfrm>
            <a:off x="293343" y="1357298"/>
            <a:ext cx="492443" cy="4000528"/>
          </a:xfrm>
          <a:prstGeom prst="rect">
            <a:avLst/>
          </a:prstGeom>
        </p:spPr>
        <p:txBody>
          <a:bodyPr vert="vert270" wrap="square">
            <a:spAutoFit/>
          </a:bodyPr>
          <a:lstStyle/>
          <a:p>
            <a:r>
              <a:rPr lang="en-US" altLang="zh-CN" sz="2000" b="1" dirty="0"/>
              <a:t>Working Process for Tactical ATFCM</a:t>
            </a:r>
            <a:endParaRPr lang="zh-CN" altLang="en-US" sz="2000" dirty="0"/>
          </a:p>
        </p:txBody>
      </p:sp>
      <p:sp>
        <p:nvSpPr>
          <p:cNvPr id="90" name="TextBox 89"/>
          <p:cNvSpPr txBox="1"/>
          <p:nvPr/>
        </p:nvSpPr>
        <p:spPr>
          <a:xfrm>
            <a:off x="5286380" y="1151737"/>
            <a:ext cx="428628" cy="276999"/>
          </a:xfrm>
          <a:prstGeom prst="rect">
            <a:avLst/>
          </a:prstGeom>
          <a:noFill/>
        </p:spPr>
        <p:txBody>
          <a:bodyPr wrap="square" rtlCol="0">
            <a:spAutoFit/>
          </a:bodyPr>
          <a:lstStyle/>
          <a:p>
            <a:r>
              <a:rPr lang="en-US" altLang="zh-CN" sz="1200" dirty="0" smtClean="0"/>
              <a:t>No</a:t>
            </a:r>
            <a:endParaRPr lang="zh-CN" altLang="en-US" sz="1200" dirty="0"/>
          </a:p>
        </p:txBody>
      </p:sp>
      <p:sp>
        <p:nvSpPr>
          <p:cNvPr id="91" name="TextBox 90"/>
          <p:cNvSpPr txBox="1"/>
          <p:nvPr/>
        </p:nvSpPr>
        <p:spPr>
          <a:xfrm>
            <a:off x="4714876" y="1690967"/>
            <a:ext cx="428628" cy="276999"/>
          </a:xfrm>
          <a:prstGeom prst="rect">
            <a:avLst/>
          </a:prstGeom>
          <a:noFill/>
        </p:spPr>
        <p:txBody>
          <a:bodyPr wrap="square" rtlCol="0">
            <a:spAutoFit/>
          </a:bodyPr>
          <a:lstStyle/>
          <a:p>
            <a:r>
              <a:rPr lang="en-US" altLang="zh-CN" sz="1200" dirty="0" smtClean="0"/>
              <a:t>Yes</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Objectives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Objectives:</a:t>
            </a:r>
          </a:p>
          <a:p>
            <a:pPr lvl="1"/>
            <a:r>
              <a:rPr lang="en-US" altLang="zh-CN" dirty="0" smtClean="0"/>
              <a:t>State the objectives of ATFM</a:t>
            </a:r>
          </a:p>
          <a:p>
            <a:pPr lvl="1"/>
            <a:r>
              <a:rPr lang="en-US" altLang="zh-CN" dirty="0" smtClean="0"/>
              <a:t>Describe the main causes of air traffic congestion</a:t>
            </a:r>
          </a:p>
          <a:p>
            <a:pPr lvl="1"/>
            <a:r>
              <a:rPr lang="en-US" altLang="zh-CN" dirty="0" smtClean="0"/>
              <a:t>Describe the functions of ATFM</a:t>
            </a:r>
          </a:p>
          <a:p>
            <a:pPr lvl="1"/>
            <a:r>
              <a:rPr lang="en-US" altLang="zh-CN" dirty="0" smtClean="0"/>
              <a:t>Describe the three phases of ATFM</a:t>
            </a:r>
          </a:p>
          <a:p>
            <a:pPr lvl="1"/>
            <a:r>
              <a:rPr lang="en-US" altLang="zh-CN" dirty="0" smtClean="0"/>
              <a:t>Define the concept of capacity</a:t>
            </a:r>
          </a:p>
          <a:p>
            <a:pPr lvl="1"/>
            <a:r>
              <a:rPr lang="en-US" altLang="zh-CN" dirty="0" smtClean="0"/>
              <a:t>List the ways to maximize en route capacity</a:t>
            </a:r>
          </a:p>
          <a:p>
            <a:pPr lvl="1"/>
            <a:r>
              <a:rPr lang="en-US" altLang="zh-CN" dirty="0" smtClean="0"/>
              <a:t>List the methods for the assessment of airspace capacity</a:t>
            </a:r>
          </a:p>
          <a:p>
            <a:pPr lvl="1"/>
            <a:r>
              <a:rPr lang="en-US" altLang="zh-CN" dirty="0" smtClean="0"/>
              <a:t>List the methods for the assessment of airport capacity</a:t>
            </a:r>
          </a:p>
          <a:p>
            <a:r>
              <a:rPr lang="en-US" altLang="zh-CN" dirty="0" smtClean="0"/>
              <a:t>References:</a:t>
            </a:r>
          </a:p>
          <a:p>
            <a:pPr lvl="1"/>
            <a:r>
              <a:rPr lang="en-US" altLang="zh-CN" sz="2500" dirty="0" smtClean="0"/>
              <a:t>Air Traffic Flow &amp; Capacity Management Strategy</a:t>
            </a:r>
          </a:p>
          <a:p>
            <a:pPr lvl="1"/>
            <a:r>
              <a:rPr lang="en-US" altLang="zh-CN" sz="2500" dirty="0" smtClean="0"/>
              <a:t>Air traffic Flow and Capacity Management Evolution Plan for the ECAC States</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 y="-24"/>
            <a:ext cx="9117019" cy="6858000"/>
          </a:xfrm>
          <a:prstGeom prst="rect">
            <a:avLst/>
          </a:prstGeom>
          <a:noFill/>
          <a:ln w="9525">
            <a:solidFill>
              <a:srgbClr val="03BAFB"/>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9708" y="357166"/>
            <a:ext cx="9094324" cy="650083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2214546" y="3786190"/>
            <a:ext cx="4572032" cy="235743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CFMU NETWORK</a:t>
            </a:r>
            <a:endParaRPr lang="zh-CN" altLang="en-US" dirty="0"/>
          </a:p>
        </p:txBody>
      </p:sp>
      <p:sp>
        <p:nvSpPr>
          <p:cNvPr id="4" name="矩形 3"/>
          <p:cNvSpPr/>
          <p:nvPr/>
        </p:nvSpPr>
        <p:spPr>
          <a:xfrm>
            <a:off x="3643306" y="1857364"/>
            <a:ext cx="1643074" cy="642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CFMU</a:t>
            </a:r>
            <a:endParaRPr lang="zh-CN" altLang="en-US" sz="2400" dirty="0"/>
          </a:p>
        </p:txBody>
      </p:sp>
      <p:sp>
        <p:nvSpPr>
          <p:cNvPr id="5" name="矩形 4"/>
          <p:cNvSpPr/>
          <p:nvPr/>
        </p:nvSpPr>
        <p:spPr>
          <a:xfrm>
            <a:off x="2357422" y="2928934"/>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FMP</a:t>
            </a:r>
            <a:endParaRPr lang="zh-CN" altLang="en-US" dirty="0"/>
          </a:p>
        </p:txBody>
      </p:sp>
      <p:sp>
        <p:nvSpPr>
          <p:cNvPr id="6" name="矩形 5"/>
          <p:cNvSpPr/>
          <p:nvPr/>
        </p:nvSpPr>
        <p:spPr>
          <a:xfrm>
            <a:off x="5500694" y="2928934"/>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FMP</a:t>
            </a:r>
            <a:endParaRPr lang="zh-CN" altLang="en-US" dirty="0"/>
          </a:p>
        </p:txBody>
      </p:sp>
      <p:sp>
        <p:nvSpPr>
          <p:cNvPr id="7" name="矩形 6"/>
          <p:cNvSpPr/>
          <p:nvPr/>
        </p:nvSpPr>
        <p:spPr>
          <a:xfrm>
            <a:off x="3961716" y="4000504"/>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FMP</a:t>
            </a:r>
            <a:endParaRPr lang="zh-CN" altLang="en-US" dirty="0"/>
          </a:p>
        </p:txBody>
      </p:sp>
      <p:sp>
        <p:nvSpPr>
          <p:cNvPr id="8" name="矩形 7"/>
          <p:cNvSpPr/>
          <p:nvPr/>
        </p:nvSpPr>
        <p:spPr>
          <a:xfrm>
            <a:off x="2500298" y="4643446"/>
            <a:ext cx="1000132"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AIRPORT</a:t>
            </a:r>
            <a:endParaRPr lang="zh-CN" altLang="en-US" sz="1600" dirty="0">
              <a:solidFill>
                <a:schemeClr val="tx1"/>
              </a:solidFill>
            </a:endParaRPr>
          </a:p>
        </p:txBody>
      </p:sp>
      <p:sp>
        <p:nvSpPr>
          <p:cNvPr id="9" name="矩形 8"/>
          <p:cNvSpPr/>
          <p:nvPr/>
        </p:nvSpPr>
        <p:spPr>
          <a:xfrm>
            <a:off x="3961716" y="5143512"/>
            <a:ext cx="1000132"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AIRPORT</a:t>
            </a:r>
            <a:endParaRPr lang="zh-CN" altLang="en-US" sz="1600" dirty="0">
              <a:solidFill>
                <a:schemeClr val="tx1"/>
              </a:solidFill>
            </a:endParaRPr>
          </a:p>
        </p:txBody>
      </p:sp>
      <p:sp>
        <p:nvSpPr>
          <p:cNvPr id="10" name="矩形 9"/>
          <p:cNvSpPr/>
          <p:nvPr/>
        </p:nvSpPr>
        <p:spPr>
          <a:xfrm>
            <a:off x="5572132" y="4714884"/>
            <a:ext cx="1000132"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AIRPORT</a:t>
            </a:r>
            <a:endParaRPr lang="zh-CN" altLang="en-US" sz="1600" dirty="0">
              <a:solidFill>
                <a:schemeClr val="tx1"/>
              </a:solidFill>
            </a:endParaRPr>
          </a:p>
        </p:txBody>
      </p:sp>
      <p:cxnSp>
        <p:nvCxnSpPr>
          <p:cNvPr id="13" name="直接连接符 12"/>
          <p:cNvCxnSpPr>
            <a:stCxn id="5" idx="3"/>
            <a:endCxn id="6" idx="1"/>
          </p:cNvCxnSpPr>
          <p:nvPr/>
        </p:nvCxnSpPr>
        <p:spPr>
          <a:xfrm>
            <a:off x="3357554" y="3178967"/>
            <a:ext cx="2143140" cy="1588"/>
          </a:xfrm>
          <a:prstGeom prst="line">
            <a:avLst/>
          </a:prstGeom>
          <a:ln w="28575">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4" idx="1"/>
            <a:endCxn id="5" idx="0"/>
          </p:cNvCxnSpPr>
          <p:nvPr/>
        </p:nvCxnSpPr>
        <p:spPr>
          <a:xfrm rot="10800000" flipV="1">
            <a:off x="2857488" y="2178834"/>
            <a:ext cx="785818" cy="750099"/>
          </a:xfrm>
          <a:prstGeom prst="line">
            <a:avLst/>
          </a:prstGeom>
          <a:ln w="28575">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 idx="3"/>
            <a:endCxn id="6" idx="0"/>
          </p:cNvCxnSpPr>
          <p:nvPr/>
        </p:nvCxnSpPr>
        <p:spPr>
          <a:xfrm>
            <a:off x="5286380" y="2178835"/>
            <a:ext cx="714380" cy="750099"/>
          </a:xfrm>
          <a:prstGeom prst="line">
            <a:avLst/>
          </a:prstGeom>
          <a:ln w="28575">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0"/>
          </p:cNvCxnSpPr>
          <p:nvPr/>
        </p:nvCxnSpPr>
        <p:spPr>
          <a:xfrm rot="5400000">
            <a:off x="2571736" y="2928934"/>
            <a:ext cx="2143140" cy="1285884"/>
          </a:xfrm>
          <a:prstGeom prst="line">
            <a:avLst/>
          </a:prstGeom>
          <a:ln w="28575">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0" idx="0"/>
          </p:cNvCxnSpPr>
          <p:nvPr/>
        </p:nvCxnSpPr>
        <p:spPr>
          <a:xfrm rot="16200000" flipH="1">
            <a:off x="4250529" y="2893215"/>
            <a:ext cx="2214578" cy="1428760"/>
          </a:xfrm>
          <a:prstGeom prst="straightConnector1">
            <a:avLst/>
          </a:prstGeom>
          <a:ln w="28575">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2"/>
            <a:endCxn id="7" idx="0"/>
          </p:cNvCxnSpPr>
          <p:nvPr/>
        </p:nvCxnSpPr>
        <p:spPr>
          <a:xfrm rot="5400000">
            <a:off x="3713214" y="3248875"/>
            <a:ext cx="1500198" cy="3061"/>
          </a:xfrm>
          <a:prstGeom prst="straightConnector1">
            <a:avLst/>
          </a:prstGeom>
          <a:ln w="28575">
            <a:solidFill>
              <a:schemeClr val="tx2">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 idx="2"/>
            <a:endCxn id="7" idx="1"/>
          </p:cNvCxnSpPr>
          <p:nvPr/>
        </p:nvCxnSpPr>
        <p:spPr>
          <a:xfrm rot="16200000" flipH="1">
            <a:off x="2998834" y="3287654"/>
            <a:ext cx="821537" cy="1104228"/>
          </a:xfrm>
          <a:prstGeom prst="line">
            <a:avLst/>
          </a:prstGeom>
          <a:ln w="28575">
            <a:solidFill>
              <a:schemeClr val="accent6">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 idx="2"/>
            <a:endCxn id="7" idx="3"/>
          </p:cNvCxnSpPr>
          <p:nvPr/>
        </p:nvCxnSpPr>
        <p:spPr>
          <a:xfrm rot="5400000">
            <a:off x="5070536" y="3320312"/>
            <a:ext cx="821537" cy="1038912"/>
          </a:xfrm>
          <a:prstGeom prst="line">
            <a:avLst/>
          </a:prstGeom>
          <a:ln w="28575">
            <a:solidFill>
              <a:schemeClr val="accent6">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8" idx="0"/>
            <a:endCxn id="7" idx="1"/>
          </p:cNvCxnSpPr>
          <p:nvPr/>
        </p:nvCxnSpPr>
        <p:spPr>
          <a:xfrm rot="5400000" flipH="1" flipV="1">
            <a:off x="3284586" y="3966316"/>
            <a:ext cx="392909" cy="961352"/>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7" idx="2"/>
            <a:endCxn id="9" idx="0"/>
          </p:cNvCxnSpPr>
          <p:nvPr/>
        </p:nvCxnSpPr>
        <p:spPr>
          <a:xfrm rot="5400000">
            <a:off x="4140311" y="4822041"/>
            <a:ext cx="642942" cy="1588"/>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10" idx="0"/>
          </p:cNvCxnSpPr>
          <p:nvPr/>
        </p:nvCxnSpPr>
        <p:spPr>
          <a:xfrm>
            <a:off x="4961848" y="4250537"/>
            <a:ext cx="1110350" cy="464347"/>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643306" y="1488032"/>
            <a:ext cx="1643074" cy="369332"/>
          </a:xfrm>
          <a:prstGeom prst="rect">
            <a:avLst/>
          </a:prstGeom>
          <a:noFill/>
        </p:spPr>
        <p:txBody>
          <a:bodyPr wrap="square" rtlCol="0">
            <a:spAutoFit/>
          </a:bodyPr>
          <a:lstStyle/>
          <a:p>
            <a:pPr algn="ctr"/>
            <a:r>
              <a:rPr lang="en-US" altLang="zh-CN" dirty="0" smtClean="0"/>
              <a:t>NETWORK</a:t>
            </a:r>
            <a:endParaRPr lang="zh-CN" altLang="en-US" dirty="0"/>
          </a:p>
        </p:txBody>
      </p:sp>
      <p:sp>
        <p:nvSpPr>
          <p:cNvPr id="35" name="TextBox 34"/>
          <p:cNvSpPr txBox="1"/>
          <p:nvPr/>
        </p:nvSpPr>
        <p:spPr>
          <a:xfrm>
            <a:off x="3500430" y="5715016"/>
            <a:ext cx="2000264" cy="307777"/>
          </a:xfrm>
          <a:prstGeom prst="rect">
            <a:avLst/>
          </a:prstGeom>
          <a:noFill/>
        </p:spPr>
        <p:txBody>
          <a:bodyPr wrap="square" rtlCol="0">
            <a:spAutoFit/>
          </a:bodyPr>
          <a:lstStyle/>
          <a:p>
            <a:r>
              <a:rPr lang="en-US" altLang="zh-CN" sz="1400" dirty="0" smtClean="0"/>
              <a:t>SMALL-SCALE NETWORK</a:t>
            </a:r>
            <a:endParaRPr lang="zh-CN" alt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Airport Capacity Assessment</a:t>
            </a:r>
            <a:endParaRPr lang="zh-CN" altLang="en-US" dirty="0"/>
          </a:p>
        </p:txBody>
      </p:sp>
      <p:sp>
        <p:nvSpPr>
          <p:cNvPr id="3" name="内容占位符 2"/>
          <p:cNvSpPr>
            <a:spLocks noGrp="1"/>
          </p:cNvSpPr>
          <p:nvPr>
            <p:ph idx="1"/>
          </p:nvPr>
        </p:nvSpPr>
        <p:spPr>
          <a:xfrm>
            <a:off x="642910" y="1428736"/>
            <a:ext cx="7829576" cy="4786346"/>
          </a:xfrm>
        </p:spPr>
        <p:txBody>
          <a:bodyPr>
            <a:normAutofit lnSpcReduction="10000"/>
          </a:bodyPr>
          <a:lstStyle/>
          <a:p>
            <a:pPr marL="0" indent="0">
              <a:buNone/>
            </a:pPr>
            <a:r>
              <a:rPr lang="en-US" altLang="zh-CN" sz="2800" dirty="0" smtClean="0"/>
              <a:t>airport capacity is the maximum number of airport operations in a given aerodrome under specified conditions (</a:t>
            </a:r>
            <a:r>
              <a:rPr lang="en-US" altLang="zh-CN" sz="2800" i="1" dirty="0" smtClean="0"/>
              <a:t>e.g., aerodrome layout, aircraft mix, weather conditions, facilities, aircraft parking, etc.), </a:t>
            </a:r>
          </a:p>
          <a:p>
            <a:pPr marL="0" indent="0">
              <a:buNone/>
            </a:pPr>
            <a:r>
              <a:rPr lang="en-US" altLang="zh-CN" sz="2800" i="1" dirty="0" smtClean="0"/>
              <a:t>taking into account all </a:t>
            </a:r>
          </a:p>
          <a:p>
            <a:pPr marL="0" indent="0">
              <a:buNone/>
            </a:pPr>
            <a:r>
              <a:rPr lang="en-US" altLang="zh-CN" sz="2800" i="1" dirty="0" smtClean="0"/>
              <a:t>take-off and landing </a:t>
            </a:r>
          </a:p>
          <a:p>
            <a:pPr marL="0" indent="0">
              <a:buNone/>
            </a:pPr>
            <a:r>
              <a:rPr lang="en-US" altLang="zh-CN" sz="2800" i="1" dirty="0" smtClean="0"/>
              <a:t>operations during a </a:t>
            </a:r>
          </a:p>
          <a:p>
            <a:pPr marL="0" indent="0">
              <a:buNone/>
            </a:pPr>
            <a:r>
              <a:rPr lang="en-US" altLang="zh-CN" sz="2800" i="1" dirty="0" smtClean="0"/>
              <a:t>specified period of time </a:t>
            </a:r>
          </a:p>
          <a:p>
            <a:pPr marL="0" indent="0">
              <a:buNone/>
            </a:pPr>
            <a:r>
              <a:rPr lang="en-US" altLang="zh-CN" sz="2800" i="1" dirty="0" smtClean="0"/>
              <a:t>(hour, day, month, </a:t>
            </a:r>
          </a:p>
          <a:p>
            <a:pPr marL="0" indent="0">
              <a:buNone/>
            </a:pPr>
            <a:r>
              <a:rPr lang="en-US" altLang="zh-CN" sz="2800" i="1" dirty="0" smtClean="0"/>
              <a:t>year, season). </a:t>
            </a: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Picture 10" descr="q night"/>
          <p:cNvPicPr>
            <a:picLocks noChangeAspect="1" noChangeArrowheads="1"/>
          </p:cNvPicPr>
          <p:nvPr/>
        </p:nvPicPr>
        <p:blipFill>
          <a:blip r:embed="rId2"/>
          <a:srcRect b="5405"/>
          <a:stretch>
            <a:fillRect/>
          </a:stretch>
        </p:blipFill>
        <p:spPr bwMode="auto">
          <a:xfrm>
            <a:off x="4214810" y="3214686"/>
            <a:ext cx="3929090" cy="255127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a typeface="黑体" pitchFamily="49" charset="-122"/>
              </a:rPr>
              <a:t>Factors Impacting Airport Capacity</a:t>
            </a:r>
            <a:endParaRPr lang="zh-CN" altLang="en-US" dirty="0"/>
          </a:p>
        </p:txBody>
      </p:sp>
      <p:pic>
        <p:nvPicPr>
          <p:cNvPr id="4" name="Picture 8"/>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428596" y="1214422"/>
            <a:ext cx="8215370" cy="542928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t>Methodologies to Assess Airport Capacity</a:t>
            </a:r>
            <a:endParaRPr lang="zh-CN" altLang="en-US" sz="3600" dirty="0"/>
          </a:p>
        </p:txBody>
      </p:sp>
      <p:sp>
        <p:nvSpPr>
          <p:cNvPr id="3" name="内容占位符 2"/>
          <p:cNvSpPr>
            <a:spLocks noGrp="1"/>
          </p:cNvSpPr>
          <p:nvPr>
            <p:ph idx="1"/>
          </p:nvPr>
        </p:nvSpPr>
        <p:spPr/>
        <p:txBody>
          <a:bodyPr>
            <a:normAutofit/>
          </a:bodyPr>
          <a:lstStyle/>
          <a:p>
            <a:r>
              <a:rPr lang="en-US" altLang="zh-CN" b="1" dirty="0" smtClean="0"/>
              <a:t>Analytic models</a:t>
            </a:r>
          </a:p>
          <a:p>
            <a:pPr lvl="1"/>
            <a:r>
              <a:rPr lang="en-US" altLang="zh-CN" dirty="0" smtClean="0"/>
              <a:t>Time-space analysis</a:t>
            </a:r>
          </a:p>
          <a:p>
            <a:pPr lvl="1"/>
            <a:r>
              <a:rPr lang="en-US" altLang="zh-CN" dirty="0" smtClean="0"/>
              <a:t>Queuing models (deterministic and stochastic)</a:t>
            </a:r>
          </a:p>
          <a:p>
            <a:r>
              <a:rPr lang="en-US" altLang="zh-CN" b="1" dirty="0" smtClean="0"/>
              <a:t>Simulation-based models</a:t>
            </a:r>
          </a:p>
          <a:p>
            <a:pPr lvl="1"/>
            <a:r>
              <a:rPr lang="en-US" altLang="zh-CN" dirty="0" smtClean="0"/>
              <a:t>Monte Carlo Simulation</a:t>
            </a:r>
          </a:p>
          <a:p>
            <a:pPr lvl="1"/>
            <a:r>
              <a:rPr lang="en-US" altLang="zh-CN" dirty="0" smtClean="0"/>
              <a:t>Continuous simulation models</a:t>
            </a:r>
          </a:p>
          <a:p>
            <a:pPr lvl="1"/>
            <a:r>
              <a:rPr lang="en-US" altLang="zh-CN" dirty="0" smtClean="0"/>
              <a:t>Discrete-event simulation models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ea typeface="黑体" pitchFamily="49" charset="-122"/>
              </a:rPr>
              <a:t>Factors Impacting Airspace Capacity</a:t>
            </a:r>
            <a:endParaRPr lang="zh-CN" altLang="en-US" dirty="0"/>
          </a:p>
        </p:txBody>
      </p:sp>
      <p:pic>
        <p:nvPicPr>
          <p:cNvPr id="4" name="Picture 4"/>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928662" y="1214422"/>
            <a:ext cx="7643866" cy="521497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t>Methodologies to Assess Sector Capacity</a:t>
            </a:r>
            <a:endParaRPr lang="zh-CN" altLang="en-US" sz="3600" dirty="0"/>
          </a:p>
        </p:txBody>
      </p:sp>
      <p:sp>
        <p:nvSpPr>
          <p:cNvPr id="3" name="内容占位符 2"/>
          <p:cNvSpPr>
            <a:spLocks noGrp="1"/>
          </p:cNvSpPr>
          <p:nvPr>
            <p:ph idx="1"/>
          </p:nvPr>
        </p:nvSpPr>
        <p:spPr/>
        <p:txBody>
          <a:bodyPr>
            <a:normAutofit fontScale="92500" lnSpcReduction="20000"/>
          </a:bodyPr>
          <a:lstStyle/>
          <a:p>
            <a:r>
              <a:rPr lang="en-US" altLang="zh-CN" dirty="0" smtClean="0"/>
              <a:t>Sector capacity is restricted by the controller workload</a:t>
            </a:r>
          </a:p>
          <a:p>
            <a:r>
              <a:rPr lang="en-US" altLang="zh-CN" dirty="0" smtClean="0"/>
              <a:t>Methods:</a:t>
            </a:r>
          </a:p>
          <a:p>
            <a:pPr lvl="1"/>
            <a:r>
              <a:rPr lang="en-US" altLang="zh-CN" dirty="0" smtClean="0"/>
              <a:t>“DORATASK” method</a:t>
            </a:r>
          </a:p>
          <a:p>
            <a:pPr lvl="1"/>
            <a:r>
              <a:rPr lang="en-US" altLang="zh-CN" dirty="0" smtClean="0"/>
              <a:t>MBB Method</a:t>
            </a:r>
          </a:p>
          <a:p>
            <a:r>
              <a:rPr lang="en-US" altLang="zh-CN" dirty="0" smtClean="0"/>
              <a:t>The essence of both methods was to measure the necessary time for all control working actions and to relate this time to the total time available.</a:t>
            </a:r>
          </a:p>
          <a:p>
            <a:r>
              <a:rPr lang="en-US" altLang="zh-CN" dirty="0" smtClean="0"/>
              <a:t>The average workload at capacity must be less than 80% and workloads of 90% must not be exceeded more than 2.5% of the time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 Task load</a:t>
            </a:r>
            <a:endParaRPr lang="zh-CN" altLang="en-US" dirty="0"/>
          </a:p>
        </p:txBody>
      </p:sp>
      <p:sp>
        <p:nvSpPr>
          <p:cNvPr id="3" name="内容占位符 2"/>
          <p:cNvSpPr>
            <a:spLocks noGrp="1"/>
          </p:cNvSpPr>
          <p:nvPr>
            <p:ph idx="1"/>
          </p:nvPr>
        </p:nvSpPr>
        <p:spPr/>
        <p:txBody>
          <a:bodyPr>
            <a:noAutofit/>
          </a:bodyPr>
          <a:lstStyle/>
          <a:p>
            <a:r>
              <a:rPr lang="en-US" altLang="zh-CN" sz="3000" dirty="0" smtClean="0"/>
              <a:t>Observable tasks</a:t>
            </a:r>
          </a:p>
          <a:p>
            <a:pPr lvl="1"/>
            <a:r>
              <a:rPr lang="en-US" altLang="zh-CN" sz="2600" dirty="0" smtClean="0"/>
              <a:t>radiotelephony (RTF) and telephone communication,</a:t>
            </a:r>
          </a:p>
          <a:p>
            <a:pPr lvl="1"/>
            <a:r>
              <a:rPr lang="en-US" altLang="zh-CN" sz="2600" dirty="0" smtClean="0"/>
              <a:t>strip marking</a:t>
            </a:r>
          </a:p>
          <a:p>
            <a:pPr lvl="1"/>
            <a:r>
              <a:rPr lang="en-US" altLang="zh-CN" sz="2600" dirty="0" smtClean="0"/>
              <a:t>direct-voice-liaison coordination.</a:t>
            </a:r>
          </a:p>
          <a:p>
            <a:pPr lvl="1"/>
            <a:r>
              <a:rPr lang="en-US" altLang="zh-CN" sz="2600" dirty="0" smtClean="0"/>
              <a:t>Inputs, etc.</a:t>
            </a:r>
          </a:p>
          <a:p>
            <a:r>
              <a:rPr lang="en-US" altLang="zh-CN" sz="3000" dirty="0" smtClean="0"/>
              <a:t>Non-observable tasks</a:t>
            </a:r>
          </a:p>
          <a:p>
            <a:pPr lvl="1"/>
            <a:r>
              <a:rPr lang="en-US" altLang="zh-CN" sz="2600" dirty="0" smtClean="0"/>
              <a:t>Monitoring the radar screen</a:t>
            </a:r>
          </a:p>
          <a:p>
            <a:pPr lvl="1"/>
            <a:r>
              <a:rPr lang="en-US" altLang="zh-CN" sz="2600" dirty="0" smtClean="0"/>
              <a:t>Planning future actions</a:t>
            </a:r>
          </a:p>
          <a:p>
            <a:r>
              <a:rPr lang="en-US" altLang="zh-CN" sz="3000" dirty="0" smtClean="0"/>
              <a:t>Recuperation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What are the objectives of ATFM?</a:t>
            </a:r>
          </a:p>
          <a:p>
            <a:r>
              <a:rPr lang="en-US" altLang="zh-CN" dirty="0" smtClean="0"/>
              <a:t>What are the main causes of air traffic congestion ?</a:t>
            </a:r>
          </a:p>
          <a:p>
            <a:r>
              <a:rPr lang="en-US" altLang="zh-CN" dirty="0" smtClean="0"/>
              <a:t>What are the functions of ATFM ?</a:t>
            </a:r>
          </a:p>
          <a:p>
            <a:r>
              <a:rPr lang="en-US" altLang="zh-CN" dirty="0" smtClean="0"/>
              <a:t>What are the three phases of ATFM ?</a:t>
            </a:r>
          </a:p>
          <a:p>
            <a:r>
              <a:rPr lang="en-US" altLang="zh-CN" dirty="0" smtClean="0"/>
              <a:t>What is the concept of capacity ?</a:t>
            </a:r>
          </a:p>
          <a:p>
            <a:r>
              <a:rPr lang="en-US" altLang="zh-CN" dirty="0" smtClean="0"/>
              <a:t>What are the ways to maximize en route capacity ?</a:t>
            </a:r>
          </a:p>
          <a:p>
            <a:r>
              <a:rPr lang="en-US" altLang="zh-CN" dirty="0" smtClean="0"/>
              <a:t>What are the methods for the assessment of airspace capacity ?</a:t>
            </a:r>
          </a:p>
          <a:p>
            <a:r>
              <a:rPr lang="en-US" altLang="zh-CN" dirty="0" smtClean="0"/>
              <a:t>What are the methods for the assessment of airport capacity ?</a:t>
            </a:r>
          </a:p>
          <a:p>
            <a:endParaRPr lang="zh-CN" altLang="en-US" dirty="0"/>
          </a:p>
        </p:txBody>
      </p:sp>
      <p:pic>
        <p:nvPicPr>
          <p:cNvPr id="4" name="Picture 6" descr="AG00317_"/>
          <p:cNvPicPr>
            <a:picLocks noChangeAspect="1" noChangeArrowheads="1" noCrop="1"/>
          </p:cNvPicPr>
          <p:nvPr/>
        </p:nvPicPr>
        <p:blipFill>
          <a:blip r:embed="rId2"/>
          <a:srcRect/>
          <a:stretch>
            <a:fillRect/>
          </a:stretch>
        </p:blipFill>
        <p:spPr bwMode="auto">
          <a:xfrm>
            <a:off x="7897813" y="0"/>
            <a:ext cx="1246187"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Major World Air Traffic Flows</a:t>
            </a:r>
            <a:endParaRPr lang="zh-CN" altLang="en-US" dirty="0"/>
          </a:p>
        </p:txBody>
      </p:sp>
      <p:pic>
        <p:nvPicPr>
          <p:cNvPr id="4" name="Picture 224" descr="worldflowchart_ANB-CART4588166865"/>
          <p:cNvPicPr>
            <a:picLocks noGrp="1" noChangeAspect="1" noChangeArrowheads="1"/>
          </p:cNvPicPr>
          <p:nvPr>
            <p:ph idx="1"/>
          </p:nvPr>
        </p:nvPicPr>
        <p:blipFill>
          <a:blip r:embed="rId2"/>
          <a:srcRect/>
          <a:stretch>
            <a:fillRect/>
          </a:stretch>
        </p:blipFill>
        <p:spPr bwMode="auto">
          <a:xfrm>
            <a:off x="571472" y="1571612"/>
            <a:ext cx="8055450" cy="414340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Major Traffic Flows in China</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214414" y="1357298"/>
            <a:ext cx="6500858" cy="514942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b="1" dirty="0" smtClean="0"/>
              <a:t>The objective of air traffic flow &amp; Capacity management</a:t>
            </a:r>
            <a:endParaRPr lang="zh-CN" altLang="en-US" sz="3600" dirty="0"/>
          </a:p>
        </p:txBody>
      </p:sp>
      <p:sp>
        <p:nvSpPr>
          <p:cNvPr id="3" name="内容占位符 2"/>
          <p:cNvSpPr>
            <a:spLocks noGrp="1"/>
          </p:cNvSpPr>
          <p:nvPr>
            <p:ph idx="1"/>
          </p:nvPr>
        </p:nvSpPr>
        <p:spPr>
          <a:xfrm>
            <a:off x="457200" y="1831995"/>
            <a:ext cx="7901014" cy="2239947"/>
          </a:xfrm>
        </p:spPr>
        <p:txBody>
          <a:bodyPr>
            <a:normAutofit/>
          </a:bodyPr>
          <a:lstStyle/>
          <a:p>
            <a:r>
              <a:rPr lang="en-US" altLang="zh-CN" sz="2800" dirty="0" smtClean="0"/>
              <a:t>To ensure an optimum flow of air traffic to or through areas during times when demand exceeds, or is expected to exceed, available capacity of the air traffic control (ATC)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000240"/>
            <a:ext cx="2143140" cy="2071694"/>
          </a:xfrm>
        </p:spPr>
        <p:txBody>
          <a:bodyPr>
            <a:normAutofit fontScale="90000"/>
          </a:bodyPr>
          <a:lstStyle/>
          <a:p>
            <a:r>
              <a:rPr lang="en-US" altLang="zh-CN" dirty="0" smtClean="0"/>
              <a:t>Flight Delays in China</a:t>
            </a:r>
            <a:endParaRPr lang="zh-CN" altLang="en-US" dirty="0"/>
          </a:p>
        </p:txBody>
      </p:sp>
      <p:pic>
        <p:nvPicPr>
          <p:cNvPr id="4" name="Picture 2" descr="http://cms.flightstats.com/wp-content/uploads/2013/07/June-2013-FlightStats-Major-International-Airports-On-time-Departures.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214678" y="0"/>
            <a:ext cx="5678727" cy="6858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main causes of the air traffic congestion </a:t>
            </a:r>
            <a:endParaRPr lang="zh-CN" altLang="en-US" dirty="0"/>
          </a:p>
        </p:txBody>
      </p:sp>
      <p:sp>
        <p:nvSpPr>
          <p:cNvPr id="3" name="内容占位符 2"/>
          <p:cNvSpPr>
            <a:spLocks noGrp="1"/>
          </p:cNvSpPr>
          <p:nvPr>
            <p:ph idx="1"/>
          </p:nvPr>
        </p:nvSpPr>
        <p:spPr>
          <a:xfrm>
            <a:off x="457200" y="1600200"/>
            <a:ext cx="8229600" cy="4614882"/>
          </a:xfrm>
        </p:spPr>
        <p:txBody>
          <a:bodyPr>
            <a:noAutofit/>
          </a:bodyPr>
          <a:lstStyle/>
          <a:p>
            <a:pPr marL="514350" indent="-514350">
              <a:buFont typeface="+mj-lt"/>
              <a:buAutoNum type="alphaLcParenR"/>
            </a:pPr>
            <a:r>
              <a:rPr lang="en-US" altLang="zh-CN" sz="2200" dirty="0" smtClean="0"/>
              <a:t>accumulation of air traffic during specific periods of the year and also during certain times of the week and hours of the day, due to holiday patterns and travel habits of the public;</a:t>
            </a:r>
          </a:p>
          <a:p>
            <a:pPr marL="514350" indent="-514350">
              <a:buFont typeface="+mj-lt"/>
              <a:buAutoNum type="alphaLcParenR"/>
            </a:pPr>
            <a:r>
              <a:rPr lang="en-US" altLang="zh-CN" sz="2200" dirty="0" smtClean="0"/>
              <a:t>differences in the capacities of the various ATC systems or parts of these systems affected by traffic accumulations;</a:t>
            </a:r>
          </a:p>
          <a:p>
            <a:pPr marL="514350" indent="-514350">
              <a:buFont typeface="+mj-lt"/>
              <a:buAutoNum type="alphaLcParenR"/>
            </a:pPr>
            <a:r>
              <a:rPr lang="en-US" altLang="zh-CN" sz="2200" dirty="0" smtClean="0"/>
              <a:t>insufficient advance notice (to ATC units) of likely traffic demands which may cause overloading of the system at certain points, in certain areas, and/or during specific time periods; </a:t>
            </a:r>
          </a:p>
          <a:p>
            <a:pPr marL="514350" indent="-514350">
              <a:buFont typeface="+mj-lt"/>
              <a:buAutoNum type="alphaLcParenR"/>
            </a:pPr>
            <a:r>
              <a:rPr lang="en-US" altLang="zh-CN" sz="2200" dirty="0" smtClean="0"/>
              <a:t>lack of proven techniques and procedures to restore, in critical situations, a reasonable balance between traffic demand and available ATC capacity by means acceptable to aircraft operators both from an operational and from an economic point of view.</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Consequences of Air Traffic Congestion </a:t>
            </a:r>
            <a:endParaRPr lang="zh-CN" altLang="en-US" dirty="0"/>
          </a:p>
        </p:txBody>
      </p:sp>
      <p:sp>
        <p:nvSpPr>
          <p:cNvPr id="3" name="内容占位符 2"/>
          <p:cNvSpPr>
            <a:spLocks noGrp="1"/>
          </p:cNvSpPr>
          <p:nvPr>
            <p:ph idx="1"/>
          </p:nvPr>
        </p:nvSpPr>
        <p:spPr>
          <a:xfrm>
            <a:off x="457200" y="1617681"/>
            <a:ext cx="8401080" cy="4525963"/>
          </a:xfrm>
        </p:spPr>
        <p:txBody>
          <a:bodyPr>
            <a:noAutofit/>
          </a:bodyPr>
          <a:lstStyle/>
          <a:p>
            <a:r>
              <a:rPr lang="en-US" altLang="zh-CN" sz="2200" dirty="0" smtClean="0"/>
              <a:t>An optimum flow of air traffic is not always possible due to various constraining factors, such as conflicting users’ requirements, air navigation system limitations and unexpected weather conditions. </a:t>
            </a:r>
          </a:p>
          <a:p>
            <a:r>
              <a:rPr lang="en-US" altLang="zh-CN" sz="2200" dirty="0" smtClean="0"/>
              <a:t>In this </a:t>
            </a:r>
            <a:r>
              <a:rPr lang="en-US" altLang="zh-CN" sz="2200" dirty="0" err="1" smtClean="0"/>
              <a:t>connexion</a:t>
            </a:r>
            <a:r>
              <a:rPr lang="en-US" altLang="zh-CN" sz="2200" dirty="0" smtClean="0"/>
              <a:t>, alleviating measures, such as control of air traffic flow, will need to be considered, particularly when the ATC system can no longer fully cope with the volume of air traffic. </a:t>
            </a:r>
          </a:p>
          <a:p>
            <a:r>
              <a:rPr lang="en-US" altLang="zh-CN" sz="2200" dirty="0" smtClean="0"/>
              <a:t>Such measures frequently result in delays of flights prior to departure, in-flight holdings, use of uneconomic flight levels, re-routing and diversions, disruptions of flight schedule, economic and fuel penalties for aircraft operators, congestion on aerodromes or in terminal buildings and passenger dissatisfaction.</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functions of ATFCM</a:t>
            </a:r>
            <a:endParaRPr lang="zh-CN" altLang="en-US" dirty="0"/>
          </a:p>
        </p:txBody>
      </p:sp>
      <p:sp>
        <p:nvSpPr>
          <p:cNvPr id="3" name="内容占位符 2"/>
          <p:cNvSpPr>
            <a:spLocks noGrp="1"/>
          </p:cNvSpPr>
          <p:nvPr>
            <p:ph idx="1"/>
          </p:nvPr>
        </p:nvSpPr>
        <p:spPr>
          <a:xfrm>
            <a:off x="500034" y="1357298"/>
            <a:ext cx="8286808" cy="4929222"/>
          </a:xfrm>
        </p:spPr>
        <p:txBody>
          <a:bodyPr>
            <a:noAutofit/>
          </a:bodyPr>
          <a:lstStyle/>
          <a:p>
            <a:pPr>
              <a:buFont typeface="+mj-lt"/>
              <a:buAutoNum type="alphaLcParenR"/>
            </a:pPr>
            <a:r>
              <a:rPr lang="en-US" altLang="zh-CN" sz="1700" dirty="0" smtClean="0"/>
              <a:t>collection and collation of data on the air navigation infrastructure and on the capacities of the ATC system and selected aerodromes within the area, including runway, taxiway and gates capacities. This embraces those areas in which traffic flow problems are likely to be encountered;</a:t>
            </a:r>
          </a:p>
          <a:p>
            <a:pPr>
              <a:buFont typeface="+mj-lt"/>
              <a:buAutoNum type="alphaLcParenR"/>
            </a:pPr>
            <a:r>
              <a:rPr lang="en-US" altLang="zh-CN" sz="1700" dirty="0" smtClean="0"/>
              <a:t>collection and analysis of data for all planned controlled flight operations into, out of, within and through the area;</a:t>
            </a:r>
          </a:p>
          <a:p>
            <a:pPr>
              <a:buFont typeface="+mj-lt"/>
              <a:buAutoNum type="alphaLcParenR"/>
            </a:pPr>
            <a:r>
              <a:rPr lang="en-US" altLang="zh-CN" sz="1700" dirty="0" smtClean="0"/>
              <a:t>determination of a coherent picture of expected traffic demand, including anticipated </a:t>
            </a:r>
            <a:r>
              <a:rPr lang="en-US" altLang="zh-CN" sz="1700" i="1" dirty="0" smtClean="0"/>
              <a:t>ad hoc traffic, </a:t>
            </a:r>
            <a:r>
              <a:rPr lang="en-US" altLang="zh-CN" sz="1700" dirty="0" smtClean="0"/>
              <a:t>comparison with available capacity and identification of areas and time periods of expected critical traffic loadings;</a:t>
            </a:r>
          </a:p>
          <a:p>
            <a:pPr>
              <a:buFont typeface="+mj-lt"/>
              <a:buAutoNum type="alphaLcParenR"/>
            </a:pPr>
            <a:r>
              <a:rPr lang="en-US" altLang="zh-CN" sz="1700" dirty="0" smtClean="0"/>
              <a:t> co-ordination with the appropriate ATS authorities in order to make every possible attempt to increase the available ATC capacity where required. In some particular situations it could be advantageous for national and local scheduling committees to be established, with representatives from national ATS, airport authorities, national and international operators. Such committees can make significant contributions when developing strategies to reduce the impact of peak demand periods; and where ATC capacity shortfalls cannot be eliminated, determination and implementation in good time of suitable tactical measures coordinated throughout the area as necessary and with aircraft/aerodrome operators concerned.</a:t>
            </a:r>
            <a:endParaRPr lang="zh-CN" altLang="en-US"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TotalTime>
  <Words>1784</Words>
  <Application>Microsoft Office PowerPoint</Application>
  <PresentationFormat>全屏显示(4:3)</PresentationFormat>
  <Paragraphs>316</Paragraphs>
  <Slides>29</Slides>
  <Notes>2</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Air Traffic Flow &amp; Capacity Management</vt:lpstr>
      <vt:lpstr>Learning Objectives</vt:lpstr>
      <vt:lpstr>Major World Air Traffic Flows</vt:lpstr>
      <vt:lpstr>Major Traffic Flows in China</vt:lpstr>
      <vt:lpstr>The objective of air traffic flow &amp; Capacity management</vt:lpstr>
      <vt:lpstr>Flight Delays in China</vt:lpstr>
      <vt:lpstr>The main causes of the air traffic congestion </vt:lpstr>
      <vt:lpstr>The Consequences of Air Traffic Congestion </vt:lpstr>
      <vt:lpstr>The functions of ATFCM</vt:lpstr>
      <vt:lpstr>The functions of ATFCM</vt:lpstr>
      <vt:lpstr>Flow management procedures</vt:lpstr>
      <vt:lpstr>Strategic planning</vt:lpstr>
      <vt:lpstr>Pre-tactical planning</vt:lpstr>
      <vt:lpstr>Tactical operations</vt:lpstr>
      <vt:lpstr>Possible ATFCM Solutions for Capacity Shortfalls Resolution</vt:lpstr>
      <vt:lpstr>The three phases of ATFCM</vt:lpstr>
      <vt:lpstr>Working Process for Strategic ATFCM</vt:lpstr>
      <vt:lpstr>幻灯片 18</vt:lpstr>
      <vt:lpstr>幻灯片 19</vt:lpstr>
      <vt:lpstr>幻灯片 20</vt:lpstr>
      <vt:lpstr>幻灯片 21</vt:lpstr>
      <vt:lpstr>CFMU NETWORK</vt:lpstr>
      <vt:lpstr>Airport Capacity Assessment</vt:lpstr>
      <vt:lpstr>Factors Impacting Airport Capacity</vt:lpstr>
      <vt:lpstr>Methodologies to Assess Airport Capacity</vt:lpstr>
      <vt:lpstr>Factors Impacting Airspace Capacity</vt:lpstr>
      <vt:lpstr>Methodologies to Assess Sector Capacity</vt:lpstr>
      <vt:lpstr>Controller Task load</vt:lpstr>
      <vt:lpstr>Questions</vt:lpstr>
    </vt:vector>
  </TitlesOfParts>
  <Company>shyan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Flow &amp; Capacity Management</dc:title>
  <dc:creator>Administrator</dc:creator>
  <cp:lastModifiedBy>微软用户</cp:lastModifiedBy>
  <cp:revision>138</cp:revision>
  <dcterms:created xsi:type="dcterms:W3CDTF">2012-07-03T00:49:31Z</dcterms:created>
  <dcterms:modified xsi:type="dcterms:W3CDTF">2014-10-24T01:00:19Z</dcterms:modified>
</cp:coreProperties>
</file>