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0" r:id="rId3"/>
    <p:sldId id="327" r:id="rId4"/>
    <p:sldId id="326" r:id="rId5"/>
    <p:sldId id="308" r:id="rId6"/>
    <p:sldId id="309" r:id="rId7"/>
    <p:sldId id="310" r:id="rId8"/>
    <p:sldId id="311" r:id="rId9"/>
    <p:sldId id="312" r:id="rId10"/>
    <p:sldId id="257" r:id="rId11"/>
    <p:sldId id="307" r:id="rId12"/>
    <p:sldId id="305" r:id="rId13"/>
    <p:sldId id="258" r:id="rId14"/>
    <p:sldId id="259" r:id="rId15"/>
    <p:sldId id="291" r:id="rId16"/>
    <p:sldId id="313" r:id="rId17"/>
    <p:sldId id="317" r:id="rId18"/>
    <p:sldId id="318" r:id="rId19"/>
    <p:sldId id="319" r:id="rId20"/>
    <p:sldId id="320" r:id="rId21"/>
    <p:sldId id="321" r:id="rId22"/>
    <p:sldId id="322" r:id="rId23"/>
    <p:sldId id="323" r:id="rId24"/>
    <p:sldId id="324" r:id="rId25"/>
    <p:sldId id="292" r:id="rId26"/>
    <p:sldId id="262" r:id="rId27"/>
    <p:sldId id="263" r:id="rId28"/>
    <p:sldId id="264" r:id="rId29"/>
    <p:sldId id="325" r:id="rId30"/>
    <p:sldId id="293" r:id="rId31"/>
    <p:sldId id="265" r:id="rId32"/>
    <p:sldId id="315" r:id="rId33"/>
    <p:sldId id="294" r:id="rId34"/>
    <p:sldId id="295" r:id="rId35"/>
    <p:sldId id="266" r:id="rId36"/>
    <p:sldId id="267" r:id="rId37"/>
    <p:sldId id="282" r:id="rId38"/>
    <p:sldId id="268" r:id="rId39"/>
    <p:sldId id="269" r:id="rId40"/>
    <p:sldId id="281" r:id="rId41"/>
    <p:sldId id="270" r:id="rId42"/>
    <p:sldId id="316" r:id="rId43"/>
    <p:sldId id="271" r:id="rId44"/>
    <p:sldId id="272" r:id="rId45"/>
    <p:sldId id="284" r:id="rId46"/>
    <p:sldId id="285" r:id="rId47"/>
    <p:sldId id="273" r:id="rId48"/>
    <p:sldId id="274" r:id="rId49"/>
    <p:sldId id="278" r:id="rId50"/>
    <p:sldId id="280" r:id="rId51"/>
    <p:sldId id="279" r:id="rId52"/>
    <p:sldId id="300" r:id="rId53"/>
    <p:sldId id="301" r:id="rId54"/>
    <p:sldId id="302" r:id="rId55"/>
    <p:sldId id="303" r:id="rId56"/>
    <p:sldId id="304" r:id="rId5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620"/>
    <p:restoredTop sz="94660"/>
  </p:normalViewPr>
  <p:slideViewPr>
    <p:cSldViewPr>
      <p:cViewPr varScale="1">
        <p:scale>
          <a:sx n="85" d="100"/>
          <a:sy n="85" d="100"/>
        </p:scale>
        <p:origin x="-84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F3679AC-73F1-4B4C-96E3-375A7836979F}" type="datetimeFigureOut">
              <a:rPr lang="zh-CN" altLang="en-US" smtClean="0"/>
              <a:pPr/>
              <a:t>2012-10-24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0E3C14-21B7-46FF-938D-9FEAE882558F}"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F3679AC-73F1-4B4C-96E3-375A7836979F}" type="datetimeFigureOut">
              <a:rPr lang="zh-CN" altLang="en-US" smtClean="0"/>
              <a:pPr/>
              <a:t>2012-10-24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0E3C14-21B7-46FF-938D-9FEAE882558F}"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F3679AC-73F1-4B4C-96E3-375A7836979F}" type="datetimeFigureOut">
              <a:rPr lang="zh-CN" altLang="en-US" smtClean="0"/>
              <a:pPr/>
              <a:t>2012-10-24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0E3C14-21B7-46FF-938D-9FEAE882558F}"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F3679AC-73F1-4B4C-96E3-375A7836979F}" type="datetimeFigureOut">
              <a:rPr lang="zh-CN" altLang="en-US" smtClean="0"/>
              <a:pPr/>
              <a:t>2012-10-24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0E3C14-21B7-46FF-938D-9FEAE882558F}"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F3679AC-73F1-4B4C-96E3-375A7836979F}" type="datetimeFigureOut">
              <a:rPr lang="zh-CN" altLang="en-US" smtClean="0"/>
              <a:pPr/>
              <a:t>2012-10-24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0E3C14-21B7-46FF-938D-9FEAE882558F}"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F3679AC-73F1-4B4C-96E3-375A7836979F}" type="datetimeFigureOut">
              <a:rPr lang="zh-CN" altLang="en-US" smtClean="0"/>
              <a:pPr/>
              <a:t>2012-10-24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0E3C14-21B7-46FF-938D-9FEAE882558F}"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F3679AC-73F1-4B4C-96E3-375A7836979F}" type="datetimeFigureOut">
              <a:rPr lang="zh-CN" altLang="en-US" smtClean="0"/>
              <a:pPr/>
              <a:t>2012-10-24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E0E3C14-21B7-46FF-938D-9FEAE882558F}"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F3679AC-73F1-4B4C-96E3-375A7836979F}" type="datetimeFigureOut">
              <a:rPr lang="zh-CN" altLang="en-US" smtClean="0"/>
              <a:pPr/>
              <a:t>2012-10-24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E0E3C14-21B7-46FF-938D-9FEAE882558F}"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F3679AC-73F1-4B4C-96E3-375A7836979F}" type="datetimeFigureOut">
              <a:rPr lang="zh-CN" altLang="en-US" smtClean="0"/>
              <a:pPr/>
              <a:t>2012-10-24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E0E3C14-21B7-46FF-938D-9FEAE882558F}"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F3679AC-73F1-4B4C-96E3-375A7836979F}" type="datetimeFigureOut">
              <a:rPr lang="zh-CN" altLang="en-US" smtClean="0"/>
              <a:pPr/>
              <a:t>2012-10-24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0E3C14-21B7-46FF-938D-9FEAE882558F}"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F3679AC-73F1-4B4C-96E3-375A7836979F}" type="datetimeFigureOut">
              <a:rPr lang="zh-CN" altLang="en-US" smtClean="0"/>
              <a:pPr/>
              <a:t>2012-10-24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0E3C14-21B7-46FF-938D-9FEAE882558F}"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3679AC-73F1-4B4C-96E3-375A7836979F}" type="datetimeFigureOut">
              <a:rPr lang="zh-CN" altLang="en-US" smtClean="0"/>
              <a:pPr/>
              <a:t>2012-10-24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0E3C14-21B7-46FF-938D-9FEAE882558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5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Basics of Flight Procedure Design</a:t>
            </a:r>
            <a:endParaRPr lang="zh-CN" altLang="en-US" dirty="0"/>
          </a:p>
        </p:txBody>
      </p:sp>
      <p:sp>
        <p:nvSpPr>
          <p:cNvPr id="3" name="副标题 2"/>
          <p:cNvSpPr>
            <a:spLocks noGrp="1"/>
          </p:cNvSpPr>
          <p:nvPr>
            <p:ph type="subTitle" idx="1"/>
          </p:nvPr>
        </p:nvSpPr>
        <p:spPr/>
        <p:txBody>
          <a:bodyPr/>
          <a:lstStyle/>
          <a:p>
            <a:endParaRPr lang="zh-CN" altLang="en-US"/>
          </a:p>
        </p:txBody>
      </p:sp>
      <p:sp>
        <p:nvSpPr>
          <p:cNvPr id="4" name="Text Box 13"/>
          <p:cNvSpPr txBox="1">
            <a:spLocks noChangeArrowheads="1"/>
          </p:cNvSpPr>
          <p:nvPr/>
        </p:nvSpPr>
        <p:spPr bwMode="auto">
          <a:xfrm>
            <a:off x="1524000" y="1066800"/>
            <a:ext cx="3276600" cy="366713"/>
          </a:xfrm>
          <a:prstGeom prst="rect">
            <a:avLst/>
          </a:prstGeom>
          <a:noFill/>
          <a:ln w="9525">
            <a:noFill/>
            <a:miter lim="800000"/>
            <a:headEnd/>
            <a:tailEnd/>
          </a:ln>
        </p:spPr>
        <p:txBody>
          <a:bodyPr>
            <a:spAutoFit/>
          </a:bodyPr>
          <a:lstStyle/>
          <a:p>
            <a:pPr>
              <a:spcBef>
                <a:spcPct val="50000"/>
              </a:spcBef>
            </a:pPr>
            <a:r>
              <a:rPr kumimoji="1" lang="en-US" altLang="zh-CN">
                <a:solidFill>
                  <a:srgbClr val="003399"/>
                </a:solidFill>
                <a:latin typeface="Arial Narrow" pitchFamily="34" charset="0"/>
              </a:rPr>
              <a:t>Civil Aviation University of China</a:t>
            </a:r>
          </a:p>
        </p:txBody>
      </p:sp>
      <p:pic>
        <p:nvPicPr>
          <p:cNvPr id="5" name="Picture 15" descr="民航大学文字（透明）"/>
          <p:cNvPicPr>
            <a:picLocks noChangeAspect="1" noChangeArrowheads="1"/>
          </p:cNvPicPr>
          <p:nvPr/>
        </p:nvPicPr>
        <p:blipFill>
          <a:blip r:embed="rId2"/>
          <a:srcRect/>
          <a:stretch>
            <a:fillRect/>
          </a:stretch>
        </p:blipFill>
        <p:spPr bwMode="auto">
          <a:xfrm>
            <a:off x="1835150" y="549275"/>
            <a:ext cx="2592388" cy="539750"/>
          </a:xfrm>
          <a:prstGeom prst="rect">
            <a:avLst/>
          </a:prstGeom>
          <a:noFill/>
          <a:ln w="9525">
            <a:noFill/>
            <a:miter lim="800000"/>
            <a:headEnd/>
            <a:tailEnd/>
          </a:ln>
        </p:spPr>
      </p:pic>
      <p:pic>
        <p:nvPicPr>
          <p:cNvPr id="6" name="Picture 16" descr="CAUC徽标（透明）2010"/>
          <p:cNvPicPr>
            <a:picLocks noChangeAspect="1" noChangeArrowheads="1"/>
          </p:cNvPicPr>
          <p:nvPr/>
        </p:nvPicPr>
        <p:blipFill>
          <a:blip r:embed="rId3"/>
          <a:srcRect/>
          <a:stretch>
            <a:fillRect/>
          </a:stretch>
        </p:blipFill>
        <p:spPr bwMode="auto">
          <a:xfrm>
            <a:off x="539750" y="476250"/>
            <a:ext cx="1008063" cy="1008063"/>
          </a:xfrm>
          <a:prstGeom prst="rect">
            <a:avLst/>
          </a:prstGeom>
          <a:noFill/>
          <a:ln w="9525">
            <a:noFill/>
            <a:miter lim="800000"/>
            <a:headEnd/>
            <a:tailEnd/>
          </a:ln>
        </p:spPr>
      </p:pic>
      <p:sp>
        <p:nvSpPr>
          <p:cNvPr id="7" name="Text Box 17"/>
          <p:cNvSpPr txBox="1">
            <a:spLocks noChangeArrowheads="1"/>
          </p:cNvSpPr>
          <p:nvPr/>
        </p:nvSpPr>
        <p:spPr bwMode="auto">
          <a:xfrm>
            <a:off x="1524000" y="1066800"/>
            <a:ext cx="3276600" cy="366713"/>
          </a:xfrm>
          <a:prstGeom prst="rect">
            <a:avLst/>
          </a:prstGeom>
          <a:noFill/>
          <a:ln w="9525">
            <a:noFill/>
            <a:miter lim="800000"/>
            <a:headEnd/>
            <a:tailEnd/>
          </a:ln>
        </p:spPr>
        <p:txBody>
          <a:bodyPr>
            <a:spAutoFit/>
          </a:bodyPr>
          <a:lstStyle/>
          <a:p>
            <a:pPr>
              <a:spcBef>
                <a:spcPct val="50000"/>
              </a:spcBef>
            </a:pPr>
            <a:r>
              <a:rPr kumimoji="1" lang="en-US" altLang="zh-CN">
                <a:solidFill>
                  <a:srgbClr val="003399"/>
                </a:solidFill>
                <a:latin typeface="Arial Narrow" pitchFamily="34" charset="0"/>
              </a:rPr>
              <a:t>Civil Aviation University of China</a:t>
            </a:r>
          </a:p>
        </p:txBody>
      </p:sp>
      <p:pic>
        <p:nvPicPr>
          <p:cNvPr id="8" name="Picture 18" descr="民航大学文字（透明）"/>
          <p:cNvPicPr>
            <a:picLocks noChangeAspect="1" noChangeArrowheads="1"/>
          </p:cNvPicPr>
          <p:nvPr/>
        </p:nvPicPr>
        <p:blipFill>
          <a:blip r:embed="rId2"/>
          <a:srcRect/>
          <a:stretch>
            <a:fillRect/>
          </a:stretch>
        </p:blipFill>
        <p:spPr bwMode="auto">
          <a:xfrm>
            <a:off x="1835150" y="549275"/>
            <a:ext cx="2592388" cy="539750"/>
          </a:xfrm>
          <a:prstGeom prst="rect">
            <a:avLst/>
          </a:prstGeom>
          <a:noFill/>
          <a:ln w="9525">
            <a:noFill/>
            <a:miter lim="800000"/>
            <a:headEnd/>
            <a:tailEnd/>
          </a:ln>
        </p:spPr>
      </p:pic>
      <p:pic>
        <p:nvPicPr>
          <p:cNvPr id="9" name="Picture 19" descr="CAUC徽标（透明）2010"/>
          <p:cNvPicPr>
            <a:picLocks noChangeAspect="1" noChangeArrowheads="1"/>
          </p:cNvPicPr>
          <p:nvPr/>
        </p:nvPicPr>
        <p:blipFill>
          <a:blip r:embed="rId3"/>
          <a:srcRect/>
          <a:stretch>
            <a:fillRect/>
          </a:stretch>
        </p:blipFill>
        <p:spPr bwMode="auto">
          <a:xfrm>
            <a:off x="539750" y="476250"/>
            <a:ext cx="1008063" cy="1008063"/>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OBSTACLE CLEARANCE</a:t>
            </a:r>
            <a:endParaRPr lang="zh-CN" alt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57200" y="1607431"/>
            <a:ext cx="8229600" cy="4511501"/>
          </a:xfrm>
          <a:prstGeom prst="rect">
            <a:avLst/>
          </a:prstGeom>
          <a:noFill/>
          <a:ln w="9525">
            <a:noFill/>
            <a:miter lim="800000"/>
            <a:headEnd/>
            <a:tailEnd/>
          </a:ln>
          <a:effectLst/>
        </p:spPr>
      </p:pic>
      <p:sp>
        <p:nvSpPr>
          <p:cNvPr id="4" name="TextBox 3"/>
          <p:cNvSpPr txBox="1"/>
          <p:nvPr/>
        </p:nvSpPr>
        <p:spPr>
          <a:xfrm>
            <a:off x="714348" y="6143644"/>
            <a:ext cx="8001056" cy="369332"/>
          </a:xfrm>
          <a:prstGeom prst="rect">
            <a:avLst/>
          </a:prstGeom>
          <a:noFill/>
        </p:spPr>
        <p:txBody>
          <a:bodyPr wrap="square" rtlCol="0">
            <a:spAutoFit/>
          </a:bodyPr>
          <a:lstStyle/>
          <a:p>
            <a:pPr algn="ctr"/>
            <a:r>
              <a:rPr lang="en-US" altLang="zh-CN" dirty="0" smtClean="0"/>
              <a:t>Obstacle clearance is a primary safety consideration</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En-route Obstacle Clearance</a:t>
            </a:r>
            <a:endParaRPr lang="zh-CN" altLang="en-US" dirty="0"/>
          </a:p>
        </p:txBody>
      </p:sp>
      <p:pic>
        <p:nvPicPr>
          <p:cNvPr id="2050" name="Picture 2"/>
          <p:cNvPicPr>
            <a:picLocks noGrp="1" noChangeAspect="1" noChangeArrowheads="1"/>
          </p:cNvPicPr>
          <p:nvPr>
            <p:ph idx="1"/>
          </p:nvPr>
        </p:nvPicPr>
        <p:blipFill>
          <a:blip r:embed="rId2"/>
          <a:srcRect/>
          <a:stretch>
            <a:fillRect/>
          </a:stretch>
        </p:blipFill>
        <p:spPr bwMode="auto">
          <a:xfrm>
            <a:off x="857224" y="1357298"/>
            <a:ext cx="7475642" cy="4525963"/>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En-route Obstacle Clearance</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2214546" y="1428736"/>
            <a:ext cx="4196358" cy="4572032"/>
          </a:xfrm>
          <a:prstGeom prst="rect">
            <a:avLst/>
          </a:prstGeom>
          <a:noFill/>
          <a:ln w="9525">
            <a:noFill/>
            <a:miter lim="800000"/>
            <a:headEnd/>
            <a:tailEnd/>
          </a:ln>
          <a:effectLst/>
        </p:spPr>
      </p:pic>
      <p:sp>
        <p:nvSpPr>
          <p:cNvPr id="6" name="TextBox 5"/>
          <p:cNvSpPr txBox="1"/>
          <p:nvPr/>
        </p:nvSpPr>
        <p:spPr>
          <a:xfrm>
            <a:off x="2214546" y="6072206"/>
            <a:ext cx="4357718" cy="369332"/>
          </a:xfrm>
          <a:prstGeom prst="rect">
            <a:avLst/>
          </a:prstGeom>
          <a:noFill/>
        </p:spPr>
        <p:txBody>
          <a:bodyPr wrap="square" rtlCol="0">
            <a:spAutoFit/>
          </a:bodyPr>
          <a:lstStyle/>
          <a:p>
            <a:pPr algn="ctr"/>
            <a:r>
              <a:rPr lang="en-US" altLang="zh-CN" dirty="0" smtClean="0"/>
              <a:t>Obstacle Clearance –Primary Area</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ACCURACY OF FIXES</a:t>
            </a:r>
            <a:endParaRPr lang="zh-CN" altLang="en-US" dirty="0"/>
          </a:p>
        </p:txBody>
      </p:sp>
      <p:pic>
        <p:nvPicPr>
          <p:cNvPr id="2050" name="Picture 2"/>
          <p:cNvPicPr>
            <a:picLocks noGrp="1" noChangeAspect="1" noChangeArrowheads="1"/>
          </p:cNvPicPr>
          <p:nvPr>
            <p:ph idx="1"/>
          </p:nvPr>
        </p:nvPicPr>
        <p:blipFill>
          <a:blip r:embed="rId2"/>
          <a:srcRect l="1389" r="1389"/>
          <a:stretch>
            <a:fillRect/>
          </a:stretch>
        </p:blipFill>
        <p:spPr bwMode="auto">
          <a:xfrm>
            <a:off x="571472" y="1764983"/>
            <a:ext cx="8001056" cy="4196397"/>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TURN AREA CONSTRUCTION</a:t>
            </a:r>
            <a:endParaRPr lang="zh-CN" altLang="en-US" dirty="0"/>
          </a:p>
        </p:txBody>
      </p:sp>
      <p:pic>
        <p:nvPicPr>
          <p:cNvPr id="4098" name="Picture 2"/>
          <p:cNvPicPr>
            <a:picLocks noGrp="1" noChangeAspect="1" noChangeArrowheads="1"/>
          </p:cNvPicPr>
          <p:nvPr>
            <p:ph idx="1"/>
          </p:nvPr>
        </p:nvPicPr>
        <p:blipFill>
          <a:blip r:embed="rId2"/>
          <a:srcRect/>
          <a:stretch>
            <a:fillRect/>
          </a:stretch>
        </p:blipFill>
        <p:spPr bwMode="auto">
          <a:xfrm>
            <a:off x="1741170" y="1600200"/>
            <a:ext cx="5661660" cy="4525963"/>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TURN AREA CONSTRUCTION</a:t>
            </a:r>
            <a:endParaRPr lang="zh-CN" alt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214414" y="1214422"/>
            <a:ext cx="6572264" cy="405633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214414" y="5236557"/>
            <a:ext cx="6562605" cy="1114517"/>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074" name="Picture 2"/>
          <p:cNvPicPr>
            <a:picLocks noGrp="1" noChangeAspect="1" noChangeArrowheads="1"/>
          </p:cNvPicPr>
          <p:nvPr>
            <p:ph idx="1"/>
          </p:nvPr>
        </p:nvPicPr>
        <p:blipFill>
          <a:blip r:embed="rId2"/>
          <a:srcRect/>
          <a:stretch>
            <a:fillRect/>
          </a:stretch>
        </p:blipFill>
        <p:spPr bwMode="auto">
          <a:xfrm>
            <a:off x="500034" y="1428736"/>
            <a:ext cx="8143932" cy="5140713"/>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EN-ROUTE CRITERIA</a:t>
            </a:r>
            <a:endParaRPr lang="zh-CN" altLang="en-US" dirty="0"/>
          </a:p>
        </p:txBody>
      </p:sp>
      <p:pic>
        <p:nvPicPr>
          <p:cNvPr id="16386" name="Picture 2"/>
          <p:cNvPicPr>
            <a:picLocks noGrp="1" noChangeAspect="1" noChangeArrowheads="1"/>
          </p:cNvPicPr>
          <p:nvPr>
            <p:ph idx="1"/>
          </p:nvPr>
        </p:nvPicPr>
        <p:blipFill>
          <a:blip r:embed="rId2"/>
          <a:srcRect/>
          <a:stretch>
            <a:fillRect/>
          </a:stretch>
        </p:blipFill>
        <p:spPr bwMode="auto">
          <a:xfrm>
            <a:off x="776287" y="1981994"/>
            <a:ext cx="7591425" cy="3762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428604"/>
            <a:ext cx="7286676" cy="1143008"/>
          </a:xfrm>
        </p:spPr>
        <p:txBody>
          <a:bodyPr>
            <a:noAutofit/>
          </a:bodyPr>
          <a:lstStyle/>
          <a:p>
            <a:r>
              <a:rPr lang="en-US" altLang="zh-CN" sz="3200" b="1" dirty="0" smtClean="0"/>
              <a:t>EN-ROUTE </a:t>
            </a:r>
            <a:r>
              <a:rPr lang="en-US" altLang="zh-CN" sz="3600" b="1" dirty="0" smtClean="0"/>
              <a:t>CRITERIA</a:t>
            </a:r>
            <a:endParaRPr lang="zh-CN" altLang="en-US" sz="3600" dirty="0"/>
          </a:p>
        </p:txBody>
      </p:sp>
      <p:pic>
        <p:nvPicPr>
          <p:cNvPr id="17411" name="Picture 3"/>
          <p:cNvPicPr>
            <a:picLocks noGrp="1" noChangeAspect="1" noChangeArrowheads="1"/>
          </p:cNvPicPr>
          <p:nvPr>
            <p:ph idx="1"/>
          </p:nvPr>
        </p:nvPicPr>
        <p:blipFill>
          <a:blip r:embed="rId2"/>
          <a:srcRect/>
          <a:stretch>
            <a:fillRect/>
          </a:stretch>
        </p:blipFill>
        <p:spPr bwMode="auto">
          <a:xfrm>
            <a:off x="642910" y="1571612"/>
            <a:ext cx="7622176"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1301846" y="0"/>
            <a:ext cx="7842154"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Learning Objectives</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smtClean="0"/>
              <a:t>Objective</a:t>
            </a:r>
          </a:p>
          <a:p>
            <a:pPr lvl="1"/>
            <a:r>
              <a:rPr lang="en-US" altLang="zh-CN" dirty="0" smtClean="0"/>
              <a:t>State the accuracy of NDB, VOR and ILS</a:t>
            </a:r>
          </a:p>
          <a:p>
            <a:pPr lvl="1"/>
            <a:r>
              <a:rPr lang="en-US" altLang="zh-CN" dirty="0" smtClean="0"/>
              <a:t>List the factors to be considered in the design of flight procedures.</a:t>
            </a:r>
          </a:p>
          <a:p>
            <a:pPr lvl="1"/>
            <a:r>
              <a:rPr lang="en-US" altLang="zh-CN" dirty="0" smtClean="0"/>
              <a:t>List the categories of aircraft speed.</a:t>
            </a:r>
          </a:p>
          <a:p>
            <a:pPr lvl="1"/>
            <a:r>
              <a:rPr lang="en-US" altLang="zh-CN" dirty="0" smtClean="0"/>
              <a:t>List the five segments of an approach procedure.</a:t>
            </a:r>
          </a:p>
          <a:p>
            <a:pPr lvl="1"/>
            <a:r>
              <a:rPr lang="en-US" altLang="zh-CN" dirty="0" smtClean="0"/>
              <a:t>Describe the determination of Decision Altitude.</a:t>
            </a:r>
          </a:p>
          <a:p>
            <a:pPr lvl="1"/>
            <a:r>
              <a:rPr lang="en-US" altLang="zh-CN" dirty="0" smtClean="0"/>
              <a:t>Describe the determination of Minimum Decision Altitude.</a:t>
            </a:r>
          </a:p>
          <a:p>
            <a:pPr lvl="1"/>
            <a:r>
              <a:rPr lang="en-US" altLang="zh-CN" dirty="0" smtClean="0"/>
              <a:t>List the types of reversal procedures.</a:t>
            </a:r>
          </a:p>
          <a:p>
            <a:pPr lvl="1"/>
            <a:r>
              <a:rPr lang="en-US" altLang="zh-CN" dirty="0" smtClean="0"/>
              <a:t>Describe a standard holding pattern</a:t>
            </a:r>
          </a:p>
          <a:p>
            <a:pPr lvl="1"/>
            <a:r>
              <a:rPr lang="en-US" altLang="zh-CN" dirty="0" smtClean="0"/>
              <a:t>Describe the use of Minimum Sector Altitude.</a:t>
            </a:r>
          </a:p>
          <a:p>
            <a:pPr lvl="1"/>
            <a:r>
              <a:rPr lang="en-US" altLang="zh-CN" dirty="0" smtClean="0"/>
              <a:t>Identify flight information on a typical departure chart</a:t>
            </a:r>
          </a:p>
          <a:p>
            <a:pPr lvl="1"/>
            <a:r>
              <a:rPr lang="en-US" altLang="zh-CN" dirty="0" smtClean="0"/>
              <a:t>Identify flight information on a typical SID chart</a:t>
            </a:r>
          </a:p>
          <a:p>
            <a:pPr lvl="1"/>
            <a:r>
              <a:rPr lang="en-US" altLang="zh-CN" dirty="0" smtClean="0"/>
              <a:t> Identify flight information on a typical Arrival chart</a:t>
            </a:r>
          </a:p>
          <a:p>
            <a:r>
              <a:rPr lang="en-US" altLang="zh-CN" dirty="0" smtClean="0"/>
              <a:t>Reference: ICAO Doc 8168</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HOLDING- Protection Area</a:t>
            </a:r>
            <a:endParaRPr lang="zh-CN" altLang="en-US" b="1" dirty="0"/>
          </a:p>
        </p:txBody>
      </p:sp>
      <p:pic>
        <p:nvPicPr>
          <p:cNvPr id="18434" name="Picture 2"/>
          <p:cNvPicPr>
            <a:picLocks noGrp="1" noChangeAspect="1" noChangeArrowheads="1"/>
          </p:cNvPicPr>
          <p:nvPr>
            <p:ph idx="1"/>
          </p:nvPr>
        </p:nvPicPr>
        <p:blipFill>
          <a:blip r:embed="rId2"/>
          <a:srcRect/>
          <a:stretch>
            <a:fillRect/>
          </a:stretch>
        </p:blipFill>
        <p:spPr bwMode="auto">
          <a:xfrm>
            <a:off x="1428728" y="1714488"/>
            <a:ext cx="6264309"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HOLDING- Protection Area</a:t>
            </a:r>
            <a:endParaRPr lang="zh-CN" altLang="en-US" dirty="0"/>
          </a:p>
        </p:txBody>
      </p:sp>
      <p:pic>
        <p:nvPicPr>
          <p:cNvPr id="4098" name="Picture 2"/>
          <p:cNvPicPr>
            <a:picLocks noGrp="1" noChangeAspect="1" noChangeArrowheads="1"/>
          </p:cNvPicPr>
          <p:nvPr>
            <p:ph idx="1"/>
          </p:nvPr>
        </p:nvPicPr>
        <p:blipFill>
          <a:blip r:embed="rId2"/>
          <a:srcRect/>
          <a:stretch>
            <a:fillRect/>
          </a:stretch>
        </p:blipFill>
        <p:spPr bwMode="auto">
          <a:xfrm>
            <a:off x="1284560" y="1600200"/>
            <a:ext cx="6574879" cy="4525963"/>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Holding Entry</a:t>
            </a:r>
            <a:endParaRPr lang="zh-CN" altLang="en-US" dirty="0"/>
          </a:p>
        </p:txBody>
      </p:sp>
      <p:pic>
        <p:nvPicPr>
          <p:cNvPr id="5122" name="Picture 2"/>
          <p:cNvPicPr>
            <a:picLocks noGrp="1" noChangeAspect="1" noChangeArrowheads="1"/>
          </p:cNvPicPr>
          <p:nvPr>
            <p:ph idx="1"/>
          </p:nvPr>
        </p:nvPicPr>
        <p:blipFill>
          <a:blip r:embed="rId2"/>
          <a:srcRect/>
          <a:stretch>
            <a:fillRect/>
          </a:stretch>
        </p:blipFill>
        <p:spPr bwMode="auto">
          <a:xfrm>
            <a:off x="1783180" y="1600200"/>
            <a:ext cx="5577639"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smtClean="0"/>
              <a:t>MINIMUM SECTOR ALTITUDES (MSA)</a:t>
            </a:r>
            <a:endParaRPr lang="zh-CN" altLang="en-US" dirty="0"/>
          </a:p>
        </p:txBody>
      </p:sp>
      <p:pic>
        <p:nvPicPr>
          <p:cNvPr id="13314" name="Picture 2"/>
          <p:cNvPicPr>
            <a:picLocks noGrp="1" noChangeAspect="1" noChangeArrowheads="1"/>
          </p:cNvPicPr>
          <p:nvPr>
            <p:ph idx="1"/>
          </p:nvPr>
        </p:nvPicPr>
        <p:blipFill>
          <a:blip r:embed="rId2"/>
          <a:srcRect/>
          <a:stretch>
            <a:fillRect/>
          </a:stretch>
        </p:blipFill>
        <p:spPr bwMode="auto">
          <a:xfrm>
            <a:off x="1857356" y="1643050"/>
            <a:ext cx="5171170" cy="45005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Minimum Holding Level</a:t>
            </a:r>
            <a:endParaRPr lang="zh-CN" altLang="en-US" dirty="0"/>
          </a:p>
        </p:txBody>
      </p:sp>
      <p:pic>
        <p:nvPicPr>
          <p:cNvPr id="6146" name="Picture 2"/>
          <p:cNvPicPr>
            <a:picLocks noGrp="1" noChangeAspect="1" noChangeArrowheads="1"/>
          </p:cNvPicPr>
          <p:nvPr>
            <p:ph idx="1"/>
          </p:nvPr>
        </p:nvPicPr>
        <p:blipFill>
          <a:blip r:embed="rId2"/>
          <a:srcRect/>
          <a:stretch>
            <a:fillRect/>
          </a:stretch>
        </p:blipFill>
        <p:spPr bwMode="auto">
          <a:xfrm>
            <a:off x="928662" y="1357298"/>
            <a:ext cx="7143799" cy="49461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smtClean="0"/>
              <a:t>INSTRUMENT DEPARTURE PROCEDURE</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The design of an instrument departure procedure is, in general, dictated by the terrain surrounding the aerodrome. It may also be required to provide for air traffic control (ATC) requirements in the case of SID routes. These factors in turn influence the type and </a:t>
            </a:r>
            <a:r>
              <a:rPr lang="en-US" altLang="zh-CN" dirty="0" err="1" smtClean="0"/>
              <a:t>siting</a:t>
            </a:r>
            <a:r>
              <a:rPr lang="en-US" altLang="zh-CN" dirty="0" smtClean="0"/>
              <a:t> of navigation aids in relation to the departure route. Airspace restrictions may also affect the routing and </a:t>
            </a:r>
            <a:r>
              <a:rPr lang="en-US" altLang="zh-CN" dirty="0" err="1" smtClean="0"/>
              <a:t>siting</a:t>
            </a:r>
            <a:r>
              <a:rPr lang="en-US" altLang="zh-CN" dirty="0" smtClean="0"/>
              <a:t> of navigation aids.</a:t>
            </a:r>
          </a:p>
          <a:p>
            <a:r>
              <a:rPr lang="en-US" altLang="zh-CN" dirty="0" smtClean="0"/>
              <a:t>A departure procedure is established for each runway where instrument departures are expected to be used. It will include procedures for the various categories of aircraft.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smtClean="0"/>
              <a:t>INSTRUMENT DEPARTURE PROCEDURE – Climb Gradient</a:t>
            </a:r>
            <a:endParaRPr lang="zh-CN" altLang="en-US" dirty="0"/>
          </a:p>
        </p:txBody>
      </p:sp>
      <p:pic>
        <p:nvPicPr>
          <p:cNvPr id="6147" name="Picture 3"/>
          <p:cNvPicPr>
            <a:picLocks noGrp="1" noChangeAspect="1" noChangeArrowheads="1"/>
          </p:cNvPicPr>
          <p:nvPr>
            <p:ph idx="1"/>
          </p:nvPr>
        </p:nvPicPr>
        <p:blipFill>
          <a:blip r:embed="rId2"/>
          <a:srcRect/>
          <a:stretch>
            <a:fillRect/>
          </a:stretch>
        </p:blipFill>
        <p:spPr bwMode="auto">
          <a:xfrm>
            <a:off x="779115" y="1600200"/>
            <a:ext cx="7585769"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smtClean="0"/>
              <a:t>INSTRUMENT DEPARTURE PROCEDURE – Straight Path</a:t>
            </a:r>
            <a:endParaRPr lang="zh-CN" altLang="en-US" dirty="0"/>
          </a:p>
        </p:txBody>
      </p:sp>
      <p:pic>
        <p:nvPicPr>
          <p:cNvPr id="7170" name="Picture 2"/>
          <p:cNvPicPr>
            <a:picLocks noGrp="1" noChangeAspect="1" noChangeArrowheads="1"/>
          </p:cNvPicPr>
          <p:nvPr>
            <p:ph idx="1"/>
          </p:nvPr>
        </p:nvPicPr>
        <p:blipFill>
          <a:blip r:embed="rId2"/>
          <a:srcRect/>
          <a:stretch>
            <a:fillRect/>
          </a:stretch>
        </p:blipFill>
        <p:spPr bwMode="auto">
          <a:xfrm>
            <a:off x="457200" y="2364439"/>
            <a:ext cx="8229600" cy="299748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srcRect/>
          <a:stretch>
            <a:fillRect/>
          </a:stretch>
        </p:blipFill>
        <p:spPr bwMode="auto">
          <a:xfrm>
            <a:off x="1285852" y="0"/>
            <a:ext cx="7356763" cy="6858000"/>
          </a:xfrm>
          <a:prstGeom prst="rect">
            <a:avLst/>
          </a:prstGeom>
          <a:noFill/>
          <a:ln w="9525">
            <a:noFill/>
            <a:miter lim="800000"/>
            <a:headEnd/>
            <a:tailEnd/>
          </a:ln>
          <a:effectLst/>
        </p:spPr>
      </p:pic>
      <p:sp>
        <p:nvSpPr>
          <p:cNvPr id="2" name="标题 1"/>
          <p:cNvSpPr>
            <a:spLocks noGrp="1"/>
          </p:cNvSpPr>
          <p:nvPr>
            <p:ph type="title"/>
          </p:nvPr>
        </p:nvSpPr>
        <p:spPr>
          <a:xfrm>
            <a:off x="457200" y="274638"/>
            <a:ext cx="2328850" cy="1143000"/>
          </a:xfrm>
        </p:spPr>
        <p:txBody>
          <a:bodyPr>
            <a:noAutofit/>
          </a:bodyPr>
          <a:lstStyle/>
          <a:p>
            <a:r>
              <a:rPr lang="en-US" altLang="zh-CN" sz="2000" b="1" dirty="0" smtClean="0"/>
              <a:t>INSTRUMENT DEPARTURE PROCEDURE – Turn</a:t>
            </a:r>
            <a:endParaRPr lang="zh-CN" altLang="en-US" sz="2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1428728" y="0"/>
            <a:ext cx="7056975" cy="6858000"/>
          </a:xfrm>
          <a:prstGeom prst="rect">
            <a:avLst/>
          </a:prstGeom>
          <a:noFill/>
          <a:ln w="9525">
            <a:noFill/>
            <a:miter lim="800000"/>
            <a:headEnd/>
            <a:tailEnd/>
          </a:ln>
          <a:effectLst/>
        </p:spPr>
      </p:pic>
      <p:sp>
        <p:nvSpPr>
          <p:cNvPr id="2" name="标题 1"/>
          <p:cNvSpPr>
            <a:spLocks noGrp="1"/>
          </p:cNvSpPr>
          <p:nvPr>
            <p:ph type="title"/>
          </p:nvPr>
        </p:nvSpPr>
        <p:spPr>
          <a:xfrm>
            <a:off x="285720" y="0"/>
            <a:ext cx="2071702" cy="1643074"/>
          </a:xfrm>
        </p:spPr>
        <p:txBody>
          <a:bodyPr>
            <a:normAutofit/>
          </a:bodyPr>
          <a:lstStyle/>
          <a:p>
            <a:r>
              <a:rPr lang="en-US" altLang="zh-CN" sz="2400" b="1" dirty="0"/>
              <a:t>INSTRUMENT DEPARTURE PROCEDURE</a:t>
            </a:r>
            <a:endParaRPr lang="zh-CN" alt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Instrument Flight Procedures</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646113" y="2851150"/>
            <a:ext cx="7850187" cy="115570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Approach Procedure</a:t>
            </a:r>
            <a:endParaRPr lang="zh-CN" altLang="en-US" dirty="0"/>
          </a:p>
        </p:txBody>
      </p:sp>
      <p:sp>
        <p:nvSpPr>
          <p:cNvPr id="3" name="内容占位符 2"/>
          <p:cNvSpPr>
            <a:spLocks noGrp="1"/>
          </p:cNvSpPr>
          <p:nvPr>
            <p:ph idx="1"/>
          </p:nvPr>
        </p:nvSpPr>
        <p:spPr/>
        <p:txBody>
          <a:bodyPr>
            <a:normAutofit/>
          </a:bodyPr>
          <a:lstStyle/>
          <a:p>
            <a:r>
              <a:rPr lang="en-US" altLang="zh-CN" dirty="0" smtClean="0"/>
              <a:t>The design of an instrument approach procedure is, in general, dictated by the terrain surrounding the aerodrome, the type of operations contemplated and the aircraft to be accommodated. These factors in turn influence the type and </a:t>
            </a:r>
            <a:r>
              <a:rPr lang="en-US" altLang="zh-CN" dirty="0" err="1" smtClean="0"/>
              <a:t>siting</a:t>
            </a:r>
            <a:r>
              <a:rPr lang="en-US" altLang="zh-CN" dirty="0" smtClean="0"/>
              <a:t> of navigation aids in relation to the runway or aerodrome. Airspace restrictions may also affect the </a:t>
            </a:r>
            <a:r>
              <a:rPr lang="en-US" altLang="zh-CN" dirty="0" err="1" smtClean="0"/>
              <a:t>siting</a:t>
            </a:r>
            <a:r>
              <a:rPr lang="en-US" altLang="zh-CN" dirty="0" smtClean="0"/>
              <a:t> of navigation aids.</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smtClean="0"/>
              <a:t>INSTRUMENT ARRIVAL PROCEDURE</a:t>
            </a:r>
            <a:endParaRPr lang="zh-CN" altLang="en-US" dirty="0"/>
          </a:p>
        </p:txBody>
      </p:sp>
      <p:pic>
        <p:nvPicPr>
          <p:cNvPr id="9218" name="Picture 2"/>
          <p:cNvPicPr>
            <a:picLocks noGrp="1" noChangeAspect="1" noChangeArrowheads="1"/>
          </p:cNvPicPr>
          <p:nvPr>
            <p:ph idx="1"/>
          </p:nvPr>
        </p:nvPicPr>
        <p:blipFill>
          <a:blip r:embed="rId2"/>
          <a:srcRect/>
          <a:stretch>
            <a:fillRect/>
          </a:stretch>
        </p:blipFill>
        <p:spPr bwMode="auto">
          <a:xfrm>
            <a:off x="457200" y="1602406"/>
            <a:ext cx="8229600" cy="4521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smtClean="0"/>
              <a:t>INSTRUMENT ARRIVAL PROCEDURE</a:t>
            </a:r>
            <a:endParaRPr lang="zh-CN" altLang="en-US" dirty="0"/>
          </a:p>
        </p:txBody>
      </p:sp>
      <p:pic>
        <p:nvPicPr>
          <p:cNvPr id="5122" name="Picture 2"/>
          <p:cNvPicPr>
            <a:picLocks noGrp="1" noChangeAspect="1" noChangeArrowheads="1"/>
          </p:cNvPicPr>
          <p:nvPr>
            <p:ph idx="1"/>
          </p:nvPr>
        </p:nvPicPr>
        <p:blipFill>
          <a:blip r:embed="rId2"/>
          <a:srcRect/>
          <a:stretch>
            <a:fillRect/>
          </a:stretch>
        </p:blipFill>
        <p:spPr bwMode="auto">
          <a:xfrm>
            <a:off x="285720" y="1285860"/>
            <a:ext cx="8581504" cy="5214974"/>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Types of Approaches</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i="1" dirty="0" smtClean="0"/>
              <a:t>Straight-in approach</a:t>
            </a:r>
          </a:p>
          <a:p>
            <a:pPr lvl="1"/>
            <a:r>
              <a:rPr lang="en-US" altLang="zh-CN" dirty="0" smtClean="0"/>
              <a:t>Wherever possible, a straight-in approach will be specified which is aligned with the runway centre line. In the case of non-precision approaches, a straight-in approach is considered acceptable if the angle between the final approach track and the runway centre line is 30° or less.</a:t>
            </a:r>
          </a:p>
          <a:p>
            <a:r>
              <a:rPr lang="en-US" altLang="zh-CN" i="1" dirty="0" smtClean="0"/>
              <a:t>Circling approach</a:t>
            </a:r>
          </a:p>
          <a:p>
            <a:pPr lvl="1"/>
            <a:r>
              <a:rPr lang="en-US" altLang="zh-CN" dirty="0" smtClean="0"/>
              <a:t>A circling approach will be specified in those cases where terrain or other constraints cause the final approach track alignment or descent gradient to fall outside the criteria for a straight-in approach. The final approach track of a circling approach procedure is in most cases aligned to pass over some portion of the usable landing surface of the aerodrome.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CATEGORIES OF AIRCRAFT</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smtClean="0"/>
              <a:t>Aircraft performance has a direct effect on the airspace and visibility required for the various maneuvers associated with the conduct of instrument approach procedures. The most significant performance factor is aircraft speed.</a:t>
            </a:r>
          </a:p>
          <a:p>
            <a:r>
              <a:rPr lang="en-US" altLang="zh-CN" dirty="0" smtClean="0"/>
              <a:t>Accordingly, categories of typical aircraft have been established. These categories provide a standardized basis for relating aircraft maneuverability to specific instrument approach procedures. For precision approach procedures, the dimensions of the aircraft are also a factor for the calculation of the obstacle clearance height (OCH).</a:t>
            </a:r>
          </a:p>
          <a:p>
            <a:r>
              <a:rPr lang="en-US" altLang="zh-CN" i="1" dirty="0" smtClean="0"/>
              <a:t>Category A: less than 169 km/h (91 </a:t>
            </a:r>
            <a:r>
              <a:rPr lang="en-US" altLang="zh-CN" i="1" dirty="0" err="1" smtClean="0"/>
              <a:t>kt</a:t>
            </a:r>
            <a:r>
              <a:rPr lang="en-US" altLang="zh-CN" i="1" dirty="0" smtClean="0"/>
              <a:t>) indicated airspeed (IAS)</a:t>
            </a:r>
          </a:p>
          <a:p>
            <a:r>
              <a:rPr lang="en-US" altLang="zh-CN" i="1" dirty="0" smtClean="0"/>
              <a:t>Category B: 169 km/h (91 </a:t>
            </a:r>
            <a:r>
              <a:rPr lang="en-US" altLang="zh-CN" i="1" dirty="0" err="1" smtClean="0"/>
              <a:t>kt</a:t>
            </a:r>
            <a:r>
              <a:rPr lang="en-US" altLang="zh-CN" i="1" dirty="0" smtClean="0"/>
              <a:t>) or more but less than 224 km/h (121 </a:t>
            </a:r>
            <a:r>
              <a:rPr lang="en-US" altLang="zh-CN" i="1" dirty="0" err="1" smtClean="0"/>
              <a:t>kt</a:t>
            </a:r>
            <a:r>
              <a:rPr lang="en-US" altLang="zh-CN" i="1" dirty="0" smtClean="0"/>
              <a:t>) IAS</a:t>
            </a:r>
          </a:p>
          <a:p>
            <a:r>
              <a:rPr lang="en-US" altLang="zh-CN" i="1" dirty="0" smtClean="0"/>
              <a:t>Category C: 224 km/h (121 </a:t>
            </a:r>
            <a:r>
              <a:rPr lang="en-US" altLang="zh-CN" i="1" dirty="0" err="1" smtClean="0"/>
              <a:t>kt</a:t>
            </a:r>
            <a:r>
              <a:rPr lang="en-US" altLang="zh-CN" i="1" dirty="0" smtClean="0"/>
              <a:t>) or more but less than 261 km/h (141 </a:t>
            </a:r>
            <a:r>
              <a:rPr lang="en-US" altLang="zh-CN" i="1" dirty="0" err="1" smtClean="0"/>
              <a:t>kt</a:t>
            </a:r>
            <a:r>
              <a:rPr lang="en-US" altLang="zh-CN" i="1" dirty="0" smtClean="0"/>
              <a:t>) IAS</a:t>
            </a:r>
          </a:p>
          <a:p>
            <a:r>
              <a:rPr lang="en-US" altLang="zh-CN" i="1" dirty="0" smtClean="0"/>
              <a:t>Category D: 261 km/h (141 </a:t>
            </a:r>
            <a:r>
              <a:rPr lang="en-US" altLang="zh-CN" i="1" dirty="0" err="1" smtClean="0"/>
              <a:t>kt</a:t>
            </a:r>
            <a:r>
              <a:rPr lang="en-US" altLang="zh-CN" i="1" dirty="0" smtClean="0"/>
              <a:t>) or more but less than 307 km/h (166 </a:t>
            </a:r>
            <a:r>
              <a:rPr lang="en-US" altLang="zh-CN" i="1" dirty="0" err="1" smtClean="0"/>
              <a:t>kt</a:t>
            </a:r>
            <a:r>
              <a:rPr lang="en-US" altLang="zh-CN" i="1" dirty="0" smtClean="0"/>
              <a:t>) IAS</a:t>
            </a:r>
          </a:p>
          <a:p>
            <a:r>
              <a:rPr lang="en-US" altLang="zh-CN" i="1" dirty="0" smtClean="0"/>
              <a:t>Category E: 307 km/h (166 </a:t>
            </a:r>
            <a:r>
              <a:rPr lang="en-US" altLang="zh-CN" i="1" dirty="0" err="1" smtClean="0"/>
              <a:t>kt</a:t>
            </a:r>
            <a:r>
              <a:rPr lang="en-US" altLang="zh-CN" i="1" dirty="0" smtClean="0"/>
              <a:t>) or more but less than 391 km/h (211 </a:t>
            </a:r>
            <a:r>
              <a:rPr lang="en-US" altLang="zh-CN" i="1" dirty="0" err="1" smtClean="0"/>
              <a:t>kt</a:t>
            </a:r>
            <a:r>
              <a:rPr lang="en-US" altLang="zh-CN" i="1" dirty="0" smtClean="0"/>
              <a:t>) IAS</a:t>
            </a:r>
          </a:p>
          <a:p>
            <a:r>
              <a:rPr lang="en-US" altLang="zh-CN" i="1" dirty="0" smtClean="0"/>
              <a:t>Category H: “Helicopters”.</a:t>
            </a:r>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274638"/>
            <a:ext cx="2428892" cy="6226196"/>
          </a:xfrm>
        </p:spPr>
        <p:txBody>
          <a:bodyPr/>
          <a:lstStyle/>
          <a:p>
            <a:r>
              <a:rPr lang="en-US" altLang="zh-CN" dirty="0" smtClean="0"/>
              <a:t>Precision Approach and Decision Altitude</a:t>
            </a:r>
            <a:endParaRPr lang="zh-CN" altLang="en-US" dirty="0"/>
          </a:p>
        </p:txBody>
      </p:sp>
      <p:pic>
        <p:nvPicPr>
          <p:cNvPr id="10242" name="Picture 2"/>
          <p:cNvPicPr>
            <a:picLocks noGrp="1" noChangeAspect="1" noChangeArrowheads="1"/>
          </p:cNvPicPr>
          <p:nvPr>
            <p:ph idx="1"/>
          </p:nvPr>
        </p:nvPicPr>
        <p:blipFill>
          <a:blip r:embed="rId2"/>
          <a:srcRect/>
          <a:stretch>
            <a:fillRect/>
          </a:stretch>
        </p:blipFill>
        <p:spPr bwMode="auto">
          <a:xfrm>
            <a:off x="2877142" y="0"/>
            <a:ext cx="5914628"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857232"/>
            <a:ext cx="2400288" cy="5143536"/>
          </a:xfrm>
        </p:spPr>
        <p:txBody>
          <a:bodyPr>
            <a:normAutofit/>
          </a:bodyPr>
          <a:lstStyle/>
          <a:p>
            <a:r>
              <a:rPr lang="en-US" altLang="zh-CN" dirty="0" smtClean="0"/>
              <a:t>Non-Precision Approach and Minimum Descent Altitude</a:t>
            </a:r>
            <a:endParaRPr lang="zh-CN" altLang="en-US" dirty="0"/>
          </a:p>
        </p:txBody>
      </p:sp>
      <p:pic>
        <p:nvPicPr>
          <p:cNvPr id="11266" name="Picture 2"/>
          <p:cNvPicPr>
            <a:picLocks noGrp="1" noChangeAspect="1" noChangeArrowheads="1"/>
          </p:cNvPicPr>
          <p:nvPr>
            <p:ph idx="1"/>
          </p:nvPr>
        </p:nvPicPr>
        <p:blipFill>
          <a:blip r:embed="rId2"/>
          <a:srcRect/>
          <a:stretch>
            <a:fillRect/>
          </a:stretch>
        </p:blipFill>
        <p:spPr bwMode="auto">
          <a:xfrm>
            <a:off x="3176563" y="0"/>
            <a:ext cx="5791685" cy="68580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2"/>
          <a:srcRect/>
          <a:stretch>
            <a:fillRect/>
          </a:stretch>
        </p:blipFill>
        <p:spPr bwMode="auto">
          <a:xfrm>
            <a:off x="2928926" y="-22648"/>
            <a:ext cx="5786478" cy="6880648"/>
          </a:xfrm>
          <a:prstGeom prst="rect">
            <a:avLst/>
          </a:prstGeom>
          <a:noFill/>
          <a:ln w="9525">
            <a:noFill/>
            <a:miter lim="800000"/>
            <a:headEnd/>
            <a:tailEnd/>
          </a:ln>
          <a:effectLst/>
        </p:spPr>
      </p:pic>
      <p:sp>
        <p:nvSpPr>
          <p:cNvPr id="5" name="标题 1"/>
          <p:cNvSpPr>
            <a:spLocks noGrp="1"/>
          </p:cNvSpPr>
          <p:nvPr>
            <p:ph type="title"/>
          </p:nvPr>
        </p:nvSpPr>
        <p:spPr>
          <a:xfrm>
            <a:off x="500034" y="857232"/>
            <a:ext cx="2400288" cy="5143536"/>
          </a:xfrm>
        </p:spPr>
        <p:txBody>
          <a:bodyPr>
            <a:normAutofit/>
          </a:bodyPr>
          <a:lstStyle/>
          <a:p>
            <a:r>
              <a:rPr lang="en-US" altLang="zh-CN" dirty="0" smtClean="0"/>
              <a:t>Visual Maneuvering and Minimum Descent Altitude</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Arrival Segment</a:t>
            </a:r>
            <a:endParaRPr lang="zh-CN" altLang="en-US" dirty="0"/>
          </a:p>
        </p:txBody>
      </p:sp>
      <p:pic>
        <p:nvPicPr>
          <p:cNvPr id="10242" name="Picture 2"/>
          <p:cNvPicPr>
            <a:picLocks noGrp="1" noChangeAspect="1" noChangeArrowheads="1"/>
          </p:cNvPicPr>
          <p:nvPr>
            <p:ph idx="1"/>
          </p:nvPr>
        </p:nvPicPr>
        <p:blipFill>
          <a:blip r:embed="rId2"/>
          <a:srcRect/>
          <a:stretch>
            <a:fillRect/>
          </a:stretch>
        </p:blipFill>
        <p:spPr bwMode="auto">
          <a:xfrm>
            <a:off x="571472" y="1571612"/>
            <a:ext cx="8029229" cy="45005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INITIAL APPROACH SEGMENT</a:t>
            </a:r>
            <a:endParaRPr lang="zh-CN" altLang="en-US" dirty="0"/>
          </a:p>
        </p:txBody>
      </p:sp>
      <p:sp>
        <p:nvSpPr>
          <p:cNvPr id="3" name="内容占位符 2"/>
          <p:cNvSpPr>
            <a:spLocks noGrp="1"/>
          </p:cNvSpPr>
          <p:nvPr>
            <p:ph idx="1"/>
          </p:nvPr>
        </p:nvSpPr>
        <p:spPr/>
        <p:txBody>
          <a:bodyPr>
            <a:normAutofit fontScale="77500" lnSpcReduction="20000"/>
          </a:bodyPr>
          <a:lstStyle/>
          <a:p>
            <a:pPr>
              <a:buNone/>
            </a:pPr>
            <a:r>
              <a:rPr lang="en-US" altLang="zh-CN" b="1" dirty="0"/>
              <a:t>Maximum angle of interception of initial approach segment</a:t>
            </a:r>
          </a:p>
          <a:p>
            <a:r>
              <a:rPr lang="en-US" altLang="zh-CN" dirty="0"/>
              <a:t>Normally track guidance is provided along the initial approach segment to the IF, with a maximum angle </a:t>
            </a:r>
            <a:r>
              <a:rPr lang="en-US" altLang="zh-CN" dirty="0" smtClean="0"/>
              <a:t>of interception </a:t>
            </a:r>
            <a:r>
              <a:rPr lang="en-US" altLang="zh-CN" dirty="0"/>
              <a:t>of:</a:t>
            </a:r>
          </a:p>
          <a:p>
            <a:pPr lvl="1">
              <a:buNone/>
            </a:pPr>
            <a:r>
              <a:rPr lang="en-US" altLang="zh-CN" dirty="0"/>
              <a:t>a) 90° for a precision approach; and</a:t>
            </a:r>
          </a:p>
          <a:p>
            <a:pPr lvl="1">
              <a:buNone/>
            </a:pPr>
            <a:r>
              <a:rPr lang="en-US" altLang="zh-CN" dirty="0"/>
              <a:t>b) 120° for a non-precision approach</a:t>
            </a:r>
            <a:r>
              <a:rPr lang="en-US" altLang="zh-CN" dirty="0" smtClean="0"/>
              <a:t>.</a:t>
            </a:r>
          </a:p>
          <a:p>
            <a:pPr>
              <a:buNone/>
            </a:pPr>
            <a:endParaRPr lang="en-US" altLang="zh-CN" b="1" dirty="0" smtClean="0"/>
          </a:p>
          <a:p>
            <a:pPr>
              <a:buNone/>
            </a:pPr>
            <a:r>
              <a:rPr lang="en-US" altLang="zh-CN" b="1" dirty="0" smtClean="0"/>
              <a:t>Minimum </a:t>
            </a:r>
            <a:r>
              <a:rPr lang="en-US" altLang="zh-CN" b="1" dirty="0"/>
              <a:t>obstacle clearance</a:t>
            </a:r>
          </a:p>
          <a:p>
            <a:r>
              <a:rPr lang="en-US" altLang="zh-CN" dirty="0"/>
              <a:t>The initial approach segment provides at least 300 m (1 000 ft) of obstacle clearance in the primary area, </a:t>
            </a:r>
            <a:r>
              <a:rPr lang="en-US" altLang="zh-CN" dirty="0" smtClean="0"/>
              <a:t>reducing laterally </a:t>
            </a:r>
            <a:r>
              <a:rPr lang="en-US" altLang="zh-CN" dirty="0"/>
              <a:t>to zero at the outer edge of the secondary area.</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dirty="0" smtClean="0"/>
              <a:t>IFR</a:t>
            </a:r>
          </a:p>
          <a:p>
            <a:r>
              <a:rPr lang="en-US" altLang="zh-CN" dirty="0" smtClean="0"/>
              <a:t>Instrument Flight Procedure</a:t>
            </a:r>
          </a:p>
          <a:p>
            <a:pPr lvl="1"/>
            <a:r>
              <a:rPr lang="en-US" altLang="zh-CN" dirty="0" smtClean="0"/>
              <a:t>For: Airways/STARs/Approaches/Departures/SIDs</a:t>
            </a:r>
          </a:p>
          <a:p>
            <a:pPr lvl="1"/>
            <a:r>
              <a:rPr lang="en-US" altLang="zh-CN" dirty="0" smtClean="0"/>
              <a:t>Which is</a:t>
            </a:r>
          </a:p>
          <a:p>
            <a:pPr lvl="2"/>
            <a:r>
              <a:rPr lang="en-US" altLang="zh-CN" dirty="0" smtClean="0"/>
              <a:t>Operable for all relevant aircraft</a:t>
            </a:r>
          </a:p>
          <a:p>
            <a:pPr lvl="2"/>
            <a:r>
              <a:rPr lang="en-US" altLang="zh-CN" dirty="0" smtClean="0"/>
              <a:t>Protected from obstacles and other traffic</a:t>
            </a:r>
          </a:p>
          <a:p>
            <a:pPr lvl="1"/>
            <a:r>
              <a:rPr lang="en-US" altLang="zh-CN" dirty="0" smtClean="0"/>
              <a:t>Which considers</a:t>
            </a:r>
          </a:p>
          <a:p>
            <a:pPr lvl="2"/>
            <a:r>
              <a:rPr lang="en-US" altLang="zh-CN" dirty="0" smtClean="0"/>
              <a:t>Aircraft performance</a:t>
            </a:r>
          </a:p>
          <a:p>
            <a:pPr lvl="2"/>
            <a:r>
              <a:rPr lang="en-US" altLang="zh-CN" dirty="0" smtClean="0"/>
              <a:t>Ground Navigational facilities</a:t>
            </a:r>
          </a:p>
          <a:p>
            <a:pPr lvl="2"/>
            <a:r>
              <a:rPr lang="en-US" altLang="zh-CN" dirty="0" smtClean="0"/>
              <a:t>Environment (Terrain, communities, etc)</a:t>
            </a:r>
          </a:p>
          <a:p>
            <a:pPr lvl="2"/>
            <a:endParaRPr lang="en-US" altLang="zh-CN"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48" y="2214554"/>
            <a:ext cx="2143140" cy="1143000"/>
          </a:xfrm>
        </p:spPr>
        <p:txBody>
          <a:bodyPr>
            <a:noAutofit/>
          </a:bodyPr>
          <a:lstStyle/>
          <a:p>
            <a:r>
              <a:rPr lang="en-US" altLang="zh-CN" sz="2800" b="1" dirty="0" smtClean="0"/>
              <a:t>INITIAL APPROACH SEGMENT</a:t>
            </a:r>
            <a:endParaRPr lang="zh-CN" altLang="en-US" sz="2800" dirty="0"/>
          </a:p>
        </p:txBody>
      </p:sp>
      <p:pic>
        <p:nvPicPr>
          <p:cNvPr id="11266" name="Picture 2"/>
          <p:cNvPicPr>
            <a:picLocks noGrp="1" noChangeAspect="1" noChangeArrowheads="1"/>
          </p:cNvPicPr>
          <p:nvPr>
            <p:ph idx="1"/>
          </p:nvPr>
        </p:nvPicPr>
        <p:blipFill>
          <a:blip r:embed="rId2"/>
          <a:srcRect/>
          <a:stretch>
            <a:fillRect/>
          </a:stretch>
        </p:blipFill>
        <p:spPr bwMode="auto">
          <a:xfrm>
            <a:off x="3302476" y="0"/>
            <a:ext cx="4912862"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1071546"/>
            <a:ext cx="1643042" cy="1143000"/>
          </a:xfrm>
        </p:spPr>
        <p:txBody>
          <a:bodyPr>
            <a:noAutofit/>
          </a:bodyPr>
          <a:lstStyle/>
          <a:p>
            <a:r>
              <a:rPr lang="en-US" altLang="zh-CN" sz="1800" b="1" dirty="0"/>
              <a:t>TYPES OF </a:t>
            </a:r>
            <a:r>
              <a:rPr lang="en-US" altLang="zh-CN" sz="1800" b="1" dirty="0" smtClean="0"/>
              <a:t>Reversal Procedures</a:t>
            </a:r>
            <a:endParaRPr lang="zh-CN" altLang="en-US" sz="1800" dirty="0"/>
          </a:p>
        </p:txBody>
      </p:sp>
      <p:pic>
        <p:nvPicPr>
          <p:cNvPr id="12290" name="Picture 2"/>
          <p:cNvPicPr>
            <a:picLocks noGrp="1" noChangeAspect="1" noChangeArrowheads="1"/>
          </p:cNvPicPr>
          <p:nvPr>
            <p:ph idx="1"/>
          </p:nvPr>
        </p:nvPicPr>
        <p:blipFill>
          <a:blip r:embed="rId2"/>
          <a:srcRect/>
          <a:stretch>
            <a:fillRect/>
          </a:stretch>
        </p:blipFill>
        <p:spPr bwMode="auto">
          <a:xfrm>
            <a:off x="1928794" y="0"/>
            <a:ext cx="7150245"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6146" name="Picture 2"/>
          <p:cNvPicPr>
            <a:picLocks noGrp="1" noChangeAspect="1" noChangeArrowheads="1"/>
          </p:cNvPicPr>
          <p:nvPr>
            <p:ph idx="1"/>
          </p:nvPr>
        </p:nvPicPr>
        <p:blipFill>
          <a:blip r:embed="rId2"/>
          <a:srcRect/>
          <a:stretch>
            <a:fillRect/>
          </a:stretch>
        </p:blipFill>
        <p:spPr bwMode="auto">
          <a:xfrm>
            <a:off x="1877419" y="1600200"/>
            <a:ext cx="5389162" cy="4525963"/>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a:t>INTERMEDIATE APPROACH SEGMENT</a:t>
            </a:r>
            <a:endParaRPr lang="zh-CN" altLang="en-US" dirty="0"/>
          </a:p>
        </p:txBody>
      </p:sp>
      <p:sp>
        <p:nvSpPr>
          <p:cNvPr id="3" name="内容占位符 2"/>
          <p:cNvSpPr>
            <a:spLocks noGrp="1"/>
          </p:cNvSpPr>
          <p:nvPr>
            <p:ph idx="1"/>
          </p:nvPr>
        </p:nvSpPr>
        <p:spPr/>
        <p:txBody>
          <a:bodyPr>
            <a:normAutofit fontScale="77500" lnSpcReduction="20000"/>
          </a:bodyPr>
          <a:lstStyle/>
          <a:p>
            <a:pPr>
              <a:buNone/>
            </a:pPr>
            <a:r>
              <a:rPr lang="en-US" altLang="zh-CN" b="1" dirty="0"/>
              <a:t>Minimum obstacle clearance</a:t>
            </a:r>
            <a:endParaRPr lang="en-US" altLang="zh-CN" dirty="0" smtClean="0"/>
          </a:p>
          <a:p>
            <a:r>
              <a:rPr lang="en-US" altLang="zh-CN" dirty="0" smtClean="0"/>
              <a:t>During </a:t>
            </a:r>
            <a:r>
              <a:rPr lang="en-US" altLang="zh-CN" dirty="0"/>
              <a:t>the intermediate approach, the obstacle clearance requirement reduces from 300 m (984 ft) to 150 m (492 ft) </a:t>
            </a:r>
            <a:r>
              <a:rPr lang="en-US" altLang="zh-CN" dirty="0" smtClean="0"/>
              <a:t>in the </a:t>
            </a:r>
            <a:r>
              <a:rPr lang="en-US" altLang="zh-CN" dirty="0"/>
              <a:t>primary area, reducing laterally to zero at the outer edge of the secondary area.</a:t>
            </a:r>
          </a:p>
          <a:p>
            <a:pPr>
              <a:buNone/>
            </a:pPr>
            <a:endParaRPr lang="en-US" altLang="zh-CN" b="1" dirty="0" smtClean="0"/>
          </a:p>
          <a:p>
            <a:pPr>
              <a:buNone/>
            </a:pPr>
            <a:r>
              <a:rPr lang="en-US" altLang="zh-CN" b="1" dirty="0" smtClean="0"/>
              <a:t> </a:t>
            </a:r>
            <a:r>
              <a:rPr lang="en-US" altLang="zh-CN" b="1" dirty="0"/>
              <a:t>Beginning and end of the segment</a:t>
            </a:r>
          </a:p>
          <a:p>
            <a:r>
              <a:rPr lang="en-US" altLang="zh-CN" dirty="0"/>
              <a:t>Where a final approach fix (FAF) is available, the intermediate approach segment begins when the aircraft is on </a:t>
            </a:r>
            <a:r>
              <a:rPr lang="en-US" altLang="zh-CN" dirty="0" smtClean="0"/>
              <a:t>the inbound </a:t>
            </a:r>
            <a:r>
              <a:rPr lang="en-US" altLang="zh-CN" dirty="0"/>
              <a:t>track of the procedure turn, base turn or final inbound leg of the racetrack procedure. It ends at the FAF </a:t>
            </a:r>
            <a:r>
              <a:rPr lang="en-US" altLang="zh-CN" dirty="0" smtClean="0"/>
              <a:t>or final </a:t>
            </a:r>
            <a:r>
              <a:rPr lang="en-US" altLang="zh-CN" dirty="0"/>
              <a:t>approach point (FAP), as applicable.</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2844" y="2000240"/>
            <a:ext cx="2328850" cy="1582726"/>
          </a:xfrm>
        </p:spPr>
        <p:txBody>
          <a:bodyPr>
            <a:noAutofit/>
          </a:bodyPr>
          <a:lstStyle/>
          <a:p>
            <a:r>
              <a:rPr lang="en-US" altLang="zh-CN" sz="3200" b="1" dirty="0"/>
              <a:t>FINAL APPROACH </a:t>
            </a:r>
            <a:r>
              <a:rPr lang="en-US" altLang="zh-CN" sz="3200" b="1" dirty="0" smtClean="0"/>
              <a:t>SEGMENT-Step-down</a:t>
            </a:r>
            <a:endParaRPr lang="zh-CN" altLang="en-US" sz="3200" dirty="0"/>
          </a:p>
        </p:txBody>
      </p:sp>
      <p:pic>
        <p:nvPicPr>
          <p:cNvPr id="1026" name="Picture 2"/>
          <p:cNvPicPr>
            <a:picLocks noGrp="1" noChangeAspect="1" noChangeArrowheads="1"/>
          </p:cNvPicPr>
          <p:nvPr>
            <p:ph idx="1"/>
          </p:nvPr>
        </p:nvPicPr>
        <p:blipFill>
          <a:blip r:embed="rId2"/>
          <a:srcRect/>
          <a:stretch>
            <a:fillRect/>
          </a:stretch>
        </p:blipFill>
        <p:spPr bwMode="auto">
          <a:xfrm>
            <a:off x="2643174" y="0"/>
            <a:ext cx="6230612"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FINAL APPROACH SEGMENT</a:t>
            </a:r>
            <a:endParaRPr lang="zh-CN" altLang="en-US" dirty="0"/>
          </a:p>
        </p:txBody>
      </p:sp>
      <p:pic>
        <p:nvPicPr>
          <p:cNvPr id="14338" name="Picture 2"/>
          <p:cNvPicPr>
            <a:picLocks noGrp="1" noChangeAspect="1" noChangeArrowheads="1"/>
          </p:cNvPicPr>
          <p:nvPr>
            <p:ph idx="1"/>
          </p:nvPr>
        </p:nvPicPr>
        <p:blipFill>
          <a:blip r:embed="rId2"/>
          <a:srcRect/>
          <a:stretch>
            <a:fillRect/>
          </a:stretch>
        </p:blipFill>
        <p:spPr bwMode="auto">
          <a:xfrm>
            <a:off x="1593732" y="1600200"/>
            <a:ext cx="5956535"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FINAL APPROACH SEGMENT</a:t>
            </a:r>
            <a:endParaRPr lang="zh-CN" altLang="en-US" dirty="0"/>
          </a:p>
        </p:txBody>
      </p:sp>
      <p:pic>
        <p:nvPicPr>
          <p:cNvPr id="15362" name="Picture 2"/>
          <p:cNvPicPr>
            <a:picLocks noGrp="1" noChangeAspect="1" noChangeArrowheads="1"/>
          </p:cNvPicPr>
          <p:nvPr>
            <p:ph idx="1"/>
          </p:nvPr>
        </p:nvPicPr>
        <p:blipFill>
          <a:blip r:embed="rId2"/>
          <a:srcRect/>
          <a:stretch>
            <a:fillRect/>
          </a:stretch>
        </p:blipFill>
        <p:spPr bwMode="auto">
          <a:xfrm>
            <a:off x="666750" y="2601119"/>
            <a:ext cx="7810500" cy="2524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MISSED APPROACH SEGMENT</a:t>
            </a:r>
            <a:endParaRPr lang="zh-CN" altLang="en-US" dirty="0"/>
          </a:p>
        </p:txBody>
      </p:sp>
      <p:pic>
        <p:nvPicPr>
          <p:cNvPr id="2050" name="Picture 2"/>
          <p:cNvPicPr>
            <a:picLocks noGrp="1" noChangeAspect="1" noChangeArrowheads="1"/>
          </p:cNvPicPr>
          <p:nvPr>
            <p:ph idx="1"/>
          </p:nvPr>
        </p:nvPicPr>
        <p:blipFill>
          <a:blip r:embed="rId2"/>
          <a:srcRect/>
          <a:stretch>
            <a:fillRect/>
          </a:stretch>
        </p:blipFill>
        <p:spPr bwMode="auto">
          <a:xfrm>
            <a:off x="704850" y="2048669"/>
            <a:ext cx="7734300" cy="3629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142852"/>
            <a:ext cx="8229600" cy="1143000"/>
          </a:xfrm>
        </p:spPr>
        <p:txBody>
          <a:bodyPr>
            <a:normAutofit/>
          </a:bodyPr>
          <a:lstStyle/>
          <a:p>
            <a:r>
              <a:rPr lang="en-US" altLang="zh-CN" sz="3600" b="1" dirty="0" smtClean="0"/>
              <a:t>VISUAL MANOEUVRING (CIRCLING) AREA</a:t>
            </a:r>
            <a:endParaRPr lang="zh-CN" altLang="en-US" sz="3600" dirty="0"/>
          </a:p>
        </p:txBody>
      </p:sp>
      <p:pic>
        <p:nvPicPr>
          <p:cNvPr id="3075" name="Picture 3"/>
          <p:cNvPicPr>
            <a:picLocks noGrp="1" noChangeAspect="1" noChangeArrowheads="1"/>
          </p:cNvPicPr>
          <p:nvPr>
            <p:ph idx="1"/>
          </p:nvPr>
        </p:nvPicPr>
        <p:blipFill>
          <a:blip r:embed="rId2"/>
          <a:srcRect/>
          <a:stretch>
            <a:fillRect/>
          </a:stretch>
        </p:blipFill>
        <p:spPr bwMode="auto">
          <a:xfrm>
            <a:off x="1428728" y="1285860"/>
            <a:ext cx="6280822" cy="52468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Noise Abatement Procedures</a:t>
            </a:r>
            <a:endParaRPr lang="zh-CN" altLang="en-US" dirty="0"/>
          </a:p>
        </p:txBody>
      </p:sp>
      <p:pic>
        <p:nvPicPr>
          <p:cNvPr id="7170" name="Picture 2"/>
          <p:cNvPicPr>
            <a:picLocks noGrp="1" noChangeAspect="1" noChangeArrowheads="1"/>
          </p:cNvPicPr>
          <p:nvPr>
            <p:ph idx="1"/>
          </p:nvPr>
        </p:nvPicPr>
        <p:blipFill>
          <a:blip r:embed="rId2"/>
          <a:srcRect/>
          <a:stretch>
            <a:fillRect/>
          </a:stretch>
        </p:blipFill>
        <p:spPr bwMode="auto">
          <a:xfrm>
            <a:off x="785786" y="1571612"/>
            <a:ext cx="7720622" cy="43577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Navigational Aids - NDB</a:t>
            </a:r>
            <a:endParaRPr lang="zh-CN" altLang="en-US" dirty="0"/>
          </a:p>
        </p:txBody>
      </p:sp>
      <p:pic>
        <p:nvPicPr>
          <p:cNvPr id="4" name="Picture 2" descr="ndb"/>
          <p:cNvPicPr>
            <a:picLocks noChangeAspect="1" noChangeArrowheads="1"/>
          </p:cNvPicPr>
          <p:nvPr/>
        </p:nvPicPr>
        <p:blipFill>
          <a:blip r:embed="rId2"/>
          <a:srcRect/>
          <a:stretch>
            <a:fillRect/>
          </a:stretch>
        </p:blipFill>
        <p:spPr bwMode="auto">
          <a:xfrm>
            <a:off x="4857752" y="3500438"/>
            <a:ext cx="3714743" cy="2786058"/>
          </a:xfrm>
          <a:prstGeom prst="rect">
            <a:avLst/>
          </a:prstGeom>
          <a:noFill/>
        </p:spPr>
      </p:pic>
      <p:pic>
        <p:nvPicPr>
          <p:cNvPr id="5" name="Picture 4"/>
          <p:cNvPicPr>
            <a:picLocks noChangeAspect="1" noChangeArrowheads="1"/>
          </p:cNvPicPr>
          <p:nvPr/>
        </p:nvPicPr>
        <p:blipFill>
          <a:blip r:embed="rId3"/>
          <a:srcRect/>
          <a:stretch>
            <a:fillRect/>
          </a:stretch>
        </p:blipFill>
        <p:spPr bwMode="auto">
          <a:xfrm>
            <a:off x="5643570" y="1357298"/>
            <a:ext cx="1930400" cy="1944687"/>
          </a:xfrm>
          <a:prstGeom prst="rect">
            <a:avLst/>
          </a:prstGeom>
          <a:noFill/>
          <a:ln w="9525">
            <a:noFill/>
            <a:miter lim="800000"/>
            <a:headEnd/>
            <a:tailEnd/>
          </a:ln>
          <a:effectLst/>
        </p:spPr>
      </p:pic>
      <p:pic>
        <p:nvPicPr>
          <p:cNvPr id="6" name="Picture 4"/>
          <p:cNvPicPr>
            <a:picLocks noChangeAspect="1" noChangeArrowheads="1"/>
          </p:cNvPicPr>
          <p:nvPr/>
        </p:nvPicPr>
        <p:blipFill>
          <a:blip r:embed="rId4"/>
          <a:srcRect/>
          <a:stretch>
            <a:fillRect/>
          </a:stretch>
        </p:blipFill>
        <p:spPr bwMode="auto">
          <a:xfrm>
            <a:off x="714348" y="2285992"/>
            <a:ext cx="3826355" cy="3429024"/>
          </a:xfrm>
          <a:prstGeom prst="rect">
            <a:avLst/>
          </a:prstGeom>
          <a:noFill/>
          <a:ln w="9525">
            <a:solidFill>
              <a:schemeClr val="tx1"/>
            </a:solid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Noise Abatement Procedures</a:t>
            </a:r>
            <a:endParaRPr lang="zh-CN" altLang="en-US" dirty="0"/>
          </a:p>
        </p:txBody>
      </p:sp>
      <p:pic>
        <p:nvPicPr>
          <p:cNvPr id="9218" name="Picture 2"/>
          <p:cNvPicPr>
            <a:picLocks noGrp="1" noChangeAspect="1" noChangeArrowheads="1"/>
          </p:cNvPicPr>
          <p:nvPr>
            <p:ph idx="1"/>
          </p:nvPr>
        </p:nvPicPr>
        <p:blipFill>
          <a:blip r:embed="rId2"/>
          <a:srcRect/>
          <a:stretch>
            <a:fillRect/>
          </a:stretch>
        </p:blipFill>
        <p:spPr bwMode="auto">
          <a:xfrm>
            <a:off x="2071670" y="1571612"/>
            <a:ext cx="4858186" cy="48331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034" y="785794"/>
            <a:ext cx="1971660" cy="5786478"/>
          </a:xfrm>
        </p:spPr>
        <p:txBody>
          <a:bodyPr vert="vert270">
            <a:noAutofit/>
          </a:bodyPr>
          <a:lstStyle/>
          <a:p>
            <a:r>
              <a:rPr lang="en-US" altLang="zh-CN" sz="2800" b="1" dirty="0" smtClean="0"/>
              <a:t>FLIGHT PROCEDURES — RNAV AND SATELLITE-BASED</a:t>
            </a:r>
            <a:endParaRPr lang="zh-CN" altLang="en-US" sz="2800" dirty="0"/>
          </a:p>
        </p:txBody>
      </p:sp>
      <p:pic>
        <p:nvPicPr>
          <p:cNvPr id="8194" name="Picture 2"/>
          <p:cNvPicPr>
            <a:picLocks noGrp="1" noChangeAspect="1" noChangeArrowheads="1"/>
          </p:cNvPicPr>
          <p:nvPr>
            <p:ph idx="1"/>
          </p:nvPr>
        </p:nvPicPr>
        <p:blipFill>
          <a:blip r:embed="rId2"/>
          <a:srcRect/>
          <a:stretch>
            <a:fillRect/>
          </a:stretch>
        </p:blipFill>
        <p:spPr bwMode="auto">
          <a:xfrm>
            <a:off x="2643174" y="0"/>
            <a:ext cx="6238066"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Flight Procedure Examples - Tianjin</a:t>
            </a:r>
            <a:endParaRPr lang="zh-CN" altLang="en-US" dirty="0"/>
          </a:p>
        </p:txBody>
      </p:sp>
      <p:pic>
        <p:nvPicPr>
          <p:cNvPr id="1026" name="Picture 2"/>
          <p:cNvPicPr>
            <a:picLocks noGrp="1" noChangeAspect="1" noChangeArrowheads="1"/>
          </p:cNvPicPr>
          <p:nvPr>
            <p:ph idx="1"/>
          </p:nvPr>
        </p:nvPicPr>
        <p:blipFill>
          <a:blip r:embed="rId2"/>
          <a:srcRect/>
          <a:stretch>
            <a:fillRect/>
          </a:stretch>
        </p:blipFill>
        <p:spPr bwMode="auto">
          <a:xfrm>
            <a:off x="571472" y="1357298"/>
            <a:ext cx="8015752" cy="4768865"/>
          </a:xfrm>
          <a:prstGeom prst="rect">
            <a:avLst/>
          </a:prstGeom>
          <a:noFill/>
          <a:ln w="9525">
            <a:noFill/>
            <a:miter lim="800000"/>
            <a:headEnd/>
            <a:tailEnd/>
          </a:ln>
          <a:effectLst/>
        </p:spPr>
      </p:pic>
      <p:sp>
        <p:nvSpPr>
          <p:cNvPr id="5" name="TextBox 4"/>
          <p:cNvSpPr txBox="1"/>
          <p:nvPr/>
        </p:nvSpPr>
        <p:spPr>
          <a:xfrm>
            <a:off x="2000232" y="6215082"/>
            <a:ext cx="4572032" cy="369332"/>
          </a:xfrm>
          <a:prstGeom prst="rect">
            <a:avLst/>
          </a:prstGeom>
          <a:noFill/>
        </p:spPr>
        <p:txBody>
          <a:bodyPr wrap="square" rtlCol="0">
            <a:spAutoFit/>
          </a:bodyPr>
          <a:lstStyle/>
          <a:p>
            <a:r>
              <a:rPr lang="en-US" altLang="zh-CN" dirty="0" smtClean="0"/>
              <a:t>Standard Departure Route/Runway 16L &amp;16R</a:t>
            </a:r>
            <a:endParaRPr lang="zh-CN" alt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Flight Procedure Examples - Tianjin</a:t>
            </a:r>
            <a:endParaRPr lang="zh-CN" alt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85720" y="1643050"/>
            <a:ext cx="8539840" cy="4143404"/>
          </a:xfrm>
          <a:prstGeom prst="rect">
            <a:avLst/>
          </a:prstGeom>
          <a:noFill/>
          <a:ln w="9525">
            <a:noFill/>
            <a:miter lim="800000"/>
            <a:headEnd/>
            <a:tailEnd/>
          </a:ln>
          <a:effectLst/>
        </p:spPr>
      </p:pic>
      <p:sp>
        <p:nvSpPr>
          <p:cNvPr id="5" name="TextBox 4"/>
          <p:cNvSpPr txBox="1"/>
          <p:nvPr/>
        </p:nvSpPr>
        <p:spPr>
          <a:xfrm>
            <a:off x="2428860" y="5702874"/>
            <a:ext cx="4714908" cy="369332"/>
          </a:xfrm>
          <a:prstGeom prst="rect">
            <a:avLst/>
          </a:prstGeom>
          <a:noFill/>
        </p:spPr>
        <p:txBody>
          <a:bodyPr wrap="square" rtlCol="0">
            <a:spAutoFit/>
          </a:bodyPr>
          <a:lstStyle/>
          <a:p>
            <a:r>
              <a:rPr lang="en-US" altLang="zh-CN" dirty="0" smtClean="0"/>
              <a:t>Standard Arrival Route/RNAV Runway 16R</a:t>
            </a:r>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Flight Procedure Examples - Tianjin</a:t>
            </a:r>
            <a:endParaRPr lang="zh-CN" altLang="en-US" dirty="0"/>
          </a:p>
        </p:txBody>
      </p:sp>
      <p:pic>
        <p:nvPicPr>
          <p:cNvPr id="3074" name="Picture 2"/>
          <p:cNvPicPr>
            <a:picLocks noGrp="1" noChangeAspect="1" noChangeArrowheads="1"/>
          </p:cNvPicPr>
          <p:nvPr>
            <p:ph idx="1"/>
          </p:nvPr>
        </p:nvPicPr>
        <p:blipFill>
          <a:blip r:embed="rId2"/>
          <a:srcRect/>
          <a:stretch>
            <a:fillRect/>
          </a:stretch>
        </p:blipFill>
        <p:spPr bwMode="auto">
          <a:xfrm>
            <a:off x="571472" y="1285860"/>
            <a:ext cx="8052813" cy="5000660"/>
          </a:xfrm>
          <a:prstGeom prst="rect">
            <a:avLst/>
          </a:prstGeom>
          <a:noFill/>
          <a:ln w="9525">
            <a:noFill/>
            <a:miter lim="800000"/>
            <a:headEnd/>
            <a:tailEnd/>
          </a:ln>
          <a:effectLst/>
        </p:spPr>
      </p:pic>
      <p:sp>
        <p:nvSpPr>
          <p:cNvPr id="5" name="TextBox 4"/>
          <p:cNvSpPr txBox="1"/>
          <p:nvPr/>
        </p:nvSpPr>
        <p:spPr>
          <a:xfrm>
            <a:off x="2071670" y="6357958"/>
            <a:ext cx="4786346" cy="369332"/>
          </a:xfrm>
          <a:prstGeom prst="rect">
            <a:avLst/>
          </a:prstGeom>
          <a:noFill/>
        </p:spPr>
        <p:txBody>
          <a:bodyPr wrap="square" rtlCol="0">
            <a:spAutoFit/>
          </a:bodyPr>
          <a:lstStyle/>
          <a:p>
            <a:r>
              <a:rPr lang="en-US" altLang="zh-CN" dirty="0" smtClean="0"/>
              <a:t>Approach /RNAV ILS Runway 16R/Plan view</a:t>
            </a:r>
            <a:endParaRPr lang="zh-CN"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Flight Procedure Examples - Tianjin</a:t>
            </a:r>
            <a:endParaRPr lang="zh-CN" altLang="en-US" dirty="0"/>
          </a:p>
        </p:txBody>
      </p:sp>
      <p:pic>
        <p:nvPicPr>
          <p:cNvPr id="4098" name="Picture 2"/>
          <p:cNvPicPr>
            <a:picLocks noGrp="1" noChangeAspect="1" noChangeArrowheads="1"/>
          </p:cNvPicPr>
          <p:nvPr>
            <p:ph idx="1"/>
          </p:nvPr>
        </p:nvPicPr>
        <p:blipFill>
          <a:blip r:embed="rId2"/>
          <a:srcRect/>
          <a:stretch>
            <a:fillRect/>
          </a:stretch>
        </p:blipFill>
        <p:spPr bwMode="auto">
          <a:xfrm>
            <a:off x="500034" y="1643050"/>
            <a:ext cx="8229600" cy="4010871"/>
          </a:xfrm>
          <a:prstGeom prst="rect">
            <a:avLst/>
          </a:prstGeom>
          <a:noFill/>
          <a:ln w="9525">
            <a:noFill/>
            <a:miter lim="800000"/>
            <a:headEnd/>
            <a:tailEnd/>
          </a:ln>
          <a:effectLst/>
        </p:spPr>
      </p:pic>
      <p:sp>
        <p:nvSpPr>
          <p:cNvPr id="5" name="TextBox 4"/>
          <p:cNvSpPr txBox="1"/>
          <p:nvPr/>
        </p:nvSpPr>
        <p:spPr>
          <a:xfrm>
            <a:off x="2071670" y="5929330"/>
            <a:ext cx="4786346" cy="369332"/>
          </a:xfrm>
          <a:prstGeom prst="rect">
            <a:avLst/>
          </a:prstGeom>
          <a:noFill/>
        </p:spPr>
        <p:txBody>
          <a:bodyPr wrap="square" rtlCol="0">
            <a:spAutoFit/>
          </a:bodyPr>
          <a:lstStyle/>
          <a:p>
            <a:r>
              <a:rPr lang="en-US" altLang="zh-CN" dirty="0" smtClean="0"/>
              <a:t>Approach /RNAV ILS Runway 16R/Vertical View</a:t>
            </a:r>
            <a:endParaRPr lang="zh-CN" alt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Questions</a:t>
            </a:r>
            <a:endParaRPr lang="zh-CN" altLang="en-US" dirty="0"/>
          </a:p>
        </p:txBody>
      </p:sp>
      <p:sp>
        <p:nvSpPr>
          <p:cNvPr id="3" name="内容占位符 2"/>
          <p:cNvSpPr>
            <a:spLocks noGrp="1"/>
          </p:cNvSpPr>
          <p:nvPr>
            <p:ph idx="1"/>
          </p:nvPr>
        </p:nvSpPr>
        <p:spPr/>
        <p:txBody>
          <a:bodyPr>
            <a:normAutofit fontScale="77500" lnSpcReduction="20000"/>
          </a:bodyPr>
          <a:lstStyle/>
          <a:p>
            <a:pPr marL="971550" lvl="1" indent="-514350">
              <a:buFont typeface="+mj-lt"/>
              <a:buAutoNum type="arabicPeriod"/>
            </a:pPr>
            <a:r>
              <a:rPr lang="en-US" altLang="zh-CN" dirty="0" smtClean="0"/>
              <a:t>What are the accuracies of NDB, VOR and ILS?</a:t>
            </a:r>
          </a:p>
          <a:p>
            <a:pPr marL="971550" lvl="1" indent="-514350">
              <a:buFont typeface="+mj-lt"/>
              <a:buAutoNum type="arabicPeriod"/>
            </a:pPr>
            <a:r>
              <a:rPr lang="en-US" altLang="zh-CN" dirty="0" smtClean="0"/>
              <a:t>What are  factors to be considered in the design of flight procedures?</a:t>
            </a:r>
          </a:p>
          <a:p>
            <a:pPr marL="971550" lvl="1" indent="-514350">
              <a:buFont typeface="+mj-lt"/>
              <a:buAutoNum type="arabicPeriod"/>
            </a:pPr>
            <a:r>
              <a:rPr lang="en-US" altLang="zh-CN" dirty="0" smtClean="0"/>
              <a:t>What are the five categories of aircraft speed?</a:t>
            </a:r>
          </a:p>
          <a:p>
            <a:pPr marL="971550" lvl="1" indent="-514350">
              <a:buFont typeface="+mj-lt"/>
              <a:buAutoNum type="arabicPeriod"/>
            </a:pPr>
            <a:r>
              <a:rPr lang="en-US" altLang="zh-CN" dirty="0" smtClean="0"/>
              <a:t>What are the five segments of an approach procedure?</a:t>
            </a:r>
          </a:p>
          <a:p>
            <a:pPr marL="971550" lvl="1" indent="-514350">
              <a:buFont typeface="+mj-lt"/>
              <a:buAutoNum type="arabicPeriod"/>
            </a:pPr>
            <a:r>
              <a:rPr lang="en-US" altLang="zh-CN" dirty="0" smtClean="0"/>
              <a:t>What is the difference between a precision approach and a non-precision approach?</a:t>
            </a:r>
          </a:p>
          <a:p>
            <a:pPr marL="971550" lvl="1" indent="-514350">
              <a:buFont typeface="+mj-lt"/>
              <a:buAutoNum type="arabicPeriod"/>
            </a:pPr>
            <a:r>
              <a:rPr lang="en-US" altLang="zh-CN" dirty="0" smtClean="0"/>
              <a:t>How is Decision Altitude determined?</a:t>
            </a:r>
          </a:p>
          <a:p>
            <a:pPr marL="971550" lvl="1" indent="-514350">
              <a:buFont typeface="+mj-lt"/>
              <a:buAutoNum type="arabicPeriod"/>
            </a:pPr>
            <a:r>
              <a:rPr lang="en-US" altLang="zh-CN" dirty="0" smtClean="0"/>
              <a:t>What are the different types of reversal procedures?</a:t>
            </a:r>
          </a:p>
          <a:p>
            <a:pPr marL="971550" lvl="1" indent="-514350">
              <a:buFont typeface="+mj-lt"/>
              <a:buAutoNum type="arabicPeriod"/>
            </a:pPr>
            <a:r>
              <a:rPr lang="en-US" altLang="zh-CN" dirty="0" smtClean="0"/>
              <a:t>What are the elements that defines a holding pattern?</a:t>
            </a:r>
          </a:p>
          <a:p>
            <a:pPr marL="971550" lvl="1" indent="-514350">
              <a:buFont typeface="+mj-lt"/>
              <a:buAutoNum type="arabicPeriod"/>
            </a:pPr>
            <a:r>
              <a:rPr lang="en-US" altLang="zh-CN" dirty="0" smtClean="0"/>
              <a:t>What is the use of Minimum Sector Altitude?</a:t>
            </a:r>
          </a:p>
          <a:p>
            <a:pPr marL="971550" lvl="1" indent="-514350">
              <a:buFont typeface="+mj-lt"/>
              <a:buAutoNum type="arabicPeriod"/>
            </a:pPr>
            <a:r>
              <a:rPr lang="en-US" altLang="zh-CN" dirty="0" smtClean="0"/>
              <a:t>Describe the arrival route to Tianjin </a:t>
            </a:r>
            <a:r>
              <a:rPr lang="en-US" altLang="zh-CN" dirty="0" err="1" smtClean="0"/>
              <a:t>Binhai</a:t>
            </a:r>
            <a:r>
              <a:rPr lang="en-US" altLang="zh-CN" dirty="0" smtClean="0"/>
              <a:t> airport runway 16R.</a:t>
            </a:r>
          </a:p>
          <a:p>
            <a:pPr marL="971550" lvl="1" indent="-514350">
              <a:buFont typeface="+mj-lt"/>
              <a:buAutoNum type="arabicPeriod"/>
            </a:pPr>
            <a:r>
              <a:rPr lang="en-US" altLang="zh-CN" dirty="0" smtClean="0"/>
              <a:t>Describe the approach procedure to Tianjin </a:t>
            </a:r>
            <a:r>
              <a:rPr lang="en-US" altLang="zh-CN" dirty="0" err="1" smtClean="0"/>
              <a:t>Binhai</a:t>
            </a:r>
            <a:r>
              <a:rPr lang="en-US" altLang="zh-CN" dirty="0" smtClean="0"/>
              <a:t> airport runway 16R.</a:t>
            </a:r>
          </a:p>
        </p:txBody>
      </p:sp>
      <p:pic>
        <p:nvPicPr>
          <p:cNvPr id="4" name="Picture 6" descr="AG00317_"/>
          <p:cNvPicPr>
            <a:picLocks noChangeAspect="1" noChangeArrowheads="1" noCrop="1"/>
          </p:cNvPicPr>
          <p:nvPr/>
        </p:nvPicPr>
        <p:blipFill>
          <a:blip r:embed="rId2"/>
          <a:srcRect/>
          <a:stretch>
            <a:fillRect/>
          </a:stretch>
        </p:blipFill>
        <p:spPr bwMode="auto">
          <a:xfrm>
            <a:off x="7897813" y="0"/>
            <a:ext cx="1246187" cy="1600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Navigational Aids - VOR</a:t>
            </a:r>
            <a:endParaRPr lang="zh-CN" altLang="en-US" dirty="0"/>
          </a:p>
        </p:txBody>
      </p:sp>
      <p:pic>
        <p:nvPicPr>
          <p:cNvPr id="4" name="Picture 5"/>
          <p:cNvPicPr>
            <a:picLocks noChangeAspect="1" noChangeArrowheads="1"/>
          </p:cNvPicPr>
          <p:nvPr/>
        </p:nvPicPr>
        <p:blipFill>
          <a:blip r:embed="rId2"/>
          <a:srcRect/>
          <a:stretch>
            <a:fillRect/>
          </a:stretch>
        </p:blipFill>
        <p:spPr bwMode="auto">
          <a:xfrm>
            <a:off x="4286248" y="1428736"/>
            <a:ext cx="4164882" cy="5000636"/>
          </a:xfrm>
          <a:prstGeom prst="rect">
            <a:avLst/>
          </a:prstGeom>
          <a:noFill/>
          <a:ln w="9525">
            <a:noFill/>
            <a:miter lim="800000"/>
            <a:headEnd/>
            <a:tailEnd/>
          </a:ln>
          <a:effectLst/>
        </p:spPr>
      </p:pic>
      <p:pic>
        <p:nvPicPr>
          <p:cNvPr id="5" name="Picture 6"/>
          <p:cNvPicPr>
            <a:picLocks noChangeAspect="1" noChangeArrowheads="1"/>
          </p:cNvPicPr>
          <p:nvPr/>
        </p:nvPicPr>
        <p:blipFill>
          <a:blip r:embed="rId3"/>
          <a:srcRect/>
          <a:stretch>
            <a:fillRect/>
          </a:stretch>
        </p:blipFill>
        <p:spPr bwMode="auto">
          <a:xfrm>
            <a:off x="1928794" y="1428736"/>
            <a:ext cx="2675327" cy="2714644"/>
          </a:xfrm>
          <a:prstGeom prst="rect">
            <a:avLst/>
          </a:prstGeom>
          <a:noFill/>
          <a:ln w="9525">
            <a:noFill/>
            <a:miter lim="800000"/>
            <a:headEnd/>
            <a:tailEnd/>
          </a:ln>
          <a:effectLst/>
        </p:spPr>
      </p:pic>
      <p:pic>
        <p:nvPicPr>
          <p:cNvPr id="6" name="Picture 3" descr="vor04"/>
          <p:cNvPicPr>
            <a:picLocks noChangeAspect="1" noChangeArrowheads="1"/>
          </p:cNvPicPr>
          <p:nvPr/>
        </p:nvPicPr>
        <p:blipFill>
          <a:blip r:embed="rId4"/>
          <a:srcRect/>
          <a:stretch>
            <a:fillRect/>
          </a:stretch>
        </p:blipFill>
        <p:spPr bwMode="auto">
          <a:xfrm>
            <a:off x="928662" y="4691246"/>
            <a:ext cx="3243258" cy="1682573"/>
          </a:xfrm>
          <a:prstGeom prst="rect">
            <a:avLst/>
          </a:prstGeom>
          <a:noFill/>
          <a:ln w="9525">
            <a:solidFill>
              <a:schemeClr val="tx1"/>
            </a:solid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Navigational Aids - VOR</a:t>
            </a:r>
            <a:endParaRPr lang="zh-CN" altLang="en-US" dirty="0"/>
          </a:p>
        </p:txBody>
      </p:sp>
      <p:pic>
        <p:nvPicPr>
          <p:cNvPr id="4" name="Picture 5" descr="DME"/>
          <p:cNvPicPr>
            <a:picLocks noGrp="1" noChangeAspect="1" noChangeArrowheads="1" noCrop="1"/>
          </p:cNvPicPr>
          <p:nvPr>
            <p:ph idx="1"/>
          </p:nvPr>
        </p:nvPicPr>
        <p:blipFill>
          <a:blip r:embed="rId2"/>
          <a:srcRect/>
          <a:stretch>
            <a:fillRect/>
          </a:stretch>
        </p:blipFill>
        <p:spPr bwMode="auto">
          <a:xfrm>
            <a:off x="2214546" y="2143116"/>
            <a:ext cx="4500594" cy="3543881"/>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Approach Navigational Aids - ILS</a:t>
            </a:r>
            <a:endParaRPr lang="zh-CN" altLang="en-US" dirty="0"/>
          </a:p>
        </p:txBody>
      </p:sp>
      <p:pic>
        <p:nvPicPr>
          <p:cNvPr id="4" name="Picture 4" descr="ILS"/>
          <p:cNvPicPr>
            <a:picLocks noGrp="1" noChangeAspect="1" noChangeArrowheads="1"/>
          </p:cNvPicPr>
          <p:nvPr>
            <p:ph idx="1"/>
          </p:nvPr>
        </p:nvPicPr>
        <p:blipFill>
          <a:blip r:embed="rId2"/>
          <a:srcRect l="8856" t="5226" r="12776" b="22213"/>
          <a:stretch>
            <a:fillRect/>
          </a:stretch>
        </p:blipFill>
        <p:spPr bwMode="auto">
          <a:xfrm>
            <a:off x="428596" y="1285860"/>
            <a:ext cx="8496591" cy="4572032"/>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ACCURACY OF TRACK GUIDANCE</a:t>
            </a:r>
            <a:endParaRPr lang="zh-CN" altLang="en-US" dirty="0"/>
          </a:p>
        </p:txBody>
      </p:sp>
      <p:pic>
        <p:nvPicPr>
          <p:cNvPr id="3074" name="Picture 2"/>
          <p:cNvPicPr>
            <a:picLocks noGrp="1" noChangeAspect="1" noChangeArrowheads="1"/>
          </p:cNvPicPr>
          <p:nvPr>
            <p:ph idx="1"/>
          </p:nvPr>
        </p:nvPicPr>
        <p:blipFill>
          <a:blip r:embed="rId2"/>
          <a:srcRect/>
          <a:stretch>
            <a:fillRect/>
          </a:stretch>
        </p:blipFill>
        <p:spPr bwMode="auto">
          <a:xfrm>
            <a:off x="500034" y="2643182"/>
            <a:ext cx="8229600" cy="962863"/>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681</TotalTime>
  <Words>1152</Words>
  <Application>Microsoft Office PowerPoint</Application>
  <PresentationFormat>全屏显示(4:3)</PresentationFormat>
  <Paragraphs>122</Paragraphs>
  <Slides>56</Slides>
  <Notes>0</Notes>
  <HiddenSlides>0</HiddenSlides>
  <MMClips>0</MMClips>
  <ScaleCrop>false</ScaleCrop>
  <HeadingPairs>
    <vt:vector size="4" baseType="variant">
      <vt:variant>
        <vt:lpstr>主题</vt:lpstr>
      </vt:variant>
      <vt:variant>
        <vt:i4>1</vt:i4>
      </vt:variant>
      <vt:variant>
        <vt:lpstr>幻灯片标题</vt:lpstr>
      </vt:variant>
      <vt:variant>
        <vt:i4>56</vt:i4>
      </vt:variant>
    </vt:vector>
  </HeadingPairs>
  <TitlesOfParts>
    <vt:vector size="57" baseType="lpstr">
      <vt:lpstr>Office 主题</vt:lpstr>
      <vt:lpstr>Basics of Flight Procedure Design</vt:lpstr>
      <vt:lpstr>Learning Objectives</vt:lpstr>
      <vt:lpstr>Instrument Flight Procedures</vt:lpstr>
      <vt:lpstr>幻灯片 4</vt:lpstr>
      <vt:lpstr>Navigational Aids - NDB</vt:lpstr>
      <vt:lpstr>Navigational Aids - VOR</vt:lpstr>
      <vt:lpstr>Navigational Aids - VOR</vt:lpstr>
      <vt:lpstr>Approach Navigational Aids - ILS</vt:lpstr>
      <vt:lpstr>ACCURACY OF TRACK GUIDANCE</vt:lpstr>
      <vt:lpstr>OBSTACLE CLEARANCE</vt:lpstr>
      <vt:lpstr>En-route Obstacle Clearance</vt:lpstr>
      <vt:lpstr>En-route Obstacle Clearance</vt:lpstr>
      <vt:lpstr>ACCURACY OF FIXES</vt:lpstr>
      <vt:lpstr>TURN AREA CONSTRUCTION</vt:lpstr>
      <vt:lpstr>TURN AREA CONSTRUCTION</vt:lpstr>
      <vt:lpstr>幻灯片 16</vt:lpstr>
      <vt:lpstr>EN-ROUTE CRITERIA</vt:lpstr>
      <vt:lpstr>EN-ROUTE CRITERIA</vt:lpstr>
      <vt:lpstr>幻灯片 19</vt:lpstr>
      <vt:lpstr>HOLDING- Protection Area</vt:lpstr>
      <vt:lpstr>HOLDING- Protection Area</vt:lpstr>
      <vt:lpstr>Holding Entry</vt:lpstr>
      <vt:lpstr>MINIMUM SECTOR ALTITUDES (MSA)</vt:lpstr>
      <vt:lpstr>Minimum Holding Level</vt:lpstr>
      <vt:lpstr>INSTRUMENT DEPARTURE PROCEDURE</vt:lpstr>
      <vt:lpstr>INSTRUMENT DEPARTURE PROCEDURE – Climb Gradient</vt:lpstr>
      <vt:lpstr>INSTRUMENT DEPARTURE PROCEDURE – Straight Path</vt:lpstr>
      <vt:lpstr>INSTRUMENT DEPARTURE PROCEDURE – Turn</vt:lpstr>
      <vt:lpstr>INSTRUMENT DEPARTURE PROCEDURE</vt:lpstr>
      <vt:lpstr>Approach Procedure</vt:lpstr>
      <vt:lpstr>INSTRUMENT ARRIVAL PROCEDURE</vt:lpstr>
      <vt:lpstr>INSTRUMENT ARRIVAL PROCEDURE</vt:lpstr>
      <vt:lpstr>Types of Approaches</vt:lpstr>
      <vt:lpstr>CATEGORIES OF AIRCRAFT</vt:lpstr>
      <vt:lpstr>Precision Approach and Decision Altitude</vt:lpstr>
      <vt:lpstr>Non-Precision Approach and Minimum Descent Altitude</vt:lpstr>
      <vt:lpstr>Visual Maneuvering and Minimum Descent Altitude</vt:lpstr>
      <vt:lpstr>Arrival Segment</vt:lpstr>
      <vt:lpstr>INITIAL APPROACH SEGMENT</vt:lpstr>
      <vt:lpstr>INITIAL APPROACH SEGMENT</vt:lpstr>
      <vt:lpstr>TYPES OF Reversal Procedures</vt:lpstr>
      <vt:lpstr>幻灯片 42</vt:lpstr>
      <vt:lpstr>INTERMEDIATE APPROACH SEGMENT</vt:lpstr>
      <vt:lpstr>FINAL APPROACH SEGMENT-Step-down</vt:lpstr>
      <vt:lpstr>FINAL APPROACH SEGMENT</vt:lpstr>
      <vt:lpstr>FINAL APPROACH SEGMENT</vt:lpstr>
      <vt:lpstr>MISSED APPROACH SEGMENT</vt:lpstr>
      <vt:lpstr>VISUAL MANOEUVRING (CIRCLING) AREA</vt:lpstr>
      <vt:lpstr>Noise Abatement Procedures</vt:lpstr>
      <vt:lpstr>Noise Abatement Procedures</vt:lpstr>
      <vt:lpstr>FLIGHT PROCEDURES — RNAV AND SATELLITE-BASED</vt:lpstr>
      <vt:lpstr>Flight Procedure Examples - Tianjin</vt:lpstr>
      <vt:lpstr>Flight Procedure Examples - Tianjin</vt:lpstr>
      <vt:lpstr>Flight Procedure Examples - Tianjin</vt:lpstr>
      <vt:lpstr>Flight Procedure Examples - Tianjin</vt:lpstr>
      <vt:lpstr>Questions</vt:lpstr>
    </vt:vector>
  </TitlesOfParts>
  <Company>shyan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Flight Procedure Design</dc:title>
  <dc:creator>Administrator</dc:creator>
  <cp:lastModifiedBy>Administrator</cp:lastModifiedBy>
  <cp:revision>85</cp:revision>
  <dcterms:created xsi:type="dcterms:W3CDTF">2012-03-20T05:41:47Z</dcterms:created>
  <dcterms:modified xsi:type="dcterms:W3CDTF">2012-10-24T03:47:47Z</dcterms:modified>
</cp:coreProperties>
</file>