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4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8413" autoAdjust="0"/>
  </p:normalViewPr>
  <p:slideViewPr>
    <p:cSldViewPr>
      <p:cViewPr varScale="1">
        <p:scale>
          <a:sx n="122" d="100"/>
          <a:sy n="122" d="100"/>
        </p:scale>
        <p:origin x="9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82596-05FE-40E9-857D-BAC57AE2A508}" type="datetimeFigureOut">
              <a:rPr lang="zh-CN" altLang="en-US" smtClean="0"/>
              <a:t>2016/1/2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CD97-B256-4D75-9E1E-B016A2468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CD97-B256-4D75-9E1E-B016A24680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4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79AC-73F1-4B4C-96E3-375A7836979F}" type="datetimeFigureOut">
              <a:rPr lang="zh-CN" altLang="en-US" smtClean="0"/>
              <a:pPr/>
              <a:t>2016/1/2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3C14-21B7-46FF-938D-9FEAE8825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are the accuracies of NDB, VOR and ILS?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are  factors to be considered in the design of flight procedures?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are the five categories of aircraft speed?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are the five segments of an approach procedure?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is the difference between a precision approach and a non-precision approach?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How is Decision Altitude determined?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are the different types of reversal procedures?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are the elements that defines a holding pattern?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What is the use of Minimum Sector Altitude?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Describe the arrival route to Tianjin </a:t>
            </a:r>
            <a:r>
              <a:rPr lang="en-US" altLang="zh-CN" dirty="0" err="1" smtClean="0"/>
              <a:t>Binhai</a:t>
            </a:r>
            <a:r>
              <a:rPr lang="en-US" altLang="zh-CN" dirty="0" smtClean="0"/>
              <a:t> airport runway 16R.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Describe the approach procedure to Tianjin </a:t>
            </a:r>
            <a:r>
              <a:rPr lang="en-US" altLang="zh-CN" dirty="0" err="1" smtClean="0"/>
              <a:t>Binhai</a:t>
            </a:r>
            <a:r>
              <a:rPr lang="en-US" altLang="zh-CN" dirty="0" smtClean="0"/>
              <a:t> airport runway 16R.</a:t>
            </a:r>
          </a:p>
        </p:txBody>
      </p:sp>
      <p:pic>
        <p:nvPicPr>
          <p:cNvPr id="4" name="Picture 6" descr="AG00317_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7813" y="0"/>
            <a:ext cx="1246187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altLang="zh-CN" dirty="0" smtClean="0"/>
              <a:t>What is the use of Minimum Sector Altitude?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b="1" dirty="0"/>
              <a:t>最低扇区高度</a:t>
            </a:r>
            <a:r>
              <a:rPr lang="zh-CN" altLang="en-US" dirty="0"/>
              <a:t> （</a:t>
            </a:r>
            <a:r>
              <a:rPr lang="en-US" altLang="zh-CN" dirty="0"/>
              <a:t>MSA</a:t>
            </a:r>
            <a:r>
              <a:rPr lang="zh-CN" altLang="en-US" dirty="0"/>
              <a:t>） 一、</a:t>
            </a:r>
            <a:r>
              <a:rPr lang="zh-CN" altLang="en-US" dirty="0">
                <a:solidFill>
                  <a:srgbClr val="FF0000"/>
                </a:solidFill>
              </a:rPr>
              <a:t>扇区的范围及划分方法 </a:t>
            </a:r>
            <a:r>
              <a:rPr lang="zh-CN" altLang="en-US" b="1" dirty="0">
                <a:solidFill>
                  <a:srgbClr val="FF0000"/>
                </a:solidFill>
              </a:rPr>
              <a:t>最低扇区高度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MSA:Minimum</a:t>
            </a:r>
            <a:r>
              <a:rPr lang="en-US" altLang="zh-CN" dirty="0">
                <a:solidFill>
                  <a:srgbClr val="FF0000"/>
                </a:solidFill>
              </a:rPr>
              <a:t> Sector Altitude</a:t>
            </a:r>
            <a:r>
              <a:rPr lang="zh-CN" altLang="en-US" dirty="0">
                <a:solidFill>
                  <a:srgbClr val="FF0000"/>
                </a:solidFill>
              </a:rPr>
              <a:t>） 也称扇区最低安全高度，是紧急情况下所在扇区可以使用的最 低高度。</a:t>
            </a:r>
            <a:r>
              <a:rPr lang="zh-CN" altLang="en-US" dirty="0"/>
              <a:t>它也是确定仪表进近程序起始高度的一个依据。每个 已建立仪表进近程序的机场都应规定</a:t>
            </a:r>
            <a:r>
              <a:rPr lang="zh-CN" altLang="en-US" b="1" dirty="0"/>
              <a:t>最低扇区高度</a:t>
            </a:r>
            <a:r>
              <a:rPr lang="zh-CN" altLang="en-US" dirty="0"/>
              <a:t>。 扇区必须以用于仪表进近所依据的归航台为中心，</a:t>
            </a:r>
            <a:r>
              <a:rPr lang="en-US" altLang="zh-CN" dirty="0"/>
              <a:t>46km </a:t>
            </a:r>
            <a:r>
              <a:rPr lang="zh-CN" altLang="en-US" dirty="0"/>
              <a:t>（</a:t>
            </a:r>
            <a:r>
              <a:rPr lang="en-US" altLang="zh-CN" dirty="0"/>
              <a:t>25NM</a:t>
            </a:r>
            <a:r>
              <a:rPr lang="zh-CN" altLang="en-US" dirty="0"/>
              <a:t>）为半径所确定的区域内。 扇区的划分通常与罗盘象限一致，即根据</a:t>
            </a:r>
            <a:r>
              <a:rPr lang="en-US" altLang="zh-CN" dirty="0"/>
              <a:t>0°</a:t>
            </a:r>
            <a:r>
              <a:rPr lang="zh-CN" altLang="en-US" dirty="0"/>
              <a:t>、</a:t>
            </a:r>
            <a:r>
              <a:rPr lang="en-US" altLang="zh-CN" dirty="0"/>
              <a:t>90°</a:t>
            </a:r>
            <a:r>
              <a:rPr lang="zh-CN" altLang="en-US" dirty="0"/>
              <a:t>、</a:t>
            </a:r>
            <a:r>
              <a:rPr lang="en-US" altLang="zh-CN" dirty="0"/>
              <a:t>180°</a:t>
            </a:r>
            <a:r>
              <a:rPr lang="zh-CN" altLang="en-US" dirty="0"/>
              <a:t>和 </a:t>
            </a:r>
            <a:r>
              <a:rPr lang="en-US" altLang="zh-CN" dirty="0"/>
              <a:t>270°</a:t>
            </a:r>
            <a:r>
              <a:rPr lang="zh-CN" altLang="en-US" dirty="0"/>
              <a:t>向台磁航向分为四个扇区。 如果由于地形或其他条件，扇区边界也可选择其他方位使之取 得最好的</a:t>
            </a:r>
            <a:r>
              <a:rPr lang="zh-CN" altLang="en-US" b="1" dirty="0"/>
              <a:t>最低扇区高度</a:t>
            </a:r>
            <a:r>
              <a:rPr lang="zh-CN" altLang="en-US" dirty="0"/>
              <a:t>。 在每个扇区的边界外有一个</a:t>
            </a:r>
            <a:r>
              <a:rPr lang="en-US" altLang="zh-CN" dirty="0"/>
              <a:t>9km</a:t>
            </a:r>
            <a:r>
              <a:rPr lang="zh-CN" altLang="en-US" dirty="0"/>
              <a:t>（</a:t>
            </a:r>
            <a:r>
              <a:rPr lang="en-US" altLang="zh-CN" dirty="0"/>
              <a:t>5NM</a:t>
            </a:r>
            <a:r>
              <a:rPr lang="zh-CN" altLang="en-US" dirty="0"/>
              <a:t>）的缓冲区。 中国民航大学空中交通管理学院 中国民航大学空中交通管理学院 以</a:t>
            </a:r>
            <a:r>
              <a:rPr lang="en-US" altLang="zh-CN" dirty="0"/>
              <a:t>VOR/DME</a:t>
            </a:r>
            <a:r>
              <a:rPr lang="zh-CN" altLang="en-US" dirty="0"/>
              <a:t>或</a:t>
            </a:r>
            <a:r>
              <a:rPr lang="en-US" altLang="zh-CN" dirty="0"/>
              <a:t>NDB/DME</a:t>
            </a:r>
            <a:r>
              <a:rPr lang="zh-CN" altLang="en-US" dirty="0"/>
              <a:t>为中心的扇区，可在扇区内另外规 定一个圆形边界（</a:t>
            </a:r>
            <a:r>
              <a:rPr lang="en-US" altLang="zh-CN" dirty="0"/>
              <a:t>DME</a:t>
            </a:r>
            <a:r>
              <a:rPr lang="zh-CN" altLang="en-US" dirty="0"/>
              <a:t>弧），将扇区划分为分扇区，在里面 的区域使用较低的</a:t>
            </a:r>
            <a:r>
              <a:rPr lang="en-US" altLang="zh-CN" dirty="0"/>
              <a:t>MSA</a:t>
            </a:r>
            <a:r>
              <a:rPr lang="zh-CN" altLang="en-US" dirty="0"/>
              <a:t>。使用的</a:t>
            </a:r>
            <a:r>
              <a:rPr lang="en-US" altLang="zh-CN" dirty="0"/>
              <a:t>DME</a:t>
            </a:r>
            <a:r>
              <a:rPr lang="zh-CN" altLang="en-US" dirty="0"/>
              <a:t>弧应选择在</a:t>
            </a:r>
            <a:r>
              <a:rPr lang="en-US" altLang="zh-CN" dirty="0"/>
              <a:t>10nm~15nm </a:t>
            </a:r>
            <a:r>
              <a:rPr lang="zh-CN" altLang="en-US" dirty="0"/>
              <a:t>之间。分扇区之间的缓冲区宽度仍使用</a:t>
            </a:r>
            <a:r>
              <a:rPr lang="en-US" altLang="zh-CN" dirty="0"/>
              <a:t>9km</a:t>
            </a:r>
            <a:r>
              <a:rPr lang="zh-CN" altLang="en-US" dirty="0"/>
              <a:t>。 中国民航大学空中交通管理学院 二、</a:t>
            </a:r>
            <a:r>
              <a:rPr lang="zh-CN" altLang="en-US" b="1" dirty="0"/>
              <a:t>最低扇区高度</a:t>
            </a:r>
            <a:r>
              <a:rPr lang="zh-CN" altLang="en-US" dirty="0"/>
              <a:t>的确定 各扇区的</a:t>
            </a:r>
            <a:r>
              <a:rPr lang="zh-CN" altLang="en-US" b="1" dirty="0"/>
              <a:t>最低扇区高度</a:t>
            </a:r>
            <a:r>
              <a:rPr lang="zh-CN" altLang="en-US" dirty="0"/>
              <a:t>等于该扇区及其相应缓冲区内最高障 碍物的标高加上一个超障余度，然后以</a:t>
            </a:r>
            <a:r>
              <a:rPr lang="en-US" altLang="zh-CN" dirty="0"/>
              <a:t>50m</a:t>
            </a:r>
            <a:r>
              <a:rPr lang="zh-CN" altLang="en-US" dirty="0"/>
              <a:t>向上取整。 平原机场最小超障余度为</a:t>
            </a:r>
            <a:r>
              <a:rPr lang="en-US" altLang="zh-CN" dirty="0"/>
              <a:t>300m</a:t>
            </a:r>
            <a:r>
              <a:rPr lang="zh-CN" altLang="en-US" dirty="0"/>
              <a:t>；山区机场的最小超障余度 应予以增加，最大增加至</a:t>
            </a:r>
            <a:r>
              <a:rPr lang="en-US" altLang="zh-CN" dirty="0"/>
              <a:t>600m</a:t>
            </a:r>
            <a:r>
              <a:rPr lang="zh-CN" altLang="en-US" dirty="0"/>
              <a:t>。 相邻电台使用联合扇区 多于一个归航台的两扇区合并（两台距离</a:t>
            </a:r>
            <a:r>
              <a:rPr lang="en-US" altLang="zh-CN" dirty="0"/>
              <a:t>&lt;9km</a:t>
            </a:r>
            <a:r>
              <a:rPr lang="zh-CN" altLang="en-US" dirty="0"/>
              <a:t>） 同一归航台的两扇区合并（两扇区</a:t>
            </a:r>
            <a:r>
              <a:rPr lang="en-US" altLang="zh-CN" dirty="0"/>
              <a:t>MSA&lt;100m</a:t>
            </a:r>
            <a:r>
              <a:rPr lang="zh-CN" altLang="en-US" dirty="0"/>
              <a:t>） 中国民航大学空中交通管理学院 中国民航大学空中交通管理学院 </a:t>
            </a:r>
          </a:p>
        </p:txBody>
      </p:sp>
    </p:spTree>
    <p:extLst>
      <p:ext uri="{BB962C8B-B14F-4D97-AF65-F5344CB8AC3E}">
        <p14:creationId xmlns:p14="http://schemas.microsoft.com/office/powerpoint/2010/main" val="208067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Flight Procedure Examples - Tianjin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3984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28860" y="570287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Standard Arrival Route/RNAV Runway 16R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7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Flight Procedure Examples - Tianjin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05281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635795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Approach /RNAV ILS Runway 16R/Plan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Flight Procedure Examples - Tianjin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29600" cy="401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592933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Approach /RNAV ILS Runway 16R/Vertical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2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ACCURACY OF TRACK GUIDANCE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8229600" cy="96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196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IFR</a:t>
            </a:r>
          </a:p>
          <a:p>
            <a:r>
              <a:rPr lang="en-US" altLang="zh-CN" dirty="0" smtClean="0"/>
              <a:t>Instrument Flight Procedure</a:t>
            </a:r>
          </a:p>
          <a:p>
            <a:pPr lvl="1"/>
            <a:r>
              <a:rPr lang="en-US" altLang="zh-CN" dirty="0" smtClean="0"/>
              <a:t>For: Airways/STARs/Approaches/Departures/SIDs</a:t>
            </a:r>
          </a:p>
          <a:p>
            <a:pPr lvl="1"/>
            <a:r>
              <a:rPr lang="en-US" altLang="zh-CN" dirty="0" smtClean="0"/>
              <a:t>Which is</a:t>
            </a:r>
          </a:p>
          <a:p>
            <a:pPr lvl="2"/>
            <a:r>
              <a:rPr lang="en-US" altLang="zh-CN" dirty="0" smtClean="0"/>
              <a:t>Operable for all relevant aircraft</a:t>
            </a:r>
          </a:p>
          <a:p>
            <a:pPr lvl="2"/>
            <a:r>
              <a:rPr lang="en-US" altLang="zh-CN" dirty="0" smtClean="0"/>
              <a:t>Protected from obstacles and other traffic</a:t>
            </a:r>
          </a:p>
          <a:p>
            <a:pPr lvl="1"/>
            <a:r>
              <a:rPr lang="en-US" altLang="zh-CN" dirty="0" smtClean="0"/>
              <a:t>Which considers</a:t>
            </a:r>
          </a:p>
          <a:p>
            <a:pPr lvl="2"/>
            <a:r>
              <a:rPr lang="en-US" altLang="zh-CN" dirty="0" smtClean="0"/>
              <a:t>Aircraft performance</a:t>
            </a:r>
          </a:p>
          <a:p>
            <a:pPr lvl="2"/>
            <a:r>
              <a:rPr lang="en-US" altLang="zh-CN" dirty="0" smtClean="0"/>
              <a:t>Ground Navigational facilities</a:t>
            </a:r>
          </a:p>
          <a:p>
            <a:pPr lvl="2"/>
            <a:r>
              <a:rPr lang="en-US" altLang="zh-CN" dirty="0" smtClean="0"/>
              <a:t>Environment (Terrain, communities, etc)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08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CATEGORIES OF AIRCRAFT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Aircraft performance has a direct effect on the airspace and visibility required for the various maneuvers associated with the conduct of instrument approach procedures. The most significant performance factor is aircraft speed.</a:t>
            </a:r>
          </a:p>
          <a:p>
            <a:r>
              <a:rPr lang="en-US" altLang="zh-CN" dirty="0" smtClean="0"/>
              <a:t>Accordingly, categories of typical aircraft have been established. These categories provide a standardized basis for relating aircraft maneuverability to specific instrument approach procedures. For precision approach procedures, the dimensions of the aircraft are also a factor for the calculation of the obstacle clearance height (OCH).</a:t>
            </a:r>
          </a:p>
          <a:p>
            <a:r>
              <a:rPr lang="en-US" altLang="zh-CN" i="1" dirty="0" smtClean="0"/>
              <a:t>Category A: less than 169 km/h (91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indicated airspeed (IAS)</a:t>
            </a:r>
          </a:p>
          <a:p>
            <a:r>
              <a:rPr lang="en-US" altLang="zh-CN" i="1" dirty="0" smtClean="0"/>
              <a:t>Category B: 169 km/h (91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or more but less than 224 km/h (121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IAS</a:t>
            </a:r>
          </a:p>
          <a:p>
            <a:r>
              <a:rPr lang="en-US" altLang="zh-CN" i="1" dirty="0" smtClean="0"/>
              <a:t>Category C: 224 km/h (121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or more but less than 261 km/h (141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IAS</a:t>
            </a:r>
          </a:p>
          <a:p>
            <a:r>
              <a:rPr lang="en-US" altLang="zh-CN" i="1" dirty="0" smtClean="0"/>
              <a:t>Category D: 261 km/h (141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or more but less than 307 km/h (166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IAS</a:t>
            </a:r>
          </a:p>
          <a:p>
            <a:r>
              <a:rPr lang="en-US" altLang="zh-CN" i="1" dirty="0" smtClean="0"/>
              <a:t>Category E: 307 km/h (166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or more but less than 391 km/h (211 </a:t>
            </a:r>
            <a:r>
              <a:rPr lang="en-US" altLang="zh-CN" i="1" dirty="0" err="1" smtClean="0"/>
              <a:t>kt</a:t>
            </a:r>
            <a:r>
              <a:rPr lang="en-US" altLang="zh-CN" i="1" dirty="0" smtClean="0"/>
              <a:t>) IAS</a:t>
            </a:r>
          </a:p>
          <a:p>
            <a:r>
              <a:rPr lang="en-US" altLang="zh-CN" i="1" dirty="0" smtClean="0"/>
              <a:t>Category H: “Helicopters”.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53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altLang="zh-CN" dirty="0" smtClean="0"/>
              <a:t>What are the five segments of an approach procedure?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Arrival Segment</a:t>
            </a:r>
            <a:endParaRPr lang="en-US" altLang="zh-CN" b="1" dirty="0" smtClean="0"/>
          </a:p>
          <a:p>
            <a:r>
              <a:rPr lang="en-US" altLang="zh-CN" b="1" dirty="0" smtClean="0"/>
              <a:t>INITIAL </a:t>
            </a:r>
            <a:r>
              <a:rPr lang="en-US" altLang="zh-CN" b="1" dirty="0"/>
              <a:t>APPROACH </a:t>
            </a:r>
            <a:r>
              <a:rPr lang="en-US" altLang="zh-CN" b="1" dirty="0" smtClean="0"/>
              <a:t>SEGMENT</a:t>
            </a:r>
          </a:p>
          <a:p>
            <a:r>
              <a:rPr lang="en-US" altLang="zh-CN" b="1" dirty="0"/>
              <a:t>INTERMEDIATE APPROACH </a:t>
            </a:r>
            <a:r>
              <a:rPr lang="en-US" altLang="zh-CN" b="1" dirty="0" smtClean="0"/>
              <a:t>SEGMENT</a:t>
            </a:r>
          </a:p>
          <a:p>
            <a:r>
              <a:rPr lang="en-US" altLang="zh-CN" b="1" dirty="0"/>
              <a:t>FINAL APPROACH SEGMENT</a:t>
            </a:r>
            <a:endParaRPr lang="en-US" altLang="zh-CN" b="1" dirty="0" smtClean="0"/>
          </a:p>
          <a:p>
            <a:r>
              <a:rPr lang="en-US" altLang="zh-CN" b="1" dirty="0"/>
              <a:t>MISSED APPROACH SEGMENT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60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2428892" cy="6226196"/>
          </a:xfrm>
        </p:spPr>
        <p:txBody>
          <a:bodyPr/>
          <a:lstStyle/>
          <a:p>
            <a:r>
              <a:rPr lang="en-US" altLang="zh-CN" dirty="0" smtClean="0"/>
              <a:t>Precision Approach and Decision Altitude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7142" y="0"/>
            <a:ext cx="59146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67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2400288" cy="51435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Non-Precision Approach and Minimum Descent Altitude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76563" y="0"/>
            <a:ext cx="5791685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02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1071546"/>
            <a:ext cx="1643042" cy="1143000"/>
          </a:xfrm>
        </p:spPr>
        <p:txBody>
          <a:bodyPr>
            <a:noAutofit/>
          </a:bodyPr>
          <a:lstStyle/>
          <a:p>
            <a:r>
              <a:rPr lang="en-US" altLang="zh-CN" sz="1800" b="1" dirty="0"/>
              <a:t>TYPES OF </a:t>
            </a:r>
            <a:r>
              <a:rPr lang="en-US" altLang="zh-CN" sz="1800" b="1" dirty="0" smtClean="0"/>
              <a:t>Reversal Procedures</a:t>
            </a:r>
            <a:endParaRPr lang="zh-CN" altLang="en-US" sz="1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0"/>
            <a:ext cx="71502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2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1846" y="0"/>
            <a:ext cx="784215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107504" y="198884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Holding</a:t>
            </a:r>
          </a:p>
          <a:p>
            <a:r>
              <a:rPr lang="en-US" altLang="zh-CN" dirty="0" err="1" smtClean="0"/>
              <a:t>Parttern</a:t>
            </a:r>
            <a:endParaRPr lang="en-US" altLang="zh-CN" dirty="0" smtClean="0"/>
          </a:p>
          <a:p>
            <a:r>
              <a:rPr lang="en-US" altLang="zh-CN" dirty="0" smtClean="0"/>
              <a:t>elements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5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438</Words>
  <Application>Microsoft Office PowerPoint</Application>
  <PresentationFormat>全屏显示(4:3)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Questions</vt:lpstr>
      <vt:lpstr>ACCURACY OF TRACK GUIDANCE</vt:lpstr>
      <vt:lpstr>PowerPoint 演示文稿</vt:lpstr>
      <vt:lpstr>CATEGORIES OF AIRCRAFT</vt:lpstr>
      <vt:lpstr>What are the five segments of an approach procedure?</vt:lpstr>
      <vt:lpstr>Precision Approach and Decision Altitude</vt:lpstr>
      <vt:lpstr>Non-Precision Approach and Minimum Descent Altitude</vt:lpstr>
      <vt:lpstr>TYPES OF Reversal Procedures</vt:lpstr>
      <vt:lpstr>PowerPoint 演示文稿</vt:lpstr>
      <vt:lpstr>What is the use of Minimum Sector Altitude? </vt:lpstr>
      <vt:lpstr>Flight Procedure Examples - Tianjin</vt:lpstr>
      <vt:lpstr>Flight Procedure Examples - Tianjin</vt:lpstr>
      <vt:lpstr>Flight Procedure Examples - Tianjin</vt:lpstr>
    </vt:vector>
  </TitlesOfParts>
  <Company>shyan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Flight Procedure Design</dc:title>
  <dc:creator>Administrator</dc:creator>
  <cp:lastModifiedBy>微软用户</cp:lastModifiedBy>
  <cp:revision>104</cp:revision>
  <dcterms:created xsi:type="dcterms:W3CDTF">2012-03-20T05:41:47Z</dcterms:created>
  <dcterms:modified xsi:type="dcterms:W3CDTF">2016-01-02T12:40:11Z</dcterms:modified>
</cp:coreProperties>
</file>