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8" r:id="rId4"/>
    <p:sldId id="299" r:id="rId5"/>
    <p:sldId id="300" r:id="rId6"/>
    <p:sldId id="301" r:id="rId7"/>
    <p:sldId id="309" r:id="rId8"/>
    <p:sldId id="304" r:id="rId9"/>
    <p:sldId id="310" r:id="rId10"/>
    <p:sldId id="303" r:id="rId11"/>
    <p:sldId id="305" r:id="rId12"/>
    <p:sldId id="306" r:id="rId13"/>
    <p:sldId id="307" r:id="rId14"/>
    <p:sldId id="308" r:id="rId15"/>
    <p:sldId id="281" r:id="rId16"/>
    <p:sldId id="292" r:id="rId17"/>
    <p:sldId id="264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9707F-51F2-4008-BE7C-ECD0BBA665CE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ACBBA-53DE-4E3B-B860-0D3BF9058C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A5C0D-BA5D-4B5C-941F-FD36203F6E31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34FAA-82C5-441A-874B-3C7DC500A2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0A69C-2B07-4646-A9A1-F5343D0E8755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244B5-C1C3-4999-A494-F543830B77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15BC4-EB01-4826-96D3-B1B01525EBBF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AB3D0-B48A-4D8A-9A50-E713A71387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8A9E6-AC9D-451B-8B90-61D589C5E8B9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045A-0167-473F-80EF-8F7508504C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B2850-1A46-423F-BBDB-3707A0E016D1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E5D42-165A-4757-8568-4B1D8C00FD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5A586-EF4C-4BF9-8999-CAEFAAC12B78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5844A-C95A-47D4-AF65-0E2449BB5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160E5-C2D9-448C-AFCB-D24458E95AB6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035D-28FF-4563-8051-7D49CDF5E6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460A8-26F9-49EE-A0A3-E694AF7329CD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069BC-E363-4FF6-95AB-C284204053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464F6-F7F9-4553-BF7B-8FBEE21624D7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F61BA-C92C-44B5-8C11-B8D3B7A7EE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14659-4B4A-4AD4-B340-D3540412D0D5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1B78C-C9AD-4A3B-9012-9969D3BAA0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7A8C15-EE16-4089-907B-39DFE1721CAA}" type="datetimeFigureOut">
              <a:rPr lang="zh-CN" altLang="en-US"/>
              <a:pPr>
                <a:defRPr/>
              </a:pPr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A1FFC7-8C36-4BF6-95EA-8446E1F5DF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1524000" y="1039813"/>
            <a:ext cx="9144000" cy="238760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华文新魏" pitchFamily="2" charset="-122"/>
                <a:ea typeface="华文新魏" pitchFamily="2" charset="-122"/>
              </a:rPr>
              <a:t>Reliability Availability Maintainability Safety</a:t>
            </a:r>
            <a:endParaRPr lang="zh-CN" altLang="en-US" sz="360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endParaRPr lang="en-US" altLang="zh-CN" sz="1100" smtClean="0"/>
          </a:p>
          <a:p>
            <a:pPr eaLnBrk="1" hangingPunct="1">
              <a:lnSpc>
                <a:spcPct val="70000"/>
              </a:lnSpc>
            </a:pPr>
            <a:endParaRPr lang="en-US" altLang="zh-CN" sz="1100" smtClean="0"/>
          </a:p>
          <a:p>
            <a:pPr eaLnBrk="1" hangingPunct="1">
              <a:lnSpc>
                <a:spcPct val="70000"/>
              </a:lnSpc>
            </a:pPr>
            <a:endParaRPr lang="en-US" altLang="zh-CN" sz="1100" smtClean="0"/>
          </a:p>
          <a:p>
            <a:pPr eaLnBrk="1" hangingPunct="1">
              <a:lnSpc>
                <a:spcPct val="70000"/>
              </a:lnSpc>
            </a:pPr>
            <a:r>
              <a:rPr lang="en-US" altLang="zh-CN" sz="2800" smtClean="0">
                <a:latin typeface="华文新魏" pitchFamily="2" charset="-122"/>
                <a:ea typeface="华文新魏" pitchFamily="2" charset="-122"/>
              </a:rPr>
              <a:t>LIU Yankuan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800" smtClean="0">
                <a:latin typeface="华文新魏" pitchFamily="2" charset="-122"/>
                <a:ea typeface="华文新魏" pitchFamily="2" charset="-122"/>
              </a:rPr>
              <a:t>2015.12.17</a:t>
            </a:r>
            <a:endParaRPr lang="zh-CN" altLang="en-US" sz="280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</a:t>
            </a:r>
            <a:r>
              <a:rPr lang="zh-CN" altLang="en-US" sz="400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定检维修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838200" y="1535113"/>
            <a:ext cx="10515600" cy="43513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在航空公司的维修要求</a:t>
            </a:r>
            <a:r>
              <a:rPr lang="zh-CN" altLang="en-US" dirty="0" smtClean="0">
                <a:latin typeface="Times New Roman" pitchFamily="18" charset="0"/>
              </a:rPr>
              <a:t>系统（</a:t>
            </a:r>
            <a:r>
              <a:rPr lang="en-US" altLang="zh-CN" dirty="0" smtClean="0">
                <a:latin typeface="Times New Roman" pitchFamily="18" charset="0"/>
              </a:rPr>
              <a:t>MRS</a:t>
            </a:r>
            <a:r>
              <a:rPr lang="zh-CN" altLang="en-US" dirty="0" smtClean="0">
                <a:latin typeface="Times New Roman" pitchFamily="18" charset="0"/>
              </a:rPr>
              <a:t>）中</a:t>
            </a:r>
            <a:r>
              <a:rPr lang="zh-CN" altLang="en-US" dirty="0" smtClean="0"/>
              <a:t>给出了一系列</a:t>
            </a:r>
            <a:r>
              <a:rPr lang="zh-CN" altLang="en-US" u="sng" dirty="0" smtClean="0"/>
              <a:t>针对飞机各系统和部件以及飞机区域的维修项目</a:t>
            </a:r>
            <a:r>
              <a:rPr lang="zh-CN" altLang="en-US" dirty="0" smtClean="0"/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所有规定的维修项目及任务都有一个</a:t>
            </a:r>
            <a:r>
              <a:rPr lang="zh-CN" altLang="en-US" u="sng" dirty="0" smtClean="0"/>
              <a:t>明确的执行周期或间隔</a:t>
            </a:r>
            <a:r>
              <a:rPr lang="zh-CN" altLang="en-US" dirty="0" smtClean="0"/>
              <a:t>，周期单位</a:t>
            </a:r>
            <a:r>
              <a:rPr lang="zh-CN" altLang="en-US" u="sng" dirty="0" smtClean="0"/>
              <a:t>通常用飞行</a:t>
            </a:r>
            <a:r>
              <a:rPr lang="zh-CN" altLang="en-US" u="sng" dirty="0" smtClean="0">
                <a:latin typeface="Times New Roman" pitchFamily="18" charset="0"/>
              </a:rPr>
              <a:t>循环（</a:t>
            </a:r>
            <a:r>
              <a:rPr lang="en-US" altLang="zh-CN" u="sng" dirty="0" smtClean="0">
                <a:latin typeface="Times New Roman" pitchFamily="18" charset="0"/>
              </a:rPr>
              <a:t>FC</a:t>
            </a:r>
            <a:r>
              <a:rPr lang="zh-CN" altLang="en-US" u="sng" dirty="0" smtClean="0">
                <a:latin typeface="Times New Roman" pitchFamily="18" charset="0"/>
              </a:rPr>
              <a:t>）、飞行小时（</a:t>
            </a:r>
            <a:r>
              <a:rPr lang="en-US" altLang="zh-CN" u="sng" dirty="0" smtClean="0">
                <a:latin typeface="Times New Roman" pitchFamily="18" charset="0"/>
              </a:rPr>
              <a:t>FH</a:t>
            </a:r>
            <a:r>
              <a:rPr lang="zh-CN" altLang="en-US" u="sng" dirty="0" smtClean="0">
                <a:latin typeface="Times New Roman" pitchFamily="18" charset="0"/>
              </a:rPr>
              <a:t>）和日历时间年月日（</a:t>
            </a:r>
            <a:r>
              <a:rPr lang="en-US" altLang="zh-CN" u="sng" dirty="0" smtClean="0">
                <a:latin typeface="Times New Roman" pitchFamily="18" charset="0"/>
              </a:rPr>
              <a:t>YE/MO/DAY</a:t>
            </a:r>
            <a:r>
              <a:rPr lang="zh-CN" altLang="en-US" u="sng" dirty="0" smtClean="0">
                <a:latin typeface="Times New Roman" pitchFamily="18" charset="0"/>
              </a:rPr>
              <a:t>）来表示</a:t>
            </a:r>
            <a:r>
              <a:rPr lang="zh-CN" altLang="en-US" dirty="0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</a:t>
            </a:r>
            <a:r>
              <a:rPr lang="zh-CN" altLang="en-US" sz="400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定检维修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838200" y="1535113"/>
            <a:ext cx="10515600" cy="43513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维修要求系统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Maintenance Requirement System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由航空公司制定，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CAAC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批准，每一年复查一次。</a:t>
            </a:r>
          </a:p>
        </p:txBody>
      </p:sp>
      <p:sp>
        <p:nvSpPr>
          <p:cNvPr id="6" name="椭圆 5"/>
          <p:cNvSpPr/>
          <p:nvPr/>
        </p:nvSpPr>
        <p:spPr>
          <a:xfrm>
            <a:off x="433027" y="3174831"/>
            <a:ext cx="2605017" cy="11077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维修审查委员会报告（</a:t>
            </a:r>
            <a:r>
              <a:rPr lang="en-US" altLang="zh-CN" sz="2400" dirty="0" smtClean="0">
                <a:solidFill>
                  <a:schemeClr val="tx1"/>
                </a:solidFill>
              </a:rPr>
              <a:t>MRBR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64152" y="3174831"/>
            <a:ext cx="2447224" cy="108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发动机维修手册（</a:t>
            </a:r>
            <a:r>
              <a:rPr lang="en-US" altLang="zh-CN" sz="2400" dirty="0" smtClean="0">
                <a:solidFill>
                  <a:schemeClr val="tx1"/>
                </a:solidFill>
              </a:rPr>
              <a:t>EM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443218" y="3174831"/>
            <a:ext cx="2575446" cy="11077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维修计划文件（</a:t>
            </a:r>
            <a:r>
              <a:rPr lang="en-US" altLang="zh-CN" sz="2400" dirty="0" smtClean="0">
                <a:solidFill>
                  <a:schemeClr val="tx1"/>
                </a:solidFill>
              </a:rPr>
              <a:t>MPD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76239" y="3174831"/>
            <a:ext cx="2540465" cy="11077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附件修理手册（</a:t>
            </a:r>
            <a:r>
              <a:rPr lang="en-US" altLang="zh-CN" sz="2400" dirty="0" smtClean="0">
                <a:solidFill>
                  <a:schemeClr val="tx1"/>
                </a:solidFill>
              </a:rPr>
              <a:t>CMM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30941" y="5409368"/>
            <a:ext cx="3333491" cy="10848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 smtClean="0">
                <a:solidFill>
                  <a:schemeClr val="tx1"/>
                </a:solidFill>
              </a:rPr>
              <a:t>维修要求系统（</a:t>
            </a:r>
            <a:r>
              <a:rPr lang="en-US" altLang="zh-CN" sz="2400" dirty="0" smtClean="0">
                <a:solidFill>
                  <a:schemeClr val="tx1"/>
                </a:solidFill>
              </a:rPr>
              <a:t>MRS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 rot="16200000">
            <a:off x="6026916" y="329692"/>
            <a:ext cx="570356" cy="893928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9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-215900"/>
            <a:ext cx="10515600" cy="1325563"/>
          </a:xfrm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          </a:t>
            </a:r>
            <a:r>
              <a:rPr lang="zh-CN" altLang="en-US" sz="4000" dirty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定</a:t>
            </a:r>
            <a:r>
              <a:rPr lang="zh-CN" altLang="en-US" sz="4000" dirty="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检维修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86" y="1325563"/>
            <a:ext cx="11202827" cy="4117430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576803" y="5658893"/>
            <a:ext cx="42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南航</a:t>
            </a:r>
            <a:r>
              <a:rPr lang="en-US" altLang="zh-CN" dirty="0" smtClean="0"/>
              <a:t>A320</a:t>
            </a:r>
            <a:r>
              <a:rPr lang="zh-CN" altLang="en-US" dirty="0" smtClean="0"/>
              <a:t>系列飞机</a:t>
            </a:r>
            <a:r>
              <a:rPr lang="en-US" altLang="zh-CN" dirty="0" smtClean="0"/>
              <a:t>MRS</a:t>
            </a:r>
            <a:r>
              <a:rPr lang="zh-CN" altLang="en-US" dirty="0" smtClean="0"/>
              <a:t>对字母检的要求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98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-215900"/>
            <a:ext cx="10515600" cy="1325563"/>
          </a:xfrm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直接维修成本（</a:t>
            </a:r>
            <a:r>
              <a:rPr lang="en-US" altLang="zh-CN" sz="4000" dirty="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DMC</a:t>
            </a:r>
            <a:r>
              <a:rPr lang="zh-CN" altLang="en-US" sz="4000" dirty="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627797" y="1028700"/>
            <a:ext cx="11013743" cy="4351337"/>
          </a:xfrm>
        </p:spPr>
        <p:txBody>
          <a:bodyPr/>
          <a:lstStyle/>
          <a:p>
            <a:pPr marL="368300" indent="-342900">
              <a:lnSpc>
                <a:spcPct val="100000"/>
              </a:lnSpc>
              <a:buFont typeface="Arial"/>
              <a:buChar char="•"/>
              <a:tabLst>
                <a:tab pos="368935" algn="l"/>
              </a:tabLst>
            </a:pPr>
            <a:r>
              <a:rPr lang="en-US" altLang="zh-CN" b="1" spc="-5" dirty="0" smtClean="0">
                <a:cs typeface="Calibri"/>
              </a:rPr>
              <a:t>Supposing </a:t>
            </a:r>
            <a:r>
              <a:rPr lang="en-US" altLang="zh-CN" b="1" spc="-5" dirty="0">
                <a:cs typeface="Calibri"/>
              </a:rPr>
              <a:t>that </a:t>
            </a:r>
            <a:r>
              <a:rPr lang="en-US" altLang="zh-CN" b="1" spc="-35" dirty="0">
                <a:cs typeface="Calibri"/>
              </a:rPr>
              <a:t>Test </a:t>
            </a:r>
            <a:r>
              <a:rPr lang="en-US" altLang="zh-CN" b="1" spc="-10" dirty="0">
                <a:cs typeface="Calibri"/>
              </a:rPr>
              <a:t>Cost </a:t>
            </a:r>
            <a:r>
              <a:rPr lang="en-US" altLang="zh-CN" b="1" dirty="0">
                <a:cs typeface="Calibri"/>
              </a:rPr>
              <a:t>is </a:t>
            </a:r>
            <a:r>
              <a:rPr lang="en-US" altLang="zh-CN" b="1" spc="-5" dirty="0">
                <a:cs typeface="Calibri"/>
              </a:rPr>
              <a:t>only due </a:t>
            </a:r>
            <a:r>
              <a:rPr lang="en-US" altLang="zh-CN" b="1" dirty="0">
                <a:cs typeface="Calibri"/>
              </a:rPr>
              <a:t>if </a:t>
            </a:r>
            <a:r>
              <a:rPr lang="en-US" altLang="zh-CN" b="1" spc="-10" dirty="0">
                <a:cs typeface="Calibri"/>
              </a:rPr>
              <a:t>test </a:t>
            </a:r>
            <a:r>
              <a:rPr lang="en-US" altLang="zh-CN" b="1" dirty="0">
                <a:cs typeface="Calibri"/>
              </a:rPr>
              <a:t>is </a:t>
            </a:r>
            <a:r>
              <a:rPr lang="en-US" altLang="zh-CN" b="1" spc="-10" dirty="0">
                <a:cs typeface="Calibri"/>
              </a:rPr>
              <a:t>negative </a:t>
            </a:r>
            <a:r>
              <a:rPr lang="en-US" altLang="zh-CN" b="1" dirty="0">
                <a:cs typeface="Calibri"/>
              </a:rPr>
              <a:t>(no </a:t>
            </a:r>
            <a:r>
              <a:rPr lang="en-US" altLang="zh-CN" b="1" spc="-10" dirty="0">
                <a:cs typeface="Calibri"/>
              </a:rPr>
              <a:t>fault</a:t>
            </a:r>
            <a:r>
              <a:rPr lang="en-US" altLang="zh-CN" b="1" spc="180" dirty="0">
                <a:cs typeface="Calibri"/>
              </a:rPr>
              <a:t> </a:t>
            </a:r>
            <a:r>
              <a:rPr lang="en-US" altLang="zh-CN" b="1" spc="-10" dirty="0">
                <a:cs typeface="Calibri"/>
              </a:rPr>
              <a:t>found</a:t>
            </a:r>
            <a:r>
              <a:rPr lang="en-US" altLang="zh-CN" b="1" spc="-10" dirty="0" smtClean="0">
                <a:cs typeface="Calibri"/>
              </a:rPr>
              <a:t>)</a:t>
            </a:r>
            <a:r>
              <a:rPr lang="en-US" altLang="zh-CN" b="1" spc="-10" dirty="0">
                <a:cs typeface="Calibri"/>
              </a:rPr>
              <a:t>:</a:t>
            </a:r>
            <a:endParaRPr lang="en-US" altLang="zh-CN" b="1" spc="-10" dirty="0" smtClean="0"/>
          </a:p>
          <a:p>
            <a:pPr marL="368300" indent="-342900">
              <a:lnSpc>
                <a:spcPct val="100000"/>
              </a:lnSpc>
              <a:buFont typeface="Arial"/>
              <a:buChar char="•"/>
              <a:tabLst>
                <a:tab pos="368935" algn="l"/>
              </a:tabLst>
            </a:pPr>
            <a:endParaRPr lang="en-US" altLang="zh-CN" spc="-10" dirty="0" smtClean="0"/>
          </a:p>
          <a:p>
            <a:pPr marL="368300" indent="-342900">
              <a:lnSpc>
                <a:spcPct val="100000"/>
              </a:lnSpc>
              <a:buFont typeface="Arial"/>
              <a:buChar char="•"/>
              <a:tabLst>
                <a:tab pos="368935" algn="l"/>
              </a:tabLst>
            </a:pPr>
            <a:r>
              <a:rPr lang="en-US" altLang="zh-CN" b="1" spc="-10" dirty="0" err="1" smtClean="0"/>
              <a:t>Equipments</a:t>
            </a:r>
            <a:r>
              <a:rPr lang="en-US" altLang="zh-CN" b="1" spc="-100" dirty="0" smtClean="0"/>
              <a:t> </a:t>
            </a:r>
            <a:r>
              <a:rPr lang="en-US" altLang="zh-CN" b="1" spc="-10" dirty="0"/>
              <a:t>repairable</a:t>
            </a:r>
          </a:p>
          <a:p>
            <a:pPr marL="482600">
              <a:lnSpc>
                <a:spcPct val="100000"/>
              </a:lnSpc>
              <a:spcBef>
                <a:spcPts val="595"/>
              </a:spcBef>
            </a:pPr>
            <a:r>
              <a:rPr lang="en-US" altLang="zh-CN" spc="-5" dirty="0">
                <a:cs typeface="Calibri"/>
              </a:rPr>
              <a:t>DMC </a:t>
            </a:r>
            <a:r>
              <a:rPr lang="en-US" altLang="zh-CN" dirty="0">
                <a:cs typeface="Calibri"/>
              </a:rPr>
              <a:t>= [ NFF * </a:t>
            </a:r>
            <a:r>
              <a:rPr lang="en-US" altLang="zh-CN" spc="-35" dirty="0" err="1">
                <a:cs typeface="Calibri"/>
              </a:rPr>
              <a:t>Test_Cost</a:t>
            </a:r>
            <a:r>
              <a:rPr lang="en-US" altLang="zh-CN" spc="-3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+ </a:t>
            </a:r>
            <a:r>
              <a:rPr lang="en-US" altLang="zh-CN" spc="-5" dirty="0">
                <a:cs typeface="Calibri"/>
              </a:rPr>
              <a:t>(1‐NFF)* </a:t>
            </a:r>
            <a:r>
              <a:rPr lang="en-US" altLang="zh-CN" spc="-10" dirty="0" err="1">
                <a:cs typeface="Calibri"/>
              </a:rPr>
              <a:t>Repair_Cost</a:t>
            </a:r>
            <a:r>
              <a:rPr lang="en-US" altLang="zh-CN" spc="-10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] /</a:t>
            </a:r>
            <a:r>
              <a:rPr lang="en-US" altLang="zh-CN" spc="-70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MTBUR</a:t>
            </a:r>
          </a:p>
          <a:p>
            <a:pPr marL="12700">
              <a:lnSpc>
                <a:spcPct val="100000"/>
              </a:lnSpc>
              <a:spcBef>
                <a:spcPts val="23"/>
              </a:spcBef>
            </a:pPr>
            <a:endParaRPr lang="en-US" altLang="zh-CN" sz="40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buFont typeface="Arial"/>
              <a:buChar char="•"/>
              <a:tabLst>
                <a:tab pos="368935" algn="l"/>
              </a:tabLst>
            </a:pPr>
            <a:r>
              <a:rPr lang="en-US" altLang="zh-CN" b="1" spc="-10" dirty="0" err="1"/>
              <a:t>Equipments</a:t>
            </a:r>
            <a:r>
              <a:rPr lang="en-US" altLang="zh-CN" b="1" spc="-10" dirty="0"/>
              <a:t> </a:t>
            </a:r>
            <a:r>
              <a:rPr lang="en-US" altLang="zh-CN" b="1" spc="-5" dirty="0"/>
              <a:t>expendable </a:t>
            </a:r>
            <a:r>
              <a:rPr lang="en-US" altLang="zh-CN" b="1" spc="-10" dirty="0"/>
              <a:t>(filter </a:t>
            </a:r>
            <a:r>
              <a:rPr lang="en-US" altLang="zh-CN" b="1" spc="-20" dirty="0"/>
              <a:t>for</a:t>
            </a:r>
            <a:r>
              <a:rPr lang="en-US" altLang="zh-CN" b="1" spc="15" dirty="0"/>
              <a:t> </a:t>
            </a:r>
            <a:r>
              <a:rPr lang="en-US" altLang="zh-CN" b="1" spc="-10" dirty="0"/>
              <a:t>instance)</a:t>
            </a:r>
          </a:p>
          <a:p>
            <a:pPr marL="482600">
              <a:lnSpc>
                <a:spcPct val="100000"/>
              </a:lnSpc>
              <a:spcBef>
                <a:spcPts val="595"/>
              </a:spcBef>
            </a:pPr>
            <a:r>
              <a:rPr lang="en-US" altLang="zh-CN" spc="-5" dirty="0">
                <a:cs typeface="Calibri"/>
              </a:rPr>
              <a:t>DMC </a:t>
            </a:r>
            <a:r>
              <a:rPr lang="en-US" altLang="zh-CN" dirty="0">
                <a:cs typeface="Calibri"/>
              </a:rPr>
              <a:t>= </a:t>
            </a:r>
            <a:r>
              <a:rPr lang="en-US" altLang="zh-CN" spc="-10" dirty="0">
                <a:cs typeface="Calibri"/>
              </a:rPr>
              <a:t>Spare </a:t>
            </a:r>
            <a:r>
              <a:rPr lang="en-US" altLang="zh-CN" dirty="0">
                <a:cs typeface="Calibri"/>
              </a:rPr>
              <a:t>Price /</a:t>
            </a:r>
            <a:r>
              <a:rPr lang="en-US" altLang="zh-CN" spc="-10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MTBUR</a:t>
            </a:r>
          </a:p>
          <a:p>
            <a:pPr marL="12700">
              <a:lnSpc>
                <a:spcPct val="100000"/>
              </a:lnSpc>
              <a:spcBef>
                <a:spcPts val="23"/>
              </a:spcBef>
            </a:pPr>
            <a:endParaRPr lang="en-US" altLang="zh-CN" sz="40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buFont typeface="Arial"/>
              <a:buChar char="•"/>
              <a:tabLst>
                <a:tab pos="368935" algn="l"/>
              </a:tabLst>
            </a:pPr>
            <a:r>
              <a:rPr lang="en-US" altLang="zh-CN" b="1" spc="-10" dirty="0" err="1"/>
              <a:t>Equipments</a:t>
            </a:r>
            <a:r>
              <a:rPr lang="en-US" altLang="zh-CN" b="1" spc="-10" dirty="0"/>
              <a:t> </a:t>
            </a:r>
            <a:r>
              <a:rPr lang="en-US" altLang="zh-CN" b="1" spc="-15" dirty="0"/>
              <a:t>testable </a:t>
            </a:r>
            <a:r>
              <a:rPr lang="en-US" altLang="zh-CN" b="1" dirty="0"/>
              <a:t>but not</a:t>
            </a:r>
            <a:r>
              <a:rPr lang="en-US" altLang="zh-CN" b="1" spc="-50" dirty="0"/>
              <a:t> </a:t>
            </a:r>
            <a:r>
              <a:rPr lang="en-US" altLang="zh-CN" b="1" spc="-10" dirty="0"/>
              <a:t>repairable</a:t>
            </a:r>
          </a:p>
          <a:p>
            <a:pPr marL="482600">
              <a:lnSpc>
                <a:spcPct val="100000"/>
              </a:lnSpc>
              <a:spcBef>
                <a:spcPts val="595"/>
              </a:spcBef>
              <a:tabLst>
                <a:tab pos="3626485" algn="l"/>
              </a:tabLst>
            </a:pPr>
            <a:r>
              <a:rPr lang="en-US" altLang="zh-CN" spc="-5" dirty="0">
                <a:cs typeface="Calibri"/>
              </a:rPr>
              <a:t>DMC </a:t>
            </a:r>
            <a:r>
              <a:rPr lang="en-US" altLang="zh-CN" dirty="0">
                <a:cs typeface="Calibri"/>
              </a:rPr>
              <a:t>= [ </a:t>
            </a:r>
            <a:r>
              <a:rPr lang="en-US" altLang="zh-CN" dirty="0" smtClean="0">
                <a:cs typeface="Calibri"/>
              </a:rPr>
              <a:t>NFF</a:t>
            </a:r>
            <a:r>
              <a:rPr lang="en-US" altLang="zh-CN" spc="315" dirty="0" smtClean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*</a:t>
            </a:r>
            <a:r>
              <a:rPr lang="en-US" altLang="zh-CN" spc="225" dirty="0">
                <a:cs typeface="Calibri"/>
              </a:rPr>
              <a:t> </a:t>
            </a:r>
            <a:r>
              <a:rPr lang="en-US" altLang="zh-CN" spc="-35" dirty="0" err="1" smtClean="0">
                <a:cs typeface="Calibri"/>
              </a:rPr>
              <a:t>Test_Cost</a:t>
            </a:r>
            <a:r>
              <a:rPr lang="en-US" altLang="zh-CN" spc="-35" dirty="0" smtClean="0">
                <a:cs typeface="Calibri"/>
              </a:rPr>
              <a:t> </a:t>
            </a:r>
            <a:r>
              <a:rPr lang="en-US" altLang="zh-CN" dirty="0" smtClean="0">
                <a:cs typeface="Calibri"/>
              </a:rPr>
              <a:t>+ </a:t>
            </a:r>
            <a:r>
              <a:rPr lang="en-US" altLang="zh-CN" spc="-5" dirty="0">
                <a:cs typeface="Calibri"/>
              </a:rPr>
              <a:t>(1 </a:t>
            </a:r>
            <a:r>
              <a:rPr lang="en-US" altLang="zh-CN" dirty="0">
                <a:cs typeface="Calibri"/>
              </a:rPr>
              <a:t>– NFF) * </a:t>
            </a:r>
            <a:r>
              <a:rPr lang="en-US" altLang="zh-CN" spc="-5" dirty="0" err="1">
                <a:cs typeface="Calibri"/>
              </a:rPr>
              <a:t>Spare_Price</a:t>
            </a:r>
            <a:r>
              <a:rPr lang="en-US" altLang="zh-CN" spc="-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] /</a:t>
            </a:r>
            <a:r>
              <a:rPr lang="en-US" altLang="zh-CN" spc="-120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MTBUR</a:t>
            </a:r>
          </a:p>
          <a:p>
            <a:pPr algn="just" eaLnBrk="1" hangingPunct="1">
              <a:lnSpc>
                <a:spcPct val="150000"/>
              </a:lnSpc>
            </a:pP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2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-215900"/>
            <a:ext cx="10515600" cy="1325563"/>
          </a:xfrm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直接维修成本（</a:t>
            </a:r>
            <a:r>
              <a:rPr lang="en-US" altLang="zh-CN" sz="4000" dirty="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DMC</a:t>
            </a:r>
            <a:r>
              <a:rPr lang="zh-CN" altLang="en-US" sz="4000" dirty="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627797" y="1028700"/>
            <a:ext cx="11163870" cy="4351337"/>
          </a:xfrm>
        </p:spPr>
        <p:txBody>
          <a:bodyPr/>
          <a:lstStyle/>
          <a:p>
            <a:pPr marL="368300" indent="-342900">
              <a:lnSpc>
                <a:spcPct val="100000"/>
              </a:lnSpc>
              <a:buFont typeface="Arial"/>
              <a:buChar char="•"/>
              <a:tabLst>
                <a:tab pos="368935" algn="l"/>
              </a:tabLst>
            </a:pPr>
            <a:r>
              <a:rPr lang="en-US" altLang="zh-CN" b="1" dirty="0">
                <a:cs typeface="Calibri"/>
              </a:rPr>
              <a:t>If </a:t>
            </a:r>
            <a:r>
              <a:rPr lang="en-US" altLang="zh-CN" b="1" spc="-65" dirty="0">
                <a:cs typeface="Calibri"/>
              </a:rPr>
              <a:t>Test </a:t>
            </a:r>
            <a:r>
              <a:rPr lang="en-US" altLang="zh-CN" b="1" spc="-10" dirty="0">
                <a:cs typeface="Calibri"/>
              </a:rPr>
              <a:t>Cost </a:t>
            </a:r>
            <a:r>
              <a:rPr lang="en-US" altLang="zh-CN" b="1" spc="-5" dirty="0">
                <a:cs typeface="Calibri"/>
              </a:rPr>
              <a:t>is </a:t>
            </a:r>
            <a:r>
              <a:rPr lang="en-US" altLang="zh-CN" b="1" dirty="0">
                <a:cs typeface="Calibri"/>
              </a:rPr>
              <a:t>due </a:t>
            </a:r>
            <a:r>
              <a:rPr lang="en-US" altLang="zh-CN" b="1" spc="-15" dirty="0">
                <a:cs typeface="Calibri"/>
              </a:rPr>
              <a:t>whatever </a:t>
            </a:r>
            <a:r>
              <a:rPr lang="en-US" altLang="zh-CN" b="1" dirty="0">
                <a:cs typeface="Calibri"/>
              </a:rPr>
              <a:t>the </a:t>
            </a:r>
            <a:r>
              <a:rPr lang="en-US" altLang="zh-CN" b="1" spc="-10" dirty="0">
                <a:cs typeface="Calibri"/>
              </a:rPr>
              <a:t>result </a:t>
            </a:r>
            <a:r>
              <a:rPr lang="en-US" altLang="zh-CN" b="1" dirty="0">
                <a:cs typeface="Calibri"/>
              </a:rPr>
              <a:t>of the </a:t>
            </a:r>
            <a:r>
              <a:rPr lang="en-US" altLang="zh-CN" b="1" spc="-15" dirty="0">
                <a:cs typeface="Calibri"/>
              </a:rPr>
              <a:t>test,</a:t>
            </a:r>
            <a:r>
              <a:rPr lang="en-US" altLang="zh-CN" b="1" spc="80" dirty="0">
                <a:cs typeface="Calibri"/>
              </a:rPr>
              <a:t> </a:t>
            </a:r>
            <a:r>
              <a:rPr lang="en-US" altLang="zh-CN" b="1" dirty="0" smtClean="0">
                <a:cs typeface="Calibri"/>
              </a:rPr>
              <a:t>then:</a:t>
            </a:r>
          </a:p>
          <a:p>
            <a:pPr marL="368300" indent="-342900">
              <a:lnSpc>
                <a:spcPct val="100000"/>
              </a:lnSpc>
              <a:buFont typeface="Arial"/>
              <a:buChar char="•"/>
              <a:tabLst>
                <a:tab pos="368935" algn="l"/>
              </a:tabLst>
            </a:pPr>
            <a:endParaRPr lang="en-US" altLang="zh-CN" spc="-10" dirty="0" smtClean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US" altLang="zh-CN" b="1" spc="-10" dirty="0" err="1">
                <a:cs typeface="Calibri"/>
              </a:rPr>
              <a:t>Equipments</a:t>
            </a:r>
            <a:r>
              <a:rPr lang="en-US" altLang="zh-CN" b="1" spc="-100" dirty="0">
                <a:cs typeface="Calibri"/>
              </a:rPr>
              <a:t> </a:t>
            </a:r>
            <a:r>
              <a:rPr lang="en-US" altLang="zh-CN" b="1" spc="-10" dirty="0">
                <a:cs typeface="Calibri"/>
              </a:rPr>
              <a:t>repairable</a:t>
            </a:r>
            <a:endParaRPr lang="en-US" altLang="zh-CN" dirty="0"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95"/>
              </a:spcBef>
              <a:tabLst>
                <a:tab pos="2849245" algn="l"/>
              </a:tabLst>
            </a:pPr>
            <a:r>
              <a:rPr lang="en-US" altLang="zh-CN" spc="-5" dirty="0">
                <a:cs typeface="Calibri"/>
              </a:rPr>
              <a:t>DMC  </a:t>
            </a:r>
            <a:r>
              <a:rPr lang="en-US" altLang="zh-CN" dirty="0">
                <a:cs typeface="Calibri"/>
              </a:rPr>
              <a:t>=</a:t>
            </a:r>
            <a:r>
              <a:rPr lang="en-US" altLang="zh-CN" spc="19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[</a:t>
            </a:r>
            <a:r>
              <a:rPr lang="en-US" altLang="zh-CN" spc="370" dirty="0">
                <a:cs typeface="Calibri"/>
              </a:rPr>
              <a:t> </a:t>
            </a:r>
            <a:r>
              <a:rPr lang="en-US" altLang="zh-CN" spc="-35" dirty="0" err="1" smtClean="0">
                <a:cs typeface="Calibri"/>
              </a:rPr>
              <a:t>Test_Cost</a:t>
            </a:r>
            <a:r>
              <a:rPr lang="en-US" altLang="zh-CN" spc="-35" dirty="0" smtClean="0">
                <a:cs typeface="Calibri"/>
              </a:rPr>
              <a:t> </a:t>
            </a:r>
            <a:r>
              <a:rPr lang="en-US" altLang="zh-CN" dirty="0" smtClean="0">
                <a:cs typeface="Calibri"/>
              </a:rPr>
              <a:t>+ </a:t>
            </a:r>
            <a:r>
              <a:rPr lang="en-US" altLang="zh-CN" spc="-5" dirty="0">
                <a:cs typeface="Calibri"/>
              </a:rPr>
              <a:t>(1‐NFF</a:t>
            </a:r>
            <a:r>
              <a:rPr lang="en-US" altLang="zh-CN" spc="-5" dirty="0" smtClean="0">
                <a:cs typeface="Calibri"/>
              </a:rPr>
              <a:t>) * </a:t>
            </a:r>
            <a:r>
              <a:rPr lang="en-US" altLang="zh-CN" spc="-10" dirty="0" err="1">
                <a:cs typeface="Calibri"/>
              </a:rPr>
              <a:t>Repair_Cost</a:t>
            </a:r>
            <a:r>
              <a:rPr lang="en-US" altLang="zh-CN" spc="-10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] /</a:t>
            </a:r>
            <a:r>
              <a:rPr lang="en-US" altLang="zh-CN" spc="-8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MTBUR</a:t>
            </a: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lang="en-US" altLang="zh-CN" sz="35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US" altLang="zh-CN" b="1" spc="-10" dirty="0" err="1">
                <a:cs typeface="Calibri"/>
              </a:rPr>
              <a:t>Equipments</a:t>
            </a:r>
            <a:r>
              <a:rPr lang="en-US" altLang="zh-CN" b="1" spc="-10" dirty="0">
                <a:cs typeface="Calibri"/>
              </a:rPr>
              <a:t> </a:t>
            </a:r>
            <a:r>
              <a:rPr lang="en-US" altLang="zh-CN" b="1" spc="-5" dirty="0">
                <a:cs typeface="Calibri"/>
              </a:rPr>
              <a:t>expendable </a:t>
            </a:r>
            <a:r>
              <a:rPr lang="en-US" altLang="zh-CN" b="1" spc="-10" dirty="0">
                <a:cs typeface="Calibri"/>
              </a:rPr>
              <a:t>(filter </a:t>
            </a:r>
            <a:r>
              <a:rPr lang="en-US" altLang="zh-CN" b="1" spc="-20" dirty="0">
                <a:cs typeface="Calibri"/>
              </a:rPr>
              <a:t>for</a:t>
            </a:r>
            <a:r>
              <a:rPr lang="en-US" altLang="zh-CN" b="1" spc="15" dirty="0">
                <a:cs typeface="Calibri"/>
              </a:rPr>
              <a:t> </a:t>
            </a:r>
            <a:r>
              <a:rPr lang="en-US" altLang="zh-CN" b="1" spc="-10" dirty="0">
                <a:cs typeface="Calibri"/>
              </a:rPr>
              <a:t>instance)</a:t>
            </a:r>
            <a:endParaRPr lang="en-US" altLang="zh-CN" dirty="0"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95"/>
              </a:spcBef>
            </a:pPr>
            <a:r>
              <a:rPr lang="en-US" altLang="zh-CN" spc="-5" dirty="0">
                <a:cs typeface="Calibri"/>
              </a:rPr>
              <a:t>DMC </a:t>
            </a:r>
            <a:r>
              <a:rPr lang="en-US" altLang="zh-CN" dirty="0">
                <a:cs typeface="Calibri"/>
              </a:rPr>
              <a:t>= </a:t>
            </a:r>
            <a:r>
              <a:rPr lang="en-US" altLang="zh-CN" spc="-10" dirty="0">
                <a:cs typeface="Calibri"/>
              </a:rPr>
              <a:t>Spare </a:t>
            </a:r>
            <a:r>
              <a:rPr lang="en-US" altLang="zh-CN" dirty="0">
                <a:cs typeface="Calibri"/>
              </a:rPr>
              <a:t>Price /</a:t>
            </a:r>
            <a:r>
              <a:rPr lang="en-US" altLang="zh-CN" spc="-10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MTBUR</a:t>
            </a: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lang="en-US" altLang="zh-CN" sz="35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US" altLang="zh-CN" b="1" spc="-10" dirty="0" err="1">
                <a:cs typeface="Calibri"/>
              </a:rPr>
              <a:t>Equipments</a:t>
            </a:r>
            <a:r>
              <a:rPr lang="en-US" altLang="zh-CN" b="1" spc="-10" dirty="0">
                <a:cs typeface="Calibri"/>
              </a:rPr>
              <a:t> </a:t>
            </a:r>
            <a:r>
              <a:rPr lang="en-US" altLang="zh-CN" b="1" spc="-15" dirty="0">
                <a:cs typeface="Calibri"/>
              </a:rPr>
              <a:t>testable </a:t>
            </a:r>
            <a:r>
              <a:rPr lang="en-US" altLang="zh-CN" b="1" dirty="0">
                <a:cs typeface="Calibri"/>
              </a:rPr>
              <a:t>but not</a:t>
            </a:r>
            <a:r>
              <a:rPr lang="en-US" altLang="zh-CN" b="1" spc="-50" dirty="0">
                <a:cs typeface="Calibri"/>
              </a:rPr>
              <a:t> </a:t>
            </a:r>
            <a:r>
              <a:rPr lang="en-US" altLang="zh-CN" b="1" spc="-10" dirty="0">
                <a:cs typeface="Calibri"/>
              </a:rPr>
              <a:t>repairable</a:t>
            </a:r>
            <a:endParaRPr lang="en-US" altLang="zh-CN" dirty="0"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95"/>
              </a:spcBef>
              <a:tabLst>
                <a:tab pos="2849245" algn="l"/>
              </a:tabLst>
            </a:pPr>
            <a:r>
              <a:rPr lang="en-US" altLang="zh-CN" spc="-5" dirty="0">
                <a:cs typeface="Calibri"/>
              </a:rPr>
              <a:t>DMC  </a:t>
            </a:r>
            <a:r>
              <a:rPr lang="en-US" altLang="zh-CN" dirty="0">
                <a:cs typeface="Calibri"/>
              </a:rPr>
              <a:t>=</a:t>
            </a:r>
            <a:r>
              <a:rPr lang="en-US" altLang="zh-CN" spc="19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[</a:t>
            </a:r>
            <a:r>
              <a:rPr lang="en-US" altLang="zh-CN" spc="370" dirty="0">
                <a:cs typeface="Calibri"/>
              </a:rPr>
              <a:t> </a:t>
            </a:r>
            <a:r>
              <a:rPr lang="en-US" altLang="zh-CN" spc="-35" dirty="0" err="1" smtClean="0">
                <a:cs typeface="Calibri"/>
              </a:rPr>
              <a:t>Test_Cost</a:t>
            </a:r>
            <a:r>
              <a:rPr lang="en-US" altLang="zh-CN" spc="-35" dirty="0" smtClean="0">
                <a:cs typeface="Calibri"/>
              </a:rPr>
              <a:t> </a:t>
            </a:r>
            <a:r>
              <a:rPr lang="en-US" altLang="zh-CN" dirty="0" smtClean="0">
                <a:cs typeface="Calibri"/>
              </a:rPr>
              <a:t>+ </a:t>
            </a:r>
            <a:r>
              <a:rPr lang="en-US" altLang="zh-CN" spc="-5" dirty="0">
                <a:cs typeface="Calibri"/>
              </a:rPr>
              <a:t>(1 </a:t>
            </a:r>
            <a:r>
              <a:rPr lang="en-US" altLang="zh-CN" dirty="0">
                <a:cs typeface="Calibri"/>
              </a:rPr>
              <a:t>– NFF) * </a:t>
            </a:r>
            <a:r>
              <a:rPr lang="en-US" altLang="zh-CN" spc="-5" dirty="0" err="1">
                <a:cs typeface="Calibri"/>
              </a:rPr>
              <a:t>Spare_Price</a:t>
            </a:r>
            <a:r>
              <a:rPr lang="en-US" altLang="zh-CN" spc="-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] /</a:t>
            </a:r>
            <a:r>
              <a:rPr lang="en-US" altLang="zh-CN" spc="-130" dirty="0">
                <a:cs typeface="Calibri"/>
              </a:rPr>
              <a:t> </a:t>
            </a:r>
            <a:r>
              <a:rPr lang="en-US" altLang="zh-CN" dirty="0" smtClean="0">
                <a:cs typeface="Calibri"/>
              </a:rPr>
              <a:t>MTBUR</a:t>
            </a:r>
            <a:endParaRPr lang="en-US" altLang="zh-C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60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-215900"/>
            <a:ext cx="10515600" cy="1325563"/>
          </a:xfrm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</a:t>
            </a:r>
            <a:r>
              <a:rPr lang="zh-CN" altLang="en-US" sz="400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维修工时（</a:t>
            </a:r>
            <a:r>
              <a:rPr lang="en-US" altLang="zh-CN" sz="400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MMH</a:t>
            </a:r>
            <a:r>
              <a:rPr lang="zh-CN" altLang="en-US" sz="400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1535113"/>
            <a:ext cx="10515600" cy="43513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维修工时（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Maintenance Man-Hour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）（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MMH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是</a:t>
            </a:r>
            <a:r>
              <a:rPr lang="zh-CN" altLang="en-US" u="sng" dirty="0" smtClean="0">
                <a:latin typeface="+mn-ea"/>
                <a:cs typeface="Times New Roman" pitchFamily="18" charset="0"/>
              </a:rPr>
              <a:t>指</a:t>
            </a:r>
            <a:r>
              <a:rPr lang="zh-CN" altLang="en-US" u="sng" dirty="0" smtClean="0">
                <a:cs typeface="Times New Roman" pitchFamily="18" charset="0"/>
              </a:rPr>
              <a:t>进行维修作业的维修人员数乘以工作时数</a:t>
            </a:r>
            <a:r>
              <a:rPr lang="zh-CN" altLang="en-US" dirty="0" smtClean="0">
                <a:cs typeface="Times New Roman" pitchFamily="18" charset="0"/>
              </a:rPr>
              <a:t>或各个维修人员维修时数之和。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DMC(Labor)=MMH*Labor Rate/MTBUR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838200" y="1128713"/>
            <a:ext cx="10515600" cy="43513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维修成本：直接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间接维修成本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直接维修：航线维修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定检维修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直接维修成本（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DMC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维修工时（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MMH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DMC(Labor)=MMH*Labor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Rate/MTBUR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总    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649" name="内容占位符 2"/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43513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放行标准：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MMEL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CDL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过站时间：计划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实际过站时间（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TAT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放行可靠性（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DR/OR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非正常运行事件（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平均修复时间（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MTTR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7650" name="标题 1"/>
          <p:cNvSpPr txBox="1">
            <a:spLocks/>
          </p:cNvSpPr>
          <p:nvPr/>
        </p:nvSpPr>
        <p:spPr bwMode="auto">
          <a:xfrm>
            <a:off x="838200" y="-173038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zh-CN" altLang="en-US" sz="4000" dirty="0">
                <a:latin typeface="华文隶书" pitchFamily="2" charset="-122"/>
                <a:ea typeface="华文隶书" pitchFamily="2" charset="-122"/>
              </a:rPr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回    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object 22"/>
          <p:cNvSpPr>
            <a:spLocks noChangeArrowheads="1"/>
          </p:cNvSpPr>
          <p:nvPr/>
        </p:nvSpPr>
        <p:spPr bwMode="auto">
          <a:xfrm>
            <a:off x="0" y="0"/>
            <a:ext cx="155575" cy="1079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092200"/>
            <a:endParaRPr lang="zh-CN" altLang="en-US" sz="2200">
              <a:latin typeface="Calibri" pitchFamily="34" charset="0"/>
            </a:endParaRPr>
          </a:p>
        </p:txBody>
      </p:sp>
      <p:sp>
        <p:nvSpPr>
          <p:cNvPr id="35844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45" name="object 25"/>
          <p:cNvSpPr txBox="1">
            <a:spLocks noChangeArrowheads="1"/>
          </p:cNvSpPr>
          <p:nvPr/>
        </p:nvSpPr>
        <p:spPr bwMode="auto">
          <a:xfrm>
            <a:off x="2224088" y="211138"/>
            <a:ext cx="90678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3600">
                <a:solidFill>
                  <a:srgbClr val="FED45C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Reliability &amp; Maintenance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  <a:cs typeface="Arial" charset="0"/>
              </a:rPr>
              <a:t> </a:t>
            </a:r>
            <a:r>
              <a:rPr lang="en-US" altLang="zh-CN" sz="3600">
                <a:solidFill>
                  <a:srgbClr val="FED45C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Economics</a:t>
            </a:r>
            <a:endParaRPr lang="en-US" altLang="zh-CN" sz="3600">
              <a:latin typeface="华文新魏" pitchFamily="2" charset="-122"/>
              <a:ea typeface="华文新魏" pitchFamily="2" charset="-122"/>
              <a:cs typeface="Arial" charset="0"/>
            </a:endParaRPr>
          </a:p>
        </p:txBody>
      </p:sp>
      <p:sp>
        <p:nvSpPr>
          <p:cNvPr id="35846" name="object 26"/>
          <p:cNvSpPr>
            <a:spLocks/>
          </p:cNvSpPr>
          <p:nvPr/>
        </p:nvSpPr>
        <p:spPr bwMode="auto">
          <a:xfrm>
            <a:off x="6232525" y="1449388"/>
            <a:ext cx="0" cy="4878387"/>
          </a:xfrm>
          <a:custGeom>
            <a:avLst/>
            <a:gdLst>
              <a:gd name="T0" fmla="*/ 0 h 4851400"/>
              <a:gd name="T1" fmla="*/ 4850892 h 4851400"/>
              <a:gd name="T2" fmla="*/ 0 60000 65536"/>
              <a:gd name="T3" fmla="*/ 0 60000 65536"/>
              <a:gd name="T4" fmla="*/ 0 h 4851400"/>
              <a:gd name="T5" fmla="*/ 4851400 h 48514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851400">
                <a:moveTo>
                  <a:pt x="0" y="0"/>
                </a:moveTo>
                <a:lnTo>
                  <a:pt x="0" y="4850892"/>
                </a:lnTo>
              </a:path>
            </a:pathLst>
          </a:custGeom>
          <a:noFill/>
          <a:ln w="31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47" name="object 27"/>
          <p:cNvSpPr txBox="1">
            <a:spLocks noChangeArrowheads="1"/>
          </p:cNvSpPr>
          <p:nvPr/>
        </p:nvSpPr>
        <p:spPr bwMode="auto">
          <a:xfrm>
            <a:off x="6802438" y="4040188"/>
            <a:ext cx="47783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1028700" algn="l"/>
                <a:tab pos="2573338" algn="l"/>
              </a:tabLst>
            </a:pPr>
            <a:r>
              <a:rPr lang="zh-CN" altLang="en-US" sz="1300">
                <a:solidFill>
                  <a:srgbClr val="0000FF"/>
                </a:solidFill>
                <a:latin typeface="Webdings" pitchFamily="18" charset="2"/>
              </a:rPr>
              <a:t></a:t>
            </a:r>
            <a:r>
              <a:rPr lang="zh-CN" altLang="en-US" sz="13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>
                <a:solidFill>
                  <a:srgbClr val="0000FF"/>
                </a:solidFill>
                <a:latin typeface="Verdana" pitchFamily="34" charset="0"/>
              </a:rPr>
              <a:t>DMC:	Maintenance	Labour/Material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5848" name="object 28"/>
          <p:cNvSpPr txBox="1">
            <a:spLocks noChangeArrowheads="1"/>
          </p:cNvSpPr>
          <p:nvPr/>
        </p:nvSpPr>
        <p:spPr bwMode="auto">
          <a:xfrm>
            <a:off x="7058025" y="4233863"/>
            <a:ext cx="45180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1073150" algn="l"/>
                <a:tab pos="2382838" algn="l"/>
                <a:tab pos="2847975" algn="l"/>
              </a:tabLst>
            </a:pPr>
            <a:r>
              <a:rPr lang="en-US" altLang="zh-CN" sz="1700">
                <a:solidFill>
                  <a:srgbClr val="0000FF"/>
                </a:solidFill>
                <a:latin typeface="Verdana" pitchFamily="34" charset="0"/>
              </a:rPr>
              <a:t>directly	expended	in	performing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5849" name="object 29"/>
          <p:cNvSpPr txBox="1">
            <a:spLocks noChangeArrowheads="1"/>
          </p:cNvSpPr>
          <p:nvPr/>
        </p:nvSpPr>
        <p:spPr bwMode="auto">
          <a:xfrm>
            <a:off x="7058025" y="4425950"/>
            <a:ext cx="45212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1616075" algn="l"/>
                <a:tab pos="2112963" algn="l"/>
                <a:tab pos="2606675" algn="l"/>
                <a:tab pos="3313113" algn="l"/>
                <a:tab pos="3762375" algn="l"/>
              </a:tabLst>
            </a:pPr>
            <a:r>
              <a:rPr lang="en-US" altLang="zh-CN" sz="1700">
                <a:solidFill>
                  <a:srgbClr val="0000FF"/>
                </a:solidFill>
                <a:latin typeface="Verdana" pitchFamily="34" charset="0"/>
              </a:rPr>
              <a:t>maintenance	on	an	item	or	an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5850" name="object 30"/>
          <p:cNvSpPr txBox="1">
            <a:spLocks noChangeArrowheads="1"/>
          </p:cNvSpPr>
          <p:nvPr/>
        </p:nvSpPr>
        <p:spPr bwMode="auto">
          <a:xfrm>
            <a:off x="7058025" y="4619625"/>
            <a:ext cx="45180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1065213" algn="l"/>
                <a:tab pos="1957388" algn="l"/>
                <a:tab pos="3287713" algn="l"/>
                <a:tab pos="3648075" algn="l"/>
              </a:tabLst>
            </a:pPr>
            <a:r>
              <a:rPr lang="en-US" altLang="zh-CN" sz="1700">
                <a:solidFill>
                  <a:srgbClr val="0000FF"/>
                </a:solidFill>
                <a:latin typeface="Verdana" pitchFamily="34" charset="0"/>
              </a:rPr>
              <a:t>aircraft,	during	on-aircraft	&amp;	off-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5851" name="object 31"/>
          <p:cNvSpPr txBox="1">
            <a:spLocks noChangeArrowheads="1"/>
          </p:cNvSpPr>
          <p:nvPr/>
        </p:nvSpPr>
        <p:spPr bwMode="auto">
          <a:xfrm>
            <a:off x="7058025" y="4813300"/>
            <a:ext cx="37306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700">
                <a:solidFill>
                  <a:srgbClr val="0000FF"/>
                </a:solidFill>
                <a:latin typeface="Verdana" pitchFamily="34" charset="0"/>
              </a:rPr>
              <a:t>aircraft maintenance activities.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5852" name="object 32"/>
          <p:cNvSpPr txBox="1">
            <a:spLocks noChangeArrowheads="1"/>
          </p:cNvSpPr>
          <p:nvPr/>
        </p:nvSpPr>
        <p:spPr bwMode="auto">
          <a:xfrm>
            <a:off x="6802438" y="5284788"/>
            <a:ext cx="47767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992188" algn="l"/>
                <a:tab pos="2570163" algn="l"/>
              </a:tabLst>
            </a:pPr>
            <a:r>
              <a:rPr lang="zh-CN" altLang="en-US" sz="1300">
                <a:solidFill>
                  <a:srgbClr val="CC0000"/>
                </a:solidFill>
                <a:latin typeface="Webdings" pitchFamily="18" charset="2"/>
              </a:rPr>
              <a:t></a:t>
            </a:r>
            <a:r>
              <a:rPr lang="zh-CN" altLang="en-US" sz="13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>
                <a:solidFill>
                  <a:srgbClr val="CC0000"/>
                </a:solidFill>
                <a:latin typeface="Verdana" pitchFamily="34" charset="0"/>
              </a:rPr>
              <a:t>IMC:	Maintenance	Labour/Material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5853" name="object 34"/>
          <p:cNvSpPr txBox="1">
            <a:spLocks noChangeArrowheads="1"/>
          </p:cNvSpPr>
          <p:nvPr/>
        </p:nvSpPr>
        <p:spPr bwMode="auto">
          <a:xfrm>
            <a:off x="7077075" y="5497513"/>
            <a:ext cx="452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1651000" algn="l"/>
                <a:tab pos="2413000" algn="l"/>
                <a:tab pos="3306763" algn="l"/>
              </a:tabLst>
            </a:pPr>
            <a:r>
              <a:rPr lang="en-US" altLang="zh-CN" sz="1700">
                <a:solidFill>
                  <a:srgbClr val="CC0000"/>
                </a:solidFill>
                <a:latin typeface="Verdana" pitchFamily="34" charset="0"/>
              </a:rPr>
              <a:t>contribute	to	the	overall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5854" name="object 35"/>
          <p:cNvSpPr txBox="1">
            <a:spLocks noChangeArrowheads="1"/>
          </p:cNvSpPr>
          <p:nvPr/>
        </p:nvSpPr>
        <p:spPr bwMode="auto">
          <a:xfrm>
            <a:off x="7077075" y="5727700"/>
            <a:ext cx="51149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700">
                <a:solidFill>
                  <a:srgbClr val="CC0000"/>
                </a:solidFill>
                <a:latin typeface="Verdana" pitchFamily="34" charset="0"/>
              </a:rPr>
              <a:t>maintenance  program  costs through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5855" name="object 36"/>
          <p:cNvSpPr txBox="1">
            <a:spLocks noChangeArrowheads="1"/>
          </p:cNvSpPr>
          <p:nvPr/>
        </p:nvSpPr>
        <p:spPr bwMode="auto">
          <a:xfrm>
            <a:off x="7078663" y="5957888"/>
            <a:ext cx="4519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1576388" algn="l"/>
                <a:tab pos="3344863" algn="l"/>
              </a:tabLst>
            </a:pPr>
            <a:r>
              <a:rPr lang="en-US" altLang="zh-CN" sz="1700">
                <a:solidFill>
                  <a:srgbClr val="CC0000"/>
                </a:solidFill>
                <a:latin typeface="Verdana" pitchFamily="34" charset="0"/>
              </a:rPr>
              <a:t>overhead	operations,	record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5856" name="object 37"/>
          <p:cNvSpPr txBox="1">
            <a:spLocks noChangeArrowheads="1"/>
          </p:cNvSpPr>
          <p:nvPr/>
        </p:nvSpPr>
        <p:spPr bwMode="auto">
          <a:xfrm>
            <a:off x="7104063" y="6188075"/>
            <a:ext cx="21510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700">
                <a:solidFill>
                  <a:srgbClr val="CC0000"/>
                </a:solidFill>
                <a:latin typeface="Verdana" pitchFamily="34" charset="0"/>
              </a:rPr>
              <a:t>keeping, tooling…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5857" name="object 38"/>
          <p:cNvSpPr>
            <a:spLocks noChangeArrowheads="1"/>
          </p:cNvSpPr>
          <p:nvPr/>
        </p:nvSpPr>
        <p:spPr bwMode="auto">
          <a:xfrm>
            <a:off x="7054850" y="1697038"/>
            <a:ext cx="3844925" cy="1685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092200"/>
            <a:endParaRPr lang="zh-CN" altLang="en-US" sz="2200">
              <a:latin typeface="Calibri" pitchFamily="34" charset="0"/>
            </a:endParaRPr>
          </a:p>
        </p:txBody>
      </p:sp>
      <p:sp>
        <p:nvSpPr>
          <p:cNvPr id="35858" name="object 39"/>
          <p:cNvSpPr txBox="1">
            <a:spLocks noChangeArrowheads="1"/>
          </p:cNvSpPr>
          <p:nvPr/>
        </p:nvSpPr>
        <p:spPr bwMode="auto">
          <a:xfrm>
            <a:off x="9045575" y="3365500"/>
            <a:ext cx="7699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indent="52388" defTabSz="1092200"/>
            <a:r>
              <a:rPr lang="en-US" altLang="zh-CN" sz="1400">
                <a:latin typeface="Verdana" pitchFamily="34" charset="0"/>
              </a:rPr>
              <a:t>Higher  Checks</a:t>
            </a:r>
          </a:p>
        </p:txBody>
      </p:sp>
      <p:sp>
        <p:nvSpPr>
          <p:cNvPr id="35859" name="object 40"/>
          <p:cNvSpPr txBox="1">
            <a:spLocks noChangeArrowheads="1"/>
          </p:cNvSpPr>
          <p:nvPr/>
        </p:nvSpPr>
        <p:spPr bwMode="auto">
          <a:xfrm>
            <a:off x="6723063" y="858838"/>
            <a:ext cx="4754562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0325" defTabSz="1092200"/>
            <a:r>
              <a:rPr lang="en-US" altLang="zh-CN" sz="2900">
                <a:solidFill>
                  <a:srgbClr val="CC0000"/>
                </a:solidFill>
                <a:cs typeface="Arial" charset="0"/>
              </a:rPr>
              <a:t>Direct Maintenance Costs</a:t>
            </a:r>
            <a:endParaRPr lang="en-US" altLang="zh-CN" sz="2900">
              <a:cs typeface="Arial" charset="0"/>
            </a:endParaRPr>
          </a:p>
          <a:p>
            <a:pPr marL="60325" defTabSz="1092200">
              <a:spcBef>
                <a:spcPts val="1500"/>
              </a:spcBef>
            </a:pPr>
            <a:r>
              <a:rPr lang="en-US" altLang="zh-CN" sz="1400">
                <a:latin typeface="Verdana" pitchFamily="34" charset="0"/>
              </a:rPr>
              <a:t>                                Component</a:t>
            </a:r>
          </a:p>
          <a:p>
            <a:pPr marL="60325" defTabSz="1092200">
              <a:spcBef>
                <a:spcPts val="300"/>
              </a:spcBef>
            </a:pPr>
            <a:r>
              <a:rPr lang="en-US" altLang="zh-CN" sz="1400">
                <a:latin typeface="Verdana" pitchFamily="34" charset="0"/>
              </a:rPr>
              <a:t>Engine</a:t>
            </a:r>
          </a:p>
        </p:txBody>
      </p:sp>
      <p:sp>
        <p:nvSpPr>
          <p:cNvPr id="35860" name="object 41"/>
          <p:cNvSpPr txBox="1">
            <a:spLocks noChangeArrowheads="1"/>
          </p:cNvSpPr>
          <p:nvPr/>
        </p:nvSpPr>
        <p:spPr bwMode="auto">
          <a:xfrm>
            <a:off x="10956925" y="2713038"/>
            <a:ext cx="45402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Line</a:t>
            </a:r>
          </a:p>
        </p:txBody>
      </p:sp>
      <p:sp>
        <p:nvSpPr>
          <p:cNvPr id="35861" name="object 42"/>
          <p:cNvSpPr txBox="1">
            <a:spLocks noChangeArrowheads="1"/>
          </p:cNvSpPr>
          <p:nvPr/>
        </p:nvSpPr>
        <p:spPr bwMode="auto">
          <a:xfrm>
            <a:off x="10225088" y="3219450"/>
            <a:ext cx="117316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A-C checks</a:t>
            </a:r>
          </a:p>
        </p:txBody>
      </p:sp>
      <p:sp>
        <p:nvSpPr>
          <p:cNvPr id="35862" name="object 43"/>
          <p:cNvSpPr txBox="1">
            <a:spLocks noChangeArrowheads="1"/>
          </p:cNvSpPr>
          <p:nvPr/>
        </p:nvSpPr>
        <p:spPr bwMode="auto">
          <a:xfrm>
            <a:off x="1106488" y="847725"/>
            <a:ext cx="41560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2900">
                <a:solidFill>
                  <a:srgbClr val="CC0000"/>
                </a:solidFill>
                <a:cs typeface="Arial" charset="0"/>
              </a:rPr>
              <a:t>Direct Operating Costs</a:t>
            </a:r>
            <a:endParaRPr lang="en-US" altLang="zh-CN" sz="2900">
              <a:cs typeface="Arial" charset="0"/>
            </a:endParaRPr>
          </a:p>
        </p:txBody>
      </p:sp>
      <p:sp>
        <p:nvSpPr>
          <p:cNvPr id="35863" name="object 44"/>
          <p:cNvSpPr>
            <a:spLocks noChangeArrowheads="1"/>
          </p:cNvSpPr>
          <p:nvPr/>
        </p:nvSpPr>
        <p:spPr bwMode="auto">
          <a:xfrm>
            <a:off x="1368425" y="2968625"/>
            <a:ext cx="3787775" cy="19526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092200"/>
            <a:endParaRPr lang="zh-CN" altLang="en-US" sz="2200">
              <a:latin typeface="Calibri" pitchFamily="34" charset="0"/>
            </a:endParaRPr>
          </a:p>
        </p:txBody>
      </p:sp>
      <p:sp>
        <p:nvSpPr>
          <p:cNvPr id="35864" name="object 45"/>
          <p:cNvSpPr txBox="1">
            <a:spLocks noChangeArrowheads="1"/>
          </p:cNvSpPr>
          <p:nvPr/>
        </p:nvSpPr>
        <p:spPr bwMode="auto">
          <a:xfrm>
            <a:off x="2889250" y="2093913"/>
            <a:ext cx="117475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Breakdown</a:t>
            </a:r>
          </a:p>
        </p:txBody>
      </p:sp>
      <p:sp>
        <p:nvSpPr>
          <p:cNvPr id="35865" name="object 46"/>
          <p:cNvSpPr txBox="1">
            <a:spLocks noChangeArrowheads="1"/>
          </p:cNvSpPr>
          <p:nvPr/>
        </p:nvSpPr>
        <p:spPr bwMode="auto">
          <a:xfrm>
            <a:off x="165100" y="3028950"/>
            <a:ext cx="118903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Flight Crew</a:t>
            </a:r>
          </a:p>
        </p:txBody>
      </p:sp>
      <p:sp>
        <p:nvSpPr>
          <p:cNvPr id="35866" name="object 47"/>
          <p:cNvSpPr txBox="1">
            <a:spLocks noChangeArrowheads="1"/>
          </p:cNvSpPr>
          <p:nvPr/>
        </p:nvSpPr>
        <p:spPr bwMode="auto">
          <a:xfrm>
            <a:off x="2216150" y="4794250"/>
            <a:ext cx="45878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Fuel</a:t>
            </a:r>
          </a:p>
        </p:txBody>
      </p:sp>
      <p:sp>
        <p:nvSpPr>
          <p:cNvPr id="35867" name="object 48"/>
          <p:cNvSpPr txBox="1">
            <a:spLocks noChangeArrowheads="1"/>
          </p:cNvSpPr>
          <p:nvPr/>
        </p:nvSpPr>
        <p:spPr bwMode="auto">
          <a:xfrm>
            <a:off x="4875213" y="4672013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7150" indent="-41275" defTabSz="1092200">
              <a:lnSpc>
                <a:spcPct val="156000"/>
              </a:lnSpc>
            </a:pPr>
            <a:r>
              <a:rPr lang="en-US" altLang="zh-CN" sz="1400">
                <a:solidFill>
                  <a:srgbClr val="0000FF"/>
                </a:solidFill>
                <a:latin typeface="Verdana" pitchFamily="34" charset="0"/>
              </a:rPr>
              <a:t>DMC </a:t>
            </a:r>
            <a:r>
              <a:rPr lang="en-US" altLang="zh-CN" sz="1400">
                <a:latin typeface="Verdana" pitchFamily="34" charset="0"/>
              </a:rPr>
              <a:t>+ </a:t>
            </a:r>
            <a:r>
              <a:rPr lang="en-US" altLang="zh-CN" sz="1400">
                <a:solidFill>
                  <a:srgbClr val="CC0000"/>
                </a:solidFill>
                <a:latin typeface="Verdana" pitchFamily="34" charset="0"/>
              </a:rPr>
              <a:t>IMC  </a:t>
            </a:r>
            <a:r>
              <a:rPr lang="en-US" altLang="zh-CN" sz="1400">
                <a:latin typeface="Verdana" pitchFamily="34" charset="0"/>
              </a:rPr>
              <a:t>10 to 20%</a:t>
            </a:r>
          </a:p>
        </p:txBody>
      </p:sp>
      <p:sp>
        <p:nvSpPr>
          <p:cNvPr id="35868" name="object 49"/>
          <p:cNvSpPr txBox="1">
            <a:spLocks noChangeArrowheads="1"/>
          </p:cNvSpPr>
          <p:nvPr/>
        </p:nvSpPr>
        <p:spPr bwMode="auto">
          <a:xfrm>
            <a:off x="5275263" y="2949575"/>
            <a:ext cx="8159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Finance</a:t>
            </a:r>
          </a:p>
        </p:txBody>
      </p:sp>
      <p:sp>
        <p:nvSpPr>
          <p:cNvPr id="35869" name="object 50"/>
          <p:cNvSpPr txBox="1">
            <a:spLocks noChangeArrowheads="1"/>
          </p:cNvSpPr>
          <p:nvPr/>
        </p:nvSpPr>
        <p:spPr bwMode="auto">
          <a:xfrm>
            <a:off x="2451100" y="2611438"/>
            <a:ext cx="105092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Insurance</a:t>
            </a:r>
          </a:p>
        </p:txBody>
      </p:sp>
      <p:sp>
        <p:nvSpPr>
          <p:cNvPr id="35870" name="object 51"/>
          <p:cNvSpPr txBox="1">
            <a:spLocks noChangeArrowheads="1"/>
          </p:cNvSpPr>
          <p:nvPr/>
        </p:nvSpPr>
        <p:spPr bwMode="auto">
          <a:xfrm>
            <a:off x="636588" y="4078288"/>
            <a:ext cx="10588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9375" indent="-63500" defTabSz="1092200">
              <a:lnSpc>
                <a:spcPct val="156000"/>
              </a:lnSpc>
            </a:pPr>
            <a:r>
              <a:rPr lang="en-US" altLang="zh-CN" sz="1400">
                <a:latin typeface="Verdana" pitchFamily="34" charset="0"/>
              </a:rPr>
              <a:t>Landing &amp;  Nav fees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</a:t>
            </a:r>
            <a:r>
              <a:rPr lang="zh-CN" altLang="en-US" sz="400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维修成本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838200" y="1535113"/>
            <a:ext cx="10515600" cy="43513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维修成本（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Maintenance Cost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cs typeface="Times New Roman" pitchFamily="18" charset="0"/>
              </a:rPr>
              <a:t>飞机维修成本被分为</a:t>
            </a:r>
            <a:r>
              <a:rPr lang="zh-CN" altLang="en-US" u="sng" dirty="0" smtClean="0">
                <a:cs typeface="Times New Roman" pitchFamily="18" charset="0"/>
              </a:rPr>
              <a:t>直接维修成本和非直接维修成本（间接维修成本）</a:t>
            </a:r>
            <a:r>
              <a:rPr lang="zh-CN" altLang="en-US" dirty="0" smtClean="0">
                <a:cs typeface="Times New Roman" pitchFamily="18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直接维修成本（</a:t>
            </a:r>
            <a:r>
              <a:rPr lang="en-US" altLang="zh-CN" sz="4000" dirty="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DMC</a:t>
            </a:r>
            <a:r>
              <a:rPr lang="zh-CN" altLang="en-US" sz="4000" dirty="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838200" y="1535113"/>
            <a:ext cx="10515600" cy="43513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直接维修成本（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Direct Maintenance Cost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cs typeface="Times New Roman" pitchFamily="18" charset="0"/>
              </a:rPr>
              <a:t>包括针对机身、发动机和部件维修所需的所有在翼和非在翼的</a:t>
            </a:r>
            <a:r>
              <a:rPr lang="zh-CN" altLang="en-US" u="sng" dirty="0" smtClean="0">
                <a:cs typeface="Times New Roman" pitchFamily="18" charset="0"/>
              </a:rPr>
              <a:t>人力成本和航材成本</a:t>
            </a:r>
            <a:r>
              <a:rPr lang="zh-CN" altLang="en-US" dirty="0" smtClean="0"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>
                <a:cs typeface="Times New Roman" pitchFamily="18" charset="0"/>
              </a:rPr>
              <a:t>航线维修（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Line Maintenance</a:t>
            </a:r>
            <a:r>
              <a:rPr lang="zh-CN" altLang="en-US" dirty="0" smtClean="0">
                <a:cs typeface="Times New Roman" pitchFamily="18" charset="0"/>
              </a:rPr>
              <a:t>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>
                <a:latin typeface="+mn-ea"/>
                <a:cs typeface="Times New Roman" pitchFamily="18" charset="0"/>
              </a:rPr>
              <a:t>定检维修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Maintenance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</a:t>
            </a:r>
            <a:r>
              <a:rPr lang="zh-CN" altLang="en-US" sz="400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非直接维修成本（</a:t>
            </a:r>
            <a:r>
              <a:rPr lang="en-US" altLang="zh-CN" sz="400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IMC</a:t>
            </a:r>
            <a:r>
              <a:rPr lang="zh-CN" altLang="en-US" sz="400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838200" y="1535113"/>
            <a:ext cx="10515600" cy="43513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非直接维修成本（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Indirect Maintenance Cost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cs typeface="Times New Roman" pitchFamily="18" charset="0"/>
              </a:rPr>
              <a:t>包括</a:t>
            </a:r>
            <a:r>
              <a:rPr lang="zh-CN" altLang="en-US" dirty="0" smtClean="0">
                <a:latin typeface="宋体" charset="-122"/>
                <a:cs typeface="Times New Roman" pitchFamily="18" charset="0"/>
              </a:rPr>
              <a:t>和培训、工具</a:t>
            </a:r>
            <a:r>
              <a:rPr lang="zh-CN" altLang="en-US" dirty="0" smtClean="0">
                <a:cs typeface="Times New Roman" pitchFamily="18" charset="0"/>
              </a:rPr>
              <a:t>、设备和厂房相关的成本，以及和行政管理、工程系统管理、质量控制等相关的管理成本 。</a:t>
            </a:r>
            <a:r>
              <a:rPr lang="en-US" altLang="zh-CN" dirty="0" smtClean="0"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zh-CN" dirty="0" smtClean="0">
              <a:cs typeface="Times New Roman" pitchFamily="18" charset="0"/>
            </a:endParaRP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4492211" y="3982077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537366" y="544903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240294" y="3671094"/>
            <a:ext cx="2894978" cy="11077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直接维修成本（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 smtClean="0">
                <a:solidFill>
                  <a:schemeClr val="tx1"/>
                </a:solidFill>
              </a:rPr>
              <a:t>MC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929424" y="3684742"/>
            <a:ext cx="1563197" cy="10848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 smtClean="0">
                <a:solidFill>
                  <a:schemeClr val="tx1"/>
                </a:solidFill>
              </a:rPr>
              <a:t>维修水平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40294" y="5138050"/>
            <a:ext cx="2894978" cy="11077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非直接维修成本（</a:t>
            </a:r>
            <a:r>
              <a:rPr lang="en-US" altLang="zh-CN" sz="2400" dirty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MC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929424" y="5138050"/>
            <a:ext cx="1563197" cy="10848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 smtClean="0">
                <a:solidFill>
                  <a:schemeClr val="tx1"/>
                </a:solidFill>
              </a:rPr>
              <a:t>管理能力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          </a:t>
            </a:r>
            <a:r>
              <a:rPr lang="zh-CN" altLang="en-US" sz="4000" dirty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航线</a:t>
            </a:r>
            <a:r>
              <a:rPr lang="zh-CN" altLang="en-US" sz="4000" dirty="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维修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838200" y="1535113"/>
            <a:ext cx="10515600" cy="43513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航线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维修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dirty="0" smtClean="0"/>
              <a:t>的</a:t>
            </a:r>
            <a:r>
              <a:rPr lang="zh-CN" altLang="zh-CN" dirty="0"/>
              <a:t>任务是</a:t>
            </a:r>
            <a:r>
              <a:rPr lang="zh-CN" altLang="zh-CN" u="sng" dirty="0"/>
              <a:t>完成航线工作单中规定的检查工作</a:t>
            </a:r>
            <a:r>
              <a:rPr lang="zh-CN" altLang="zh-CN" dirty="0"/>
              <a:t>，并</a:t>
            </a:r>
            <a:r>
              <a:rPr lang="zh-CN" altLang="zh-CN" u="sng" dirty="0"/>
              <a:t>及时排除飞机所发生的故障与偏差，提高航班</a:t>
            </a:r>
            <a:r>
              <a:rPr lang="zh-CN" altLang="zh-CN" u="sng" dirty="0" smtClean="0"/>
              <a:t>的</a:t>
            </a:r>
            <a:r>
              <a:rPr lang="zh-CN" altLang="en-US" u="sng" dirty="0" smtClean="0"/>
              <a:t>放行可靠性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</a:pPr>
            <a:r>
              <a:rPr lang="zh-CN" altLang="zh-CN" dirty="0"/>
              <a:t>航前检查、短停（过站）检查、航后检查和周检。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83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</a:t>
            </a:r>
            <a:r>
              <a:rPr lang="zh-CN" altLang="en-US" sz="400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航线维修</a:t>
            </a:r>
          </a:p>
        </p:txBody>
      </p:sp>
      <p:pic>
        <p:nvPicPr>
          <p:cNvPr id="4198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50" y="812800"/>
            <a:ext cx="10482263" cy="564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矩形 2"/>
          <p:cNvSpPr>
            <a:spLocks noChangeArrowheads="1"/>
          </p:cNvSpPr>
          <p:nvPr/>
        </p:nvSpPr>
        <p:spPr bwMode="auto">
          <a:xfrm>
            <a:off x="3140075" y="6454775"/>
            <a:ext cx="367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E190</a:t>
            </a:r>
            <a:r>
              <a:rPr lang="zh-CN" altLang="en-US" dirty="0">
                <a:solidFill>
                  <a:srgbClr val="000000"/>
                </a:solidFill>
                <a:latin typeface="楷体e眠副浡渀."/>
              </a:rPr>
              <a:t>机型过站航班标准保障流程图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>
              <a:gd name="T0" fmla="*/ 0 w 9118600"/>
              <a:gd name="T1" fmla="*/ 807466 h 807720"/>
              <a:gd name="T2" fmla="*/ 9118600 w 9118600"/>
              <a:gd name="T3" fmla="*/ 807465 h 807720"/>
              <a:gd name="T4" fmla="*/ 9118600 w 9118600"/>
              <a:gd name="T5" fmla="*/ 0 h 807720"/>
              <a:gd name="T6" fmla="*/ 0 w 9118600"/>
              <a:gd name="T7" fmla="*/ 0 h 807720"/>
              <a:gd name="T8" fmla="*/ 0 w 9118600"/>
              <a:gd name="T9" fmla="*/ 807466 h 807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8600"/>
              <a:gd name="T16" fmla="*/ 0 h 807720"/>
              <a:gd name="T17" fmla="*/ 9118600 w 9118600"/>
              <a:gd name="T18" fmla="*/ 807720 h 807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</a:t>
            </a:r>
            <a:r>
              <a:rPr lang="zh-CN" altLang="en-US" sz="4000" smtClean="0">
                <a:solidFill>
                  <a:srgbClr val="FFD966"/>
                </a:solidFill>
                <a:latin typeface="华文隶书" pitchFamily="2" charset="-122"/>
                <a:ea typeface="华文隶书" pitchFamily="2" charset="-122"/>
              </a:rPr>
              <a:t>航线维修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812800"/>
            <a:ext cx="5619750" cy="5505450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039449" y="6318250"/>
            <a:ext cx="2685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B737NG</a:t>
            </a:r>
            <a:r>
              <a:rPr lang="zh-CN" altLang="en-US" dirty="0" smtClean="0"/>
              <a:t>绕机检查示意图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09" y="841375"/>
            <a:ext cx="6105525" cy="5476875"/>
          </a:xfrm>
          <a:prstGeom prst="rect">
            <a:avLst/>
          </a:prstGeom>
        </p:spPr>
      </p:pic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097113" y="6318250"/>
            <a:ext cx="2454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B737NG</a:t>
            </a:r>
            <a:r>
              <a:rPr lang="zh-CN" altLang="en-US" dirty="0" smtClean="0"/>
              <a:t>勤务终端设置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0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698</Words>
  <Application>Microsoft Office PowerPoint</Application>
  <PresentationFormat>宽屏</PresentationFormat>
  <Paragraphs>103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黑体</vt:lpstr>
      <vt:lpstr>华文隶书</vt:lpstr>
      <vt:lpstr>华文新魏</vt:lpstr>
      <vt:lpstr>楷体e眠副浡渀.</vt:lpstr>
      <vt:lpstr>宋体</vt:lpstr>
      <vt:lpstr>Arial</vt:lpstr>
      <vt:lpstr>Calibri</vt:lpstr>
      <vt:lpstr>Calibri Light</vt:lpstr>
      <vt:lpstr>Times New Roman</vt:lpstr>
      <vt:lpstr>Verdana</vt:lpstr>
      <vt:lpstr>Webdings</vt:lpstr>
      <vt:lpstr>Office 主题</vt:lpstr>
      <vt:lpstr>Reliability Availability Maintainability Safety</vt:lpstr>
      <vt:lpstr>PowerPoint 演示文稿</vt:lpstr>
      <vt:lpstr>PowerPoint 演示文稿</vt:lpstr>
      <vt:lpstr>           维修成本</vt:lpstr>
      <vt:lpstr>           直接维修成本（DMC）</vt:lpstr>
      <vt:lpstr>           非直接维修成本（IMC）</vt:lpstr>
      <vt:lpstr>           航线维修</vt:lpstr>
      <vt:lpstr>           航线维修</vt:lpstr>
      <vt:lpstr>           航线维修</vt:lpstr>
      <vt:lpstr>           定检维修</vt:lpstr>
      <vt:lpstr>           定检维修</vt:lpstr>
      <vt:lpstr>               </vt:lpstr>
      <vt:lpstr>               </vt:lpstr>
      <vt:lpstr>               </vt:lpstr>
      <vt:lpstr>               </vt:lpstr>
      <vt:lpstr>           总    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liuyankuan</dc:creator>
  <cp:lastModifiedBy>liuyankuan</cp:lastModifiedBy>
  <cp:revision>178</cp:revision>
  <dcterms:created xsi:type="dcterms:W3CDTF">2015-11-25T05:45:05Z</dcterms:created>
  <dcterms:modified xsi:type="dcterms:W3CDTF">2015-12-17T04:32:24Z</dcterms:modified>
</cp:coreProperties>
</file>