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20" r:id="rId2"/>
    <p:sldId id="480" r:id="rId3"/>
    <p:sldId id="589" r:id="rId4"/>
    <p:sldId id="590" r:id="rId5"/>
    <p:sldId id="591" r:id="rId6"/>
    <p:sldId id="592" r:id="rId7"/>
    <p:sldId id="593" r:id="rId8"/>
    <p:sldId id="595" r:id="rId9"/>
    <p:sldId id="596" r:id="rId10"/>
    <p:sldId id="597" r:id="rId11"/>
    <p:sldId id="594" r:id="rId12"/>
    <p:sldId id="601" r:id="rId13"/>
    <p:sldId id="598" r:id="rId14"/>
    <p:sldId id="599" r:id="rId15"/>
    <p:sldId id="602" r:id="rId16"/>
    <p:sldId id="604" r:id="rId17"/>
  </p:sldIdLst>
  <p:sldSz cx="9144000" cy="6858000" type="screen4x3"/>
  <p:notesSz cx="7102475" cy="10233025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0AA"/>
    <a:srgbClr val="32BAEC"/>
    <a:srgbClr val="004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97" autoAdjust="0"/>
    <p:restoredTop sz="94660"/>
  </p:normalViewPr>
  <p:slideViewPr>
    <p:cSldViewPr snapToGrid="0" snapToObjects="1">
      <p:cViewPr>
        <p:scale>
          <a:sx n="64" d="100"/>
          <a:sy n="64" d="100"/>
        </p:scale>
        <p:origin x="1530" y="204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2046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BC53FA6-2BDA-467D-9652-1EF17710C1F3}" type="datetimeFigureOut">
              <a:rPr lang="fr-FR" smtClean="0"/>
              <a:t>30/01/2017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B0D9393F-BA45-4FC7-B5BB-17829CE9A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286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2004A31-8B72-4BD1-856D-942E810FA485}" type="datetimeFigureOut">
              <a:rPr lang="fr-FR" smtClean="0"/>
              <a:t>30/01/2017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1C0D6AD5-4015-4A1D-B645-8BC1B1679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20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6AD5-4015-4A1D-B645-8BC1B16797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89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487" y="295975"/>
            <a:ext cx="1295642" cy="6737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rot="988576">
            <a:off x="789054" y="-677709"/>
            <a:ext cx="2071432" cy="8556318"/>
          </a:xfrm>
          <a:prstGeom prst="rect">
            <a:avLst/>
          </a:prstGeom>
          <a:solidFill>
            <a:srgbClr val="35BA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Picture 3" descr="\\Datadsi\datausers\bernardla\Desktop\picto ligne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42222" y="6220048"/>
            <a:ext cx="2091907" cy="50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 userDrawn="1"/>
        </p:nvSpPr>
        <p:spPr>
          <a:xfrm>
            <a:off x="4178595" y="1775637"/>
            <a:ext cx="406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4031321" y="1775636"/>
            <a:ext cx="4537808" cy="2626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60AA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4483100" y="6412615"/>
            <a:ext cx="3275031" cy="30841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G. Hénaff – Fatigue of </a:t>
            </a:r>
            <a:r>
              <a:rPr lang="fr-FR" dirty="0" err="1" smtClean="0"/>
              <a:t>Materials</a:t>
            </a:r>
            <a:r>
              <a:rPr lang="fr-FR" dirty="0" smtClean="0"/>
              <a:t> &amp; </a:t>
            </a:r>
            <a:r>
              <a:rPr lang="fr-FR" dirty="0" err="1" smtClean="0"/>
              <a:t>STructures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7511921" y="6412615"/>
            <a:ext cx="1265237" cy="307975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30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rot="988576">
            <a:off x="-1049089" y="-1288950"/>
            <a:ext cx="2071432" cy="7931260"/>
          </a:xfrm>
          <a:prstGeom prst="rect">
            <a:avLst/>
          </a:prstGeom>
          <a:solidFill>
            <a:srgbClr val="35BA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487" y="295975"/>
            <a:ext cx="1295642" cy="673734"/>
          </a:xfrm>
          <a:prstGeom prst="rect">
            <a:avLst/>
          </a:prstGeom>
        </p:spPr>
      </p:pic>
      <p:pic>
        <p:nvPicPr>
          <p:cNvPr id="9" name="Picture 3" descr="\\Datadsi\datausers\bernardla\Desktop\picto ligne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9867" y="6464620"/>
            <a:ext cx="1136173" cy="27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2104539" y="358038"/>
            <a:ext cx="4899228" cy="776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800">
                <a:solidFill>
                  <a:srgbClr val="0060AA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0238" y="6464620"/>
            <a:ext cx="1563249" cy="272339"/>
          </a:xfrm>
        </p:spPr>
        <p:txBody>
          <a:bodyPr>
            <a:no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73620" y="6460217"/>
            <a:ext cx="1095375" cy="27305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33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487" y="295975"/>
            <a:ext cx="1295642" cy="6737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rot="988576">
            <a:off x="-1649621" y="-868774"/>
            <a:ext cx="2071432" cy="4500307"/>
          </a:xfrm>
          <a:prstGeom prst="rect">
            <a:avLst/>
          </a:prstGeom>
          <a:solidFill>
            <a:srgbClr val="35BA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3" descr="\\Datadsi\datausers\bernardla\Desktop\picto ligne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9867" y="6464620"/>
            <a:ext cx="1136173" cy="27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>
          <a:xfrm>
            <a:off x="1679237" y="358038"/>
            <a:ext cx="4899228" cy="776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800">
                <a:solidFill>
                  <a:srgbClr val="0060AA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0238" y="6464620"/>
            <a:ext cx="1563249" cy="272339"/>
          </a:xfrm>
        </p:spPr>
        <p:txBody>
          <a:bodyPr>
            <a:no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73620" y="6460217"/>
            <a:ext cx="1095375" cy="27305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363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487" y="295975"/>
            <a:ext cx="1295642" cy="673734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3317912" y="6460217"/>
            <a:ext cx="1563249" cy="272339"/>
          </a:xfrm>
        </p:spPr>
        <p:txBody>
          <a:bodyPr>
            <a:no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981294" y="6455814"/>
            <a:ext cx="1095375" cy="27305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85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39353"/>
            <a:ext cx="7772400" cy="19274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058" y="5860927"/>
            <a:ext cx="1295642" cy="67373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9051" y="0"/>
            <a:ext cx="9186863" cy="22098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 userDrawn="1"/>
        </p:nvSpPr>
        <p:spPr bwMode="auto">
          <a:xfrm rot="10800000" flipH="1">
            <a:off x="-19050" y="1328737"/>
            <a:ext cx="9186863" cy="881063"/>
          </a:xfrm>
          <a:prstGeom prst="rect">
            <a:avLst/>
          </a:prstGeom>
          <a:solidFill>
            <a:srgbClr val="006FAE">
              <a:alpha val="84999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>
              <a:solidFill>
                <a:srgbClr val="35BAEC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2313" y="142558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4597400" y="6534661"/>
            <a:ext cx="2676087" cy="202298"/>
          </a:xfrm>
        </p:spPr>
        <p:txBody>
          <a:bodyPr>
            <a:no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G. Hénaff – Fatigue of </a:t>
            </a:r>
            <a:r>
              <a:rPr lang="fr-FR" dirty="0" err="1" smtClean="0"/>
              <a:t>Materials</a:t>
            </a:r>
            <a:r>
              <a:rPr lang="fr-FR" dirty="0" smtClean="0"/>
              <a:t> &amp; </a:t>
            </a:r>
            <a:r>
              <a:rPr lang="fr-FR" dirty="0" err="1" smtClean="0"/>
              <a:t>STructures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73620" y="6460217"/>
            <a:ext cx="1095375" cy="27305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83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07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G. Hénaff – 2016</a:t>
            </a:r>
            <a:endParaRPr lang="en-GB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8117413" y="627697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068AC7C-7C44-4535-ACCB-81E1A03C2B0F}" type="slidenum">
              <a:rPr lang="fr-FR" sz="1400" smtClean="0">
                <a:solidFill>
                  <a:schemeClr val="bg1">
                    <a:lumMod val="50000"/>
                  </a:schemeClr>
                </a:solidFill>
              </a:rPr>
              <a:t>‹N°›</a:t>
            </a:fld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9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G. Hénaff –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4D5AF-26A9-5048-9DEE-27480EDE9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06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7" r:id="rId3"/>
    <p:sldLayoutId id="2147483661" r:id="rId4"/>
    <p:sldLayoutId id="2147483651" r:id="rId5"/>
    <p:sldLayoutId id="2147483669" r:id="rId6"/>
    <p:sldLayoutId id="2147483672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Document_Microsoft_Word_97_-_200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FATIGUE OF MATERIALS &amp; STRUCTURES</a:t>
            </a:r>
            <a:endParaRPr lang="fr-FR" sz="360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G. Hénaff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A0EEDFE1-87E8-4879-B1FB-0DD055AB1AF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to Wöhler </a:t>
            </a:r>
            <a:r>
              <a:rPr lang="fr-FR" dirty="0" err="1"/>
              <a:t>curves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G. Hénaff – 2016</a:t>
            </a:r>
            <a:endParaRPr lang="en-GB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225800" y="1354138"/>
          <a:ext cx="2695575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4" name="Document" r:id="rId3" imgW="2695956" imgH="2793492" progId="Word.Document.8">
                  <p:embed/>
                </p:oleObj>
              </mc:Choice>
              <mc:Fallback>
                <p:oleObj name="Document" r:id="rId3" imgW="2695956" imgH="27934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1354138"/>
                        <a:ext cx="2695575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071762"/>
              </p:ext>
            </p:extLst>
          </p:nvPr>
        </p:nvGraphicFramePr>
        <p:xfrm>
          <a:off x="88329" y="3098813"/>
          <a:ext cx="3233738" cy="3301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5" name="Document" r:id="rId5" imgW="2724912" imgH="2781300" progId="Word.Document.8">
                  <p:embed/>
                </p:oleObj>
              </mc:Choice>
              <mc:Fallback>
                <p:oleObj name="Document" r:id="rId5" imgW="2724912" imgH="27813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9" y="3098813"/>
                        <a:ext cx="3233738" cy="3301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941563"/>
              </p:ext>
            </p:extLst>
          </p:nvPr>
        </p:nvGraphicFramePr>
        <p:xfrm>
          <a:off x="5605463" y="3016250"/>
          <a:ext cx="3398837" cy="353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6" name="Document" r:id="rId7" imgW="2659702" imgH="2768465" progId="Word.Document.8">
                  <p:embed/>
                </p:oleObj>
              </mc:Choice>
              <mc:Fallback>
                <p:oleObj name="Document" r:id="rId7" imgW="2659702" imgH="2768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3016250"/>
                        <a:ext cx="3398837" cy="353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666" y="1475274"/>
            <a:ext cx="26447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sz="2400" b="0" dirty="0" smtClean="0">
                <a:solidFill>
                  <a:schemeClr val="tx1"/>
                </a:solidFill>
                <a:latin typeface="+mn-lt"/>
              </a:rPr>
              <a:t>Data on </a:t>
            </a:r>
            <a:r>
              <a:rPr lang="fr-FR" sz="2400" b="0" dirty="0" err="1" smtClean="0">
                <a:solidFill>
                  <a:schemeClr val="tx1"/>
                </a:solidFill>
                <a:latin typeface="+mn-lt"/>
              </a:rPr>
              <a:t>smooth</a:t>
            </a:r>
            <a:r>
              <a:rPr lang="fr-FR" sz="24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fr-FR" sz="2400" b="0" dirty="0" err="1" smtClean="0">
                <a:solidFill>
                  <a:schemeClr val="tx1"/>
                </a:solidFill>
                <a:latin typeface="+mn-lt"/>
              </a:rPr>
              <a:t>samples</a:t>
            </a:r>
            <a:endParaRPr lang="fr-FR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395538" y="2003425"/>
            <a:ext cx="993775" cy="17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03373" y="4323705"/>
            <a:ext cx="18336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sz="2400" b="0" dirty="0" smtClean="0">
                <a:solidFill>
                  <a:schemeClr val="tx1"/>
                </a:solidFill>
                <a:latin typeface="+mn-lt"/>
              </a:rPr>
              <a:t>Master </a:t>
            </a:r>
            <a:r>
              <a:rPr lang="fr-FR" sz="2400" b="0" dirty="0" err="1" smtClean="0">
                <a:solidFill>
                  <a:schemeClr val="tx1"/>
                </a:solidFill>
                <a:latin typeface="+mn-lt"/>
              </a:rPr>
              <a:t>curve</a:t>
            </a:r>
            <a:endParaRPr lang="fr-FR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5305426" y="3760312"/>
            <a:ext cx="1154112" cy="646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392077" y="4617042"/>
            <a:ext cx="1230312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69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Neuber’s</a:t>
            </a:r>
            <a:r>
              <a:rPr lang="fr-FR" dirty="0" smtClean="0"/>
              <a:t> </a:t>
            </a:r>
            <a:r>
              <a:rPr lang="fr-FR" dirty="0" err="1" smtClean="0"/>
              <a:t>Rule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G. Hénaff – 2016</a:t>
            </a:r>
            <a:endParaRPr lang="en-GB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8251" y="1373286"/>
            <a:ext cx="8229600" cy="707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GB" sz="2000" b="0" dirty="0" smtClean="0">
                <a:solidFill>
                  <a:schemeClr val="tx1"/>
                </a:solidFill>
                <a:latin typeface="+mn-lt"/>
              </a:rPr>
              <a:t>Problem: determine the local stress/strain amplitude at the notch root from the far field loading</a:t>
            </a:r>
            <a:endParaRPr lang="en-GB" sz="20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2585248"/>
            <a:ext cx="38837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GB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GB" sz="20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b="0" dirty="0">
                <a:solidFill>
                  <a:schemeClr val="tx1"/>
                </a:solidFill>
                <a:latin typeface="+mn-lt"/>
              </a:rPr>
              <a:t>simple </a:t>
            </a:r>
            <a:r>
              <a:rPr lang="en-GB" sz="2000" b="0" dirty="0" smtClean="0">
                <a:solidFill>
                  <a:schemeClr val="tx1"/>
                </a:solidFill>
                <a:latin typeface="+mn-lt"/>
              </a:rPr>
              <a:t>solution in the framework of elasticity:</a:t>
            </a:r>
            <a:endParaRPr lang="en-GB" sz="2000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844880"/>
              </p:ext>
            </p:extLst>
          </p:nvPr>
        </p:nvGraphicFramePr>
        <p:xfrm>
          <a:off x="4584700" y="2549525"/>
          <a:ext cx="2654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4" name="Équation" r:id="rId3" imgW="1511280" imgH="419040" progId="Equation.3">
                  <p:embed/>
                </p:oleObj>
              </mc:Choice>
              <mc:Fallback>
                <p:oleObj name="Équation" r:id="rId3" imgW="1511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549525"/>
                        <a:ext cx="2654300" cy="7366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FF00">
                              <a:tint val="66000"/>
                              <a:satMod val="160000"/>
                            </a:srgbClr>
                          </a:gs>
                          <a:gs pos="50000">
                            <a:srgbClr val="FFFF00">
                              <a:tint val="44500"/>
                              <a:satMod val="160000"/>
                            </a:srgbClr>
                          </a:gs>
                          <a:gs pos="100000">
                            <a:srgbClr val="FFFF00">
                              <a:tint val="23500"/>
                              <a:satMod val="160000"/>
                            </a:srgb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295152"/>
              </p:ext>
            </p:extLst>
          </p:nvPr>
        </p:nvGraphicFramePr>
        <p:xfrm>
          <a:off x="850964" y="4721364"/>
          <a:ext cx="27114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5" name="Équation" r:id="rId5" imgW="1803400" imgH="457200" progId="Equation.3">
                  <p:embed/>
                </p:oleObj>
              </mc:Choice>
              <mc:Fallback>
                <p:oleObj name="Équation" r:id="rId5" imgW="1803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64" y="4721364"/>
                        <a:ext cx="2711450" cy="68738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FF00">
                              <a:tint val="66000"/>
                              <a:satMod val="160000"/>
                            </a:srgbClr>
                          </a:gs>
                          <a:gs pos="50000">
                            <a:srgbClr val="FFFF00">
                              <a:tint val="44500"/>
                              <a:satMod val="160000"/>
                            </a:srgbClr>
                          </a:gs>
                          <a:gs pos="100000">
                            <a:srgbClr val="FFFF00">
                              <a:tint val="23500"/>
                              <a:satMod val="160000"/>
                            </a:srgbClr>
                          </a:gs>
                        </a:gsLst>
                        <a:lin ang="0" scaled="1"/>
                        <a:tileRect/>
                      </a:gra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734744" y="4866576"/>
            <a:ext cx="3997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000" b="0" dirty="0" smtClean="0">
                <a:solidFill>
                  <a:schemeClr val="hlink"/>
                </a:solidFill>
                <a:latin typeface="+mn-lt"/>
              </a:rPr>
              <a:t>Still valid in the </a:t>
            </a:r>
            <a:r>
              <a:rPr lang="en-GB" sz="2000" b="0" dirty="0" err="1" smtClean="0">
                <a:solidFill>
                  <a:schemeClr val="hlink"/>
                </a:solidFill>
                <a:latin typeface="+mn-lt"/>
              </a:rPr>
              <a:t>easto</a:t>
            </a:r>
            <a:r>
              <a:rPr lang="en-GB" sz="2000" b="0" dirty="0" smtClean="0">
                <a:solidFill>
                  <a:schemeClr val="hlink"/>
                </a:solidFill>
                <a:latin typeface="+mn-lt"/>
              </a:rPr>
              <a:t>-plastic domain</a:t>
            </a:r>
            <a:endParaRPr lang="en-GB" sz="2000" b="0" dirty="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63665" y="3864997"/>
            <a:ext cx="8094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GB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GB" sz="2000" b="0" dirty="0" smtClean="0">
                <a:solidFill>
                  <a:schemeClr val="tx1"/>
                </a:solidFill>
                <a:latin typeface="+mn-lt"/>
              </a:rPr>
              <a:t> Idea: extrapolate the previous relation to the </a:t>
            </a:r>
            <a:r>
              <a:rPr lang="en-GB" sz="2000" b="0" dirty="0" err="1" smtClean="0">
                <a:solidFill>
                  <a:schemeClr val="tx1"/>
                </a:solidFill>
                <a:latin typeface="+mn-lt"/>
              </a:rPr>
              <a:t>elasto</a:t>
            </a:r>
            <a:r>
              <a:rPr lang="en-GB" sz="2000" b="0" dirty="0" smtClean="0">
                <a:solidFill>
                  <a:schemeClr val="tx1"/>
                </a:solidFill>
                <a:latin typeface="+mn-lt"/>
              </a:rPr>
              <a:t>-plastic </a:t>
            </a:r>
            <a:r>
              <a:rPr lang="en-GB" sz="2000" b="0" dirty="0" smtClean="0">
                <a:solidFill>
                  <a:schemeClr val="tx1"/>
                </a:solidFill>
                <a:latin typeface="+mn-lt"/>
              </a:rPr>
              <a:t>domain</a:t>
            </a:r>
            <a:endParaRPr lang="en-GB" sz="20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33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utoUpdateAnimBg="0"/>
      <p:bldP spid="9" grpId="0" autoUpdateAnimBg="0"/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Neuber’s</a:t>
            </a:r>
            <a:r>
              <a:rPr lang="fr-FR" dirty="0" smtClean="0"/>
              <a:t> </a:t>
            </a:r>
            <a:r>
              <a:rPr lang="fr-FR" dirty="0" err="1" smtClean="0"/>
              <a:t>Rule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G. Hénaff – 2016</a:t>
            </a:r>
            <a:endParaRPr lang="en-GB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81252" y="1279496"/>
            <a:ext cx="38137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000" b="0" dirty="0">
                <a:solidFill>
                  <a:schemeClr val="tx1"/>
                </a:solidFill>
                <a:latin typeface="+mn-lt"/>
              </a:rPr>
              <a:t>Graphical </a:t>
            </a:r>
            <a:r>
              <a:rPr lang="en-GB" sz="2000" b="0" dirty="0" smtClean="0">
                <a:solidFill>
                  <a:schemeClr val="tx1"/>
                </a:solidFill>
                <a:latin typeface="+mn-lt"/>
              </a:rPr>
              <a:t>solution </a:t>
            </a:r>
            <a:r>
              <a:rPr lang="en-GB" sz="2000" b="0" dirty="0">
                <a:solidFill>
                  <a:schemeClr val="tx1"/>
                </a:solidFill>
                <a:latin typeface="+mn-lt"/>
              </a:rPr>
              <a:t>of </a:t>
            </a:r>
            <a:r>
              <a:rPr lang="en-GB" sz="2000" b="0" dirty="0" smtClean="0">
                <a:solidFill>
                  <a:schemeClr val="tx1"/>
                </a:solidFill>
                <a:latin typeface="+mn-lt"/>
              </a:rPr>
              <a:t>the equation:</a:t>
            </a:r>
            <a:endParaRPr lang="en-GB" sz="2000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757661"/>
              </p:ext>
            </p:extLst>
          </p:nvPr>
        </p:nvGraphicFramePr>
        <p:xfrm>
          <a:off x="5700713" y="1200150"/>
          <a:ext cx="17954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6" name="Équation" r:id="rId4" imgW="1511280" imgH="419040" progId="Equation.3">
                  <p:embed/>
                </p:oleObj>
              </mc:Choice>
              <mc:Fallback>
                <p:oleObj name="Équation" r:id="rId4" imgW="1511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1200150"/>
                        <a:ext cx="1795462" cy="49847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FF00">
                              <a:tint val="66000"/>
                              <a:satMod val="160000"/>
                            </a:srgbClr>
                          </a:gs>
                          <a:gs pos="50000">
                            <a:srgbClr val="FFFF00">
                              <a:tint val="44500"/>
                              <a:satMod val="160000"/>
                            </a:srgbClr>
                          </a:gs>
                          <a:gs pos="100000">
                            <a:srgbClr val="FFFF00">
                              <a:tint val="23500"/>
                              <a:satMod val="160000"/>
                            </a:srgb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04900" y="1400175"/>
            <a:ext cx="1841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endParaRPr lang="en-GB">
              <a:latin typeface="Comic Sans MS" panose="030F0702030302020204" pitchFamily="66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6689281" y="1846263"/>
            <a:ext cx="6350" cy="4889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930275" y="2038350"/>
            <a:ext cx="4597400" cy="3911600"/>
            <a:chOff x="656" y="1504"/>
            <a:chExt cx="2896" cy="2464"/>
          </a:xfrm>
        </p:grpSpPr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056" y="1504"/>
              <a:ext cx="0" cy="24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656" y="3216"/>
              <a:ext cx="28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071" y="1590"/>
              <a:ext cx="21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2000">
                  <a:solidFill>
                    <a:schemeClr val="tx2"/>
                  </a:solidFill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3276" y="3118"/>
              <a:ext cx="18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2000" dirty="0">
                  <a:solidFill>
                    <a:schemeClr val="tx2"/>
                  </a:solidFill>
                  <a:latin typeface="Symbol" panose="05050102010706020507" pitchFamily="18" charset="2"/>
                </a:rPr>
                <a:t>e</a:t>
              </a:r>
            </a:p>
          </p:txBody>
        </p:sp>
      </p:grpSp>
      <p:sp>
        <p:nvSpPr>
          <p:cNvPr id="15" name="Freeform 16"/>
          <p:cNvSpPr>
            <a:spLocks/>
          </p:cNvSpPr>
          <p:nvPr/>
        </p:nvSpPr>
        <p:spPr bwMode="auto">
          <a:xfrm>
            <a:off x="2238375" y="2292350"/>
            <a:ext cx="3136900" cy="2146300"/>
          </a:xfrm>
          <a:custGeom>
            <a:avLst/>
            <a:gdLst>
              <a:gd name="T0" fmla="*/ 0 w 1976"/>
              <a:gd name="T1" fmla="*/ 0 h 1352"/>
              <a:gd name="T2" fmla="*/ 141128750 w 1976"/>
              <a:gd name="T3" fmla="*/ 766127500 h 1352"/>
              <a:gd name="T4" fmla="*/ 564515000 w 1976"/>
              <a:gd name="T5" fmla="*/ 1693545000 h 1352"/>
              <a:gd name="T6" fmla="*/ 1491932500 w 1976"/>
              <a:gd name="T7" fmla="*/ 2147483647 h 1352"/>
              <a:gd name="T8" fmla="*/ 2147483647 w 1976"/>
              <a:gd name="T9" fmla="*/ 2147483647 h 1352"/>
              <a:gd name="T10" fmla="*/ 2147483647 w 1976"/>
              <a:gd name="T11" fmla="*/ 2147483647 h 1352"/>
              <a:gd name="T12" fmla="*/ 2147483647 w 1976"/>
              <a:gd name="T13" fmla="*/ 2147483647 h 1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76" h="1352">
                <a:moveTo>
                  <a:pt x="0" y="0"/>
                </a:moveTo>
                <a:lnTo>
                  <a:pt x="56" y="304"/>
                </a:lnTo>
                <a:cubicBezTo>
                  <a:pt x="93" y="416"/>
                  <a:pt x="135" y="557"/>
                  <a:pt x="224" y="672"/>
                </a:cubicBezTo>
                <a:cubicBezTo>
                  <a:pt x="313" y="787"/>
                  <a:pt x="437" y="904"/>
                  <a:pt x="592" y="992"/>
                </a:cubicBezTo>
                <a:cubicBezTo>
                  <a:pt x="747" y="1080"/>
                  <a:pt x="952" y="1145"/>
                  <a:pt x="1152" y="1200"/>
                </a:cubicBezTo>
                <a:cubicBezTo>
                  <a:pt x="1352" y="1255"/>
                  <a:pt x="1655" y="1295"/>
                  <a:pt x="1792" y="1320"/>
                </a:cubicBezTo>
                <a:cubicBezTo>
                  <a:pt x="1929" y="1345"/>
                  <a:pt x="1938" y="1345"/>
                  <a:pt x="1976" y="1352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878515" y="2388310"/>
            <a:ext cx="36342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GB" sz="2000" b="0" dirty="0" smtClean="0">
                <a:solidFill>
                  <a:srgbClr val="29493D"/>
                </a:solidFill>
                <a:latin typeface="+mn-lt"/>
              </a:rPr>
              <a:t>The solution also behaves to the constitutive law of the material</a:t>
            </a:r>
            <a:endParaRPr lang="en-GB" sz="2000" b="0" dirty="0">
              <a:solidFill>
                <a:srgbClr val="29493D"/>
              </a:solidFill>
              <a:latin typeface="+mn-lt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4744158" y="3250692"/>
            <a:ext cx="1994030" cy="1364714"/>
          </a:xfrm>
          <a:custGeom>
            <a:avLst/>
            <a:gdLst>
              <a:gd name="T0" fmla="*/ 2147483647 w 2800"/>
              <a:gd name="T1" fmla="*/ 0 h 727"/>
              <a:gd name="T2" fmla="*/ 2147483647 w 2800"/>
              <a:gd name="T3" fmla="*/ 1592739440 h 727"/>
              <a:gd name="T4" fmla="*/ 1572577500 w 2800"/>
              <a:gd name="T5" fmla="*/ 1431449370 h 727"/>
              <a:gd name="T6" fmla="*/ 0 w 2800"/>
              <a:gd name="T7" fmla="*/ 665321538 h 727"/>
              <a:gd name="T8" fmla="*/ 0 60000 65536"/>
              <a:gd name="T9" fmla="*/ 0 60000 65536"/>
              <a:gd name="T10" fmla="*/ 0 60000 65536"/>
              <a:gd name="T11" fmla="*/ 0 60000 65536"/>
              <a:gd name="connsiteX0" fmla="*/ 10000 w 10000"/>
              <a:gd name="connsiteY0" fmla="*/ 0 h 11924"/>
              <a:gd name="connsiteX1" fmla="*/ 8143 w 10000"/>
              <a:gd name="connsiteY1" fmla="*/ 8693 h 11924"/>
              <a:gd name="connsiteX2" fmla="*/ 5630 w 10000"/>
              <a:gd name="connsiteY2" fmla="*/ 11722 h 11924"/>
              <a:gd name="connsiteX3" fmla="*/ 0 w 10000"/>
              <a:gd name="connsiteY3" fmla="*/ 3631 h 11924"/>
              <a:gd name="connsiteX0" fmla="*/ 7394 w 7394"/>
              <a:gd name="connsiteY0" fmla="*/ 0 h 11924"/>
              <a:gd name="connsiteX1" fmla="*/ 5537 w 7394"/>
              <a:gd name="connsiteY1" fmla="*/ 8693 h 11924"/>
              <a:gd name="connsiteX2" fmla="*/ 3024 w 7394"/>
              <a:gd name="connsiteY2" fmla="*/ 11722 h 11924"/>
              <a:gd name="connsiteX3" fmla="*/ 0 w 7394"/>
              <a:gd name="connsiteY3" fmla="*/ 8596 h 11924"/>
              <a:gd name="connsiteX0" fmla="*/ 10000 w 10000"/>
              <a:gd name="connsiteY0" fmla="*/ 0 h 9917"/>
              <a:gd name="connsiteX1" fmla="*/ 7489 w 10000"/>
              <a:gd name="connsiteY1" fmla="*/ 7290 h 9917"/>
              <a:gd name="connsiteX2" fmla="*/ 5388 w 10000"/>
              <a:gd name="connsiteY2" fmla="*/ 9742 h 9917"/>
              <a:gd name="connsiteX3" fmla="*/ 0 w 10000"/>
              <a:gd name="connsiteY3" fmla="*/ 7209 h 9917"/>
              <a:gd name="connsiteX0" fmla="*/ 10000 w 10000"/>
              <a:gd name="connsiteY0" fmla="*/ 0 h 9878"/>
              <a:gd name="connsiteX1" fmla="*/ 7489 w 10000"/>
              <a:gd name="connsiteY1" fmla="*/ 7351 h 9878"/>
              <a:gd name="connsiteX2" fmla="*/ 5388 w 10000"/>
              <a:gd name="connsiteY2" fmla="*/ 9824 h 9878"/>
              <a:gd name="connsiteX3" fmla="*/ 2815 w 10000"/>
              <a:gd name="connsiteY3" fmla="*/ 8878 h 9878"/>
              <a:gd name="connsiteX4" fmla="*/ 0 w 10000"/>
              <a:gd name="connsiteY4" fmla="*/ 7269 h 9878"/>
              <a:gd name="connsiteX0" fmla="*/ 10000 w 10000"/>
              <a:gd name="connsiteY0" fmla="*/ 0 h 9667"/>
              <a:gd name="connsiteX1" fmla="*/ 7489 w 10000"/>
              <a:gd name="connsiteY1" fmla="*/ 7442 h 9667"/>
              <a:gd name="connsiteX2" fmla="*/ 5870 w 10000"/>
              <a:gd name="connsiteY2" fmla="*/ 9583 h 9667"/>
              <a:gd name="connsiteX3" fmla="*/ 2815 w 10000"/>
              <a:gd name="connsiteY3" fmla="*/ 8988 h 9667"/>
              <a:gd name="connsiteX4" fmla="*/ 0 w 10000"/>
              <a:gd name="connsiteY4" fmla="*/ 7359 h 9667"/>
              <a:gd name="connsiteX0" fmla="*/ 10000 w 10000"/>
              <a:gd name="connsiteY0" fmla="*/ 0 h 10000"/>
              <a:gd name="connsiteX1" fmla="*/ 7489 w 10000"/>
              <a:gd name="connsiteY1" fmla="*/ 7698 h 10000"/>
              <a:gd name="connsiteX2" fmla="*/ 5870 w 10000"/>
              <a:gd name="connsiteY2" fmla="*/ 9913 h 10000"/>
              <a:gd name="connsiteX3" fmla="*/ 2815 w 10000"/>
              <a:gd name="connsiteY3" fmla="*/ 9298 h 10000"/>
              <a:gd name="connsiteX4" fmla="*/ 0 w 10000"/>
              <a:gd name="connsiteY4" fmla="*/ 7612 h 10000"/>
              <a:gd name="connsiteX0" fmla="*/ 10000 w 10000"/>
              <a:gd name="connsiteY0" fmla="*/ 0 h 10000"/>
              <a:gd name="connsiteX1" fmla="*/ 8491 w 10000"/>
              <a:gd name="connsiteY1" fmla="*/ 5920 h 10000"/>
              <a:gd name="connsiteX2" fmla="*/ 5870 w 10000"/>
              <a:gd name="connsiteY2" fmla="*/ 9913 h 10000"/>
              <a:gd name="connsiteX3" fmla="*/ 2815 w 10000"/>
              <a:gd name="connsiteY3" fmla="*/ 9298 h 10000"/>
              <a:gd name="connsiteX4" fmla="*/ 0 w 10000"/>
              <a:gd name="connsiteY4" fmla="*/ 7612 h 10000"/>
              <a:gd name="connsiteX0" fmla="*/ 8627 w 8652"/>
              <a:gd name="connsiteY0" fmla="*/ 0 h 10000"/>
              <a:gd name="connsiteX1" fmla="*/ 8491 w 8652"/>
              <a:gd name="connsiteY1" fmla="*/ 5920 h 10000"/>
              <a:gd name="connsiteX2" fmla="*/ 5870 w 8652"/>
              <a:gd name="connsiteY2" fmla="*/ 9913 h 10000"/>
              <a:gd name="connsiteX3" fmla="*/ 2815 w 8652"/>
              <a:gd name="connsiteY3" fmla="*/ 9298 h 10000"/>
              <a:gd name="connsiteX4" fmla="*/ 0 w 8652"/>
              <a:gd name="connsiteY4" fmla="*/ 7612 h 10000"/>
              <a:gd name="connsiteX0" fmla="*/ 9971 w 9971"/>
              <a:gd name="connsiteY0" fmla="*/ 0 h 10000"/>
              <a:gd name="connsiteX1" fmla="*/ 8785 w 9971"/>
              <a:gd name="connsiteY1" fmla="*/ 6014 h 10000"/>
              <a:gd name="connsiteX2" fmla="*/ 6785 w 9971"/>
              <a:gd name="connsiteY2" fmla="*/ 9913 h 10000"/>
              <a:gd name="connsiteX3" fmla="*/ 3254 w 9971"/>
              <a:gd name="connsiteY3" fmla="*/ 9298 h 10000"/>
              <a:gd name="connsiteX4" fmla="*/ 0 w 9971"/>
              <a:gd name="connsiteY4" fmla="*/ 7612 h 10000"/>
              <a:gd name="connsiteX0" fmla="*/ 10000 w 10000"/>
              <a:gd name="connsiteY0" fmla="*/ 0 h 9558"/>
              <a:gd name="connsiteX1" fmla="*/ 8811 w 10000"/>
              <a:gd name="connsiteY1" fmla="*/ 6014 h 9558"/>
              <a:gd name="connsiteX2" fmla="*/ 7149 w 10000"/>
              <a:gd name="connsiteY2" fmla="*/ 9258 h 9558"/>
              <a:gd name="connsiteX3" fmla="*/ 3263 w 10000"/>
              <a:gd name="connsiteY3" fmla="*/ 9298 h 9558"/>
              <a:gd name="connsiteX4" fmla="*/ 0 w 10000"/>
              <a:gd name="connsiteY4" fmla="*/ 7612 h 9558"/>
              <a:gd name="connsiteX0" fmla="*/ 10000 w 10000"/>
              <a:gd name="connsiteY0" fmla="*/ 0 h 10000"/>
              <a:gd name="connsiteX1" fmla="*/ 8811 w 10000"/>
              <a:gd name="connsiteY1" fmla="*/ 6292 h 10000"/>
              <a:gd name="connsiteX2" fmla="*/ 7149 w 10000"/>
              <a:gd name="connsiteY2" fmla="*/ 9686 h 10000"/>
              <a:gd name="connsiteX3" fmla="*/ 3263 w 10000"/>
              <a:gd name="connsiteY3" fmla="*/ 9728 h 10000"/>
              <a:gd name="connsiteX4" fmla="*/ 0 w 10000"/>
              <a:gd name="connsiteY4" fmla="*/ 7964 h 10000"/>
              <a:gd name="connsiteX0" fmla="*/ 10000 w 10000"/>
              <a:gd name="connsiteY0" fmla="*/ 0 h 10000"/>
              <a:gd name="connsiteX1" fmla="*/ 8811 w 10000"/>
              <a:gd name="connsiteY1" fmla="*/ 6292 h 10000"/>
              <a:gd name="connsiteX2" fmla="*/ 7149 w 10000"/>
              <a:gd name="connsiteY2" fmla="*/ 9686 h 10000"/>
              <a:gd name="connsiteX3" fmla="*/ 3263 w 10000"/>
              <a:gd name="connsiteY3" fmla="*/ 9728 h 10000"/>
              <a:gd name="connsiteX4" fmla="*/ 0 w 10000"/>
              <a:gd name="connsiteY4" fmla="*/ 7964 h 10000"/>
              <a:gd name="connsiteX0" fmla="*/ 10000 w 10000"/>
              <a:gd name="connsiteY0" fmla="*/ 0 h 10633"/>
              <a:gd name="connsiteX1" fmla="*/ 8811 w 10000"/>
              <a:gd name="connsiteY1" fmla="*/ 6292 h 10633"/>
              <a:gd name="connsiteX2" fmla="*/ 7149 w 10000"/>
              <a:gd name="connsiteY2" fmla="*/ 9686 h 10633"/>
              <a:gd name="connsiteX3" fmla="*/ 3994 w 10000"/>
              <a:gd name="connsiteY3" fmla="*/ 10511 h 10633"/>
              <a:gd name="connsiteX4" fmla="*/ 0 w 10000"/>
              <a:gd name="connsiteY4" fmla="*/ 7964 h 10633"/>
              <a:gd name="connsiteX0" fmla="*/ 10000 w 10000"/>
              <a:gd name="connsiteY0" fmla="*/ 0 h 10598"/>
              <a:gd name="connsiteX1" fmla="*/ 8811 w 10000"/>
              <a:gd name="connsiteY1" fmla="*/ 6292 h 10598"/>
              <a:gd name="connsiteX2" fmla="*/ 7149 w 10000"/>
              <a:gd name="connsiteY2" fmla="*/ 9686 h 10598"/>
              <a:gd name="connsiteX3" fmla="*/ 3994 w 10000"/>
              <a:gd name="connsiteY3" fmla="*/ 10511 h 10598"/>
              <a:gd name="connsiteX4" fmla="*/ 0 w 10000"/>
              <a:gd name="connsiteY4" fmla="*/ 7964 h 10598"/>
              <a:gd name="connsiteX0" fmla="*/ 8538 w 8538"/>
              <a:gd name="connsiteY0" fmla="*/ 0 h 10598"/>
              <a:gd name="connsiteX1" fmla="*/ 7349 w 8538"/>
              <a:gd name="connsiteY1" fmla="*/ 6292 h 10598"/>
              <a:gd name="connsiteX2" fmla="*/ 5687 w 8538"/>
              <a:gd name="connsiteY2" fmla="*/ 9686 h 10598"/>
              <a:gd name="connsiteX3" fmla="*/ 2532 w 8538"/>
              <a:gd name="connsiteY3" fmla="*/ 10511 h 10598"/>
              <a:gd name="connsiteX4" fmla="*/ 0 w 8538"/>
              <a:gd name="connsiteY4" fmla="*/ 8258 h 10598"/>
              <a:gd name="connsiteX0" fmla="*/ 10000 w 10000"/>
              <a:gd name="connsiteY0" fmla="*/ 0 h 10173"/>
              <a:gd name="connsiteX1" fmla="*/ 8607 w 10000"/>
              <a:gd name="connsiteY1" fmla="*/ 5937 h 10173"/>
              <a:gd name="connsiteX2" fmla="*/ 6661 w 10000"/>
              <a:gd name="connsiteY2" fmla="*/ 9139 h 10173"/>
              <a:gd name="connsiteX3" fmla="*/ 3621 w 10000"/>
              <a:gd name="connsiteY3" fmla="*/ 10103 h 10173"/>
              <a:gd name="connsiteX4" fmla="*/ 0 w 10000"/>
              <a:gd name="connsiteY4" fmla="*/ 7792 h 10173"/>
              <a:gd name="connsiteX0" fmla="*/ 10000 w 10000"/>
              <a:gd name="connsiteY0" fmla="*/ 0 h 10123"/>
              <a:gd name="connsiteX1" fmla="*/ 8607 w 10000"/>
              <a:gd name="connsiteY1" fmla="*/ 5937 h 10123"/>
              <a:gd name="connsiteX2" fmla="*/ 6661 w 10000"/>
              <a:gd name="connsiteY2" fmla="*/ 9139 h 10123"/>
              <a:gd name="connsiteX3" fmla="*/ 3621 w 10000"/>
              <a:gd name="connsiteY3" fmla="*/ 10103 h 10123"/>
              <a:gd name="connsiteX4" fmla="*/ 0 w 10000"/>
              <a:gd name="connsiteY4" fmla="*/ 7792 h 10123"/>
              <a:gd name="connsiteX0" fmla="*/ 10000 w 10000"/>
              <a:gd name="connsiteY0" fmla="*/ 0 h 9854"/>
              <a:gd name="connsiteX1" fmla="*/ 8607 w 10000"/>
              <a:gd name="connsiteY1" fmla="*/ 5937 h 9854"/>
              <a:gd name="connsiteX2" fmla="*/ 6661 w 10000"/>
              <a:gd name="connsiteY2" fmla="*/ 9139 h 9854"/>
              <a:gd name="connsiteX3" fmla="*/ 4376 w 10000"/>
              <a:gd name="connsiteY3" fmla="*/ 9826 h 9854"/>
              <a:gd name="connsiteX4" fmla="*/ 0 w 10000"/>
              <a:gd name="connsiteY4" fmla="*/ 7792 h 9854"/>
              <a:gd name="connsiteX0" fmla="*/ 10000 w 10000"/>
              <a:gd name="connsiteY0" fmla="*/ 0 h 10016"/>
              <a:gd name="connsiteX1" fmla="*/ 8607 w 10000"/>
              <a:gd name="connsiteY1" fmla="*/ 6025 h 10016"/>
              <a:gd name="connsiteX2" fmla="*/ 6661 w 10000"/>
              <a:gd name="connsiteY2" fmla="*/ 9274 h 10016"/>
              <a:gd name="connsiteX3" fmla="*/ 4376 w 10000"/>
              <a:gd name="connsiteY3" fmla="*/ 9972 h 10016"/>
              <a:gd name="connsiteX4" fmla="*/ 0 w 10000"/>
              <a:gd name="connsiteY4" fmla="*/ 7907 h 10016"/>
              <a:gd name="connsiteX0" fmla="*/ 10000 w 10000"/>
              <a:gd name="connsiteY0" fmla="*/ 0 h 10463"/>
              <a:gd name="connsiteX1" fmla="*/ 8607 w 10000"/>
              <a:gd name="connsiteY1" fmla="*/ 6025 h 10463"/>
              <a:gd name="connsiteX2" fmla="*/ 6661 w 10000"/>
              <a:gd name="connsiteY2" fmla="*/ 9274 h 10463"/>
              <a:gd name="connsiteX3" fmla="*/ 4074 w 10000"/>
              <a:gd name="connsiteY3" fmla="*/ 10441 h 10463"/>
              <a:gd name="connsiteX4" fmla="*/ 0 w 10000"/>
              <a:gd name="connsiteY4" fmla="*/ 7907 h 10463"/>
              <a:gd name="connsiteX0" fmla="*/ 8237 w 8237"/>
              <a:gd name="connsiteY0" fmla="*/ 0 h 10463"/>
              <a:gd name="connsiteX1" fmla="*/ 6844 w 8237"/>
              <a:gd name="connsiteY1" fmla="*/ 6025 h 10463"/>
              <a:gd name="connsiteX2" fmla="*/ 4898 w 8237"/>
              <a:gd name="connsiteY2" fmla="*/ 9274 h 10463"/>
              <a:gd name="connsiteX3" fmla="*/ 2311 w 8237"/>
              <a:gd name="connsiteY3" fmla="*/ 10441 h 10463"/>
              <a:gd name="connsiteX4" fmla="*/ 0 w 8237"/>
              <a:gd name="connsiteY4" fmla="*/ 8563 h 10463"/>
              <a:gd name="connsiteX0" fmla="*/ 10000 w 10000"/>
              <a:gd name="connsiteY0" fmla="*/ 0 h 10000"/>
              <a:gd name="connsiteX1" fmla="*/ 8309 w 10000"/>
              <a:gd name="connsiteY1" fmla="*/ 5758 h 10000"/>
              <a:gd name="connsiteX2" fmla="*/ 5946 w 10000"/>
              <a:gd name="connsiteY2" fmla="*/ 8864 h 10000"/>
              <a:gd name="connsiteX3" fmla="*/ 2806 w 10000"/>
              <a:gd name="connsiteY3" fmla="*/ 9979 h 10000"/>
              <a:gd name="connsiteX4" fmla="*/ 0 w 10000"/>
              <a:gd name="connsiteY4" fmla="*/ 8184 h 10000"/>
              <a:gd name="connsiteX0" fmla="*/ 10000 w 10000"/>
              <a:gd name="connsiteY0" fmla="*/ 0 h 10003"/>
              <a:gd name="connsiteX1" fmla="*/ 8309 w 10000"/>
              <a:gd name="connsiteY1" fmla="*/ 5758 h 10003"/>
              <a:gd name="connsiteX2" fmla="*/ 6007 w 10000"/>
              <a:gd name="connsiteY2" fmla="*/ 8954 h 10003"/>
              <a:gd name="connsiteX3" fmla="*/ 2806 w 10000"/>
              <a:gd name="connsiteY3" fmla="*/ 9979 h 10003"/>
              <a:gd name="connsiteX4" fmla="*/ 0 w 10000"/>
              <a:gd name="connsiteY4" fmla="*/ 8184 h 10003"/>
              <a:gd name="connsiteX0" fmla="*/ 10000 w 10000"/>
              <a:gd name="connsiteY0" fmla="*/ 0 h 10027"/>
              <a:gd name="connsiteX1" fmla="*/ 8309 w 10000"/>
              <a:gd name="connsiteY1" fmla="*/ 5758 h 10027"/>
              <a:gd name="connsiteX2" fmla="*/ 6007 w 10000"/>
              <a:gd name="connsiteY2" fmla="*/ 8954 h 10027"/>
              <a:gd name="connsiteX3" fmla="*/ 2806 w 10000"/>
              <a:gd name="connsiteY3" fmla="*/ 9979 h 10027"/>
              <a:gd name="connsiteX4" fmla="*/ 0 w 10000"/>
              <a:gd name="connsiteY4" fmla="*/ 8184 h 1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27">
                <a:moveTo>
                  <a:pt x="10000" y="0"/>
                </a:moveTo>
                <a:cubicBezTo>
                  <a:pt x="9372" y="3125"/>
                  <a:pt x="8975" y="4266"/>
                  <a:pt x="8309" y="5758"/>
                </a:cubicBezTo>
                <a:cubicBezTo>
                  <a:pt x="7643" y="7250"/>
                  <a:pt x="6924" y="8328"/>
                  <a:pt x="6007" y="8954"/>
                </a:cubicBezTo>
                <a:cubicBezTo>
                  <a:pt x="4600" y="9943"/>
                  <a:pt x="5078" y="10136"/>
                  <a:pt x="2806" y="9979"/>
                </a:cubicBezTo>
                <a:cubicBezTo>
                  <a:pt x="1325" y="9550"/>
                  <a:pt x="896" y="8827"/>
                  <a:pt x="0" y="8184"/>
                </a:cubicBezTo>
              </a:path>
            </a:pathLst>
          </a:custGeom>
          <a:noFill/>
          <a:ln w="28575" cap="flat" cmpd="sng">
            <a:solidFill>
              <a:srgbClr val="29493D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Freeform 23"/>
          <p:cNvSpPr>
            <a:spLocks/>
          </p:cNvSpPr>
          <p:nvPr/>
        </p:nvSpPr>
        <p:spPr bwMode="auto">
          <a:xfrm>
            <a:off x="1574800" y="2860675"/>
            <a:ext cx="1543050" cy="1895475"/>
          </a:xfrm>
          <a:custGeom>
            <a:avLst/>
            <a:gdLst>
              <a:gd name="T0" fmla="*/ 0 w 972"/>
              <a:gd name="T1" fmla="*/ 2147483647 h 1194"/>
              <a:gd name="T2" fmla="*/ 529232813 w 972"/>
              <a:gd name="T3" fmla="*/ 1088707500 h 1194"/>
              <a:gd name="T4" fmla="*/ 922377188 w 972"/>
              <a:gd name="T5" fmla="*/ 635079375 h 1194"/>
              <a:gd name="T6" fmla="*/ 1436489063 w 972"/>
              <a:gd name="T7" fmla="*/ 378023438 h 1194"/>
              <a:gd name="T8" fmla="*/ 2116931250 w 972"/>
              <a:gd name="T9" fmla="*/ 120967500 h 1194"/>
              <a:gd name="T10" fmla="*/ 2147483647 w 972"/>
              <a:gd name="T11" fmla="*/ 0 h 1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2" h="1194">
                <a:moveTo>
                  <a:pt x="0" y="1194"/>
                </a:moveTo>
                <a:cubicBezTo>
                  <a:pt x="74" y="891"/>
                  <a:pt x="149" y="589"/>
                  <a:pt x="210" y="432"/>
                </a:cubicBezTo>
                <a:cubicBezTo>
                  <a:pt x="271" y="275"/>
                  <a:pt x="306" y="299"/>
                  <a:pt x="366" y="252"/>
                </a:cubicBezTo>
                <a:cubicBezTo>
                  <a:pt x="426" y="205"/>
                  <a:pt x="491" y="184"/>
                  <a:pt x="570" y="150"/>
                </a:cubicBezTo>
                <a:cubicBezTo>
                  <a:pt x="649" y="116"/>
                  <a:pt x="773" y="73"/>
                  <a:pt x="840" y="48"/>
                </a:cubicBezTo>
                <a:cubicBezTo>
                  <a:pt x="907" y="23"/>
                  <a:pt x="950" y="8"/>
                  <a:pt x="972" y="0"/>
                </a:cubicBezTo>
              </a:path>
            </a:pathLst>
          </a:custGeom>
          <a:noFill/>
          <a:ln w="28575" cap="flat" cmpd="sng">
            <a:solidFill>
              <a:srgbClr val="29493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2346325" y="2984500"/>
            <a:ext cx="238125" cy="238125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endParaRPr lang="fr-FR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>
            <a:off x="1308100" y="3117850"/>
            <a:ext cx="1143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2460625" y="3127375"/>
            <a:ext cx="0" cy="180975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5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625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12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625"/>
                            </p:stCondLst>
                            <p:childTnLst>
                              <p:par>
                                <p:cTn id="34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AV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625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125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autoUpdateAnimBg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331"/>
            <a:ext cx="8229600" cy="1143000"/>
          </a:xfrm>
        </p:spPr>
        <p:txBody>
          <a:bodyPr/>
          <a:lstStyle/>
          <a:p>
            <a:r>
              <a:rPr lang="fr-FR" dirty="0" smtClean="0"/>
              <a:t>Extension to </a:t>
            </a:r>
            <a:r>
              <a:rPr lang="fr-FR" dirty="0" err="1" smtClean="0"/>
              <a:t>cyclic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G. Hénaff – 2016</a:t>
            </a:r>
            <a:endParaRPr lang="en-GB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670779"/>
              </p:ext>
            </p:extLst>
          </p:nvPr>
        </p:nvGraphicFramePr>
        <p:xfrm>
          <a:off x="1498078" y="1128242"/>
          <a:ext cx="6147843" cy="518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0" name="Picture" r:id="rId3" imgW="4705200" imgH="4896000" progId="Word.Picture.8">
                  <p:embed/>
                </p:oleObj>
              </mc:Choice>
              <mc:Fallback>
                <p:oleObj name="Picture" r:id="rId3" imgW="4705200" imgH="48960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078" y="1128242"/>
                        <a:ext cx="6147843" cy="5185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72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Equivalent </a:t>
            </a:r>
            <a:r>
              <a:rPr lang="fr-FR" dirty="0" err="1" smtClean="0"/>
              <a:t>Deformation</a:t>
            </a:r>
            <a:r>
              <a:rPr lang="fr-FR" dirty="0" smtClean="0"/>
              <a:t> </a:t>
            </a:r>
            <a:r>
              <a:rPr lang="fr-FR" dirty="0" err="1" smtClean="0"/>
              <a:t>Energy</a:t>
            </a:r>
            <a:r>
              <a:rPr lang="fr-FR" dirty="0" smtClean="0"/>
              <a:t> (EDE) </a:t>
            </a:r>
            <a:r>
              <a:rPr lang="fr-FR" dirty="0" err="1" smtClean="0"/>
              <a:t>criterion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G. Hénaff – 2016</a:t>
            </a:r>
            <a:endParaRPr lang="en-GB" dirty="0"/>
          </a:p>
        </p:txBody>
      </p:sp>
      <p:sp>
        <p:nvSpPr>
          <p:cNvPr id="5" name="AutoShape 36"/>
          <p:cNvSpPr>
            <a:spLocks noChangeArrowheads="1"/>
          </p:cNvSpPr>
          <p:nvPr/>
        </p:nvSpPr>
        <p:spPr bwMode="auto">
          <a:xfrm rot="-5411594">
            <a:off x="5571332" y="3759994"/>
            <a:ext cx="1944687" cy="177482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endParaRPr lang="fr-FR"/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 rot="-5411594">
            <a:off x="692150" y="3822700"/>
            <a:ext cx="2765425" cy="930275"/>
          </a:xfrm>
          <a:prstGeom prst="rtTriangl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endParaRPr lang="fr-FR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8299" y="1737556"/>
            <a:ext cx="4370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400" b="0" dirty="0" smtClean="0">
                <a:solidFill>
                  <a:schemeClr val="tx1"/>
                </a:solidFill>
                <a:latin typeface="+mn-lt"/>
              </a:rPr>
              <a:t>Strain energy density in elasticity:</a:t>
            </a:r>
            <a:endParaRPr lang="en-GB" sz="2400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287106"/>
              </p:ext>
            </p:extLst>
          </p:nvPr>
        </p:nvGraphicFramePr>
        <p:xfrm>
          <a:off x="4502150" y="1639009"/>
          <a:ext cx="31384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8" name="Équation" r:id="rId3" imgW="2323800" imgH="457200" progId="Equation.3">
                  <p:embed/>
                </p:oleObj>
              </mc:Choice>
              <mc:Fallback>
                <p:oleObj name="Équation" r:id="rId3" imgW="2323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1639009"/>
                        <a:ext cx="3138488" cy="61595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FF00">
                              <a:tint val="66000"/>
                              <a:satMod val="160000"/>
                            </a:srgbClr>
                          </a:gs>
                          <a:gs pos="50000">
                            <a:srgbClr val="FFFF00">
                              <a:tint val="44500"/>
                              <a:satMod val="160000"/>
                            </a:srgbClr>
                          </a:gs>
                          <a:gs pos="100000">
                            <a:srgbClr val="FFFF00">
                              <a:tint val="23500"/>
                              <a:satMod val="160000"/>
                            </a:srgb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156270" y="2354232"/>
            <a:ext cx="46851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000" dirty="0" err="1">
                <a:solidFill>
                  <a:schemeClr val="tx1"/>
                </a:solidFill>
                <a:latin typeface="+mn-lt"/>
              </a:rPr>
              <a:t>Hyp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. : 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relation always satisfied in elasticity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1595438" y="2971800"/>
            <a:ext cx="2906712" cy="2673350"/>
            <a:chOff x="1029" y="2088"/>
            <a:chExt cx="1831" cy="1684"/>
          </a:xfrm>
        </p:grpSpPr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1040" y="2088"/>
              <a:ext cx="1820" cy="1682"/>
              <a:chOff x="1048" y="1504"/>
              <a:chExt cx="2504" cy="1712"/>
            </a:xfrm>
          </p:grpSpPr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 flipV="1">
                <a:off x="1048" y="1504"/>
                <a:ext cx="0" cy="17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1048" y="3208"/>
                <a:ext cx="2504" cy="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029" y="2128"/>
              <a:ext cx="21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2000">
                  <a:solidFill>
                    <a:schemeClr val="tx2"/>
                  </a:solidFill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580" y="3482"/>
              <a:ext cx="18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2000">
                  <a:solidFill>
                    <a:schemeClr val="tx2"/>
                  </a:solidFill>
                  <a:latin typeface="Symbol" panose="05050102010706020507" pitchFamily="18" charset="2"/>
                </a:rPr>
                <a:t>e</a:t>
              </a:r>
            </a:p>
          </p:txBody>
        </p:sp>
      </p:grpSp>
      <p:sp>
        <p:nvSpPr>
          <p:cNvPr id="16" name="Freeform 13"/>
          <p:cNvSpPr>
            <a:spLocks/>
          </p:cNvSpPr>
          <p:nvPr/>
        </p:nvSpPr>
        <p:spPr bwMode="auto">
          <a:xfrm>
            <a:off x="1635125" y="3590925"/>
            <a:ext cx="2127250" cy="2060575"/>
          </a:xfrm>
          <a:custGeom>
            <a:avLst/>
            <a:gdLst>
              <a:gd name="T0" fmla="*/ 0 w 972"/>
              <a:gd name="T1" fmla="*/ 2147483647 h 1194"/>
              <a:gd name="T2" fmla="*/ 1005828143 w 972"/>
              <a:gd name="T3" fmla="*/ 1286625446 h 1194"/>
              <a:gd name="T4" fmla="*/ 1753015951 w 972"/>
              <a:gd name="T5" fmla="*/ 750530791 h 1194"/>
              <a:gd name="T6" fmla="*/ 2147483647 w 972"/>
              <a:gd name="T7" fmla="*/ 446744395 h 1194"/>
              <a:gd name="T8" fmla="*/ 2147483647 w 972"/>
              <a:gd name="T9" fmla="*/ 142957999 h 1194"/>
              <a:gd name="T10" fmla="*/ 2147483647 w 972"/>
              <a:gd name="T11" fmla="*/ 0 h 1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2" h="1194">
                <a:moveTo>
                  <a:pt x="0" y="1194"/>
                </a:moveTo>
                <a:cubicBezTo>
                  <a:pt x="74" y="891"/>
                  <a:pt x="149" y="589"/>
                  <a:pt x="210" y="432"/>
                </a:cubicBezTo>
                <a:cubicBezTo>
                  <a:pt x="271" y="275"/>
                  <a:pt x="306" y="299"/>
                  <a:pt x="366" y="252"/>
                </a:cubicBezTo>
                <a:cubicBezTo>
                  <a:pt x="426" y="205"/>
                  <a:pt x="491" y="184"/>
                  <a:pt x="570" y="150"/>
                </a:cubicBezTo>
                <a:cubicBezTo>
                  <a:pt x="649" y="116"/>
                  <a:pt x="773" y="73"/>
                  <a:pt x="840" y="48"/>
                </a:cubicBezTo>
                <a:cubicBezTo>
                  <a:pt x="907" y="23"/>
                  <a:pt x="950" y="8"/>
                  <a:pt x="972" y="0"/>
                </a:cubicBezTo>
              </a:path>
            </a:pathLst>
          </a:custGeom>
          <a:noFill/>
          <a:ln w="28575" cap="flat" cmpd="sng">
            <a:solidFill>
              <a:srgbClr val="29493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1651000" y="2895600"/>
            <a:ext cx="876300" cy="2768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499826" y="2857075"/>
            <a:ext cx="17393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dirty="0" smtClean="0">
                <a:solidFill>
                  <a:schemeClr val="hlink"/>
                </a:solidFill>
                <a:latin typeface="+mn-lt"/>
              </a:rPr>
              <a:t>Fictional elastic material</a:t>
            </a:r>
            <a:endParaRPr lang="en-GB" dirty="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1346903" y="5740347"/>
            <a:ext cx="32978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  <a:latin typeface="+mn-lt"/>
              </a:rPr>
              <a:t>EDE : 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the two areas are equal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AutoShape 26"/>
          <p:cNvSpPr>
            <a:spLocks noChangeArrowheads="1"/>
          </p:cNvSpPr>
          <p:nvPr/>
        </p:nvSpPr>
        <p:spPr bwMode="auto">
          <a:xfrm rot="-5411594">
            <a:off x="4695826" y="3789362"/>
            <a:ext cx="2736850" cy="930275"/>
          </a:xfrm>
          <a:prstGeom prst="rtTriangl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endParaRPr lang="fr-FR"/>
          </a:p>
        </p:txBody>
      </p: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5586413" y="2952750"/>
            <a:ext cx="2906712" cy="2673350"/>
            <a:chOff x="1029" y="2088"/>
            <a:chExt cx="1831" cy="1684"/>
          </a:xfrm>
        </p:grpSpPr>
        <p:grpSp>
          <p:nvGrpSpPr>
            <p:cNvPr id="24" name="Group 28"/>
            <p:cNvGrpSpPr>
              <a:grpSpLocks/>
            </p:cNvGrpSpPr>
            <p:nvPr/>
          </p:nvGrpSpPr>
          <p:grpSpPr bwMode="auto">
            <a:xfrm>
              <a:off x="1040" y="2088"/>
              <a:ext cx="1820" cy="1682"/>
              <a:chOff x="1048" y="1504"/>
              <a:chExt cx="2504" cy="1712"/>
            </a:xfrm>
          </p:grpSpPr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 flipV="1">
                <a:off x="1048" y="1504"/>
                <a:ext cx="0" cy="17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1048" y="3208"/>
                <a:ext cx="2504" cy="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1029" y="2128"/>
              <a:ext cx="21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2000">
                  <a:solidFill>
                    <a:schemeClr val="tx2"/>
                  </a:solidFill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2580" y="3482"/>
              <a:ext cx="18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ts val="500"/>
                </a:spcBef>
                <a:spcAft>
                  <a:spcPts val="500"/>
                </a:spcAft>
                <a:defRPr sz="1200" b="1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2000">
                  <a:solidFill>
                    <a:schemeClr val="tx2"/>
                  </a:solidFill>
                  <a:latin typeface="Symbol" panose="05050102010706020507" pitchFamily="18" charset="2"/>
                </a:rPr>
                <a:t>e</a:t>
              </a:r>
            </a:p>
          </p:txBody>
        </p:sp>
      </p:grpSp>
      <p:sp>
        <p:nvSpPr>
          <p:cNvPr id="29" name="Freeform 33"/>
          <p:cNvSpPr>
            <a:spLocks/>
          </p:cNvSpPr>
          <p:nvPr/>
        </p:nvSpPr>
        <p:spPr bwMode="auto">
          <a:xfrm>
            <a:off x="5626100" y="3571875"/>
            <a:ext cx="2127250" cy="2060575"/>
          </a:xfrm>
          <a:custGeom>
            <a:avLst/>
            <a:gdLst>
              <a:gd name="T0" fmla="*/ 0 w 972"/>
              <a:gd name="T1" fmla="*/ 2147483647 h 1194"/>
              <a:gd name="T2" fmla="*/ 1005828143 w 972"/>
              <a:gd name="T3" fmla="*/ 1286625446 h 1194"/>
              <a:gd name="T4" fmla="*/ 1753015951 w 972"/>
              <a:gd name="T5" fmla="*/ 750530791 h 1194"/>
              <a:gd name="T6" fmla="*/ 2147483647 w 972"/>
              <a:gd name="T7" fmla="*/ 446744395 h 1194"/>
              <a:gd name="T8" fmla="*/ 2147483647 w 972"/>
              <a:gd name="T9" fmla="*/ 142957999 h 1194"/>
              <a:gd name="T10" fmla="*/ 2147483647 w 972"/>
              <a:gd name="T11" fmla="*/ 0 h 1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2" h="1194">
                <a:moveTo>
                  <a:pt x="0" y="1194"/>
                </a:moveTo>
                <a:cubicBezTo>
                  <a:pt x="74" y="891"/>
                  <a:pt x="149" y="589"/>
                  <a:pt x="210" y="432"/>
                </a:cubicBezTo>
                <a:cubicBezTo>
                  <a:pt x="271" y="275"/>
                  <a:pt x="306" y="299"/>
                  <a:pt x="366" y="252"/>
                </a:cubicBezTo>
                <a:cubicBezTo>
                  <a:pt x="426" y="205"/>
                  <a:pt x="491" y="184"/>
                  <a:pt x="570" y="150"/>
                </a:cubicBezTo>
                <a:cubicBezTo>
                  <a:pt x="649" y="116"/>
                  <a:pt x="773" y="73"/>
                  <a:pt x="840" y="48"/>
                </a:cubicBezTo>
                <a:cubicBezTo>
                  <a:pt x="907" y="23"/>
                  <a:pt x="950" y="8"/>
                  <a:pt x="972" y="0"/>
                </a:cubicBezTo>
              </a:path>
            </a:pathLst>
          </a:custGeom>
          <a:noFill/>
          <a:ln w="28575" cap="flat" cmpd="sng">
            <a:solidFill>
              <a:srgbClr val="29493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V="1">
            <a:off x="5641975" y="2876550"/>
            <a:ext cx="876300" cy="2768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" name="Text Box 37"/>
          <p:cNvSpPr txBox="1">
            <a:spLocks noChangeArrowheads="1"/>
          </p:cNvSpPr>
          <p:nvPr/>
        </p:nvSpPr>
        <p:spPr bwMode="auto">
          <a:xfrm>
            <a:off x="4822825" y="4030663"/>
            <a:ext cx="434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3600">
                <a:latin typeface="Comic Sans MS" panose="030F0702030302020204" pitchFamily="66" charset="0"/>
                <a:sym typeface="Symbol" panose="05050102010706020507" pitchFamily="18" charset="2"/>
              </a:rPr>
              <a:t></a:t>
            </a:r>
            <a:endParaRPr lang="en-GB" sz="3600">
              <a:latin typeface="Comic Sans MS" panose="030F0702030302020204" pitchFamily="66" charset="0"/>
            </a:endParaRP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5416550" y="5638869"/>
            <a:ext cx="3352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Neuber’s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 rule overestimates the local stress and strain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3109912" y="3782364"/>
            <a:ext cx="11608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dirty="0" smtClean="0">
                <a:solidFill>
                  <a:srgbClr val="4D4D4D"/>
                </a:solidFill>
                <a:latin typeface="+mn-lt"/>
              </a:rPr>
              <a:t>Actual material</a:t>
            </a:r>
            <a:endParaRPr lang="en-GB" dirty="0">
              <a:solidFill>
                <a:srgbClr val="4D4D4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7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utoUpdateAnimBg="0"/>
      <p:bldP spid="9" grpId="0" autoUpdateAnimBg="0"/>
      <p:bldP spid="16" grpId="0" animBg="1"/>
      <p:bldP spid="17" grpId="0" animBg="1"/>
      <p:bldP spid="18" grpId="0" autoUpdateAnimBg="0"/>
      <p:bldP spid="22" grpId="0" animBg="1"/>
      <p:bldP spid="29" grpId="0" animBg="1"/>
      <p:bldP spid="30" grpId="0" animBg="1"/>
      <p:bldP spid="31" grpId="0" autoUpdateAnimBg="0"/>
      <p:bldP spid="32" grpId="0" autoUpdateAnimBg="0"/>
      <p:bldP spid="3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1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Neuber</a:t>
            </a:r>
            <a:r>
              <a:rPr lang="fr-FR" dirty="0"/>
              <a:t>/EDE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Ramberg-Osgood</a:t>
            </a:r>
            <a:r>
              <a:rPr lang="fr-FR" dirty="0"/>
              <a:t> constitutive </a:t>
            </a:r>
            <a:r>
              <a:rPr lang="fr-FR" dirty="0" err="1"/>
              <a:t>law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G. Hénaff – 2016</a:t>
            </a:r>
            <a:endParaRPr lang="en-GB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722286"/>
              </p:ext>
            </p:extLst>
          </p:nvPr>
        </p:nvGraphicFramePr>
        <p:xfrm>
          <a:off x="1146175" y="1837806"/>
          <a:ext cx="38544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" name="Équation" r:id="rId3" imgW="2145369" imgH="545863" progId="Equation.3">
                  <p:embed/>
                </p:oleObj>
              </mc:Choice>
              <mc:Fallback>
                <p:oleObj name="Équation" r:id="rId3" imgW="2145369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1837806"/>
                        <a:ext cx="38544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FFA9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6388" y="2097510"/>
            <a:ext cx="7649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sz="2400" dirty="0">
                <a:solidFill>
                  <a:schemeClr val="tx1"/>
                </a:solidFill>
                <a:latin typeface="+mn-lt"/>
              </a:rPr>
              <a:t>EDE: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89389"/>
              </p:ext>
            </p:extLst>
          </p:nvPr>
        </p:nvGraphicFramePr>
        <p:xfrm>
          <a:off x="6002338" y="1891781"/>
          <a:ext cx="25590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7" name="Équation" r:id="rId5" imgW="1752600" imgH="596900" progId="Equation.3">
                  <p:embed/>
                </p:oleObj>
              </mc:Choice>
              <mc:Fallback>
                <p:oleObj name="Équation" r:id="rId5" imgW="17526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1891781"/>
                        <a:ext cx="255905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121275" y="2326756"/>
            <a:ext cx="822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647151"/>
              </p:ext>
            </p:extLst>
          </p:nvPr>
        </p:nvGraphicFramePr>
        <p:xfrm>
          <a:off x="2413000" y="2966518"/>
          <a:ext cx="3543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8" name="Équation" r:id="rId7" imgW="1892300" imgH="596900" progId="Equation.3">
                  <p:embed/>
                </p:oleObj>
              </mc:Choice>
              <mc:Fallback>
                <p:oleObj name="Équation" r:id="rId7" imgW="1892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966518"/>
                        <a:ext cx="3543300" cy="11176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FF00">
                              <a:tint val="66000"/>
                              <a:satMod val="160000"/>
                            </a:srgbClr>
                          </a:gs>
                          <a:gs pos="50000">
                            <a:srgbClr val="FFFF00">
                              <a:tint val="44500"/>
                              <a:satMod val="160000"/>
                            </a:srgbClr>
                          </a:gs>
                          <a:gs pos="100000">
                            <a:srgbClr val="FFFF00">
                              <a:tint val="23500"/>
                              <a:satMod val="160000"/>
                            </a:srgb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474663" y="4238106"/>
            <a:ext cx="8137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071659"/>
              </p:ext>
            </p:extLst>
          </p:nvPr>
        </p:nvGraphicFramePr>
        <p:xfrm>
          <a:off x="2733675" y="4682606"/>
          <a:ext cx="299878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" name="Équation" r:id="rId9" imgW="1688367" imgH="533169" progId="Equation.3">
                  <p:embed/>
                </p:oleObj>
              </mc:Choice>
              <mc:Fallback>
                <p:oleObj name="Équation" r:id="rId9" imgW="1688367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4682606"/>
                        <a:ext cx="2998788" cy="944562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FF00">
                              <a:tint val="66000"/>
                              <a:satMod val="160000"/>
                            </a:srgbClr>
                          </a:gs>
                          <a:gs pos="50000">
                            <a:srgbClr val="FFFF00">
                              <a:tint val="44500"/>
                              <a:satMod val="160000"/>
                            </a:srgbClr>
                          </a:gs>
                          <a:gs pos="100000">
                            <a:srgbClr val="FFFF00">
                              <a:tint val="23500"/>
                              <a:satMod val="160000"/>
                            </a:srgb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82613" y="4931198"/>
            <a:ext cx="1136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sz="2400">
                <a:solidFill>
                  <a:schemeClr val="tx1"/>
                </a:solidFill>
                <a:latin typeface="+mn-lt"/>
              </a:rPr>
              <a:t>Neuber</a:t>
            </a:r>
          </a:p>
        </p:txBody>
      </p:sp>
    </p:spTree>
    <p:extLst>
      <p:ext uri="{BB962C8B-B14F-4D97-AF65-F5344CB8AC3E}">
        <p14:creationId xmlns:p14="http://schemas.microsoft.com/office/powerpoint/2010/main" val="11067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6869" y="49786"/>
            <a:ext cx="8686800" cy="1143000"/>
          </a:xfrm>
        </p:spPr>
        <p:txBody>
          <a:bodyPr>
            <a:normAutofit/>
          </a:bodyPr>
          <a:lstStyle/>
          <a:p>
            <a:r>
              <a:rPr lang="fr-FR" sz="3200" dirty="0"/>
              <a:t>Application of </a:t>
            </a:r>
            <a:r>
              <a:rPr lang="fr-FR" sz="3200" dirty="0" err="1"/>
              <a:t>Neuber’s</a:t>
            </a:r>
            <a:r>
              <a:rPr lang="fr-FR" sz="3200" dirty="0"/>
              <a:t> </a:t>
            </a:r>
            <a:r>
              <a:rPr lang="fr-FR" sz="3200" dirty="0" err="1"/>
              <a:t>rule</a:t>
            </a:r>
            <a:r>
              <a:rPr lang="fr-FR" sz="3200" dirty="0"/>
              <a:t> : </a:t>
            </a:r>
            <a:r>
              <a:rPr lang="fr-FR" sz="3200" dirty="0" err="1"/>
              <a:t>prediction</a:t>
            </a:r>
            <a:r>
              <a:rPr lang="fr-FR" sz="3200" dirty="0"/>
              <a:t> of crack initiation in a suspension triangle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G. Hénaff – 2016</a:t>
            </a:r>
            <a:endParaRPr lang="en-GB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" y="1417638"/>
            <a:ext cx="3519768" cy="228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49" y="1351334"/>
            <a:ext cx="5418651" cy="271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4064000"/>
            <a:ext cx="5846762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523414" y="4064000"/>
            <a:ext cx="10241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initiation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8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Fatigue of </a:t>
            </a:r>
            <a:r>
              <a:rPr lang="fr-FR" sz="2800" dirty="0" err="1" smtClean="0"/>
              <a:t>notched</a:t>
            </a:r>
            <a:r>
              <a:rPr lang="fr-FR" sz="2800" dirty="0" smtClean="0"/>
              <a:t> components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0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Notch</a:t>
            </a:r>
            <a:r>
              <a:rPr lang="fr-FR" dirty="0" smtClean="0"/>
              <a:t> </a:t>
            </a:r>
            <a:r>
              <a:rPr lang="fr-FR" dirty="0" err="1" smtClean="0"/>
              <a:t>effect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G. Hénaff – 2016</a:t>
            </a:r>
            <a:endParaRPr lang="en-GB" dirty="0"/>
          </a:p>
        </p:txBody>
      </p:sp>
      <p:grpSp>
        <p:nvGrpSpPr>
          <p:cNvPr id="5" name="Groupe 4"/>
          <p:cNvGrpSpPr/>
          <p:nvPr/>
        </p:nvGrpSpPr>
        <p:grpSpPr>
          <a:xfrm>
            <a:off x="457200" y="2127250"/>
            <a:ext cx="8242300" cy="2749550"/>
            <a:chOff x="457200" y="2127250"/>
            <a:chExt cx="8242300" cy="2749550"/>
          </a:xfrm>
        </p:grpSpPr>
        <p:grpSp>
          <p:nvGrpSpPr>
            <p:cNvPr id="6" name="Group 84"/>
            <p:cNvGrpSpPr>
              <a:grpSpLocks/>
            </p:cNvGrpSpPr>
            <p:nvPr/>
          </p:nvGrpSpPr>
          <p:grpSpPr bwMode="auto">
            <a:xfrm>
              <a:off x="457200" y="2767013"/>
              <a:ext cx="4271963" cy="1746250"/>
              <a:chOff x="288" y="1743"/>
              <a:chExt cx="2691" cy="1100"/>
            </a:xfrm>
          </p:grpSpPr>
          <p:grpSp>
            <p:nvGrpSpPr>
              <p:cNvPr id="65" name="Group 83"/>
              <p:cNvGrpSpPr>
                <a:grpSpLocks/>
              </p:cNvGrpSpPr>
              <p:nvPr/>
            </p:nvGrpSpPr>
            <p:grpSpPr bwMode="auto">
              <a:xfrm>
                <a:off x="288" y="1743"/>
                <a:ext cx="2691" cy="1100"/>
                <a:chOff x="288" y="1743"/>
                <a:chExt cx="2691" cy="1100"/>
              </a:xfrm>
            </p:grpSpPr>
            <p:sp>
              <p:nvSpPr>
                <p:cNvPr id="67" name="Rectangle 4"/>
                <p:cNvSpPr>
                  <a:spLocks noChangeArrowheads="1"/>
                </p:cNvSpPr>
                <p:nvPr/>
              </p:nvSpPr>
              <p:spPr bwMode="auto">
                <a:xfrm>
                  <a:off x="288" y="1743"/>
                  <a:ext cx="2691" cy="11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18018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  <a:contourClr>
                    <a:srgbClr val="FFFFFF"/>
                  </a:contour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>
                  <a:lvl1pPr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ts val="500"/>
                    </a:spcBef>
                    <a:spcAft>
                      <a:spcPts val="500"/>
                    </a:spcAft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ts val="500"/>
                    </a:spcBef>
                    <a:spcAft>
                      <a:spcPts val="500"/>
                    </a:spcAft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ts val="500"/>
                    </a:spcBef>
                    <a:spcAft>
                      <a:spcPts val="500"/>
                    </a:spcAft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ts val="500"/>
                    </a:spcBef>
                    <a:spcAft>
                      <a:spcPts val="500"/>
                    </a:spcAft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GB"/>
                </a:p>
              </p:txBody>
            </p:sp>
            <p:grpSp>
              <p:nvGrpSpPr>
                <p:cNvPr id="68" name="Group 82"/>
                <p:cNvGrpSpPr>
                  <a:grpSpLocks/>
                </p:cNvGrpSpPr>
                <p:nvPr/>
              </p:nvGrpSpPr>
              <p:grpSpPr bwMode="auto">
                <a:xfrm>
                  <a:off x="1266" y="1776"/>
                  <a:ext cx="1107" cy="660"/>
                  <a:chOff x="1266" y="1776"/>
                  <a:chExt cx="1107" cy="660"/>
                </a:xfrm>
              </p:grpSpPr>
              <p:sp>
                <p:nvSpPr>
                  <p:cNvPr id="69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1266" y="2182"/>
                    <a:ext cx="703" cy="25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ts val="500"/>
                      </a:spcBef>
                      <a:spcAft>
                        <a:spcPts val="500"/>
                      </a:spcAft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ts val="500"/>
                      </a:spcBef>
                      <a:spcAft>
                        <a:spcPts val="500"/>
                      </a:spcAft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ts val="500"/>
                      </a:spcBef>
                      <a:spcAft>
                        <a:spcPts val="500"/>
                      </a:spcAft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ts val="500"/>
                      </a:spcBef>
                      <a:spcAft>
                        <a:spcPts val="500"/>
                      </a:spcAft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fr-FR"/>
                  </a:p>
                </p:txBody>
              </p:sp>
              <p:sp>
                <p:nvSpPr>
                  <p:cNvPr id="70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1776"/>
                    <a:ext cx="703" cy="25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ts val="500"/>
                      </a:spcBef>
                      <a:spcAft>
                        <a:spcPts val="500"/>
                      </a:spcAft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ts val="500"/>
                      </a:spcBef>
                      <a:spcAft>
                        <a:spcPts val="500"/>
                      </a:spcAft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ts val="500"/>
                      </a:spcBef>
                      <a:spcAft>
                        <a:spcPts val="500"/>
                      </a:spcAft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ts val="500"/>
                      </a:spcBef>
                      <a:spcAft>
                        <a:spcPts val="500"/>
                      </a:spcAft>
                      <a:defRPr sz="12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fr-FR"/>
                  </a:p>
                </p:txBody>
              </p:sp>
              <p:sp>
                <p:nvSpPr>
                  <p:cNvPr id="71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04" y="1876"/>
                    <a:ext cx="372" cy="37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2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53" y="1970"/>
                    <a:ext cx="366" cy="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6" name="Freeform 12"/>
              <p:cNvSpPr>
                <a:spLocks/>
              </p:cNvSpPr>
              <p:nvPr/>
            </p:nvSpPr>
            <p:spPr bwMode="auto">
              <a:xfrm>
                <a:off x="1263" y="2198"/>
                <a:ext cx="677" cy="240"/>
              </a:xfrm>
              <a:custGeom>
                <a:avLst/>
                <a:gdLst>
                  <a:gd name="T0" fmla="*/ 549 w 677"/>
                  <a:gd name="T1" fmla="*/ 218 h 240"/>
                  <a:gd name="T2" fmla="*/ 317 w 677"/>
                  <a:gd name="T3" fmla="*/ 240 h 240"/>
                  <a:gd name="T4" fmla="*/ 145 w 677"/>
                  <a:gd name="T5" fmla="*/ 220 h 240"/>
                  <a:gd name="T6" fmla="*/ 41 w 677"/>
                  <a:gd name="T7" fmla="*/ 172 h 240"/>
                  <a:gd name="T8" fmla="*/ 13 w 677"/>
                  <a:gd name="T9" fmla="*/ 138 h 240"/>
                  <a:gd name="T10" fmla="*/ 7 w 677"/>
                  <a:gd name="T11" fmla="*/ 96 h 240"/>
                  <a:gd name="T12" fmla="*/ 53 w 677"/>
                  <a:gd name="T13" fmla="*/ 48 h 240"/>
                  <a:gd name="T14" fmla="*/ 141 w 677"/>
                  <a:gd name="T15" fmla="*/ 10 h 240"/>
                  <a:gd name="T16" fmla="*/ 209 w 677"/>
                  <a:gd name="T17" fmla="*/ 0 h 240"/>
                  <a:gd name="T18" fmla="*/ 213 w 677"/>
                  <a:gd name="T19" fmla="*/ 68 h 240"/>
                  <a:gd name="T20" fmla="*/ 249 w 677"/>
                  <a:gd name="T21" fmla="*/ 132 h 240"/>
                  <a:gd name="T22" fmla="*/ 333 w 677"/>
                  <a:gd name="T23" fmla="*/ 180 h 240"/>
                  <a:gd name="T24" fmla="*/ 469 w 677"/>
                  <a:gd name="T25" fmla="*/ 188 h 240"/>
                  <a:gd name="T26" fmla="*/ 559 w 677"/>
                  <a:gd name="T27" fmla="*/ 184 h 240"/>
                  <a:gd name="T28" fmla="*/ 637 w 677"/>
                  <a:gd name="T29" fmla="*/ 172 h 240"/>
                  <a:gd name="T30" fmla="*/ 677 w 677"/>
                  <a:gd name="T31" fmla="*/ 164 h 240"/>
                  <a:gd name="T32" fmla="*/ 549 w 677"/>
                  <a:gd name="T33" fmla="*/ 218 h 2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77" h="240">
                    <a:moveTo>
                      <a:pt x="549" y="218"/>
                    </a:moveTo>
                    <a:cubicBezTo>
                      <a:pt x="489" y="231"/>
                      <a:pt x="384" y="240"/>
                      <a:pt x="317" y="240"/>
                    </a:cubicBezTo>
                    <a:cubicBezTo>
                      <a:pt x="250" y="240"/>
                      <a:pt x="191" y="231"/>
                      <a:pt x="145" y="220"/>
                    </a:cubicBezTo>
                    <a:cubicBezTo>
                      <a:pt x="99" y="209"/>
                      <a:pt x="63" y="186"/>
                      <a:pt x="41" y="172"/>
                    </a:cubicBezTo>
                    <a:lnTo>
                      <a:pt x="13" y="138"/>
                    </a:lnTo>
                    <a:cubicBezTo>
                      <a:pt x="7" y="125"/>
                      <a:pt x="0" y="111"/>
                      <a:pt x="7" y="96"/>
                    </a:cubicBezTo>
                    <a:cubicBezTo>
                      <a:pt x="14" y="81"/>
                      <a:pt x="31" y="62"/>
                      <a:pt x="53" y="48"/>
                    </a:cubicBezTo>
                    <a:cubicBezTo>
                      <a:pt x="75" y="34"/>
                      <a:pt x="115" y="18"/>
                      <a:pt x="141" y="10"/>
                    </a:cubicBezTo>
                    <a:lnTo>
                      <a:pt x="209" y="0"/>
                    </a:lnTo>
                    <a:cubicBezTo>
                      <a:pt x="221" y="10"/>
                      <a:pt x="206" y="46"/>
                      <a:pt x="213" y="68"/>
                    </a:cubicBezTo>
                    <a:cubicBezTo>
                      <a:pt x="220" y="90"/>
                      <a:pt x="229" y="113"/>
                      <a:pt x="249" y="132"/>
                    </a:cubicBezTo>
                    <a:cubicBezTo>
                      <a:pt x="269" y="151"/>
                      <a:pt x="296" y="171"/>
                      <a:pt x="333" y="180"/>
                    </a:cubicBezTo>
                    <a:cubicBezTo>
                      <a:pt x="370" y="189"/>
                      <a:pt x="431" y="187"/>
                      <a:pt x="469" y="188"/>
                    </a:cubicBezTo>
                    <a:cubicBezTo>
                      <a:pt x="507" y="189"/>
                      <a:pt x="531" y="187"/>
                      <a:pt x="559" y="184"/>
                    </a:cubicBezTo>
                    <a:cubicBezTo>
                      <a:pt x="587" y="181"/>
                      <a:pt x="617" y="175"/>
                      <a:pt x="637" y="172"/>
                    </a:cubicBezTo>
                    <a:lnTo>
                      <a:pt x="677" y="164"/>
                    </a:lnTo>
                    <a:cubicBezTo>
                      <a:pt x="662" y="172"/>
                      <a:pt x="609" y="205"/>
                      <a:pt x="549" y="21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aphicFrame>
          <p:nvGraphicFramePr>
            <p:cNvPr id="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897074"/>
                </p:ext>
              </p:extLst>
            </p:nvPr>
          </p:nvGraphicFramePr>
          <p:xfrm>
            <a:off x="2759075" y="3290888"/>
            <a:ext cx="1136650" cy="156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35" name="Clip" r:id="rId3" imgW="2309813" imgH="3176588" progId="MS_ClipArt_Gallery.2">
                    <p:embed/>
                  </p:oleObj>
                </mc:Choice>
                <mc:Fallback>
                  <p:oleObj name="Clip" r:id="rId3" imgW="2309813" imgH="317658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9075" y="3290888"/>
                          <a:ext cx="1136650" cy="1563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1143000" y="2127250"/>
              <a:ext cx="3397250" cy="2749550"/>
              <a:chOff x="720" y="1340"/>
              <a:chExt cx="2140" cy="1732"/>
            </a:xfrm>
          </p:grpSpPr>
          <p:grpSp>
            <p:nvGrpSpPr>
              <p:cNvPr id="33" name="Group 28"/>
              <p:cNvGrpSpPr>
                <a:grpSpLocks/>
              </p:cNvGrpSpPr>
              <p:nvPr/>
            </p:nvGrpSpPr>
            <p:grpSpPr bwMode="auto">
              <a:xfrm>
                <a:off x="720" y="1340"/>
                <a:ext cx="2140" cy="212"/>
                <a:chOff x="1524" y="1596"/>
                <a:chExt cx="1904" cy="212"/>
              </a:xfrm>
            </p:grpSpPr>
            <p:sp>
              <p:nvSpPr>
                <p:cNvPr id="5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524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660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796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32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068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204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340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476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612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748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6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884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6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020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6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156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63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292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64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428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34" name="Group 29"/>
              <p:cNvGrpSpPr>
                <a:grpSpLocks/>
              </p:cNvGrpSpPr>
              <p:nvPr/>
            </p:nvGrpSpPr>
            <p:grpSpPr bwMode="auto">
              <a:xfrm flipV="1">
                <a:off x="720" y="2860"/>
                <a:ext cx="2140" cy="212"/>
                <a:chOff x="1524" y="1596"/>
                <a:chExt cx="1904" cy="212"/>
              </a:xfrm>
            </p:grpSpPr>
            <p:sp>
              <p:nvSpPr>
                <p:cNvPr id="3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524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660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796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932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068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204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340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476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612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748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884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3020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156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292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428" y="1596"/>
                  <a:ext cx="0" cy="21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9" name="AutoShape 49"/>
            <p:cNvSpPr>
              <a:spLocks noChangeArrowheads="1"/>
            </p:cNvSpPr>
            <p:nvPr/>
          </p:nvSpPr>
          <p:spPr bwMode="auto">
            <a:xfrm>
              <a:off x="3676650" y="3479800"/>
              <a:ext cx="2247900" cy="723900"/>
            </a:xfrm>
            <a:custGeom>
              <a:avLst/>
              <a:gdLst>
                <a:gd name="T0" fmla="*/ 175453278 w 21600"/>
                <a:gd name="T1" fmla="*/ 0 h 21600"/>
                <a:gd name="T2" fmla="*/ 0 w 21600"/>
                <a:gd name="T3" fmla="*/ 12130352 h 21600"/>
                <a:gd name="T4" fmla="*/ 175453278 w 21600"/>
                <a:gd name="T5" fmla="*/ 24260704 h 21600"/>
                <a:gd name="T6" fmla="*/ 233937704 w 21600"/>
                <a:gd name="T7" fmla="*/ 121303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7AE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0" name="Group 67"/>
            <p:cNvGrpSpPr>
              <a:grpSpLocks/>
            </p:cNvGrpSpPr>
            <p:nvPr/>
          </p:nvGrpSpPr>
          <p:grpSpPr bwMode="auto">
            <a:xfrm>
              <a:off x="5702300" y="3238500"/>
              <a:ext cx="1628775" cy="1250950"/>
              <a:chOff x="3592" y="2040"/>
              <a:chExt cx="1026" cy="788"/>
            </a:xfrm>
          </p:grpSpPr>
          <p:sp>
            <p:nvSpPr>
              <p:cNvPr id="29" name="Freeform 52"/>
              <p:cNvSpPr>
                <a:spLocks/>
              </p:cNvSpPr>
              <p:nvPr/>
            </p:nvSpPr>
            <p:spPr bwMode="auto">
              <a:xfrm>
                <a:off x="3592" y="2040"/>
                <a:ext cx="1026" cy="788"/>
              </a:xfrm>
              <a:custGeom>
                <a:avLst/>
                <a:gdLst>
                  <a:gd name="T0" fmla="*/ 0 w 358"/>
                  <a:gd name="T1" fmla="*/ 0 h 568"/>
                  <a:gd name="T2" fmla="*/ 1611 w 358"/>
                  <a:gd name="T3" fmla="*/ 123 h 568"/>
                  <a:gd name="T4" fmla="*/ 2694 w 358"/>
                  <a:gd name="T5" fmla="*/ 332 h 568"/>
                  <a:gd name="T6" fmla="*/ 2923 w 358"/>
                  <a:gd name="T7" fmla="*/ 562 h 568"/>
                  <a:gd name="T8" fmla="*/ 2597 w 358"/>
                  <a:gd name="T9" fmla="*/ 794 h 568"/>
                  <a:gd name="T10" fmla="*/ 1677 w 358"/>
                  <a:gd name="T11" fmla="*/ 970 h 568"/>
                  <a:gd name="T12" fmla="*/ 330 w 358"/>
                  <a:gd name="T13" fmla="*/ 1093 h 5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58" h="568">
                    <a:moveTo>
                      <a:pt x="0" y="0"/>
                    </a:moveTo>
                    <a:cubicBezTo>
                      <a:pt x="70" y="17"/>
                      <a:pt x="141" y="35"/>
                      <a:pt x="196" y="64"/>
                    </a:cubicBezTo>
                    <a:cubicBezTo>
                      <a:pt x="251" y="93"/>
                      <a:pt x="301" y="134"/>
                      <a:pt x="328" y="172"/>
                    </a:cubicBezTo>
                    <a:cubicBezTo>
                      <a:pt x="355" y="210"/>
                      <a:pt x="358" y="252"/>
                      <a:pt x="356" y="292"/>
                    </a:cubicBezTo>
                    <a:cubicBezTo>
                      <a:pt x="354" y="332"/>
                      <a:pt x="341" y="377"/>
                      <a:pt x="316" y="412"/>
                    </a:cubicBezTo>
                    <a:cubicBezTo>
                      <a:pt x="291" y="447"/>
                      <a:pt x="250" y="478"/>
                      <a:pt x="204" y="504"/>
                    </a:cubicBezTo>
                    <a:cubicBezTo>
                      <a:pt x="158" y="530"/>
                      <a:pt x="99" y="549"/>
                      <a:pt x="40" y="568"/>
                    </a:cubicBez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" name="Oval 53"/>
              <p:cNvSpPr>
                <a:spLocks noChangeArrowheads="1"/>
              </p:cNvSpPr>
              <p:nvPr/>
            </p:nvSpPr>
            <p:spPr bwMode="auto">
              <a:xfrm>
                <a:off x="4312" y="2272"/>
                <a:ext cx="296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ts val="500"/>
                  </a:spcBef>
                  <a:spcAft>
                    <a:spcPts val="500"/>
                  </a:spcAft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ts val="500"/>
                  </a:spcBef>
                  <a:spcAft>
                    <a:spcPts val="500"/>
                  </a:spcAft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ts val="500"/>
                  </a:spcBef>
                  <a:spcAft>
                    <a:spcPts val="500"/>
                  </a:spcAft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ts val="500"/>
                  </a:spcBef>
                  <a:spcAft>
                    <a:spcPts val="500"/>
                  </a:spcAft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fr-FR"/>
              </a:p>
            </p:txBody>
          </p:sp>
          <p:sp>
            <p:nvSpPr>
              <p:cNvPr id="31" name="Text Box 55"/>
              <p:cNvSpPr txBox="1">
                <a:spLocks noChangeArrowheads="1"/>
              </p:cNvSpPr>
              <p:nvPr/>
            </p:nvSpPr>
            <p:spPr bwMode="auto">
              <a:xfrm>
                <a:off x="4070" y="2321"/>
                <a:ext cx="221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ts val="500"/>
                  </a:spcBef>
                  <a:spcAft>
                    <a:spcPts val="500"/>
                  </a:spcAft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ts val="500"/>
                  </a:spcBef>
                  <a:spcAft>
                    <a:spcPts val="500"/>
                  </a:spcAft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ts val="500"/>
                  </a:spcBef>
                  <a:spcAft>
                    <a:spcPts val="500"/>
                  </a:spcAft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ts val="500"/>
                  </a:spcBef>
                  <a:spcAft>
                    <a:spcPts val="500"/>
                  </a:spcAft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2400">
                    <a:latin typeface="Symbol" panose="05050102010706020507" pitchFamily="18" charset="2"/>
                  </a:rPr>
                  <a:t>r</a:t>
                </a:r>
              </a:p>
            </p:txBody>
          </p:sp>
          <p:sp>
            <p:nvSpPr>
              <p:cNvPr id="32" name="Line 54"/>
              <p:cNvSpPr>
                <a:spLocks noChangeShapeType="1"/>
              </p:cNvSpPr>
              <p:nvPr/>
            </p:nvSpPr>
            <p:spPr bwMode="auto">
              <a:xfrm flipH="1" flipV="1">
                <a:off x="4352" y="2328"/>
                <a:ext cx="108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7169150" y="2171700"/>
              <a:ext cx="1530350" cy="1801813"/>
              <a:chOff x="4516" y="1368"/>
              <a:chExt cx="964" cy="1135"/>
            </a:xfrm>
          </p:grpSpPr>
          <p:grpSp>
            <p:nvGrpSpPr>
              <p:cNvPr id="22" name="Group 60"/>
              <p:cNvGrpSpPr>
                <a:grpSpLocks/>
              </p:cNvGrpSpPr>
              <p:nvPr/>
            </p:nvGrpSpPr>
            <p:grpSpPr bwMode="auto">
              <a:xfrm>
                <a:off x="4608" y="1368"/>
                <a:ext cx="780" cy="1092"/>
                <a:chOff x="4888" y="1208"/>
                <a:chExt cx="780" cy="1092"/>
              </a:xfrm>
            </p:grpSpPr>
            <p:sp>
              <p:nvSpPr>
                <p:cNvPr id="27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888" y="1208"/>
                  <a:ext cx="4" cy="109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2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888" y="2296"/>
                  <a:ext cx="780" cy="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sp>
            <p:nvSpPr>
              <p:cNvPr id="23" name="Text Box 61"/>
              <p:cNvSpPr txBox="1">
                <a:spLocks noChangeArrowheads="1"/>
              </p:cNvSpPr>
              <p:nvPr/>
            </p:nvSpPr>
            <p:spPr bwMode="auto">
              <a:xfrm>
                <a:off x="4594" y="1442"/>
                <a:ext cx="1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ts val="500"/>
                  </a:spcBef>
                  <a:spcAft>
                    <a:spcPts val="500"/>
                  </a:spcAft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ts val="500"/>
                  </a:spcBef>
                  <a:spcAft>
                    <a:spcPts val="500"/>
                  </a:spcAft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ts val="500"/>
                  </a:spcBef>
                  <a:spcAft>
                    <a:spcPts val="500"/>
                  </a:spcAft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ts val="500"/>
                  </a:spcBef>
                  <a:spcAft>
                    <a:spcPts val="500"/>
                  </a:spcAft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>
                    <a:latin typeface="Symbol" panose="05050102010706020507" pitchFamily="18" charset="2"/>
                  </a:rPr>
                  <a:t>s</a:t>
                </a:r>
              </a:p>
            </p:txBody>
          </p:sp>
          <p:sp>
            <p:nvSpPr>
              <p:cNvPr id="24" name="Text Box 62"/>
              <p:cNvSpPr txBox="1">
                <a:spLocks noChangeArrowheads="1"/>
              </p:cNvSpPr>
              <p:nvPr/>
            </p:nvSpPr>
            <p:spPr bwMode="auto">
              <a:xfrm>
                <a:off x="5174" y="2290"/>
                <a:ext cx="17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ts val="500"/>
                  </a:spcBef>
                  <a:spcAft>
                    <a:spcPts val="500"/>
                  </a:spcAft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ts val="500"/>
                  </a:spcBef>
                  <a:spcAft>
                    <a:spcPts val="500"/>
                  </a:spcAft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ts val="500"/>
                  </a:spcBef>
                  <a:spcAft>
                    <a:spcPts val="500"/>
                  </a:spcAft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ts val="500"/>
                  </a:spcBef>
                  <a:spcAft>
                    <a:spcPts val="500"/>
                  </a:spcAft>
                  <a:defRPr sz="1200"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>
                    <a:latin typeface="Comic Sans MS" panose="030F0702030302020204" pitchFamily="66" charset="0"/>
                  </a:rPr>
                  <a:t>x</a:t>
                </a:r>
              </a:p>
            </p:txBody>
          </p:sp>
          <p:sp>
            <p:nvSpPr>
              <p:cNvPr id="25" name="Freeform 63"/>
              <p:cNvSpPr>
                <a:spLocks/>
              </p:cNvSpPr>
              <p:nvPr/>
            </p:nvSpPr>
            <p:spPr bwMode="auto">
              <a:xfrm>
                <a:off x="4620" y="1628"/>
                <a:ext cx="827" cy="575"/>
              </a:xfrm>
              <a:custGeom>
                <a:avLst/>
                <a:gdLst>
                  <a:gd name="T0" fmla="*/ 0 w 827"/>
                  <a:gd name="T1" fmla="*/ 0 h 575"/>
                  <a:gd name="T2" fmla="*/ 28 w 827"/>
                  <a:gd name="T3" fmla="*/ 164 h 575"/>
                  <a:gd name="T4" fmla="*/ 128 w 827"/>
                  <a:gd name="T5" fmla="*/ 320 h 575"/>
                  <a:gd name="T6" fmla="*/ 388 w 827"/>
                  <a:gd name="T7" fmla="*/ 480 h 575"/>
                  <a:gd name="T8" fmla="*/ 608 w 827"/>
                  <a:gd name="T9" fmla="*/ 552 h 575"/>
                  <a:gd name="T10" fmla="*/ 792 w 827"/>
                  <a:gd name="T11" fmla="*/ 572 h 575"/>
                  <a:gd name="T12" fmla="*/ 816 w 827"/>
                  <a:gd name="T13" fmla="*/ 572 h 5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7" h="575">
                    <a:moveTo>
                      <a:pt x="0" y="0"/>
                    </a:moveTo>
                    <a:cubicBezTo>
                      <a:pt x="3" y="55"/>
                      <a:pt x="7" y="111"/>
                      <a:pt x="28" y="164"/>
                    </a:cubicBezTo>
                    <a:cubicBezTo>
                      <a:pt x="49" y="217"/>
                      <a:pt x="68" y="267"/>
                      <a:pt x="128" y="320"/>
                    </a:cubicBezTo>
                    <a:cubicBezTo>
                      <a:pt x="188" y="373"/>
                      <a:pt x="308" y="441"/>
                      <a:pt x="388" y="480"/>
                    </a:cubicBezTo>
                    <a:cubicBezTo>
                      <a:pt x="468" y="519"/>
                      <a:pt x="541" y="537"/>
                      <a:pt x="608" y="552"/>
                    </a:cubicBezTo>
                    <a:cubicBezTo>
                      <a:pt x="675" y="567"/>
                      <a:pt x="757" y="569"/>
                      <a:pt x="792" y="572"/>
                    </a:cubicBezTo>
                    <a:cubicBezTo>
                      <a:pt x="827" y="575"/>
                      <a:pt x="811" y="572"/>
                      <a:pt x="816" y="572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" name="Line 64"/>
              <p:cNvSpPr>
                <a:spLocks noChangeShapeType="1"/>
              </p:cNvSpPr>
              <p:nvPr/>
            </p:nvSpPr>
            <p:spPr bwMode="auto">
              <a:xfrm>
                <a:off x="4516" y="2212"/>
                <a:ext cx="9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1054100" y="3460750"/>
              <a:ext cx="2063750" cy="1011238"/>
              <a:chOff x="664" y="2180"/>
              <a:chExt cx="1300" cy="637"/>
            </a:xfrm>
          </p:grpSpPr>
          <p:sp>
            <p:nvSpPr>
              <p:cNvPr id="13" name="Line 73"/>
              <p:cNvSpPr>
                <a:spLocks noChangeShapeType="1"/>
              </p:cNvSpPr>
              <p:nvPr/>
            </p:nvSpPr>
            <p:spPr bwMode="auto">
              <a:xfrm flipH="1">
                <a:off x="828" y="2180"/>
                <a:ext cx="7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4" name="Group 77"/>
              <p:cNvGrpSpPr>
                <a:grpSpLocks/>
              </p:cNvGrpSpPr>
              <p:nvPr/>
            </p:nvGrpSpPr>
            <p:grpSpPr bwMode="auto">
              <a:xfrm>
                <a:off x="664" y="2184"/>
                <a:ext cx="1300" cy="633"/>
                <a:chOff x="664" y="2184"/>
                <a:chExt cx="1300" cy="633"/>
              </a:xfrm>
            </p:grpSpPr>
            <p:sp>
              <p:nvSpPr>
                <p:cNvPr id="15" name="Line 68"/>
                <p:cNvSpPr>
                  <a:spLocks noChangeShapeType="1"/>
                </p:cNvSpPr>
                <p:nvPr/>
              </p:nvSpPr>
              <p:spPr bwMode="auto">
                <a:xfrm>
                  <a:off x="1264" y="2300"/>
                  <a:ext cx="0" cy="4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6" name="Line 69"/>
                <p:cNvSpPr>
                  <a:spLocks noChangeShapeType="1"/>
                </p:cNvSpPr>
                <p:nvPr/>
              </p:nvSpPr>
              <p:spPr bwMode="auto">
                <a:xfrm>
                  <a:off x="1960" y="2324"/>
                  <a:ext cx="0" cy="4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7" name="Line 70"/>
                <p:cNvSpPr>
                  <a:spLocks noChangeShapeType="1"/>
                </p:cNvSpPr>
                <p:nvPr/>
              </p:nvSpPr>
              <p:spPr bwMode="auto">
                <a:xfrm>
                  <a:off x="1264" y="2588"/>
                  <a:ext cx="7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8" name="Rectangle 72"/>
                <p:cNvSpPr>
                  <a:spLocks noChangeArrowheads="1"/>
                </p:cNvSpPr>
                <p:nvPr/>
              </p:nvSpPr>
              <p:spPr bwMode="auto">
                <a:xfrm>
                  <a:off x="1500" y="2585"/>
                  <a:ext cx="228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ts val="500"/>
                    </a:spcBef>
                    <a:spcAft>
                      <a:spcPts val="500"/>
                    </a:spcAft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ts val="500"/>
                    </a:spcBef>
                    <a:spcAft>
                      <a:spcPts val="500"/>
                    </a:spcAft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ts val="500"/>
                    </a:spcBef>
                    <a:spcAft>
                      <a:spcPts val="500"/>
                    </a:spcAft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ts val="500"/>
                    </a:spcBef>
                    <a:spcAft>
                      <a:spcPts val="500"/>
                    </a:spcAft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GB" sz="1400">
                      <a:solidFill>
                        <a:schemeClr val="tx2"/>
                      </a:solidFill>
                    </a:rPr>
                    <a:t>2a</a:t>
                  </a:r>
                </a:p>
              </p:txBody>
            </p:sp>
            <p:sp>
              <p:nvSpPr>
                <p:cNvPr id="19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828" y="2432"/>
                  <a:ext cx="77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20" name="Line 75"/>
                <p:cNvSpPr>
                  <a:spLocks noChangeShapeType="1"/>
                </p:cNvSpPr>
                <p:nvPr/>
              </p:nvSpPr>
              <p:spPr bwMode="auto">
                <a:xfrm>
                  <a:off x="944" y="2184"/>
                  <a:ext cx="4" cy="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2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664" y="2188"/>
                  <a:ext cx="25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ts val="500"/>
                    </a:spcBef>
                    <a:spcAft>
                      <a:spcPts val="500"/>
                    </a:spcAft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ts val="500"/>
                    </a:spcBef>
                    <a:spcAft>
                      <a:spcPts val="500"/>
                    </a:spcAft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ts val="500"/>
                    </a:spcBef>
                    <a:spcAft>
                      <a:spcPts val="500"/>
                    </a:spcAft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ts val="500"/>
                    </a:spcBef>
                    <a:spcAft>
                      <a:spcPts val="500"/>
                    </a:spcAft>
                    <a:defRPr sz="1200" b="1">
                      <a:solidFill>
                        <a:srgbClr val="000099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GB" sz="1600">
                      <a:solidFill>
                        <a:schemeClr val="tx1"/>
                      </a:solidFill>
                    </a:rPr>
                    <a:t>2h</a:t>
                  </a:r>
                </a:p>
              </p:txBody>
            </p:sp>
          </p:grpSp>
        </p:grpSp>
      </p:grpSp>
      <p:sp>
        <p:nvSpPr>
          <p:cNvPr id="73" name="Text Box 85"/>
          <p:cNvSpPr txBox="1">
            <a:spLocks noChangeArrowheads="1"/>
          </p:cNvSpPr>
          <p:nvPr/>
        </p:nvSpPr>
        <p:spPr bwMode="auto">
          <a:xfrm>
            <a:off x="3676650" y="5222875"/>
            <a:ext cx="5095875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81320" dir="2319588" algn="ctr" rotWithShape="0">
              <a:srgbClr val="808080"/>
            </a:outerShdw>
          </a:effectLst>
        </p:spPr>
        <p:txBody>
          <a:bodyPr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GB" sz="2000" dirty="0" smtClean="0">
                <a:solidFill>
                  <a:schemeClr val="tx1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⇒ </a:t>
            </a:r>
            <a:r>
              <a:rPr lang="en-GB" sz="2000" b="0" dirty="0" smtClean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The local stress at the notch root is higher than the gross stress</a:t>
            </a:r>
            <a:endParaRPr lang="en-GB" sz="20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521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Stress concentration factor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G. Hénaff – 2016</a:t>
            </a:r>
            <a:endParaRPr lang="en-GB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0993" y="1295583"/>
            <a:ext cx="78670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400" b="0" dirty="0" smtClean="0">
                <a:latin typeface="+mn-lt"/>
              </a:rPr>
              <a:t>Definition </a:t>
            </a:r>
            <a:r>
              <a:rPr lang="en-GB" sz="2400" b="0" dirty="0">
                <a:latin typeface="+mn-lt"/>
              </a:rPr>
              <a:t>: </a:t>
            </a:r>
            <a:r>
              <a:rPr lang="en-GB" sz="2400" b="0" dirty="0" smtClean="0">
                <a:latin typeface="+mn-lt"/>
              </a:rPr>
              <a:t>ratio “local stress/ gross </a:t>
            </a:r>
            <a:r>
              <a:rPr lang="en-GB" sz="2400" b="0" dirty="0" smtClean="0">
                <a:latin typeface="+mn-lt"/>
              </a:rPr>
              <a:t>stress on the net section”</a:t>
            </a:r>
            <a:endParaRPr lang="en-GB" sz="2400" b="0" dirty="0">
              <a:latin typeface="+mn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45713" y="3271053"/>
            <a:ext cx="6597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GB" sz="2400" b="0" dirty="0" err="1">
                <a:solidFill>
                  <a:schemeClr val="tx1"/>
                </a:solidFill>
                <a:latin typeface="+mn-lt"/>
              </a:rPr>
              <a:t>K</a:t>
            </a:r>
            <a:r>
              <a:rPr lang="en-GB" sz="2400" b="0" baseline="-25000" dirty="0" err="1">
                <a:solidFill>
                  <a:schemeClr val="tx1"/>
                </a:solidFill>
                <a:latin typeface="+mn-lt"/>
              </a:rPr>
              <a:t>t</a:t>
            </a:r>
            <a:r>
              <a:rPr lang="en-GB" sz="2400" b="0" baseline="-25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400" b="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algn="just"/>
            <a:r>
              <a:rPr lang="en-GB" sz="2400" b="0" dirty="0">
                <a:solidFill>
                  <a:schemeClr val="tx1"/>
                </a:solidFill>
                <a:latin typeface="+mn-lt"/>
              </a:rPr>
              <a:t>- i</a:t>
            </a:r>
            <a:r>
              <a:rPr lang="en-GB" sz="2400" b="0" dirty="0" smtClean="0">
                <a:solidFill>
                  <a:schemeClr val="tx1"/>
                </a:solidFill>
                <a:latin typeface="+mn-lt"/>
              </a:rPr>
              <a:t>s defined within the framework of elasticity;</a:t>
            </a:r>
            <a:endParaRPr lang="en-GB" sz="2400" b="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GB" sz="2400" b="0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GB" sz="2400" b="0" dirty="0" smtClean="0">
                <a:solidFill>
                  <a:schemeClr val="tx1"/>
                </a:solidFill>
                <a:latin typeface="+mn-lt"/>
              </a:rPr>
              <a:t>Only depends on geometry, in particular the notch tip radius! (typically not on the constitutive law of the considered material)</a:t>
            </a:r>
            <a:endParaRPr lang="en-GB" sz="24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3407169" y="2102172"/>
                <a:ext cx="1648272" cy="806439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36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den>
                    </m:f>
                  </m:oMath>
                </a14:m>
                <a:endParaRPr lang="fr-FR" sz="3600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169" y="2102172"/>
                <a:ext cx="1648272" cy="8064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8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 between </a:t>
            </a:r>
            <a:r>
              <a:rPr lang="en-GB" dirty="0" err="1"/>
              <a:t>K</a:t>
            </a:r>
            <a:r>
              <a:rPr lang="en-GB" baseline="-25000" dirty="0" err="1"/>
              <a:t>t</a:t>
            </a:r>
            <a:r>
              <a:rPr lang="en-GB" dirty="0"/>
              <a:t>, K</a:t>
            </a:r>
            <a:r>
              <a:rPr lang="en-GB" baseline="-25000" dirty="0">
                <a:latin typeface="Symbol" panose="05050102010706020507" pitchFamily="18" charset="2"/>
              </a:rPr>
              <a:t>s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 err="1"/>
              <a:t>K</a:t>
            </a:r>
            <a:r>
              <a:rPr lang="en-GB" baseline="-25000" dirty="0" err="1">
                <a:latin typeface="Symbol" panose="05050102010706020507" pitchFamily="18" charset="2"/>
              </a:rPr>
              <a:t>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G. Hénaff – 2016</a:t>
            </a:r>
            <a:endParaRPr lang="en-GB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216025" y="1312863"/>
            <a:ext cx="6442076" cy="5280026"/>
            <a:chOff x="766" y="827"/>
            <a:chExt cx="4058" cy="3326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6" y="827"/>
              <a:ext cx="4058" cy="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248" y="2469"/>
              <a:ext cx="1379" cy="150"/>
              <a:chOff x="1248" y="2469"/>
              <a:chExt cx="1379" cy="150"/>
            </a:xfrm>
          </p:grpSpPr>
          <p:sp>
            <p:nvSpPr>
              <p:cNvPr id="75" name="Freeform 5"/>
              <p:cNvSpPr>
                <a:spLocks/>
              </p:cNvSpPr>
              <p:nvPr/>
            </p:nvSpPr>
            <p:spPr bwMode="auto">
              <a:xfrm>
                <a:off x="1389" y="2524"/>
                <a:ext cx="1096" cy="40"/>
              </a:xfrm>
              <a:custGeom>
                <a:avLst/>
                <a:gdLst>
                  <a:gd name="T0" fmla="*/ 0 w 1096"/>
                  <a:gd name="T1" fmla="*/ 4 h 40"/>
                  <a:gd name="T2" fmla="*/ 0 w 1096"/>
                  <a:gd name="T3" fmla="*/ 40 h 40"/>
                  <a:gd name="T4" fmla="*/ 1096 w 1096"/>
                  <a:gd name="T5" fmla="*/ 36 h 40"/>
                  <a:gd name="T6" fmla="*/ 1096 w 1096"/>
                  <a:gd name="T7" fmla="*/ 0 h 40"/>
                  <a:gd name="T8" fmla="*/ 0 w 1096"/>
                  <a:gd name="T9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6" h="40">
                    <a:moveTo>
                      <a:pt x="0" y="4"/>
                    </a:moveTo>
                    <a:lnTo>
                      <a:pt x="0" y="40"/>
                    </a:lnTo>
                    <a:lnTo>
                      <a:pt x="1096" y="36"/>
                    </a:lnTo>
                    <a:lnTo>
                      <a:pt x="1096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6" name="Freeform 6"/>
              <p:cNvSpPr>
                <a:spLocks/>
              </p:cNvSpPr>
              <p:nvPr/>
            </p:nvSpPr>
            <p:spPr bwMode="auto">
              <a:xfrm>
                <a:off x="1248" y="2474"/>
                <a:ext cx="145" cy="145"/>
              </a:xfrm>
              <a:custGeom>
                <a:avLst/>
                <a:gdLst>
                  <a:gd name="T0" fmla="*/ 144 w 145"/>
                  <a:gd name="T1" fmla="*/ 0 h 145"/>
                  <a:gd name="T2" fmla="*/ 0 w 145"/>
                  <a:gd name="T3" fmla="*/ 74 h 145"/>
                  <a:gd name="T4" fmla="*/ 145 w 145"/>
                  <a:gd name="T5" fmla="*/ 145 h 145"/>
                  <a:gd name="T6" fmla="*/ 144 w 145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145">
                    <a:moveTo>
                      <a:pt x="144" y="0"/>
                    </a:moveTo>
                    <a:lnTo>
                      <a:pt x="0" y="74"/>
                    </a:lnTo>
                    <a:lnTo>
                      <a:pt x="145" y="145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7" name="Freeform 7"/>
              <p:cNvSpPr>
                <a:spLocks/>
              </p:cNvSpPr>
              <p:nvPr/>
            </p:nvSpPr>
            <p:spPr bwMode="auto">
              <a:xfrm>
                <a:off x="2482" y="2469"/>
                <a:ext cx="145" cy="145"/>
              </a:xfrm>
              <a:custGeom>
                <a:avLst/>
                <a:gdLst>
                  <a:gd name="T0" fmla="*/ 0 w 145"/>
                  <a:gd name="T1" fmla="*/ 145 h 145"/>
                  <a:gd name="T2" fmla="*/ 145 w 145"/>
                  <a:gd name="T3" fmla="*/ 72 h 145"/>
                  <a:gd name="T4" fmla="*/ 0 w 145"/>
                  <a:gd name="T5" fmla="*/ 0 h 145"/>
                  <a:gd name="T6" fmla="*/ 0 w 145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145">
                    <a:moveTo>
                      <a:pt x="0" y="145"/>
                    </a:moveTo>
                    <a:lnTo>
                      <a:pt x="145" y="72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641" y="1471"/>
              <a:ext cx="1739" cy="1093"/>
            </a:xfrm>
            <a:custGeom>
              <a:avLst/>
              <a:gdLst>
                <a:gd name="T0" fmla="*/ 219 w 1739"/>
                <a:gd name="T1" fmla="*/ 1034 h 1093"/>
                <a:gd name="T2" fmla="*/ 263 w 1739"/>
                <a:gd name="T3" fmla="*/ 1020 h 1093"/>
                <a:gd name="T4" fmla="*/ 369 w 1739"/>
                <a:gd name="T5" fmla="*/ 978 h 1093"/>
                <a:gd name="T6" fmla="*/ 431 w 1739"/>
                <a:gd name="T7" fmla="*/ 934 h 1093"/>
                <a:gd name="T8" fmla="*/ 470 w 1739"/>
                <a:gd name="T9" fmla="*/ 871 h 1093"/>
                <a:gd name="T10" fmla="*/ 507 w 1739"/>
                <a:gd name="T11" fmla="*/ 854 h 1093"/>
                <a:gd name="T12" fmla="*/ 529 w 1739"/>
                <a:gd name="T13" fmla="*/ 817 h 1093"/>
                <a:gd name="T14" fmla="*/ 557 w 1739"/>
                <a:gd name="T15" fmla="*/ 765 h 1093"/>
                <a:gd name="T16" fmla="*/ 567 w 1739"/>
                <a:gd name="T17" fmla="*/ 750 h 1093"/>
                <a:gd name="T18" fmla="*/ 595 w 1739"/>
                <a:gd name="T19" fmla="*/ 706 h 1093"/>
                <a:gd name="T20" fmla="*/ 646 w 1739"/>
                <a:gd name="T21" fmla="*/ 613 h 1093"/>
                <a:gd name="T22" fmla="*/ 656 w 1739"/>
                <a:gd name="T23" fmla="*/ 597 h 1093"/>
                <a:gd name="T24" fmla="*/ 702 w 1739"/>
                <a:gd name="T25" fmla="*/ 525 h 1093"/>
                <a:gd name="T26" fmla="*/ 727 w 1739"/>
                <a:gd name="T27" fmla="*/ 488 h 1093"/>
                <a:gd name="T28" fmla="*/ 789 w 1739"/>
                <a:gd name="T29" fmla="*/ 404 h 1093"/>
                <a:gd name="T30" fmla="*/ 864 w 1739"/>
                <a:gd name="T31" fmla="*/ 328 h 1093"/>
                <a:gd name="T32" fmla="*/ 945 w 1739"/>
                <a:gd name="T33" fmla="*/ 262 h 1093"/>
                <a:gd name="T34" fmla="*/ 962 w 1739"/>
                <a:gd name="T35" fmla="*/ 249 h 1093"/>
                <a:gd name="T36" fmla="*/ 1067 w 1739"/>
                <a:gd name="T37" fmla="*/ 192 h 1093"/>
                <a:gd name="T38" fmla="*/ 1143 w 1739"/>
                <a:gd name="T39" fmla="*/ 158 h 1093"/>
                <a:gd name="T40" fmla="*/ 1208 w 1739"/>
                <a:gd name="T41" fmla="*/ 132 h 1093"/>
                <a:gd name="T42" fmla="*/ 1243 w 1739"/>
                <a:gd name="T43" fmla="*/ 101 h 1093"/>
                <a:gd name="T44" fmla="*/ 1475 w 1739"/>
                <a:gd name="T45" fmla="*/ 31 h 1093"/>
                <a:gd name="T46" fmla="*/ 1543 w 1739"/>
                <a:gd name="T47" fmla="*/ 42 h 1093"/>
                <a:gd name="T48" fmla="*/ 1652 w 1739"/>
                <a:gd name="T49" fmla="*/ 37 h 1093"/>
                <a:gd name="T50" fmla="*/ 1715 w 1739"/>
                <a:gd name="T51" fmla="*/ 36 h 1093"/>
                <a:gd name="T52" fmla="*/ 1738 w 1739"/>
                <a:gd name="T53" fmla="*/ 0 h 1093"/>
                <a:gd name="T54" fmla="*/ 1701 w 1739"/>
                <a:gd name="T55" fmla="*/ 0 h 1093"/>
                <a:gd name="T56" fmla="*/ 1617 w 1739"/>
                <a:gd name="T57" fmla="*/ 3 h 1093"/>
                <a:gd name="T58" fmla="*/ 1507 w 1739"/>
                <a:gd name="T59" fmla="*/ 9 h 1093"/>
                <a:gd name="T60" fmla="*/ 1238 w 1739"/>
                <a:gd name="T61" fmla="*/ 85 h 1093"/>
                <a:gd name="T62" fmla="*/ 1194 w 1739"/>
                <a:gd name="T63" fmla="*/ 99 h 1093"/>
                <a:gd name="T64" fmla="*/ 1130 w 1739"/>
                <a:gd name="T65" fmla="*/ 124 h 1093"/>
                <a:gd name="T66" fmla="*/ 1053 w 1739"/>
                <a:gd name="T67" fmla="*/ 159 h 1093"/>
                <a:gd name="T68" fmla="*/ 948 w 1739"/>
                <a:gd name="T69" fmla="*/ 215 h 1093"/>
                <a:gd name="T70" fmla="*/ 901 w 1739"/>
                <a:gd name="T71" fmla="*/ 249 h 1093"/>
                <a:gd name="T72" fmla="*/ 799 w 1739"/>
                <a:gd name="T73" fmla="*/ 340 h 1093"/>
                <a:gd name="T74" fmla="*/ 746 w 1739"/>
                <a:gd name="T75" fmla="*/ 400 h 1093"/>
                <a:gd name="T76" fmla="*/ 697 w 1739"/>
                <a:gd name="T77" fmla="*/ 469 h 1093"/>
                <a:gd name="T78" fmla="*/ 659 w 1739"/>
                <a:gd name="T79" fmla="*/ 562 h 1093"/>
                <a:gd name="T80" fmla="*/ 627 w 1739"/>
                <a:gd name="T81" fmla="*/ 577 h 1093"/>
                <a:gd name="T82" fmla="*/ 574 w 1739"/>
                <a:gd name="T83" fmla="*/ 669 h 1093"/>
                <a:gd name="T84" fmla="*/ 565 w 1739"/>
                <a:gd name="T85" fmla="*/ 720 h 1093"/>
                <a:gd name="T86" fmla="*/ 527 w 1739"/>
                <a:gd name="T87" fmla="*/ 745 h 1093"/>
                <a:gd name="T88" fmla="*/ 504 w 1739"/>
                <a:gd name="T89" fmla="*/ 786 h 1093"/>
                <a:gd name="T90" fmla="*/ 477 w 1739"/>
                <a:gd name="T91" fmla="*/ 834 h 1093"/>
                <a:gd name="T92" fmla="*/ 470 w 1739"/>
                <a:gd name="T93" fmla="*/ 843 h 1093"/>
                <a:gd name="T94" fmla="*/ 432 w 1739"/>
                <a:gd name="T95" fmla="*/ 885 h 1093"/>
                <a:gd name="T96" fmla="*/ 391 w 1739"/>
                <a:gd name="T97" fmla="*/ 942 h 1093"/>
                <a:gd name="T98" fmla="*/ 320 w 1739"/>
                <a:gd name="T99" fmla="*/ 961 h 1093"/>
                <a:gd name="T100" fmla="*/ 229 w 1739"/>
                <a:gd name="T101" fmla="*/ 994 h 1093"/>
                <a:gd name="T102" fmla="*/ 210 w 1739"/>
                <a:gd name="T103" fmla="*/ 1001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39" h="1093">
                  <a:moveTo>
                    <a:pt x="0" y="1060"/>
                  </a:moveTo>
                  <a:lnTo>
                    <a:pt x="9" y="1093"/>
                  </a:lnTo>
                  <a:lnTo>
                    <a:pt x="219" y="1034"/>
                  </a:lnTo>
                  <a:lnTo>
                    <a:pt x="220" y="1034"/>
                  </a:lnTo>
                  <a:lnTo>
                    <a:pt x="243" y="1027"/>
                  </a:lnTo>
                  <a:lnTo>
                    <a:pt x="263" y="1020"/>
                  </a:lnTo>
                  <a:lnTo>
                    <a:pt x="300" y="1008"/>
                  </a:lnTo>
                  <a:lnTo>
                    <a:pt x="334" y="995"/>
                  </a:lnTo>
                  <a:lnTo>
                    <a:pt x="369" y="978"/>
                  </a:lnTo>
                  <a:lnTo>
                    <a:pt x="398" y="959"/>
                  </a:lnTo>
                  <a:lnTo>
                    <a:pt x="404" y="954"/>
                  </a:lnTo>
                  <a:lnTo>
                    <a:pt x="431" y="934"/>
                  </a:lnTo>
                  <a:lnTo>
                    <a:pt x="458" y="911"/>
                  </a:lnTo>
                  <a:lnTo>
                    <a:pt x="484" y="883"/>
                  </a:lnTo>
                  <a:lnTo>
                    <a:pt x="470" y="871"/>
                  </a:lnTo>
                  <a:lnTo>
                    <a:pt x="483" y="884"/>
                  </a:lnTo>
                  <a:lnTo>
                    <a:pt x="496" y="869"/>
                  </a:lnTo>
                  <a:lnTo>
                    <a:pt x="507" y="854"/>
                  </a:lnTo>
                  <a:lnTo>
                    <a:pt x="511" y="848"/>
                  </a:lnTo>
                  <a:lnTo>
                    <a:pt x="520" y="833"/>
                  </a:lnTo>
                  <a:lnTo>
                    <a:pt x="529" y="817"/>
                  </a:lnTo>
                  <a:lnTo>
                    <a:pt x="537" y="799"/>
                  </a:lnTo>
                  <a:lnTo>
                    <a:pt x="547" y="782"/>
                  </a:lnTo>
                  <a:lnTo>
                    <a:pt x="557" y="765"/>
                  </a:lnTo>
                  <a:lnTo>
                    <a:pt x="540" y="758"/>
                  </a:lnTo>
                  <a:lnTo>
                    <a:pt x="552" y="771"/>
                  </a:lnTo>
                  <a:lnTo>
                    <a:pt x="567" y="750"/>
                  </a:lnTo>
                  <a:lnTo>
                    <a:pt x="578" y="732"/>
                  </a:lnTo>
                  <a:lnTo>
                    <a:pt x="582" y="727"/>
                  </a:lnTo>
                  <a:lnTo>
                    <a:pt x="595" y="706"/>
                  </a:lnTo>
                  <a:lnTo>
                    <a:pt x="608" y="683"/>
                  </a:lnTo>
                  <a:lnTo>
                    <a:pt x="621" y="660"/>
                  </a:lnTo>
                  <a:lnTo>
                    <a:pt x="646" y="613"/>
                  </a:lnTo>
                  <a:lnTo>
                    <a:pt x="661" y="591"/>
                  </a:lnTo>
                  <a:lnTo>
                    <a:pt x="644" y="584"/>
                  </a:lnTo>
                  <a:lnTo>
                    <a:pt x="656" y="597"/>
                  </a:lnTo>
                  <a:lnTo>
                    <a:pt x="672" y="573"/>
                  </a:lnTo>
                  <a:lnTo>
                    <a:pt x="674" y="572"/>
                  </a:lnTo>
                  <a:lnTo>
                    <a:pt x="702" y="525"/>
                  </a:lnTo>
                  <a:lnTo>
                    <a:pt x="730" y="483"/>
                  </a:lnTo>
                  <a:lnTo>
                    <a:pt x="714" y="476"/>
                  </a:lnTo>
                  <a:lnTo>
                    <a:pt x="727" y="488"/>
                  </a:lnTo>
                  <a:lnTo>
                    <a:pt x="756" y="446"/>
                  </a:lnTo>
                  <a:lnTo>
                    <a:pt x="772" y="426"/>
                  </a:lnTo>
                  <a:lnTo>
                    <a:pt x="789" y="404"/>
                  </a:lnTo>
                  <a:lnTo>
                    <a:pt x="806" y="385"/>
                  </a:lnTo>
                  <a:lnTo>
                    <a:pt x="825" y="366"/>
                  </a:lnTo>
                  <a:lnTo>
                    <a:pt x="864" y="328"/>
                  </a:lnTo>
                  <a:lnTo>
                    <a:pt x="906" y="292"/>
                  </a:lnTo>
                  <a:lnTo>
                    <a:pt x="926" y="274"/>
                  </a:lnTo>
                  <a:lnTo>
                    <a:pt x="945" y="262"/>
                  </a:lnTo>
                  <a:lnTo>
                    <a:pt x="968" y="245"/>
                  </a:lnTo>
                  <a:lnTo>
                    <a:pt x="955" y="233"/>
                  </a:lnTo>
                  <a:lnTo>
                    <a:pt x="962" y="249"/>
                  </a:lnTo>
                  <a:lnTo>
                    <a:pt x="983" y="236"/>
                  </a:lnTo>
                  <a:lnTo>
                    <a:pt x="1026" y="213"/>
                  </a:lnTo>
                  <a:lnTo>
                    <a:pt x="1067" y="192"/>
                  </a:lnTo>
                  <a:lnTo>
                    <a:pt x="1109" y="173"/>
                  </a:lnTo>
                  <a:lnTo>
                    <a:pt x="1126" y="164"/>
                  </a:lnTo>
                  <a:lnTo>
                    <a:pt x="1143" y="158"/>
                  </a:lnTo>
                  <a:lnTo>
                    <a:pt x="1175" y="144"/>
                  </a:lnTo>
                  <a:lnTo>
                    <a:pt x="1191" y="138"/>
                  </a:lnTo>
                  <a:lnTo>
                    <a:pt x="1208" y="132"/>
                  </a:lnTo>
                  <a:lnTo>
                    <a:pt x="1228" y="125"/>
                  </a:lnTo>
                  <a:lnTo>
                    <a:pt x="1248" y="118"/>
                  </a:lnTo>
                  <a:lnTo>
                    <a:pt x="1243" y="101"/>
                  </a:lnTo>
                  <a:lnTo>
                    <a:pt x="1248" y="118"/>
                  </a:lnTo>
                  <a:lnTo>
                    <a:pt x="1480" y="49"/>
                  </a:lnTo>
                  <a:lnTo>
                    <a:pt x="1475" y="31"/>
                  </a:lnTo>
                  <a:lnTo>
                    <a:pt x="1478" y="49"/>
                  </a:lnTo>
                  <a:lnTo>
                    <a:pt x="1507" y="45"/>
                  </a:lnTo>
                  <a:lnTo>
                    <a:pt x="1543" y="42"/>
                  </a:lnTo>
                  <a:lnTo>
                    <a:pt x="1580" y="40"/>
                  </a:lnTo>
                  <a:lnTo>
                    <a:pt x="1617" y="38"/>
                  </a:lnTo>
                  <a:lnTo>
                    <a:pt x="1652" y="37"/>
                  </a:lnTo>
                  <a:lnTo>
                    <a:pt x="1686" y="37"/>
                  </a:lnTo>
                  <a:lnTo>
                    <a:pt x="1701" y="36"/>
                  </a:lnTo>
                  <a:lnTo>
                    <a:pt x="1715" y="36"/>
                  </a:lnTo>
                  <a:lnTo>
                    <a:pt x="1727" y="36"/>
                  </a:lnTo>
                  <a:lnTo>
                    <a:pt x="1739" y="36"/>
                  </a:lnTo>
                  <a:lnTo>
                    <a:pt x="1738" y="0"/>
                  </a:lnTo>
                  <a:lnTo>
                    <a:pt x="1727" y="0"/>
                  </a:lnTo>
                  <a:lnTo>
                    <a:pt x="1715" y="0"/>
                  </a:lnTo>
                  <a:lnTo>
                    <a:pt x="1701" y="0"/>
                  </a:lnTo>
                  <a:lnTo>
                    <a:pt x="1686" y="1"/>
                  </a:lnTo>
                  <a:lnTo>
                    <a:pt x="1652" y="1"/>
                  </a:lnTo>
                  <a:lnTo>
                    <a:pt x="1617" y="3"/>
                  </a:lnTo>
                  <a:lnTo>
                    <a:pt x="1580" y="4"/>
                  </a:lnTo>
                  <a:lnTo>
                    <a:pt x="1543" y="6"/>
                  </a:lnTo>
                  <a:lnTo>
                    <a:pt x="1507" y="9"/>
                  </a:lnTo>
                  <a:lnTo>
                    <a:pt x="1472" y="14"/>
                  </a:lnTo>
                  <a:lnTo>
                    <a:pt x="1470" y="15"/>
                  </a:lnTo>
                  <a:lnTo>
                    <a:pt x="1238" y="85"/>
                  </a:lnTo>
                  <a:lnTo>
                    <a:pt x="1237" y="85"/>
                  </a:lnTo>
                  <a:lnTo>
                    <a:pt x="1214" y="92"/>
                  </a:lnTo>
                  <a:lnTo>
                    <a:pt x="1194" y="99"/>
                  </a:lnTo>
                  <a:lnTo>
                    <a:pt x="1177" y="104"/>
                  </a:lnTo>
                  <a:lnTo>
                    <a:pt x="1161" y="110"/>
                  </a:lnTo>
                  <a:lnTo>
                    <a:pt x="1130" y="124"/>
                  </a:lnTo>
                  <a:lnTo>
                    <a:pt x="1112" y="131"/>
                  </a:lnTo>
                  <a:lnTo>
                    <a:pt x="1094" y="140"/>
                  </a:lnTo>
                  <a:lnTo>
                    <a:pt x="1053" y="159"/>
                  </a:lnTo>
                  <a:lnTo>
                    <a:pt x="1012" y="180"/>
                  </a:lnTo>
                  <a:lnTo>
                    <a:pt x="969" y="203"/>
                  </a:lnTo>
                  <a:lnTo>
                    <a:pt x="948" y="215"/>
                  </a:lnTo>
                  <a:lnTo>
                    <a:pt x="943" y="220"/>
                  </a:lnTo>
                  <a:lnTo>
                    <a:pt x="924" y="233"/>
                  </a:lnTo>
                  <a:lnTo>
                    <a:pt x="901" y="249"/>
                  </a:lnTo>
                  <a:lnTo>
                    <a:pt x="880" y="266"/>
                  </a:lnTo>
                  <a:lnTo>
                    <a:pt x="839" y="302"/>
                  </a:lnTo>
                  <a:lnTo>
                    <a:pt x="799" y="340"/>
                  </a:lnTo>
                  <a:lnTo>
                    <a:pt x="781" y="360"/>
                  </a:lnTo>
                  <a:lnTo>
                    <a:pt x="762" y="381"/>
                  </a:lnTo>
                  <a:lnTo>
                    <a:pt x="746" y="400"/>
                  </a:lnTo>
                  <a:lnTo>
                    <a:pt x="730" y="420"/>
                  </a:lnTo>
                  <a:lnTo>
                    <a:pt x="701" y="463"/>
                  </a:lnTo>
                  <a:lnTo>
                    <a:pt x="697" y="469"/>
                  </a:lnTo>
                  <a:lnTo>
                    <a:pt x="669" y="511"/>
                  </a:lnTo>
                  <a:lnTo>
                    <a:pt x="644" y="553"/>
                  </a:lnTo>
                  <a:lnTo>
                    <a:pt x="659" y="562"/>
                  </a:lnTo>
                  <a:lnTo>
                    <a:pt x="645" y="552"/>
                  </a:lnTo>
                  <a:lnTo>
                    <a:pt x="631" y="572"/>
                  </a:lnTo>
                  <a:lnTo>
                    <a:pt x="627" y="577"/>
                  </a:lnTo>
                  <a:lnTo>
                    <a:pt x="612" y="599"/>
                  </a:lnTo>
                  <a:lnTo>
                    <a:pt x="587" y="646"/>
                  </a:lnTo>
                  <a:lnTo>
                    <a:pt x="574" y="669"/>
                  </a:lnTo>
                  <a:lnTo>
                    <a:pt x="562" y="692"/>
                  </a:lnTo>
                  <a:lnTo>
                    <a:pt x="549" y="713"/>
                  </a:lnTo>
                  <a:lnTo>
                    <a:pt x="565" y="720"/>
                  </a:lnTo>
                  <a:lnTo>
                    <a:pt x="552" y="707"/>
                  </a:lnTo>
                  <a:lnTo>
                    <a:pt x="539" y="729"/>
                  </a:lnTo>
                  <a:lnTo>
                    <a:pt x="527" y="745"/>
                  </a:lnTo>
                  <a:lnTo>
                    <a:pt x="524" y="751"/>
                  </a:lnTo>
                  <a:lnTo>
                    <a:pt x="513" y="768"/>
                  </a:lnTo>
                  <a:lnTo>
                    <a:pt x="504" y="786"/>
                  </a:lnTo>
                  <a:lnTo>
                    <a:pt x="496" y="803"/>
                  </a:lnTo>
                  <a:lnTo>
                    <a:pt x="487" y="819"/>
                  </a:lnTo>
                  <a:lnTo>
                    <a:pt x="477" y="834"/>
                  </a:lnTo>
                  <a:lnTo>
                    <a:pt x="495" y="841"/>
                  </a:lnTo>
                  <a:lnTo>
                    <a:pt x="482" y="828"/>
                  </a:lnTo>
                  <a:lnTo>
                    <a:pt x="470" y="843"/>
                  </a:lnTo>
                  <a:lnTo>
                    <a:pt x="458" y="858"/>
                  </a:lnTo>
                  <a:lnTo>
                    <a:pt x="458" y="860"/>
                  </a:lnTo>
                  <a:lnTo>
                    <a:pt x="432" y="885"/>
                  </a:lnTo>
                  <a:lnTo>
                    <a:pt x="406" y="908"/>
                  </a:lnTo>
                  <a:lnTo>
                    <a:pt x="378" y="929"/>
                  </a:lnTo>
                  <a:lnTo>
                    <a:pt x="391" y="942"/>
                  </a:lnTo>
                  <a:lnTo>
                    <a:pt x="384" y="926"/>
                  </a:lnTo>
                  <a:lnTo>
                    <a:pt x="352" y="946"/>
                  </a:lnTo>
                  <a:lnTo>
                    <a:pt x="320" y="961"/>
                  </a:lnTo>
                  <a:lnTo>
                    <a:pt x="286" y="974"/>
                  </a:lnTo>
                  <a:lnTo>
                    <a:pt x="249" y="987"/>
                  </a:lnTo>
                  <a:lnTo>
                    <a:pt x="229" y="994"/>
                  </a:lnTo>
                  <a:lnTo>
                    <a:pt x="210" y="1001"/>
                  </a:lnTo>
                  <a:lnTo>
                    <a:pt x="214" y="1017"/>
                  </a:lnTo>
                  <a:lnTo>
                    <a:pt x="210" y="1001"/>
                  </a:lnTo>
                  <a:lnTo>
                    <a:pt x="0" y="1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10" name="Group 74"/>
            <p:cNvGrpSpPr>
              <a:grpSpLocks/>
            </p:cNvGrpSpPr>
            <p:nvPr/>
          </p:nvGrpSpPr>
          <p:grpSpPr bwMode="auto">
            <a:xfrm>
              <a:off x="768" y="827"/>
              <a:ext cx="4055" cy="3326"/>
              <a:chOff x="768" y="827"/>
              <a:chExt cx="4055" cy="3326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4202" y="3717"/>
                <a:ext cx="266" cy="179"/>
              </a:xfrm>
              <a:custGeom>
                <a:avLst/>
                <a:gdLst>
                  <a:gd name="T0" fmla="*/ 266 w 266"/>
                  <a:gd name="T1" fmla="*/ 89 h 179"/>
                  <a:gd name="T2" fmla="*/ 0 w 266"/>
                  <a:gd name="T3" fmla="*/ 179 h 179"/>
                  <a:gd name="T4" fmla="*/ 0 w 266"/>
                  <a:gd name="T5" fmla="*/ 89 h 179"/>
                  <a:gd name="T6" fmla="*/ 0 w 266"/>
                  <a:gd name="T7" fmla="*/ 0 h 179"/>
                  <a:gd name="T8" fmla="*/ 266 w 266"/>
                  <a:gd name="T9" fmla="*/ 8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179">
                    <a:moveTo>
                      <a:pt x="266" y="89"/>
                    </a:moveTo>
                    <a:lnTo>
                      <a:pt x="0" y="179"/>
                    </a:lnTo>
                    <a:lnTo>
                      <a:pt x="0" y="89"/>
                    </a:lnTo>
                    <a:lnTo>
                      <a:pt x="0" y="0"/>
                    </a:lnTo>
                    <a:lnTo>
                      <a:pt x="266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1230" y="3789"/>
                <a:ext cx="2972" cy="37"/>
              </a:xfrm>
              <a:custGeom>
                <a:avLst/>
                <a:gdLst>
                  <a:gd name="T0" fmla="*/ 0 w 2972"/>
                  <a:gd name="T1" fmla="*/ 0 h 37"/>
                  <a:gd name="T2" fmla="*/ 0 w 2972"/>
                  <a:gd name="T3" fmla="*/ 36 h 37"/>
                  <a:gd name="T4" fmla="*/ 2972 w 2972"/>
                  <a:gd name="T5" fmla="*/ 37 h 37"/>
                  <a:gd name="T6" fmla="*/ 2972 w 2972"/>
                  <a:gd name="T7" fmla="*/ 1 h 37"/>
                  <a:gd name="T8" fmla="*/ 0 w 2972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2" h="37">
                    <a:moveTo>
                      <a:pt x="0" y="0"/>
                    </a:moveTo>
                    <a:lnTo>
                      <a:pt x="0" y="36"/>
                    </a:lnTo>
                    <a:lnTo>
                      <a:pt x="2972" y="37"/>
                    </a:lnTo>
                    <a:lnTo>
                      <a:pt x="297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4202" y="3717"/>
                <a:ext cx="266" cy="179"/>
              </a:xfrm>
              <a:custGeom>
                <a:avLst/>
                <a:gdLst>
                  <a:gd name="T0" fmla="*/ 266 w 266"/>
                  <a:gd name="T1" fmla="*/ 89 h 179"/>
                  <a:gd name="T2" fmla="*/ 0 w 266"/>
                  <a:gd name="T3" fmla="*/ 179 h 179"/>
                  <a:gd name="T4" fmla="*/ 0 w 266"/>
                  <a:gd name="T5" fmla="*/ 89 h 179"/>
                  <a:gd name="T6" fmla="*/ 0 w 266"/>
                  <a:gd name="T7" fmla="*/ 0 h 179"/>
                  <a:gd name="T8" fmla="*/ 266 w 266"/>
                  <a:gd name="T9" fmla="*/ 8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179">
                    <a:moveTo>
                      <a:pt x="266" y="89"/>
                    </a:moveTo>
                    <a:lnTo>
                      <a:pt x="0" y="179"/>
                    </a:lnTo>
                    <a:lnTo>
                      <a:pt x="0" y="89"/>
                    </a:lnTo>
                    <a:lnTo>
                      <a:pt x="0" y="0"/>
                    </a:lnTo>
                    <a:lnTo>
                      <a:pt x="266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1230" y="3789"/>
                <a:ext cx="2972" cy="37"/>
              </a:xfrm>
              <a:custGeom>
                <a:avLst/>
                <a:gdLst>
                  <a:gd name="T0" fmla="*/ 0 w 2972"/>
                  <a:gd name="T1" fmla="*/ 0 h 37"/>
                  <a:gd name="T2" fmla="*/ 0 w 2972"/>
                  <a:gd name="T3" fmla="*/ 36 h 37"/>
                  <a:gd name="T4" fmla="*/ 2972 w 2972"/>
                  <a:gd name="T5" fmla="*/ 37 h 37"/>
                  <a:gd name="T6" fmla="*/ 2972 w 2972"/>
                  <a:gd name="T7" fmla="*/ 1 h 37"/>
                  <a:gd name="T8" fmla="*/ 0 w 2972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2" h="37">
                    <a:moveTo>
                      <a:pt x="0" y="0"/>
                    </a:moveTo>
                    <a:lnTo>
                      <a:pt x="0" y="36"/>
                    </a:lnTo>
                    <a:lnTo>
                      <a:pt x="2972" y="37"/>
                    </a:lnTo>
                    <a:lnTo>
                      <a:pt x="297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grpSp>
            <p:nvGrpSpPr>
              <p:cNvPr id="15" name="Group 73"/>
              <p:cNvGrpSpPr>
                <a:grpSpLocks/>
              </p:cNvGrpSpPr>
              <p:nvPr/>
            </p:nvGrpSpPr>
            <p:grpSpPr bwMode="auto">
              <a:xfrm>
                <a:off x="768" y="827"/>
                <a:ext cx="4055" cy="3326"/>
                <a:chOff x="768" y="827"/>
                <a:chExt cx="4055" cy="3326"/>
              </a:xfrm>
            </p:grpSpPr>
            <p:sp>
              <p:nvSpPr>
                <p:cNvPr id="16" name="Freeform 14"/>
                <p:cNvSpPr>
                  <a:spLocks/>
                </p:cNvSpPr>
                <p:nvPr/>
              </p:nvSpPr>
              <p:spPr bwMode="auto">
                <a:xfrm>
                  <a:off x="1141" y="1110"/>
                  <a:ext cx="177" cy="266"/>
                </a:xfrm>
                <a:custGeom>
                  <a:avLst/>
                  <a:gdLst>
                    <a:gd name="T0" fmla="*/ 89 w 177"/>
                    <a:gd name="T1" fmla="*/ 0 h 266"/>
                    <a:gd name="T2" fmla="*/ 177 w 177"/>
                    <a:gd name="T3" fmla="*/ 266 h 266"/>
                    <a:gd name="T4" fmla="*/ 89 w 177"/>
                    <a:gd name="T5" fmla="*/ 266 h 266"/>
                    <a:gd name="T6" fmla="*/ 0 w 177"/>
                    <a:gd name="T7" fmla="*/ 266 h 266"/>
                    <a:gd name="T8" fmla="*/ 89 w 177"/>
                    <a:gd name="T9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7" h="266">
                      <a:moveTo>
                        <a:pt x="89" y="0"/>
                      </a:moveTo>
                      <a:lnTo>
                        <a:pt x="177" y="266"/>
                      </a:lnTo>
                      <a:lnTo>
                        <a:pt x="89" y="266"/>
                      </a:lnTo>
                      <a:lnTo>
                        <a:pt x="0" y="266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" name="Freeform 15"/>
                <p:cNvSpPr>
                  <a:spLocks/>
                </p:cNvSpPr>
                <p:nvPr/>
              </p:nvSpPr>
              <p:spPr bwMode="auto">
                <a:xfrm>
                  <a:off x="1213" y="1376"/>
                  <a:ext cx="37" cy="2430"/>
                </a:xfrm>
                <a:custGeom>
                  <a:avLst/>
                  <a:gdLst>
                    <a:gd name="T0" fmla="*/ 0 w 37"/>
                    <a:gd name="T1" fmla="*/ 2430 h 2430"/>
                    <a:gd name="T2" fmla="*/ 35 w 37"/>
                    <a:gd name="T3" fmla="*/ 2430 h 2430"/>
                    <a:gd name="T4" fmla="*/ 37 w 37"/>
                    <a:gd name="T5" fmla="*/ 0 h 2430"/>
                    <a:gd name="T6" fmla="*/ 1 w 37"/>
                    <a:gd name="T7" fmla="*/ 0 h 2430"/>
                    <a:gd name="T8" fmla="*/ 0 w 37"/>
                    <a:gd name="T9" fmla="*/ 2430 h 2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430">
                      <a:moveTo>
                        <a:pt x="0" y="2430"/>
                      </a:moveTo>
                      <a:lnTo>
                        <a:pt x="35" y="2430"/>
                      </a:lnTo>
                      <a:lnTo>
                        <a:pt x="37" y="0"/>
                      </a:lnTo>
                      <a:lnTo>
                        <a:pt x="1" y="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>
                  <a:off x="1141" y="1110"/>
                  <a:ext cx="177" cy="266"/>
                </a:xfrm>
                <a:custGeom>
                  <a:avLst/>
                  <a:gdLst>
                    <a:gd name="T0" fmla="*/ 89 w 177"/>
                    <a:gd name="T1" fmla="*/ 0 h 266"/>
                    <a:gd name="T2" fmla="*/ 177 w 177"/>
                    <a:gd name="T3" fmla="*/ 266 h 266"/>
                    <a:gd name="T4" fmla="*/ 89 w 177"/>
                    <a:gd name="T5" fmla="*/ 266 h 266"/>
                    <a:gd name="T6" fmla="*/ 0 w 177"/>
                    <a:gd name="T7" fmla="*/ 266 h 266"/>
                    <a:gd name="T8" fmla="*/ 89 w 177"/>
                    <a:gd name="T9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7" h="266">
                      <a:moveTo>
                        <a:pt x="89" y="0"/>
                      </a:moveTo>
                      <a:lnTo>
                        <a:pt x="177" y="266"/>
                      </a:lnTo>
                      <a:lnTo>
                        <a:pt x="89" y="266"/>
                      </a:lnTo>
                      <a:lnTo>
                        <a:pt x="0" y="266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" name="Freeform 17"/>
                <p:cNvSpPr>
                  <a:spLocks/>
                </p:cNvSpPr>
                <p:nvPr/>
              </p:nvSpPr>
              <p:spPr bwMode="auto">
                <a:xfrm>
                  <a:off x="1213" y="1376"/>
                  <a:ext cx="37" cy="2430"/>
                </a:xfrm>
                <a:custGeom>
                  <a:avLst/>
                  <a:gdLst>
                    <a:gd name="T0" fmla="*/ 0 w 37"/>
                    <a:gd name="T1" fmla="*/ 2430 h 2430"/>
                    <a:gd name="T2" fmla="*/ 35 w 37"/>
                    <a:gd name="T3" fmla="*/ 2430 h 2430"/>
                    <a:gd name="T4" fmla="*/ 37 w 37"/>
                    <a:gd name="T5" fmla="*/ 0 h 2430"/>
                    <a:gd name="T6" fmla="*/ 1 w 37"/>
                    <a:gd name="T7" fmla="*/ 0 h 2430"/>
                    <a:gd name="T8" fmla="*/ 0 w 37"/>
                    <a:gd name="T9" fmla="*/ 2430 h 2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430">
                      <a:moveTo>
                        <a:pt x="0" y="2430"/>
                      </a:moveTo>
                      <a:lnTo>
                        <a:pt x="35" y="2430"/>
                      </a:lnTo>
                      <a:lnTo>
                        <a:pt x="37" y="0"/>
                      </a:lnTo>
                      <a:lnTo>
                        <a:pt x="1" y="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0" name="Rectangle 18"/>
                <p:cNvSpPr>
                  <a:spLocks noChangeArrowheads="1"/>
                </p:cNvSpPr>
                <p:nvPr/>
              </p:nvSpPr>
              <p:spPr bwMode="auto">
                <a:xfrm>
                  <a:off x="4172" y="3771"/>
                  <a:ext cx="59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2" name="Rectangle 20"/>
                <p:cNvSpPr>
                  <a:spLocks noChangeArrowheads="1"/>
                </p:cNvSpPr>
                <p:nvPr/>
              </p:nvSpPr>
              <p:spPr bwMode="auto">
                <a:xfrm>
                  <a:off x="4023" y="2983"/>
                  <a:ext cx="296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3" name="Rectangle 21"/>
                <p:cNvSpPr>
                  <a:spLocks noChangeArrowheads="1"/>
                </p:cNvSpPr>
                <p:nvPr/>
              </p:nvSpPr>
              <p:spPr bwMode="auto">
                <a:xfrm>
                  <a:off x="4023" y="2996"/>
                  <a:ext cx="137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31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K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4" name="Rectangle 22"/>
                <p:cNvSpPr>
                  <a:spLocks noChangeArrowheads="1"/>
                </p:cNvSpPr>
                <p:nvPr/>
              </p:nvSpPr>
              <p:spPr bwMode="auto">
                <a:xfrm>
                  <a:off x="4216" y="3120"/>
                  <a:ext cx="203" cy="2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1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ymbol" panose="05050102010706020507" pitchFamily="18" charset="2"/>
                    </a:rPr>
                    <a:t>s</a:t>
                  </a:r>
                  <a:endParaRPr kumimoji="0" lang="fr-F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Freeform 23"/>
                <p:cNvSpPr>
                  <a:spLocks/>
                </p:cNvSpPr>
                <p:nvPr/>
              </p:nvSpPr>
              <p:spPr bwMode="auto">
                <a:xfrm>
                  <a:off x="2622" y="2535"/>
                  <a:ext cx="1740" cy="1099"/>
                </a:xfrm>
                <a:custGeom>
                  <a:avLst/>
                  <a:gdLst>
                    <a:gd name="T0" fmla="*/ 210 w 1740"/>
                    <a:gd name="T1" fmla="*/ 93 h 1099"/>
                    <a:gd name="T2" fmla="*/ 230 w 1740"/>
                    <a:gd name="T3" fmla="*/ 99 h 1099"/>
                    <a:gd name="T4" fmla="*/ 321 w 1740"/>
                    <a:gd name="T5" fmla="*/ 131 h 1099"/>
                    <a:gd name="T6" fmla="*/ 391 w 1740"/>
                    <a:gd name="T7" fmla="*/ 151 h 1099"/>
                    <a:gd name="T8" fmla="*/ 433 w 1740"/>
                    <a:gd name="T9" fmla="*/ 207 h 1099"/>
                    <a:gd name="T10" fmla="*/ 471 w 1740"/>
                    <a:gd name="T11" fmla="*/ 249 h 1099"/>
                    <a:gd name="T12" fmla="*/ 478 w 1740"/>
                    <a:gd name="T13" fmla="*/ 258 h 1099"/>
                    <a:gd name="T14" fmla="*/ 504 w 1740"/>
                    <a:gd name="T15" fmla="*/ 307 h 1099"/>
                    <a:gd name="T16" fmla="*/ 528 w 1740"/>
                    <a:gd name="T17" fmla="*/ 347 h 1099"/>
                    <a:gd name="T18" fmla="*/ 566 w 1740"/>
                    <a:gd name="T19" fmla="*/ 373 h 1099"/>
                    <a:gd name="T20" fmla="*/ 575 w 1740"/>
                    <a:gd name="T21" fmla="*/ 424 h 1099"/>
                    <a:gd name="T22" fmla="*/ 628 w 1740"/>
                    <a:gd name="T23" fmla="*/ 515 h 1099"/>
                    <a:gd name="T24" fmla="*/ 659 w 1740"/>
                    <a:gd name="T25" fmla="*/ 530 h 1099"/>
                    <a:gd name="T26" fmla="*/ 697 w 1740"/>
                    <a:gd name="T27" fmla="*/ 624 h 1099"/>
                    <a:gd name="T28" fmla="*/ 747 w 1740"/>
                    <a:gd name="T29" fmla="*/ 693 h 1099"/>
                    <a:gd name="T30" fmla="*/ 800 w 1740"/>
                    <a:gd name="T31" fmla="*/ 752 h 1099"/>
                    <a:gd name="T32" fmla="*/ 902 w 1740"/>
                    <a:gd name="T33" fmla="*/ 844 h 1099"/>
                    <a:gd name="T34" fmla="*/ 949 w 1740"/>
                    <a:gd name="T35" fmla="*/ 877 h 1099"/>
                    <a:gd name="T36" fmla="*/ 1054 w 1740"/>
                    <a:gd name="T37" fmla="*/ 934 h 1099"/>
                    <a:gd name="T38" fmla="*/ 1130 w 1740"/>
                    <a:gd name="T39" fmla="*/ 968 h 1099"/>
                    <a:gd name="T40" fmla="*/ 1195 w 1740"/>
                    <a:gd name="T41" fmla="*/ 994 h 1099"/>
                    <a:gd name="T42" fmla="*/ 1239 w 1740"/>
                    <a:gd name="T43" fmla="*/ 1009 h 1099"/>
                    <a:gd name="T44" fmla="*/ 1508 w 1740"/>
                    <a:gd name="T45" fmla="*/ 1084 h 1099"/>
                    <a:gd name="T46" fmla="*/ 1617 w 1740"/>
                    <a:gd name="T47" fmla="*/ 1092 h 1099"/>
                    <a:gd name="T48" fmla="*/ 1700 w 1740"/>
                    <a:gd name="T49" fmla="*/ 1097 h 1099"/>
                    <a:gd name="T50" fmla="*/ 1737 w 1740"/>
                    <a:gd name="T51" fmla="*/ 1099 h 1099"/>
                    <a:gd name="T52" fmla="*/ 1714 w 1740"/>
                    <a:gd name="T53" fmla="*/ 1061 h 1099"/>
                    <a:gd name="T54" fmla="*/ 1653 w 1740"/>
                    <a:gd name="T55" fmla="*/ 1059 h 1099"/>
                    <a:gd name="T56" fmla="*/ 1543 w 1740"/>
                    <a:gd name="T57" fmla="*/ 1052 h 1099"/>
                    <a:gd name="T58" fmla="*/ 1475 w 1740"/>
                    <a:gd name="T59" fmla="*/ 1061 h 1099"/>
                    <a:gd name="T60" fmla="*/ 1243 w 1740"/>
                    <a:gd name="T61" fmla="*/ 992 h 1099"/>
                    <a:gd name="T62" fmla="*/ 1209 w 1740"/>
                    <a:gd name="T63" fmla="*/ 960 h 1099"/>
                    <a:gd name="T64" fmla="*/ 1144 w 1740"/>
                    <a:gd name="T65" fmla="*/ 935 h 1099"/>
                    <a:gd name="T66" fmla="*/ 1068 w 1740"/>
                    <a:gd name="T67" fmla="*/ 900 h 1099"/>
                    <a:gd name="T68" fmla="*/ 963 w 1740"/>
                    <a:gd name="T69" fmla="*/ 844 h 1099"/>
                    <a:gd name="T70" fmla="*/ 945 w 1740"/>
                    <a:gd name="T71" fmla="*/ 832 h 1099"/>
                    <a:gd name="T72" fmla="*/ 865 w 1740"/>
                    <a:gd name="T73" fmla="*/ 766 h 1099"/>
                    <a:gd name="T74" fmla="*/ 790 w 1740"/>
                    <a:gd name="T75" fmla="*/ 689 h 1099"/>
                    <a:gd name="T76" fmla="*/ 727 w 1740"/>
                    <a:gd name="T77" fmla="*/ 604 h 1099"/>
                    <a:gd name="T78" fmla="*/ 703 w 1740"/>
                    <a:gd name="T79" fmla="*/ 567 h 1099"/>
                    <a:gd name="T80" fmla="*/ 657 w 1740"/>
                    <a:gd name="T81" fmla="*/ 495 h 1099"/>
                    <a:gd name="T82" fmla="*/ 646 w 1740"/>
                    <a:gd name="T83" fmla="*/ 479 h 1099"/>
                    <a:gd name="T84" fmla="*/ 596 w 1740"/>
                    <a:gd name="T85" fmla="*/ 387 h 1099"/>
                    <a:gd name="T86" fmla="*/ 568 w 1740"/>
                    <a:gd name="T87" fmla="*/ 343 h 1099"/>
                    <a:gd name="T88" fmla="*/ 558 w 1740"/>
                    <a:gd name="T89" fmla="*/ 328 h 1099"/>
                    <a:gd name="T90" fmla="*/ 530 w 1740"/>
                    <a:gd name="T91" fmla="*/ 276 h 1099"/>
                    <a:gd name="T92" fmla="*/ 508 w 1740"/>
                    <a:gd name="T93" fmla="*/ 239 h 1099"/>
                    <a:gd name="T94" fmla="*/ 471 w 1740"/>
                    <a:gd name="T95" fmla="*/ 221 h 1099"/>
                    <a:gd name="T96" fmla="*/ 432 w 1740"/>
                    <a:gd name="T97" fmla="*/ 159 h 1099"/>
                    <a:gd name="T98" fmla="*/ 369 w 1740"/>
                    <a:gd name="T99" fmla="*/ 116 h 1099"/>
                    <a:gd name="T100" fmla="*/ 263 w 1740"/>
                    <a:gd name="T101" fmla="*/ 72 h 1099"/>
                    <a:gd name="T102" fmla="*/ 219 w 1740"/>
                    <a:gd name="T103" fmla="*/ 59 h 10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740" h="1099">
                      <a:moveTo>
                        <a:pt x="9" y="0"/>
                      </a:moveTo>
                      <a:lnTo>
                        <a:pt x="0" y="34"/>
                      </a:lnTo>
                      <a:lnTo>
                        <a:pt x="210" y="93"/>
                      </a:lnTo>
                      <a:lnTo>
                        <a:pt x="215" y="76"/>
                      </a:lnTo>
                      <a:lnTo>
                        <a:pt x="210" y="93"/>
                      </a:lnTo>
                      <a:lnTo>
                        <a:pt x="230" y="99"/>
                      </a:lnTo>
                      <a:lnTo>
                        <a:pt x="249" y="106"/>
                      </a:lnTo>
                      <a:lnTo>
                        <a:pt x="286" y="118"/>
                      </a:lnTo>
                      <a:lnTo>
                        <a:pt x="321" y="131"/>
                      </a:lnTo>
                      <a:lnTo>
                        <a:pt x="352" y="147"/>
                      </a:lnTo>
                      <a:lnTo>
                        <a:pt x="384" y="167"/>
                      </a:lnTo>
                      <a:lnTo>
                        <a:pt x="391" y="151"/>
                      </a:lnTo>
                      <a:lnTo>
                        <a:pt x="379" y="163"/>
                      </a:lnTo>
                      <a:lnTo>
                        <a:pt x="406" y="184"/>
                      </a:lnTo>
                      <a:lnTo>
                        <a:pt x="433" y="207"/>
                      </a:lnTo>
                      <a:lnTo>
                        <a:pt x="458" y="233"/>
                      </a:lnTo>
                      <a:lnTo>
                        <a:pt x="458" y="234"/>
                      </a:lnTo>
                      <a:lnTo>
                        <a:pt x="471" y="249"/>
                      </a:lnTo>
                      <a:lnTo>
                        <a:pt x="483" y="264"/>
                      </a:lnTo>
                      <a:lnTo>
                        <a:pt x="495" y="251"/>
                      </a:lnTo>
                      <a:lnTo>
                        <a:pt x="478" y="258"/>
                      </a:lnTo>
                      <a:lnTo>
                        <a:pt x="487" y="273"/>
                      </a:lnTo>
                      <a:lnTo>
                        <a:pt x="496" y="290"/>
                      </a:lnTo>
                      <a:lnTo>
                        <a:pt x="504" y="307"/>
                      </a:lnTo>
                      <a:lnTo>
                        <a:pt x="514" y="324"/>
                      </a:lnTo>
                      <a:lnTo>
                        <a:pt x="524" y="342"/>
                      </a:lnTo>
                      <a:lnTo>
                        <a:pt x="528" y="347"/>
                      </a:lnTo>
                      <a:lnTo>
                        <a:pt x="539" y="364"/>
                      </a:lnTo>
                      <a:lnTo>
                        <a:pt x="553" y="386"/>
                      </a:lnTo>
                      <a:lnTo>
                        <a:pt x="566" y="373"/>
                      </a:lnTo>
                      <a:lnTo>
                        <a:pt x="549" y="380"/>
                      </a:lnTo>
                      <a:lnTo>
                        <a:pt x="562" y="401"/>
                      </a:lnTo>
                      <a:lnTo>
                        <a:pt x="575" y="424"/>
                      </a:lnTo>
                      <a:lnTo>
                        <a:pt x="588" y="447"/>
                      </a:lnTo>
                      <a:lnTo>
                        <a:pt x="613" y="493"/>
                      </a:lnTo>
                      <a:lnTo>
                        <a:pt x="628" y="515"/>
                      </a:lnTo>
                      <a:lnTo>
                        <a:pt x="631" y="521"/>
                      </a:lnTo>
                      <a:lnTo>
                        <a:pt x="645" y="540"/>
                      </a:lnTo>
                      <a:lnTo>
                        <a:pt x="659" y="530"/>
                      </a:lnTo>
                      <a:lnTo>
                        <a:pt x="644" y="539"/>
                      </a:lnTo>
                      <a:lnTo>
                        <a:pt x="670" y="581"/>
                      </a:lnTo>
                      <a:lnTo>
                        <a:pt x="697" y="624"/>
                      </a:lnTo>
                      <a:lnTo>
                        <a:pt x="702" y="630"/>
                      </a:lnTo>
                      <a:lnTo>
                        <a:pt x="731" y="672"/>
                      </a:lnTo>
                      <a:lnTo>
                        <a:pt x="747" y="693"/>
                      </a:lnTo>
                      <a:lnTo>
                        <a:pt x="763" y="712"/>
                      </a:lnTo>
                      <a:lnTo>
                        <a:pt x="781" y="732"/>
                      </a:lnTo>
                      <a:lnTo>
                        <a:pt x="800" y="752"/>
                      </a:lnTo>
                      <a:lnTo>
                        <a:pt x="839" y="791"/>
                      </a:lnTo>
                      <a:lnTo>
                        <a:pt x="881" y="826"/>
                      </a:lnTo>
                      <a:lnTo>
                        <a:pt x="902" y="844"/>
                      </a:lnTo>
                      <a:lnTo>
                        <a:pt x="925" y="861"/>
                      </a:lnTo>
                      <a:lnTo>
                        <a:pt x="943" y="872"/>
                      </a:lnTo>
                      <a:lnTo>
                        <a:pt x="949" y="877"/>
                      </a:lnTo>
                      <a:lnTo>
                        <a:pt x="970" y="890"/>
                      </a:lnTo>
                      <a:lnTo>
                        <a:pt x="1012" y="913"/>
                      </a:lnTo>
                      <a:lnTo>
                        <a:pt x="1054" y="934"/>
                      </a:lnTo>
                      <a:lnTo>
                        <a:pt x="1094" y="952"/>
                      </a:lnTo>
                      <a:lnTo>
                        <a:pt x="1113" y="962"/>
                      </a:lnTo>
                      <a:lnTo>
                        <a:pt x="1130" y="968"/>
                      </a:lnTo>
                      <a:lnTo>
                        <a:pt x="1161" y="982"/>
                      </a:lnTo>
                      <a:lnTo>
                        <a:pt x="1177" y="988"/>
                      </a:lnTo>
                      <a:lnTo>
                        <a:pt x="1195" y="994"/>
                      </a:lnTo>
                      <a:lnTo>
                        <a:pt x="1214" y="1001"/>
                      </a:lnTo>
                      <a:lnTo>
                        <a:pt x="1237" y="1009"/>
                      </a:lnTo>
                      <a:lnTo>
                        <a:pt x="1239" y="1009"/>
                      </a:lnTo>
                      <a:lnTo>
                        <a:pt x="1471" y="1078"/>
                      </a:lnTo>
                      <a:lnTo>
                        <a:pt x="1473" y="1078"/>
                      </a:lnTo>
                      <a:lnTo>
                        <a:pt x="1508" y="1084"/>
                      </a:lnTo>
                      <a:lnTo>
                        <a:pt x="1543" y="1088"/>
                      </a:lnTo>
                      <a:lnTo>
                        <a:pt x="1580" y="1091"/>
                      </a:lnTo>
                      <a:lnTo>
                        <a:pt x="1617" y="1092"/>
                      </a:lnTo>
                      <a:lnTo>
                        <a:pt x="1653" y="1095"/>
                      </a:lnTo>
                      <a:lnTo>
                        <a:pt x="1685" y="1096"/>
                      </a:lnTo>
                      <a:lnTo>
                        <a:pt x="1700" y="1097"/>
                      </a:lnTo>
                      <a:lnTo>
                        <a:pt x="1714" y="1097"/>
                      </a:lnTo>
                      <a:lnTo>
                        <a:pt x="1727" y="1098"/>
                      </a:lnTo>
                      <a:lnTo>
                        <a:pt x="1737" y="1099"/>
                      </a:lnTo>
                      <a:lnTo>
                        <a:pt x="1740" y="1063"/>
                      </a:lnTo>
                      <a:lnTo>
                        <a:pt x="1727" y="1062"/>
                      </a:lnTo>
                      <a:lnTo>
                        <a:pt x="1714" y="1061"/>
                      </a:lnTo>
                      <a:lnTo>
                        <a:pt x="1700" y="1061"/>
                      </a:lnTo>
                      <a:lnTo>
                        <a:pt x="1685" y="1060"/>
                      </a:lnTo>
                      <a:lnTo>
                        <a:pt x="1653" y="1059"/>
                      </a:lnTo>
                      <a:lnTo>
                        <a:pt x="1617" y="1056"/>
                      </a:lnTo>
                      <a:lnTo>
                        <a:pt x="1580" y="1055"/>
                      </a:lnTo>
                      <a:lnTo>
                        <a:pt x="1543" y="1052"/>
                      </a:lnTo>
                      <a:lnTo>
                        <a:pt x="1508" y="1048"/>
                      </a:lnTo>
                      <a:lnTo>
                        <a:pt x="1479" y="1044"/>
                      </a:lnTo>
                      <a:lnTo>
                        <a:pt x="1475" y="1061"/>
                      </a:lnTo>
                      <a:lnTo>
                        <a:pt x="1481" y="1045"/>
                      </a:lnTo>
                      <a:lnTo>
                        <a:pt x="1249" y="975"/>
                      </a:lnTo>
                      <a:lnTo>
                        <a:pt x="1243" y="992"/>
                      </a:lnTo>
                      <a:lnTo>
                        <a:pt x="1249" y="975"/>
                      </a:lnTo>
                      <a:lnTo>
                        <a:pt x="1228" y="967"/>
                      </a:lnTo>
                      <a:lnTo>
                        <a:pt x="1209" y="960"/>
                      </a:lnTo>
                      <a:lnTo>
                        <a:pt x="1191" y="955"/>
                      </a:lnTo>
                      <a:lnTo>
                        <a:pt x="1175" y="949"/>
                      </a:lnTo>
                      <a:lnTo>
                        <a:pt x="1144" y="935"/>
                      </a:lnTo>
                      <a:lnTo>
                        <a:pt x="1127" y="928"/>
                      </a:lnTo>
                      <a:lnTo>
                        <a:pt x="1109" y="920"/>
                      </a:lnTo>
                      <a:lnTo>
                        <a:pt x="1068" y="900"/>
                      </a:lnTo>
                      <a:lnTo>
                        <a:pt x="1026" y="879"/>
                      </a:lnTo>
                      <a:lnTo>
                        <a:pt x="983" y="856"/>
                      </a:lnTo>
                      <a:lnTo>
                        <a:pt x="963" y="844"/>
                      </a:lnTo>
                      <a:lnTo>
                        <a:pt x="956" y="860"/>
                      </a:lnTo>
                      <a:lnTo>
                        <a:pt x="968" y="847"/>
                      </a:lnTo>
                      <a:lnTo>
                        <a:pt x="945" y="832"/>
                      </a:lnTo>
                      <a:lnTo>
                        <a:pt x="927" y="818"/>
                      </a:lnTo>
                      <a:lnTo>
                        <a:pt x="906" y="801"/>
                      </a:lnTo>
                      <a:lnTo>
                        <a:pt x="865" y="766"/>
                      </a:lnTo>
                      <a:lnTo>
                        <a:pt x="825" y="727"/>
                      </a:lnTo>
                      <a:lnTo>
                        <a:pt x="807" y="707"/>
                      </a:lnTo>
                      <a:lnTo>
                        <a:pt x="790" y="689"/>
                      </a:lnTo>
                      <a:lnTo>
                        <a:pt x="772" y="668"/>
                      </a:lnTo>
                      <a:lnTo>
                        <a:pt x="756" y="647"/>
                      </a:lnTo>
                      <a:lnTo>
                        <a:pt x="727" y="604"/>
                      </a:lnTo>
                      <a:lnTo>
                        <a:pt x="715" y="617"/>
                      </a:lnTo>
                      <a:lnTo>
                        <a:pt x="731" y="610"/>
                      </a:lnTo>
                      <a:lnTo>
                        <a:pt x="703" y="567"/>
                      </a:lnTo>
                      <a:lnTo>
                        <a:pt x="674" y="521"/>
                      </a:lnTo>
                      <a:lnTo>
                        <a:pt x="673" y="520"/>
                      </a:lnTo>
                      <a:lnTo>
                        <a:pt x="657" y="495"/>
                      </a:lnTo>
                      <a:lnTo>
                        <a:pt x="644" y="508"/>
                      </a:lnTo>
                      <a:lnTo>
                        <a:pt x="661" y="501"/>
                      </a:lnTo>
                      <a:lnTo>
                        <a:pt x="646" y="479"/>
                      </a:lnTo>
                      <a:lnTo>
                        <a:pt x="621" y="433"/>
                      </a:lnTo>
                      <a:lnTo>
                        <a:pt x="608" y="410"/>
                      </a:lnTo>
                      <a:lnTo>
                        <a:pt x="596" y="387"/>
                      </a:lnTo>
                      <a:lnTo>
                        <a:pt x="583" y="366"/>
                      </a:lnTo>
                      <a:lnTo>
                        <a:pt x="578" y="360"/>
                      </a:lnTo>
                      <a:lnTo>
                        <a:pt x="568" y="343"/>
                      </a:lnTo>
                      <a:lnTo>
                        <a:pt x="553" y="322"/>
                      </a:lnTo>
                      <a:lnTo>
                        <a:pt x="540" y="335"/>
                      </a:lnTo>
                      <a:lnTo>
                        <a:pt x="558" y="328"/>
                      </a:lnTo>
                      <a:lnTo>
                        <a:pt x="547" y="310"/>
                      </a:lnTo>
                      <a:lnTo>
                        <a:pt x="538" y="293"/>
                      </a:lnTo>
                      <a:lnTo>
                        <a:pt x="530" y="276"/>
                      </a:lnTo>
                      <a:lnTo>
                        <a:pt x="521" y="259"/>
                      </a:lnTo>
                      <a:lnTo>
                        <a:pt x="511" y="244"/>
                      </a:lnTo>
                      <a:lnTo>
                        <a:pt x="508" y="239"/>
                      </a:lnTo>
                      <a:lnTo>
                        <a:pt x="496" y="224"/>
                      </a:lnTo>
                      <a:lnTo>
                        <a:pt x="484" y="209"/>
                      </a:lnTo>
                      <a:lnTo>
                        <a:pt x="471" y="221"/>
                      </a:lnTo>
                      <a:lnTo>
                        <a:pt x="485" y="210"/>
                      </a:lnTo>
                      <a:lnTo>
                        <a:pt x="458" y="182"/>
                      </a:lnTo>
                      <a:lnTo>
                        <a:pt x="432" y="159"/>
                      </a:lnTo>
                      <a:lnTo>
                        <a:pt x="404" y="138"/>
                      </a:lnTo>
                      <a:lnTo>
                        <a:pt x="398" y="133"/>
                      </a:lnTo>
                      <a:lnTo>
                        <a:pt x="369" y="116"/>
                      </a:lnTo>
                      <a:lnTo>
                        <a:pt x="335" y="98"/>
                      </a:lnTo>
                      <a:lnTo>
                        <a:pt x="300" y="85"/>
                      </a:lnTo>
                      <a:lnTo>
                        <a:pt x="263" y="72"/>
                      </a:lnTo>
                      <a:lnTo>
                        <a:pt x="244" y="65"/>
                      </a:lnTo>
                      <a:lnTo>
                        <a:pt x="221" y="59"/>
                      </a:lnTo>
                      <a:lnTo>
                        <a:pt x="219" y="5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6" name="Freeform 24"/>
                <p:cNvSpPr>
                  <a:spLocks/>
                </p:cNvSpPr>
                <p:nvPr/>
              </p:nvSpPr>
              <p:spPr bwMode="auto">
                <a:xfrm>
                  <a:off x="2620" y="880"/>
                  <a:ext cx="18" cy="3016"/>
                </a:xfrm>
                <a:custGeom>
                  <a:avLst/>
                  <a:gdLst>
                    <a:gd name="T0" fmla="*/ 0 w 18"/>
                    <a:gd name="T1" fmla="*/ 3016 h 3016"/>
                    <a:gd name="T2" fmla="*/ 17 w 18"/>
                    <a:gd name="T3" fmla="*/ 3016 h 3016"/>
                    <a:gd name="T4" fmla="*/ 18 w 18"/>
                    <a:gd name="T5" fmla="*/ 0 h 3016"/>
                    <a:gd name="T6" fmla="*/ 1 w 18"/>
                    <a:gd name="T7" fmla="*/ 0 h 3016"/>
                    <a:gd name="T8" fmla="*/ 0 w 18"/>
                    <a:gd name="T9" fmla="*/ 3016 h 3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16">
                      <a:moveTo>
                        <a:pt x="0" y="3016"/>
                      </a:moveTo>
                      <a:lnTo>
                        <a:pt x="17" y="3016"/>
                      </a:lnTo>
                      <a:lnTo>
                        <a:pt x="18" y="0"/>
                      </a:lnTo>
                      <a:lnTo>
                        <a:pt x="1" y="0"/>
                      </a:lnTo>
                      <a:lnTo>
                        <a:pt x="0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7" name="Rectangle 25"/>
                <p:cNvSpPr>
                  <a:spLocks noChangeArrowheads="1"/>
                </p:cNvSpPr>
                <p:nvPr/>
              </p:nvSpPr>
              <p:spPr bwMode="auto">
                <a:xfrm>
                  <a:off x="2545" y="3838"/>
                  <a:ext cx="209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2545" y="3825"/>
                  <a:ext cx="271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8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ymbol" panose="05050102010706020507" pitchFamily="18" charset="2"/>
                    </a:rPr>
                    <a:t>s</a:t>
                  </a:r>
                  <a:endParaRPr kumimoji="0" lang="fr-F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Rectangle 27"/>
                <p:cNvSpPr>
                  <a:spLocks noChangeArrowheads="1"/>
                </p:cNvSpPr>
                <p:nvPr/>
              </p:nvSpPr>
              <p:spPr bwMode="auto">
                <a:xfrm>
                  <a:off x="2680" y="3969"/>
                  <a:ext cx="73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19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y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0" name="Rectangle 28"/>
                <p:cNvSpPr>
                  <a:spLocks noChangeArrowheads="1"/>
                </p:cNvSpPr>
                <p:nvPr/>
              </p:nvSpPr>
              <p:spPr bwMode="auto">
                <a:xfrm>
                  <a:off x="1545" y="1912"/>
                  <a:ext cx="772" cy="5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2" name="Rectangle 30"/>
                <p:cNvSpPr>
                  <a:spLocks noChangeArrowheads="1"/>
                </p:cNvSpPr>
                <p:nvPr/>
              </p:nvSpPr>
              <p:spPr bwMode="auto">
                <a:xfrm>
                  <a:off x="1417" y="2180"/>
                  <a:ext cx="1019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fr-FR" sz="2100" b="1" dirty="0" err="1" smtClean="0">
                      <a:solidFill>
                        <a:srgbClr val="000000"/>
                      </a:solidFill>
                      <a:latin typeface="+mn-lt"/>
                    </a:rPr>
                    <a:t>E</a:t>
                  </a:r>
                  <a:r>
                    <a:rPr kumimoji="0" lang="fr-FR" sz="2100" b="1" i="0" u="none" strike="noStrike" cap="none" normalizeH="0" baseline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lastic</a:t>
                  </a:r>
                  <a:r>
                    <a:rPr kumimoji="0" lang="fr-FR" sz="2100" b="1" i="0" u="none" strike="noStrike" cap="none" normalizeH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 </a:t>
                  </a:r>
                  <a:r>
                    <a:rPr kumimoji="0" lang="fr-FR" sz="2100" b="1" i="0" u="none" strike="noStrike" cap="none" normalizeH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domain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3" name="Rectangle 31"/>
                <p:cNvSpPr>
                  <a:spLocks noChangeArrowheads="1"/>
                </p:cNvSpPr>
                <p:nvPr/>
              </p:nvSpPr>
              <p:spPr bwMode="auto">
                <a:xfrm>
                  <a:off x="3580" y="2216"/>
                  <a:ext cx="1243" cy="5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4" name="Rectangle 32"/>
                <p:cNvSpPr>
                  <a:spLocks noChangeArrowheads="1"/>
                </p:cNvSpPr>
                <p:nvPr/>
              </p:nvSpPr>
              <p:spPr bwMode="auto">
                <a:xfrm>
                  <a:off x="3545" y="2348"/>
                  <a:ext cx="926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1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Elasto-plastic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1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Domain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8" name="Rectangle 36"/>
                <p:cNvSpPr>
                  <a:spLocks noChangeArrowheads="1"/>
                </p:cNvSpPr>
                <p:nvPr/>
              </p:nvSpPr>
              <p:spPr bwMode="auto">
                <a:xfrm>
                  <a:off x="2895" y="1013"/>
                  <a:ext cx="1369" cy="342"/>
                </a:xfrm>
                <a:prstGeom prst="rect">
                  <a:avLst/>
                </a:prstGeom>
                <a:noFill/>
                <a:ln w="11113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9" name="Rectangle 37"/>
                <p:cNvSpPr>
                  <a:spLocks noChangeArrowheads="1"/>
                </p:cNvSpPr>
                <p:nvPr/>
              </p:nvSpPr>
              <p:spPr bwMode="auto">
                <a:xfrm>
                  <a:off x="3012" y="1051"/>
                  <a:ext cx="12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K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0" name="Rectangle 38"/>
                <p:cNvSpPr>
                  <a:spLocks noChangeArrowheads="1"/>
                </p:cNvSpPr>
                <p:nvPr/>
              </p:nvSpPr>
              <p:spPr bwMode="auto">
                <a:xfrm>
                  <a:off x="3183" y="1161"/>
                  <a:ext cx="160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19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ymbol" panose="05050102010706020507" pitchFamily="18" charset="2"/>
                    </a:rPr>
                    <a:t>e</a:t>
                  </a:r>
                  <a:endParaRPr kumimoji="0" lang="fr-F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" name="Rectangle 39"/>
                <p:cNvSpPr>
                  <a:spLocks noChangeArrowheads="1"/>
                </p:cNvSpPr>
                <p:nvPr/>
              </p:nvSpPr>
              <p:spPr bwMode="auto">
                <a:xfrm>
                  <a:off x="3298" y="1038"/>
                  <a:ext cx="247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omic Sans MS" panose="030F0702030302020204" pitchFamily="66" charset="0"/>
                    </a:rPr>
                    <a:t>&gt;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" name="Rectangle 40"/>
                <p:cNvSpPr>
                  <a:spLocks noChangeArrowheads="1"/>
                </p:cNvSpPr>
                <p:nvPr/>
              </p:nvSpPr>
              <p:spPr bwMode="auto">
                <a:xfrm>
                  <a:off x="3482" y="1051"/>
                  <a:ext cx="12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K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3" name="Rectangle 41"/>
                <p:cNvSpPr>
                  <a:spLocks noChangeArrowheads="1"/>
                </p:cNvSpPr>
                <p:nvPr/>
              </p:nvSpPr>
              <p:spPr bwMode="auto">
                <a:xfrm>
                  <a:off x="3654" y="1175"/>
                  <a:ext cx="88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19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t 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4" name="Rectangle 42"/>
                <p:cNvSpPr>
                  <a:spLocks noChangeArrowheads="1"/>
                </p:cNvSpPr>
                <p:nvPr/>
              </p:nvSpPr>
              <p:spPr bwMode="auto">
                <a:xfrm>
                  <a:off x="3741" y="1022"/>
                  <a:ext cx="247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omic Sans MS" panose="030F0702030302020204" pitchFamily="66" charset="0"/>
                    </a:rPr>
                    <a:t>&gt;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" name="Rectangle 43"/>
                <p:cNvSpPr>
                  <a:spLocks noChangeArrowheads="1"/>
                </p:cNvSpPr>
                <p:nvPr/>
              </p:nvSpPr>
              <p:spPr bwMode="auto">
                <a:xfrm>
                  <a:off x="3931" y="1051"/>
                  <a:ext cx="12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K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6" name="Rectangle 44"/>
                <p:cNvSpPr>
                  <a:spLocks noChangeArrowheads="1"/>
                </p:cNvSpPr>
                <p:nvPr/>
              </p:nvSpPr>
              <p:spPr bwMode="auto">
                <a:xfrm>
                  <a:off x="4102" y="1161"/>
                  <a:ext cx="185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19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ymbol" panose="05050102010706020507" pitchFamily="18" charset="2"/>
                    </a:rPr>
                    <a:t>s</a:t>
                  </a:r>
                  <a:endParaRPr kumimoji="0" lang="fr-F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" name="Rectangle 45"/>
                <p:cNvSpPr>
                  <a:spLocks noChangeArrowheads="1"/>
                </p:cNvSpPr>
                <p:nvPr/>
              </p:nvSpPr>
              <p:spPr bwMode="auto">
                <a:xfrm>
                  <a:off x="1282" y="2760"/>
                  <a:ext cx="1297" cy="341"/>
                </a:xfrm>
                <a:prstGeom prst="rect">
                  <a:avLst/>
                </a:prstGeom>
                <a:noFill/>
                <a:ln w="11113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8" name="Rectangle 46"/>
                <p:cNvSpPr>
                  <a:spLocks noChangeArrowheads="1"/>
                </p:cNvSpPr>
                <p:nvPr/>
              </p:nvSpPr>
              <p:spPr bwMode="auto">
                <a:xfrm>
                  <a:off x="1352" y="2803"/>
                  <a:ext cx="12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K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9" name="Rectangle 47"/>
                <p:cNvSpPr>
                  <a:spLocks noChangeArrowheads="1"/>
                </p:cNvSpPr>
                <p:nvPr/>
              </p:nvSpPr>
              <p:spPr bwMode="auto">
                <a:xfrm>
                  <a:off x="1524" y="2928"/>
                  <a:ext cx="154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19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t </a:t>
                  </a:r>
                  <a:endParaRPr kumimoji="0" lang="fr-F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" name="Rectangle 48"/>
                <p:cNvSpPr>
                  <a:spLocks noChangeArrowheads="1"/>
                </p:cNvSpPr>
                <p:nvPr/>
              </p:nvSpPr>
              <p:spPr bwMode="auto">
                <a:xfrm>
                  <a:off x="1636" y="2803"/>
                  <a:ext cx="113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=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51" name="Rectangle 49"/>
                <p:cNvSpPr>
                  <a:spLocks noChangeArrowheads="1"/>
                </p:cNvSpPr>
                <p:nvPr/>
              </p:nvSpPr>
              <p:spPr bwMode="auto">
                <a:xfrm>
                  <a:off x="1801" y="2803"/>
                  <a:ext cx="12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8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K</a:t>
                  </a:r>
                  <a:endParaRPr kumimoji="0" lang="fr-F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52" name="Rectangle 50"/>
                <p:cNvSpPr>
                  <a:spLocks noChangeArrowheads="1"/>
                </p:cNvSpPr>
                <p:nvPr/>
              </p:nvSpPr>
              <p:spPr bwMode="auto">
                <a:xfrm>
                  <a:off x="1972" y="2914"/>
                  <a:ext cx="22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19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ymbol" panose="05050102010706020507" pitchFamily="18" charset="2"/>
                    </a:rPr>
                    <a:t>s </a:t>
                  </a:r>
                  <a:endParaRPr kumimoji="0" lang="fr-F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Rectangle 51"/>
                <p:cNvSpPr>
                  <a:spLocks noChangeArrowheads="1"/>
                </p:cNvSpPr>
                <p:nvPr/>
              </p:nvSpPr>
              <p:spPr bwMode="auto">
                <a:xfrm>
                  <a:off x="2121" y="2803"/>
                  <a:ext cx="113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=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54" name="Rectangle 52"/>
                <p:cNvSpPr>
                  <a:spLocks noChangeArrowheads="1"/>
                </p:cNvSpPr>
                <p:nvPr/>
              </p:nvSpPr>
              <p:spPr bwMode="auto">
                <a:xfrm>
                  <a:off x="2272" y="2803"/>
                  <a:ext cx="12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8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K</a:t>
                  </a:r>
                  <a:endParaRPr kumimoji="0" lang="fr-F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55" name="Rectangle 53"/>
                <p:cNvSpPr>
                  <a:spLocks noChangeArrowheads="1"/>
                </p:cNvSpPr>
                <p:nvPr/>
              </p:nvSpPr>
              <p:spPr bwMode="auto">
                <a:xfrm>
                  <a:off x="2443" y="2914"/>
                  <a:ext cx="160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19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ymbol" panose="05050102010706020507" pitchFamily="18" charset="2"/>
                    </a:rPr>
                    <a:t>e</a:t>
                  </a:r>
                  <a:endParaRPr kumimoji="0" lang="fr-F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6" name="Group 56"/>
                <p:cNvGrpSpPr>
                  <a:grpSpLocks/>
                </p:cNvGrpSpPr>
                <p:nvPr/>
              </p:nvGrpSpPr>
              <p:grpSpPr bwMode="auto">
                <a:xfrm>
                  <a:off x="3582" y="1662"/>
                  <a:ext cx="382" cy="270"/>
                  <a:chOff x="3582" y="1662"/>
                  <a:chExt cx="382" cy="270"/>
                </a:xfrm>
              </p:grpSpPr>
              <p:sp>
                <p:nvSpPr>
                  <p:cNvPr id="73" name="Freeform 54"/>
                  <p:cNvSpPr>
                    <a:spLocks/>
                  </p:cNvSpPr>
                  <p:nvPr/>
                </p:nvSpPr>
                <p:spPr bwMode="auto">
                  <a:xfrm>
                    <a:off x="3661" y="1712"/>
                    <a:ext cx="303" cy="220"/>
                  </a:xfrm>
                  <a:custGeom>
                    <a:avLst/>
                    <a:gdLst>
                      <a:gd name="T0" fmla="*/ 292 w 303"/>
                      <a:gd name="T1" fmla="*/ 220 h 220"/>
                      <a:gd name="T2" fmla="*/ 303 w 303"/>
                      <a:gd name="T3" fmla="*/ 202 h 220"/>
                      <a:gd name="T4" fmla="*/ 11 w 303"/>
                      <a:gd name="T5" fmla="*/ 0 h 220"/>
                      <a:gd name="T6" fmla="*/ 0 w 303"/>
                      <a:gd name="T7" fmla="*/ 17 h 220"/>
                      <a:gd name="T8" fmla="*/ 292 w 303"/>
                      <a:gd name="T9" fmla="*/ 220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3" h="220">
                        <a:moveTo>
                          <a:pt x="292" y="220"/>
                        </a:moveTo>
                        <a:lnTo>
                          <a:pt x="303" y="202"/>
                        </a:lnTo>
                        <a:lnTo>
                          <a:pt x="11" y="0"/>
                        </a:lnTo>
                        <a:lnTo>
                          <a:pt x="0" y="17"/>
                        </a:lnTo>
                        <a:lnTo>
                          <a:pt x="292" y="2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4" name="Freeform 55"/>
                  <p:cNvSpPr>
                    <a:spLocks/>
                  </p:cNvSpPr>
                  <p:nvPr/>
                </p:nvSpPr>
                <p:spPr bwMode="auto">
                  <a:xfrm>
                    <a:off x="3582" y="1662"/>
                    <a:ext cx="119" cy="105"/>
                  </a:xfrm>
                  <a:custGeom>
                    <a:avLst/>
                    <a:gdLst>
                      <a:gd name="T0" fmla="*/ 119 w 119"/>
                      <a:gd name="T1" fmla="*/ 17 h 105"/>
                      <a:gd name="T2" fmla="*/ 0 w 119"/>
                      <a:gd name="T3" fmla="*/ 0 h 105"/>
                      <a:gd name="T4" fmla="*/ 58 w 119"/>
                      <a:gd name="T5" fmla="*/ 105 h 105"/>
                      <a:gd name="T6" fmla="*/ 119 w 119"/>
                      <a:gd name="T7" fmla="*/ 17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9" h="105">
                        <a:moveTo>
                          <a:pt x="119" y="17"/>
                        </a:moveTo>
                        <a:lnTo>
                          <a:pt x="0" y="0"/>
                        </a:lnTo>
                        <a:lnTo>
                          <a:pt x="58" y="105"/>
                        </a:lnTo>
                        <a:lnTo>
                          <a:pt x="119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57" name="Rectangle 57"/>
                <p:cNvSpPr>
                  <a:spLocks noChangeArrowheads="1"/>
                </p:cNvSpPr>
                <p:nvPr/>
              </p:nvSpPr>
              <p:spPr bwMode="auto">
                <a:xfrm>
                  <a:off x="4023" y="1762"/>
                  <a:ext cx="268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8" name="Rectangle 58"/>
                <p:cNvSpPr>
                  <a:spLocks noChangeArrowheads="1"/>
                </p:cNvSpPr>
                <p:nvPr/>
              </p:nvSpPr>
              <p:spPr bwMode="auto">
                <a:xfrm>
                  <a:off x="4023" y="1774"/>
                  <a:ext cx="137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31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K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59" name="Rectangle 59"/>
                <p:cNvSpPr>
                  <a:spLocks noChangeArrowheads="1"/>
                </p:cNvSpPr>
                <p:nvPr/>
              </p:nvSpPr>
              <p:spPr bwMode="auto">
                <a:xfrm>
                  <a:off x="4216" y="1899"/>
                  <a:ext cx="177" cy="2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1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ymbol" panose="05050102010706020507" pitchFamily="18" charset="2"/>
                    </a:rPr>
                    <a:t>e</a:t>
                  </a:r>
                  <a:endParaRPr kumimoji="0" lang="fr-F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0" name="Group 62"/>
                <p:cNvGrpSpPr>
                  <a:grpSpLocks/>
                </p:cNvGrpSpPr>
                <p:nvPr/>
              </p:nvGrpSpPr>
              <p:grpSpPr bwMode="auto">
                <a:xfrm>
                  <a:off x="3582" y="3144"/>
                  <a:ext cx="382" cy="269"/>
                  <a:chOff x="3582" y="3144"/>
                  <a:chExt cx="382" cy="269"/>
                </a:xfrm>
              </p:grpSpPr>
              <p:sp>
                <p:nvSpPr>
                  <p:cNvPr id="71" name="Freeform 60"/>
                  <p:cNvSpPr>
                    <a:spLocks/>
                  </p:cNvSpPr>
                  <p:nvPr/>
                </p:nvSpPr>
                <p:spPr bwMode="auto">
                  <a:xfrm>
                    <a:off x="3661" y="3144"/>
                    <a:ext cx="303" cy="220"/>
                  </a:xfrm>
                  <a:custGeom>
                    <a:avLst/>
                    <a:gdLst>
                      <a:gd name="T0" fmla="*/ 303 w 303"/>
                      <a:gd name="T1" fmla="*/ 17 h 220"/>
                      <a:gd name="T2" fmla="*/ 292 w 303"/>
                      <a:gd name="T3" fmla="*/ 0 h 220"/>
                      <a:gd name="T4" fmla="*/ 0 w 303"/>
                      <a:gd name="T5" fmla="*/ 202 h 220"/>
                      <a:gd name="T6" fmla="*/ 11 w 303"/>
                      <a:gd name="T7" fmla="*/ 220 h 220"/>
                      <a:gd name="T8" fmla="*/ 303 w 303"/>
                      <a:gd name="T9" fmla="*/ 17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3" h="220">
                        <a:moveTo>
                          <a:pt x="303" y="17"/>
                        </a:moveTo>
                        <a:lnTo>
                          <a:pt x="292" y="0"/>
                        </a:lnTo>
                        <a:lnTo>
                          <a:pt x="0" y="202"/>
                        </a:lnTo>
                        <a:lnTo>
                          <a:pt x="11" y="220"/>
                        </a:lnTo>
                        <a:lnTo>
                          <a:pt x="30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2" name="Freeform 61"/>
                  <p:cNvSpPr>
                    <a:spLocks/>
                  </p:cNvSpPr>
                  <p:nvPr/>
                </p:nvSpPr>
                <p:spPr bwMode="auto">
                  <a:xfrm>
                    <a:off x="3582" y="3308"/>
                    <a:ext cx="119" cy="105"/>
                  </a:xfrm>
                  <a:custGeom>
                    <a:avLst/>
                    <a:gdLst>
                      <a:gd name="T0" fmla="*/ 58 w 119"/>
                      <a:gd name="T1" fmla="*/ 0 h 105"/>
                      <a:gd name="T2" fmla="*/ 0 w 119"/>
                      <a:gd name="T3" fmla="*/ 105 h 105"/>
                      <a:gd name="T4" fmla="*/ 119 w 119"/>
                      <a:gd name="T5" fmla="*/ 88 h 105"/>
                      <a:gd name="T6" fmla="*/ 58 w 119"/>
                      <a:gd name="T7" fmla="*/ 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9" h="105">
                        <a:moveTo>
                          <a:pt x="58" y="0"/>
                        </a:moveTo>
                        <a:lnTo>
                          <a:pt x="0" y="105"/>
                        </a:lnTo>
                        <a:lnTo>
                          <a:pt x="119" y="88"/>
                        </a:lnTo>
                        <a:lnTo>
                          <a:pt x="5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61" name="Rectangle 63"/>
                <p:cNvSpPr>
                  <a:spLocks noChangeArrowheads="1"/>
                </p:cNvSpPr>
                <p:nvPr/>
              </p:nvSpPr>
              <p:spPr bwMode="auto">
                <a:xfrm>
                  <a:off x="768" y="827"/>
                  <a:ext cx="998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2" name="Rectangle 64"/>
                <p:cNvSpPr>
                  <a:spLocks noChangeArrowheads="1"/>
                </p:cNvSpPr>
                <p:nvPr/>
              </p:nvSpPr>
              <p:spPr bwMode="auto">
                <a:xfrm>
                  <a:off x="768" y="837"/>
                  <a:ext cx="12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K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63" name="Rectangle 65"/>
                <p:cNvSpPr>
                  <a:spLocks noChangeArrowheads="1"/>
                </p:cNvSpPr>
                <p:nvPr/>
              </p:nvSpPr>
              <p:spPr bwMode="auto">
                <a:xfrm>
                  <a:off x="940" y="961"/>
                  <a:ext cx="115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19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t</a:t>
                  </a:r>
                  <a:endParaRPr kumimoji="0" lang="fr-F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4" name="Rectangle 66"/>
                <p:cNvSpPr>
                  <a:spLocks noChangeArrowheads="1"/>
                </p:cNvSpPr>
                <p:nvPr/>
              </p:nvSpPr>
              <p:spPr bwMode="auto">
                <a:xfrm>
                  <a:off x="1045" y="837"/>
                  <a:ext cx="209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8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, </a:t>
                  </a:r>
                  <a:endParaRPr kumimoji="0" lang="fr-F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5" name="Rectangle 67"/>
                <p:cNvSpPr>
                  <a:spLocks noChangeArrowheads="1"/>
                </p:cNvSpPr>
                <p:nvPr/>
              </p:nvSpPr>
              <p:spPr bwMode="auto">
                <a:xfrm>
                  <a:off x="1156" y="837"/>
                  <a:ext cx="12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K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66" name="Rectangle 68"/>
                <p:cNvSpPr>
                  <a:spLocks noChangeArrowheads="1"/>
                </p:cNvSpPr>
                <p:nvPr/>
              </p:nvSpPr>
              <p:spPr bwMode="auto">
                <a:xfrm>
                  <a:off x="1327" y="947"/>
                  <a:ext cx="280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19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ymbol" panose="05050102010706020507" pitchFamily="18" charset="2"/>
                    </a:rPr>
                    <a:t>e , </a:t>
                  </a:r>
                  <a:endParaRPr kumimoji="0" lang="fr-F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Rectangle 69"/>
                <p:cNvSpPr>
                  <a:spLocks noChangeArrowheads="1"/>
                </p:cNvSpPr>
                <p:nvPr/>
              </p:nvSpPr>
              <p:spPr bwMode="auto">
                <a:xfrm>
                  <a:off x="1506" y="837"/>
                  <a:ext cx="12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lt"/>
                    </a:rPr>
                    <a:t>K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68" name="Rectangle 70"/>
                <p:cNvSpPr>
                  <a:spLocks noChangeArrowheads="1"/>
                </p:cNvSpPr>
                <p:nvPr/>
              </p:nvSpPr>
              <p:spPr bwMode="auto">
                <a:xfrm>
                  <a:off x="1676" y="947"/>
                  <a:ext cx="185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19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ymbol" panose="05050102010706020507" pitchFamily="18" charset="2"/>
                    </a:rPr>
                    <a:t>s</a:t>
                  </a:r>
                  <a:endParaRPr kumimoji="0" lang="fr-F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9" name="Rectangle 71"/>
                <p:cNvSpPr>
                  <a:spLocks noChangeArrowheads="1"/>
                </p:cNvSpPr>
                <p:nvPr/>
              </p:nvSpPr>
              <p:spPr bwMode="auto">
                <a:xfrm>
                  <a:off x="4050" y="3801"/>
                  <a:ext cx="135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70" name="Rectangle 72"/>
                <p:cNvSpPr>
                  <a:spLocks noChangeArrowheads="1"/>
                </p:cNvSpPr>
                <p:nvPr/>
              </p:nvSpPr>
              <p:spPr bwMode="auto">
                <a:xfrm>
                  <a:off x="3982" y="3761"/>
                  <a:ext cx="271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ymbol" panose="05050102010706020507" pitchFamily="18" charset="2"/>
                    </a:rPr>
                    <a:t>s</a:t>
                  </a:r>
                  <a:endParaRPr kumimoji="0" lang="fr-F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762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Reduction</a:t>
            </a:r>
            <a:r>
              <a:rPr lang="fr-FR" dirty="0" smtClean="0"/>
              <a:t> in fatigue life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G. Hénaff – 2016</a:t>
            </a:r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14325" y="1266276"/>
            <a:ext cx="8194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GB" sz="2400" b="0" dirty="0" smtClean="0">
                <a:solidFill>
                  <a:schemeClr val="tx1"/>
                </a:solidFill>
                <a:latin typeface="+mn-lt"/>
              </a:rPr>
              <a:t>Notch effect on fatigue limit quantified by the </a:t>
            </a:r>
            <a:r>
              <a:rPr lang="en-GB" sz="2400" b="0" dirty="0" err="1" smtClean="0">
                <a:solidFill>
                  <a:schemeClr val="tx1"/>
                </a:solidFill>
                <a:latin typeface="+mn-lt"/>
              </a:rPr>
              <a:t>K</a:t>
            </a:r>
            <a:r>
              <a:rPr lang="en-GB" sz="2400" b="0" baseline="-25000" dirty="0" err="1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GB" sz="24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+mn-lt"/>
              </a:rPr>
              <a:t>cœfficient</a:t>
            </a:r>
            <a:r>
              <a:rPr lang="en-GB" sz="2400" b="0" dirty="0" smtClean="0">
                <a:solidFill>
                  <a:schemeClr val="tx1"/>
                </a:solidFill>
                <a:latin typeface="+mn-lt"/>
              </a:rPr>
              <a:t> :</a:t>
            </a:r>
            <a:endParaRPr lang="en-GB" sz="2400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127507"/>
              </p:ext>
            </p:extLst>
          </p:nvPr>
        </p:nvGraphicFramePr>
        <p:xfrm>
          <a:off x="3055143" y="1998662"/>
          <a:ext cx="27130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6" name="Équation" r:id="rId3" imgW="1993680" imgH="672840" progId="Equation.3">
                  <p:embed/>
                </p:oleObj>
              </mc:Choice>
              <mc:Fallback>
                <p:oleObj name="Équation" r:id="rId3" imgW="199368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143" y="1998662"/>
                        <a:ext cx="2713038" cy="91598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FF00">
                              <a:tint val="66000"/>
                              <a:satMod val="160000"/>
                            </a:srgbClr>
                          </a:gs>
                          <a:gs pos="50000">
                            <a:srgbClr val="FFFF00">
                              <a:tint val="44500"/>
                              <a:satMod val="160000"/>
                            </a:srgbClr>
                          </a:gs>
                          <a:gs pos="100000">
                            <a:srgbClr val="FFFF00">
                              <a:tint val="23500"/>
                              <a:satMod val="160000"/>
                            </a:srgb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14325" y="3167611"/>
            <a:ext cx="3521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GB" sz="2400" b="0" dirty="0" smtClean="0">
                <a:solidFill>
                  <a:schemeClr val="tx1"/>
                </a:solidFill>
                <a:latin typeface="+mn-lt"/>
              </a:rPr>
              <a:t>Sensitivity to notch effect :</a:t>
            </a:r>
            <a:endParaRPr lang="en-GB" sz="2400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554718"/>
              </p:ext>
            </p:extLst>
          </p:nvPr>
        </p:nvGraphicFramePr>
        <p:xfrm>
          <a:off x="3598861" y="3991101"/>
          <a:ext cx="16256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7" name="Équation" r:id="rId5" imgW="1091880" imgH="672840" progId="Equation.3">
                  <p:embed/>
                </p:oleObj>
              </mc:Choice>
              <mc:Fallback>
                <p:oleObj name="Équation" r:id="rId5" imgW="109188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1" y="3991101"/>
                        <a:ext cx="1625600" cy="1001712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FF00">
                              <a:tint val="66000"/>
                              <a:satMod val="160000"/>
                            </a:srgbClr>
                          </a:gs>
                          <a:gs pos="50000">
                            <a:srgbClr val="FFFF00">
                              <a:tint val="44500"/>
                              <a:satMod val="160000"/>
                            </a:srgbClr>
                          </a:gs>
                          <a:gs pos="100000">
                            <a:srgbClr val="FFFF00">
                              <a:tint val="23500"/>
                              <a:satMod val="160000"/>
                            </a:srgb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57201" y="5226225"/>
            <a:ext cx="51023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q=0: </a:t>
            </a:r>
            <a:r>
              <a:rPr lang="en-GB" sz="2400" b="0" dirty="0" smtClean="0">
                <a:solidFill>
                  <a:schemeClr val="tx1"/>
                </a:solidFill>
                <a:latin typeface="+mn-lt"/>
              </a:rPr>
              <a:t>insensitive to notch effect;</a:t>
            </a:r>
            <a:endParaRPr lang="en-GB" sz="2400" b="0" dirty="0">
              <a:solidFill>
                <a:schemeClr val="tx1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q=1 : </a:t>
            </a:r>
            <a:r>
              <a:rPr lang="en-GB" sz="2400" b="0" dirty="0" smtClean="0">
                <a:solidFill>
                  <a:schemeClr val="tx1"/>
                </a:solidFill>
                <a:latin typeface="+mn-lt"/>
              </a:rPr>
              <a:t> no adaptation </a:t>
            </a:r>
            <a:r>
              <a:rPr lang="en-GB" sz="2400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GB" sz="2400" b="0" dirty="0" err="1">
                <a:solidFill>
                  <a:schemeClr val="tx1"/>
                </a:solidFill>
                <a:latin typeface="+mn-lt"/>
              </a:rPr>
              <a:t>K</a:t>
            </a:r>
            <a:r>
              <a:rPr lang="en-GB" sz="2400" b="0" baseline="-25000" dirty="0" err="1">
                <a:solidFill>
                  <a:schemeClr val="tx1"/>
                </a:solidFill>
                <a:latin typeface="+mn-lt"/>
              </a:rPr>
              <a:t>f</a:t>
            </a:r>
            <a:r>
              <a:rPr lang="en-GB" sz="2400" b="0" dirty="0">
                <a:solidFill>
                  <a:schemeClr val="tx1"/>
                </a:solidFill>
                <a:latin typeface="+mn-lt"/>
              </a:rPr>
              <a:t>=</a:t>
            </a:r>
            <a:r>
              <a:rPr lang="en-GB" sz="2400" b="0" dirty="0" err="1">
                <a:solidFill>
                  <a:schemeClr val="tx1"/>
                </a:solidFill>
                <a:latin typeface="+mn-lt"/>
              </a:rPr>
              <a:t>K</a:t>
            </a:r>
            <a:r>
              <a:rPr lang="en-GB" sz="2400" b="0" baseline="-25000" dirty="0" err="1">
                <a:solidFill>
                  <a:schemeClr val="tx1"/>
                </a:solidFill>
                <a:latin typeface="+mn-lt"/>
              </a:rPr>
              <a:t>t</a:t>
            </a:r>
            <a:r>
              <a:rPr lang="en-GB" sz="2400" b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13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Determination</a:t>
            </a:r>
            <a:r>
              <a:rPr lang="fr-FR" dirty="0" smtClean="0"/>
              <a:t> of the q coefficient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G. Hénaff – 2016</a:t>
            </a:r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225" y="1878013"/>
          <a:ext cx="2730500" cy="231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4" name="Équation" r:id="rId3" imgW="2108200" imgH="1790700" progId="Equation.3">
                  <p:embed/>
                </p:oleObj>
              </mc:Choice>
              <mc:Fallback>
                <p:oleObj name="Équation" r:id="rId3" imgW="2108200" imgH="179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878013"/>
                        <a:ext cx="2730500" cy="23193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18635" y="2852708"/>
            <a:ext cx="25440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000" dirty="0" smtClean="0">
                <a:solidFill>
                  <a:schemeClr val="hlink"/>
                </a:solidFill>
                <a:latin typeface="+mn-lt"/>
              </a:rPr>
              <a:t>“Material” </a:t>
            </a:r>
            <a:r>
              <a:rPr lang="en-GB" sz="2000" dirty="0">
                <a:solidFill>
                  <a:schemeClr val="hlink"/>
                </a:solidFill>
                <a:latin typeface="+mn-lt"/>
              </a:rPr>
              <a:t>Parameter 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247775" y="4539089"/>
            <a:ext cx="21387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sz="2400">
                <a:solidFill>
                  <a:schemeClr val="tx1"/>
                </a:solidFill>
                <a:latin typeface="+mn-lt"/>
              </a:rPr>
              <a:t>Peterson: m=1</a:t>
            </a:r>
          </a:p>
          <a:p>
            <a:r>
              <a:rPr lang="fr-FR" sz="2400">
                <a:solidFill>
                  <a:schemeClr val="tx1"/>
                </a:solidFill>
                <a:latin typeface="+mn-lt"/>
              </a:rPr>
              <a:t>Neuber: m=1/2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285686" y="3724344"/>
            <a:ext cx="36168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fr-FR" sz="2000" b="0" dirty="0" err="1" smtClean="0">
                <a:solidFill>
                  <a:schemeClr val="tx1"/>
                </a:solidFill>
                <a:latin typeface="+mn-lt"/>
              </a:rPr>
              <a:t>Mild</a:t>
            </a:r>
            <a:r>
              <a:rPr lang="fr-FR" sz="20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fr-FR" sz="2000" b="0" dirty="0" err="1" smtClean="0">
                <a:solidFill>
                  <a:schemeClr val="tx1"/>
                </a:solidFill>
                <a:latin typeface="+mn-lt"/>
              </a:rPr>
              <a:t>steels</a:t>
            </a:r>
            <a:r>
              <a:rPr lang="fr-FR" sz="2000" b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fr-FR" sz="2000" b="0" dirty="0">
                <a:solidFill>
                  <a:schemeClr val="tx1"/>
                </a:solidFill>
                <a:latin typeface="+mn-lt"/>
              </a:rPr>
              <a:t>a=0,25mm</a:t>
            </a:r>
          </a:p>
          <a:p>
            <a:pPr algn="r"/>
            <a:r>
              <a:rPr lang="fr-FR" sz="2000" b="0" dirty="0" smtClean="0">
                <a:solidFill>
                  <a:schemeClr val="tx1"/>
                </a:solidFill>
                <a:latin typeface="+mn-lt"/>
              </a:rPr>
              <a:t>High </a:t>
            </a:r>
            <a:r>
              <a:rPr lang="fr-FR" sz="2000" b="0" dirty="0" err="1" smtClean="0">
                <a:solidFill>
                  <a:schemeClr val="tx1"/>
                </a:solidFill>
                <a:latin typeface="+mn-lt"/>
              </a:rPr>
              <a:t>strength</a:t>
            </a:r>
            <a:r>
              <a:rPr lang="fr-FR" sz="20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fr-FR" sz="2000" b="0" dirty="0" err="1" smtClean="0">
                <a:solidFill>
                  <a:schemeClr val="tx1"/>
                </a:solidFill>
                <a:latin typeface="+mn-lt"/>
              </a:rPr>
              <a:t>steels</a:t>
            </a:r>
            <a:r>
              <a:rPr lang="fr-FR" sz="2000" b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fr-FR" sz="2000" b="0" dirty="0">
                <a:solidFill>
                  <a:schemeClr val="tx1"/>
                </a:solidFill>
                <a:latin typeface="+mn-lt"/>
              </a:rPr>
              <a:t>a=0,025mm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922588" y="3044825"/>
            <a:ext cx="2214562" cy="79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438400" y="2871788"/>
            <a:ext cx="469900" cy="431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2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Determination of </a:t>
            </a:r>
            <a:r>
              <a:rPr lang="en-GB" dirty="0" err="1"/>
              <a:t>K</a:t>
            </a:r>
            <a:r>
              <a:rPr lang="en-GB" baseline="-25000" dirty="0" err="1"/>
              <a:t>f</a:t>
            </a:r>
            <a:r>
              <a:rPr lang="en-GB" dirty="0"/>
              <a:t> or q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G. Hénaff – 2016</a:t>
            </a:r>
            <a:endParaRPr lang="en-GB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076325"/>
            <a:ext cx="5789613" cy="553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99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+mn-lt"/>
              </a:rPr>
              <a:t>Application to Wöhler </a:t>
            </a:r>
            <a:r>
              <a:rPr lang="fr-FR" dirty="0" err="1" smtClean="0">
                <a:latin typeface="+mn-lt"/>
              </a:rPr>
              <a:t>curves</a:t>
            </a:r>
            <a:endParaRPr lang="fr-FR" dirty="0">
              <a:latin typeface="+mn-lt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G. Hénaff – 2016</a:t>
            </a:r>
            <a:endParaRPr lang="en-GB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999757"/>
              </p:ext>
            </p:extLst>
          </p:nvPr>
        </p:nvGraphicFramePr>
        <p:xfrm>
          <a:off x="602583" y="1579627"/>
          <a:ext cx="7938833" cy="987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Équation" r:id="rId3" imgW="2857320" imgH="355320" progId="Equation.3">
                  <p:embed/>
                </p:oleObj>
              </mc:Choice>
              <mc:Fallback>
                <p:oleObj name="Équation" r:id="rId3" imgW="28573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83" y="1579627"/>
                        <a:ext cx="7938833" cy="987502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FF00">
                              <a:tint val="66000"/>
                              <a:satMod val="160000"/>
                            </a:srgbClr>
                          </a:gs>
                          <a:gs pos="50000">
                            <a:srgbClr val="FFFF00">
                              <a:tint val="44500"/>
                              <a:satMod val="160000"/>
                            </a:srgbClr>
                          </a:gs>
                          <a:gs pos="100000">
                            <a:srgbClr val="FFFF00">
                              <a:tint val="23500"/>
                              <a:satMod val="160000"/>
                            </a:srgb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2166" y="3219073"/>
            <a:ext cx="79692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ts val="500"/>
              </a:spcAft>
              <a:defRPr sz="1200" b="1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GB" sz="2800" b="0" dirty="0" smtClean="0">
                <a:solidFill>
                  <a:schemeClr val="tx1"/>
                </a:solidFill>
                <a:latin typeface="+mn-lt"/>
              </a:rPr>
              <a:t>The </a:t>
            </a:r>
            <a:r>
              <a:rPr lang="en-GB" sz="2800" b="0" dirty="0" smtClean="0">
                <a:solidFill>
                  <a:schemeClr val="tx1"/>
                </a:solidFill>
                <a:latin typeface="+mn-lt"/>
              </a:rPr>
              <a:t>determination of </a:t>
            </a:r>
            <a:r>
              <a:rPr lang="en-GB" sz="2800" b="0" dirty="0" err="1" smtClean="0">
                <a:solidFill>
                  <a:schemeClr val="tx1"/>
                </a:solidFill>
                <a:latin typeface="+mn-lt"/>
              </a:rPr>
              <a:t>K</a:t>
            </a:r>
            <a:r>
              <a:rPr lang="en-GB" sz="2800" b="0" baseline="-25000" dirty="0" err="1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GB" sz="2800" b="0" dirty="0" smtClean="0">
                <a:solidFill>
                  <a:schemeClr val="tx1"/>
                </a:solidFill>
                <a:latin typeface="+mn-lt"/>
              </a:rPr>
              <a:t> permits the prediction of the fatigue life of notched components on the basis of the W</a:t>
            </a:r>
            <a:r>
              <a:rPr lang="fr-FR" sz="2800" b="0" dirty="0" err="1">
                <a:solidFill>
                  <a:schemeClr val="tx1"/>
                </a:solidFill>
                <a:latin typeface="+mn-lt"/>
              </a:rPr>
              <a:t>öhler</a:t>
            </a:r>
            <a:r>
              <a:rPr lang="fr-FR" sz="28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fr-FR" sz="2800" b="0" dirty="0" err="1">
                <a:solidFill>
                  <a:schemeClr val="tx1"/>
                </a:solidFill>
                <a:latin typeface="+mn-lt"/>
              </a:rPr>
              <a:t>curve</a:t>
            </a:r>
            <a:r>
              <a:rPr lang="fr-FR" sz="28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fr-FR" sz="2800" b="0" dirty="0" err="1">
                <a:solidFill>
                  <a:schemeClr val="tx1"/>
                </a:solidFill>
                <a:latin typeface="+mn-lt"/>
              </a:rPr>
              <a:t>established</a:t>
            </a:r>
            <a:r>
              <a:rPr lang="fr-FR" sz="2800" b="0" dirty="0">
                <a:solidFill>
                  <a:schemeClr val="tx1"/>
                </a:solidFill>
                <a:latin typeface="+mn-lt"/>
              </a:rPr>
              <a:t> on </a:t>
            </a:r>
            <a:r>
              <a:rPr lang="fr-FR" sz="2800" b="0" dirty="0" err="1">
                <a:solidFill>
                  <a:schemeClr val="tx1"/>
                </a:solidFill>
                <a:latin typeface="+mn-lt"/>
              </a:rPr>
              <a:t>smooth</a:t>
            </a:r>
            <a:r>
              <a:rPr lang="fr-FR" sz="28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fr-FR" sz="2800" b="0" dirty="0" err="1" smtClean="0">
                <a:solidFill>
                  <a:schemeClr val="tx1"/>
                </a:solidFill>
                <a:latin typeface="+mn-lt"/>
              </a:rPr>
              <a:t>samples</a:t>
            </a:r>
            <a:r>
              <a:rPr lang="fr-FR" sz="2800" b="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GB" sz="28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0987856"/>
      </p:ext>
    </p:extLst>
  </p:cSld>
  <p:clrMapOvr>
    <a:masterClrMapping/>
  </p:clrMapOvr>
</p:sld>
</file>

<file path=ppt/theme/theme1.xml><?xml version="1.0" encoding="utf-8"?>
<a:theme xmlns:a="http://schemas.openxmlformats.org/drawingml/2006/main" name="ensma_ppt_masque_160526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ensma_ppt_masque_160526</Template>
  <TotalTime>6495</TotalTime>
  <Words>442</Words>
  <Application>Microsoft Office PowerPoint</Application>
  <PresentationFormat>Affichage à l'écran (4:3)</PresentationFormat>
  <Paragraphs>111</Paragraphs>
  <Slides>16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5</vt:i4>
      </vt:variant>
      <vt:variant>
        <vt:lpstr>Titres des diapositives</vt:lpstr>
      </vt:variant>
      <vt:variant>
        <vt:i4>16</vt:i4>
      </vt:variant>
    </vt:vector>
  </HeadingPairs>
  <TitlesOfParts>
    <vt:vector size="29" baseType="lpstr">
      <vt:lpstr>MS PGothic</vt:lpstr>
      <vt:lpstr>Arial</vt:lpstr>
      <vt:lpstr>Calibri</vt:lpstr>
      <vt:lpstr>Cambria Math</vt:lpstr>
      <vt:lpstr>Comic Sans MS</vt:lpstr>
      <vt:lpstr>Symbol</vt:lpstr>
      <vt:lpstr>Times New Roman</vt:lpstr>
      <vt:lpstr>ensma_ppt_masque_160526</vt:lpstr>
      <vt:lpstr>Microsoft Equation 3.0</vt:lpstr>
      <vt:lpstr>Clip</vt:lpstr>
      <vt:lpstr>Équation</vt:lpstr>
      <vt:lpstr>Document</vt:lpstr>
      <vt:lpstr>Microsoft Word Picture</vt:lpstr>
      <vt:lpstr>FATIGUE OF MATERIALS &amp; STRUCTURES</vt:lpstr>
      <vt:lpstr>Fatigue of notched components</vt:lpstr>
      <vt:lpstr>Notch effect</vt:lpstr>
      <vt:lpstr>Stress concentration factor</vt:lpstr>
      <vt:lpstr>Relation between Kt, Ks and Ke</vt:lpstr>
      <vt:lpstr>Reduction in fatigue life</vt:lpstr>
      <vt:lpstr>Determination of the q coefficient</vt:lpstr>
      <vt:lpstr>Determination of Kf or q</vt:lpstr>
      <vt:lpstr>Application to Wöhler curves</vt:lpstr>
      <vt:lpstr>Application to Wöhler curves</vt:lpstr>
      <vt:lpstr>Neuber’s Rule</vt:lpstr>
      <vt:lpstr>Neuber’s Rule</vt:lpstr>
      <vt:lpstr>Extension to cyclic loading</vt:lpstr>
      <vt:lpstr>Equivalent Deformation Energy (EDE) criterion</vt:lpstr>
      <vt:lpstr>Comparison Neuber/EDE using Ramberg-Osgood constitutive law</vt:lpstr>
      <vt:lpstr>Application of Neuber’s rule : prediction of crack initiation in a suspension triangle</vt:lpstr>
    </vt:vector>
  </TitlesOfParts>
  <Company>ENSMA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Technique d’Etablissement  31 mai 2016</dc:title>
  <dc:creator>BERNARDI Laetitia</dc:creator>
  <cp:lastModifiedBy>HENAFF Gilbert</cp:lastModifiedBy>
  <cp:revision>215</cp:revision>
  <cp:lastPrinted>2016-10-06T19:38:45Z</cp:lastPrinted>
  <dcterms:created xsi:type="dcterms:W3CDTF">2016-05-27T10:09:45Z</dcterms:created>
  <dcterms:modified xsi:type="dcterms:W3CDTF">2017-01-30T18:15:52Z</dcterms:modified>
</cp:coreProperties>
</file>