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0"/>
  </p:notesMasterIdLst>
  <p:handoutMasterIdLst>
    <p:handoutMasterId r:id="rId11"/>
  </p:handoutMasterIdLst>
  <p:sldIdLst>
    <p:sldId id="1098" r:id="rId2"/>
    <p:sldId id="610" r:id="rId3"/>
    <p:sldId id="1038" r:id="rId4"/>
    <p:sldId id="1051" r:id="rId5"/>
    <p:sldId id="1052" r:id="rId6"/>
    <p:sldId id="1122" r:id="rId7"/>
    <p:sldId id="1123" r:id="rId8"/>
    <p:sldId id="656" r:id="rId9"/>
  </p:sldIdLst>
  <p:sldSz cx="9144000" cy="6858000" type="screen4x3"/>
  <p:notesSz cx="6735763" cy="9866313"/>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66"/>
    <a:srgbClr val="FF0000"/>
    <a:srgbClr val="456DDF"/>
    <a:srgbClr val="5DA2ED"/>
    <a:srgbClr val="0033CC"/>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93" autoAdjust="0"/>
    <p:restoredTop sz="86364" autoAdjust="0"/>
  </p:normalViewPr>
  <p:slideViewPr>
    <p:cSldViewPr>
      <p:cViewPr varScale="1">
        <p:scale>
          <a:sx n="51" d="100"/>
          <a:sy n="51" d="100"/>
        </p:scale>
        <p:origin x="-84" y="-462"/>
      </p:cViewPr>
      <p:guideLst>
        <p:guide orient="horz" pos="2160"/>
        <p:guide pos="2880"/>
      </p:guideLst>
    </p:cSldViewPr>
  </p:slideViewPr>
  <p:outlineViewPr>
    <p:cViewPr>
      <p:scale>
        <a:sx n="20" d="100"/>
        <a:sy n="20" d="100"/>
      </p:scale>
      <p:origin x="0" y="-18272"/>
    </p:cViewPr>
  </p:outlineViewPr>
  <p:notesTextViewPr>
    <p:cViewPr>
      <p:scale>
        <a:sx n="100" d="100"/>
        <a:sy n="100" d="100"/>
      </p:scale>
      <p:origin x="0" y="0"/>
    </p:cViewPr>
  </p:notesTextViewPr>
  <p:sorterViewPr>
    <p:cViewPr>
      <p:scale>
        <a:sx n="80" d="100"/>
        <a:sy n="8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19413" cy="493713"/>
          </a:xfrm>
          <a:prstGeom prst="rect">
            <a:avLst/>
          </a:prstGeom>
          <a:noFill/>
          <a:ln w="9525">
            <a:noFill/>
            <a:miter lim="800000"/>
            <a:headEnd/>
            <a:tailEnd/>
          </a:ln>
        </p:spPr>
        <p:txBody>
          <a:bodyPr vert="horz" wrap="square" lIns="94857" tIns="47429" rIns="94857" bIns="47429" numCol="1" anchor="t" anchorCtr="0" compatLnSpc="1">
            <a:prstTxWarp prst="textNoShape">
              <a:avLst/>
            </a:prstTxWarp>
          </a:bodyPr>
          <a:lstStyle>
            <a:lvl1pPr defTabSz="875781" eaLnBrk="0" hangingPunct="0">
              <a:defRPr sz="1300" b="1">
                <a:latin typeface="Arial" charset="0"/>
                <a:ea typeface="宋体" panose="02010600030101010101" pitchFamily="2" charset="-122"/>
              </a:defRPr>
            </a:lvl1pPr>
          </a:lstStyle>
          <a:p>
            <a:pPr>
              <a:defRPr/>
            </a:pPr>
            <a:endParaRPr lang="zh-CN" altLang="en-US"/>
          </a:p>
        </p:txBody>
      </p:sp>
      <p:sp>
        <p:nvSpPr>
          <p:cNvPr id="64515" name="Rectangle 3"/>
          <p:cNvSpPr>
            <a:spLocks noGrp="1" noChangeArrowheads="1"/>
          </p:cNvSpPr>
          <p:nvPr>
            <p:ph type="dt" sz="quarter" idx="1"/>
          </p:nvPr>
        </p:nvSpPr>
        <p:spPr bwMode="auto">
          <a:xfrm>
            <a:off x="3814763" y="0"/>
            <a:ext cx="2919412" cy="493713"/>
          </a:xfrm>
          <a:prstGeom prst="rect">
            <a:avLst/>
          </a:prstGeom>
          <a:noFill/>
          <a:ln w="9525">
            <a:noFill/>
            <a:miter lim="800000"/>
            <a:headEnd/>
            <a:tailEnd/>
          </a:ln>
        </p:spPr>
        <p:txBody>
          <a:bodyPr vert="horz" wrap="square" lIns="94857" tIns="47429" rIns="94857" bIns="47429" numCol="1" anchor="t" anchorCtr="0" compatLnSpc="1">
            <a:prstTxWarp prst="textNoShape">
              <a:avLst/>
            </a:prstTxWarp>
          </a:bodyPr>
          <a:lstStyle>
            <a:lvl1pPr algn="r" defTabSz="875781" eaLnBrk="0" hangingPunct="0">
              <a:defRPr sz="1300" b="1">
                <a:latin typeface="Arial" charset="0"/>
                <a:ea typeface="宋体" panose="02010600030101010101" pitchFamily="2" charset="-122"/>
              </a:defRPr>
            </a:lvl1pPr>
          </a:lstStyle>
          <a:p>
            <a:pPr>
              <a:defRPr/>
            </a:pPr>
            <a:fld id="{AA6CF54F-FB89-C649-99FC-A634EAA0CE37}" type="datetime1">
              <a:rPr lang="zh-CN" altLang="en-US"/>
              <a:pPr>
                <a:defRPr/>
              </a:pPr>
              <a:t>2016-12-9</a:t>
            </a:fld>
            <a:endParaRPr lang="en-US" altLang="zh-CN"/>
          </a:p>
        </p:txBody>
      </p:sp>
      <p:sp>
        <p:nvSpPr>
          <p:cNvPr id="64516" name="Rectangle 4"/>
          <p:cNvSpPr>
            <a:spLocks noGrp="1" noChangeArrowheads="1"/>
          </p:cNvSpPr>
          <p:nvPr>
            <p:ph type="ftr" sz="quarter" idx="2"/>
          </p:nvPr>
        </p:nvSpPr>
        <p:spPr bwMode="auto">
          <a:xfrm>
            <a:off x="0" y="9371013"/>
            <a:ext cx="2919413" cy="493712"/>
          </a:xfrm>
          <a:prstGeom prst="rect">
            <a:avLst/>
          </a:prstGeom>
          <a:noFill/>
          <a:ln w="9525">
            <a:noFill/>
            <a:miter lim="800000"/>
            <a:headEnd/>
            <a:tailEnd/>
          </a:ln>
        </p:spPr>
        <p:txBody>
          <a:bodyPr vert="horz" wrap="square" lIns="94857" tIns="47429" rIns="94857" bIns="47429" numCol="1" anchor="b" anchorCtr="0" compatLnSpc="1">
            <a:prstTxWarp prst="textNoShape">
              <a:avLst/>
            </a:prstTxWarp>
          </a:bodyPr>
          <a:lstStyle>
            <a:lvl1pPr defTabSz="875781" eaLnBrk="0" hangingPunct="0">
              <a:defRPr sz="1300" b="1">
                <a:latin typeface="Arial" charset="0"/>
                <a:ea typeface="宋体" panose="02010600030101010101" pitchFamily="2" charset="-122"/>
              </a:defRPr>
            </a:lvl1pPr>
          </a:lstStyle>
          <a:p>
            <a:pPr>
              <a:defRPr/>
            </a:pPr>
            <a:endParaRPr lang="en-US" altLang="zh-CN"/>
          </a:p>
        </p:txBody>
      </p:sp>
      <p:sp>
        <p:nvSpPr>
          <p:cNvPr id="64517" name="Rectangle 5"/>
          <p:cNvSpPr>
            <a:spLocks noGrp="1" noChangeArrowheads="1"/>
          </p:cNvSpPr>
          <p:nvPr>
            <p:ph type="sldNum" sz="quarter" idx="3"/>
          </p:nvPr>
        </p:nvSpPr>
        <p:spPr bwMode="auto">
          <a:xfrm>
            <a:off x="3814763" y="9371013"/>
            <a:ext cx="2919412" cy="493712"/>
          </a:xfrm>
          <a:prstGeom prst="rect">
            <a:avLst/>
          </a:prstGeom>
          <a:noFill/>
          <a:ln w="9525">
            <a:noFill/>
            <a:miter lim="800000"/>
            <a:headEnd/>
            <a:tailEnd/>
          </a:ln>
        </p:spPr>
        <p:txBody>
          <a:bodyPr vert="horz" wrap="square" lIns="94857" tIns="47429" rIns="94857" bIns="47429" numCol="1" anchor="b" anchorCtr="0" compatLnSpc="1">
            <a:prstTxWarp prst="textNoShape">
              <a:avLst/>
            </a:prstTxWarp>
          </a:bodyPr>
          <a:lstStyle>
            <a:lvl1pPr algn="r" defTabSz="874713" eaLnBrk="0" hangingPunct="0">
              <a:defRPr sz="1300" b="1">
                <a:latin typeface="Arial" panose="020B0604020202020204" pitchFamily="34" charset="0"/>
                <a:ea typeface="宋体" panose="02010600030101010101" pitchFamily="2" charset="-122"/>
              </a:defRPr>
            </a:lvl1pPr>
          </a:lstStyle>
          <a:p>
            <a:pPr>
              <a:defRPr/>
            </a:pPr>
            <a:fld id="{91759292-A2FA-8B4E-ABB5-3D691703D8AC}" type="slidenum">
              <a:rPr lang="zh-CN" altLang="en-US"/>
              <a:pPr>
                <a:defRPr/>
              </a:pPr>
              <a:t>‹#›</a:t>
            </a:fld>
            <a:endParaRPr lang="en-US" altLang="zh-CN"/>
          </a:p>
        </p:txBody>
      </p:sp>
    </p:spTree>
    <p:extLst>
      <p:ext uri="{BB962C8B-B14F-4D97-AF65-F5344CB8AC3E}">
        <p14:creationId xmlns:p14="http://schemas.microsoft.com/office/powerpoint/2010/main" val="1703153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19413" cy="493713"/>
          </a:xfrm>
          <a:prstGeom prst="rect">
            <a:avLst/>
          </a:prstGeom>
          <a:noFill/>
          <a:ln w="9525">
            <a:noFill/>
            <a:miter lim="800000"/>
            <a:headEnd/>
            <a:tailEnd/>
          </a:ln>
        </p:spPr>
        <p:txBody>
          <a:bodyPr vert="horz" wrap="square" lIns="94857" tIns="47429" rIns="94857" bIns="47429" numCol="1" anchor="t" anchorCtr="0" compatLnSpc="1">
            <a:prstTxWarp prst="textNoShape">
              <a:avLst/>
            </a:prstTxWarp>
          </a:bodyPr>
          <a:lstStyle>
            <a:lvl1pPr defTabSz="875781" eaLnBrk="1" hangingPunct="1">
              <a:defRPr sz="1300" b="0">
                <a:latin typeface="Arial" charset="0"/>
                <a:ea typeface="宋体" panose="02010600030101010101" pitchFamily="2" charset="-122"/>
              </a:defRPr>
            </a:lvl1pPr>
          </a:lstStyle>
          <a:p>
            <a:pPr>
              <a:defRPr/>
            </a:pPr>
            <a:endParaRPr lang="zh-CN" altLang="en-US"/>
          </a:p>
        </p:txBody>
      </p:sp>
      <p:sp>
        <p:nvSpPr>
          <p:cNvPr id="111619" name="Rectangle 3"/>
          <p:cNvSpPr>
            <a:spLocks noGrp="1" noChangeArrowheads="1"/>
          </p:cNvSpPr>
          <p:nvPr>
            <p:ph type="dt" idx="1"/>
          </p:nvPr>
        </p:nvSpPr>
        <p:spPr bwMode="auto">
          <a:xfrm>
            <a:off x="3814763" y="0"/>
            <a:ext cx="2919412" cy="493713"/>
          </a:xfrm>
          <a:prstGeom prst="rect">
            <a:avLst/>
          </a:prstGeom>
          <a:noFill/>
          <a:ln w="9525">
            <a:noFill/>
            <a:miter lim="800000"/>
            <a:headEnd/>
            <a:tailEnd/>
          </a:ln>
        </p:spPr>
        <p:txBody>
          <a:bodyPr vert="horz" wrap="square" lIns="94857" tIns="47429" rIns="94857" bIns="47429" numCol="1" anchor="t" anchorCtr="0" compatLnSpc="1">
            <a:prstTxWarp prst="textNoShape">
              <a:avLst/>
            </a:prstTxWarp>
          </a:bodyPr>
          <a:lstStyle>
            <a:lvl1pPr algn="r" defTabSz="875781" eaLnBrk="1" hangingPunct="1">
              <a:defRPr sz="1300" b="0">
                <a:latin typeface="Arial" charset="0"/>
                <a:ea typeface="宋体" panose="02010600030101010101" pitchFamily="2" charset="-122"/>
              </a:defRPr>
            </a:lvl1pPr>
          </a:lstStyle>
          <a:p>
            <a:pPr>
              <a:defRPr/>
            </a:pPr>
            <a:fld id="{261B8E6D-668A-1E4D-BA28-A53AF8FA428C}" type="datetime1">
              <a:rPr lang="en-US" altLang="zh-CN"/>
              <a:pPr>
                <a:defRPr/>
              </a:pPr>
              <a:t>12/9/2016</a:t>
            </a:fld>
            <a:endParaRPr lang="en-US" altLang="zh-CN"/>
          </a:p>
        </p:txBody>
      </p:sp>
      <p:sp>
        <p:nvSpPr>
          <p:cNvPr id="4100" name="Rectangle 4"/>
          <p:cNvSpPr>
            <a:spLocks noGrp="1" noRot="1" noChangeAspect="1" noChangeArrowheads="1" noTextEdit="1"/>
          </p:cNvSpPr>
          <p:nvPr>
            <p:ph type="sldImg" idx="2"/>
          </p:nvPr>
        </p:nvSpPr>
        <p:spPr bwMode="auto">
          <a:xfrm>
            <a:off x="903288" y="741363"/>
            <a:ext cx="4930775" cy="3698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1621" name="Rectangle 5"/>
          <p:cNvSpPr>
            <a:spLocks noGrp="1" noChangeArrowheads="1"/>
          </p:cNvSpPr>
          <p:nvPr>
            <p:ph type="body" sz="quarter" idx="3"/>
          </p:nvPr>
        </p:nvSpPr>
        <p:spPr bwMode="auto">
          <a:xfrm>
            <a:off x="673100" y="4686300"/>
            <a:ext cx="5389563" cy="4438650"/>
          </a:xfrm>
          <a:prstGeom prst="rect">
            <a:avLst/>
          </a:prstGeom>
          <a:noFill/>
          <a:ln w="9525">
            <a:noFill/>
            <a:miter lim="800000"/>
            <a:headEnd/>
            <a:tailEnd/>
          </a:ln>
        </p:spPr>
        <p:txBody>
          <a:bodyPr vert="horz" wrap="square" lIns="94857" tIns="47429" rIns="94857" bIns="47429"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1622" name="Rectangle 6"/>
          <p:cNvSpPr>
            <a:spLocks noGrp="1" noChangeArrowheads="1"/>
          </p:cNvSpPr>
          <p:nvPr>
            <p:ph type="ftr" sz="quarter" idx="4"/>
          </p:nvPr>
        </p:nvSpPr>
        <p:spPr bwMode="auto">
          <a:xfrm>
            <a:off x="0" y="9371013"/>
            <a:ext cx="2919413" cy="493712"/>
          </a:xfrm>
          <a:prstGeom prst="rect">
            <a:avLst/>
          </a:prstGeom>
          <a:noFill/>
          <a:ln w="9525">
            <a:noFill/>
            <a:miter lim="800000"/>
            <a:headEnd/>
            <a:tailEnd/>
          </a:ln>
        </p:spPr>
        <p:txBody>
          <a:bodyPr vert="horz" wrap="square" lIns="94857" tIns="47429" rIns="94857" bIns="47429" numCol="1" anchor="b" anchorCtr="0" compatLnSpc="1">
            <a:prstTxWarp prst="textNoShape">
              <a:avLst/>
            </a:prstTxWarp>
          </a:bodyPr>
          <a:lstStyle>
            <a:lvl1pPr defTabSz="875781" eaLnBrk="1" hangingPunct="1">
              <a:defRPr sz="1300" b="0">
                <a:latin typeface="Arial" charset="0"/>
                <a:ea typeface="宋体" panose="02010600030101010101" pitchFamily="2" charset="-122"/>
              </a:defRPr>
            </a:lvl1pPr>
          </a:lstStyle>
          <a:p>
            <a:pPr>
              <a:defRPr/>
            </a:pPr>
            <a:endParaRPr lang="en-US" altLang="zh-CN"/>
          </a:p>
        </p:txBody>
      </p:sp>
      <p:sp>
        <p:nvSpPr>
          <p:cNvPr id="111623" name="Rectangle 7"/>
          <p:cNvSpPr>
            <a:spLocks noGrp="1" noChangeArrowheads="1"/>
          </p:cNvSpPr>
          <p:nvPr>
            <p:ph type="sldNum" sz="quarter" idx="5"/>
          </p:nvPr>
        </p:nvSpPr>
        <p:spPr bwMode="auto">
          <a:xfrm>
            <a:off x="3814763" y="9371013"/>
            <a:ext cx="2919412" cy="493712"/>
          </a:xfrm>
          <a:prstGeom prst="rect">
            <a:avLst/>
          </a:prstGeom>
          <a:noFill/>
          <a:ln w="9525">
            <a:noFill/>
            <a:miter lim="800000"/>
            <a:headEnd/>
            <a:tailEnd/>
          </a:ln>
        </p:spPr>
        <p:txBody>
          <a:bodyPr vert="horz" wrap="square" lIns="94857" tIns="47429" rIns="94857" bIns="47429" numCol="1" anchor="b" anchorCtr="0" compatLnSpc="1">
            <a:prstTxWarp prst="textNoShape">
              <a:avLst/>
            </a:prstTxWarp>
          </a:bodyPr>
          <a:lstStyle>
            <a:lvl1pPr algn="r" defTabSz="874713" eaLnBrk="1" hangingPunct="1">
              <a:defRPr sz="1300">
                <a:latin typeface="Arial" panose="020B0604020202020204" pitchFamily="34" charset="0"/>
                <a:ea typeface="宋体" panose="02010600030101010101" pitchFamily="2" charset="-122"/>
              </a:defRPr>
            </a:lvl1pPr>
          </a:lstStyle>
          <a:p>
            <a:pPr>
              <a:defRPr/>
            </a:pPr>
            <a:fld id="{C3542BF2-61D1-C643-BE8F-D64F0A66797F}" type="slidenum">
              <a:rPr lang="en-US" altLang="zh-CN"/>
              <a:pPr>
                <a:defRPr/>
              </a:pPr>
              <a:t>‹#›</a:t>
            </a:fld>
            <a:endParaRPr lang="en-US" altLang="zh-CN"/>
          </a:p>
        </p:txBody>
      </p:sp>
    </p:spTree>
    <p:extLst>
      <p:ext uri="{BB962C8B-B14F-4D97-AF65-F5344CB8AC3E}">
        <p14:creationId xmlns:p14="http://schemas.microsoft.com/office/powerpoint/2010/main" val="20567382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zh-CN" sz="1800" b="1">
                <a:latin typeface="Times New Roman" charset="0"/>
                <a:ea typeface="宋体" charset="-122"/>
                <a:cs typeface="Times New Roman" charset="0"/>
              </a:rPr>
              <a:t>Intent of Rule:</a:t>
            </a:r>
          </a:p>
          <a:p>
            <a:pPr eaLnBrk="1" hangingPunct="1"/>
            <a:r>
              <a:rPr lang="en-US" altLang="zh-CN" sz="1800" b="1">
                <a:latin typeface="Times New Roman" charset="0"/>
                <a:ea typeface="宋体" charset="-122"/>
                <a:cs typeface="Times New Roman" charset="0"/>
              </a:rPr>
              <a:t>The purpose for this rule is to ensure airplane structural integrity by providing a margin of safety above the loads expected in service.  This is achieved by application of a factor of safety to the limit loads. </a:t>
            </a:r>
          </a:p>
          <a:p>
            <a:pPr eaLnBrk="1" hangingPunct="1"/>
            <a:endParaRPr lang="en-US" altLang="zh-CN" sz="1800" b="1">
              <a:latin typeface="Times New Roman" charset="0"/>
              <a:ea typeface="宋体" charset="-122"/>
              <a:cs typeface="Times New Roman" charset="0"/>
            </a:endParaRPr>
          </a:p>
        </p:txBody>
      </p:sp>
    </p:spTree>
    <p:extLst>
      <p:ext uri="{BB962C8B-B14F-4D97-AF65-F5344CB8AC3E}">
        <p14:creationId xmlns:p14="http://schemas.microsoft.com/office/powerpoint/2010/main" val="2014623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zh-CN" sz="1600" b="1">
                <a:latin typeface="Times New Roman" charset="0"/>
                <a:ea typeface="宋体" charset="-122"/>
              </a:rPr>
              <a:t>x</a:t>
            </a:r>
          </a:p>
          <a:p>
            <a:pPr eaLnBrk="1" hangingPunct="1"/>
            <a:endParaRPr lang="en-US" altLang="zh-CN" sz="1600">
              <a:latin typeface="Times New Roman" charset="0"/>
              <a:ea typeface="宋体" charset="-122"/>
            </a:endParaRPr>
          </a:p>
        </p:txBody>
      </p:sp>
    </p:spTree>
    <p:extLst>
      <p:ext uri="{BB962C8B-B14F-4D97-AF65-F5344CB8AC3E}">
        <p14:creationId xmlns:p14="http://schemas.microsoft.com/office/powerpoint/2010/main" val="1340047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zh-CN" sz="1600" b="1">
                <a:latin typeface="Times New Roman" charset="0"/>
                <a:ea typeface="宋体" charset="-122"/>
              </a:rPr>
              <a:t>The load factors of this regulation are ultimate and are assumed to act independently.</a:t>
            </a:r>
          </a:p>
          <a:p>
            <a:pPr eaLnBrk="1" hangingPunct="1">
              <a:spcBef>
                <a:spcPct val="0"/>
              </a:spcBef>
            </a:pPr>
            <a:r>
              <a:rPr lang="en-US" altLang="zh-CN" sz="1600" b="1">
                <a:latin typeface="Times New Roman" charset="0"/>
                <a:ea typeface="宋体" charset="-122"/>
              </a:rPr>
              <a:t>A fitting factor of 1.33 is applied to these load factors for the attachment of each seat, seat belt, or harness (ref. 25.785).  This fitting factor is not applied to the 4g side load on the seat.</a:t>
            </a:r>
          </a:p>
          <a:p>
            <a:pPr eaLnBrk="1" hangingPunct="1">
              <a:spcBef>
                <a:spcPct val="0"/>
              </a:spcBef>
            </a:pPr>
            <a:r>
              <a:rPr lang="en-US" altLang="zh-CN" sz="1600" b="1">
                <a:latin typeface="Times New Roman" charset="0"/>
                <a:ea typeface="宋体" charset="-122"/>
              </a:rPr>
              <a:t>Use of a 1.33 fitting factor, in lieu of the 1.15 factor of 25.625, is required for the attachment of items of mass in the occupied cabins. [25.561(c)(2)]</a:t>
            </a:r>
          </a:p>
          <a:p>
            <a:pPr eaLnBrk="1" hangingPunct="1">
              <a:spcBef>
                <a:spcPct val="0"/>
              </a:spcBef>
            </a:pPr>
            <a:r>
              <a:rPr lang="en-US" altLang="zh-CN" sz="1600" b="1">
                <a:latin typeface="Times New Roman" charset="0"/>
                <a:ea typeface="宋体" charset="-122"/>
              </a:rPr>
              <a:t>These vertical load factors will very likely be exceeded by the gust and inertia loads, </a:t>
            </a:r>
          </a:p>
          <a:p>
            <a:pPr eaLnBrk="1" hangingPunct="1">
              <a:spcBef>
                <a:spcPct val="0"/>
              </a:spcBef>
            </a:pPr>
            <a:r>
              <a:rPr lang="en-US" altLang="zh-CN" sz="1600" b="1">
                <a:latin typeface="Times New Roman" charset="0"/>
                <a:ea typeface="宋体" charset="-122"/>
              </a:rPr>
              <a:t>especially for flexible airframes.</a:t>
            </a:r>
          </a:p>
          <a:p>
            <a:pPr eaLnBrk="1" hangingPunct="1">
              <a:spcBef>
                <a:spcPct val="0"/>
              </a:spcBef>
            </a:pPr>
            <a:r>
              <a:rPr lang="en-US" altLang="zh-CN" sz="1600" b="1">
                <a:latin typeface="Times New Roman" charset="0"/>
                <a:ea typeface="宋体" charset="-122"/>
              </a:rPr>
              <a:t>If the passenger floor is intended to restrain cargo in the lower compartment, the floor loads produced by the 3.0g downward acceleration must be combined with the loads produced by the interior components (occupied seats, galleys, etc.)</a:t>
            </a:r>
          </a:p>
          <a:p>
            <a:pPr eaLnBrk="1" hangingPunct="1"/>
            <a:endParaRPr lang="en-US" altLang="zh-CN" sz="1600">
              <a:latin typeface="Times New Roman" charset="0"/>
              <a:ea typeface="宋体" charset="-122"/>
            </a:endParaRPr>
          </a:p>
        </p:txBody>
      </p:sp>
    </p:spTree>
    <p:extLst>
      <p:ext uri="{BB962C8B-B14F-4D97-AF65-F5344CB8AC3E}">
        <p14:creationId xmlns:p14="http://schemas.microsoft.com/office/powerpoint/2010/main" val="1215075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Rot="1" noChangeAspect="1" noChangeArrowheads="1" noTextEdit="1"/>
          </p:cNvSpPr>
          <p:nvPr>
            <p:ph type="sldImg"/>
          </p:nvPr>
        </p:nvSpPr>
        <p:spPr>
          <a:ln/>
        </p:spPr>
      </p:sp>
      <p:sp>
        <p:nvSpPr>
          <p:cNvPr id="863235"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zh-CN" sz="1800" b="1">
                <a:latin typeface="Times New Roman" charset="0"/>
                <a:ea typeface="宋体" charset="-122"/>
              </a:rPr>
              <a:t>x</a:t>
            </a:r>
          </a:p>
        </p:txBody>
      </p:sp>
    </p:spTree>
    <p:extLst>
      <p:ext uri="{BB962C8B-B14F-4D97-AF65-F5344CB8AC3E}">
        <p14:creationId xmlns:p14="http://schemas.microsoft.com/office/powerpoint/2010/main" val="27974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Rot="1" noChangeAspect="1" noChangeArrowheads="1" noTextEdit="1"/>
          </p:cNvSpPr>
          <p:nvPr>
            <p:ph type="sldImg"/>
          </p:nvPr>
        </p:nvSpPr>
        <p:spPr>
          <a:ln/>
        </p:spPr>
      </p:sp>
      <p:sp>
        <p:nvSpPr>
          <p:cNvPr id="863235"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zh-CN" sz="1800" b="1">
                <a:latin typeface="Times New Roman" charset="0"/>
                <a:ea typeface="宋体" charset="-122"/>
              </a:rPr>
              <a:t>x</a:t>
            </a:r>
          </a:p>
        </p:txBody>
      </p:sp>
    </p:spTree>
    <p:extLst>
      <p:ext uri="{BB962C8B-B14F-4D97-AF65-F5344CB8AC3E}">
        <p14:creationId xmlns:p14="http://schemas.microsoft.com/office/powerpoint/2010/main" val="279744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3" descr="895909@lj2006828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7088" y="179388"/>
            <a:ext cx="8763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4133850" y="252413"/>
            <a:ext cx="36512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800" b="1">
                <a:solidFill>
                  <a:schemeClr val="bg1"/>
                </a:solidFill>
                <a:latin typeface="楷体_GB2312" pitchFamily="49" charset="-122"/>
                <a:ea typeface="楷体_GB2312" pitchFamily="49" charset="-122"/>
                <a:cs typeface="Times New Roman" panose="02020603050405020304" pitchFamily="18" charset="0"/>
              </a:rPr>
              <a:t>中国民航大学  </a:t>
            </a:r>
            <a:endParaRPr lang="en-US" altLang="zh-CN" sz="2800" b="1">
              <a:solidFill>
                <a:schemeClr val="bg1"/>
              </a:solidFill>
              <a:latin typeface="楷体_GB2312" pitchFamily="49" charset="-122"/>
              <a:ea typeface="楷体_GB2312" pitchFamily="49" charset="-122"/>
              <a:cs typeface="Times New Roman" panose="02020603050405020304" pitchFamily="18" charset="0"/>
            </a:endParaRPr>
          </a:p>
          <a:p>
            <a:pPr algn="ctr" eaLnBrk="1" hangingPunct="1">
              <a:defRPr/>
            </a:pPr>
            <a:r>
              <a:rPr lang="en-US" altLang="zh-CN" sz="1600" b="1">
                <a:solidFill>
                  <a:schemeClr val="bg1"/>
                </a:solidFill>
                <a:ea typeface="楷体_GB2312" pitchFamily="49" charset="-122"/>
                <a:cs typeface="Times New Roman" panose="02020603050405020304" pitchFamily="18" charset="0"/>
              </a:rPr>
              <a:t>Civil Aviation  University of China</a:t>
            </a:r>
          </a:p>
          <a:p>
            <a:pPr algn="ctr" eaLnBrk="1" hangingPunct="1">
              <a:defRPr/>
            </a:pPr>
            <a:endParaRPr lang="zh-CN" altLang="en-US" b="1">
              <a:ea typeface="楷体_GB2312" pitchFamily="49" charset="-122"/>
              <a:cs typeface="Times New Roman" panose="02020603050405020304" pitchFamily="18" charset="0"/>
            </a:endParaRPr>
          </a:p>
        </p:txBody>
      </p:sp>
      <p:pic>
        <p:nvPicPr>
          <p:cNvPr id="6" name="图片 5" descr="0110.jpg"/>
          <p:cNvPicPr>
            <a:picLocks noChangeAspect="1"/>
          </p:cNvPicPr>
          <p:nvPr/>
        </p:nvPicPr>
        <p:blipFill>
          <a:blip r:embed="rId4" cstate="print"/>
          <a:srcRect/>
          <a:stretch>
            <a:fillRect/>
          </a:stretch>
        </p:blipFill>
        <p:spPr>
          <a:xfrm>
            <a:off x="44388" y="106317"/>
            <a:ext cx="2468858" cy="6675435"/>
          </a:xfrm>
          <a:prstGeom prst="rect">
            <a:avLst/>
          </a:prstGeom>
          <a:effectLst>
            <a:softEdge rad="635000"/>
          </a:effectLst>
        </p:spPr>
      </p:pic>
      <p:cxnSp>
        <p:nvCxnSpPr>
          <p:cNvPr id="7" name="直接连接符 6"/>
          <p:cNvCxnSpPr/>
          <p:nvPr/>
        </p:nvCxnSpPr>
        <p:spPr bwMode="auto">
          <a:xfrm>
            <a:off x="2417733" y="1311246"/>
            <a:ext cx="6689754" cy="1588"/>
          </a:xfrm>
          <a:prstGeom prst="line">
            <a:avLst/>
          </a:prstGeom>
          <a:solidFill>
            <a:schemeClr val="accent1"/>
          </a:solidFill>
          <a:ln w="9525" cap="flat" cmpd="dbl" algn="ctr">
            <a:solidFill>
              <a:schemeClr val="bg1"/>
            </a:solidFill>
            <a:prstDash val="solid"/>
            <a:round/>
            <a:headEnd type="none" w="med" len="med"/>
            <a:tailEnd type="none" w="med" len="med"/>
          </a:ln>
          <a:effectLst>
            <a:glow rad="63500">
              <a:schemeClr val="accent3">
                <a:satMod val="175000"/>
                <a:alpha val="40000"/>
              </a:schemeClr>
            </a:glow>
          </a:effectLst>
        </p:spPr>
      </p:cxnSp>
      <p:sp>
        <p:nvSpPr>
          <p:cNvPr id="79876" name="Rectangle 4"/>
          <p:cNvSpPr>
            <a:spLocks noGrp="1" noChangeArrowheads="1"/>
          </p:cNvSpPr>
          <p:nvPr>
            <p:ph type="ctrTitle"/>
          </p:nvPr>
        </p:nvSpPr>
        <p:spPr>
          <a:xfrm>
            <a:off x="2636811" y="1858941"/>
            <a:ext cx="6097671" cy="1433512"/>
          </a:xfrm>
          <a:noFill/>
        </p:spPr>
        <p:txBody>
          <a:bodyPr/>
          <a:lstStyle>
            <a:lvl1pPr>
              <a:defRPr/>
            </a:lvl1pPr>
          </a:lstStyle>
          <a:p>
            <a:r>
              <a:rPr lang="zh-CN" altLang="en-US"/>
              <a:t>单击此处编辑母版标题样式</a:t>
            </a:r>
          </a:p>
        </p:txBody>
      </p:sp>
      <p:sp>
        <p:nvSpPr>
          <p:cNvPr id="79877" name="Rectangle 5"/>
          <p:cNvSpPr>
            <a:spLocks noGrp="1" noChangeArrowheads="1"/>
          </p:cNvSpPr>
          <p:nvPr>
            <p:ph type="subTitle" idx="1"/>
          </p:nvPr>
        </p:nvSpPr>
        <p:spPr>
          <a:xfrm>
            <a:off x="3001941" y="3903669"/>
            <a:ext cx="5075307" cy="1716087"/>
          </a:xfrm>
          <a:noFill/>
        </p:spPr>
        <p:txBody>
          <a:bodyPr/>
          <a:lstStyle>
            <a:lvl1pPr marL="0" indent="0" algn="ctr">
              <a:buFont typeface="Wingdings" pitchFamily="2" charset="2"/>
              <a:buNone/>
              <a:defRPr/>
            </a:lvl1pPr>
          </a:lstStyle>
          <a:p>
            <a:r>
              <a:rPr lang="zh-CN" altLang="en-US" dirty="0"/>
              <a:t>单击此处编辑母版副标题样式</a:t>
            </a:r>
          </a:p>
        </p:txBody>
      </p:sp>
    </p:spTree>
    <p:extLst>
      <p:ext uri="{BB962C8B-B14F-4D97-AF65-F5344CB8AC3E}">
        <p14:creationId xmlns:p14="http://schemas.microsoft.com/office/powerpoint/2010/main" val="1032966510"/>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Text Box 25"/>
          <p:cNvSpPr txBox="1">
            <a:spLocks noChangeArrowheads="1"/>
          </p:cNvSpPr>
          <p:nvPr/>
        </p:nvSpPr>
        <p:spPr bwMode="auto">
          <a:xfrm>
            <a:off x="0" y="6426200"/>
            <a:ext cx="9144000" cy="431800"/>
          </a:xfrm>
          <a:prstGeom prst="rect">
            <a:avLst/>
          </a:prstGeom>
          <a:solidFill>
            <a:srgbClr val="456DDF">
              <a:alpha val="8117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b="1"/>
          </a:p>
        </p:txBody>
      </p:sp>
      <p:sp>
        <p:nvSpPr>
          <p:cNvPr id="5" name="Line 21"/>
          <p:cNvSpPr>
            <a:spLocks noChangeShapeType="1"/>
          </p:cNvSpPr>
          <p:nvPr/>
        </p:nvSpPr>
        <p:spPr bwMode="auto">
          <a:xfrm>
            <a:off x="0" y="728663"/>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Text Box 26"/>
          <p:cNvSpPr txBox="1">
            <a:spLocks noChangeArrowheads="1"/>
          </p:cNvSpPr>
          <p:nvPr/>
        </p:nvSpPr>
        <p:spPr bwMode="auto">
          <a:xfrm>
            <a:off x="7885113" y="6459538"/>
            <a:ext cx="1258887" cy="36671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fld id="{D1AC76F7-1792-EE4E-8FE5-E01B3CACE47D}" type="slidenum">
              <a:rPr lang="zh-CN" altLang="en-US" b="1" smtClean="0">
                <a:solidFill>
                  <a:schemeClr val="bg1"/>
                </a:solidFill>
              </a:rPr>
              <a:pPr algn="ctr" eaLnBrk="1" hangingPunct="1">
                <a:spcBef>
                  <a:spcPct val="50000"/>
                </a:spcBef>
                <a:defRPr/>
              </a:pPr>
              <a:t>‹#›</a:t>
            </a:fld>
            <a:endParaRPr lang="en-US" altLang="zh-CN" b="1">
              <a:solidFill>
                <a:schemeClr val="bg1"/>
              </a:solidFill>
            </a:endParaRPr>
          </a:p>
        </p:txBody>
      </p:sp>
      <p:pic>
        <p:nvPicPr>
          <p:cNvPr id="7" name="图片 3" descr="895909@lj20068280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8" y="6437313"/>
            <a:ext cx="39528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884187" y="6459579"/>
            <a:ext cx="1935190" cy="369332"/>
          </a:xfrm>
          <a:prstGeom prst="rect">
            <a:avLst/>
          </a:prstGeom>
          <a:noFill/>
        </p:spPr>
        <p:txBody>
          <a:bodyPr>
            <a:spAutoFit/>
          </a:bodyPr>
          <a:lstStyle/>
          <a:p>
            <a:pPr eaLnBrk="1" hangingPunct="1">
              <a:defRPr/>
            </a:pPr>
            <a:r>
              <a:rPr lang="zh-CN" altLang="en-US" b="1" dirty="0">
                <a:solidFill>
                  <a:schemeClr val="bg1"/>
                </a:solidFill>
                <a:effectLst>
                  <a:glow rad="139700">
                    <a:schemeClr val="accent2">
                      <a:satMod val="175000"/>
                      <a:alpha val="40000"/>
                    </a:schemeClr>
                  </a:glow>
                </a:effectLst>
                <a:latin typeface="楷体_GB2312" pitchFamily="49" charset="-122"/>
                <a:ea typeface="楷体_GB2312" pitchFamily="49" charset="-122"/>
              </a:rPr>
              <a:t>中国民航大学</a:t>
            </a:r>
          </a:p>
        </p:txBody>
      </p:sp>
      <p:sp>
        <p:nvSpPr>
          <p:cNvPr id="3" name="内容占位符 2"/>
          <p:cNvSpPr>
            <a:spLocks noGrp="1"/>
          </p:cNvSpPr>
          <p:nvPr>
            <p:ph idx="1"/>
          </p:nvPr>
        </p:nvSpPr>
        <p:spPr>
          <a:solidFill>
            <a:schemeClr val="bg1"/>
          </a:solidFill>
        </p:spPr>
        <p:txBody>
          <a:bodyPr/>
          <a:lstStyle>
            <a:lvl1pPr>
              <a:buClrTx/>
              <a:defRPr sz="3200">
                <a:solidFill>
                  <a:srgbClr val="000066"/>
                </a:solidFill>
              </a:defRPr>
            </a:lvl1pPr>
            <a:lvl2pPr>
              <a:buClrTx/>
              <a:defRPr>
                <a:solidFill>
                  <a:srgbClr val="000000"/>
                </a:solidFill>
              </a:defRPr>
            </a:lvl2pPr>
            <a:lvl3pPr marL="1620000">
              <a:defRPr>
                <a:solidFill>
                  <a:srgbClr val="000000"/>
                </a:solidFill>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标题 8"/>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10331222"/>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body" idx="1"/>
          </p:nvPr>
        </p:nvSpPr>
        <p:spPr bwMode="auto">
          <a:xfrm>
            <a:off x="107950" y="908050"/>
            <a:ext cx="8893175"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1027" name="Rectangle 4"/>
          <p:cNvSpPr>
            <a:spLocks noGrp="1" noChangeArrowheads="1"/>
          </p:cNvSpPr>
          <p:nvPr>
            <p:ph type="title"/>
          </p:nvPr>
        </p:nvSpPr>
        <p:spPr bwMode="auto">
          <a:xfrm>
            <a:off x="0" y="80963"/>
            <a:ext cx="88931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Lst>
  <p:transition/>
  <p:timing>
    <p:tnLst>
      <p:par>
        <p:cTn id="1" dur="indefinite" restart="never" nodeType="tmRoot"/>
      </p:par>
    </p:tnLst>
  </p:timing>
  <p:hf sldNum="0" hdr="0" dt="0"/>
  <p:txStyles>
    <p:titleStyle>
      <a:lvl1pPr algn="l" rtl="0" eaLnBrk="0" fontAlgn="base" hangingPunct="0">
        <a:lnSpc>
          <a:spcPct val="80000"/>
        </a:lnSpc>
        <a:spcBef>
          <a:spcPct val="0"/>
        </a:spcBef>
        <a:spcAft>
          <a:spcPct val="0"/>
        </a:spcAft>
        <a:buSzPct val="125000"/>
        <a:buFont typeface="Wingdings 2" charset="2"/>
        <a:defRPr sz="3600">
          <a:solidFill>
            <a:srgbClr val="0000CC"/>
          </a:solidFill>
          <a:latin typeface="+mj-lt"/>
          <a:ea typeface="+mj-ea"/>
          <a:cs typeface="+mj-cs"/>
        </a:defRPr>
      </a:lvl1pPr>
      <a:lvl2pPr algn="l" rtl="0" eaLnBrk="0" fontAlgn="base" hangingPunct="0">
        <a:lnSpc>
          <a:spcPct val="80000"/>
        </a:lnSpc>
        <a:spcBef>
          <a:spcPct val="0"/>
        </a:spcBef>
        <a:spcAft>
          <a:spcPct val="0"/>
        </a:spcAft>
        <a:buSzPct val="125000"/>
        <a:buFont typeface="Wingdings 2" charset="2"/>
        <a:defRPr sz="3600">
          <a:solidFill>
            <a:srgbClr val="0000CC"/>
          </a:solidFill>
          <a:latin typeface="Arial" charset="0"/>
          <a:ea typeface="黑体" pitchFamily="2" charset="-122"/>
        </a:defRPr>
      </a:lvl2pPr>
      <a:lvl3pPr algn="l" rtl="0" eaLnBrk="0" fontAlgn="base" hangingPunct="0">
        <a:lnSpc>
          <a:spcPct val="80000"/>
        </a:lnSpc>
        <a:spcBef>
          <a:spcPct val="0"/>
        </a:spcBef>
        <a:spcAft>
          <a:spcPct val="0"/>
        </a:spcAft>
        <a:buSzPct val="125000"/>
        <a:buFont typeface="Wingdings 2" charset="2"/>
        <a:defRPr sz="3600">
          <a:solidFill>
            <a:srgbClr val="0000CC"/>
          </a:solidFill>
          <a:latin typeface="Arial" charset="0"/>
          <a:ea typeface="黑体" pitchFamily="2" charset="-122"/>
        </a:defRPr>
      </a:lvl3pPr>
      <a:lvl4pPr algn="l" rtl="0" eaLnBrk="0" fontAlgn="base" hangingPunct="0">
        <a:lnSpc>
          <a:spcPct val="80000"/>
        </a:lnSpc>
        <a:spcBef>
          <a:spcPct val="0"/>
        </a:spcBef>
        <a:spcAft>
          <a:spcPct val="0"/>
        </a:spcAft>
        <a:buSzPct val="125000"/>
        <a:buFont typeface="Wingdings 2" charset="2"/>
        <a:defRPr sz="3600">
          <a:solidFill>
            <a:srgbClr val="0000CC"/>
          </a:solidFill>
          <a:latin typeface="Arial" charset="0"/>
          <a:ea typeface="黑体" pitchFamily="2" charset="-122"/>
        </a:defRPr>
      </a:lvl4pPr>
      <a:lvl5pPr algn="l" rtl="0" eaLnBrk="0" fontAlgn="base" hangingPunct="0">
        <a:lnSpc>
          <a:spcPct val="80000"/>
        </a:lnSpc>
        <a:spcBef>
          <a:spcPct val="0"/>
        </a:spcBef>
        <a:spcAft>
          <a:spcPct val="0"/>
        </a:spcAft>
        <a:buSzPct val="125000"/>
        <a:buFont typeface="Wingdings 2" charset="2"/>
        <a:defRPr sz="3600">
          <a:solidFill>
            <a:srgbClr val="0000CC"/>
          </a:solidFill>
          <a:latin typeface="Arial" charset="0"/>
          <a:ea typeface="黑体" pitchFamily="2" charset="-122"/>
        </a:defRPr>
      </a:lvl5pPr>
      <a:lvl6pPr marL="457200" algn="l" rtl="0" fontAlgn="base">
        <a:lnSpc>
          <a:spcPct val="80000"/>
        </a:lnSpc>
        <a:spcBef>
          <a:spcPct val="0"/>
        </a:spcBef>
        <a:spcAft>
          <a:spcPct val="0"/>
        </a:spcAft>
        <a:buSzPct val="125000"/>
        <a:buFont typeface="Wingdings 2" pitchFamily="18" charset="2"/>
        <a:buChar char="?"/>
        <a:defRPr sz="4000">
          <a:solidFill>
            <a:schemeClr val="bg1"/>
          </a:solidFill>
          <a:latin typeface="Arial" charset="0"/>
          <a:ea typeface="隶书" pitchFamily="49" charset="-122"/>
        </a:defRPr>
      </a:lvl6pPr>
      <a:lvl7pPr marL="914400" algn="l" rtl="0" fontAlgn="base">
        <a:lnSpc>
          <a:spcPct val="80000"/>
        </a:lnSpc>
        <a:spcBef>
          <a:spcPct val="0"/>
        </a:spcBef>
        <a:spcAft>
          <a:spcPct val="0"/>
        </a:spcAft>
        <a:buSzPct val="125000"/>
        <a:buFont typeface="Wingdings 2" pitchFamily="18" charset="2"/>
        <a:buChar char="?"/>
        <a:defRPr sz="4000">
          <a:solidFill>
            <a:schemeClr val="bg1"/>
          </a:solidFill>
          <a:latin typeface="Arial" charset="0"/>
          <a:ea typeface="隶书" pitchFamily="49" charset="-122"/>
        </a:defRPr>
      </a:lvl7pPr>
      <a:lvl8pPr marL="1371600" algn="l" rtl="0" fontAlgn="base">
        <a:lnSpc>
          <a:spcPct val="80000"/>
        </a:lnSpc>
        <a:spcBef>
          <a:spcPct val="0"/>
        </a:spcBef>
        <a:spcAft>
          <a:spcPct val="0"/>
        </a:spcAft>
        <a:buSzPct val="125000"/>
        <a:buFont typeface="Wingdings 2" pitchFamily="18" charset="2"/>
        <a:buChar char="?"/>
        <a:defRPr sz="4000">
          <a:solidFill>
            <a:schemeClr val="bg1"/>
          </a:solidFill>
          <a:latin typeface="Arial" charset="0"/>
          <a:ea typeface="隶书" pitchFamily="49" charset="-122"/>
        </a:defRPr>
      </a:lvl8pPr>
      <a:lvl9pPr marL="1828800" algn="l" rtl="0" fontAlgn="base">
        <a:lnSpc>
          <a:spcPct val="80000"/>
        </a:lnSpc>
        <a:spcBef>
          <a:spcPct val="0"/>
        </a:spcBef>
        <a:spcAft>
          <a:spcPct val="0"/>
        </a:spcAft>
        <a:buSzPct val="125000"/>
        <a:buFont typeface="Wingdings 2" pitchFamily="18" charset="2"/>
        <a:buChar char="?"/>
        <a:defRPr sz="4000">
          <a:solidFill>
            <a:schemeClr val="bg1"/>
          </a:solidFill>
          <a:latin typeface="Arial" charset="0"/>
          <a:ea typeface="隶书" pitchFamily="49" charset="-122"/>
        </a:defRPr>
      </a:lvl9pPr>
    </p:titleStyle>
    <p:bodyStyle>
      <a:lvl1pPr marL="352425" indent="-352425" algn="l" rtl="0" eaLnBrk="0" fontAlgn="base" hangingPunct="0">
        <a:spcBef>
          <a:spcPct val="15000"/>
        </a:spcBef>
        <a:spcAft>
          <a:spcPct val="0"/>
        </a:spcAft>
        <a:buClr>
          <a:schemeClr val="tx1"/>
        </a:buClr>
        <a:buSzPct val="70000"/>
        <a:buFont typeface="Wingdings" charset="2"/>
        <a:buChar char="Q"/>
        <a:defRPr sz="3200">
          <a:solidFill>
            <a:schemeClr val="tx1"/>
          </a:solidFill>
          <a:latin typeface="+mn-lt"/>
          <a:ea typeface="+mn-ea"/>
          <a:cs typeface="+mn-cs"/>
        </a:defRPr>
      </a:lvl1pPr>
      <a:lvl2pPr marL="1071563" indent="-349250" algn="l" rtl="0" eaLnBrk="0" fontAlgn="base" hangingPunct="0">
        <a:spcBef>
          <a:spcPct val="15000"/>
        </a:spcBef>
        <a:spcAft>
          <a:spcPct val="0"/>
        </a:spcAft>
        <a:buClr>
          <a:schemeClr val="tx1"/>
        </a:buClr>
        <a:buSzPct val="70000"/>
        <a:buFont typeface="Wingdings" charset="2"/>
        <a:buChar char="Ø"/>
        <a:defRPr sz="2800">
          <a:solidFill>
            <a:schemeClr val="tx1"/>
          </a:solidFill>
          <a:latin typeface="+mn-lt"/>
          <a:ea typeface="+mn-ea"/>
        </a:defRPr>
      </a:lvl2pPr>
      <a:lvl3pPr marL="1619250" indent="-368300" algn="l" rtl="0" eaLnBrk="0" fontAlgn="base" hangingPunct="0">
        <a:spcBef>
          <a:spcPct val="15000"/>
        </a:spcBef>
        <a:spcAft>
          <a:spcPct val="0"/>
        </a:spcAft>
        <a:buClr>
          <a:schemeClr val="tx1"/>
        </a:buClr>
        <a:buSzPct val="70000"/>
        <a:buFont typeface="Wingdings" charset="2"/>
        <a:buChar char="l"/>
        <a:defRPr sz="2800" b="1">
          <a:solidFill>
            <a:schemeClr val="tx1"/>
          </a:solidFill>
          <a:latin typeface="+mn-lt"/>
          <a:ea typeface="+mn-ea"/>
        </a:defRPr>
      </a:lvl3pPr>
      <a:lvl4pPr marL="2198688" indent="-228600" algn="l" rtl="0" eaLnBrk="0" fontAlgn="base" hangingPunct="0">
        <a:spcBef>
          <a:spcPct val="20000"/>
        </a:spcBef>
        <a:spcAft>
          <a:spcPct val="0"/>
        </a:spcAft>
        <a:buChar char="–"/>
        <a:defRPr sz="2000">
          <a:solidFill>
            <a:schemeClr val="tx1"/>
          </a:solidFill>
          <a:latin typeface="+mn-lt"/>
          <a:ea typeface="+mn-ea"/>
        </a:defRPr>
      </a:lvl4pPr>
      <a:lvl5pPr marL="2606675" indent="-228600" algn="l" rtl="0" eaLnBrk="0" fontAlgn="base" hangingPunct="0">
        <a:spcBef>
          <a:spcPct val="20000"/>
        </a:spcBef>
        <a:spcAft>
          <a:spcPct val="0"/>
        </a:spcAft>
        <a:buChar char="»"/>
        <a:defRPr sz="2000">
          <a:solidFill>
            <a:schemeClr val="tx1"/>
          </a:solidFill>
          <a:latin typeface="+mn-lt"/>
          <a:ea typeface="+mn-ea"/>
        </a:defRPr>
      </a:lvl5pPr>
      <a:lvl6pPr marL="3063875" indent="-228600" algn="l" rtl="0" fontAlgn="base">
        <a:spcBef>
          <a:spcPct val="20000"/>
        </a:spcBef>
        <a:spcAft>
          <a:spcPct val="0"/>
        </a:spcAft>
        <a:buChar char="»"/>
        <a:defRPr sz="2000">
          <a:solidFill>
            <a:schemeClr val="tx1"/>
          </a:solidFill>
          <a:latin typeface="+mn-lt"/>
          <a:ea typeface="+mn-ea"/>
        </a:defRPr>
      </a:lvl6pPr>
      <a:lvl7pPr marL="3521075" indent="-228600" algn="l" rtl="0" fontAlgn="base">
        <a:spcBef>
          <a:spcPct val="20000"/>
        </a:spcBef>
        <a:spcAft>
          <a:spcPct val="0"/>
        </a:spcAft>
        <a:buChar char="»"/>
        <a:defRPr sz="2000">
          <a:solidFill>
            <a:schemeClr val="tx1"/>
          </a:solidFill>
          <a:latin typeface="+mn-lt"/>
          <a:ea typeface="+mn-ea"/>
        </a:defRPr>
      </a:lvl7pPr>
      <a:lvl8pPr marL="3978275" indent="-228600" algn="l" rtl="0" fontAlgn="base">
        <a:spcBef>
          <a:spcPct val="20000"/>
        </a:spcBef>
        <a:spcAft>
          <a:spcPct val="0"/>
        </a:spcAft>
        <a:buChar char="»"/>
        <a:defRPr sz="2000">
          <a:solidFill>
            <a:schemeClr val="tx1"/>
          </a:solidFill>
          <a:latin typeface="+mn-lt"/>
          <a:ea typeface="+mn-ea"/>
        </a:defRPr>
      </a:lvl8pPr>
      <a:lvl9pPr marL="4435475"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descr="Large confetti"/>
          <p:cNvSpPr>
            <a:spLocks noGrp="1" noChangeArrowheads="1"/>
          </p:cNvSpPr>
          <p:nvPr>
            <p:ph type="ctrTitle"/>
          </p:nvPr>
        </p:nvSpPr>
        <p:spPr>
          <a:xfrm>
            <a:off x="2447925" y="2673350"/>
            <a:ext cx="6192838" cy="2411413"/>
          </a:xfrm>
        </p:spPr>
        <p:txBody>
          <a:bodyPr/>
          <a:lstStyle/>
          <a:p>
            <a:pPr algn="ctr" eaLnBrk="1" hangingPunct="1"/>
            <a:r>
              <a:rPr lang="zh-CN" altLang="en-US" sz="6600" dirty="0" smtClean="0">
                <a:solidFill>
                  <a:schemeClr val="bg1"/>
                </a:solidFill>
                <a:latin typeface="黑体" pitchFamily="49" charset="-122"/>
                <a:ea typeface="黑体" pitchFamily="49" charset="-122"/>
              </a:rPr>
              <a:t>航空器适航管理</a:t>
            </a:r>
            <a:r>
              <a:rPr lang="en-US" altLang="zh-CN" sz="6600" dirty="0" smtClean="0">
                <a:solidFill>
                  <a:schemeClr val="bg1"/>
                </a:solidFill>
                <a:latin typeface="黑体" pitchFamily="49" charset="-122"/>
                <a:ea typeface="黑体" pitchFamily="49" charset="-122"/>
              </a:rPr>
              <a:t/>
            </a:r>
            <a:br>
              <a:rPr lang="en-US" altLang="zh-CN" sz="6600" dirty="0" smtClean="0">
                <a:solidFill>
                  <a:schemeClr val="bg1"/>
                </a:solidFill>
                <a:latin typeface="黑体" pitchFamily="49" charset="-122"/>
                <a:ea typeface="黑体" pitchFamily="49" charset="-122"/>
              </a:rPr>
            </a:br>
            <a:r>
              <a:rPr lang="en-US" altLang="zh-CN" sz="6600" dirty="0" smtClean="0">
                <a:solidFill>
                  <a:schemeClr val="bg1"/>
                </a:solidFill>
                <a:latin typeface="黑体" pitchFamily="49" charset="-122"/>
                <a:ea typeface="黑体" pitchFamily="49" charset="-122"/>
              </a:rPr>
              <a:t/>
            </a:r>
            <a:br>
              <a:rPr lang="en-US" altLang="zh-CN" sz="6600" dirty="0" smtClean="0">
                <a:solidFill>
                  <a:schemeClr val="bg1"/>
                </a:solidFill>
                <a:latin typeface="黑体" pitchFamily="49" charset="-122"/>
                <a:ea typeface="黑体" pitchFamily="49" charset="-122"/>
              </a:rPr>
            </a:br>
            <a:r>
              <a:rPr lang="en-GB" altLang="zh-CN" dirty="0" smtClean="0">
                <a:solidFill>
                  <a:schemeClr val="bg1"/>
                </a:solidFill>
                <a:ea typeface="宋体" pitchFamily="2" charset="-122"/>
              </a:rPr>
              <a:t>SE4</a:t>
            </a:r>
            <a:r>
              <a:rPr lang="en-US" altLang="zh-CN" dirty="0" smtClean="0">
                <a:solidFill>
                  <a:schemeClr val="bg1"/>
                </a:solidFill>
                <a:ea typeface="宋体" pitchFamily="2" charset="-122"/>
              </a:rPr>
              <a:t>2</a:t>
            </a:r>
            <a:r>
              <a:rPr lang="en-GB" altLang="zh-CN" dirty="0" smtClean="0">
                <a:solidFill>
                  <a:schemeClr val="bg1"/>
                </a:solidFill>
                <a:ea typeface="宋体" pitchFamily="2" charset="-122"/>
              </a:rPr>
              <a:t>: Airworthiness</a:t>
            </a:r>
            <a:endParaRPr lang="zh-CN" altLang="en-US" sz="6600" dirty="0" smtClean="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356167943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descr="Large confetti"/>
          <p:cNvSpPr>
            <a:spLocks noGrp="1" noChangeArrowheads="1"/>
          </p:cNvSpPr>
          <p:nvPr>
            <p:ph type="ctrTitle"/>
          </p:nvPr>
        </p:nvSpPr>
        <p:spPr>
          <a:xfrm>
            <a:off x="2447764" y="2636912"/>
            <a:ext cx="6192838" cy="3564396"/>
          </a:xfrm>
        </p:spPr>
        <p:txBody>
          <a:bodyPr/>
          <a:lstStyle/>
          <a:p>
            <a:pPr algn="ctr" eaLnBrk="1" hangingPunct="1"/>
            <a:r>
              <a:rPr lang="en-US" altLang="zh-CN" sz="4800" dirty="0" smtClean="0">
                <a:solidFill>
                  <a:schemeClr val="bg1"/>
                </a:solidFill>
                <a:latin typeface="黑体" charset="-122"/>
                <a:ea typeface="黑体" charset="-122"/>
              </a:rPr>
              <a:t>CCAR/FAR 25</a:t>
            </a:r>
            <a:r>
              <a:rPr lang="zh-CN" altLang="en-US" sz="4800" dirty="0" smtClean="0">
                <a:solidFill>
                  <a:schemeClr val="bg1"/>
                </a:solidFill>
                <a:latin typeface="黑体" charset="-122"/>
                <a:ea typeface="黑体" charset="-122"/>
              </a:rPr>
              <a:t>部</a:t>
            </a:r>
            <a:r>
              <a:rPr lang="en-US" altLang="zh-CN" sz="4800" dirty="0" smtClean="0">
                <a:solidFill>
                  <a:schemeClr val="bg1"/>
                </a:solidFill>
                <a:latin typeface="黑体" charset="-122"/>
                <a:ea typeface="黑体" charset="-122"/>
              </a:rPr>
              <a:t> </a:t>
            </a:r>
            <a:br>
              <a:rPr lang="en-US" altLang="zh-CN" sz="4800" dirty="0" smtClean="0">
                <a:solidFill>
                  <a:schemeClr val="bg1"/>
                </a:solidFill>
                <a:latin typeface="黑体" charset="-122"/>
                <a:ea typeface="黑体" charset="-122"/>
              </a:rPr>
            </a:br>
            <a:r>
              <a:rPr lang="en-US" altLang="zh-CN" sz="4800" dirty="0" smtClean="0">
                <a:solidFill>
                  <a:schemeClr val="bg1"/>
                </a:solidFill>
                <a:latin typeface="黑体" charset="-122"/>
                <a:ea typeface="黑体" charset="-122"/>
              </a:rPr>
              <a:t>C</a:t>
            </a:r>
            <a:r>
              <a:rPr lang="zh-CN" altLang="en-US" sz="4800" dirty="0" smtClean="0">
                <a:solidFill>
                  <a:schemeClr val="bg1"/>
                </a:solidFill>
                <a:latin typeface="黑体" charset="-122"/>
                <a:ea typeface="黑体" charset="-122"/>
              </a:rPr>
              <a:t>、</a:t>
            </a:r>
            <a:r>
              <a:rPr lang="en-US" altLang="zh-CN" sz="4800" dirty="0" smtClean="0">
                <a:solidFill>
                  <a:schemeClr val="bg1"/>
                </a:solidFill>
                <a:latin typeface="黑体" charset="-122"/>
                <a:ea typeface="黑体" charset="-122"/>
              </a:rPr>
              <a:t>D</a:t>
            </a:r>
            <a:r>
              <a:rPr lang="zh-CN" altLang="en-US" sz="4800" dirty="0" smtClean="0">
                <a:solidFill>
                  <a:schemeClr val="bg1"/>
                </a:solidFill>
                <a:latin typeface="黑体" charset="-122"/>
                <a:ea typeface="黑体" charset="-122"/>
              </a:rPr>
              <a:t>分部</a:t>
            </a:r>
            <a:r>
              <a:rPr lang="en-US" altLang="zh-CN" sz="4800" dirty="0" smtClean="0">
                <a:solidFill>
                  <a:schemeClr val="bg1"/>
                </a:solidFill>
                <a:latin typeface="黑体" charset="-122"/>
                <a:ea typeface="黑体" charset="-122"/>
              </a:rPr>
              <a:t> </a:t>
            </a:r>
            <a:br>
              <a:rPr lang="en-US" altLang="zh-CN" sz="4800" dirty="0" smtClean="0">
                <a:solidFill>
                  <a:schemeClr val="bg1"/>
                </a:solidFill>
                <a:latin typeface="黑体" charset="-122"/>
                <a:ea typeface="黑体" charset="-122"/>
              </a:rPr>
            </a:br>
            <a:r>
              <a:rPr lang="en-US" altLang="zh-CN" sz="4800" dirty="0" smtClean="0">
                <a:solidFill>
                  <a:schemeClr val="bg1"/>
                </a:solidFill>
                <a:latin typeface="黑体" charset="-122"/>
                <a:ea typeface="黑体" charset="-122"/>
              </a:rPr>
              <a:t/>
            </a:r>
            <a:br>
              <a:rPr lang="en-US" altLang="zh-CN" sz="4800" dirty="0" smtClean="0">
                <a:solidFill>
                  <a:schemeClr val="bg1"/>
                </a:solidFill>
                <a:latin typeface="黑体" charset="-122"/>
                <a:ea typeface="黑体" charset="-122"/>
              </a:rPr>
            </a:br>
            <a:r>
              <a:rPr lang="zh-CN" altLang="en-US" sz="4800" dirty="0" smtClean="0">
                <a:solidFill>
                  <a:schemeClr val="bg1"/>
                </a:solidFill>
                <a:latin typeface="黑体" charset="-122"/>
                <a:ea typeface="黑体" charset="-122"/>
              </a:rPr>
              <a:t>适航条款</a:t>
            </a:r>
            <a:r>
              <a:rPr lang="zh-CN" altLang="en-US" sz="4800" dirty="0">
                <a:solidFill>
                  <a:schemeClr val="bg1"/>
                </a:solidFill>
                <a:latin typeface="黑体" charset="-122"/>
                <a:ea typeface="黑体" charset="-122"/>
              </a:rPr>
              <a:t>简介</a:t>
            </a:r>
            <a:r>
              <a:rPr lang="en-US" altLang="zh-CN" sz="6600" dirty="0">
                <a:solidFill>
                  <a:schemeClr val="bg1"/>
                </a:solidFill>
                <a:latin typeface="黑体" charset="-122"/>
                <a:ea typeface="黑体" charset="-122"/>
              </a:rPr>
              <a:t/>
            </a:r>
            <a:br>
              <a:rPr lang="en-US" altLang="zh-CN" sz="6600" dirty="0">
                <a:solidFill>
                  <a:schemeClr val="bg1"/>
                </a:solidFill>
                <a:latin typeface="黑体" charset="-122"/>
                <a:ea typeface="黑体" charset="-122"/>
              </a:rPr>
            </a:br>
            <a:r>
              <a:rPr lang="zh-CN" altLang="en-US" sz="2800" dirty="0">
                <a:solidFill>
                  <a:schemeClr val="bg1"/>
                </a:solidFill>
                <a:ea typeface="宋体" charset="-122"/>
              </a:rPr>
              <a:t/>
            </a:r>
            <a:br>
              <a:rPr lang="zh-CN" altLang="en-US" sz="2800" dirty="0">
                <a:solidFill>
                  <a:schemeClr val="bg1"/>
                </a:solidFill>
                <a:ea typeface="宋体" charset="-122"/>
              </a:rPr>
            </a:br>
            <a:endParaRPr lang="zh-CN" altLang="en-US" sz="6600" dirty="0">
              <a:solidFill>
                <a:schemeClr val="bg1"/>
              </a:solidFill>
              <a:latin typeface="黑体" charset="-122"/>
              <a:ea typeface="黑体"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p:txBody>
          <a:bodyPr/>
          <a:lstStyle/>
          <a:p>
            <a:pPr eaLnBrk="1" hangingPunct="1"/>
            <a:r>
              <a:rPr lang="en-US" altLang="zh-CN" dirty="0">
                <a:solidFill>
                  <a:srgbClr val="000000"/>
                </a:solidFill>
                <a:ea typeface="宋体" charset="-122"/>
                <a:cs typeface="Times New Roman" charset="0"/>
              </a:rPr>
              <a:t>Unless otherwise specified, a factor of safety of </a:t>
            </a:r>
            <a:r>
              <a:rPr lang="en-US" altLang="zh-CN" dirty="0">
                <a:solidFill>
                  <a:srgbClr val="FF0000"/>
                </a:solidFill>
                <a:ea typeface="宋体" charset="-122"/>
                <a:cs typeface="Times New Roman" charset="0"/>
              </a:rPr>
              <a:t>1.5 </a:t>
            </a:r>
            <a:r>
              <a:rPr lang="en-US" altLang="zh-CN" dirty="0">
                <a:solidFill>
                  <a:srgbClr val="000000"/>
                </a:solidFill>
                <a:ea typeface="宋体" charset="-122"/>
                <a:cs typeface="Times New Roman" charset="0"/>
              </a:rPr>
              <a:t>must be applied to the prescribed limit loads which are considered external loads on the structure.  When a loading condition is prescribed in terms of ultimate loads, a factor of safety need not be applied unless otherwise specified</a:t>
            </a:r>
            <a:r>
              <a:rPr lang="en-US" altLang="zh-CN" dirty="0" smtClean="0">
                <a:solidFill>
                  <a:srgbClr val="000000"/>
                </a:solidFill>
                <a:ea typeface="宋体" charset="-122"/>
                <a:cs typeface="Times New Roman" charset="0"/>
              </a:rPr>
              <a:t>.</a:t>
            </a:r>
          </a:p>
          <a:p>
            <a:pPr eaLnBrk="1" hangingPunct="1"/>
            <a:r>
              <a:rPr lang="zh-CN" altLang="zh-CN" dirty="0">
                <a:solidFill>
                  <a:srgbClr val="FF0000"/>
                </a:solidFill>
              </a:rPr>
              <a:t>除非另有规定，当以限制载荷作为结构的外载荷时，必须采用安全系数</a:t>
            </a:r>
            <a:r>
              <a:rPr lang="en-US" altLang="zh-CN" dirty="0">
                <a:solidFill>
                  <a:srgbClr val="FF0000"/>
                </a:solidFill>
              </a:rPr>
              <a:t>l.5</a:t>
            </a:r>
            <a:r>
              <a:rPr lang="zh-CN" altLang="zh-CN" dirty="0">
                <a:solidFill>
                  <a:srgbClr val="FF0000"/>
                </a:solidFill>
              </a:rPr>
              <a:t>；当用极限载荷来规定受载情况时，不必采用安全系数。（对）</a:t>
            </a:r>
            <a:endParaRPr lang="en-US" altLang="zh-CN" dirty="0">
              <a:solidFill>
                <a:srgbClr val="FF0000"/>
              </a:solidFill>
              <a:ea typeface="宋体" charset="-122"/>
              <a:cs typeface="Times New Roman" charset="0"/>
            </a:endParaRPr>
          </a:p>
          <a:p>
            <a:pPr eaLnBrk="1" hangingPunct="1"/>
            <a:endParaRPr lang="en-US" altLang="zh-CN" dirty="0">
              <a:ea typeface="宋体" charset="-122"/>
              <a:cs typeface="Times New Roman" charset="0"/>
            </a:endParaRPr>
          </a:p>
        </p:txBody>
      </p:sp>
      <p:sp>
        <p:nvSpPr>
          <p:cNvPr id="38915" name="Rectangle 2"/>
          <p:cNvSpPr>
            <a:spLocks noGrp="1" noChangeArrowheads="1"/>
          </p:cNvSpPr>
          <p:nvPr>
            <p:ph type="title"/>
          </p:nvPr>
        </p:nvSpPr>
        <p:spPr/>
        <p:txBody>
          <a:bodyPr/>
          <a:lstStyle/>
          <a:p>
            <a:pPr eaLnBrk="1" hangingPunct="1"/>
            <a:r>
              <a:rPr lang="en-US" altLang="zh-CN">
                <a:ea typeface="宋体" charset="-122"/>
              </a:rPr>
              <a:t>25.303 Factor of Safety</a:t>
            </a:r>
          </a:p>
        </p:txBody>
      </p:sp>
    </p:spTree>
    <p:extLst>
      <p:ext uri="{BB962C8B-B14F-4D97-AF65-F5344CB8AC3E}">
        <p14:creationId xmlns:p14="http://schemas.microsoft.com/office/powerpoint/2010/main" val="106810464"/>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3"/>
          <p:cNvSpPr>
            <a:spLocks noGrp="1" noChangeArrowheads="1"/>
          </p:cNvSpPr>
          <p:nvPr>
            <p:ph idx="1"/>
          </p:nvPr>
        </p:nvSpPr>
        <p:spPr>
          <a:xfrm>
            <a:off x="179511" y="836712"/>
            <a:ext cx="8713663" cy="4114800"/>
          </a:xfrm>
        </p:spPr>
        <p:txBody>
          <a:bodyPr/>
          <a:lstStyle/>
          <a:p>
            <a:pPr eaLnBrk="1" hangingPunct="1">
              <a:buFontTx/>
              <a:buNone/>
            </a:pPr>
            <a:r>
              <a:rPr lang="en-US" altLang="zh-CN" sz="1800" dirty="0">
                <a:solidFill>
                  <a:srgbClr val="000000"/>
                </a:solidFill>
                <a:ea typeface="宋体" charset="-122"/>
                <a:cs typeface="Times New Roman" charset="0"/>
              </a:rPr>
              <a:t>(c) For equipment, cargo in the passenger compartments and any other large masses, the following apply:</a:t>
            </a:r>
            <a:endParaRPr lang="en-US" altLang="zh-CN" sz="1800" dirty="0">
              <a:ea typeface="宋体" charset="-122"/>
              <a:cs typeface="Times New Roman" charset="0"/>
            </a:endParaRPr>
          </a:p>
          <a:p>
            <a:pPr eaLnBrk="1" hangingPunct="1">
              <a:buFontTx/>
              <a:buNone/>
            </a:pPr>
            <a:r>
              <a:rPr lang="en-US" altLang="zh-CN" sz="1800" dirty="0">
                <a:solidFill>
                  <a:srgbClr val="000000"/>
                </a:solidFill>
                <a:ea typeface="宋体" charset="-122"/>
                <a:cs typeface="Times New Roman" charset="0"/>
              </a:rPr>
              <a:t>    (1)  Except as provided in paragraph (c)(2) of this section, these items must be positioned so that if they break loose, they will be unlikely to:</a:t>
            </a:r>
            <a:endParaRPr lang="en-US" altLang="zh-CN" sz="1800" dirty="0">
              <a:ea typeface="宋体" charset="-122"/>
              <a:cs typeface="Times New Roman" charset="0"/>
            </a:endParaRPr>
          </a:p>
          <a:p>
            <a:pPr eaLnBrk="1" hangingPunct="1">
              <a:buFontTx/>
              <a:buNone/>
            </a:pPr>
            <a:r>
              <a:rPr lang="en-US" altLang="zh-CN" sz="1800" dirty="0">
                <a:solidFill>
                  <a:srgbClr val="000000"/>
                </a:solidFill>
                <a:ea typeface="宋体" charset="-122"/>
                <a:cs typeface="Times New Roman" charset="0"/>
              </a:rPr>
              <a:t>      (</a:t>
            </a:r>
            <a:r>
              <a:rPr lang="en-US" altLang="zh-CN" sz="1800" dirty="0" err="1">
                <a:solidFill>
                  <a:srgbClr val="000000"/>
                </a:solidFill>
                <a:ea typeface="宋体" charset="-122"/>
                <a:cs typeface="Times New Roman" charset="0"/>
              </a:rPr>
              <a:t>i</a:t>
            </a:r>
            <a:r>
              <a:rPr lang="en-US" altLang="zh-CN" sz="1800" dirty="0">
                <a:solidFill>
                  <a:srgbClr val="000000"/>
                </a:solidFill>
                <a:ea typeface="宋体" charset="-122"/>
                <a:cs typeface="Times New Roman" charset="0"/>
              </a:rPr>
              <a:t>)  Cause direct injury to occupants;</a:t>
            </a:r>
            <a:endParaRPr lang="en-US" altLang="zh-CN" sz="1800" dirty="0">
              <a:ea typeface="宋体" charset="-122"/>
              <a:cs typeface="Times New Roman" charset="0"/>
            </a:endParaRPr>
          </a:p>
          <a:p>
            <a:pPr eaLnBrk="1" hangingPunct="1">
              <a:buFontTx/>
              <a:buNone/>
            </a:pPr>
            <a:r>
              <a:rPr lang="en-US" altLang="zh-CN" sz="1800" dirty="0">
                <a:solidFill>
                  <a:srgbClr val="000000"/>
                </a:solidFill>
                <a:ea typeface="宋体" charset="-122"/>
                <a:cs typeface="Times New Roman" charset="0"/>
              </a:rPr>
              <a:t>      (ii)  Penetrate fuel tanks or lines or cause fire or explosion hazard by damage to adjacent systems; or</a:t>
            </a:r>
            <a:endParaRPr lang="en-US" altLang="zh-CN" sz="1800" dirty="0">
              <a:ea typeface="宋体" charset="-122"/>
              <a:cs typeface="Times New Roman" charset="0"/>
            </a:endParaRPr>
          </a:p>
          <a:p>
            <a:pPr eaLnBrk="1" hangingPunct="1">
              <a:buFontTx/>
              <a:buNone/>
            </a:pPr>
            <a:r>
              <a:rPr lang="en-US" altLang="zh-CN" sz="1800" dirty="0">
                <a:solidFill>
                  <a:srgbClr val="000000"/>
                </a:solidFill>
                <a:ea typeface="宋体" charset="-122"/>
                <a:cs typeface="Times New Roman" charset="0"/>
              </a:rPr>
              <a:t>      (iii)  Nullify any of the escape facilities provided for use after an emergency landing.</a:t>
            </a:r>
            <a:endParaRPr lang="en-US" altLang="zh-CN" sz="1800" dirty="0">
              <a:ea typeface="宋体" charset="-122"/>
              <a:cs typeface="Times New Roman" charset="0"/>
            </a:endParaRPr>
          </a:p>
          <a:p>
            <a:pPr eaLnBrk="1" hangingPunct="1">
              <a:buFontTx/>
              <a:buNone/>
            </a:pPr>
            <a:r>
              <a:rPr lang="en-US" altLang="zh-CN" sz="1800" dirty="0">
                <a:solidFill>
                  <a:srgbClr val="000000"/>
                </a:solidFill>
                <a:ea typeface="宋体" charset="-122"/>
                <a:cs typeface="Times New Roman" charset="0"/>
              </a:rPr>
              <a:t>    (2)  When such positioning is not practical (e.g. fuselage mounted engines or auxiliary power units) each such item of mass shall be restrained under all loads up to those specified in paragraph (b)(3) of this section.  The local attachments for these items should be designed to withstand 1.33 times the specified loads if these items are subject to severe wear and tear through frequent removal (e.g. quick change interior items).</a:t>
            </a:r>
            <a:endParaRPr lang="en-US" altLang="zh-CN" sz="1800" dirty="0">
              <a:ea typeface="宋体" charset="-122"/>
              <a:cs typeface="Times New Roman" charset="0"/>
            </a:endParaRPr>
          </a:p>
          <a:p>
            <a:pPr eaLnBrk="1" hangingPunct="1">
              <a:buFontTx/>
              <a:buNone/>
            </a:pPr>
            <a:r>
              <a:rPr lang="en-US" altLang="zh-CN" sz="1800" b="1" dirty="0">
                <a:solidFill>
                  <a:srgbClr val="FF0000"/>
                </a:solidFill>
                <a:ea typeface="宋体" charset="-122"/>
                <a:cs typeface="Times New Roman" charset="0"/>
              </a:rPr>
              <a:t> </a:t>
            </a:r>
            <a:r>
              <a:rPr lang="en-US" altLang="zh-CN" sz="1800" dirty="0">
                <a:solidFill>
                  <a:srgbClr val="FF0000"/>
                </a:solidFill>
              </a:rPr>
              <a:t>CCAR25-R4</a:t>
            </a:r>
            <a:r>
              <a:rPr lang="zh-CN" altLang="zh-CN" sz="1800" dirty="0">
                <a:solidFill>
                  <a:srgbClr val="FF0000"/>
                </a:solidFill>
              </a:rPr>
              <a:t>中规定的接头系数为</a:t>
            </a:r>
            <a:r>
              <a:rPr lang="en-US" altLang="zh-CN" sz="1800" dirty="0">
                <a:solidFill>
                  <a:srgbClr val="FF0000"/>
                </a:solidFill>
              </a:rPr>
              <a:t>1.33</a:t>
            </a:r>
            <a:r>
              <a:rPr lang="zh-CN" altLang="zh-CN" sz="1800" dirty="0">
                <a:solidFill>
                  <a:srgbClr val="FF0000"/>
                </a:solidFill>
              </a:rPr>
              <a:t>。</a:t>
            </a:r>
            <a:r>
              <a:rPr lang="en-US" altLang="zh-CN" sz="1800" dirty="0">
                <a:solidFill>
                  <a:srgbClr val="FF0000"/>
                </a:solidFill>
              </a:rPr>
              <a:t> (</a:t>
            </a:r>
            <a:r>
              <a:rPr lang="zh-CN" altLang="zh-CN" sz="1800" dirty="0">
                <a:solidFill>
                  <a:srgbClr val="FF0000"/>
                </a:solidFill>
              </a:rPr>
              <a:t>错</a:t>
            </a:r>
            <a:r>
              <a:rPr lang="en-US" altLang="zh-CN" sz="1800" dirty="0">
                <a:solidFill>
                  <a:srgbClr val="FF0000"/>
                </a:solidFill>
              </a:rPr>
              <a:t>)</a:t>
            </a:r>
            <a:endParaRPr lang="en-US" altLang="zh-CN" sz="1800" dirty="0">
              <a:solidFill>
                <a:srgbClr val="FF0000"/>
              </a:solidFill>
              <a:ea typeface="宋体" charset="-122"/>
              <a:cs typeface="Times New Roman" charset="0"/>
            </a:endParaRPr>
          </a:p>
          <a:p>
            <a:pPr eaLnBrk="1" hangingPunct="1">
              <a:buFontTx/>
              <a:buNone/>
            </a:pPr>
            <a:r>
              <a:rPr lang="en-US" altLang="zh-CN" sz="1800" dirty="0">
                <a:solidFill>
                  <a:srgbClr val="000000"/>
                </a:solidFill>
                <a:ea typeface="宋体" charset="-122"/>
                <a:cs typeface="Times New Roman" charset="0"/>
              </a:rPr>
              <a:t>(d)  Seats and items of mass (and their supporting structure) must not deform under any loads up to those specified in paragraph (b)(3) of this section in any manner that would impede subsequent rapid evacuation of occupants.</a:t>
            </a:r>
            <a:endParaRPr lang="en-US" altLang="zh-CN" sz="1800" dirty="0">
              <a:ea typeface="宋体" charset="-122"/>
              <a:cs typeface="Times New Roman" charset="0"/>
            </a:endParaRPr>
          </a:p>
          <a:p>
            <a:pPr eaLnBrk="1" hangingPunct="1">
              <a:buFontTx/>
              <a:buNone/>
            </a:pPr>
            <a:endParaRPr lang="en-US" altLang="zh-CN" sz="1800" dirty="0">
              <a:ea typeface="宋体" charset="-122"/>
              <a:cs typeface="Times New Roman" charset="0"/>
            </a:endParaRPr>
          </a:p>
        </p:txBody>
      </p:sp>
      <p:sp>
        <p:nvSpPr>
          <p:cNvPr id="489475" name="Rectangle 2"/>
          <p:cNvSpPr>
            <a:spLocks noGrp="1" noChangeArrowheads="1"/>
          </p:cNvSpPr>
          <p:nvPr>
            <p:ph type="title"/>
          </p:nvPr>
        </p:nvSpPr>
        <p:spPr/>
        <p:txBody>
          <a:bodyPr/>
          <a:lstStyle/>
          <a:p>
            <a:pPr eaLnBrk="1" hangingPunct="1"/>
            <a:r>
              <a:rPr lang="en-US" altLang="zh-CN">
                <a:ea typeface="宋体" charset="-122"/>
              </a:rPr>
              <a:t>25.561 General</a:t>
            </a:r>
          </a:p>
        </p:txBody>
      </p:sp>
    </p:spTree>
    <p:extLst>
      <p:ext uri="{BB962C8B-B14F-4D97-AF65-F5344CB8AC3E}">
        <p14:creationId xmlns:p14="http://schemas.microsoft.com/office/powerpoint/2010/main" val="1221080132"/>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3"/>
          <p:cNvSpPr>
            <a:spLocks noGrp="1" noChangeArrowheads="1"/>
          </p:cNvSpPr>
          <p:nvPr>
            <p:ph idx="1"/>
          </p:nvPr>
        </p:nvSpPr>
        <p:spPr>
          <a:xfrm>
            <a:off x="107950" y="1088070"/>
            <a:ext cx="8893175" cy="4465166"/>
          </a:xfrm>
        </p:spPr>
        <p:txBody>
          <a:bodyPr/>
          <a:lstStyle/>
          <a:p>
            <a:r>
              <a:rPr lang="en-US" altLang="zh-CN" sz="2400" dirty="0"/>
              <a:t>3 EASA CS-25</a:t>
            </a:r>
            <a:r>
              <a:rPr lang="zh-CN" altLang="zh-CN" sz="2400" dirty="0"/>
              <a:t>对尾翼的抗鸟撞要求是鸟体重量不小于</a:t>
            </a:r>
            <a:r>
              <a:rPr lang="en-US" altLang="zh-CN" sz="2400" dirty="0"/>
              <a:t>8</a:t>
            </a:r>
            <a:r>
              <a:rPr lang="zh-CN" altLang="zh-CN" sz="2400" dirty="0"/>
              <a:t>磅。（错）</a:t>
            </a:r>
          </a:p>
          <a:p>
            <a:r>
              <a:rPr lang="en-US" altLang="zh-CN" sz="2400" dirty="0"/>
              <a:t>4</a:t>
            </a:r>
            <a:r>
              <a:rPr lang="zh-CN" altLang="zh-CN" sz="2400" dirty="0"/>
              <a:t>波音</a:t>
            </a:r>
            <a:r>
              <a:rPr lang="en-US" altLang="zh-CN" sz="2400" dirty="0"/>
              <a:t>787</a:t>
            </a:r>
            <a:r>
              <a:rPr lang="zh-CN" altLang="zh-CN" sz="2400" dirty="0"/>
              <a:t>对其复合材料机身进行了坠撞试验来表明其具有与金属飞机相同的抗坠撞水平，垂直坠撞速度为</a:t>
            </a:r>
            <a:r>
              <a:rPr lang="en-US" altLang="zh-CN" sz="2400" dirty="0"/>
              <a:t>30m/s</a:t>
            </a:r>
            <a:r>
              <a:rPr lang="zh-CN" altLang="zh-CN" sz="2400" dirty="0"/>
              <a:t>。（错）</a:t>
            </a:r>
          </a:p>
          <a:p>
            <a:r>
              <a:rPr lang="en-US" altLang="zh-CN" sz="2400" dirty="0"/>
              <a:t>5</a:t>
            </a:r>
            <a:r>
              <a:rPr lang="zh-CN" altLang="zh-CN" sz="2400" dirty="0"/>
              <a:t>航空座椅符合技术标准规定（</a:t>
            </a:r>
            <a:r>
              <a:rPr lang="en-US" altLang="zh-CN" sz="2400" dirty="0"/>
              <a:t>CTSO</a:t>
            </a:r>
            <a:r>
              <a:rPr lang="zh-CN" altLang="zh-CN" sz="2400" dirty="0"/>
              <a:t>）的要求就可以获得装机批准。（错）</a:t>
            </a:r>
          </a:p>
          <a:p>
            <a:r>
              <a:rPr lang="en-US" altLang="zh-CN" sz="2400" dirty="0"/>
              <a:t>6</a:t>
            </a:r>
            <a:r>
              <a:rPr lang="zh-CN" altLang="zh-CN" sz="2400" dirty="0"/>
              <a:t>驾驶舱门能抵御一定的暴力入侵和子弹穿透。（对）</a:t>
            </a:r>
          </a:p>
          <a:p>
            <a:r>
              <a:rPr lang="en-US" altLang="zh-CN" sz="2400" dirty="0"/>
              <a:t>7 CCAR25-R4</a:t>
            </a:r>
            <a:r>
              <a:rPr lang="zh-CN" altLang="zh-CN" sz="2400" dirty="0"/>
              <a:t>要求客座量</a:t>
            </a:r>
            <a:r>
              <a:rPr lang="en-US" altLang="zh-CN" sz="2400" dirty="0"/>
              <a:t>44</a:t>
            </a:r>
            <a:r>
              <a:rPr lang="zh-CN" altLang="zh-CN" sz="2400" dirty="0"/>
              <a:t>座以上的飞机，在模拟应急情况下，最大客坐量的乘客在</a:t>
            </a:r>
            <a:r>
              <a:rPr lang="en-US" altLang="zh-CN" sz="2400" dirty="0"/>
              <a:t>90</a:t>
            </a:r>
            <a:r>
              <a:rPr lang="zh-CN" altLang="zh-CN" sz="2400" dirty="0"/>
              <a:t>秒内撤离飞机。（错）</a:t>
            </a:r>
          </a:p>
          <a:p>
            <a:r>
              <a:rPr lang="en-US" altLang="zh-CN" sz="2400" dirty="0"/>
              <a:t>8 </a:t>
            </a:r>
            <a:r>
              <a:rPr lang="zh-CN" altLang="zh-CN" sz="2400" dirty="0"/>
              <a:t>在只有一条旅客过道的飞机上，过道每侧任何一排的并排座椅数不得大于</a:t>
            </a:r>
            <a:r>
              <a:rPr lang="en-US" altLang="zh-CN" sz="2400" dirty="0"/>
              <a:t>3</a:t>
            </a:r>
            <a:r>
              <a:rPr lang="zh-CN" altLang="zh-CN" sz="2400" dirty="0"/>
              <a:t>。（对）</a:t>
            </a:r>
          </a:p>
          <a:p>
            <a:pPr eaLnBrk="1" hangingPunct="1"/>
            <a:endParaRPr lang="en-US" altLang="zh-CN" dirty="0">
              <a:ea typeface="宋体" charset="-122"/>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52223405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1027"/>
          <p:cNvSpPr>
            <a:spLocks noGrp="1" noChangeArrowheads="1"/>
          </p:cNvSpPr>
          <p:nvPr>
            <p:ph idx="1"/>
          </p:nvPr>
        </p:nvSpPr>
        <p:spPr/>
        <p:txBody>
          <a:bodyPr/>
          <a:lstStyle/>
          <a:p>
            <a:pPr marL="0" indent="0">
              <a:buNone/>
            </a:pPr>
            <a:r>
              <a:rPr lang="zh-CN" altLang="zh-CN" b="1" dirty="0" smtClean="0"/>
              <a:t>一</a:t>
            </a:r>
            <a:r>
              <a:rPr lang="zh-CN" altLang="zh-CN" b="1" dirty="0"/>
              <a:t>、简述客舱安全的范畴和定义。</a:t>
            </a:r>
            <a:endParaRPr lang="zh-CN" altLang="zh-CN" dirty="0"/>
          </a:p>
          <a:p>
            <a:r>
              <a:rPr lang="zh-CN" altLang="zh-CN" b="1" dirty="0"/>
              <a:t>答：</a:t>
            </a:r>
            <a:endParaRPr lang="zh-CN" altLang="zh-CN" dirty="0"/>
          </a:p>
          <a:p>
            <a:r>
              <a:rPr lang="zh-CN" altLang="zh-CN" dirty="0"/>
              <a:t>客舱安全研究重点关注飞机乘员（乘客和机组成员）的安全和生存力。按照发生安全事件的时间分类，主要包括两个方面，一是飞行中的安全，二是飞机坠撞后乘员的可生存性。</a:t>
            </a:r>
          </a:p>
          <a:p>
            <a:r>
              <a:rPr lang="zh-CN" altLang="zh-CN" dirty="0"/>
              <a:t>飞行中的安全包括防火，湍流影响，释压，和空中紧急医疗四个方面的问题。</a:t>
            </a:r>
          </a:p>
          <a:p>
            <a:r>
              <a:rPr lang="zh-CN" altLang="zh-CN" dirty="0"/>
              <a:t>坠撞后生存力包括坠撞载荷下乘员保护，应急撤离，和坠撞后乘员生存力。</a:t>
            </a:r>
          </a:p>
          <a:p>
            <a:pPr eaLnBrk="1" hangingPunct="1"/>
            <a:endParaRPr lang="en-US" altLang="zh-CN" dirty="0">
              <a:latin typeface="Times New Roman" charset="0"/>
              <a:ea typeface="宋体" charset="-122"/>
              <a:cs typeface="Times New Roman" charset="0"/>
            </a:endParaRPr>
          </a:p>
        </p:txBody>
      </p:sp>
      <p:sp>
        <p:nvSpPr>
          <p:cNvPr id="326660" name="灯片编号占位符 5"/>
          <p:cNvSpPr>
            <a:spLocks noGrp="1"/>
          </p:cNvSpPr>
          <p:nvPr>
            <p:ph type="sldNum" sz="quarter" idx="4294967295"/>
          </p:nvPr>
        </p:nvSpPr>
        <p:spPr bwMode="auto">
          <a:xfrm>
            <a:off x="72390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400">
                <a:latin typeface="Times New Roman" charset="0"/>
              </a:rPr>
              <a:t>11 - </a:t>
            </a:r>
            <a:fld id="{AFA679FC-2589-CA4D-A4C5-3685AC56F6BC}" type="slidenum">
              <a:rPr lang="en-US" altLang="zh-CN" sz="1400">
                <a:latin typeface="Times New Roman" charset="0"/>
              </a:rPr>
              <a:pPr/>
              <a:t>6</a:t>
            </a:fld>
            <a:endParaRPr lang="en-US" altLang="zh-CN" sz="1400">
              <a:latin typeface="Times New Roman" charset="0"/>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49963763"/>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1027"/>
          <p:cNvSpPr>
            <a:spLocks noGrp="1" noChangeArrowheads="1"/>
          </p:cNvSpPr>
          <p:nvPr>
            <p:ph idx="1"/>
          </p:nvPr>
        </p:nvSpPr>
        <p:spPr>
          <a:xfrm>
            <a:off x="107950" y="908051"/>
            <a:ext cx="8893175" cy="4897214"/>
          </a:xfrm>
        </p:spPr>
        <p:txBody>
          <a:bodyPr/>
          <a:lstStyle/>
          <a:p>
            <a:r>
              <a:rPr lang="zh-CN" altLang="zh-CN" b="1" dirty="0"/>
              <a:t>二、简述复合材料结构损伤的分类。</a:t>
            </a:r>
            <a:endParaRPr lang="zh-CN" altLang="zh-CN" dirty="0"/>
          </a:p>
          <a:p>
            <a:r>
              <a:rPr lang="zh-CN" altLang="zh-CN" b="1" dirty="0"/>
              <a:t>答：</a:t>
            </a:r>
            <a:endParaRPr lang="zh-CN" altLang="zh-CN" dirty="0"/>
          </a:p>
          <a:p>
            <a:r>
              <a:rPr lang="zh-CN" altLang="zh-CN" dirty="0"/>
              <a:t>类别</a:t>
            </a:r>
            <a:r>
              <a:rPr lang="en-US" altLang="zh-CN" dirty="0"/>
              <a:t>1</a:t>
            </a:r>
            <a:r>
              <a:rPr lang="zh-CN" altLang="zh-CN" dirty="0"/>
              <a:t>：定期检测或有意安排的外场检查可能漏检的允许损伤和允许的制造缺陷。 </a:t>
            </a:r>
          </a:p>
          <a:p>
            <a:r>
              <a:rPr lang="zh-CN" altLang="zh-CN" dirty="0"/>
              <a:t>类别</a:t>
            </a:r>
            <a:r>
              <a:rPr lang="en-US" altLang="zh-CN" dirty="0"/>
              <a:t>2</a:t>
            </a:r>
            <a:r>
              <a:rPr lang="zh-CN" altLang="zh-CN" dirty="0"/>
              <a:t>：在规定的检测间隔期间进行定期或定向外场检查能可靠检测出的损伤。</a:t>
            </a:r>
          </a:p>
          <a:p>
            <a:r>
              <a:rPr lang="zh-CN" altLang="zh-CN" dirty="0"/>
              <a:t>类别</a:t>
            </a:r>
            <a:r>
              <a:rPr lang="en-US" altLang="zh-CN" dirty="0"/>
              <a:t>3</a:t>
            </a:r>
            <a:r>
              <a:rPr lang="zh-CN" altLang="zh-CN" dirty="0"/>
              <a:t>：可由没有复合材料检测专业技能的机组或外场维护人员在损伤出现后几个飞行起落后能可靠检出的损伤</a:t>
            </a:r>
            <a:r>
              <a:rPr lang="zh-CN" altLang="zh-CN" dirty="0" smtClean="0"/>
              <a:t>。</a:t>
            </a:r>
            <a:endParaRPr lang="zh-CN" altLang="zh-CN" dirty="0"/>
          </a:p>
        </p:txBody>
      </p:sp>
      <p:sp>
        <p:nvSpPr>
          <p:cNvPr id="326660" name="灯片编号占位符 5"/>
          <p:cNvSpPr>
            <a:spLocks noGrp="1"/>
          </p:cNvSpPr>
          <p:nvPr>
            <p:ph type="sldNum" sz="quarter" idx="4294967295"/>
          </p:nvPr>
        </p:nvSpPr>
        <p:spPr bwMode="auto">
          <a:xfrm>
            <a:off x="72390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400">
                <a:latin typeface="Times New Roman" charset="0"/>
              </a:rPr>
              <a:t>11 - </a:t>
            </a:r>
            <a:fld id="{AFA679FC-2589-CA4D-A4C5-3685AC56F6BC}" type="slidenum">
              <a:rPr lang="en-US" altLang="zh-CN" sz="1400">
                <a:latin typeface="Times New Roman" charset="0"/>
              </a:rPr>
              <a:pPr/>
              <a:t>7</a:t>
            </a:fld>
            <a:endParaRPr lang="en-US" altLang="zh-CN" sz="1400">
              <a:latin typeface="Times New Roman" charset="0"/>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61843258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3"/>
          <p:cNvSpPr>
            <a:spLocks noGrp="1" noChangeArrowheads="1"/>
          </p:cNvSpPr>
          <p:nvPr>
            <p:ph idx="1"/>
          </p:nvPr>
        </p:nvSpPr>
        <p:spPr>
          <a:xfrm>
            <a:off x="842963" y="2514600"/>
            <a:ext cx="7842250" cy="2362200"/>
          </a:xfrm>
        </p:spPr>
        <p:txBody>
          <a:bodyPr/>
          <a:lstStyle/>
          <a:p>
            <a:pPr algn="ctr" eaLnBrk="1" hangingPunct="1">
              <a:buFont typeface="Wingdings" charset="2"/>
              <a:buNone/>
            </a:pPr>
            <a:r>
              <a:rPr lang="zh-CN" altLang="en-US" sz="9600" smtClean="0">
                <a:ea typeface="隶书" charset="0"/>
              </a:rPr>
              <a:t>谢谢</a:t>
            </a:r>
            <a:r>
              <a:rPr lang="zh-CN" altLang="en-US" sz="9600">
                <a:ea typeface="隶书" charset="0"/>
              </a:rPr>
              <a:t>！</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6_工作计划汇报ver924">
  <a:themeElements>
    <a:clrScheme name="工作计划汇报ver92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工作计划汇报ver924">
      <a:majorFont>
        <a:latin typeface="Arial"/>
        <a:ea typeface=""/>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工作计划汇报ver92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工作计划汇报ver92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工作计划汇报ver92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工作计划汇报ver92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工作计划汇报ver92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工作计划汇报ver92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工作计划汇报ver92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工作计划汇报ver92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工作计划汇报ver92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工作计划汇报ver92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工作计划汇报ver92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工作计划汇报ver92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9782</TotalTime>
  <Words>850</Words>
  <Application>Microsoft Office PowerPoint</Application>
  <PresentationFormat>全屏显示(4:3)</PresentationFormat>
  <Paragraphs>44</Paragraphs>
  <Slides>8</Slides>
  <Notes>5</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6_工作计划汇报ver924</vt:lpstr>
      <vt:lpstr>航空器适航管理  SE42: Airworthiness</vt:lpstr>
      <vt:lpstr>CCAR/FAR 25部  C、D分部   适航条款简介  </vt:lpstr>
      <vt:lpstr>25.303 Factor of Safety</vt:lpstr>
      <vt:lpstr>25.561 General</vt:lpstr>
      <vt:lpstr>PowerPoint 演示文稿</vt:lpstr>
      <vt:lpstr>PowerPoint 演示文稿</vt:lpstr>
      <vt:lpstr>PowerPoint 演示文稿</vt:lpstr>
      <vt:lpstr>PowerPoint 演示文稿</vt:lpstr>
    </vt:vector>
  </TitlesOfParts>
  <Company>CAUC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《运输类飞机欧美适航审定咨询通告 （2009年前）技术分析与研究 》   项目指南</dc:title>
  <cp:lastModifiedBy>USER</cp:lastModifiedBy>
  <cp:revision>756</cp:revision>
  <dcterms:created xsi:type="dcterms:W3CDTF">2007-12-21T14:27:08Z</dcterms:created>
  <dcterms:modified xsi:type="dcterms:W3CDTF">2016-12-09T03:38:34Z</dcterms:modified>
</cp:coreProperties>
</file>