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1FEC8-9915-4956-960B-6DF4C8D7F7CF}" type="datetimeFigureOut">
              <a:rPr lang="en-US" smtClean="0"/>
              <a:t>4/10/2014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F11DF9-4258-4039-A6CE-4602BDDE93D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21267B95-1487-4DEA-805E-C4B634DE363A}" type="slidenum">
              <a:rPr lang="en-US"/>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Other popular contemporary designs are the matrix and project structures. The matrix structure assigns specialists from different functional departments to work on projects being led by a project manager. (See Exhibit 11-2.)</a:t>
            </a:r>
          </a:p>
        </p:txBody>
      </p:sp>
      <p:sp>
        <p:nvSpPr>
          <p:cNvPr id="4" name="Slide Number Placeholder 3"/>
          <p:cNvSpPr>
            <a:spLocks noGrp="1"/>
          </p:cNvSpPr>
          <p:nvPr>
            <p:ph type="sldNum" sz="quarter" idx="5"/>
          </p:nvPr>
        </p:nvSpPr>
        <p:spPr/>
        <p:txBody>
          <a:bodyPr/>
          <a:lstStyle/>
          <a:p>
            <a:fld id="{24C176AF-AF28-433F-8AC7-FDADBEFF6E68}" type="slidenum">
              <a:rPr lang="en-US"/>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2A51754B-E8B2-4C0D-968C-D5FC950FFCE6}" type="slidenum">
              <a:rPr lang="en-US"/>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employees. Exhibit 11-3 lists some of the benefits and drawbacks of working collaboratively. An organization’s collaboration efforts</a:t>
            </a:r>
          </a:p>
          <a:p>
            <a:r>
              <a:rPr lang="en-US" smtClean="0"/>
              <a:t>can be internal—that is, among employees within the organization. Or those efforts can be external collaborations with any stakeholders</a:t>
            </a:r>
          </a:p>
        </p:txBody>
      </p:sp>
      <p:sp>
        <p:nvSpPr>
          <p:cNvPr id="4" name="Slide Number Placeholder 3"/>
          <p:cNvSpPr>
            <a:spLocks noGrp="1"/>
          </p:cNvSpPr>
          <p:nvPr>
            <p:ph type="sldNum" sz="quarter" idx="5"/>
          </p:nvPr>
        </p:nvSpPr>
        <p:spPr/>
        <p:txBody>
          <a:bodyPr/>
          <a:lstStyle/>
          <a:p>
            <a:fld id="{D159802A-66D4-4880-8937-3D0D82DD3FF8}" type="slidenum">
              <a:rPr lang="en-US"/>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15587A27-2025-433C-A7EE-23F9A7928C53}" type="slidenum">
              <a:rPr lang="en-US"/>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 recent research study found that communities of practice can “create value by contributing to increased effectiveness in employees’ job performance through greater access that they provide to the ideas, knowledge, and best practices shared among community members.” Exhibit 11-4 lists some suggestions for making such communities work.</a:t>
            </a:r>
          </a:p>
        </p:txBody>
      </p:sp>
      <p:sp>
        <p:nvSpPr>
          <p:cNvPr id="4" name="Slide Number Placeholder 3"/>
          <p:cNvSpPr>
            <a:spLocks noGrp="1"/>
          </p:cNvSpPr>
          <p:nvPr>
            <p:ph type="sldNum" sz="quarter" idx="5"/>
          </p:nvPr>
        </p:nvSpPr>
        <p:spPr/>
        <p:txBody>
          <a:bodyPr/>
          <a:lstStyle/>
          <a:p>
            <a:fld id="{040A0670-2505-4A01-980B-7F554ACEAA5C}" type="slidenum">
              <a:rPr lang="en-US"/>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C5A70D68-246A-4A5A-BC31-A1C17ACDDA52}" type="slidenum">
              <a:rPr lang="en-US"/>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Many of today’s successful companies are collaborating directly with customers in the product development process. Others are  partnering with suppliers, other outsiders, and even competitors. Exhibit 11-5 describes some of the benefits and drawbacks of open innovation.</a:t>
            </a:r>
          </a:p>
        </p:txBody>
      </p:sp>
      <p:sp>
        <p:nvSpPr>
          <p:cNvPr id="4" name="Slide Number Placeholder 3"/>
          <p:cNvSpPr>
            <a:spLocks noGrp="1"/>
          </p:cNvSpPr>
          <p:nvPr>
            <p:ph type="sldNum" sz="quarter" idx="5"/>
          </p:nvPr>
        </p:nvSpPr>
        <p:spPr/>
        <p:txBody>
          <a:bodyPr/>
          <a:lstStyle/>
          <a:p>
            <a:fld id="{C92EEBE7-6075-4A82-8DAF-FC97B881671D}" type="slidenum">
              <a:rPr lang="en-US"/>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63657290-DE41-4B78-88F2-3307682793BC}" type="slidenum">
              <a:rPr lang="en-US"/>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5EAED822-D275-4285-9503-04744D7FD0D9}" type="slidenum">
              <a:rPr lang="en-US"/>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567A0895-91FF-43C1-97D5-04A6A86DB6EA}" type="slidenum">
              <a:rPr lang="en-US"/>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8A23002D-AAA2-4C22-B8C5-1BD02CE63D07}" type="slidenum">
              <a:rPr lang="en-US"/>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748478E8-47D2-40A9-9DDE-B44A0B3946A9}" type="slidenum">
              <a:rPr lang="en-US"/>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a:fld id="{956751BC-09CC-468D-9192-0E20569BCF81}" type="slidenum">
              <a:rPr lang="en-US" sz="1200">
                <a:latin typeface="Calibri" pitchFamily="34" charset="0"/>
              </a:rPr>
              <a:pPr algn="r"/>
              <a:t>22</a:t>
            </a:fld>
            <a:endParaRPr lang="en-US" sz="12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A47DD36B-2465-4707-B0E2-A3E4848D79A5}" type="slidenum">
              <a:rPr lang="en-US"/>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AD9259D7-4594-40D9-B9AD-557D6DA64499}" type="slidenum">
              <a:rPr lang="en-US"/>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C17B1692-077E-4A93-A679-BEE947072EE6}" type="slidenum">
              <a:rPr lang="en-US"/>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Organizations need to be lean, flexible, and innovative; that is, they need to be more organic. So managers are finding creative ways to structure and organize work. These contemporary designs include team structures, matrix and project structures, boundaryless organizations, and learning organizations. (See Exhibit 11-1 for a summary of these designs.)</a:t>
            </a:r>
          </a:p>
        </p:txBody>
      </p:sp>
      <p:sp>
        <p:nvSpPr>
          <p:cNvPr id="4" name="Slide Number Placeholder 3"/>
          <p:cNvSpPr>
            <a:spLocks noGrp="1"/>
          </p:cNvSpPr>
          <p:nvPr>
            <p:ph type="sldNum" sz="quarter" idx="5"/>
          </p:nvPr>
        </p:nvSpPr>
        <p:spPr/>
        <p:txBody>
          <a:bodyPr/>
          <a:lstStyle/>
          <a:p>
            <a:fld id="{D1D382D1-BA89-49FB-9043-6C94B8B469CB}" type="slidenum">
              <a:rPr lang="en-US"/>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AAE03CF2-0449-4E35-886F-D022758C31B7}" type="slidenum">
              <a:rPr lang="en-US"/>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74C946A5-FC39-464E-B44C-22EC21187ED2}" type="slidenum">
              <a:rPr lang="en-US"/>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94BEDBC5-355F-4798-8D9E-5C10F6442C95}" type="slidenum">
              <a:rPr lang="en-US"/>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4/10/2014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4/10/2014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4/10/2014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a:stretch>
            <a:fillRect/>
          </a:stretch>
        </p:blipFill>
        <p:spPr bwMode="auto">
          <a:xfrm>
            <a:off x="0" y="1588"/>
            <a:ext cx="9144000" cy="685323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3600" dirty="0" smtClean="0"/>
              <a:t>Exhibit 11-1: Contemporary</a:t>
            </a:r>
            <a:br>
              <a:rPr lang="en-US" sz="3600" dirty="0" smtClean="0"/>
            </a:br>
            <a:r>
              <a:rPr lang="en-US" sz="3600" dirty="0" smtClean="0"/>
              <a:t>Organizational Designs (cont.)</a:t>
            </a:r>
            <a:endParaRPr lang="en-US" sz="3600" dirty="0"/>
          </a:p>
        </p:txBody>
      </p:sp>
      <p:pic>
        <p:nvPicPr>
          <p:cNvPr id="16387" name="Picture 2"/>
          <p:cNvPicPr>
            <a:picLocks noGrp="1" noChangeAspect="1" noChangeArrowheads="1"/>
          </p:cNvPicPr>
          <p:nvPr>
            <p:ph idx="1"/>
          </p:nvPr>
        </p:nvPicPr>
        <p:blipFill>
          <a:blip r:embed="rId3"/>
          <a:srcRect/>
          <a:stretch>
            <a:fillRect/>
          </a:stretch>
        </p:blipFill>
        <p:spPr>
          <a:xfrm>
            <a:off x="152400" y="2590800"/>
            <a:ext cx="8815387" cy="2438400"/>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11-2: Example of a</a:t>
            </a:r>
            <a:br>
              <a:rPr lang="en-US" sz="3600" dirty="0" smtClean="0"/>
            </a:br>
            <a:r>
              <a:rPr lang="en-US" sz="3600" dirty="0" smtClean="0"/>
              <a:t>Matrix Organization</a:t>
            </a:r>
            <a:endParaRPr lang="en-US" sz="3600" dirty="0"/>
          </a:p>
        </p:txBody>
      </p:sp>
      <p:pic>
        <p:nvPicPr>
          <p:cNvPr id="17411" name="Picture 2"/>
          <p:cNvPicPr>
            <a:picLocks noGrp="1" noChangeAspect="1" noChangeArrowheads="1"/>
          </p:cNvPicPr>
          <p:nvPr>
            <p:ph idx="1"/>
          </p:nvPr>
        </p:nvPicPr>
        <p:blipFill>
          <a:blip r:embed="rId3"/>
          <a:srcRect/>
          <a:stretch>
            <a:fillRect/>
          </a:stretch>
        </p:blipFill>
        <p:spPr>
          <a:xfrm>
            <a:off x="152400" y="2057400"/>
            <a:ext cx="8713787" cy="2524125"/>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Internal Collaboration</a:t>
            </a:r>
            <a:endParaRPr lang="en-US" dirty="0"/>
          </a:p>
        </p:txBody>
      </p:sp>
      <p:sp>
        <p:nvSpPr>
          <p:cNvPr id="18435" name="Content Placeholder 2"/>
          <p:cNvSpPr>
            <a:spLocks noGrp="1"/>
          </p:cNvSpPr>
          <p:nvPr>
            <p:ph idx="1"/>
          </p:nvPr>
        </p:nvSpPr>
        <p:spPr/>
        <p:txBody>
          <a:bodyPr/>
          <a:lstStyle/>
          <a:p>
            <a:r>
              <a:rPr lang="en-US" b="1" smtClean="0"/>
              <a:t>Cross-functional team - </a:t>
            </a:r>
            <a:r>
              <a:rPr lang="en-US" smtClean="0"/>
              <a:t>a work team composed of individuals from various functional specialties.</a:t>
            </a:r>
          </a:p>
          <a:p>
            <a:r>
              <a:rPr lang="en-US" b="1" smtClean="0"/>
              <a:t>Task force (or ad hoc committee) </a:t>
            </a:r>
            <a:r>
              <a:rPr lang="en-US" smtClean="0"/>
              <a:t>-</a:t>
            </a:r>
            <a:r>
              <a:rPr lang="en-US" b="1" smtClean="0"/>
              <a:t> </a:t>
            </a:r>
            <a:r>
              <a:rPr lang="en-US" smtClean="0"/>
              <a:t>a temporary committee or team formed to tackle a specific short-term problem affecting several departments.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239000" cy="1143000"/>
          </a:xfrm>
        </p:spPr>
        <p:txBody>
          <a:bodyPr>
            <a:normAutofit fontScale="90000"/>
          </a:bodyPr>
          <a:lstStyle/>
          <a:p>
            <a:pPr algn="ctr">
              <a:defRPr/>
            </a:pPr>
            <a:r>
              <a:rPr lang="en-US" sz="3600" dirty="0" smtClean="0"/>
              <a:t>Exhibit 11-3: Benefits and Drawbacks of</a:t>
            </a:r>
            <a:br>
              <a:rPr lang="en-US" sz="3600" dirty="0" smtClean="0"/>
            </a:br>
            <a:r>
              <a:rPr lang="en-US" sz="3600" dirty="0" smtClean="0"/>
              <a:t>Collaborative Work</a:t>
            </a:r>
            <a:endParaRPr lang="en-US" sz="3600" dirty="0"/>
          </a:p>
        </p:txBody>
      </p:sp>
      <p:pic>
        <p:nvPicPr>
          <p:cNvPr id="19459" name="Picture 2"/>
          <p:cNvPicPr>
            <a:picLocks noGrp="1" noChangeAspect="1" noChangeArrowheads="1"/>
          </p:cNvPicPr>
          <p:nvPr>
            <p:ph idx="1"/>
          </p:nvPr>
        </p:nvPicPr>
        <p:blipFill>
          <a:blip r:embed="rId3"/>
          <a:srcRect/>
          <a:stretch>
            <a:fillRect/>
          </a:stretch>
        </p:blipFill>
        <p:spPr>
          <a:xfrm>
            <a:off x="152400" y="2590800"/>
            <a:ext cx="8756650" cy="1982788"/>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Internal Collaboration (cont.)</a:t>
            </a:r>
            <a:endParaRPr lang="en-US" dirty="0"/>
          </a:p>
        </p:txBody>
      </p:sp>
      <p:sp>
        <p:nvSpPr>
          <p:cNvPr id="20483" name="Content Placeholder 2"/>
          <p:cNvSpPr>
            <a:spLocks noGrp="1"/>
          </p:cNvSpPr>
          <p:nvPr>
            <p:ph idx="1"/>
          </p:nvPr>
        </p:nvSpPr>
        <p:spPr/>
        <p:txBody>
          <a:bodyPr/>
          <a:lstStyle/>
          <a:p>
            <a:r>
              <a:rPr lang="en-US" b="1" smtClean="0"/>
              <a:t>Communities of practice - </a:t>
            </a:r>
            <a:r>
              <a:rPr lang="en-US" smtClean="0"/>
              <a:t>groups of people who share a concern, a set of problems, or a passion about a topic, and who deepen their knowledge and expertise in that area by interacting on an ongoing basis.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239000" cy="1143000"/>
          </a:xfrm>
        </p:spPr>
        <p:txBody>
          <a:bodyPr>
            <a:normAutofit fontScale="90000"/>
          </a:bodyPr>
          <a:lstStyle/>
          <a:p>
            <a:pPr algn="ctr">
              <a:defRPr/>
            </a:pPr>
            <a:r>
              <a:rPr lang="en-US" sz="3600" dirty="0" smtClean="0"/>
              <a:t>Exhibit 11-4: Making Communities of</a:t>
            </a:r>
            <a:br>
              <a:rPr lang="en-US" sz="3600" dirty="0" smtClean="0"/>
            </a:br>
            <a:r>
              <a:rPr lang="en-US" sz="3600" dirty="0" smtClean="0"/>
              <a:t>Practice Work</a:t>
            </a:r>
            <a:endParaRPr lang="en-US" sz="3600" dirty="0"/>
          </a:p>
        </p:txBody>
      </p:sp>
      <p:pic>
        <p:nvPicPr>
          <p:cNvPr id="21507" name="Picture 2"/>
          <p:cNvPicPr>
            <a:picLocks noGrp="1" noChangeAspect="1" noChangeArrowheads="1"/>
          </p:cNvPicPr>
          <p:nvPr>
            <p:ph idx="1"/>
          </p:nvPr>
        </p:nvPicPr>
        <p:blipFill>
          <a:blip r:embed="rId3"/>
          <a:srcRect/>
          <a:stretch>
            <a:fillRect/>
          </a:stretch>
        </p:blipFill>
        <p:spPr>
          <a:xfrm>
            <a:off x="152400" y="2514600"/>
            <a:ext cx="8861425" cy="2209800"/>
          </a:xfr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External Collaboration</a:t>
            </a:r>
            <a:endParaRPr lang="en-US" dirty="0"/>
          </a:p>
        </p:txBody>
      </p:sp>
      <p:sp>
        <p:nvSpPr>
          <p:cNvPr id="22531" name="Content Placeholder 2"/>
          <p:cNvSpPr>
            <a:spLocks noGrp="1"/>
          </p:cNvSpPr>
          <p:nvPr>
            <p:ph idx="1"/>
          </p:nvPr>
        </p:nvSpPr>
        <p:spPr/>
        <p:txBody>
          <a:bodyPr/>
          <a:lstStyle/>
          <a:p>
            <a:r>
              <a:rPr lang="en-US" b="1" smtClean="0"/>
              <a:t>Open innovation - </a:t>
            </a:r>
            <a:r>
              <a:rPr lang="en-US" smtClean="0"/>
              <a:t>opening up the search for new ideas beyond the organization’s boundaries and allowing innovations to easily transfer inward and outward.</a:t>
            </a:r>
          </a:p>
          <a:p>
            <a:r>
              <a:rPr lang="en-US" b="1" smtClean="0"/>
              <a:t>Strategic partnerships - </a:t>
            </a:r>
            <a:r>
              <a:rPr lang="en-US" smtClean="0"/>
              <a:t>collaborative relationships between two or more organizations in which they combine their resources and capabilities for some business purpose.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7239000" cy="1143000"/>
          </a:xfrm>
        </p:spPr>
        <p:txBody>
          <a:bodyPr>
            <a:normAutofit fontScale="90000"/>
          </a:bodyPr>
          <a:lstStyle/>
          <a:p>
            <a:pPr algn="ctr">
              <a:defRPr/>
            </a:pPr>
            <a:r>
              <a:rPr lang="en-US" sz="3600" dirty="0" smtClean="0"/>
              <a:t>Exhibit 11-5: Benefits and Drawbacks of</a:t>
            </a:r>
            <a:br>
              <a:rPr lang="en-US" sz="3600" dirty="0" smtClean="0"/>
            </a:br>
            <a:r>
              <a:rPr lang="en-US" sz="3600" dirty="0" smtClean="0"/>
              <a:t>Open Innovation</a:t>
            </a:r>
            <a:endParaRPr lang="en-US" sz="3600" dirty="0"/>
          </a:p>
        </p:txBody>
      </p:sp>
      <p:pic>
        <p:nvPicPr>
          <p:cNvPr id="23555" name="Picture 2"/>
          <p:cNvPicPr>
            <a:picLocks noGrp="1" noChangeAspect="1" noChangeArrowheads="1"/>
          </p:cNvPicPr>
          <p:nvPr>
            <p:ph idx="1"/>
          </p:nvPr>
        </p:nvPicPr>
        <p:blipFill>
          <a:blip r:embed="rId3"/>
          <a:srcRect/>
          <a:stretch>
            <a:fillRect/>
          </a:stretch>
        </p:blipFill>
        <p:spPr>
          <a:xfrm>
            <a:off x="0" y="2438400"/>
            <a:ext cx="8778875" cy="2590800"/>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smtClean="0"/>
              <a:t>Flexible Work Arrangements</a:t>
            </a:r>
            <a:endParaRPr/>
          </a:p>
        </p:txBody>
      </p:sp>
      <p:sp>
        <p:nvSpPr>
          <p:cNvPr id="24579" name="Content Placeholder 2"/>
          <p:cNvSpPr>
            <a:spLocks noGrp="1"/>
          </p:cNvSpPr>
          <p:nvPr>
            <p:ph sz="half" idx="1"/>
          </p:nvPr>
        </p:nvSpPr>
        <p:spPr/>
        <p:txBody>
          <a:bodyPr/>
          <a:lstStyle/>
          <a:p>
            <a:r>
              <a:rPr lang="en-US" b="1" smtClean="0"/>
              <a:t>Telecommuting </a:t>
            </a:r>
            <a:r>
              <a:rPr lang="en-US" smtClean="0"/>
              <a:t>- a work arrangement in which employees work at home and are linked to the workplace by computer.</a:t>
            </a:r>
          </a:p>
        </p:txBody>
      </p:sp>
      <p:pic>
        <p:nvPicPr>
          <p:cNvPr id="24580" name="Picture 3"/>
          <p:cNvPicPr>
            <a:picLocks noGrp="1" noChangeAspect="1" noChangeArrowheads="1"/>
          </p:cNvPicPr>
          <p:nvPr>
            <p:ph sz="half" idx="2"/>
          </p:nvPr>
        </p:nvPicPr>
        <p:blipFill>
          <a:blip r:embed="rId3"/>
          <a:srcRect/>
          <a:stretch>
            <a:fillRect/>
          </a:stretch>
        </p:blipFill>
        <p:spPr>
          <a:xfrm>
            <a:off x="4724400" y="1676400"/>
            <a:ext cx="3790950" cy="3700463"/>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smtClean="0"/>
              <a:t>Flexible Work Arrangements (cont.)</a:t>
            </a:r>
            <a:endParaRPr/>
          </a:p>
        </p:txBody>
      </p:sp>
      <p:pic>
        <p:nvPicPr>
          <p:cNvPr id="25604" name="Picture 2"/>
          <p:cNvPicPr>
            <a:picLocks noGrp="1" noChangeAspect="1" noChangeArrowheads="1"/>
          </p:cNvPicPr>
          <p:nvPr>
            <p:ph sz="half" idx="1"/>
          </p:nvPr>
        </p:nvPicPr>
        <p:blipFill>
          <a:blip r:embed="rId3"/>
          <a:stretch>
            <a:fillRect/>
          </a:stretch>
        </p:blipFill>
        <p:spPr>
          <a:xfrm>
            <a:off x="457200" y="2184529"/>
            <a:ext cx="3521075" cy="3357304"/>
          </a:xfrm>
          <a:noFill/>
        </p:spPr>
      </p:pic>
      <p:sp>
        <p:nvSpPr>
          <p:cNvPr id="25603" name="Content Placeholder 3"/>
          <p:cNvSpPr>
            <a:spLocks noGrp="1"/>
          </p:cNvSpPr>
          <p:nvPr>
            <p:ph sz="half" idx="2"/>
          </p:nvPr>
        </p:nvSpPr>
        <p:spPr/>
        <p:txBody>
          <a:bodyPr/>
          <a:lstStyle/>
          <a:p>
            <a:r>
              <a:rPr lang="en-US" b="1" smtClean="0"/>
              <a:t>Compressed workweek</a:t>
            </a:r>
            <a:r>
              <a:rPr lang="en-US" smtClean="0"/>
              <a:t> - a workweek where employees work longer hours per day but fewer days per week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PPT_Banner_CO11"/>
          <p:cNvPicPr>
            <a:picLocks noChangeAspect="1" noChangeArrowheads="1"/>
          </p:cNvPicPr>
          <p:nvPr/>
        </p:nvPicPr>
        <p:blipFill>
          <a:blip r:embed="rId3"/>
          <a:srcRect/>
          <a:stretch>
            <a:fillRect/>
          </a:stretch>
        </p:blipFill>
        <p:spPr bwMode="auto">
          <a:xfrm>
            <a:off x="0" y="0"/>
            <a:ext cx="9144000" cy="2578100"/>
          </a:xfrm>
          <a:prstGeom prst="rect">
            <a:avLst/>
          </a:prstGeom>
          <a:noFill/>
          <a:ln w="9525">
            <a:noFill/>
            <a:miter lim="800000"/>
            <a:headEnd/>
            <a:tailEnd/>
          </a:ln>
        </p:spPr>
      </p:pic>
      <p:sp>
        <p:nvSpPr>
          <p:cNvPr id="8195" name="TextBox 8"/>
          <p:cNvSpPr txBox="1">
            <a:spLocks noChangeArrowheads="1"/>
          </p:cNvSpPr>
          <p:nvPr/>
        </p:nvSpPr>
        <p:spPr bwMode="auto">
          <a:xfrm>
            <a:off x="609600" y="2286000"/>
            <a:ext cx="7924800" cy="2678113"/>
          </a:xfrm>
          <a:prstGeom prst="rect">
            <a:avLst/>
          </a:prstGeom>
          <a:noFill/>
          <a:ln w="9525">
            <a:noFill/>
            <a:miter lim="800000"/>
            <a:headEnd/>
            <a:tailEnd/>
          </a:ln>
        </p:spPr>
        <p:txBody>
          <a:bodyPr>
            <a:spAutoFit/>
          </a:bodyPr>
          <a:lstStyle/>
          <a:p>
            <a:pPr>
              <a:buFont typeface="Arial" charset="0"/>
              <a:buChar char="•"/>
            </a:pPr>
            <a:r>
              <a:rPr lang="en-US" sz="2400" b="1"/>
              <a:t>Describe </a:t>
            </a:r>
            <a:r>
              <a:rPr lang="en-US" sz="2400"/>
              <a:t>contemporary organizational designs</a:t>
            </a:r>
          </a:p>
          <a:p>
            <a:pPr>
              <a:buFont typeface="Arial" charset="0"/>
              <a:buChar char="•"/>
            </a:pPr>
            <a:r>
              <a:rPr lang="en-US" sz="2400" b="1"/>
              <a:t>Discuss </a:t>
            </a:r>
            <a:r>
              <a:rPr lang="en-US" sz="2400"/>
              <a:t>how</a:t>
            </a:r>
            <a:r>
              <a:rPr lang="en-US" sz="2400" b="1"/>
              <a:t> </a:t>
            </a:r>
            <a:r>
              <a:rPr lang="en-US" sz="2400"/>
              <a:t>organizations organize for collaboration</a:t>
            </a:r>
          </a:p>
          <a:p>
            <a:pPr>
              <a:buFont typeface="Arial" charset="0"/>
              <a:buChar char="•"/>
            </a:pPr>
            <a:r>
              <a:rPr lang="en-US" sz="2400" b="1"/>
              <a:t>Explain </a:t>
            </a:r>
            <a:r>
              <a:rPr lang="en-US" sz="2400"/>
              <a:t>flexible</a:t>
            </a:r>
            <a:r>
              <a:rPr lang="en-US" sz="2400" b="1"/>
              <a:t> </a:t>
            </a:r>
            <a:r>
              <a:rPr lang="en-US" sz="2400"/>
              <a:t>work arrangements used by organizations</a:t>
            </a:r>
          </a:p>
          <a:p>
            <a:pPr>
              <a:buFont typeface="Arial" charset="0"/>
              <a:buChar char="•"/>
            </a:pPr>
            <a:r>
              <a:rPr lang="en-US" sz="2400" b="1"/>
              <a:t>Discuss </a:t>
            </a:r>
            <a:r>
              <a:rPr lang="en-US" sz="2400"/>
              <a:t>organizing</a:t>
            </a:r>
            <a:r>
              <a:rPr lang="en-US" sz="2400" b="1"/>
              <a:t> </a:t>
            </a:r>
            <a:r>
              <a:rPr lang="en-US" sz="2400"/>
              <a:t>issues associated with a contingent workforce</a:t>
            </a:r>
          </a:p>
          <a:p>
            <a:pPr>
              <a:buFont typeface="Arial" charset="0"/>
              <a:buChar char="•"/>
            </a:pPr>
            <a:r>
              <a:rPr lang="en-US" sz="2400" b="1"/>
              <a:t>Describe </a:t>
            </a:r>
            <a:r>
              <a:rPr lang="en-US" sz="2400"/>
              <a:t>today’s</a:t>
            </a:r>
            <a:r>
              <a:rPr lang="en-US" sz="2400" b="1"/>
              <a:t> </a:t>
            </a:r>
            <a:r>
              <a:rPr lang="en-US" sz="2400"/>
              <a:t>organizational design challenges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Flexible Work Arrangements (cont.)</a:t>
            </a:r>
            <a:endParaRPr lang="en-US" dirty="0"/>
          </a:p>
        </p:txBody>
      </p:sp>
      <p:sp>
        <p:nvSpPr>
          <p:cNvPr id="26627" name="Content Placeholder 2"/>
          <p:cNvSpPr>
            <a:spLocks noGrp="1"/>
          </p:cNvSpPr>
          <p:nvPr>
            <p:ph idx="1"/>
          </p:nvPr>
        </p:nvSpPr>
        <p:spPr/>
        <p:txBody>
          <a:bodyPr/>
          <a:lstStyle/>
          <a:p>
            <a:r>
              <a:rPr lang="en-US" b="1" smtClean="0"/>
              <a:t>Flextime (or flexible work hours) </a:t>
            </a:r>
            <a:r>
              <a:rPr lang="en-US" smtClean="0"/>
              <a:t>- a scheduling system in which employees are required to work a specific number of hours a week but are free to vary those hours within certain limits.</a:t>
            </a:r>
          </a:p>
          <a:p>
            <a:r>
              <a:rPr lang="en-US" b="1" smtClean="0"/>
              <a:t>Job sharing</a:t>
            </a:r>
            <a:r>
              <a:rPr lang="en-US" smtClean="0"/>
              <a:t> - the practice of having two or more people split a full-time job.</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Contingent Workforce</a:t>
            </a:r>
            <a:endParaRPr/>
          </a:p>
        </p:txBody>
      </p:sp>
      <p:sp>
        <p:nvSpPr>
          <p:cNvPr id="27651" name="Content Placeholder 2"/>
          <p:cNvSpPr>
            <a:spLocks noGrp="1"/>
          </p:cNvSpPr>
          <p:nvPr>
            <p:ph sz="half" idx="1"/>
          </p:nvPr>
        </p:nvSpPr>
        <p:spPr/>
        <p:txBody>
          <a:bodyPr/>
          <a:lstStyle/>
          <a:p>
            <a:r>
              <a:rPr lang="en-US" b="1" smtClean="0"/>
              <a:t>Contingent workers </a:t>
            </a:r>
            <a:r>
              <a:rPr lang="en-US" smtClean="0"/>
              <a:t> - temporary, freelance, or contract workers whose employment is contingent upon demand for their services.</a:t>
            </a:r>
          </a:p>
          <a:p>
            <a:pPr>
              <a:buFont typeface="Arial" charset="0"/>
              <a:buNone/>
            </a:pPr>
            <a:endParaRPr lang="en-US" smtClean="0"/>
          </a:p>
        </p:txBody>
      </p:sp>
      <p:pic>
        <p:nvPicPr>
          <p:cNvPr id="27652" name="Picture 2"/>
          <p:cNvPicPr>
            <a:picLocks noGrp="1" noChangeAspect="1" noChangeArrowheads="1"/>
          </p:cNvPicPr>
          <p:nvPr>
            <p:ph sz="half" idx="2"/>
          </p:nvPr>
        </p:nvPicPr>
        <p:blipFill>
          <a:blip r:embed="rId3"/>
          <a:srcRect/>
          <a:stretch>
            <a:fillRect/>
          </a:stretch>
        </p:blipFill>
        <p:spPr>
          <a:xfrm>
            <a:off x="4876800" y="1752600"/>
            <a:ext cx="3835400" cy="2895600"/>
          </a:xfr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smtClean="0">
                <a:solidFill>
                  <a:schemeClr val="tx1">
                    <a:lumMod val="50000"/>
                    <a:lumOff val="50000"/>
                  </a:schemeClr>
                </a:solidFill>
              </a:rPr>
              <a:t>Terms to Know</a:t>
            </a:r>
            <a:endParaRPr lang="en-US">
              <a:solidFill>
                <a:schemeClr val="tx1">
                  <a:lumMod val="50000"/>
                  <a:lumOff val="50000"/>
                </a:schemeClr>
              </a:solidFill>
            </a:endParaRPr>
          </a:p>
        </p:txBody>
      </p:sp>
      <p:sp>
        <p:nvSpPr>
          <p:cNvPr id="68611" name="Content Placeholder 4"/>
          <p:cNvSpPr>
            <a:spLocks noGrp="1"/>
          </p:cNvSpPr>
          <p:nvPr>
            <p:ph sz="half" idx="1"/>
          </p:nvPr>
        </p:nvSpPr>
        <p:spPr>
          <a:xfrm>
            <a:off x="152400" y="1600200"/>
            <a:ext cx="4114800" cy="4525963"/>
          </a:xfrm>
        </p:spPr>
        <p:txBody>
          <a:bodyPr>
            <a:normAutofit/>
          </a:bodyPr>
          <a:lstStyle/>
          <a:p>
            <a:pPr>
              <a:spcBef>
                <a:spcPct val="25000"/>
              </a:spcBef>
            </a:pPr>
            <a:r>
              <a:rPr lang="en-US" sz="2400" dirty="0" smtClean="0"/>
              <a:t>Team structure</a:t>
            </a:r>
          </a:p>
          <a:p>
            <a:pPr>
              <a:spcBef>
                <a:spcPct val="25000"/>
              </a:spcBef>
            </a:pPr>
            <a:r>
              <a:rPr lang="en-US" sz="2400" dirty="0" smtClean="0"/>
              <a:t>Matrix structure</a:t>
            </a:r>
          </a:p>
          <a:p>
            <a:pPr>
              <a:spcBef>
                <a:spcPct val="25000"/>
              </a:spcBef>
            </a:pPr>
            <a:r>
              <a:rPr lang="en-US" sz="2400" dirty="0" smtClean="0"/>
              <a:t>Project structure</a:t>
            </a:r>
          </a:p>
          <a:p>
            <a:pPr>
              <a:spcBef>
                <a:spcPct val="25000"/>
              </a:spcBef>
            </a:pPr>
            <a:r>
              <a:rPr lang="en-US" sz="2400" dirty="0" smtClean="0"/>
              <a:t>Boundary less </a:t>
            </a:r>
            <a:r>
              <a:rPr lang="en-US" sz="2400" dirty="0" smtClean="0"/>
              <a:t>organization</a:t>
            </a:r>
          </a:p>
          <a:p>
            <a:pPr>
              <a:spcBef>
                <a:spcPct val="25000"/>
              </a:spcBef>
            </a:pPr>
            <a:r>
              <a:rPr lang="en-US" sz="2400" dirty="0" smtClean="0"/>
              <a:t>Virtual organization</a:t>
            </a:r>
          </a:p>
          <a:p>
            <a:pPr>
              <a:spcBef>
                <a:spcPct val="25000"/>
              </a:spcBef>
            </a:pPr>
            <a:r>
              <a:rPr lang="en-US" sz="2400" dirty="0" smtClean="0"/>
              <a:t>Network organization</a:t>
            </a:r>
          </a:p>
          <a:p>
            <a:pPr>
              <a:spcBef>
                <a:spcPct val="25000"/>
              </a:spcBef>
            </a:pPr>
            <a:r>
              <a:rPr lang="en-US" sz="2400" dirty="0" smtClean="0"/>
              <a:t>Learning organization</a:t>
            </a:r>
          </a:p>
          <a:p>
            <a:pPr>
              <a:spcBef>
                <a:spcPct val="25000"/>
              </a:spcBef>
            </a:pPr>
            <a:r>
              <a:rPr lang="en-US" sz="2400" dirty="0" smtClean="0"/>
              <a:t>Cross-functional team</a:t>
            </a:r>
          </a:p>
          <a:p>
            <a:pPr>
              <a:spcBef>
                <a:spcPct val="25000"/>
              </a:spcBef>
            </a:pPr>
            <a:r>
              <a:rPr lang="en-US" sz="2400" dirty="0" smtClean="0"/>
              <a:t>Task force (or ad hoc committee)</a:t>
            </a:r>
          </a:p>
          <a:p>
            <a:endParaRPr lang="en-US" sz="2400" dirty="0" smtClean="0"/>
          </a:p>
        </p:txBody>
      </p:sp>
      <p:sp>
        <p:nvSpPr>
          <p:cNvPr id="68612" name="Content Placeholder 5"/>
          <p:cNvSpPr>
            <a:spLocks noGrp="1"/>
          </p:cNvSpPr>
          <p:nvPr>
            <p:ph sz="half" idx="2"/>
          </p:nvPr>
        </p:nvSpPr>
        <p:spPr>
          <a:xfrm>
            <a:off x="4191000" y="1600200"/>
            <a:ext cx="4038600" cy="4525963"/>
          </a:xfrm>
        </p:spPr>
        <p:txBody>
          <a:bodyPr>
            <a:normAutofit/>
          </a:bodyPr>
          <a:lstStyle/>
          <a:p>
            <a:pPr>
              <a:spcBef>
                <a:spcPct val="25000"/>
              </a:spcBef>
            </a:pPr>
            <a:r>
              <a:rPr lang="en-US" sz="2400" dirty="0" smtClean="0"/>
              <a:t>Communities of practice</a:t>
            </a:r>
          </a:p>
          <a:p>
            <a:pPr>
              <a:spcBef>
                <a:spcPct val="25000"/>
              </a:spcBef>
            </a:pPr>
            <a:r>
              <a:rPr lang="en-US" sz="2400" dirty="0" smtClean="0"/>
              <a:t>Open innovation</a:t>
            </a:r>
          </a:p>
          <a:p>
            <a:pPr>
              <a:spcBef>
                <a:spcPct val="25000"/>
              </a:spcBef>
            </a:pPr>
            <a:r>
              <a:rPr lang="en-US" sz="2400" dirty="0" smtClean="0"/>
              <a:t>Strategic partnerships</a:t>
            </a:r>
          </a:p>
          <a:p>
            <a:pPr>
              <a:spcBef>
                <a:spcPct val="25000"/>
              </a:spcBef>
            </a:pPr>
            <a:r>
              <a:rPr lang="en-US" sz="2400" dirty="0" smtClean="0"/>
              <a:t>Telecommuting</a:t>
            </a:r>
          </a:p>
          <a:p>
            <a:pPr>
              <a:spcBef>
                <a:spcPct val="25000"/>
              </a:spcBef>
            </a:pPr>
            <a:r>
              <a:rPr lang="en-US" sz="2400" dirty="0" smtClean="0"/>
              <a:t>Compressed workweek</a:t>
            </a:r>
          </a:p>
          <a:p>
            <a:pPr>
              <a:spcBef>
                <a:spcPct val="25000"/>
              </a:spcBef>
            </a:pPr>
            <a:r>
              <a:rPr lang="en-US" sz="2400" dirty="0" smtClean="0"/>
              <a:t>Flextime (or flexible work hours)</a:t>
            </a:r>
          </a:p>
          <a:p>
            <a:pPr>
              <a:spcBef>
                <a:spcPct val="25000"/>
              </a:spcBef>
            </a:pPr>
            <a:r>
              <a:rPr lang="en-US" sz="2400" dirty="0" smtClean="0"/>
              <a:t>Job sharing</a:t>
            </a:r>
          </a:p>
          <a:p>
            <a:pPr>
              <a:spcBef>
                <a:spcPct val="25000"/>
              </a:spcBef>
            </a:pPr>
            <a:r>
              <a:rPr lang="en-US" sz="2400" dirty="0" smtClean="0"/>
              <a:t>Contingent workers</a:t>
            </a:r>
          </a:p>
          <a:p>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4000" dirty="0" smtClean="0"/>
              <a:t>Contemporary Organizational Designs</a:t>
            </a:r>
            <a:endParaRPr lang="en-US" sz="4000" dirty="0"/>
          </a:p>
        </p:txBody>
      </p:sp>
      <p:sp>
        <p:nvSpPr>
          <p:cNvPr id="9219" name="Content Placeholder 2"/>
          <p:cNvSpPr>
            <a:spLocks noGrp="1"/>
          </p:cNvSpPr>
          <p:nvPr>
            <p:ph idx="1"/>
          </p:nvPr>
        </p:nvSpPr>
        <p:spPr/>
        <p:txBody>
          <a:bodyPr/>
          <a:lstStyle/>
          <a:p>
            <a:r>
              <a:rPr lang="en-US" b="1" smtClean="0"/>
              <a:t>Team Structure - </a:t>
            </a:r>
            <a:r>
              <a:rPr lang="en-US" smtClean="0"/>
              <a:t>an organizational structure in which the entire organization is made up of work teams</a:t>
            </a:r>
          </a:p>
          <a:p>
            <a:r>
              <a:rPr lang="en-US" b="1" smtClean="0"/>
              <a:t>Matrix Structure - </a:t>
            </a:r>
            <a:r>
              <a:rPr lang="en-US" smtClean="0"/>
              <a:t>an organizational structure that assigns specialists from different  functional departments to work on one or more projects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7239000" cy="1143000"/>
          </a:xfrm>
        </p:spPr>
        <p:txBody>
          <a:bodyPr>
            <a:normAutofit fontScale="90000"/>
          </a:bodyPr>
          <a:lstStyle/>
          <a:p>
            <a:pPr algn="ctr">
              <a:defRPr/>
            </a:pPr>
            <a:r>
              <a:rPr lang="en-US" sz="4000" dirty="0" smtClean="0"/>
              <a:t>Contemporary Organizational </a:t>
            </a:r>
            <a:br>
              <a:rPr lang="en-US" sz="4000" dirty="0" smtClean="0"/>
            </a:br>
            <a:r>
              <a:rPr lang="en-US" sz="4000" dirty="0" smtClean="0"/>
              <a:t>Designs (cont.)</a:t>
            </a:r>
            <a:endParaRPr lang="en-US" sz="4000" dirty="0"/>
          </a:p>
        </p:txBody>
      </p:sp>
      <p:sp>
        <p:nvSpPr>
          <p:cNvPr id="10243" name="Content Placeholder 2"/>
          <p:cNvSpPr>
            <a:spLocks noGrp="1"/>
          </p:cNvSpPr>
          <p:nvPr>
            <p:ph idx="1"/>
          </p:nvPr>
        </p:nvSpPr>
        <p:spPr>
          <a:xfrm>
            <a:off x="533400" y="2362200"/>
            <a:ext cx="7239000" cy="3648384"/>
          </a:xfrm>
        </p:spPr>
        <p:txBody>
          <a:bodyPr/>
          <a:lstStyle/>
          <a:p>
            <a:r>
              <a:rPr lang="en-US" b="1" dirty="0" smtClean="0"/>
              <a:t>Project Structure  - </a:t>
            </a:r>
            <a:r>
              <a:rPr lang="en-US" dirty="0" smtClean="0"/>
              <a:t>an organizational structure in which employees continuously work on projects</a:t>
            </a:r>
          </a:p>
          <a:p>
            <a:r>
              <a:rPr lang="en-US" b="1" dirty="0" err="1" smtClean="0"/>
              <a:t>Boundaryless</a:t>
            </a:r>
            <a:r>
              <a:rPr lang="en-US" b="1" dirty="0" smtClean="0"/>
              <a:t> Organization</a:t>
            </a:r>
            <a:r>
              <a:rPr lang="en-US" dirty="0" smtClean="0"/>
              <a:t>  - an organization whose design is not defined by, or limited to, the horizontal, vertical, or external boundaries imposed by a predefined structure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7239000" cy="1143000"/>
          </a:xfrm>
        </p:spPr>
        <p:txBody>
          <a:bodyPr>
            <a:normAutofit fontScale="90000"/>
          </a:bodyPr>
          <a:lstStyle/>
          <a:p>
            <a:pPr algn="ctr">
              <a:defRPr/>
            </a:pPr>
            <a:r>
              <a:rPr lang="en-US" sz="4000" dirty="0" smtClean="0"/>
              <a:t>Contemporary Organizational </a:t>
            </a:r>
            <a:br>
              <a:rPr lang="en-US" sz="4000" dirty="0" smtClean="0"/>
            </a:br>
            <a:r>
              <a:rPr lang="en-US" sz="4000" dirty="0" smtClean="0"/>
              <a:t>Designs (cont.)</a:t>
            </a:r>
            <a:endParaRPr lang="en-US" sz="4000" dirty="0"/>
          </a:p>
        </p:txBody>
      </p:sp>
      <p:sp>
        <p:nvSpPr>
          <p:cNvPr id="11267" name="Content Placeholder 2"/>
          <p:cNvSpPr>
            <a:spLocks noGrp="1"/>
          </p:cNvSpPr>
          <p:nvPr>
            <p:ph idx="1"/>
          </p:nvPr>
        </p:nvSpPr>
        <p:spPr>
          <a:xfrm>
            <a:off x="457200" y="1828800"/>
            <a:ext cx="7239000" cy="4846320"/>
          </a:xfrm>
        </p:spPr>
        <p:txBody>
          <a:bodyPr/>
          <a:lstStyle/>
          <a:p>
            <a:r>
              <a:rPr lang="en-US" b="1" dirty="0" smtClean="0"/>
              <a:t>Virtual Organization</a:t>
            </a:r>
            <a:r>
              <a:rPr lang="en-US" dirty="0" smtClean="0"/>
              <a:t> - an organization that consists of a small core of full-time employees and outside specialists temporarily hired as needed to work on projects.</a:t>
            </a:r>
          </a:p>
          <a:p>
            <a:r>
              <a:rPr lang="en-US" b="1" dirty="0" smtClean="0"/>
              <a:t>Network Organization</a:t>
            </a:r>
            <a:r>
              <a:rPr lang="en-US" dirty="0" smtClean="0"/>
              <a:t> - an organization that uses its own employees to do some work  activities and networks of outside suppliers to provide other needed product components or work processes.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239000" cy="1143000"/>
          </a:xfrm>
        </p:spPr>
        <p:txBody>
          <a:bodyPr>
            <a:normAutofit fontScale="90000"/>
          </a:bodyPr>
          <a:lstStyle/>
          <a:p>
            <a:pPr algn="ctr">
              <a:defRPr/>
            </a:pPr>
            <a:r>
              <a:rPr lang="en-US" sz="4000" dirty="0" smtClean="0"/>
              <a:t>Contemporary Organizational </a:t>
            </a:r>
            <a:br>
              <a:rPr lang="en-US" sz="4000" dirty="0" smtClean="0"/>
            </a:br>
            <a:r>
              <a:rPr lang="en-US" sz="4000" dirty="0" smtClean="0"/>
              <a:t>Designs (cont.)</a:t>
            </a:r>
            <a:endParaRPr lang="en-US" sz="4000" dirty="0"/>
          </a:p>
        </p:txBody>
      </p:sp>
      <p:sp>
        <p:nvSpPr>
          <p:cNvPr id="12291" name="Content Placeholder 2"/>
          <p:cNvSpPr>
            <a:spLocks noGrp="1"/>
          </p:cNvSpPr>
          <p:nvPr>
            <p:ph idx="1"/>
          </p:nvPr>
        </p:nvSpPr>
        <p:spPr>
          <a:xfrm>
            <a:off x="457200" y="2286000"/>
            <a:ext cx="7239000" cy="3267384"/>
          </a:xfrm>
        </p:spPr>
        <p:txBody>
          <a:bodyPr/>
          <a:lstStyle/>
          <a:p>
            <a:r>
              <a:rPr lang="en-US" b="1" dirty="0" smtClean="0"/>
              <a:t>Learning Organization </a:t>
            </a:r>
            <a:r>
              <a:rPr lang="en-US" dirty="0" smtClean="0"/>
              <a:t>- an organization that has developed the capacity to continuously learn, adapt, and change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11-1: Contemporary </a:t>
            </a:r>
            <a:br>
              <a:rPr lang="en-US" sz="3600" dirty="0" smtClean="0"/>
            </a:br>
            <a:r>
              <a:rPr lang="en-US" sz="3600" dirty="0" smtClean="0"/>
              <a:t>Organizational Designs</a:t>
            </a:r>
            <a:endParaRPr lang="en-US" sz="3600" dirty="0"/>
          </a:p>
        </p:txBody>
      </p:sp>
      <p:pic>
        <p:nvPicPr>
          <p:cNvPr id="13315" name="Picture 3"/>
          <p:cNvPicPr>
            <a:picLocks noGrp="1" noChangeAspect="1" noChangeArrowheads="1"/>
          </p:cNvPicPr>
          <p:nvPr>
            <p:ph idx="1"/>
          </p:nvPr>
        </p:nvPicPr>
        <p:blipFill>
          <a:blip r:embed="rId3"/>
          <a:srcRect/>
          <a:stretch>
            <a:fillRect/>
          </a:stretch>
        </p:blipFill>
        <p:spPr>
          <a:xfrm>
            <a:off x="87313" y="1752600"/>
            <a:ext cx="8528050" cy="2057400"/>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3600" dirty="0" smtClean="0"/>
              <a:t>Exhibit 11-1: Contemporary</a:t>
            </a:r>
            <a:br>
              <a:rPr lang="en-US" sz="3600" dirty="0" smtClean="0"/>
            </a:br>
            <a:r>
              <a:rPr lang="en-US" sz="3600" dirty="0" smtClean="0"/>
              <a:t>Organizational Designs (cont.)</a:t>
            </a:r>
            <a:endParaRPr lang="en-US" sz="3600" dirty="0"/>
          </a:p>
        </p:txBody>
      </p:sp>
      <p:pic>
        <p:nvPicPr>
          <p:cNvPr id="14339" name="Picture 2"/>
          <p:cNvPicPr>
            <a:picLocks noGrp="1" noChangeAspect="1" noChangeArrowheads="1"/>
          </p:cNvPicPr>
          <p:nvPr>
            <p:ph idx="1"/>
          </p:nvPr>
        </p:nvPicPr>
        <p:blipFill>
          <a:blip r:embed="rId3"/>
          <a:srcRect/>
          <a:stretch>
            <a:fillRect/>
          </a:stretch>
        </p:blipFill>
        <p:spPr>
          <a:xfrm>
            <a:off x="76200" y="1600200"/>
            <a:ext cx="8926513" cy="2895600"/>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3600" dirty="0" smtClean="0"/>
              <a:t>Exhibit 11-1: Contemporary</a:t>
            </a:r>
            <a:br>
              <a:rPr lang="en-US" sz="3600" dirty="0" smtClean="0"/>
            </a:br>
            <a:r>
              <a:rPr lang="en-US" sz="3600" dirty="0" smtClean="0"/>
              <a:t>Organizational Designs (cont.)</a:t>
            </a:r>
            <a:endParaRPr lang="en-US" sz="3600" dirty="0"/>
          </a:p>
        </p:txBody>
      </p:sp>
      <p:pic>
        <p:nvPicPr>
          <p:cNvPr id="15363" name="Picture 2"/>
          <p:cNvPicPr>
            <a:picLocks noGrp="1" noChangeAspect="1" noChangeArrowheads="1"/>
          </p:cNvPicPr>
          <p:nvPr>
            <p:ph idx="1"/>
          </p:nvPr>
        </p:nvPicPr>
        <p:blipFill>
          <a:blip r:embed="rId3"/>
          <a:srcRect/>
          <a:stretch>
            <a:fillRect/>
          </a:stretch>
        </p:blipFill>
        <p:spPr>
          <a:xfrm>
            <a:off x="304800" y="2133600"/>
            <a:ext cx="8601075" cy="2322513"/>
          </a:xfr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0</TotalTime>
  <Words>801</Words>
  <Application>Microsoft Office PowerPoint</Application>
  <PresentationFormat>On-screen Show (4:3)</PresentationFormat>
  <Paragraphs>86</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Opulent</vt:lpstr>
      <vt:lpstr>Slide 1</vt:lpstr>
      <vt:lpstr>Slide 2</vt:lpstr>
      <vt:lpstr>Contemporary Organizational Designs</vt:lpstr>
      <vt:lpstr>Contemporary Organizational  Designs (cont.)</vt:lpstr>
      <vt:lpstr>Contemporary Organizational  Designs (cont.)</vt:lpstr>
      <vt:lpstr>Contemporary Organizational  Designs (cont.)</vt:lpstr>
      <vt:lpstr>Exhibit 11-1: Contemporary  Organizational Designs</vt:lpstr>
      <vt:lpstr>Exhibit 11-1: Contemporary Organizational Designs (cont.)</vt:lpstr>
      <vt:lpstr>Exhibit 11-1: Contemporary Organizational Designs (cont.)</vt:lpstr>
      <vt:lpstr>Exhibit 11-1: Contemporary Organizational Designs (cont.)</vt:lpstr>
      <vt:lpstr>Exhibit 11-2: Example of a Matrix Organization</vt:lpstr>
      <vt:lpstr>Internal Collaboration</vt:lpstr>
      <vt:lpstr>Exhibit 11-3: Benefits and Drawbacks of Collaborative Work</vt:lpstr>
      <vt:lpstr>Internal Collaboration (cont.)</vt:lpstr>
      <vt:lpstr>Exhibit 11-4: Making Communities of Practice Work</vt:lpstr>
      <vt:lpstr>External Collaboration</vt:lpstr>
      <vt:lpstr>Exhibit 11-5: Benefits and Drawbacks of Open Innovation</vt:lpstr>
      <vt:lpstr>Flexible Work Arrangements</vt:lpstr>
      <vt:lpstr>Flexible Work Arrangements (cont.)</vt:lpstr>
      <vt:lpstr>Flexible Work Arrangements (cont.)</vt:lpstr>
      <vt:lpstr>Contingent Workforce</vt:lpstr>
      <vt:lpstr>Terms to Know</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ZHAONI</dc:creator>
  <cp:lastModifiedBy>ZHAONI</cp:lastModifiedBy>
  <cp:revision>2</cp:revision>
  <dcterms:created xsi:type="dcterms:W3CDTF">2006-08-16T00:00:00Z</dcterms:created>
  <dcterms:modified xsi:type="dcterms:W3CDTF">2014-04-10T06:47:41Z</dcterms:modified>
</cp:coreProperties>
</file>